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58" r:id="rId14"/>
    <p:sldId id="259" r:id="rId15"/>
    <p:sldId id="260" r:id="rId16"/>
    <p:sldId id="275" r:id="rId17"/>
    <p:sldId id="274" r:id="rId18"/>
    <p:sldId id="276" r:id="rId19"/>
    <p:sldId id="277" r:id="rId20"/>
    <p:sldId id="280" r:id="rId21"/>
    <p:sldId id="281" r:id="rId22"/>
    <p:sldId id="282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CC"/>
    <a:srgbClr val="FF99FF"/>
    <a:srgbClr val="FF66FF"/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1">
          <a:blip r:embed="rId2"/>
          <a:stretch>
            <a:fillRect l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9.jpeg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6.wav"/><Relationship Id="rId1" Type="http://schemas.openxmlformats.org/officeDocument/2006/relationships/audio" Target="../media/audio5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6.wav"/><Relationship Id="rId1" Type="http://schemas.openxmlformats.org/officeDocument/2006/relationships/audio" Target="../media/audio7.wav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6.wav"/><Relationship Id="rId1" Type="http://schemas.openxmlformats.org/officeDocument/2006/relationships/audio" Target="../media/audio8.wav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9065" y="154305"/>
            <a:ext cx="2484120" cy="6744970"/>
          </a:xfrm>
        </p:spPr>
        <p:txBody>
          <a:bodyPr>
            <a:noAutofit/>
          </a:bodyPr>
          <a:p>
            <a:pPr algn="ctr"/>
            <a:r>
              <a:rPr lang="zh-CN" altLang="en-US" sz="115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桃花</a:t>
            </a:r>
            <a:r>
              <a:rPr lang="zh-CN" altLang="en-US" sz="11500" b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源</a:t>
            </a:r>
            <a:r>
              <a:rPr lang="zh-CN" altLang="en-US" sz="115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记</a:t>
            </a:r>
            <a:endParaRPr lang="zh-CN" altLang="en-US" sz="115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367280" y="3468370"/>
            <a:ext cx="1346200" cy="3293745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p>
            <a:r>
              <a:rPr lang="zh-CN" altLang="en-US" sz="7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陶渊明</a:t>
            </a:r>
            <a:endParaRPr lang="zh-CN" altLang="en-US" sz="7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文本框 87041">
            <a:hlinkClick r:id="rId1" action="ppaction://hlinksldjump"/>
          </p:cNvPr>
          <p:cNvSpPr txBox="1"/>
          <p:nvPr/>
        </p:nvSpPr>
        <p:spPr>
          <a:xfrm>
            <a:off x="6350" y="22860"/>
            <a:ext cx="12147550" cy="7206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题   解</a:t>
            </a:r>
            <a:endParaRPr lang="zh-CN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  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本文是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陶渊明</a:t>
            </a:r>
            <a:r>
              <a:rPr lang="en-US" altLang="zh-CN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&lt;&lt;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桃花源诗</a:t>
            </a:r>
            <a:r>
              <a:rPr lang="en-US" altLang="zh-CN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&gt;&gt;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前面的“序”</a:t>
            </a:r>
            <a:r>
              <a:rPr lang="en-US" altLang="zh-CN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因为语言清新自然，状物亲切逼真，想象奇特新颖，被人们当作一篇独立的文章来读，并成为传诵千古的名篇佳作。</a:t>
            </a:r>
            <a:endParaRPr lang="zh-CN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   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2" name="文本框 92161"/>
          <p:cNvSpPr txBox="1"/>
          <p:nvPr/>
        </p:nvSpPr>
        <p:spPr>
          <a:xfrm>
            <a:off x="10054590" y="228600"/>
            <a:ext cx="613410" cy="6348413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 fontAlgn="ctr">
              <a:spcBef>
                <a:spcPct val="50000"/>
              </a:spcBef>
              <a:buClr>
                <a:schemeClr val="tx2"/>
              </a:buClr>
              <a:buSzPct val="115000"/>
            </a:pPr>
            <a:r>
              <a:rPr lang="zh-CN" altLang="en-US" sz="2800" b="1" dirty="0">
                <a:latin typeface="Times New Roman" panose="02020603050405020304" pitchFamily="18" charset="0"/>
              </a:rPr>
              <a:t>    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pic>
        <p:nvPicPr>
          <p:cNvPr id="92164" name="图片 92163" descr="陶渊明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15" y="0"/>
            <a:ext cx="5969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863590" y="677545"/>
            <a:ext cx="6326505" cy="6294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40000"/>
              </a:lnSpc>
            </a:pP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陶渊明（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365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或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372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－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427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），名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潜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，字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元亮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。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东晋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诗人。少时颇有壮志，博学能文，任性不羁。 但由于当时社会动荡不安，他空有才智却难以施展。他曾做过小官，因“不为五斗米折腰”，弃官回乡从此过起了田园式的隐居生活。后人称其为“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靖节先生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”，因宅边曾有五棵柳树，又自号“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五柳先生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”          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15885" y="85090"/>
            <a:ext cx="22250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作者介绍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标注 2"/>
          <p:cNvSpPr/>
          <p:nvPr/>
        </p:nvSpPr>
        <p:spPr>
          <a:xfrm>
            <a:off x="55880" y="108585"/>
            <a:ext cx="2749550" cy="882650"/>
          </a:xfrm>
          <a:prstGeom prst="wedgeRect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3189" name="矩形 93188"/>
          <p:cNvSpPr/>
          <p:nvPr/>
        </p:nvSpPr>
        <p:spPr>
          <a:xfrm>
            <a:off x="95885" y="170180"/>
            <a:ext cx="262382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3300"/>
                </a:solidFill>
                <a:effectLst/>
                <a:latin typeface="华文楷体" panose="02010600040101010101" charset="-122"/>
                <a:ea typeface="华文楷体" panose="02010600040101010101" charset="-122"/>
              </a:rPr>
              <a:t>时代背景</a:t>
            </a:r>
            <a:endParaRPr lang="zh-CN" altLang="en-US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3300"/>
              </a:solidFill>
              <a:effectLst/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880" y="803910"/>
            <a:ext cx="12122785" cy="57956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70000"/>
              </a:lnSpc>
              <a:buNone/>
            </a:pPr>
            <a:r>
              <a:rPr lang="zh-CN" alt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三国两晋南北朝时期</a:t>
            </a:r>
            <a:endParaRPr lang="zh-CN" alt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ctr">
              <a:lnSpc>
                <a:spcPct val="170000"/>
              </a:lnSpc>
              <a:buNone/>
            </a:pP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（公元</a:t>
            </a: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220——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公元</a:t>
            </a: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589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）</a:t>
            </a:r>
            <a:endParaRPr lang="zh-CN" altLang="en-US" sz="3200" b="1" dirty="0">
              <a:solidFill>
                <a:schemeClr val="accent5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l">
              <a:lnSpc>
                <a:spcPct val="170000"/>
              </a:lnSpc>
              <a:buNone/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历史特点：</a:t>
            </a: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封建国家分裂 ，政权交替，战争频繁。</a:t>
            </a:r>
            <a:endParaRPr lang="zh-CN" altLang="en-US" sz="36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>
              <a:lnSpc>
                <a:spcPct val="170000"/>
              </a:lnSpc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sym typeface="+mn-ea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东晋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王朝极端腐败，统治集团内部互相倾轧，军阀连年混战，赋税徭役繁重，加深了对人民的剥削和压榨。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  <a:p>
            <a:pPr>
              <a:lnSpc>
                <a:spcPct val="180000"/>
              </a:lnSpc>
            </a:pPr>
            <a:endParaRPr lang="zh-CN" altLang="en-US" sz="3600"/>
          </a:p>
        </p:txBody>
      </p:sp>
    </p:spTree>
  </p:cSld>
  <p:clrMapOvr>
    <a:masterClrMapping/>
  </p:clrMapOvr>
  <p:transition>
    <p:zo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5" name="文本框 79874"/>
          <p:cNvSpPr txBox="1"/>
          <p:nvPr/>
        </p:nvSpPr>
        <p:spPr>
          <a:xfrm>
            <a:off x="1917700" y="1268413"/>
            <a:ext cx="8964295" cy="4831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en-US" altLang="x-none" sz="20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豁然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)       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俨然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)    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怡然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</a:t>
            </a:r>
            <a:r>
              <a:rPr lang="en-US" altLang="x-none" sz="28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    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)</a:t>
            </a:r>
            <a:endParaRPr lang="en-US" altLang="x-none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endParaRPr lang="zh-CN" altLang="en-US" sz="3200" b="1"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楷体_GB2312" pitchFamily="49" charset="-122"/>
            </a:endParaRPr>
          </a:p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阡陌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   )    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邑人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)  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间隔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)</a:t>
            </a:r>
            <a:endParaRPr lang="en-US" altLang="x-none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endParaRPr lang="zh-CN" altLang="en-US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垂髫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)      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语云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) 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平旷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   )</a:t>
            </a:r>
            <a:endParaRPr lang="en-US" altLang="x-none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endParaRPr lang="zh-CN" altLang="en-US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缘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   )   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诣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)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遣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)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要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)</a:t>
            </a:r>
            <a:endParaRPr lang="en-US" altLang="x-none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endParaRPr lang="zh-CN" altLang="en-US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刘子骥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)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落英缤纷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       )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郡下</a:t>
            </a:r>
            <a:r>
              <a:rPr lang="en-US" altLang="x-none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      ) </a:t>
            </a:r>
            <a:endParaRPr lang="en-US" altLang="x-none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76" name="文本框 79875"/>
          <p:cNvSpPr txBox="1"/>
          <p:nvPr/>
        </p:nvSpPr>
        <p:spPr>
          <a:xfrm>
            <a:off x="7669848" y="1968500"/>
            <a:ext cx="309880" cy="3987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lang="en-US" altLang="x-none" sz="2000" b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77" name="文本框 79876"/>
          <p:cNvSpPr txBox="1"/>
          <p:nvPr/>
        </p:nvSpPr>
        <p:spPr>
          <a:xfrm>
            <a:off x="2708752" y="1601788"/>
            <a:ext cx="103251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huò</a:t>
            </a:r>
            <a:r>
              <a:rPr lang="en-US" altLang="x-none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 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78" name="文本框 79877"/>
          <p:cNvSpPr txBox="1"/>
          <p:nvPr/>
        </p:nvSpPr>
        <p:spPr>
          <a:xfrm>
            <a:off x="9191625" y="1628775"/>
            <a:ext cx="7921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yí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79" name="文本框 79878"/>
          <p:cNvSpPr txBox="1"/>
          <p:nvPr/>
        </p:nvSpPr>
        <p:spPr>
          <a:xfrm>
            <a:off x="2063750" y="260350"/>
            <a:ext cx="633253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4800" b="1" dirty="0">
                <a:solidFill>
                  <a:srgbClr val="0070C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给下列加点的字注音：</a:t>
            </a:r>
            <a:endParaRPr lang="zh-CN" altLang="en-US" sz="4800" b="1" dirty="0">
              <a:solidFill>
                <a:srgbClr val="0070C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79880" name="文本框 79879"/>
          <p:cNvSpPr txBox="1"/>
          <p:nvPr/>
        </p:nvSpPr>
        <p:spPr>
          <a:xfrm>
            <a:off x="2711450" y="2565400"/>
            <a:ext cx="15843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q</a:t>
            </a:r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iān mò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79881" name="文本框 79880"/>
          <p:cNvSpPr txBox="1"/>
          <p:nvPr/>
        </p:nvSpPr>
        <p:spPr>
          <a:xfrm>
            <a:off x="6240463" y="2636838"/>
            <a:ext cx="10810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yì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82" name="文本框 79881"/>
          <p:cNvSpPr txBox="1"/>
          <p:nvPr/>
        </p:nvSpPr>
        <p:spPr>
          <a:xfrm>
            <a:off x="9045575" y="2492375"/>
            <a:ext cx="100330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x-none" sz="32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jiàn</a:t>
            </a:r>
            <a:endParaRPr lang="en-US" altLang="x-none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79883" name="文本框 79882"/>
          <p:cNvSpPr txBox="1"/>
          <p:nvPr/>
        </p:nvSpPr>
        <p:spPr>
          <a:xfrm>
            <a:off x="2855913" y="3573463"/>
            <a:ext cx="10080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32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tiáo</a:t>
            </a:r>
            <a:endParaRPr lang="en-US" altLang="x-none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84" name="文本框 79883"/>
          <p:cNvSpPr txBox="1"/>
          <p:nvPr/>
        </p:nvSpPr>
        <p:spPr>
          <a:xfrm>
            <a:off x="6378258" y="3475038"/>
            <a:ext cx="59753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yù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85" name="文本框 79884"/>
          <p:cNvSpPr txBox="1"/>
          <p:nvPr/>
        </p:nvSpPr>
        <p:spPr>
          <a:xfrm>
            <a:off x="8507413" y="3500438"/>
            <a:ext cx="21605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kuàng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79886" name="文本框 79885"/>
          <p:cNvSpPr txBox="1"/>
          <p:nvPr/>
        </p:nvSpPr>
        <p:spPr>
          <a:xfrm>
            <a:off x="2424113" y="4508500"/>
            <a:ext cx="136683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32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yuán</a:t>
            </a:r>
            <a:endParaRPr lang="en-US" altLang="x-none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79887" name="文本框 79886"/>
          <p:cNvSpPr txBox="1"/>
          <p:nvPr/>
        </p:nvSpPr>
        <p:spPr>
          <a:xfrm>
            <a:off x="5519738" y="4508500"/>
            <a:ext cx="7207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yì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88" name="文本框 79887"/>
          <p:cNvSpPr txBox="1"/>
          <p:nvPr/>
        </p:nvSpPr>
        <p:spPr>
          <a:xfrm>
            <a:off x="7248525" y="4581525"/>
            <a:ext cx="16557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qiǎn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89" name="文本框 79888"/>
          <p:cNvSpPr txBox="1"/>
          <p:nvPr/>
        </p:nvSpPr>
        <p:spPr>
          <a:xfrm>
            <a:off x="9655334" y="4483100"/>
            <a:ext cx="7950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yāo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90" name="文本框 79889"/>
          <p:cNvSpPr txBox="1"/>
          <p:nvPr/>
        </p:nvSpPr>
        <p:spPr>
          <a:xfrm>
            <a:off x="3432175" y="5444808"/>
            <a:ext cx="6477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32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jì</a:t>
            </a:r>
            <a:endParaRPr lang="en-US" altLang="x-none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9891" name="文本框 79890"/>
          <p:cNvSpPr txBox="1"/>
          <p:nvPr/>
        </p:nvSpPr>
        <p:spPr>
          <a:xfrm>
            <a:off x="6240463" y="5445125"/>
            <a:ext cx="223361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32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bīn</a:t>
            </a:r>
            <a:r>
              <a:rPr lang="en-US" altLang="x-none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</a:t>
            </a:r>
            <a:r>
              <a:rPr lang="en-US" altLang="x-none" sz="32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fēn</a:t>
            </a:r>
            <a:endParaRPr lang="en-US" altLang="x-none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79892" name="文本框 79891"/>
          <p:cNvSpPr txBox="1"/>
          <p:nvPr/>
        </p:nvSpPr>
        <p:spPr>
          <a:xfrm>
            <a:off x="9625013" y="5373688"/>
            <a:ext cx="104298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32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jùn</a:t>
            </a:r>
            <a:endParaRPr lang="en-US" altLang="x-none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79893" name="文本框 79892"/>
          <p:cNvSpPr txBox="1"/>
          <p:nvPr/>
        </p:nvSpPr>
        <p:spPr>
          <a:xfrm>
            <a:off x="5951538" y="1628775"/>
            <a:ext cx="12969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y</a:t>
            </a:r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ǎ</a:t>
            </a:r>
            <a:r>
              <a:rPr lang="en-US" altLang="x-none" sz="2800" b="1" dirty="0" err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n</a:t>
            </a:r>
            <a:r>
              <a:rPr lang="en-US" altLang="x-none" sz="20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</a:t>
            </a:r>
            <a:endParaRPr lang="en-US" altLang="x-none" sz="20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9894" name="文本框 79893"/>
          <p:cNvSpPr txBox="1"/>
          <p:nvPr/>
        </p:nvSpPr>
        <p:spPr>
          <a:xfrm>
            <a:off x="1524000" y="1557338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.</a:t>
            </a:r>
            <a:endParaRPr lang="en-US" altLang="x-none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895" name="文本框 79894"/>
          <p:cNvSpPr txBox="1"/>
          <p:nvPr/>
        </p:nvSpPr>
        <p:spPr>
          <a:xfrm>
            <a:off x="5159375" y="1773238"/>
            <a:ext cx="57626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896" name="文本框 79895"/>
          <p:cNvSpPr txBox="1"/>
          <p:nvPr/>
        </p:nvSpPr>
        <p:spPr>
          <a:xfrm>
            <a:off x="7896225" y="1773238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897" name="文本框 79896"/>
          <p:cNvSpPr txBox="1"/>
          <p:nvPr/>
        </p:nvSpPr>
        <p:spPr>
          <a:xfrm>
            <a:off x="1524000" y="2781300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898" name="文本框 79897"/>
          <p:cNvSpPr txBox="1"/>
          <p:nvPr/>
        </p:nvSpPr>
        <p:spPr>
          <a:xfrm>
            <a:off x="5016500" y="2708275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899" name="文本框 79898"/>
          <p:cNvSpPr txBox="1"/>
          <p:nvPr/>
        </p:nvSpPr>
        <p:spPr>
          <a:xfrm>
            <a:off x="7751763" y="2636838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0" name="文本框 79899"/>
          <p:cNvSpPr txBox="1"/>
          <p:nvPr/>
        </p:nvSpPr>
        <p:spPr>
          <a:xfrm>
            <a:off x="1992313" y="3644900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1" name="文本框 79900"/>
          <p:cNvSpPr txBox="1"/>
          <p:nvPr/>
        </p:nvSpPr>
        <p:spPr>
          <a:xfrm>
            <a:off x="4656138" y="4076700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28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 </a:t>
            </a:r>
            <a:endParaRPr lang="en-US" altLang="zh-CN" sz="2800" b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2" name="文本框 79901"/>
          <p:cNvSpPr txBox="1"/>
          <p:nvPr/>
        </p:nvSpPr>
        <p:spPr>
          <a:xfrm>
            <a:off x="4943475" y="3644900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</a:t>
            </a:r>
            <a:r>
              <a:rPr lang="en-US" altLang="x-none" sz="60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 </a:t>
            </a:r>
            <a:endParaRPr lang="en-US" altLang="zh-CN" sz="60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3" name="文本框 79902"/>
          <p:cNvSpPr txBox="1"/>
          <p:nvPr/>
        </p:nvSpPr>
        <p:spPr>
          <a:xfrm>
            <a:off x="7967663" y="3644900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4" name="文本框 79903"/>
          <p:cNvSpPr txBox="1"/>
          <p:nvPr/>
        </p:nvSpPr>
        <p:spPr>
          <a:xfrm>
            <a:off x="1524000" y="4652963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5" name="文本框 79904"/>
          <p:cNvSpPr txBox="1"/>
          <p:nvPr/>
        </p:nvSpPr>
        <p:spPr>
          <a:xfrm>
            <a:off x="4727575" y="4652963"/>
            <a:ext cx="86518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6" name="文本框 79905"/>
          <p:cNvSpPr txBox="1"/>
          <p:nvPr/>
        </p:nvSpPr>
        <p:spPr>
          <a:xfrm>
            <a:off x="6816725" y="4652963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7" name="文本框 79906"/>
          <p:cNvSpPr txBox="1"/>
          <p:nvPr/>
        </p:nvSpPr>
        <p:spPr>
          <a:xfrm>
            <a:off x="8832850" y="3716338"/>
            <a:ext cx="936625" cy="19069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endParaRPr lang="en-US" altLang="zh-CN" sz="2800" b="1" dirty="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8" name="文本框 79907"/>
          <p:cNvSpPr txBox="1"/>
          <p:nvPr/>
        </p:nvSpPr>
        <p:spPr>
          <a:xfrm>
            <a:off x="2640013" y="5589588"/>
            <a:ext cx="792162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</a:t>
            </a:r>
            <a:r>
              <a:rPr lang="en-US" altLang="x-none" sz="60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 </a:t>
            </a:r>
            <a:endParaRPr lang="en-US" altLang="zh-CN" sz="60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09" name="文本框 79908"/>
          <p:cNvSpPr txBox="1"/>
          <p:nvPr/>
        </p:nvSpPr>
        <p:spPr>
          <a:xfrm>
            <a:off x="5159375" y="5589588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</a:t>
            </a:r>
            <a:r>
              <a:rPr lang="en-US" altLang="x-none" sz="60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 </a:t>
            </a:r>
            <a:endParaRPr lang="en-US" altLang="zh-CN" sz="60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10" name="文本框 79909"/>
          <p:cNvSpPr txBox="1"/>
          <p:nvPr/>
        </p:nvSpPr>
        <p:spPr>
          <a:xfrm>
            <a:off x="5593080" y="5589588"/>
            <a:ext cx="1081088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11" name="文本框 79910"/>
          <p:cNvSpPr txBox="1"/>
          <p:nvPr/>
        </p:nvSpPr>
        <p:spPr>
          <a:xfrm>
            <a:off x="8401050" y="5589588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9912" name="文本框 79911"/>
          <p:cNvSpPr txBox="1"/>
          <p:nvPr/>
        </p:nvSpPr>
        <p:spPr>
          <a:xfrm>
            <a:off x="1992313" y="2781300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7700" y="6173470"/>
            <a:ext cx="304482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便舍船（    ）</a:t>
            </a:r>
            <a:endParaRPr lang="zh-CN" altLang="en-US" sz="32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17700" y="6301423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80902" name="文本框 80901"/>
          <p:cNvSpPr txBox="1"/>
          <p:nvPr/>
        </p:nvSpPr>
        <p:spPr>
          <a:xfrm>
            <a:off x="3644265" y="6177280"/>
            <a:ext cx="7985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err="1">
                <a:solidFill>
                  <a:srgbClr val="FF0000"/>
                </a:solidFill>
                <a:latin typeface="宋体" panose="02010600030101010101" pitchFamily="2" charset="-122"/>
              </a:rPr>
              <a:t>shě</a:t>
            </a:r>
            <a:endParaRPr lang="en-US" altLang="zh-CN" sz="32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378575" y="6177280"/>
            <a:ext cx="553275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32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屋舍俨然（       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）</a:t>
            </a:r>
            <a:endParaRPr lang="zh-CN" altLang="en-US" sz="32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84925" y="6301423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16725" y="6301423"/>
            <a:ext cx="13684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x-none" sz="6000" b="1">
                <a:solidFill>
                  <a:srgbClr val="D6009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Mistral" panose="03090702030407020403" pitchFamily="66" charset="0"/>
                <a:ea typeface="华文行楷" panose="02010800040101010101" pitchFamily="2" charset="-122"/>
              </a:rPr>
              <a:t>· </a:t>
            </a:r>
            <a:endParaRPr lang="en-US" altLang="zh-CN" sz="6000" b="1">
              <a:solidFill>
                <a:srgbClr val="D60093"/>
              </a:solidFill>
              <a:effectLst>
                <a:outerShdw blurRad="38100" dist="38100" dir="2700000">
                  <a:srgbClr val="C0C0C0"/>
                </a:outerShdw>
              </a:effectLst>
              <a:latin typeface="Mistral" panose="03090702030407020403" pitchFamily="66" charset="0"/>
              <a:ea typeface="华文行楷" panose="020108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421370" y="6173470"/>
            <a:ext cx="20288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200" b="1" err="1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shè</a:t>
            </a:r>
            <a:r>
              <a:rPr lang="en-US" altLang="zh-CN" sz="3200" b="1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  yǎn </a:t>
            </a:r>
            <a:endParaRPr lang="zh-CN" altLang="en-US" sz="3200"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9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9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9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9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9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9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98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98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9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9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9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9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9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9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8" grpId="0"/>
      <p:bldP spid="79880" grpId="0"/>
      <p:bldP spid="79881" grpId="0"/>
      <p:bldP spid="79882" grpId="0"/>
      <p:bldP spid="79883" grpId="0"/>
      <p:bldP spid="79884" grpId="0"/>
      <p:bldP spid="79885" grpId="0"/>
      <p:bldP spid="79886" grpId="0"/>
      <p:bldP spid="79887" grpId="0"/>
      <p:bldP spid="79888" grpId="0"/>
      <p:bldP spid="79889" grpId="0"/>
      <p:bldP spid="79890" grpId="0"/>
      <p:bldP spid="79891" grpId="0"/>
      <p:bldP spid="79892" grpId="0"/>
      <p:bldP spid="79893" grpId="0"/>
      <p:bldP spid="8090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16385"/>
          <p:cNvSpPr txBox="1"/>
          <p:nvPr/>
        </p:nvSpPr>
        <p:spPr>
          <a:xfrm>
            <a:off x="2287270" y="1833245"/>
            <a:ext cx="7559675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东晋     年间                     作为    沿着  行船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-59690" y="64770"/>
            <a:ext cx="12254230" cy="1768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桃花源记</a:t>
            </a:r>
            <a:endParaRPr lang="zh-CN" altLang="en-US" sz="4000" dirty="0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陶渊明</a:t>
            </a:r>
            <a:endParaRPr lang="zh-CN" altLang="en-US" sz="20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晋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太元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中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，武陵人捕鱼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业。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缘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溪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，忘</a:t>
            </a:r>
            <a:r>
              <a:rPr lang="zh-CN" altLang="en-US" sz="2600" b="1" u="sng" dirty="0">
                <a:latin typeface="宋体" panose="02010600030101010101" pitchFamily="2" charset="-122"/>
              </a:rPr>
              <a:t>路之远近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6388" name="文本框 16387"/>
          <p:cNvSpPr txBox="1"/>
          <p:nvPr/>
        </p:nvSpPr>
        <p:spPr>
          <a:xfrm>
            <a:off x="-60325" y="2308860"/>
            <a:ext cx="122548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忽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逢桃花林，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夹（</a:t>
            </a:r>
            <a:r>
              <a:rPr lang="zh-CN" altLang="en-US" sz="2800" b="1" u="sng">
                <a:solidFill>
                  <a:srgbClr val="FF0000"/>
                </a:solidFill>
                <a:effectLst/>
                <a:latin typeface="宋体" panose="02010600030101010101" pitchFamily="2" charset="-122"/>
                <a:sym typeface="+mn-ea"/>
              </a:rPr>
              <a:t>jiā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岸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数百步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，中无杂树，芳草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鲜美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，落英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缤纷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6389" name="文本框 16388"/>
          <p:cNvSpPr txBox="1"/>
          <p:nvPr/>
        </p:nvSpPr>
        <p:spPr>
          <a:xfrm>
            <a:off x="1125855" y="2769235"/>
            <a:ext cx="1073975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忽然               夹着                                                        新鲜美好      繁多的样子</a:t>
            </a:r>
            <a:endParaRPr lang="zh-CN" altLang="en-US" sz="2500" b="1" u="sng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390" name="文本框 16389"/>
          <p:cNvSpPr txBox="1"/>
          <p:nvPr/>
        </p:nvSpPr>
        <p:spPr>
          <a:xfrm>
            <a:off x="34925" y="3395345"/>
            <a:ext cx="121589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渔人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甚   异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。              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复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前行，欲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穷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       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其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林。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  <a:hlinkClick r:id="" action="ppaction://noaction"/>
              </a:rPr>
              <a:t> </a:t>
            </a:r>
            <a:endParaRPr lang="zh-CN" altLang="en-US" sz="2400" b="1" u="sng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1738948" y="3855403"/>
            <a:ext cx="8964612" cy="891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很 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惊讶，惊异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代所见景物       又               尽      那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             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6392" name="笑脸 16391"/>
          <p:cNvSpPr/>
          <p:nvPr/>
        </p:nvSpPr>
        <p:spPr>
          <a:xfrm>
            <a:off x="9677400" y="6324600"/>
            <a:ext cx="914400" cy="914400"/>
          </a:xfrm>
          <a:prstGeom prst="smileyFace">
            <a:avLst>
              <a:gd name="adj" fmla="val 4653"/>
            </a:avLst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" name="矩形标注 1"/>
          <p:cNvSpPr/>
          <p:nvPr/>
        </p:nvSpPr>
        <p:spPr>
          <a:xfrm>
            <a:off x="34925" y="64770"/>
            <a:ext cx="2218055" cy="748030"/>
          </a:xfrm>
          <a:prstGeom prst="wedgeRect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4925" y="106045"/>
            <a:ext cx="22174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梳理文意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9224" name="Text Box 2"/>
          <p:cNvSpPr txBox="1"/>
          <p:nvPr/>
        </p:nvSpPr>
        <p:spPr>
          <a:xfrm>
            <a:off x="34925" y="4493260"/>
            <a:ext cx="12193270" cy="2232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+mn-ea"/>
              </a:rPr>
              <a:t>译文：东晋太元年间，（有个）武陵人靠捕鱼谋生。（有一天）他顺着溪水划船，忘了路程的远近。忽然遇到一片桃花林，桃树生长在溪流两岸，长达几百步，中间没有别的树。花草遍地，鲜嫩而美丽，落花纷纷。他非常诧异，继续往前走，想走到这林子的尽头。    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    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925" y="4599940"/>
            <a:ext cx="977265" cy="467360"/>
          </a:xfrm>
          <a:prstGeom prst="rect">
            <a:avLst/>
          </a:prstGeom>
          <a:noFill/>
          <a:ln w="38100"/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9" grpId="0"/>
      <p:bldP spid="16391" grpId="0"/>
      <p:bldP spid="9224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5396230" y="3414395"/>
            <a:ext cx="4585970" cy="3873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907280" y="2447290"/>
            <a:ext cx="3429000" cy="3962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410" name="文本框 17409"/>
          <p:cNvSpPr txBox="1"/>
          <p:nvPr/>
        </p:nvSpPr>
        <p:spPr>
          <a:xfrm>
            <a:off x="60960" y="52070"/>
            <a:ext cx="1207008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林尽水</a:t>
            </a:r>
            <a:r>
              <a:rPr lang="zh-CN" altLang="en-US" sz="2600" b="1" u="sng" dirty="0">
                <a:latin typeface="宋体" panose="02010600030101010101" pitchFamily="2" charset="-122"/>
              </a:rPr>
              <a:t>源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得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一山，山有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小口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仿佛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若有光。便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舍（shě）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船，从口入。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990600" y="543560"/>
            <a:ext cx="967740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看到</a:t>
            </a:r>
            <a:r>
              <a:rPr lang="en-US" altLang="x-none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发现            小洞口    隐隐约约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舍弃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61595" y="1019810"/>
            <a:ext cx="1207008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初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极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狭，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才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通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复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行数十步，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豁然开朗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土地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平旷</a:t>
            </a:r>
            <a:r>
              <a:rPr lang="en-US" altLang="x-none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,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屋舍（shè）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俨然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-45720" y="2447290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有良田美池桑竹</a:t>
            </a:r>
            <a:r>
              <a:rPr lang="zh-CN" altLang="en-US" sz="2600" b="1" u="sng" dirty="0">
                <a:latin typeface="宋体" panose="02010600030101010101" pitchFamily="2" charset="-122"/>
              </a:rPr>
              <a:t>之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属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阡陌 交通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，鸡犬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相闻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。其中往来种作，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414" name="文本框 17413"/>
          <p:cNvSpPr txBox="1"/>
          <p:nvPr/>
        </p:nvSpPr>
        <p:spPr>
          <a:xfrm>
            <a:off x="-45720" y="1511300"/>
            <a:ext cx="1217803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</a:t>
            </a:r>
            <a:r>
              <a:rPr lang="zh-CN" altLang="en-US" sz="25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很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仅仅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一个人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5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</a:rPr>
              <a:t>又                                             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平坦开阔 </a:t>
            </a:r>
            <a:r>
              <a:rPr lang="zh-CN" altLang="en-US" sz="25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整齐的样子             </a:t>
            </a:r>
            <a:endParaRPr lang="zh-CN" altLang="en-US" sz="2500" b="1" u="sng" dirty="0">
              <a:solidFill>
                <a:schemeClr val="accent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5" name="文本框 17414"/>
          <p:cNvSpPr txBox="1"/>
          <p:nvPr/>
        </p:nvSpPr>
        <p:spPr>
          <a:xfrm>
            <a:off x="1720850" y="2938780"/>
            <a:ext cx="9217025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类   </a:t>
            </a:r>
            <a:r>
              <a:rPr lang="zh-CN" altLang="en-US" sz="23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田间小路</a:t>
            </a:r>
            <a:r>
              <a:rPr lang="zh-CN" altLang="en-US" sz="23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交错相通      可以互相听到</a:t>
            </a:r>
            <a:endParaRPr lang="zh-CN" altLang="en-US" sz="2300" dirty="0">
              <a:latin typeface="Times New Roman" panose="02020603050405020304" pitchFamily="18" charset="0"/>
            </a:endParaRPr>
          </a:p>
        </p:txBody>
      </p:sp>
      <p:sp>
        <p:nvSpPr>
          <p:cNvPr id="17417" name="文本框 17416"/>
          <p:cNvSpPr txBox="1"/>
          <p:nvPr/>
        </p:nvSpPr>
        <p:spPr>
          <a:xfrm>
            <a:off x="3169285" y="3905885"/>
            <a:ext cx="833564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全，都            老人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小孩              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都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安闲快乐的样子</a:t>
            </a:r>
            <a:endParaRPr lang="zh-CN" altLang="en-US" sz="25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8" name="文本框 17417"/>
          <p:cNvSpPr txBox="1"/>
          <p:nvPr/>
        </p:nvSpPr>
        <p:spPr>
          <a:xfrm>
            <a:off x="1774825" y="5300663"/>
            <a:ext cx="8382000" cy="4914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hlinkClick r:id="" action="ppaction://noaction"/>
              </a:rPr>
              <a:t>  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421" name="文本框 17420"/>
          <p:cNvSpPr txBox="1"/>
          <p:nvPr/>
        </p:nvSpPr>
        <p:spPr>
          <a:xfrm>
            <a:off x="60960" y="3414395"/>
            <a:ext cx="1207008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男女衣着，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悉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如外人。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黄发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垂髫</a:t>
            </a:r>
            <a:r>
              <a:rPr lang="en-US" altLang="x-none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(</a:t>
            </a:r>
            <a:r>
              <a:rPr lang="en-US" altLang="x-none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tiáo</a:t>
            </a:r>
            <a:r>
              <a:rPr lang="en-US" altLang="x-none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)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并怡然自乐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上箭头标注 1"/>
          <p:cNvSpPr/>
          <p:nvPr/>
        </p:nvSpPr>
        <p:spPr>
          <a:xfrm>
            <a:off x="3611880" y="1602740"/>
            <a:ext cx="5749290" cy="844550"/>
          </a:xfrm>
          <a:prstGeom prst="upArrowCallout">
            <a:avLst/>
          </a:prstGeom>
          <a:noFill/>
          <a:ln w="12700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669030" y="1986915"/>
            <a:ext cx="569214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形容由狭窄幽暗突然变得宽阔明亮的样子</a:t>
            </a:r>
            <a:endParaRPr lang="zh-CN" altLang="en-US" sz="24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-45720" y="4208780"/>
            <a:ext cx="1236027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译文：桃林在溪水发源的地方没有了，打鱼人在这里看到一座山，山上有个小洞口，洞里隐约似有光亮。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渔人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就下了船，从洞口进去。开始很狭窄，仅能容一个人通过。又向前走几十步，突然变得开阔敞亮。土地平坦开阔，房屋整整齐齐，有肥沃的田地、美丽的池塘和桑林、竹园之类。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田间小路交错相通，鸡鸣狗吠的声音可以互相听到。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里面的人们来来往往耕种劳作，男男女女的穿着完全像桃花源外的世人。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老人和小孩个个都安闲快乐。 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960" y="4208780"/>
            <a:ext cx="914400" cy="487680"/>
          </a:xfrm>
          <a:prstGeom prst="rect">
            <a:avLst/>
          </a:prstGeom>
          <a:noFill/>
          <a:ln w="28575"/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4" grpId="0"/>
      <p:bldP spid="17415" grpId="0"/>
      <p:bldP spid="17417" grpId="0"/>
      <p:bldP spid="3" grpId="0"/>
      <p:bldP spid="2" grpId="0" animBg="1"/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5182870" y="1858010"/>
            <a:ext cx="5623560" cy="3740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773670" y="890905"/>
            <a:ext cx="3474720" cy="373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34060" y="890905"/>
            <a:ext cx="3960495" cy="3733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458" name="文本框 19457"/>
          <p:cNvSpPr txBox="1"/>
          <p:nvPr/>
        </p:nvSpPr>
        <p:spPr>
          <a:xfrm>
            <a:off x="0" y="30480"/>
            <a:ext cx="1213485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见渔人，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乃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大惊，问</a:t>
            </a:r>
            <a:r>
              <a:rPr lang="zh-CN" altLang="en-US" sz="2600" b="1" u="sng" dirty="0">
                <a:latin typeface="宋体" panose="02010600030101010101" pitchFamily="2" charset="-122"/>
              </a:rPr>
              <a:t>所从来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具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答之。便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要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还家，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设酒杀鸡作食。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1143000" y="415290"/>
            <a:ext cx="8610600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于是，就                          详细        通”邀”</a:t>
            </a:r>
            <a:r>
              <a:rPr lang="en-US" altLang="x-none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邀请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0" y="890905"/>
            <a:ext cx="1213421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村中闻有此人，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咸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来问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讯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。自云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先世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避秦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时乱，率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妻子 邑人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来此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绝境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，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71755" y="1382395"/>
            <a:ext cx="1202055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全，都 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消息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祖先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妻子儿女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乡邻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与人世隔绝的地方 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0" y="1858010"/>
            <a:ext cx="1213485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不复出焉，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与外人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间隔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问今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是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何世，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乃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不知有汉，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无论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魏晋。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0" y="2349500"/>
            <a:ext cx="1209230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于是，就        隔绝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判断动词      竟然        不要说，更不必说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4" name="文本框 19463"/>
          <p:cNvSpPr txBox="1"/>
          <p:nvPr/>
        </p:nvSpPr>
        <p:spPr>
          <a:xfrm>
            <a:off x="0" y="2825115"/>
            <a:ext cx="1213421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此人一一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具言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所闻，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皆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叹惋。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余人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各复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延</a:t>
            </a:r>
            <a:r>
              <a:rPr lang="en-US" altLang="zh-CN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(yán)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至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家，皆出酒食。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5" name="文本框 19464"/>
          <p:cNvSpPr txBox="1"/>
          <p:nvPr/>
        </p:nvSpPr>
        <p:spPr>
          <a:xfrm>
            <a:off x="0" y="3316605"/>
            <a:ext cx="1209167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对、向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都         其余的人   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邀请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         自己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7" name="文本框 19466"/>
          <p:cNvSpPr txBox="1"/>
          <p:nvPr/>
        </p:nvSpPr>
        <p:spPr>
          <a:xfrm>
            <a:off x="0" y="3792220"/>
            <a:ext cx="12134215" cy="1091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停数日，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辞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去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。此中人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语（yù）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云：“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不足 为 外人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道也。”</a:t>
            </a:r>
            <a:r>
              <a:rPr lang="zh-CN" altLang="en-US" sz="2600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 sz="2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8" name="文本框 19467"/>
          <p:cNvSpPr txBox="1"/>
          <p:nvPr/>
        </p:nvSpPr>
        <p:spPr>
          <a:xfrm>
            <a:off x="1992313" y="4684713"/>
            <a:ext cx="8382000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9470" name="文本框 19469"/>
          <p:cNvSpPr txBox="1"/>
          <p:nvPr/>
        </p:nvSpPr>
        <p:spPr>
          <a:xfrm>
            <a:off x="0" y="4209415"/>
            <a:ext cx="1213548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离开            告诉     </a:t>
            </a:r>
            <a:r>
              <a:rPr lang="zh-CN" altLang="en-US" dirty="0">
                <a:latin typeface="Times New Roman" panose="02020603050405020304" pitchFamily="18" charset="0"/>
              </a:rPr>
              <a:t>    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不值得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对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外面的人</a:t>
            </a:r>
            <a:endParaRPr lang="zh-CN" altLang="en-US" sz="2500" b="1" dirty="0">
              <a:solidFill>
                <a:srgbClr val="7030A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5" y="4578350"/>
            <a:ext cx="12148820" cy="25228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</a:t>
            </a:r>
            <a:r>
              <a:rPr lang="en-US" altLang="zh-CN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: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（那里的人）见了渔人，感到非常惊讶，问渔人从哪里来。渔人详尽地作了回答。就有人邀请渔人到自己的家去，备酒杀鸡做饭菜（款待他）。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村中的人听说来了这样一个人，就都来打听消息</a:t>
            </a:r>
            <a:r>
              <a:rPr lang="en-US" altLang="x-none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.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他们自己说他们的祖先为了躲避秦时的祸乱，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带领妻子儿女及乡邻来到这与人世隔绝的地方，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不再出去，于是就与外面的人断绝了往来。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他们问现在是什么朝代，竟然不知道有过汉朝，至于魏晋两朝就更不必说了。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渔人把自己听到的事一一详细地告诉了他们，（他们听罢）都感叹起来。其余的人各自又把渔人请到自己家中，都拿出酒饭来款待他。渔人逗留了几天后，向村里人告辞。这里的人嘱咐他道：“（我们这个地方）不值得对外边的人说啊。”</a:t>
            </a:r>
            <a:endParaRPr lang="zh-CN" altLang="en-US" sz="20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1755" y="4537710"/>
            <a:ext cx="662305" cy="34607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1" grpId="0"/>
      <p:bldP spid="19463" grpId="0"/>
      <p:bldP spid="19465" grpId="0"/>
      <p:bldP spid="19468" grpId="0"/>
      <p:bldP spid="19470" grpId="0"/>
      <p:bldP spid="2" grpId="0"/>
      <p:bldP spid="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15240" y="21590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   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既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出，得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船，便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扶</a:t>
            </a:r>
            <a:r>
              <a:rPr lang="zh-CN" altLang="en-US" sz="2600" b="1" u="sng" dirty="0">
                <a:latin typeface="宋体" panose="02010600030101010101" pitchFamily="2" charset="-122"/>
              </a:rPr>
              <a:t>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向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路，处处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志</a:t>
            </a:r>
            <a:r>
              <a:rPr lang="zh-CN" altLang="en-US" sz="2600" b="1" u="sng" dirty="0">
                <a:latin typeface="宋体" panose="02010600030101010101" pitchFamily="2" charset="-122"/>
              </a:rPr>
              <a:t>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之。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及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郡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  <a:sym typeface="+mn-ea"/>
              </a:rPr>
              <a:t>下，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诣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太守，说</a:t>
            </a:r>
            <a:r>
              <a:rPr lang="zh-CN" altLang="en-US" sz="2600" b="1" u="sng" dirty="0">
                <a:latin typeface="宋体" panose="02010600030101010101" pitchFamily="2" charset="-122"/>
                <a:sym typeface="+mn-ea"/>
              </a:rPr>
              <a:t>如此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103505" y="513080"/>
            <a:ext cx="1208849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已经    代渔人的    沿着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原来的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作标记 （动词）     到            拜访</a:t>
            </a:r>
            <a:endParaRPr lang="en-US" altLang="zh-CN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1828800" y="1941513"/>
            <a:ext cx="8534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15240" y="988695"/>
            <a:ext cx="12177395" cy="1091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太守即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遣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人随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往，寻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向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所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志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遂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  <a:sym typeface="+mn-ea"/>
              </a:rPr>
              <a:t>迷，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不复得路。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ctr">
              <a:spcBef>
                <a:spcPct val="50000"/>
              </a:spcBef>
            </a:pP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15240" y="1460500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600" b="1" dirty="0">
                <a:solidFill>
                  <a:srgbClr val="9900CC"/>
                </a:solidFill>
                <a:latin typeface="Arial" panose="020B0604020202020204" pitchFamily="34" charset="0"/>
              </a:rPr>
              <a:t>                   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派     代渔人  原来的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标记</a:t>
            </a:r>
            <a:r>
              <a:rPr lang="zh-CN" altLang="en-US" sz="25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终于</a:t>
            </a:r>
            <a:endParaRPr lang="zh-CN" altLang="en-US" sz="2500" b="1" dirty="0">
              <a:solidFill>
                <a:srgbClr val="7030A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88" name="文本框 20487"/>
          <p:cNvSpPr txBox="1"/>
          <p:nvPr/>
        </p:nvSpPr>
        <p:spPr>
          <a:xfrm>
            <a:off x="7620" y="4128135"/>
            <a:ext cx="1217676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                代渔人去桃源这件事       高兴的样子     计划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89" name="文本框 20488"/>
          <p:cNvSpPr txBox="1"/>
          <p:nvPr/>
        </p:nvSpPr>
        <p:spPr>
          <a:xfrm>
            <a:off x="103505" y="4603750"/>
            <a:ext cx="1217739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未果，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</a:rPr>
              <a:t>寻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病 终。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后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无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问津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者。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90" name="文本框 20489"/>
          <p:cNvSpPr txBox="1"/>
          <p:nvPr/>
        </p:nvSpPr>
        <p:spPr>
          <a:xfrm>
            <a:off x="20320" y="5095240"/>
            <a:ext cx="1217231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                      不久               就    访求、探求。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津，渡口</a:t>
            </a:r>
            <a:endParaRPr lang="zh-CN" altLang="en-US" sz="2500" b="1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91" name="矩形 20490"/>
          <p:cNvSpPr/>
          <p:nvPr/>
        </p:nvSpPr>
        <p:spPr>
          <a:xfrm>
            <a:off x="9067800" y="5867400"/>
            <a:ext cx="9144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0492" name="文本框 20491"/>
          <p:cNvSpPr txBox="1"/>
          <p:nvPr/>
        </p:nvSpPr>
        <p:spPr>
          <a:xfrm>
            <a:off x="7620" y="3636645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南阳刘子骥，高尚士也。闻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之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     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欣然  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</a:rPr>
              <a:t>规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往。</a:t>
            </a:r>
            <a:endParaRPr lang="zh-CN" altLang="en-US" sz="2600" b="1" u="sng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875" y="1952625"/>
            <a:ext cx="12168505" cy="1641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译文：渔人出来后，找到他的船，就顺着原来的路划回去，</a:t>
            </a:r>
            <a:r>
              <a:rPr lang="en-US" altLang="x-none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一路上</a:t>
            </a:r>
            <a:r>
              <a:rPr lang="en-US" altLang="x-none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处处做了记号。回到郡里，去拜见太守，报告了这些情况。太守立即派人跟着他去，寻找前次做的标记，竟迷失了</a:t>
            </a:r>
            <a:r>
              <a:rPr lang="en-US" altLang="x-none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方向</a:t>
            </a:r>
            <a:r>
              <a:rPr lang="en-US" altLang="x-none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，再也没找到路。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3505" y="2080260"/>
            <a:ext cx="914400" cy="45021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0320" y="5570855"/>
            <a:ext cx="12172315" cy="1210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译文：南阳人刘子骥是个志向高洁的隐士，听到这件事，高兴地打算前往，但未能实现。不久，他因病去世。此后就再也没有人探寻（桃花源）的人了。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065" y="5715000"/>
            <a:ext cx="999490" cy="4572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6" grpId="0"/>
      <p:bldP spid="20488" grpId="0"/>
      <p:bldP spid="20490" grpId="0"/>
      <p:bldP spid="2" grpId="0"/>
      <p:bldP spid="4" grpId="0"/>
      <p:bldP spid="3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6" name="图片 31745" descr="渔人从小口入桃花源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863975" cy="3357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7" name="图片 31746" descr="桃花源人的幸福生活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4610" y="0"/>
            <a:ext cx="4051300" cy="3357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8" name="图片 31747" descr="桃花渊中人见渔人大惊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5910" y="0"/>
            <a:ext cx="4260850" cy="3357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9" name="图片 31748" descr="桃花渊中人延请渔人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7880"/>
            <a:ext cx="2751455" cy="3500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0" name="图片 31749" descr="渔人离开桃花源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1455" y="3357880"/>
            <a:ext cx="3273425" cy="3500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1" name="图片 31750" descr="渔人处处志之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4880" y="3357880"/>
            <a:ext cx="3117850" cy="3500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2" name="图片 31751" descr="寻找桃花源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42730" y="3357880"/>
            <a:ext cx="3033395" cy="3500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3" name="文本框 31752"/>
          <p:cNvSpPr txBox="1"/>
          <p:nvPr/>
        </p:nvSpPr>
        <p:spPr>
          <a:xfrm>
            <a:off x="4063365" y="2722880"/>
            <a:ext cx="3653155" cy="110680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6600" b="1" dirty="0">
                <a:solidFill>
                  <a:schemeClr val="tx1"/>
                </a:solidFill>
                <a:effectDag name="">
                  <a:effect ref="fillLine"/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</a:effectDag>
                <a:latin typeface="Times New Roman" panose="02020603050405020304" pitchFamily="18" charset="0"/>
                <a:ea typeface="隶书" panose="02010509060101010101" pitchFamily="49" charset="-122"/>
              </a:rPr>
              <a:t>复述故事</a:t>
            </a:r>
            <a:endParaRPr lang="zh-CN" altLang="en-US" sz="6600" b="1" dirty="0">
              <a:solidFill>
                <a:schemeClr val="tx1"/>
              </a:solidFill>
              <a:effectDag name="">
                <a:effect ref="fillLine"/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</a:effectDag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med">
    <p:blinds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9032240" y="4430395"/>
            <a:ext cx="2478405" cy="644525"/>
          </a:xfrm>
          <a:prstGeom prst="rect">
            <a:avLst/>
          </a:prstGeom>
          <a:solidFill>
            <a:srgbClr val="FF99FF"/>
          </a:solidFill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944620" y="4429760"/>
            <a:ext cx="3996055" cy="64516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812" name="文本框 33811"/>
          <p:cNvSpPr txBox="1"/>
          <p:nvPr/>
        </p:nvSpPr>
        <p:spPr>
          <a:xfrm>
            <a:off x="3507740" y="4429760"/>
            <a:ext cx="45789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（进入）访问桃花源 </a:t>
            </a:r>
            <a:endParaRPr lang="zh-CN" altLang="en-US" sz="36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794" name="文本框 33793"/>
          <p:cNvSpPr txBox="1"/>
          <p:nvPr/>
        </p:nvSpPr>
        <p:spPr>
          <a:xfrm>
            <a:off x="9827260" y="4460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795" name="文本框 33794"/>
          <p:cNvSpPr txBox="1"/>
          <p:nvPr/>
        </p:nvSpPr>
        <p:spPr>
          <a:xfrm>
            <a:off x="97155" y="59055"/>
            <a:ext cx="2745105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华文新魏" panose="02010800040101010101" charset="-122"/>
                <a:ea typeface="华文新魏" panose="02010800040101010101" charset="-122"/>
              </a:rPr>
              <a:t>文章结构</a:t>
            </a:r>
            <a:endParaRPr lang="zh-CN" altLang="en-US" sz="4400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3796" name="文本框 33795"/>
          <p:cNvSpPr txBox="1"/>
          <p:nvPr/>
        </p:nvSpPr>
        <p:spPr>
          <a:xfrm>
            <a:off x="3197860" y="8270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2" name="文本框 33801"/>
          <p:cNvSpPr txBox="1"/>
          <p:nvPr/>
        </p:nvSpPr>
        <p:spPr>
          <a:xfrm>
            <a:off x="1750060" y="24272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5" name="文本框 33804"/>
          <p:cNvSpPr txBox="1"/>
          <p:nvPr/>
        </p:nvSpPr>
        <p:spPr>
          <a:xfrm>
            <a:off x="8608060" y="57800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7" name="文本框 33806"/>
          <p:cNvSpPr txBox="1"/>
          <p:nvPr/>
        </p:nvSpPr>
        <p:spPr>
          <a:xfrm>
            <a:off x="6931660" y="41036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9" name="文本框 33808"/>
          <p:cNvSpPr txBox="1"/>
          <p:nvPr/>
        </p:nvSpPr>
        <p:spPr>
          <a:xfrm>
            <a:off x="7236460" y="1412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10" name="文本框 33809"/>
          <p:cNvSpPr txBox="1"/>
          <p:nvPr/>
        </p:nvSpPr>
        <p:spPr>
          <a:xfrm>
            <a:off x="6660992" y="381000"/>
            <a:ext cx="284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 i="1">
                <a:solidFill>
                  <a:srgbClr val="99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endParaRPr lang="en-US" altLang="zh-CN" sz="3200" b="1" i="1">
              <a:solidFill>
                <a:srgbClr val="9933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811" name="文本框 33810"/>
          <p:cNvSpPr txBox="1"/>
          <p:nvPr/>
        </p:nvSpPr>
        <p:spPr>
          <a:xfrm>
            <a:off x="97314" y="4429760"/>
            <a:ext cx="2592705" cy="645160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发现桃花源 </a:t>
            </a:r>
            <a:endParaRPr lang="zh-CN" altLang="en-US" sz="36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814" name="文本框 33813"/>
          <p:cNvSpPr txBox="1"/>
          <p:nvPr/>
        </p:nvSpPr>
        <p:spPr>
          <a:xfrm>
            <a:off x="9032240" y="4429760"/>
            <a:ext cx="24853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离开桃花源 </a:t>
            </a:r>
            <a:endParaRPr lang="zh-CN" altLang="en-US" sz="36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3815" name="文本框 33814"/>
          <p:cNvSpPr txBox="1"/>
          <p:nvPr/>
        </p:nvSpPr>
        <p:spPr>
          <a:xfrm>
            <a:off x="8743315" y="5445125"/>
            <a:ext cx="3056255" cy="645160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anchor="t">
            <a:spAutoFit/>
          </a:bodyPr>
          <a:p>
            <a:pPr algn="ctr"/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（再寻桃花源） </a:t>
            </a:r>
            <a:endParaRPr lang="zh-CN" altLang="en-US" sz="36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2962910" y="4692015"/>
            <a:ext cx="780415" cy="180340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右箭头 5"/>
          <p:cNvSpPr/>
          <p:nvPr/>
        </p:nvSpPr>
        <p:spPr>
          <a:xfrm>
            <a:off x="8086725" y="4662170"/>
            <a:ext cx="780415" cy="180340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270" y="1214755"/>
            <a:ext cx="12159615" cy="24314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95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US" altLang="zh-CN" sz="3900" b="1" dirty="0">
                <a:sym typeface="+mn-ea"/>
              </a:rPr>
              <a:t>        </a:t>
            </a:r>
            <a:r>
              <a:rPr lang="zh-CN" altLang="en-US" sz="3900" b="1" dirty="0">
                <a:sym typeface="+mn-ea"/>
              </a:rPr>
              <a:t>本文按时间先后叙事，以</a:t>
            </a:r>
            <a:r>
              <a:rPr lang="zh-CN" altLang="en-US" sz="3900" b="1" u="sng" dirty="0">
                <a:sym typeface="+mn-ea"/>
              </a:rPr>
              <a:t>                                         </a:t>
            </a:r>
            <a:r>
              <a:rPr lang="zh-CN" altLang="en-US" sz="3900" b="1" dirty="0">
                <a:sym typeface="+mn-ea"/>
              </a:rPr>
              <a:t>为</a:t>
            </a:r>
            <a:r>
              <a:rPr lang="zh-CN" altLang="en-US" sz="3900" b="1" dirty="0">
                <a:solidFill>
                  <a:srgbClr val="FF0066"/>
                </a:solidFill>
                <a:sym typeface="+mn-ea"/>
              </a:rPr>
              <a:t>线索</a:t>
            </a:r>
            <a:r>
              <a:rPr lang="zh-CN" altLang="en-US" sz="3900" b="1" dirty="0">
                <a:sym typeface="+mn-ea"/>
              </a:rPr>
              <a:t>，请同学们把课文分为三部分：</a:t>
            </a:r>
            <a:endParaRPr lang="zh-CN" altLang="en-US"/>
          </a:p>
        </p:txBody>
      </p:sp>
      <p:sp>
        <p:nvSpPr>
          <p:cNvPr id="32772" name="文本框 32771"/>
          <p:cNvSpPr txBox="1"/>
          <p:nvPr/>
        </p:nvSpPr>
        <p:spPr>
          <a:xfrm>
            <a:off x="6344920" y="1595755"/>
            <a:ext cx="49307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</a:rPr>
              <a:t>渔人</a:t>
            </a: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进出桃花源</a:t>
            </a:r>
            <a:r>
              <a:rPr lang="zh-CN" altLang="en-US" sz="3600" b="1" dirty="0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</a:rPr>
              <a:t>的行踪</a:t>
            </a:r>
            <a:endParaRPr lang="zh-CN" altLang="en-US" sz="3600" b="1" dirty="0">
              <a:solidFill>
                <a:srgbClr val="0000FF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>
            <a:off x="10137140" y="5074920"/>
            <a:ext cx="5080" cy="416560"/>
          </a:xfrm>
          <a:prstGeom prst="straightConnector1">
            <a:avLst/>
          </a:prstGeom>
          <a:ln w="38100"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3811" grpId="0" animBg="1"/>
      <p:bldP spid="4" grpId="0" animBg="1"/>
      <p:bldP spid="33812" grpId="0"/>
      <p:bldP spid="6" grpId="0" animBg="1"/>
      <p:bldP spid="33814" grpId="0"/>
      <p:bldP spid="33815" grpId="0" animBg="1"/>
      <p:bldP spid="5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2700" y="13335"/>
            <a:ext cx="2418080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研读课文</a:t>
            </a:r>
            <a:endParaRPr lang="zh-CN" altLang="en-US" sz="440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430463" y="288290"/>
            <a:ext cx="982408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/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思考：课文中的桃花源是一个什么样的地方呢？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33811" name="文本框 33810"/>
          <p:cNvSpPr txBox="1"/>
          <p:nvPr/>
        </p:nvSpPr>
        <p:spPr>
          <a:xfrm>
            <a:off x="4999514" y="1663700"/>
            <a:ext cx="2592705" cy="645160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发现桃花源 </a:t>
            </a:r>
            <a:endParaRPr lang="zh-CN" altLang="en-US" sz="36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5844" name="文本框 35843"/>
          <p:cNvSpPr txBox="1"/>
          <p:nvPr/>
        </p:nvSpPr>
        <p:spPr>
          <a:xfrm>
            <a:off x="97790" y="2557780"/>
            <a:ext cx="72802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渔人怎样发现桃花源的？</a:t>
            </a:r>
            <a:endParaRPr lang="zh-CN" altLang="en-US" sz="3200" b="1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5843" name="文本框 35842"/>
          <p:cNvSpPr txBox="1"/>
          <p:nvPr/>
        </p:nvSpPr>
        <p:spPr>
          <a:xfrm>
            <a:off x="12700" y="3141345"/>
            <a:ext cx="11936730" cy="2453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60000"/>
              </a:lnSpc>
            </a:pPr>
            <a:r>
              <a:rPr lang="en-US" altLang="zh-CN" sz="3200">
                <a:latin typeface="Times New Roman" panose="02020603050405020304" pitchFamily="18" charset="0"/>
                <a:ea typeface="楷体_GB2312" pitchFamily="49" charset="-122"/>
              </a:rPr>
              <a:t>      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缘溪行，忘路之远近，忽逢桃花林，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……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复前行，欲穷其林。林尽水源，便得一山，山有小口，仿佛若有光。便舍船，从口入。初极狭，才通人。复行数十步，豁然开朗。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35845" name="文本框 35844"/>
          <p:cNvSpPr txBox="1"/>
          <p:nvPr/>
        </p:nvSpPr>
        <p:spPr>
          <a:xfrm>
            <a:off x="3708718" y="5840095"/>
            <a:ext cx="4773930" cy="645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（曲折、隐蔽、幽深）</a:t>
            </a:r>
            <a:endParaRPr lang="zh-CN" altLang="en-US" sz="36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indows 启动时奏乐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812" name="文本框 33811"/>
          <p:cNvSpPr txBox="1"/>
          <p:nvPr/>
        </p:nvSpPr>
        <p:spPr>
          <a:xfrm>
            <a:off x="4587875" y="118745"/>
            <a:ext cx="2744470" cy="645160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访问桃花源 </a:t>
            </a:r>
            <a:endParaRPr lang="zh-CN" altLang="en-US" sz="36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6868" name="文本框 36867"/>
          <p:cNvSpPr txBox="1"/>
          <p:nvPr/>
        </p:nvSpPr>
        <p:spPr>
          <a:xfrm>
            <a:off x="193675" y="908050"/>
            <a:ext cx="72802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渔人看到什么景象？（所见）</a:t>
            </a:r>
            <a:endParaRPr lang="zh-CN" altLang="en-US" sz="3200" b="1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150" y="1577340"/>
            <a:ext cx="12075795" cy="12725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土地平旷，屋舍俨然，有良田美池桑竹之属。阡陌交通，鸡犬相闻。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36870" name="文本框 36869"/>
          <p:cNvSpPr txBox="1"/>
          <p:nvPr/>
        </p:nvSpPr>
        <p:spPr>
          <a:xfrm>
            <a:off x="4032250" y="2849880"/>
            <a:ext cx="3855720" cy="645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（环境优美宁静）</a:t>
            </a:r>
            <a:endParaRPr lang="zh-CN" altLang="en-US" sz="36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515" y="3651250"/>
            <a:ext cx="12076430" cy="681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其中往来种作，男女衣着，悉如外人。黄发垂髫，并怡然自乐。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36869" name="文本框 36868"/>
          <p:cNvSpPr txBox="1"/>
          <p:nvPr/>
        </p:nvSpPr>
        <p:spPr>
          <a:xfrm>
            <a:off x="4025265" y="4556125"/>
            <a:ext cx="3855720" cy="645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（生活安乐幸福）</a:t>
            </a:r>
            <a:endParaRPr lang="zh-CN" altLang="en-US" sz="36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bldLvl="0" animBg="1"/>
      <p:bldP spid="36869" grpId="0" bldLvl="0" animBg="1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1" name="文本框 37890"/>
          <p:cNvSpPr txBox="1"/>
          <p:nvPr/>
        </p:nvSpPr>
        <p:spPr>
          <a:xfrm>
            <a:off x="-19050" y="159385"/>
            <a:ext cx="1218692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在与桃花源人的交往中，哪些语句写出桃花源人的热情好客？（所历）</a:t>
            </a:r>
            <a:endParaRPr lang="zh-CN" altLang="en-US" sz="3200" b="1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7892" name="文本框 37891"/>
          <p:cNvSpPr txBox="1"/>
          <p:nvPr/>
        </p:nvSpPr>
        <p:spPr>
          <a:xfrm>
            <a:off x="-19050" y="1235710"/>
            <a:ext cx="12186920" cy="1470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便要还家，设酒杀鸡作食。村中闻有此人，咸来问讯。余人各复延至其家，皆出酒食。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37893" name="文本框 37892"/>
          <p:cNvSpPr txBox="1"/>
          <p:nvPr/>
        </p:nvSpPr>
        <p:spPr>
          <a:xfrm>
            <a:off x="4237355" y="2705735"/>
            <a:ext cx="2937510" cy="645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（民风淳朴）</a:t>
            </a:r>
            <a:endParaRPr lang="zh-CN" altLang="en-US" sz="36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8915" name="文本框 38914"/>
          <p:cNvSpPr txBox="1"/>
          <p:nvPr/>
        </p:nvSpPr>
        <p:spPr>
          <a:xfrm>
            <a:off x="2540" y="3350895"/>
            <a:ext cx="1218755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桃花源人为什么来到这地方？哪些语句写出了桃花源人与世隔绝的久远（所闻）</a:t>
            </a:r>
            <a:endParaRPr lang="zh-CN" altLang="en-US" sz="3200" b="1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8916" name="文本框 38915"/>
          <p:cNvSpPr txBox="1"/>
          <p:nvPr/>
        </p:nvSpPr>
        <p:spPr>
          <a:xfrm>
            <a:off x="2540" y="4336415"/>
            <a:ext cx="12186920" cy="17145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自云先世</a:t>
            </a:r>
            <a:r>
              <a:rPr lang="zh-CN" altLang="en-US" sz="3200" b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避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秦时乱，率妻子邑人来此</a:t>
            </a:r>
            <a:r>
              <a:rPr lang="zh-CN" altLang="en-US" sz="3200" b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绝境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，</a:t>
            </a:r>
            <a:r>
              <a:rPr lang="zh-CN" altLang="en-US" sz="3200" b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不复出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焉，遂与外人</a:t>
            </a:r>
            <a:r>
              <a:rPr lang="zh-CN" altLang="en-US" sz="3200" b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间隔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问今是何世，乃</a:t>
            </a:r>
            <a:r>
              <a:rPr lang="zh-CN" altLang="en-US" sz="3200" b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不知有汉无论魏晋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    “不足为外人道也。</a:t>
            </a:r>
            <a:r>
              <a:rPr lang="zh-CN" altLang="en-US" sz="3200">
                <a:latin typeface="Times New Roman" panose="02020603050405020304" pitchFamily="18" charset="0"/>
                <a:ea typeface="楷体_GB2312" pitchFamily="49" charset="-122"/>
              </a:rPr>
              <a:t>”</a:t>
            </a:r>
            <a:endParaRPr lang="zh-CN" altLang="en-US" sz="32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8917" name="文本框 38916"/>
          <p:cNvSpPr txBox="1"/>
          <p:nvPr/>
        </p:nvSpPr>
        <p:spPr>
          <a:xfrm>
            <a:off x="2016760" y="6050915"/>
            <a:ext cx="7553325" cy="645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6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（厌恶战争、不满外界生活与世隔绝）</a:t>
            </a:r>
            <a:endParaRPr lang="zh-CN" altLang="en-US" sz="36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打开时奏乐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打开时奏乐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 bldLvl="0" animBg="1"/>
      <p:bldP spid="38916" grpId="0"/>
      <p:bldP spid="38917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814" name="文本框 33813"/>
          <p:cNvSpPr txBox="1"/>
          <p:nvPr/>
        </p:nvSpPr>
        <p:spPr>
          <a:xfrm>
            <a:off x="4912519" y="47625"/>
            <a:ext cx="2592705" cy="645160"/>
          </a:xfrm>
          <a:prstGeom prst="rect">
            <a:avLst/>
          </a:prstGeom>
          <a:solidFill>
            <a:srgbClr val="FF99FF"/>
          </a:solidFill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离开桃花源 </a:t>
            </a:r>
            <a:endParaRPr lang="zh-CN" altLang="en-US" sz="36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9939" name="文本框 39938"/>
          <p:cNvSpPr txBox="1"/>
          <p:nvPr/>
        </p:nvSpPr>
        <p:spPr>
          <a:xfrm>
            <a:off x="-19685" y="692785"/>
            <a:ext cx="121793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charset="-122"/>
              </a:rPr>
              <a:t>        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渔人出桃源时，“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处处志之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”，可是再往时，“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寻向所志，遂迷，不复得路”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，“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南阳刘子骥，高尚士也。闻之，欣然规往。未果，寻病终。后遂无问津者。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”这些说明了什么？</a:t>
            </a:r>
            <a:endParaRPr lang="zh-CN" altLang="en-US" sz="3200" b="1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39940" name="文本框 39939"/>
          <p:cNvSpPr txBox="1"/>
          <p:nvPr/>
        </p:nvSpPr>
        <p:spPr>
          <a:xfrm>
            <a:off x="-19685" y="2161540"/>
            <a:ext cx="12179300" cy="1470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作者这样写的目的是使人觉得桃源是一个似有实无、似真而幻的所在。暗示桃源是虚构的。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0963" name="文本框 40962"/>
          <p:cNvSpPr txBox="1"/>
          <p:nvPr/>
        </p:nvSpPr>
        <p:spPr>
          <a:xfrm>
            <a:off x="1502410" y="3631565"/>
            <a:ext cx="8337550" cy="70675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dirty="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    </a:t>
            </a:r>
            <a:r>
              <a:rPr lang="zh-CN" altLang="en-US" sz="3200" b="1" dirty="0"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根据以上分析，请你归纳桃花源的特点：</a:t>
            </a:r>
            <a:endParaRPr lang="zh-CN" altLang="en-US" sz="3200" b="1" dirty="0"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40962" name="矩形 40961"/>
          <p:cNvSpPr/>
          <p:nvPr/>
        </p:nvSpPr>
        <p:spPr>
          <a:xfrm>
            <a:off x="-19685" y="4338320"/>
            <a:ext cx="12178665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lnSpc>
                <a:spcPct val="140000"/>
              </a:lnSpc>
            </a:pPr>
            <a:r>
              <a:rPr lang="zh-CN" altLang="en-US" sz="36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 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课文中的桃花源是作者虚构的一个环境优美、人民生活宁静安乐的理想社会。</a:t>
            </a:r>
            <a:endParaRPr lang="zh-CN" altLang="en-US" sz="3600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4" name="矩形 40963"/>
          <p:cNvSpPr/>
          <p:nvPr/>
        </p:nvSpPr>
        <p:spPr>
          <a:xfrm>
            <a:off x="4773930" y="5481320"/>
            <a:ext cx="3285490" cy="9277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zh-CN" altLang="en-US" sz="6000" b="1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世外桃源</a:t>
            </a:r>
            <a:endParaRPr lang="zh-CN" altLang="en-US" sz="6000" b="1" dirty="0">
              <a:solidFill>
                <a:srgbClr val="C0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打开时奏乐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打开时奏乐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40962" grpId="0"/>
      <p:bldP spid="4096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9" name="Rectangle 5"/>
          <p:cNvSpPr>
            <a:spLocks noGrp="1"/>
          </p:cNvSpPr>
          <p:nvPr>
            <p:ph type="title"/>
          </p:nvPr>
        </p:nvSpPr>
        <p:spPr>
          <a:xfrm>
            <a:off x="53975" y="-133350"/>
            <a:ext cx="12258675" cy="1714500"/>
          </a:xfrm>
        </p:spPr>
        <p:txBody>
          <a:bodyPr vert="horz" wrap="square" anchor="ctr"/>
          <a:p>
            <a:pPr>
              <a:lnSpc>
                <a:spcPct val="110000"/>
              </a:lnSpc>
            </a:pPr>
            <a:r>
              <a:rPr lang="en-US" altLang="x-none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       </a:t>
            </a:r>
            <a:r>
              <a:rPr lang="en-US" altLang="x-none" sz="3200" b="1" dirty="0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 “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此人一一为具言所闻”，渔人对桃花源人说了些什么？请根据你的历史知识和对课文的理解推测。</a:t>
            </a:r>
            <a:endParaRPr lang="zh-CN" altLang="en-US" sz="3200" b="1" dirty="0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53975" y="1388745"/>
            <a:ext cx="12113260" cy="28479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en-US" altLang="x-none" sz="3200" b="1" dirty="0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——</a:t>
            </a:r>
            <a:r>
              <a:rPr lang="zh-C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楷体_GB2312" pitchFamily="49" charset="-122"/>
              </a:rPr>
              <a:t>答案应是两方面：</a:t>
            </a:r>
            <a:endParaRPr lang="zh-CN" altLang="en-US" sz="3200" b="1" dirty="0">
              <a:solidFill>
                <a:srgbClr val="C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一是重大历史事件，如陈胜、吴广起义，楚汉相争，刘邦建立汉朝，三国鼎立，赤壁之战，三国归晋</a:t>
            </a:r>
            <a:r>
              <a:rPr lang="en-US" altLang="x-none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……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　　二是当时动乱、黑暗的社会现实和人民痛苦的生活。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03925" y="1288415"/>
            <a:ext cx="353949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华文新魏" panose="02010800040101010101" charset="-122"/>
                <a:ea typeface="华文新魏" panose="02010800040101010101" charset="-122"/>
              </a:rPr>
              <a:t>哪个更重要？</a:t>
            </a:r>
            <a:endParaRPr lang="zh-CN" altLang="en-US" sz="4400" b="1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43010" name="标题 43009"/>
          <p:cNvSpPr>
            <a:spLocks noGrp="1"/>
          </p:cNvSpPr>
          <p:nvPr/>
        </p:nvSpPr>
        <p:spPr>
          <a:xfrm>
            <a:off x="38735" y="4236720"/>
            <a:ext cx="12113895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2800" b="1" i="0" u="none" kern="1200" baseline="0">
                <a:solidFill>
                  <a:srgbClr val="C50B48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400" dirty="0">
                <a:latin typeface="黑体" panose="02010609060101010101" charset="-122"/>
                <a:ea typeface="黑体" panose="02010609060101010101" charset="-122"/>
              </a:rPr>
              <a:t>     </a:t>
            </a:r>
            <a:r>
              <a:rPr lang="zh-CN" altLang="en-US" sz="3200" dirty="0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渔人一 一为具言所闻，桃源人为什么“皆叹惋”？ </a:t>
            </a:r>
            <a:endParaRPr lang="zh-CN" altLang="en-US" sz="3200" dirty="0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3011" name="文本占位符 43010"/>
          <p:cNvSpPr>
            <a:spLocks noGrp="1"/>
          </p:cNvSpPr>
          <p:nvPr>
            <p:ph type="body" idx="1"/>
          </p:nvPr>
        </p:nvSpPr>
        <p:spPr>
          <a:xfrm>
            <a:off x="38735" y="5201920"/>
            <a:ext cx="12113895" cy="2016125"/>
          </a:xfrm>
        </p:spPr>
        <p:txBody>
          <a:bodyPr/>
          <a:p>
            <a:pPr>
              <a:lnSpc>
                <a:spcPct val="130000"/>
              </a:lnSpc>
              <a:buNone/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为桃源外的世界如此动乱，黑暗而叹惋，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为桃源外的人没有过上安定和平的生活而叹惋。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  </a:t>
            </a:r>
            <a:endParaRPr lang="en-US" altLang="zh-CN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charRg st="1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charRg st="13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charRg st="63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41987">
                                            <p:txEl>
                                              <p:charRg st="63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uiExpand="1" build="p"/>
      <p:bldP spid="4" grpId="0"/>
      <p:bldP spid="43011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矩形 44033"/>
          <p:cNvSpPr/>
          <p:nvPr/>
        </p:nvSpPr>
        <p:spPr>
          <a:xfrm>
            <a:off x="142240" y="115570"/>
            <a:ext cx="8549005" cy="58483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wrap="none" lIns="0" tIns="46800" rIns="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x-none" sz="3200" b="1" dirty="0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   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为什么此中人语云：“不足为外人道也”？</a:t>
            </a:r>
            <a:endParaRPr lang="zh-CN" altLang="en-US" sz="3200" b="1" dirty="0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44036" name="矩形 44035"/>
          <p:cNvSpPr/>
          <p:nvPr/>
        </p:nvSpPr>
        <p:spPr>
          <a:xfrm>
            <a:off x="16510" y="700405"/>
            <a:ext cx="12286615" cy="30200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>
              <a:lnSpc>
                <a:spcPct val="140000"/>
              </a:lnSpc>
            </a:pP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因为他们害怕世人知道桃花源这个地方，扰乱、破坏他们和平安宁的生活。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algn="l">
              <a:lnSpc>
                <a:spcPct val="140000"/>
              </a:lnSpc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也为下文再寻桃源不得埋下伏笔。</a:t>
            </a:r>
            <a:r>
              <a:rPr lang="zh-CN" altLang="en-US" sz="3600" b="1" dirty="0">
                <a:solidFill>
                  <a:srgbClr val="FF3399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  </a:t>
            </a:r>
            <a:br>
              <a:rPr lang="zh-CN" altLang="en-US" sz="3600" b="1" dirty="0">
                <a:solidFill>
                  <a:srgbClr val="FF3399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</a:br>
            <a:endParaRPr lang="zh-CN" altLang="en-US" sz="3600" b="1" dirty="0">
              <a:solidFill>
                <a:srgbClr val="0000FF"/>
              </a:solidFill>
              <a:latin typeface="Arial Black" panose="020B0A04020102020204" pitchFamily="2" charset="0"/>
              <a:ea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2240" y="2952115"/>
            <a:ext cx="1859280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想一想</a:t>
            </a:r>
            <a:endParaRPr lang="zh-CN" altLang="en-US" sz="440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66035" y="3044190"/>
            <a:ext cx="508254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桃源胜境究竟在什么地方？</a:t>
            </a:r>
            <a:endParaRPr lang="zh-CN" altLang="en-US" sz="3200" b="1" dirty="0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66035" y="3720465"/>
            <a:ext cx="426593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为什么后来找不到呢？</a:t>
            </a:r>
            <a:endParaRPr lang="zh-CN" altLang="en-US" sz="3200" b="1" dirty="0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66035" y="4439920"/>
            <a:ext cx="490728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作者为什么要虚构？</a:t>
            </a:r>
            <a:endParaRPr lang="zh-CN" altLang="en-US" sz="3200" b="1" dirty="0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45060" name="文本框 45059"/>
          <p:cNvSpPr txBox="1"/>
          <p:nvPr/>
        </p:nvSpPr>
        <p:spPr>
          <a:xfrm>
            <a:off x="15875" y="5023485"/>
            <a:ext cx="12152630" cy="1470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p>
            <a:pPr>
              <a:lnSpc>
                <a:spcPct val="140000"/>
              </a:lnSpc>
            </a:pP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表现了陶渊明对黑暗社会现实的不满，希望能有一个没有剥削、没有压迫、人人平等、自由的快乐的理想社会</a:t>
            </a:r>
            <a:r>
              <a:rPr lang="en-US" altLang="x-none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.</a:t>
            </a:r>
            <a:endParaRPr lang="en-US" altLang="x-none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4036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文本框 46081"/>
          <p:cNvSpPr txBox="1"/>
          <p:nvPr/>
        </p:nvSpPr>
        <p:spPr>
          <a:xfrm>
            <a:off x="40005" y="83185"/>
            <a:ext cx="12103100" cy="15316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4000" dirty="0">
                <a:solidFill>
                  <a:srgbClr val="006666"/>
                </a:solidFill>
                <a:latin typeface="Arial" panose="020B0604020202020204" pitchFamily="34" charset="0"/>
              </a:rPr>
              <a:t>     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结合背景考虑，陶渊明为我们描绘了这个美好的世外桃源用意何在？ </a:t>
            </a:r>
            <a:endParaRPr lang="zh-CN" altLang="en-US" sz="3200" b="1" dirty="0">
              <a:solidFill>
                <a:srgbClr val="00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46085" name="文本框 46084"/>
          <p:cNvSpPr txBox="1"/>
          <p:nvPr/>
        </p:nvSpPr>
        <p:spPr>
          <a:xfrm>
            <a:off x="40005" y="1386840"/>
            <a:ext cx="1210310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隶书" panose="02010509060101010101" pitchFamily="49" charset="-122"/>
              </a:rPr>
              <a:t>　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49" charset="-122"/>
              </a:rPr>
              <a:t>　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对社会现实（政治黑暗、连年战乱）的不满。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对美好生活的向往。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005" y="3044825"/>
            <a:ext cx="1998980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中 心：</a:t>
            </a:r>
            <a:endParaRPr lang="zh-CN" altLang="en-US" sz="440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640" y="3044190"/>
            <a:ext cx="12106910" cy="3537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40000"/>
              </a:lnSpc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         </a:t>
            </a:r>
            <a:r>
              <a:rPr lang="zh-CN" altLang="en-US" sz="3200" b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全文以武陵渔人进出桃源的行踪为线索，把发现桃源的经过，在桃源的所见所闻所历，离开桃源后再寻桃源的情形，都贯串起来了。故事曲折回环。它虚构了一个与黑暗现实社会相对立的美好境界，表现出作者对黑暗现实的不满，对美好生活的向往。寄托了自己的政治理想，反映了广大人民的意愿。</a:t>
            </a:r>
            <a:endParaRPr lang="zh-CN" altLang="en-US" sz="3200" b="1">
              <a:solidFill>
                <a:srgbClr val="FF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文本框 49153"/>
          <p:cNvSpPr txBox="1"/>
          <p:nvPr/>
        </p:nvSpPr>
        <p:spPr>
          <a:xfrm>
            <a:off x="113665" y="1044575"/>
            <a:ext cx="12004675" cy="47682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70000"/>
              </a:lnSpc>
            </a:pPr>
            <a:r>
              <a:rPr lang="zh-CN" altLang="en-US" sz="3200">
                <a:solidFill>
                  <a:schemeClr val="hlink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从文中找出能表现下列内容的语句</a:t>
            </a:r>
            <a:endParaRPr lang="zh-CN" altLang="en-US" sz="3200">
              <a:solidFill>
                <a:schemeClr val="hlink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zh-CN" altLang="en-US" sz="32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桃花源环境优美：</a:t>
            </a:r>
            <a:endParaRPr lang="zh-CN" altLang="en-US" sz="32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>
              <a:lnSpc>
                <a:spcPct val="270000"/>
              </a:lnSpc>
            </a:pPr>
            <a:endParaRPr lang="zh-CN" altLang="en-US" sz="32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r>
              <a:rPr lang="zh-CN" altLang="en-US" sz="320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桃花源人生活安乐：</a:t>
            </a:r>
            <a:endParaRPr lang="zh-CN" altLang="en-US" sz="32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>
              <a:lnSpc>
                <a:spcPct val="240000"/>
              </a:lnSpc>
            </a:pPr>
            <a:endParaRPr lang="zh-CN" altLang="en-US" sz="320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9155" name="文本框 49154"/>
          <p:cNvSpPr txBox="1"/>
          <p:nvPr/>
        </p:nvSpPr>
        <p:spPr>
          <a:xfrm>
            <a:off x="1973580" y="2891155"/>
            <a:ext cx="63246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土地平旷，屋舍俨然，有良田美池桑竹之属。阡陌交通，鸡犬相闻</a:t>
            </a:r>
            <a:endParaRPr lang="zh-CN" altLang="en-US" sz="320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9156" name="文本框 49155"/>
          <p:cNvSpPr txBox="1"/>
          <p:nvPr/>
        </p:nvSpPr>
        <p:spPr>
          <a:xfrm>
            <a:off x="1973580" y="4831080"/>
            <a:ext cx="66294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其中往来种作，男女衣着，悉如外人。黄发垂髫，并怡然自乐。</a:t>
            </a:r>
            <a:endParaRPr lang="zh-CN" altLang="en-US" sz="3200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4300" y="120650"/>
            <a:ext cx="1859280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找一找</a:t>
            </a:r>
            <a:endParaRPr lang="zh-CN" altLang="en-US" sz="440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p:transition spd="med">
    <p:random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文本框 51201"/>
          <p:cNvSpPr txBox="1"/>
          <p:nvPr/>
        </p:nvSpPr>
        <p:spPr>
          <a:xfrm>
            <a:off x="4583113" y="2708275"/>
            <a:ext cx="45370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400">
              <a:latin typeface="Times New Roman" panose="02020603050405020304" pitchFamily="18" charset="0"/>
            </a:endParaRPr>
          </a:p>
        </p:txBody>
      </p:sp>
      <p:sp>
        <p:nvSpPr>
          <p:cNvPr id="51203" name="文本框 51202"/>
          <p:cNvSpPr txBox="1"/>
          <p:nvPr/>
        </p:nvSpPr>
        <p:spPr>
          <a:xfrm>
            <a:off x="3648075" y="2565400"/>
            <a:ext cx="54006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400">
              <a:latin typeface="Times New Roman" panose="02020603050405020304" pitchFamily="18" charset="0"/>
            </a:endParaRPr>
          </a:p>
        </p:txBody>
      </p:sp>
      <p:sp>
        <p:nvSpPr>
          <p:cNvPr id="51204" name="文本框 51203"/>
          <p:cNvSpPr txBox="1"/>
          <p:nvPr/>
        </p:nvSpPr>
        <p:spPr>
          <a:xfrm>
            <a:off x="1184910" y="2084705"/>
            <a:ext cx="9575800" cy="22574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</a:rPr>
              <a:t>假如桃花源真的存在，你愿意做一个桃花源中人吗？为什么？</a:t>
            </a:r>
            <a:endParaRPr lang="zh-CN" altLang="en-US" sz="4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4300" y="120650"/>
            <a:ext cx="1859280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说一说</a:t>
            </a:r>
            <a:endParaRPr lang="zh-CN" altLang="en-US" sz="440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7" name="文本占位符 52226"/>
          <p:cNvSpPr/>
          <p:nvPr>
            <p:ph type="body"/>
          </p:nvPr>
        </p:nvSpPr>
        <p:spPr>
          <a:xfrm>
            <a:off x="1537970" y="1223328"/>
            <a:ext cx="8229600" cy="4411662"/>
          </a:xfrm>
        </p:spPr>
        <p:txBody>
          <a:bodyPr>
            <a:normAutofit fontScale="90000" lnSpcReduction="10000"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4000" b="1">
                <a:solidFill>
                  <a:srgbClr val="0000CC"/>
                </a:solidFill>
              </a:rPr>
              <a:t>任选一题，</a:t>
            </a:r>
            <a:r>
              <a:rPr lang="zh-CN" altLang="en-US" sz="4100" b="1">
                <a:solidFill>
                  <a:srgbClr val="0000CC"/>
                </a:solidFill>
              </a:rPr>
              <a:t>再造想象：</a:t>
            </a:r>
            <a:endParaRPr lang="zh-CN" altLang="en-US" sz="4100" b="1">
              <a:solidFill>
                <a:srgbClr val="0000CC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 我来到桃花源</a:t>
            </a:r>
            <a:endParaRPr lang="zh-CN" altLang="en-US" sz="5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 今日桃花源</a:t>
            </a:r>
            <a:endParaRPr lang="zh-CN" altLang="en-US" sz="5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、我心中的世外桃源</a:t>
            </a:r>
            <a:endParaRPr lang="zh-CN" altLang="en-US" sz="5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4300" y="120650"/>
            <a:ext cx="1859280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写一写</a:t>
            </a:r>
            <a:endParaRPr lang="zh-CN" altLang="en-US" sz="440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4841</Words>
  <Application>WPS 演示</Application>
  <PresentationFormat>宽屏</PresentationFormat>
  <Paragraphs>333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42" baseType="lpstr">
      <vt:lpstr>Arial</vt:lpstr>
      <vt:lpstr>宋体</vt:lpstr>
      <vt:lpstr>Wingdings</vt:lpstr>
      <vt:lpstr>Times New Roman</vt:lpstr>
      <vt:lpstr>华文楷体</vt:lpstr>
      <vt:lpstr>华文新魏</vt:lpstr>
      <vt:lpstr>仿宋</vt:lpstr>
      <vt:lpstr>楷体</vt:lpstr>
      <vt:lpstr>华文中宋</vt:lpstr>
      <vt:lpstr>Mistral</vt:lpstr>
      <vt:lpstr>楷体_GB2312</vt:lpstr>
      <vt:lpstr>隶书</vt:lpstr>
      <vt:lpstr>华文行楷</vt:lpstr>
      <vt:lpstr>黑体</vt:lpstr>
      <vt:lpstr>微软雅黑</vt:lpstr>
      <vt:lpstr>Arial Unicode MS</vt:lpstr>
      <vt:lpstr>Calibri Light</vt:lpstr>
      <vt:lpstr>Calibri</vt:lpstr>
      <vt:lpstr>Arial Black</vt:lpstr>
      <vt:lpstr>新宋体</vt:lpstr>
      <vt:lpstr>Office 主题</vt:lpstr>
      <vt:lpstr>桃花源记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“此人一一为具言所闻”，渔人对桃花源人说了些什么？请根据你的历史知识和对课文的理解推测。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gaj_xp</cp:lastModifiedBy>
  <cp:revision>44</cp:revision>
  <dcterms:created xsi:type="dcterms:W3CDTF">2015-05-05T08:02:00Z</dcterms:created>
  <dcterms:modified xsi:type="dcterms:W3CDTF">2018-03-21T01:12:03Z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