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79" r:id="rId3"/>
    <p:sldId id="385" r:id="rId4"/>
    <p:sldId id="380" r:id="rId5"/>
    <p:sldId id="381" r:id="rId6"/>
    <p:sldId id="382" r:id="rId7"/>
    <p:sldId id="383" r:id="rId8"/>
    <p:sldId id="384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用户" initials="W用" lastIdx="8" clrIdx="0"/>
  <p:cmAuthor id="1" name="Administrator" initials="A" lastIdx="1" clrIdx="0"/>
  <p:cmAuthor id="2" name="FtpDown" initials="F" lastIdx="2" clrIdx="0"/>
  <p:cmAuthor id="4" name="作者" initials="A" lastIdx="0" clrIdx="3"/>
  <p:cmAuthor id="3" name="微软用户" initials="微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commentAuthors" Target="commentAuthors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0" y="85725"/>
            <a:ext cx="12246610" cy="66624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l"/>
            <a:r>
              <a:rPr lang="en-US" altLang="zh-CN" sz="28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</a:t>
            </a:r>
            <a:r>
              <a:rPr lang="zh-CN" sz="28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模块五</a:t>
            </a:r>
            <a:r>
              <a:rPr 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第三单元</a:t>
            </a:r>
            <a:r>
              <a:rPr 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工业革命和国际共产主义运动的兴起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P79-P81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</a:t>
            </a:r>
            <a:endParaRPr lang="zh-CN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endParaRPr lang="en-US" sz="24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en-US" sz="25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1-5</a:t>
            </a:r>
            <a:r>
              <a:rPr lang="en-US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BBDAB </a:t>
            </a:r>
            <a:r>
              <a:rPr lang="en-US" sz="25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6-10</a:t>
            </a:r>
            <a:r>
              <a:rPr lang="en-US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BADBC </a:t>
            </a:r>
            <a:r>
              <a:rPr lang="en-US" sz="25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11-12 </a:t>
            </a:r>
            <a:r>
              <a:rPr lang="en-US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BD</a:t>
            </a:r>
            <a:r>
              <a:rPr lang="en-US" sz="25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 </a:t>
            </a:r>
            <a:r>
              <a:rPr lang="en-US" sz="25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13.</a:t>
            </a:r>
            <a:r>
              <a:rPr lang="en-US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(1)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原因：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工商业经济的发展。</a:t>
            </a:r>
            <a:r>
              <a:rPr lang="zh-CN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(2分)</a:t>
            </a:r>
            <a:endParaRPr lang="zh-CN" sz="25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(2)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图2: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但丁是文艺复兴的先驱,《神曲》是其创作的长篇诗作。该作品抨击了教会的贪婪腐化,表达了市民阶层的情感与理想。</a:t>
            </a:r>
            <a:endParaRPr lang="zh-CN" sz="2500" b="1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en-US" altLang="zh-CN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图3: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达·芬奇是文艺复兴“美术三杰”之一,《蒙娜丽莎》是其著名的肖像画。该画以现实人物为主题,人物富有生命的活力,体现了人文主义精神。</a:t>
            </a:r>
            <a:endParaRPr lang="zh-CN" sz="2500" b="1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</a:t>
            </a:r>
            <a:r>
              <a:rPr lang="en-US" alt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或: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达·芬奇是文艺复兴“美术三杰”之一,《最后的晚餐》是其著名的绘画作品。该画将人物的神态刻画得惟妙惟肖,体现了人文主义精神。</a:t>
            </a:r>
            <a:endParaRPr lang="zh-CN" sz="2500" b="1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en-US" altLang="zh-CN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</a:t>
            </a:r>
            <a:r>
              <a:rPr lang="zh-CN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(人物地位1分,代表作1分,说明2分,共4分,其他答案符合题意也可)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(3)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新气象: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①科技进步;②工厂使用大机器生产;③城市人口大量增加,城市化进程加快;④近代交通工具出现;⑥城市基础设施不断完善,人们生活条件改善。</a:t>
            </a:r>
            <a:r>
              <a:rPr lang="zh-CN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(任答两点即可,4分)</a:t>
            </a:r>
            <a:endParaRPr lang="zh-CN" sz="2500" b="1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en-US" altLang="zh-CN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原因:</a:t>
            </a:r>
            <a:r>
              <a:rPr lang="zh-CN" altLang="en-US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①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工业革命的推动;</a:t>
            </a:r>
            <a:r>
              <a:rPr lang="zh-CN" sz="25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②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科学技术的进步;</a:t>
            </a:r>
            <a:r>
              <a:rPr lang="zh-CN" sz="25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③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政府的重视。</a:t>
            </a:r>
            <a:r>
              <a:rPr lang="zh-CN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(任答一点即可,2分)</a:t>
            </a:r>
            <a:endParaRPr lang="zh-CN" sz="25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indent="0" algn="l"/>
            <a:r>
              <a:rPr lang="en-US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(4)</a:t>
            </a:r>
            <a:r>
              <a:rPr lang="zh-CN" altLang="en-US" sz="25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应该注意的问题：</a:t>
            </a:r>
            <a:r>
              <a:rPr lang="zh-CN" altLang="en-US" sz="25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zh-CN" sz="2500" b="1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城市化的发展应和社会发展相适应;②应注重可持续发展。</a:t>
            </a:r>
            <a:r>
              <a:rPr lang="zh-CN" sz="25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(任答一点即可,2分)</a:t>
            </a:r>
            <a:endParaRPr lang="zh-CN" sz="25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9885" y="972185"/>
            <a:ext cx="1203960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一、选择题（</a:t>
            </a:r>
            <a:r>
              <a:rPr lang="zh-CN" sz="36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每小题</a:t>
            </a:r>
            <a:r>
              <a:rPr lang="en-US" sz="36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36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分，共</a:t>
            </a:r>
            <a:r>
              <a:rPr lang="en-US" sz="36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50</a:t>
            </a:r>
            <a:r>
              <a:rPr lang="zh-CN" sz="36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</a:t>
            </a:r>
            <a:r>
              <a:rPr lang="zh-CN" sz="3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endParaRPr lang="zh-CN" altLang="en-US" sz="36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2515" y="2443480"/>
            <a:ext cx="353695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fontAlgn="auto">
              <a:lnSpc>
                <a:spcPct val="150000"/>
              </a:lnSpc>
            </a:pPr>
            <a:r>
              <a:rPr 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1-5</a:t>
            </a:r>
            <a:r>
              <a:rPr lang="en-US" sz="3600" b="1"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      CBDDA</a:t>
            </a:r>
            <a:endParaRPr lang="en-US" altLang="en-US" sz="3600" b="1"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72515" y="3966210"/>
            <a:ext cx="379349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fontAlgn="auto">
              <a:lnSpc>
                <a:spcPct val="150000"/>
              </a:lnSpc>
            </a:pPr>
            <a:r>
              <a:rPr 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6-10</a:t>
            </a:r>
            <a:r>
              <a:rPr lang="en-US" sz="3600" b="1"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    CBCDA  </a:t>
            </a:r>
            <a:endParaRPr lang="en-US" altLang="en-US" sz="3600" b="1"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30975" y="3966210"/>
            <a:ext cx="366458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fontAlgn="auto">
              <a:lnSpc>
                <a:spcPct val="150000"/>
              </a:lnSpc>
            </a:pPr>
            <a:r>
              <a:rPr 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11-15  </a:t>
            </a:r>
            <a:r>
              <a:rPr lang="en-US" sz="3600" b="1"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CDDBA </a:t>
            </a:r>
            <a:endParaRPr lang="en-US" altLang="en-US" sz="3600" b="1"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96950" y="5487035"/>
            <a:ext cx="390334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fontAlgn="auto">
              <a:lnSpc>
                <a:spcPct val="150000"/>
              </a:lnSpc>
            </a:pPr>
            <a:r>
              <a:rPr 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16-20  </a:t>
            </a:r>
            <a:r>
              <a:rPr lang="en-US" sz="3600" b="1"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DBABA   </a:t>
            </a:r>
            <a:endParaRPr lang="en-US" altLang="en-US" sz="3600" b="1"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582410" y="5655945"/>
            <a:ext cx="34905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21-25  </a:t>
            </a:r>
            <a:r>
              <a:rPr lang="en-US" sz="3600" b="1"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CDCBA</a:t>
            </a:r>
            <a:endParaRPr lang="en-US" altLang="en-US" sz="3600" b="1"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51530" y="-134620"/>
            <a:ext cx="5488305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 fontAlgn="auto">
              <a:lnSpc>
                <a:spcPct val="150000"/>
              </a:lnSpc>
            </a:pPr>
            <a:r>
              <a:rPr lang="zh-CN" altLang="en-US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海珠区</a:t>
            </a:r>
            <a:r>
              <a:rPr lang="en-US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2020</a:t>
            </a:r>
            <a:r>
              <a:rPr lang="zh-CN" altLang="en-US" sz="44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年期末卷</a:t>
            </a:r>
            <a:endParaRPr lang="zh-CN" altLang="en-US" sz="44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47625"/>
            <a:ext cx="12159615" cy="12198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ts val="4400"/>
              </a:lnSpc>
            </a:pPr>
            <a:r>
              <a:rPr lang="zh-CN" sz="3200" b="1">
                <a:latin typeface="华文中宋" panose="02010600040101010101" charset="-122"/>
                <a:ea typeface="华文中宋" panose="02010600040101010101" charset="-122"/>
                <a:cs typeface="微软雅黑" panose="020B0503020204020204" charset="-122"/>
                <a:sym typeface="+mn-ea"/>
              </a:rPr>
              <a:t>二、材料题</a:t>
            </a:r>
            <a:endParaRPr lang="zh-CN" sz="3200" b="1"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ts val="4400"/>
              </a:lnSpc>
            </a:pPr>
            <a:endParaRPr lang="zh-CN" sz="32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548005"/>
            <a:ext cx="12277090" cy="1968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3660"/>
              </a:lnSpc>
            </a:pPr>
            <a:endParaRPr lang="zh-CN" sz="26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algn="l" fontAlgn="auto">
              <a:lnSpc>
                <a:spcPts val="3660"/>
              </a:lnSpc>
            </a:pP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（1）</a:t>
            </a:r>
            <a:r>
              <a:rPr lang="zh-CN" sz="26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代表作：</a:t>
            </a: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《神曲》</a:t>
            </a:r>
            <a:r>
              <a:rPr lang="zh-CN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（1分）</a:t>
            </a: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r>
              <a:rPr lang="zh-CN" sz="26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时代精神：</a:t>
            </a: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人文主义思潮（或者回答：以人为中心而不是以神为中心的生提倡发扬人的个性，追求享受现世生活，</a:t>
            </a:r>
            <a:r>
              <a:rPr lang="zh-CN" sz="26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也可以得分</a:t>
            </a: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r>
              <a:rPr lang="zh-CN" sz="26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（2 分）</a:t>
            </a:r>
            <a:endParaRPr lang="zh-CN" altLang="en-US" sz="26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-33020" y="2510790"/>
            <a:ext cx="12159615" cy="1029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3660"/>
              </a:lnSpc>
            </a:pP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r>
              <a:rPr lang="zh-CN" sz="2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思想</a:t>
            </a:r>
            <a:r>
              <a:rPr lang="zh-CN" sz="2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主张：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理性，反迷信，反专制，追求</a:t>
            </a:r>
            <a:r>
              <a:rPr lang="zh-CN" altLang="en-US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幸福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，反暴政</a:t>
            </a:r>
            <a:r>
              <a:rPr lang="zh-CN" altLang="en-US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、自由民主平等</a:t>
            </a: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（2 分）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r>
              <a:rPr lang="zh-CN" sz="2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影响：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促进了思想解放，为法国大革命做了重要的理论准备。</a:t>
            </a: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（2 分）</a:t>
            </a:r>
            <a:endParaRPr lang="zh-CN" altLang="en-US" sz="26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020" y="3481070"/>
            <a:ext cx="12093575" cy="3376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3660"/>
              </a:lnSpc>
            </a:pP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r>
              <a:rPr lang="zh-CN" sz="2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组成部分：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马克思主义哲学、政治经济学和科学社会主义。</a:t>
            </a: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（每点1分，共3分）    </a:t>
            </a:r>
            <a:endParaRPr lang="zh-CN" sz="26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algn="l" fontAlgn="auto">
              <a:lnSpc>
                <a:spcPts val="3660"/>
              </a:lnSpc>
            </a:pP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  </a:t>
            </a:r>
            <a:r>
              <a:rPr lang="zh-CN" sz="2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史实：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第一国际、巴黎公社成立、十月革命、苏俄建立、苏联成立等；中国取得新民主主义革命的胜利、建立中华人民共和国、三大改造、社会主义建设等。</a:t>
            </a: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（答出中外史实各1点，</a:t>
            </a:r>
            <a:r>
              <a:rPr lang="en-US" alt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altLang="en-US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点</a:t>
            </a: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共2分）</a:t>
            </a:r>
            <a:endParaRPr lang="zh-CN" sz="26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algn="l" fontAlgn="auto">
              <a:lnSpc>
                <a:spcPts val="3660"/>
              </a:lnSpc>
            </a:pP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  </a:t>
            </a:r>
            <a:r>
              <a:rPr lang="zh-CN" sz="2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简述：</a:t>
            </a:r>
            <a:r>
              <a:rPr lang="zh-CN" sz="26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马克思主义是实践的理论，指引着人民改造世界的行动。或者推动</a:t>
            </a: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国际工人运动</a:t>
            </a:r>
            <a:r>
              <a:rPr lang="zh-CN" altLang="en-US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兴起并蓬勃发展</a:t>
            </a:r>
            <a:r>
              <a:rPr lang="zh-CN" sz="26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r>
              <a:rPr lang="zh-CN" sz="26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(答出其中一点即可得分，1分)</a:t>
            </a:r>
            <a:endParaRPr lang="zh-CN" sz="26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9865" y="548005"/>
            <a:ext cx="284797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8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26</a:t>
            </a:r>
            <a:r>
              <a:rPr lang="zh-CN" sz="28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题：（1</a:t>
            </a:r>
            <a:r>
              <a:rPr lang="en-US" altLang="zh-CN" sz="28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</a:t>
            </a:r>
            <a:r>
              <a:rPr lang="zh-CN" sz="28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分）</a:t>
            </a:r>
            <a:endParaRPr lang="zh-CN" altLang="en-US" sz="2800" b="1">
              <a:solidFill>
                <a:srgbClr val="0000FF"/>
              </a:solidFill>
              <a:uFillTx/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3515" y="802005"/>
            <a:ext cx="11922760" cy="1652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60"/>
              </a:lnSpc>
              <a:buClrTx/>
              <a:buSzTx/>
              <a:buFontTx/>
            </a:pP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（1）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特点：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具有商品经济、产品面向市场的特点；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②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有逐渐集中的特点；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③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具有资本主义生产关系(或雇佣关系)的特点。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④</a:t>
            </a:r>
            <a:r>
              <a:rPr lang="zh-CN" altLang="en-US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领主出租自营地，依靠租金生活，不再参与生产管理。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（答出其中一点即可得2 分）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2659380"/>
            <a:ext cx="12106275" cy="26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60"/>
              </a:lnSpc>
              <a:buClrTx/>
              <a:buSzTx/>
              <a:buFontTx/>
            </a:pP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史实：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1588年，英国海军打败西班牙“无敌舰队”，英国逐渐成为海上霸主。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②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1617世纪，在国王的特许下，英国成立了多个贸易公司，如东印度公司等，它们成为英国进行殖民贸易的先锋队。</a:t>
            </a:r>
            <a:r>
              <a:rPr 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③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16世纪,英国也建立起独立于罗马教廷的教会，这有利于英国资本主义和民族国家的发展。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（答出其中一点即可得2 分）</a:t>
            </a:r>
            <a:endParaRPr lang="zh-CN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425" y="5485765"/>
            <a:ext cx="12093575" cy="1132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60"/>
              </a:lnSpc>
            </a:pP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表现：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詹姆士一世推崇“君权神授”理论，他不经议会批准,强行征税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（1 分）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。查理一世曾解散议会，激化了议会和王权的矛盾。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（1 分）</a:t>
            </a:r>
            <a:endParaRPr lang="zh-CN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4150" y="154940"/>
            <a:ext cx="3038475" cy="553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0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27</a:t>
            </a:r>
            <a:r>
              <a:rPr lang="zh-CN" sz="30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题：（1</a:t>
            </a:r>
            <a:r>
              <a:rPr lang="en-US" altLang="zh-CN" sz="30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4</a:t>
            </a:r>
            <a:r>
              <a:rPr lang="zh-CN" sz="3000" b="1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分）</a:t>
            </a:r>
            <a:endParaRPr lang="zh-CN" altLang="en-US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3980" y="362585"/>
            <a:ext cx="12098020" cy="41668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ts val="4060"/>
              </a:lnSpc>
            </a:pP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</a:t>
            </a: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4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）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原因：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第一次工业革命在英国开始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。</a:t>
            </a:r>
            <a:endParaRPr lang="zh-CN" altLang="en-US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pPr fontAlgn="auto">
              <a:lnSpc>
                <a:spcPts val="4060"/>
              </a:lnSpc>
            </a:pP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领先的科技：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瓦特改良的蒸汽机、斯蒂芬森发明的蒸汽机车(蒸汽火车)、英国在当时的铁路建设水平领先等。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点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1分，共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endParaRPr lang="zh-CN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fontAlgn="auto">
              <a:lnSpc>
                <a:spcPts val="4060"/>
              </a:lnSpc>
            </a:pP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影响：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蒸汽机的广泛应用是生产领域的一次意义重大的飞跃，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它极大地提高了生产力，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使工业革命得以更快地向纵深发展的飞跃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endParaRPr lang="zh-CN" altLang="en-US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fontAlgn="auto">
              <a:lnSpc>
                <a:spcPts val="4060"/>
              </a:lnSpc>
            </a:pPr>
            <a:r>
              <a:rPr lang="en-US" alt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      </a:t>
            </a:r>
            <a:r>
              <a:rPr lang="zh-CN" altLang="en-US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铁路时代的到来为社会提供了更为快捷、廉价、便利的交通，使生产和市场之间的联系更加密切。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endParaRPr lang="zh-CN" altLang="en-US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endParaRPr lang="zh-CN" altLang="en-US" sz="28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842645"/>
            <a:ext cx="12192635" cy="2173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60"/>
              </a:lnSpc>
              <a:buClrTx/>
              <a:buSzTx/>
              <a:buFontTx/>
            </a:pP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（1）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名称: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《汉</a:t>
            </a:r>
            <a:r>
              <a:rPr lang="zh-CN" sz="36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谟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拉比法典》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分）</a:t>
            </a:r>
            <a:endParaRPr lang="zh-CN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algn="l" fontAlgn="auto">
              <a:lnSpc>
                <a:spcPts val="4060"/>
              </a:lnSpc>
              <a:buClrTx/>
              <a:buSzTx/>
              <a:buFontTx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  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认识：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商品经济比较活跃；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②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有利于维护社会的稳定；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③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实行的是奴隶制度,奴隶被当作工具。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（或答同态复仇法、人类法制传统源远流长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……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algn="l" fontAlgn="auto">
              <a:lnSpc>
                <a:spcPts val="4060"/>
              </a:lnSpc>
              <a:buClrTx/>
              <a:buSzTx/>
              <a:buFontTx/>
            </a:pP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（答对一点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分，答对两点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分）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025" y="3306056"/>
            <a:ext cx="12192000" cy="3735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60"/>
              </a:lnSpc>
            </a:pP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）《十二铜表法》是罗马第一部成文法（或罗马法制建设的第一步）</a:t>
            </a:r>
            <a:endParaRPr lang="zh-CN" sz="28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>
              <a:lnSpc>
                <a:spcPts val="4060"/>
              </a:lnSpc>
            </a:pP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分）；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从材料二看来，罗马法有保护私有财产方面的内容；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endParaRPr lang="zh-CN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>
              <a:lnSpc>
                <a:spcPts val="4060"/>
              </a:lnSpc>
            </a:pP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而从材料三来看,《拿破仑法典》</a:t>
            </a:r>
            <a:r>
              <a:rPr lang="zh-CN" altLang="en-US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是近现代很多国家民法的参照蓝本；</a:t>
            </a:r>
            <a:r>
              <a:rPr lang="zh-CN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也宣布保护私有制度,规定私有财产神圣不可侵犯。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r>
              <a:rPr lang="zh-CN" sz="28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。</a:t>
            </a:r>
            <a:endParaRPr lang="zh-CN" sz="2800" b="1" dirty="0">
              <a:solidFill>
                <a:schemeClr val="tx1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>
              <a:lnSpc>
                <a:spcPts val="4060"/>
              </a:lnSpc>
            </a:pPr>
            <a:r>
              <a:rPr lang="en-US" alt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  </a:t>
            </a:r>
            <a:r>
              <a:rPr lang="zh-CN" altLang="en-US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所以说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罗马法是欧洲法学的渊源。（或罗马法奠定了近代资本主义国家立法的基础）。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(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分)</a:t>
            </a:r>
            <a:endParaRPr lang="en-US" altLang="zh-CN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>
              <a:lnSpc>
                <a:spcPts val="4060"/>
              </a:lnSpc>
            </a:pPr>
            <a:endParaRPr lang="zh-CN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3025" y="111760"/>
            <a:ext cx="3038475" cy="553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000" b="1" dirty="0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28</a:t>
            </a:r>
            <a:r>
              <a:rPr lang="zh-CN" sz="3000" b="1" dirty="0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题：（1</a:t>
            </a:r>
            <a:r>
              <a:rPr lang="en-US" altLang="zh-CN" sz="3000" b="1" dirty="0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</a:t>
            </a:r>
            <a:r>
              <a:rPr lang="zh-CN" sz="3000" b="1" dirty="0">
                <a:solidFill>
                  <a:srgbClr val="0000FF"/>
                </a:solidFill>
                <a:uFillTx/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分）</a:t>
            </a:r>
            <a:endParaRPr lang="zh-CN" altLang="en-US" sz="28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35" y="751205"/>
            <a:ext cx="12191365" cy="15633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ts val="4060"/>
              </a:lnSpc>
            </a:pP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）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特点：①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被称为社会生活百科全书；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②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重在保护私权利；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③</a:t>
            </a:r>
            <a:r>
              <a:rPr lang="zh-CN" sz="28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涉及范围广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分）</a:t>
            </a:r>
            <a:endParaRPr lang="zh-CN" altLang="en-US" sz="28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endParaRPr lang="zh-CN" altLang="en-US" sz="28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425" y="2673985"/>
            <a:ext cx="12093575" cy="1132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60"/>
              </a:lnSpc>
            </a:pP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（4）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认识：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法制建设是维护统治阶级利益的（维护社会稳定）；</a:t>
            </a:r>
            <a:r>
              <a:rPr 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②</a:t>
            </a:r>
            <a:r>
              <a:rPr lang="zh-CN" sz="28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法制建设是经济发展、社会进步的重要保障。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sz="2800" b="1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分）</a:t>
            </a:r>
            <a:endParaRPr lang="zh-CN" sz="28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1881</Words>
  <Application>WPS 演示</Application>
  <PresentationFormat>宽屏</PresentationFormat>
  <Paragraphs>71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7" baseType="lpstr">
      <vt:lpstr>Arial</vt:lpstr>
      <vt:lpstr>宋体</vt:lpstr>
      <vt:lpstr>Wingdings</vt:lpstr>
      <vt:lpstr>华文中宋</vt:lpstr>
      <vt:lpstr>微软雅黑</vt:lpstr>
      <vt:lpstr>Arial Unicode MS</vt:lpstr>
      <vt:lpstr>Calibri</vt:lpstr>
      <vt:lpstr>黑体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你若盛开</cp:lastModifiedBy>
  <cp:revision>138</cp:revision>
  <dcterms:created xsi:type="dcterms:W3CDTF">2021-12-06T09:39:00Z</dcterms:created>
  <dcterms:modified xsi:type="dcterms:W3CDTF">2022-01-07T09:37:31Z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DD6ECCE45E294F66A8F332675B3F7BD1</vt:lpwstr>
  </property>
  <property fmtid="{D5CDD505-2E9C-101B-9397-08002B2CF9AE}" pid="3" name="KSOProductBuildVer">
    <vt:lpwstr>2052-11.1.0.11115</vt:lpwstr>
  </property>
</Properties>
</file>