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65" r:id="rId3"/>
    <p:sldId id="280" r:id="rId4"/>
    <p:sldId id="259" r:id="rId5"/>
    <p:sldId id="282" r:id="rId6"/>
    <p:sldId id="283" r:id="rId7"/>
    <p:sldId id="284" r:id="rId8"/>
    <p:sldId id="285" r:id="rId9"/>
    <p:sldId id="286" r:id="rId10"/>
    <p:sldId id="287" r:id="rId11"/>
    <p:sldId id="288" r:id="rId12"/>
    <p:sldId id="289" r:id="rId13"/>
    <p:sldId id="290" r:id="rId14"/>
    <p:sldId id="291" r:id="rId15"/>
    <p:sldId id="292" r:id="rId16"/>
    <p:sldId id="293" r:id="rId17"/>
    <p:sldId id="294" r:id="rId18"/>
    <p:sldId id="269" r:id="rId19"/>
    <p:sldId id="297" r:id="rId20"/>
    <p:sldId id="295" r:id="rId21"/>
    <p:sldId id="298" r:id="rId22"/>
    <p:sldId id="296" r:id="rId23"/>
    <p:sldId id="261" r:id="rId24"/>
  </p:sldIdLst>
  <p:sldSz cx="9144000" cy="6858000" type="screen4x3"/>
  <p:notesSz cx="6858000" cy="9144000"/>
  <p:defaultTextStyle>
    <a:defPPr>
      <a:defRPr lang="zh-CN"/>
    </a:defPPr>
    <a:lvl1pPr algn="l" rtl="0" fontAlgn="base">
      <a:spcBef>
        <a:spcPct val="0"/>
      </a:spcBef>
      <a:spcAft>
        <a:spcPct val="0"/>
      </a:spcAft>
      <a:defRPr sz="32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sz="32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sz="32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sz="32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sz="3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32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32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32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3200"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1" autoAdjust="0"/>
    <p:restoredTop sz="93684" autoAdjust="0"/>
  </p:normalViewPr>
  <p:slideViewPr>
    <p:cSldViewPr>
      <p:cViewPr varScale="1">
        <p:scale>
          <a:sx n="108" d="100"/>
          <a:sy n="108" d="100"/>
        </p:scale>
        <p:origin x="-1710" y="-84"/>
      </p:cViewPr>
      <p:guideLst>
        <p:guide orient="horz" pos="2160"/>
        <p:guide pos="2880"/>
      </p:guideLst>
    </p:cSldViewPr>
  </p:slideViewPr>
  <p:outlineViewPr>
    <p:cViewPr>
      <p:scale>
        <a:sx n="33" d="100"/>
        <a:sy n="33" d="100"/>
      </p:scale>
      <p:origin x="0" y="3402"/>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8" d="100"/>
          <a:sy n="78" d="100"/>
        </p:scale>
        <p:origin x="-324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notesMaster" Target="notesMasters/notesMaster1.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5" Type="http://schemas.openxmlformats.org/officeDocument/2006/relationships/image" Target="../media/image6.wmf"/><Relationship Id="rId4" Type="http://schemas.openxmlformats.org/officeDocument/2006/relationships/image" Target="../media/image5.wmf"/><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image" Target="../media/image14.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8.vml.rels><?xml version="1.0" encoding="UTF-8" standalone="yes"?>
<Relationships xmlns="http://schemas.openxmlformats.org/package/2006/relationships"><Relationship Id="rId6" Type="http://schemas.openxmlformats.org/officeDocument/2006/relationships/image" Target="../media/image25.wmf"/><Relationship Id="rId5" Type="http://schemas.openxmlformats.org/officeDocument/2006/relationships/image" Target="../media/image24.wmf"/><Relationship Id="rId4" Type="http://schemas.openxmlformats.org/officeDocument/2006/relationships/image" Target="../media/image23.wmf"/><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s>
</file>

<file path=ppt/drawings/_rels/vmlDrawing9.vml.rels><?xml version="1.0" encoding="UTF-8" standalone="yes"?>
<Relationships xmlns="http://schemas.openxmlformats.org/package/2006/relationships"><Relationship Id="rId6" Type="http://schemas.openxmlformats.org/officeDocument/2006/relationships/image" Target="../media/image31.wmf"/><Relationship Id="rId5" Type="http://schemas.openxmlformats.org/officeDocument/2006/relationships/image" Target="../media/image30.wmf"/><Relationship Id="rId4" Type="http://schemas.openxmlformats.org/officeDocument/2006/relationships/image" Target="../media/image29.wmf"/><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8CBD57D0-4981-4048-8539-0B5C126163FE}" type="datetimeFigureOut">
              <a:rPr lang="zh-CN" altLang="en-US"/>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2AB505E8-FC0A-4319-8AD0-26D87F2C8238}"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xAndTwoObj">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quarter" idx="2"/>
          </p:nvPr>
        </p:nvSpPr>
        <p:spPr>
          <a:xfrm>
            <a:off x="4648200" y="1600200"/>
            <a:ext cx="4038600" cy="21859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内容占位符 4"/>
          <p:cNvSpPr>
            <a:spLocks noGrp="1"/>
          </p:cNvSpPr>
          <p:nvPr>
            <p:ph sz="quarter" idx="3"/>
          </p:nvPr>
        </p:nvSpPr>
        <p:spPr>
          <a:xfrm>
            <a:off x="4648200" y="3938588"/>
            <a:ext cx="4038600" cy="2187575"/>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日期占位符 5"/>
          <p:cNvSpPr>
            <a:spLocks noGrp="1"/>
          </p:cNvSpPr>
          <p:nvPr>
            <p:ph type="dt" sz="half" idx="10"/>
          </p:nvPr>
        </p:nvSpPr>
        <p:spPr>
          <a:xfrm>
            <a:off x="457200" y="6245225"/>
            <a:ext cx="2133600" cy="476250"/>
          </a:xfrm>
          <a:prstGeom prst="rect">
            <a:avLst/>
          </a:prstGeom>
        </p:spPr>
        <p:txBody>
          <a:bodyPr/>
          <a:lstStyle>
            <a:lvl1pPr fontAlgn="auto">
              <a:spcBef>
                <a:spcPts val="0"/>
              </a:spcBef>
              <a:spcAft>
                <a:spcPts val="0"/>
              </a:spcAft>
              <a:defRPr sz="1800">
                <a:latin typeface="+mn-lt"/>
                <a:ea typeface="+mn-ea"/>
              </a:defRPr>
            </a:lvl1pPr>
          </a:lstStyle>
          <a:p>
            <a:pPr>
              <a:defRPr/>
            </a:pPr>
            <a:endParaRPr lang="en-US" altLang="zh-CN"/>
          </a:p>
        </p:txBody>
      </p:sp>
      <p:sp>
        <p:nvSpPr>
          <p:cNvPr id="7" name="页脚占位符 6"/>
          <p:cNvSpPr>
            <a:spLocks noGrp="1"/>
          </p:cNvSpPr>
          <p:nvPr>
            <p:ph type="ftr" sz="quarter" idx="11"/>
          </p:nvPr>
        </p:nvSpPr>
        <p:spPr>
          <a:xfrm>
            <a:off x="3124200" y="6245225"/>
            <a:ext cx="2895600" cy="476250"/>
          </a:xfrm>
          <a:prstGeom prst="rect">
            <a:avLst/>
          </a:prstGeom>
        </p:spPr>
        <p:txBody>
          <a:bodyPr/>
          <a:lstStyle>
            <a:lvl1pPr fontAlgn="auto">
              <a:spcBef>
                <a:spcPts val="0"/>
              </a:spcBef>
              <a:spcAft>
                <a:spcPts val="0"/>
              </a:spcAft>
              <a:defRPr sz="1800">
                <a:latin typeface="+mn-lt"/>
                <a:ea typeface="+mn-ea"/>
              </a:defRPr>
            </a:lvl1pPr>
          </a:lstStyle>
          <a:p>
            <a:pPr>
              <a:defRPr/>
            </a:pPr>
            <a:endParaRPr lang="en-US" altLang="zh-CN"/>
          </a:p>
        </p:txBody>
      </p:sp>
      <p:sp>
        <p:nvSpPr>
          <p:cNvPr id="8" name="灯片编号占位符 7"/>
          <p:cNvSpPr>
            <a:spLocks noGrp="1"/>
          </p:cNvSpPr>
          <p:nvPr>
            <p:ph type="sldNum" sz="quarter" idx="12"/>
          </p:nvPr>
        </p:nvSpPr>
        <p:spPr>
          <a:xfrm>
            <a:off x="6553200" y="6245225"/>
            <a:ext cx="2133600" cy="476250"/>
          </a:xfrm>
          <a:prstGeom prst="rect">
            <a:avLst/>
          </a:prstGeom>
        </p:spPr>
        <p:txBody>
          <a:bodyPr/>
          <a:lstStyle>
            <a:lvl1pPr fontAlgn="auto">
              <a:spcBef>
                <a:spcPts val="0"/>
              </a:spcBef>
              <a:spcAft>
                <a:spcPts val="0"/>
              </a:spcAft>
              <a:defRPr sz="1800">
                <a:latin typeface="+mn-lt"/>
                <a:ea typeface="+mn-ea"/>
              </a:defRPr>
            </a:lvl1pPr>
          </a:lstStyle>
          <a:p>
            <a:pPr>
              <a:defRPr/>
            </a:pPr>
            <a:fld id="{0E9523E6-0982-4F86-A53E-0DB73B36B953}" type="slidenum">
              <a:rPr lang="en-US" altLang="zh-CN"/>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image" Target="../media/image1.jpeg"/><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0"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9"/>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3.xml"/><Relationship Id="rId1" Type="http://schemas.openxmlformats.org/officeDocument/2006/relationships/slide" Target="slide17.xml"/></Relationships>
</file>

<file path=ppt/slides/_rels/slide2.xml.rels><?xml version="1.0" encoding="UTF-8" standalone="yes"?>
<Relationships xmlns="http://schemas.openxmlformats.org/package/2006/relationships"><Relationship Id="rId9" Type="http://schemas.openxmlformats.org/officeDocument/2006/relationships/oleObject" Target="../embeddings/oleObject5.bin"/><Relationship Id="rId8" Type="http://schemas.openxmlformats.org/officeDocument/2006/relationships/image" Target="../media/image5.wmf"/><Relationship Id="rId7" Type="http://schemas.openxmlformats.org/officeDocument/2006/relationships/oleObject" Target="../embeddings/oleObject4.bin"/><Relationship Id="rId6" Type="http://schemas.openxmlformats.org/officeDocument/2006/relationships/image" Target="../media/image4.wmf"/><Relationship Id="rId5" Type="http://schemas.openxmlformats.org/officeDocument/2006/relationships/oleObject" Target="../embeddings/oleObject3.bin"/><Relationship Id="rId4" Type="http://schemas.openxmlformats.org/officeDocument/2006/relationships/image" Target="../media/image3.wmf"/><Relationship Id="rId3" Type="http://schemas.openxmlformats.org/officeDocument/2006/relationships/oleObject" Target="../embeddings/oleObject2.bin"/><Relationship Id="rId2" Type="http://schemas.openxmlformats.org/officeDocument/2006/relationships/image" Target="../media/image2.wmf"/><Relationship Id="rId12" Type="http://schemas.openxmlformats.org/officeDocument/2006/relationships/vmlDrawing" Target="../drawings/vmlDrawing1.vml"/><Relationship Id="rId11" Type="http://schemas.openxmlformats.org/officeDocument/2006/relationships/slideLayout" Target="../slideLayouts/slideLayout7.xml"/><Relationship Id="rId10" Type="http://schemas.openxmlformats.org/officeDocument/2006/relationships/image" Target="../media/image6.wmf"/><Relationship Id="rId1" Type="http://schemas.openxmlformats.org/officeDocument/2006/relationships/oleObject" Target="../embeddings/oleObject1.bin"/></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6" Type="http://schemas.openxmlformats.org/officeDocument/2006/relationships/vmlDrawing" Target="../drawings/vmlDrawing2.vml"/><Relationship Id="rId5" Type="http://schemas.openxmlformats.org/officeDocument/2006/relationships/slideLayout" Target="../slideLayouts/slideLayout1.xml"/><Relationship Id="rId4" Type="http://schemas.openxmlformats.org/officeDocument/2006/relationships/image" Target="../media/image9.wmf"/><Relationship Id="rId3" Type="http://schemas.openxmlformats.org/officeDocument/2006/relationships/oleObject" Target="../embeddings/oleObject7.bin"/><Relationship Id="rId2" Type="http://schemas.openxmlformats.org/officeDocument/2006/relationships/image" Target="../media/image8.wmf"/><Relationship Id="rId1" Type="http://schemas.openxmlformats.org/officeDocument/2006/relationships/oleObject" Target="../embeddings/oleObject6.bin"/></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9.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2.xml"/><Relationship Id="rId2" Type="http://schemas.openxmlformats.org/officeDocument/2006/relationships/image" Target="../media/image10.wmf"/><Relationship Id="rId1" Type="http://schemas.openxmlformats.org/officeDocument/2006/relationships/oleObject" Target="../embeddings/oleObject8.bin"/></Relationships>
</file>

<file path=ppt/slides/_rels/slide10.xml.rels><?xml version="1.0" encoding="UTF-8" standalone="yes"?>
<Relationships xmlns="http://schemas.openxmlformats.org/package/2006/relationships"><Relationship Id="rId8" Type="http://schemas.openxmlformats.org/officeDocument/2006/relationships/vmlDrawing" Target="../drawings/vmlDrawing4.vml"/><Relationship Id="rId7" Type="http://schemas.openxmlformats.org/officeDocument/2006/relationships/slideLayout" Target="../slideLayouts/slideLayout1.xml"/><Relationship Id="rId6" Type="http://schemas.openxmlformats.org/officeDocument/2006/relationships/image" Target="../media/image13.wmf"/><Relationship Id="rId5" Type="http://schemas.openxmlformats.org/officeDocument/2006/relationships/oleObject" Target="../embeddings/oleObject11.bin"/><Relationship Id="rId4" Type="http://schemas.openxmlformats.org/officeDocument/2006/relationships/image" Target="../media/image12.wmf"/><Relationship Id="rId3" Type="http://schemas.openxmlformats.org/officeDocument/2006/relationships/oleObject" Target="../embeddings/oleObject10.bin"/><Relationship Id="rId2" Type="http://schemas.openxmlformats.org/officeDocument/2006/relationships/image" Target="../media/image11.wmf"/><Relationship Id="rId1" Type="http://schemas.openxmlformats.org/officeDocument/2006/relationships/oleObject" Target="../embeddings/oleObject9.bin"/></Relationships>
</file>

<file path=ppt/slides/_rels/slide11.xml.rels><?xml version="1.0" encoding="UTF-8" standalone="yes"?>
<Relationships xmlns="http://schemas.openxmlformats.org/package/2006/relationships"><Relationship Id="rId8" Type="http://schemas.openxmlformats.org/officeDocument/2006/relationships/vmlDrawing" Target="../drawings/vmlDrawing5.vml"/><Relationship Id="rId7" Type="http://schemas.openxmlformats.org/officeDocument/2006/relationships/slideLayout" Target="../slideLayouts/slideLayout1.xml"/><Relationship Id="rId6" Type="http://schemas.openxmlformats.org/officeDocument/2006/relationships/image" Target="../media/image16.wmf"/><Relationship Id="rId5" Type="http://schemas.openxmlformats.org/officeDocument/2006/relationships/oleObject" Target="../embeddings/oleObject14.bin"/><Relationship Id="rId4" Type="http://schemas.openxmlformats.org/officeDocument/2006/relationships/image" Target="../media/image15.wmf"/><Relationship Id="rId3" Type="http://schemas.openxmlformats.org/officeDocument/2006/relationships/oleObject" Target="../embeddings/oleObject13.bin"/><Relationship Id="rId2" Type="http://schemas.openxmlformats.org/officeDocument/2006/relationships/image" Target="../media/image14.wmf"/><Relationship Id="rId1" Type="http://schemas.openxmlformats.org/officeDocument/2006/relationships/oleObject" Target="../embeddings/oleObject12.bin"/></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4" Type="http://schemas.openxmlformats.org/officeDocument/2006/relationships/vmlDrawing" Target="../drawings/vmlDrawing6.vml"/><Relationship Id="rId3" Type="http://schemas.openxmlformats.org/officeDocument/2006/relationships/slideLayout" Target="../slideLayouts/slideLayout2.xml"/><Relationship Id="rId2" Type="http://schemas.openxmlformats.org/officeDocument/2006/relationships/image" Target="../media/image17.wmf"/><Relationship Id="rId1" Type="http://schemas.openxmlformats.org/officeDocument/2006/relationships/oleObject" Target="../embeddings/oleObject15.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6" Type="http://schemas.openxmlformats.org/officeDocument/2006/relationships/vmlDrawing" Target="../drawings/vmlDrawing7.vml"/><Relationship Id="rId5" Type="http://schemas.openxmlformats.org/officeDocument/2006/relationships/slideLayout" Target="../slideLayouts/slideLayout7.xml"/><Relationship Id="rId4" Type="http://schemas.openxmlformats.org/officeDocument/2006/relationships/image" Target="../media/image19.wmf"/><Relationship Id="rId3" Type="http://schemas.openxmlformats.org/officeDocument/2006/relationships/oleObject" Target="../embeddings/oleObject17.bin"/><Relationship Id="rId2" Type="http://schemas.openxmlformats.org/officeDocument/2006/relationships/image" Target="../media/image18.wmf"/><Relationship Id="rId1" Type="http://schemas.openxmlformats.org/officeDocument/2006/relationships/oleObject" Target="../embeddings/oleObject16.bin"/></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9" Type="http://schemas.openxmlformats.org/officeDocument/2006/relationships/oleObject" Target="../embeddings/oleObject22.bin"/><Relationship Id="rId8" Type="http://schemas.openxmlformats.org/officeDocument/2006/relationships/image" Target="../media/image23.wmf"/><Relationship Id="rId7" Type="http://schemas.openxmlformats.org/officeDocument/2006/relationships/oleObject" Target="../embeddings/oleObject21.bin"/><Relationship Id="rId6" Type="http://schemas.openxmlformats.org/officeDocument/2006/relationships/image" Target="../media/image22.wmf"/><Relationship Id="rId5" Type="http://schemas.openxmlformats.org/officeDocument/2006/relationships/oleObject" Target="../embeddings/oleObject20.bin"/><Relationship Id="rId4" Type="http://schemas.openxmlformats.org/officeDocument/2006/relationships/image" Target="../media/image21.wmf"/><Relationship Id="rId3" Type="http://schemas.openxmlformats.org/officeDocument/2006/relationships/oleObject" Target="../embeddings/oleObject19.bin"/><Relationship Id="rId2" Type="http://schemas.openxmlformats.org/officeDocument/2006/relationships/image" Target="../media/image20.wmf"/><Relationship Id="rId14" Type="http://schemas.openxmlformats.org/officeDocument/2006/relationships/vmlDrawing" Target="../drawings/vmlDrawing8.vml"/><Relationship Id="rId13" Type="http://schemas.openxmlformats.org/officeDocument/2006/relationships/slideLayout" Target="../slideLayouts/slideLayout1.xml"/><Relationship Id="rId12" Type="http://schemas.openxmlformats.org/officeDocument/2006/relationships/image" Target="../media/image25.wmf"/><Relationship Id="rId11" Type="http://schemas.openxmlformats.org/officeDocument/2006/relationships/oleObject" Target="../embeddings/oleObject23.bin"/><Relationship Id="rId10" Type="http://schemas.openxmlformats.org/officeDocument/2006/relationships/image" Target="../media/image24.wmf"/><Relationship Id="rId1" Type="http://schemas.openxmlformats.org/officeDocument/2006/relationships/oleObject" Target="../embeddings/oleObject18.bin"/></Relationships>
</file>

<file path=ppt/slides/_rels/slide22.xml.rels><?xml version="1.0" encoding="UTF-8" standalone="yes"?>
<Relationships xmlns="http://schemas.openxmlformats.org/package/2006/relationships"><Relationship Id="rId9" Type="http://schemas.openxmlformats.org/officeDocument/2006/relationships/oleObject" Target="../embeddings/oleObject28.bin"/><Relationship Id="rId8" Type="http://schemas.openxmlformats.org/officeDocument/2006/relationships/image" Target="../media/image29.wmf"/><Relationship Id="rId7" Type="http://schemas.openxmlformats.org/officeDocument/2006/relationships/oleObject" Target="../embeddings/oleObject27.bin"/><Relationship Id="rId6" Type="http://schemas.openxmlformats.org/officeDocument/2006/relationships/image" Target="../media/image28.wmf"/><Relationship Id="rId5" Type="http://schemas.openxmlformats.org/officeDocument/2006/relationships/oleObject" Target="../embeddings/oleObject26.bin"/><Relationship Id="rId4" Type="http://schemas.openxmlformats.org/officeDocument/2006/relationships/image" Target="../media/image27.wmf"/><Relationship Id="rId3" Type="http://schemas.openxmlformats.org/officeDocument/2006/relationships/oleObject" Target="../embeddings/oleObject25.bin"/><Relationship Id="rId2" Type="http://schemas.openxmlformats.org/officeDocument/2006/relationships/image" Target="../media/image26.wmf"/><Relationship Id="rId14" Type="http://schemas.openxmlformats.org/officeDocument/2006/relationships/vmlDrawing" Target="../drawings/vmlDrawing9.vml"/><Relationship Id="rId13" Type="http://schemas.openxmlformats.org/officeDocument/2006/relationships/slideLayout" Target="../slideLayouts/slideLayout1.xml"/><Relationship Id="rId12" Type="http://schemas.openxmlformats.org/officeDocument/2006/relationships/image" Target="../media/image31.wmf"/><Relationship Id="rId11" Type="http://schemas.openxmlformats.org/officeDocument/2006/relationships/oleObject" Target="../embeddings/oleObject29.bin"/><Relationship Id="rId10" Type="http://schemas.openxmlformats.org/officeDocument/2006/relationships/image" Target="../media/image30.wmf"/><Relationship Id="rId1" Type="http://schemas.openxmlformats.org/officeDocument/2006/relationships/oleObject" Target="../embeddings/oleObject24.bin"/></Relationships>
</file>

<file path=ppt/slides/slide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266" name="TextBox 16"/>
          <p:cNvSpPr txBox="1">
            <a:spLocks noChangeArrowheads="1"/>
          </p:cNvSpPr>
          <p:nvPr/>
        </p:nvSpPr>
        <p:spPr bwMode="auto">
          <a:xfrm>
            <a:off x="2339975" y="1341438"/>
            <a:ext cx="5184775" cy="579437"/>
          </a:xfrm>
          <a:prstGeom prst="rect">
            <a:avLst/>
          </a:prstGeom>
          <a:noFill/>
          <a:ln w="9525">
            <a:noFill/>
            <a:miter lim="800000"/>
          </a:ln>
        </p:spPr>
        <p:txBody>
          <a:bodyPr>
            <a:spAutoFit/>
          </a:bodyPr>
          <a:lstStyle/>
          <a:p>
            <a:r>
              <a:rPr lang="en-US" altLang="zh-CN" b="1">
                <a:solidFill>
                  <a:srgbClr val="CC0000"/>
                </a:solidFill>
                <a:latin typeface="Calibri" panose="020F0502020204030204" pitchFamily="34" charset="0"/>
              </a:rPr>
              <a:t>21.2</a:t>
            </a:r>
            <a:r>
              <a:rPr lang="zh-CN" altLang="en-US" b="1">
                <a:solidFill>
                  <a:srgbClr val="CC0000"/>
                </a:solidFill>
                <a:latin typeface="Calibri" panose="020F0502020204030204" pitchFamily="34" charset="0"/>
              </a:rPr>
              <a:t>解一元二次方程</a:t>
            </a:r>
            <a:endParaRPr lang="zh-CN" altLang="en-US" b="1">
              <a:solidFill>
                <a:srgbClr val="CC0000"/>
              </a:solidFill>
              <a:latin typeface="Calibri" panose="020F0502020204030204" pitchFamily="34" charset="0"/>
            </a:endParaRPr>
          </a:p>
        </p:txBody>
      </p:sp>
      <p:grpSp>
        <p:nvGrpSpPr>
          <p:cNvPr id="11268" name="Group 4"/>
          <p:cNvGrpSpPr/>
          <p:nvPr/>
        </p:nvGrpSpPr>
        <p:grpSpPr bwMode="auto">
          <a:xfrm>
            <a:off x="1403350" y="5300663"/>
            <a:ext cx="2016125" cy="1009650"/>
            <a:chOff x="340" y="3022"/>
            <a:chExt cx="1270" cy="636"/>
          </a:xfrm>
        </p:grpSpPr>
        <p:sp>
          <p:nvSpPr>
            <p:cNvPr id="11272" name="Oval 5">
              <a:hlinkClick r:id="rId1" action="ppaction://hlinksldjump"/>
            </p:cNvPr>
            <p:cNvSpPr>
              <a:spLocks noChangeArrowheads="1"/>
            </p:cNvSpPr>
            <p:nvPr/>
          </p:nvSpPr>
          <p:spPr bwMode="auto">
            <a:xfrm>
              <a:off x="340" y="3022"/>
              <a:ext cx="1224" cy="636"/>
            </a:xfrm>
            <a:prstGeom prst="ellipse">
              <a:avLst/>
            </a:prstGeom>
            <a:gradFill rotWithShape="1">
              <a:gsLst>
                <a:gs pos="0">
                  <a:srgbClr val="D3E11F"/>
                </a:gs>
                <a:gs pos="100000">
                  <a:srgbClr val="DEEC22"/>
                </a:gs>
              </a:gsLst>
              <a:path path="rect">
                <a:fillToRect r="100000" b="100000"/>
              </a:path>
            </a:gradFill>
            <a:ln w="9525" algn="ctr">
              <a:solidFill>
                <a:schemeClr val="hlink"/>
              </a:solidFill>
              <a:round/>
            </a:ln>
          </p:spPr>
          <p:txBody>
            <a:bodyPr wrap="none" anchor="ctr"/>
            <a:lstStyle/>
            <a:p>
              <a:endParaRPr lang="zh-CN" altLang="en-US" sz="1800"/>
            </a:p>
          </p:txBody>
        </p:sp>
        <p:sp>
          <p:nvSpPr>
            <p:cNvPr id="11273" name="Rectangle 6">
              <a:hlinkClick r:id="rId2" action="ppaction://hlinksldjump"/>
            </p:cNvPr>
            <p:cNvSpPr>
              <a:spLocks noChangeArrowheads="1"/>
            </p:cNvSpPr>
            <p:nvPr/>
          </p:nvSpPr>
          <p:spPr bwMode="auto">
            <a:xfrm>
              <a:off x="340" y="3149"/>
              <a:ext cx="1270" cy="327"/>
            </a:xfrm>
            <a:prstGeom prst="rect">
              <a:avLst/>
            </a:prstGeom>
            <a:noFill/>
            <a:ln w="9525">
              <a:noFill/>
              <a:miter lim="800000"/>
            </a:ln>
          </p:spPr>
          <p:txBody>
            <a:bodyPr>
              <a:spAutoFit/>
            </a:bodyPr>
            <a:lstStyle/>
            <a:p>
              <a:r>
                <a:rPr lang="zh-CN" altLang="en-US" sz="2800" dirty="0">
                  <a:latin typeface="宋体" panose="02010600030101010101" pitchFamily="2" charset="-122"/>
                </a:rPr>
                <a:t> </a:t>
              </a:r>
              <a:r>
                <a:rPr lang="zh-CN" altLang="en-US" sz="2800" b="1" dirty="0">
                  <a:solidFill>
                    <a:srgbClr val="CC0000"/>
                  </a:solidFill>
                  <a:latin typeface="宋体" panose="02010600030101010101" pitchFamily="2" charset="-122"/>
                </a:rPr>
                <a:t>学习新知</a:t>
              </a:r>
              <a:endParaRPr lang="zh-CN" altLang="en-US" sz="2800" b="1" dirty="0">
                <a:solidFill>
                  <a:srgbClr val="CC0000"/>
                </a:solidFill>
                <a:latin typeface="宋体" panose="02010600030101010101" pitchFamily="2" charset="-122"/>
              </a:endParaRPr>
            </a:p>
          </p:txBody>
        </p:sp>
      </p:grpSp>
      <p:grpSp>
        <p:nvGrpSpPr>
          <p:cNvPr id="11269" name="Group 7"/>
          <p:cNvGrpSpPr/>
          <p:nvPr/>
        </p:nvGrpSpPr>
        <p:grpSpPr bwMode="auto">
          <a:xfrm>
            <a:off x="4932363" y="5229225"/>
            <a:ext cx="2160587" cy="1009650"/>
            <a:chOff x="2018" y="2976"/>
            <a:chExt cx="1361" cy="636"/>
          </a:xfrm>
        </p:grpSpPr>
        <p:sp>
          <p:nvSpPr>
            <p:cNvPr id="11270" name="Oval 8"/>
            <p:cNvSpPr>
              <a:spLocks noChangeArrowheads="1"/>
            </p:cNvSpPr>
            <p:nvPr/>
          </p:nvSpPr>
          <p:spPr bwMode="auto">
            <a:xfrm>
              <a:off x="2018" y="2976"/>
              <a:ext cx="1224" cy="636"/>
            </a:xfrm>
            <a:prstGeom prst="ellipse">
              <a:avLst/>
            </a:prstGeom>
            <a:gradFill rotWithShape="1">
              <a:gsLst>
                <a:gs pos="0">
                  <a:srgbClr val="D3E11F"/>
                </a:gs>
                <a:gs pos="100000">
                  <a:srgbClr val="DEEC22"/>
                </a:gs>
              </a:gsLst>
              <a:path path="rect">
                <a:fillToRect r="100000" b="100000"/>
              </a:path>
            </a:gradFill>
            <a:ln w="9525" algn="ctr">
              <a:solidFill>
                <a:schemeClr val="hlink"/>
              </a:solidFill>
              <a:round/>
            </a:ln>
          </p:spPr>
          <p:txBody>
            <a:bodyPr wrap="none" anchor="ctr"/>
            <a:lstStyle/>
            <a:p>
              <a:endParaRPr lang="zh-CN" altLang="en-US" sz="1800"/>
            </a:p>
          </p:txBody>
        </p:sp>
        <p:sp>
          <p:nvSpPr>
            <p:cNvPr id="11271" name="Rectangle 9">
              <a:hlinkClick r:id="rId1" action="ppaction://hlinksldjump"/>
            </p:cNvPr>
            <p:cNvSpPr>
              <a:spLocks noChangeArrowheads="1"/>
            </p:cNvSpPr>
            <p:nvPr/>
          </p:nvSpPr>
          <p:spPr bwMode="auto">
            <a:xfrm>
              <a:off x="2109" y="3113"/>
              <a:ext cx="1270" cy="327"/>
            </a:xfrm>
            <a:prstGeom prst="rect">
              <a:avLst/>
            </a:prstGeom>
            <a:noFill/>
            <a:ln w="9525">
              <a:noFill/>
              <a:miter lim="800000"/>
            </a:ln>
          </p:spPr>
          <p:txBody>
            <a:bodyPr>
              <a:spAutoFit/>
            </a:bodyPr>
            <a:lstStyle/>
            <a:p>
              <a:r>
                <a:rPr lang="zh-CN" altLang="en-US" sz="2800" b="1" dirty="0">
                  <a:solidFill>
                    <a:srgbClr val="CC0000"/>
                  </a:solidFill>
                  <a:latin typeface="宋体" panose="02010600030101010101" pitchFamily="2" charset="-122"/>
                </a:rPr>
                <a:t>检测反馈</a:t>
              </a:r>
              <a:endParaRPr lang="zh-CN" altLang="en-US" sz="2800" b="1" dirty="0">
                <a:solidFill>
                  <a:srgbClr val="CC0000"/>
                </a:solidFill>
                <a:latin typeface="宋体" panose="02010600030101010101" pitchFamily="2" charset="-122"/>
              </a:endParaRPr>
            </a:p>
          </p:txBody>
        </p:sp>
      </p:grpSp>
      <p:sp>
        <p:nvSpPr>
          <p:cNvPr id="11275" name="WordArt 11"/>
          <p:cNvSpPr>
            <a:spLocks noChangeArrowheads="1" noChangeShapeType="1" noTextEdit="1"/>
          </p:cNvSpPr>
          <p:nvPr/>
        </p:nvSpPr>
        <p:spPr bwMode="auto">
          <a:xfrm>
            <a:off x="2484438" y="2565400"/>
            <a:ext cx="3959225" cy="1593850"/>
          </a:xfrm>
          <a:prstGeom prst="rect">
            <a:avLst/>
          </a:prstGeom>
        </p:spPr>
        <p:txBody>
          <a:bodyPr wrap="none" fromWordArt="1">
            <a:prstTxWarp prst="textSlantUp">
              <a:avLst>
                <a:gd name="adj" fmla="val 32056"/>
              </a:avLst>
            </a:prstTxWarp>
          </a:bodyPr>
          <a:lstStyle/>
          <a:p>
            <a:pPr algn="ctr"/>
            <a:r>
              <a:rPr lang="en-US" altLang="zh-CN" sz="3600" b="1" kern="10" dirty="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ea typeface="宋体" panose="02010600030101010101" pitchFamily="2" charset="-122"/>
              </a:rPr>
              <a:t>21.2.1</a:t>
            </a:r>
            <a:r>
              <a:rPr lang="zh-CN" altLang="en-US" sz="3600" b="1" kern="10" dirty="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ea typeface="宋体" panose="02010600030101010101" pitchFamily="2" charset="-122"/>
              </a:rPr>
              <a:t>配方</a:t>
            </a:r>
            <a:r>
              <a:rPr lang="zh-CN" altLang="en-US" sz="3600" b="1" kern="10" dirty="0" smtClean="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ea typeface="宋体" panose="02010600030101010101" pitchFamily="2" charset="-122"/>
              </a:rPr>
              <a:t>法（</a:t>
            </a:r>
            <a:r>
              <a:rPr lang="en-US" altLang="zh-CN" sz="3600" b="1" kern="10" dirty="0" smtClean="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ea typeface="宋体" panose="02010600030101010101" pitchFamily="2" charset="-122"/>
              </a:rPr>
              <a:t>1</a:t>
            </a:r>
            <a:r>
              <a:rPr lang="zh-CN" altLang="en-US" sz="3600" b="1" kern="10" dirty="0" smtClean="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ea typeface="宋体" panose="02010600030101010101" pitchFamily="2" charset="-122"/>
              </a:rPr>
              <a:t>）</a:t>
            </a:r>
            <a:endParaRPr lang="zh-CN" altLang="en-US" sz="3600" b="1" kern="10" dirty="0">
              <a:ln w="9525">
                <a:solidFill>
                  <a:srgbClr val="CC99FF"/>
                </a:solidFill>
                <a:rou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宋体" panose="02010600030101010101" pitchFamily="2" charset="-122"/>
              <a:ea typeface="宋体" panose="02010600030101010101" pitchFamily="2" charset="-122"/>
            </a:endParaRPr>
          </a:p>
        </p:txBody>
      </p:sp>
      <p:sp>
        <p:nvSpPr>
          <p:cNvPr id="11" name="Text Box 3"/>
          <p:cNvSpPr txBox="1">
            <a:spLocks noChangeArrowheads="1"/>
          </p:cNvSpPr>
          <p:nvPr/>
        </p:nvSpPr>
        <p:spPr bwMode="auto">
          <a:xfrm>
            <a:off x="428596" y="467005"/>
            <a:ext cx="5256212" cy="461665"/>
          </a:xfrm>
          <a:prstGeom prst="rect">
            <a:avLst/>
          </a:prstGeom>
          <a:noFill/>
          <a:ln w="9525">
            <a:noFill/>
            <a:miter lim="800000"/>
          </a:ln>
        </p:spPr>
        <p:txBody>
          <a:bodyPr>
            <a:spAutoFit/>
          </a:bodyPr>
          <a:lstStyle/>
          <a:p>
            <a:pPr algn="ctr">
              <a:spcBef>
                <a:spcPct val="50000"/>
              </a:spcBef>
            </a:pPr>
            <a:r>
              <a:rPr lang="zh-CN" altLang="en-US" sz="2400" b="1" dirty="0" smtClean="0">
                <a:solidFill>
                  <a:srgbClr val="CC0000"/>
                </a:solidFill>
                <a:latin typeface="楷体" panose="02010609060101010101" pitchFamily="49" charset="-122"/>
                <a:ea typeface="楷体" panose="02010609060101010101" pitchFamily="49" charset="-122"/>
              </a:rPr>
              <a:t>九年级数学上    新课标 </a:t>
            </a:r>
            <a:r>
              <a:rPr lang="en-US" altLang="zh-CN" sz="2400" b="1" dirty="0" smtClean="0">
                <a:solidFill>
                  <a:srgbClr val="CC0000"/>
                </a:solidFill>
                <a:latin typeface="楷体" panose="02010609060101010101" pitchFamily="49" charset="-122"/>
                <a:ea typeface="楷体" panose="02010609060101010101" pitchFamily="49" charset="-122"/>
              </a:rPr>
              <a:t>[</a:t>
            </a:r>
            <a:r>
              <a:rPr lang="zh-CN" altLang="en-US" sz="2400" b="1" dirty="0" smtClean="0">
                <a:solidFill>
                  <a:srgbClr val="CC0000"/>
                </a:solidFill>
                <a:latin typeface="楷体" panose="02010609060101010101" pitchFamily="49" charset="-122"/>
                <a:ea typeface="楷体" panose="02010609060101010101" pitchFamily="49" charset="-122"/>
              </a:rPr>
              <a:t>人</a:t>
            </a:r>
            <a:r>
              <a:rPr lang="en-US" altLang="zh-CN" sz="2400" b="1" dirty="0" smtClean="0">
                <a:solidFill>
                  <a:srgbClr val="CC0000"/>
                </a:solidFill>
                <a:latin typeface="楷体" panose="02010609060101010101" pitchFamily="49" charset="-122"/>
                <a:ea typeface="楷体" panose="02010609060101010101" pitchFamily="49" charset="-122"/>
              </a:rPr>
              <a:t>]</a:t>
            </a:r>
            <a:endParaRPr lang="zh-CN" altLang="en-US" sz="2400" b="1" dirty="0">
              <a:solidFill>
                <a:srgbClr val="CC0000"/>
              </a:solidFill>
              <a:latin typeface="楷体" panose="02010609060101010101" pitchFamily="49" charset="-122"/>
              <a:ea typeface="楷体" panose="02010609060101010101" pitchFamily="49" charset="-122"/>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297" name="Text Box 9"/>
          <p:cNvSpPr txBox="1">
            <a:spLocks noChangeArrowheads="1"/>
          </p:cNvSpPr>
          <p:nvPr/>
        </p:nvSpPr>
        <p:spPr bwMode="auto">
          <a:xfrm>
            <a:off x="323850" y="1341438"/>
            <a:ext cx="8820150" cy="1066800"/>
          </a:xfrm>
          <a:prstGeom prst="rect">
            <a:avLst/>
          </a:prstGeom>
          <a:noFill/>
          <a:ln w="9525">
            <a:noFill/>
            <a:miter lim="800000"/>
          </a:ln>
          <a:effectLst/>
        </p:spPr>
        <p:txBody>
          <a:bodyPr>
            <a:spAutoFit/>
          </a:bodyPr>
          <a:lstStyle/>
          <a:p>
            <a:pPr marL="982980" indent="-982980">
              <a:spcBef>
                <a:spcPct val="50000"/>
              </a:spcBef>
            </a:pPr>
            <a:r>
              <a:rPr lang="zh-CN" altLang="en-US" b="1" dirty="0"/>
              <a:t>（</a:t>
            </a:r>
            <a:r>
              <a:rPr lang="en-US" altLang="zh-CN" b="1" dirty="0"/>
              <a:t>1</a:t>
            </a:r>
            <a:r>
              <a:rPr lang="zh-CN" altLang="en-US" b="1" dirty="0"/>
              <a:t>）什么是一个数的平方根？平方根有哪些性质？</a:t>
            </a:r>
            <a:endParaRPr lang="en-US" altLang="zh-CN" b="1" dirty="0"/>
          </a:p>
        </p:txBody>
      </p:sp>
      <p:graphicFrame>
        <p:nvGraphicFramePr>
          <p:cNvPr id="9" name="对象 8"/>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1025" name="公式" r:id="rId1" imgW="2743200" imgH="5181600" progId="Equation.3">
                  <p:embed/>
                </p:oleObj>
              </mc:Choice>
              <mc:Fallback>
                <p:oleObj name="公式" r:id="rId1" imgW="2743200" imgH="5181600" progId="Equation.3">
                  <p:embed/>
                  <p:pic>
                    <p:nvPicPr>
                      <p:cNvPr id="0" name="图片 1024"/>
                      <p:cNvPicPr>
                        <a:picLocks noChangeAspect="1"/>
                      </p:cNvPicPr>
                      <p:nvPr/>
                    </p:nvPicPr>
                    <p:blipFill>
                      <a:blip r:embed="rId2"/>
                      <a:stretch>
                        <a:fillRect/>
                      </a:stretch>
                    </p:blipFill>
                    <p:spPr>
                      <a:xfrm>
                        <a:off x="4514850" y="3321050"/>
                        <a:ext cx="114300" cy="215900"/>
                      </a:xfrm>
                      <a:prstGeom prst="rect">
                        <a:avLst/>
                      </a:prstGeom>
                      <a:noFill/>
                      <a:ln w="9525">
                        <a:noFill/>
                      </a:ln>
                    </p:spPr>
                  </p:pic>
                </p:oleObj>
              </mc:Fallback>
            </mc:AlternateContent>
          </a:graphicData>
        </a:graphic>
      </p:graphicFrame>
      <p:grpSp>
        <p:nvGrpSpPr>
          <p:cNvPr id="15" name="组合 14"/>
          <p:cNvGrpSpPr/>
          <p:nvPr/>
        </p:nvGrpSpPr>
        <p:grpSpPr>
          <a:xfrm>
            <a:off x="323850" y="2428869"/>
            <a:ext cx="8424614" cy="1661841"/>
            <a:chOff x="323850" y="2428868"/>
            <a:chExt cx="8064500" cy="1372120"/>
          </a:xfrm>
        </p:grpSpPr>
        <p:sp>
          <p:nvSpPr>
            <p:cNvPr id="12298" name="Text Box 10"/>
            <p:cNvSpPr txBox="1">
              <a:spLocks noChangeArrowheads="1"/>
            </p:cNvSpPr>
            <p:nvPr/>
          </p:nvSpPr>
          <p:spPr bwMode="auto">
            <a:xfrm>
              <a:off x="323850" y="2708274"/>
              <a:ext cx="8064500" cy="1092714"/>
            </a:xfrm>
            <a:prstGeom prst="rect">
              <a:avLst/>
            </a:prstGeom>
            <a:noFill/>
            <a:ln w="9525">
              <a:noFill/>
              <a:miter lim="800000"/>
            </a:ln>
            <a:effectLst/>
          </p:spPr>
          <p:txBody>
            <a:bodyPr>
              <a:spAutoFit/>
            </a:bodyPr>
            <a:lstStyle/>
            <a:p>
              <a:pPr>
                <a:spcBef>
                  <a:spcPct val="50000"/>
                </a:spcBef>
              </a:pPr>
              <a:r>
                <a:rPr lang="zh-CN" altLang="en-US" b="1" dirty="0"/>
                <a:t>（</a:t>
              </a:r>
              <a:r>
                <a:rPr lang="en-US" altLang="zh-CN" b="1" dirty="0"/>
                <a:t>2</a:t>
              </a:r>
              <a:r>
                <a:rPr lang="zh-CN" altLang="en-US" b="1" dirty="0"/>
                <a:t>）计算：</a:t>
              </a:r>
              <a:r>
                <a:rPr lang="en-US" altLang="zh-CN" b="1" dirty="0"/>
                <a:t>9</a:t>
              </a:r>
              <a:r>
                <a:rPr lang="zh-CN" altLang="en-US" b="1" dirty="0"/>
                <a:t>的平方根</a:t>
              </a:r>
              <a:r>
                <a:rPr lang="zh-CN" altLang="en-US" b="1" dirty="0" smtClean="0"/>
                <a:t>是  </a:t>
              </a:r>
              <a:r>
                <a:rPr lang="zh-CN" altLang="en-US" b="1" u="sng" dirty="0" smtClean="0"/>
                <a:t>      </a:t>
              </a:r>
              <a:r>
                <a:rPr lang="zh-CN" altLang="en-US" b="1" dirty="0" smtClean="0"/>
                <a:t> ，      的平方</a:t>
              </a:r>
              <a:endParaRPr lang="en-US" altLang="zh-CN" b="1" dirty="0" smtClean="0"/>
            </a:p>
            <a:p>
              <a:pPr>
                <a:spcBef>
                  <a:spcPct val="50000"/>
                </a:spcBef>
              </a:pPr>
              <a:r>
                <a:rPr lang="zh-CN" altLang="en-US" b="1" dirty="0" smtClean="0"/>
                <a:t>根＿＿</a:t>
              </a:r>
              <a:r>
                <a:rPr lang="zh-CN" altLang="en-US" b="1" u="sng" dirty="0" smtClean="0"/>
                <a:t>        </a:t>
              </a:r>
              <a:r>
                <a:rPr lang="zh-CN" altLang="en-US" b="1" dirty="0" smtClean="0"/>
                <a:t>  </a:t>
              </a:r>
              <a:endParaRPr lang="en-US" altLang="zh-CN" b="1" dirty="0"/>
            </a:p>
          </p:txBody>
        </p:sp>
        <p:graphicFrame>
          <p:nvGraphicFramePr>
            <p:cNvPr id="10" name="对象 9"/>
            <p:cNvGraphicFramePr>
              <a:graphicFrameLocks noChangeAspect="1"/>
            </p:cNvGraphicFramePr>
            <p:nvPr/>
          </p:nvGraphicFramePr>
          <p:xfrm>
            <a:off x="6168404" y="2428868"/>
            <a:ext cx="547075" cy="918633"/>
          </p:xfrm>
          <a:graphic>
            <a:graphicData uri="http://schemas.openxmlformats.org/presentationml/2006/ole">
              <mc:AlternateContent xmlns:mc="http://schemas.openxmlformats.org/markup-compatibility/2006">
                <mc:Choice xmlns:v="urn:schemas-microsoft-com:vml" Requires="v">
                  <p:oleObj spid="_x0000_s1027" name="Equation" r:id="rId3" imgW="5486400" imgH="9448800" progId="Equation.3">
                    <p:embed/>
                  </p:oleObj>
                </mc:Choice>
                <mc:Fallback>
                  <p:oleObj name="Equation" r:id="rId3" imgW="5486400" imgH="9448800" progId="Equation.3">
                    <p:embed/>
                    <p:pic>
                      <p:nvPicPr>
                        <p:cNvPr id="0" name="图片 1026"/>
                        <p:cNvPicPr>
                          <a:picLocks noChangeAspect="1"/>
                        </p:cNvPicPr>
                        <p:nvPr/>
                      </p:nvPicPr>
                      <p:blipFill>
                        <a:blip r:embed="rId4"/>
                        <a:stretch>
                          <a:fillRect/>
                        </a:stretch>
                      </p:blipFill>
                      <p:spPr>
                        <a:xfrm>
                          <a:off x="6168404" y="2428868"/>
                          <a:ext cx="547075" cy="918633"/>
                        </a:xfrm>
                        <a:prstGeom prst="rect">
                          <a:avLst/>
                        </a:prstGeom>
                        <a:noFill/>
                        <a:ln w="9525">
                          <a:noFill/>
                        </a:ln>
                      </p:spPr>
                    </p:pic>
                  </p:oleObj>
                </mc:Fallback>
              </mc:AlternateContent>
            </a:graphicData>
          </a:graphic>
        </p:graphicFrame>
      </p:grpSp>
      <p:grpSp>
        <p:nvGrpSpPr>
          <p:cNvPr id="14" name="组合 13"/>
          <p:cNvGrpSpPr/>
          <p:nvPr/>
        </p:nvGrpSpPr>
        <p:grpSpPr>
          <a:xfrm>
            <a:off x="285720" y="4058670"/>
            <a:ext cx="8501090" cy="584776"/>
            <a:chOff x="642910" y="3786188"/>
            <a:chExt cx="8501090" cy="817649"/>
          </a:xfrm>
        </p:grpSpPr>
        <p:sp>
          <p:nvSpPr>
            <p:cNvPr id="12299" name="Text Box 11"/>
            <p:cNvSpPr txBox="1">
              <a:spLocks noChangeArrowheads="1"/>
            </p:cNvSpPr>
            <p:nvPr/>
          </p:nvSpPr>
          <p:spPr bwMode="auto">
            <a:xfrm>
              <a:off x="642910" y="3786190"/>
              <a:ext cx="8501090" cy="817647"/>
            </a:xfrm>
            <a:prstGeom prst="rect">
              <a:avLst/>
            </a:prstGeom>
            <a:noFill/>
            <a:ln w="9525">
              <a:noFill/>
              <a:miter lim="800000"/>
            </a:ln>
            <a:effectLst/>
          </p:spPr>
          <p:txBody>
            <a:bodyPr wrap="square">
              <a:spAutoFit/>
            </a:bodyPr>
            <a:lstStyle/>
            <a:p>
              <a:pPr>
                <a:spcBef>
                  <a:spcPct val="50000"/>
                </a:spcBef>
              </a:pPr>
              <a:r>
                <a:rPr lang="zh-CN" altLang="en-US" dirty="0"/>
                <a:t>（</a:t>
              </a:r>
              <a:r>
                <a:rPr lang="en-US" altLang="zh-CN" dirty="0"/>
                <a:t>3</a:t>
              </a:r>
              <a:r>
                <a:rPr lang="zh-CN" altLang="en-US" dirty="0"/>
                <a:t>）</a:t>
              </a:r>
              <a:r>
                <a:rPr lang="zh-CN" altLang="en-US" b="1" dirty="0" smtClean="0"/>
                <a:t>如果                </a:t>
              </a:r>
              <a:r>
                <a:rPr lang="en-US" altLang="zh-CN" b="1" dirty="0" smtClean="0"/>
                <a:t>, </a:t>
              </a:r>
              <a:r>
                <a:rPr lang="zh-CN" altLang="en-US" b="1" dirty="0" smtClean="0"/>
                <a:t>那么   的值是＿＿</a:t>
              </a:r>
              <a:endParaRPr lang="zh-CN" altLang="en-US" b="1" dirty="0"/>
            </a:p>
          </p:txBody>
        </p:sp>
        <p:grpSp>
          <p:nvGrpSpPr>
            <p:cNvPr id="13" name="组合 12"/>
            <p:cNvGrpSpPr/>
            <p:nvPr/>
          </p:nvGrpSpPr>
          <p:grpSpPr>
            <a:xfrm>
              <a:off x="2643175" y="3786188"/>
              <a:ext cx="3357585" cy="771278"/>
              <a:chOff x="2643175" y="3786188"/>
              <a:chExt cx="3357585" cy="771278"/>
            </a:xfrm>
          </p:grpSpPr>
          <p:graphicFrame>
            <p:nvGraphicFramePr>
              <p:cNvPr id="11" name="对象 10"/>
              <p:cNvGraphicFramePr>
                <a:graphicFrameLocks noChangeAspect="1"/>
              </p:cNvGraphicFramePr>
              <p:nvPr/>
            </p:nvGraphicFramePr>
            <p:xfrm>
              <a:off x="2643175" y="3786188"/>
              <a:ext cx="1936191" cy="749404"/>
            </p:xfrm>
            <a:graphic>
              <a:graphicData uri="http://schemas.openxmlformats.org/presentationml/2006/ole">
                <mc:AlternateContent xmlns:mc="http://schemas.openxmlformats.org/markup-compatibility/2006">
                  <mc:Choice xmlns:v="urn:schemas-microsoft-com:vml" Requires="v">
                    <p:oleObj spid="_x0000_s1028" name="公式" r:id="rId5" imgW="11887200" imgH="4876800" progId="Equation.3">
                      <p:embed/>
                    </p:oleObj>
                  </mc:Choice>
                  <mc:Fallback>
                    <p:oleObj name="公式" r:id="rId5" imgW="11887200" imgH="4876800" progId="Equation.3">
                      <p:embed/>
                      <p:pic>
                        <p:nvPicPr>
                          <p:cNvPr id="0" name="图片 1027"/>
                          <p:cNvPicPr>
                            <a:picLocks noChangeAspect="1"/>
                          </p:cNvPicPr>
                          <p:nvPr/>
                        </p:nvPicPr>
                        <p:blipFill>
                          <a:blip r:embed="rId6"/>
                          <a:stretch>
                            <a:fillRect/>
                          </a:stretch>
                        </p:blipFill>
                        <p:spPr>
                          <a:xfrm>
                            <a:off x="2643175" y="3786188"/>
                            <a:ext cx="1936191" cy="749404"/>
                          </a:xfrm>
                          <a:prstGeom prst="rect">
                            <a:avLst/>
                          </a:prstGeom>
                          <a:noFill/>
                          <a:ln w="9525">
                            <a:noFill/>
                          </a:ln>
                        </p:spPr>
                      </p:pic>
                    </p:oleObj>
                  </mc:Fallback>
                </mc:AlternateContent>
              </a:graphicData>
            </a:graphic>
          </p:graphicFrame>
          <p:graphicFrame>
            <p:nvGraphicFramePr>
              <p:cNvPr id="12" name="对象 11"/>
              <p:cNvGraphicFramePr>
                <a:graphicFrameLocks noChangeAspect="1"/>
              </p:cNvGraphicFramePr>
              <p:nvPr/>
            </p:nvGraphicFramePr>
            <p:xfrm>
              <a:off x="5357818" y="3985962"/>
              <a:ext cx="642942" cy="571504"/>
            </p:xfrm>
            <a:graphic>
              <a:graphicData uri="http://schemas.openxmlformats.org/presentationml/2006/ole">
                <mc:AlternateContent xmlns:mc="http://schemas.openxmlformats.org/markup-compatibility/2006">
                  <mc:Choice xmlns:v="urn:schemas-microsoft-com:vml" Requires="v">
                    <p:oleObj spid="_x0000_s1029" name="Equation" r:id="rId7" imgW="3048000" imgH="3352800" progId="Equation.3">
                      <p:embed/>
                    </p:oleObj>
                  </mc:Choice>
                  <mc:Fallback>
                    <p:oleObj name="Equation" r:id="rId7" imgW="3048000" imgH="3352800" progId="Equation.3">
                      <p:embed/>
                      <p:pic>
                        <p:nvPicPr>
                          <p:cNvPr id="0" name="图片 1028"/>
                          <p:cNvPicPr>
                            <a:picLocks noChangeAspect="1"/>
                          </p:cNvPicPr>
                          <p:nvPr/>
                        </p:nvPicPr>
                        <p:blipFill>
                          <a:blip r:embed="rId8"/>
                          <a:stretch>
                            <a:fillRect/>
                          </a:stretch>
                        </p:blipFill>
                        <p:spPr>
                          <a:xfrm>
                            <a:off x="5357818" y="3985962"/>
                            <a:ext cx="642942" cy="571504"/>
                          </a:xfrm>
                          <a:prstGeom prst="rect">
                            <a:avLst/>
                          </a:prstGeom>
                          <a:noFill/>
                          <a:ln w="9525">
                            <a:noFill/>
                          </a:ln>
                        </p:spPr>
                      </p:pic>
                    </p:oleObj>
                  </mc:Fallback>
                </mc:AlternateContent>
              </a:graphicData>
            </a:graphic>
          </p:graphicFrame>
        </p:grpSp>
      </p:grpSp>
      <p:sp>
        <p:nvSpPr>
          <p:cNvPr id="16" name="矩形 15"/>
          <p:cNvSpPr/>
          <p:nvPr/>
        </p:nvSpPr>
        <p:spPr>
          <a:xfrm>
            <a:off x="1043608" y="404664"/>
            <a:ext cx="1826141" cy="584775"/>
          </a:xfrm>
          <a:prstGeom prst="rect">
            <a:avLst/>
          </a:prstGeom>
        </p:spPr>
        <p:txBody>
          <a:bodyPr wrap="none">
            <a:spAutoFit/>
          </a:bodyPr>
          <a:lstStyle/>
          <a:p>
            <a:r>
              <a:rPr lang="zh-CN" altLang="en-US" b="1" dirty="0" smtClean="0">
                <a:solidFill>
                  <a:prstClr val="black"/>
                </a:solidFill>
              </a:rPr>
              <a:t>问题思考</a:t>
            </a:r>
            <a:endParaRPr lang="zh-CN" altLang="en-US" b="1" dirty="0"/>
          </a:p>
        </p:txBody>
      </p:sp>
      <p:sp>
        <p:nvSpPr>
          <p:cNvPr id="17" name="TextBox 16"/>
          <p:cNvSpPr txBox="1"/>
          <p:nvPr/>
        </p:nvSpPr>
        <p:spPr>
          <a:xfrm>
            <a:off x="5143504" y="2643182"/>
            <a:ext cx="1000132" cy="584775"/>
          </a:xfrm>
          <a:prstGeom prst="rect">
            <a:avLst/>
          </a:prstGeom>
          <a:noFill/>
        </p:spPr>
        <p:txBody>
          <a:bodyPr wrap="square" rtlCol="0">
            <a:spAutoFit/>
          </a:bodyPr>
          <a:lstStyle/>
          <a:p>
            <a:r>
              <a:rPr lang="en-US" altLang="zh-CN" dirty="0" smtClean="0">
                <a:solidFill>
                  <a:srgbClr val="FF0000"/>
                </a:solidFill>
              </a:rPr>
              <a:t>±3</a:t>
            </a:r>
            <a:endParaRPr lang="zh-CN" altLang="en-US" dirty="0">
              <a:solidFill>
                <a:srgbClr val="FF0000"/>
              </a:solidFill>
            </a:endParaRPr>
          </a:p>
        </p:txBody>
      </p:sp>
      <p:graphicFrame>
        <p:nvGraphicFramePr>
          <p:cNvPr id="18" name="对象 17"/>
          <p:cNvGraphicFramePr>
            <a:graphicFrameLocks noChangeAspect="1"/>
          </p:cNvGraphicFramePr>
          <p:nvPr/>
        </p:nvGraphicFramePr>
        <p:xfrm>
          <a:off x="928662" y="3143248"/>
          <a:ext cx="666750" cy="919162"/>
        </p:xfrm>
        <a:graphic>
          <a:graphicData uri="http://schemas.openxmlformats.org/presentationml/2006/ole">
            <mc:AlternateContent xmlns:mc="http://schemas.openxmlformats.org/markup-compatibility/2006">
              <mc:Choice xmlns:v="urn:schemas-microsoft-com:vml" Requires="v">
                <p:oleObj spid="_x0000_s1030" name="Equation" r:id="rId9" imgW="6400800" imgH="9448800" progId="Equation.3">
                  <p:embed/>
                </p:oleObj>
              </mc:Choice>
              <mc:Fallback>
                <p:oleObj name="Equation" r:id="rId9" imgW="6400800" imgH="9448800" progId="Equation.3">
                  <p:embed/>
                  <p:pic>
                    <p:nvPicPr>
                      <p:cNvPr id="0" name="图片 1029"/>
                      <p:cNvPicPr>
                        <a:picLocks noChangeAspect="1"/>
                      </p:cNvPicPr>
                      <p:nvPr/>
                    </p:nvPicPr>
                    <p:blipFill>
                      <a:blip r:embed="rId10"/>
                      <a:stretch>
                        <a:fillRect/>
                      </a:stretch>
                    </p:blipFill>
                    <p:spPr>
                      <a:xfrm>
                        <a:off x="928662" y="3143248"/>
                        <a:ext cx="666750" cy="919162"/>
                      </a:xfrm>
                      <a:prstGeom prst="rect">
                        <a:avLst/>
                      </a:prstGeom>
                      <a:noFill/>
                      <a:ln w="9525">
                        <a:noFill/>
                      </a:ln>
                    </p:spPr>
                  </p:pic>
                </p:oleObj>
              </mc:Fallback>
            </mc:AlternateContent>
          </a:graphicData>
        </a:graphic>
      </p:graphicFrame>
      <p:sp>
        <p:nvSpPr>
          <p:cNvPr id="19" name="TextBox 18"/>
          <p:cNvSpPr txBox="1"/>
          <p:nvPr/>
        </p:nvSpPr>
        <p:spPr>
          <a:xfrm>
            <a:off x="6572264" y="3987233"/>
            <a:ext cx="1000132" cy="584775"/>
          </a:xfrm>
          <a:prstGeom prst="rect">
            <a:avLst/>
          </a:prstGeom>
          <a:noFill/>
        </p:spPr>
        <p:txBody>
          <a:bodyPr wrap="square" rtlCol="0">
            <a:spAutoFit/>
          </a:bodyPr>
          <a:lstStyle/>
          <a:p>
            <a:r>
              <a:rPr lang="en-US" altLang="zh-CN" dirty="0" smtClean="0">
                <a:solidFill>
                  <a:srgbClr val="FF0000"/>
                </a:solidFill>
              </a:rPr>
              <a:t>±6</a:t>
            </a:r>
            <a:endParaRPr lang="zh-CN" altLang="en-US" dirty="0">
              <a:solidFill>
                <a:srgbClr val="FF0000"/>
              </a:solidFill>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2297"/>
                                        </p:tgtEl>
                                        <p:attrNameLst>
                                          <p:attrName>style.visibility</p:attrName>
                                        </p:attrNameLst>
                                      </p:cBhvr>
                                      <p:to>
                                        <p:strVal val="visible"/>
                                      </p:to>
                                    </p:set>
                                    <p:animEffect transition="in" filter="slide(fromBottom)">
                                      <p:cBhvr>
                                        <p:cTn id="7" dur="500"/>
                                        <p:tgtEl>
                                          <p:spTgt spid="1229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slide(fromBottom)">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slide(fromBottom)">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7" grpId="0"/>
      <p:bldP spid="17"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 name="矩形 4"/>
          <p:cNvSpPr/>
          <p:nvPr/>
        </p:nvSpPr>
        <p:spPr>
          <a:xfrm>
            <a:off x="1043608" y="260648"/>
            <a:ext cx="2967480" cy="923330"/>
          </a:xfrm>
          <a:prstGeom prst="rect">
            <a:avLst/>
          </a:prstGeom>
          <a:noFill/>
        </p:spPr>
        <p:txBody>
          <a:bodyPr wrap="none" lIns="91440" tIns="45720" rIns="91440" bIns="45720">
            <a:spAutoFit/>
          </a:bodyPr>
          <a:lstStyle/>
          <a:p>
            <a:pPr algn="ctr"/>
            <a:r>
              <a:rPr lang="zh-CN" altLang="en-US" sz="5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问题研讨</a:t>
            </a:r>
            <a:endParaRPr lang="zh-CN" altLang="en-U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pic>
        <p:nvPicPr>
          <p:cNvPr id="7" name="Picture 5" descr="1"/>
          <p:cNvPicPr>
            <a:picLocks noChangeAspect="1" noChangeArrowheads="1"/>
          </p:cNvPicPr>
          <p:nvPr/>
        </p:nvPicPr>
        <p:blipFill>
          <a:blip r:embed="rId1" cstate="print">
            <a:clrChange>
              <a:clrFrom>
                <a:srgbClr val="FFFFFF"/>
              </a:clrFrom>
              <a:clrTo>
                <a:srgbClr val="FFFFFF">
                  <a:alpha val="0"/>
                </a:srgbClr>
              </a:clrTo>
            </a:clrChange>
          </a:blip>
          <a:srcRect/>
          <a:stretch>
            <a:fillRect/>
          </a:stretch>
        </p:blipFill>
        <p:spPr bwMode="auto">
          <a:xfrm>
            <a:off x="6551613" y="0"/>
            <a:ext cx="2592387" cy="1008063"/>
          </a:xfrm>
          <a:prstGeom prst="rect">
            <a:avLst/>
          </a:prstGeom>
          <a:noFill/>
          <a:ln w="9525">
            <a:noFill/>
            <a:miter lim="800000"/>
            <a:headEnd/>
            <a:tailEnd/>
          </a:ln>
        </p:spPr>
      </p:pic>
      <p:sp>
        <p:nvSpPr>
          <p:cNvPr id="8" name="Rectangle 2"/>
          <p:cNvSpPr txBox="1">
            <a:spLocks noChangeArrowheads="1"/>
          </p:cNvSpPr>
          <p:nvPr/>
        </p:nvSpPr>
        <p:spPr bwMode="auto">
          <a:xfrm>
            <a:off x="6623050" y="0"/>
            <a:ext cx="2376487" cy="1008063"/>
          </a:xfrm>
          <a:prstGeom prst="rect">
            <a:avLst/>
          </a:prstGeom>
          <a:noFill/>
          <a:ln w="9525">
            <a:noFill/>
            <a:miter lim="800000"/>
          </a:ln>
        </p:spPr>
        <p:txBody>
          <a:bodyPr lIns="91403" tIns="45700" rIns="91403" bIns="45700" anchor="ctr"/>
          <a:lstStyle/>
          <a:p>
            <a:pPr algn="r" defTabSz="923925">
              <a:buFont typeface="Arial" panose="020B0604020202020204" pitchFamily="34" charset="0"/>
              <a:buNone/>
            </a:pPr>
            <a:r>
              <a:rPr lang="zh-CN" altLang="en-US" b="1" dirty="0">
                <a:solidFill>
                  <a:srgbClr val="CC0000"/>
                </a:solidFill>
                <a:ea typeface="黑体" panose="02010609060101010101" pitchFamily="2" charset="-122"/>
              </a:rPr>
              <a:t>学 习 新 知</a:t>
            </a:r>
            <a:endParaRPr lang="zh-CN" altLang="en-US" b="1" dirty="0">
              <a:solidFill>
                <a:srgbClr val="CC0000"/>
              </a:solidFill>
              <a:ea typeface="黑体" panose="02010609060101010101" pitchFamily="2" charset="-122"/>
            </a:endParaRPr>
          </a:p>
        </p:txBody>
      </p:sp>
      <p:sp>
        <p:nvSpPr>
          <p:cNvPr id="9" name="矩形 8"/>
          <p:cNvSpPr/>
          <p:nvPr/>
        </p:nvSpPr>
        <p:spPr>
          <a:xfrm>
            <a:off x="142844" y="1285860"/>
            <a:ext cx="8858280" cy="1569660"/>
          </a:xfrm>
          <a:prstGeom prst="rect">
            <a:avLst/>
          </a:prstGeom>
        </p:spPr>
        <p:txBody>
          <a:bodyPr wrap="square">
            <a:spAutoFit/>
          </a:bodyPr>
          <a:lstStyle/>
          <a:p>
            <a:r>
              <a:rPr lang="zh-CN" altLang="en-US" b="1" dirty="0" smtClean="0">
                <a:latin typeface="楷体" panose="02010609060101010101" pitchFamily="49" charset="-122"/>
                <a:ea typeface="楷体" panose="02010609060101010101" pitchFamily="49" charset="-122"/>
              </a:rPr>
              <a:t>问题</a:t>
            </a:r>
            <a:r>
              <a:rPr lang="en-US" b="1" dirty="0" smtClean="0">
                <a:latin typeface="楷体" panose="02010609060101010101" pitchFamily="49" charset="-122"/>
                <a:ea typeface="楷体" panose="02010609060101010101" pitchFamily="49" charset="-122"/>
              </a:rPr>
              <a:t>1</a:t>
            </a:r>
            <a:r>
              <a:rPr lang="zh-CN" altLang="en-US" b="1" dirty="0" smtClean="0">
                <a:latin typeface="楷体" panose="02010609060101010101" pitchFamily="49" charset="-122"/>
                <a:ea typeface="楷体" panose="02010609060101010101" pitchFamily="49" charset="-122"/>
              </a:rPr>
              <a:t>：一桶油漆可刷的面积为</a:t>
            </a:r>
            <a:r>
              <a:rPr lang="en-US" b="1" dirty="0" smtClean="0">
                <a:latin typeface="楷体" panose="02010609060101010101" pitchFamily="49" charset="-122"/>
                <a:ea typeface="楷体" panose="02010609060101010101" pitchFamily="49" charset="-122"/>
              </a:rPr>
              <a:t>1500 </a:t>
            </a:r>
            <a:r>
              <a:rPr lang="en-US" altLang="zh-CN" b="1" i="1" dirty="0" smtClean="0">
                <a:latin typeface="Times New Roman" panose="02020603050405020304" pitchFamily="18" charset="0"/>
              </a:rPr>
              <a:t>dm</a:t>
            </a:r>
            <a:r>
              <a:rPr lang="en-US" b="1" baseline="30000" dirty="0" smtClean="0">
                <a:latin typeface="楷体" panose="02010609060101010101" pitchFamily="49" charset="-122"/>
                <a:ea typeface="楷体" panose="02010609060101010101" pitchFamily="49" charset="-122"/>
              </a:rPr>
              <a:t>2</a:t>
            </a:r>
            <a:r>
              <a:rPr lang="en-US" b="1" dirty="0" smtClean="0">
                <a:latin typeface="楷体" panose="02010609060101010101" pitchFamily="49" charset="-122"/>
                <a:ea typeface="楷体" panose="02010609060101010101" pitchFamily="49" charset="-122"/>
              </a:rPr>
              <a:t>,</a:t>
            </a:r>
            <a:r>
              <a:rPr lang="zh-CN" altLang="en-US" b="1" dirty="0" smtClean="0">
                <a:latin typeface="楷体" panose="02010609060101010101" pitchFamily="49" charset="-122"/>
                <a:ea typeface="楷体" panose="02010609060101010101" pitchFamily="49" charset="-122"/>
              </a:rPr>
              <a:t>李林用这桶油漆恰好刷完</a:t>
            </a:r>
            <a:r>
              <a:rPr lang="en-US" b="1" dirty="0" smtClean="0">
                <a:latin typeface="楷体" panose="02010609060101010101" pitchFamily="49" charset="-122"/>
                <a:ea typeface="楷体" panose="02010609060101010101" pitchFamily="49" charset="-122"/>
              </a:rPr>
              <a:t>10</a:t>
            </a:r>
            <a:r>
              <a:rPr lang="zh-CN" altLang="en-US" b="1" dirty="0" smtClean="0">
                <a:latin typeface="楷体" panose="02010609060101010101" pitchFamily="49" charset="-122"/>
                <a:ea typeface="楷体" panose="02010609060101010101" pitchFamily="49" charset="-122"/>
              </a:rPr>
              <a:t>个同样的正方体形状的盒子的全部外表面</a:t>
            </a:r>
            <a:r>
              <a:rPr lang="en-US" b="1" dirty="0" smtClean="0">
                <a:latin typeface="楷体" panose="02010609060101010101" pitchFamily="49" charset="-122"/>
                <a:ea typeface="楷体" panose="02010609060101010101" pitchFamily="49" charset="-122"/>
              </a:rPr>
              <a:t>,</a:t>
            </a:r>
            <a:r>
              <a:rPr lang="zh-CN" altLang="en-US" b="1" dirty="0" smtClean="0">
                <a:latin typeface="楷体" panose="02010609060101010101" pitchFamily="49" charset="-122"/>
                <a:ea typeface="楷体" panose="02010609060101010101" pitchFamily="49" charset="-122"/>
              </a:rPr>
              <a:t>你能算出盒子的棱长吗</a:t>
            </a:r>
            <a:r>
              <a:rPr lang="en-US" b="1" dirty="0" smtClean="0">
                <a:latin typeface="楷体" panose="02010609060101010101" pitchFamily="49" charset="-122"/>
                <a:ea typeface="楷体" panose="02010609060101010101" pitchFamily="49" charset="-122"/>
              </a:rPr>
              <a:t>?</a:t>
            </a:r>
            <a:endParaRPr lang="zh-CN" altLang="en-US" b="1" dirty="0">
              <a:latin typeface="楷体" panose="02010609060101010101" pitchFamily="49" charset="-122"/>
              <a:ea typeface="楷体" panose="02010609060101010101" pitchFamily="49" charset="-122"/>
            </a:endParaRPr>
          </a:p>
        </p:txBody>
      </p:sp>
      <p:sp>
        <p:nvSpPr>
          <p:cNvPr id="10" name="矩形 9"/>
          <p:cNvSpPr/>
          <p:nvPr/>
        </p:nvSpPr>
        <p:spPr>
          <a:xfrm>
            <a:off x="285720" y="2928934"/>
            <a:ext cx="8429684" cy="1077218"/>
          </a:xfrm>
          <a:prstGeom prst="rect">
            <a:avLst/>
          </a:prstGeom>
        </p:spPr>
        <p:txBody>
          <a:bodyPr wrap="square">
            <a:spAutoFit/>
          </a:bodyPr>
          <a:lstStyle/>
          <a:p>
            <a:r>
              <a:rPr lang="en-US" dirty="0" smtClean="0"/>
              <a:t>(1)</a:t>
            </a:r>
            <a:r>
              <a:rPr lang="zh-CN" altLang="en-US" dirty="0" smtClean="0"/>
              <a:t>设其中一个盒子的棱长为</a:t>
            </a:r>
            <a:r>
              <a:rPr lang="en-US" altLang="zh-CN" i="1" dirty="0" smtClean="0">
                <a:latin typeface="Times New Roman" panose="02020603050405020304" pitchFamily="18" charset="0"/>
              </a:rPr>
              <a:t>x</a:t>
            </a:r>
            <a:r>
              <a:rPr lang="en-US" altLang="zh-CN" b="1" i="1" dirty="0" smtClean="0">
                <a:latin typeface="Times New Roman" panose="02020603050405020304" pitchFamily="18" charset="0"/>
              </a:rPr>
              <a:t> </a:t>
            </a:r>
            <a:r>
              <a:rPr lang="en-US" altLang="zh-CN" i="1" dirty="0" smtClean="0">
                <a:latin typeface="Times New Roman" panose="02020603050405020304" pitchFamily="18" charset="0"/>
              </a:rPr>
              <a:t>dm</a:t>
            </a:r>
            <a:r>
              <a:rPr lang="en-US" dirty="0" smtClean="0"/>
              <a:t>,</a:t>
            </a:r>
            <a:r>
              <a:rPr lang="zh-CN" altLang="en-US" dirty="0" smtClean="0"/>
              <a:t>则这个盒子的表面积为</a:t>
            </a:r>
            <a:r>
              <a:rPr lang="zh-CN" altLang="en-US" i="1" u="sng" dirty="0" smtClean="0"/>
              <a:t>　　　　</a:t>
            </a:r>
            <a:r>
              <a:rPr lang="en-US" altLang="zh-CN" i="1" dirty="0" smtClean="0">
                <a:latin typeface="Times New Roman" panose="02020603050405020304" pitchFamily="18" charset="0"/>
              </a:rPr>
              <a:t>dm</a:t>
            </a:r>
            <a:r>
              <a:rPr lang="en-US" baseline="30000" dirty="0" smtClean="0"/>
              <a:t>2</a:t>
            </a:r>
            <a:r>
              <a:rPr lang="en-US" dirty="0" smtClean="0"/>
              <a:t>; </a:t>
            </a:r>
            <a:endParaRPr lang="zh-CN" altLang="en-US" dirty="0"/>
          </a:p>
        </p:txBody>
      </p:sp>
      <p:sp>
        <p:nvSpPr>
          <p:cNvPr id="11" name="矩形 10"/>
          <p:cNvSpPr/>
          <p:nvPr/>
        </p:nvSpPr>
        <p:spPr>
          <a:xfrm>
            <a:off x="285752" y="4071942"/>
            <a:ext cx="8572528" cy="584775"/>
          </a:xfrm>
          <a:prstGeom prst="rect">
            <a:avLst/>
          </a:prstGeom>
        </p:spPr>
        <p:txBody>
          <a:bodyPr wrap="square">
            <a:spAutoFit/>
          </a:bodyPr>
          <a:lstStyle/>
          <a:p>
            <a:r>
              <a:rPr lang="en-US" dirty="0" smtClean="0"/>
              <a:t>(2)</a:t>
            </a:r>
            <a:r>
              <a:rPr lang="zh-CN" altLang="en-US" dirty="0" smtClean="0"/>
              <a:t>据题意可得等量关系为</a:t>
            </a:r>
            <a:r>
              <a:rPr lang="zh-CN" altLang="en-US" i="1" u="sng" dirty="0" smtClean="0"/>
              <a:t>　　　　　　　　</a:t>
            </a:r>
            <a:r>
              <a:rPr lang="en-US" dirty="0" smtClean="0"/>
              <a:t>; </a:t>
            </a:r>
            <a:endParaRPr lang="zh-CN" altLang="en-US" dirty="0"/>
          </a:p>
        </p:txBody>
      </p:sp>
      <p:sp>
        <p:nvSpPr>
          <p:cNvPr id="12" name="矩形 11"/>
          <p:cNvSpPr/>
          <p:nvPr/>
        </p:nvSpPr>
        <p:spPr>
          <a:xfrm>
            <a:off x="357158" y="4714884"/>
            <a:ext cx="8286808" cy="584775"/>
          </a:xfrm>
          <a:prstGeom prst="rect">
            <a:avLst/>
          </a:prstGeom>
        </p:spPr>
        <p:txBody>
          <a:bodyPr wrap="square">
            <a:spAutoFit/>
          </a:bodyPr>
          <a:lstStyle/>
          <a:p>
            <a:r>
              <a:rPr lang="en-US" dirty="0" smtClean="0"/>
              <a:t>(3)</a:t>
            </a:r>
            <a:r>
              <a:rPr lang="zh-CN" altLang="en-US" dirty="0" smtClean="0"/>
              <a:t>根据等量关系可列方程</a:t>
            </a:r>
            <a:r>
              <a:rPr lang="zh-CN" altLang="en-US" i="1" u="sng" dirty="0" smtClean="0"/>
              <a:t>　　　　　　　　</a:t>
            </a:r>
            <a:r>
              <a:rPr lang="en-US" dirty="0" smtClean="0"/>
              <a:t>; </a:t>
            </a:r>
            <a:endParaRPr lang="zh-CN" altLang="en-US" dirty="0"/>
          </a:p>
        </p:txBody>
      </p:sp>
      <p:sp>
        <p:nvSpPr>
          <p:cNvPr id="13" name="矩形 12"/>
          <p:cNvSpPr/>
          <p:nvPr/>
        </p:nvSpPr>
        <p:spPr>
          <a:xfrm>
            <a:off x="357158" y="5357826"/>
            <a:ext cx="8072494" cy="584775"/>
          </a:xfrm>
          <a:prstGeom prst="rect">
            <a:avLst/>
          </a:prstGeom>
        </p:spPr>
        <p:txBody>
          <a:bodyPr wrap="square">
            <a:spAutoFit/>
          </a:bodyPr>
          <a:lstStyle/>
          <a:p>
            <a:r>
              <a:rPr lang="en-US" dirty="0" smtClean="0"/>
              <a:t>(4)</a:t>
            </a:r>
            <a:r>
              <a:rPr lang="zh-CN" altLang="en-US" dirty="0" smtClean="0"/>
              <a:t>化简可得</a:t>
            </a:r>
            <a:r>
              <a:rPr lang="zh-CN" altLang="en-US" i="1" u="sng" dirty="0" smtClean="0"/>
              <a:t>　　　　　　　　</a:t>
            </a:r>
            <a:r>
              <a:rPr lang="en-US" i="1" dirty="0" smtClean="0"/>
              <a:t>. </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circle(in)">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54" presetClass="entr" presetSubtype="0" accel="10000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strVal val="#ppt_w*0.05"/>
                                          </p:val>
                                        </p:tav>
                                        <p:tav tm="100000">
                                          <p:val>
                                            <p:strVal val="#ppt_w"/>
                                          </p:val>
                                        </p:tav>
                                      </p:tavLst>
                                    </p:anim>
                                    <p:anim calcmode="lin" valueType="num">
                                      <p:cBhvr>
                                        <p:cTn id="21" dur="500" fill="hold"/>
                                        <p:tgtEl>
                                          <p:spTgt spid="10"/>
                                        </p:tgtEl>
                                        <p:attrNameLst>
                                          <p:attrName>ppt_h</p:attrName>
                                        </p:attrNameLst>
                                      </p:cBhvr>
                                      <p:tavLst>
                                        <p:tav tm="0">
                                          <p:val>
                                            <p:strVal val="#ppt_h"/>
                                          </p:val>
                                        </p:tav>
                                        <p:tav tm="100000">
                                          <p:val>
                                            <p:strVal val="#ppt_h"/>
                                          </p:val>
                                        </p:tav>
                                      </p:tavLst>
                                    </p:anim>
                                    <p:anim calcmode="lin" valueType="num">
                                      <p:cBhvr>
                                        <p:cTn id="22" dur="500" fill="hold"/>
                                        <p:tgtEl>
                                          <p:spTgt spid="10"/>
                                        </p:tgtEl>
                                        <p:attrNameLst>
                                          <p:attrName>ppt_x</p:attrName>
                                        </p:attrNameLst>
                                      </p:cBhvr>
                                      <p:tavLst>
                                        <p:tav tm="0">
                                          <p:val>
                                            <p:strVal val="#ppt_x-.2"/>
                                          </p:val>
                                        </p:tav>
                                        <p:tav tm="100000">
                                          <p:val>
                                            <p:strVal val="#ppt_x"/>
                                          </p:val>
                                        </p:tav>
                                      </p:tavLst>
                                    </p:anim>
                                    <p:anim calcmode="lin" valueType="num">
                                      <p:cBhvr>
                                        <p:cTn id="23" dur="500" fill="hold"/>
                                        <p:tgtEl>
                                          <p:spTgt spid="10"/>
                                        </p:tgtEl>
                                        <p:attrNameLst>
                                          <p:attrName>ppt_y</p:attrName>
                                        </p:attrNameLst>
                                      </p:cBhvr>
                                      <p:tavLst>
                                        <p:tav tm="0">
                                          <p:val>
                                            <p:strVal val="#ppt_y"/>
                                          </p:val>
                                        </p:tav>
                                        <p:tav tm="100000">
                                          <p:val>
                                            <p:strVal val="#ppt_y"/>
                                          </p:val>
                                        </p:tav>
                                      </p:tavLst>
                                    </p:anim>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54" presetClass="entr" presetSubtype="0" accel="10000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strVal val="#ppt_w*0.05"/>
                                          </p:val>
                                        </p:tav>
                                        <p:tav tm="100000">
                                          <p:val>
                                            <p:strVal val="#ppt_w"/>
                                          </p:val>
                                        </p:tav>
                                      </p:tavLst>
                                    </p:anim>
                                    <p:anim calcmode="lin" valueType="num">
                                      <p:cBhvr>
                                        <p:cTn id="30" dur="500" fill="hold"/>
                                        <p:tgtEl>
                                          <p:spTgt spid="11"/>
                                        </p:tgtEl>
                                        <p:attrNameLst>
                                          <p:attrName>ppt_h</p:attrName>
                                        </p:attrNameLst>
                                      </p:cBhvr>
                                      <p:tavLst>
                                        <p:tav tm="0">
                                          <p:val>
                                            <p:strVal val="#ppt_h"/>
                                          </p:val>
                                        </p:tav>
                                        <p:tav tm="100000">
                                          <p:val>
                                            <p:strVal val="#ppt_h"/>
                                          </p:val>
                                        </p:tav>
                                      </p:tavLst>
                                    </p:anim>
                                    <p:anim calcmode="lin" valueType="num">
                                      <p:cBhvr>
                                        <p:cTn id="31" dur="500" fill="hold"/>
                                        <p:tgtEl>
                                          <p:spTgt spid="11"/>
                                        </p:tgtEl>
                                        <p:attrNameLst>
                                          <p:attrName>ppt_x</p:attrName>
                                        </p:attrNameLst>
                                      </p:cBhvr>
                                      <p:tavLst>
                                        <p:tav tm="0">
                                          <p:val>
                                            <p:strVal val="#ppt_x-.2"/>
                                          </p:val>
                                        </p:tav>
                                        <p:tav tm="100000">
                                          <p:val>
                                            <p:strVal val="#ppt_x"/>
                                          </p:val>
                                        </p:tav>
                                      </p:tavLst>
                                    </p:anim>
                                    <p:anim calcmode="lin" valueType="num">
                                      <p:cBhvr>
                                        <p:cTn id="32" dur="500" fill="hold"/>
                                        <p:tgtEl>
                                          <p:spTgt spid="11"/>
                                        </p:tgtEl>
                                        <p:attrNameLst>
                                          <p:attrName>ppt_y</p:attrName>
                                        </p:attrNameLst>
                                      </p:cBhvr>
                                      <p:tavLst>
                                        <p:tav tm="0">
                                          <p:val>
                                            <p:strVal val="#ppt_y"/>
                                          </p:val>
                                        </p:tav>
                                        <p:tav tm="100000">
                                          <p:val>
                                            <p:strVal val="#ppt_y"/>
                                          </p:val>
                                        </p:tav>
                                      </p:tavLst>
                                    </p:anim>
                                    <p:animEffect transition="in" filter="fade">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54" presetClass="entr" presetSubtype="0" accel="100000"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strVal val="#ppt_w*0.05"/>
                                          </p:val>
                                        </p:tav>
                                        <p:tav tm="100000">
                                          <p:val>
                                            <p:strVal val="#ppt_w"/>
                                          </p:val>
                                        </p:tav>
                                      </p:tavLst>
                                    </p:anim>
                                    <p:anim calcmode="lin" valueType="num">
                                      <p:cBhvr>
                                        <p:cTn id="39" dur="500" fill="hold"/>
                                        <p:tgtEl>
                                          <p:spTgt spid="12"/>
                                        </p:tgtEl>
                                        <p:attrNameLst>
                                          <p:attrName>ppt_h</p:attrName>
                                        </p:attrNameLst>
                                      </p:cBhvr>
                                      <p:tavLst>
                                        <p:tav tm="0">
                                          <p:val>
                                            <p:strVal val="#ppt_h"/>
                                          </p:val>
                                        </p:tav>
                                        <p:tav tm="100000">
                                          <p:val>
                                            <p:strVal val="#ppt_h"/>
                                          </p:val>
                                        </p:tav>
                                      </p:tavLst>
                                    </p:anim>
                                    <p:anim calcmode="lin" valueType="num">
                                      <p:cBhvr>
                                        <p:cTn id="40" dur="500" fill="hold"/>
                                        <p:tgtEl>
                                          <p:spTgt spid="12"/>
                                        </p:tgtEl>
                                        <p:attrNameLst>
                                          <p:attrName>ppt_x</p:attrName>
                                        </p:attrNameLst>
                                      </p:cBhvr>
                                      <p:tavLst>
                                        <p:tav tm="0">
                                          <p:val>
                                            <p:strVal val="#ppt_x-.2"/>
                                          </p:val>
                                        </p:tav>
                                        <p:tav tm="100000">
                                          <p:val>
                                            <p:strVal val="#ppt_x"/>
                                          </p:val>
                                        </p:tav>
                                      </p:tavLst>
                                    </p:anim>
                                    <p:anim calcmode="lin" valueType="num">
                                      <p:cBhvr>
                                        <p:cTn id="41" dur="500" fill="hold"/>
                                        <p:tgtEl>
                                          <p:spTgt spid="12"/>
                                        </p:tgtEl>
                                        <p:attrNameLst>
                                          <p:attrName>ppt_y</p:attrName>
                                        </p:attrNameLst>
                                      </p:cBhvr>
                                      <p:tavLst>
                                        <p:tav tm="0">
                                          <p:val>
                                            <p:strVal val="#ppt_y"/>
                                          </p:val>
                                        </p:tav>
                                        <p:tav tm="100000">
                                          <p:val>
                                            <p:strVal val="#ppt_y"/>
                                          </p:val>
                                        </p:tav>
                                      </p:tavLst>
                                    </p:anim>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54" presetClass="entr" presetSubtype="0" accel="10000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strVal val="#ppt_w*0.05"/>
                                          </p:val>
                                        </p:tav>
                                        <p:tav tm="100000">
                                          <p:val>
                                            <p:strVal val="#ppt_w"/>
                                          </p:val>
                                        </p:tav>
                                      </p:tavLst>
                                    </p:anim>
                                    <p:anim calcmode="lin" valueType="num">
                                      <p:cBhvr>
                                        <p:cTn id="48" dur="500" fill="hold"/>
                                        <p:tgtEl>
                                          <p:spTgt spid="13"/>
                                        </p:tgtEl>
                                        <p:attrNameLst>
                                          <p:attrName>ppt_h</p:attrName>
                                        </p:attrNameLst>
                                      </p:cBhvr>
                                      <p:tavLst>
                                        <p:tav tm="0">
                                          <p:val>
                                            <p:strVal val="#ppt_h"/>
                                          </p:val>
                                        </p:tav>
                                        <p:tav tm="100000">
                                          <p:val>
                                            <p:strVal val="#ppt_h"/>
                                          </p:val>
                                        </p:tav>
                                      </p:tavLst>
                                    </p:anim>
                                    <p:anim calcmode="lin" valueType="num">
                                      <p:cBhvr>
                                        <p:cTn id="49" dur="500" fill="hold"/>
                                        <p:tgtEl>
                                          <p:spTgt spid="13"/>
                                        </p:tgtEl>
                                        <p:attrNameLst>
                                          <p:attrName>ppt_x</p:attrName>
                                        </p:attrNameLst>
                                      </p:cBhvr>
                                      <p:tavLst>
                                        <p:tav tm="0">
                                          <p:val>
                                            <p:strVal val="#ppt_x-.2"/>
                                          </p:val>
                                        </p:tav>
                                        <p:tav tm="100000">
                                          <p:val>
                                            <p:strVal val="#ppt_x"/>
                                          </p:val>
                                        </p:tav>
                                      </p:tavLst>
                                    </p:anim>
                                    <p:anim calcmode="lin" valueType="num">
                                      <p:cBhvr>
                                        <p:cTn id="50" dur="500" fill="hold"/>
                                        <p:tgtEl>
                                          <p:spTgt spid="13"/>
                                        </p:tgtEl>
                                        <p:attrNameLst>
                                          <p:attrName>ppt_y</p:attrName>
                                        </p:attrNameLst>
                                      </p:cBhvr>
                                      <p:tavLst>
                                        <p:tav tm="0">
                                          <p:val>
                                            <p:strVal val="#ppt_y"/>
                                          </p:val>
                                        </p:tav>
                                        <p:tav tm="100000">
                                          <p:val>
                                            <p:strVal val="#ppt_y"/>
                                          </p:val>
                                        </p:tav>
                                      </p:tavLst>
                                    </p:anim>
                                    <p:animEffect transition="in" filter="fade">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0" grpId="0"/>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500034" y="642918"/>
            <a:ext cx="8072494" cy="1077218"/>
          </a:xfrm>
          <a:prstGeom prst="rect">
            <a:avLst/>
          </a:prstGeom>
        </p:spPr>
        <p:txBody>
          <a:bodyPr wrap="square">
            <a:spAutoFit/>
          </a:bodyPr>
          <a:lstStyle/>
          <a:p>
            <a:r>
              <a:rPr lang="zh-CN" altLang="en-US" dirty="0" smtClean="0"/>
              <a:t>解</a:t>
            </a:r>
            <a:r>
              <a:rPr lang="en-US" dirty="0" smtClean="0"/>
              <a:t>:</a:t>
            </a:r>
            <a:r>
              <a:rPr lang="zh-CN" altLang="en-US" dirty="0" smtClean="0"/>
              <a:t>设其中一个盒子的棱长为</a:t>
            </a:r>
            <a:r>
              <a:rPr lang="en-US" altLang="zh-CN" i="1" dirty="0" smtClean="0">
                <a:latin typeface="Times New Roman" panose="02020603050405020304" pitchFamily="18" charset="0"/>
              </a:rPr>
              <a:t>x</a:t>
            </a:r>
            <a:r>
              <a:rPr lang="en-US" altLang="zh-CN" b="1" i="1" dirty="0" smtClean="0">
                <a:latin typeface="Times New Roman" panose="02020603050405020304" pitchFamily="18" charset="0"/>
              </a:rPr>
              <a:t> </a:t>
            </a:r>
            <a:r>
              <a:rPr lang="en-US" altLang="zh-CN" i="1" dirty="0" smtClean="0">
                <a:latin typeface="Times New Roman" panose="02020603050405020304" pitchFamily="18" charset="0"/>
              </a:rPr>
              <a:t>dm</a:t>
            </a:r>
            <a:r>
              <a:rPr lang="en-US" dirty="0" smtClean="0"/>
              <a:t>,</a:t>
            </a:r>
            <a:r>
              <a:rPr lang="zh-CN" altLang="en-US" dirty="0" smtClean="0"/>
              <a:t>则这个盒子的表面积为</a:t>
            </a:r>
            <a:r>
              <a:rPr lang="en-US" dirty="0" smtClean="0"/>
              <a:t>6</a:t>
            </a:r>
            <a:r>
              <a:rPr lang="en-US" altLang="zh-CN" i="1" dirty="0" smtClean="0">
                <a:latin typeface="Times New Roman" panose="02020603050405020304" pitchFamily="18" charset="0"/>
              </a:rPr>
              <a:t>x</a:t>
            </a:r>
            <a:r>
              <a:rPr lang="en-US" baseline="30000" dirty="0" smtClean="0"/>
              <a:t>2 </a:t>
            </a:r>
            <a:r>
              <a:rPr lang="en-US" altLang="zh-CN" i="1" dirty="0" smtClean="0">
                <a:latin typeface="Times New Roman" panose="02020603050405020304" pitchFamily="18" charset="0"/>
              </a:rPr>
              <a:t>dm</a:t>
            </a:r>
            <a:r>
              <a:rPr lang="en-US" baseline="30000" dirty="0" smtClean="0"/>
              <a:t>2</a:t>
            </a:r>
            <a:r>
              <a:rPr lang="en-US" i="1" dirty="0" smtClean="0"/>
              <a:t>.</a:t>
            </a:r>
            <a:endParaRPr lang="zh-CN" altLang="en-US" dirty="0"/>
          </a:p>
        </p:txBody>
      </p:sp>
      <p:sp>
        <p:nvSpPr>
          <p:cNvPr id="3" name="矩形 2"/>
          <p:cNvSpPr/>
          <p:nvPr/>
        </p:nvSpPr>
        <p:spPr>
          <a:xfrm>
            <a:off x="500034" y="1915531"/>
            <a:ext cx="7858180" cy="584775"/>
          </a:xfrm>
          <a:prstGeom prst="rect">
            <a:avLst/>
          </a:prstGeom>
        </p:spPr>
        <p:txBody>
          <a:bodyPr wrap="square">
            <a:spAutoFit/>
          </a:bodyPr>
          <a:lstStyle/>
          <a:p>
            <a:r>
              <a:rPr lang="zh-CN" altLang="en-US" dirty="0" smtClean="0"/>
              <a:t>根据题意</a:t>
            </a:r>
            <a:r>
              <a:rPr lang="en-US" dirty="0" smtClean="0"/>
              <a:t>,</a:t>
            </a:r>
            <a:r>
              <a:rPr lang="zh-CN" altLang="en-US" dirty="0" smtClean="0"/>
              <a:t>得</a:t>
            </a:r>
            <a:r>
              <a:rPr lang="en-US" dirty="0" smtClean="0"/>
              <a:t>10×6</a:t>
            </a:r>
            <a:r>
              <a:rPr lang="en-US" altLang="zh-CN" i="1" dirty="0" smtClean="0">
                <a:latin typeface="Times New Roman" panose="02020603050405020304" pitchFamily="18" charset="0"/>
              </a:rPr>
              <a:t>x</a:t>
            </a:r>
            <a:r>
              <a:rPr lang="en-US" baseline="30000" dirty="0" smtClean="0"/>
              <a:t>2</a:t>
            </a:r>
            <a:r>
              <a:rPr lang="en-US" i="1" dirty="0" smtClean="0"/>
              <a:t>=</a:t>
            </a:r>
            <a:r>
              <a:rPr lang="en-US" dirty="0" smtClean="0"/>
              <a:t>1500,</a:t>
            </a:r>
            <a:r>
              <a:rPr lang="zh-CN" altLang="en-US" dirty="0" smtClean="0"/>
              <a:t>整理</a:t>
            </a:r>
            <a:r>
              <a:rPr lang="en-US" dirty="0" smtClean="0"/>
              <a:t>,</a:t>
            </a:r>
            <a:r>
              <a:rPr lang="zh-CN" altLang="en-US" dirty="0" smtClean="0"/>
              <a:t>得</a:t>
            </a:r>
            <a:r>
              <a:rPr lang="en-US" altLang="zh-CN" i="1" dirty="0" smtClean="0">
                <a:latin typeface="Times New Roman" panose="02020603050405020304" pitchFamily="18" charset="0"/>
              </a:rPr>
              <a:t>x</a:t>
            </a:r>
            <a:r>
              <a:rPr lang="en-US" baseline="30000" dirty="0" smtClean="0"/>
              <a:t>2</a:t>
            </a:r>
            <a:r>
              <a:rPr lang="en-US" i="1" dirty="0" smtClean="0"/>
              <a:t>=</a:t>
            </a:r>
            <a:r>
              <a:rPr lang="en-US" dirty="0" smtClean="0"/>
              <a:t>25</a:t>
            </a:r>
            <a:r>
              <a:rPr lang="en-US" i="1" dirty="0" smtClean="0"/>
              <a:t>.</a:t>
            </a:r>
            <a:endParaRPr lang="zh-CN" altLang="en-US" dirty="0"/>
          </a:p>
        </p:txBody>
      </p:sp>
      <p:sp>
        <p:nvSpPr>
          <p:cNvPr id="4" name="矩形 3"/>
          <p:cNvSpPr/>
          <p:nvPr/>
        </p:nvSpPr>
        <p:spPr>
          <a:xfrm>
            <a:off x="500034" y="2701349"/>
            <a:ext cx="7429552" cy="584775"/>
          </a:xfrm>
          <a:prstGeom prst="rect">
            <a:avLst/>
          </a:prstGeom>
        </p:spPr>
        <p:txBody>
          <a:bodyPr wrap="square">
            <a:spAutoFit/>
          </a:bodyPr>
          <a:lstStyle/>
          <a:p>
            <a:r>
              <a:rPr lang="zh-CN" altLang="en-US" dirty="0" smtClean="0"/>
              <a:t>根据平方根的意义</a:t>
            </a:r>
            <a:r>
              <a:rPr lang="en-US" dirty="0" smtClean="0"/>
              <a:t>,</a:t>
            </a:r>
            <a:r>
              <a:rPr lang="zh-CN" altLang="en-US" dirty="0" smtClean="0"/>
              <a:t>得</a:t>
            </a:r>
            <a:r>
              <a:rPr lang="en-US" altLang="zh-CN" i="1" dirty="0" smtClean="0">
                <a:latin typeface="Times New Roman" panose="02020603050405020304" pitchFamily="18" charset="0"/>
              </a:rPr>
              <a:t>x</a:t>
            </a:r>
            <a:r>
              <a:rPr lang="en-US" i="1" dirty="0" smtClean="0"/>
              <a:t>=</a:t>
            </a:r>
            <a:r>
              <a:rPr lang="en-US" dirty="0" smtClean="0"/>
              <a:t>±5</a:t>
            </a:r>
            <a:r>
              <a:rPr lang="en-US" i="1" dirty="0" smtClean="0"/>
              <a:t>.</a:t>
            </a:r>
            <a:endParaRPr lang="zh-CN" altLang="en-US" dirty="0"/>
          </a:p>
        </p:txBody>
      </p:sp>
      <p:sp>
        <p:nvSpPr>
          <p:cNvPr id="5" name="矩形 4"/>
          <p:cNvSpPr/>
          <p:nvPr/>
        </p:nvSpPr>
        <p:spPr>
          <a:xfrm>
            <a:off x="571472" y="3487167"/>
            <a:ext cx="7143800" cy="584775"/>
          </a:xfrm>
          <a:prstGeom prst="rect">
            <a:avLst/>
          </a:prstGeom>
        </p:spPr>
        <p:txBody>
          <a:bodyPr wrap="square">
            <a:spAutoFit/>
          </a:bodyPr>
          <a:lstStyle/>
          <a:p>
            <a:r>
              <a:rPr lang="zh-CN" altLang="en-US" dirty="0" smtClean="0"/>
              <a:t>即</a:t>
            </a:r>
            <a:r>
              <a:rPr lang="en-US" altLang="zh-CN" i="1" dirty="0" smtClean="0">
                <a:latin typeface="Times New Roman" panose="02020603050405020304" pitchFamily="18" charset="0"/>
              </a:rPr>
              <a:t>x</a:t>
            </a:r>
            <a:r>
              <a:rPr lang="en-US" baseline="-25000" dirty="0" smtClean="0"/>
              <a:t>1</a:t>
            </a:r>
            <a:r>
              <a:rPr lang="en-US" i="1" dirty="0" smtClean="0"/>
              <a:t>=</a:t>
            </a:r>
            <a:r>
              <a:rPr lang="en-US" dirty="0" smtClean="0"/>
              <a:t>5,</a:t>
            </a:r>
            <a:r>
              <a:rPr lang="en-US" altLang="zh-CN" i="1" dirty="0" smtClean="0">
                <a:latin typeface="Times New Roman" panose="02020603050405020304" pitchFamily="18" charset="0"/>
              </a:rPr>
              <a:t>x</a:t>
            </a:r>
            <a:r>
              <a:rPr lang="en-US" baseline="-25000" dirty="0" smtClean="0"/>
              <a:t>2</a:t>
            </a:r>
            <a:r>
              <a:rPr lang="en-US" i="1" dirty="0" smtClean="0"/>
              <a:t>=-</a:t>
            </a:r>
            <a:r>
              <a:rPr lang="en-US" dirty="0" smtClean="0"/>
              <a:t>5(</a:t>
            </a:r>
            <a:r>
              <a:rPr lang="zh-CN" altLang="en-US" dirty="0" smtClean="0"/>
              <a:t>不合题意</a:t>
            </a:r>
            <a:r>
              <a:rPr lang="en-US" dirty="0" smtClean="0"/>
              <a:t>,</a:t>
            </a:r>
            <a:r>
              <a:rPr lang="zh-CN" altLang="en-US" dirty="0" smtClean="0"/>
              <a:t>舍去</a:t>
            </a:r>
            <a:r>
              <a:rPr lang="en-US" dirty="0" smtClean="0"/>
              <a:t>)</a:t>
            </a:r>
            <a:endParaRPr lang="zh-CN" altLang="en-US" dirty="0"/>
          </a:p>
        </p:txBody>
      </p:sp>
      <p:sp>
        <p:nvSpPr>
          <p:cNvPr id="6" name="矩形 5"/>
          <p:cNvSpPr/>
          <p:nvPr/>
        </p:nvSpPr>
        <p:spPr>
          <a:xfrm>
            <a:off x="642910" y="4214818"/>
            <a:ext cx="6429420" cy="584775"/>
          </a:xfrm>
          <a:prstGeom prst="rect">
            <a:avLst/>
          </a:prstGeom>
        </p:spPr>
        <p:txBody>
          <a:bodyPr wrap="square">
            <a:spAutoFit/>
          </a:bodyPr>
          <a:lstStyle/>
          <a:p>
            <a:r>
              <a:rPr lang="zh-CN" altLang="en-US" dirty="0" smtClean="0"/>
              <a:t>答</a:t>
            </a:r>
            <a:r>
              <a:rPr lang="en-US" dirty="0" smtClean="0"/>
              <a:t>:</a:t>
            </a:r>
            <a:r>
              <a:rPr lang="zh-CN" altLang="en-US" dirty="0" smtClean="0"/>
              <a:t>其中一个盒子的棱长为</a:t>
            </a:r>
            <a:r>
              <a:rPr lang="en-US" dirty="0" smtClean="0"/>
              <a:t>5 </a:t>
            </a:r>
            <a:r>
              <a:rPr lang="en-US" altLang="zh-CN" i="1" dirty="0" smtClean="0">
                <a:latin typeface="Times New Roman" panose="02020603050405020304" pitchFamily="18" charset="0"/>
              </a:rPr>
              <a:t>dm.</a:t>
            </a:r>
            <a:endParaRPr lang="zh-CN" altLang="en-US" i="1" dirty="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from="(-#ppt_w/2)" to="(#ppt_x)" calcmode="lin" valueType="num">
                                      <p:cBhvr>
                                        <p:cTn id="7" dur="300" fill="hold">
                                          <p:stCondLst>
                                            <p:cond delay="0"/>
                                          </p:stCondLst>
                                        </p:cTn>
                                        <p:tgtEl>
                                          <p:spTgt spid="2"/>
                                        </p:tgtEl>
                                        <p:attrNameLst>
                                          <p:attrName>ppt_x</p:attrName>
                                        </p:attrNameLst>
                                      </p:cBhvr>
                                    </p:anim>
                                    <p:anim from="0" to="-1.0" calcmode="lin" valueType="num">
                                      <p:cBhvr>
                                        <p:cTn id="8" dur="100" decel="50000" autoRev="1" fill="hold">
                                          <p:stCondLst>
                                            <p:cond delay="300"/>
                                          </p:stCondLst>
                                        </p:cTn>
                                        <p:tgtEl>
                                          <p:spTgt spid="2"/>
                                        </p:tgtEl>
                                        <p:attrNameLst>
                                          <p:attrName>xshear</p:attrName>
                                        </p:attrNameLst>
                                      </p:cBhvr>
                                    </p:anim>
                                    <p:animScale>
                                      <p:cBhvr>
                                        <p:cTn id="9" dur="100" decel="100000" autoRev="1" fill="hold">
                                          <p:stCondLst>
                                            <p:cond delay="300"/>
                                          </p:stCondLst>
                                        </p:cTn>
                                        <p:tgtEl>
                                          <p:spTgt spid="2"/>
                                        </p:tgtEl>
                                      </p:cBhvr>
                                      <p:from x="100000" y="100000"/>
                                      <p:to x="80000" y="100000"/>
                                    </p:animScale>
                                    <p:anim by="(#ppt_h/3+#ppt_w*0.1)" calcmode="lin" valueType="num">
                                      <p:cBhvr additive="sum">
                                        <p:cTn id="10" dur="100" decel="100000" autoRev="1" fill="hold">
                                          <p:stCondLst>
                                            <p:cond delay="300"/>
                                          </p:stCondLst>
                                        </p:cTn>
                                        <p:tgtEl>
                                          <p:spTgt spid="2"/>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iterate type="lt">
                                    <p:tmPct val="5000"/>
                                  </p:iterate>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90"/>
                                          </p:val>
                                        </p:tav>
                                        <p:tav tm="100000">
                                          <p:val>
                                            <p:fltVal val="0"/>
                                          </p:val>
                                        </p:tav>
                                      </p:tavLst>
                                    </p:anim>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 by="(-#ppt_w*2)" calcmode="lin" valueType="num">
                                      <p:cBhvr rctx="PPT">
                                        <p:cTn id="23" dur="500" autoRev="1" fill="hold">
                                          <p:stCondLst>
                                            <p:cond delay="0"/>
                                          </p:stCondLst>
                                        </p:cTn>
                                        <p:tgtEl>
                                          <p:spTgt spid="4"/>
                                        </p:tgtEl>
                                        <p:attrNameLst>
                                          <p:attrName>ppt_w</p:attrName>
                                        </p:attrNameLst>
                                      </p:cBhvr>
                                    </p:anim>
                                    <p:anim by="(#ppt_w*0.50)" calcmode="lin" valueType="num">
                                      <p:cBhvr>
                                        <p:cTn id="24" dur="500" decel="50000" autoRev="1" fill="hold">
                                          <p:stCondLst>
                                            <p:cond delay="0"/>
                                          </p:stCondLst>
                                        </p:cTn>
                                        <p:tgtEl>
                                          <p:spTgt spid="4"/>
                                        </p:tgtEl>
                                        <p:attrNameLst>
                                          <p:attrName>ppt_x</p:attrName>
                                        </p:attrNameLst>
                                      </p:cBhvr>
                                    </p:anim>
                                    <p:anim from="(-#ppt_h/2)" to="(#ppt_y)" calcmode="lin" valueType="num">
                                      <p:cBhvr>
                                        <p:cTn id="25" dur="1000" fill="hold">
                                          <p:stCondLst>
                                            <p:cond delay="0"/>
                                          </p:stCondLst>
                                        </p:cTn>
                                        <p:tgtEl>
                                          <p:spTgt spid="4"/>
                                        </p:tgtEl>
                                        <p:attrNameLst>
                                          <p:attrName>ppt_y</p:attrName>
                                        </p:attrNameLst>
                                      </p:cBhvr>
                                    </p:anim>
                                    <p:animRot by="21600000">
                                      <p:cBhvr>
                                        <p:cTn id="26" dur="1000" fill="hold">
                                          <p:stCondLst>
                                            <p:cond delay="0"/>
                                          </p:stCondLst>
                                        </p:cTn>
                                        <p:tgtEl>
                                          <p:spTgt spid="4"/>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13" presetClass="entr" presetSubtype="16"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plus(in)">
                                      <p:cBhvr>
                                        <p:cTn id="31" dur="10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54" presetClass="entr" presetSubtype="0" accel="10000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500" fill="hold"/>
                                        <p:tgtEl>
                                          <p:spTgt spid="6"/>
                                        </p:tgtEl>
                                        <p:attrNameLst>
                                          <p:attrName>ppt_w</p:attrName>
                                        </p:attrNameLst>
                                      </p:cBhvr>
                                      <p:tavLst>
                                        <p:tav tm="0">
                                          <p:val>
                                            <p:strVal val="#ppt_w*0.05"/>
                                          </p:val>
                                        </p:tav>
                                        <p:tav tm="100000">
                                          <p:val>
                                            <p:strVal val="#ppt_w"/>
                                          </p:val>
                                        </p:tav>
                                      </p:tavLst>
                                    </p:anim>
                                    <p:anim calcmode="lin" valueType="num">
                                      <p:cBhvr>
                                        <p:cTn id="37" dur="500" fill="hold"/>
                                        <p:tgtEl>
                                          <p:spTgt spid="6"/>
                                        </p:tgtEl>
                                        <p:attrNameLst>
                                          <p:attrName>ppt_h</p:attrName>
                                        </p:attrNameLst>
                                      </p:cBhvr>
                                      <p:tavLst>
                                        <p:tav tm="0">
                                          <p:val>
                                            <p:strVal val="#ppt_h"/>
                                          </p:val>
                                        </p:tav>
                                        <p:tav tm="100000">
                                          <p:val>
                                            <p:strVal val="#ppt_h"/>
                                          </p:val>
                                        </p:tav>
                                      </p:tavLst>
                                    </p:anim>
                                    <p:anim calcmode="lin" valueType="num">
                                      <p:cBhvr>
                                        <p:cTn id="38" dur="500" fill="hold"/>
                                        <p:tgtEl>
                                          <p:spTgt spid="6"/>
                                        </p:tgtEl>
                                        <p:attrNameLst>
                                          <p:attrName>ppt_x</p:attrName>
                                        </p:attrNameLst>
                                      </p:cBhvr>
                                      <p:tavLst>
                                        <p:tav tm="0">
                                          <p:val>
                                            <p:strVal val="#ppt_x-.2"/>
                                          </p:val>
                                        </p:tav>
                                        <p:tav tm="100000">
                                          <p:val>
                                            <p:strVal val="#ppt_x"/>
                                          </p:val>
                                        </p:tav>
                                      </p:tavLst>
                                    </p:anim>
                                    <p:anim calcmode="lin" valueType="num">
                                      <p:cBhvr>
                                        <p:cTn id="39" dur="500" fill="hold"/>
                                        <p:tgtEl>
                                          <p:spTgt spid="6"/>
                                        </p:tgtEl>
                                        <p:attrNameLst>
                                          <p:attrName>ppt_y</p:attrName>
                                        </p:attrNameLst>
                                      </p:cBhvr>
                                      <p:tavLst>
                                        <p:tav tm="0">
                                          <p:val>
                                            <p:strVal val="#ppt_y"/>
                                          </p:val>
                                        </p:tav>
                                        <p:tav tm="100000">
                                          <p:val>
                                            <p:strVal val="#ppt_y"/>
                                          </p:val>
                                        </p:tav>
                                      </p:tavLst>
                                    </p:anim>
                                    <p:animEffect transition="in" filter="fade">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357158" y="500042"/>
            <a:ext cx="2967480" cy="923330"/>
          </a:xfrm>
          <a:prstGeom prst="rect">
            <a:avLst/>
          </a:prstGeom>
          <a:noFill/>
        </p:spPr>
        <p:txBody>
          <a:bodyPr wrap="none" lIns="91440" tIns="45720" rIns="91440" bIns="45720">
            <a:spAutoFit/>
          </a:bodyPr>
          <a:lstStyle/>
          <a:p>
            <a:pPr algn="ctr"/>
            <a:r>
              <a:rPr lang="zh-CN" alt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问题思考</a:t>
            </a:r>
            <a:endPar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矩形 2"/>
          <p:cNvSpPr/>
          <p:nvPr/>
        </p:nvSpPr>
        <p:spPr>
          <a:xfrm>
            <a:off x="642910" y="1571612"/>
            <a:ext cx="7858180" cy="1077218"/>
          </a:xfrm>
          <a:prstGeom prst="rect">
            <a:avLst/>
          </a:prstGeom>
        </p:spPr>
        <p:txBody>
          <a:bodyPr wrap="square">
            <a:spAutoFit/>
          </a:bodyPr>
          <a:lstStyle/>
          <a:p>
            <a:r>
              <a:rPr lang="en-US" altLang="zh-CN" i="1" dirty="0" smtClean="0">
                <a:latin typeface="Times New Roman" panose="02020603050405020304" pitchFamily="18" charset="0"/>
              </a:rPr>
              <a:t>x</a:t>
            </a:r>
            <a:r>
              <a:rPr lang="en-US" i="1" dirty="0" smtClean="0"/>
              <a:t>=</a:t>
            </a:r>
            <a:r>
              <a:rPr lang="en-US" dirty="0" smtClean="0"/>
              <a:t>±5</a:t>
            </a:r>
            <a:r>
              <a:rPr lang="zh-CN" altLang="en-US" dirty="0" smtClean="0"/>
              <a:t>都是方程</a:t>
            </a:r>
            <a:r>
              <a:rPr lang="en-US" altLang="zh-CN" i="1" dirty="0" smtClean="0">
                <a:latin typeface="Times New Roman" panose="02020603050405020304" pitchFamily="18" charset="0"/>
              </a:rPr>
              <a:t>x</a:t>
            </a:r>
            <a:r>
              <a:rPr lang="en-US" baseline="30000" dirty="0" smtClean="0"/>
              <a:t>2</a:t>
            </a:r>
            <a:r>
              <a:rPr lang="en-US" i="1" dirty="0" smtClean="0"/>
              <a:t>=</a:t>
            </a:r>
            <a:r>
              <a:rPr lang="en-US" dirty="0" smtClean="0"/>
              <a:t>25</a:t>
            </a:r>
            <a:r>
              <a:rPr lang="zh-CN" altLang="en-US" dirty="0" smtClean="0"/>
              <a:t>的根</a:t>
            </a:r>
            <a:r>
              <a:rPr lang="en-US" dirty="0" smtClean="0"/>
              <a:t>,</a:t>
            </a:r>
            <a:r>
              <a:rPr lang="zh-CN" altLang="en-US" dirty="0" smtClean="0"/>
              <a:t>在这里为什么舍去一个根</a:t>
            </a:r>
            <a:r>
              <a:rPr lang="en-US" dirty="0" smtClean="0"/>
              <a:t>?</a:t>
            </a:r>
            <a:endParaRPr lang="zh-CN" altLang="en-US" dirty="0"/>
          </a:p>
        </p:txBody>
      </p:sp>
      <p:sp>
        <p:nvSpPr>
          <p:cNvPr id="4" name="矩形 3"/>
          <p:cNvSpPr/>
          <p:nvPr/>
        </p:nvSpPr>
        <p:spPr>
          <a:xfrm>
            <a:off x="214282" y="3772919"/>
            <a:ext cx="8715404" cy="584775"/>
          </a:xfrm>
          <a:prstGeom prst="rect">
            <a:avLst/>
          </a:prstGeom>
        </p:spPr>
        <p:txBody>
          <a:bodyPr wrap="square">
            <a:spAutoFit/>
          </a:bodyPr>
          <a:lstStyle/>
          <a:p>
            <a:r>
              <a:rPr lang="zh-CN" altLang="en-US" b="1" dirty="0" smtClean="0">
                <a:solidFill>
                  <a:srgbClr val="FF3300"/>
                </a:solidFill>
              </a:rPr>
              <a:t>棱长不能为负数</a:t>
            </a:r>
            <a:r>
              <a:rPr lang="en-US" b="1" dirty="0" smtClean="0">
                <a:solidFill>
                  <a:srgbClr val="FF3300"/>
                </a:solidFill>
              </a:rPr>
              <a:t>,</a:t>
            </a:r>
            <a:r>
              <a:rPr lang="zh-CN" altLang="en-US" b="1" dirty="0" smtClean="0">
                <a:solidFill>
                  <a:srgbClr val="FF3300"/>
                </a:solidFill>
              </a:rPr>
              <a:t>所以正方体盒子的棱长为</a:t>
            </a:r>
            <a:r>
              <a:rPr lang="en-US" dirty="0" smtClean="0">
                <a:solidFill>
                  <a:srgbClr val="FF3300"/>
                </a:solidFill>
              </a:rPr>
              <a:t>5</a:t>
            </a:r>
            <a:r>
              <a:rPr lang="en-US" b="1" dirty="0" smtClean="0">
                <a:solidFill>
                  <a:srgbClr val="FF3300"/>
                </a:solidFill>
              </a:rPr>
              <a:t> </a:t>
            </a:r>
            <a:r>
              <a:rPr lang="en-US" altLang="zh-CN" b="1" i="1" dirty="0" smtClean="0">
                <a:solidFill>
                  <a:srgbClr val="FF3300"/>
                </a:solidFill>
                <a:latin typeface="Times New Roman" panose="02020603050405020304" pitchFamily="18" charset="0"/>
              </a:rPr>
              <a:t>dm</a:t>
            </a:r>
            <a:r>
              <a:rPr lang="en-US" b="1" i="1" dirty="0" smtClean="0">
                <a:solidFill>
                  <a:srgbClr val="FF3300"/>
                </a:solidFill>
              </a:rPr>
              <a:t>.</a:t>
            </a:r>
            <a:endParaRPr lang="zh-CN" altLang="en-US" b="1" dirty="0">
              <a:solidFill>
                <a:srgbClr val="FF33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p:nvPr/>
        </p:nvSpPr>
        <p:spPr>
          <a:xfrm>
            <a:off x="1199812" y="260648"/>
            <a:ext cx="4358886" cy="923330"/>
          </a:xfrm>
          <a:prstGeom prst="rect">
            <a:avLst/>
          </a:prstGeom>
          <a:noFill/>
        </p:spPr>
        <p:txBody>
          <a:bodyPr wrap="none" lIns="91440" tIns="45720" rIns="91440" bIns="45720">
            <a:spAutoFit/>
          </a:bodyPr>
          <a:lstStyle/>
          <a:p>
            <a:pPr algn="ctr"/>
            <a:r>
              <a:rPr lang="zh-CN" altLang="en-US" sz="5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直接开平方法</a:t>
            </a:r>
            <a:endParaRPr lang="zh-CN" altLang="en-U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4" name="矩形 3"/>
          <p:cNvSpPr/>
          <p:nvPr/>
        </p:nvSpPr>
        <p:spPr>
          <a:xfrm>
            <a:off x="500034" y="1357298"/>
            <a:ext cx="2167581" cy="584775"/>
          </a:xfrm>
          <a:prstGeom prst="rect">
            <a:avLst/>
          </a:prstGeom>
        </p:spPr>
        <p:txBody>
          <a:bodyPr wrap="none">
            <a:spAutoFit/>
          </a:bodyPr>
          <a:lstStyle/>
          <a:p>
            <a:r>
              <a:rPr lang="en-US" b="1" dirty="0" smtClean="0"/>
              <a:t>1</a:t>
            </a:r>
            <a:r>
              <a:rPr lang="en-US" b="1" i="1" dirty="0" smtClean="0"/>
              <a:t>.</a:t>
            </a:r>
            <a:r>
              <a:rPr lang="zh-CN" altLang="en-US" b="1" dirty="0" smtClean="0"/>
              <a:t>例解方程</a:t>
            </a:r>
            <a:endParaRPr lang="zh-CN" altLang="en-US" b="1" dirty="0"/>
          </a:p>
        </p:txBody>
      </p:sp>
      <p:sp>
        <p:nvSpPr>
          <p:cNvPr id="5" name="矩形 4"/>
          <p:cNvSpPr/>
          <p:nvPr/>
        </p:nvSpPr>
        <p:spPr>
          <a:xfrm>
            <a:off x="642910" y="2000240"/>
            <a:ext cx="7358114" cy="1077218"/>
          </a:xfrm>
          <a:prstGeom prst="rect">
            <a:avLst/>
          </a:prstGeom>
        </p:spPr>
        <p:txBody>
          <a:bodyPr wrap="square">
            <a:spAutoFit/>
          </a:bodyPr>
          <a:lstStyle/>
          <a:p>
            <a:r>
              <a:rPr lang="zh-CN" altLang="en-US" dirty="0" smtClean="0"/>
              <a:t>解下列方程</a:t>
            </a:r>
            <a:r>
              <a:rPr lang="en-US" i="1" dirty="0" smtClean="0"/>
              <a:t>.</a:t>
            </a:r>
            <a:endParaRPr lang="zh-CN" altLang="en-US" dirty="0" smtClean="0"/>
          </a:p>
          <a:p>
            <a:r>
              <a:rPr lang="en-US" dirty="0" smtClean="0"/>
              <a:t>(1)</a:t>
            </a:r>
            <a:r>
              <a:rPr lang="en-US" altLang="zh-CN" b="1" i="1" dirty="0" smtClean="0">
                <a:latin typeface="Times New Roman" panose="02020603050405020304" pitchFamily="18" charset="0"/>
              </a:rPr>
              <a:t>x</a:t>
            </a:r>
            <a:r>
              <a:rPr lang="en-US" baseline="30000" dirty="0" smtClean="0"/>
              <a:t>2</a:t>
            </a:r>
            <a:r>
              <a:rPr lang="en-US" i="1" dirty="0" smtClean="0"/>
              <a:t>=</a:t>
            </a:r>
            <a:r>
              <a:rPr lang="en-US" dirty="0" smtClean="0"/>
              <a:t>4;</a:t>
            </a:r>
            <a:r>
              <a:rPr lang="zh-CN" altLang="en-US" i="1" dirty="0" smtClean="0"/>
              <a:t>　</a:t>
            </a:r>
            <a:r>
              <a:rPr lang="en-US" dirty="0" smtClean="0"/>
              <a:t>(2)</a:t>
            </a:r>
            <a:r>
              <a:rPr lang="en-US" altLang="zh-CN" b="1" i="1" dirty="0" smtClean="0">
                <a:latin typeface="Times New Roman" panose="02020603050405020304" pitchFamily="18" charset="0"/>
              </a:rPr>
              <a:t>x</a:t>
            </a:r>
            <a:r>
              <a:rPr lang="en-US" baseline="30000" dirty="0" smtClean="0"/>
              <a:t>2</a:t>
            </a:r>
            <a:r>
              <a:rPr lang="en-US" i="1" dirty="0" smtClean="0"/>
              <a:t>-</a:t>
            </a:r>
            <a:r>
              <a:rPr lang="en-US" dirty="0" smtClean="0"/>
              <a:t>2</a:t>
            </a:r>
            <a:r>
              <a:rPr lang="en-US" i="1" dirty="0" smtClean="0"/>
              <a:t>=</a:t>
            </a:r>
            <a:r>
              <a:rPr lang="en-US" dirty="0" smtClean="0"/>
              <a:t>0</a:t>
            </a:r>
            <a:r>
              <a:rPr lang="en-US" i="1" dirty="0" smtClean="0"/>
              <a:t>.</a:t>
            </a:r>
            <a:endParaRPr lang="zh-CN" altLang="en-US" dirty="0"/>
          </a:p>
        </p:txBody>
      </p:sp>
      <p:sp>
        <p:nvSpPr>
          <p:cNvPr id="6" name="矩形 5"/>
          <p:cNvSpPr/>
          <p:nvPr/>
        </p:nvSpPr>
        <p:spPr>
          <a:xfrm>
            <a:off x="857224" y="3143248"/>
            <a:ext cx="8286776" cy="1077218"/>
          </a:xfrm>
          <a:prstGeom prst="rect">
            <a:avLst/>
          </a:prstGeom>
        </p:spPr>
        <p:txBody>
          <a:bodyPr wrap="square">
            <a:spAutoFit/>
          </a:bodyPr>
          <a:lstStyle/>
          <a:p>
            <a:r>
              <a:rPr lang="zh-CN" altLang="en-US" dirty="0" smtClean="0"/>
              <a:t>解</a:t>
            </a:r>
            <a:r>
              <a:rPr lang="en-US" dirty="0" smtClean="0"/>
              <a:t>:(1)</a:t>
            </a:r>
            <a:r>
              <a:rPr lang="zh-CN" altLang="en-US" dirty="0" smtClean="0"/>
              <a:t>根据平方根的意义得</a:t>
            </a:r>
            <a:r>
              <a:rPr lang="en-US" altLang="zh-CN" b="1" i="1" dirty="0" smtClean="0">
                <a:latin typeface="Times New Roman" panose="02020603050405020304" pitchFamily="18" charset="0"/>
              </a:rPr>
              <a:t>x</a:t>
            </a:r>
            <a:r>
              <a:rPr lang="en-US" i="1" dirty="0" smtClean="0"/>
              <a:t>=</a:t>
            </a:r>
            <a:r>
              <a:rPr lang="en-US" dirty="0" smtClean="0"/>
              <a:t>±2,</a:t>
            </a:r>
            <a:endParaRPr lang="zh-CN" altLang="en-US" dirty="0" smtClean="0"/>
          </a:p>
          <a:p>
            <a:r>
              <a:rPr lang="en-US" dirty="0" smtClean="0"/>
              <a:t>∴</a:t>
            </a:r>
            <a:r>
              <a:rPr lang="en-US" altLang="zh-CN" b="1" i="1" dirty="0" smtClean="0">
                <a:latin typeface="Times New Roman" panose="02020603050405020304" pitchFamily="18" charset="0"/>
              </a:rPr>
              <a:t>x</a:t>
            </a:r>
            <a:r>
              <a:rPr lang="en-US" baseline="-25000" dirty="0" smtClean="0"/>
              <a:t>1</a:t>
            </a:r>
            <a:r>
              <a:rPr lang="en-US" i="1" dirty="0" smtClean="0"/>
              <a:t>=</a:t>
            </a:r>
            <a:r>
              <a:rPr lang="en-US" dirty="0" smtClean="0"/>
              <a:t>2,</a:t>
            </a:r>
            <a:r>
              <a:rPr lang="en-US" altLang="zh-CN" b="1" i="1" dirty="0" smtClean="0">
                <a:latin typeface="Times New Roman" panose="02020603050405020304" pitchFamily="18" charset="0"/>
              </a:rPr>
              <a:t>x</a:t>
            </a:r>
            <a:r>
              <a:rPr lang="en-US" baseline="-25000" dirty="0" smtClean="0"/>
              <a:t>2</a:t>
            </a:r>
            <a:r>
              <a:rPr lang="en-US" i="1" dirty="0" smtClean="0"/>
              <a:t>=-</a:t>
            </a:r>
            <a:r>
              <a:rPr lang="en-US" dirty="0" smtClean="0"/>
              <a:t>2</a:t>
            </a:r>
            <a:r>
              <a:rPr lang="en-US" i="1" dirty="0" smtClean="0"/>
              <a:t>.</a:t>
            </a:r>
            <a:endParaRPr lang="zh-CN" altLang="en-US" dirty="0"/>
          </a:p>
        </p:txBody>
      </p:sp>
      <p:sp>
        <p:nvSpPr>
          <p:cNvPr id="13330" name="Rectangle 18"/>
          <p:cNvSpPr>
            <a:spLocks noChangeArrowheads="1"/>
          </p:cNvSpPr>
          <p:nvPr/>
        </p:nvSpPr>
        <p:spPr bwMode="auto">
          <a:xfrm>
            <a:off x="357158" y="4317034"/>
            <a:ext cx="4246675" cy="584775"/>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(2)</a:t>
            </a:r>
            <a:r>
              <a:rPr kumimoji="0" lang="zh-CN" altLang="en-US"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移项得</a:t>
            </a:r>
            <a:r>
              <a:rPr lang="en-US" altLang="zh-CN" b="1" i="1" dirty="0" smtClean="0">
                <a:latin typeface="Times New Roman" panose="02020603050405020304" pitchFamily="18" charset="0"/>
              </a:rPr>
              <a:t>x</a:t>
            </a:r>
            <a:r>
              <a:rPr kumimoji="0" lang="en-US" altLang="zh-CN" b="0" i="0" u="none" strike="noStrike" cap="none" normalizeH="0" baseline="30000" dirty="0" smtClean="0">
                <a:ln>
                  <a:noFill/>
                </a:ln>
                <a:solidFill>
                  <a:srgbClr val="000000"/>
                </a:solidFill>
                <a:effectLst/>
                <a:latin typeface="Arial" panose="020B0604020202020204" pitchFamily="34" charset="0"/>
                <a:ea typeface="NEU-BZ-S92" charset="-122"/>
                <a:cs typeface="Times New Roman" panose="02020603050405020304" pitchFamily="18" charset="0"/>
              </a:rPr>
              <a:t>2</a:t>
            </a:r>
            <a:r>
              <a:rPr kumimoji="0" lang="en-US" altLang="zh-CN" b="0" i="1"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2,</a:t>
            </a:r>
            <a:r>
              <a:rPr kumimoji="0" lang="en-US" altLang="zh-CN" b="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lang="en-US" altLang="zh-CN" b="1" i="1" dirty="0" smtClean="0">
                <a:latin typeface="Times New Roman" panose="02020603050405020304" pitchFamily="18" charset="0"/>
              </a:rPr>
              <a:t>x</a:t>
            </a:r>
            <a:r>
              <a:rPr kumimoji="0" lang="en-US" altLang="zh-CN" b="0" i="1"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b="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b="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28" name="对象 27"/>
          <p:cNvGraphicFramePr>
            <a:graphicFrameLocks noChangeAspect="1"/>
          </p:cNvGraphicFramePr>
          <p:nvPr/>
        </p:nvGraphicFramePr>
        <p:xfrm>
          <a:off x="4357686" y="4290016"/>
          <a:ext cx="714380" cy="639182"/>
        </p:xfrm>
        <a:graphic>
          <a:graphicData uri="http://schemas.openxmlformats.org/presentationml/2006/ole">
            <mc:AlternateContent xmlns:mc="http://schemas.openxmlformats.org/markup-compatibility/2006">
              <mc:Choice xmlns:v="urn:schemas-microsoft-com:vml" Requires="v">
                <p:oleObj spid="_x0000_s2049" name="公式" r:id="rId1" imgW="5791200" imgH="5181600" progId="Equation.3">
                  <p:embed/>
                </p:oleObj>
              </mc:Choice>
              <mc:Fallback>
                <p:oleObj name="公式" r:id="rId1" imgW="5791200" imgH="5181600" progId="Equation.3">
                  <p:embed/>
                  <p:pic>
                    <p:nvPicPr>
                      <p:cNvPr id="0" name="图片 2048"/>
                      <p:cNvPicPr>
                        <a:picLocks noChangeAspect="1"/>
                      </p:cNvPicPr>
                      <p:nvPr/>
                    </p:nvPicPr>
                    <p:blipFill>
                      <a:blip r:embed="rId2"/>
                      <a:stretch>
                        <a:fillRect/>
                      </a:stretch>
                    </p:blipFill>
                    <p:spPr>
                      <a:xfrm>
                        <a:off x="4357686" y="4290016"/>
                        <a:ext cx="714380" cy="639182"/>
                      </a:xfrm>
                      <a:prstGeom prst="rect">
                        <a:avLst/>
                      </a:prstGeom>
                      <a:noFill/>
                      <a:ln w="9525">
                        <a:noFill/>
                      </a:ln>
                    </p:spPr>
                  </p:pic>
                </p:oleObj>
              </mc:Fallback>
            </mc:AlternateContent>
          </a:graphicData>
        </a:graphic>
      </p:graphicFrame>
      <p:sp>
        <p:nvSpPr>
          <p:cNvPr id="13337" name="Rectangle 25"/>
          <p:cNvSpPr>
            <a:spLocks noChangeArrowheads="1"/>
          </p:cNvSpPr>
          <p:nvPr/>
        </p:nvSpPr>
        <p:spPr bwMode="auto">
          <a:xfrm>
            <a:off x="0" y="0"/>
            <a:ext cx="9144000" cy="45720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 </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x</a:t>
            </a:r>
            <a:r>
              <a:rPr kumimoji="0" lang="en-US" altLang="zh-CN" sz="900" b="0" i="0" u="none" strike="noStrike" cap="none" normalizeH="0" baseline="-30000" smtClean="0">
                <a:ln>
                  <a:noFill/>
                </a:ln>
                <a:solidFill>
                  <a:srgbClr val="000000"/>
                </a:solidFill>
                <a:effectLst/>
                <a:latin typeface="Arial" panose="020B0604020202020204" pitchFamily="34" charset="0"/>
                <a:ea typeface="NEU-BZ-S92" charset="-122"/>
                <a:cs typeface="Times New Roman" panose="02020603050405020304" pitchFamily="18" charset="0"/>
              </a:rPr>
              <a:t>1</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3339" name="Rectangle 27"/>
          <p:cNvSpPr>
            <a:spLocks noChangeArrowheads="1"/>
          </p:cNvSpPr>
          <p:nvPr/>
        </p:nvSpPr>
        <p:spPr bwMode="auto">
          <a:xfrm>
            <a:off x="785786" y="5286388"/>
            <a:ext cx="9144000" cy="45720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pSp>
        <p:nvGrpSpPr>
          <p:cNvPr id="12" name="组合 11"/>
          <p:cNvGrpSpPr/>
          <p:nvPr/>
        </p:nvGrpSpPr>
        <p:grpSpPr>
          <a:xfrm>
            <a:off x="1071538" y="5143512"/>
            <a:ext cx="5148666" cy="656213"/>
            <a:chOff x="1071538" y="5143512"/>
            <a:chExt cx="5148666" cy="656213"/>
          </a:xfrm>
        </p:grpSpPr>
        <p:graphicFrame>
          <p:nvGraphicFramePr>
            <p:cNvPr id="35" name="对象 34"/>
            <p:cNvGraphicFramePr>
              <a:graphicFrameLocks noChangeAspect="1"/>
            </p:cNvGraphicFramePr>
            <p:nvPr/>
          </p:nvGraphicFramePr>
          <p:xfrm>
            <a:off x="1714480" y="5143512"/>
            <a:ext cx="4505724" cy="605247"/>
          </p:xfrm>
          <a:graphic>
            <a:graphicData uri="http://schemas.openxmlformats.org/presentationml/2006/ole">
              <mc:AlternateContent xmlns:mc="http://schemas.openxmlformats.org/markup-compatibility/2006">
                <mc:Choice xmlns:v="urn:schemas-microsoft-com:vml" Requires="v">
                  <p:oleObj spid="_x0000_s2050" name="Equation" r:id="rId3" imgW="27432000" imgH="5791200" progId="Equation.3">
                    <p:embed/>
                  </p:oleObj>
                </mc:Choice>
                <mc:Fallback>
                  <p:oleObj name="Equation" r:id="rId3" imgW="27432000" imgH="5791200" progId="Equation.3">
                    <p:embed/>
                    <p:pic>
                      <p:nvPicPr>
                        <p:cNvPr id="0" name="图片 2049"/>
                        <p:cNvPicPr>
                          <a:picLocks noChangeAspect="1"/>
                        </p:cNvPicPr>
                        <p:nvPr/>
                      </p:nvPicPr>
                      <p:blipFill>
                        <a:blip r:embed="rId4"/>
                        <a:stretch>
                          <a:fillRect/>
                        </a:stretch>
                      </p:blipFill>
                      <p:spPr>
                        <a:xfrm>
                          <a:off x="1714480" y="5143512"/>
                          <a:ext cx="4505724" cy="605247"/>
                        </a:xfrm>
                        <a:prstGeom prst="rect">
                          <a:avLst/>
                        </a:prstGeom>
                        <a:noFill/>
                        <a:ln w="9525">
                          <a:noFill/>
                        </a:ln>
                      </p:spPr>
                    </p:pic>
                  </p:oleObj>
                </mc:Fallback>
              </mc:AlternateContent>
            </a:graphicData>
          </a:graphic>
        </p:graphicFrame>
        <p:sp>
          <p:nvSpPr>
            <p:cNvPr id="11" name="矩形 10"/>
            <p:cNvSpPr/>
            <p:nvPr/>
          </p:nvSpPr>
          <p:spPr>
            <a:xfrm>
              <a:off x="1071538" y="5214950"/>
              <a:ext cx="595035" cy="584775"/>
            </a:xfrm>
            <a:prstGeom prst="rect">
              <a:avLst/>
            </a:prstGeom>
          </p:spPr>
          <p:txBody>
            <a:bodyPr wrap="none">
              <a:spAutoFit/>
            </a:bodyPr>
            <a:lstStyle/>
            <a:p>
              <a:r>
                <a:rPr lang="zh-CN" altLang="en-US" dirty="0" smtClean="0"/>
                <a:t>即</a:t>
              </a:r>
              <a:endParaRPr lang="zh-CN" altLang="en-US"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80">
                                          <p:stCondLst>
                                            <p:cond delay="0"/>
                                          </p:stCondLst>
                                        </p:cTn>
                                        <p:tgtEl>
                                          <p:spTgt spid="5"/>
                                        </p:tgtEl>
                                      </p:cBhvr>
                                    </p:animEffect>
                                    <p:anim calcmode="lin" valueType="num">
                                      <p:cBhvr>
                                        <p:cTn id="3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6" dur="26">
                                          <p:stCondLst>
                                            <p:cond delay="650"/>
                                          </p:stCondLst>
                                        </p:cTn>
                                        <p:tgtEl>
                                          <p:spTgt spid="5"/>
                                        </p:tgtEl>
                                      </p:cBhvr>
                                      <p:to x="100000" y="60000"/>
                                    </p:animScale>
                                    <p:animScale>
                                      <p:cBhvr>
                                        <p:cTn id="37" dur="166" decel="50000">
                                          <p:stCondLst>
                                            <p:cond delay="676"/>
                                          </p:stCondLst>
                                        </p:cTn>
                                        <p:tgtEl>
                                          <p:spTgt spid="5"/>
                                        </p:tgtEl>
                                      </p:cBhvr>
                                      <p:to x="100000" y="100000"/>
                                    </p:animScale>
                                    <p:animScale>
                                      <p:cBhvr>
                                        <p:cTn id="38" dur="26">
                                          <p:stCondLst>
                                            <p:cond delay="1312"/>
                                          </p:stCondLst>
                                        </p:cTn>
                                        <p:tgtEl>
                                          <p:spTgt spid="5"/>
                                        </p:tgtEl>
                                      </p:cBhvr>
                                      <p:to x="100000" y="80000"/>
                                    </p:animScale>
                                    <p:animScale>
                                      <p:cBhvr>
                                        <p:cTn id="39" dur="166" decel="50000">
                                          <p:stCondLst>
                                            <p:cond delay="1338"/>
                                          </p:stCondLst>
                                        </p:cTn>
                                        <p:tgtEl>
                                          <p:spTgt spid="5"/>
                                        </p:tgtEl>
                                      </p:cBhvr>
                                      <p:to x="100000" y="100000"/>
                                    </p:animScale>
                                    <p:animScale>
                                      <p:cBhvr>
                                        <p:cTn id="40" dur="26">
                                          <p:stCondLst>
                                            <p:cond delay="1642"/>
                                          </p:stCondLst>
                                        </p:cTn>
                                        <p:tgtEl>
                                          <p:spTgt spid="5"/>
                                        </p:tgtEl>
                                      </p:cBhvr>
                                      <p:to x="100000" y="90000"/>
                                    </p:animScale>
                                    <p:animScale>
                                      <p:cBhvr>
                                        <p:cTn id="41" dur="166" decel="50000">
                                          <p:stCondLst>
                                            <p:cond delay="1668"/>
                                          </p:stCondLst>
                                        </p:cTn>
                                        <p:tgtEl>
                                          <p:spTgt spid="5"/>
                                        </p:tgtEl>
                                      </p:cBhvr>
                                      <p:to x="100000" y="100000"/>
                                    </p:animScale>
                                    <p:animScale>
                                      <p:cBhvr>
                                        <p:cTn id="42" dur="26">
                                          <p:stCondLst>
                                            <p:cond delay="1808"/>
                                          </p:stCondLst>
                                        </p:cTn>
                                        <p:tgtEl>
                                          <p:spTgt spid="5"/>
                                        </p:tgtEl>
                                      </p:cBhvr>
                                      <p:to x="100000" y="95000"/>
                                    </p:animScale>
                                    <p:animScale>
                                      <p:cBhvr>
                                        <p:cTn id="43" dur="166" decel="50000">
                                          <p:stCondLst>
                                            <p:cond delay="1834"/>
                                          </p:stCondLst>
                                        </p:cTn>
                                        <p:tgtEl>
                                          <p:spTgt spid="5"/>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30" presetClass="entr" presetSubtype="0" fill="hold" grpId="0"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800" decel="100000"/>
                                        <p:tgtEl>
                                          <p:spTgt spid="6"/>
                                        </p:tgtEl>
                                      </p:cBhvr>
                                    </p:animEffect>
                                    <p:anim calcmode="lin" valueType="num">
                                      <p:cBhvr>
                                        <p:cTn id="49" dur="800" decel="100000" fill="hold"/>
                                        <p:tgtEl>
                                          <p:spTgt spid="6"/>
                                        </p:tgtEl>
                                        <p:attrNameLst>
                                          <p:attrName>style.rotation</p:attrName>
                                        </p:attrNameLst>
                                      </p:cBhvr>
                                      <p:tavLst>
                                        <p:tav tm="0">
                                          <p:val>
                                            <p:fltVal val="-90"/>
                                          </p:val>
                                        </p:tav>
                                        <p:tav tm="100000">
                                          <p:val>
                                            <p:fltVal val="0"/>
                                          </p:val>
                                        </p:tav>
                                      </p:tavLst>
                                    </p:anim>
                                    <p:anim calcmode="lin" valueType="num">
                                      <p:cBhvr>
                                        <p:cTn id="50" dur="800" decel="100000" fill="hold"/>
                                        <p:tgtEl>
                                          <p:spTgt spid="6"/>
                                        </p:tgtEl>
                                        <p:attrNameLst>
                                          <p:attrName>ppt_x</p:attrName>
                                        </p:attrNameLst>
                                      </p:cBhvr>
                                      <p:tavLst>
                                        <p:tav tm="0">
                                          <p:val>
                                            <p:strVal val="#ppt_x+0.4"/>
                                          </p:val>
                                        </p:tav>
                                        <p:tav tm="100000">
                                          <p:val>
                                            <p:strVal val="#ppt_x-0.05"/>
                                          </p:val>
                                        </p:tav>
                                      </p:tavLst>
                                    </p:anim>
                                    <p:anim calcmode="lin" valueType="num">
                                      <p:cBhvr>
                                        <p:cTn id="51" dur="800" decel="100000" fill="hold"/>
                                        <p:tgtEl>
                                          <p:spTgt spid="6"/>
                                        </p:tgtEl>
                                        <p:attrNameLst>
                                          <p:attrName>ppt_y</p:attrName>
                                        </p:attrNameLst>
                                      </p:cBhvr>
                                      <p:tavLst>
                                        <p:tav tm="0">
                                          <p:val>
                                            <p:strVal val="#ppt_y-0.4"/>
                                          </p:val>
                                        </p:tav>
                                        <p:tav tm="100000">
                                          <p:val>
                                            <p:strVal val="#ppt_y+0.1"/>
                                          </p:val>
                                        </p:tav>
                                      </p:tavLst>
                                    </p:anim>
                                    <p:anim calcmode="lin" valueType="num">
                                      <p:cBhvr>
                                        <p:cTn id="52"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53"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30" presetClass="entr" presetSubtype="0" fill="hold" grpId="0" nodeType="clickEffect">
                                  <p:stCondLst>
                                    <p:cond delay="0"/>
                                  </p:stCondLst>
                                  <p:childTnLst>
                                    <p:set>
                                      <p:cBhvr>
                                        <p:cTn id="57" dur="1" fill="hold">
                                          <p:stCondLst>
                                            <p:cond delay="0"/>
                                          </p:stCondLst>
                                        </p:cTn>
                                        <p:tgtEl>
                                          <p:spTgt spid="13330"/>
                                        </p:tgtEl>
                                        <p:attrNameLst>
                                          <p:attrName>style.visibility</p:attrName>
                                        </p:attrNameLst>
                                      </p:cBhvr>
                                      <p:to>
                                        <p:strVal val="visible"/>
                                      </p:to>
                                    </p:set>
                                    <p:animEffect transition="in" filter="fade">
                                      <p:cBhvr>
                                        <p:cTn id="58" dur="800" decel="100000"/>
                                        <p:tgtEl>
                                          <p:spTgt spid="13330"/>
                                        </p:tgtEl>
                                      </p:cBhvr>
                                    </p:animEffect>
                                    <p:anim calcmode="lin" valueType="num">
                                      <p:cBhvr>
                                        <p:cTn id="59" dur="800" decel="100000" fill="hold"/>
                                        <p:tgtEl>
                                          <p:spTgt spid="13330"/>
                                        </p:tgtEl>
                                        <p:attrNameLst>
                                          <p:attrName>style.rotation</p:attrName>
                                        </p:attrNameLst>
                                      </p:cBhvr>
                                      <p:tavLst>
                                        <p:tav tm="0">
                                          <p:val>
                                            <p:fltVal val="-90"/>
                                          </p:val>
                                        </p:tav>
                                        <p:tav tm="100000">
                                          <p:val>
                                            <p:fltVal val="0"/>
                                          </p:val>
                                        </p:tav>
                                      </p:tavLst>
                                    </p:anim>
                                    <p:anim calcmode="lin" valueType="num">
                                      <p:cBhvr>
                                        <p:cTn id="60" dur="800" decel="100000" fill="hold"/>
                                        <p:tgtEl>
                                          <p:spTgt spid="13330"/>
                                        </p:tgtEl>
                                        <p:attrNameLst>
                                          <p:attrName>ppt_x</p:attrName>
                                        </p:attrNameLst>
                                      </p:cBhvr>
                                      <p:tavLst>
                                        <p:tav tm="0">
                                          <p:val>
                                            <p:strVal val="#ppt_x+0.4"/>
                                          </p:val>
                                        </p:tav>
                                        <p:tav tm="100000">
                                          <p:val>
                                            <p:strVal val="#ppt_x-0.05"/>
                                          </p:val>
                                        </p:tav>
                                      </p:tavLst>
                                    </p:anim>
                                    <p:anim calcmode="lin" valueType="num">
                                      <p:cBhvr>
                                        <p:cTn id="61" dur="800" decel="100000" fill="hold"/>
                                        <p:tgtEl>
                                          <p:spTgt spid="13330"/>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13330"/>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13330"/>
                                        </p:tgtEl>
                                        <p:attrNameLst>
                                          <p:attrName>ppt_y</p:attrName>
                                        </p:attrNameLst>
                                      </p:cBhvr>
                                      <p:tavLst>
                                        <p:tav tm="0">
                                          <p:val>
                                            <p:strVal val="#ppt_y+0.1"/>
                                          </p:val>
                                        </p:tav>
                                        <p:tav tm="100000">
                                          <p:val>
                                            <p:strVal val="#ppt_y"/>
                                          </p:val>
                                        </p:tav>
                                      </p:tavLst>
                                    </p:anim>
                                  </p:childTnLst>
                                </p:cTn>
                              </p:par>
                            </p:childTnLst>
                          </p:cTn>
                        </p:par>
                        <p:par>
                          <p:cTn id="64" fill="hold">
                            <p:stCondLst>
                              <p:cond delay="1000"/>
                            </p:stCondLst>
                            <p:childTnLst>
                              <p:par>
                                <p:cTn id="65" presetID="30" presetClass="entr" presetSubtype="0" fill="hold"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fade">
                                      <p:cBhvr>
                                        <p:cTn id="67" dur="800" decel="100000"/>
                                        <p:tgtEl>
                                          <p:spTgt spid="28"/>
                                        </p:tgtEl>
                                      </p:cBhvr>
                                    </p:animEffect>
                                    <p:anim calcmode="lin" valueType="num">
                                      <p:cBhvr>
                                        <p:cTn id="68" dur="800" decel="100000" fill="hold"/>
                                        <p:tgtEl>
                                          <p:spTgt spid="28"/>
                                        </p:tgtEl>
                                        <p:attrNameLst>
                                          <p:attrName>style.rotation</p:attrName>
                                        </p:attrNameLst>
                                      </p:cBhvr>
                                      <p:tavLst>
                                        <p:tav tm="0">
                                          <p:val>
                                            <p:fltVal val="-90"/>
                                          </p:val>
                                        </p:tav>
                                        <p:tav tm="100000">
                                          <p:val>
                                            <p:fltVal val="0"/>
                                          </p:val>
                                        </p:tav>
                                      </p:tavLst>
                                    </p:anim>
                                    <p:anim calcmode="lin" valueType="num">
                                      <p:cBhvr>
                                        <p:cTn id="69" dur="800" decel="100000" fill="hold"/>
                                        <p:tgtEl>
                                          <p:spTgt spid="28"/>
                                        </p:tgtEl>
                                        <p:attrNameLst>
                                          <p:attrName>ppt_x</p:attrName>
                                        </p:attrNameLst>
                                      </p:cBhvr>
                                      <p:tavLst>
                                        <p:tav tm="0">
                                          <p:val>
                                            <p:strVal val="#ppt_x+0.4"/>
                                          </p:val>
                                        </p:tav>
                                        <p:tav tm="100000">
                                          <p:val>
                                            <p:strVal val="#ppt_x-0.05"/>
                                          </p:val>
                                        </p:tav>
                                      </p:tavLst>
                                    </p:anim>
                                    <p:anim calcmode="lin" valueType="num">
                                      <p:cBhvr>
                                        <p:cTn id="70" dur="800" decel="100000" fill="hold"/>
                                        <p:tgtEl>
                                          <p:spTgt spid="28"/>
                                        </p:tgtEl>
                                        <p:attrNameLst>
                                          <p:attrName>ppt_y</p:attrName>
                                        </p:attrNameLst>
                                      </p:cBhvr>
                                      <p:tavLst>
                                        <p:tav tm="0">
                                          <p:val>
                                            <p:strVal val="#ppt_y-0.4"/>
                                          </p:val>
                                        </p:tav>
                                        <p:tav tm="100000">
                                          <p:val>
                                            <p:strVal val="#ppt_y+0.1"/>
                                          </p:val>
                                        </p:tav>
                                      </p:tavLst>
                                    </p:anim>
                                    <p:anim calcmode="lin" valueType="num">
                                      <p:cBhvr>
                                        <p:cTn id="71" dur="200" accel="100000" fill="hold">
                                          <p:stCondLst>
                                            <p:cond delay="800"/>
                                          </p:stCondLst>
                                        </p:cTn>
                                        <p:tgtEl>
                                          <p:spTgt spid="28"/>
                                        </p:tgtEl>
                                        <p:attrNameLst>
                                          <p:attrName>ppt_x</p:attrName>
                                        </p:attrNameLst>
                                      </p:cBhvr>
                                      <p:tavLst>
                                        <p:tav tm="0">
                                          <p:val>
                                            <p:strVal val="#ppt_x-0.05"/>
                                          </p:val>
                                        </p:tav>
                                        <p:tav tm="100000">
                                          <p:val>
                                            <p:strVal val="#ppt_x"/>
                                          </p:val>
                                        </p:tav>
                                      </p:tavLst>
                                    </p:anim>
                                    <p:anim calcmode="lin" valueType="num">
                                      <p:cBhvr>
                                        <p:cTn id="72" dur="200" accel="100000" fill="hold">
                                          <p:stCondLst>
                                            <p:cond delay="800"/>
                                          </p:stCondLst>
                                        </p:cTn>
                                        <p:tgtEl>
                                          <p:spTgt spid="28"/>
                                        </p:tgtEl>
                                        <p:attrNameLst>
                                          <p:attrName>ppt_y</p:attrName>
                                        </p:attrNameLst>
                                      </p:cBhvr>
                                      <p:tavLst>
                                        <p:tav tm="0">
                                          <p:val>
                                            <p:strVal val="#ppt_y+0.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13330"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785786" y="428604"/>
            <a:ext cx="2167581" cy="584775"/>
          </a:xfrm>
          <a:prstGeom prst="rect">
            <a:avLst/>
          </a:prstGeom>
        </p:spPr>
        <p:txBody>
          <a:bodyPr wrap="none">
            <a:spAutoFit/>
          </a:bodyPr>
          <a:lstStyle/>
          <a:p>
            <a:r>
              <a:rPr lang="en-US" b="1" dirty="0" smtClean="0"/>
              <a:t>2</a:t>
            </a:r>
            <a:r>
              <a:rPr lang="en-US" b="1" i="1" dirty="0" smtClean="0"/>
              <a:t>.</a:t>
            </a:r>
            <a:r>
              <a:rPr lang="zh-CN" altLang="en-US" b="1" dirty="0" smtClean="0"/>
              <a:t>归纳概念</a:t>
            </a:r>
            <a:endParaRPr lang="zh-CN" altLang="en-US" b="1" dirty="0"/>
          </a:p>
        </p:txBody>
      </p:sp>
      <p:sp>
        <p:nvSpPr>
          <p:cNvPr id="3" name="矩形 2"/>
          <p:cNvSpPr/>
          <p:nvPr/>
        </p:nvSpPr>
        <p:spPr>
          <a:xfrm>
            <a:off x="785786" y="1714488"/>
            <a:ext cx="6786610" cy="1754326"/>
          </a:xfrm>
          <a:prstGeom prst="rect">
            <a:avLst/>
          </a:prstGeom>
        </p:spPr>
        <p:style>
          <a:lnRef idx="3">
            <a:schemeClr val="lt1"/>
          </a:lnRef>
          <a:fillRef idx="1">
            <a:schemeClr val="accent4"/>
          </a:fillRef>
          <a:effectRef idx="1">
            <a:schemeClr val="accent4"/>
          </a:effectRef>
          <a:fontRef idx="minor">
            <a:schemeClr val="lt1"/>
          </a:fontRef>
        </p:style>
        <p:txBody>
          <a:bodyPr wrap="square">
            <a:spAutoFit/>
          </a:bodyPr>
          <a:lstStyle/>
          <a:p>
            <a:r>
              <a:rPr lang="zh-CN" altLang="en-US" sz="3600" dirty="0" smtClean="0"/>
              <a:t>通过直接将某一个数开平方解一元二次方程的方法叫做直接开平方法</a:t>
            </a:r>
            <a:r>
              <a:rPr lang="en-US" sz="3600" i="1" dirty="0" smtClean="0"/>
              <a:t>.</a:t>
            </a:r>
            <a:endParaRPr lang="zh-CN" alt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8" fill="hold">
                                          <p:stCondLst>
                                            <p:cond delay="0"/>
                                          </p:stCondLst>
                                        </p:cTn>
                                        <p:tgtEl>
                                          <p:spTgt spid="2"/>
                                        </p:tgtEl>
                                        <p:attrNameLst>
                                          <p:attrName>style.rotation</p:attrName>
                                        </p:attrNameLst>
                                      </p:cBhvr>
                                      <p:to>
                                        <p:strVal val="-45.0"/>
                                      </p:to>
                                    </p:set>
                                    <p:anim calcmode="lin" valueType="num">
                                      <p:cBhvr>
                                        <p:cTn id="8" dur="228" fill="hold">
                                          <p:stCondLst>
                                            <p:cond delay="228"/>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5"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style.rotation</p:attrName>
                                        </p:attrNameLst>
                                      </p:cBhvr>
                                      <p:tavLst>
                                        <p:tav tm="0">
                                          <p:val>
                                            <p:fltVal val="720"/>
                                          </p:val>
                                        </p:tav>
                                        <p:tav tm="100000">
                                          <p:val>
                                            <p:fltVal val="0"/>
                                          </p:val>
                                        </p:tav>
                                      </p:tavLst>
                                    </p:anim>
                                    <p:anim calcmode="lin" valueType="num">
                                      <p:cBhvr>
                                        <p:cTn id="18" dur="2000" fill="hold"/>
                                        <p:tgtEl>
                                          <p:spTgt spid="3"/>
                                        </p:tgtEl>
                                        <p:attrNameLst>
                                          <p:attrName>ppt_h</p:attrName>
                                        </p:attrNameLst>
                                      </p:cBhvr>
                                      <p:tavLst>
                                        <p:tav tm="0">
                                          <p:val>
                                            <p:fltVal val="0"/>
                                          </p:val>
                                        </p:tav>
                                        <p:tav tm="100000">
                                          <p:val>
                                            <p:strVal val="#ppt_h"/>
                                          </p:val>
                                        </p:tav>
                                      </p:tavLst>
                                    </p:anim>
                                    <p:anim calcmode="lin" valueType="num">
                                      <p:cBhvr>
                                        <p:cTn id="19" dur="20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1043608" y="332656"/>
            <a:ext cx="2167581" cy="584775"/>
          </a:xfrm>
          <a:prstGeom prst="rect">
            <a:avLst/>
          </a:prstGeom>
        </p:spPr>
        <p:txBody>
          <a:bodyPr wrap="none">
            <a:spAutoFit/>
          </a:bodyPr>
          <a:lstStyle/>
          <a:p>
            <a:r>
              <a:rPr lang="en-US" b="1" dirty="0" smtClean="0"/>
              <a:t>3</a:t>
            </a:r>
            <a:r>
              <a:rPr lang="en-US" b="1" i="1" dirty="0" smtClean="0"/>
              <a:t>.</a:t>
            </a:r>
            <a:r>
              <a:rPr lang="zh-CN" altLang="en-US" b="1" dirty="0" smtClean="0"/>
              <a:t>即时巩固</a:t>
            </a:r>
            <a:endParaRPr lang="zh-CN" altLang="en-US" b="1" dirty="0"/>
          </a:p>
        </p:txBody>
      </p:sp>
      <p:sp>
        <p:nvSpPr>
          <p:cNvPr id="3" name="矩形 2"/>
          <p:cNvSpPr/>
          <p:nvPr/>
        </p:nvSpPr>
        <p:spPr>
          <a:xfrm>
            <a:off x="755576" y="1052736"/>
            <a:ext cx="6072230" cy="1077218"/>
          </a:xfrm>
          <a:prstGeom prst="rect">
            <a:avLst/>
          </a:prstGeom>
        </p:spPr>
        <p:txBody>
          <a:bodyPr wrap="square">
            <a:spAutoFit/>
          </a:bodyPr>
          <a:lstStyle/>
          <a:p>
            <a:r>
              <a:rPr lang="zh-CN" altLang="en-US" dirty="0" smtClean="0"/>
              <a:t>解下列方程</a:t>
            </a:r>
            <a:r>
              <a:rPr lang="en-US" i="1" dirty="0" smtClean="0"/>
              <a:t>.</a:t>
            </a:r>
            <a:r>
              <a:rPr lang="en-US" dirty="0" smtClean="0"/>
              <a:t>(</a:t>
            </a:r>
            <a:r>
              <a:rPr lang="zh-CN" altLang="en-US" dirty="0" smtClean="0"/>
              <a:t>抢答</a:t>
            </a:r>
            <a:r>
              <a:rPr lang="en-US" dirty="0" smtClean="0"/>
              <a:t>)</a:t>
            </a:r>
            <a:endParaRPr lang="zh-CN" altLang="en-US" dirty="0" smtClean="0"/>
          </a:p>
          <a:p>
            <a:r>
              <a:rPr lang="en-US" dirty="0" smtClean="0"/>
              <a:t>(1)</a:t>
            </a:r>
            <a:r>
              <a:rPr lang="en-US" altLang="zh-CN" i="1" dirty="0" smtClean="0">
                <a:latin typeface="Times New Roman" panose="02020603050405020304" pitchFamily="18" charset="0"/>
              </a:rPr>
              <a:t>x</a:t>
            </a:r>
            <a:r>
              <a:rPr lang="en-US" baseline="30000" dirty="0" smtClean="0"/>
              <a:t>2</a:t>
            </a:r>
            <a:r>
              <a:rPr lang="en-US" i="1" dirty="0" smtClean="0"/>
              <a:t>=</a:t>
            </a:r>
            <a:r>
              <a:rPr lang="en-US" dirty="0" smtClean="0"/>
              <a:t>9;</a:t>
            </a:r>
            <a:r>
              <a:rPr lang="zh-CN" altLang="en-US" i="1" dirty="0" smtClean="0"/>
              <a:t>　　</a:t>
            </a:r>
            <a:r>
              <a:rPr lang="en-US" dirty="0" smtClean="0"/>
              <a:t>(2)9</a:t>
            </a:r>
            <a:r>
              <a:rPr lang="en-US" altLang="zh-CN" b="1" i="1" dirty="0" smtClean="0">
                <a:latin typeface="Times New Roman" panose="02020603050405020304" pitchFamily="18" charset="0"/>
              </a:rPr>
              <a:t>x</a:t>
            </a:r>
            <a:r>
              <a:rPr lang="en-US" baseline="30000" dirty="0" smtClean="0"/>
              <a:t>2</a:t>
            </a:r>
            <a:r>
              <a:rPr lang="en-US" i="1" dirty="0" smtClean="0"/>
              <a:t>-</a:t>
            </a:r>
            <a:r>
              <a:rPr lang="en-US" dirty="0" smtClean="0"/>
              <a:t>144</a:t>
            </a:r>
            <a:r>
              <a:rPr lang="en-US" i="1" dirty="0" smtClean="0"/>
              <a:t>=</a:t>
            </a:r>
            <a:r>
              <a:rPr lang="en-US" dirty="0" smtClean="0"/>
              <a:t>0</a:t>
            </a:r>
            <a:r>
              <a:rPr lang="en-US" i="1" dirty="0" smtClean="0"/>
              <a:t>.</a:t>
            </a:r>
            <a:endParaRPr lang="zh-CN" altLang="en-US" dirty="0"/>
          </a:p>
        </p:txBody>
      </p:sp>
      <p:sp>
        <p:nvSpPr>
          <p:cNvPr id="4" name="矩形 3"/>
          <p:cNvSpPr/>
          <p:nvPr/>
        </p:nvSpPr>
        <p:spPr>
          <a:xfrm>
            <a:off x="827584" y="2420888"/>
            <a:ext cx="6858048" cy="1077218"/>
          </a:xfrm>
          <a:prstGeom prst="rect">
            <a:avLst/>
          </a:prstGeom>
        </p:spPr>
        <p:txBody>
          <a:bodyPr wrap="square">
            <a:spAutoFit/>
          </a:bodyPr>
          <a:lstStyle/>
          <a:p>
            <a:r>
              <a:rPr lang="zh-CN" altLang="en-US" dirty="0" smtClean="0"/>
              <a:t>解</a:t>
            </a:r>
            <a:r>
              <a:rPr lang="en-US" dirty="0" smtClean="0"/>
              <a:t>:(1)</a:t>
            </a:r>
            <a:r>
              <a:rPr lang="zh-CN" altLang="en-US" dirty="0" smtClean="0"/>
              <a:t>根据平方根的意义</a:t>
            </a:r>
            <a:r>
              <a:rPr lang="en-US" dirty="0" smtClean="0"/>
              <a:t>,</a:t>
            </a:r>
            <a:r>
              <a:rPr lang="zh-CN" altLang="en-US" dirty="0" smtClean="0"/>
              <a:t>得</a:t>
            </a:r>
            <a:r>
              <a:rPr lang="en-US" altLang="zh-CN" b="1" i="1" dirty="0" smtClean="0">
                <a:latin typeface="Times New Roman" panose="02020603050405020304" pitchFamily="18" charset="0"/>
              </a:rPr>
              <a:t>x</a:t>
            </a:r>
            <a:r>
              <a:rPr lang="en-US" i="1" dirty="0" smtClean="0"/>
              <a:t>=</a:t>
            </a:r>
            <a:r>
              <a:rPr lang="en-US" dirty="0" smtClean="0"/>
              <a:t>±3,</a:t>
            </a:r>
            <a:endParaRPr lang="zh-CN" altLang="en-US" dirty="0" smtClean="0"/>
          </a:p>
          <a:p>
            <a:r>
              <a:rPr lang="en-US" dirty="0" smtClean="0"/>
              <a:t>∴</a:t>
            </a:r>
            <a:r>
              <a:rPr lang="en-US" altLang="zh-CN" b="1" i="1" dirty="0" smtClean="0">
                <a:latin typeface="Times New Roman" panose="02020603050405020304" pitchFamily="18" charset="0"/>
              </a:rPr>
              <a:t>x</a:t>
            </a:r>
            <a:r>
              <a:rPr lang="en-US" baseline="-25000" dirty="0" smtClean="0"/>
              <a:t>1</a:t>
            </a:r>
            <a:r>
              <a:rPr lang="en-US" i="1" dirty="0" smtClean="0"/>
              <a:t>=</a:t>
            </a:r>
            <a:r>
              <a:rPr lang="en-US" dirty="0" smtClean="0"/>
              <a:t>3,</a:t>
            </a:r>
            <a:r>
              <a:rPr lang="en-US" altLang="zh-CN" b="1" i="1" dirty="0" smtClean="0">
                <a:latin typeface="Times New Roman" panose="02020603050405020304" pitchFamily="18" charset="0"/>
              </a:rPr>
              <a:t>x</a:t>
            </a:r>
            <a:r>
              <a:rPr lang="en-US" baseline="-25000" dirty="0" smtClean="0"/>
              <a:t>2</a:t>
            </a:r>
            <a:r>
              <a:rPr lang="en-US" i="1" dirty="0" smtClean="0"/>
              <a:t>=-</a:t>
            </a:r>
            <a:r>
              <a:rPr lang="en-US" dirty="0" smtClean="0"/>
              <a:t>3</a:t>
            </a:r>
            <a:r>
              <a:rPr lang="en-US" i="1" dirty="0" smtClean="0"/>
              <a:t>.</a:t>
            </a:r>
            <a:endParaRPr lang="zh-CN" altLang="en-US" dirty="0"/>
          </a:p>
        </p:txBody>
      </p:sp>
      <p:sp>
        <p:nvSpPr>
          <p:cNvPr id="5" name="矩形 4"/>
          <p:cNvSpPr/>
          <p:nvPr/>
        </p:nvSpPr>
        <p:spPr>
          <a:xfrm>
            <a:off x="827584" y="3501008"/>
            <a:ext cx="7358114" cy="584775"/>
          </a:xfrm>
          <a:prstGeom prst="rect">
            <a:avLst/>
          </a:prstGeom>
        </p:spPr>
        <p:txBody>
          <a:bodyPr wrap="square">
            <a:spAutoFit/>
          </a:bodyPr>
          <a:lstStyle/>
          <a:p>
            <a:r>
              <a:rPr lang="en-US" dirty="0" smtClean="0"/>
              <a:t>(2)</a:t>
            </a:r>
            <a:r>
              <a:rPr lang="zh-CN" altLang="en-US" dirty="0" smtClean="0"/>
              <a:t>移项</a:t>
            </a:r>
            <a:r>
              <a:rPr lang="en-US" dirty="0" smtClean="0"/>
              <a:t>,</a:t>
            </a:r>
            <a:r>
              <a:rPr lang="zh-CN" altLang="en-US" dirty="0" smtClean="0"/>
              <a:t>得</a:t>
            </a:r>
            <a:r>
              <a:rPr lang="en-US" dirty="0" smtClean="0"/>
              <a:t>9</a:t>
            </a:r>
            <a:r>
              <a:rPr lang="en-US" altLang="zh-CN" b="1" i="1" dirty="0" smtClean="0">
                <a:latin typeface="Times New Roman" panose="02020603050405020304" pitchFamily="18" charset="0"/>
              </a:rPr>
              <a:t>x</a:t>
            </a:r>
            <a:r>
              <a:rPr lang="en-US" baseline="30000" dirty="0" smtClean="0"/>
              <a:t>2</a:t>
            </a:r>
            <a:r>
              <a:rPr lang="en-US" i="1" dirty="0" smtClean="0"/>
              <a:t>=</a:t>
            </a:r>
            <a:r>
              <a:rPr lang="en-US" dirty="0" smtClean="0"/>
              <a:t>144,</a:t>
            </a:r>
            <a:r>
              <a:rPr lang="zh-CN" altLang="en-US" dirty="0" smtClean="0"/>
              <a:t>系数化为</a:t>
            </a:r>
            <a:r>
              <a:rPr lang="en-US" dirty="0" smtClean="0"/>
              <a:t>1,</a:t>
            </a:r>
            <a:r>
              <a:rPr lang="zh-CN" altLang="en-US" dirty="0" smtClean="0"/>
              <a:t>得</a:t>
            </a:r>
            <a:r>
              <a:rPr lang="en-US" altLang="zh-CN" b="1" i="1" dirty="0" smtClean="0">
                <a:latin typeface="Times New Roman" panose="02020603050405020304" pitchFamily="18" charset="0"/>
              </a:rPr>
              <a:t>x</a:t>
            </a:r>
            <a:r>
              <a:rPr lang="en-US" baseline="30000" dirty="0" smtClean="0"/>
              <a:t>2</a:t>
            </a:r>
            <a:r>
              <a:rPr lang="en-US" i="1" dirty="0" smtClean="0"/>
              <a:t>=</a:t>
            </a:r>
            <a:r>
              <a:rPr lang="en-US" dirty="0" smtClean="0"/>
              <a:t>16</a:t>
            </a:r>
            <a:endParaRPr lang="zh-CN" altLang="en-US" dirty="0"/>
          </a:p>
        </p:txBody>
      </p:sp>
      <p:sp>
        <p:nvSpPr>
          <p:cNvPr id="6" name="矩形 5"/>
          <p:cNvSpPr/>
          <p:nvPr/>
        </p:nvSpPr>
        <p:spPr>
          <a:xfrm>
            <a:off x="899592" y="4365104"/>
            <a:ext cx="7000924" cy="1077218"/>
          </a:xfrm>
          <a:prstGeom prst="rect">
            <a:avLst/>
          </a:prstGeom>
        </p:spPr>
        <p:txBody>
          <a:bodyPr wrap="square">
            <a:spAutoFit/>
          </a:bodyPr>
          <a:lstStyle/>
          <a:p>
            <a:r>
              <a:rPr lang="zh-CN" altLang="en-US" dirty="0" smtClean="0"/>
              <a:t>根据平方根的意义</a:t>
            </a:r>
            <a:r>
              <a:rPr lang="en-US" dirty="0" smtClean="0"/>
              <a:t>,</a:t>
            </a:r>
            <a:r>
              <a:rPr lang="zh-CN" altLang="en-US" dirty="0" smtClean="0"/>
              <a:t>得</a:t>
            </a:r>
            <a:r>
              <a:rPr lang="en-US" altLang="zh-CN" b="1" i="1" dirty="0" smtClean="0">
                <a:latin typeface="Times New Roman" panose="02020603050405020304" pitchFamily="18" charset="0"/>
              </a:rPr>
              <a:t>x</a:t>
            </a:r>
            <a:r>
              <a:rPr lang="en-US" i="1" dirty="0" smtClean="0"/>
              <a:t>=</a:t>
            </a:r>
            <a:r>
              <a:rPr lang="en-US" dirty="0" smtClean="0"/>
              <a:t>±4,</a:t>
            </a:r>
            <a:endParaRPr lang="zh-CN" altLang="en-US" dirty="0" smtClean="0"/>
          </a:p>
          <a:p>
            <a:r>
              <a:rPr lang="en-US" dirty="0" smtClean="0"/>
              <a:t>∴</a:t>
            </a:r>
            <a:r>
              <a:rPr lang="en-US" altLang="zh-CN" b="1" i="1" dirty="0" smtClean="0">
                <a:latin typeface="Times New Roman" panose="02020603050405020304" pitchFamily="18" charset="0"/>
              </a:rPr>
              <a:t>x</a:t>
            </a:r>
            <a:r>
              <a:rPr lang="en-US" baseline="-25000" dirty="0" smtClean="0"/>
              <a:t>1</a:t>
            </a:r>
            <a:r>
              <a:rPr lang="en-US" i="1" dirty="0" smtClean="0"/>
              <a:t>=</a:t>
            </a:r>
            <a:r>
              <a:rPr lang="en-US" dirty="0" smtClean="0"/>
              <a:t>4,</a:t>
            </a:r>
            <a:r>
              <a:rPr lang="en-US" altLang="zh-CN" b="1" i="1" dirty="0" smtClean="0">
                <a:latin typeface="Times New Roman" panose="02020603050405020304" pitchFamily="18" charset="0"/>
              </a:rPr>
              <a:t>x</a:t>
            </a:r>
            <a:r>
              <a:rPr lang="en-US" baseline="-25000" dirty="0" smtClean="0"/>
              <a:t>2</a:t>
            </a:r>
            <a:r>
              <a:rPr lang="en-US" i="1" dirty="0" smtClean="0"/>
              <a:t>=-</a:t>
            </a:r>
            <a:r>
              <a:rPr lang="en-US" dirty="0" smtClean="0"/>
              <a:t>4</a:t>
            </a:r>
            <a:r>
              <a:rPr lang="en-US" i="1" dirty="0" smtClean="0"/>
              <a:t>.</a:t>
            </a:r>
            <a:endParaRPr lang="zh-CN" altLang="en-US"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9" presetClass="entr" presetSubtype="0" accel="10000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7" dur="5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8" dur="5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9"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9" presetClass="entr" presetSubtype="0" accel="10000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25" dur="5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26" dur="5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9" presetClass="entr" presetSubtype="0" accel="10000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33" dur="5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34" dur="5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714348" y="428604"/>
            <a:ext cx="2167581" cy="584775"/>
          </a:xfrm>
          <a:prstGeom prst="rect">
            <a:avLst/>
          </a:prstGeom>
        </p:spPr>
        <p:txBody>
          <a:bodyPr wrap="none">
            <a:spAutoFit/>
          </a:bodyPr>
          <a:lstStyle/>
          <a:p>
            <a:r>
              <a:rPr lang="en-US" dirty="0" smtClean="0"/>
              <a:t>4</a:t>
            </a:r>
            <a:r>
              <a:rPr lang="en-US" i="1" dirty="0" smtClean="0"/>
              <a:t>.</a:t>
            </a:r>
            <a:r>
              <a:rPr lang="zh-CN" altLang="en-US" dirty="0" smtClean="0"/>
              <a:t>总结归纳</a:t>
            </a:r>
            <a:endParaRPr lang="zh-CN" altLang="en-US" dirty="0"/>
          </a:p>
        </p:txBody>
      </p:sp>
      <p:sp>
        <p:nvSpPr>
          <p:cNvPr id="3" name="矩形 2"/>
          <p:cNvSpPr/>
          <p:nvPr/>
        </p:nvSpPr>
        <p:spPr>
          <a:xfrm>
            <a:off x="714348" y="1214422"/>
            <a:ext cx="4188967" cy="584775"/>
          </a:xfrm>
          <a:prstGeom prst="rect">
            <a:avLst/>
          </a:prstGeom>
        </p:spPr>
        <p:txBody>
          <a:bodyPr wrap="none">
            <a:spAutoFit/>
          </a:bodyPr>
          <a:lstStyle/>
          <a:p>
            <a:r>
              <a:rPr lang="zh-CN" altLang="en-US" b="1" dirty="0" smtClean="0">
                <a:solidFill>
                  <a:srgbClr val="FF3300"/>
                </a:solidFill>
              </a:rPr>
              <a:t>一般地</a:t>
            </a:r>
            <a:r>
              <a:rPr lang="en-US" b="1" dirty="0" smtClean="0">
                <a:solidFill>
                  <a:srgbClr val="FF3300"/>
                </a:solidFill>
              </a:rPr>
              <a:t>,</a:t>
            </a:r>
            <a:r>
              <a:rPr lang="zh-CN" altLang="en-US" b="1" dirty="0" smtClean="0">
                <a:solidFill>
                  <a:srgbClr val="FF3300"/>
                </a:solidFill>
              </a:rPr>
              <a:t>对于方程</a:t>
            </a:r>
            <a:r>
              <a:rPr lang="en-US" altLang="zh-CN" b="1" i="1" dirty="0" smtClean="0">
                <a:solidFill>
                  <a:srgbClr val="FF3300"/>
                </a:solidFill>
                <a:latin typeface="Times New Roman" panose="02020603050405020304" pitchFamily="18" charset="0"/>
              </a:rPr>
              <a:t>x</a:t>
            </a:r>
            <a:r>
              <a:rPr lang="en-US" b="1" baseline="30000" dirty="0" smtClean="0">
                <a:solidFill>
                  <a:srgbClr val="FF3300"/>
                </a:solidFill>
              </a:rPr>
              <a:t>2</a:t>
            </a:r>
            <a:r>
              <a:rPr lang="en-US" altLang="zh-CN" b="1" i="1" dirty="0" smtClean="0">
                <a:solidFill>
                  <a:srgbClr val="FF3300"/>
                </a:solidFill>
                <a:latin typeface="Times New Roman" panose="02020603050405020304" pitchFamily="18" charset="0"/>
              </a:rPr>
              <a:t>=p</a:t>
            </a:r>
            <a:r>
              <a:rPr lang="en-US" b="1" dirty="0" smtClean="0">
                <a:solidFill>
                  <a:srgbClr val="FF3300"/>
                </a:solidFill>
              </a:rPr>
              <a:t>:</a:t>
            </a:r>
            <a:endParaRPr lang="zh-CN" altLang="en-US" b="1" dirty="0">
              <a:solidFill>
                <a:srgbClr val="FF3300"/>
              </a:solidFill>
            </a:endParaRPr>
          </a:p>
        </p:txBody>
      </p:sp>
      <p:sp>
        <p:nvSpPr>
          <p:cNvPr id="21507" name="Rectangle 3"/>
          <p:cNvSpPr>
            <a:spLocks noChangeArrowheads="1"/>
          </p:cNvSpPr>
          <p:nvPr/>
        </p:nvSpPr>
        <p:spPr bwMode="auto">
          <a:xfrm>
            <a:off x="251520" y="2128500"/>
            <a:ext cx="8352928" cy="584775"/>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b="1" i="0" u="none" strike="noStrike" cap="none" normalizeH="0" baseline="0" dirty="0" smtClean="0">
                <a:ln>
                  <a:noFill/>
                </a:ln>
                <a:solidFill>
                  <a:srgbClr val="FF0000"/>
                </a:solidFill>
                <a:effectLst/>
                <a:latin typeface="Arial" panose="020B0604020202020204" pitchFamily="34" charset="0"/>
                <a:ea typeface="NEU-BZ-S92" charset="-122"/>
                <a:cs typeface="Times New Roman" panose="02020603050405020304" pitchFamily="18" charset="0"/>
              </a:rPr>
              <a:t>(1)</a:t>
            </a:r>
            <a:r>
              <a:rPr kumimoji="0" lang="zh-CN" altLang="en-US" b="1" i="0" u="none" strike="noStrike" cap="none" normalizeH="0" baseline="0" dirty="0" smtClean="0">
                <a:ln>
                  <a:noFill/>
                </a:ln>
                <a:solidFill>
                  <a:srgbClr val="FF0000"/>
                </a:solidFill>
                <a:effectLst/>
                <a:latin typeface="NEU-BZ-S92" charset="-122"/>
                <a:ea typeface="方正书宋_GBK" charset="-122"/>
                <a:cs typeface="Times New Roman" panose="02020603050405020304" pitchFamily="18" charset="0"/>
              </a:rPr>
              <a:t>当</a:t>
            </a:r>
            <a:r>
              <a:rPr kumimoji="0" lang="en-US" altLang="zh-CN" i="1" u="none" strike="noStrike" cap="none" normalizeH="0" baseline="0" dirty="0" smtClean="0">
                <a:ln>
                  <a:noFill/>
                </a:ln>
                <a:solidFill>
                  <a:srgbClr val="FF0000"/>
                </a:solidFill>
                <a:effectLst/>
                <a:latin typeface="Arial" panose="020B0604020202020204" pitchFamily="34" charset="0"/>
                <a:ea typeface="NEU-BZ-S92" charset="-122"/>
                <a:cs typeface="Times New Roman" panose="02020603050405020304" pitchFamily="18" charset="0"/>
              </a:rPr>
              <a:t>p&gt;</a:t>
            </a:r>
            <a:r>
              <a:rPr kumimoji="0" lang="en-US" altLang="zh-CN" i="0" u="none" strike="noStrike" cap="none" normalizeH="0" baseline="0" dirty="0" smtClean="0">
                <a:ln>
                  <a:noFill/>
                </a:ln>
                <a:solidFill>
                  <a:srgbClr val="FF0000"/>
                </a:solidFill>
                <a:effectLst/>
                <a:latin typeface="Arial" panose="020B0604020202020204" pitchFamily="34" charset="0"/>
                <a:ea typeface="NEU-BZ-S92" charset="-122"/>
                <a:cs typeface="Times New Roman" panose="02020603050405020304" pitchFamily="18" charset="0"/>
              </a:rPr>
              <a:t>0</a:t>
            </a:r>
            <a:r>
              <a:rPr kumimoji="0" lang="zh-CN" altLang="en-US" b="1" i="0" u="none" strike="noStrike" cap="none" normalizeH="0" baseline="0" dirty="0" smtClean="0">
                <a:ln>
                  <a:noFill/>
                </a:ln>
                <a:solidFill>
                  <a:srgbClr val="FF0000"/>
                </a:solidFill>
                <a:effectLst/>
                <a:latin typeface="NEU-BZ-S92" charset="-122"/>
                <a:ea typeface="方正书宋_GBK" charset="-122"/>
                <a:cs typeface="Times New Roman" panose="02020603050405020304" pitchFamily="18" charset="0"/>
              </a:rPr>
              <a:t>时</a:t>
            </a:r>
            <a:r>
              <a:rPr kumimoji="0" lang="en-US" altLang="zh-CN" b="1" i="0" u="none" strike="noStrike" cap="none" normalizeH="0" baseline="0" dirty="0" smtClean="0">
                <a:ln>
                  <a:noFill/>
                </a:ln>
                <a:solidFill>
                  <a:srgbClr val="FF0000"/>
                </a:solidFill>
                <a:effectLst/>
                <a:latin typeface="Arial" panose="020B0604020202020204" pitchFamily="34" charset="0"/>
                <a:ea typeface="NEU-BZ-S92" charset="-122"/>
                <a:cs typeface="Times New Roman" panose="02020603050405020304" pitchFamily="18" charset="0"/>
              </a:rPr>
              <a:t>,</a:t>
            </a:r>
            <a:r>
              <a:rPr kumimoji="0" lang="zh-CN" altLang="en-US" b="1" i="0" u="none" strike="noStrike" cap="none" normalizeH="0" baseline="0" dirty="0" smtClean="0">
                <a:ln>
                  <a:noFill/>
                </a:ln>
                <a:solidFill>
                  <a:srgbClr val="FF0000"/>
                </a:solidFill>
                <a:effectLst/>
                <a:latin typeface="NEU-BZ-S92" charset="-122"/>
                <a:ea typeface="方正书宋_GBK" charset="-122"/>
                <a:cs typeface="Times New Roman" panose="02020603050405020304" pitchFamily="18" charset="0"/>
              </a:rPr>
              <a:t>方程有两个不相等的实数根</a:t>
            </a:r>
            <a:endParaRPr kumimoji="0" lang="en-US" altLang="zh-CN"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endParaRPr>
          </a:p>
        </p:txBody>
      </p:sp>
      <p:sp>
        <p:nvSpPr>
          <p:cNvPr id="21509" name="Rectangle 5"/>
          <p:cNvSpPr>
            <a:spLocks noChangeArrowheads="1"/>
          </p:cNvSpPr>
          <p:nvPr/>
        </p:nvSpPr>
        <p:spPr bwMode="auto">
          <a:xfrm>
            <a:off x="0" y="742950"/>
            <a:ext cx="9144000"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9" name="对象 8"/>
          <p:cNvGraphicFramePr>
            <a:graphicFrameLocks noChangeAspect="1"/>
          </p:cNvGraphicFramePr>
          <p:nvPr/>
        </p:nvGraphicFramePr>
        <p:xfrm>
          <a:off x="1547663" y="2924944"/>
          <a:ext cx="3348373" cy="720080"/>
        </p:xfrm>
        <a:graphic>
          <a:graphicData uri="http://schemas.openxmlformats.org/presentationml/2006/ole">
            <mc:AlternateContent xmlns:mc="http://schemas.openxmlformats.org/markup-compatibility/2006">
              <mc:Choice xmlns:v="urn:schemas-microsoft-com:vml" Requires="v">
                <p:oleObj spid="_x0000_s3073" name="Equation" r:id="rId1" imgW="28346400" imgH="6096000" progId="Equation.DSMT4">
                  <p:embed/>
                </p:oleObj>
              </mc:Choice>
              <mc:Fallback>
                <p:oleObj name="Equation" r:id="rId1" imgW="28346400" imgH="6096000" progId="Equation.DSMT4">
                  <p:embed/>
                  <p:pic>
                    <p:nvPicPr>
                      <p:cNvPr id="0" name="图片 3072"/>
                      <p:cNvPicPr>
                        <a:picLocks noChangeAspect="1"/>
                      </p:cNvPicPr>
                      <p:nvPr/>
                    </p:nvPicPr>
                    <p:blipFill>
                      <a:blip r:embed="rId2"/>
                      <a:stretch>
                        <a:fillRect/>
                      </a:stretch>
                    </p:blipFill>
                    <p:spPr>
                      <a:xfrm>
                        <a:off x="1547663" y="2924944"/>
                        <a:ext cx="3348373" cy="720080"/>
                      </a:xfrm>
                      <a:prstGeom prst="rect">
                        <a:avLst/>
                      </a:prstGeom>
                      <a:noFill/>
                      <a:ln w="9525">
                        <a:noFill/>
                      </a:ln>
                    </p:spPr>
                  </p:pic>
                </p:oleObj>
              </mc:Fallback>
            </mc:AlternateContent>
          </a:graphicData>
        </a:graphic>
      </p:graphicFrame>
      <p:sp>
        <p:nvSpPr>
          <p:cNvPr id="10" name="矩形 9"/>
          <p:cNvSpPr/>
          <p:nvPr/>
        </p:nvSpPr>
        <p:spPr>
          <a:xfrm>
            <a:off x="285720" y="3789040"/>
            <a:ext cx="8858280" cy="584775"/>
          </a:xfrm>
          <a:prstGeom prst="rect">
            <a:avLst/>
          </a:prstGeom>
        </p:spPr>
        <p:txBody>
          <a:bodyPr wrap="square">
            <a:spAutoFit/>
          </a:bodyPr>
          <a:lstStyle/>
          <a:p>
            <a:r>
              <a:rPr lang="en-US" b="1" dirty="0" smtClean="0">
                <a:solidFill>
                  <a:srgbClr val="FF3300"/>
                </a:solidFill>
              </a:rPr>
              <a:t>(2)</a:t>
            </a:r>
            <a:r>
              <a:rPr lang="zh-CN" altLang="en-US" b="1" dirty="0" smtClean="0">
                <a:solidFill>
                  <a:srgbClr val="FF3300"/>
                </a:solidFill>
              </a:rPr>
              <a:t>当</a:t>
            </a:r>
            <a:r>
              <a:rPr lang="en-US" altLang="zh-CN" b="1" i="1" dirty="0" smtClean="0">
                <a:solidFill>
                  <a:srgbClr val="FF3300"/>
                </a:solidFill>
                <a:latin typeface="Times New Roman" panose="02020603050405020304" pitchFamily="18" charset="0"/>
              </a:rPr>
              <a:t>p</a:t>
            </a:r>
            <a:r>
              <a:rPr lang="en-US" altLang="zh-CN" i="1" dirty="0" smtClean="0">
                <a:solidFill>
                  <a:srgbClr val="FF0000"/>
                </a:solidFill>
                <a:latin typeface="Arial" panose="020B0604020202020204" pitchFamily="34" charset="0"/>
                <a:ea typeface="NEU-BZ-S92" charset="-122"/>
                <a:cs typeface="Times New Roman" panose="02020603050405020304" pitchFamily="18" charset="0"/>
              </a:rPr>
              <a:t>=0</a:t>
            </a:r>
            <a:r>
              <a:rPr lang="zh-CN" altLang="en-US" b="1" dirty="0" smtClean="0">
                <a:solidFill>
                  <a:srgbClr val="FF3300"/>
                </a:solidFill>
              </a:rPr>
              <a:t>时</a:t>
            </a:r>
            <a:r>
              <a:rPr lang="en-US" b="1" dirty="0" smtClean="0">
                <a:solidFill>
                  <a:srgbClr val="FF3300"/>
                </a:solidFill>
              </a:rPr>
              <a:t>,</a:t>
            </a:r>
            <a:r>
              <a:rPr lang="zh-CN" altLang="en-US" b="1" dirty="0" smtClean="0">
                <a:solidFill>
                  <a:srgbClr val="FF3300"/>
                </a:solidFill>
              </a:rPr>
              <a:t>方程有两个相等的实数根</a:t>
            </a:r>
            <a:r>
              <a:rPr lang="en-US" altLang="zh-CN" b="1" i="1" dirty="0" smtClean="0">
                <a:solidFill>
                  <a:srgbClr val="FF3300"/>
                </a:solidFill>
                <a:latin typeface="Times New Roman" panose="02020603050405020304" pitchFamily="18" charset="0"/>
              </a:rPr>
              <a:t>x</a:t>
            </a:r>
            <a:r>
              <a:rPr lang="en-US" b="1" baseline="-25000" dirty="0" smtClean="0">
                <a:solidFill>
                  <a:srgbClr val="FF3300"/>
                </a:solidFill>
              </a:rPr>
              <a:t>1</a:t>
            </a:r>
            <a:r>
              <a:rPr lang="en-US" i="1" dirty="0" smtClean="0">
                <a:solidFill>
                  <a:srgbClr val="FF3300"/>
                </a:solidFill>
              </a:rPr>
              <a:t>=</a:t>
            </a:r>
            <a:r>
              <a:rPr lang="en-US" altLang="zh-CN" i="1" dirty="0" smtClean="0">
                <a:solidFill>
                  <a:srgbClr val="FF3300"/>
                </a:solidFill>
                <a:latin typeface="Times New Roman" panose="02020603050405020304" pitchFamily="18" charset="0"/>
              </a:rPr>
              <a:t>x</a:t>
            </a:r>
            <a:r>
              <a:rPr lang="en-US" baseline="-25000" dirty="0" smtClean="0">
                <a:solidFill>
                  <a:srgbClr val="FF3300"/>
                </a:solidFill>
              </a:rPr>
              <a:t>2</a:t>
            </a:r>
            <a:r>
              <a:rPr lang="en-US" i="1" dirty="0" smtClean="0">
                <a:solidFill>
                  <a:srgbClr val="FF3300"/>
                </a:solidFill>
              </a:rPr>
              <a:t>=</a:t>
            </a:r>
            <a:r>
              <a:rPr lang="en-US" altLang="zh-CN" dirty="0" smtClean="0">
                <a:solidFill>
                  <a:srgbClr val="FF3300"/>
                </a:solidFill>
                <a:latin typeface="Times New Roman" panose="02020603050405020304" pitchFamily="18" charset="0"/>
              </a:rPr>
              <a:t>0</a:t>
            </a:r>
            <a:r>
              <a:rPr lang="en-US" altLang="zh-CN" b="1" dirty="0" smtClean="0">
                <a:solidFill>
                  <a:srgbClr val="FF3300"/>
                </a:solidFill>
                <a:latin typeface="Times New Roman" panose="02020603050405020304" pitchFamily="18" charset="0"/>
              </a:rPr>
              <a:t>;</a:t>
            </a:r>
            <a:endParaRPr lang="zh-CN" altLang="en-US" b="1" dirty="0">
              <a:solidFill>
                <a:srgbClr val="FF3300"/>
              </a:solidFill>
              <a:latin typeface="Times New Roman" panose="02020603050405020304" pitchFamily="18" charset="0"/>
            </a:endParaRPr>
          </a:p>
        </p:txBody>
      </p:sp>
      <p:sp>
        <p:nvSpPr>
          <p:cNvPr id="11" name="矩形 10"/>
          <p:cNvSpPr/>
          <p:nvPr/>
        </p:nvSpPr>
        <p:spPr>
          <a:xfrm>
            <a:off x="323528" y="4869160"/>
            <a:ext cx="6643734" cy="584775"/>
          </a:xfrm>
          <a:prstGeom prst="rect">
            <a:avLst/>
          </a:prstGeom>
        </p:spPr>
        <p:txBody>
          <a:bodyPr wrap="square">
            <a:spAutoFit/>
          </a:bodyPr>
          <a:lstStyle/>
          <a:p>
            <a:r>
              <a:rPr lang="en-US" b="1" dirty="0" smtClean="0">
                <a:solidFill>
                  <a:srgbClr val="FF0000"/>
                </a:solidFill>
              </a:rPr>
              <a:t>(3)</a:t>
            </a:r>
            <a:r>
              <a:rPr lang="zh-CN" altLang="en-US" b="1" dirty="0" smtClean="0">
                <a:solidFill>
                  <a:srgbClr val="FF0000"/>
                </a:solidFill>
              </a:rPr>
              <a:t>当</a:t>
            </a:r>
            <a:r>
              <a:rPr lang="en-US" altLang="zh-CN" b="1" i="1" dirty="0" smtClean="0">
                <a:solidFill>
                  <a:srgbClr val="FF3300"/>
                </a:solidFill>
                <a:latin typeface="Times New Roman" panose="02020603050405020304" pitchFamily="18" charset="0"/>
              </a:rPr>
              <a:t>p</a:t>
            </a:r>
            <a:r>
              <a:rPr lang="en-US" i="1" dirty="0" smtClean="0">
                <a:solidFill>
                  <a:srgbClr val="FF0000"/>
                </a:solidFill>
              </a:rPr>
              <a:t>&lt;</a:t>
            </a:r>
            <a:r>
              <a:rPr lang="en-US" dirty="0" smtClean="0">
                <a:solidFill>
                  <a:srgbClr val="FF0000"/>
                </a:solidFill>
              </a:rPr>
              <a:t>0</a:t>
            </a:r>
            <a:r>
              <a:rPr lang="zh-CN" altLang="en-US" b="1" dirty="0" smtClean="0">
                <a:solidFill>
                  <a:srgbClr val="FF0000"/>
                </a:solidFill>
              </a:rPr>
              <a:t>时</a:t>
            </a:r>
            <a:r>
              <a:rPr lang="en-US" b="1" dirty="0" smtClean="0">
                <a:solidFill>
                  <a:srgbClr val="FF0000"/>
                </a:solidFill>
              </a:rPr>
              <a:t>,</a:t>
            </a:r>
            <a:r>
              <a:rPr lang="zh-CN" altLang="en-US" b="1" dirty="0" smtClean="0">
                <a:solidFill>
                  <a:srgbClr val="FF0000"/>
                </a:solidFill>
              </a:rPr>
              <a:t>方程没有实数根</a:t>
            </a:r>
            <a:r>
              <a:rPr lang="en-US" b="1" i="1" dirty="0" smtClean="0">
                <a:solidFill>
                  <a:srgbClr val="FF0000"/>
                </a:solidFill>
              </a:rPr>
              <a:t>.</a:t>
            </a:r>
            <a:endParaRPr lang="zh-CN" altLang="en-US"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7" presetClass="entr" presetSubtype="1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17" presetClass="entr" presetSubtype="10" fill="hold" grpId="0" nodeType="clickEffect">
                                  <p:stCondLst>
                                    <p:cond delay="0"/>
                                  </p:stCondLst>
                                  <p:childTnLst>
                                    <p:set>
                                      <p:cBhvr>
                                        <p:cTn id="16" dur="1" fill="hold">
                                          <p:stCondLst>
                                            <p:cond delay="0"/>
                                          </p:stCondLst>
                                        </p:cTn>
                                        <p:tgtEl>
                                          <p:spTgt spid="21507"/>
                                        </p:tgtEl>
                                        <p:attrNameLst>
                                          <p:attrName>style.visibility</p:attrName>
                                        </p:attrNameLst>
                                      </p:cBhvr>
                                      <p:to>
                                        <p:strVal val="visible"/>
                                      </p:to>
                                    </p:set>
                                    <p:anim calcmode="lin" valueType="num">
                                      <p:cBhvr>
                                        <p:cTn id="17" dur="500" fill="hold"/>
                                        <p:tgtEl>
                                          <p:spTgt spid="21507"/>
                                        </p:tgtEl>
                                        <p:attrNameLst>
                                          <p:attrName>ppt_w</p:attrName>
                                        </p:attrNameLst>
                                      </p:cBhvr>
                                      <p:tavLst>
                                        <p:tav tm="0">
                                          <p:val>
                                            <p:fltVal val="0"/>
                                          </p:val>
                                        </p:tav>
                                        <p:tav tm="100000">
                                          <p:val>
                                            <p:strVal val="#ppt_w"/>
                                          </p:val>
                                        </p:tav>
                                      </p:tavLst>
                                    </p:anim>
                                    <p:anim calcmode="lin" valueType="num">
                                      <p:cBhvr>
                                        <p:cTn id="18" dur="500" fill="hold"/>
                                        <p:tgtEl>
                                          <p:spTgt spid="21507"/>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7" presetClass="entr" presetSubtype="1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900" decel="100000" fill="hold"/>
                                        <p:tgtEl>
                                          <p:spTgt spid="11"/>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1507"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3"/>
          <p:cNvSpPr/>
          <p:nvPr/>
        </p:nvSpPr>
        <p:spPr>
          <a:xfrm>
            <a:off x="539552" y="1196752"/>
            <a:ext cx="7286676" cy="1077218"/>
          </a:xfrm>
          <a:prstGeom prst="rect">
            <a:avLst/>
          </a:prstGeom>
        </p:spPr>
        <p:txBody>
          <a:bodyPr wrap="square">
            <a:spAutoFit/>
          </a:bodyPr>
          <a:lstStyle/>
          <a:p>
            <a:r>
              <a:rPr lang="zh-CN" altLang="en-US" b="1" dirty="0" smtClean="0"/>
              <a:t>解下列方程</a:t>
            </a:r>
            <a:r>
              <a:rPr lang="en-US" b="1" i="1" dirty="0" smtClean="0"/>
              <a:t>.</a:t>
            </a:r>
            <a:endParaRPr lang="zh-CN" altLang="en-US" b="1" dirty="0" smtClean="0"/>
          </a:p>
          <a:p>
            <a:r>
              <a:rPr lang="en-US" dirty="0" smtClean="0"/>
              <a:t>(1)(</a:t>
            </a:r>
            <a:r>
              <a:rPr lang="en-US" altLang="zh-CN" i="1" dirty="0" smtClean="0">
                <a:latin typeface="Times New Roman" panose="02020603050405020304" pitchFamily="18" charset="0"/>
              </a:rPr>
              <a:t>x</a:t>
            </a:r>
            <a:r>
              <a:rPr lang="en-US" i="1" dirty="0" smtClean="0"/>
              <a:t>+</a:t>
            </a:r>
            <a:r>
              <a:rPr lang="en-US" dirty="0" smtClean="0"/>
              <a:t>3)</a:t>
            </a:r>
            <a:r>
              <a:rPr lang="en-US" altLang="zh-CN" baseline="30000" dirty="0" smtClean="0"/>
              <a:t> </a:t>
            </a:r>
            <a:r>
              <a:rPr lang="en-US" baseline="30000" dirty="0" smtClean="0"/>
              <a:t>2</a:t>
            </a:r>
            <a:r>
              <a:rPr lang="en-US" i="1" dirty="0" smtClean="0"/>
              <a:t>=</a:t>
            </a:r>
            <a:r>
              <a:rPr lang="en-US" dirty="0" smtClean="0"/>
              <a:t>5;</a:t>
            </a:r>
            <a:r>
              <a:rPr lang="zh-CN" altLang="en-US" i="1" dirty="0" smtClean="0"/>
              <a:t>　        </a:t>
            </a:r>
            <a:r>
              <a:rPr lang="en-US" dirty="0" smtClean="0"/>
              <a:t>(2)4(</a:t>
            </a:r>
            <a:r>
              <a:rPr lang="en-US" altLang="zh-CN" i="1" dirty="0" smtClean="0">
                <a:latin typeface="Times New Roman" panose="02020603050405020304" pitchFamily="18" charset="0"/>
              </a:rPr>
              <a:t>x</a:t>
            </a:r>
            <a:r>
              <a:rPr lang="en-US" i="1" dirty="0" smtClean="0"/>
              <a:t>+</a:t>
            </a:r>
            <a:r>
              <a:rPr lang="en-US" dirty="0" smtClean="0"/>
              <a:t>3)</a:t>
            </a:r>
            <a:r>
              <a:rPr lang="en-US" baseline="30000" dirty="0" smtClean="0"/>
              <a:t>2</a:t>
            </a:r>
            <a:r>
              <a:rPr lang="en-US" i="1" dirty="0" smtClean="0"/>
              <a:t>=</a:t>
            </a:r>
            <a:r>
              <a:rPr lang="en-US" dirty="0" smtClean="0"/>
              <a:t>5</a:t>
            </a:r>
            <a:r>
              <a:rPr lang="en-US" i="1" dirty="0" smtClean="0"/>
              <a:t>.</a:t>
            </a:r>
            <a:endParaRPr lang="zh-CN" altLang="en-US" dirty="0"/>
          </a:p>
        </p:txBody>
      </p:sp>
      <p:sp>
        <p:nvSpPr>
          <p:cNvPr id="24580" name="Rectangle 4"/>
          <p:cNvSpPr>
            <a:spLocks noChangeArrowheads="1"/>
          </p:cNvSpPr>
          <p:nvPr/>
        </p:nvSpPr>
        <p:spPr bwMode="auto">
          <a:xfrm>
            <a:off x="467544" y="2492896"/>
            <a:ext cx="5955476" cy="646331"/>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zh-CN"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解</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:(1)</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直接开平方</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得</a:t>
            </a:r>
            <a:r>
              <a:rPr lang="en-US" altLang="zh-CN" i="1" dirty="0" smtClean="0">
                <a:latin typeface="Times New Roman" panose="02020603050405020304" pitchFamily="18" charset="0"/>
              </a:rPr>
              <a:t>x</a:t>
            </a:r>
            <a:r>
              <a:rPr kumimoji="0" lang="en-US" altLang="zh-CN" sz="3600" b="0" i="1"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3</a:t>
            </a:r>
            <a:r>
              <a:rPr kumimoji="0" lang="en-US" altLang="zh-CN" sz="3600" b="0" i="1"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sz="3600" b="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3600" b="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24581" name="Rectangle 5"/>
          <p:cNvSpPr>
            <a:spLocks noChangeArrowheads="1"/>
          </p:cNvSpPr>
          <p:nvPr/>
        </p:nvSpPr>
        <p:spPr bwMode="auto">
          <a:xfrm>
            <a:off x="0" y="600075"/>
            <a:ext cx="9144000"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8" name="对象 7"/>
          <p:cNvGraphicFramePr>
            <a:graphicFrameLocks noChangeAspect="1"/>
          </p:cNvGraphicFramePr>
          <p:nvPr/>
        </p:nvGraphicFramePr>
        <p:xfrm>
          <a:off x="6143636" y="2571744"/>
          <a:ext cx="614366" cy="614366"/>
        </p:xfrm>
        <a:graphic>
          <a:graphicData uri="http://schemas.openxmlformats.org/presentationml/2006/ole">
            <mc:AlternateContent xmlns:mc="http://schemas.openxmlformats.org/markup-compatibility/2006">
              <mc:Choice xmlns:v="urn:schemas-microsoft-com:vml" Requires="v">
                <p:oleObj spid="_x0000_s4097" name="公式" r:id="rId1" imgW="5486400" imgH="5486400" progId="Equation.3">
                  <p:embed/>
                </p:oleObj>
              </mc:Choice>
              <mc:Fallback>
                <p:oleObj name="公式" r:id="rId1" imgW="5486400" imgH="5486400" progId="Equation.3">
                  <p:embed/>
                  <p:pic>
                    <p:nvPicPr>
                      <p:cNvPr id="0" name="图片 4096"/>
                      <p:cNvPicPr>
                        <a:picLocks noChangeAspect="1"/>
                      </p:cNvPicPr>
                      <p:nvPr/>
                    </p:nvPicPr>
                    <p:blipFill>
                      <a:blip r:embed="rId2"/>
                      <a:stretch>
                        <a:fillRect/>
                      </a:stretch>
                    </p:blipFill>
                    <p:spPr>
                      <a:xfrm>
                        <a:off x="6143636" y="2571744"/>
                        <a:ext cx="614366" cy="614366"/>
                      </a:xfrm>
                      <a:prstGeom prst="rect">
                        <a:avLst/>
                      </a:prstGeom>
                      <a:noFill/>
                      <a:ln w="9525">
                        <a:noFill/>
                      </a:ln>
                    </p:spPr>
                  </p:pic>
                </p:oleObj>
              </mc:Fallback>
            </mc:AlternateContent>
          </a:graphicData>
        </a:graphic>
      </p:graphicFrame>
      <p:sp>
        <p:nvSpPr>
          <p:cNvPr id="24586" name="Rectangle 10"/>
          <p:cNvSpPr>
            <a:spLocks noChangeArrowheads="1"/>
          </p:cNvSpPr>
          <p:nvPr/>
        </p:nvSpPr>
        <p:spPr bwMode="auto">
          <a:xfrm>
            <a:off x="0" y="600075"/>
            <a:ext cx="9144000"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zh-CN" sz="900" b="0" i="0" u="none" strike="noStrike" cap="none" normalizeH="0" baseline="0" smtClean="0">
                <a:ln>
                  <a:noFill/>
                </a:ln>
                <a:solidFill>
                  <a:srgbClr val="000000"/>
                </a:solidFill>
                <a:effectLst/>
                <a:latin typeface="NEU-BZ-S92" charset="-122"/>
                <a:ea typeface="方正书宋_GBK" charset="-122"/>
                <a:cs typeface="Times New Roman" panose="02020603050405020304" pitchFamily="18" charset="0"/>
              </a:rPr>
              <a:t>或</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x+</a:t>
            </a: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3</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24587" name="Rectangle 11"/>
          <p:cNvSpPr>
            <a:spLocks noChangeArrowheads="1"/>
          </p:cNvSpPr>
          <p:nvPr/>
        </p:nvSpPr>
        <p:spPr bwMode="auto">
          <a:xfrm>
            <a:off x="0" y="742950"/>
            <a:ext cx="9144000"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14" name="对象 13"/>
          <p:cNvGraphicFramePr>
            <a:graphicFrameLocks noChangeAspect="1"/>
          </p:cNvGraphicFramePr>
          <p:nvPr/>
        </p:nvGraphicFramePr>
        <p:xfrm>
          <a:off x="683568" y="3212976"/>
          <a:ext cx="5625465" cy="835030"/>
        </p:xfrm>
        <a:graphic>
          <a:graphicData uri="http://schemas.openxmlformats.org/presentationml/2006/ole">
            <mc:AlternateContent xmlns:mc="http://schemas.openxmlformats.org/markup-compatibility/2006">
              <mc:Choice xmlns:v="urn:schemas-microsoft-com:vml" Requires="v">
                <p:oleObj spid="_x0000_s4098" name="公式" r:id="rId3" imgW="39014400" imgH="5791200" progId="Equation.3">
                  <p:embed/>
                </p:oleObj>
              </mc:Choice>
              <mc:Fallback>
                <p:oleObj name="公式" r:id="rId3" imgW="39014400" imgH="5791200" progId="Equation.3">
                  <p:embed/>
                  <p:pic>
                    <p:nvPicPr>
                      <p:cNvPr id="0" name="图片 4097"/>
                      <p:cNvPicPr>
                        <a:picLocks noChangeAspect="1"/>
                      </p:cNvPicPr>
                      <p:nvPr/>
                    </p:nvPicPr>
                    <p:blipFill>
                      <a:blip r:embed="rId4"/>
                      <a:stretch>
                        <a:fillRect/>
                      </a:stretch>
                    </p:blipFill>
                    <p:spPr>
                      <a:xfrm>
                        <a:off x="683568" y="3212976"/>
                        <a:ext cx="5625465" cy="835030"/>
                      </a:xfrm>
                      <a:prstGeom prst="rect">
                        <a:avLst/>
                      </a:prstGeom>
                      <a:noFill/>
                      <a:ln w="9525">
                        <a:noFill/>
                      </a:ln>
                    </p:spPr>
                  </p:pic>
                </p:oleObj>
              </mc:Fallback>
            </mc:AlternateContent>
          </a:graphicData>
        </a:graphic>
      </p:graphicFrame>
      <p:sp>
        <p:nvSpPr>
          <p:cNvPr id="24592" name="Rectangle 16"/>
          <p:cNvSpPr>
            <a:spLocks noChangeArrowheads="1"/>
          </p:cNvSpPr>
          <p:nvPr/>
        </p:nvSpPr>
        <p:spPr bwMode="auto">
          <a:xfrm>
            <a:off x="0" y="600075"/>
            <a:ext cx="9144000"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x</a:t>
            </a:r>
            <a:r>
              <a:rPr kumimoji="0" lang="en-US" altLang="zh-CN" sz="900" b="0" i="0" u="none" strike="noStrike" cap="none" normalizeH="0" baseline="-30000" smtClean="0">
                <a:ln>
                  <a:noFill/>
                </a:ln>
                <a:solidFill>
                  <a:srgbClr val="000000"/>
                </a:solidFill>
                <a:effectLst/>
                <a:latin typeface="Arial" panose="020B0604020202020204" pitchFamily="34" charset="0"/>
                <a:ea typeface="NEU-BZ-S92" charset="-122"/>
                <a:cs typeface="Times New Roman" panose="02020603050405020304" pitchFamily="18" charset="0"/>
              </a:rPr>
              <a:t>2</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3</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24593" name="Rectangle 17"/>
          <p:cNvSpPr>
            <a:spLocks noChangeArrowheads="1"/>
          </p:cNvSpPr>
          <p:nvPr/>
        </p:nvSpPr>
        <p:spPr bwMode="auto">
          <a:xfrm>
            <a:off x="251520" y="836712"/>
            <a:ext cx="8136904" cy="445043"/>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20" name="对象 19"/>
          <p:cNvGraphicFramePr>
            <a:graphicFrameLocks noChangeAspect="1"/>
          </p:cNvGraphicFramePr>
          <p:nvPr/>
        </p:nvGraphicFramePr>
        <p:xfrm>
          <a:off x="467544" y="4293096"/>
          <a:ext cx="7715304" cy="796689"/>
        </p:xfrm>
        <a:graphic>
          <a:graphicData uri="http://schemas.openxmlformats.org/presentationml/2006/ole">
            <mc:AlternateContent xmlns:mc="http://schemas.openxmlformats.org/markup-compatibility/2006">
              <mc:Choice xmlns:v="urn:schemas-microsoft-com:vml" Requires="v">
                <p:oleObj spid="_x0000_s4099" name="公式" r:id="rId5" imgW="56083200" imgH="5791200" progId="Equation.3">
                  <p:embed/>
                </p:oleObj>
              </mc:Choice>
              <mc:Fallback>
                <p:oleObj name="公式" r:id="rId5" imgW="56083200" imgH="5791200" progId="Equation.3">
                  <p:embed/>
                  <p:pic>
                    <p:nvPicPr>
                      <p:cNvPr id="0" name="图片 4098"/>
                      <p:cNvPicPr>
                        <a:picLocks noChangeAspect="1"/>
                      </p:cNvPicPr>
                      <p:nvPr/>
                    </p:nvPicPr>
                    <p:blipFill>
                      <a:blip r:embed="rId6"/>
                      <a:stretch>
                        <a:fillRect/>
                      </a:stretch>
                    </p:blipFill>
                    <p:spPr>
                      <a:xfrm>
                        <a:off x="467544" y="4293096"/>
                        <a:ext cx="7715304" cy="796689"/>
                      </a:xfrm>
                      <a:prstGeom prst="rect">
                        <a:avLst/>
                      </a:prstGeom>
                      <a:noFill/>
                      <a:ln w="9525">
                        <a:noFill/>
                      </a:ln>
                    </p:spPr>
                  </p:pic>
                </p:oleObj>
              </mc:Fallback>
            </mc:AlternateContent>
          </a:graphicData>
        </a:graphic>
      </p:graphicFrame>
      <p:sp>
        <p:nvSpPr>
          <p:cNvPr id="23" name="矩形 22"/>
          <p:cNvSpPr/>
          <p:nvPr/>
        </p:nvSpPr>
        <p:spPr>
          <a:xfrm>
            <a:off x="1129665" y="600075"/>
            <a:ext cx="7052945" cy="583565"/>
          </a:xfrm>
          <a:prstGeom prst="rect">
            <a:avLst/>
          </a:prstGeom>
        </p:spPr>
        <p:txBody>
          <a:bodyPr wrap="square">
            <a:spAutoFit/>
          </a:bodyPr>
          <a:lstStyle/>
          <a:p>
            <a:r>
              <a:rPr lang="zh-CN" altLang="zh-CN" b="1" dirty="0" smtClean="0">
                <a:solidFill>
                  <a:srgbClr val="FF0000"/>
                </a:solidFill>
              </a:rPr>
              <a:t>解形如</a:t>
            </a:r>
            <a:r>
              <a:rPr lang="en-US" altLang="zh-CN" b="1" dirty="0" smtClean="0">
                <a:solidFill>
                  <a:srgbClr val="FF0000"/>
                </a:solidFill>
              </a:rPr>
              <a:t>(</a:t>
            </a:r>
            <a:r>
              <a:rPr lang="en-US" altLang="zh-CN" i="1" dirty="0" err="1" smtClean="0">
                <a:solidFill>
                  <a:srgbClr val="FF0000"/>
                </a:solidFill>
                <a:latin typeface="Times New Roman" panose="02020603050405020304" pitchFamily="18" charset="0"/>
              </a:rPr>
              <a:t>x+n</a:t>
            </a:r>
            <a:r>
              <a:rPr lang="en-US" altLang="zh-CN" b="1" dirty="0" smtClean="0">
                <a:solidFill>
                  <a:srgbClr val="FF0000"/>
                </a:solidFill>
              </a:rPr>
              <a:t>)</a:t>
            </a:r>
            <a:r>
              <a:rPr lang="en-US" altLang="zh-CN" b="1" baseline="30000" dirty="0" smtClean="0">
                <a:solidFill>
                  <a:srgbClr val="FF0000"/>
                </a:solidFill>
              </a:rPr>
              <a:t>2</a:t>
            </a:r>
            <a:r>
              <a:rPr lang="en-US" altLang="zh-CN" b="1" i="1" dirty="0" smtClean="0">
                <a:solidFill>
                  <a:srgbClr val="FF0000"/>
                </a:solidFill>
              </a:rPr>
              <a:t>=</a:t>
            </a:r>
            <a:r>
              <a:rPr lang="en-US" altLang="zh-CN" i="1" dirty="0" smtClean="0">
                <a:solidFill>
                  <a:srgbClr val="FF0000"/>
                </a:solidFill>
                <a:latin typeface="Times New Roman" panose="02020603050405020304" pitchFamily="18" charset="0"/>
              </a:rPr>
              <a:t>p</a:t>
            </a:r>
            <a:r>
              <a:rPr lang="en-US" altLang="zh-CN" b="1" dirty="0" smtClean="0">
                <a:solidFill>
                  <a:srgbClr val="FF0000"/>
                </a:solidFill>
              </a:rPr>
              <a:t>(</a:t>
            </a:r>
            <a:r>
              <a:rPr lang="en-US" altLang="zh-CN" i="1" dirty="0" smtClean="0">
                <a:solidFill>
                  <a:srgbClr val="FF0000"/>
                </a:solidFill>
                <a:latin typeface="Times New Roman" panose="02020603050405020304" pitchFamily="18" charset="0"/>
              </a:rPr>
              <a:t>p</a:t>
            </a:r>
            <a:r>
              <a:rPr lang="zh-CN" altLang="zh-CN" i="1" dirty="0" smtClean="0">
                <a:solidFill>
                  <a:srgbClr val="FF0000"/>
                </a:solidFill>
                <a:latin typeface="Times New Roman" panose="02020603050405020304" pitchFamily="18" charset="0"/>
              </a:rPr>
              <a:t>≥</a:t>
            </a:r>
            <a:r>
              <a:rPr lang="en-US" altLang="zh-CN" i="1" dirty="0" smtClean="0">
                <a:solidFill>
                  <a:srgbClr val="FF0000"/>
                </a:solidFill>
                <a:latin typeface="Times New Roman" panose="02020603050405020304" pitchFamily="18" charset="0"/>
              </a:rPr>
              <a:t>0</a:t>
            </a:r>
            <a:r>
              <a:rPr lang="en-US" altLang="zh-CN" b="1" dirty="0" smtClean="0">
                <a:solidFill>
                  <a:srgbClr val="FF0000"/>
                </a:solidFill>
              </a:rPr>
              <a:t>)</a:t>
            </a:r>
            <a:r>
              <a:rPr lang="zh-CN" altLang="zh-CN" b="1" dirty="0" smtClean="0">
                <a:solidFill>
                  <a:srgbClr val="FF0000"/>
                </a:solidFill>
              </a:rPr>
              <a:t>的方程</a:t>
            </a:r>
            <a:endParaRPr lang="zh-CN" altLang="zh-CN"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600" fill="hold">
                                          <p:stCondLst>
                                            <p:cond delay="0"/>
                                          </p:stCondLst>
                                        </p:cTn>
                                        <p:tgtEl>
                                          <p:spTgt spid="4"/>
                                        </p:tgtEl>
                                        <p:attrNameLst>
                                          <p:attrName>ppt_x</p:attrName>
                                        </p:attrNameLst>
                                      </p:cBhvr>
                                    </p:anim>
                                    <p:anim from="0" to="-1.0" calcmode="lin" valueType="num">
                                      <p:cBhvr>
                                        <p:cTn id="8" dur="200" decel="50000" autoRev="1" fill="hold">
                                          <p:stCondLst>
                                            <p:cond delay="600"/>
                                          </p:stCondLst>
                                        </p:cTn>
                                        <p:tgtEl>
                                          <p:spTgt spid="4"/>
                                        </p:tgtEl>
                                        <p:attrNameLst>
                                          <p:attrName>xshear</p:attrName>
                                        </p:attrNameLst>
                                      </p:cBhvr>
                                    </p:anim>
                                    <p:animScale>
                                      <p:cBhvr>
                                        <p:cTn id="9" dur="200" decel="100000" autoRev="1" fill="hold">
                                          <p:stCondLst>
                                            <p:cond delay="600"/>
                                          </p:stCondLst>
                                        </p:cTn>
                                        <p:tgtEl>
                                          <p:spTgt spid="4"/>
                                        </p:tgtEl>
                                      </p:cBhvr>
                                      <p:from x="100000" y="100000"/>
                                      <p:to x="80000" y="100000"/>
                                    </p:animScale>
                                    <p:anim by="(#ppt_h/3+#ppt_w*0.1)" calcmode="lin" valueType="num">
                                      <p:cBhvr additive="sum">
                                        <p:cTn id="10" dur="200" decel="100000" autoRev="1" fill="hold">
                                          <p:stCondLst>
                                            <p:cond delay="600"/>
                                          </p:stCondLst>
                                        </p:cTn>
                                        <p:tgtEl>
                                          <p:spTgt spid="4"/>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24580"/>
                                        </p:tgtEl>
                                        <p:attrNameLst>
                                          <p:attrName>style.visibility</p:attrName>
                                        </p:attrNameLst>
                                      </p:cBhvr>
                                      <p:to>
                                        <p:strVal val="visible"/>
                                      </p:to>
                                    </p:set>
                                    <p:anim calcmode="lin" valueType="num">
                                      <p:cBhvr>
                                        <p:cTn id="15" dur="500" fill="hold"/>
                                        <p:tgtEl>
                                          <p:spTgt spid="24580"/>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4580"/>
                                        </p:tgtEl>
                                        <p:attrNameLst>
                                          <p:attrName>ppt_y</p:attrName>
                                        </p:attrNameLst>
                                      </p:cBhvr>
                                      <p:tavLst>
                                        <p:tav tm="0">
                                          <p:val>
                                            <p:strVal val="#ppt_y"/>
                                          </p:val>
                                        </p:tav>
                                        <p:tav tm="100000">
                                          <p:val>
                                            <p:strVal val="#ppt_y"/>
                                          </p:val>
                                        </p:tav>
                                      </p:tavLst>
                                    </p:anim>
                                    <p:anim calcmode="lin" valueType="num">
                                      <p:cBhvr>
                                        <p:cTn id="17" dur="500" fill="hold"/>
                                        <p:tgtEl>
                                          <p:spTgt spid="24580"/>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458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4580"/>
                                        </p:tgtEl>
                                      </p:cBhvr>
                                    </p:animEffect>
                                  </p:childTnLst>
                                </p:cTn>
                              </p:par>
                            </p:childTnLst>
                          </p:cTn>
                        </p:par>
                        <p:par>
                          <p:cTn id="20" fill="hold">
                            <p:stCondLst>
                              <p:cond delay="1299"/>
                            </p:stCondLst>
                            <p:childTnLst>
                              <p:par>
                                <p:cTn id="21" presetID="34"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from="(-#ppt_w/2)" to="(#ppt_x)" calcmode="lin" valueType="num">
                                      <p:cBhvr>
                                        <p:cTn id="23" dur="600" fill="hold">
                                          <p:stCondLst>
                                            <p:cond delay="0"/>
                                          </p:stCondLst>
                                        </p:cTn>
                                        <p:tgtEl>
                                          <p:spTgt spid="8"/>
                                        </p:tgtEl>
                                        <p:attrNameLst>
                                          <p:attrName>ppt_x</p:attrName>
                                        </p:attrNameLst>
                                      </p:cBhvr>
                                    </p:anim>
                                    <p:anim from="0" to="-1.0" calcmode="lin" valueType="num">
                                      <p:cBhvr>
                                        <p:cTn id="24" dur="200" decel="50000" autoRev="1" fill="hold">
                                          <p:stCondLst>
                                            <p:cond delay="600"/>
                                          </p:stCondLst>
                                        </p:cTn>
                                        <p:tgtEl>
                                          <p:spTgt spid="8"/>
                                        </p:tgtEl>
                                        <p:attrNameLst>
                                          <p:attrName>xshear</p:attrName>
                                        </p:attrNameLst>
                                      </p:cBhvr>
                                    </p:anim>
                                    <p:animScale>
                                      <p:cBhvr>
                                        <p:cTn id="25" dur="200" decel="100000" autoRev="1" fill="hold">
                                          <p:stCondLst>
                                            <p:cond delay="600"/>
                                          </p:stCondLst>
                                        </p:cTn>
                                        <p:tgtEl>
                                          <p:spTgt spid="8"/>
                                        </p:tgtEl>
                                      </p:cBhvr>
                                      <p:from x="100000" y="100000"/>
                                      <p:to x="80000" y="100000"/>
                                    </p:animScale>
                                    <p:anim by="(#ppt_h/3+#ppt_w*0.1)" calcmode="lin" valueType="num">
                                      <p:cBhvr additive="sum">
                                        <p:cTn id="26" dur="200" decel="100000" autoRev="1" fill="hold">
                                          <p:stCondLst>
                                            <p:cond delay="600"/>
                                          </p:stCondLst>
                                        </p:cTn>
                                        <p:tgtEl>
                                          <p:spTgt spid="8"/>
                                        </p:tgtEl>
                                        <p:attrNameLst>
                                          <p:attrName>ppt_x</p:attrName>
                                        </p:attrNameLst>
                                      </p:cBhvr>
                                    </p:anim>
                                  </p:childTnLst>
                                </p:cTn>
                              </p:par>
                            </p:childTnLst>
                          </p:cTn>
                        </p:par>
                      </p:childTnLst>
                    </p:cTn>
                  </p:par>
                  <p:par>
                    <p:cTn id="27" fill="hold">
                      <p:stCondLst>
                        <p:cond delay="indefinite"/>
                      </p:stCondLst>
                      <p:childTnLst>
                        <p:par>
                          <p:cTn id="28" fill="hold">
                            <p:stCondLst>
                              <p:cond delay="0"/>
                            </p:stCondLst>
                            <p:childTnLst>
                              <p:par>
                                <p:cTn id="29" presetID="34"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from="(-#ppt_w/2)" to="(#ppt_x)" calcmode="lin" valueType="num">
                                      <p:cBhvr>
                                        <p:cTn id="31" dur="600" fill="hold">
                                          <p:stCondLst>
                                            <p:cond delay="0"/>
                                          </p:stCondLst>
                                        </p:cTn>
                                        <p:tgtEl>
                                          <p:spTgt spid="14"/>
                                        </p:tgtEl>
                                        <p:attrNameLst>
                                          <p:attrName>ppt_x</p:attrName>
                                        </p:attrNameLst>
                                      </p:cBhvr>
                                    </p:anim>
                                    <p:anim from="0" to="-1.0" calcmode="lin" valueType="num">
                                      <p:cBhvr>
                                        <p:cTn id="32" dur="200" decel="50000" autoRev="1" fill="hold">
                                          <p:stCondLst>
                                            <p:cond delay="600"/>
                                          </p:stCondLst>
                                        </p:cTn>
                                        <p:tgtEl>
                                          <p:spTgt spid="14"/>
                                        </p:tgtEl>
                                        <p:attrNameLst>
                                          <p:attrName>xshear</p:attrName>
                                        </p:attrNameLst>
                                      </p:cBhvr>
                                    </p:anim>
                                    <p:animScale>
                                      <p:cBhvr>
                                        <p:cTn id="33" dur="200" decel="100000" autoRev="1" fill="hold">
                                          <p:stCondLst>
                                            <p:cond delay="600"/>
                                          </p:stCondLst>
                                        </p:cTn>
                                        <p:tgtEl>
                                          <p:spTgt spid="14"/>
                                        </p:tgtEl>
                                      </p:cBhvr>
                                      <p:from x="100000" y="100000"/>
                                      <p:to x="80000" y="100000"/>
                                    </p:animScale>
                                    <p:anim by="(#ppt_h/3+#ppt_w*0.1)" calcmode="lin" valueType="num">
                                      <p:cBhvr additive="sum">
                                        <p:cTn id="34" dur="200" decel="100000" autoRev="1" fill="hold">
                                          <p:stCondLst>
                                            <p:cond delay="600"/>
                                          </p:stCondLst>
                                        </p:cTn>
                                        <p:tgtEl>
                                          <p:spTgt spid="14"/>
                                        </p:tgtEl>
                                        <p:attrNameLst>
                                          <p:attrName>ppt_x</p:attrName>
                                        </p:attrNameLst>
                                      </p:cBhvr>
                                    </p:anim>
                                  </p:childTnLst>
                                </p:cTn>
                              </p:par>
                            </p:childTnLst>
                          </p:cTn>
                        </p:par>
                      </p:childTnLst>
                    </p:cTn>
                  </p:par>
                  <p:par>
                    <p:cTn id="35" fill="hold">
                      <p:stCondLst>
                        <p:cond delay="indefinite"/>
                      </p:stCondLst>
                      <p:childTnLst>
                        <p:par>
                          <p:cTn id="36" fill="hold">
                            <p:stCondLst>
                              <p:cond delay="0"/>
                            </p:stCondLst>
                            <p:childTnLst>
                              <p:par>
                                <p:cTn id="37" presetID="34" presetClass="entr" presetSubtype="0"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anim from="(-#ppt_w/2)" to="(#ppt_x)" calcmode="lin" valueType="num">
                                      <p:cBhvr>
                                        <p:cTn id="39" dur="600" fill="hold">
                                          <p:stCondLst>
                                            <p:cond delay="0"/>
                                          </p:stCondLst>
                                        </p:cTn>
                                        <p:tgtEl>
                                          <p:spTgt spid="20"/>
                                        </p:tgtEl>
                                        <p:attrNameLst>
                                          <p:attrName>ppt_x</p:attrName>
                                        </p:attrNameLst>
                                      </p:cBhvr>
                                    </p:anim>
                                    <p:anim from="0" to="-1.0" calcmode="lin" valueType="num">
                                      <p:cBhvr>
                                        <p:cTn id="40" dur="200" decel="50000" autoRev="1" fill="hold">
                                          <p:stCondLst>
                                            <p:cond delay="600"/>
                                          </p:stCondLst>
                                        </p:cTn>
                                        <p:tgtEl>
                                          <p:spTgt spid="20"/>
                                        </p:tgtEl>
                                        <p:attrNameLst>
                                          <p:attrName>xshear</p:attrName>
                                        </p:attrNameLst>
                                      </p:cBhvr>
                                    </p:anim>
                                    <p:animScale>
                                      <p:cBhvr>
                                        <p:cTn id="41" dur="200" decel="100000" autoRev="1" fill="hold">
                                          <p:stCondLst>
                                            <p:cond delay="600"/>
                                          </p:stCondLst>
                                        </p:cTn>
                                        <p:tgtEl>
                                          <p:spTgt spid="20"/>
                                        </p:tgtEl>
                                      </p:cBhvr>
                                      <p:from x="100000" y="100000"/>
                                      <p:to x="80000" y="100000"/>
                                    </p:animScale>
                                    <p:anim by="(#ppt_h/3+#ppt_w*0.1)" calcmode="lin" valueType="num">
                                      <p:cBhvr additive="sum">
                                        <p:cTn id="42" dur="200" decel="100000" autoRev="1" fill="hold">
                                          <p:stCondLst>
                                            <p:cond delay="600"/>
                                          </p:stCondLst>
                                        </p:cTn>
                                        <p:tgtEl>
                                          <p:spTgt spid="20"/>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580"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683568" y="836712"/>
            <a:ext cx="7100021" cy="646331"/>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(2)</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两边同时除以</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4,</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得</a:t>
            </a:r>
            <a:r>
              <a:rPr lang="zh-CN" altLang="en-US" sz="3600" dirty="0" smtClean="0">
                <a:solidFill>
                  <a:srgbClr val="000000"/>
                </a:solidFill>
                <a:latin typeface="Arial" panose="020B0604020202020204" pitchFamily="34" charset="0"/>
                <a:ea typeface="NEU-BZ-S92" charset="-122"/>
                <a:cs typeface="Times New Roman" panose="02020603050405020304" pitchFamily="18" charset="0"/>
              </a:rPr>
              <a:t>                   </a:t>
            </a:r>
            <a:r>
              <a:rPr kumimoji="0" lang="en-US" altLang="zh-CN" sz="900" b="0" i="1"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25603" name="Rectangle 3"/>
          <p:cNvSpPr>
            <a:spLocks noChangeArrowheads="1"/>
          </p:cNvSpPr>
          <p:nvPr/>
        </p:nvSpPr>
        <p:spPr bwMode="auto">
          <a:xfrm>
            <a:off x="0" y="600075"/>
            <a:ext cx="9144000"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5" name="对象 4"/>
          <p:cNvGraphicFramePr>
            <a:graphicFrameLocks noChangeAspect="1"/>
          </p:cNvGraphicFramePr>
          <p:nvPr/>
        </p:nvGraphicFramePr>
        <p:xfrm>
          <a:off x="5364088" y="620688"/>
          <a:ext cx="2105857" cy="1054106"/>
        </p:xfrm>
        <a:graphic>
          <a:graphicData uri="http://schemas.openxmlformats.org/presentationml/2006/ole">
            <mc:AlternateContent xmlns:mc="http://schemas.openxmlformats.org/markup-compatibility/2006">
              <mc:Choice xmlns:v="urn:schemas-microsoft-com:vml" Requires="v">
                <p:oleObj spid="_x0000_s5121" name="Equation" r:id="rId1" imgW="17678400" imgH="9448800" progId="Equation.3">
                  <p:embed/>
                </p:oleObj>
              </mc:Choice>
              <mc:Fallback>
                <p:oleObj name="Equation" r:id="rId1" imgW="17678400" imgH="9448800" progId="Equation.3">
                  <p:embed/>
                  <p:pic>
                    <p:nvPicPr>
                      <p:cNvPr id="0" name="图片 5120"/>
                      <p:cNvPicPr>
                        <a:picLocks noChangeAspect="1"/>
                      </p:cNvPicPr>
                      <p:nvPr/>
                    </p:nvPicPr>
                    <p:blipFill>
                      <a:blip r:embed="rId2"/>
                      <a:stretch>
                        <a:fillRect/>
                      </a:stretch>
                    </p:blipFill>
                    <p:spPr>
                      <a:xfrm>
                        <a:off x="5364088" y="620688"/>
                        <a:ext cx="2105857" cy="1054106"/>
                      </a:xfrm>
                      <a:prstGeom prst="rect">
                        <a:avLst/>
                      </a:prstGeom>
                      <a:noFill/>
                      <a:ln w="9525">
                        <a:noFill/>
                      </a:ln>
                    </p:spPr>
                  </p:pic>
                </p:oleObj>
              </mc:Fallback>
            </mc:AlternateContent>
          </a:graphicData>
        </a:graphic>
      </p:graphicFrame>
      <p:graphicFrame>
        <p:nvGraphicFramePr>
          <p:cNvPr id="11" name="对象 10"/>
          <p:cNvGraphicFramePr>
            <a:graphicFrameLocks noChangeAspect="1"/>
          </p:cNvGraphicFramePr>
          <p:nvPr/>
        </p:nvGraphicFramePr>
        <p:xfrm>
          <a:off x="1187624" y="1844824"/>
          <a:ext cx="4071680" cy="1073156"/>
        </p:xfrm>
        <a:graphic>
          <a:graphicData uri="http://schemas.openxmlformats.org/presentationml/2006/ole">
            <mc:AlternateContent xmlns:mc="http://schemas.openxmlformats.org/markup-compatibility/2006">
              <mc:Choice xmlns:v="urn:schemas-microsoft-com:vml" Requires="v">
                <p:oleObj spid="_x0000_s5122" name="Equation" r:id="rId3" imgW="39319200" imgH="10363200" progId="Equation.3">
                  <p:embed/>
                </p:oleObj>
              </mc:Choice>
              <mc:Fallback>
                <p:oleObj name="Equation" r:id="rId3" imgW="39319200" imgH="10363200" progId="Equation.3">
                  <p:embed/>
                  <p:pic>
                    <p:nvPicPr>
                      <p:cNvPr id="0" name="图片 5121"/>
                      <p:cNvPicPr>
                        <a:picLocks noChangeAspect="1"/>
                      </p:cNvPicPr>
                      <p:nvPr/>
                    </p:nvPicPr>
                    <p:blipFill>
                      <a:blip r:embed="rId4"/>
                      <a:stretch>
                        <a:fillRect/>
                      </a:stretch>
                    </p:blipFill>
                    <p:spPr>
                      <a:xfrm>
                        <a:off x="1187624" y="1844824"/>
                        <a:ext cx="4071680" cy="1073156"/>
                      </a:xfrm>
                      <a:prstGeom prst="rect">
                        <a:avLst/>
                      </a:prstGeom>
                      <a:noFill/>
                      <a:ln w="9525">
                        <a:noFill/>
                      </a:ln>
                    </p:spPr>
                  </p:pic>
                </p:oleObj>
              </mc:Fallback>
            </mc:AlternateContent>
          </a:graphicData>
        </a:graphic>
      </p:graphicFrame>
      <p:sp>
        <p:nvSpPr>
          <p:cNvPr id="25614" name="Rectangle 14"/>
          <p:cNvSpPr>
            <a:spLocks noChangeArrowheads="1"/>
          </p:cNvSpPr>
          <p:nvPr/>
        </p:nvSpPr>
        <p:spPr bwMode="auto">
          <a:xfrm>
            <a:off x="0" y="600075"/>
            <a:ext cx="9144000"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x</a:t>
            </a:r>
            <a:r>
              <a:rPr kumimoji="0" lang="en-US" altLang="zh-CN" sz="900" b="0" i="0" u="none" strike="noStrike" cap="none" normalizeH="0" baseline="-30000" smtClean="0">
                <a:ln>
                  <a:noFill/>
                </a:ln>
                <a:solidFill>
                  <a:srgbClr val="000000"/>
                </a:solidFill>
                <a:effectLst/>
                <a:latin typeface="Arial" panose="020B0604020202020204" pitchFamily="34" charset="0"/>
                <a:ea typeface="NEU-BZ-S92" charset="-122"/>
                <a:cs typeface="Times New Roman" panose="02020603050405020304" pitchFamily="18" charset="0"/>
              </a:rPr>
              <a:t>2</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3</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13" name="对象 12"/>
          <p:cNvGraphicFramePr>
            <a:graphicFrameLocks noChangeAspect="1"/>
          </p:cNvGraphicFramePr>
          <p:nvPr/>
        </p:nvGraphicFramePr>
        <p:xfrm>
          <a:off x="611560" y="3068960"/>
          <a:ext cx="7453961" cy="1218436"/>
        </p:xfrm>
        <a:graphic>
          <a:graphicData uri="http://schemas.openxmlformats.org/presentationml/2006/ole">
            <mc:AlternateContent xmlns:mc="http://schemas.openxmlformats.org/markup-compatibility/2006">
              <mc:Choice xmlns:v="urn:schemas-microsoft-com:vml" Requires="v">
                <p:oleObj spid="_x0000_s5123" name="公式" r:id="rId5" imgW="63398400" imgH="10363200" progId="Equation.3">
                  <p:embed/>
                </p:oleObj>
              </mc:Choice>
              <mc:Fallback>
                <p:oleObj name="公式" r:id="rId5" imgW="63398400" imgH="10363200" progId="Equation.3">
                  <p:embed/>
                  <p:pic>
                    <p:nvPicPr>
                      <p:cNvPr id="0" name="图片 5122"/>
                      <p:cNvPicPr>
                        <a:picLocks noChangeAspect="1"/>
                      </p:cNvPicPr>
                      <p:nvPr/>
                    </p:nvPicPr>
                    <p:blipFill>
                      <a:blip r:embed="rId6"/>
                      <a:stretch>
                        <a:fillRect/>
                      </a:stretch>
                    </p:blipFill>
                    <p:spPr>
                      <a:xfrm>
                        <a:off x="611560" y="3068960"/>
                        <a:ext cx="7453961" cy="1218436"/>
                      </a:xfrm>
                      <a:prstGeom prst="rect">
                        <a:avLst/>
                      </a:prstGeom>
                      <a:noFill/>
                      <a:ln w="9525">
                        <a:noFill/>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5602"/>
                                        </p:tgtEl>
                                        <p:attrNameLst>
                                          <p:attrName>style.visibility</p:attrName>
                                        </p:attrNameLst>
                                      </p:cBhvr>
                                      <p:to>
                                        <p:strVal val="visible"/>
                                      </p:to>
                                    </p:set>
                                    <p:anim calcmode="lin" valueType="num">
                                      <p:cBhvr>
                                        <p:cTn id="7" dur="500" fill="hold"/>
                                        <p:tgtEl>
                                          <p:spTgt spid="2560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602"/>
                                        </p:tgtEl>
                                        <p:attrNameLst>
                                          <p:attrName>ppt_y</p:attrName>
                                        </p:attrNameLst>
                                      </p:cBhvr>
                                      <p:tavLst>
                                        <p:tav tm="0">
                                          <p:val>
                                            <p:strVal val="#ppt_y"/>
                                          </p:val>
                                        </p:tav>
                                        <p:tav tm="100000">
                                          <p:val>
                                            <p:strVal val="#ppt_y"/>
                                          </p:val>
                                        </p:tav>
                                      </p:tavLst>
                                    </p:anim>
                                    <p:anim calcmode="lin" valueType="num">
                                      <p:cBhvr>
                                        <p:cTn id="9" dur="500" fill="hold"/>
                                        <p:tgtEl>
                                          <p:spTgt spid="2560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60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602"/>
                                        </p:tgtEl>
                                      </p:cBhvr>
                                    </p:animEffect>
                                  </p:childTnLst>
                                </p:cTn>
                              </p:par>
                            </p:childTnLst>
                          </p:cTn>
                        </p:par>
                      </p:childTnLst>
                    </p:cTn>
                  </p:par>
                  <p:par>
                    <p:cTn id="12" fill="hold">
                      <p:stCondLst>
                        <p:cond delay="indefinite"/>
                      </p:stCondLst>
                      <p:childTnLst>
                        <p:par>
                          <p:cTn id="13" fill="hold">
                            <p:stCondLst>
                              <p:cond delay="0"/>
                            </p:stCondLst>
                            <p:childTnLst>
                              <p:par>
                                <p:cTn id="14" presetID="34"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 from="(-#ppt_w/2)" to="(#ppt_x)" calcmode="lin" valueType="num">
                                      <p:cBhvr>
                                        <p:cTn id="16" dur="600" fill="hold">
                                          <p:stCondLst>
                                            <p:cond delay="0"/>
                                          </p:stCondLst>
                                        </p:cTn>
                                        <p:tgtEl>
                                          <p:spTgt spid="5"/>
                                        </p:tgtEl>
                                        <p:attrNameLst>
                                          <p:attrName>ppt_x</p:attrName>
                                        </p:attrNameLst>
                                      </p:cBhvr>
                                    </p:anim>
                                    <p:anim from="0" to="-1.0" calcmode="lin" valueType="num">
                                      <p:cBhvr>
                                        <p:cTn id="17" dur="200" decel="50000" autoRev="1" fill="hold">
                                          <p:stCondLst>
                                            <p:cond delay="600"/>
                                          </p:stCondLst>
                                        </p:cTn>
                                        <p:tgtEl>
                                          <p:spTgt spid="5"/>
                                        </p:tgtEl>
                                        <p:attrNameLst>
                                          <p:attrName>xshear</p:attrName>
                                        </p:attrNameLst>
                                      </p:cBhvr>
                                    </p:anim>
                                    <p:animScale>
                                      <p:cBhvr>
                                        <p:cTn id="18" dur="200" decel="100000" autoRev="1" fill="hold">
                                          <p:stCondLst>
                                            <p:cond delay="600"/>
                                          </p:stCondLst>
                                        </p:cTn>
                                        <p:tgtEl>
                                          <p:spTgt spid="5"/>
                                        </p:tgtEl>
                                      </p:cBhvr>
                                      <p:from x="100000" y="100000"/>
                                      <p:to x="80000" y="100000"/>
                                    </p:animScale>
                                    <p:anim by="(#ppt_h/3+#ppt_w*0.1)" calcmode="lin" valueType="num">
                                      <p:cBhvr additive="sum">
                                        <p:cTn id="19" dur="200" decel="100000" autoRev="1" fill="hold">
                                          <p:stCondLst>
                                            <p:cond delay="600"/>
                                          </p:stCondLst>
                                        </p:cTn>
                                        <p:tgtEl>
                                          <p:spTgt spid="5"/>
                                        </p:tgtEl>
                                        <p:attrNameLst>
                                          <p:attrName>ppt_x</p:attrName>
                                        </p:attrNameLst>
                                      </p:cBhvr>
                                    </p:anim>
                                  </p:childTnLst>
                                </p:cTn>
                              </p:par>
                            </p:childTnLst>
                          </p:cTn>
                        </p:par>
                      </p:childTnLst>
                    </p:cTn>
                  </p:par>
                  <p:par>
                    <p:cTn id="20" fill="hold">
                      <p:stCondLst>
                        <p:cond delay="indefinite"/>
                      </p:stCondLst>
                      <p:childTnLst>
                        <p:par>
                          <p:cTn id="21" fill="hold">
                            <p:stCondLst>
                              <p:cond delay="0"/>
                            </p:stCondLst>
                            <p:childTnLst>
                              <p:par>
                                <p:cTn id="22" presetID="34" presetClass="entr" presetSubtype="0"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 from="(-#ppt_w/2)" to="(#ppt_x)" calcmode="lin" valueType="num">
                                      <p:cBhvr>
                                        <p:cTn id="24" dur="600" fill="hold">
                                          <p:stCondLst>
                                            <p:cond delay="0"/>
                                          </p:stCondLst>
                                        </p:cTn>
                                        <p:tgtEl>
                                          <p:spTgt spid="11"/>
                                        </p:tgtEl>
                                        <p:attrNameLst>
                                          <p:attrName>ppt_x</p:attrName>
                                        </p:attrNameLst>
                                      </p:cBhvr>
                                    </p:anim>
                                    <p:anim from="0" to="-1.0" calcmode="lin" valueType="num">
                                      <p:cBhvr>
                                        <p:cTn id="25" dur="200" decel="50000" autoRev="1" fill="hold">
                                          <p:stCondLst>
                                            <p:cond delay="600"/>
                                          </p:stCondLst>
                                        </p:cTn>
                                        <p:tgtEl>
                                          <p:spTgt spid="11"/>
                                        </p:tgtEl>
                                        <p:attrNameLst>
                                          <p:attrName>xshear</p:attrName>
                                        </p:attrNameLst>
                                      </p:cBhvr>
                                    </p:anim>
                                    <p:animScale>
                                      <p:cBhvr>
                                        <p:cTn id="26" dur="200" decel="100000" autoRev="1" fill="hold">
                                          <p:stCondLst>
                                            <p:cond delay="600"/>
                                          </p:stCondLst>
                                        </p:cTn>
                                        <p:tgtEl>
                                          <p:spTgt spid="11"/>
                                        </p:tgtEl>
                                      </p:cBhvr>
                                      <p:from x="100000" y="100000"/>
                                      <p:to x="80000" y="100000"/>
                                    </p:animScale>
                                    <p:anim by="(#ppt_h/3+#ppt_w*0.1)" calcmode="lin" valueType="num">
                                      <p:cBhvr additive="sum">
                                        <p:cTn id="27" dur="200" decel="100000" autoRev="1" fill="hold">
                                          <p:stCondLst>
                                            <p:cond delay="600"/>
                                          </p:stCondLst>
                                        </p:cTn>
                                        <p:tgtEl>
                                          <p:spTgt spid="11"/>
                                        </p:tgtEl>
                                        <p:attrNameLst>
                                          <p:attrName>ppt_x</p:attrName>
                                        </p:attrNameLst>
                                      </p:cBhvr>
                                    </p:anim>
                                  </p:childTnLst>
                                </p:cTn>
                              </p:par>
                            </p:childTnLst>
                          </p:cTn>
                        </p:par>
                      </p:childTnLst>
                    </p:cTn>
                  </p:par>
                  <p:par>
                    <p:cTn id="28" fill="hold">
                      <p:stCondLst>
                        <p:cond delay="indefinite"/>
                      </p:stCondLst>
                      <p:childTnLst>
                        <p:par>
                          <p:cTn id="29" fill="hold">
                            <p:stCondLst>
                              <p:cond delay="0"/>
                            </p:stCondLst>
                            <p:childTnLst>
                              <p:par>
                                <p:cTn id="30" presetID="34" presetClass="entr" presetSubtype="0"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 from="(-#ppt_w/2)" to="(#ppt_x)" calcmode="lin" valueType="num">
                                      <p:cBhvr>
                                        <p:cTn id="32" dur="600" fill="hold">
                                          <p:stCondLst>
                                            <p:cond delay="0"/>
                                          </p:stCondLst>
                                        </p:cTn>
                                        <p:tgtEl>
                                          <p:spTgt spid="13"/>
                                        </p:tgtEl>
                                        <p:attrNameLst>
                                          <p:attrName>ppt_x</p:attrName>
                                        </p:attrNameLst>
                                      </p:cBhvr>
                                    </p:anim>
                                    <p:anim from="0" to="-1.0" calcmode="lin" valueType="num">
                                      <p:cBhvr>
                                        <p:cTn id="33" dur="200" decel="50000" autoRev="1" fill="hold">
                                          <p:stCondLst>
                                            <p:cond delay="600"/>
                                          </p:stCondLst>
                                        </p:cTn>
                                        <p:tgtEl>
                                          <p:spTgt spid="13"/>
                                        </p:tgtEl>
                                        <p:attrNameLst>
                                          <p:attrName>xshear</p:attrName>
                                        </p:attrNameLst>
                                      </p:cBhvr>
                                    </p:anim>
                                    <p:animScale>
                                      <p:cBhvr>
                                        <p:cTn id="34" dur="200" decel="100000" autoRev="1" fill="hold">
                                          <p:stCondLst>
                                            <p:cond delay="600"/>
                                          </p:stCondLst>
                                        </p:cTn>
                                        <p:tgtEl>
                                          <p:spTgt spid="13"/>
                                        </p:tgtEl>
                                      </p:cBhvr>
                                      <p:from x="100000" y="100000"/>
                                      <p:to x="80000" y="100000"/>
                                    </p:animScale>
                                    <p:anim by="(#ppt_h/3+#ppt_w*0.1)" calcmode="lin" valueType="num">
                                      <p:cBhvr additive="sum">
                                        <p:cTn id="35" dur="200" decel="100000" autoRev="1" fill="hold">
                                          <p:stCondLst>
                                            <p:cond delay="600"/>
                                          </p:stCondLst>
                                        </p:cTn>
                                        <p:tgtEl>
                                          <p:spTgt spid="13"/>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827584" y="692696"/>
            <a:ext cx="2967480" cy="923330"/>
          </a:xfrm>
          <a:prstGeom prst="rect">
            <a:avLst/>
          </a:prstGeom>
          <a:noFill/>
        </p:spPr>
        <p:txBody>
          <a:bodyPr wrap="none" lIns="91440" tIns="45720" rIns="91440" bIns="45720">
            <a:spAutoFit/>
          </a:bodyPr>
          <a:lstStyle/>
          <a:p>
            <a:pPr algn="ctr"/>
            <a:r>
              <a:rPr lang="zh-CN" altLang="en-US" sz="5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归纳总结</a:t>
            </a:r>
            <a:endParaRPr lang="zh-CN" altLang="en-U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3" name="矩形 2"/>
          <p:cNvSpPr/>
          <p:nvPr/>
        </p:nvSpPr>
        <p:spPr>
          <a:xfrm>
            <a:off x="428596" y="1643050"/>
            <a:ext cx="8715404" cy="1077218"/>
          </a:xfrm>
          <a:prstGeom prst="rect">
            <a:avLst/>
          </a:prstGeom>
        </p:spPr>
        <p:txBody>
          <a:bodyPr wrap="square">
            <a:spAutoFit/>
          </a:bodyPr>
          <a:lstStyle/>
          <a:p>
            <a:r>
              <a:rPr lang="en-US" dirty="0" smtClean="0"/>
              <a:t>(1)</a:t>
            </a:r>
            <a:r>
              <a:rPr lang="zh-CN" altLang="en-US" dirty="0" smtClean="0"/>
              <a:t>通过上面的探究</a:t>
            </a:r>
            <a:r>
              <a:rPr lang="en-US" dirty="0" smtClean="0"/>
              <a:t>,</a:t>
            </a:r>
            <a:r>
              <a:rPr lang="zh-CN" altLang="en-US" dirty="0" smtClean="0"/>
              <a:t>解一元二次方程的基本策略是什么</a:t>
            </a:r>
            <a:r>
              <a:rPr lang="en-US" dirty="0" smtClean="0"/>
              <a:t>?</a:t>
            </a:r>
            <a:endParaRPr lang="zh-CN" altLang="en-US" dirty="0"/>
          </a:p>
        </p:txBody>
      </p:sp>
      <p:sp>
        <p:nvSpPr>
          <p:cNvPr id="4" name="矩形 3"/>
          <p:cNvSpPr/>
          <p:nvPr/>
        </p:nvSpPr>
        <p:spPr>
          <a:xfrm>
            <a:off x="539552" y="2996952"/>
            <a:ext cx="7358114" cy="206210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zh-CN" altLang="en-US" dirty="0" smtClean="0"/>
              <a:t>“降次”是解一元二次方程的基本策略</a:t>
            </a:r>
            <a:r>
              <a:rPr lang="en-US" dirty="0" smtClean="0"/>
              <a:t>,</a:t>
            </a:r>
            <a:r>
              <a:rPr lang="zh-CN" altLang="en-US" dirty="0" smtClean="0"/>
              <a:t>直接开平方法是根据平方根的意义</a:t>
            </a:r>
            <a:r>
              <a:rPr lang="en-US" dirty="0" smtClean="0"/>
              <a:t>,</a:t>
            </a:r>
            <a:r>
              <a:rPr lang="zh-CN" altLang="en-US" dirty="0" smtClean="0"/>
              <a:t>把一个一元二次方程“降次”</a:t>
            </a:r>
            <a:r>
              <a:rPr lang="en-US" dirty="0" smtClean="0"/>
              <a:t>,</a:t>
            </a:r>
            <a:r>
              <a:rPr lang="zh-CN" altLang="en-US" dirty="0" smtClean="0"/>
              <a:t>达到转化为两个一元一次方程的目的</a:t>
            </a:r>
            <a:r>
              <a:rPr lang="en-US" i="1" dirty="0" smtClean="0"/>
              <a:t>.</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5"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anim calcmode="lin" valueType="num">
                                      <p:cBhvr>
                                        <p:cTn id="12" dur="2000" fill="hold"/>
                                        <p:tgtEl>
                                          <p:spTgt spid="3"/>
                                        </p:tgtEl>
                                        <p:attrNameLst>
                                          <p:attrName>style.rotation</p:attrName>
                                        </p:attrNameLst>
                                      </p:cBhvr>
                                      <p:tavLst>
                                        <p:tav tm="0">
                                          <p:val>
                                            <p:fltVal val="720"/>
                                          </p:val>
                                        </p:tav>
                                        <p:tav tm="100000">
                                          <p:val>
                                            <p:fltVal val="0"/>
                                          </p:val>
                                        </p:tav>
                                      </p:tavLst>
                                    </p:anim>
                                    <p:anim calcmode="lin" valueType="num">
                                      <p:cBhvr>
                                        <p:cTn id="13" dur="2000" fill="hold"/>
                                        <p:tgtEl>
                                          <p:spTgt spid="3"/>
                                        </p:tgtEl>
                                        <p:attrNameLst>
                                          <p:attrName>ppt_h</p:attrName>
                                        </p:attrNameLst>
                                      </p:cBhvr>
                                      <p:tavLst>
                                        <p:tav tm="0">
                                          <p:val>
                                            <p:fltVal val="0"/>
                                          </p:val>
                                        </p:tav>
                                        <p:tav tm="100000">
                                          <p:val>
                                            <p:strVal val="#ppt_h"/>
                                          </p:val>
                                        </p:tav>
                                      </p:tavLst>
                                    </p:anim>
                                    <p:anim calcmode="lin" valueType="num">
                                      <p:cBhvr>
                                        <p:cTn id="14" dur="2000" fill="hold"/>
                                        <p:tgtEl>
                                          <p:spTgt spid="3"/>
                                        </p:tgtEl>
                                        <p:attrNameLst>
                                          <p:attrName>ppt_w</p:attrName>
                                        </p:attrNameLst>
                                      </p:cBhvr>
                                      <p:tavLst>
                                        <p:tav tm="0">
                                          <p:val>
                                            <p:fltVal val="0"/>
                                          </p:val>
                                        </p:tav>
                                        <p:tav tm="100000">
                                          <p:val>
                                            <p:strVal val="#ppt_w"/>
                                          </p:val>
                                        </p:tav>
                                      </p:tavLst>
                                    </p:anim>
                                  </p:childTnLst>
                                </p:cTn>
                              </p:par>
                            </p:childTnLst>
                          </p:cTn>
                        </p:par>
                      </p:childTnLst>
                    </p:cTn>
                  </p:par>
                  <p:par>
                    <p:cTn id="15" fill="hold">
                      <p:stCondLst>
                        <p:cond delay="indefinite"/>
                      </p:stCondLst>
                      <p:childTnLst>
                        <p:par>
                          <p:cTn id="16" fill="hold">
                            <p:stCondLst>
                              <p:cond delay="0"/>
                            </p:stCondLst>
                            <p:childTnLst>
                              <p:par>
                                <p:cTn id="17" presetID="15"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571472" y="642918"/>
            <a:ext cx="8001056" cy="1077218"/>
          </a:xfrm>
          <a:prstGeom prst="rect">
            <a:avLst/>
          </a:prstGeom>
        </p:spPr>
        <p:txBody>
          <a:bodyPr wrap="square">
            <a:spAutoFit/>
          </a:bodyPr>
          <a:lstStyle/>
          <a:p>
            <a:r>
              <a:rPr lang="en-US" dirty="0" smtClean="0"/>
              <a:t>(2)</a:t>
            </a:r>
            <a:r>
              <a:rPr lang="zh-CN" altLang="en-US" dirty="0" smtClean="0"/>
              <a:t>能用直接开平方法解的一元二次方程有什么特点</a:t>
            </a:r>
            <a:r>
              <a:rPr lang="en-US" dirty="0" smtClean="0"/>
              <a:t>?</a:t>
            </a:r>
            <a:r>
              <a:rPr lang="zh-CN" altLang="en-US" dirty="0" smtClean="0"/>
              <a:t>方程的解是什么</a:t>
            </a:r>
            <a:r>
              <a:rPr lang="en-US" dirty="0" smtClean="0"/>
              <a:t>?</a:t>
            </a:r>
            <a:endParaRPr lang="zh-CN" altLang="en-US" dirty="0"/>
          </a:p>
        </p:txBody>
      </p:sp>
      <p:sp>
        <p:nvSpPr>
          <p:cNvPr id="26627" name="Rectangle 3"/>
          <p:cNvSpPr>
            <a:spLocks noChangeArrowheads="1"/>
          </p:cNvSpPr>
          <p:nvPr/>
        </p:nvSpPr>
        <p:spPr bwMode="auto">
          <a:xfrm>
            <a:off x="285720" y="2500306"/>
            <a:ext cx="8572560" cy="1754326"/>
          </a:xfrm>
          <a:prstGeom prst="rect">
            <a:avLst/>
          </a:pr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zh-CN"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如果一个一元二次方程具有</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lang="en-US" altLang="zh-CN" i="1" dirty="0" err="1" smtClean="0">
                <a:solidFill>
                  <a:schemeClr val="tx1"/>
                </a:solidFill>
                <a:latin typeface="Times New Roman" panose="02020603050405020304" pitchFamily="18" charset="0"/>
                <a:ea typeface="宋体" panose="02010600030101010101" pitchFamily="2" charset="-122"/>
              </a:rPr>
              <a:t>x</a:t>
            </a:r>
            <a:r>
              <a:rPr kumimoji="0" lang="en-US" altLang="zh-CN" sz="3600" i="1" u="none" strike="noStrike" cap="none" normalizeH="0" baseline="0" dirty="0" err="1"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lang="en-US" altLang="zh-CN" i="1" dirty="0" err="1" smtClean="0">
                <a:solidFill>
                  <a:schemeClr val="tx1"/>
                </a:solidFill>
                <a:latin typeface="Times New Roman" panose="02020603050405020304" pitchFamily="18" charset="0"/>
                <a:ea typeface="宋体" panose="02010600030101010101" pitchFamily="2" charset="-122"/>
              </a:rPr>
              <a:t>n</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sz="3600" b="0" i="0" u="none" strike="noStrike" cap="none" normalizeH="0" baseline="30000" dirty="0" smtClean="0">
                <a:ln>
                  <a:noFill/>
                </a:ln>
                <a:solidFill>
                  <a:srgbClr val="000000"/>
                </a:solidFill>
                <a:effectLst/>
                <a:latin typeface="Arial" panose="020B0604020202020204" pitchFamily="34" charset="0"/>
                <a:ea typeface="NEU-BZ-S92" charset="-122"/>
                <a:cs typeface="Times New Roman" panose="02020603050405020304" pitchFamily="18" charset="0"/>
              </a:rPr>
              <a:t>2</a:t>
            </a:r>
            <a:r>
              <a:rPr kumimoji="0" lang="en-US" altLang="zh-CN" sz="3600" b="0" i="1"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lang="en-US" altLang="zh-CN" i="1" dirty="0" smtClean="0">
                <a:solidFill>
                  <a:schemeClr val="tx1"/>
                </a:solidFill>
                <a:latin typeface="Times New Roman" panose="02020603050405020304" pitchFamily="18" charset="0"/>
                <a:ea typeface="宋体" panose="02010600030101010101" pitchFamily="2" charset="-122"/>
              </a:rPr>
              <a:t>p</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lang="en-US" altLang="zh-CN" i="1" dirty="0" smtClean="0">
                <a:solidFill>
                  <a:schemeClr val="tx1"/>
                </a:solidFill>
                <a:latin typeface="Times New Roman" panose="02020603050405020304" pitchFamily="18" charset="0"/>
                <a:ea typeface="宋体" panose="02010600030101010101" pitchFamily="2" charset="-122"/>
              </a:rPr>
              <a:t>p</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≥0)</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的形式</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那么就可以用直接开平方法求解</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方程的解为                                   </a:t>
            </a:r>
            <a:r>
              <a:rPr kumimoji="0" lang="en-US" altLang="zh-CN"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a:t>
            </a:r>
            <a:endParaRPr kumimoji="0" lang="en-US" altLang="zh-CN" sz="3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26628" name="Rectangle 4"/>
          <p:cNvSpPr>
            <a:spLocks noChangeArrowheads="1"/>
          </p:cNvSpPr>
          <p:nvPr/>
        </p:nvSpPr>
        <p:spPr bwMode="auto">
          <a:xfrm>
            <a:off x="0" y="600075"/>
            <a:ext cx="9144000"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x</a:t>
            </a:r>
            <a:r>
              <a:rPr kumimoji="0" lang="en-US" altLang="zh-CN" sz="900" b="0" i="0" u="none" strike="noStrike" cap="none" normalizeH="0" baseline="-30000" smtClean="0">
                <a:ln>
                  <a:noFill/>
                </a:ln>
                <a:solidFill>
                  <a:srgbClr val="000000"/>
                </a:solidFill>
                <a:effectLst/>
                <a:latin typeface="Arial" panose="020B0604020202020204" pitchFamily="34" charset="0"/>
                <a:ea typeface="NEU-BZ-S92" charset="-122"/>
                <a:cs typeface="Times New Roman" panose="02020603050405020304" pitchFamily="18" charset="0"/>
              </a:rPr>
              <a:t>2</a:t>
            </a: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=-n+</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8" name="对象 7"/>
          <p:cNvGraphicFramePr>
            <a:graphicFrameLocks noChangeAspect="1"/>
          </p:cNvGraphicFramePr>
          <p:nvPr/>
        </p:nvGraphicFramePr>
        <p:xfrm>
          <a:off x="2627784" y="3573016"/>
          <a:ext cx="4737138" cy="707036"/>
        </p:xfrm>
        <a:graphic>
          <a:graphicData uri="http://schemas.openxmlformats.org/presentationml/2006/ole">
            <mc:AlternateContent xmlns:mc="http://schemas.openxmlformats.org/markup-compatibility/2006">
              <mc:Choice xmlns:v="urn:schemas-microsoft-com:vml" Requires="v">
                <p:oleObj spid="_x0000_s6145" name="Equation" r:id="rId1" imgW="40843200" imgH="6096000" progId="Equation.3">
                  <p:embed/>
                </p:oleObj>
              </mc:Choice>
              <mc:Fallback>
                <p:oleObj name="Equation" r:id="rId1" imgW="40843200" imgH="6096000" progId="Equation.3">
                  <p:embed/>
                  <p:pic>
                    <p:nvPicPr>
                      <p:cNvPr id="0" name="图片 6144"/>
                      <p:cNvPicPr>
                        <a:picLocks noChangeAspect="1"/>
                      </p:cNvPicPr>
                      <p:nvPr/>
                    </p:nvPicPr>
                    <p:blipFill>
                      <a:blip r:embed="rId2"/>
                      <a:stretch>
                        <a:fillRect/>
                      </a:stretch>
                    </p:blipFill>
                    <p:spPr>
                      <a:xfrm>
                        <a:off x="2627784" y="3573016"/>
                        <a:ext cx="4737138" cy="707036"/>
                      </a:xfrm>
                      <a:prstGeom prst="rect">
                        <a:avLst/>
                      </a:prstGeom>
                      <a:noFill/>
                      <a:ln w="9525">
                        <a:noFill/>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26627"/>
                                        </p:tgtEl>
                                        <p:attrNameLst>
                                          <p:attrName>style.visibility</p:attrName>
                                        </p:attrNameLst>
                                      </p:cBhvr>
                                      <p:to>
                                        <p:strVal val="visible"/>
                                      </p:to>
                                    </p:set>
                                    <p:animEffect transition="in" filter="circle(in)">
                                      <p:cBhvr>
                                        <p:cTn id="25" dur="2000"/>
                                        <p:tgtEl>
                                          <p:spTgt spid="26627"/>
                                        </p:tgtEl>
                                      </p:cBhvr>
                                    </p:animEffect>
                                  </p:childTnLst>
                                </p:cTn>
                              </p:par>
                            </p:childTnLst>
                          </p:cTn>
                        </p:par>
                      </p:childTnLst>
                    </p:cTn>
                  </p:par>
                  <p:par>
                    <p:cTn id="26" fill="hold">
                      <p:stCondLst>
                        <p:cond delay="indefinite"/>
                      </p:stCondLst>
                      <p:childTnLst>
                        <p:par>
                          <p:cTn id="27" fill="hold">
                            <p:stCondLst>
                              <p:cond delay="0"/>
                            </p:stCondLst>
                            <p:childTnLst>
                              <p:par>
                                <p:cTn id="28" presetID="34" presetClass="entr" presetSubtype="0"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 from="(-#ppt_w/2)" to="(#ppt_x)" calcmode="lin" valueType="num">
                                      <p:cBhvr>
                                        <p:cTn id="30" dur="600" fill="hold">
                                          <p:stCondLst>
                                            <p:cond delay="0"/>
                                          </p:stCondLst>
                                        </p:cTn>
                                        <p:tgtEl>
                                          <p:spTgt spid="8"/>
                                        </p:tgtEl>
                                        <p:attrNameLst>
                                          <p:attrName>ppt_x</p:attrName>
                                        </p:attrNameLst>
                                      </p:cBhvr>
                                    </p:anim>
                                    <p:anim from="0" to="-1.0" calcmode="lin" valueType="num">
                                      <p:cBhvr>
                                        <p:cTn id="31" dur="200" decel="50000" autoRev="1" fill="hold">
                                          <p:stCondLst>
                                            <p:cond delay="600"/>
                                          </p:stCondLst>
                                        </p:cTn>
                                        <p:tgtEl>
                                          <p:spTgt spid="8"/>
                                        </p:tgtEl>
                                        <p:attrNameLst>
                                          <p:attrName>xshear</p:attrName>
                                        </p:attrNameLst>
                                      </p:cBhvr>
                                    </p:anim>
                                    <p:animScale>
                                      <p:cBhvr>
                                        <p:cTn id="32" dur="200" decel="100000" autoRev="1" fill="hold">
                                          <p:stCondLst>
                                            <p:cond delay="600"/>
                                          </p:stCondLst>
                                        </p:cTn>
                                        <p:tgtEl>
                                          <p:spTgt spid="8"/>
                                        </p:tgtEl>
                                      </p:cBhvr>
                                      <p:from x="100000" y="100000"/>
                                      <p:to x="80000" y="100000"/>
                                    </p:animScale>
                                    <p:anim by="(#ppt_h/3+#ppt_w*0.1)" calcmode="lin" valueType="num">
                                      <p:cBhvr additive="sum">
                                        <p:cTn id="33" dur="200" decel="100000" autoRev="1" fill="hold">
                                          <p:stCondLst>
                                            <p:cond delay="600"/>
                                          </p:stCondLst>
                                        </p:cTn>
                                        <p:tgtEl>
                                          <p:spTgt spid="8"/>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627"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611560" y="980728"/>
            <a:ext cx="7858180" cy="1077218"/>
          </a:xfrm>
          <a:prstGeom prst="rect">
            <a:avLst/>
          </a:prstGeom>
        </p:spPr>
        <p:txBody>
          <a:bodyPr wrap="square">
            <a:spAutoFit/>
          </a:bodyPr>
          <a:lstStyle/>
          <a:p>
            <a:r>
              <a:rPr lang="en-US" dirty="0" smtClean="0"/>
              <a:t>(3)</a:t>
            </a:r>
            <a:r>
              <a:rPr lang="zh-CN" altLang="en-US" dirty="0" smtClean="0"/>
              <a:t>用直接开平方法解一元二次方程的一般步骤是什么</a:t>
            </a:r>
            <a:r>
              <a:rPr lang="en-US" dirty="0" smtClean="0"/>
              <a:t>? </a:t>
            </a:r>
            <a:endParaRPr lang="zh-CN" altLang="en-US" dirty="0"/>
          </a:p>
        </p:txBody>
      </p:sp>
      <p:sp>
        <p:nvSpPr>
          <p:cNvPr id="3" name="矩形 2"/>
          <p:cNvSpPr/>
          <p:nvPr/>
        </p:nvSpPr>
        <p:spPr>
          <a:xfrm>
            <a:off x="539552" y="2420888"/>
            <a:ext cx="8001056" cy="1569660"/>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r>
              <a:rPr lang="zh-CN" altLang="en-US" dirty="0" smtClean="0"/>
              <a:t>首先将一元二次方程化为左边是含有未知数的一个完全平方式</a:t>
            </a:r>
            <a:r>
              <a:rPr lang="en-US" dirty="0" smtClean="0"/>
              <a:t>,</a:t>
            </a:r>
            <a:r>
              <a:rPr lang="zh-CN" altLang="en-US" dirty="0" smtClean="0"/>
              <a:t>右边是非负数的形式</a:t>
            </a:r>
            <a:r>
              <a:rPr lang="en-US" dirty="0" smtClean="0"/>
              <a:t>,</a:t>
            </a:r>
            <a:r>
              <a:rPr lang="zh-CN" altLang="en-US" dirty="0" smtClean="0"/>
              <a:t>然后用平方根的概念求解</a:t>
            </a:r>
            <a:r>
              <a:rPr lang="en-US" i="1" dirty="0" smtClean="0"/>
              <a:t>.</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
                                        </p:tgtEl>
                                        <p:attrNameLst>
                                          <p:attrName>ppt_y</p:attrName>
                                        </p:attrNameLst>
                                      </p:cBhvr>
                                      <p:tavLst>
                                        <p:tav tm="0">
                                          <p:val>
                                            <p:strVal val="#ppt_y"/>
                                          </p:val>
                                        </p:tav>
                                        <p:tav tm="100000">
                                          <p:val>
                                            <p:strVal val="#ppt_y"/>
                                          </p:val>
                                        </p:tav>
                                      </p:tavLst>
                                    </p:anim>
                                    <p:anim calcmode="lin" valueType="num">
                                      <p:cBhvr>
                                        <p:cTn id="14"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714348" y="500042"/>
            <a:ext cx="2053767" cy="584775"/>
          </a:xfrm>
          <a:prstGeom prst="rect">
            <a:avLst/>
          </a:prstGeom>
        </p:spPr>
        <p:txBody>
          <a:bodyPr wrap="none">
            <a:spAutoFit/>
          </a:bodyPr>
          <a:lstStyle/>
          <a:p>
            <a:r>
              <a:rPr lang="en-US" dirty="0" smtClean="0">
                <a:solidFill>
                  <a:srgbClr val="FF0000"/>
                </a:solidFill>
              </a:rPr>
              <a:t>[</a:t>
            </a:r>
            <a:r>
              <a:rPr lang="zh-CN" altLang="en-US" dirty="0" smtClean="0">
                <a:solidFill>
                  <a:srgbClr val="FF0000"/>
                </a:solidFill>
              </a:rPr>
              <a:t>知识拓展</a:t>
            </a:r>
            <a:r>
              <a:rPr lang="en-US" dirty="0" smtClean="0">
                <a:solidFill>
                  <a:srgbClr val="FF0000"/>
                </a:solidFill>
              </a:rPr>
              <a:t>]</a:t>
            </a:r>
            <a:endParaRPr lang="zh-CN" altLang="en-US" dirty="0">
              <a:solidFill>
                <a:srgbClr val="FF0000"/>
              </a:solidFill>
            </a:endParaRPr>
          </a:p>
        </p:txBody>
      </p:sp>
      <p:sp>
        <p:nvSpPr>
          <p:cNvPr id="3" name="矩形 2"/>
          <p:cNvSpPr/>
          <p:nvPr/>
        </p:nvSpPr>
        <p:spPr>
          <a:xfrm>
            <a:off x="179512" y="1340768"/>
            <a:ext cx="8534752" cy="1569660"/>
          </a:xfrm>
          <a:prstGeom prst="rect">
            <a:avLst/>
          </a:prstGeom>
        </p:spPr>
        <p:style>
          <a:lnRef idx="0">
            <a:schemeClr val="accent5"/>
          </a:lnRef>
          <a:fillRef idx="3">
            <a:schemeClr val="accent5"/>
          </a:fillRef>
          <a:effectRef idx="3">
            <a:schemeClr val="accent5"/>
          </a:effectRef>
          <a:fontRef idx="minor">
            <a:schemeClr val="lt1"/>
          </a:fontRef>
        </p:style>
        <p:txBody>
          <a:bodyPr wrap="square">
            <a:spAutoFit/>
          </a:bodyPr>
          <a:lstStyle/>
          <a:p>
            <a:r>
              <a:rPr lang="en-US" dirty="0" smtClean="0">
                <a:solidFill>
                  <a:schemeClr val="bg1"/>
                </a:solidFill>
                <a:latin typeface="楷体" panose="02010609060101010101" pitchFamily="49" charset="-122"/>
                <a:ea typeface="楷体" panose="02010609060101010101" pitchFamily="49" charset="-122"/>
              </a:rPr>
              <a:t>1</a:t>
            </a:r>
            <a:r>
              <a:rPr lang="en-US" i="1" dirty="0" smtClean="0">
                <a:solidFill>
                  <a:schemeClr val="bg1"/>
                </a:solidFill>
                <a:latin typeface="楷体" panose="02010609060101010101" pitchFamily="49" charset="-122"/>
                <a:ea typeface="楷体" panose="02010609060101010101" pitchFamily="49" charset="-122"/>
              </a:rPr>
              <a:t>.</a:t>
            </a:r>
            <a:r>
              <a:rPr lang="zh-CN" altLang="en-US" dirty="0" smtClean="0">
                <a:solidFill>
                  <a:schemeClr val="bg1"/>
                </a:solidFill>
                <a:latin typeface="楷体" panose="02010609060101010101" pitchFamily="49" charset="-122"/>
                <a:ea typeface="楷体" panose="02010609060101010101" pitchFamily="49" charset="-122"/>
              </a:rPr>
              <a:t>直接开平方法是解一元二次方程的最基本的方法</a:t>
            </a:r>
            <a:r>
              <a:rPr lang="en-US" dirty="0" smtClean="0">
                <a:solidFill>
                  <a:schemeClr val="bg1"/>
                </a:solidFill>
                <a:latin typeface="楷体" panose="02010609060101010101" pitchFamily="49" charset="-122"/>
                <a:ea typeface="楷体" panose="02010609060101010101" pitchFamily="49" charset="-122"/>
              </a:rPr>
              <a:t>,</a:t>
            </a:r>
            <a:r>
              <a:rPr lang="zh-CN" altLang="en-US" dirty="0" smtClean="0">
                <a:solidFill>
                  <a:schemeClr val="bg1"/>
                </a:solidFill>
                <a:latin typeface="楷体" panose="02010609060101010101" pitchFamily="49" charset="-122"/>
                <a:ea typeface="楷体" panose="02010609060101010101" pitchFamily="49" charset="-122"/>
              </a:rPr>
              <a:t>主要解形如</a:t>
            </a:r>
            <a:r>
              <a:rPr lang="en-US" dirty="0" smtClean="0">
                <a:solidFill>
                  <a:schemeClr val="bg1"/>
                </a:solidFill>
                <a:latin typeface="楷体" panose="02010609060101010101" pitchFamily="49" charset="-122"/>
                <a:ea typeface="楷体" panose="02010609060101010101" pitchFamily="49" charset="-122"/>
              </a:rPr>
              <a:t>(</a:t>
            </a:r>
            <a:r>
              <a:rPr lang="en-US" altLang="zh-CN" i="1" dirty="0" err="1" smtClean="0">
                <a:solidFill>
                  <a:schemeClr val="bg1"/>
                </a:solidFill>
                <a:latin typeface="Times New Roman" panose="02020603050405020304" pitchFamily="18" charset="0"/>
                <a:ea typeface="宋体" panose="02010600030101010101" pitchFamily="2" charset="-122"/>
              </a:rPr>
              <a:t>x+n</a:t>
            </a:r>
            <a:r>
              <a:rPr lang="en-US" altLang="zh-CN" dirty="0" smtClean="0">
                <a:solidFill>
                  <a:schemeClr val="bg1"/>
                </a:solidFill>
                <a:latin typeface="Times New Roman" panose="02020603050405020304" pitchFamily="18" charset="0"/>
                <a:ea typeface="宋体" panose="02010600030101010101" pitchFamily="2" charset="-122"/>
              </a:rPr>
              <a:t>)</a:t>
            </a:r>
            <a:r>
              <a:rPr lang="en-US" altLang="zh-CN" i="1" baseline="30000" dirty="0" smtClean="0">
                <a:solidFill>
                  <a:schemeClr val="bg1"/>
                </a:solidFill>
                <a:latin typeface="楷体" panose="02010609060101010101" pitchFamily="49" charset="-122"/>
                <a:ea typeface="楷体" panose="02010609060101010101" pitchFamily="49" charset="-122"/>
              </a:rPr>
              <a:t>2</a:t>
            </a:r>
            <a:r>
              <a:rPr lang="en-US" altLang="zh-CN" i="1" dirty="0" smtClean="0">
                <a:solidFill>
                  <a:schemeClr val="bg1"/>
                </a:solidFill>
                <a:latin typeface="Times New Roman" panose="02020603050405020304" pitchFamily="18" charset="0"/>
                <a:ea typeface="宋体" panose="02010600030101010101" pitchFamily="2" charset="-122"/>
              </a:rPr>
              <a:t>=p</a:t>
            </a:r>
            <a:r>
              <a:rPr lang="en-US" altLang="zh-CN" dirty="0" smtClean="0">
                <a:solidFill>
                  <a:schemeClr val="bg1"/>
                </a:solidFill>
                <a:latin typeface="楷体" panose="02010609060101010101" pitchFamily="49" charset="-122"/>
                <a:ea typeface="楷体" panose="02010609060101010101" pitchFamily="49" charset="-122"/>
              </a:rPr>
              <a:t>(</a:t>
            </a:r>
            <a:r>
              <a:rPr lang="en-US" altLang="zh-CN" i="1" dirty="0" smtClean="0">
                <a:solidFill>
                  <a:schemeClr val="bg1"/>
                </a:solidFill>
                <a:latin typeface="Times New Roman" panose="02020603050405020304" pitchFamily="18" charset="0"/>
                <a:ea typeface="宋体" panose="02010600030101010101" pitchFamily="2" charset="-122"/>
              </a:rPr>
              <a:t>p</a:t>
            </a:r>
            <a:r>
              <a:rPr lang="zh-CN" altLang="en-US" i="1" dirty="0" smtClean="0">
                <a:solidFill>
                  <a:schemeClr val="bg1"/>
                </a:solidFill>
                <a:latin typeface="Times New Roman" panose="02020603050405020304" pitchFamily="18" charset="0"/>
                <a:ea typeface="宋体" panose="02010600030101010101" pitchFamily="2" charset="-122"/>
              </a:rPr>
              <a:t>≥</a:t>
            </a:r>
            <a:r>
              <a:rPr lang="en-US" altLang="zh-CN" i="1" dirty="0" smtClean="0">
                <a:solidFill>
                  <a:schemeClr val="bg1"/>
                </a:solidFill>
                <a:latin typeface="楷体" panose="02010609060101010101" pitchFamily="49" charset="-122"/>
                <a:ea typeface="楷体" panose="02010609060101010101" pitchFamily="49" charset="-122"/>
              </a:rPr>
              <a:t>0</a:t>
            </a:r>
            <a:r>
              <a:rPr lang="en-US" dirty="0" smtClean="0">
                <a:solidFill>
                  <a:schemeClr val="bg1"/>
                </a:solidFill>
                <a:latin typeface="楷体" panose="02010609060101010101" pitchFamily="49" charset="-122"/>
                <a:ea typeface="楷体" panose="02010609060101010101" pitchFamily="49" charset="-122"/>
              </a:rPr>
              <a:t>)</a:t>
            </a:r>
            <a:r>
              <a:rPr lang="zh-CN" altLang="en-US" dirty="0" smtClean="0">
                <a:solidFill>
                  <a:schemeClr val="bg1"/>
                </a:solidFill>
                <a:latin typeface="楷体" panose="02010609060101010101" pitchFamily="49" charset="-122"/>
                <a:ea typeface="楷体" panose="02010609060101010101" pitchFamily="49" charset="-122"/>
              </a:rPr>
              <a:t>的一元二次方程</a:t>
            </a:r>
            <a:r>
              <a:rPr lang="en-US" dirty="0" smtClean="0">
                <a:solidFill>
                  <a:schemeClr val="bg1"/>
                </a:solidFill>
                <a:latin typeface="楷体" panose="02010609060101010101" pitchFamily="49" charset="-122"/>
                <a:ea typeface="楷体" panose="02010609060101010101" pitchFamily="49" charset="-122"/>
              </a:rPr>
              <a:t>,</a:t>
            </a:r>
            <a:r>
              <a:rPr lang="zh-CN" altLang="en-US" dirty="0" smtClean="0">
                <a:solidFill>
                  <a:schemeClr val="bg1"/>
                </a:solidFill>
                <a:latin typeface="楷体" panose="02010609060101010101" pitchFamily="49" charset="-122"/>
                <a:ea typeface="楷体" panose="02010609060101010101" pitchFamily="49" charset="-122"/>
              </a:rPr>
              <a:t>解方程的理论依据是平方根的定义</a:t>
            </a:r>
            <a:r>
              <a:rPr lang="en-US" i="1" dirty="0" smtClean="0">
                <a:solidFill>
                  <a:schemeClr val="bg1"/>
                </a:solidFill>
                <a:latin typeface="楷体" panose="02010609060101010101" pitchFamily="49" charset="-122"/>
                <a:ea typeface="楷体" panose="02010609060101010101" pitchFamily="49" charset="-122"/>
              </a:rPr>
              <a:t>.</a:t>
            </a:r>
            <a:endParaRPr lang="zh-CN" altLang="en-US" dirty="0">
              <a:solidFill>
                <a:schemeClr val="bg1"/>
              </a:solidFill>
              <a:latin typeface="楷体" panose="02010609060101010101" pitchFamily="49" charset="-122"/>
              <a:ea typeface="楷体" panose="02010609060101010101" pitchFamily="49" charset="-122"/>
            </a:endParaRPr>
          </a:p>
        </p:txBody>
      </p:sp>
      <p:sp>
        <p:nvSpPr>
          <p:cNvPr id="4" name="矩形 3"/>
          <p:cNvSpPr/>
          <p:nvPr/>
        </p:nvSpPr>
        <p:spPr>
          <a:xfrm>
            <a:off x="251520" y="3501008"/>
            <a:ext cx="8391306" cy="107556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en-US" dirty="0" smtClean="0">
                <a:latin typeface="楷体" panose="02010609060101010101" pitchFamily="49" charset="-122"/>
                <a:ea typeface="楷体" panose="02010609060101010101" pitchFamily="49" charset="-122"/>
              </a:rPr>
              <a:t>2</a:t>
            </a:r>
            <a:r>
              <a:rPr lang="en-US" i="1"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利用直接开平方法解一元二次方程时</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要注意开方的结果</a:t>
            </a:r>
            <a:r>
              <a:rPr lang="en-US" i="1" dirty="0" smtClean="0">
                <a:latin typeface="楷体" panose="02010609060101010101" pitchFamily="49" charset="-122"/>
                <a:ea typeface="楷体" panose="02010609060101010101" pitchFamily="49" charset="-122"/>
              </a:rPr>
              <a:t>.</a:t>
            </a:r>
            <a:endParaRPr lang="zh-CN" altLang="en-US" dirty="0">
              <a:latin typeface="楷体" panose="02010609060101010101" pitchFamily="49" charset="-122"/>
              <a:ea typeface="楷体" panose="02010609060101010101" pitchFamily="49" charset="-122"/>
            </a:endParaRPr>
          </a:p>
        </p:txBody>
      </p:sp>
      <p:sp>
        <p:nvSpPr>
          <p:cNvPr id="5" name="矩形 4"/>
          <p:cNvSpPr/>
          <p:nvPr/>
        </p:nvSpPr>
        <p:spPr>
          <a:xfrm>
            <a:off x="251520" y="5229200"/>
            <a:ext cx="8462744" cy="584775"/>
          </a:xfrm>
          <a:prstGeom prst="rect">
            <a:avLst/>
          </a:prstGeom>
        </p:spPr>
        <p:style>
          <a:lnRef idx="1">
            <a:schemeClr val="accent6"/>
          </a:lnRef>
          <a:fillRef idx="3">
            <a:schemeClr val="accent6"/>
          </a:fillRef>
          <a:effectRef idx="2">
            <a:schemeClr val="accent6"/>
          </a:effectRef>
          <a:fontRef idx="minor">
            <a:schemeClr val="lt1"/>
          </a:fontRef>
        </p:style>
        <p:txBody>
          <a:bodyPr wrap="square">
            <a:spAutoFit/>
          </a:bodyPr>
          <a:lstStyle/>
          <a:p>
            <a:r>
              <a:rPr lang="en-US" dirty="0" smtClean="0">
                <a:solidFill>
                  <a:schemeClr val="bg1"/>
                </a:solidFill>
              </a:rPr>
              <a:t>3</a:t>
            </a:r>
            <a:r>
              <a:rPr lang="en-US" i="1" dirty="0" smtClean="0">
                <a:solidFill>
                  <a:schemeClr val="bg1"/>
                </a:solidFill>
                <a:latin typeface="楷体" panose="02010609060101010101" pitchFamily="49" charset="-122"/>
                <a:ea typeface="楷体" panose="02010609060101010101" pitchFamily="49" charset="-122"/>
              </a:rPr>
              <a:t>.</a:t>
            </a:r>
            <a:r>
              <a:rPr lang="zh-CN" altLang="en-US" dirty="0" smtClean="0">
                <a:solidFill>
                  <a:schemeClr val="bg1"/>
                </a:solidFill>
                <a:latin typeface="楷体" panose="02010609060101010101" pitchFamily="49" charset="-122"/>
                <a:ea typeface="楷体" panose="02010609060101010101" pitchFamily="49" charset="-122"/>
              </a:rPr>
              <a:t>方程</a:t>
            </a:r>
            <a:r>
              <a:rPr lang="en-US" dirty="0" smtClean="0">
                <a:solidFill>
                  <a:schemeClr val="bg1"/>
                </a:solidFill>
              </a:rPr>
              <a:t>(</a:t>
            </a:r>
            <a:r>
              <a:rPr lang="en-US" altLang="zh-CN" i="1" dirty="0" err="1" smtClean="0">
                <a:solidFill>
                  <a:schemeClr val="bg1"/>
                </a:solidFill>
                <a:latin typeface="Times New Roman" panose="02020603050405020304" pitchFamily="18" charset="0"/>
                <a:ea typeface="宋体" panose="02010600030101010101" pitchFamily="2" charset="-122"/>
              </a:rPr>
              <a:t>x</a:t>
            </a:r>
            <a:r>
              <a:rPr lang="en-US" i="1" dirty="0" err="1" smtClean="0">
                <a:solidFill>
                  <a:schemeClr val="bg1"/>
                </a:solidFill>
              </a:rPr>
              <a:t>+</a:t>
            </a:r>
            <a:r>
              <a:rPr lang="en-US" altLang="zh-CN" i="1" dirty="0" err="1" smtClean="0">
                <a:solidFill>
                  <a:schemeClr val="bg1"/>
                </a:solidFill>
                <a:latin typeface="Times New Roman" panose="02020603050405020304" pitchFamily="18" charset="0"/>
                <a:ea typeface="宋体" panose="02010600030101010101" pitchFamily="2" charset="-122"/>
              </a:rPr>
              <a:t>n</a:t>
            </a:r>
            <a:r>
              <a:rPr lang="en-US" dirty="0" smtClean="0">
                <a:solidFill>
                  <a:schemeClr val="bg1"/>
                </a:solidFill>
              </a:rPr>
              <a:t>)</a:t>
            </a:r>
            <a:r>
              <a:rPr lang="en-US" baseline="30000" dirty="0" smtClean="0">
                <a:solidFill>
                  <a:schemeClr val="bg1"/>
                </a:solidFill>
              </a:rPr>
              <a:t>2</a:t>
            </a:r>
            <a:r>
              <a:rPr lang="en-US" i="1" dirty="0" smtClean="0">
                <a:solidFill>
                  <a:schemeClr val="bg1"/>
                </a:solidFill>
              </a:rPr>
              <a:t>=</a:t>
            </a:r>
            <a:r>
              <a:rPr lang="en-US" altLang="zh-CN" i="1" dirty="0" smtClean="0">
                <a:solidFill>
                  <a:schemeClr val="bg1"/>
                </a:solidFill>
                <a:latin typeface="Times New Roman" panose="02020603050405020304" pitchFamily="18" charset="0"/>
                <a:ea typeface="宋体" panose="02010600030101010101" pitchFamily="2" charset="-122"/>
              </a:rPr>
              <a:t>p</a:t>
            </a:r>
            <a:r>
              <a:rPr lang="zh-CN" altLang="en-US" dirty="0" smtClean="0">
                <a:solidFill>
                  <a:schemeClr val="bg1"/>
                </a:solidFill>
              </a:rPr>
              <a:t>中</a:t>
            </a:r>
            <a:r>
              <a:rPr lang="en-US" dirty="0" smtClean="0">
                <a:solidFill>
                  <a:schemeClr val="bg1"/>
                </a:solidFill>
              </a:rPr>
              <a:t>,</a:t>
            </a:r>
            <a:r>
              <a:rPr lang="zh-CN" altLang="en-US" dirty="0" smtClean="0">
                <a:solidFill>
                  <a:schemeClr val="bg1"/>
                </a:solidFill>
                <a:latin typeface="楷体" panose="02010609060101010101" pitchFamily="49" charset="-122"/>
                <a:ea typeface="楷体" panose="02010609060101010101" pitchFamily="49" charset="-122"/>
              </a:rPr>
              <a:t>当</a:t>
            </a:r>
            <a:r>
              <a:rPr lang="en-US" altLang="zh-CN" i="1" dirty="0" smtClean="0">
                <a:solidFill>
                  <a:schemeClr val="bg1"/>
                </a:solidFill>
                <a:latin typeface="Times New Roman" panose="02020603050405020304" pitchFamily="18" charset="0"/>
                <a:ea typeface="宋体" panose="02010600030101010101" pitchFamily="2" charset="-122"/>
              </a:rPr>
              <a:t>p&lt;0</a:t>
            </a:r>
            <a:r>
              <a:rPr lang="zh-CN" altLang="en-US" dirty="0" smtClean="0">
                <a:solidFill>
                  <a:schemeClr val="bg1"/>
                </a:solidFill>
                <a:latin typeface="楷体" panose="02010609060101010101" pitchFamily="49" charset="-122"/>
                <a:ea typeface="楷体" panose="02010609060101010101" pitchFamily="49" charset="-122"/>
              </a:rPr>
              <a:t>时</a:t>
            </a:r>
            <a:r>
              <a:rPr lang="en-US" altLang="en-US" dirty="0" smtClean="0">
                <a:solidFill>
                  <a:schemeClr val="bg1"/>
                </a:solidFill>
                <a:latin typeface="楷体" panose="02010609060101010101" pitchFamily="49" charset="-122"/>
                <a:ea typeface="楷体" panose="02010609060101010101" pitchFamily="49" charset="-122"/>
              </a:rPr>
              <a:t>,</a:t>
            </a:r>
            <a:r>
              <a:rPr lang="zh-CN" altLang="en-US" dirty="0" smtClean="0">
                <a:solidFill>
                  <a:schemeClr val="bg1"/>
                </a:solidFill>
                <a:latin typeface="楷体" panose="02010609060101010101" pitchFamily="49" charset="-122"/>
                <a:ea typeface="楷体" panose="02010609060101010101" pitchFamily="49" charset="-122"/>
              </a:rPr>
              <a:t>方程没有实数根</a:t>
            </a:r>
            <a:r>
              <a:rPr lang="en-US" i="1" dirty="0" smtClean="0">
                <a:solidFill>
                  <a:schemeClr val="bg1"/>
                </a:solidFill>
              </a:rPr>
              <a:t>.</a:t>
            </a:r>
            <a:endParaRPr lang="zh-CN" altLang="en-U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p:nvPr/>
        </p:nvSpPr>
        <p:spPr>
          <a:xfrm>
            <a:off x="827584" y="548680"/>
            <a:ext cx="2967480" cy="923330"/>
          </a:xfrm>
          <a:prstGeom prst="rect">
            <a:avLst/>
          </a:prstGeom>
          <a:noFill/>
        </p:spPr>
        <p:txBody>
          <a:bodyPr wrap="none" lIns="91440" tIns="45720" rIns="91440" bIns="45720">
            <a:spAutoFit/>
          </a:bodyPr>
          <a:lstStyle/>
          <a:p>
            <a:pPr algn="ctr"/>
            <a:r>
              <a:rPr lang="zh-CN" altLang="en-U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知识</a:t>
            </a:r>
            <a:r>
              <a:rPr lang="zh-CN" alt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小结</a:t>
            </a:r>
            <a:endParaRPr lang="zh-CN" alt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4" name="矩形 3"/>
          <p:cNvSpPr/>
          <p:nvPr/>
        </p:nvSpPr>
        <p:spPr>
          <a:xfrm>
            <a:off x="500034" y="1571612"/>
            <a:ext cx="7929618" cy="1077218"/>
          </a:xfrm>
          <a:prstGeom prst="rect">
            <a:avLst/>
          </a:prstGeom>
        </p:spPr>
        <p:txBody>
          <a:bodyPr wrap="square">
            <a:spAutoFit/>
          </a:bodyPr>
          <a:lstStyle/>
          <a:p>
            <a:r>
              <a:rPr lang="zh-CN" altLang="en-US" dirty="0" smtClean="0"/>
              <a:t>直接开平方法解一元二次方程的基本策略是降次</a:t>
            </a:r>
            <a:r>
              <a:rPr lang="en-US" dirty="0" smtClean="0"/>
              <a:t>,</a:t>
            </a:r>
            <a:r>
              <a:rPr lang="zh-CN" altLang="en-US" dirty="0" smtClean="0"/>
              <a:t>依据是平方根的概念</a:t>
            </a:r>
            <a:r>
              <a:rPr lang="en-US" altLang="zh-CN" dirty="0" smtClean="0"/>
              <a:t>.</a:t>
            </a:r>
            <a:endParaRPr lang="zh-CN" altLang="en-US" dirty="0"/>
          </a:p>
        </p:txBody>
      </p:sp>
      <p:sp>
        <p:nvSpPr>
          <p:cNvPr id="5" name="矩形 4"/>
          <p:cNvSpPr/>
          <p:nvPr/>
        </p:nvSpPr>
        <p:spPr>
          <a:xfrm>
            <a:off x="642910" y="2857496"/>
            <a:ext cx="8501090" cy="1077218"/>
          </a:xfrm>
          <a:prstGeom prst="rect">
            <a:avLst/>
          </a:prstGeom>
        </p:spPr>
        <p:txBody>
          <a:bodyPr wrap="square">
            <a:spAutoFit/>
          </a:bodyPr>
          <a:lstStyle/>
          <a:p>
            <a:r>
              <a:rPr lang="zh-CN" altLang="en-US" dirty="0" smtClean="0"/>
              <a:t>直接开平方法适合解形如</a:t>
            </a:r>
            <a:r>
              <a:rPr lang="en-US" dirty="0" smtClean="0"/>
              <a:t>(</a:t>
            </a:r>
            <a:r>
              <a:rPr lang="en-US" altLang="zh-CN" i="1" dirty="0" err="1" smtClean="0">
                <a:latin typeface="Times New Roman" panose="02020603050405020304" pitchFamily="18" charset="0"/>
              </a:rPr>
              <a:t>x</a:t>
            </a:r>
            <a:r>
              <a:rPr lang="en-US" i="1" dirty="0" err="1" smtClean="0"/>
              <a:t>+</a:t>
            </a:r>
            <a:r>
              <a:rPr lang="en-US" altLang="zh-CN" i="1" dirty="0" err="1" smtClean="0">
                <a:latin typeface="Times New Roman" panose="02020603050405020304" pitchFamily="18" charset="0"/>
              </a:rPr>
              <a:t>n</a:t>
            </a:r>
            <a:r>
              <a:rPr lang="en-US" dirty="0" smtClean="0"/>
              <a:t>)</a:t>
            </a:r>
            <a:r>
              <a:rPr lang="en-US" baseline="30000" dirty="0" smtClean="0"/>
              <a:t>2</a:t>
            </a:r>
            <a:r>
              <a:rPr lang="en-US" i="1" dirty="0" smtClean="0"/>
              <a:t>=</a:t>
            </a:r>
            <a:r>
              <a:rPr lang="en-US" altLang="zh-CN" i="1" dirty="0" smtClean="0">
                <a:latin typeface="Times New Roman" panose="02020603050405020304" pitchFamily="18" charset="0"/>
              </a:rPr>
              <a:t>p</a:t>
            </a:r>
            <a:r>
              <a:rPr lang="en-US" dirty="0" smtClean="0"/>
              <a:t>(</a:t>
            </a:r>
            <a:r>
              <a:rPr lang="en-US" altLang="zh-CN" i="1" dirty="0" smtClean="0">
                <a:latin typeface="Times New Roman" panose="02020603050405020304" pitchFamily="18" charset="0"/>
              </a:rPr>
              <a:t>p</a:t>
            </a:r>
            <a:r>
              <a:rPr lang="zh-CN" altLang="en-US" dirty="0" smtClean="0"/>
              <a:t>≥</a:t>
            </a:r>
            <a:r>
              <a:rPr lang="en-US" dirty="0" smtClean="0"/>
              <a:t>0)</a:t>
            </a:r>
            <a:r>
              <a:rPr lang="zh-CN" altLang="en-US" dirty="0" smtClean="0"/>
              <a:t>的一元二次方程</a:t>
            </a:r>
            <a:r>
              <a:rPr lang="en-US" i="1" dirty="0" smtClean="0"/>
              <a:t>.</a:t>
            </a:r>
            <a:endParaRPr lang="zh-CN" altLang="en-US" dirty="0"/>
          </a:p>
        </p:txBody>
      </p:sp>
      <p:sp>
        <p:nvSpPr>
          <p:cNvPr id="6" name="矩形 5"/>
          <p:cNvSpPr/>
          <p:nvPr/>
        </p:nvSpPr>
        <p:spPr>
          <a:xfrm>
            <a:off x="642910" y="4303455"/>
            <a:ext cx="8072494" cy="1569660"/>
          </a:xfrm>
          <a:prstGeom prst="rect">
            <a:avLst/>
          </a:prstGeom>
        </p:spPr>
        <p:txBody>
          <a:bodyPr wrap="square">
            <a:spAutoFit/>
          </a:bodyPr>
          <a:lstStyle/>
          <a:p>
            <a:r>
              <a:rPr lang="zh-CN" altLang="en-US" dirty="0" smtClean="0"/>
              <a:t>一元二次方程</a:t>
            </a:r>
            <a:r>
              <a:rPr lang="en-US" dirty="0" smtClean="0"/>
              <a:t>(</a:t>
            </a:r>
            <a:r>
              <a:rPr lang="en-US" altLang="zh-CN" i="1" dirty="0" err="1" smtClean="0">
                <a:latin typeface="Times New Roman" panose="02020603050405020304" pitchFamily="18" charset="0"/>
              </a:rPr>
              <a:t>x</a:t>
            </a:r>
            <a:r>
              <a:rPr lang="en-US" i="1" dirty="0" err="1" smtClean="0"/>
              <a:t>+</a:t>
            </a:r>
            <a:r>
              <a:rPr lang="en-US" altLang="zh-CN" i="1" dirty="0" err="1" smtClean="0">
                <a:latin typeface="Times New Roman" panose="02020603050405020304" pitchFamily="18" charset="0"/>
              </a:rPr>
              <a:t>n</a:t>
            </a:r>
            <a:r>
              <a:rPr lang="en-US" dirty="0" smtClean="0"/>
              <a:t>)</a:t>
            </a:r>
            <a:r>
              <a:rPr lang="en-US" baseline="30000" dirty="0" smtClean="0"/>
              <a:t>2</a:t>
            </a:r>
            <a:r>
              <a:rPr lang="en-US" i="1" dirty="0" smtClean="0"/>
              <a:t>=</a:t>
            </a:r>
            <a:r>
              <a:rPr lang="en-US" altLang="zh-CN" i="1" dirty="0" smtClean="0">
                <a:latin typeface="Times New Roman" panose="02020603050405020304" pitchFamily="18" charset="0"/>
              </a:rPr>
              <a:t>p</a:t>
            </a:r>
            <a:r>
              <a:rPr lang="zh-CN" altLang="en-US" dirty="0" smtClean="0"/>
              <a:t>根的情况</a:t>
            </a:r>
            <a:r>
              <a:rPr lang="en-US" dirty="0" smtClean="0"/>
              <a:t>:</a:t>
            </a:r>
            <a:endParaRPr lang="zh-CN" altLang="en-US" dirty="0" smtClean="0"/>
          </a:p>
          <a:p>
            <a:r>
              <a:rPr lang="zh-CN" altLang="en-US" dirty="0" smtClean="0"/>
              <a:t>当</a:t>
            </a:r>
            <a:r>
              <a:rPr lang="en-US" altLang="zh-CN" i="1" dirty="0" smtClean="0">
                <a:latin typeface="Times New Roman" panose="02020603050405020304" pitchFamily="18" charset="0"/>
              </a:rPr>
              <a:t>p</a:t>
            </a:r>
            <a:r>
              <a:rPr lang="zh-CN" altLang="en-US" dirty="0" smtClean="0"/>
              <a:t>≥</a:t>
            </a:r>
            <a:r>
              <a:rPr lang="en-US" dirty="0" smtClean="0"/>
              <a:t>0</a:t>
            </a:r>
            <a:r>
              <a:rPr lang="zh-CN" altLang="en-US" dirty="0" smtClean="0"/>
              <a:t>时</a:t>
            </a:r>
            <a:r>
              <a:rPr lang="en-US" dirty="0" smtClean="0"/>
              <a:t>,</a:t>
            </a:r>
            <a:r>
              <a:rPr lang="zh-CN" altLang="en-US" dirty="0" smtClean="0"/>
              <a:t>方程有实数根</a:t>
            </a:r>
            <a:r>
              <a:rPr lang="en-US" dirty="0" smtClean="0"/>
              <a:t>,</a:t>
            </a:r>
            <a:r>
              <a:rPr lang="zh-CN" altLang="en-US" dirty="0" smtClean="0"/>
              <a:t>当</a:t>
            </a:r>
            <a:r>
              <a:rPr lang="en-US" altLang="zh-CN" i="1" dirty="0" smtClean="0">
                <a:latin typeface="Times New Roman" panose="02020603050405020304" pitchFamily="18" charset="0"/>
              </a:rPr>
              <a:t>p</a:t>
            </a:r>
            <a:r>
              <a:rPr lang="en-US" i="1" dirty="0" smtClean="0"/>
              <a:t>&lt;</a:t>
            </a:r>
            <a:r>
              <a:rPr lang="en-US" dirty="0" smtClean="0"/>
              <a:t>0</a:t>
            </a:r>
            <a:r>
              <a:rPr lang="zh-CN" altLang="en-US" dirty="0" smtClean="0"/>
              <a:t>时</a:t>
            </a:r>
            <a:r>
              <a:rPr lang="en-US" dirty="0" smtClean="0"/>
              <a:t>,</a:t>
            </a:r>
            <a:r>
              <a:rPr lang="zh-CN" altLang="en-US" dirty="0" smtClean="0"/>
              <a:t>方程没有实数根</a:t>
            </a:r>
            <a:r>
              <a:rPr lang="en-US" i="1" dirty="0" smtClean="0"/>
              <a:t>.</a:t>
            </a:r>
            <a:endParaRPr lang="zh-CN" altLang="en-US" dirty="0"/>
          </a:p>
        </p:txBody>
      </p:sp>
      <p:sp>
        <p:nvSpPr>
          <p:cNvPr id="10" name="动作按钮: 第一张 9">
            <a:hlinkClick r:id="" action="ppaction://hlinkshowjump?jump=firstslide" highlightClick="1"/>
          </p:cNvPr>
          <p:cNvSpPr/>
          <p:nvPr/>
        </p:nvSpPr>
        <p:spPr>
          <a:xfrm>
            <a:off x="6732240" y="6165304"/>
            <a:ext cx="720080" cy="504056"/>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
                                          </p:val>
                                        </p:tav>
                                        <p:tav tm="100000">
                                          <p:val>
                                            <p:fltVal val="0"/>
                                          </p:val>
                                        </p:tav>
                                      </p:tavLst>
                                    </p:anim>
                                    <p:anim calcmode="lin" valueType="num">
                                      <p:cBhvr>
                                        <p:cTn id="9" dur="2000" fill="hold"/>
                                        <p:tgtEl>
                                          <p:spTgt spid="3"/>
                                        </p:tgtEl>
                                        <p:attrNameLst>
                                          <p:attrName>ppt_h</p:attrName>
                                        </p:attrNameLst>
                                      </p:cBhvr>
                                      <p:tavLst>
                                        <p:tav tm="0">
                                          <p:val>
                                            <p:fltVal val="0"/>
                                          </p:val>
                                        </p:tav>
                                        <p:tav tm="100000">
                                          <p:val>
                                            <p:strVal val="#ppt_h"/>
                                          </p:val>
                                        </p:tav>
                                      </p:tavLst>
                                    </p:anim>
                                    <p:anim calcmode="lin" valueType="num">
                                      <p:cBhvr>
                                        <p:cTn id="10" dur="2000" fill="hold"/>
                                        <p:tgtEl>
                                          <p:spTgt spid="3"/>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80">
                                          <p:stCondLst>
                                            <p:cond delay="0"/>
                                          </p:stCondLst>
                                        </p:cTn>
                                        <p:tgtEl>
                                          <p:spTgt spid="5"/>
                                        </p:tgtEl>
                                      </p:cBhvr>
                                    </p:animEffect>
                                    <p:anim calcmode="lin" valueType="num">
                                      <p:cBhvr>
                                        <p:cTn id="2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6" dur="26">
                                          <p:stCondLst>
                                            <p:cond delay="650"/>
                                          </p:stCondLst>
                                        </p:cTn>
                                        <p:tgtEl>
                                          <p:spTgt spid="5"/>
                                        </p:tgtEl>
                                      </p:cBhvr>
                                      <p:to x="100000" y="60000"/>
                                    </p:animScale>
                                    <p:animScale>
                                      <p:cBhvr>
                                        <p:cTn id="27" dur="166" decel="50000">
                                          <p:stCondLst>
                                            <p:cond delay="676"/>
                                          </p:stCondLst>
                                        </p:cTn>
                                        <p:tgtEl>
                                          <p:spTgt spid="5"/>
                                        </p:tgtEl>
                                      </p:cBhvr>
                                      <p:to x="100000" y="100000"/>
                                    </p:animScale>
                                    <p:animScale>
                                      <p:cBhvr>
                                        <p:cTn id="28" dur="26">
                                          <p:stCondLst>
                                            <p:cond delay="1312"/>
                                          </p:stCondLst>
                                        </p:cTn>
                                        <p:tgtEl>
                                          <p:spTgt spid="5"/>
                                        </p:tgtEl>
                                      </p:cBhvr>
                                      <p:to x="100000" y="80000"/>
                                    </p:animScale>
                                    <p:animScale>
                                      <p:cBhvr>
                                        <p:cTn id="29" dur="166" decel="50000">
                                          <p:stCondLst>
                                            <p:cond delay="1338"/>
                                          </p:stCondLst>
                                        </p:cTn>
                                        <p:tgtEl>
                                          <p:spTgt spid="5"/>
                                        </p:tgtEl>
                                      </p:cBhvr>
                                      <p:to x="100000" y="100000"/>
                                    </p:animScale>
                                    <p:animScale>
                                      <p:cBhvr>
                                        <p:cTn id="30" dur="26">
                                          <p:stCondLst>
                                            <p:cond delay="1642"/>
                                          </p:stCondLst>
                                        </p:cTn>
                                        <p:tgtEl>
                                          <p:spTgt spid="5"/>
                                        </p:tgtEl>
                                      </p:cBhvr>
                                      <p:to x="100000" y="90000"/>
                                    </p:animScale>
                                    <p:animScale>
                                      <p:cBhvr>
                                        <p:cTn id="31" dur="166" decel="50000">
                                          <p:stCondLst>
                                            <p:cond delay="1668"/>
                                          </p:stCondLst>
                                        </p:cTn>
                                        <p:tgtEl>
                                          <p:spTgt spid="5"/>
                                        </p:tgtEl>
                                      </p:cBhvr>
                                      <p:to x="100000" y="100000"/>
                                    </p:animScale>
                                    <p:animScale>
                                      <p:cBhvr>
                                        <p:cTn id="32" dur="26">
                                          <p:stCondLst>
                                            <p:cond delay="1808"/>
                                          </p:stCondLst>
                                        </p:cTn>
                                        <p:tgtEl>
                                          <p:spTgt spid="5"/>
                                        </p:tgtEl>
                                      </p:cBhvr>
                                      <p:to x="100000" y="95000"/>
                                    </p:animScale>
                                    <p:animScale>
                                      <p:cBhvr>
                                        <p:cTn id="33" dur="166" decel="50000">
                                          <p:stCondLst>
                                            <p:cond delay="1834"/>
                                          </p:stCondLst>
                                        </p:cTn>
                                        <p:tgtEl>
                                          <p:spTgt spid="5"/>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16" presetClass="entr" presetSubtype="26"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arn(inHorizontal)">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313" name="AutoShape 11" descr="[T0T9JKJ7@0M8OK29719M"/>
          <p:cNvSpPr>
            <a:spLocks noChangeAspect="1" noChangeArrowheads="1"/>
          </p:cNvSpPr>
          <p:nvPr/>
        </p:nvSpPr>
        <p:spPr bwMode="auto">
          <a:xfrm>
            <a:off x="4419600" y="3276600"/>
            <a:ext cx="304800" cy="304800"/>
          </a:xfrm>
          <a:prstGeom prst="rect">
            <a:avLst/>
          </a:prstGeom>
          <a:noFill/>
          <a:ln w="9525">
            <a:noFill/>
            <a:miter lim="800000"/>
          </a:ln>
        </p:spPr>
        <p:txBody>
          <a:bodyPr/>
          <a:lstStyle/>
          <a:p>
            <a:endParaRPr lang="zh-CN" altLang="en-US"/>
          </a:p>
        </p:txBody>
      </p:sp>
      <p:sp>
        <p:nvSpPr>
          <p:cNvPr id="13314" name="AutoShape 12" descr="[T0T9JKJ7@0M8OK29719M"/>
          <p:cNvSpPr>
            <a:spLocks noChangeAspect="1" noChangeArrowheads="1"/>
          </p:cNvSpPr>
          <p:nvPr/>
        </p:nvSpPr>
        <p:spPr bwMode="auto">
          <a:xfrm>
            <a:off x="4419600" y="3276600"/>
            <a:ext cx="304800" cy="304800"/>
          </a:xfrm>
          <a:prstGeom prst="rect">
            <a:avLst/>
          </a:prstGeom>
          <a:noFill/>
          <a:ln w="9525">
            <a:noFill/>
            <a:miter lim="800000"/>
          </a:ln>
        </p:spPr>
        <p:txBody>
          <a:bodyPr/>
          <a:lstStyle/>
          <a:p>
            <a:endParaRPr lang="zh-CN" altLang="en-US"/>
          </a:p>
        </p:txBody>
      </p:sp>
      <p:grpSp>
        <p:nvGrpSpPr>
          <p:cNvPr id="8" name="Group 9"/>
          <p:cNvGrpSpPr/>
          <p:nvPr/>
        </p:nvGrpSpPr>
        <p:grpSpPr bwMode="auto">
          <a:xfrm>
            <a:off x="6500749" y="1"/>
            <a:ext cx="2482292" cy="1008062"/>
            <a:chOff x="-157" y="-119"/>
            <a:chExt cx="1681" cy="635"/>
          </a:xfrm>
        </p:grpSpPr>
        <p:pic>
          <p:nvPicPr>
            <p:cNvPr id="9" name="Picture 10" descr="1"/>
            <p:cNvPicPr>
              <a:picLocks noChangeAspect="1" noChangeArrowheads="1"/>
            </p:cNvPicPr>
            <p:nvPr/>
          </p:nvPicPr>
          <p:blipFill>
            <a:blip r:embed="rId1" cstate="print">
              <a:clrChange>
                <a:clrFrom>
                  <a:srgbClr val="FFFFFF"/>
                </a:clrFrom>
                <a:clrTo>
                  <a:srgbClr val="FFFFFF">
                    <a:alpha val="0"/>
                  </a:srgbClr>
                </a:clrTo>
              </a:clrChange>
            </a:blip>
            <a:srcRect/>
            <a:stretch>
              <a:fillRect/>
            </a:stretch>
          </p:blipFill>
          <p:spPr bwMode="auto">
            <a:xfrm>
              <a:off x="-109" y="-119"/>
              <a:ext cx="1633" cy="635"/>
            </a:xfrm>
            <a:prstGeom prst="rect">
              <a:avLst/>
            </a:prstGeom>
            <a:noFill/>
            <a:ln w="9525">
              <a:noFill/>
              <a:miter lim="800000"/>
              <a:headEnd/>
              <a:tailEnd/>
            </a:ln>
          </p:spPr>
        </p:pic>
        <p:sp>
          <p:nvSpPr>
            <p:cNvPr id="10" name="Rectangle 2"/>
            <p:cNvSpPr txBox="1">
              <a:spLocks noChangeArrowheads="1"/>
            </p:cNvSpPr>
            <p:nvPr/>
          </p:nvSpPr>
          <p:spPr bwMode="auto">
            <a:xfrm>
              <a:off x="-157" y="-119"/>
              <a:ext cx="1497" cy="635"/>
            </a:xfrm>
            <a:prstGeom prst="rect">
              <a:avLst/>
            </a:prstGeom>
            <a:noFill/>
            <a:ln w="9525">
              <a:noFill/>
              <a:miter lim="800000"/>
            </a:ln>
          </p:spPr>
          <p:txBody>
            <a:bodyPr lIns="91403" tIns="45700" rIns="91403" bIns="45700" anchor="ctr"/>
            <a:lstStyle/>
            <a:p>
              <a:pPr algn="r" defTabSz="923925">
                <a:buFont typeface="Arial" panose="020B0604020202020204" pitchFamily="34" charset="0"/>
                <a:buNone/>
              </a:pPr>
              <a:r>
                <a:rPr lang="zh-CN" altLang="en-US" b="1" dirty="0">
                  <a:solidFill>
                    <a:srgbClr val="CC0000"/>
                  </a:solidFill>
                  <a:ea typeface="黑体" panose="02010609060101010101" pitchFamily="2" charset="-122"/>
                </a:rPr>
                <a:t>检测反馈</a:t>
              </a:r>
              <a:endParaRPr lang="zh-CN" altLang="en-US" b="1" dirty="0">
                <a:solidFill>
                  <a:srgbClr val="CC0000"/>
                </a:solidFill>
                <a:ea typeface="黑体" panose="02010609060101010101" pitchFamily="2" charset="-122"/>
              </a:endParaRPr>
            </a:p>
          </p:txBody>
        </p:sp>
      </p:grpSp>
      <p:sp>
        <p:nvSpPr>
          <p:cNvPr id="7" name="矩形 6"/>
          <p:cNvSpPr/>
          <p:nvPr/>
        </p:nvSpPr>
        <p:spPr>
          <a:xfrm>
            <a:off x="428596" y="714356"/>
            <a:ext cx="8215370" cy="2308324"/>
          </a:xfrm>
          <a:prstGeom prst="rect">
            <a:avLst/>
          </a:prstGeom>
        </p:spPr>
        <p:txBody>
          <a:bodyPr wrap="square">
            <a:spAutoFit/>
          </a:bodyPr>
          <a:lstStyle/>
          <a:p>
            <a:pPr>
              <a:lnSpc>
                <a:spcPct val="150000"/>
              </a:lnSpc>
            </a:pPr>
            <a:r>
              <a:rPr lang="en-US" dirty="0" smtClean="0"/>
              <a:t>1</a:t>
            </a:r>
            <a:r>
              <a:rPr lang="en-US" i="1" dirty="0" smtClean="0"/>
              <a:t>.</a:t>
            </a:r>
            <a:r>
              <a:rPr lang="zh-CN" altLang="en-US" dirty="0" smtClean="0"/>
              <a:t>方程</a:t>
            </a:r>
            <a:r>
              <a:rPr lang="en-US" dirty="0" smtClean="0"/>
              <a:t>3</a:t>
            </a:r>
            <a:r>
              <a:rPr lang="en-US" altLang="zh-CN" i="1" dirty="0" smtClean="0">
                <a:latin typeface="Times New Roman" panose="02020603050405020304" pitchFamily="18" charset="0"/>
              </a:rPr>
              <a:t>x</a:t>
            </a:r>
            <a:r>
              <a:rPr lang="en-US" baseline="30000" dirty="0" smtClean="0"/>
              <a:t>2</a:t>
            </a:r>
            <a:r>
              <a:rPr lang="en-US" i="1" dirty="0" smtClean="0"/>
              <a:t>+</a:t>
            </a:r>
            <a:r>
              <a:rPr lang="en-US" dirty="0" smtClean="0"/>
              <a:t>27</a:t>
            </a:r>
            <a:r>
              <a:rPr lang="en-US" i="1" dirty="0" smtClean="0"/>
              <a:t>=</a:t>
            </a:r>
            <a:r>
              <a:rPr lang="en-US" dirty="0" smtClean="0"/>
              <a:t>0</a:t>
            </a:r>
            <a:r>
              <a:rPr lang="zh-CN" altLang="en-US" dirty="0" smtClean="0"/>
              <a:t>的解是</a:t>
            </a:r>
            <a:r>
              <a:rPr lang="en-US" dirty="0" smtClean="0"/>
              <a:t>	(</a:t>
            </a:r>
            <a:r>
              <a:rPr lang="zh-CN" altLang="en-US" i="1" dirty="0" smtClean="0"/>
              <a:t>　　</a:t>
            </a:r>
            <a:r>
              <a:rPr lang="en-US" dirty="0" smtClean="0"/>
              <a:t>)</a:t>
            </a:r>
            <a:endParaRPr lang="zh-CN" altLang="en-US" dirty="0" smtClean="0"/>
          </a:p>
          <a:p>
            <a:pPr>
              <a:lnSpc>
                <a:spcPct val="150000"/>
              </a:lnSpc>
            </a:pPr>
            <a:r>
              <a:rPr lang="en-US" dirty="0" err="1" smtClean="0"/>
              <a:t>A.</a:t>
            </a:r>
            <a:r>
              <a:rPr lang="en-US" altLang="zh-CN" i="1" dirty="0" err="1" smtClean="0">
                <a:latin typeface="Times New Roman" panose="02020603050405020304" pitchFamily="18" charset="0"/>
              </a:rPr>
              <a:t>x</a:t>
            </a:r>
            <a:r>
              <a:rPr lang="en-US" i="1" dirty="0" smtClean="0"/>
              <a:t>=</a:t>
            </a:r>
            <a:r>
              <a:rPr lang="en-US" altLang="zh-CN" dirty="0" smtClean="0">
                <a:latin typeface="Times New Roman" panose="02020603050405020304" pitchFamily="18" charset="0"/>
              </a:rPr>
              <a:t>±</a:t>
            </a:r>
            <a:r>
              <a:rPr lang="en-US" dirty="0" smtClean="0"/>
              <a:t>3</a:t>
            </a:r>
            <a:r>
              <a:rPr lang="zh-CN" altLang="en-US" i="1" dirty="0" smtClean="0"/>
              <a:t>　　　　　　</a:t>
            </a:r>
            <a:r>
              <a:rPr lang="en-US" dirty="0" err="1" smtClean="0"/>
              <a:t>B.</a:t>
            </a:r>
            <a:r>
              <a:rPr lang="en-US" altLang="zh-CN" i="1" dirty="0" err="1" smtClean="0">
                <a:latin typeface="Times New Roman" panose="02020603050405020304" pitchFamily="18" charset="0"/>
              </a:rPr>
              <a:t>x</a:t>
            </a:r>
            <a:r>
              <a:rPr lang="en-US" i="1" dirty="0" smtClean="0"/>
              <a:t>=-</a:t>
            </a:r>
            <a:r>
              <a:rPr lang="en-US" dirty="0" smtClean="0"/>
              <a:t>3</a:t>
            </a:r>
            <a:endParaRPr lang="zh-CN" altLang="en-US" dirty="0" smtClean="0"/>
          </a:p>
          <a:p>
            <a:pPr>
              <a:lnSpc>
                <a:spcPct val="150000"/>
              </a:lnSpc>
            </a:pPr>
            <a:r>
              <a:rPr lang="en-US" dirty="0" smtClean="0"/>
              <a:t>C.</a:t>
            </a:r>
            <a:r>
              <a:rPr lang="zh-CN" altLang="en-US" dirty="0" smtClean="0"/>
              <a:t>无实数根</a:t>
            </a:r>
            <a:r>
              <a:rPr lang="en-US" dirty="0" smtClean="0"/>
              <a:t>	          D.</a:t>
            </a:r>
            <a:r>
              <a:rPr lang="zh-CN" altLang="en-US" dirty="0" smtClean="0"/>
              <a:t>以上都不对</a:t>
            </a:r>
            <a:endParaRPr lang="zh-CN" altLang="en-US" dirty="0"/>
          </a:p>
        </p:txBody>
      </p:sp>
      <p:sp>
        <p:nvSpPr>
          <p:cNvPr id="12" name="矩形 11"/>
          <p:cNvSpPr/>
          <p:nvPr/>
        </p:nvSpPr>
        <p:spPr>
          <a:xfrm>
            <a:off x="323528" y="3429000"/>
            <a:ext cx="7704856" cy="107721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zh-CN" altLang="zh-CN" dirty="0" smtClean="0">
                <a:solidFill>
                  <a:schemeClr val="bg1"/>
                </a:solidFill>
              </a:rPr>
              <a:t>解析</a:t>
            </a:r>
            <a:r>
              <a:rPr lang="en-US" altLang="zh-CN" dirty="0" smtClean="0">
                <a:solidFill>
                  <a:schemeClr val="bg1"/>
                </a:solidFill>
              </a:rPr>
              <a:t>:</a:t>
            </a:r>
            <a:r>
              <a:rPr lang="zh-CN" altLang="zh-CN" dirty="0" smtClean="0">
                <a:solidFill>
                  <a:schemeClr val="bg1"/>
                </a:solidFill>
              </a:rPr>
              <a:t>移项</a:t>
            </a:r>
            <a:r>
              <a:rPr lang="en-US" altLang="zh-CN" dirty="0" smtClean="0">
                <a:solidFill>
                  <a:schemeClr val="bg1"/>
                </a:solidFill>
              </a:rPr>
              <a:t>,</a:t>
            </a:r>
            <a:r>
              <a:rPr lang="zh-CN" altLang="zh-CN" dirty="0" smtClean="0">
                <a:solidFill>
                  <a:schemeClr val="bg1"/>
                </a:solidFill>
              </a:rPr>
              <a:t>得</a:t>
            </a:r>
            <a:r>
              <a:rPr lang="en-US" altLang="zh-CN" dirty="0" smtClean="0">
                <a:solidFill>
                  <a:schemeClr val="bg1"/>
                </a:solidFill>
              </a:rPr>
              <a:t>3</a:t>
            </a:r>
            <a:r>
              <a:rPr lang="en-US" altLang="zh-CN" i="1" dirty="0" smtClean="0">
                <a:solidFill>
                  <a:schemeClr val="bg1"/>
                </a:solidFill>
                <a:latin typeface="Times New Roman" panose="02020603050405020304" pitchFamily="18" charset="0"/>
                <a:ea typeface="宋体" panose="02010600030101010101" pitchFamily="2" charset="-122"/>
              </a:rPr>
              <a:t>x</a:t>
            </a:r>
            <a:r>
              <a:rPr lang="en-US" altLang="zh-CN" baseline="30000" dirty="0" smtClean="0">
                <a:solidFill>
                  <a:schemeClr val="bg1"/>
                </a:solidFill>
              </a:rPr>
              <a:t>2</a:t>
            </a:r>
            <a:r>
              <a:rPr lang="en-US" altLang="zh-CN" i="1" dirty="0" smtClean="0">
                <a:solidFill>
                  <a:schemeClr val="bg1"/>
                </a:solidFill>
              </a:rPr>
              <a:t>=-</a:t>
            </a:r>
            <a:r>
              <a:rPr lang="en-US" altLang="zh-CN" dirty="0" smtClean="0">
                <a:solidFill>
                  <a:schemeClr val="bg1"/>
                </a:solidFill>
              </a:rPr>
              <a:t>27,</a:t>
            </a:r>
            <a:r>
              <a:rPr lang="zh-CN" altLang="zh-CN" dirty="0" smtClean="0">
                <a:solidFill>
                  <a:schemeClr val="bg1"/>
                </a:solidFill>
              </a:rPr>
              <a:t>系数化为</a:t>
            </a:r>
            <a:r>
              <a:rPr lang="en-US" altLang="zh-CN" dirty="0" smtClean="0">
                <a:solidFill>
                  <a:schemeClr val="bg1"/>
                </a:solidFill>
              </a:rPr>
              <a:t>1,</a:t>
            </a:r>
            <a:r>
              <a:rPr lang="zh-CN" altLang="zh-CN" dirty="0" smtClean="0">
                <a:solidFill>
                  <a:schemeClr val="bg1"/>
                </a:solidFill>
              </a:rPr>
              <a:t>得</a:t>
            </a:r>
            <a:r>
              <a:rPr lang="en-US" altLang="zh-CN" i="1" dirty="0" smtClean="0">
                <a:solidFill>
                  <a:schemeClr val="bg1"/>
                </a:solidFill>
                <a:latin typeface="Times New Roman" panose="02020603050405020304" pitchFamily="18" charset="0"/>
                <a:ea typeface="宋体" panose="02010600030101010101" pitchFamily="2" charset="-122"/>
              </a:rPr>
              <a:t>x</a:t>
            </a:r>
            <a:r>
              <a:rPr lang="en-US" altLang="zh-CN" baseline="30000" dirty="0" smtClean="0">
                <a:solidFill>
                  <a:schemeClr val="bg1"/>
                </a:solidFill>
              </a:rPr>
              <a:t>2</a:t>
            </a:r>
            <a:r>
              <a:rPr lang="en-US" altLang="zh-CN" i="1" dirty="0" smtClean="0">
                <a:solidFill>
                  <a:schemeClr val="bg1"/>
                </a:solidFill>
              </a:rPr>
              <a:t>=-</a:t>
            </a:r>
            <a:r>
              <a:rPr lang="en-US" altLang="zh-CN" dirty="0" smtClean="0">
                <a:solidFill>
                  <a:schemeClr val="bg1"/>
                </a:solidFill>
              </a:rPr>
              <a:t>9,</a:t>
            </a:r>
            <a:r>
              <a:rPr lang="zh-CN" altLang="zh-CN" dirty="0" smtClean="0">
                <a:solidFill>
                  <a:schemeClr val="bg1"/>
                </a:solidFill>
              </a:rPr>
              <a:t>因为</a:t>
            </a:r>
            <a:r>
              <a:rPr lang="en-US" altLang="zh-CN" i="1" dirty="0" smtClean="0">
                <a:solidFill>
                  <a:schemeClr val="bg1"/>
                </a:solidFill>
              </a:rPr>
              <a:t>-</a:t>
            </a:r>
            <a:r>
              <a:rPr lang="en-US" altLang="zh-CN" dirty="0" smtClean="0">
                <a:solidFill>
                  <a:schemeClr val="bg1"/>
                </a:solidFill>
              </a:rPr>
              <a:t>9</a:t>
            </a:r>
            <a:r>
              <a:rPr lang="en-US" altLang="zh-CN" i="1" dirty="0" smtClean="0">
                <a:solidFill>
                  <a:schemeClr val="bg1"/>
                </a:solidFill>
              </a:rPr>
              <a:t>&lt;</a:t>
            </a:r>
            <a:r>
              <a:rPr lang="en-US" altLang="zh-CN" dirty="0" smtClean="0">
                <a:solidFill>
                  <a:schemeClr val="bg1"/>
                </a:solidFill>
              </a:rPr>
              <a:t>0,</a:t>
            </a:r>
            <a:r>
              <a:rPr lang="zh-CN" altLang="zh-CN" dirty="0" smtClean="0">
                <a:solidFill>
                  <a:schemeClr val="bg1"/>
                </a:solidFill>
              </a:rPr>
              <a:t>所以方程没有实数根</a:t>
            </a:r>
            <a:r>
              <a:rPr lang="en-US" altLang="zh-CN" i="1" dirty="0" smtClean="0">
                <a:solidFill>
                  <a:schemeClr val="bg1"/>
                </a:solidFill>
              </a:rPr>
              <a:t>.</a:t>
            </a:r>
            <a:r>
              <a:rPr lang="zh-CN" altLang="zh-CN" dirty="0" smtClean="0">
                <a:solidFill>
                  <a:schemeClr val="bg1"/>
                </a:solidFill>
              </a:rPr>
              <a:t>故选</a:t>
            </a:r>
            <a:r>
              <a:rPr lang="en-US" altLang="zh-CN" dirty="0" smtClean="0">
                <a:solidFill>
                  <a:schemeClr val="bg1"/>
                </a:solidFill>
              </a:rPr>
              <a:t>C.</a:t>
            </a:r>
            <a:endParaRPr lang="zh-CN" altLang="zh-CN" dirty="0">
              <a:solidFill>
                <a:schemeClr val="bg1"/>
              </a:solidFill>
            </a:endParaRPr>
          </a:p>
        </p:txBody>
      </p:sp>
      <p:sp>
        <p:nvSpPr>
          <p:cNvPr id="13" name="矩形 12"/>
          <p:cNvSpPr/>
          <p:nvPr/>
        </p:nvSpPr>
        <p:spPr>
          <a:xfrm>
            <a:off x="5292080" y="836712"/>
            <a:ext cx="481222" cy="584775"/>
          </a:xfrm>
          <a:prstGeom prst="rect">
            <a:avLst/>
          </a:prstGeom>
        </p:spPr>
        <p:txBody>
          <a:bodyPr wrap="none">
            <a:spAutoFit/>
          </a:bodyPr>
          <a:lstStyle/>
          <a:p>
            <a:r>
              <a:rPr lang="en-US" altLang="zh-CN" dirty="0" smtClean="0">
                <a:solidFill>
                  <a:srgbClr val="FF0000"/>
                </a:solidFill>
              </a:rPr>
              <a:t>C</a:t>
            </a:r>
            <a:endParaRPr lang="zh-CN" altLang="en-US" dirty="0">
              <a:solidFill>
                <a:srgbClr val="FF0000"/>
              </a:solidFill>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animBg="1"/>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矩形 5"/>
          <p:cNvSpPr/>
          <p:nvPr/>
        </p:nvSpPr>
        <p:spPr>
          <a:xfrm>
            <a:off x="251520" y="836712"/>
            <a:ext cx="7572396" cy="2554545"/>
          </a:xfrm>
          <a:prstGeom prst="rect">
            <a:avLst/>
          </a:prstGeom>
        </p:spPr>
        <p:txBody>
          <a:bodyPr wrap="square">
            <a:spAutoFit/>
          </a:bodyPr>
          <a:lstStyle/>
          <a:p>
            <a:r>
              <a:rPr lang="en-US" dirty="0" smtClean="0"/>
              <a:t>2</a:t>
            </a:r>
            <a:r>
              <a:rPr lang="en-US" i="1" dirty="0" smtClean="0"/>
              <a:t>.</a:t>
            </a:r>
            <a:r>
              <a:rPr lang="zh-CN" altLang="en-US" dirty="0" smtClean="0"/>
              <a:t>方程</a:t>
            </a:r>
            <a:r>
              <a:rPr lang="en-US" dirty="0" smtClean="0"/>
              <a:t>(</a:t>
            </a:r>
            <a:r>
              <a:rPr lang="en-US" altLang="zh-CN" i="1" dirty="0" smtClean="0">
                <a:latin typeface="Times New Roman" panose="02020603050405020304" pitchFamily="18" charset="0"/>
              </a:rPr>
              <a:t>x</a:t>
            </a:r>
            <a:r>
              <a:rPr lang="en-US" i="1" dirty="0" smtClean="0"/>
              <a:t>-</a:t>
            </a:r>
            <a:r>
              <a:rPr lang="en-US" dirty="0" smtClean="0"/>
              <a:t>2)</a:t>
            </a:r>
            <a:r>
              <a:rPr lang="en-US" baseline="30000" dirty="0" smtClean="0"/>
              <a:t>2</a:t>
            </a:r>
            <a:r>
              <a:rPr lang="en-US" i="1" dirty="0" smtClean="0"/>
              <a:t>=</a:t>
            </a:r>
            <a:r>
              <a:rPr lang="en-US" dirty="0" smtClean="0"/>
              <a:t>9</a:t>
            </a:r>
            <a:r>
              <a:rPr lang="zh-CN" altLang="en-US" dirty="0" smtClean="0"/>
              <a:t>的解是</a:t>
            </a:r>
            <a:r>
              <a:rPr lang="en-US" dirty="0" smtClean="0"/>
              <a:t>	(</a:t>
            </a:r>
            <a:r>
              <a:rPr lang="zh-CN" altLang="en-US" i="1" dirty="0" smtClean="0"/>
              <a:t>　　</a:t>
            </a:r>
            <a:r>
              <a:rPr lang="en-US" dirty="0" smtClean="0"/>
              <a:t>)</a:t>
            </a:r>
            <a:endParaRPr lang="zh-CN" altLang="en-US" dirty="0" smtClean="0"/>
          </a:p>
          <a:p>
            <a:r>
              <a:rPr lang="en-US" dirty="0" smtClean="0"/>
              <a:t>A.</a:t>
            </a:r>
            <a:r>
              <a:rPr lang="en-US" altLang="zh-CN" i="1" dirty="0" smtClean="0">
                <a:latin typeface="Times New Roman" panose="02020603050405020304" pitchFamily="18" charset="0"/>
              </a:rPr>
              <a:t>x</a:t>
            </a:r>
            <a:r>
              <a:rPr lang="en-US" baseline="-25000" dirty="0" smtClean="0"/>
              <a:t>1</a:t>
            </a:r>
            <a:r>
              <a:rPr lang="en-US" i="1" dirty="0" smtClean="0"/>
              <a:t>=</a:t>
            </a:r>
            <a:r>
              <a:rPr lang="en-US" dirty="0" smtClean="0"/>
              <a:t>5,</a:t>
            </a:r>
            <a:r>
              <a:rPr lang="en-US" altLang="zh-CN" i="1" dirty="0" smtClean="0">
                <a:latin typeface="Times New Roman" panose="02020603050405020304" pitchFamily="18" charset="0"/>
              </a:rPr>
              <a:t>x</a:t>
            </a:r>
            <a:r>
              <a:rPr lang="en-US" baseline="-25000" dirty="0" smtClean="0"/>
              <a:t>2</a:t>
            </a:r>
            <a:r>
              <a:rPr lang="en-US" i="1" dirty="0" smtClean="0"/>
              <a:t>=-</a:t>
            </a:r>
            <a:r>
              <a:rPr lang="en-US" dirty="0" smtClean="0"/>
              <a:t>1</a:t>
            </a:r>
            <a:endParaRPr lang="zh-CN" altLang="en-US" dirty="0" smtClean="0"/>
          </a:p>
          <a:p>
            <a:r>
              <a:rPr lang="en-US" dirty="0" smtClean="0"/>
              <a:t>B.</a:t>
            </a:r>
            <a:r>
              <a:rPr lang="en-US" altLang="zh-CN" i="1" dirty="0" smtClean="0">
                <a:latin typeface="Times New Roman" panose="02020603050405020304" pitchFamily="18" charset="0"/>
              </a:rPr>
              <a:t>x</a:t>
            </a:r>
            <a:r>
              <a:rPr lang="en-US" baseline="-25000" dirty="0" smtClean="0"/>
              <a:t>1</a:t>
            </a:r>
            <a:r>
              <a:rPr lang="en-US" i="1" dirty="0" smtClean="0"/>
              <a:t>=-</a:t>
            </a:r>
            <a:r>
              <a:rPr lang="en-US" dirty="0" smtClean="0"/>
              <a:t>5,</a:t>
            </a:r>
            <a:r>
              <a:rPr lang="en-US" altLang="zh-CN" i="1" dirty="0" smtClean="0">
                <a:latin typeface="Times New Roman" panose="02020603050405020304" pitchFamily="18" charset="0"/>
              </a:rPr>
              <a:t>x</a:t>
            </a:r>
            <a:r>
              <a:rPr lang="en-US" baseline="-25000" dirty="0" smtClean="0"/>
              <a:t>2</a:t>
            </a:r>
            <a:r>
              <a:rPr lang="en-US" i="1" dirty="0" smtClean="0"/>
              <a:t>=</a:t>
            </a:r>
            <a:r>
              <a:rPr lang="en-US" dirty="0" smtClean="0"/>
              <a:t>1</a:t>
            </a:r>
            <a:endParaRPr lang="zh-CN" altLang="en-US" dirty="0" smtClean="0"/>
          </a:p>
          <a:p>
            <a:r>
              <a:rPr lang="en-US" dirty="0" smtClean="0"/>
              <a:t>C.</a:t>
            </a:r>
            <a:r>
              <a:rPr lang="en-US" altLang="zh-CN" i="1" dirty="0" smtClean="0">
                <a:latin typeface="Times New Roman" panose="02020603050405020304" pitchFamily="18" charset="0"/>
              </a:rPr>
              <a:t>x</a:t>
            </a:r>
            <a:r>
              <a:rPr lang="en-US" baseline="-25000" dirty="0" smtClean="0"/>
              <a:t>1</a:t>
            </a:r>
            <a:r>
              <a:rPr lang="en-US" i="1" dirty="0" smtClean="0"/>
              <a:t>=</a:t>
            </a:r>
            <a:r>
              <a:rPr lang="en-US" dirty="0" smtClean="0"/>
              <a:t>11,</a:t>
            </a:r>
            <a:r>
              <a:rPr lang="en-US" altLang="zh-CN" i="1" dirty="0" smtClean="0">
                <a:latin typeface="Times New Roman" panose="02020603050405020304" pitchFamily="18" charset="0"/>
              </a:rPr>
              <a:t>x</a:t>
            </a:r>
            <a:r>
              <a:rPr lang="en-US" baseline="-25000" dirty="0" smtClean="0"/>
              <a:t>2</a:t>
            </a:r>
            <a:r>
              <a:rPr lang="en-US" i="1" dirty="0" smtClean="0"/>
              <a:t>=-</a:t>
            </a:r>
            <a:r>
              <a:rPr lang="en-US" dirty="0" smtClean="0"/>
              <a:t>7</a:t>
            </a:r>
            <a:endParaRPr lang="zh-CN" altLang="en-US" dirty="0" smtClean="0"/>
          </a:p>
          <a:p>
            <a:r>
              <a:rPr lang="en-US" dirty="0" smtClean="0"/>
              <a:t>D.</a:t>
            </a:r>
            <a:r>
              <a:rPr lang="en-US" altLang="zh-CN" i="1" dirty="0" smtClean="0">
                <a:latin typeface="Times New Roman" panose="02020603050405020304" pitchFamily="18" charset="0"/>
              </a:rPr>
              <a:t>x</a:t>
            </a:r>
            <a:r>
              <a:rPr lang="en-US" baseline="-25000" dirty="0" smtClean="0"/>
              <a:t>1</a:t>
            </a:r>
            <a:r>
              <a:rPr lang="en-US" i="1" dirty="0" smtClean="0"/>
              <a:t>=-</a:t>
            </a:r>
            <a:r>
              <a:rPr lang="en-US" dirty="0" smtClean="0"/>
              <a:t>11,</a:t>
            </a:r>
            <a:r>
              <a:rPr lang="en-US" altLang="zh-CN" i="1" dirty="0" smtClean="0">
                <a:latin typeface="Times New Roman" panose="02020603050405020304" pitchFamily="18" charset="0"/>
              </a:rPr>
              <a:t>x</a:t>
            </a:r>
            <a:r>
              <a:rPr lang="en-US" baseline="-25000" dirty="0" smtClean="0"/>
              <a:t>2</a:t>
            </a:r>
            <a:r>
              <a:rPr lang="en-US" i="1" dirty="0" smtClean="0"/>
              <a:t>=</a:t>
            </a:r>
            <a:r>
              <a:rPr lang="en-US" dirty="0" smtClean="0"/>
              <a:t>7</a:t>
            </a:r>
            <a:endParaRPr lang="zh-CN" altLang="en-US" dirty="0"/>
          </a:p>
        </p:txBody>
      </p:sp>
      <p:sp>
        <p:nvSpPr>
          <p:cNvPr id="7" name="矩形 6"/>
          <p:cNvSpPr/>
          <p:nvPr/>
        </p:nvSpPr>
        <p:spPr>
          <a:xfrm>
            <a:off x="179512" y="3861048"/>
            <a:ext cx="8280920" cy="107721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zh-CN" altLang="zh-CN" dirty="0" smtClean="0">
                <a:solidFill>
                  <a:schemeClr val="bg1"/>
                </a:solidFill>
              </a:rPr>
              <a:t>解析</a:t>
            </a:r>
            <a:r>
              <a:rPr lang="en-US" altLang="zh-CN" dirty="0" smtClean="0">
                <a:solidFill>
                  <a:schemeClr val="bg1"/>
                </a:solidFill>
              </a:rPr>
              <a:t>:</a:t>
            </a:r>
            <a:r>
              <a:rPr lang="zh-CN" altLang="zh-CN" dirty="0" smtClean="0">
                <a:solidFill>
                  <a:schemeClr val="bg1"/>
                </a:solidFill>
              </a:rPr>
              <a:t>直接开平方得</a:t>
            </a:r>
            <a:r>
              <a:rPr lang="en-US" altLang="zh-CN" i="1" dirty="0" smtClean="0">
                <a:solidFill>
                  <a:schemeClr val="bg1"/>
                </a:solidFill>
                <a:latin typeface="Times New Roman" panose="02020603050405020304" pitchFamily="18" charset="0"/>
                <a:ea typeface="宋体" panose="02010600030101010101" pitchFamily="2" charset="-122"/>
              </a:rPr>
              <a:t>x</a:t>
            </a:r>
            <a:r>
              <a:rPr lang="en-US" altLang="zh-CN" i="1" dirty="0" smtClean="0">
                <a:solidFill>
                  <a:schemeClr val="bg1"/>
                </a:solidFill>
              </a:rPr>
              <a:t>-</a:t>
            </a:r>
            <a:r>
              <a:rPr lang="en-US" altLang="zh-CN" dirty="0" smtClean="0">
                <a:solidFill>
                  <a:schemeClr val="bg1"/>
                </a:solidFill>
              </a:rPr>
              <a:t>2</a:t>
            </a:r>
            <a:r>
              <a:rPr lang="en-US" altLang="zh-CN" i="1" dirty="0" smtClean="0">
                <a:solidFill>
                  <a:schemeClr val="bg1"/>
                </a:solidFill>
              </a:rPr>
              <a:t>=</a:t>
            </a:r>
            <a:r>
              <a:rPr lang="en-US" altLang="zh-CN" dirty="0" smtClean="0">
                <a:solidFill>
                  <a:schemeClr val="bg1"/>
                </a:solidFill>
              </a:rPr>
              <a:t>±3,</a:t>
            </a:r>
            <a:r>
              <a:rPr lang="zh-CN" altLang="zh-CN" dirty="0" smtClean="0">
                <a:solidFill>
                  <a:schemeClr val="bg1"/>
                </a:solidFill>
              </a:rPr>
              <a:t>即</a:t>
            </a:r>
            <a:r>
              <a:rPr lang="en-US" altLang="zh-CN" i="1" dirty="0" smtClean="0">
                <a:solidFill>
                  <a:schemeClr val="bg1"/>
                </a:solidFill>
                <a:latin typeface="Times New Roman" panose="02020603050405020304" pitchFamily="18" charset="0"/>
                <a:ea typeface="宋体" panose="02010600030101010101" pitchFamily="2" charset="-122"/>
              </a:rPr>
              <a:t>x</a:t>
            </a:r>
            <a:r>
              <a:rPr lang="en-US" altLang="zh-CN" i="1" dirty="0" smtClean="0">
                <a:solidFill>
                  <a:schemeClr val="bg1"/>
                </a:solidFill>
              </a:rPr>
              <a:t>-</a:t>
            </a:r>
            <a:r>
              <a:rPr lang="en-US" altLang="zh-CN" dirty="0" smtClean="0">
                <a:solidFill>
                  <a:schemeClr val="bg1"/>
                </a:solidFill>
              </a:rPr>
              <a:t>2</a:t>
            </a:r>
            <a:r>
              <a:rPr lang="en-US" altLang="zh-CN" i="1" dirty="0" smtClean="0">
                <a:solidFill>
                  <a:schemeClr val="bg1"/>
                </a:solidFill>
              </a:rPr>
              <a:t>=</a:t>
            </a:r>
            <a:r>
              <a:rPr lang="en-US" altLang="zh-CN" dirty="0" smtClean="0">
                <a:solidFill>
                  <a:schemeClr val="bg1"/>
                </a:solidFill>
              </a:rPr>
              <a:t>3</a:t>
            </a:r>
            <a:r>
              <a:rPr lang="zh-CN" altLang="zh-CN" dirty="0" smtClean="0">
                <a:solidFill>
                  <a:schemeClr val="bg1"/>
                </a:solidFill>
              </a:rPr>
              <a:t>或</a:t>
            </a:r>
            <a:r>
              <a:rPr lang="en-US" altLang="zh-CN" i="1" dirty="0" smtClean="0">
                <a:solidFill>
                  <a:schemeClr val="bg1"/>
                </a:solidFill>
                <a:latin typeface="Times New Roman" panose="02020603050405020304" pitchFamily="18" charset="0"/>
                <a:ea typeface="宋体" panose="02010600030101010101" pitchFamily="2" charset="-122"/>
              </a:rPr>
              <a:t>x</a:t>
            </a:r>
            <a:r>
              <a:rPr lang="en-US" altLang="zh-CN" i="1" dirty="0" smtClean="0">
                <a:solidFill>
                  <a:schemeClr val="bg1"/>
                </a:solidFill>
              </a:rPr>
              <a:t>-</a:t>
            </a:r>
            <a:r>
              <a:rPr lang="en-US" altLang="zh-CN" dirty="0" smtClean="0">
                <a:solidFill>
                  <a:schemeClr val="bg1"/>
                </a:solidFill>
              </a:rPr>
              <a:t>2</a:t>
            </a:r>
            <a:r>
              <a:rPr lang="en-US" altLang="zh-CN" i="1" dirty="0" smtClean="0">
                <a:solidFill>
                  <a:schemeClr val="bg1"/>
                </a:solidFill>
              </a:rPr>
              <a:t>=-</a:t>
            </a:r>
            <a:r>
              <a:rPr lang="en-US" altLang="zh-CN" dirty="0" smtClean="0">
                <a:solidFill>
                  <a:schemeClr val="bg1"/>
                </a:solidFill>
              </a:rPr>
              <a:t>3,</a:t>
            </a:r>
            <a:r>
              <a:rPr lang="zh-CN" altLang="zh-CN" dirty="0" smtClean="0">
                <a:solidFill>
                  <a:schemeClr val="bg1"/>
                </a:solidFill>
              </a:rPr>
              <a:t>所以方程的两个根是</a:t>
            </a:r>
            <a:r>
              <a:rPr lang="en-US" altLang="zh-CN" i="1" dirty="0" smtClean="0">
                <a:solidFill>
                  <a:schemeClr val="bg1"/>
                </a:solidFill>
                <a:latin typeface="Times New Roman" panose="02020603050405020304" pitchFamily="18" charset="0"/>
                <a:ea typeface="宋体" panose="02010600030101010101" pitchFamily="2" charset="-122"/>
              </a:rPr>
              <a:t>x</a:t>
            </a:r>
            <a:r>
              <a:rPr lang="en-US" altLang="zh-CN" baseline="-25000" dirty="0" smtClean="0">
                <a:solidFill>
                  <a:schemeClr val="bg1"/>
                </a:solidFill>
              </a:rPr>
              <a:t>1</a:t>
            </a:r>
            <a:r>
              <a:rPr lang="en-US" altLang="zh-CN" i="1" dirty="0" smtClean="0">
                <a:solidFill>
                  <a:schemeClr val="bg1"/>
                </a:solidFill>
              </a:rPr>
              <a:t>=</a:t>
            </a:r>
            <a:r>
              <a:rPr lang="en-US" altLang="zh-CN" dirty="0" smtClean="0">
                <a:solidFill>
                  <a:schemeClr val="bg1"/>
                </a:solidFill>
              </a:rPr>
              <a:t>5,</a:t>
            </a:r>
            <a:r>
              <a:rPr lang="en-US" altLang="zh-CN" i="1" dirty="0" smtClean="0">
                <a:solidFill>
                  <a:schemeClr val="bg1"/>
                </a:solidFill>
                <a:latin typeface="Times New Roman" panose="02020603050405020304" pitchFamily="18" charset="0"/>
                <a:ea typeface="宋体" panose="02010600030101010101" pitchFamily="2" charset="-122"/>
              </a:rPr>
              <a:t>x</a:t>
            </a:r>
            <a:r>
              <a:rPr lang="en-US" altLang="zh-CN" baseline="-25000" dirty="0" smtClean="0">
                <a:solidFill>
                  <a:schemeClr val="bg1"/>
                </a:solidFill>
              </a:rPr>
              <a:t>2</a:t>
            </a:r>
            <a:r>
              <a:rPr lang="en-US" altLang="zh-CN" i="1" dirty="0" smtClean="0">
                <a:solidFill>
                  <a:schemeClr val="bg1"/>
                </a:solidFill>
              </a:rPr>
              <a:t>=-</a:t>
            </a:r>
            <a:r>
              <a:rPr lang="en-US" altLang="zh-CN" dirty="0" smtClean="0">
                <a:solidFill>
                  <a:schemeClr val="bg1"/>
                </a:solidFill>
              </a:rPr>
              <a:t>1</a:t>
            </a:r>
            <a:r>
              <a:rPr lang="en-US" altLang="zh-CN" i="1" dirty="0" smtClean="0">
                <a:solidFill>
                  <a:schemeClr val="bg1"/>
                </a:solidFill>
              </a:rPr>
              <a:t>.</a:t>
            </a:r>
            <a:r>
              <a:rPr lang="zh-CN" altLang="zh-CN" dirty="0" smtClean="0">
                <a:solidFill>
                  <a:schemeClr val="bg1"/>
                </a:solidFill>
              </a:rPr>
              <a:t>故选</a:t>
            </a:r>
            <a:r>
              <a:rPr lang="en-US" altLang="zh-CN" dirty="0" smtClean="0">
                <a:solidFill>
                  <a:schemeClr val="bg1"/>
                </a:solidFill>
              </a:rPr>
              <a:t>A.</a:t>
            </a:r>
            <a:endParaRPr lang="zh-CN" altLang="zh-CN" dirty="0">
              <a:solidFill>
                <a:schemeClr val="bg1"/>
              </a:solidFill>
            </a:endParaRPr>
          </a:p>
        </p:txBody>
      </p:sp>
      <p:sp>
        <p:nvSpPr>
          <p:cNvPr id="8" name="矩形 7"/>
          <p:cNvSpPr/>
          <p:nvPr/>
        </p:nvSpPr>
        <p:spPr>
          <a:xfrm>
            <a:off x="5220072" y="908720"/>
            <a:ext cx="433132" cy="584775"/>
          </a:xfrm>
          <a:prstGeom prst="rect">
            <a:avLst/>
          </a:prstGeom>
        </p:spPr>
        <p:txBody>
          <a:bodyPr wrap="none">
            <a:spAutoFit/>
          </a:bodyPr>
          <a:lstStyle/>
          <a:p>
            <a:r>
              <a:rPr lang="en-US" altLang="zh-CN" b="1" dirty="0" smtClean="0">
                <a:solidFill>
                  <a:srgbClr val="FF0000"/>
                </a:solidFill>
                <a:latin typeface="Calibri" panose="020F0502020204030204"/>
                <a:ea typeface="宋体" panose="02010600030101010101" pitchFamily="2" charset="-122"/>
              </a:rPr>
              <a:t>A</a:t>
            </a:r>
            <a:endParaRPr lang="zh-CN" altLang="en-US"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矩形 5"/>
          <p:cNvSpPr/>
          <p:nvPr/>
        </p:nvSpPr>
        <p:spPr>
          <a:xfrm>
            <a:off x="357476" y="821352"/>
            <a:ext cx="8429684" cy="2062103"/>
          </a:xfrm>
          <a:prstGeom prst="rect">
            <a:avLst/>
          </a:prstGeom>
        </p:spPr>
        <p:txBody>
          <a:bodyPr wrap="square">
            <a:spAutoFit/>
          </a:bodyPr>
          <a:lstStyle/>
          <a:p>
            <a:r>
              <a:rPr lang="en-US" dirty="0" smtClean="0"/>
              <a:t>3</a:t>
            </a:r>
            <a:r>
              <a:rPr lang="en-US" i="1" dirty="0" smtClean="0"/>
              <a:t>.</a:t>
            </a:r>
            <a:r>
              <a:rPr lang="zh-CN" altLang="en-US" dirty="0" smtClean="0"/>
              <a:t>用直接开平方法解方程</a:t>
            </a:r>
            <a:r>
              <a:rPr lang="en-US" dirty="0" smtClean="0"/>
              <a:t>(</a:t>
            </a:r>
            <a:r>
              <a:rPr lang="en-US" altLang="zh-CN" i="1" dirty="0" err="1" smtClean="0">
                <a:latin typeface="Times New Roman" panose="02020603050405020304" pitchFamily="18" charset="0"/>
              </a:rPr>
              <a:t>x+h</a:t>
            </a:r>
            <a:r>
              <a:rPr lang="en-US" dirty="0" smtClean="0"/>
              <a:t>)</a:t>
            </a:r>
            <a:r>
              <a:rPr lang="en-US" baseline="30000" dirty="0" smtClean="0"/>
              <a:t>2</a:t>
            </a:r>
            <a:r>
              <a:rPr lang="en-US" i="1" dirty="0" smtClean="0"/>
              <a:t>=</a:t>
            </a:r>
            <a:r>
              <a:rPr lang="en-US" altLang="zh-CN" i="1" dirty="0" smtClean="0">
                <a:latin typeface="Times New Roman" panose="02020603050405020304" pitchFamily="18" charset="0"/>
              </a:rPr>
              <a:t>k</a:t>
            </a:r>
            <a:r>
              <a:rPr lang="en-US" dirty="0" smtClean="0"/>
              <a:t>,</a:t>
            </a:r>
            <a:r>
              <a:rPr lang="zh-CN" altLang="en-US" dirty="0" smtClean="0"/>
              <a:t>方程必须满足的条件是</a:t>
            </a:r>
            <a:r>
              <a:rPr lang="en-US" dirty="0" smtClean="0"/>
              <a:t>	(</a:t>
            </a:r>
            <a:r>
              <a:rPr lang="zh-CN" altLang="en-US" i="1" dirty="0" smtClean="0"/>
              <a:t>　　</a:t>
            </a:r>
            <a:r>
              <a:rPr lang="en-US" dirty="0" smtClean="0"/>
              <a:t>)</a:t>
            </a:r>
            <a:endParaRPr lang="zh-CN" altLang="en-US" dirty="0" smtClean="0"/>
          </a:p>
          <a:p>
            <a:r>
              <a:rPr lang="en-US" dirty="0" err="1" smtClean="0"/>
              <a:t>A.</a:t>
            </a:r>
            <a:r>
              <a:rPr lang="en-US" altLang="zh-CN" i="1" dirty="0" err="1" smtClean="0">
                <a:latin typeface="Times New Roman" panose="02020603050405020304" pitchFamily="18" charset="0"/>
              </a:rPr>
              <a:t>k</a:t>
            </a:r>
            <a:r>
              <a:rPr lang="zh-CN" altLang="en-US" i="1" dirty="0" smtClean="0">
                <a:latin typeface="Times New Roman" panose="02020603050405020304" pitchFamily="18" charset="0"/>
              </a:rPr>
              <a:t>≥</a:t>
            </a:r>
            <a:r>
              <a:rPr lang="en-US" altLang="zh-CN" i="1" dirty="0" smtClean="0">
                <a:latin typeface="Times New Roman" panose="02020603050405020304" pitchFamily="18" charset="0"/>
              </a:rPr>
              <a:t>0</a:t>
            </a:r>
            <a:r>
              <a:rPr lang="en-US" dirty="0" smtClean="0"/>
              <a:t>	</a:t>
            </a:r>
            <a:r>
              <a:rPr lang="en-US" dirty="0" err="1" smtClean="0"/>
              <a:t>B.</a:t>
            </a:r>
            <a:r>
              <a:rPr lang="en-US" altLang="zh-CN" i="1" dirty="0" err="1" smtClean="0">
                <a:latin typeface="Times New Roman" panose="02020603050405020304" pitchFamily="18" charset="0"/>
              </a:rPr>
              <a:t>h</a:t>
            </a:r>
            <a:r>
              <a:rPr lang="zh-CN" altLang="en-US" i="1" dirty="0" smtClean="0">
                <a:latin typeface="Times New Roman" panose="02020603050405020304" pitchFamily="18" charset="0"/>
              </a:rPr>
              <a:t>≥</a:t>
            </a:r>
            <a:r>
              <a:rPr lang="en-US" altLang="zh-CN" i="1" dirty="0" smtClean="0">
                <a:latin typeface="Times New Roman" panose="02020603050405020304" pitchFamily="18" charset="0"/>
              </a:rPr>
              <a:t>0</a:t>
            </a:r>
            <a:endParaRPr lang="zh-CN" altLang="en-US" i="1" dirty="0" smtClean="0">
              <a:latin typeface="Times New Roman" panose="02020603050405020304" pitchFamily="18" charset="0"/>
            </a:endParaRPr>
          </a:p>
          <a:p>
            <a:r>
              <a:rPr lang="en-US" dirty="0" smtClean="0"/>
              <a:t>C.</a:t>
            </a:r>
            <a:r>
              <a:rPr lang="en-US" altLang="zh-CN" i="1" dirty="0" smtClean="0">
                <a:latin typeface="Times New Roman" panose="02020603050405020304" pitchFamily="18" charset="0"/>
              </a:rPr>
              <a:t>hk&gt;0</a:t>
            </a:r>
            <a:r>
              <a:rPr lang="en-US" dirty="0" smtClean="0"/>
              <a:t>	</a:t>
            </a:r>
            <a:r>
              <a:rPr lang="en-US" dirty="0" err="1" smtClean="0"/>
              <a:t>D.</a:t>
            </a:r>
            <a:r>
              <a:rPr lang="en-US" altLang="zh-CN" i="1" dirty="0" err="1" smtClean="0">
                <a:latin typeface="Times New Roman" panose="02020603050405020304" pitchFamily="18" charset="0"/>
              </a:rPr>
              <a:t>k</a:t>
            </a:r>
            <a:r>
              <a:rPr lang="en-US" altLang="zh-CN" i="1" dirty="0" smtClean="0">
                <a:latin typeface="Times New Roman" panose="02020603050405020304" pitchFamily="18" charset="0"/>
              </a:rPr>
              <a:t>&lt;0</a:t>
            </a:r>
            <a:endParaRPr lang="zh-CN" altLang="en-US" i="1" dirty="0">
              <a:latin typeface="Times New Roman" panose="02020603050405020304" pitchFamily="18" charset="0"/>
            </a:endParaRPr>
          </a:p>
        </p:txBody>
      </p:sp>
      <p:sp>
        <p:nvSpPr>
          <p:cNvPr id="7" name="矩形 6"/>
          <p:cNvSpPr/>
          <p:nvPr/>
        </p:nvSpPr>
        <p:spPr>
          <a:xfrm>
            <a:off x="251520" y="3789040"/>
            <a:ext cx="8640960" cy="584775"/>
          </a:xfrm>
          <a:prstGeom prst="rect">
            <a:avLst/>
          </a:prstGeom>
        </p:spPr>
        <p:txBody>
          <a:bodyPr wrap="square">
            <a:spAutoFit/>
          </a:bodyPr>
          <a:lstStyle/>
          <a:p>
            <a:r>
              <a:rPr lang="en-US" dirty="0" smtClean="0"/>
              <a:t>4</a:t>
            </a:r>
            <a:r>
              <a:rPr lang="en-US" i="1" dirty="0" smtClean="0"/>
              <a:t>.</a:t>
            </a:r>
            <a:r>
              <a:rPr lang="zh-CN" altLang="en-US" dirty="0" smtClean="0"/>
              <a:t>方程</a:t>
            </a:r>
            <a:r>
              <a:rPr lang="en-US" dirty="0" smtClean="0"/>
              <a:t>(</a:t>
            </a:r>
            <a:r>
              <a:rPr lang="en-US" altLang="zh-CN" i="1" dirty="0" smtClean="0">
                <a:latin typeface="Times New Roman" panose="02020603050405020304" pitchFamily="18" charset="0"/>
              </a:rPr>
              <a:t>x</a:t>
            </a:r>
            <a:r>
              <a:rPr lang="en-US" i="1" dirty="0" smtClean="0"/>
              <a:t>-</a:t>
            </a:r>
            <a:r>
              <a:rPr lang="en-US" altLang="zh-CN" i="1" dirty="0" smtClean="0">
                <a:latin typeface="Times New Roman" panose="02020603050405020304" pitchFamily="18" charset="0"/>
              </a:rPr>
              <a:t>m</a:t>
            </a:r>
            <a:r>
              <a:rPr lang="en-US" dirty="0" smtClean="0"/>
              <a:t>)</a:t>
            </a:r>
            <a:r>
              <a:rPr lang="en-US" baseline="30000" dirty="0" smtClean="0"/>
              <a:t>2</a:t>
            </a:r>
            <a:r>
              <a:rPr lang="en-US" i="1" dirty="0" smtClean="0"/>
              <a:t>=</a:t>
            </a:r>
            <a:r>
              <a:rPr lang="en-US" altLang="zh-CN" i="1" dirty="0" smtClean="0">
                <a:latin typeface="Times New Roman" panose="02020603050405020304" pitchFamily="18" charset="0"/>
              </a:rPr>
              <a:t>n</a:t>
            </a:r>
            <a:r>
              <a:rPr lang="en-US" dirty="0" smtClean="0"/>
              <a:t>(</a:t>
            </a:r>
            <a:r>
              <a:rPr lang="en-US" altLang="zh-CN" i="1" dirty="0" smtClean="0">
                <a:latin typeface="Times New Roman" panose="02020603050405020304" pitchFamily="18" charset="0"/>
              </a:rPr>
              <a:t>n</a:t>
            </a:r>
            <a:r>
              <a:rPr lang="zh-CN" altLang="en-US" dirty="0" smtClean="0"/>
              <a:t>为正数</a:t>
            </a:r>
            <a:r>
              <a:rPr lang="en-US" dirty="0" smtClean="0"/>
              <a:t>)</a:t>
            </a:r>
            <a:r>
              <a:rPr lang="zh-CN" altLang="en-US" dirty="0" smtClean="0"/>
              <a:t>的解是</a:t>
            </a:r>
            <a:r>
              <a:rPr lang="zh-CN" altLang="en-US" i="1" u="sng" dirty="0" smtClean="0"/>
              <a:t>　　　　        </a:t>
            </a:r>
            <a:r>
              <a:rPr lang="en-US" i="1" dirty="0" smtClean="0"/>
              <a:t> </a:t>
            </a:r>
            <a:endParaRPr lang="zh-CN" altLang="en-US" dirty="0"/>
          </a:p>
        </p:txBody>
      </p:sp>
      <p:sp>
        <p:nvSpPr>
          <p:cNvPr id="5" name="矩形 4"/>
          <p:cNvSpPr/>
          <p:nvPr/>
        </p:nvSpPr>
        <p:spPr>
          <a:xfrm>
            <a:off x="428809" y="3132465"/>
            <a:ext cx="7704856" cy="58477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zh-CN" altLang="zh-CN" dirty="0" smtClean="0">
                <a:solidFill>
                  <a:schemeClr val="bg1"/>
                </a:solidFill>
              </a:rPr>
              <a:t>解析</a:t>
            </a:r>
            <a:r>
              <a:rPr lang="en-US" altLang="zh-CN" dirty="0" smtClean="0">
                <a:solidFill>
                  <a:schemeClr val="bg1"/>
                </a:solidFill>
              </a:rPr>
              <a:t>:</a:t>
            </a:r>
            <a:r>
              <a:rPr lang="zh-CN" altLang="zh-CN" dirty="0" smtClean="0">
                <a:solidFill>
                  <a:schemeClr val="bg1"/>
                </a:solidFill>
              </a:rPr>
              <a:t>因为负数没有平方根</a:t>
            </a:r>
            <a:r>
              <a:rPr lang="en-US" altLang="zh-CN" dirty="0" smtClean="0">
                <a:solidFill>
                  <a:schemeClr val="bg1"/>
                </a:solidFill>
              </a:rPr>
              <a:t>,</a:t>
            </a:r>
            <a:r>
              <a:rPr lang="zh-CN" altLang="zh-CN" dirty="0" smtClean="0">
                <a:solidFill>
                  <a:schemeClr val="bg1"/>
                </a:solidFill>
              </a:rPr>
              <a:t>所以</a:t>
            </a:r>
            <a:r>
              <a:rPr lang="en-US" altLang="zh-CN" i="1" dirty="0" smtClean="0">
                <a:solidFill>
                  <a:schemeClr val="bg1"/>
                </a:solidFill>
                <a:latin typeface="Times New Roman" panose="02020603050405020304" pitchFamily="18" charset="0"/>
                <a:ea typeface="宋体" panose="02010600030101010101" pitchFamily="2" charset="-122"/>
              </a:rPr>
              <a:t>k</a:t>
            </a:r>
            <a:r>
              <a:rPr lang="zh-CN" altLang="zh-CN" i="1" dirty="0" smtClean="0">
                <a:solidFill>
                  <a:schemeClr val="bg1"/>
                </a:solidFill>
                <a:latin typeface="Times New Roman" panose="02020603050405020304" pitchFamily="18" charset="0"/>
                <a:ea typeface="宋体" panose="02010600030101010101" pitchFamily="2" charset="-122"/>
              </a:rPr>
              <a:t>≥</a:t>
            </a:r>
            <a:r>
              <a:rPr lang="en-US" altLang="zh-CN" i="1" dirty="0" smtClean="0">
                <a:solidFill>
                  <a:schemeClr val="bg1"/>
                </a:solidFill>
                <a:latin typeface="Times New Roman" panose="02020603050405020304" pitchFamily="18" charset="0"/>
                <a:ea typeface="宋体" panose="02010600030101010101" pitchFamily="2" charset="-122"/>
              </a:rPr>
              <a:t>0</a:t>
            </a:r>
            <a:r>
              <a:rPr lang="en-US" altLang="zh-CN" i="1" dirty="0" smtClean="0">
                <a:solidFill>
                  <a:schemeClr val="bg1"/>
                </a:solidFill>
              </a:rPr>
              <a:t>.</a:t>
            </a:r>
            <a:r>
              <a:rPr lang="zh-CN" altLang="zh-CN" dirty="0" smtClean="0">
                <a:solidFill>
                  <a:schemeClr val="bg1"/>
                </a:solidFill>
              </a:rPr>
              <a:t>故选</a:t>
            </a:r>
            <a:r>
              <a:rPr lang="en-US" altLang="zh-CN" dirty="0" smtClean="0">
                <a:solidFill>
                  <a:schemeClr val="bg1"/>
                </a:solidFill>
              </a:rPr>
              <a:t>A.</a:t>
            </a:r>
            <a:endParaRPr lang="zh-CN" altLang="zh-CN" dirty="0">
              <a:solidFill>
                <a:schemeClr val="bg1"/>
              </a:solidFill>
            </a:endParaRPr>
          </a:p>
        </p:txBody>
      </p:sp>
      <p:sp>
        <p:nvSpPr>
          <p:cNvPr id="9" name="矩形 8"/>
          <p:cNvSpPr/>
          <p:nvPr/>
        </p:nvSpPr>
        <p:spPr>
          <a:xfrm>
            <a:off x="3563888" y="1052736"/>
            <a:ext cx="458780" cy="584775"/>
          </a:xfrm>
          <a:prstGeom prst="rect">
            <a:avLst/>
          </a:prstGeom>
        </p:spPr>
        <p:txBody>
          <a:bodyPr wrap="none">
            <a:spAutoFit/>
          </a:bodyPr>
          <a:lstStyle/>
          <a:p>
            <a:r>
              <a:rPr lang="en-US" altLang="zh-CN" dirty="0" smtClean="0">
                <a:solidFill>
                  <a:srgbClr val="FF0000"/>
                </a:solidFill>
              </a:rPr>
              <a:t>A</a:t>
            </a:r>
            <a:endParaRPr lang="zh-CN" altLang="en-US" dirty="0">
              <a:solidFill>
                <a:srgbClr val="FF0000"/>
              </a:solidFill>
            </a:endParaRPr>
          </a:p>
        </p:txBody>
      </p:sp>
      <p:graphicFrame>
        <p:nvGraphicFramePr>
          <p:cNvPr id="33793" name="Object 1"/>
          <p:cNvGraphicFramePr>
            <a:graphicFrameLocks noChangeAspect="1"/>
          </p:cNvGraphicFramePr>
          <p:nvPr/>
        </p:nvGraphicFramePr>
        <p:xfrm>
          <a:off x="6012160" y="3717032"/>
          <a:ext cx="2520280" cy="504056"/>
        </p:xfrm>
        <a:graphic>
          <a:graphicData uri="http://schemas.openxmlformats.org/presentationml/2006/ole">
            <mc:AlternateContent xmlns:mc="http://schemas.openxmlformats.org/markup-compatibility/2006">
              <mc:Choice xmlns:v="urn:schemas-microsoft-com:vml" Requires="v">
                <p:oleObj spid="_x0000_s7169" name="Equation" r:id="rId1" imgW="30480000" imgH="6096000" progId="Equation.DSMT4">
                  <p:embed/>
                </p:oleObj>
              </mc:Choice>
              <mc:Fallback>
                <p:oleObj name="Equation" r:id="rId1" imgW="30480000" imgH="6096000" progId="Equation.DSMT4">
                  <p:embed/>
                  <p:pic>
                    <p:nvPicPr>
                      <p:cNvPr id="0" name="图片 7168"/>
                      <p:cNvPicPr>
                        <a:picLocks noChangeAspect="1"/>
                      </p:cNvPicPr>
                      <p:nvPr/>
                    </p:nvPicPr>
                    <p:blipFill>
                      <a:blip r:embed="rId2"/>
                      <a:stretch>
                        <a:fillRect/>
                      </a:stretch>
                    </p:blipFill>
                    <p:spPr>
                      <a:xfrm>
                        <a:off x="6012160" y="3717032"/>
                        <a:ext cx="2520280" cy="504056"/>
                      </a:xfrm>
                      <a:prstGeom prst="rect">
                        <a:avLst/>
                      </a:prstGeom>
                      <a:noFill/>
                      <a:ln w="9525">
                        <a:noFill/>
                      </a:ln>
                    </p:spPr>
                  </p:pic>
                </p:oleObj>
              </mc:Fallback>
            </mc:AlternateContent>
          </a:graphicData>
        </a:graphic>
      </p:graphicFrame>
      <p:graphicFrame>
        <p:nvGraphicFramePr>
          <p:cNvPr id="33794" name="Object 2"/>
          <p:cNvGraphicFramePr>
            <a:graphicFrameLocks noChangeAspect="1"/>
          </p:cNvGraphicFramePr>
          <p:nvPr/>
        </p:nvGraphicFramePr>
        <p:xfrm>
          <a:off x="571472" y="4500570"/>
          <a:ext cx="3744417" cy="2088722"/>
        </p:xfrm>
        <a:graphic>
          <a:graphicData uri="http://schemas.openxmlformats.org/presentationml/2006/ole">
            <mc:AlternateContent xmlns:mc="http://schemas.openxmlformats.org/markup-compatibility/2006">
              <mc:Choice xmlns:v="urn:schemas-microsoft-com:vml" Requires="v">
                <p:oleObj spid="_x0000_s7170" name="Equation" r:id="rId3" imgW="44805600" imgH="24993600" progId="Equation.DSMT4">
                  <p:embed/>
                </p:oleObj>
              </mc:Choice>
              <mc:Fallback>
                <p:oleObj name="Equation" r:id="rId3" imgW="44805600" imgH="24993600" progId="Equation.DSMT4">
                  <p:embed/>
                  <p:pic>
                    <p:nvPicPr>
                      <p:cNvPr id="0" name="图片 7169"/>
                      <p:cNvPicPr>
                        <a:picLocks noChangeAspect="1"/>
                      </p:cNvPicPr>
                      <p:nvPr/>
                    </p:nvPicPr>
                    <p:blipFill>
                      <a:blip r:embed="rId4"/>
                      <a:stretch>
                        <a:fillRect/>
                      </a:stretch>
                    </p:blipFill>
                    <p:spPr>
                      <a:xfrm>
                        <a:off x="571472" y="4500570"/>
                        <a:ext cx="3744417" cy="2088722"/>
                      </a:xfrm>
                      <a:prstGeom prst="rect">
                        <a:avLst/>
                      </a:prstGeom>
                      <a:noFill/>
                      <a:ln w="9525">
                        <a:noFill/>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500"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amond(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3794"/>
                                        </p:tgtEl>
                                        <p:attrNameLst>
                                          <p:attrName>style.visibility</p:attrName>
                                        </p:attrNameLst>
                                      </p:cBhvr>
                                      <p:to>
                                        <p:strVal val="visible"/>
                                      </p:to>
                                    </p:set>
                                    <p:animEffect transition="in" filter="blinds(horizontal)">
                                      <p:cBhvr>
                                        <p:cTn id="27" dur="500"/>
                                        <p:tgtEl>
                                          <p:spTgt spid="3379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3793"/>
                                        </p:tgtEl>
                                        <p:attrNameLst>
                                          <p:attrName>style.visibility</p:attrName>
                                        </p:attrNameLst>
                                      </p:cBhvr>
                                      <p:to>
                                        <p:strVal val="visible"/>
                                      </p:to>
                                    </p:set>
                                    <p:animEffect transition="in" filter="wipe(down)">
                                      <p:cBhvr>
                                        <p:cTn id="32" dur="500"/>
                                        <p:tgtEl>
                                          <p:spTgt spid="337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5" grpId="0" bldLvl="0" animBg="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矩形 5"/>
          <p:cNvSpPr/>
          <p:nvPr/>
        </p:nvSpPr>
        <p:spPr>
          <a:xfrm>
            <a:off x="1043608" y="1124744"/>
            <a:ext cx="6048672" cy="1569660"/>
          </a:xfrm>
          <a:prstGeom prst="rect">
            <a:avLst/>
          </a:prstGeom>
        </p:spPr>
        <p:txBody>
          <a:bodyPr wrap="square">
            <a:spAutoFit/>
          </a:bodyPr>
          <a:lstStyle/>
          <a:p>
            <a:r>
              <a:rPr lang="en-US" dirty="0" smtClean="0"/>
              <a:t>5</a:t>
            </a:r>
            <a:r>
              <a:rPr lang="en-US" i="1" dirty="0" smtClean="0"/>
              <a:t>.</a:t>
            </a:r>
            <a:r>
              <a:rPr lang="zh-CN" altLang="en-US" dirty="0" smtClean="0"/>
              <a:t>解下列方程</a:t>
            </a:r>
            <a:r>
              <a:rPr lang="en-US" i="1" dirty="0" smtClean="0"/>
              <a:t>.</a:t>
            </a:r>
            <a:endParaRPr lang="zh-CN" altLang="en-US" dirty="0" smtClean="0"/>
          </a:p>
          <a:p>
            <a:r>
              <a:rPr lang="en-US" dirty="0" smtClean="0"/>
              <a:t>(1)4</a:t>
            </a:r>
            <a:r>
              <a:rPr lang="en-US" altLang="zh-CN" i="1" dirty="0" smtClean="0">
                <a:latin typeface="Times New Roman" panose="02020603050405020304" pitchFamily="18" charset="0"/>
              </a:rPr>
              <a:t>x</a:t>
            </a:r>
            <a:r>
              <a:rPr lang="en-US" baseline="30000" dirty="0" smtClean="0"/>
              <a:t>2</a:t>
            </a:r>
            <a:r>
              <a:rPr lang="en-US" i="1" dirty="0" smtClean="0"/>
              <a:t>=</a:t>
            </a:r>
            <a:r>
              <a:rPr lang="en-US" dirty="0" smtClean="0"/>
              <a:t>81;</a:t>
            </a:r>
            <a:r>
              <a:rPr lang="zh-CN" altLang="en-US" i="1" dirty="0" smtClean="0"/>
              <a:t>　　</a:t>
            </a:r>
            <a:r>
              <a:rPr lang="zh-CN" altLang="en-US" dirty="0" smtClean="0"/>
              <a:t> </a:t>
            </a:r>
            <a:r>
              <a:rPr lang="en-US" dirty="0" smtClean="0"/>
              <a:t>(2)(</a:t>
            </a:r>
            <a:r>
              <a:rPr lang="en-US" altLang="zh-CN" i="1" dirty="0" smtClean="0">
                <a:latin typeface="Times New Roman" panose="02020603050405020304" pitchFamily="18" charset="0"/>
              </a:rPr>
              <a:t>x</a:t>
            </a:r>
            <a:r>
              <a:rPr lang="en-US" i="1" dirty="0" smtClean="0"/>
              <a:t>-</a:t>
            </a:r>
            <a:r>
              <a:rPr lang="en-US" dirty="0" smtClean="0"/>
              <a:t>2)</a:t>
            </a:r>
            <a:r>
              <a:rPr lang="en-US" baseline="30000" dirty="0" smtClean="0"/>
              <a:t>2</a:t>
            </a:r>
            <a:r>
              <a:rPr lang="en-US" i="1" dirty="0" smtClean="0"/>
              <a:t>=</a:t>
            </a:r>
            <a:r>
              <a:rPr lang="en-US" dirty="0" smtClean="0"/>
              <a:t>5;</a:t>
            </a:r>
            <a:endParaRPr lang="zh-CN" altLang="en-US" dirty="0" smtClean="0"/>
          </a:p>
          <a:p>
            <a:r>
              <a:rPr lang="en-US" dirty="0" smtClean="0"/>
              <a:t>(3)36</a:t>
            </a:r>
            <a:r>
              <a:rPr lang="en-US" altLang="zh-CN" i="1" dirty="0" smtClean="0">
                <a:latin typeface="Times New Roman" panose="02020603050405020304" pitchFamily="18" charset="0"/>
              </a:rPr>
              <a:t>x</a:t>
            </a:r>
            <a:r>
              <a:rPr lang="en-US" baseline="30000" dirty="0" smtClean="0"/>
              <a:t>2</a:t>
            </a:r>
            <a:r>
              <a:rPr lang="en-US" i="1" dirty="0" smtClean="0"/>
              <a:t>-</a:t>
            </a:r>
            <a:r>
              <a:rPr lang="en-US" dirty="0" smtClean="0"/>
              <a:t>1</a:t>
            </a:r>
            <a:r>
              <a:rPr lang="en-US" i="1" dirty="0" smtClean="0"/>
              <a:t>=</a:t>
            </a:r>
            <a:r>
              <a:rPr lang="en-US" dirty="0" smtClean="0"/>
              <a:t>0;</a:t>
            </a:r>
            <a:r>
              <a:rPr lang="zh-CN" altLang="en-US" i="1" dirty="0" smtClean="0"/>
              <a:t>　 </a:t>
            </a:r>
            <a:r>
              <a:rPr lang="en-US" dirty="0" smtClean="0"/>
              <a:t>(4)3(</a:t>
            </a:r>
            <a:r>
              <a:rPr lang="en-US" altLang="zh-CN" i="1" dirty="0" smtClean="0">
                <a:latin typeface="Times New Roman" panose="02020603050405020304" pitchFamily="18" charset="0"/>
              </a:rPr>
              <a:t>x</a:t>
            </a:r>
            <a:r>
              <a:rPr lang="en-US" i="1" dirty="0" smtClean="0"/>
              <a:t>-</a:t>
            </a:r>
            <a:r>
              <a:rPr lang="en-US" dirty="0" smtClean="0"/>
              <a:t>1)</a:t>
            </a:r>
            <a:r>
              <a:rPr lang="en-US" baseline="30000" dirty="0" smtClean="0"/>
              <a:t>2</a:t>
            </a:r>
            <a:r>
              <a:rPr lang="en-US" i="1" dirty="0" smtClean="0"/>
              <a:t>-</a:t>
            </a:r>
            <a:r>
              <a:rPr lang="en-US" dirty="0" smtClean="0"/>
              <a:t>6</a:t>
            </a:r>
            <a:r>
              <a:rPr lang="en-US" i="1" dirty="0" smtClean="0"/>
              <a:t>=</a:t>
            </a:r>
            <a:r>
              <a:rPr lang="en-US" dirty="0" smtClean="0"/>
              <a:t>0</a:t>
            </a:r>
            <a:r>
              <a:rPr lang="en-US" i="1" dirty="0" smtClean="0"/>
              <a:t>.</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3" name="Rectangle 5"/>
          <p:cNvSpPr>
            <a:spLocks noChangeArrowheads="1"/>
          </p:cNvSpPr>
          <p:nvPr/>
        </p:nvSpPr>
        <p:spPr bwMode="auto">
          <a:xfrm>
            <a:off x="357158" y="928670"/>
            <a:ext cx="5484194" cy="646331"/>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zh-CN"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解</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:(1)</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系数化为</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1</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得</a:t>
            </a:r>
            <a:r>
              <a:rPr lang="zh-CN" altLang="en-US" sz="3600" i="1" dirty="0" smtClean="0">
                <a:solidFill>
                  <a:srgbClr val="000000"/>
                </a:solidFill>
                <a:latin typeface="Arial" panose="020B0604020202020204" pitchFamily="34" charset="0"/>
                <a:ea typeface="NEU-BZ-S92" charset="-122"/>
                <a:cs typeface="Times New Roman" panose="02020603050405020304" pitchFamily="18" charset="0"/>
              </a:rPr>
              <a:t>          </a:t>
            </a:r>
            <a:endParaRPr kumimoji="0" lang="en-US" altLang="zh-CN"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32777" name="Rectangle 9"/>
          <p:cNvSpPr>
            <a:spLocks noChangeArrowheads="1"/>
          </p:cNvSpPr>
          <p:nvPr/>
        </p:nvSpPr>
        <p:spPr bwMode="auto">
          <a:xfrm>
            <a:off x="0" y="1028700"/>
            <a:ext cx="9144000" cy="45720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1"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11" name="对象 10"/>
          <p:cNvGraphicFramePr>
            <a:graphicFrameLocks noChangeAspect="1"/>
          </p:cNvGraphicFramePr>
          <p:nvPr/>
        </p:nvGraphicFramePr>
        <p:xfrm>
          <a:off x="4429124" y="773293"/>
          <a:ext cx="1214446" cy="941195"/>
        </p:xfrm>
        <a:graphic>
          <a:graphicData uri="http://schemas.openxmlformats.org/presentationml/2006/ole">
            <mc:AlternateContent xmlns:mc="http://schemas.openxmlformats.org/markup-compatibility/2006">
              <mc:Choice xmlns:v="urn:schemas-microsoft-com:vml" Requires="v">
                <p:oleObj spid="_x0000_s8193" name="公式" r:id="rId1" imgW="12192000" imgH="9448800" progId="Equation.3">
                  <p:embed/>
                </p:oleObj>
              </mc:Choice>
              <mc:Fallback>
                <p:oleObj name="公式" r:id="rId1" imgW="12192000" imgH="9448800" progId="Equation.3">
                  <p:embed/>
                  <p:pic>
                    <p:nvPicPr>
                      <p:cNvPr id="0" name="图片 8192"/>
                      <p:cNvPicPr>
                        <a:picLocks noChangeAspect="1"/>
                      </p:cNvPicPr>
                      <p:nvPr/>
                    </p:nvPicPr>
                    <p:blipFill>
                      <a:blip r:embed="rId2"/>
                      <a:stretch>
                        <a:fillRect/>
                      </a:stretch>
                    </p:blipFill>
                    <p:spPr>
                      <a:xfrm>
                        <a:off x="4429124" y="773293"/>
                        <a:ext cx="1214446" cy="941195"/>
                      </a:xfrm>
                      <a:prstGeom prst="rect">
                        <a:avLst/>
                      </a:prstGeom>
                      <a:noFill/>
                      <a:ln w="9525">
                        <a:noFill/>
                      </a:ln>
                    </p:spPr>
                  </p:pic>
                </p:oleObj>
              </mc:Fallback>
            </mc:AlternateContent>
          </a:graphicData>
        </a:graphic>
      </p:graphicFrame>
      <p:sp>
        <p:nvSpPr>
          <p:cNvPr id="32780" name="Rectangle 12"/>
          <p:cNvSpPr>
            <a:spLocks noChangeArrowheads="1"/>
          </p:cNvSpPr>
          <p:nvPr/>
        </p:nvSpPr>
        <p:spPr bwMode="auto">
          <a:xfrm>
            <a:off x="571472" y="1714488"/>
            <a:ext cx="3759362" cy="707886"/>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zh-CN"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直接开平方得</a:t>
            </a:r>
            <a:r>
              <a:rPr lang="en-US" altLang="zh-CN" sz="4000" i="1" dirty="0" smtClean="0">
                <a:latin typeface="Times New Roman" panose="02020603050405020304" pitchFamily="18" charset="0"/>
              </a:rPr>
              <a:t>x=</a:t>
            </a:r>
            <a:endParaRPr lang="en-US" altLang="zh-CN" sz="4000" i="1" dirty="0" smtClean="0">
              <a:latin typeface="Times New Roman" panose="02020603050405020304" pitchFamily="18" charset="0"/>
            </a:endParaRPr>
          </a:p>
        </p:txBody>
      </p:sp>
      <p:sp>
        <p:nvSpPr>
          <p:cNvPr id="32781" name="Rectangle 13"/>
          <p:cNvSpPr>
            <a:spLocks noChangeArrowheads="1"/>
          </p:cNvSpPr>
          <p:nvPr/>
        </p:nvSpPr>
        <p:spPr bwMode="auto">
          <a:xfrm>
            <a:off x="0" y="600075"/>
            <a:ext cx="9144000"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15" name="对象 14"/>
          <p:cNvGraphicFramePr>
            <a:graphicFrameLocks noChangeAspect="1"/>
          </p:cNvGraphicFramePr>
          <p:nvPr/>
        </p:nvGraphicFramePr>
        <p:xfrm>
          <a:off x="4214810" y="1500174"/>
          <a:ext cx="928694" cy="1071570"/>
        </p:xfrm>
        <a:graphic>
          <a:graphicData uri="http://schemas.openxmlformats.org/presentationml/2006/ole">
            <mc:AlternateContent xmlns:mc="http://schemas.openxmlformats.org/markup-compatibility/2006">
              <mc:Choice xmlns:v="urn:schemas-microsoft-com:vml" Requires="v">
                <p:oleObj spid="_x0000_s8194" name="Equation" r:id="rId3" imgW="6400800" imgH="9448800" progId="Equation.3">
                  <p:embed/>
                </p:oleObj>
              </mc:Choice>
              <mc:Fallback>
                <p:oleObj name="Equation" r:id="rId3" imgW="6400800" imgH="9448800" progId="Equation.3">
                  <p:embed/>
                  <p:pic>
                    <p:nvPicPr>
                      <p:cNvPr id="0" name="图片 8193"/>
                      <p:cNvPicPr>
                        <a:picLocks noChangeAspect="1"/>
                      </p:cNvPicPr>
                      <p:nvPr/>
                    </p:nvPicPr>
                    <p:blipFill>
                      <a:blip r:embed="rId4"/>
                      <a:stretch>
                        <a:fillRect/>
                      </a:stretch>
                    </p:blipFill>
                    <p:spPr>
                      <a:xfrm>
                        <a:off x="4214810" y="1500174"/>
                        <a:ext cx="928694" cy="1071570"/>
                      </a:xfrm>
                      <a:prstGeom prst="rect">
                        <a:avLst/>
                      </a:prstGeom>
                      <a:noFill/>
                      <a:ln w="9525">
                        <a:noFill/>
                      </a:ln>
                    </p:spPr>
                  </p:pic>
                </p:oleObj>
              </mc:Fallback>
            </mc:AlternateContent>
          </a:graphicData>
        </a:graphic>
      </p:graphicFrame>
      <p:graphicFrame>
        <p:nvGraphicFramePr>
          <p:cNvPr id="16" name="对象 15"/>
          <p:cNvGraphicFramePr>
            <a:graphicFrameLocks noChangeAspect="1"/>
          </p:cNvGraphicFramePr>
          <p:nvPr/>
        </p:nvGraphicFramePr>
        <p:xfrm>
          <a:off x="1000100" y="2571744"/>
          <a:ext cx="3434345" cy="1054106"/>
        </p:xfrm>
        <a:graphic>
          <a:graphicData uri="http://schemas.openxmlformats.org/presentationml/2006/ole">
            <mc:AlternateContent xmlns:mc="http://schemas.openxmlformats.org/markup-compatibility/2006">
              <mc:Choice xmlns:v="urn:schemas-microsoft-com:vml" Requires="v">
                <p:oleObj spid="_x0000_s8195" name="公式" r:id="rId5" imgW="30784800" imgH="9448800" progId="Equation.3">
                  <p:embed/>
                </p:oleObj>
              </mc:Choice>
              <mc:Fallback>
                <p:oleObj name="公式" r:id="rId5" imgW="30784800" imgH="9448800" progId="Equation.3">
                  <p:embed/>
                  <p:pic>
                    <p:nvPicPr>
                      <p:cNvPr id="0" name="图片 8194"/>
                      <p:cNvPicPr>
                        <a:picLocks noChangeAspect="1"/>
                      </p:cNvPicPr>
                      <p:nvPr/>
                    </p:nvPicPr>
                    <p:blipFill>
                      <a:blip r:embed="rId6"/>
                      <a:stretch>
                        <a:fillRect/>
                      </a:stretch>
                    </p:blipFill>
                    <p:spPr>
                      <a:xfrm>
                        <a:off x="1000100" y="2571744"/>
                        <a:ext cx="3434345" cy="1054106"/>
                      </a:xfrm>
                      <a:prstGeom prst="rect">
                        <a:avLst/>
                      </a:prstGeom>
                      <a:noFill/>
                      <a:ln w="9525">
                        <a:noFill/>
                      </a:ln>
                    </p:spPr>
                  </p:pic>
                </p:oleObj>
              </mc:Fallback>
            </mc:AlternateContent>
          </a:graphicData>
        </a:graphic>
      </p:graphicFrame>
      <p:sp>
        <p:nvSpPr>
          <p:cNvPr id="28" name="矩形 27"/>
          <p:cNvSpPr/>
          <p:nvPr/>
        </p:nvSpPr>
        <p:spPr>
          <a:xfrm>
            <a:off x="611560" y="3645024"/>
            <a:ext cx="3147015" cy="584775"/>
          </a:xfrm>
          <a:prstGeom prst="rect">
            <a:avLst/>
          </a:prstGeom>
        </p:spPr>
        <p:txBody>
          <a:bodyPr wrap="none">
            <a:spAutoFit/>
          </a:bodyPr>
          <a:lstStyle/>
          <a:p>
            <a:r>
              <a:rPr lang="en-US" dirty="0" smtClean="0"/>
              <a:t>(2)</a:t>
            </a:r>
            <a:r>
              <a:rPr lang="zh-CN" altLang="en-US" dirty="0" smtClean="0"/>
              <a:t>直接开平方得</a:t>
            </a:r>
            <a:endParaRPr lang="zh-CN" altLang="en-US" dirty="0"/>
          </a:p>
        </p:txBody>
      </p:sp>
      <p:graphicFrame>
        <p:nvGraphicFramePr>
          <p:cNvPr id="29" name="对象 28"/>
          <p:cNvGraphicFramePr>
            <a:graphicFrameLocks noChangeAspect="1"/>
          </p:cNvGraphicFramePr>
          <p:nvPr/>
        </p:nvGraphicFramePr>
        <p:xfrm>
          <a:off x="3779912" y="3645024"/>
          <a:ext cx="1952633" cy="585790"/>
        </p:xfrm>
        <a:graphic>
          <a:graphicData uri="http://schemas.openxmlformats.org/presentationml/2006/ole">
            <mc:AlternateContent xmlns:mc="http://schemas.openxmlformats.org/markup-compatibility/2006">
              <mc:Choice xmlns:v="urn:schemas-microsoft-com:vml" Requires="v">
                <p:oleObj spid="_x0000_s8196" name="公式" r:id="rId7" imgW="18288000" imgH="5486400" progId="Equation.3">
                  <p:embed/>
                </p:oleObj>
              </mc:Choice>
              <mc:Fallback>
                <p:oleObj name="公式" r:id="rId7" imgW="18288000" imgH="5486400" progId="Equation.3">
                  <p:embed/>
                  <p:pic>
                    <p:nvPicPr>
                      <p:cNvPr id="0" name="图片 8195"/>
                      <p:cNvPicPr>
                        <a:picLocks noChangeAspect="1"/>
                      </p:cNvPicPr>
                      <p:nvPr/>
                    </p:nvPicPr>
                    <p:blipFill>
                      <a:blip r:embed="rId8"/>
                      <a:stretch>
                        <a:fillRect/>
                      </a:stretch>
                    </p:blipFill>
                    <p:spPr>
                      <a:xfrm>
                        <a:off x="3779912" y="3645024"/>
                        <a:ext cx="1952633" cy="585790"/>
                      </a:xfrm>
                      <a:prstGeom prst="rect">
                        <a:avLst/>
                      </a:prstGeom>
                      <a:noFill/>
                      <a:ln w="9525">
                        <a:noFill/>
                      </a:ln>
                    </p:spPr>
                  </p:pic>
                </p:oleObj>
              </mc:Fallback>
            </mc:AlternateContent>
          </a:graphicData>
        </a:graphic>
      </p:graphicFrame>
      <p:graphicFrame>
        <p:nvGraphicFramePr>
          <p:cNvPr id="30" name="对象 29"/>
          <p:cNvGraphicFramePr>
            <a:graphicFrameLocks noChangeAspect="1"/>
          </p:cNvGraphicFramePr>
          <p:nvPr/>
        </p:nvGraphicFramePr>
        <p:xfrm>
          <a:off x="928661" y="4214818"/>
          <a:ext cx="5184799" cy="657228"/>
        </p:xfrm>
        <a:graphic>
          <a:graphicData uri="http://schemas.openxmlformats.org/presentationml/2006/ole">
            <mc:AlternateContent xmlns:mc="http://schemas.openxmlformats.org/markup-compatibility/2006">
              <mc:Choice xmlns:v="urn:schemas-microsoft-com:vml" Requires="v">
                <p:oleObj spid="_x0000_s8197" name="公式" r:id="rId9" imgW="43281600" imgH="5486400" progId="Equation.3">
                  <p:embed/>
                </p:oleObj>
              </mc:Choice>
              <mc:Fallback>
                <p:oleObj name="公式" r:id="rId9" imgW="43281600" imgH="5486400" progId="Equation.3">
                  <p:embed/>
                  <p:pic>
                    <p:nvPicPr>
                      <p:cNvPr id="0" name="图片 8196"/>
                      <p:cNvPicPr>
                        <a:picLocks noChangeAspect="1"/>
                      </p:cNvPicPr>
                      <p:nvPr/>
                    </p:nvPicPr>
                    <p:blipFill>
                      <a:blip r:embed="rId10"/>
                      <a:stretch>
                        <a:fillRect/>
                      </a:stretch>
                    </p:blipFill>
                    <p:spPr>
                      <a:xfrm>
                        <a:off x="928661" y="4214818"/>
                        <a:ext cx="5184799" cy="657228"/>
                      </a:xfrm>
                      <a:prstGeom prst="rect">
                        <a:avLst/>
                      </a:prstGeom>
                      <a:noFill/>
                      <a:ln w="9525">
                        <a:noFill/>
                      </a:ln>
                    </p:spPr>
                  </p:pic>
                </p:oleObj>
              </mc:Fallback>
            </mc:AlternateContent>
          </a:graphicData>
        </a:graphic>
      </p:graphicFrame>
      <p:graphicFrame>
        <p:nvGraphicFramePr>
          <p:cNvPr id="31" name="对象 30"/>
          <p:cNvGraphicFramePr>
            <a:graphicFrameLocks noChangeAspect="1"/>
          </p:cNvGraphicFramePr>
          <p:nvPr/>
        </p:nvGraphicFramePr>
        <p:xfrm>
          <a:off x="928662" y="5143512"/>
          <a:ext cx="4669789" cy="642942"/>
        </p:xfrm>
        <a:graphic>
          <a:graphicData uri="http://schemas.openxmlformats.org/presentationml/2006/ole">
            <mc:AlternateContent xmlns:mc="http://schemas.openxmlformats.org/markup-compatibility/2006">
              <mc:Choice xmlns:v="urn:schemas-microsoft-com:vml" Requires="v">
                <p:oleObj spid="_x0000_s8198" name="公式" r:id="rId11" imgW="42062400" imgH="5791200" progId="Equation.3">
                  <p:embed/>
                </p:oleObj>
              </mc:Choice>
              <mc:Fallback>
                <p:oleObj name="公式" r:id="rId11" imgW="42062400" imgH="5791200" progId="Equation.3">
                  <p:embed/>
                  <p:pic>
                    <p:nvPicPr>
                      <p:cNvPr id="0" name="图片 8197"/>
                      <p:cNvPicPr>
                        <a:picLocks noChangeAspect="1"/>
                      </p:cNvPicPr>
                      <p:nvPr/>
                    </p:nvPicPr>
                    <p:blipFill>
                      <a:blip r:embed="rId12"/>
                      <a:stretch>
                        <a:fillRect/>
                      </a:stretch>
                    </p:blipFill>
                    <p:spPr>
                      <a:xfrm>
                        <a:off x="928662" y="5143512"/>
                        <a:ext cx="4669789" cy="642942"/>
                      </a:xfrm>
                      <a:prstGeom prst="rect">
                        <a:avLst/>
                      </a:prstGeom>
                      <a:noFill/>
                      <a:ln w="9525">
                        <a:noFill/>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2773"/>
                                        </p:tgtEl>
                                        <p:attrNameLst>
                                          <p:attrName>style.visibility</p:attrName>
                                        </p:attrNameLst>
                                      </p:cBhvr>
                                      <p:to>
                                        <p:strVal val="visible"/>
                                      </p:to>
                                    </p:set>
                                    <p:animEffect transition="in" filter="slide(fromBottom)">
                                      <p:cBhvr>
                                        <p:cTn id="7" dur="500"/>
                                        <p:tgtEl>
                                          <p:spTgt spid="3277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slide(fromBottom)">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2780"/>
                                        </p:tgtEl>
                                        <p:attrNameLst>
                                          <p:attrName>style.visibility</p:attrName>
                                        </p:attrNameLst>
                                      </p:cBhvr>
                                      <p:to>
                                        <p:strVal val="visible"/>
                                      </p:to>
                                    </p:set>
                                    <p:animEffect transition="in" filter="slide(fromBottom)">
                                      <p:cBhvr>
                                        <p:cTn id="17" dur="500"/>
                                        <p:tgtEl>
                                          <p:spTgt spid="32780"/>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slide(fromBottom)">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slide(fromBottom)">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slide(fromBottom)">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down)">
                                      <p:cBhvr>
                                        <p:cTn id="37" dur="580">
                                          <p:stCondLst>
                                            <p:cond delay="0"/>
                                          </p:stCondLst>
                                        </p:cTn>
                                        <p:tgtEl>
                                          <p:spTgt spid="29"/>
                                        </p:tgtEl>
                                      </p:cBhvr>
                                    </p:animEffect>
                                    <p:anim calcmode="lin" valueType="num">
                                      <p:cBhvr>
                                        <p:cTn id="38"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43" dur="26">
                                          <p:stCondLst>
                                            <p:cond delay="650"/>
                                          </p:stCondLst>
                                        </p:cTn>
                                        <p:tgtEl>
                                          <p:spTgt spid="29"/>
                                        </p:tgtEl>
                                      </p:cBhvr>
                                      <p:to x="100000" y="60000"/>
                                    </p:animScale>
                                    <p:animScale>
                                      <p:cBhvr>
                                        <p:cTn id="44" dur="166" decel="50000">
                                          <p:stCondLst>
                                            <p:cond delay="676"/>
                                          </p:stCondLst>
                                        </p:cTn>
                                        <p:tgtEl>
                                          <p:spTgt spid="29"/>
                                        </p:tgtEl>
                                      </p:cBhvr>
                                      <p:to x="100000" y="100000"/>
                                    </p:animScale>
                                    <p:animScale>
                                      <p:cBhvr>
                                        <p:cTn id="45" dur="26">
                                          <p:stCondLst>
                                            <p:cond delay="1312"/>
                                          </p:stCondLst>
                                        </p:cTn>
                                        <p:tgtEl>
                                          <p:spTgt spid="29"/>
                                        </p:tgtEl>
                                      </p:cBhvr>
                                      <p:to x="100000" y="80000"/>
                                    </p:animScale>
                                    <p:animScale>
                                      <p:cBhvr>
                                        <p:cTn id="46" dur="166" decel="50000">
                                          <p:stCondLst>
                                            <p:cond delay="1338"/>
                                          </p:stCondLst>
                                        </p:cTn>
                                        <p:tgtEl>
                                          <p:spTgt spid="29"/>
                                        </p:tgtEl>
                                      </p:cBhvr>
                                      <p:to x="100000" y="100000"/>
                                    </p:animScale>
                                    <p:animScale>
                                      <p:cBhvr>
                                        <p:cTn id="47" dur="26">
                                          <p:stCondLst>
                                            <p:cond delay="1642"/>
                                          </p:stCondLst>
                                        </p:cTn>
                                        <p:tgtEl>
                                          <p:spTgt spid="29"/>
                                        </p:tgtEl>
                                      </p:cBhvr>
                                      <p:to x="100000" y="90000"/>
                                    </p:animScale>
                                    <p:animScale>
                                      <p:cBhvr>
                                        <p:cTn id="48" dur="166" decel="50000">
                                          <p:stCondLst>
                                            <p:cond delay="1668"/>
                                          </p:stCondLst>
                                        </p:cTn>
                                        <p:tgtEl>
                                          <p:spTgt spid="29"/>
                                        </p:tgtEl>
                                      </p:cBhvr>
                                      <p:to x="100000" y="100000"/>
                                    </p:animScale>
                                    <p:animScale>
                                      <p:cBhvr>
                                        <p:cTn id="49" dur="26">
                                          <p:stCondLst>
                                            <p:cond delay="1808"/>
                                          </p:stCondLst>
                                        </p:cTn>
                                        <p:tgtEl>
                                          <p:spTgt spid="29"/>
                                        </p:tgtEl>
                                      </p:cBhvr>
                                      <p:to x="100000" y="95000"/>
                                    </p:animScale>
                                    <p:animScale>
                                      <p:cBhvr>
                                        <p:cTn id="50" dur="166" decel="50000">
                                          <p:stCondLst>
                                            <p:cond delay="1834"/>
                                          </p:stCondLst>
                                        </p:cTn>
                                        <p:tgtEl>
                                          <p:spTgt spid="29"/>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13" presetClass="entr" presetSubtype="16" fill="hold" nodeType="click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plus(in)">
                                      <p:cBhvr>
                                        <p:cTn id="55" dur="500"/>
                                        <p:tgtEl>
                                          <p:spTgt spid="30"/>
                                        </p:tgtEl>
                                      </p:cBhvr>
                                    </p:animEffect>
                                  </p:childTnLst>
                                </p:cTn>
                              </p:par>
                            </p:childTnLst>
                          </p:cTn>
                        </p:par>
                      </p:childTnLst>
                    </p:cTn>
                  </p:par>
                  <p:par>
                    <p:cTn id="56" fill="hold">
                      <p:stCondLst>
                        <p:cond delay="indefinite"/>
                      </p:stCondLst>
                      <p:childTnLst>
                        <p:par>
                          <p:cTn id="57" fill="hold">
                            <p:stCondLst>
                              <p:cond delay="0"/>
                            </p:stCondLst>
                            <p:childTnLst>
                              <p:par>
                                <p:cTn id="58" presetID="54" presetClass="entr" presetSubtype="0" accel="100000" fill="hold" nodeType="click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p:cTn id="60" dur="500" fill="hold"/>
                                        <p:tgtEl>
                                          <p:spTgt spid="31"/>
                                        </p:tgtEl>
                                        <p:attrNameLst>
                                          <p:attrName>ppt_w</p:attrName>
                                        </p:attrNameLst>
                                      </p:cBhvr>
                                      <p:tavLst>
                                        <p:tav tm="0">
                                          <p:val>
                                            <p:strVal val="#ppt_w*0.05"/>
                                          </p:val>
                                        </p:tav>
                                        <p:tav tm="100000">
                                          <p:val>
                                            <p:strVal val="#ppt_w"/>
                                          </p:val>
                                        </p:tav>
                                      </p:tavLst>
                                    </p:anim>
                                    <p:anim calcmode="lin" valueType="num">
                                      <p:cBhvr>
                                        <p:cTn id="61" dur="500" fill="hold"/>
                                        <p:tgtEl>
                                          <p:spTgt spid="31"/>
                                        </p:tgtEl>
                                        <p:attrNameLst>
                                          <p:attrName>ppt_h</p:attrName>
                                        </p:attrNameLst>
                                      </p:cBhvr>
                                      <p:tavLst>
                                        <p:tav tm="0">
                                          <p:val>
                                            <p:strVal val="#ppt_h"/>
                                          </p:val>
                                        </p:tav>
                                        <p:tav tm="100000">
                                          <p:val>
                                            <p:strVal val="#ppt_h"/>
                                          </p:val>
                                        </p:tav>
                                      </p:tavLst>
                                    </p:anim>
                                    <p:anim calcmode="lin" valueType="num">
                                      <p:cBhvr>
                                        <p:cTn id="62" dur="500" fill="hold"/>
                                        <p:tgtEl>
                                          <p:spTgt spid="31"/>
                                        </p:tgtEl>
                                        <p:attrNameLst>
                                          <p:attrName>ppt_x</p:attrName>
                                        </p:attrNameLst>
                                      </p:cBhvr>
                                      <p:tavLst>
                                        <p:tav tm="0">
                                          <p:val>
                                            <p:strVal val="#ppt_x-.2"/>
                                          </p:val>
                                        </p:tav>
                                        <p:tav tm="100000">
                                          <p:val>
                                            <p:strVal val="#ppt_x"/>
                                          </p:val>
                                        </p:tav>
                                      </p:tavLst>
                                    </p:anim>
                                    <p:anim calcmode="lin" valueType="num">
                                      <p:cBhvr>
                                        <p:cTn id="63" dur="500" fill="hold"/>
                                        <p:tgtEl>
                                          <p:spTgt spid="31"/>
                                        </p:tgtEl>
                                        <p:attrNameLst>
                                          <p:attrName>ppt_y</p:attrName>
                                        </p:attrNameLst>
                                      </p:cBhvr>
                                      <p:tavLst>
                                        <p:tav tm="0">
                                          <p:val>
                                            <p:strVal val="#ppt_y"/>
                                          </p:val>
                                        </p:tav>
                                        <p:tav tm="100000">
                                          <p:val>
                                            <p:strVal val="#ppt_y"/>
                                          </p:val>
                                        </p:tav>
                                      </p:tavLst>
                                    </p:anim>
                                    <p:animEffect transition="in" filter="fade">
                                      <p:cBhvr>
                                        <p:cTn id="64" dur="500"/>
                                        <p:tgtEl>
                                          <p:spTgt spid="31"/>
                                        </p:tgtEl>
                                      </p:cBhvr>
                                    </p:animEffec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3" grpId="0"/>
      <p:bldP spid="32780"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0" y="571480"/>
            <a:ext cx="7542449" cy="707886"/>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914400" algn="l" defTabSz="914400" rtl="0" eaLnBrk="1" fontAlgn="base" latinLnBrk="0" hangingPunct="1">
              <a:lnSpc>
                <a:spcPct val="100000"/>
              </a:lnSpc>
              <a:spcBef>
                <a:spcPct val="0"/>
              </a:spcBef>
              <a:spcAft>
                <a:spcPct val="0"/>
              </a:spcAft>
              <a:buClrTx/>
              <a:buSzTx/>
              <a:buFontTx/>
              <a:buNone/>
            </a:pP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(3)</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移项得</a:t>
            </a:r>
            <a:r>
              <a:rPr kumimoji="0" lang="en-US" altLang="zh-CN" sz="28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36</a:t>
            </a:r>
            <a:r>
              <a:rPr lang="en-US" altLang="zh-CN" sz="4000" i="1" dirty="0" smtClean="0">
                <a:latin typeface="Times New Roman" panose="02020603050405020304" pitchFamily="18" charset="0"/>
              </a:rPr>
              <a:t>x</a:t>
            </a:r>
            <a:r>
              <a:rPr kumimoji="0" lang="en-US" altLang="zh-CN" sz="2800" b="0" i="0" u="none" strike="noStrike" cap="none" normalizeH="0" baseline="30000" dirty="0" smtClean="0">
                <a:ln>
                  <a:noFill/>
                </a:ln>
                <a:solidFill>
                  <a:srgbClr val="000000"/>
                </a:solidFill>
                <a:effectLst/>
                <a:latin typeface="Arial" panose="020B0604020202020204" pitchFamily="34" charset="0"/>
                <a:ea typeface="NEU-BZ-S92" charset="-122"/>
                <a:cs typeface="Times New Roman" panose="02020603050405020304" pitchFamily="18" charset="0"/>
              </a:rPr>
              <a:t>2</a:t>
            </a:r>
            <a:r>
              <a:rPr kumimoji="0" lang="en-US" altLang="zh-CN" sz="2800" b="0" i="1"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sz="28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1</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系数化为</a:t>
            </a:r>
            <a:r>
              <a:rPr kumimoji="0" lang="en-US" altLang="zh-CN" sz="3600" b="0" i="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1</a:t>
            </a:r>
            <a:r>
              <a:rPr kumimoji="0" lang="zh-CN" altLang="en-US"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得</a:t>
            </a:r>
            <a:r>
              <a:rPr lang="en-US" altLang="zh-CN" sz="4000" i="1" dirty="0" smtClean="0">
                <a:latin typeface="Times New Roman" panose="02020603050405020304" pitchFamily="18" charset="0"/>
              </a:rPr>
              <a:t>x</a:t>
            </a:r>
            <a:r>
              <a:rPr kumimoji="0" lang="en-US" altLang="zh-CN" sz="2800" b="0" i="0" u="none" strike="noStrike" cap="none" normalizeH="0" baseline="30000" dirty="0" smtClean="0">
                <a:ln>
                  <a:noFill/>
                </a:ln>
                <a:solidFill>
                  <a:srgbClr val="000000"/>
                </a:solidFill>
                <a:effectLst/>
                <a:latin typeface="Arial" panose="020B0604020202020204" pitchFamily="34" charset="0"/>
                <a:ea typeface="NEU-BZ-S92" charset="-122"/>
                <a:cs typeface="Times New Roman" panose="02020603050405020304" pitchFamily="18" charset="0"/>
              </a:rPr>
              <a:t>2</a:t>
            </a:r>
            <a:r>
              <a:rPr kumimoji="0" lang="en-US" altLang="zh-CN" sz="2800" b="0" i="1"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10" name="对象 9"/>
          <p:cNvGraphicFramePr>
            <a:graphicFrameLocks noChangeAspect="1"/>
          </p:cNvGraphicFramePr>
          <p:nvPr/>
        </p:nvGraphicFramePr>
        <p:xfrm>
          <a:off x="7429520" y="428604"/>
          <a:ext cx="548459" cy="1000131"/>
        </p:xfrm>
        <a:graphic>
          <a:graphicData uri="http://schemas.openxmlformats.org/presentationml/2006/ole">
            <mc:AlternateContent xmlns:mc="http://schemas.openxmlformats.org/markup-compatibility/2006">
              <mc:Choice xmlns:v="urn:schemas-microsoft-com:vml" Requires="v">
                <p:oleObj spid="_x0000_s9217" name="公式" r:id="rId1" imgW="5181600" imgH="9448800" progId="Equation.3">
                  <p:embed/>
                </p:oleObj>
              </mc:Choice>
              <mc:Fallback>
                <p:oleObj name="公式" r:id="rId1" imgW="5181600" imgH="9448800" progId="Equation.3">
                  <p:embed/>
                  <p:pic>
                    <p:nvPicPr>
                      <p:cNvPr id="0" name="图片 9216"/>
                      <p:cNvPicPr>
                        <a:picLocks noChangeAspect="1"/>
                      </p:cNvPicPr>
                      <p:nvPr/>
                    </p:nvPicPr>
                    <p:blipFill>
                      <a:blip r:embed="rId2"/>
                      <a:stretch>
                        <a:fillRect/>
                      </a:stretch>
                    </p:blipFill>
                    <p:spPr>
                      <a:xfrm>
                        <a:off x="7429520" y="428604"/>
                        <a:ext cx="548459" cy="1000131"/>
                      </a:xfrm>
                      <a:prstGeom prst="rect">
                        <a:avLst/>
                      </a:prstGeom>
                      <a:noFill/>
                      <a:ln w="9525">
                        <a:noFill/>
                      </a:ln>
                    </p:spPr>
                  </p:pic>
                </p:oleObj>
              </mc:Fallback>
            </mc:AlternateContent>
          </a:graphicData>
        </a:graphic>
      </p:graphicFrame>
      <p:sp>
        <p:nvSpPr>
          <p:cNvPr id="11" name="矩形 10"/>
          <p:cNvSpPr/>
          <p:nvPr/>
        </p:nvSpPr>
        <p:spPr>
          <a:xfrm>
            <a:off x="1071538" y="1428736"/>
            <a:ext cx="2646878" cy="584775"/>
          </a:xfrm>
          <a:prstGeom prst="rect">
            <a:avLst/>
          </a:prstGeom>
        </p:spPr>
        <p:txBody>
          <a:bodyPr wrap="none">
            <a:spAutoFit/>
          </a:bodyPr>
          <a:lstStyle/>
          <a:p>
            <a:r>
              <a:rPr lang="zh-CN" altLang="en-US" dirty="0" smtClean="0"/>
              <a:t>直接开平方得</a:t>
            </a:r>
            <a:endParaRPr lang="zh-CN" altLang="en-US" dirty="0"/>
          </a:p>
        </p:txBody>
      </p:sp>
      <p:graphicFrame>
        <p:nvGraphicFramePr>
          <p:cNvPr id="12" name="对象 11"/>
          <p:cNvGraphicFramePr>
            <a:graphicFrameLocks noChangeAspect="1"/>
          </p:cNvGraphicFramePr>
          <p:nvPr/>
        </p:nvGraphicFramePr>
        <p:xfrm>
          <a:off x="3714744" y="1285860"/>
          <a:ext cx="1204561" cy="982668"/>
        </p:xfrm>
        <a:graphic>
          <a:graphicData uri="http://schemas.openxmlformats.org/presentationml/2006/ole">
            <mc:AlternateContent xmlns:mc="http://schemas.openxmlformats.org/markup-compatibility/2006">
              <mc:Choice xmlns:v="urn:schemas-microsoft-com:vml" Requires="v">
                <p:oleObj spid="_x0000_s9218" name="公式" r:id="rId3" imgW="11582400" imgH="9448800" progId="Equation.3">
                  <p:embed/>
                </p:oleObj>
              </mc:Choice>
              <mc:Fallback>
                <p:oleObj name="公式" r:id="rId3" imgW="11582400" imgH="9448800" progId="Equation.3">
                  <p:embed/>
                  <p:pic>
                    <p:nvPicPr>
                      <p:cNvPr id="0" name="图片 9217"/>
                      <p:cNvPicPr>
                        <a:picLocks noChangeAspect="1"/>
                      </p:cNvPicPr>
                      <p:nvPr/>
                    </p:nvPicPr>
                    <p:blipFill>
                      <a:blip r:embed="rId4"/>
                      <a:stretch>
                        <a:fillRect/>
                      </a:stretch>
                    </p:blipFill>
                    <p:spPr>
                      <a:xfrm>
                        <a:off x="3714744" y="1285860"/>
                        <a:ext cx="1204561" cy="982668"/>
                      </a:xfrm>
                      <a:prstGeom prst="rect">
                        <a:avLst/>
                      </a:prstGeom>
                      <a:noFill/>
                      <a:ln w="9525">
                        <a:noFill/>
                      </a:ln>
                    </p:spPr>
                  </p:pic>
                </p:oleObj>
              </mc:Fallback>
            </mc:AlternateContent>
          </a:graphicData>
        </a:graphic>
      </p:graphicFrame>
      <p:sp>
        <p:nvSpPr>
          <p:cNvPr id="13" name="矩形 12"/>
          <p:cNvSpPr/>
          <p:nvPr/>
        </p:nvSpPr>
        <p:spPr>
          <a:xfrm>
            <a:off x="1142976" y="2143116"/>
            <a:ext cx="1005403" cy="584775"/>
          </a:xfrm>
          <a:prstGeom prst="rect">
            <a:avLst/>
          </a:prstGeom>
        </p:spPr>
        <p:txBody>
          <a:bodyPr wrap="none">
            <a:spAutoFit/>
          </a:bodyPr>
          <a:lstStyle/>
          <a:p>
            <a:r>
              <a:rPr lang="zh-CN" altLang="en-US" dirty="0" smtClean="0"/>
              <a:t>所以</a:t>
            </a:r>
            <a:endParaRPr lang="zh-CN" altLang="en-US" dirty="0"/>
          </a:p>
        </p:txBody>
      </p:sp>
      <p:graphicFrame>
        <p:nvGraphicFramePr>
          <p:cNvPr id="14" name="对象 13"/>
          <p:cNvGraphicFramePr>
            <a:graphicFrameLocks noChangeAspect="1"/>
          </p:cNvGraphicFramePr>
          <p:nvPr/>
        </p:nvGraphicFramePr>
        <p:xfrm>
          <a:off x="2071670" y="2071678"/>
          <a:ext cx="2472519" cy="982668"/>
        </p:xfrm>
        <a:graphic>
          <a:graphicData uri="http://schemas.openxmlformats.org/presentationml/2006/ole">
            <mc:AlternateContent xmlns:mc="http://schemas.openxmlformats.org/markup-compatibility/2006">
              <mc:Choice xmlns:v="urn:schemas-microsoft-com:vml" Requires="v">
                <p:oleObj spid="_x0000_s9219" name="公式" r:id="rId5" imgW="23774400" imgH="9448800" progId="Equation.3">
                  <p:embed/>
                </p:oleObj>
              </mc:Choice>
              <mc:Fallback>
                <p:oleObj name="公式" r:id="rId5" imgW="23774400" imgH="9448800" progId="Equation.3">
                  <p:embed/>
                  <p:pic>
                    <p:nvPicPr>
                      <p:cNvPr id="0" name="图片 9218"/>
                      <p:cNvPicPr>
                        <a:picLocks noChangeAspect="1"/>
                      </p:cNvPicPr>
                      <p:nvPr/>
                    </p:nvPicPr>
                    <p:blipFill>
                      <a:blip r:embed="rId6"/>
                      <a:stretch>
                        <a:fillRect/>
                      </a:stretch>
                    </p:blipFill>
                    <p:spPr>
                      <a:xfrm>
                        <a:off x="2071670" y="2071678"/>
                        <a:ext cx="2472519" cy="982668"/>
                      </a:xfrm>
                      <a:prstGeom prst="rect">
                        <a:avLst/>
                      </a:prstGeom>
                      <a:noFill/>
                      <a:ln w="9525">
                        <a:noFill/>
                      </a:ln>
                    </p:spPr>
                  </p:pic>
                </p:oleObj>
              </mc:Fallback>
            </mc:AlternateContent>
          </a:graphicData>
        </a:graphic>
      </p:graphicFrame>
      <p:sp>
        <p:nvSpPr>
          <p:cNvPr id="15" name="矩形 14"/>
          <p:cNvSpPr/>
          <p:nvPr/>
        </p:nvSpPr>
        <p:spPr>
          <a:xfrm>
            <a:off x="852712" y="3143248"/>
            <a:ext cx="3719288" cy="646331"/>
          </a:xfrm>
          <a:prstGeom prst="rect">
            <a:avLst/>
          </a:prstGeom>
        </p:spPr>
        <p:txBody>
          <a:bodyPr wrap="none">
            <a:spAutoFit/>
          </a:bodyPr>
          <a:lstStyle/>
          <a:p>
            <a:r>
              <a:rPr lang="en-US" dirty="0" smtClean="0"/>
              <a:t>(4)</a:t>
            </a:r>
            <a:r>
              <a:rPr lang="zh-CN" altLang="en-US" dirty="0" smtClean="0"/>
              <a:t>移项得</a:t>
            </a:r>
            <a:r>
              <a:rPr lang="en-US" dirty="0" smtClean="0"/>
              <a:t>3(</a:t>
            </a:r>
            <a:r>
              <a:rPr lang="en-US" altLang="zh-CN" sz="3600" i="1" dirty="0" smtClean="0">
                <a:latin typeface="Times New Roman" panose="02020603050405020304" pitchFamily="18" charset="0"/>
              </a:rPr>
              <a:t>x</a:t>
            </a:r>
            <a:r>
              <a:rPr lang="en-US" i="1" dirty="0" smtClean="0"/>
              <a:t>-</a:t>
            </a:r>
            <a:r>
              <a:rPr lang="en-US" dirty="0" smtClean="0"/>
              <a:t>1)</a:t>
            </a:r>
            <a:r>
              <a:rPr lang="en-US" baseline="30000" dirty="0" smtClean="0"/>
              <a:t>2</a:t>
            </a:r>
            <a:r>
              <a:rPr lang="en-US" i="1" dirty="0" smtClean="0"/>
              <a:t>=</a:t>
            </a:r>
            <a:r>
              <a:rPr lang="en-US" dirty="0" smtClean="0"/>
              <a:t>6,</a:t>
            </a:r>
            <a:endParaRPr lang="zh-CN" altLang="en-US" dirty="0"/>
          </a:p>
        </p:txBody>
      </p:sp>
      <p:sp>
        <p:nvSpPr>
          <p:cNvPr id="16" name="矩形 15"/>
          <p:cNvSpPr/>
          <p:nvPr/>
        </p:nvSpPr>
        <p:spPr>
          <a:xfrm>
            <a:off x="1142976" y="3929066"/>
            <a:ext cx="6500858" cy="646331"/>
          </a:xfrm>
          <a:prstGeom prst="rect">
            <a:avLst/>
          </a:prstGeom>
        </p:spPr>
        <p:txBody>
          <a:bodyPr wrap="square">
            <a:spAutoFit/>
          </a:bodyPr>
          <a:lstStyle/>
          <a:p>
            <a:r>
              <a:rPr lang="zh-CN" altLang="en-US" dirty="0" smtClean="0"/>
              <a:t>方程两边同时除以</a:t>
            </a:r>
            <a:r>
              <a:rPr lang="en-US" dirty="0" smtClean="0"/>
              <a:t>3</a:t>
            </a:r>
            <a:r>
              <a:rPr lang="zh-CN" altLang="en-US" dirty="0" smtClean="0"/>
              <a:t>得</a:t>
            </a:r>
            <a:r>
              <a:rPr lang="en-US" dirty="0" smtClean="0"/>
              <a:t>(</a:t>
            </a:r>
            <a:r>
              <a:rPr lang="en-US" altLang="zh-CN" sz="3600" i="1" dirty="0" smtClean="0">
                <a:latin typeface="Times New Roman" panose="02020603050405020304" pitchFamily="18" charset="0"/>
              </a:rPr>
              <a:t>x</a:t>
            </a:r>
            <a:r>
              <a:rPr lang="en-US" i="1" dirty="0" smtClean="0"/>
              <a:t>-</a:t>
            </a:r>
            <a:r>
              <a:rPr lang="en-US" dirty="0" smtClean="0"/>
              <a:t>1)</a:t>
            </a:r>
            <a:r>
              <a:rPr lang="en-US" baseline="30000" dirty="0" smtClean="0"/>
              <a:t>2</a:t>
            </a:r>
            <a:r>
              <a:rPr lang="en-US" i="1" dirty="0" smtClean="0"/>
              <a:t>=</a:t>
            </a:r>
            <a:r>
              <a:rPr lang="en-US" dirty="0" smtClean="0"/>
              <a:t>2,</a:t>
            </a:r>
            <a:endParaRPr lang="zh-CN" altLang="en-US" dirty="0"/>
          </a:p>
        </p:txBody>
      </p:sp>
      <p:sp>
        <p:nvSpPr>
          <p:cNvPr id="30728" name="Rectangle 8"/>
          <p:cNvSpPr>
            <a:spLocks noChangeArrowheads="1"/>
          </p:cNvSpPr>
          <p:nvPr/>
        </p:nvSpPr>
        <p:spPr bwMode="auto">
          <a:xfrm>
            <a:off x="1000100" y="4643446"/>
            <a:ext cx="4358886" cy="646331"/>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zh-CN" sz="3600" b="0" i="0" u="none" strike="noStrike" cap="none" normalizeH="0" baseline="0" dirty="0" smtClean="0">
                <a:ln>
                  <a:noFill/>
                </a:ln>
                <a:solidFill>
                  <a:srgbClr val="000000"/>
                </a:solidFill>
                <a:effectLst/>
                <a:latin typeface="NEU-BZ-S92" charset="-122"/>
                <a:ea typeface="方正书宋_GBK" charset="-122"/>
                <a:cs typeface="Times New Roman" panose="02020603050405020304" pitchFamily="18" charset="0"/>
              </a:rPr>
              <a:t>直接开平方得</a:t>
            </a:r>
            <a:r>
              <a:rPr lang="en-US" altLang="zh-CN" sz="3600" i="1" dirty="0" smtClean="0">
                <a:latin typeface="Times New Roman" panose="02020603050405020304" pitchFamily="18" charset="0"/>
              </a:rPr>
              <a:t>x-</a:t>
            </a:r>
            <a:r>
              <a:rPr lang="en-US" altLang="zh-CN" dirty="0" smtClean="0">
                <a:latin typeface="Times New Roman" panose="02020603050405020304" pitchFamily="18" charset="0"/>
              </a:rPr>
              <a:t>1</a:t>
            </a:r>
            <a:r>
              <a:rPr kumimoji="0" lang="en-US" altLang="zh-CN" sz="3600" b="0" i="1"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r>
              <a:rPr kumimoji="0" lang="en-US" altLang="zh-CN" sz="3600" b="0" u="none" strike="noStrike" cap="none" normalizeH="0" baseline="0" dirty="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3600" b="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30729" name="Rectangle 9"/>
          <p:cNvSpPr>
            <a:spLocks noChangeArrowheads="1"/>
          </p:cNvSpPr>
          <p:nvPr/>
        </p:nvSpPr>
        <p:spPr bwMode="auto">
          <a:xfrm>
            <a:off x="0" y="600075"/>
            <a:ext cx="9144000"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228600" algn="l" defTabSz="914400" rtl="0" eaLnBrk="1" fontAlgn="base" latinLnBrk="0" hangingPunct="1">
              <a:lnSpc>
                <a:spcPct val="100000"/>
              </a:lnSpc>
              <a:spcBef>
                <a:spcPct val="0"/>
              </a:spcBef>
              <a:spcAft>
                <a:spcPct val="0"/>
              </a:spcAft>
              <a:buClrTx/>
              <a:buSzTx/>
              <a:buFontTx/>
              <a:buNone/>
            </a:pPr>
            <a:r>
              <a:rPr kumimoji="0" lang="en-US" altLang="zh-CN" sz="900" b="0" i="0" u="none" strike="noStrike" cap="none" normalizeH="0" baseline="0" smtClean="0">
                <a:ln>
                  <a:noFill/>
                </a:ln>
                <a:solidFill>
                  <a:srgbClr val="000000"/>
                </a:solidFill>
                <a:effectLst/>
                <a:latin typeface="Arial" panose="020B0604020202020204" pitchFamily="34" charset="0"/>
                <a:ea typeface="NEU-BZ-S92" charset="-122"/>
                <a:cs typeface="Times New Roman" panose="02020603050405020304" pitchFamily="18" charset="0"/>
              </a:rPr>
              <a:t>,</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aphicFrame>
        <p:nvGraphicFramePr>
          <p:cNvPr id="20" name="对象 19"/>
          <p:cNvGraphicFramePr>
            <a:graphicFrameLocks noChangeAspect="1"/>
          </p:cNvGraphicFramePr>
          <p:nvPr/>
        </p:nvGraphicFramePr>
        <p:xfrm>
          <a:off x="5214942" y="4643446"/>
          <a:ext cx="890685" cy="642942"/>
        </p:xfrm>
        <a:graphic>
          <a:graphicData uri="http://schemas.openxmlformats.org/presentationml/2006/ole">
            <mc:AlternateContent xmlns:mc="http://schemas.openxmlformats.org/markup-compatibility/2006">
              <mc:Choice xmlns:v="urn:schemas-microsoft-com:vml" Requires="v">
                <p:oleObj spid="_x0000_s9220" name="公式" r:id="rId7" imgW="5791200" imgH="5181600" progId="Equation.3">
                  <p:embed/>
                </p:oleObj>
              </mc:Choice>
              <mc:Fallback>
                <p:oleObj name="公式" r:id="rId7" imgW="5791200" imgH="5181600" progId="Equation.3">
                  <p:embed/>
                  <p:pic>
                    <p:nvPicPr>
                      <p:cNvPr id="0" name="图片 9219"/>
                      <p:cNvPicPr>
                        <a:picLocks noChangeAspect="1"/>
                      </p:cNvPicPr>
                      <p:nvPr/>
                    </p:nvPicPr>
                    <p:blipFill>
                      <a:blip r:embed="rId8"/>
                      <a:stretch>
                        <a:fillRect/>
                      </a:stretch>
                    </p:blipFill>
                    <p:spPr>
                      <a:xfrm>
                        <a:off x="5214942" y="4643446"/>
                        <a:ext cx="890685" cy="642942"/>
                      </a:xfrm>
                      <a:prstGeom prst="rect">
                        <a:avLst/>
                      </a:prstGeom>
                      <a:noFill/>
                      <a:ln w="9525">
                        <a:noFill/>
                      </a:ln>
                    </p:spPr>
                  </p:pic>
                </p:oleObj>
              </mc:Fallback>
            </mc:AlternateContent>
          </a:graphicData>
        </a:graphic>
      </p:graphicFrame>
      <p:graphicFrame>
        <p:nvGraphicFramePr>
          <p:cNvPr id="21" name="对象 20"/>
          <p:cNvGraphicFramePr>
            <a:graphicFrameLocks noChangeAspect="1"/>
          </p:cNvGraphicFramePr>
          <p:nvPr/>
        </p:nvGraphicFramePr>
        <p:xfrm>
          <a:off x="1095375" y="5357826"/>
          <a:ext cx="4095750" cy="666750"/>
        </p:xfrm>
        <a:graphic>
          <a:graphicData uri="http://schemas.openxmlformats.org/presentationml/2006/ole">
            <mc:AlternateContent xmlns:mc="http://schemas.openxmlformats.org/markup-compatibility/2006">
              <mc:Choice xmlns:v="urn:schemas-microsoft-com:vml" Requires="v">
                <p:oleObj spid="_x0000_s9221" name="Equation" r:id="rId9" imgW="39319200" imgH="6400800" progId="Equation.3">
                  <p:embed/>
                </p:oleObj>
              </mc:Choice>
              <mc:Fallback>
                <p:oleObj name="Equation" r:id="rId9" imgW="39319200" imgH="6400800" progId="Equation.3">
                  <p:embed/>
                  <p:pic>
                    <p:nvPicPr>
                      <p:cNvPr id="0" name="图片 9220"/>
                      <p:cNvPicPr>
                        <a:picLocks noChangeAspect="1"/>
                      </p:cNvPicPr>
                      <p:nvPr/>
                    </p:nvPicPr>
                    <p:blipFill>
                      <a:blip r:embed="rId10"/>
                      <a:stretch>
                        <a:fillRect/>
                      </a:stretch>
                    </p:blipFill>
                    <p:spPr>
                      <a:xfrm>
                        <a:off x="1095375" y="5357826"/>
                        <a:ext cx="4095750" cy="666750"/>
                      </a:xfrm>
                      <a:prstGeom prst="rect">
                        <a:avLst/>
                      </a:prstGeom>
                      <a:noFill/>
                      <a:ln w="9525">
                        <a:noFill/>
                      </a:ln>
                    </p:spPr>
                  </p:pic>
                </p:oleObj>
              </mc:Fallback>
            </mc:AlternateContent>
          </a:graphicData>
        </a:graphic>
      </p:graphicFrame>
      <p:graphicFrame>
        <p:nvGraphicFramePr>
          <p:cNvPr id="22" name="对象 21"/>
          <p:cNvGraphicFramePr>
            <a:graphicFrameLocks noChangeAspect="1"/>
          </p:cNvGraphicFramePr>
          <p:nvPr/>
        </p:nvGraphicFramePr>
        <p:xfrm>
          <a:off x="1000100" y="6000768"/>
          <a:ext cx="4534264" cy="642918"/>
        </p:xfrm>
        <a:graphic>
          <a:graphicData uri="http://schemas.openxmlformats.org/presentationml/2006/ole">
            <mc:AlternateContent xmlns:mc="http://schemas.openxmlformats.org/markup-compatibility/2006">
              <mc:Choice xmlns:v="urn:schemas-microsoft-com:vml" Requires="v">
                <p:oleObj spid="_x0000_s9222" name="公式" r:id="rId11" imgW="40843200" imgH="5791200" progId="Equation.3">
                  <p:embed/>
                </p:oleObj>
              </mc:Choice>
              <mc:Fallback>
                <p:oleObj name="公式" r:id="rId11" imgW="40843200" imgH="5791200" progId="Equation.3">
                  <p:embed/>
                  <p:pic>
                    <p:nvPicPr>
                      <p:cNvPr id="0" name="图片 9221"/>
                      <p:cNvPicPr>
                        <a:picLocks noChangeAspect="1"/>
                      </p:cNvPicPr>
                      <p:nvPr/>
                    </p:nvPicPr>
                    <p:blipFill>
                      <a:blip r:embed="rId12"/>
                      <a:stretch>
                        <a:fillRect/>
                      </a:stretch>
                    </p:blipFill>
                    <p:spPr>
                      <a:xfrm>
                        <a:off x="1000100" y="6000768"/>
                        <a:ext cx="4534264" cy="642918"/>
                      </a:xfrm>
                      <a:prstGeom prst="rect">
                        <a:avLst/>
                      </a:prstGeom>
                      <a:noFill/>
                      <a:ln w="9525">
                        <a:noFill/>
                      </a:ln>
                    </p:spPr>
                  </p:pic>
                </p:oleObj>
              </mc:Fallback>
            </mc:AlternateContent>
          </a:graphicData>
        </a:graphic>
      </p:graphicFrame>
      <p:sp>
        <p:nvSpPr>
          <p:cNvPr id="23" name="动作按钮: 第一张 22">
            <a:hlinkClick r:id="" action="ppaction://hlinkshowjump?jump=firstslide" highlightClick="1"/>
          </p:cNvPr>
          <p:cNvSpPr/>
          <p:nvPr/>
        </p:nvSpPr>
        <p:spPr>
          <a:xfrm>
            <a:off x="6732240" y="6165304"/>
            <a:ext cx="720080" cy="504056"/>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Scale>
                                      <p:cBhvr>
                                        <p:cTn id="7" dur="1000" decel="50000" fill="hold">
                                          <p:stCondLst>
                                            <p:cond delay="0"/>
                                          </p:stCondLst>
                                        </p:cTn>
                                        <p:tgtEl>
                                          <p:spTgt spid="307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0722"/>
                                        </p:tgtEl>
                                        <p:attrNameLst>
                                          <p:attrName>ppt_x</p:attrName>
                                          <p:attrName>ppt_y</p:attrName>
                                        </p:attrNameLst>
                                      </p:cBhvr>
                                    </p:animMotion>
                                    <p:animEffect transition="in" filter="fade">
                                      <p:cBhvr>
                                        <p:cTn id="9" dur="1000"/>
                                        <p:tgtEl>
                                          <p:spTgt spid="30722"/>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80">
                                          <p:stCondLst>
                                            <p:cond delay="0"/>
                                          </p:stCondLst>
                                        </p:cTn>
                                        <p:tgtEl>
                                          <p:spTgt spid="10"/>
                                        </p:tgtEl>
                                      </p:cBhvr>
                                    </p:animEffect>
                                    <p:anim calcmode="lin" valueType="num">
                                      <p:cBhvr>
                                        <p:cTn id="15"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0" dur="26">
                                          <p:stCondLst>
                                            <p:cond delay="650"/>
                                          </p:stCondLst>
                                        </p:cTn>
                                        <p:tgtEl>
                                          <p:spTgt spid="10"/>
                                        </p:tgtEl>
                                      </p:cBhvr>
                                      <p:to x="100000" y="60000"/>
                                    </p:animScale>
                                    <p:animScale>
                                      <p:cBhvr>
                                        <p:cTn id="21" dur="166" decel="50000">
                                          <p:stCondLst>
                                            <p:cond delay="676"/>
                                          </p:stCondLst>
                                        </p:cTn>
                                        <p:tgtEl>
                                          <p:spTgt spid="10"/>
                                        </p:tgtEl>
                                      </p:cBhvr>
                                      <p:to x="100000" y="100000"/>
                                    </p:animScale>
                                    <p:animScale>
                                      <p:cBhvr>
                                        <p:cTn id="22" dur="26">
                                          <p:stCondLst>
                                            <p:cond delay="1312"/>
                                          </p:stCondLst>
                                        </p:cTn>
                                        <p:tgtEl>
                                          <p:spTgt spid="10"/>
                                        </p:tgtEl>
                                      </p:cBhvr>
                                      <p:to x="100000" y="80000"/>
                                    </p:animScale>
                                    <p:animScale>
                                      <p:cBhvr>
                                        <p:cTn id="23" dur="166" decel="50000">
                                          <p:stCondLst>
                                            <p:cond delay="1338"/>
                                          </p:stCondLst>
                                        </p:cTn>
                                        <p:tgtEl>
                                          <p:spTgt spid="10"/>
                                        </p:tgtEl>
                                      </p:cBhvr>
                                      <p:to x="100000" y="100000"/>
                                    </p:animScale>
                                    <p:animScale>
                                      <p:cBhvr>
                                        <p:cTn id="24" dur="26">
                                          <p:stCondLst>
                                            <p:cond delay="1642"/>
                                          </p:stCondLst>
                                        </p:cTn>
                                        <p:tgtEl>
                                          <p:spTgt spid="10"/>
                                        </p:tgtEl>
                                      </p:cBhvr>
                                      <p:to x="100000" y="90000"/>
                                    </p:animScale>
                                    <p:animScale>
                                      <p:cBhvr>
                                        <p:cTn id="25" dur="166" decel="50000">
                                          <p:stCondLst>
                                            <p:cond delay="1668"/>
                                          </p:stCondLst>
                                        </p:cTn>
                                        <p:tgtEl>
                                          <p:spTgt spid="10"/>
                                        </p:tgtEl>
                                      </p:cBhvr>
                                      <p:to x="100000" y="100000"/>
                                    </p:animScale>
                                    <p:animScale>
                                      <p:cBhvr>
                                        <p:cTn id="26" dur="26">
                                          <p:stCondLst>
                                            <p:cond delay="1808"/>
                                          </p:stCondLst>
                                        </p:cTn>
                                        <p:tgtEl>
                                          <p:spTgt spid="10"/>
                                        </p:tgtEl>
                                      </p:cBhvr>
                                      <p:to x="100000" y="95000"/>
                                    </p:animScale>
                                    <p:animScale>
                                      <p:cBhvr>
                                        <p:cTn id="27" dur="166" decel="50000">
                                          <p:stCondLst>
                                            <p:cond delay="1834"/>
                                          </p:stCondLst>
                                        </p:cTn>
                                        <p:tgtEl>
                                          <p:spTgt spid="10"/>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800" decel="100000"/>
                                        <p:tgtEl>
                                          <p:spTgt spid="11"/>
                                        </p:tgtEl>
                                      </p:cBhvr>
                                    </p:animEffect>
                                    <p:anim calcmode="lin" valueType="num">
                                      <p:cBhvr>
                                        <p:cTn id="33" dur="800" decel="100000" fill="hold"/>
                                        <p:tgtEl>
                                          <p:spTgt spid="11"/>
                                        </p:tgtEl>
                                        <p:attrNameLst>
                                          <p:attrName>style.rotation</p:attrName>
                                        </p:attrNameLst>
                                      </p:cBhvr>
                                      <p:tavLst>
                                        <p:tav tm="0">
                                          <p:val>
                                            <p:fltVal val="-90"/>
                                          </p:val>
                                        </p:tav>
                                        <p:tav tm="100000">
                                          <p:val>
                                            <p:fltVal val="0"/>
                                          </p:val>
                                        </p:tav>
                                      </p:tavLst>
                                    </p:anim>
                                    <p:anim calcmode="lin" valueType="num">
                                      <p:cBhvr>
                                        <p:cTn id="34" dur="800" decel="100000" fill="hold"/>
                                        <p:tgtEl>
                                          <p:spTgt spid="11"/>
                                        </p:tgtEl>
                                        <p:attrNameLst>
                                          <p:attrName>ppt_x</p:attrName>
                                        </p:attrNameLst>
                                      </p:cBhvr>
                                      <p:tavLst>
                                        <p:tav tm="0">
                                          <p:val>
                                            <p:strVal val="#ppt_x+0.4"/>
                                          </p:val>
                                        </p:tav>
                                        <p:tav tm="100000">
                                          <p:val>
                                            <p:strVal val="#ppt_x-0.05"/>
                                          </p:val>
                                        </p:tav>
                                      </p:tavLst>
                                    </p:anim>
                                    <p:anim calcmode="lin" valueType="num">
                                      <p:cBhvr>
                                        <p:cTn id="35" dur="800" decel="100000" fill="hold"/>
                                        <p:tgtEl>
                                          <p:spTgt spid="11"/>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0" presetClass="entr" presetSubtype="0"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800" decel="100000"/>
                                        <p:tgtEl>
                                          <p:spTgt spid="12"/>
                                        </p:tgtEl>
                                      </p:cBhvr>
                                    </p:animEffect>
                                    <p:anim calcmode="lin" valueType="num">
                                      <p:cBhvr>
                                        <p:cTn id="43" dur="800" decel="100000" fill="hold"/>
                                        <p:tgtEl>
                                          <p:spTgt spid="12"/>
                                        </p:tgtEl>
                                        <p:attrNameLst>
                                          <p:attrName>style.rotation</p:attrName>
                                        </p:attrNameLst>
                                      </p:cBhvr>
                                      <p:tavLst>
                                        <p:tav tm="0">
                                          <p:val>
                                            <p:fltVal val="-90"/>
                                          </p:val>
                                        </p:tav>
                                        <p:tav tm="100000">
                                          <p:val>
                                            <p:fltVal val="0"/>
                                          </p:val>
                                        </p:tav>
                                      </p:tavLst>
                                    </p:anim>
                                    <p:anim calcmode="lin" valueType="num">
                                      <p:cBhvr>
                                        <p:cTn id="44" dur="800" decel="100000" fill="hold"/>
                                        <p:tgtEl>
                                          <p:spTgt spid="12"/>
                                        </p:tgtEl>
                                        <p:attrNameLst>
                                          <p:attrName>ppt_x</p:attrName>
                                        </p:attrNameLst>
                                      </p:cBhvr>
                                      <p:tavLst>
                                        <p:tav tm="0">
                                          <p:val>
                                            <p:strVal val="#ppt_x+0.4"/>
                                          </p:val>
                                        </p:tav>
                                        <p:tav tm="100000">
                                          <p:val>
                                            <p:strVal val="#ppt_x-0.05"/>
                                          </p:val>
                                        </p:tav>
                                      </p:tavLst>
                                    </p:anim>
                                    <p:anim calcmode="lin" valueType="num">
                                      <p:cBhvr>
                                        <p:cTn id="45" dur="800" decel="100000" fill="hold"/>
                                        <p:tgtEl>
                                          <p:spTgt spid="12"/>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18" presetClass="entr" presetSubtype="12"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strips(downLeft)">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5" presetClass="entr" presetSubtype="0" fill="hold" nodeType="click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1000" fill="hold"/>
                                        <p:tgtEl>
                                          <p:spTgt spid="14"/>
                                        </p:tgtEl>
                                        <p:attrNameLst>
                                          <p:attrName>ppt_w</p:attrName>
                                        </p:attrNameLst>
                                      </p:cBhvr>
                                      <p:tavLst>
                                        <p:tav tm="0">
                                          <p:val>
                                            <p:fltVal val="0"/>
                                          </p:val>
                                        </p:tav>
                                        <p:tav tm="100000">
                                          <p:val>
                                            <p:strVal val="#ppt_w"/>
                                          </p:val>
                                        </p:tav>
                                      </p:tavLst>
                                    </p:anim>
                                    <p:anim calcmode="lin" valueType="num">
                                      <p:cBhvr>
                                        <p:cTn id="58" dur="1000" fill="hold"/>
                                        <p:tgtEl>
                                          <p:spTgt spid="14"/>
                                        </p:tgtEl>
                                        <p:attrNameLst>
                                          <p:attrName>ppt_h</p:attrName>
                                        </p:attrNameLst>
                                      </p:cBhvr>
                                      <p:tavLst>
                                        <p:tav tm="0">
                                          <p:val>
                                            <p:fltVal val="0"/>
                                          </p:val>
                                        </p:tav>
                                        <p:tav tm="100000">
                                          <p:val>
                                            <p:strVal val="#ppt_h"/>
                                          </p:val>
                                        </p:tav>
                                      </p:tavLst>
                                    </p:anim>
                                    <p:anim calcmode="lin" valueType="num">
                                      <p:cBhvr>
                                        <p:cTn id="59"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0"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1" fill="hold">
                      <p:stCondLst>
                        <p:cond delay="indefinite"/>
                      </p:stCondLst>
                      <p:childTnLst>
                        <p:par>
                          <p:cTn id="62" fill="hold">
                            <p:stCondLst>
                              <p:cond delay="0"/>
                            </p:stCondLst>
                            <p:childTnLst>
                              <p:par>
                                <p:cTn id="63" presetID="40" presetClass="entr" presetSubtype="0" fill="hold" grpId="0" nodeType="clickEffect">
                                  <p:stCondLst>
                                    <p:cond delay="0"/>
                                  </p:stCondLst>
                                  <p:iterate type="lt">
                                    <p:tmPct val="10000"/>
                                  </p:iterate>
                                  <p:childTnLst>
                                    <p:set>
                                      <p:cBhvr>
                                        <p:cTn id="64" dur="1" fill="hold">
                                          <p:stCondLst>
                                            <p:cond delay="0"/>
                                          </p:stCondLst>
                                        </p:cTn>
                                        <p:tgtEl>
                                          <p:spTgt spid="15"/>
                                        </p:tgtEl>
                                        <p:attrNameLst>
                                          <p:attrName>style.visibility</p:attrName>
                                        </p:attrNameLst>
                                      </p:cBhvr>
                                      <p:to>
                                        <p:strVal val="visible"/>
                                      </p:to>
                                    </p:set>
                                    <p:animEffect transition="in" filter="fade">
                                      <p:cBhvr>
                                        <p:cTn id="65" dur="1000"/>
                                        <p:tgtEl>
                                          <p:spTgt spid="15"/>
                                        </p:tgtEl>
                                      </p:cBhvr>
                                    </p:animEffect>
                                    <p:anim calcmode="lin" valueType="num">
                                      <p:cBhvr>
                                        <p:cTn id="66" dur="1000" fill="hold"/>
                                        <p:tgtEl>
                                          <p:spTgt spid="15"/>
                                        </p:tgtEl>
                                        <p:attrNameLst>
                                          <p:attrName>ppt_x</p:attrName>
                                        </p:attrNameLst>
                                      </p:cBhvr>
                                      <p:tavLst>
                                        <p:tav tm="0">
                                          <p:val>
                                            <p:strVal val="#ppt_x-.1"/>
                                          </p:val>
                                        </p:tav>
                                        <p:tav tm="100000">
                                          <p:val>
                                            <p:strVal val="#ppt_x"/>
                                          </p:val>
                                        </p:tav>
                                      </p:tavLst>
                                    </p:anim>
                                    <p:anim calcmode="lin" valueType="num">
                                      <p:cBhvr>
                                        <p:cTn id="67" dur="10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0" presetClass="entr" presetSubtype="0" fill="hold" grpId="0" nodeType="clickEffect">
                                  <p:stCondLst>
                                    <p:cond delay="0"/>
                                  </p:stCondLst>
                                  <p:iterate type="lt">
                                    <p:tmPct val="10000"/>
                                  </p:iterate>
                                  <p:childTnLst>
                                    <p:set>
                                      <p:cBhvr>
                                        <p:cTn id="71" dur="1" fill="hold">
                                          <p:stCondLst>
                                            <p:cond delay="0"/>
                                          </p:stCondLst>
                                        </p:cTn>
                                        <p:tgtEl>
                                          <p:spTgt spid="16"/>
                                        </p:tgtEl>
                                        <p:attrNameLst>
                                          <p:attrName>style.visibility</p:attrName>
                                        </p:attrNameLst>
                                      </p:cBhvr>
                                      <p:to>
                                        <p:strVal val="visible"/>
                                      </p:to>
                                    </p:set>
                                    <p:animEffect transition="in" filter="fade">
                                      <p:cBhvr>
                                        <p:cTn id="72" dur="1000"/>
                                        <p:tgtEl>
                                          <p:spTgt spid="16"/>
                                        </p:tgtEl>
                                      </p:cBhvr>
                                    </p:animEffect>
                                    <p:anim calcmode="lin" valueType="num">
                                      <p:cBhvr>
                                        <p:cTn id="73" dur="1000" fill="hold"/>
                                        <p:tgtEl>
                                          <p:spTgt spid="16"/>
                                        </p:tgtEl>
                                        <p:attrNameLst>
                                          <p:attrName>ppt_x</p:attrName>
                                        </p:attrNameLst>
                                      </p:cBhvr>
                                      <p:tavLst>
                                        <p:tav tm="0">
                                          <p:val>
                                            <p:strVal val="#ppt_x-.1"/>
                                          </p:val>
                                        </p:tav>
                                        <p:tav tm="100000">
                                          <p:val>
                                            <p:strVal val="#ppt_x"/>
                                          </p:val>
                                        </p:tav>
                                      </p:tavLst>
                                    </p:anim>
                                    <p:anim calcmode="lin" valueType="num">
                                      <p:cBhvr>
                                        <p:cTn id="7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0" presetClass="entr" presetSubtype="0" fill="hold" grpId="0" nodeType="clickEffect">
                                  <p:stCondLst>
                                    <p:cond delay="0"/>
                                  </p:stCondLst>
                                  <p:iterate type="lt">
                                    <p:tmPct val="10000"/>
                                  </p:iterate>
                                  <p:childTnLst>
                                    <p:set>
                                      <p:cBhvr>
                                        <p:cTn id="78" dur="1" fill="hold">
                                          <p:stCondLst>
                                            <p:cond delay="0"/>
                                          </p:stCondLst>
                                        </p:cTn>
                                        <p:tgtEl>
                                          <p:spTgt spid="30728"/>
                                        </p:tgtEl>
                                        <p:attrNameLst>
                                          <p:attrName>style.visibility</p:attrName>
                                        </p:attrNameLst>
                                      </p:cBhvr>
                                      <p:to>
                                        <p:strVal val="visible"/>
                                      </p:to>
                                    </p:set>
                                    <p:animEffect transition="in" filter="fade">
                                      <p:cBhvr>
                                        <p:cTn id="79" dur="1000"/>
                                        <p:tgtEl>
                                          <p:spTgt spid="30728"/>
                                        </p:tgtEl>
                                      </p:cBhvr>
                                    </p:animEffect>
                                    <p:anim calcmode="lin" valueType="num">
                                      <p:cBhvr>
                                        <p:cTn id="80" dur="1000" fill="hold"/>
                                        <p:tgtEl>
                                          <p:spTgt spid="30728"/>
                                        </p:tgtEl>
                                        <p:attrNameLst>
                                          <p:attrName>ppt_x</p:attrName>
                                        </p:attrNameLst>
                                      </p:cBhvr>
                                      <p:tavLst>
                                        <p:tav tm="0">
                                          <p:val>
                                            <p:strVal val="#ppt_x-.1"/>
                                          </p:val>
                                        </p:tav>
                                        <p:tav tm="100000">
                                          <p:val>
                                            <p:strVal val="#ppt_x"/>
                                          </p:val>
                                        </p:tav>
                                      </p:tavLst>
                                    </p:anim>
                                    <p:anim calcmode="lin" valueType="num">
                                      <p:cBhvr>
                                        <p:cTn id="81" dur="1000" fill="hold"/>
                                        <p:tgtEl>
                                          <p:spTgt spid="30728"/>
                                        </p:tgtEl>
                                        <p:attrNameLst>
                                          <p:attrName>ppt_y</p:attrName>
                                        </p:attrNameLst>
                                      </p:cBhvr>
                                      <p:tavLst>
                                        <p:tav tm="0">
                                          <p:val>
                                            <p:strVal val="#ppt_y"/>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12" presetClass="entr" presetSubtype="4" fill="hold" nodeType="click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slide(fromBottom)">
                                      <p:cBhvr>
                                        <p:cTn id="86" dur="500"/>
                                        <p:tgtEl>
                                          <p:spTgt spid="20"/>
                                        </p:tgtEl>
                                      </p:cBhvr>
                                    </p:animEffect>
                                  </p:childTnLst>
                                </p:cTn>
                              </p:par>
                            </p:childTnLst>
                          </p:cTn>
                        </p:par>
                      </p:childTnLst>
                    </p:cTn>
                  </p:par>
                  <p:par>
                    <p:cTn id="87" fill="hold">
                      <p:stCondLst>
                        <p:cond delay="indefinite"/>
                      </p:stCondLst>
                      <p:childTnLst>
                        <p:par>
                          <p:cTn id="88" fill="hold">
                            <p:stCondLst>
                              <p:cond delay="0"/>
                            </p:stCondLst>
                            <p:childTnLst>
                              <p:par>
                                <p:cTn id="89" presetID="12" presetClass="entr" presetSubtype="4" fill="hold" nodeType="click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slide(fromBottom)">
                                      <p:cBhvr>
                                        <p:cTn id="91" dur="500"/>
                                        <p:tgtEl>
                                          <p:spTgt spid="21"/>
                                        </p:tgtEl>
                                      </p:cBhvr>
                                    </p:animEffect>
                                  </p:childTnLst>
                                </p:cTn>
                              </p:par>
                            </p:childTnLst>
                          </p:cTn>
                        </p:par>
                      </p:childTnLst>
                    </p:cTn>
                  </p:par>
                  <p:par>
                    <p:cTn id="92" fill="hold">
                      <p:stCondLst>
                        <p:cond delay="indefinite"/>
                      </p:stCondLst>
                      <p:childTnLst>
                        <p:par>
                          <p:cTn id="93" fill="hold">
                            <p:stCondLst>
                              <p:cond delay="0"/>
                            </p:stCondLst>
                            <p:childTnLst>
                              <p:par>
                                <p:cTn id="94" presetID="12" presetClass="entr" presetSubtype="4" fill="hold" nodeType="clickEffect">
                                  <p:stCondLst>
                                    <p:cond delay="0"/>
                                  </p:stCondLst>
                                  <p:childTnLst>
                                    <p:set>
                                      <p:cBhvr>
                                        <p:cTn id="95" dur="1" fill="hold">
                                          <p:stCondLst>
                                            <p:cond delay="0"/>
                                          </p:stCondLst>
                                        </p:cTn>
                                        <p:tgtEl>
                                          <p:spTgt spid="22"/>
                                        </p:tgtEl>
                                        <p:attrNameLst>
                                          <p:attrName>style.visibility</p:attrName>
                                        </p:attrNameLst>
                                      </p:cBhvr>
                                      <p:to>
                                        <p:strVal val="visible"/>
                                      </p:to>
                                    </p:set>
                                    <p:animEffect transition="in" filter="slide(fromBottom)">
                                      <p:cBhvr>
                                        <p:cTn id="9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P spid="11" grpId="0"/>
      <p:bldP spid="13" grpId="0"/>
      <p:bldP spid="15" grpId="0"/>
      <p:bldP spid="16" grpId="0"/>
      <p:bldP spid="3072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0</TotalTime>
  <Words>2055</Words>
  <Application>WPS 演示</Application>
  <PresentationFormat>全屏显示(4:3)</PresentationFormat>
  <Paragraphs>214</Paragraphs>
  <Slides>22</Slides>
  <Notes>0</Notes>
  <HiddenSlides>0</HiddenSlides>
  <MMClips>0</MMClips>
  <ScaleCrop>false</ScaleCrop>
  <HeadingPairs>
    <vt:vector size="8" baseType="variant">
      <vt:variant>
        <vt:lpstr>已用的字体</vt:lpstr>
      </vt:variant>
      <vt:variant>
        <vt:i4>12</vt:i4>
      </vt:variant>
      <vt:variant>
        <vt:lpstr>主题</vt:lpstr>
      </vt:variant>
      <vt:variant>
        <vt:i4>1</vt:i4>
      </vt:variant>
      <vt:variant>
        <vt:lpstr>嵌入 OLE 服务器</vt:lpstr>
      </vt:variant>
      <vt:variant>
        <vt:i4>29</vt:i4>
      </vt:variant>
      <vt:variant>
        <vt:lpstr>幻灯片标题</vt:lpstr>
      </vt:variant>
      <vt:variant>
        <vt:i4>22</vt:i4>
      </vt:variant>
    </vt:vector>
  </HeadingPairs>
  <TitlesOfParts>
    <vt:vector size="64" baseType="lpstr">
      <vt:lpstr>Arial</vt:lpstr>
      <vt:lpstr>宋体</vt:lpstr>
      <vt:lpstr>Wingdings</vt:lpstr>
      <vt:lpstr>Calibri</vt:lpstr>
      <vt:lpstr>楷体</vt:lpstr>
      <vt:lpstr>黑体</vt:lpstr>
      <vt:lpstr>Times New Roman</vt:lpstr>
      <vt:lpstr>NEU-BZ-S92</vt:lpstr>
      <vt:lpstr>方正书宋_GBK</vt:lpstr>
      <vt:lpstr>微软雅黑</vt:lpstr>
      <vt:lpstr>Arial Unicode MS</vt:lpstr>
      <vt:lpstr>Calibri</vt:lpstr>
      <vt:lpstr>Office 主题</vt:lpstr>
      <vt:lpstr>Equation.3</vt:lpstr>
      <vt:lpstr>Equation.3</vt:lpstr>
      <vt:lpstr>Equation.3</vt:lpstr>
      <vt:lpstr>Equation.3</vt:lpstr>
      <vt:lpstr>Equation.3</vt:lpstr>
      <vt:lpstr>Equation.3</vt:lpstr>
      <vt:lpstr>Equation.3</vt:lpstr>
      <vt:lpstr>Equation.DSMT4</vt:lpstr>
      <vt:lpstr>Equation.DSMT4</vt:lpstr>
      <vt:lpstr>Equation.3</vt:lpstr>
      <vt:lpstr>Equation.3</vt:lpstr>
      <vt:lpstr>Equation.3</vt:lpstr>
      <vt:lpstr>Equation.3</vt:lpstr>
      <vt:lpstr>Equation.3</vt:lpstr>
      <vt:lpstr>Equation.3</vt:lpstr>
      <vt:lpstr>Equation.3</vt:lpstr>
      <vt:lpstr>Equation.3</vt:lpstr>
      <vt:lpstr>Equation.3</vt:lpstr>
      <vt:lpstr>Equation.3</vt:lpstr>
      <vt:lpstr>Equation.3</vt:lpstr>
      <vt:lpstr>Equation.3</vt:lpstr>
      <vt:lpstr>Equation.3</vt:lpstr>
      <vt:lpstr>Equation.3</vt:lpstr>
      <vt:lpstr>Equation.3</vt:lpstr>
      <vt:lpstr>Equation.3</vt:lpstr>
      <vt:lpstr>Equation.3</vt:lpstr>
      <vt:lpstr>Equation.3</vt:lpstr>
      <vt:lpstr>Equation.DSMT4</vt:lpstr>
      <vt:lpstr>Equation.3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136</cp:revision>
  <dcterms:created xsi:type="dcterms:W3CDTF">2015-11-21T07:20:00Z</dcterms:created>
  <dcterms:modified xsi:type="dcterms:W3CDTF">2019-05-31T01:01:56Z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2052-11.1.0.8573</vt:lpwstr>
  </property>
</Properties>
</file>