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5" r:id="rId4"/>
    <p:sldId id="266" r:id="rId5"/>
    <p:sldId id="260" r:id="rId6"/>
    <p:sldId id="279" r:id="rId7"/>
    <p:sldId id="264" r:id="rId8"/>
    <p:sldId id="269" r:id="rId9"/>
    <p:sldId id="280" r:id="rId10"/>
    <p:sldId id="281" r:id="rId11"/>
    <p:sldId id="270" r:id="rId12"/>
    <p:sldId id="271" r:id="rId13"/>
    <p:sldId id="272" r:id="rId14"/>
    <p:sldId id="273" r:id="rId15"/>
    <p:sldId id="277" r:id="rId16"/>
    <p:sldId id="278" r:id="rId17"/>
    <p:sldId id="275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AEAEAE"/>
    <a:srgbClr val="BEBEBE"/>
    <a:srgbClr val="E4E4E4"/>
    <a:srgbClr val="CDCDCD"/>
    <a:srgbClr val="EAEAEA"/>
    <a:srgbClr val="B4B4B4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9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2014/5/3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422947"/>
              </p:ext>
            </p:extLst>
          </p:nvPr>
        </p:nvGraphicFramePr>
        <p:xfrm>
          <a:off x="611560" y="1700808"/>
          <a:ext cx="777686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3986"/>
                <a:gridCol w="2206454"/>
                <a:gridCol w="936104"/>
                <a:gridCol w="1296144"/>
                <a:gridCol w="1584176"/>
              </a:tblGrid>
              <a:tr h="504056">
                <a:tc rowSpan="6">
                  <a:txBody>
                    <a:bodyPr/>
                    <a:lstStyle/>
                    <a:p>
                      <a:pPr algn="ctr"/>
                      <a:endParaRPr lang="en-US" altLang="zh-CN" sz="2800" dirty="0" smtClean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  <a:p>
                      <a:pPr algn="ctr"/>
                      <a:endParaRPr lang="en-US" altLang="zh-CN" sz="2800" dirty="0" smtClean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  <a:p>
                      <a:pPr algn="ctr"/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文学文本阅读</a:t>
                      </a:r>
                      <a:endParaRPr lang="en-US" altLang="zh-CN" sz="2800" dirty="0" smtClean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《</a:t>
                      </a:r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两个朋友</a:t>
                      </a:r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》</a:t>
                      </a:r>
                    </a:p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22</a:t>
                      </a:r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分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题号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分值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平均分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得分率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18.</a:t>
                      </a:r>
                      <a:r>
                        <a:rPr lang="zh-CN" altLang="en-US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内容概括</a:t>
                      </a:r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4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2.90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0.73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19.</a:t>
                      </a:r>
                      <a:r>
                        <a:rPr lang="zh-CN" altLang="en-US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环境描写</a:t>
                      </a:r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4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2.38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0.595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rgbClr val="FF0000"/>
                        </a:solidFill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20.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人物形象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6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2.98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solidFill>
                            <a:srgbClr val="FF0000"/>
                          </a:solidFill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0.496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21.</a:t>
                      </a:r>
                      <a:r>
                        <a:rPr lang="zh-CN" altLang="en-US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想象推断</a:t>
                      </a:r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3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1.86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0.619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04056">
                <a:tc vMerge="1"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22.</a:t>
                      </a:r>
                      <a:r>
                        <a:rPr lang="zh-CN" altLang="en-US" sz="2800" b="1" dirty="0" smtClean="0">
                          <a:latin typeface="楷体" pitchFamily="49" charset="-122"/>
                          <a:ea typeface="楷体" pitchFamily="49" charset="-122"/>
                          <a:cs typeface="Verdana" pitchFamily="34" charset="0"/>
                        </a:rPr>
                        <a:t>写法探究</a:t>
                      </a:r>
                      <a:endParaRPr lang="zh-CN" altLang="en-US" sz="2800" b="1" dirty="0">
                        <a:latin typeface="楷体" pitchFamily="49" charset="-122"/>
                        <a:ea typeface="楷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5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2.95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dirty="0" smtClean="0">
                          <a:latin typeface="黑体" pitchFamily="49" charset="-122"/>
                          <a:ea typeface="黑体" pitchFamily="49" charset="-122"/>
                          <a:cs typeface="Verdana" pitchFamily="34" charset="0"/>
                        </a:rPr>
                        <a:t>0.59</a:t>
                      </a:r>
                      <a:endParaRPr lang="zh-CN" altLang="en-US" sz="2800" dirty="0">
                        <a:latin typeface="黑体" pitchFamily="49" charset="-122"/>
                        <a:ea typeface="黑体" pitchFamily="49" charset="-122"/>
                        <a:cs typeface="Verdan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536" y="634022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黑体" pitchFamily="49" charset="-122"/>
                <a:ea typeface="黑体" pitchFamily="49" charset="-122"/>
              </a:rPr>
              <a:t>20140429</a:t>
            </a:r>
            <a:r>
              <a:rPr lang="zh-CN" altLang="en-US" sz="3200" dirty="0" smtClean="0">
                <a:latin typeface="黑体" pitchFamily="49" charset="-122"/>
                <a:ea typeface="黑体" pitchFamily="49" charset="-122"/>
              </a:rPr>
              <a:t>海珠区模拟测试文学文本阅读</a:t>
            </a:r>
            <a:endParaRPr lang="zh-CN" altLang="en-US" sz="32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336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文学文本阅读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之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/>
            </a:r>
            <a:br>
              <a:rPr lang="en-US" altLang="zh-CN" dirty="0" smtClean="0">
                <a:latin typeface="黑体" pitchFamily="49" charset="-122"/>
                <a:ea typeface="黑体" pitchFamily="49" charset="-122"/>
              </a:rPr>
            </a:br>
            <a:r>
              <a:rPr lang="zh-CN" altLang="en-US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人物形象分析</a:t>
            </a:r>
            <a:endParaRPr lang="zh-CN" altLang="en-US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216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28196" y="1124744"/>
            <a:ext cx="8429625" cy="47459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2006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广州题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痴心石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：你觉得“我”</a:t>
            </a:r>
            <a:r>
              <a:rPr lang="zh-CN" altLang="en-US" sz="28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是一个怎样的人？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请概括出三个特点。</a:t>
            </a:r>
            <a:r>
              <a:rPr lang="zh-CN" altLang="en-US" sz="28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 （</a:t>
            </a:r>
            <a:r>
              <a:rPr lang="en-US" altLang="zh-CN" sz="28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8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分）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90000"/>
              </a:lnSpc>
              <a:defRPr/>
            </a:pPr>
            <a:endParaRPr lang="en-US" altLang="zh-CN" sz="2800" b="1" dirty="0" smtClean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2007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骆驼祥子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选文中的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祥子是一个怎样的人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？请概括出他的三个特点并分别举出相对应的例子（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分）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2008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戴袖套的孙犁先生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本文多次描述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孙犁先生戴着套袖的细节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，这样写有什么好处？他表现了孙犁先生怎样的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品质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？（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分）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2009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柔弱的人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结合上下文</a:t>
            </a:r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，析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小说是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如何将“柔弱的人”的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柔弱性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一步步</a:t>
            </a:r>
            <a:r>
              <a:rPr lang="zh-CN" altLang="en-US" sz="28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展现出来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的。（</a:t>
            </a:r>
            <a:r>
              <a:rPr lang="en-US" altLang="zh-CN" sz="2800" b="1" dirty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800" b="1" dirty="0">
                <a:latin typeface="楷体" pitchFamily="49" charset="-122"/>
                <a:ea typeface="楷体" pitchFamily="49" charset="-122"/>
              </a:rPr>
              <a:t>分）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212" y="260038"/>
            <a:ext cx="4071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历年真题回放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1504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28625" y="1052513"/>
            <a:ext cx="8429625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CN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2010: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小酒桶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玛格卢瓦老</a:t>
            </a:r>
            <a:r>
              <a:rPr lang="zh-CN" altLang="en-US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婆婆为什么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会落入希科老板的圈套？请</a:t>
            </a:r>
            <a:r>
              <a:rPr lang="zh-CN" altLang="en-US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分点概括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。（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分）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2010: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小酒桶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纵观全文，你看出</a:t>
            </a:r>
            <a:r>
              <a:rPr lang="zh-CN" altLang="en-US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希科老板是一个怎样的人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？从中你悟出了什么？（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分）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3000" b="1" dirty="0" smtClean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2011</a:t>
            </a:r>
            <a:r>
              <a:rPr lang="zh-CN" altLang="en-US" sz="3200" b="1" dirty="0" smtClean="0">
                <a:latin typeface="楷体" pitchFamily="49" charset="-122"/>
                <a:ea typeface="楷体" pitchFamily="49" charset="-122"/>
              </a:rPr>
              <a:t>广州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题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童年</a:t>
            </a:r>
            <a:r>
              <a:rPr lang="en-US" altLang="zh-CN" sz="3200" b="1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：三兄弟除了互相关爱、和睦相处、反应机敏的共同特点外，同时还有鲜明的个性，请各举一例分别</a:t>
            </a:r>
            <a:r>
              <a:rPr lang="zh-CN" altLang="en-US" sz="32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说出三兄弟不同的个性。 （</a:t>
            </a:r>
            <a:r>
              <a:rPr lang="en-US" altLang="zh-CN" sz="32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3200" b="1" dirty="0">
                <a:solidFill>
                  <a:srgbClr val="990099"/>
                </a:solidFill>
                <a:latin typeface="楷体" pitchFamily="49" charset="-122"/>
                <a:ea typeface="楷体" pitchFamily="49" charset="-122"/>
              </a:rPr>
              <a:t>分）</a:t>
            </a:r>
            <a:endParaRPr lang="en-US" altLang="zh-CN" sz="3200" b="1" dirty="0">
              <a:solidFill>
                <a:srgbClr val="990099"/>
              </a:solidFill>
              <a:latin typeface="楷体" pitchFamily="49" charset="-122"/>
              <a:ea typeface="楷体" pitchFamily="49" charset="-122"/>
            </a:endParaRPr>
          </a:p>
          <a:p>
            <a:pPr algn="r">
              <a:lnSpc>
                <a:spcPct val="90000"/>
              </a:lnSpc>
              <a:defRPr/>
            </a:pPr>
            <a:r>
              <a:rPr lang="en-US" altLang="zh-CN" sz="3000" b="1" dirty="0" smtClean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2013</a:t>
            </a:r>
            <a:r>
              <a:rPr lang="en-US" altLang="zh-CN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猫人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》“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我把支票对折，扔到柜台上，好让他扔掉。可是，我的内心告诉我把支票留下来”反映</a:t>
            </a:r>
            <a:r>
              <a:rPr lang="zh-CN" altLang="en-US" sz="30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“我”怎样的品格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？请结合上下文简要分析。（</a:t>
            </a:r>
            <a:r>
              <a:rPr lang="en-US" altLang="zh-CN" sz="3000" b="1" dirty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3000" b="1" dirty="0">
                <a:latin typeface="楷体" pitchFamily="49" charset="-122"/>
                <a:ea typeface="楷体" pitchFamily="49" charset="-122"/>
              </a:rPr>
              <a:t>分）</a:t>
            </a:r>
          </a:p>
        </p:txBody>
      </p:sp>
    </p:spTree>
    <p:extLst>
      <p:ext uri="{BB962C8B-B14F-4D97-AF65-F5344CB8AC3E}">
        <p14:creationId xmlns:p14="http://schemas.microsoft.com/office/powerpoint/2010/main" val="365408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Text Box 2"/>
          <p:cNvSpPr txBox="1">
            <a:spLocks noChangeArrowheads="1"/>
          </p:cNvSpPr>
          <p:nvPr/>
        </p:nvSpPr>
        <p:spPr bwMode="auto">
          <a:xfrm>
            <a:off x="250825" y="620713"/>
            <a:ext cx="86788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</a:rPr>
              <a:t>知：</a:t>
            </a:r>
            <a:r>
              <a:rPr lang="zh-CN" altLang="en-US" sz="3200" b="1"/>
              <a:t>“两式”</a:t>
            </a:r>
            <a:r>
              <a:rPr lang="en-US" altLang="zh-CN" sz="3200" b="1"/>
              <a:t>——“</a:t>
            </a:r>
            <a:r>
              <a:rPr lang="zh-CN" altLang="en-US" sz="3200" b="1"/>
              <a:t>常式”问法与“变式”问法：</a:t>
            </a:r>
          </a:p>
        </p:txBody>
      </p:sp>
      <p:sp>
        <p:nvSpPr>
          <p:cNvPr id="240643" name="Text Box 3"/>
          <p:cNvSpPr txBox="1">
            <a:spLocks noChangeArrowheads="1"/>
          </p:cNvSpPr>
          <p:nvPr/>
        </p:nvSpPr>
        <p:spPr bwMode="auto">
          <a:xfrm>
            <a:off x="611188" y="1341438"/>
            <a:ext cx="6481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</a:rPr>
              <a:t>“</a:t>
            </a:r>
            <a:r>
              <a:rPr lang="zh-CN" altLang="en-US" sz="2400" b="1">
                <a:solidFill>
                  <a:srgbClr val="0000FF"/>
                </a:solidFill>
              </a:rPr>
              <a:t>常式”</a:t>
            </a:r>
            <a:r>
              <a:rPr lang="en-US" altLang="zh-CN" sz="2400" b="1">
                <a:solidFill>
                  <a:srgbClr val="0000FF"/>
                </a:solidFill>
              </a:rPr>
              <a:t>——</a:t>
            </a:r>
            <a:r>
              <a:rPr lang="zh-CN" altLang="en-US" sz="2400" b="1">
                <a:solidFill>
                  <a:srgbClr val="0000FF"/>
                </a:solidFill>
              </a:rPr>
              <a:t>直接问“人物的性格是什么”等 </a:t>
            </a:r>
          </a:p>
        </p:txBody>
      </p:sp>
      <p:sp>
        <p:nvSpPr>
          <p:cNvPr id="240644" name="Text Box 4"/>
          <p:cNvSpPr txBox="1">
            <a:spLocks noChangeArrowheads="1"/>
          </p:cNvSpPr>
          <p:nvPr/>
        </p:nvSpPr>
        <p:spPr bwMode="auto">
          <a:xfrm>
            <a:off x="395288" y="1844675"/>
            <a:ext cx="7777162" cy="383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/>
              <a:t>例：</a:t>
            </a:r>
            <a:r>
              <a:rPr lang="en-US" altLang="zh-CN" b="1" dirty="0"/>
              <a:t>2006</a:t>
            </a:r>
            <a:r>
              <a:rPr lang="zh-CN" altLang="en-US" b="1" dirty="0"/>
              <a:t>广州题</a:t>
            </a:r>
            <a:r>
              <a:rPr lang="en-US" altLang="zh-CN" b="1" dirty="0"/>
              <a:t>《</a:t>
            </a:r>
            <a:r>
              <a:rPr lang="zh-CN" altLang="en-US" b="1" dirty="0"/>
              <a:t>痴心石</a:t>
            </a:r>
            <a:r>
              <a:rPr lang="en-US" altLang="zh-CN" b="1" dirty="0"/>
              <a:t>》</a:t>
            </a:r>
            <a:r>
              <a:rPr lang="zh-CN" altLang="en-US" b="1" dirty="0"/>
              <a:t>：你觉得“我”是一个</a:t>
            </a:r>
            <a:r>
              <a:rPr lang="zh-CN" altLang="en-US" b="1" dirty="0">
                <a:solidFill>
                  <a:srgbClr val="FF0000"/>
                </a:solidFill>
              </a:rPr>
              <a:t>怎样的人</a:t>
            </a:r>
            <a:r>
              <a:rPr lang="zh-CN" altLang="en-US" b="1" dirty="0"/>
              <a:t>？请概括出三个特点。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b="1" dirty="0"/>
              <a:t>       </a:t>
            </a:r>
            <a:r>
              <a:rPr lang="en-US" altLang="zh-CN" b="1" dirty="0"/>
              <a:t>2007</a:t>
            </a:r>
            <a:r>
              <a:rPr lang="zh-CN" altLang="en-US" b="1" dirty="0"/>
              <a:t>广州题</a:t>
            </a:r>
            <a:r>
              <a:rPr lang="en-US" altLang="zh-CN" b="1" dirty="0"/>
              <a:t>《</a:t>
            </a:r>
            <a:r>
              <a:rPr lang="zh-CN" altLang="en-US" b="1" dirty="0"/>
              <a:t>骆驼祥子</a:t>
            </a:r>
            <a:r>
              <a:rPr lang="en-US" altLang="zh-CN" b="1" dirty="0"/>
              <a:t>》</a:t>
            </a:r>
            <a:r>
              <a:rPr lang="zh-CN" altLang="en-US" b="1" dirty="0"/>
              <a:t>：选文中的祥子是一个</a:t>
            </a:r>
            <a:r>
              <a:rPr lang="zh-CN" altLang="en-US" b="1" dirty="0">
                <a:solidFill>
                  <a:srgbClr val="FF0000"/>
                </a:solidFill>
              </a:rPr>
              <a:t>怎样的人</a:t>
            </a:r>
            <a:r>
              <a:rPr lang="zh-CN" altLang="en-US" b="1" dirty="0"/>
              <a:t>？请概括出三个特点并分别举出相对应的例子。</a:t>
            </a:r>
            <a:endParaRPr lang="en-US" altLang="zh-CN" b="1" dirty="0"/>
          </a:p>
          <a:p>
            <a:pPr eaLnBrk="1" hangingPunct="1">
              <a:spcBef>
                <a:spcPct val="50000"/>
              </a:spcBef>
            </a:pPr>
            <a:r>
              <a:rPr lang="en-US" altLang="zh-CN" b="1" dirty="0"/>
              <a:t>       2008</a:t>
            </a:r>
            <a:r>
              <a:rPr lang="zh-CN" altLang="en-US" b="1" dirty="0"/>
              <a:t>年广州题</a:t>
            </a:r>
            <a:r>
              <a:rPr lang="en-US" altLang="zh-CN" b="1" dirty="0"/>
              <a:t>《</a:t>
            </a:r>
            <a:r>
              <a:rPr lang="zh-CN" altLang="en-US" b="1" dirty="0"/>
              <a:t>带套袖的孙犁先生</a:t>
            </a:r>
            <a:r>
              <a:rPr lang="en-US" altLang="zh-CN" b="1" dirty="0"/>
              <a:t>》</a:t>
            </a:r>
            <a:r>
              <a:rPr lang="zh-CN" altLang="en-US" b="1" dirty="0"/>
              <a:t>：本文多次描述孙犁先生戴着套袖的细节，这样写有什么好处</a:t>
            </a:r>
            <a:r>
              <a:rPr lang="en-US" altLang="zh-CN" b="1" dirty="0"/>
              <a:t>?</a:t>
            </a:r>
            <a:r>
              <a:rPr lang="zh-CN" altLang="en-US" b="1" dirty="0"/>
              <a:t>它表现了孙犁先生怎样的</a:t>
            </a:r>
            <a:r>
              <a:rPr lang="zh-CN" altLang="en-US" b="1" dirty="0">
                <a:solidFill>
                  <a:srgbClr val="FF0000"/>
                </a:solidFill>
              </a:rPr>
              <a:t>品质</a:t>
            </a:r>
            <a:r>
              <a:rPr lang="en-US" altLang="zh-CN" b="1" dirty="0">
                <a:solidFill>
                  <a:srgbClr val="FF0000"/>
                </a:solidFill>
              </a:rPr>
              <a:t>?</a:t>
            </a:r>
            <a:r>
              <a:rPr lang="en-US" altLang="zh-CN" b="1" dirty="0"/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b="1" dirty="0" smtClean="0"/>
              <a:t>       2010</a:t>
            </a:r>
            <a:r>
              <a:rPr lang="zh-CN" altLang="en-US" b="1" dirty="0"/>
              <a:t>广州题</a:t>
            </a:r>
            <a:r>
              <a:rPr lang="en-US" altLang="zh-CN" b="1" dirty="0"/>
              <a:t>《</a:t>
            </a:r>
            <a:r>
              <a:rPr lang="zh-CN" altLang="en-US" b="1" dirty="0"/>
              <a:t>小酒桶</a:t>
            </a:r>
            <a:r>
              <a:rPr lang="en-US" altLang="zh-CN" b="1" dirty="0"/>
              <a:t>》</a:t>
            </a:r>
            <a:r>
              <a:rPr lang="zh-CN" altLang="en-US" b="1" dirty="0"/>
              <a:t>：综观全文，你看出希科老板是一个</a:t>
            </a:r>
            <a:r>
              <a:rPr lang="zh-CN" altLang="en-US" b="1" dirty="0">
                <a:solidFill>
                  <a:srgbClr val="FF0000"/>
                </a:solidFill>
              </a:rPr>
              <a:t>怎样的人</a:t>
            </a:r>
            <a:r>
              <a:rPr lang="zh-CN" altLang="en-US" b="1" dirty="0" smtClean="0"/>
              <a:t>？</a:t>
            </a:r>
            <a:endParaRPr lang="en-US" altLang="zh-CN" b="1" dirty="0" smtClean="0"/>
          </a:p>
          <a:p>
            <a:pPr eaLnBrk="1" hangingPunct="1">
              <a:spcBef>
                <a:spcPct val="50000"/>
              </a:spcBef>
            </a:pPr>
            <a:r>
              <a:rPr lang="en-US" altLang="zh-CN" b="1" dirty="0" smtClean="0"/>
              <a:t>      2011</a:t>
            </a:r>
            <a:r>
              <a:rPr lang="zh-CN" altLang="en-US" b="1" dirty="0"/>
              <a:t>广州题</a:t>
            </a:r>
            <a:r>
              <a:rPr lang="en-US" altLang="zh-CN" b="1" dirty="0"/>
              <a:t>《</a:t>
            </a:r>
            <a:r>
              <a:rPr lang="zh-CN" altLang="en-US" b="1" dirty="0"/>
              <a:t>童年</a:t>
            </a:r>
            <a:r>
              <a:rPr lang="en-US" altLang="zh-CN" b="1" dirty="0"/>
              <a:t>》</a:t>
            </a:r>
            <a:r>
              <a:rPr lang="zh-CN" altLang="en-US" b="1" dirty="0"/>
              <a:t>：三兄弟除了互相关爱、和睦相处、反应机敏的共同特点外，同时还有鲜明的个性，请各举一例分别说出三兄弟不同的</a:t>
            </a:r>
            <a:r>
              <a:rPr lang="zh-CN" altLang="en-US" b="1" dirty="0">
                <a:solidFill>
                  <a:srgbClr val="FF0000"/>
                </a:solidFill>
              </a:rPr>
              <a:t>个性</a:t>
            </a:r>
            <a:r>
              <a:rPr lang="zh-CN" altLang="en-US" b="1" dirty="0" smtClean="0"/>
              <a:t>。</a:t>
            </a:r>
            <a:r>
              <a:rPr lang="en-US" altLang="zh-CN" b="1" dirty="0" smtClean="0"/>
              <a:t>      </a:t>
            </a:r>
          </a:p>
          <a:p>
            <a:r>
              <a:rPr lang="en-US" altLang="zh-CN" b="1" dirty="0"/>
              <a:t> </a:t>
            </a:r>
            <a:r>
              <a:rPr lang="en-US" altLang="zh-CN" b="1" dirty="0" smtClean="0"/>
              <a:t>     2013</a:t>
            </a:r>
            <a:r>
              <a:rPr lang="zh-CN" altLang="en-US" b="1" dirty="0" smtClean="0"/>
              <a:t>反映</a:t>
            </a:r>
            <a:r>
              <a:rPr lang="zh-CN" altLang="en-US" b="1" dirty="0"/>
              <a:t>“我”怎样的</a:t>
            </a:r>
            <a:r>
              <a:rPr lang="zh-CN" altLang="en-US" b="1" dirty="0">
                <a:solidFill>
                  <a:srgbClr val="FF0000"/>
                </a:solidFill>
              </a:rPr>
              <a:t>品格</a:t>
            </a:r>
            <a:r>
              <a:rPr lang="zh-CN" altLang="en-US" b="1" dirty="0"/>
              <a:t>？请结合上下文简要分析。（</a:t>
            </a:r>
            <a:r>
              <a:rPr lang="en-US" altLang="zh-CN" b="1" dirty="0"/>
              <a:t>4</a:t>
            </a:r>
            <a:r>
              <a:rPr lang="zh-CN" altLang="en-US" b="1" dirty="0"/>
              <a:t>分）</a:t>
            </a:r>
          </a:p>
          <a:p>
            <a:pPr eaLnBrk="1" hangingPunct="1">
              <a:spcBef>
                <a:spcPct val="50000"/>
              </a:spcBef>
            </a:pPr>
            <a:endParaRPr lang="zh-CN" altLang="en-US" b="1" dirty="0"/>
          </a:p>
        </p:txBody>
      </p:sp>
      <p:sp>
        <p:nvSpPr>
          <p:cNvPr id="240645" name="Text Box 5"/>
          <p:cNvSpPr txBox="1">
            <a:spLocks noChangeArrowheads="1"/>
          </p:cNvSpPr>
          <p:nvPr/>
        </p:nvSpPr>
        <p:spPr bwMode="auto">
          <a:xfrm>
            <a:off x="525236" y="5301208"/>
            <a:ext cx="78184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dirty="0"/>
              <a:t> </a:t>
            </a:r>
            <a:r>
              <a:rPr lang="en-US" altLang="zh-CN" sz="2400" b="1" dirty="0">
                <a:solidFill>
                  <a:srgbClr val="0000FF"/>
                </a:solidFill>
              </a:rPr>
              <a:t>“</a:t>
            </a:r>
            <a:r>
              <a:rPr lang="zh-CN" altLang="en-US" sz="2400" b="1" dirty="0">
                <a:solidFill>
                  <a:srgbClr val="0000FF"/>
                </a:solidFill>
              </a:rPr>
              <a:t>变式”</a:t>
            </a:r>
            <a:r>
              <a:rPr lang="en-US" altLang="zh-CN" sz="2400" b="1" dirty="0">
                <a:solidFill>
                  <a:srgbClr val="0000FF"/>
                </a:solidFill>
              </a:rPr>
              <a:t>——</a:t>
            </a:r>
            <a:r>
              <a:rPr lang="zh-CN" altLang="en-US" sz="2400" b="1" dirty="0">
                <a:solidFill>
                  <a:srgbClr val="0000FF"/>
                </a:solidFill>
              </a:rPr>
              <a:t>换个方式问“是什么样的人物形象”等 </a:t>
            </a:r>
          </a:p>
        </p:txBody>
      </p:sp>
      <p:sp>
        <p:nvSpPr>
          <p:cNvPr id="240646" name="Text Box 6"/>
          <p:cNvSpPr txBox="1">
            <a:spLocks noChangeArrowheads="1"/>
          </p:cNvSpPr>
          <p:nvPr/>
        </p:nvSpPr>
        <p:spPr bwMode="auto">
          <a:xfrm>
            <a:off x="539750" y="5848086"/>
            <a:ext cx="7632700" cy="100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lvl="0" eaLnBrk="1" hangingPunct="1">
              <a:lnSpc>
                <a:spcPct val="90000"/>
              </a:lnSpc>
              <a:defRPr/>
            </a:pPr>
            <a:r>
              <a:rPr lang="en-US" altLang="zh-CN" b="1" dirty="0" smtClean="0"/>
              <a:t>2010</a:t>
            </a:r>
            <a:r>
              <a:rPr lang="en-US" altLang="zh-CN" b="1" dirty="0"/>
              <a:t>:《</a:t>
            </a:r>
            <a:r>
              <a:rPr lang="zh-CN" altLang="en-US" b="1" dirty="0"/>
              <a:t>小酒桶</a:t>
            </a:r>
            <a:r>
              <a:rPr lang="en-US" altLang="zh-CN" b="1" dirty="0"/>
              <a:t>》</a:t>
            </a:r>
            <a:r>
              <a:rPr lang="zh-CN" altLang="en-US" b="1" dirty="0"/>
              <a:t>玛格卢瓦老婆婆</a:t>
            </a:r>
            <a:r>
              <a:rPr lang="zh-CN" altLang="en-US" b="1" dirty="0">
                <a:solidFill>
                  <a:srgbClr val="FF0000"/>
                </a:solidFill>
              </a:rPr>
              <a:t>为什么会</a:t>
            </a:r>
            <a:r>
              <a:rPr lang="zh-CN" altLang="en-US" b="1" dirty="0"/>
              <a:t>落入希科老板的圈套？请分点概括。（</a:t>
            </a:r>
            <a:r>
              <a:rPr lang="en-US" altLang="zh-CN" b="1" dirty="0"/>
              <a:t>5</a:t>
            </a:r>
            <a:r>
              <a:rPr lang="zh-CN" altLang="en-US" b="1" dirty="0"/>
              <a:t>分）</a:t>
            </a:r>
          </a:p>
          <a:p>
            <a:pPr eaLnBrk="1" hangingPunct="1">
              <a:spcBef>
                <a:spcPct val="50000"/>
              </a:spcBef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467177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0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0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42" grpId="0"/>
      <p:bldP spid="240643" grpId="0"/>
      <p:bldP spid="240644" grpId="0"/>
      <p:bldP spid="2406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新建文件夹\P4300010_副本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4" y="2684661"/>
            <a:ext cx="9163879" cy="153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15616" y="4509120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答的不是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品格。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5022" y="786453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“他们又靠紧着站在一起了，依然没有开口”反映了他们怎样的品格？请联系全文简要分析。（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628699" y="2735881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797803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“他们又靠紧着站在一起了，依然没有开口”反映了他们怎样的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4351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0627"/>
            <a:ext cx="9144000" cy="12958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604448" y="1584656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0996" y="3109514"/>
            <a:ext cx="8232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没有确定答题范围：从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题干中的话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分析</a:t>
            </a:r>
            <a:r>
              <a:rPr lang="en-US" altLang="zh-CN" sz="2400" dirty="0">
                <a:latin typeface="黑体" pitchFamily="49" charset="-122"/>
                <a:ea typeface="黑体" pitchFamily="49" charset="-122"/>
              </a:rPr>
              <a:t>;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表述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混乱；没有领会作者的写作意图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85" y="4104936"/>
            <a:ext cx="9144000" cy="16687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735346" y="4444720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91580" y="6040994"/>
            <a:ext cx="7943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latin typeface="黑体" pitchFamily="49" charset="-122"/>
                <a:ea typeface="黑体" pitchFamily="49" charset="-122"/>
              </a:defRPr>
            </a:lvl1pPr>
          </a:lstStyle>
          <a:p>
            <a:r>
              <a:rPr lang="zh-CN" altLang="en-US" dirty="0"/>
              <a:t>答题</a:t>
            </a:r>
            <a:r>
              <a:rPr lang="zh-CN" altLang="en-US" dirty="0">
                <a:solidFill>
                  <a:srgbClr val="FF0000"/>
                </a:solidFill>
              </a:rPr>
              <a:t>重复啰嗦</a:t>
            </a:r>
            <a:r>
              <a:rPr lang="zh-CN" altLang="en-US" dirty="0"/>
              <a:t>，</a:t>
            </a:r>
            <a:r>
              <a:rPr lang="zh-CN" altLang="en-US" dirty="0" smtClean="0"/>
              <a:t>只</a:t>
            </a:r>
            <a:r>
              <a:rPr lang="zh-CN" altLang="en-US" dirty="0" smtClean="0">
                <a:solidFill>
                  <a:srgbClr val="FF0000"/>
                </a:solidFill>
              </a:rPr>
              <a:t>涉及题干中的半句话（答题不全面）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9543" y="31610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“他们又靠紧着站在一起了，依然没有开口”反映了他们怎样的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反映了他们怎样的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308304" y="2636912"/>
            <a:ext cx="94412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6452592" y="5044884"/>
            <a:ext cx="2151856" cy="43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096108" y="5774886"/>
            <a:ext cx="2151856" cy="43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23259" y="4939326"/>
            <a:ext cx="2151856" cy="43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254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12" grpId="0" animBg="1"/>
      <p:bldP spid="12" grpId="1" animBg="1"/>
      <p:bldP spid="8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59543" y="31610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0" y="1707404"/>
            <a:ext cx="9144000" cy="17386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09920" y="3645023"/>
            <a:ext cx="4073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理据脱节，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概括不准。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604447" y="1923707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BEBEBE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51520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1115616" y="3212976"/>
            <a:ext cx="2151856" cy="43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353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323850" y="571500"/>
            <a:ext cx="7921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i="1">
                <a:solidFill>
                  <a:srgbClr val="0000FF"/>
                </a:solidFill>
              </a:rPr>
              <a:t>（二）、明步骤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0" y="1428750"/>
            <a:ext cx="8424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、请你说说做现代文阅读的一般步骤：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250825" y="2571750"/>
            <a:ext cx="2519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读原文</a:t>
            </a:r>
          </a:p>
        </p:txBody>
      </p:sp>
      <p:sp>
        <p:nvSpPr>
          <p:cNvPr id="199688" name="AutoShape 8"/>
          <p:cNvSpPr>
            <a:spLocks noChangeArrowheads="1"/>
          </p:cNvSpPr>
          <p:nvPr/>
        </p:nvSpPr>
        <p:spPr bwMode="auto">
          <a:xfrm>
            <a:off x="1619250" y="2643188"/>
            <a:ext cx="503238" cy="214312"/>
          </a:xfrm>
          <a:prstGeom prst="rightArrow">
            <a:avLst>
              <a:gd name="adj1" fmla="val 50000"/>
              <a:gd name="adj2" fmla="val 402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689" name="Text Box 9"/>
          <p:cNvSpPr txBox="1">
            <a:spLocks noChangeArrowheads="1"/>
          </p:cNvSpPr>
          <p:nvPr/>
        </p:nvSpPr>
        <p:spPr bwMode="auto">
          <a:xfrm>
            <a:off x="2051050" y="2571750"/>
            <a:ext cx="331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读懂题干（问什么）</a:t>
            </a:r>
          </a:p>
        </p:txBody>
      </p:sp>
      <p:sp>
        <p:nvSpPr>
          <p:cNvPr id="199690" name="AutoShape 10"/>
          <p:cNvSpPr>
            <a:spLocks noChangeArrowheads="1"/>
          </p:cNvSpPr>
          <p:nvPr/>
        </p:nvSpPr>
        <p:spPr bwMode="auto">
          <a:xfrm>
            <a:off x="4929188" y="2714625"/>
            <a:ext cx="573087" cy="214313"/>
          </a:xfrm>
          <a:prstGeom prst="rightArrow">
            <a:avLst>
              <a:gd name="adj1" fmla="val 50000"/>
              <a:gd name="adj2" fmla="val 3327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691" name="Text Box 11"/>
          <p:cNvSpPr txBox="1">
            <a:spLocks noChangeArrowheads="1"/>
          </p:cNvSpPr>
          <p:nvPr/>
        </p:nvSpPr>
        <p:spPr bwMode="auto">
          <a:xfrm>
            <a:off x="5435600" y="2571750"/>
            <a:ext cx="33131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chemeClr val="folHlink"/>
                </a:solidFill>
              </a:rPr>
              <a:t>回读原文（找答题区）</a:t>
            </a:r>
          </a:p>
        </p:txBody>
      </p:sp>
      <p:sp>
        <p:nvSpPr>
          <p:cNvPr id="199692" name="AutoShape 12"/>
          <p:cNvSpPr>
            <a:spLocks noChangeArrowheads="1"/>
          </p:cNvSpPr>
          <p:nvPr/>
        </p:nvSpPr>
        <p:spPr bwMode="auto">
          <a:xfrm>
            <a:off x="0" y="3500438"/>
            <a:ext cx="574675" cy="214312"/>
          </a:xfrm>
          <a:prstGeom prst="rightArrow">
            <a:avLst>
              <a:gd name="adj1" fmla="val 50000"/>
              <a:gd name="adj2" fmla="val 313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9693" name="Text Box 13"/>
          <p:cNvSpPr txBox="1">
            <a:spLocks noChangeArrowheads="1"/>
          </p:cNvSpPr>
          <p:nvPr/>
        </p:nvSpPr>
        <p:spPr bwMode="auto">
          <a:xfrm>
            <a:off x="539750" y="3429000"/>
            <a:ext cx="4319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规范答题</a:t>
            </a:r>
            <a:r>
              <a:rPr lang="zh-CN" altLang="en-US" sz="2400" b="1" dirty="0" smtClean="0"/>
              <a:t>（如何答）</a:t>
            </a:r>
            <a:endParaRPr lang="zh-CN" altLang="en-US" sz="2400" b="1" dirty="0"/>
          </a:p>
        </p:txBody>
      </p:sp>
      <p:sp>
        <p:nvSpPr>
          <p:cNvPr id="199694" name="Text Box 14"/>
          <p:cNvSpPr txBox="1">
            <a:spLocks noChangeArrowheads="1"/>
          </p:cNvSpPr>
          <p:nvPr/>
        </p:nvSpPr>
        <p:spPr bwMode="auto">
          <a:xfrm>
            <a:off x="179388" y="4437063"/>
            <a:ext cx="84963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/>
              <a:t>2</a:t>
            </a:r>
            <a:r>
              <a:rPr lang="zh-CN" altLang="en-US" sz="2400" b="1"/>
              <a:t>、如何规范答题？</a:t>
            </a:r>
          </a:p>
        </p:txBody>
      </p:sp>
      <p:sp>
        <p:nvSpPr>
          <p:cNvPr id="199695" name="Text Box 15"/>
          <p:cNvSpPr txBox="1">
            <a:spLocks noChangeArrowheads="1"/>
          </p:cNvSpPr>
          <p:nvPr/>
        </p:nvSpPr>
        <p:spPr bwMode="auto">
          <a:xfrm>
            <a:off x="0" y="5013325"/>
            <a:ext cx="3276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i="1">
                <a:solidFill>
                  <a:srgbClr val="0000FF"/>
                </a:solidFill>
              </a:rPr>
              <a:t>有“理”有“据”</a:t>
            </a:r>
          </a:p>
        </p:txBody>
      </p:sp>
      <p:sp>
        <p:nvSpPr>
          <p:cNvPr id="199696" name="Text Box 16"/>
          <p:cNvSpPr txBox="1">
            <a:spLocks noChangeArrowheads="1"/>
          </p:cNvSpPr>
          <p:nvPr/>
        </p:nvSpPr>
        <p:spPr bwMode="auto">
          <a:xfrm rot="10821259" flipV="1">
            <a:off x="250825" y="5734050"/>
            <a:ext cx="82851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/>
              <a:t>“</a:t>
            </a:r>
            <a:r>
              <a:rPr lang="zh-CN" altLang="en-US" sz="2400" b="1"/>
              <a:t>理”指判断人物形象特征（人物性格）的词语；“据”指文中相关的语句。“理”与“据”之间要有一定的逻辑关系。</a:t>
            </a:r>
          </a:p>
        </p:txBody>
      </p:sp>
      <p:sp>
        <p:nvSpPr>
          <p:cNvPr id="199698" name="Text Box 18"/>
          <p:cNvSpPr txBox="1">
            <a:spLocks noChangeArrowheads="1"/>
          </p:cNvSpPr>
          <p:nvPr/>
        </p:nvSpPr>
        <p:spPr bwMode="auto">
          <a:xfrm>
            <a:off x="4071938" y="5013325"/>
            <a:ext cx="18573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i="1">
                <a:solidFill>
                  <a:srgbClr val="0000FF"/>
                </a:solidFill>
              </a:rPr>
              <a:t>看分答题</a:t>
            </a:r>
          </a:p>
        </p:txBody>
      </p:sp>
      <p:sp>
        <p:nvSpPr>
          <p:cNvPr id="199699" name="Text Box 19"/>
          <p:cNvSpPr txBox="1">
            <a:spLocks noChangeArrowheads="1"/>
          </p:cNvSpPr>
          <p:nvPr/>
        </p:nvSpPr>
        <p:spPr bwMode="auto">
          <a:xfrm>
            <a:off x="6643688" y="5013325"/>
            <a:ext cx="1817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i="1">
                <a:solidFill>
                  <a:srgbClr val="0000FF"/>
                </a:solidFill>
              </a:rPr>
              <a:t>分条陈述</a:t>
            </a:r>
          </a:p>
        </p:txBody>
      </p:sp>
      <p:sp>
        <p:nvSpPr>
          <p:cNvPr id="15376" name="Text Box 20"/>
          <p:cNvSpPr txBox="1">
            <a:spLocks noChangeArrowheads="1"/>
          </p:cNvSpPr>
          <p:nvPr/>
        </p:nvSpPr>
        <p:spPr bwMode="auto">
          <a:xfrm>
            <a:off x="2700338" y="515778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99701" name="AutoShape 21"/>
          <p:cNvSpPr>
            <a:spLocks noChangeArrowheads="1"/>
          </p:cNvSpPr>
          <p:nvPr/>
        </p:nvSpPr>
        <p:spPr bwMode="auto">
          <a:xfrm>
            <a:off x="3071813" y="5214938"/>
            <a:ext cx="857250" cy="71437"/>
          </a:xfrm>
          <a:prstGeom prst="rightArrow">
            <a:avLst>
              <a:gd name="adj1" fmla="val 50000"/>
              <a:gd name="adj2" fmla="val 30222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78" name="Text Box 22"/>
          <p:cNvSpPr txBox="1">
            <a:spLocks noChangeArrowheads="1"/>
          </p:cNvSpPr>
          <p:nvPr/>
        </p:nvSpPr>
        <p:spPr bwMode="auto">
          <a:xfrm>
            <a:off x="5364163" y="5229225"/>
            <a:ext cx="86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5379" name="Text Box 24"/>
          <p:cNvSpPr txBox="1">
            <a:spLocks noChangeArrowheads="1"/>
          </p:cNvSpPr>
          <p:nvPr/>
        </p:nvSpPr>
        <p:spPr bwMode="auto">
          <a:xfrm>
            <a:off x="5292725" y="5218113"/>
            <a:ext cx="1079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199706" name="AutoShape 26"/>
          <p:cNvSpPr>
            <a:spLocks noChangeArrowheads="1"/>
          </p:cNvSpPr>
          <p:nvPr/>
        </p:nvSpPr>
        <p:spPr bwMode="auto">
          <a:xfrm>
            <a:off x="5857875" y="5286375"/>
            <a:ext cx="863600" cy="57150"/>
          </a:xfrm>
          <a:prstGeom prst="rightArrow">
            <a:avLst>
              <a:gd name="adj1" fmla="val 50000"/>
              <a:gd name="adj2" fmla="val 3022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740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9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9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9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9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5" grpId="0"/>
      <p:bldP spid="199686" grpId="0"/>
      <p:bldP spid="199687" grpId="0"/>
      <p:bldP spid="199688" grpId="0" animBg="1"/>
      <p:bldP spid="199689" grpId="0"/>
      <p:bldP spid="199690" grpId="0" animBg="1"/>
      <p:bldP spid="199691" grpId="0"/>
      <p:bldP spid="199692" grpId="0" animBg="1"/>
      <p:bldP spid="199693" grpId="0"/>
      <p:bldP spid="199694" grpId="0"/>
      <p:bldP spid="199695" grpId="0"/>
      <p:bldP spid="199696" grpId="0"/>
      <p:bldP spid="199699" grpId="0"/>
      <p:bldP spid="199701" grpId="0" animBg="1"/>
      <p:bldP spid="19970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340768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“他们又靠紧着站在一起了，依然没有开口”反映了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340768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“他们又靠紧着站在一起了，依然没有开口”反映了他们怎样的品格？请联系全文简要分析。（</a:t>
            </a:r>
            <a:r>
              <a:rPr lang="en-US" altLang="zh-CN" sz="2400" dirty="0" smtClean="0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2852936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评分标准：</a:t>
            </a:r>
            <a:endParaRPr lang="en-US" altLang="zh-CN" dirty="0" smtClean="0"/>
          </a:p>
          <a:p>
            <a:r>
              <a:rPr lang="zh-CN" altLang="en-US" dirty="0"/>
              <a:t>“</a:t>
            </a:r>
            <a:r>
              <a:rPr lang="zh-CN" altLang="en-US" dirty="0" smtClean="0"/>
              <a:t>紧靠着站在一起”动作描写，</a:t>
            </a:r>
            <a:endParaRPr lang="en-US" altLang="zh-CN" dirty="0" smtClean="0"/>
          </a:p>
          <a:p>
            <a:r>
              <a:rPr lang="zh-CN" altLang="en-US" dirty="0" smtClean="0"/>
              <a:t>“依然没有开口”细节描写，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3640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你来评一评</a:t>
            </a:r>
            <a:endParaRPr lang="zh-CN" altLang="en-US" sz="36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Picture 2" descr="C:\Users\nattapol\Desktop\P4300005_副本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9036496" cy="1904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直接连接符 6"/>
          <p:cNvCxnSpPr/>
          <p:nvPr/>
        </p:nvCxnSpPr>
        <p:spPr>
          <a:xfrm>
            <a:off x="1547664" y="2775113"/>
            <a:ext cx="28443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6444208" y="2636912"/>
            <a:ext cx="23762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547664" y="4077072"/>
            <a:ext cx="284431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031940" y="1883733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499857" y="3706648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208404" y="1878027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39415" y="2506319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B4B4B4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27642" y="105524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206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708920"/>
            <a:ext cx="9144000" cy="15886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49250" y="3097270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cxnSp>
        <p:nvCxnSpPr>
          <p:cNvPr id="12" name="直接连接符 11"/>
          <p:cNvCxnSpPr/>
          <p:nvPr/>
        </p:nvCxnSpPr>
        <p:spPr>
          <a:xfrm>
            <a:off x="1091499" y="4015388"/>
            <a:ext cx="676875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7642" y="137681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40466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黑体" pitchFamily="49" charset="-122"/>
                <a:ea typeface="黑体" pitchFamily="49" charset="-122"/>
              </a:rPr>
              <a:t>你来评一评</a:t>
            </a:r>
            <a:endParaRPr lang="zh-CN" altLang="en-US" sz="36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617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0171"/>
            <a:ext cx="9144000" cy="16734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53759" y="1941400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E4E4E4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27642" y="69269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080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02265"/>
            <a:ext cx="9252520" cy="1730791"/>
          </a:xfrm>
          <a:prstGeom prst="rect">
            <a:avLst/>
          </a:prstGeom>
        </p:spPr>
      </p:pic>
      <p:cxnSp>
        <p:nvCxnSpPr>
          <p:cNvPr id="7" name="直接连接符 6"/>
          <p:cNvCxnSpPr/>
          <p:nvPr/>
        </p:nvCxnSpPr>
        <p:spPr>
          <a:xfrm flipV="1">
            <a:off x="683568" y="2634314"/>
            <a:ext cx="5688632" cy="14401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339752" y="3436228"/>
            <a:ext cx="216024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219937" y="174060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06414" y="3269702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rgbClr val="FF0000"/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分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7642" y="105524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386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9144000" cy="203055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63" y="4077072"/>
            <a:ext cx="9144000" cy="19210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725768" y="1941399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AEAEAE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573233" y="4437444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AEAEAE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5436096" y="2708920"/>
            <a:ext cx="237626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2555776" y="3124357"/>
            <a:ext cx="1987061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313286" y="5517232"/>
            <a:ext cx="20751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2558164" y="3569358"/>
            <a:ext cx="1987061" cy="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83026" y="5998146"/>
            <a:ext cx="20751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642" y="69269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049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2"/>
            <a:ext cx="9144000" cy="1936714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>
            <a:off x="2496862" y="3356992"/>
            <a:ext cx="20751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419872" y="3717032"/>
            <a:ext cx="207513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604448" y="2177488"/>
            <a:ext cx="778137" cy="1200329"/>
          </a:xfrm>
          <a:custGeom>
            <a:avLst/>
            <a:gdLst>
              <a:gd name="connsiteX0" fmla="*/ 0 w 720080"/>
              <a:gd name="connsiteY0" fmla="*/ 0 h 369332"/>
              <a:gd name="connsiteX1" fmla="*/ 720080 w 720080"/>
              <a:gd name="connsiteY1" fmla="*/ 0 h 369332"/>
              <a:gd name="connsiteX2" fmla="*/ 720080 w 720080"/>
              <a:gd name="connsiteY2" fmla="*/ 369332 h 369332"/>
              <a:gd name="connsiteX3" fmla="*/ 0 w 720080"/>
              <a:gd name="connsiteY3" fmla="*/ 369332 h 369332"/>
              <a:gd name="connsiteX4" fmla="*/ 0 w 720080"/>
              <a:gd name="connsiteY4" fmla="*/ 0 h 369332"/>
              <a:gd name="connsiteX0" fmla="*/ 0 w 778137"/>
              <a:gd name="connsiteY0" fmla="*/ 0 h 369332"/>
              <a:gd name="connsiteX1" fmla="*/ 720080 w 778137"/>
              <a:gd name="connsiteY1" fmla="*/ 0 h 369332"/>
              <a:gd name="connsiteX2" fmla="*/ 778137 w 778137"/>
              <a:gd name="connsiteY2" fmla="*/ 369332 h 369332"/>
              <a:gd name="connsiteX3" fmla="*/ 0 w 778137"/>
              <a:gd name="connsiteY3" fmla="*/ 369332 h 369332"/>
              <a:gd name="connsiteX4" fmla="*/ 0 w 778137"/>
              <a:gd name="connsiteY4" fmla="*/ 0 h 369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8137" h="369332">
                <a:moveTo>
                  <a:pt x="0" y="0"/>
                </a:moveTo>
                <a:lnTo>
                  <a:pt x="720080" y="0"/>
                </a:lnTo>
                <a:lnTo>
                  <a:pt x="778137" y="369332"/>
                </a:lnTo>
                <a:lnTo>
                  <a:pt x="0" y="369332"/>
                </a:lnTo>
                <a:lnTo>
                  <a:pt x="0" y="0"/>
                </a:lnTo>
                <a:close/>
              </a:path>
            </a:pathLst>
          </a:custGeom>
          <a:solidFill>
            <a:srgbClr val="AEAEAE"/>
          </a:solidFill>
        </p:spPr>
        <p:txBody>
          <a:bodyPr wrap="square" rtlCol="0">
            <a:spAutoFit/>
          </a:bodyPr>
          <a:lstStyle/>
          <a:p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7642" y="836712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“他们又靠紧着站在一起了，依然没有开口”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反映了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他们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怎样的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品格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？请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联系全文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简要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分析</a:t>
            </a:r>
            <a:r>
              <a:rPr lang="zh-CN" altLang="en-US" sz="2400" dirty="0" smtClean="0">
                <a:latin typeface="黑体" pitchFamily="49" charset="-122"/>
                <a:ea typeface="黑体" pitchFamily="49" charset="-122"/>
              </a:rPr>
              <a:t>。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分）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537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1097741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课堂反馈：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完成学案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门铃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》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716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1223</Words>
  <Application>Microsoft Office PowerPoint</Application>
  <PresentationFormat>全屏显示(4:3)</PresentationFormat>
  <Paragraphs>113</Paragraphs>
  <Slides>17</Slides>
  <Notes>0</Notes>
  <HiddenSlides>3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PowerPoint 演示文稿</vt:lpstr>
      <vt:lpstr>文学文本阅读 之 人物形象分析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nattapol</cp:lastModifiedBy>
  <cp:revision>32</cp:revision>
  <dcterms:created xsi:type="dcterms:W3CDTF">2014-05-01T11:04:28Z</dcterms:created>
  <dcterms:modified xsi:type="dcterms:W3CDTF">2014-05-03T03:00:21Z</dcterms:modified>
</cp:coreProperties>
</file>