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535" r:id="rId5"/>
    <p:sldId id="538" r:id="rId6"/>
    <p:sldId id="557" r:id="rId8"/>
    <p:sldId id="500" r:id="rId9"/>
    <p:sldId id="539" r:id="rId10"/>
    <p:sldId id="558" r:id="rId11"/>
    <p:sldId id="559" r:id="rId12"/>
    <p:sldId id="560" r:id="rId13"/>
    <p:sldId id="541" r:id="rId14"/>
    <p:sldId id="542" r:id="rId15"/>
    <p:sldId id="576" r:id="rId16"/>
    <p:sldId id="574" r:id="rId17"/>
    <p:sldId id="545" r:id="rId18"/>
    <p:sldId id="561" r:id="rId19"/>
    <p:sldId id="562" r:id="rId20"/>
    <p:sldId id="564" r:id="rId21"/>
    <p:sldId id="563" r:id="rId22"/>
    <p:sldId id="565" r:id="rId23"/>
    <p:sldId id="568" r:id="rId24"/>
    <p:sldId id="569" r:id="rId25"/>
    <p:sldId id="566" r:id="rId26"/>
    <p:sldId id="548" r:id="rId27"/>
    <p:sldId id="570" r:id="rId28"/>
    <p:sldId id="567" r:id="rId29"/>
    <p:sldId id="571" r:id="rId30"/>
    <p:sldId id="572" r:id="rId31"/>
    <p:sldId id="573" r:id="rId32"/>
    <p:sldId id="575" r:id="rId33"/>
    <p:sldId id="537" r:id="rId34"/>
  </p:sldIdLst>
  <p:sldSz cx="12192000" cy="6858000"/>
  <p:notesSz cx="6858000" cy="9144000"/>
  <p:custDataLst>
    <p:tags r:id="rId3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359" autoAdjust="0"/>
  </p:normalViewPr>
  <p:slideViewPr>
    <p:cSldViewPr>
      <p:cViewPr varScale="1">
        <p:scale>
          <a:sx n="109" d="100"/>
          <a:sy n="109" d="100"/>
        </p:scale>
        <p:origin x="420" y="96"/>
      </p:cViewPr>
      <p:guideLst>
        <p:guide orient="horz" pos="4320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8" Type="http://schemas.openxmlformats.org/officeDocument/2006/relationships/tags" Target="tags/tag8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76AEA650-57EC-4B16-94D9-94D1F61C8FD4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EA650-57EC-4B16-94D9-94D1F61C8FD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EA650-57EC-4B16-94D9-94D1F61C8FD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EA650-57EC-4B16-94D9-94D1F61C8FD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6A22D-C425-4BA8-AD13-6ED40D4B235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0D38D-E474-44EA-A42A-2B539E5A425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D7206-EC74-49C9-B6B5-5947F590BF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56A3D-ABE7-4F89-887B-9821569E972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2D2F2-4D34-4636-91F5-C4CFBEEED44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BB8A948-3291-4EC6-8AEC-083D6ABCE9B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CDDC5-65B5-4117-B380-B16625F03FA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3B19ED-5BA9-48C2-8E9C-D5A282E4324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D28C2-63B5-42E7-9976-9DB9AB4771A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FF06AA8-72A2-46D2-9AF2-7C79EB39B7F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D5059-4E82-43AC-B856-CEE0162295F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F8E41-0B88-493E-B0B6-FBAB8B21DC7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A2DE5-DFE1-4C1D-8C83-65A0BF1C0E3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DB9B3-30CE-4796-8EAA-AF69F684527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05F4C-35D7-437F-8E92-FA00E685DA7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2805964-BA92-4FD8-84F8-5D194020F8B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C03B7-C360-4F0A-8EEE-BFE5C679CEF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BDAAE-91C1-4C52-9383-3747E65E113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899E1-07AF-46BA-9098-36011460598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381DB36-05F0-4A13-8E05-0098D4C4696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6D5059-4E82-43AC-B856-CEE0162295F8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2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8" Type="http://schemas.openxmlformats.org/officeDocument/2006/relationships/theme" Target="../theme/theme3.xml"/><Relationship Id="rId17" Type="http://schemas.openxmlformats.org/officeDocument/2006/relationships/image" Target="file:///D:\qq&#25991;&#20214;\712321467\Image\C2C\Image2\%7b75232B38-A165-1FB7-499C-2E1C792CACB5%7d.png" TargetMode="External"/><Relationship Id="rId16" Type="http://schemas.openxmlformats.org/officeDocument/2006/relationships/image" Target="../media/image1.png"/><Relationship Id="rId15" Type="http://schemas.openxmlformats.org/officeDocument/2006/relationships/image" Target="../media/image15.png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0CF4CCF-0083-4B59-B821-5336E18EAE65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E6CF4DA-49E5-4B7F-87C1-18952002EDB5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6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7.xml"/><Relationship Id="rId3" Type="http://schemas.openxmlformats.org/officeDocument/2006/relationships/image" Target="../media/image2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7.xml"/><Relationship Id="rId3" Type="http://schemas.openxmlformats.org/officeDocument/2006/relationships/image" Target="../media/image21.png"/><Relationship Id="rId2" Type="http://schemas.openxmlformats.org/officeDocument/2006/relationships/image" Target="../media/image23.wmf"/><Relationship Id="rId1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4.wmf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27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27.xml"/><Relationship Id="rId4" Type="http://schemas.openxmlformats.org/officeDocument/2006/relationships/image" Target="../media/image28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27.wmf"/><Relationship Id="rId1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63552" y="2348880"/>
            <a:ext cx="7848722" cy="144655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实际问题与一元一次方程</a:t>
            </a:r>
            <a:endParaRPr lang="en-US" altLang="zh-CN" sz="4400" b="1" smtClean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en-US" altLang="zh-CN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              ---</a:t>
            </a:r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配套问题</a:t>
            </a:r>
            <a:endParaRPr lang="zh-CN" altLang="en-US" sz="44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9336" y="836712"/>
            <a:ext cx="121693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1.理解配套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问题的背景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.掌握用一元一次方程解决实际问题的基本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过程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重点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.分清有关数量关系，能正确找出作为列方程依据的主要等量关系. (难点)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8208" y="3789040"/>
            <a:ext cx="3311720" cy="275459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9336" y="692696"/>
            <a:ext cx="1207266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一个三角形的三边长度的比是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3:4:5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，最短的边比最长边短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，则三边各是多少？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解：设最短边为</a:t>
            </a:r>
            <a:r>
              <a:rPr lang="en-US" altLang="zh-CN" sz="2800" kern="1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i="1" kern="100">
                <a:highlight>
                  <a:srgbClr val="FF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，则最长边为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____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，根据题意，列得方程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</a:t>
            </a:r>
            <a:r>
              <a:rPr lang="en-US" altLang="zh-CN" sz="2800" kern="1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__________.</a:t>
            </a:r>
            <a:endParaRPr lang="zh-CN" altLang="zh-CN" sz="2800" kern="100">
              <a:highlight>
                <a:srgbClr val="FFFF00"/>
              </a:highlight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铅笔每支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元，钢笔每支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元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小明买回铅笔钢笔共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支，用了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元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问小明买了铅笔钢笔各多少支？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解：设小明买了</a:t>
            </a:r>
            <a:r>
              <a:rPr lang="en-US" altLang="zh-CN" sz="2800" i="1" kern="100">
                <a:highlight>
                  <a:srgbClr val="FF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支铅笔，则买了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_______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支钢笔，根据题意，列得方程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______________.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甲队有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人，乙队有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人，现在从乙队抽调</a:t>
            </a:r>
            <a:r>
              <a:rPr lang="zh-CN" altLang="zh-CN" sz="2800" i="1" kern="100">
                <a:highlight>
                  <a:srgbClr val="FF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i="1" kern="100">
                <a:highlight>
                  <a:srgbClr val="FF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人到甲队，使得甲队的人数是乙队人数的</a:t>
            </a:r>
            <a:r>
              <a:rPr lang="en-US" altLang="zh-CN" sz="2800" kern="1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倍，根据题意，列得方程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</a:t>
            </a:r>
            <a:r>
              <a:rPr lang="en-US" altLang="zh-CN" sz="2800" kern="1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_____________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__.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61575" y="2107456"/>
            <a:ext cx="545342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68408" y="2093282"/>
            <a:ext cx="1409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-3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x=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4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34246" y="3991078"/>
            <a:ext cx="90441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(8-</a:t>
            </a:r>
            <a:r>
              <a:rPr lang="en-US" altLang="zh-CN" sz="2800" b="1" i="1" kern="1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1384" y="4653136"/>
            <a:ext cx="2032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+8(8-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)=22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854180" y="5885780"/>
            <a:ext cx="2212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32+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=2(40-</a:t>
            </a:r>
            <a:r>
              <a:rPr lang="en-US" altLang="zh-CN" sz="2800" b="1" i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19336" y="901700"/>
            <a:ext cx="11953328" cy="100572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生活中，有很多需要进行</a:t>
            </a:r>
            <a:r>
              <a:rPr lang="zh-CN" altLang="en-US" sz="28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配套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的问题，如课桌和凳子、螺钉和螺母、电扇叶片和电机等，大家能举出生活中配套问题的例子吗？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114" y="2648347"/>
            <a:ext cx="3312368" cy="3422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9503" y="2996952"/>
            <a:ext cx="3625949" cy="272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5"/>
          <p:cNvSpPr>
            <a:spLocks noChangeArrowheads="1"/>
          </p:cNvSpPr>
          <p:nvPr/>
        </p:nvSpPr>
        <p:spPr bwMode="auto">
          <a:xfrm>
            <a:off x="9551988" y="6021388"/>
            <a:ext cx="792162" cy="3603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9473" y="2996952"/>
            <a:ext cx="3499407" cy="251786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191344" y="677394"/>
            <a:ext cx="12000656" cy="203132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名工人，每人每天可以生产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个螺钉或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个螺钉需要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配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个螺母，为使每天生产的螺钉和螺母刚好</a:t>
            </a:r>
            <a:r>
              <a:rPr lang="zh-CN" altLang="en-US" sz="2800"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配套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，应安排生产螺钉和螺母的工人各多少名？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2267236" y="4712504"/>
          <a:ext cx="7848872" cy="1830447"/>
        </p:xfrm>
        <a:graphic>
          <a:graphicData uri="http://schemas.openxmlformats.org/drawingml/2006/table">
            <a:tbl>
              <a:tblPr/>
              <a:tblGrid>
                <a:gridCol w="1806663"/>
                <a:gridCol w="1792950"/>
                <a:gridCol w="1816948"/>
                <a:gridCol w="2432311"/>
              </a:tblGrid>
              <a:tr h="610149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产品类型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生产人数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单人产量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总产量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149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螺钉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en-US" altLang="zh-CN" sz="2800" i="1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1200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149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螺母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2000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矩形 14"/>
          <p:cNvSpPr>
            <a:spLocks noChangeArrowheads="1"/>
          </p:cNvSpPr>
          <p:nvPr/>
        </p:nvSpPr>
        <p:spPr bwMode="auto">
          <a:xfrm>
            <a:off x="179984" y="4269837"/>
            <a:ext cx="25146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列表分析：</a:t>
            </a:r>
            <a:endParaRPr lang="zh-CN" altLang="en-US" sz="2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15507" y="5238339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hangingPunct="0">
              <a:spcBef>
                <a:spcPct val="20000"/>
              </a:spcBef>
              <a:buNone/>
            </a:pP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36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01506" y="5967883"/>
            <a:ext cx="843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hangingPunct="0">
              <a:spcBef>
                <a:spcPct val="2000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8387916" y="5362410"/>
            <a:ext cx="1524121" cy="52226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1200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Text Box 35"/>
          <p:cNvSpPr txBox="1">
            <a:spLocks noChangeArrowheads="1"/>
          </p:cNvSpPr>
          <p:nvPr/>
        </p:nvSpPr>
        <p:spPr bwMode="auto">
          <a:xfrm>
            <a:off x="7942399" y="5976962"/>
            <a:ext cx="1981200" cy="522271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2000(22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AutoShape 14"/>
          <p:cNvSpPr>
            <a:spLocks noChangeArrowheads="1"/>
          </p:cNvSpPr>
          <p:nvPr/>
        </p:nvSpPr>
        <p:spPr bwMode="auto">
          <a:xfrm>
            <a:off x="1796620" y="3661083"/>
            <a:ext cx="4195838" cy="5334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  <a:sym typeface="+mn-ea"/>
              </a:rPr>
              <a:t>螺母总量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  <a:sym typeface="+mn-ea"/>
              </a:rPr>
              <a:t>=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  <a:sym typeface="+mn-ea"/>
              </a:rPr>
              <a:t>螺钉总量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  <a:sym typeface="+mn-ea"/>
              </a:rPr>
              <a:t>×2</a:t>
            </a:r>
            <a:endParaRPr lang="zh-CN" altLang="en-US" sz="2800" noProof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4877" y="2541029"/>
            <a:ext cx="3790476" cy="156190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5131" y="2589383"/>
            <a:ext cx="783974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提示：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这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类问题中配套的物品之间具有一定的数量关系，这可以作为列方程的依据.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130" y="2573973"/>
            <a:ext cx="7839746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分析：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每天生产的螺母数量是螺钉数量的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倍时，它们刚好配套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2020" y="2475509"/>
            <a:ext cx="2876190" cy="149523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5" grpId="0"/>
      <p:bldP spid="5" grpId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191344" y="677394"/>
            <a:ext cx="120006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名工人，每人每天可以生产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个螺钉或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个螺钉需要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配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个螺母，为使每天生产的螺钉和螺母刚好配套，应安排生产螺钉和螺母的工人各多少名？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2020" y="2475509"/>
            <a:ext cx="2876190" cy="1495238"/>
          </a:xfrm>
          <a:prstGeom prst="rect">
            <a:avLst/>
          </a:prstGeom>
        </p:spPr>
      </p:pic>
      <p:sp>
        <p:nvSpPr>
          <p:cNvPr id="4" name="矩形 14"/>
          <p:cNvSpPr>
            <a:spLocks noChangeArrowheads="1"/>
          </p:cNvSpPr>
          <p:nvPr/>
        </p:nvSpPr>
        <p:spPr bwMode="auto">
          <a:xfrm>
            <a:off x="191344" y="2521675"/>
            <a:ext cx="8424936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解：设应安排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名工人生产螺钉，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(22-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名工人生产螺母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根据螺母数量应是螺钉数量的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倍，列出方程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2000(22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2×1200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.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解方程，得    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所以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：应安排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名工人生产螺钉，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名工人生产螺母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886458" y="4293096"/>
            <a:ext cx="3898174" cy="1740679"/>
            <a:chOff x="7886458" y="4293096"/>
            <a:chExt cx="3898174" cy="1740679"/>
          </a:xfrm>
        </p:grpSpPr>
        <p:sp>
          <p:nvSpPr>
            <p:cNvPr id="6" name="云形标注 5"/>
            <p:cNvSpPr/>
            <p:nvPr/>
          </p:nvSpPr>
          <p:spPr>
            <a:xfrm>
              <a:off x="7886458" y="4293096"/>
              <a:ext cx="3898174" cy="1740679"/>
            </a:xfrm>
            <a:prstGeom prst="cloudCallout">
              <a:avLst>
                <a:gd name="adj1" fmla="val -89221"/>
                <a:gd name="adj2" fmla="val -70635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328248" y="4473670"/>
              <a:ext cx="3059962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如果设</a:t>
              </a:r>
              <a:r>
                <a:rPr lang="en-US" altLang="zh-CN" sz="2800" i="1"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rPr>
                <a:t>x</a:t>
              </a: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名工人生产螺母，怎样列方程？</a:t>
              </a:r>
              <a:endParaRPr lang="zh-CN" altLang="en-US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191344" y="677394"/>
            <a:ext cx="120006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名工人，每人每天可以生产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个螺钉或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个螺钉需要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配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个螺母，为使每天生产的螺钉和螺母刚好配套，应安排生产螺钉和螺母的工人各多少名？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2020" y="2475509"/>
            <a:ext cx="2876190" cy="149523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3352" y="2475509"/>
            <a:ext cx="81766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解：设应安排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名工人生产螺母，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(22-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名工人生产螺钉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根据螺母数量应是螺钉数量的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倍，列出方程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2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1200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)=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所以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答：应安排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名工人生产螺钉，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名工人生产螺母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965024" y="4293096"/>
            <a:ext cx="3898174" cy="1740679"/>
            <a:chOff x="7965024" y="4293096"/>
            <a:chExt cx="3898174" cy="1740679"/>
          </a:xfrm>
        </p:grpSpPr>
        <p:sp>
          <p:nvSpPr>
            <p:cNvPr id="6" name="云形标注 5"/>
            <p:cNvSpPr/>
            <p:nvPr/>
          </p:nvSpPr>
          <p:spPr>
            <a:xfrm>
              <a:off x="7965024" y="4293096"/>
              <a:ext cx="3898174" cy="1740679"/>
            </a:xfrm>
            <a:prstGeom prst="cloudCallout">
              <a:avLst>
                <a:gd name="adj1" fmla="val -89221"/>
                <a:gd name="adj2" fmla="val -70635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420134" y="4686381"/>
              <a:ext cx="305996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本题还有其他做法吗？</a:t>
              </a:r>
              <a:endParaRPr lang="zh-CN" altLang="en-US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191344" y="677394"/>
            <a:ext cx="120006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名工人，每人每天可以生产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个螺钉或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个螺钉需要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配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个螺母，为使每天生产的螺钉和螺母刚好配套，应安排生产螺钉和螺母的工人各多少名？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2020" y="2475509"/>
            <a:ext cx="2876190" cy="149523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5132" y="2647236"/>
            <a:ext cx="804111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分析</a:t>
            </a:r>
            <a:r>
              <a:rPr lang="zh-CN" altLang="zh-CN" sz="2800" b="1" kern="1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从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螺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钉的角度来看，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螺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钉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数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等于套数；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从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螺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母的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角度来看，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螺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母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数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等于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套数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倍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可以根据生产的套数是一样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的建立方程解决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14"/>
          <p:cNvSpPr>
            <a:spLocks noChangeArrowheads="1"/>
          </p:cNvSpPr>
          <p:nvPr/>
        </p:nvSpPr>
        <p:spPr bwMode="auto">
          <a:xfrm>
            <a:off x="191344" y="4124330"/>
            <a:ext cx="1872208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列表分析：</a:t>
            </a:r>
            <a:endParaRPr lang="zh-CN" altLang="en-US" sz="2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2074020" y="4124330"/>
          <a:ext cx="8651875" cy="2459038"/>
        </p:xfrm>
        <a:graphic>
          <a:graphicData uri="http://schemas.openxmlformats.org/drawingml/2006/table">
            <a:tbl>
              <a:tblPr/>
              <a:tblGrid>
                <a:gridCol w="1674813"/>
                <a:gridCol w="1651000"/>
                <a:gridCol w="1646237"/>
                <a:gridCol w="2058988"/>
                <a:gridCol w="1620837"/>
              </a:tblGrid>
              <a:tr h="985838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产品类型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生产人数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单人产量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sym typeface="+mn-ea"/>
                        </a:rPr>
                        <a:t>总产量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  <a:sym typeface="+mn-ea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产品套数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螺钉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隶书" panose="020105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sz="28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隶书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1200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螺母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2000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ext Box 30"/>
          <p:cNvSpPr txBox="1">
            <a:spLocks noChangeArrowheads="1"/>
          </p:cNvSpPr>
          <p:nvPr/>
        </p:nvSpPr>
        <p:spPr bwMode="auto">
          <a:xfrm>
            <a:off x="7438635" y="5117125"/>
            <a:ext cx="1524000" cy="522288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1200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Text Box 40"/>
          <p:cNvSpPr txBox="1">
            <a:spLocks noChangeArrowheads="1"/>
          </p:cNvSpPr>
          <p:nvPr/>
        </p:nvSpPr>
        <p:spPr bwMode="auto">
          <a:xfrm>
            <a:off x="3988545" y="5807080"/>
            <a:ext cx="1076325" cy="522287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 Box 35"/>
          <p:cNvSpPr txBox="1">
            <a:spLocks noChangeArrowheads="1"/>
          </p:cNvSpPr>
          <p:nvPr/>
        </p:nvSpPr>
        <p:spPr bwMode="auto">
          <a:xfrm>
            <a:off x="7031782" y="5845180"/>
            <a:ext cx="1981200" cy="522287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2000(22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9322545" y="5113856"/>
            <a:ext cx="1237951" cy="522288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1200 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2" name="对象 1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9078070" y="5764216"/>
          <a:ext cx="169227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2" imgW="19507200" imgH="9448800" progId="Equation.DSMT4">
                  <p:embed/>
                </p:oleObj>
              </mc:Choice>
              <mc:Fallback>
                <p:oleObj name="Equation" r:id="rId2" imgW="19507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78070" y="5764216"/>
                        <a:ext cx="1692275" cy="82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62986" y="2613319"/>
            <a:ext cx="842530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解：设应安排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名工人生产螺钉，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名工人生产螺母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依题意，得  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0" name="对象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61174" y="4007814"/>
          <a:ext cx="282892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1" imgW="32613600" imgH="9448800" progId="Equation.DSMT4">
                  <p:embed/>
                </p:oleObj>
              </mc:Choice>
              <mc:Fallback>
                <p:oleObj name="Equation" r:id="rId1" imgW="32613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61174" y="4007814"/>
                        <a:ext cx="282892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62986" y="4721001"/>
            <a:ext cx="1101759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 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方程，得  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   </a:t>
            </a:r>
            <a:r>
              <a:rPr lang="en-US" altLang="zh-CN" sz="2800" i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10.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     所以    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12</a:t>
            </a: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答：应安排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名工人生产螺钉，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名工人生产螺母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4"/>
          <p:cNvSpPr>
            <a:spLocks noChangeArrowheads="1"/>
          </p:cNvSpPr>
          <p:nvPr/>
        </p:nvSpPr>
        <p:spPr bwMode="auto">
          <a:xfrm>
            <a:off x="191344" y="677394"/>
            <a:ext cx="120006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名工人，每人每天可以生产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个螺钉或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个螺钉需要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配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个螺母，为使每天生产的螺钉和螺母刚好配套，应安排生产螺钉和螺母的工人各多少名？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2020" y="2475509"/>
            <a:ext cx="2876190" cy="149523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237692" y="764704"/>
            <a:ext cx="2088232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方法归纳</a:t>
            </a:r>
            <a:endParaRPr lang="zh-CN" altLang="en-US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27348" y="1556792"/>
            <a:ext cx="11737304" cy="22898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  <a:prstDash val="solid"/>
            <a:rou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解决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配套问题的思路：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利用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配套问题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中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物品之间具有的数量关系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作为列方程的依据；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利用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配套问题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套数不变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作为列方程的依据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22122" y="959601"/>
            <a:ext cx="88024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用一元一次方程解决实际问题的基本过程如下：</a:t>
            </a:r>
            <a:endParaRPr lang="zh-CN" altLang="en-US" sz="32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536" y="2132856"/>
            <a:ext cx="209986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实际问题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408567" y="1957703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设未知数，列方程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54982" y="2132856"/>
            <a:ext cx="295465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一元一次方程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16389"/>
          <p:cNvSpPr txBox="1">
            <a:spLocks noChangeArrowheads="1"/>
          </p:cNvSpPr>
          <p:nvPr/>
        </p:nvSpPr>
        <p:spPr bwMode="auto">
          <a:xfrm>
            <a:off x="3772112" y="28619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16390"/>
          <p:cNvSpPr txBox="1">
            <a:spLocks noChangeArrowheads="1"/>
          </p:cNvSpPr>
          <p:nvPr/>
        </p:nvSpPr>
        <p:spPr bwMode="auto">
          <a:xfrm>
            <a:off x="3848312" y="29381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61308" y="5107997"/>
            <a:ext cx="341632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实际问题的答案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8716756" y="3323589"/>
            <a:ext cx="615553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98501" y="4892554"/>
            <a:ext cx="3467616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1" hangingPunct="1"/>
            <a:r>
              <a:rPr altLang="en-US" sz="32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一元一次方程的解</a:t>
            </a:r>
            <a:endParaRPr altLang="en-US" sz="32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altLang="en-US" sz="32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altLang="en-US" sz="3200" noProof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altLang="zh-CN" sz="3200" b="1" noProof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altLang="zh-CN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x=a)</a:t>
            </a:r>
            <a:endParaRPr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707737" y="4892554"/>
            <a:ext cx="895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检验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cxnSp>
        <p:nvCxnSpPr>
          <p:cNvPr id="12" name="直接箭头连接符 11"/>
          <p:cNvCxnSpPr>
            <a:cxnSpLocks noChangeShapeType="1"/>
          </p:cNvCxnSpPr>
          <p:nvPr/>
        </p:nvCxnSpPr>
        <p:spPr bwMode="auto">
          <a:xfrm flipH="1">
            <a:off x="2934984" y="2892691"/>
            <a:ext cx="1" cy="2106008"/>
          </a:xfrm>
          <a:prstGeom prst="straightConnector1">
            <a:avLst/>
          </a:prstGeom>
          <a:noFill/>
          <a:ln w="57150">
            <a:solidFill>
              <a:srgbClr val="FF0000"/>
            </a:solidFill>
            <a:prstDash val="sysDash"/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12"/>
          <p:cNvCxnSpPr/>
          <p:nvPr/>
        </p:nvCxnSpPr>
        <p:spPr>
          <a:xfrm>
            <a:off x="4071805" y="2455519"/>
            <a:ext cx="3709129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9332309" y="2938124"/>
            <a:ext cx="0" cy="1875631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 flipV="1">
            <a:off x="4756262" y="5429620"/>
            <a:ext cx="2774452" cy="154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箭头: 上弧形 25"/>
          <p:cNvSpPr/>
          <p:nvPr/>
        </p:nvSpPr>
        <p:spPr>
          <a:xfrm rot="3928927">
            <a:off x="5057222" y="3051819"/>
            <a:ext cx="1801697" cy="137160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5225291" y="3296238"/>
            <a:ext cx="11079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转化</a:t>
            </a:r>
            <a:endParaRPr lang="zh-CN" altLang="en-US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12712" y="836712"/>
            <a:ext cx="10704512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6223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列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方程解决实际问题的一般步骤：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审：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审清题意，分清题中的已知量、未知量．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设：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设未知数，设其中某个未知量为</a:t>
            </a:r>
            <a:r>
              <a:rPr lang="en-US" altLang="zh-CN" sz="2800" i="1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列：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根据题意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寻找等量关系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列方程．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验：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检验方程的解是否符合题意．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写出答案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包括单位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6528048" y="3573015"/>
            <a:ext cx="4969623" cy="1465897"/>
            <a:chOff x="9280" y="8043"/>
            <a:chExt cx="4641" cy="230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" name="圆角矩形标注 3"/>
            <p:cNvSpPr/>
            <p:nvPr/>
          </p:nvSpPr>
          <p:spPr>
            <a:xfrm>
              <a:off x="9280" y="8043"/>
              <a:ext cx="4520" cy="1664"/>
            </a:xfrm>
            <a:prstGeom prst="wedgeRoundRectCallout">
              <a:avLst>
                <a:gd name="adj1" fmla="val -76701"/>
                <a:gd name="adj2" fmla="val -68629"/>
                <a:gd name="adj3" fmla="val 16667"/>
              </a:avLst>
            </a:prstGeom>
            <a:grpFill/>
            <a:ln w="19050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noProof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5" name="文本框 1"/>
            <p:cNvSpPr txBox="1">
              <a:spLocks noChangeArrowheads="1"/>
            </p:cNvSpPr>
            <p:nvPr/>
          </p:nvSpPr>
          <p:spPr bwMode="auto">
            <a:xfrm>
              <a:off x="9438" y="8171"/>
              <a:ext cx="4483" cy="21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审题是基础，找等量关系是关键</a:t>
              </a:r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.</a:t>
              </a:r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19336" y="713904"/>
            <a:ext cx="11953328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套仪器由一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和三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构成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m</a:t>
            </a:r>
            <a:r>
              <a:rPr lang="en-US" altLang="zh-CN" sz="2800" baseline="300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钢材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可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做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40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部件或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240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现要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m</a:t>
            </a:r>
            <a:r>
              <a:rPr lang="en-US" altLang="zh-CN" sz="2800" baseline="300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钢材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制作这种仪器，应用多少钢材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做</a:t>
            </a:r>
            <a:r>
              <a:rPr lang="en-US" altLang="zh-CN" sz="2800" i="1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，多少钢材做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部件，才能恰好配成这种仪器？共配成多少套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8116" y="2564904"/>
            <a:ext cx="119507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：由题意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</a:t>
            </a:r>
            <a:r>
              <a:rPr lang="en-US" altLang="zh-CN" sz="2800" i="1" smtClean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的数量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2800" i="1" smtClean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部件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数量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倍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，可根据这一等量关系式得到方程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8956" y="3284984"/>
            <a:ext cx="1186370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解：设应用</a:t>
            </a:r>
            <a:r>
              <a:rPr lang="en-US" altLang="zh-CN" sz="2800" i="1" kern="1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钢材做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部件，</a:t>
            </a:r>
            <a:r>
              <a:rPr lang="en-US" altLang="zh-CN" sz="2800" kern="10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altLang="zh-CN" sz="2800" kern="1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800" kern="100">
                <a:solidFill>
                  <a:srgbClr val="FF0000"/>
                </a:solidFill>
                <a:highlight>
                  <a:srgbClr val="FFFF00"/>
                </a:highlight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i="1" kern="1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solidFill>
                  <a:srgbClr val="FF0000"/>
                </a:solidFill>
                <a:highlight>
                  <a:srgbClr val="FFFF00"/>
                </a:highlight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钢材做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部件，恰好配成这种仪器</a:t>
            </a:r>
            <a:r>
              <a:rPr lang="en-US" altLang="zh-CN" sz="2800" kern="1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en-US" altLang="zh-CN" sz="2800" i="1" kern="1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根据题意，得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</a:t>
            </a:r>
            <a:endParaRPr lang="en-US" altLang="zh-CN" sz="2800" kern="1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         </a:t>
            </a:r>
            <a:r>
              <a:rPr lang="en-US" altLang="zh-CN" sz="2800" kern="100" smtClean="0">
                <a:solidFill>
                  <a:srgbClr val="FF0000"/>
                </a:solidFill>
                <a:highlight>
                  <a:srgbClr val="00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smtClean="0">
                <a:solidFill>
                  <a:srgbClr val="FF0000"/>
                </a:solidFill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240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i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kern="10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  <a:endParaRPr lang="zh-CN" altLang="zh-CN" sz="2800" kern="10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答：应用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4m</a:t>
            </a:r>
            <a:r>
              <a:rPr lang="en-US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钢材做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部件，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2m</a:t>
            </a:r>
            <a:r>
              <a:rPr lang="en-US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钢材做</a:t>
            </a:r>
            <a:r>
              <a:rPr lang="en-US" altLang="zh-CN" sz="2800" i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部件，恰好配成这种仪器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5944" y="764704"/>
            <a:ext cx="12000656" cy="2246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年为了应对武汉新冠肺炎疫情，需要快速建立医院，某车间连夜加班生产医用设备，现共有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个工人可以生产甲、乙两种零件，每人每天平均能生产甲种零件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个或乙种零件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个．已知每</a:t>
            </a:r>
            <a:r>
              <a:rPr lang="en-US" altLang="zh-CN" sz="2800">
                <a:solidFill>
                  <a:srgbClr val="00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个甲种零件和每</a:t>
            </a:r>
            <a:r>
              <a:rPr lang="en-US" altLang="zh-CN" sz="2800">
                <a:solidFill>
                  <a:srgbClr val="00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个乙种零件配成一套，问应分配多少人生产甲种零件，多少人生产乙种零件，才能使每天生产的这两种零件刚好都配套？</a:t>
            </a:r>
            <a:endParaRPr lang="zh-CN" altLang="zh-CN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5602" y="2925366"/>
            <a:ext cx="11785524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分析</a:t>
            </a:r>
            <a:r>
              <a:rPr lang="zh-CN" altLang="zh-CN" sz="2800" b="1" kern="1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每天生产的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甲种零件的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数量：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每天生产的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甲种零件的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数量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=2:3.</a:t>
            </a:r>
            <a:r>
              <a:rPr lang="zh-CN" altLang="en-US" sz="2800" b="1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即：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每天生产的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甲种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零件的数量的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倍等于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每天生产的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甲种零件的数量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倍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矩形 14"/>
          <p:cNvSpPr>
            <a:spLocks noChangeArrowheads="1"/>
          </p:cNvSpPr>
          <p:nvPr/>
        </p:nvSpPr>
        <p:spPr bwMode="auto">
          <a:xfrm>
            <a:off x="215132" y="3610223"/>
            <a:ext cx="1872208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列表分析：</a:t>
            </a:r>
            <a:endParaRPr lang="zh-CN" altLang="en-US" sz="2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590961" y="4388286"/>
          <a:ext cx="7031355" cy="2185670"/>
        </p:xfrm>
        <a:graphic>
          <a:graphicData uri="http://schemas.openxmlformats.org/drawingml/2006/table">
            <a:tbl>
              <a:tblPr/>
              <a:tblGrid>
                <a:gridCol w="1674813"/>
                <a:gridCol w="1651000"/>
                <a:gridCol w="1646237"/>
                <a:gridCol w="2058988"/>
              </a:tblGrid>
              <a:tr h="71247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产品类型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生产人数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单人产量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sym typeface="+mn-ea"/>
                        </a:rPr>
                        <a:t>总产量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  <a:sym typeface="+mn-ea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smtClean="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甲种零件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隶书" panose="020105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sz="28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隶书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smtClean="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24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smtClean="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乙种零件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smtClean="0">
                          <a:solidFill>
                            <a:srgbClr val="000000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12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8100959" y="5095020"/>
            <a:ext cx="876728" cy="522288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24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 Box 40"/>
          <p:cNvSpPr txBox="1">
            <a:spLocks noChangeArrowheads="1"/>
          </p:cNvSpPr>
          <p:nvPr/>
        </p:nvSpPr>
        <p:spPr bwMode="auto">
          <a:xfrm>
            <a:off x="4505486" y="5797351"/>
            <a:ext cx="1076325" cy="522287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" name="Text Box 35"/>
          <p:cNvSpPr txBox="1">
            <a:spLocks noChangeArrowheads="1"/>
          </p:cNvSpPr>
          <p:nvPr/>
        </p:nvSpPr>
        <p:spPr bwMode="auto">
          <a:xfrm>
            <a:off x="7752184" y="5797351"/>
            <a:ext cx="1981200" cy="522287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</a:rPr>
              <a:t>12(60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5944" y="764704"/>
            <a:ext cx="1200065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年为了应对武汉新冠肺炎疫情，需要快速建立医院，某车间连夜加班生产医用设备，现共有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个工人可以生产甲、乙两种零件，每人每天平均能生产甲种零件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个或乙种零件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个．已知每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个甲种零件和每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个乙种零件配成一套，问应分配多少人生产甲种零件，多少人生产乙种零件，才能使每天生产的这两种零件刚好都配套？</a:t>
            </a:r>
            <a:endParaRPr lang="zh-CN" altLang="zh-CN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5944" y="2780928"/>
            <a:ext cx="1189119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分配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生产甲种零件，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则有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(60-</a:t>
            </a:r>
            <a:r>
              <a:rPr lang="en-US" altLang="zh-CN" sz="2800" i="1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人生产乙种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零件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，依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题意得方程： 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</a:t>
            </a:r>
            <a:r>
              <a:rPr lang="en-US" altLang="zh-CN" sz="2800" smtClean="0">
                <a:solidFill>
                  <a:srgbClr val="FF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×24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en-US" altLang="zh-CN" sz="2800" smtClean="0">
                <a:solidFill>
                  <a:srgbClr val="FF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×12(60-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=15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60-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=45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：应分配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人生产甲种零件，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人生产乙种零件，才能使每天生产的这两种零件刚好配套．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824192" y="4509120"/>
            <a:ext cx="3898174" cy="1740679"/>
            <a:chOff x="7965024" y="4293096"/>
            <a:chExt cx="3898174" cy="1740679"/>
          </a:xfrm>
        </p:grpSpPr>
        <p:sp>
          <p:nvSpPr>
            <p:cNvPr id="12" name="云形标注 11"/>
            <p:cNvSpPr/>
            <p:nvPr/>
          </p:nvSpPr>
          <p:spPr>
            <a:xfrm>
              <a:off x="7965024" y="4293096"/>
              <a:ext cx="3898174" cy="1740679"/>
            </a:xfrm>
            <a:prstGeom prst="cloudCallout">
              <a:avLst>
                <a:gd name="adj1" fmla="val -89221"/>
                <a:gd name="adj2" fmla="val -70635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420134" y="4686381"/>
              <a:ext cx="305996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本题</a:t>
              </a: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可以</a:t>
              </a:r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根据套数来解吗？</a:t>
              </a:r>
              <a:endParaRPr lang="zh-CN" altLang="en-US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5944" y="764704"/>
            <a:ext cx="1200065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年为了应对武汉新冠肺炎疫情，需要快速建立医院，某车间连夜加班生产医用设备，现共有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个工人可以生产甲、乙两种零件，每人每天平均能生产甲种零件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个或乙种零件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个．已知每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个甲种零件和每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个乙种零件配成一套，问应分配多少人生产甲种零件，多少人生产乙种零件，才能使每天生产的这两种零件刚好都配套？</a:t>
            </a:r>
            <a:endParaRPr lang="zh-CN" altLang="zh-CN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5944" y="2780928"/>
            <a:ext cx="1189119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分配</a:t>
            </a:r>
            <a:r>
              <a:rPr lang="en-US" altLang="zh-CN" sz="2800" smtClean="0">
                <a:solidFill>
                  <a:srgbClr val="FF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生产甲种零件，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则有</a:t>
            </a:r>
            <a:r>
              <a:rPr lang="en-US" altLang="zh-CN" sz="2800" smtClean="0">
                <a:solidFill>
                  <a:srgbClr val="FF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(60-</a:t>
            </a:r>
            <a:r>
              <a:rPr lang="en-US" altLang="zh-CN" sz="2800" i="1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highlight>
                  <a:srgbClr val="FFFF00"/>
                </a:highlight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人生产乙种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零件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，依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题意得方程： 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=15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60-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=45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：应分配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人生产甲种零件，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人生产乙种零件，才能使每天生产的这两种零件刚好配套．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655840" y="3415283"/>
          <a:ext cx="2304256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1" imgW="26822400" imgH="10058400" progId="Equation.DSMT4">
                  <p:embed/>
                </p:oleObj>
              </mc:Choice>
              <mc:Fallback>
                <p:oleObj name="Equation" r:id="rId1" imgW="268224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55840" y="3415283"/>
                        <a:ext cx="2304256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1344" y="764704"/>
            <a:ext cx="11881320" cy="182357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机械厂加工车间有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68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名工人，平均每人每天加工大齿轮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16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个或小齿轮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个，已知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个大齿轮与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个小齿轮刚好配成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套，那么需要分别安排多少名工人加工大、小齿轮，才能使每天加工的大、小齿轮刚好配套？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91344" y="2492896"/>
            <a:ext cx="11881320" cy="3553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生产</a:t>
            </a:r>
            <a:r>
              <a:rPr lang="zh-CN" altLang="en-US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大齿轮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的人数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800" i="1" smtClean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，则生产</a:t>
            </a:r>
            <a:r>
              <a:rPr lang="zh-CN" altLang="en-US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小齿轮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的人数为</a:t>
            </a:r>
            <a:r>
              <a:rPr lang="en-US" altLang="zh-CN" sz="280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(68-</a:t>
            </a: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依题意列方程得：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          </a:t>
            </a:r>
            <a:r>
              <a:rPr lang="en-US" altLang="zh-CN" sz="3600" smtClean="0">
                <a:solidFill>
                  <a:srgbClr val="FF0000"/>
                </a:solidFill>
                <a:highlight>
                  <a:srgbClr val="00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3×16</a:t>
            </a:r>
            <a:r>
              <a:rPr lang="en-US" altLang="zh-CN" sz="3600" i="1">
                <a:solidFill>
                  <a:srgbClr val="FF0000"/>
                </a:solidFill>
                <a:highlight>
                  <a:srgbClr val="00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3600" smtClean="0">
                <a:solidFill>
                  <a:srgbClr val="FF0000"/>
                </a:solidFill>
                <a:highlight>
                  <a:srgbClr val="00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=2×10(68-</a:t>
            </a:r>
            <a:r>
              <a:rPr lang="en-US" altLang="zh-CN" sz="3600" i="1">
                <a:solidFill>
                  <a:srgbClr val="FF0000"/>
                </a:solidFill>
                <a:highlight>
                  <a:srgbClr val="00FF00"/>
                </a:highlight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3600" smtClean="0">
                <a:solidFill>
                  <a:srgbClr val="FF0000"/>
                </a:solidFill>
                <a:highlight>
                  <a:srgbClr val="00FF00"/>
                </a:highlight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) </a:t>
            </a:r>
            <a:endParaRPr lang="en-US" altLang="zh-CN" sz="2800" smtClean="0">
              <a:solidFill>
                <a:srgbClr val="FF0000"/>
              </a:solidFill>
              <a:highlight>
                <a:srgbClr val="00FF00"/>
              </a:highlight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   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得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=20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               68-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=48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答：生产大齿轮的人数为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人，生产小齿轮的人数为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48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人．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9336" y="764704"/>
            <a:ext cx="120726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工厂接受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了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天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内生产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电子产品的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总任务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已知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每台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en-US" altLang="zh-CN" sz="2800" i="1" kern="1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型产品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由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型装置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装置配套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组成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工厂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现有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80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名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工人，每个工人每天能加工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装置或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型装置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工厂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将所有工人分成两组同时开始加工，每组分别加工一种装置，并要求每天加工的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装置数量正好组成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产品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）按照这样的生产方式，工厂每天能配套组成多少套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电子产品？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）工厂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补充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名新工人，这些新工人只能独立进行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装置的加工，且每人每天只能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加工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型装置，则补充新工人后每天能配套生产多少产品？补充新工人后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天内能完成总任务吗？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9336" y="764704"/>
            <a:ext cx="120726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工厂接受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了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天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内生产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电子产品的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总任务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已知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每台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en-US" altLang="zh-CN" sz="2800" i="1" kern="1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型产品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由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型装置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装置配套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组成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工厂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现有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80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名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工人，每个工人每天能加工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装置或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型装置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工厂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将所有工人分成两组同时开始加工，每组分别加工一种装置，并要求每天加工的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装置数量正好组成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产品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）按照这样的生产方式，工厂每天能配套组成多少套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电子产品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336" y="3284984"/>
            <a:ext cx="11809312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）解：设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安排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型装置，则安排（</a:t>
            </a:r>
            <a:r>
              <a:rPr lang="en-US" altLang="zh-CN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80﹣</a:t>
            </a:r>
            <a:r>
              <a:rPr lang="en-US" altLang="zh-CN" sz="2400" i="1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）名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工人生产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型装置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，根据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题意得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解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   </a:t>
            </a:r>
            <a:r>
              <a:rPr lang="en-US" altLang="zh-CN" sz="2400" i="1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=32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：按照这样的生产方式，工厂每天能配套组成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48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套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型电子产品．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5015880" y="4293096"/>
          <a:ext cx="1754168" cy="7616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1" imgW="23164800" imgH="10058400" progId="Equation.DSMT4">
                  <p:embed/>
                </p:oleObj>
              </mc:Choice>
              <mc:Fallback>
                <p:oleObj name="Equation" r:id="rId1" imgW="231648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15880" y="4293096"/>
                        <a:ext cx="1754168" cy="7616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4996055" y="5611960"/>
          <a:ext cx="1773993" cy="670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3" imgW="24993600" imgH="9448800" progId="Equation.DSMT4">
                  <p:embed/>
                </p:oleObj>
              </mc:Choice>
              <mc:Fallback>
                <p:oleObj name="Equation" r:id="rId3" imgW="24993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96055" y="5611960"/>
                        <a:ext cx="1773993" cy="6706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9336" y="764704"/>
            <a:ext cx="12072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）工厂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补充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名新工人，这些新工人只能独立进行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装置的加工，且每人每天只能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加工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sz="2800" i="1" kern="100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型装置，则补充新工人后每天能配套生产多少产品？补充新工人后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天内能完成总任务吗？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9336" y="2060848"/>
            <a:ext cx="119533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）设安排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名工人生产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型装置，则安排（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80﹣y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）名工人及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名新工人生产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G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型装置，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根据题意得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解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    </a:t>
            </a:r>
            <a:r>
              <a:rPr lang="en-US" altLang="zh-CN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y=64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en-US" altLang="zh-CN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64×20=1280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4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所以补充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新工人后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天内能完成总任务．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答：补充新工人后每天能配套生产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套产品，补充新工人后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天内能完成总任务．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727848" y="3052242"/>
          <a:ext cx="2743276" cy="787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1" imgW="35052000" imgH="10058400" progId="Equation.DSMT4">
                  <p:embed/>
                </p:oleObj>
              </mc:Choice>
              <mc:Fallback>
                <p:oleObj name="Equation" r:id="rId1" imgW="350520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27848" y="3052242"/>
                        <a:ext cx="2743276" cy="7872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423248" y="4391161"/>
          <a:ext cx="1464840" cy="744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3" imgW="18592800" imgH="9448800" progId="Equation.DSMT4">
                  <p:embed/>
                </p:oleObj>
              </mc:Choice>
              <mc:Fallback>
                <p:oleObj name="Equation" r:id="rId3" imgW="185928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23248" y="4391161"/>
                        <a:ext cx="1464840" cy="7444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1344" y="764704"/>
            <a:ext cx="12000656" cy="182357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某服装厂要生产校服一批，已知每3</a:t>
            </a:r>
            <a:r>
              <a:rPr lang="zh-CN" altLang="en-US" sz="2800" i="1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的布料可以制作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上衣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件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或者裤子3条.计划用300</a:t>
            </a:r>
            <a:r>
              <a:rPr lang="zh-CN" altLang="en-US" sz="2800" i="1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布料生产校服， 应分别用多少布料制作上衣和裤子，可生产校服多少套.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55030" y="2420888"/>
                <a:ext cx="11873283" cy="2977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4500"/>
                  </a:lnSpc>
                </a:pP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解:设应用</a:t>
                </a:r>
                <a:r>
                  <a:rPr lang="zh-CN" altLang="en-US" sz="28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xm</a:t>
                </a:r>
                <a:r>
                  <a:rPr lang="zh-CN" altLang="en-US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布料制作上衣，(300-</a:t>
                </a:r>
                <a:r>
                  <a:rPr lang="zh-CN" altLang="en-US" sz="28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r>
                  <a:rPr lang="zh-CN" altLang="en-US" sz="2800" i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en-US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布料制作裤子.根据题意，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得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隶书" panose="02010509060101010101" pitchFamily="49" charset="-122"/>
                      </a:rPr>
                      <m:t>                                                               </m:t>
                    </m:r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en-US" sz="2800" i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=300-</a:t>
                </a:r>
                <a:r>
                  <a:rPr lang="zh-CN" altLang="en-US" sz="2800" i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endParaRPr lang="en-US" altLang="zh-CN" sz="2800" i="1" smtClean="0">
                  <a:solidFill>
                    <a:srgbClr val="FF0000"/>
                  </a:solidFill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ts val="4500"/>
                  </a:lnSpc>
                </a:pP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  解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方程，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得    </a:t>
                </a:r>
                <a:r>
                  <a:rPr lang="zh-CN" altLang="en-US" sz="2800" i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8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ts val="4500"/>
                  </a:lnSpc>
                </a:pP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               300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i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=120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ts val="4500"/>
                  </a:lnSpc>
                </a:pP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答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:应用180</a:t>
                </a:r>
                <a:r>
                  <a:rPr lang="zh-CN" altLang="en-US" sz="28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en-US" sz="2800" baseline="3000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布料制作上衣，120</a:t>
                </a:r>
                <a:r>
                  <a:rPr lang="zh-CN" altLang="en-US" sz="28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en-US" sz="2800" baseline="30000">
                    <a:solidFill>
                      <a:srgbClr val="FF00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布料制作裤子，可生产校服120套.</a:t>
                </a:r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30" y="2420888"/>
                <a:ext cx="11873283" cy="2977738"/>
              </a:xfrm>
              <a:prstGeom prst="rect">
                <a:avLst/>
              </a:prstGeom>
              <a:blipFill rotWithShape="1">
                <a:blip r:embed="rId1"/>
                <a:stretch>
                  <a:fillRect l="-3" t="-1459" r="4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436" y="768896"/>
            <a:ext cx="11953328" cy="310854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某圆柱形饮料瓶由铝片加工做成，现有若干张一样大小的铝片，若全部用来做瓶身可做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900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个，若全部用来做瓶底可做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个．已知每一张这样的铝片全部做成瓶底比全部做成瓶身多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个．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）问一张这样的铝片可做几个瓶底？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）这些铝片一共有多少张？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）若一个瓶身与两个瓶底配成一套，则从这些铝片中取多少张做瓶身，取多少张做瓶底可使配套做成的饮料瓶最多？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矩形 43"/>
              <p:cNvSpPr/>
              <p:nvPr/>
            </p:nvSpPr>
            <p:spPr>
              <a:xfrm>
                <a:off x="301452" y="3864863"/>
                <a:ext cx="9793088" cy="24638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ct val="0"/>
                  </a:spcAft>
                </a:pPr>
                <a:r>
                  <a:rPr lang="zh-CN" altLang="zh-CN" sz="2400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）设一张这样的铝片可做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个瓶底</a:t>
                </a:r>
                <a:r>
                  <a:rPr lang="zh-CN" altLang="zh-CN" sz="24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．根据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题意，得</a:t>
                </a:r>
                <a:endParaRPr lang="en-US" altLang="zh-CN" sz="2400" kern="100" smtClean="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900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1200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20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解得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80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20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60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答：一张这样的铝片可做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80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个瓶底．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1200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80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15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（张）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答：这些铝片一共有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15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张．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44" name="矩形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452" y="3864863"/>
                <a:ext cx="9793088" cy="2463816"/>
              </a:xfrm>
              <a:prstGeom prst="rect">
                <a:avLst/>
              </a:prstGeom>
              <a:blipFill rotWithShape="1">
                <a:blip r:embed="rId1"/>
                <a:stretch>
                  <a:fillRect l="-5" t="-10" r="6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136" y="768896"/>
            <a:ext cx="119533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某圆柱形饮料瓶由铝片加工做成，现有若干张一样大小的铝片，若全部用来做瓶身可做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900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个，若全部用来做瓶底可做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1200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个．已知每一张这样的铝片全部做成瓶底比全部做成瓶身多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个．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）问一张这样的铝片可做几个瓶底？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）这些铝片一共有多少张？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）若一个瓶身与两个瓶底配成一套，则从这些铝片中取多少张做瓶身，取多少张做瓶底可使配套做成的饮料瓶最多？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矩形 43"/>
              <p:cNvSpPr/>
              <p:nvPr/>
            </p:nvSpPr>
            <p:spPr>
              <a:xfrm>
                <a:off x="170136" y="3793232"/>
                <a:ext cx="11953328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）设从这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15</a:t>
                </a:r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张铝片中取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张做瓶身，取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15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张做瓶底可使配套做成的饮料瓶最多．</a:t>
                </a:r>
                <a:endParaRPr lang="zh-CN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根据题意，得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60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80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15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解得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．则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15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答：从这些铝片中取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张做瓶身，取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9</a:t>
                </a:r>
                <a:r>
                  <a:rPr lang="zh-CN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张做瓶底可使配套做成的饮料瓶最多．</a:t>
                </a:r>
                <a:endParaRPr lang="zh-CN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44" name="矩形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136" y="3793232"/>
                <a:ext cx="11953328" cy="2246769"/>
              </a:xfrm>
              <a:prstGeom prst="rect">
                <a:avLst/>
              </a:prstGeom>
              <a:blipFill rotWithShape="1">
                <a:blip r:embed="rId1"/>
                <a:stretch>
                  <a:fillRect l="-5" t="-17" b="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19336" y="764704"/>
                <a:ext cx="12025336" cy="3108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在手工制作课上，老师组织七年级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班的学生用硬纸制作圆柱形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茶叶筒．</a:t>
                </a:r>
                <a:endParaRPr lang="en-US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七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年级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班共有学生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人，其中男生人数比女生人数少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人，并且每名学生每小时剪筒身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个或剪筒底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120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个．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(1)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七年级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班有男生、女生各多少人？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原计划男生负责剪筒底，女生负责剪筒身，要求一个筒身配两个筒底，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那么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每小时剪出的筒身与筒底能配套吗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?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如果不配套，那么如何进行人员调配，才能使每小时剪出的筒身与筒底刚好配套？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36" y="764704"/>
                <a:ext cx="12025336" cy="3108543"/>
              </a:xfrm>
              <a:prstGeom prst="rect">
                <a:avLst/>
              </a:prstGeom>
              <a:blipFill rotWithShape="1">
                <a:blip r:embed="rId1"/>
                <a:stretch>
                  <a:fillRect l="-5" t="-5" r="2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263352" y="3789041"/>
            <a:ext cx="114492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解：（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）设七年级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班有男生有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人，则女生有（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x+2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）人，由题意得：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x+x+2=50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解得：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x=24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女生：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24+2=26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（人），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答：七年级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班有男生有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人，则女生有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26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</a:t>
            </a:r>
            <a:r>
              <a:rPr lang="zh-CN" altLang="zh-CN" sz="24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19336" y="764704"/>
                <a:ext cx="12025336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在手工制作课上，老师组织七年级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班的学生用硬纸制作圆柱形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茶叶筒．</a:t>
                </a:r>
                <a:endParaRPr lang="en-US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七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年级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班共有学生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人，其中男生人数比女生人数少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人，并且每名学生每小时剪筒身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个或剪筒底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120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个．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2)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原计划男生负责剪筒底，女生负责剪筒身，要求一个筒身配两个筒底，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那么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每小时剪出的筒身与筒底能配套吗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?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如果不配套，那么如何进行人员调配，才能使每小时剪出的筒身与筒底刚好配套？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36" y="764704"/>
                <a:ext cx="12025336" cy="2677656"/>
              </a:xfrm>
              <a:prstGeom prst="rect">
                <a:avLst/>
              </a:prstGeom>
              <a:blipFill rotWithShape="1">
                <a:blip r:embed="rId1"/>
                <a:stretch>
                  <a:fillRect l="-5" t="-6" r="2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133028" y="3442360"/>
            <a:ext cx="116516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）男生剪筒底的数量：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24×120=2880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（个</a:t>
            </a:r>
            <a:r>
              <a:rPr lang="zh-CN" altLang="zh-CN" sz="24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endParaRPr lang="en-US" altLang="zh-CN" sz="2400" kern="1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女生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剪筒身的数量：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26×40=1040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（个），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因为一个筒身配两个筒底，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2880:1040≠2:1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所以原计划男生负责剪筒底，女生负责剪筒身，每小时剪出的筒身与筒底不能配套，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设男生应向女生支援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人，由题意得：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120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24-y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26+y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×40×2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解得：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y=4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ct val="0"/>
              </a:spcAft>
            </a:pP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答：男生应向女生支援</a:t>
            </a:r>
            <a:r>
              <a:rPr lang="en-US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4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人时，才能使每小时剪出的筒身与筒底配套．</a:t>
            </a:r>
            <a:endParaRPr lang="zh-CN" altLang="zh-CN" sz="24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63352" y="1052736"/>
            <a:ext cx="11737304" cy="22898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  <a:prstDash val="solid"/>
            <a:rou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解决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配套问题的思路：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利用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配套问题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中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物品之间具有的数量关系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作为列方程的依据；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利用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配套问题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套数不变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作为列方程的依据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22122" y="959601"/>
            <a:ext cx="88024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用一元一次方程解决实际问题的基本过程如下：</a:t>
            </a:r>
            <a:endParaRPr lang="zh-CN" altLang="en-US" sz="32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536" y="2132856"/>
            <a:ext cx="209986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实际问题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408567" y="1957703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设未知数，列方程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54982" y="2132856"/>
            <a:ext cx="295465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一元一次方程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16389"/>
          <p:cNvSpPr txBox="1">
            <a:spLocks noChangeArrowheads="1"/>
          </p:cNvSpPr>
          <p:nvPr/>
        </p:nvSpPr>
        <p:spPr bwMode="auto">
          <a:xfrm>
            <a:off x="3772112" y="28619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16390"/>
          <p:cNvSpPr txBox="1">
            <a:spLocks noChangeArrowheads="1"/>
          </p:cNvSpPr>
          <p:nvPr/>
        </p:nvSpPr>
        <p:spPr bwMode="auto">
          <a:xfrm>
            <a:off x="3848312" y="29381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61308" y="5107997"/>
            <a:ext cx="341632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实际问题的答案</a:t>
            </a:r>
            <a:endParaRPr lang="zh-CN" altLang="en-US" sz="36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8716756" y="3323589"/>
            <a:ext cx="615553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98501" y="4892554"/>
            <a:ext cx="3467616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1" hangingPunct="1"/>
            <a:r>
              <a:rPr altLang="en-US" sz="32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一元一次方程的解</a:t>
            </a:r>
            <a:endParaRPr altLang="en-US" sz="3200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/>
            <a:r>
              <a:rPr altLang="en-US" sz="3200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altLang="en-US" sz="3200" noProof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altLang="zh-CN" sz="3200" b="1" noProof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altLang="zh-CN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x=a)</a:t>
            </a:r>
            <a:endParaRPr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707737" y="4892554"/>
            <a:ext cx="895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检验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cxnSp>
        <p:nvCxnSpPr>
          <p:cNvPr id="12" name="直接箭头连接符 11"/>
          <p:cNvCxnSpPr>
            <a:cxnSpLocks noChangeShapeType="1"/>
          </p:cNvCxnSpPr>
          <p:nvPr/>
        </p:nvCxnSpPr>
        <p:spPr bwMode="auto">
          <a:xfrm flipH="1">
            <a:off x="2934984" y="2892691"/>
            <a:ext cx="1" cy="2106008"/>
          </a:xfrm>
          <a:prstGeom prst="straightConnector1">
            <a:avLst/>
          </a:prstGeom>
          <a:noFill/>
          <a:ln w="57150">
            <a:solidFill>
              <a:srgbClr val="FF0000"/>
            </a:solidFill>
            <a:prstDash val="sysDash"/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12"/>
          <p:cNvCxnSpPr/>
          <p:nvPr/>
        </p:nvCxnSpPr>
        <p:spPr>
          <a:xfrm>
            <a:off x="4071805" y="2455519"/>
            <a:ext cx="3709129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9332309" y="2938124"/>
            <a:ext cx="0" cy="1875631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 flipV="1">
            <a:off x="4756262" y="5429620"/>
            <a:ext cx="2774452" cy="154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箭头: 上弧形 25"/>
          <p:cNvSpPr/>
          <p:nvPr/>
        </p:nvSpPr>
        <p:spPr>
          <a:xfrm rot="3928927">
            <a:off x="5057222" y="3051819"/>
            <a:ext cx="1801697" cy="137160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5225291" y="3296238"/>
            <a:ext cx="11079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转化</a:t>
            </a:r>
            <a:endParaRPr lang="zh-CN" altLang="en-US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12712" y="836712"/>
            <a:ext cx="10704512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6223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列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方程解决实际问题的一般步骤：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审：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审清题意，分清题中的已知量、未知量．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设：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设未知数，设其中某个未知量为</a:t>
            </a:r>
            <a:r>
              <a:rPr lang="en-US" altLang="zh-CN" sz="2800" i="1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列：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根据题意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寻找等量关系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列方程．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验：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检验方程的解是否符合题意．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写出答案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包括单位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6528048" y="3573015"/>
            <a:ext cx="4969623" cy="1465897"/>
            <a:chOff x="9280" y="8043"/>
            <a:chExt cx="4641" cy="230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" name="圆角矩形标注 3"/>
            <p:cNvSpPr/>
            <p:nvPr/>
          </p:nvSpPr>
          <p:spPr>
            <a:xfrm>
              <a:off x="9280" y="8043"/>
              <a:ext cx="4520" cy="1664"/>
            </a:xfrm>
            <a:prstGeom prst="wedgeRoundRectCallout">
              <a:avLst>
                <a:gd name="adj1" fmla="val -76701"/>
                <a:gd name="adj2" fmla="val -68629"/>
                <a:gd name="adj3" fmla="val 16667"/>
              </a:avLst>
            </a:prstGeom>
            <a:grpFill/>
            <a:ln w="19050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noProof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5" name="文本框 1"/>
            <p:cNvSpPr txBox="1">
              <a:spLocks noChangeArrowheads="1"/>
            </p:cNvSpPr>
            <p:nvPr/>
          </p:nvSpPr>
          <p:spPr bwMode="auto">
            <a:xfrm>
              <a:off x="9438" y="8171"/>
              <a:ext cx="4483" cy="21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审题是基础，找等量关系是关键</a:t>
              </a:r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.</a:t>
              </a:r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036300" y="124587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KSO_WM_UNIT_TABLE_BEAUTIFY" val="smartTable{02c62118-ed12-404c-9b76-0f2c08130cb3}"/>
</p:tagLst>
</file>

<file path=ppt/tags/tag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e5f94f8f-00df-452c-9d23-2df4036c560e"/>
  <p:tag name="COMMONDATA" val="eyJoZGlkIjoiOWMyMGRhZjkzODM3YzVhOGJkYWVlNDIxNWMxMmQxY2E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6041</Words>
  <Application>WPS 演示</Application>
  <PresentationFormat/>
  <Paragraphs>334</Paragraphs>
  <Slides>29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7</vt:i4>
      </vt:variant>
      <vt:variant>
        <vt:lpstr>幻灯片标题</vt:lpstr>
      </vt:variant>
      <vt:variant>
        <vt:i4>29</vt:i4>
      </vt:variant>
    </vt:vector>
  </HeadingPairs>
  <TitlesOfParts>
    <vt:vector size="52" baseType="lpstr">
      <vt:lpstr>Arial</vt:lpstr>
      <vt:lpstr>宋体</vt:lpstr>
      <vt:lpstr>Wingdings</vt:lpstr>
      <vt:lpstr>微软雅黑</vt:lpstr>
      <vt:lpstr>华文行楷</vt:lpstr>
      <vt:lpstr>隶书</vt:lpstr>
      <vt:lpstr>Times New Roman</vt:lpstr>
      <vt:lpstr>黑体</vt:lpstr>
      <vt:lpstr>Calibri</vt:lpstr>
      <vt:lpstr>Arial Unicode MS</vt:lpstr>
      <vt:lpstr>Cambria Math</vt:lpstr>
      <vt:lpstr>等线 Light</vt:lpstr>
      <vt:lpstr>等线</vt:lpstr>
      <vt:lpstr>2_Office 主题​​</vt:lpstr>
      <vt:lpstr>3_Office 主题​​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檀木</cp:lastModifiedBy>
  <cp:revision>2</cp:revision>
  <cp:lastPrinted>2022-10-14T16:08:00Z</cp:lastPrinted>
  <dcterms:created xsi:type="dcterms:W3CDTF">2022-10-14T16:08:00Z</dcterms:created>
  <dcterms:modified xsi:type="dcterms:W3CDTF">2022-11-01T00:24:43Z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15DFFE0DE71A4D2DA51588FEDBCF7587</vt:lpwstr>
  </property>
  <property fmtid="{D5CDD505-2E9C-101B-9397-08002B2CF9AE}" pid="7" name="KSOProductBuildVer">
    <vt:lpwstr>2052-11.1.0.12598</vt:lpwstr>
  </property>
</Properties>
</file>