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09" r:id="rId3"/>
    <p:sldId id="259" r:id="rId4"/>
    <p:sldId id="257" r:id="rId5"/>
    <p:sldId id="258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62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82CA7-8544-4D5F-BE01-2A551F0805EE}" type="datetimeFigureOut">
              <a:rPr lang="zh-CN" altLang="en-US" smtClean="0"/>
              <a:t>2019/4/8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8A628-0F24-4B54-930E-FA49DF5BE8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1102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82CA7-8544-4D5F-BE01-2A551F0805EE}" type="datetimeFigureOut">
              <a:rPr lang="zh-CN" altLang="en-US" smtClean="0"/>
              <a:t>2019/4/8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8A628-0F24-4B54-930E-FA49DF5BE8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0253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82CA7-8544-4D5F-BE01-2A551F0805EE}" type="datetimeFigureOut">
              <a:rPr lang="zh-CN" altLang="en-US" smtClean="0"/>
              <a:t>2019/4/8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8A628-0F24-4B54-930E-FA49DF5BE8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7567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82CA7-8544-4D5F-BE01-2A551F0805EE}" type="datetimeFigureOut">
              <a:rPr lang="zh-CN" altLang="en-US" smtClean="0"/>
              <a:t>2019/4/8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8A628-0F24-4B54-930E-FA49DF5BE8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078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82CA7-8544-4D5F-BE01-2A551F0805EE}" type="datetimeFigureOut">
              <a:rPr lang="zh-CN" altLang="en-US" smtClean="0"/>
              <a:t>2019/4/8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8A628-0F24-4B54-930E-FA49DF5BE8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9116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82CA7-8544-4D5F-BE01-2A551F0805EE}" type="datetimeFigureOut">
              <a:rPr lang="zh-CN" altLang="en-US" smtClean="0"/>
              <a:t>2019/4/8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8A628-0F24-4B54-930E-FA49DF5BE8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3538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82CA7-8544-4D5F-BE01-2A551F0805EE}" type="datetimeFigureOut">
              <a:rPr lang="zh-CN" altLang="en-US" smtClean="0"/>
              <a:t>2019/4/8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8A628-0F24-4B54-930E-FA49DF5BE8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2612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82CA7-8544-4D5F-BE01-2A551F0805EE}" type="datetimeFigureOut">
              <a:rPr lang="zh-CN" altLang="en-US" smtClean="0"/>
              <a:t>2019/4/8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8A628-0F24-4B54-930E-FA49DF5BE8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1640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82CA7-8544-4D5F-BE01-2A551F0805EE}" type="datetimeFigureOut">
              <a:rPr lang="zh-CN" altLang="en-US" smtClean="0"/>
              <a:t>2019/4/8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8A628-0F24-4B54-930E-FA49DF5BE8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951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82CA7-8544-4D5F-BE01-2A551F0805EE}" type="datetimeFigureOut">
              <a:rPr lang="zh-CN" altLang="en-US" smtClean="0"/>
              <a:t>2019/4/8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8A628-0F24-4B54-930E-FA49DF5BE8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4978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82CA7-8544-4D5F-BE01-2A551F0805EE}" type="datetimeFigureOut">
              <a:rPr lang="zh-CN" altLang="en-US" smtClean="0"/>
              <a:t>2019/4/8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8A628-0F24-4B54-930E-FA49DF5BE8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48809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182CA7-8544-4D5F-BE01-2A551F0805EE}" type="datetimeFigureOut">
              <a:rPr lang="zh-CN" altLang="en-US" smtClean="0"/>
              <a:t>2019/4/8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18A628-0F24-4B54-930E-FA49DF5BE8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1193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4.png"/><Relationship Id="rId7" Type="http://schemas.openxmlformats.org/officeDocument/2006/relationships/image" Target="../media/image2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3.emf"/><Relationship Id="rId5" Type="http://schemas.openxmlformats.org/officeDocument/2006/relationships/image" Target="../media/image1.emf"/><Relationship Id="rId10" Type="http://schemas.openxmlformats.org/officeDocument/2006/relationships/oleObject" Target="../embeddings/oleObject3.bin"/><Relationship Id="rId4" Type="http://schemas.openxmlformats.org/officeDocument/2006/relationships/oleObject" Target="../embeddings/oleObject1.bin"/><Relationship Id="rId9" Type="http://schemas.openxmlformats.org/officeDocument/2006/relationships/image" Target="16RJW6-12.TIF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17YASW4-154.TIF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B87D946-E63D-4D4F-85F7-495BD6F7B38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/>
              <a:t>万有引力割补法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07FADEA7-3ABF-4C31-956D-0BC1D3B0E18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58793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856" name="Picture 104">
            <a:extLst>
              <a:ext uri="{FF2B5EF4-FFF2-40B4-BE49-F238E27FC236}">
                <a16:creationId xmlns:a16="http://schemas.microsoft.com/office/drawing/2014/main" id="{D3A77663-EDEB-4F15-BFFD-856EBD42F5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25" y="552450"/>
            <a:ext cx="1397000" cy="42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4862" name="Object 110">
            <a:extLst>
              <a:ext uri="{FF2B5EF4-FFF2-40B4-BE49-F238E27FC236}">
                <a16:creationId xmlns:a16="http://schemas.microsoft.com/office/drawing/2014/main" id="{4B9D6463-A41C-4447-9086-41A4CC8C94D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23875" y="3000375"/>
          <a:ext cx="8312150" cy="2763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文档" r:id="rId4" imgW="8821960" imgH="2944546" progId="Word.Document.8">
                  <p:embed/>
                </p:oleObj>
              </mc:Choice>
              <mc:Fallback>
                <p:oleObj name="文档" r:id="rId4" imgW="8821960" imgH="2944546" progId="Word.Document.8">
                  <p:embed/>
                  <p:pic>
                    <p:nvPicPr>
                      <p:cNvPr id="74862" name="Object 110">
                        <a:extLst>
                          <a:ext uri="{FF2B5EF4-FFF2-40B4-BE49-F238E27FC236}">
                            <a16:creationId xmlns:a16="http://schemas.microsoft.com/office/drawing/2014/main" id="{4B9D6463-A41C-4447-9086-41A4CC8C94D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875" y="3000375"/>
                        <a:ext cx="8312150" cy="2763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867" name="Object 115">
            <a:extLst>
              <a:ext uri="{FF2B5EF4-FFF2-40B4-BE49-F238E27FC236}">
                <a16:creationId xmlns:a16="http://schemas.microsoft.com/office/drawing/2014/main" id="{D076B8B2-EF45-4BA5-B712-DC0381C2B75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11188" y="4151313"/>
          <a:ext cx="7942262" cy="230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文档" r:id="rId6" imgW="8116070" imgH="2344044" progId="Word.Document.8">
                  <p:embed/>
                </p:oleObj>
              </mc:Choice>
              <mc:Fallback>
                <p:oleObj name="文档" r:id="rId6" imgW="8116070" imgH="2344044" progId="Word.Document.8">
                  <p:embed/>
                  <p:pic>
                    <p:nvPicPr>
                      <p:cNvPr id="74867" name="Object 115">
                        <a:extLst>
                          <a:ext uri="{FF2B5EF4-FFF2-40B4-BE49-F238E27FC236}">
                            <a16:creationId xmlns:a16="http://schemas.microsoft.com/office/drawing/2014/main" id="{D076B8B2-EF45-4BA5-B712-DC0381C2B75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4151313"/>
                        <a:ext cx="7942262" cy="2301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4868" name="Picture 116" descr="16RJW6-12.TIF">
            <a:extLst>
              <a:ext uri="{FF2B5EF4-FFF2-40B4-BE49-F238E27FC236}">
                <a16:creationId xmlns:a16="http://schemas.microsoft.com/office/drawing/2014/main" id="{A1DDD22C-4F8B-4D8B-9917-3FBD87D138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r:link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1341438"/>
            <a:ext cx="2881312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4869" name="Object 117">
            <a:extLst>
              <a:ext uri="{FF2B5EF4-FFF2-40B4-BE49-F238E27FC236}">
                <a16:creationId xmlns:a16="http://schemas.microsoft.com/office/drawing/2014/main" id="{C953021B-BAC6-4FCD-9856-3330744E8D5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07950" y="1271588"/>
          <a:ext cx="5702300" cy="2805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文档" r:id="rId10" imgW="6046381" imgH="2988467" progId="Word.Document.8">
                  <p:embed/>
                </p:oleObj>
              </mc:Choice>
              <mc:Fallback>
                <p:oleObj name="文档" r:id="rId10" imgW="6046381" imgH="2988467" progId="Word.Document.8">
                  <p:embed/>
                  <p:pic>
                    <p:nvPicPr>
                      <p:cNvPr id="74869" name="Object 117">
                        <a:extLst>
                          <a:ext uri="{FF2B5EF4-FFF2-40B4-BE49-F238E27FC236}">
                            <a16:creationId xmlns:a16="http://schemas.microsoft.com/office/drawing/2014/main" id="{C953021B-BAC6-4FCD-9856-3330744E8D5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1271588"/>
                        <a:ext cx="5702300" cy="2805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4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5A2D2E3-DB93-4402-B4C0-282EE08EE8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896" y="345168"/>
            <a:ext cx="7886700" cy="4351338"/>
          </a:xfrm>
        </p:spPr>
        <p:txBody>
          <a:bodyPr/>
          <a:lstStyle/>
          <a:p>
            <a:r>
              <a:rPr lang="en-US" altLang="zh-CN" dirty="0"/>
              <a:t>3</a:t>
            </a:r>
            <a:r>
              <a:rPr lang="zh-CN" altLang="zh-CN" dirty="0"/>
              <a:t>有一质量为</a:t>
            </a:r>
            <a:r>
              <a:rPr lang="en-US" altLang="zh-CN" i="1" dirty="0"/>
              <a:t>M</a:t>
            </a:r>
            <a:r>
              <a:rPr lang="zh-CN" altLang="zh-CN" dirty="0"/>
              <a:t>、半径为</a:t>
            </a:r>
            <a:r>
              <a:rPr lang="en-US" altLang="zh-CN" i="1" dirty="0"/>
              <a:t>R</a:t>
            </a:r>
            <a:r>
              <a:rPr lang="zh-CN" altLang="zh-CN" dirty="0"/>
              <a:t>、密度均匀的球体，在距离球心</a:t>
            </a:r>
            <a:r>
              <a:rPr lang="en-US" altLang="zh-CN" i="1" dirty="0"/>
              <a:t>O</a:t>
            </a:r>
            <a:r>
              <a:rPr lang="zh-CN" altLang="zh-CN" dirty="0"/>
              <a:t>为</a:t>
            </a:r>
            <a:r>
              <a:rPr lang="en-US" altLang="zh-CN" dirty="0"/>
              <a:t>2</a:t>
            </a:r>
            <a:r>
              <a:rPr lang="en-US" altLang="zh-CN" i="1" dirty="0"/>
              <a:t>R</a:t>
            </a:r>
            <a:r>
              <a:rPr lang="zh-CN" altLang="zh-CN" dirty="0"/>
              <a:t>的地方有一质量为</a:t>
            </a:r>
            <a:r>
              <a:rPr lang="en-US" altLang="zh-CN" i="1" dirty="0"/>
              <a:t>m</a:t>
            </a:r>
            <a:r>
              <a:rPr lang="zh-CN" altLang="zh-CN" dirty="0"/>
              <a:t>的质点，现从</a:t>
            </a:r>
            <a:r>
              <a:rPr lang="en-US" altLang="zh-CN" i="1" dirty="0"/>
              <a:t>M</a:t>
            </a:r>
            <a:r>
              <a:rPr lang="zh-CN" altLang="zh-CN" dirty="0"/>
              <a:t>中挖去半径为</a:t>
            </a:r>
            <a:r>
              <a:rPr lang="en-US" altLang="zh-CN" i="1" dirty="0"/>
              <a:t>R/2</a:t>
            </a:r>
            <a:r>
              <a:rPr lang="zh-CN" altLang="zh-CN" dirty="0"/>
              <a:t>的球体，如图所示，剩余部分对</a:t>
            </a:r>
            <a:r>
              <a:rPr lang="en-US" altLang="zh-CN" i="1" dirty="0"/>
              <a:t>m</a:t>
            </a:r>
            <a:r>
              <a:rPr lang="zh-CN" altLang="zh-CN" dirty="0"/>
              <a:t>的万有引力</a:t>
            </a:r>
            <a:r>
              <a:rPr lang="en-US" altLang="zh-CN" i="1" dirty="0"/>
              <a:t>F</a:t>
            </a:r>
            <a:r>
              <a:rPr lang="zh-CN" altLang="zh-CN" dirty="0"/>
              <a:t>为</a:t>
            </a:r>
            <a:r>
              <a:rPr lang="en-US" altLang="zh-CN" dirty="0"/>
              <a:t>________</a:t>
            </a:r>
            <a:r>
              <a:rPr lang="zh-CN" altLang="zh-CN" dirty="0"/>
              <a:t>．</a:t>
            </a:r>
          </a:p>
          <a:p>
            <a:endParaRPr lang="zh-CN" altLang="en-US" dirty="0"/>
          </a:p>
        </p:txBody>
      </p:sp>
      <p:pic>
        <p:nvPicPr>
          <p:cNvPr id="4" name="图片 3" descr="C:\Users\Administrator\Desktop\物理 必修2（人教版）\物理 必修2（人教版）\配套课件\教师WORD文档 - 副本\J163.TIF">
            <a:extLst>
              <a:ext uri="{FF2B5EF4-FFF2-40B4-BE49-F238E27FC236}">
                <a16:creationId xmlns:a16="http://schemas.microsoft.com/office/drawing/2014/main" id="{25236A9D-7143-46BD-B34A-E4DCCFE11CC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3138" y="2714352"/>
            <a:ext cx="3472633" cy="21624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265756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FA8EB9A-EB29-4D48-98C7-F8F8FA94C2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4761" y="483386"/>
            <a:ext cx="7886700" cy="2175669"/>
          </a:xfrm>
        </p:spPr>
        <p:txBody>
          <a:bodyPr/>
          <a:lstStyle/>
          <a:p>
            <a:r>
              <a:rPr lang="zh-CN" altLang="zh-CN" b="1" dirty="0"/>
              <a:t>如图所示，有一个质量为</a:t>
            </a:r>
            <a:r>
              <a:rPr lang="en-US" altLang="zh-CN" b="1" i="1" dirty="0"/>
              <a:t>M</a:t>
            </a:r>
            <a:r>
              <a:rPr lang="zh-CN" altLang="zh-CN" b="1" dirty="0"/>
              <a:t>，半径为</a:t>
            </a:r>
            <a:r>
              <a:rPr lang="en-US" altLang="zh-CN" b="1" i="1" dirty="0"/>
              <a:t>R</a:t>
            </a:r>
            <a:r>
              <a:rPr lang="zh-CN" altLang="zh-CN" b="1" dirty="0"/>
              <a:t>，密度均匀的大球体。从中挖去一个半径为</a:t>
            </a:r>
            <a:r>
              <a:rPr lang="en-US" altLang="zh-CN" b="1" dirty="0"/>
              <a:t>R/2</a:t>
            </a:r>
            <a:r>
              <a:rPr lang="zh-CN" altLang="zh-CN" b="1" dirty="0"/>
              <a:t>的小球体，并在空腔中心放置一质量为</a:t>
            </a:r>
            <a:r>
              <a:rPr lang="en-US" altLang="zh-CN" b="1" i="1" dirty="0"/>
              <a:t>m</a:t>
            </a:r>
            <a:r>
              <a:rPr lang="zh-CN" altLang="zh-CN" b="1" dirty="0"/>
              <a:t>的质点，则大球体的剩余部分对该质点的万有引力大小为</a:t>
            </a:r>
            <a:r>
              <a:rPr lang="en-US" altLang="zh-CN" b="1" dirty="0"/>
              <a:t>(</a:t>
            </a:r>
            <a:r>
              <a:rPr lang="zh-CN" altLang="zh-CN" b="1" dirty="0"/>
              <a:t>已知质量分布均匀的球壳对壳内物体的引力为零</a:t>
            </a:r>
            <a:r>
              <a:rPr lang="en-US" altLang="zh-CN" b="1" dirty="0"/>
              <a:t>)(</a:t>
            </a:r>
            <a:r>
              <a:rPr lang="zh-CN" altLang="zh-CN" b="1" dirty="0"/>
              <a:t>　　</a:t>
            </a:r>
            <a:r>
              <a:rPr lang="en-US" altLang="zh-CN" b="1" dirty="0"/>
              <a:t>)</a:t>
            </a:r>
            <a:endParaRPr lang="zh-CN" altLang="zh-CN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B3AF9C04-099F-47AF-A05B-4419F95F2A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773" y="2659055"/>
            <a:ext cx="7231992" cy="1720041"/>
          </a:xfrm>
          <a:prstGeom prst="rect">
            <a:avLst/>
          </a:prstGeom>
        </p:spPr>
      </p:pic>
      <p:pic>
        <p:nvPicPr>
          <p:cNvPr id="1026" name="Picture 2" descr="17YASW4-154.TIF">
            <a:extLst>
              <a:ext uri="{FF2B5EF4-FFF2-40B4-BE49-F238E27FC236}">
                <a16:creationId xmlns:a16="http://schemas.microsoft.com/office/drawing/2014/main" id="{DCEC3F15-586B-4FA1-BB8D-53F224888A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019" y="3551781"/>
            <a:ext cx="2311717" cy="2311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06147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4EC1519-8A34-4782-AE89-7E14DAAAD9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439" y="406128"/>
            <a:ext cx="7886700" cy="1710055"/>
          </a:xfrm>
        </p:spPr>
        <p:txBody>
          <a:bodyPr/>
          <a:lstStyle/>
          <a:p>
            <a:r>
              <a:rPr lang="zh-CN" altLang="zh-CN" b="1" dirty="0"/>
              <a:t>假设地球是一半径为</a:t>
            </a:r>
            <a:r>
              <a:rPr lang="en-US" altLang="zh-CN" b="1" i="1" dirty="0"/>
              <a:t>R</a:t>
            </a:r>
            <a:r>
              <a:rPr lang="zh-CN" altLang="zh-CN" b="1" dirty="0"/>
              <a:t>、质量分布均匀的球体。一矿井深度为</a:t>
            </a:r>
            <a:r>
              <a:rPr lang="en-US" altLang="zh-CN" b="1" i="1" dirty="0"/>
              <a:t>d</a:t>
            </a:r>
            <a:r>
              <a:rPr lang="zh-CN" altLang="zh-CN" b="1" dirty="0"/>
              <a:t>。已知质量分布均匀的球壳对壳内物体的引力为零。矿井底部和地面处的重力加速度大小之比为</a:t>
            </a:r>
            <a:r>
              <a:rPr lang="en-US" altLang="zh-CN" b="1" dirty="0"/>
              <a:t>(</a:t>
            </a:r>
            <a:r>
              <a:rPr lang="zh-CN" altLang="zh-CN" b="1" dirty="0"/>
              <a:t>　　</a:t>
            </a:r>
            <a:r>
              <a:rPr lang="en-US" altLang="zh-CN" b="1" dirty="0"/>
              <a:t>)</a:t>
            </a:r>
            <a:endParaRPr lang="zh-CN" altLang="zh-CN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62F2ADEF-49AE-4B0A-BA3E-9685BA40BC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966" y="2543051"/>
            <a:ext cx="7322516" cy="1985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329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189</Words>
  <Application>Microsoft Office PowerPoint</Application>
  <PresentationFormat>全屏显示(4:3)</PresentationFormat>
  <Paragraphs>4</Paragraphs>
  <Slides>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Office 主题​​</vt:lpstr>
      <vt:lpstr>Microsoft Word 文档</vt:lpstr>
      <vt:lpstr>万有引力割补法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彭 矗</dc:creator>
  <cp:lastModifiedBy>彭 矗</cp:lastModifiedBy>
  <cp:revision>5</cp:revision>
  <dcterms:created xsi:type="dcterms:W3CDTF">2019-04-08T02:24:09Z</dcterms:created>
  <dcterms:modified xsi:type="dcterms:W3CDTF">2019-04-08T08:11:48Z</dcterms:modified>
</cp:coreProperties>
</file>