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10"/>
  </p:notesMasterIdLst>
  <p:sldIdLst>
    <p:sldId id="331" r:id="rId4"/>
    <p:sldId id="323" r:id="rId5"/>
    <p:sldId id="324" r:id="rId6"/>
    <p:sldId id="299" r:id="rId7"/>
    <p:sldId id="308" r:id="rId8"/>
    <p:sldId id="329" r:id="rId9"/>
    <p:sldId id="327" r:id="rId11"/>
    <p:sldId id="300" r:id="rId12"/>
    <p:sldId id="325" r:id="rId13"/>
    <p:sldId id="353" r:id="rId14"/>
    <p:sldId id="301" r:id="rId15"/>
    <p:sldId id="302" r:id="rId16"/>
    <p:sldId id="267" r:id="rId17"/>
    <p:sldId id="333" r:id="rId18"/>
    <p:sldId id="334" r:id="rId19"/>
    <p:sldId id="354" r:id="rId20"/>
    <p:sldId id="335" r:id="rId21"/>
    <p:sldId id="336" r:id="rId22"/>
    <p:sldId id="303" r:id="rId23"/>
    <p:sldId id="304" r:id="rId24"/>
    <p:sldId id="305" r:id="rId25"/>
    <p:sldId id="306" r:id="rId26"/>
    <p:sldId id="332" r:id="rId27"/>
    <p:sldId id="298" r:id="rId28"/>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C913"/>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187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Master" Target="slideMasters/slideMaster2.xml"/><Relationship Id="rId29" Type="http://schemas.openxmlformats.org/officeDocument/2006/relationships/presProps" Target="presProps.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noProof="1"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6" name="幻灯片图像占位符 3"/>
          <p:cNvSpPr>
            <a:spLocks noGrp="1" noRot="1" noChangeAspect="1"/>
          </p:cNvSpPr>
          <p:nvPr>
            <p:ph type="sldImg"/>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3077" name="备注占位符 4"/>
          <p:cNvSpPr>
            <a:spLocks noGrp="1" noChangeArrowheads="1"/>
          </p:cNvSpPr>
          <p:nvPr>
            <p:ph type="body" sz="quarter" idx="4294967295"/>
          </p:nvPr>
        </p:nvSpPr>
        <p:spPr bwMode="auto">
          <a:xfrm>
            <a:off x="685800" y="4400550"/>
            <a:ext cx="5486400" cy="3600450"/>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lstStyle/>
          <a:p>
            <a:pPr lvl="0" algn="r" eaLnBrk="1" fontAlgn="base" hangingPunct="1"/>
            <a:fld id="{9A0DB2DC-4C9A-4742-B13C-FB6460FD3503}" type="slidenum">
              <a:rPr lang="zh-CN" altLang="en-US" sz="1200" strike="noStrike" noProof="1" dirty="0">
                <a:latin typeface="Arial" panose="020B0604020202020204" pitchFamily="34" charset="0"/>
                <a:ea typeface="宋体" panose="02010600030101010101" pitchFamily="2" charset="-122"/>
                <a:cs typeface="+mn-cs"/>
              </a:rPr>
            </a:fld>
            <a:endParaRPr lang="zh-CN" altLang="en-US" sz="1200" strike="noStrike" noProof="1"/>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幻灯片图像占位符 1"/>
          <p:cNvSpPr>
            <a:spLocks noGrp="1" noRot="1" noChangeAspect="1" noTextEdit="1"/>
          </p:cNvSpPr>
          <p:nvPr>
            <p:ph type="sldImg"/>
          </p:nvPr>
        </p:nvSpPr>
        <p:spPr>
          <a:ln>
            <a:miter/>
          </a:ln>
        </p:spPr>
      </p:sp>
      <p:sp>
        <p:nvSpPr>
          <p:cNvPr id="12290" name="文本占位符 2"/>
          <p:cNvSpPr>
            <a:spLocks noGrp="1"/>
          </p:cNvSpPr>
          <p:nvPr>
            <p:ph type="body"/>
          </p:nvPr>
        </p:nvSpPr>
        <p:spPr/>
        <p:txBody>
          <a:bodyPr wrap="square" lIns="91440" tIns="45720" rIns="91440" bIns="45720" anchor="t"/>
          <a:lstStyle/>
          <a:p>
            <a:pPr lvl="0" eaLnBrk="1" hangingPunct="1"/>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r>
              <a:rPr lang="zh-CN" altLang="en-US"/>
              <a:t>抗日战争时期，任中央军委副主席，八路军总指挥（后改称第十八集团军，任总司令）。</a:t>
            </a:r>
            <a:endParaRPr lang="zh-CN" altLang="en-US"/>
          </a:p>
          <a:p>
            <a:endParaRPr lang="zh-CN" altLang="en-US"/>
          </a:p>
          <a:p>
            <a:r>
              <a:rPr lang="zh-CN" altLang="en-US"/>
              <a:t>解放战争时期，任中央军委副主席，中国人民解放军总司令。</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pPr eaLnBrk="1" hangingPunct="1"/>
            <a:r>
              <a:rPr lang="en-US" altLang="zh-CN" b="1" dirty="0">
                <a:latin typeface="黑体" panose="02010609060101010101" pitchFamily="49" charset="-122"/>
                <a:ea typeface="黑体" panose="02010609060101010101" pitchFamily="49" charset="-122"/>
                <a:sym typeface="+mn-ea"/>
              </a:rPr>
              <a:t>1</a:t>
            </a:r>
            <a:r>
              <a:rPr lang="en-US" altLang="en-US" b="1" dirty="0">
                <a:latin typeface="黑体" panose="02010609060101010101" pitchFamily="49" charset="-122"/>
                <a:ea typeface="黑体" panose="02010609060101010101" pitchFamily="49" charset="-122"/>
                <a:sym typeface="+mn-ea"/>
              </a:rPr>
              <a:t>“得到母亲去世的消息” ——交待写文章的</a:t>
            </a:r>
            <a:r>
              <a:rPr lang="en-US" altLang="en-US" b="1" dirty="0">
                <a:solidFill>
                  <a:srgbClr val="FF0000"/>
                </a:solidFill>
                <a:latin typeface="黑体" panose="02010609060101010101" pitchFamily="49" charset="-122"/>
                <a:ea typeface="黑体" panose="02010609060101010101" pitchFamily="49" charset="-122"/>
                <a:sym typeface="+mn-ea"/>
              </a:rPr>
              <a:t>缘由</a:t>
            </a:r>
            <a:r>
              <a:rPr lang="en-US" altLang="en-US" b="1" dirty="0">
                <a:latin typeface="黑体" panose="02010609060101010101" pitchFamily="49" charset="-122"/>
                <a:ea typeface="黑体" panose="02010609060101010101" pitchFamily="49" charset="-122"/>
                <a:sym typeface="+mn-ea"/>
              </a:rPr>
              <a:t>。</a:t>
            </a:r>
            <a:endParaRPr lang="en-US" altLang="en-US" b="1" dirty="0">
              <a:latin typeface="黑体" panose="02010609060101010101" pitchFamily="49" charset="-122"/>
              <a:ea typeface="黑体" panose="02010609060101010101" pitchFamily="49" charset="-122"/>
            </a:endParaRPr>
          </a:p>
          <a:p>
            <a:pPr eaLnBrk="1" hangingPunct="1"/>
            <a:r>
              <a:rPr lang="en-US" altLang="zh-CN" b="1" dirty="0">
                <a:latin typeface="黑体" panose="02010609060101010101" pitchFamily="49" charset="-122"/>
                <a:ea typeface="黑体" panose="02010609060101010101" pitchFamily="49" charset="-122"/>
                <a:sym typeface="+mn-ea"/>
              </a:rPr>
              <a:t>2</a:t>
            </a:r>
            <a:r>
              <a:rPr lang="en-US" altLang="en-US" b="1" dirty="0">
                <a:latin typeface="黑体" panose="02010609060101010101" pitchFamily="49" charset="-122"/>
                <a:ea typeface="黑体" panose="02010609060101010101" pitchFamily="49" charset="-122"/>
                <a:sym typeface="+mn-ea"/>
              </a:rPr>
              <a:t>“我很悲痛。我爱我母亲”——定下了文章的</a:t>
            </a:r>
            <a:r>
              <a:rPr lang="en-US" altLang="en-US" b="1" dirty="0">
                <a:solidFill>
                  <a:srgbClr val="FF0000"/>
                </a:solidFill>
                <a:latin typeface="黑体" panose="02010609060101010101" pitchFamily="49" charset="-122"/>
                <a:ea typeface="黑体" panose="02010609060101010101" pitchFamily="49" charset="-122"/>
                <a:sym typeface="+mn-ea"/>
              </a:rPr>
              <a:t>感情基调,</a:t>
            </a:r>
            <a:r>
              <a:rPr lang="zh-CN" altLang="en-US" b="1" dirty="0">
                <a:solidFill>
                  <a:srgbClr val="FF0000"/>
                </a:solidFill>
                <a:latin typeface="黑体" panose="02010609060101010101" pitchFamily="49" charset="-122"/>
                <a:ea typeface="黑体" panose="02010609060101010101" pitchFamily="49" charset="-122"/>
                <a:sym typeface="+mn-ea"/>
              </a:rPr>
              <a:t>吸引读者兴趣</a:t>
            </a:r>
            <a:r>
              <a:rPr lang="en-US" altLang="en-US" b="1" dirty="0">
                <a:latin typeface="黑体" panose="02010609060101010101" pitchFamily="49" charset="-122"/>
                <a:ea typeface="黑体" panose="02010609060101010101" pitchFamily="49" charset="-122"/>
                <a:sym typeface="+mn-ea"/>
              </a:rPr>
              <a:t>。</a:t>
            </a:r>
            <a:endParaRPr lang="en-US" altLang="en-US" b="1" dirty="0">
              <a:latin typeface="黑体" panose="02010609060101010101" pitchFamily="49" charset="-122"/>
              <a:ea typeface="黑体" panose="02010609060101010101" pitchFamily="49" charset="-122"/>
            </a:endParaRPr>
          </a:p>
          <a:p>
            <a:pPr eaLnBrk="1" hangingPunct="1"/>
            <a:r>
              <a:rPr lang="en-US" altLang="zh-CN" b="1" dirty="0">
                <a:latin typeface="黑体" panose="02010609060101010101" pitchFamily="49" charset="-122"/>
                <a:ea typeface="黑体" panose="02010609060101010101" pitchFamily="49" charset="-122"/>
                <a:sym typeface="+mn-ea"/>
              </a:rPr>
              <a:t>3“</a:t>
            </a:r>
            <a:r>
              <a:rPr lang="en-US" altLang="en-US" b="1" dirty="0">
                <a:latin typeface="黑体" panose="02010609060101010101" pitchFamily="49" charset="-122"/>
                <a:ea typeface="黑体" panose="02010609060101010101" pitchFamily="49" charset="-122"/>
                <a:sym typeface="+mn-ea"/>
              </a:rPr>
              <a:t>很多事情是值得我永远回忆的”——</a:t>
            </a:r>
            <a:r>
              <a:rPr lang="en-US" altLang="en-US" b="1" dirty="0">
                <a:solidFill>
                  <a:srgbClr val="FF0000"/>
                </a:solidFill>
                <a:latin typeface="黑体" panose="02010609060101010101" pitchFamily="49" charset="-122"/>
                <a:ea typeface="黑体" panose="02010609060101010101" pitchFamily="49" charset="-122"/>
                <a:sym typeface="+mn-ea"/>
              </a:rPr>
              <a:t>引起下文</a:t>
            </a:r>
            <a:r>
              <a:rPr lang="en-US" altLang="en-US" b="1" dirty="0">
                <a:latin typeface="黑体" panose="02010609060101010101" pitchFamily="49" charset="-122"/>
                <a:ea typeface="黑体" panose="02010609060101010101" pitchFamily="49" charset="-122"/>
                <a:sym typeface="+mn-ea"/>
              </a:rPr>
              <a:t>。</a:t>
            </a:r>
            <a:endParaRPr lang="zh-CN" altLang="en-US" b="1" dirty="0">
              <a:solidFill>
                <a:srgbClr val="FF0000"/>
              </a:solidFill>
              <a:latin typeface="黑体" panose="02010609060101010101" pitchFamily="49" charset="-122"/>
              <a:ea typeface="黑体" panose="02010609060101010101" pitchFamily="49" charset="-122"/>
              <a:sym typeface="+mn-ea"/>
            </a:endParaRPr>
          </a:p>
          <a:p>
            <a:pPr eaLnBrk="1" hangingPunct="1"/>
            <a:r>
              <a:rPr lang="en-US" altLang="zh-CN" b="1" dirty="0">
                <a:latin typeface="黑体" panose="02010609060101010101" pitchFamily="49" charset="-122"/>
                <a:ea typeface="黑体" panose="02010609060101010101" pitchFamily="49" charset="-122"/>
                <a:sym typeface="+mn-ea"/>
              </a:rPr>
              <a:t>4</a:t>
            </a:r>
            <a:r>
              <a:rPr lang="en-US" altLang="en-US" b="1" dirty="0">
                <a:latin typeface="黑体" panose="02010609060101010101" pitchFamily="49" charset="-122"/>
                <a:ea typeface="黑体" panose="02010609060101010101" pitchFamily="49" charset="-122"/>
                <a:sym typeface="+mn-ea"/>
              </a:rPr>
              <a:t>“特别是她</a:t>
            </a:r>
            <a:r>
              <a:rPr lang="en-US" altLang="en-US" b="1" dirty="0">
                <a:solidFill>
                  <a:srgbClr val="0000CC"/>
                </a:solidFill>
                <a:latin typeface="黑体" panose="02010609060101010101" pitchFamily="49" charset="-122"/>
                <a:ea typeface="黑体" panose="02010609060101010101" pitchFamily="49" charset="-122"/>
                <a:sym typeface="+mn-ea"/>
              </a:rPr>
              <a:t>勤劳</a:t>
            </a:r>
            <a:r>
              <a:rPr lang="en-US" altLang="en-US" b="1" dirty="0">
                <a:latin typeface="黑体" panose="02010609060101010101" pitchFamily="49" charset="-122"/>
                <a:ea typeface="黑体" panose="02010609060101010101" pitchFamily="49" charset="-122"/>
                <a:sym typeface="+mn-ea"/>
              </a:rPr>
              <a:t>一生</a:t>
            </a:r>
            <a:r>
              <a:rPr lang="en-US" altLang="zh-CN" b="1" dirty="0">
                <a:latin typeface="黑体" panose="02010609060101010101" pitchFamily="49" charset="-122"/>
                <a:ea typeface="黑体" panose="02010609060101010101" pitchFamily="49" charset="-122"/>
                <a:sym typeface="+mn-ea"/>
              </a:rPr>
              <a:t>”</a:t>
            </a:r>
            <a:r>
              <a:rPr lang="en-US" altLang="en-US" b="1" dirty="0">
                <a:latin typeface="黑体" panose="02010609060101010101" pitchFamily="49" charset="-122"/>
                <a:ea typeface="黑体" panose="02010609060101010101" pitchFamily="49" charset="-122"/>
                <a:sym typeface="+mn-ea"/>
              </a:rPr>
              <a:t>——全文</a:t>
            </a:r>
            <a:r>
              <a:rPr lang="en-US" altLang="en-US" b="1" dirty="0">
                <a:solidFill>
                  <a:srgbClr val="FF0000"/>
                </a:solidFill>
                <a:latin typeface="黑体" panose="02010609060101010101" pitchFamily="49" charset="-122"/>
                <a:ea typeface="黑体" panose="02010609060101010101" pitchFamily="49" charset="-122"/>
                <a:sym typeface="+mn-ea"/>
              </a:rPr>
              <a:t>叙事线索，</a:t>
            </a:r>
            <a:r>
              <a:rPr lang="zh-CN" altLang="en-US" b="1" dirty="0">
                <a:solidFill>
                  <a:srgbClr val="FF0000"/>
                </a:solidFill>
                <a:latin typeface="黑体" panose="02010609060101010101" pitchFamily="49" charset="-122"/>
                <a:ea typeface="黑体" panose="02010609060101010101" pitchFamily="49" charset="-122"/>
                <a:sym typeface="+mn-ea"/>
              </a:rPr>
              <a:t>总领全文</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noTextEdit="1"/>
          </p:cNvSpPr>
          <p:nvPr>
            <p:ph type="sldImg"/>
          </p:nvPr>
        </p:nvSpPr>
        <p:spPr>
          <a:ln>
            <a:miter/>
          </a:ln>
        </p:spPr>
      </p:sp>
      <p:sp>
        <p:nvSpPr>
          <p:cNvPr id="18434" name="文本占位符 2"/>
          <p:cNvSpPr>
            <a:spLocks noGrp="1"/>
          </p:cNvSpPr>
          <p:nvPr>
            <p:ph type="body"/>
          </p:nvPr>
        </p:nvSpPr>
        <p:spPr/>
        <p:txBody>
          <a:bodyPr wrap="square" lIns="91440" tIns="45720" rIns="91440" bIns="45720" anchor="t"/>
          <a:lstStyle/>
          <a:p>
            <a:pPr lvl="0" eaLnBrk="1" hangingPunct="1"/>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幻灯片图像占位符 1"/>
          <p:cNvSpPr>
            <a:spLocks noGrp="1" noRot="1" noTextEdit="1"/>
          </p:cNvSpPr>
          <p:nvPr>
            <p:ph type="sldImg"/>
          </p:nvPr>
        </p:nvSpPr>
        <p:spPr>
          <a:ln>
            <a:miter/>
          </a:ln>
        </p:spPr>
      </p:sp>
      <p:sp>
        <p:nvSpPr>
          <p:cNvPr id="18434" name="文本占位符 2"/>
          <p:cNvSpPr>
            <a:spLocks noGrp="1"/>
          </p:cNvSpPr>
          <p:nvPr>
            <p:ph type="body"/>
          </p:nvPr>
        </p:nvSpPr>
        <p:spPr/>
        <p:txBody>
          <a:bodyPr wrap="square" lIns="91440" tIns="45720" rIns="91440" bIns="45720" anchor="t"/>
          <a:p>
            <a:pPr lvl="0" eaLnBrk="1" hangingPunct="1"/>
            <a:endParaRPr lang="zh-CN"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noTextEdit="1"/>
          </p:cNvSpPr>
          <p:nvPr>
            <p:ph type="sldImg"/>
          </p:nvPr>
        </p:nvSpPr>
        <p:spPr>
          <a:ln>
            <a:miter/>
          </a:ln>
        </p:spPr>
      </p:sp>
      <p:sp>
        <p:nvSpPr>
          <p:cNvPr id="21506" name="文本占位符 2"/>
          <p:cNvSpPr>
            <a:spLocks noGrp="1"/>
          </p:cNvSpPr>
          <p:nvPr>
            <p:ph type="body"/>
          </p:nvPr>
        </p:nvSpPr>
        <p:spPr/>
        <p:txBody>
          <a:bodyPr wrap="square" lIns="91440" tIns="45720" rIns="91440" bIns="45720" anchor="t"/>
          <a:lstStyle/>
          <a:p>
            <a:pPr eaLnBrk="1" hangingPunct="1"/>
            <a:r>
              <a:rPr lang="zh-CN" altLang="en-US" b="1" dirty="0">
                <a:latin typeface="黑体" panose="02010609060101010101" pitchFamily="49" charset="-122"/>
                <a:ea typeface="黑体" panose="02010609060101010101" pitchFamily="49" charset="-122"/>
                <a:sym typeface="+mn-ea"/>
              </a:rPr>
              <a:t>此处承接上文的事实发议论，高度评价母亲对作者的</a:t>
            </a:r>
            <a:r>
              <a:rPr lang="zh-CN" altLang="en-US" b="1" dirty="0">
                <a:solidFill>
                  <a:srgbClr val="FF0000"/>
                </a:solidFill>
                <a:latin typeface="黑体" panose="02010609060101010101" pitchFamily="49" charset="-122"/>
                <a:ea typeface="黑体" panose="02010609060101010101" pitchFamily="49" charset="-122"/>
                <a:sym typeface="+mn-ea"/>
              </a:rPr>
              <a:t>教育与影响</a:t>
            </a:r>
            <a:r>
              <a:rPr lang="zh-CN" altLang="en-US" b="1" dirty="0">
                <a:latin typeface="黑体" panose="02010609060101010101" pitchFamily="49" charset="-122"/>
                <a:ea typeface="黑体" panose="02010609060101010101" pitchFamily="49" charset="-122"/>
                <a:sym typeface="+mn-ea"/>
              </a:rPr>
              <a:t>。</a:t>
            </a:r>
            <a:endParaRPr lang="zh-CN" altLang="en-US" b="1" dirty="0">
              <a:latin typeface="黑体" panose="02010609060101010101" pitchFamily="49" charset="-122"/>
              <a:ea typeface="黑体" panose="02010609060101010101" pitchFamily="49" charset="-122"/>
            </a:endParaRPr>
          </a:p>
          <a:p>
            <a:pPr eaLnBrk="1" hangingPunct="1"/>
            <a:r>
              <a:rPr lang="zh-CN" altLang="en-US" b="1" dirty="0">
                <a:latin typeface="黑体" panose="02010609060101010101" pitchFamily="49" charset="-122"/>
                <a:ea typeface="黑体" panose="02010609060101010101" pitchFamily="49" charset="-122"/>
                <a:sym typeface="微软雅黑" panose="020B0503020204020204" charset="-122"/>
              </a:rPr>
              <a:t>在结构形式上运用了</a:t>
            </a:r>
            <a:r>
              <a:rPr lang="zh-CN" altLang="en-US" b="1" dirty="0">
                <a:solidFill>
                  <a:srgbClr val="FF0000"/>
                </a:solidFill>
                <a:latin typeface="黑体" panose="02010609060101010101" pitchFamily="49" charset="-122"/>
                <a:ea typeface="黑体" panose="02010609060101010101" pitchFamily="49" charset="-122"/>
                <a:sym typeface="微软雅黑" panose="020B0503020204020204" charset="-122"/>
              </a:rPr>
              <a:t>反复</a:t>
            </a:r>
            <a:r>
              <a:rPr lang="zh-CN" altLang="en-US" b="1" dirty="0">
                <a:latin typeface="黑体" panose="02010609060101010101" pitchFamily="49" charset="-122"/>
                <a:ea typeface="黑体" panose="02010609060101010101" pitchFamily="49" charset="-122"/>
                <a:sym typeface="微软雅黑" panose="020B0503020204020204" charset="-122"/>
              </a:rPr>
              <a:t>的修辞，分列为两段；采用了带有</a:t>
            </a:r>
            <a:r>
              <a:rPr lang="zh-CN" altLang="en-US" b="1" dirty="0">
                <a:solidFill>
                  <a:srgbClr val="FF0000"/>
                </a:solidFill>
                <a:latin typeface="黑体" panose="02010609060101010101" pitchFamily="49" charset="-122"/>
                <a:ea typeface="黑体" panose="02010609060101010101" pitchFamily="49" charset="-122"/>
                <a:sym typeface="微软雅黑" panose="020B0503020204020204" charset="-122"/>
              </a:rPr>
              <a:t>抒情笔调的议论</a:t>
            </a:r>
            <a:r>
              <a:rPr lang="zh-CN" altLang="en-US" b="1" dirty="0">
                <a:latin typeface="黑体" panose="02010609060101010101" pitchFamily="49" charset="-122"/>
                <a:ea typeface="黑体" panose="02010609060101010101" pitchFamily="49" charset="-122"/>
                <a:sym typeface="微软雅黑" panose="020B0503020204020204" charset="-122"/>
              </a:rPr>
              <a:t>的表达方式感恩母爱。</a:t>
            </a:r>
            <a:endParaRPr lang="zh-CN" altLang="en-US" b="1" dirty="0">
              <a:latin typeface="黑体" panose="02010609060101010101" pitchFamily="49" charset="-122"/>
              <a:ea typeface="黑体" panose="02010609060101010101" pitchFamily="49" charset="-122"/>
              <a:sym typeface="微软雅黑" panose="020B0503020204020204" charset="-122"/>
            </a:endParaRPr>
          </a:p>
          <a:p>
            <a:pPr lvl="0" eaLnBrk="1" hangingPunct="1"/>
            <a:endParaRPr lang="zh-CN" altLang="en-US" dirty="0"/>
          </a:p>
          <a:p>
            <a:pPr lvl="0" eaLnBrk="1" hangingPunct="1"/>
            <a:endParaRPr lang="zh-CN"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TextEdit="1"/>
          </p:cNvSpPr>
          <p:nvPr>
            <p:ph type="sldImg"/>
          </p:nvPr>
        </p:nvSpPr>
        <p:spPr>
          <a:ln>
            <a:miter/>
          </a:ln>
        </p:spPr>
      </p:sp>
      <p:sp>
        <p:nvSpPr>
          <p:cNvPr id="23554" name="文本占位符 2"/>
          <p:cNvSpPr>
            <a:spLocks noGrp="1"/>
          </p:cNvSpPr>
          <p:nvPr>
            <p:ph type="body"/>
          </p:nvPr>
        </p:nvSpPr>
        <p:spPr/>
        <p:txBody>
          <a:bodyPr wrap="square" lIns="91440" tIns="45720" rIns="91440" bIns="45720" anchor="t"/>
          <a:lstStyle/>
          <a:p>
            <a:pPr lvl="0" eaLnBrk="1" hangingPunct="1"/>
            <a:r>
              <a:rPr lang="zh-CN" altLang="en-US" b="1" noProof="0" dirty="0">
                <a:ln>
                  <a:noFill/>
                </a:ln>
                <a:effectLst>
                  <a:outerShdw blurRad="38100" dist="38100" dir="2700000" algn="tl">
                    <a:srgbClr val="C0C0C0"/>
                  </a:outerShdw>
                </a:effectLst>
                <a:uLnTx/>
                <a:uFillTx/>
                <a:latin typeface="Arial" panose="020B0604020202020204" pitchFamily="34" charset="0"/>
                <a:ea typeface="黑体" panose="02010609060101010101" pitchFamily="49" charset="-122"/>
                <a:sym typeface="+mn-ea"/>
              </a:rPr>
              <a:t>①痛悼母亲的离去；</a:t>
            </a:r>
            <a:endParaRPr kumimoji="0" lang="zh-CN" altLang="en-US"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a:p>
            <a:pPr lvl="0" eaLnBrk="1" hangingPunct="1"/>
            <a:r>
              <a:rPr lang="zh-CN" altLang="en-US" b="1" noProof="0" dirty="0">
                <a:ln>
                  <a:noFill/>
                </a:ln>
                <a:effectLst>
                  <a:outerShdw blurRad="38100" dist="38100" dir="2700000" algn="tl">
                    <a:srgbClr val="C0C0C0"/>
                  </a:outerShdw>
                </a:effectLst>
                <a:uLnTx/>
                <a:uFillTx/>
                <a:latin typeface="Arial" panose="020B0604020202020204" pitchFamily="34" charset="0"/>
                <a:ea typeface="黑体" panose="02010609060101010101" pitchFamily="49" charset="-122"/>
                <a:sym typeface="+mn-ea"/>
              </a:rPr>
              <a:t>②对母亲的高度评价；</a:t>
            </a:r>
            <a:endParaRPr lang="zh-CN" altLang="en-US" b="1" noProof="0" dirty="0">
              <a:ln>
                <a:noFill/>
              </a:ln>
              <a:effectLst>
                <a:outerShdw blurRad="38100" dist="38100" dir="2700000" algn="tl">
                  <a:srgbClr val="C0C0C0"/>
                </a:outerShdw>
              </a:effectLst>
              <a:uLnTx/>
              <a:uFillTx/>
              <a:latin typeface="Arial" panose="020B0604020202020204" pitchFamily="34" charset="0"/>
              <a:ea typeface="黑体" panose="02010609060101010101" pitchFamily="49" charset="-122"/>
              <a:sym typeface="+mn-ea"/>
            </a:endParaRPr>
          </a:p>
          <a:p>
            <a:pPr lvl="0" eaLnBrk="1" hangingPunct="1"/>
            <a:r>
              <a:rPr lang="zh-CN" altLang="en-US" b="1" noProof="0" dirty="0">
                <a:ln>
                  <a:noFill/>
                </a:ln>
                <a:effectLst>
                  <a:outerShdw blurRad="38100" dist="38100" dir="2700000" algn="tl">
                    <a:srgbClr val="C0C0C0"/>
                  </a:outerShdw>
                </a:effectLst>
                <a:uLnTx/>
                <a:uFillTx/>
                <a:latin typeface="黑体" panose="02010609060101010101" pitchFamily="49" charset="-122"/>
                <a:ea typeface="黑体" panose="02010609060101010101" pitchFamily="49" charset="-122"/>
                <a:sym typeface="+mn-ea"/>
              </a:rPr>
              <a:t>③决心尽忠革命事业。</a:t>
            </a:r>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5_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a:off x="0" y="0"/>
            <a:ext cx="9144000" cy="6858000"/>
          </a:xfrm>
          <a:prstGeom prst="rect">
            <a:avLst/>
          </a:prstGeom>
          <a:solidFill>
            <a:srgbClr val="000000">
              <a:alpha val="5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000">
              <a:latin typeface="+mn-ea"/>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bg1">
            <a:lumMod val="95000"/>
          </a:schemeClr>
        </a:solid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4" Type="http://schemas.openxmlformats.org/officeDocument/2006/relationships/theme" Target="../theme/theme2.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1027" name="文本占位符 1026"/>
          <p:cNvSpPr>
            <a:spLocks noGrp="1"/>
          </p:cNvSpPr>
          <p:nvPr>
            <p:ph type="body"/>
          </p:nvPr>
        </p:nvSpPr>
        <p:spPr>
          <a:xfrm>
            <a:off x="457200" y="1600200"/>
            <a:ext cx="8229600" cy="4525963"/>
          </a:xfrm>
          <a:prstGeom prst="rect">
            <a:avLst/>
          </a:prstGeom>
          <a:noFill/>
          <a:ln w="9525">
            <a:noFill/>
          </a:ln>
        </p:spPr>
        <p:txBody>
          <a:bodyPr anchor="t"/>
          <a:lstStyle/>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noProof="1"/>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vert="horz" wrap="square" lIns="91440" tIns="45720" rIns="91440" bIns="45720" numCol="1" anchor="t" anchorCtr="0" compatLnSpc="1"/>
          <a:lstStyle>
            <a:lvl1pPr algn="r">
              <a:defRPr sz="1400"/>
            </a:lvl1p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2051" name="文本占位符 1026"/>
          <p:cNvSpPr>
            <a:spLocks noGrp="1"/>
          </p:cNvSpPr>
          <p:nvPr>
            <p:ph type="body"/>
          </p:nvPr>
        </p:nvSpPr>
        <p:spPr>
          <a:xfrm>
            <a:off x="457200" y="1600200"/>
            <a:ext cx="8229600" cy="4525963"/>
          </a:xfrm>
          <a:prstGeom prst="rect">
            <a:avLst/>
          </a:prstGeom>
          <a:noFill/>
          <a:ln w="9525">
            <a:noFill/>
          </a:ln>
        </p:spPr>
        <p:txBody>
          <a:bodyPr anchor="t"/>
          <a:lstStyle/>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noProof="1"/>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vert="horz" wrap="square" lIns="91440" tIns="45720" rIns="91440" bIns="45720" numCol="1" anchor="t" anchorCtr="0" compatLnSpc="1"/>
          <a:lstStyle>
            <a:lvl1pPr algn="r">
              <a:defRPr sz="1400"/>
            </a:lvl1p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ftr="0" dt="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7.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图片 1"/>
          <p:cNvPicPr>
            <a:picLocks noChangeAspect="1"/>
          </p:cNvPicPr>
          <p:nvPr/>
        </p:nvPicPr>
        <p:blipFill>
          <a:blip r:embed="rId1"/>
          <a:srcRect l="-216" b="33329"/>
          <a:stretch>
            <a:fillRect/>
          </a:stretch>
        </p:blipFill>
        <p:spPr>
          <a:xfrm>
            <a:off x="8890" y="367665"/>
            <a:ext cx="9126855" cy="6122670"/>
          </a:xfrm>
          <a:prstGeom prst="rect">
            <a:avLst/>
          </a:prstGeom>
          <a:noFill/>
          <a:ln w="9525">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3649" y="566682"/>
            <a:ext cx="158601" cy="414020"/>
          </a:xfrm>
          <a:prstGeom prst="rect">
            <a:avLst/>
          </a:prstGeom>
          <a:noFill/>
        </p:spPr>
        <p:txBody>
          <a:bodyPr wrap="square" rtlCol="0">
            <a:spAutoFit/>
          </a:bodyPr>
          <a:lstStyle/>
          <a:p>
            <a:pPr defTabSz="456565">
              <a:defRPr/>
            </a:pPr>
            <a:endParaRPr lang="zh-CN" altLang="en-US" sz="2100" dirty="0">
              <a:solidFill>
                <a:prstClr val="black"/>
              </a:solidFill>
              <a:latin typeface="黑体" panose="02010609060101010101" pitchFamily="49" charset="-122"/>
              <a:ea typeface="黑体" panose="02010609060101010101" pitchFamily="49" charset="-122"/>
            </a:endParaRPr>
          </a:p>
        </p:txBody>
      </p:sp>
      <p:sp>
        <p:nvSpPr>
          <p:cNvPr id="4" name="TextBox 3"/>
          <p:cNvSpPr txBox="1"/>
          <p:nvPr/>
        </p:nvSpPr>
        <p:spPr>
          <a:xfrm>
            <a:off x="4046220" y="279400"/>
            <a:ext cx="4829810" cy="6179820"/>
          </a:xfrm>
          <a:prstGeom prst="rect">
            <a:avLst/>
          </a:prstGeom>
          <a:solidFill>
            <a:schemeClr val="bg1">
              <a:lumMod val="95000"/>
            </a:schemeClr>
          </a:solidFill>
        </p:spPr>
        <p:txBody>
          <a:bodyPr wrap="square" rtlCol="0">
            <a:spAutoFit/>
          </a:bodyPr>
          <a:lstStyle/>
          <a:p>
            <a:pPr defTabSz="456565">
              <a:lnSpc>
                <a:spcPct val="110000"/>
              </a:lnSpc>
              <a:defRPr/>
            </a:pPr>
            <a:r>
              <a:rPr lang="zh-CN" altLang="en-US" sz="2400" dirty="0">
                <a:solidFill>
                  <a:prstClr val="black"/>
                </a:solidFill>
                <a:latin typeface="黑体" panose="02010609060101010101" pitchFamily="49" charset="-122"/>
                <a:ea typeface="黑体" panose="02010609060101010101" pitchFamily="49" charset="-122"/>
              </a:rPr>
              <a:t>    有一回我坐在矮树丛中，树丛很密，我看见她没有找到我；她一个人在园子里走，走过我的身旁，走过我经常呆的一些地方，步履茫然又急迫。我不知道她已经找了多久还要找多久，我不知道为什么我决意不喊她</a:t>
            </a:r>
            <a:r>
              <a:rPr lang="en-US" altLang="zh-CN" sz="2400" dirty="0">
                <a:solidFill>
                  <a:prstClr val="black"/>
                </a:solidFill>
                <a:latin typeface="黑体" panose="02010609060101010101" pitchFamily="49" charset="-122"/>
                <a:ea typeface="黑体" panose="02010609060101010101" pitchFamily="49" charset="-122"/>
              </a:rPr>
              <a:t>——</a:t>
            </a:r>
            <a:r>
              <a:rPr lang="zh-CN" altLang="en-US" sz="2400" dirty="0">
                <a:solidFill>
                  <a:prstClr val="black"/>
                </a:solidFill>
                <a:latin typeface="黑体" panose="02010609060101010101" pitchFamily="49" charset="-122"/>
                <a:ea typeface="黑体" panose="02010609060101010101" pitchFamily="49" charset="-122"/>
              </a:rPr>
              <a:t>但这绝不是小时候的捉迷藏，这也许是出于长大了的男孩子的倔强或羞涩？但这倔只留给我痛侮，丝毫也没有骄傲。我真想告诫所有长大了的男孩子，千万不要跟母亲来这套倔强，羞涩就更不必，我已经懂了可我已经来不及了。</a:t>
            </a:r>
            <a:r>
              <a:rPr lang="en-US" altLang="zh-CN" sz="2400" dirty="0">
                <a:solidFill>
                  <a:prstClr val="black"/>
                </a:solidFill>
                <a:latin typeface="黑体" panose="02010609060101010101" pitchFamily="49" charset="-122"/>
                <a:ea typeface="黑体" panose="02010609060101010101" pitchFamily="49" charset="-122"/>
              </a:rPr>
              <a:t>                    </a:t>
            </a:r>
            <a:endParaRPr lang="en-US" altLang="zh-CN" sz="2400" dirty="0">
              <a:solidFill>
                <a:prstClr val="black"/>
              </a:solidFill>
              <a:latin typeface="黑体" panose="02010609060101010101" pitchFamily="49" charset="-122"/>
              <a:ea typeface="黑体" panose="02010609060101010101" pitchFamily="49" charset="-122"/>
            </a:endParaRPr>
          </a:p>
          <a:p>
            <a:pPr defTabSz="456565">
              <a:lnSpc>
                <a:spcPct val="110000"/>
              </a:lnSpc>
              <a:defRPr/>
            </a:pPr>
            <a:r>
              <a:rPr lang="en-US" altLang="zh-CN" sz="2400" dirty="0">
                <a:solidFill>
                  <a:prstClr val="black"/>
                </a:solidFill>
                <a:latin typeface="黑体" panose="02010609060101010101" pitchFamily="49" charset="-122"/>
                <a:ea typeface="黑体" panose="02010609060101010101" pitchFamily="49" charset="-122"/>
              </a:rPr>
              <a:t>     ——</a:t>
            </a:r>
            <a:r>
              <a:rPr lang="zh-CN" altLang="en-US" sz="2400" dirty="0">
                <a:solidFill>
                  <a:prstClr val="black"/>
                </a:solidFill>
                <a:latin typeface="黑体" panose="02010609060101010101" pitchFamily="49" charset="-122"/>
                <a:ea typeface="黑体" panose="02010609060101010101" pitchFamily="49" charset="-122"/>
              </a:rPr>
              <a:t>史铁生</a:t>
            </a:r>
            <a:r>
              <a:rPr lang="en-US" altLang="zh-CN" sz="2400" dirty="0">
                <a:solidFill>
                  <a:prstClr val="black"/>
                </a:solidFill>
                <a:latin typeface="黑体" panose="02010609060101010101" pitchFamily="49" charset="-122"/>
                <a:ea typeface="黑体" panose="02010609060101010101" pitchFamily="49" charset="-122"/>
              </a:rPr>
              <a:t>《</a:t>
            </a:r>
            <a:r>
              <a:rPr lang="zh-CN" altLang="en-US" sz="2400" dirty="0">
                <a:solidFill>
                  <a:prstClr val="black"/>
                </a:solidFill>
                <a:latin typeface="黑体" panose="02010609060101010101" pitchFamily="49" charset="-122"/>
                <a:ea typeface="黑体" panose="02010609060101010101" pitchFamily="49" charset="-122"/>
              </a:rPr>
              <a:t>我与地坛</a:t>
            </a:r>
            <a:r>
              <a:rPr lang="en-US" altLang="zh-CN" sz="2400" dirty="0">
                <a:solidFill>
                  <a:prstClr val="black"/>
                </a:solidFill>
                <a:latin typeface="黑体" panose="02010609060101010101" pitchFamily="49" charset="-122"/>
                <a:ea typeface="黑体" panose="02010609060101010101" pitchFamily="49" charset="-122"/>
              </a:rPr>
              <a:t>》</a:t>
            </a:r>
            <a:endParaRPr lang="zh-CN" altLang="en-US" sz="2400" dirty="0">
              <a:solidFill>
                <a:prstClr val="black"/>
              </a:solidFill>
              <a:latin typeface="黑体" panose="02010609060101010101" pitchFamily="49" charset="-122"/>
              <a:ea typeface="黑体" panose="02010609060101010101" pitchFamily="49" charset="-122"/>
            </a:endParaRPr>
          </a:p>
        </p:txBody>
      </p:sp>
      <p:pic>
        <p:nvPicPr>
          <p:cNvPr id="7" name="Picture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93699" y="393134"/>
            <a:ext cx="3348372" cy="4710284"/>
          </a:xfrm>
          <a:prstGeom prst="rect">
            <a:avLst/>
          </a:prstGeom>
        </p:spPr>
      </p:pic>
      <p:cxnSp>
        <p:nvCxnSpPr>
          <p:cNvPr id="15" name="Straight Connector 14"/>
          <p:cNvCxnSpPr/>
          <p:nvPr/>
        </p:nvCxnSpPr>
        <p:spPr>
          <a:xfrm>
            <a:off x="4229735" y="5175250"/>
            <a:ext cx="4374515" cy="533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7" name="Straight Connector 16"/>
          <p:cNvCxnSpPr/>
          <p:nvPr/>
        </p:nvCxnSpPr>
        <p:spPr>
          <a:xfrm flipV="1">
            <a:off x="4157980" y="3932555"/>
            <a:ext cx="4518660" cy="381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9" name="Straight Connector 18"/>
          <p:cNvCxnSpPr/>
          <p:nvPr/>
        </p:nvCxnSpPr>
        <p:spPr>
          <a:xfrm flipV="1">
            <a:off x="4117903" y="4725145"/>
            <a:ext cx="4468290" cy="3"/>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1" name="Straight Connector 20"/>
          <p:cNvCxnSpPr/>
          <p:nvPr/>
        </p:nvCxnSpPr>
        <p:spPr>
          <a:xfrm>
            <a:off x="4157980" y="5565140"/>
            <a:ext cx="4518660" cy="2413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8" name="Straight Connector 17"/>
          <p:cNvCxnSpPr/>
          <p:nvPr/>
        </p:nvCxnSpPr>
        <p:spPr>
          <a:xfrm>
            <a:off x="4157980" y="4311650"/>
            <a:ext cx="4518660" cy="533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42030" y="464184"/>
            <a:ext cx="3996444" cy="5367020"/>
          </a:xfrm>
          <a:prstGeom prst="rect">
            <a:avLst/>
          </a:prstGeom>
          <a:solidFill>
            <a:schemeClr val="bg1">
              <a:lumMod val="95000"/>
            </a:schemeClr>
          </a:solidFill>
        </p:spPr>
        <p:txBody>
          <a:bodyPr wrap="square" rtlCol="0">
            <a:spAutoFit/>
          </a:bodyPr>
          <a:lstStyle/>
          <a:p>
            <a:pPr defTabSz="456565">
              <a:lnSpc>
                <a:spcPct val="130000"/>
              </a:lnSpc>
            </a:pPr>
            <a:r>
              <a:rPr lang="zh-CN" altLang="en-US" sz="2400" dirty="0">
                <a:solidFill>
                  <a:prstClr val="black"/>
                </a:solidFill>
                <a:latin typeface="黑体" panose="02010609060101010101" pitchFamily="49" charset="-122"/>
                <a:ea typeface="黑体" panose="02010609060101010101" pitchFamily="49" charset="-122"/>
              </a:rPr>
              <a:t>我不记得爱过自己的父母。小的时候是怕他们，大一点开始烦他们，再后来是针尖对麦芒，见面就吵；再后来是瞧不上他们，躲着他们，一方面觉得对他们有责任，应该对他们好一点，但就是做不出来、装都装不出来；再后来，一想起他们就心里难过。</a:t>
            </a:r>
            <a:endParaRPr lang="en-US" altLang="zh-CN" sz="2400" dirty="0">
              <a:solidFill>
                <a:prstClr val="black"/>
              </a:solidFill>
              <a:latin typeface="黑体" panose="02010609060101010101" pitchFamily="49" charset="-122"/>
              <a:ea typeface="黑体" panose="02010609060101010101" pitchFamily="49" charset="-122"/>
            </a:endParaRPr>
          </a:p>
          <a:p>
            <a:pPr defTabSz="456565">
              <a:lnSpc>
                <a:spcPct val="130000"/>
              </a:lnSpc>
            </a:pPr>
            <a:r>
              <a:rPr lang="en-US" altLang="zh-CN" sz="2400" dirty="0">
                <a:solidFill>
                  <a:prstClr val="black"/>
                </a:solidFill>
                <a:latin typeface="黑体" panose="02010609060101010101" pitchFamily="49" charset="-122"/>
                <a:ea typeface="黑体" panose="02010609060101010101" pitchFamily="49" charset="-122"/>
              </a:rPr>
              <a:t>    ——</a:t>
            </a:r>
            <a:r>
              <a:rPr lang="zh-CN" altLang="en-US" sz="2400" dirty="0">
                <a:solidFill>
                  <a:prstClr val="black"/>
                </a:solidFill>
                <a:latin typeface="黑体" panose="02010609060101010101" pitchFamily="49" charset="-122"/>
                <a:ea typeface="黑体" panose="02010609060101010101" pitchFamily="49" charset="-122"/>
              </a:rPr>
              <a:t>王朔</a:t>
            </a:r>
            <a:r>
              <a:rPr lang="en-US" altLang="zh-CN" sz="2400" dirty="0">
                <a:solidFill>
                  <a:prstClr val="black"/>
                </a:solidFill>
                <a:latin typeface="黑体" panose="02010609060101010101" pitchFamily="49" charset="-122"/>
                <a:ea typeface="黑体" panose="02010609060101010101" pitchFamily="49" charset="-122"/>
              </a:rPr>
              <a:t>《</a:t>
            </a:r>
            <a:r>
              <a:rPr lang="zh-CN" altLang="en-US" sz="2400" dirty="0">
                <a:solidFill>
                  <a:prstClr val="black"/>
                </a:solidFill>
                <a:latin typeface="黑体" panose="02010609060101010101" pitchFamily="49" charset="-122"/>
                <a:ea typeface="黑体" panose="02010609060101010101" pitchFamily="49" charset="-122"/>
              </a:rPr>
              <a:t>致女儿书</a:t>
            </a:r>
            <a:r>
              <a:rPr lang="en-US" altLang="zh-CN" sz="2400" dirty="0">
                <a:solidFill>
                  <a:prstClr val="black"/>
                </a:solidFill>
                <a:latin typeface="黑体" panose="02010609060101010101" pitchFamily="49" charset="-122"/>
                <a:ea typeface="黑体" panose="02010609060101010101" pitchFamily="49" charset="-122"/>
              </a:rPr>
              <a:t>》</a:t>
            </a:r>
            <a:endParaRPr lang="zh-CN" altLang="en-US" sz="2400" dirty="0">
              <a:solidFill>
                <a:prstClr val="black"/>
              </a:solidFill>
              <a:latin typeface="黑体" panose="02010609060101010101" pitchFamily="49" charset="-122"/>
              <a:ea typeface="黑体" panose="02010609060101010101" pitchFamily="49" charset="-122"/>
            </a:endParaRPr>
          </a:p>
        </p:txBody>
      </p:sp>
      <p:pic>
        <p:nvPicPr>
          <p:cNvPr id="7" name="Picture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71500" y="857250"/>
            <a:ext cx="5143500" cy="5143500"/>
          </a:xfrm>
          <a:prstGeom prst="rect">
            <a:avLst/>
          </a:prstGeom>
        </p:spPr>
      </p:pic>
      <p:cxnSp>
        <p:nvCxnSpPr>
          <p:cNvPr id="3" name="Straight Connector 2"/>
          <p:cNvCxnSpPr/>
          <p:nvPr/>
        </p:nvCxnSpPr>
        <p:spPr>
          <a:xfrm>
            <a:off x="4842030" y="4773946"/>
            <a:ext cx="3726414"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5" name="Straight Connector 4"/>
          <p:cNvCxnSpPr/>
          <p:nvPr/>
        </p:nvCxnSpPr>
        <p:spPr>
          <a:xfrm>
            <a:off x="4842030" y="5282132"/>
            <a:ext cx="810090"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2" descr="200711171740490"/>
          <p:cNvPicPr>
            <a:picLocks noChangeAspect="1" noChangeArrowheads="1"/>
          </p:cNvPicPr>
          <p:nvPr/>
        </p:nvPicPr>
        <p:blipFill>
          <a:blip r:embed="rId1">
            <a:extLst>
              <a:ext uri="{28A0092B-C50C-407E-A947-70E740481C1C}">
                <a14:useLocalDpi xmlns:a14="http://schemas.microsoft.com/office/drawing/2010/main" val="0"/>
              </a:ext>
            </a:extLst>
          </a:blip>
          <a:srcRect l="15365"/>
          <a:stretch>
            <a:fillRect/>
          </a:stretch>
        </p:blipFill>
        <p:spPr bwMode="auto">
          <a:xfrm>
            <a:off x="16510" y="0"/>
            <a:ext cx="909129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标题 1"/>
          <p:cNvSpPr>
            <a:spLocks noGrp="1"/>
          </p:cNvSpPr>
          <p:nvPr>
            <p:ph type="ctrTitle"/>
          </p:nvPr>
        </p:nvSpPr>
        <p:spPr/>
        <p:txBody>
          <a:bodyPr/>
          <a:lstStyle/>
          <a:p>
            <a:r>
              <a:rPr lang="zh-CN" altLang="en-US" sz="5400">
                <a:solidFill>
                  <a:schemeClr val="bg1"/>
                </a:solidFill>
              </a:rPr>
              <a:t>回忆我的母亲</a:t>
            </a:r>
            <a:endParaRPr lang="zh-CN" altLang="en-US" sz="5400">
              <a:solidFill>
                <a:schemeClr val="bg1"/>
              </a:solidFill>
            </a:endParaRPr>
          </a:p>
        </p:txBody>
      </p:sp>
      <p:sp>
        <p:nvSpPr>
          <p:cNvPr id="3" name="副标题 2"/>
          <p:cNvSpPr>
            <a:spLocks noGrp="1"/>
          </p:cNvSpPr>
          <p:nvPr>
            <p:ph type="subTitle" idx="1"/>
          </p:nvPr>
        </p:nvSpPr>
        <p:spPr/>
        <p:txBody>
          <a:bodyPr/>
          <a:lstStyle/>
          <a:p>
            <a:endParaRPr lang="zh-CN" altLang="en-US">
              <a:solidFill>
                <a:schemeClr val="bg1"/>
              </a:solidFill>
            </a:endParaRPr>
          </a:p>
          <a:p>
            <a:endParaRPr lang="zh-CN" altLang="en-US">
              <a:solidFill>
                <a:schemeClr val="bg1"/>
              </a:solidFill>
            </a:endParaRPr>
          </a:p>
          <a:p>
            <a:r>
              <a:rPr lang="zh-CN" altLang="en-US" sz="2800">
                <a:solidFill>
                  <a:schemeClr val="bg1"/>
                </a:solidFill>
              </a:rPr>
              <a:t>朱 德</a:t>
            </a:r>
            <a:endParaRPr lang="zh-CN" altLang="en-US" sz="280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追溯背景</a:t>
            </a:r>
            <a:endParaRPr lang="zh-CN" altLang="en-US"/>
          </a:p>
        </p:txBody>
      </p:sp>
      <p:sp>
        <p:nvSpPr>
          <p:cNvPr id="3" name="文本框 2"/>
          <p:cNvSpPr txBox="1"/>
          <p:nvPr/>
        </p:nvSpPr>
        <p:spPr>
          <a:xfrm>
            <a:off x="899592" y="1538604"/>
            <a:ext cx="7232853" cy="3539430"/>
          </a:xfrm>
          <a:prstGeom prst="rect">
            <a:avLst/>
          </a:prstGeom>
          <a:noFill/>
        </p:spPr>
        <p:txBody>
          <a:bodyPr wrap="square" rtlCol="0" anchor="t">
            <a:spAutoFit/>
          </a:bodyPr>
          <a:lstStyle/>
          <a:p>
            <a:pPr indent="457200"/>
            <a:r>
              <a:rPr lang="en-US" altLang="zh-CN" sz="3200" dirty="0" smtClean="0">
                <a:latin typeface="隶书" panose="02010509060101010101" charset="-122"/>
                <a:ea typeface="隶书" panose="02010509060101010101" charset="-122"/>
                <a:cs typeface="隶书" panose="02010509060101010101" charset="-122"/>
              </a:rPr>
              <a:t> </a:t>
            </a:r>
            <a:r>
              <a:rPr lang="zh-CN" altLang="en-US" sz="3200" dirty="0" smtClean="0">
                <a:latin typeface="隶书" panose="02010509060101010101" charset="-122"/>
                <a:ea typeface="隶书" panose="02010509060101010101" charset="-122"/>
                <a:cs typeface="隶书" panose="02010509060101010101" charset="-122"/>
              </a:rPr>
              <a:t>朱德的母亲锺太夫人忠厚仁慈、坚忍顽强、爱憎分明，始终如一地支持儿子投身于革命事业。</a:t>
            </a:r>
            <a:r>
              <a:rPr lang="en-US" altLang="zh-CN" sz="3200" dirty="0" smtClean="0">
                <a:latin typeface="隶书" panose="02010509060101010101" charset="-122"/>
                <a:ea typeface="隶书" panose="02010509060101010101" charset="-122"/>
                <a:cs typeface="隶书" panose="02010509060101010101" charset="-122"/>
              </a:rPr>
              <a:t>1944</a:t>
            </a:r>
            <a:r>
              <a:rPr lang="zh-CN" altLang="en-US" sz="3200" dirty="0" smtClean="0">
                <a:latin typeface="隶书" panose="02010509060101010101" charset="-122"/>
                <a:ea typeface="隶书" panose="02010509060101010101" charset="-122"/>
                <a:cs typeface="隶书" panose="02010509060101010101" charset="-122"/>
              </a:rPr>
              <a:t>年</a:t>
            </a:r>
            <a:r>
              <a:rPr lang="en-US" altLang="zh-CN" sz="3200" dirty="0" smtClean="0">
                <a:latin typeface="隶书" panose="02010509060101010101" charset="-122"/>
                <a:ea typeface="隶书" panose="02010509060101010101" charset="-122"/>
                <a:cs typeface="隶书" panose="02010509060101010101" charset="-122"/>
              </a:rPr>
              <a:t>2</a:t>
            </a:r>
            <a:r>
              <a:rPr lang="zh-CN" altLang="en-US" sz="3200" dirty="0" smtClean="0">
                <a:latin typeface="隶书" panose="02010509060101010101" charset="-122"/>
                <a:ea typeface="隶书" panose="02010509060101010101" charset="-122"/>
                <a:cs typeface="隶书" panose="02010509060101010101" charset="-122"/>
              </a:rPr>
              <a:t>月</a:t>
            </a:r>
            <a:r>
              <a:rPr lang="en-US" altLang="zh-CN" sz="3200" dirty="0" smtClean="0">
                <a:latin typeface="隶书" panose="02010509060101010101" charset="-122"/>
                <a:ea typeface="隶书" panose="02010509060101010101" charset="-122"/>
                <a:cs typeface="隶书" panose="02010509060101010101" charset="-122"/>
              </a:rPr>
              <a:t>15</a:t>
            </a:r>
            <a:r>
              <a:rPr lang="zh-CN" altLang="en-US" sz="3200" dirty="0" smtClean="0">
                <a:latin typeface="隶书" panose="02010509060101010101" charset="-122"/>
                <a:ea typeface="隶书" panose="02010509060101010101" charset="-122"/>
                <a:cs typeface="隶书" panose="02010509060101010101" charset="-122"/>
              </a:rPr>
              <a:t>日，朱德母亲逝世，朱德怀着悲痛的心情，写了这篇感人的回忆性文章。本文以《母亲的回忆》为题，发表在1944年4月5日延安《解放日报》上。</a:t>
            </a:r>
            <a:endParaRPr lang="zh-CN" altLang="en-US" sz="3200" dirty="0">
              <a:latin typeface="隶书" panose="02010509060101010101" charset="-122"/>
              <a:ea typeface="隶书" panose="02010509060101010101" charset="-122"/>
              <a:cs typeface="隶书" panose="02010509060101010101"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标题 1"/>
          <p:cNvSpPr>
            <a:spLocks noGrp="1"/>
          </p:cNvSpPr>
          <p:nvPr>
            <p:ph type="title"/>
          </p:nvPr>
        </p:nvSpPr>
        <p:spPr>
          <a:xfrm>
            <a:off x="219075" y="1520825"/>
            <a:ext cx="8229600" cy="774065"/>
          </a:xfrm>
        </p:spPr>
        <p:txBody>
          <a:bodyPr wrap="square" lIns="91440" tIns="45720" rIns="91440" bIns="45720" anchor="ctr"/>
          <a:lstStyle/>
          <a:p>
            <a:pPr eaLnBrk="1" hangingPunct="1"/>
            <a:r>
              <a:rPr lang="zh-CN" altLang="en-US" sz="2800" b="1" dirty="0">
                <a:solidFill>
                  <a:srgbClr val="0070C0"/>
                </a:solidFill>
                <a:latin typeface="楷体" panose="02010609060101010101" pitchFamily="49" charset="-122"/>
                <a:ea typeface="楷体" panose="02010609060101010101" pitchFamily="49" charset="-122"/>
              </a:rPr>
              <a:t>八路功勋,大孝为国; 一生劳动,吾党之光。</a:t>
            </a:r>
            <a:endParaRPr lang="zh-CN" altLang="en-US" sz="2800" b="1" dirty="0">
              <a:solidFill>
                <a:srgbClr val="0070C0"/>
              </a:solidFill>
              <a:latin typeface="楷体" panose="02010609060101010101" pitchFamily="49" charset="-122"/>
              <a:ea typeface="楷体" panose="02010609060101010101" pitchFamily="49" charset="-122"/>
            </a:endParaRPr>
          </a:p>
        </p:txBody>
      </p:sp>
      <p:sp>
        <p:nvSpPr>
          <p:cNvPr id="2" name="文本框 1"/>
          <p:cNvSpPr txBox="1"/>
          <p:nvPr/>
        </p:nvSpPr>
        <p:spPr>
          <a:xfrm>
            <a:off x="3526155" y="2160270"/>
            <a:ext cx="5291455" cy="460375"/>
          </a:xfrm>
          <a:prstGeom prst="rect">
            <a:avLst/>
          </a:prstGeom>
          <a:noFill/>
        </p:spPr>
        <p:txBody>
          <a:bodyPr wrap="square" rtlCol="0" anchor="t">
            <a:spAutoFit/>
          </a:bodyPr>
          <a:lstStyle/>
          <a:p>
            <a:pPr algn="ctr"/>
            <a:r>
              <a:rPr lang="en-US" altLang="zh-CN" sz="2400" b="1"/>
              <a:t>——</a:t>
            </a:r>
            <a:r>
              <a:rPr lang="zh-CN" altLang="en-US" sz="2400" b="1"/>
              <a:t>中共中央的挽联</a:t>
            </a:r>
            <a:endParaRPr lang="zh-CN" altLang="en-US" sz="2400" b="1"/>
          </a:p>
        </p:txBody>
      </p:sp>
      <p:sp>
        <p:nvSpPr>
          <p:cNvPr id="3" name="文本框 2"/>
          <p:cNvSpPr txBox="1"/>
          <p:nvPr/>
        </p:nvSpPr>
        <p:spPr>
          <a:xfrm>
            <a:off x="603885" y="2811145"/>
            <a:ext cx="7844790" cy="521970"/>
          </a:xfrm>
          <a:prstGeom prst="rect">
            <a:avLst/>
          </a:prstGeom>
          <a:noFill/>
        </p:spPr>
        <p:txBody>
          <a:bodyPr wrap="square" rtlCol="0" anchor="t">
            <a:spAutoFit/>
          </a:bodyPr>
          <a:lstStyle/>
          <a:p>
            <a:r>
              <a:rPr lang="zh-CN" altLang="en-US" sz="2800" b="1" dirty="0">
                <a:solidFill>
                  <a:srgbClr val="0070C0"/>
                </a:solidFill>
                <a:latin typeface="楷体" panose="02010609060101010101" pitchFamily="49" charset="-122"/>
                <a:ea typeface="楷体" panose="02010609060101010101" pitchFamily="49" charset="-122"/>
                <a:cs typeface="+mj-cs"/>
              </a:rPr>
              <a:t>为母当学民族英雄贤母，斯人无愧劳动阶级完人。</a:t>
            </a:r>
            <a:endParaRPr lang="zh-CN" altLang="en-US" sz="2800" b="1" dirty="0">
              <a:solidFill>
                <a:srgbClr val="0070C0"/>
              </a:solidFill>
              <a:latin typeface="楷体" panose="02010609060101010101" pitchFamily="49" charset="-122"/>
              <a:ea typeface="楷体" panose="02010609060101010101" pitchFamily="49" charset="-122"/>
              <a:cs typeface="+mj-cs"/>
            </a:endParaRPr>
          </a:p>
        </p:txBody>
      </p:sp>
      <p:sp>
        <p:nvSpPr>
          <p:cNvPr id="4" name="文本框 3"/>
          <p:cNvSpPr txBox="1"/>
          <p:nvPr/>
        </p:nvSpPr>
        <p:spPr>
          <a:xfrm>
            <a:off x="3763010" y="3333115"/>
            <a:ext cx="4817745" cy="460375"/>
          </a:xfrm>
          <a:prstGeom prst="rect">
            <a:avLst/>
          </a:prstGeom>
          <a:noFill/>
        </p:spPr>
        <p:txBody>
          <a:bodyPr wrap="square" rtlCol="0" anchor="t">
            <a:spAutoFit/>
          </a:bodyPr>
          <a:lstStyle/>
          <a:p>
            <a:pPr algn="ctr"/>
            <a:r>
              <a:rPr lang="en-US" altLang="zh-CN" sz="2400" b="1"/>
              <a:t>——</a:t>
            </a:r>
            <a:r>
              <a:rPr lang="zh-CN" altLang="en-US" sz="2400" b="1"/>
              <a:t>毛泽东的挽联</a:t>
            </a:r>
            <a:endParaRPr lang="zh-CN" altLang="en-US" sz="2400" b="1"/>
          </a:p>
        </p:txBody>
      </p:sp>
      <p:sp>
        <p:nvSpPr>
          <p:cNvPr id="5" name="文本框 4"/>
          <p:cNvSpPr txBox="1"/>
          <p:nvPr/>
        </p:nvSpPr>
        <p:spPr>
          <a:xfrm>
            <a:off x="854075" y="3970020"/>
            <a:ext cx="7093585" cy="521970"/>
          </a:xfrm>
          <a:prstGeom prst="rect">
            <a:avLst/>
          </a:prstGeom>
          <a:noFill/>
        </p:spPr>
        <p:txBody>
          <a:bodyPr wrap="square" rtlCol="0" anchor="t">
            <a:spAutoFit/>
          </a:bodyPr>
          <a:lstStyle/>
          <a:p>
            <a:pPr lvl="0" algn="l"/>
            <a:r>
              <a:rPr lang="zh-CN" altLang="en-US" sz="2800" b="1" dirty="0">
                <a:solidFill>
                  <a:srgbClr val="0070C0"/>
                </a:solidFill>
                <a:latin typeface="楷体" panose="02010609060101010101" pitchFamily="49" charset="-122"/>
                <a:ea typeface="楷体" panose="02010609060101010101" pitchFamily="49" charset="-122"/>
                <a:cs typeface="+mj-cs"/>
                <a:sym typeface="+mn-ea"/>
              </a:rPr>
              <a:t>唯有劳动人民的母性，能育劳动人民的领袖。</a:t>
            </a:r>
            <a:endParaRPr lang="zh-CN" altLang="en-US" sz="2800" b="1" dirty="0">
              <a:solidFill>
                <a:srgbClr val="0070C0"/>
              </a:solidFill>
              <a:latin typeface="楷体" panose="02010609060101010101" pitchFamily="49" charset="-122"/>
              <a:ea typeface="楷体" panose="02010609060101010101" pitchFamily="49" charset="-122"/>
              <a:cs typeface="+mj-cs"/>
              <a:sym typeface="+mn-ea"/>
            </a:endParaRPr>
          </a:p>
        </p:txBody>
      </p:sp>
      <p:sp>
        <p:nvSpPr>
          <p:cNvPr id="6" name="文本框 5"/>
          <p:cNvSpPr txBox="1"/>
          <p:nvPr/>
        </p:nvSpPr>
        <p:spPr>
          <a:xfrm>
            <a:off x="3818255" y="4536440"/>
            <a:ext cx="4817745" cy="460375"/>
          </a:xfrm>
          <a:prstGeom prst="rect">
            <a:avLst/>
          </a:prstGeom>
          <a:noFill/>
        </p:spPr>
        <p:txBody>
          <a:bodyPr wrap="square" rtlCol="0" anchor="t">
            <a:spAutoFit/>
          </a:bodyPr>
          <a:lstStyle/>
          <a:p>
            <a:pPr algn="ctr"/>
            <a:r>
              <a:rPr lang="en-US" altLang="zh-CN" sz="2400" b="1"/>
              <a:t>——</a:t>
            </a:r>
            <a:r>
              <a:rPr lang="zh-CN" altLang="en-US" sz="2400" b="1"/>
              <a:t>中共中央党校的挽联</a:t>
            </a:r>
            <a:endParaRPr lang="zh-CN" altLang="en-US" sz="2400" b="1"/>
          </a:p>
        </p:txBody>
      </p:sp>
      <p:sp>
        <p:nvSpPr>
          <p:cNvPr id="7" name="文本框 6"/>
          <p:cNvSpPr txBox="1"/>
          <p:nvPr/>
        </p:nvSpPr>
        <p:spPr>
          <a:xfrm>
            <a:off x="1537970" y="5140325"/>
            <a:ext cx="6409690" cy="953135"/>
          </a:xfrm>
          <a:prstGeom prst="rect">
            <a:avLst/>
          </a:prstGeom>
          <a:noFill/>
        </p:spPr>
        <p:txBody>
          <a:bodyPr wrap="square" rtlCol="0" anchor="t">
            <a:spAutoFit/>
          </a:bodyPr>
          <a:lstStyle/>
          <a:p>
            <a:pPr lvl="0" algn="l"/>
            <a:r>
              <a:rPr lang="zh-CN" altLang="en-US" sz="2800" b="1" dirty="0">
                <a:solidFill>
                  <a:srgbClr val="0070C0"/>
                </a:solidFill>
                <a:latin typeface="楷体" panose="02010609060101010101" pitchFamily="49" charset="-122"/>
                <a:ea typeface="楷体" panose="02010609060101010101" pitchFamily="49" charset="-122"/>
                <a:cs typeface="+mj-cs"/>
                <a:sym typeface="+mn-ea"/>
              </a:rPr>
              <a:t>教子成民族英雄，举世共钦贤母范;</a:t>
            </a:r>
            <a:endParaRPr lang="zh-CN" altLang="en-US" sz="2800" b="1" dirty="0">
              <a:solidFill>
                <a:srgbClr val="0070C0"/>
              </a:solidFill>
              <a:latin typeface="楷体" panose="02010609060101010101" pitchFamily="49" charset="-122"/>
              <a:ea typeface="楷体" panose="02010609060101010101" pitchFamily="49" charset="-122"/>
              <a:cs typeface="+mj-cs"/>
              <a:sym typeface="+mn-ea"/>
            </a:endParaRPr>
          </a:p>
          <a:p>
            <a:pPr lvl="0" algn="l"/>
            <a:r>
              <a:rPr lang="zh-CN" altLang="en-US" sz="2800" b="1" dirty="0">
                <a:solidFill>
                  <a:srgbClr val="0070C0"/>
                </a:solidFill>
                <a:latin typeface="楷体" panose="02010609060101010101" pitchFamily="49" charset="-122"/>
                <a:ea typeface="楷体" panose="02010609060101010101" pitchFamily="49" charset="-122"/>
                <a:cs typeface="+mj-cs"/>
                <a:sym typeface="+mn-ea"/>
              </a:rPr>
              <a:t>毕生为劳动妇女，故乡永保好家风。</a:t>
            </a:r>
            <a:endParaRPr lang="zh-CN" altLang="en-US" sz="2800" b="1" dirty="0">
              <a:solidFill>
                <a:srgbClr val="0070C0"/>
              </a:solidFill>
              <a:latin typeface="楷体" panose="02010609060101010101" pitchFamily="49" charset="-122"/>
              <a:ea typeface="楷体" panose="02010609060101010101" pitchFamily="49" charset="-122"/>
              <a:cs typeface="+mj-cs"/>
              <a:sym typeface="+mn-ea"/>
            </a:endParaRPr>
          </a:p>
        </p:txBody>
      </p:sp>
      <p:sp>
        <p:nvSpPr>
          <p:cNvPr id="8" name="文本框 7"/>
          <p:cNvSpPr txBox="1"/>
          <p:nvPr/>
        </p:nvSpPr>
        <p:spPr>
          <a:xfrm>
            <a:off x="3905250" y="6177280"/>
            <a:ext cx="4817745" cy="460375"/>
          </a:xfrm>
          <a:prstGeom prst="rect">
            <a:avLst/>
          </a:prstGeom>
          <a:noFill/>
        </p:spPr>
        <p:txBody>
          <a:bodyPr wrap="square" rtlCol="0" anchor="t">
            <a:spAutoFit/>
          </a:bodyPr>
          <a:lstStyle/>
          <a:p>
            <a:pPr algn="ctr"/>
            <a:r>
              <a:rPr lang="en-US" altLang="zh-CN" sz="2400" b="1"/>
              <a:t>——</a:t>
            </a:r>
            <a:r>
              <a:rPr lang="zh-CN" altLang="en-US" sz="2400" b="1"/>
              <a:t>刘少奇、周恩来等同志的挽联</a:t>
            </a:r>
            <a:endParaRPr lang="zh-CN" altLang="en-US" sz="2400" b="1"/>
          </a:p>
        </p:txBody>
      </p:sp>
      <p:sp>
        <p:nvSpPr>
          <p:cNvPr id="9" name="文本框 8"/>
          <p:cNvSpPr txBox="1"/>
          <p:nvPr/>
        </p:nvSpPr>
        <p:spPr>
          <a:xfrm>
            <a:off x="275397" y="0"/>
            <a:ext cx="8360603" cy="1815882"/>
          </a:xfrm>
          <a:prstGeom prst="rect">
            <a:avLst/>
          </a:prstGeom>
          <a:noFill/>
        </p:spPr>
        <p:txBody>
          <a:bodyPr wrap="square" rtlCol="0" anchor="t">
            <a:spAutoFit/>
          </a:bodyPr>
          <a:lstStyle/>
          <a:p>
            <a:pPr indent="457200"/>
            <a:r>
              <a:rPr lang="zh-CN" altLang="en-US" sz="2800" dirty="0">
                <a:latin typeface="隶书" panose="02010509060101010101" charset="-122"/>
                <a:ea typeface="隶书" panose="02010509060101010101" charset="-122"/>
                <a:cs typeface="隶书" panose="02010509060101010101" charset="-122"/>
              </a:rPr>
              <a:t>1944年4月10日，延安各界隆重举行追悼八路军总司令朱德的母亲钟太夫人大会，这是中国共产党历史上仅有的一次为党的领导人的母亲举行的公祭仪式。</a:t>
            </a:r>
            <a:endParaRPr lang="zh-CN" altLang="en-US" sz="2800" dirty="0">
              <a:latin typeface="隶书" panose="02010509060101010101" charset="-122"/>
              <a:ea typeface="隶书" panose="02010509060101010101" charset="-122"/>
              <a:cs typeface="隶书" panose="02010509060101010101"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7" descr="http://p2.so.qhimgs1.com/t01758dbf6f7962aa0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03204" y="164589"/>
            <a:ext cx="2930523" cy="4010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a:spLocks noChangeArrowheads="1"/>
          </p:cNvSpPr>
          <p:nvPr/>
        </p:nvSpPr>
        <p:spPr bwMode="auto">
          <a:xfrm>
            <a:off x="-108520" y="4866761"/>
            <a:ext cx="9137650" cy="1311275"/>
          </a:xfrm>
          <a:prstGeom prst="rect">
            <a:avLst/>
          </a:prstGeom>
          <a:solidFill>
            <a:schemeClr val="accent5">
              <a:lumMod val="90000"/>
              <a:alpha val="50195"/>
            </a:schemeClr>
          </a:solidFill>
          <a:ln w="9525">
            <a:noFill/>
            <a:miter lim="800000"/>
          </a:ln>
        </p:spPr>
        <p:txBody>
          <a:bodyPr>
            <a:spAutoFit/>
          </a:bodyPr>
          <a:lstStyle/>
          <a:p>
            <a:pPr fontAlgn="base">
              <a:spcBef>
                <a:spcPct val="0"/>
              </a:spcBef>
              <a:spcAft>
                <a:spcPct val="0"/>
              </a:spcAft>
              <a:buFont typeface="Arial" panose="020B0604020202020204" pitchFamily="34" charset="0"/>
              <a:buNone/>
              <a:defRPr/>
            </a:pPr>
            <a:endParaRPr lang="zh-CN" altLang="en-US" sz="8000">
              <a:solidFill>
                <a:srgbClr val="000000"/>
              </a:solidFill>
              <a:ea typeface="宋体" panose="02010600030101010101" pitchFamily="2" charset="-122"/>
            </a:endParaRPr>
          </a:p>
        </p:txBody>
      </p:sp>
      <p:sp>
        <p:nvSpPr>
          <p:cNvPr id="17412" name="标题 1"/>
          <p:cNvSpPr>
            <a:spLocks noGrp="1" noChangeArrowheads="1"/>
          </p:cNvSpPr>
          <p:nvPr>
            <p:ph type="ctrTitle" idx="4294967295"/>
          </p:nvPr>
        </p:nvSpPr>
        <p:spPr>
          <a:xfrm>
            <a:off x="184746" y="5163623"/>
            <a:ext cx="5265737" cy="717550"/>
          </a:xfrm>
        </p:spPr>
        <p:txBody>
          <a:bodyPr/>
          <a:lstStyle/>
          <a:p>
            <a:pPr eaLnBrk="1" hangingPunct="1"/>
            <a:r>
              <a:rPr lang="en-US" altLang="zh-CN" sz="4400" b="1" dirty="0" smtClean="0">
                <a:latin typeface="楷体" panose="02010609060101010101" pitchFamily="49" charset="-122"/>
                <a:ea typeface="楷体" panose="02010609060101010101" pitchFamily="49" charset="-122"/>
              </a:rPr>
              <a:t>《</a:t>
            </a:r>
            <a:r>
              <a:rPr lang="zh-CN" altLang="en-US" sz="4400" b="1" dirty="0" smtClean="0">
                <a:latin typeface="楷体" panose="02010609060101010101" pitchFamily="49" charset="-122"/>
                <a:ea typeface="楷体" panose="02010609060101010101" pitchFamily="49" charset="-122"/>
              </a:rPr>
              <a:t>红星照耀中国</a:t>
            </a:r>
            <a:r>
              <a:rPr lang="en-US" altLang="zh-CN" sz="4400" b="1" dirty="0" smtClean="0">
                <a:latin typeface="楷体" panose="02010609060101010101" pitchFamily="49" charset="-122"/>
                <a:ea typeface="楷体" panose="02010609060101010101" pitchFamily="49" charset="-122"/>
              </a:rPr>
              <a:t>》</a:t>
            </a:r>
            <a:endParaRPr lang="en-US" altLang="zh-CN" sz="4400" b="1" dirty="0" smtClean="0">
              <a:latin typeface="楷体" panose="02010609060101010101" pitchFamily="49" charset="-122"/>
              <a:ea typeface="楷体" panose="02010609060101010101" pitchFamily="49" charset="-122"/>
            </a:endParaRPr>
          </a:p>
        </p:txBody>
      </p:sp>
      <p:sp>
        <p:nvSpPr>
          <p:cNvPr id="7" name="矩形 6"/>
          <p:cNvSpPr>
            <a:spLocks noChangeArrowheads="1"/>
          </p:cNvSpPr>
          <p:nvPr/>
        </p:nvSpPr>
        <p:spPr bwMode="auto">
          <a:xfrm>
            <a:off x="4067944" y="184512"/>
            <a:ext cx="457599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Font typeface="Wingdings 2" panose="05020102010507070707" pitchFamily="18" charset="2"/>
              <a:buNone/>
            </a:pPr>
            <a:r>
              <a:rPr lang="zh-CN" altLang="en-US" sz="4000" b="1" dirty="0">
                <a:solidFill>
                  <a:srgbClr val="000000"/>
                </a:solidFill>
                <a:latin typeface="宋体" panose="02010600030101010101" pitchFamily="2" charset="-122"/>
              </a:rPr>
              <a:t>关于</a:t>
            </a:r>
            <a:r>
              <a:rPr lang="zh-CN" altLang="en-US" sz="4000" b="1" dirty="0" smtClean="0">
                <a:solidFill>
                  <a:srgbClr val="000000"/>
                </a:solidFill>
                <a:latin typeface="宋体" panose="02010600030101010101" pitchFamily="2" charset="-122"/>
              </a:rPr>
              <a:t>朱德：</a:t>
            </a:r>
            <a:endParaRPr lang="en-US" altLang="zh-CN" sz="4000" b="1" dirty="0" smtClean="0">
              <a:solidFill>
                <a:srgbClr val="000000"/>
              </a:solidFill>
              <a:latin typeface="宋体" panose="02010600030101010101" pitchFamily="2" charset="-122"/>
            </a:endParaRPr>
          </a:p>
          <a:p>
            <a:pPr>
              <a:buFont typeface="Wingdings 2" panose="05020102010507070707" pitchFamily="18" charset="2"/>
              <a:buNone/>
            </a:pPr>
            <a:endParaRPr lang="en-US" altLang="zh-CN" sz="4000" b="1" dirty="0">
              <a:solidFill>
                <a:srgbClr val="000000"/>
              </a:solidFill>
              <a:latin typeface="宋体" panose="02010600030101010101" pitchFamily="2" charset="-122"/>
            </a:endParaRPr>
          </a:p>
          <a:p>
            <a:pPr>
              <a:buFont typeface="Wingdings 2" panose="05020102010507070707" pitchFamily="18" charset="2"/>
              <a:buNone/>
            </a:pPr>
            <a:r>
              <a:rPr lang="zh-CN" altLang="en-US" sz="4000" b="1" dirty="0">
                <a:solidFill>
                  <a:srgbClr val="6600CC"/>
                </a:solidFill>
                <a:latin typeface="黑体" panose="02010609060101010101" pitchFamily="49" charset="-122"/>
                <a:ea typeface="黑体" panose="02010609060101010101" pitchFamily="49" charset="-122"/>
              </a:rPr>
              <a:t>个性谦逊，极端温和，对大小事情都十分负责，喜欢跟战士们打成一片。</a:t>
            </a:r>
            <a:endParaRPr lang="en-US" altLang="zh-CN" sz="4000" b="1" dirty="0">
              <a:solidFill>
                <a:srgbClr val="6600CC"/>
              </a:solidFill>
              <a:latin typeface="黑体" panose="02010609060101010101" pitchFamily="49" charset="-122"/>
              <a:ea typeface="黑体" panose="02010609060101010101" pitchFamily="49" charset="-122"/>
            </a:endParaRPr>
          </a:p>
          <a:p>
            <a:pPr>
              <a:buFont typeface="Wingdings 2" panose="05020102010507070707" pitchFamily="18" charset="2"/>
              <a:buNone/>
            </a:pPr>
            <a:endParaRPr lang="zh-CN" altLang="en-US" sz="4000" b="1" dirty="0">
              <a:solidFill>
                <a:srgbClr val="00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457200" y="274955"/>
            <a:ext cx="2807970" cy="1143000"/>
          </a:xfrm>
        </p:spPr>
        <p:txBody>
          <a:bodyPr/>
          <a:lstStyle/>
          <a:p>
            <a:pPr algn="l"/>
            <a:r>
              <a:rPr lang="zh-CN" altLang="en-US"/>
              <a:t>作者介绍</a:t>
            </a:r>
            <a:endParaRPr lang="zh-CN" altLang="en-US"/>
          </a:p>
        </p:txBody>
      </p:sp>
      <p:pic>
        <p:nvPicPr>
          <p:cNvPr id="4" name="图片 3"/>
          <p:cNvPicPr>
            <a:picLocks noChangeAspect="1"/>
          </p:cNvPicPr>
          <p:nvPr/>
        </p:nvPicPr>
        <p:blipFill>
          <a:blip r:embed="rId1"/>
          <a:stretch>
            <a:fillRect/>
          </a:stretch>
        </p:blipFill>
        <p:spPr>
          <a:xfrm>
            <a:off x="154940" y="1417955"/>
            <a:ext cx="3110865" cy="4309110"/>
          </a:xfrm>
          <a:prstGeom prst="rect">
            <a:avLst/>
          </a:prstGeom>
        </p:spPr>
      </p:pic>
      <p:sp>
        <p:nvSpPr>
          <p:cNvPr id="6" name="文本框 5"/>
          <p:cNvSpPr txBox="1"/>
          <p:nvPr/>
        </p:nvSpPr>
        <p:spPr>
          <a:xfrm>
            <a:off x="3449955" y="274955"/>
            <a:ext cx="5448300" cy="6326505"/>
          </a:xfrm>
          <a:prstGeom prst="rect">
            <a:avLst/>
          </a:prstGeom>
          <a:noFill/>
        </p:spPr>
        <p:txBody>
          <a:bodyPr wrap="square" rtlCol="0" anchor="t">
            <a:spAutoFit/>
          </a:bodyPr>
          <a:lstStyle/>
          <a:p>
            <a:pPr indent="457200">
              <a:lnSpc>
                <a:spcPct val="130000"/>
              </a:lnSpc>
            </a:pPr>
            <a:r>
              <a:rPr lang="zh-CN" altLang="en-US" sz="2400"/>
              <a:t>朱德（1886年12月1日－1976年7月6日），字玉阶，四川仪陇人。伟大的无产阶级革命家、政治家、军事家，中国人民解放军的主要缔造者之一，中华人民共和国的开国元勋。</a:t>
            </a:r>
            <a:endParaRPr lang="zh-CN" altLang="en-US" sz="2400"/>
          </a:p>
          <a:p>
            <a:pPr indent="457200">
              <a:lnSpc>
                <a:spcPct val="130000"/>
              </a:lnSpc>
            </a:pPr>
            <a:r>
              <a:rPr lang="en-US" altLang="zh-CN" sz="2400"/>
              <a:t>1927</a:t>
            </a:r>
            <a:r>
              <a:rPr lang="zh-CN" altLang="en-US" sz="2400"/>
              <a:t>年参加领导了</a:t>
            </a:r>
            <a:r>
              <a:rPr lang="en-US" altLang="zh-CN" sz="2400"/>
              <a:t>“</a:t>
            </a:r>
            <a:r>
              <a:rPr lang="zh-CN" altLang="en-US" sz="2400"/>
              <a:t>八一</a:t>
            </a:r>
            <a:r>
              <a:rPr lang="en-US" altLang="zh-CN" sz="2400"/>
              <a:t>”</a:t>
            </a:r>
            <a:r>
              <a:rPr lang="zh-CN" altLang="en-US" sz="2400"/>
              <a:t>南昌起义，全国性抗日战争爆发后，任</a:t>
            </a:r>
            <a:r>
              <a:rPr lang="zh-CN" altLang="en-US" sz="2400">
                <a:sym typeface="+mn-ea"/>
              </a:rPr>
              <a:t>八路军总指挥。解放战争时期，任中国人民解放军总司令。</a:t>
            </a:r>
            <a:endParaRPr lang="zh-CN" altLang="en-US" sz="2400"/>
          </a:p>
          <a:p>
            <a:pPr indent="457200">
              <a:lnSpc>
                <a:spcPct val="130000"/>
              </a:lnSpc>
            </a:pPr>
            <a:r>
              <a:rPr lang="zh-CN" altLang="en-US" sz="2400"/>
              <a:t>中华人民共和国成立之后，任中央人民政府副主席、中共中央军委副主席、中国人民解放军总司令。于</a:t>
            </a:r>
            <a:r>
              <a:rPr lang="zh-CN" altLang="en-US" sz="2400" b="1" u="sng" dirty="0">
                <a:solidFill>
                  <a:srgbClr val="FF0066"/>
                </a:solidFill>
              </a:rPr>
              <a:t>1955年</a:t>
            </a:r>
            <a:r>
              <a:rPr lang="zh-CN" altLang="en-US" sz="2400"/>
              <a:t>，被授予</a:t>
            </a:r>
            <a:r>
              <a:rPr lang="zh-CN" altLang="en-US" sz="2400" b="1" u="sng" dirty="0">
                <a:solidFill>
                  <a:srgbClr val="FF0066"/>
                </a:solidFill>
              </a:rPr>
              <a:t>中华人民共和国元帅</a:t>
            </a:r>
            <a:r>
              <a:rPr lang="zh-CN" altLang="en-US" sz="2400"/>
              <a:t>军衔。</a:t>
            </a:r>
            <a:endParaRPr lang="zh-CN" altLang="en-US" sz="240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401934" y="1510393"/>
            <a:ext cx="8340132" cy="2368550"/>
          </a:xfrm>
          <a:prstGeom prst="rect">
            <a:avLst/>
          </a:prstGeom>
          <a:solidFill>
            <a:schemeClr val="bg1">
              <a:alpha val="63000"/>
            </a:schemeClr>
          </a:solidFill>
        </p:spPr>
        <p:txBody>
          <a:bodyPr wrap="square" rtlCol="0">
            <a:spAutoFit/>
          </a:bodyPr>
          <a:lstStyle/>
          <a:p>
            <a:pPr defTabSz="608965"/>
            <a:r>
              <a:rPr lang="zh-CN" altLang="en-US" sz="4000" dirty="0" smtClean="0">
                <a:solidFill>
                  <a:srgbClr val="D2C2F1">
                    <a:lumMod val="10000"/>
                  </a:srgbClr>
                </a:solidFill>
                <a:latin typeface="黑体" panose="02010609060101010101" pitchFamily="49" charset="-122"/>
                <a:ea typeface="黑体" panose="02010609060101010101" pitchFamily="49" charset="-122"/>
              </a:rPr>
              <a:t>自读任务</a:t>
            </a:r>
            <a:r>
              <a:rPr lang="zh-CN" altLang="en-US" sz="4000" dirty="0">
                <a:solidFill>
                  <a:srgbClr val="D2C2F1">
                    <a:lumMod val="10000"/>
                  </a:srgbClr>
                </a:solidFill>
                <a:latin typeface="黑体" panose="02010609060101010101" pitchFamily="49" charset="-122"/>
                <a:ea typeface="黑体" panose="02010609060101010101" pitchFamily="49" charset="-122"/>
              </a:rPr>
              <a:t>：</a:t>
            </a:r>
            <a:endParaRPr lang="en-US" altLang="zh-CN" sz="4000" dirty="0">
              <a:solidFill>
                <a:srgbClr val="D2C2F1">
                  <a:lumMod val="10000"/>
                </a:srgbClr>
              </a:solidFill>
              <a:latin typeface="黑体" panose="02010609060101010101" pitchFamily="49" charset="-122"/>
              <a:ea typeface="黑体" panose="02010609060101010101" pitchFamily="49" charset="-122"/>
            </a:endParaRPr>
          </a:p>
          <a:p>
            <a:pPr defTabSz="608965"/>
            <a:r>
              <a:rPr lang="en-US" altLang="zh-CN" sz="3600" dirty="0">
                <a:solidFill>
                  <a:srgbClr val="D2C2F1">
                    <a:lumMod val="10000"/>
                  </a:srgbClr>
                </a:solidFill>
                <a:latin typeface="黑体" panose="02010609060101010101" pitchFamily="49" charset="-122"/>
                <a:ea typeface="黑体" panose="02010609060101010101" pitchFamily="49" charset="-122"/>
              </a:rPr>
              <a:t>1.</a:t>
            </a:r>
            <a:r>
              <a:rPr lang="zh-CN" altLang="en-US" sz="3600" dirty="0">
                <a:solidFill>
                  <a:srgbClr val="D2C2F1">
                    <a:lumMod val="10000"/>
                  </a:srgbClr>
                </a:solidFill>
                <a:latin typeface="黑体" panose="02010609060101010101" pitchFamily="49" charset="-122"/>
                <a:ea typeface="黑体" panose="02010609060101010101" pitchFamily="49" charset="-122"/>
              </a:rPr>
              <a:t>圈出生</a:t>
            </a:r>
            <a:r>
              <a:rPr lang="zh-CN" altLang="en-US" sz="3600" dirty="0" smtClean="0">
                <a:solidFill>
                  <a:srgbClr val="D2C2F1">
                    <a:lumMod val="10000"/>
                  </a:srgbClr>
                </a:solidFill>
                <a:latin typeface="黑体" panose="02010609060101010101" pitchFamily="49" charset="-122"/>
                <a:ea typeface="黑体" panose="02010609060101010101" pitchFamily="49" charset="-122"/>
              </a:rPr>
              <a:t>字词。</a:t>
            </a:r>
            <a:endParaRPr lang="en-US" altLang="zh-CN" sz="3600" dirty="0" smtClean="0">
              <a:solidFill>
                <a:srgbClr val="D2C2F1">
                  <a:lumMod val="10000"/>
                </a:srgbClr>
              </a:solidFill>
              <a:latin typeface="黑体" panose="02010609060101010101" pitchFamily="49" charset="-122"/>
              <a:ea typeface="黑体" panose="02010609060101010101" pitchFamily="49" charset="-122"/>
            </a:endParaRPr>
          </a:p>
          <a:p>
            <a:pPr defTabSz="608965"/>
            <a:r>
              <a:rPr lang="en-US" altLang="zh-CN" sz="3600" dirty="0" smtClean="0">
                <a:solidFill>
                  <a:srgbClr val="D2C2F1">
                    <a:lumMod val="10000"/>
                  </a:srgbClr>
                </a:solidFill>
                <a:latin typeface="黑体" panose="02010609060101010101" pitchFamily="49" charset="-122"/>
                <a:ea typeface="黑体" panose="02010609060101010101" pitchFamily="49" charset="-122"/>
              </a:rPr>
              <a:t>2</a:t>
            </a:r>
            <a:r>
              <a:rPr lang="en-US" altLang="zh-CN" sz="3600" dirty="0">
                <a:solidFill>
                  <a:srgbClr val="D2C2F1">
                    <a:lumMod val="10000"/>
                  </a:srgbClr>
                </a:solidFill>
                <a:latin typeface="黑体" panose="02010609060101010101" pitchFamily="49" charset="-122"/>
                <a:ea typeface="黑体" panose="02010609060101010101" pitchFamily="49" charset="-122"/>
              </a:rPr>
              <a:t>.</a:t>
            </a:r>
            <a:r>
              <a:rPr lang="zh-CN" altLang="en-US" sz="3600" dirty="0">
                <a:solidFill>
                  <a:srgbClr val="D2C2F1">
                    <a:lumMod val="10000"/>
                  </a:srgbClr>
                </a:solidFill>
                <a:latin typeface="黑体" panose="02010609060101010101" pitchFamily="49" charset="-122"/>
                <a:ea typeface="黑体" panose="02010609060101010101" pitchFamily="49" charset="-122"/>
              </a:rPr>
              <a:t>细读全文</a:t>
            </a:r>
            <a:r>
              <a:rPr lang="zh-CN" altLang="en-US" sz="3600" dirty="0" smtClean="0">
                <a:solidFill>
                  <a:srgbClr val="D2C2F1">
                    <a:lumMod val="10000"/>
                  </a:srgbClr>
                </a:solidFill>
                <a:latin typeface="黑体" panose="02010609060101010101" pitchFamily="49" charset="-122"/>
                <a:ea typeface="黑体" panose="02010609060101010101" pitchFamily="49" charset="-122"/>
              </a:rPr>
              <a:t>，留意文</a:t>
            </a:r>
            <a:r>
              <a:rPr lang="zh-CN" altLang="en-US" sz="3600" dirty="0">
                <a:solidFill>
                  <a:srgbClr val="D2C2F1">
                    <a:lumMod val="10000"/>
                  </a:srgbClr>
                </a:solidFill>
                <a:latin typeface="黑体" panose="02010609060101010101" pitchFamily="49" charset="-122"/>
                <a:ea typeface="黑体" panose="02010609060101010101" pitchFamily="49" charset="-122"/>
              </a:rPr>
              <a:t>中写了母亲</a:t>
            </a:r>
            <a:r>
              <a:rPr lang="zh-CN" altLang="en-US" sz="3600" u="sng" dirty="0">
                <a:solidFill>
                  <a:srgbClr val="FF0000"/>
                </a:solidFill>
                <a:latin typeface="黑体" panose="02010609060101010101" pitchFamily="49" charset="-122"/>
                <a:ea typeface="黑体" panose="02010609060101010101" pitchFamily="49" charset="-122"/>
              </a:rPr>
              <a:t>哪些事</a:t>
            </a:r>
            <a:r>
              <a:rPr lang="zh-CN" altLang="en-US" sz="3600" dirty="0" smtClean="0">
                <a:solidFill>
                  <a:srgbClr val="D2C2F1">
                    <a:lumMod val="10000"/>
                  </a:srgbClr>
                </a:solidFill>
                <a:latin typeface="黑体" panose="02010609060101010101" pitchFamily="49" charset="-122"/>
                <a:ea typeface="黑体" panose="02010609060101010101" pitchFamily="49" charset="-122"/>
              </a:rPr>
              <a:t>，</a:t>
            </a:r>
            <a:r>
              <a:rPr lang="zh-CN" altLang="en-US" sz="3600" dirty="0">
                <a:solidFill>
                  <a:srgbClr val="FF0000"/>
                </a:solidFill>
                <a:latin typeface="黑体" panose="02010609060101010101" pitchFamily="49" charset="-122"/>
                <a:ea typeface="黑体" panose="02010609060101010101" pitchFamily="49" charset="-122"/>
              </a:rPr>
              <a:t>划出</a:t>
            </a:r>
            <a:r>
              <a:rPr lang="zh-CN" altLang="en-US" sz="3600" dirty="0" smtClean="0">
                <a:solidFill>
                  <a:srgbClr val="D2C2F1">
                    <a:lumMod val="10000"/>
                  </a:srgbClr>
                </a:solidFill>
                <a:latin typeface="黑体" panose="02010609060101010101" pitchFamily="49" charset="-122"/>
                <a:ea typeface="黑体" panose="02010609060101010101" pitchFamily="49" charset="-122"/>
              </a:rPr>
              <a:t>文</a:t>
            </a:r>
            <a:r>
              <a:rPr lang="zh-CN" altLang="en-US" sz="3600" dirty="0">
                <a:solidFill>
                  <a:srgbClr val="D2C2F1">
                    <a:lumMod val="10000"/>
                  </a:srgbClr>
                </a:solidFill>
                <a:latin typeface="黑体" panose="02010609060101010101" pitchFamily="49" charset="-122"/>
                <a:ea typeface="黑体" panose="02010609060101010101" pitchFamily="49" charset="-122"/>
              </a:rPr>
              <a:t>中写了关于母亲</a:t>
            </a:r>
            <a:r>
              <a:rPr lang="zh-CN" altLang="en-US" sz="3600" u="sng" dirty="0">
                <a:solidFill>
                  <a:srgbClr val="FF0000"/>
                </a:solidFill>
                <a:latin typeface="黑体" panose="02010609060101010101" pitchFamily="49" charset="-122"/>
                <a:ea typeface="黑体" panose="02010609060101010101" pitchFamily="49" charset="-122"/>
              </a:rPr>
              <a:t>品质</a:t>
            </a:r>
            <a:r>
              <a:rPr lang="zh-CN" altLang="en-US" sz="3600" dirty="0">
                <a:solidFill>
                  <a:srgbClr val="D2C2F1">
                    <a:lumMod val="10000"/>
                  </a:srgbClr>
                </a:solidFill>
                <a:latin typeface="黑体" panose="02010609060101010101" pitchFamily="49" charset="-122"/>
                <a:ea typeface="黑体" panose="02010609060101010101" pitchFamily="49" charset="-122"/>
              </a:rPr>
              <a:t>的词句。</a:t>
            </a:r>
            <a:endParaRPr lang="zh-CN" altLang="en-US" sz="3600" dirty="0">
              <a:solidFill>
                <a:srgbClr val="D2C2F1">
                  <a:lumMod val="10000"/>
                </a:srgbClr>
              </a:solidFill>
              <a:latin typeface="黑体" panose="02010609060101010101" pitchFamily="49" charset="-122"/>
              <a:ea typeface="黑体" panose="02010609060101010101" pitchFamily="49" charset="-122"/>
            </a:endParaRPr>
          </a:p>
        </p:txBody>
      </p:sp>
    </p:spTree>
  </p:cSld>
  <p:clrMapOvr>
    <a:masterClrMapping/>
  </p:clrMapOvr>
  <p:transition spd="slow">
    <p:push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55930" y="1746885"/>
            <a:ext cx="8208645" cy="4225290"/>
          </a:xfrm>
          <a:prstGeom prst="rect">
            <a:avLst/>
          </a:prstGeom>
          <a:noFill/>
        </p:spPr>
        <p:txBody>
          <a:bodyPr wrap="square" rtlCol="0" anchor="t">
            <a:spAutoFit/>
          </a:bodyPr>
          <a:p>
            <a:pPr>
              <a:lnSpc>
                <a:spcPct val="120000"/>
              </a:lnSpc>
            </a:pPr>
            <a:r>
              <a:rPr lang="zh-CN" altLang="en-US" sz="3200" b="1">
                <a:solidFill>
                  <a:srgbClr val="FF0000"/>
                </a:solidFill>
              </a:rPr>
              <a:t>溺</a:t>
            </a:r>
            <a:r>
              <a:rPr lang="zh-CN" altLang="en-US" sz="3200" b="1"/>
              <a:t>     </a:t>
            </a:r>
            <a:r>
              <a:rPr lang="zh-CN" altLang="en-US" sz="3200" b="1">
                <a:solidFill>
                  <a:srgbClr val="FF0000"/>
                </a:solidFill>
              </a:rPr>
              <a:t>佃</a:t>
            </a:r>
            <a:r>
              <a:rPr lang="zh-CN" altLang="en-US" sz="3200" b="1"/>
              <a:t>农</a:t>
            </a:r>
            <a:r>
              <a:rPr lang="zh-CN" altLang="en-US" sz="3200" b="1">
                <a:sym typeface="+mn-ea"/>
              </a:rPr>
              <a:t>     </a:t>
            </a:r>
            <a:r>
              <a:rPr lang="zh-CN" altLang="en-US" sz="3200" b="1"/>
              <a:t>劳</a:t>
            </a:r>
            <a:r>
              <a:rPr lang="zh-CN" altLang="en-US" sz="3200" b="1">
                <a:solidFill>
                  <a:srgbClr val="FF0000"/>
                </a:solidFill>
              </a:rPr>
              <a:t>碌</a:t>
            </a:r>
            <a:r>
              <a:rPr lang="zh-CN" altLang="en-US" sz="3200" b="1">
                <a:sym typeface="+mn-ea"/>
              </a:rPr>
              <a:t>     </a:t>
            </a:r>
            <a:r>
              <a:rPr lang="zh-CN" altLang="en-US" sz="3200" b="1"/>
              <a:t>私</a:t>
            </a:r>
            <a:r>
              <a:rPr lang="zh-CN" altLang="en-US" sz="3200" b="1">
                <a:solidFill>
                  <a:srgbClr val="FF0000"/>
                </a:solidFill>
              </a:rPr>
              <a:t>塾</a:t>
            </a:r>
            <a:r>
              <a:rPr lang="zh-CN" altLang="en-US" sz="3200" b="1">
                <a:sym typeface="+mn-ea"/>
              </a:rPr>
              <a:t>     </a:t>
            </a:r>
            <a:r>
              <a:rPr lang="zh-CN" altLang="en-US" sz="3200" b="1"/>
              <a:t>周济</a:t>
            </a:r>
            <a:r>
              <a:rPr lang="zh-CN" altLang="en-US" sz="3200" b="1">
                <a:sym typeface="+mn-ea"/>
              </a:rPr>
              <a:t>     宽厚</a:t>
            </a:r>
            <a:endParaRPr lang="zh-CN" altLang="en-US" sz="3200" b="1">
              <a:sym typeface="+mn-ea"/>
            </a:endParaRPr>
          </a:p>
          <a:p>
            <a:pPr>
              <a:lnSpc>
                <a:spcPct val="120000"/>
              </a:lnSpc>
            </a:pPr>
            <a:endParaRPr lang="zh-CN" altLang="en-US" sz="3200" b="1">
              <a:sym typeface="+mn-ea"/>
            </a:endParaRPr>
          </a:p>
          <a:p>
            <a:pPr>
              <a:lnSpc>
                <a:spcPct val="120000"/>
              </a:lnSpc>
            </a:pPr>
            <a:r>
              <a:rPr lang="zh-CN" altLang="en-US" sz="3200" b="1"/>
              <a:t>仁慈</a:t>
            </a:r>
            <a:r>
              <a:rPr lang="zh-CN" altLang="en-US" sz="3200" b="1">
                <a:sym typeface="+mn-ea"/>
              </a:rPr>
              <a:t>     </a:t>
            </a:r>
            <a:r>
              <a:rPr lang="zh-CN" altLang="en-US" sz="3200" b="1"/>
              <a:t>连夜</a:t>
            </a:r>
            <a:r>
              <a:rPr lang="zh-CN" altLang="en-US" sz="3200" b="1">
                <a:sym typeface="+mn-ea"/>
              </a:rPr>
              <a:t>     </a:t>
            </a:r>
            <a:r>
              <a:rPr lang="zh-CN" altLang="en-US" sz="3200" b="1">
                <a:solidFill>
                  <a:srgbClr val="FF0000"/>
                </a:solidFill>
              </a:rPr>
              <a:t>慰 勉</a:t>
            </a:r>
            <a:r>
              <a:rPr lang="zh-CN" altLang="en-US" sz="3200" b="1">
                <a:sym typeface="+mn-ea"/>
              </a:rPr>
              <a:t>     </a:t>
            </a:r>
            <a:r>
              <a:rPr lang="zh-CN" altLang="en-US" sz="3200" b="1"/>
              <a:t>不</a:t>
            </a:r>
            <a:r>
              <a:rPr lang="zh-CN" altLang="en-US" sz="3200" b="1">
                <a:solidFill>
                  <a:srgbClr val="FF0000"/>
                </a:solidFill>
              </a:rPr>
              <a:t>辍</a:t>
            </a:r>
            <a:r>
              <a:rPr lang="zh-CN" altLang="en-US" sz="3200" b="1">
                <a:sym typeface="+mn-ea"/>
              </a:rPr>
              <a:t>     任劳任</a:t>
            </a:r>
            <a:r>
              <a:rPr lang="zh-CN" altLang="en-US" sz="3200" b="1">
                <a:solidFill>
                  <a:srgbClr val="FF0000"/>
                </a:solidFill>
                <a:sym typeface="+mn-ea"/>
              </a:rPr>
              <a:t>怨</a:t>
            </a:r>
            <a:endParaRPr lang="zh-CN" altLang="en-US" sz="3200" b="1">
              <a:sym typeface="+mn-ea"/>
            </a:endParaRPr>
          </a:p>
          <a:p>
            <a:pPr>
              <a:lnSpc>
                <a:spcPct val="120000"/>
              </a:lnSpc>
            </a:pPr>
            <a:endParaRPr lang="zh-CN" altLang="en-US" sz="3200" b="1">
              <a:sym typeface="+mn-ea"/>
            </a:endParaRPr>
          </a:p>
          <a:p>
            <a:pPr>
              <a:lnSpc>
                <a:spcPct val="120000"/>
              </a:lnSpc>
            </a:pPr>
            <a:r>
              <a:rPr lang="zh-CN" altLang="en-US" sz="3200" b="1">
                <a:sym typeface="+mn-ea"/>
              </a:rPr>
              <a:t>为富不仁     </a:t>
            </a:r>
            <a:r>
              <a:rPr lang="zh-CN" altLang="en-US" sz="3200" b="1">
                <a:solidFill>
                  <a:srgbClr val="FF0000"/>
                </a:solidFill>
                <a:sym typeface="+mn-ea"/>
              </a:rPr>
              <a:t>韶</a:t>
            </a:r>
            <a:r>
              <a:rPr lang="zh-CN" altLang="en-US" sz="3200" b="1">
                <a:sym typeface="+mn-ea"/>
              </a:rPr>
              <a:t>关     客</a:t>
            </a:r>
            <a:r>
              <a:rPr lang="zh-CN" altLang="en-US" sz="3200" b="1">
                <a:solidFill>
                  <a:srgbClr val="FF0000"/>
                </a:solidFill>
                <a:sym typeface="+mn-ea"/>
              </a:rPr>
              <a:t>籍</a:t>
            </a:r>
            <a:r>
              <a:rPr lang="zh-CN" altLang="en-US" sz="3200" b="1">
                <a:sym typeface="+mn-ea"/>
              </a:rPr>
              <a:t>     </a:t>
            </a:r>
            <a:r>
              <a:rPr lang="zh-CN" altLang="en-US" sz="3200" b="1">
                <a:solidFill>
                  <a:srgbClr val="FF0000"/>
                </a:solidFill>
                <a:sym typeface="+mn-ea"/>
              </a:rPr>
              <a:t>妯 娌</a:t>
            </a:r>
            <a:r>
              <a:rPr lang="zh-CN" altLang="en-US" sz="3200" b="1">
                <a:sym typeface="+mn-ea"/>
              </a:rPr>
              <a:t>     </a:t>
            </a:r>
            <a:r>
              <a:rPr lang="zh-CN" altLang="en-US" sz="3200" b="1">
                <a:solidFill>
                  <a:srgbClr val="FF0000"/>
                </a:solidFill>
                <a:sym typeface="+mn-ea"/>
              </a:rPr>
              <a:t>庚</a:t>
            </a:r>
            <a:r>
              <a:rPr lang="zh-CN" altLang="en-US" sz="3200" b="1">
                <a:sym typeface="+mn-ea"/>
              </a:rPr>
              <a:t>子年</a:t>
            </a:r>
            <a:endParaRPr lang="zh-CN" altLang="en-US" sz="3200" b="1"/>
          </a:p>
          <a:p>
            <a:pPr>
              <a:lnSpc>
                <a:spcPct val="120000"/>
              </a:lnSpc>
            </a:pPr>
            <a:endParaRPr lang="zh-CN" altLang="en-US" sz="3200" b="1"/>
          </a:p>
          <a:p>
            <a:pPr>
              <a:lnSpc>
                <a:spcPct val="120000"/>
              </a:lnSpc>
            </a:pPr>
            <a:r>
              <a:rPr lang="zh-CN" altLang="en-US" sz="3200" b="1">
                <a:solidFill>
                  <a:srgbClr val="FF0000"/>
                </a:solidFill>
                <a:sym typeface="+mn-ea"/>
              </a:rPr>
              <a:t>衙</a:t>
            </a:r>
            <a:r>
              <a:rPr lang="zh-CN" altLang="en-US" sz="3200" b="1">
                <a:sym typeface="+mn-ea"/>
              </a:rPr>
              <a:t>门</a:t>
            </a:r>
            <a:r>
              <a:rPr lang="zh-CN" altLang="en-US" sz="3200" b="1">
                <a:solidFill>
                  <a:srgbClr val="FF0000"/>
                </a:solidFill>
                <a:sym typeface="+mn-ea"/>
              </a:rPr>
              <a:t>差役</a:t>
            </a:r>
            <a:r>
              <a:rPr lang="zh-CN" altLang="en-US" sz="3200" b="1">
                <a:sym typeface="+mn-ea"/>
              </a:rPr>
              <a:t>     </a:t>
            </a:r>
            <a:r>
              <a:rPr lang="zh-CN" altLang="en-US" sz="3200" b="1">
                <a:solidFill>
                  <a:srgbClr val="FF0000"/>
                </a:solidFill>
              </a:rPr>
              <a:t>横</a:t>
            </a:r>
            <a:r>
              <a:rPr lang="zh-CN" altLang="en-US" sz="3200" b="1"/>
              <a:t>蛮</a:t>
            </a:r>
            <a:r>
              <a:rPr lang="zh-CN" altLang="en-US" sz="3200" b="1">
                <a:sym typeface="+mn-ea"/>
              </a:rPr>
              <a:t>     仪</a:t>
            </a:r>
            <a:r>
              <a:rPr lang="zh-CN" altLang="en-US" sz="3200" b="1">
                <a:solidFill>
                  <a:srgbClr val="FF0000"/>
                </a:solidFill>
                <a:sym typeface="+mn-ea"/>
              </a:rPr>
              <a:t>陇</a:t>
            </a:r>
            <a:endParaRPr lang="zh-CN" altLang="en-US" sz="3200" b="1">
              <a:solidFill>
                <a:srgbClr val="FF0000"/>
              </a:solidFill>
              <a:sym typeface="+mn-ea"/>
            </a:endParaRPr>
          </a:p>
        </p:txBody>
      </p:sp>
      <p:sp>
        <p:nvSpPr>
          <p:cNvPr id="3" name="文本框 2"/>
          <p:cNvSpPr txBox="1"/>
          <p:nvPr/>
        </p:nvSpPr>
        <p:spPr>
          <a:xfrm>
            <a:off x="455930" y="1318895"/>
            <a:ext cx="521970" cy="583565"/>
          </a:xfrm>
          <a:prstGeom prst="rect">
            <a:avLst/>
          </a:prstGeom>
          <a:noFill/>
        </p:spPr>
        <p:txBody>
          <a:bodyPr wrap="none" rtlCol="0">
            <a:spAutoFit/>
          </a:bodyPr>
          <a:p>
            <a:pPr algn="l"/>
            <a:r>
              <a:rPr lang="zh-CN" altLang="en-US" sz="3200">
                <a:solidFill>
                  <a:srgbClr val="0070C0"/>
                </a:solidFill>
                <a:sym typeface="+mn-ea"/>
              </a:rPr>
              <a:t>nì</a:t>
            </a:r>
            <a:endParaRPr lang="zh-CN" altLang="en-US" sz="3200">
              <a:solidFill>
                <a:srgbClr val="0070C0"/>
              </a:solidFill>
              <a:sym typeface="+mn-ea"/>
            </a:endParaRPr>
          </a:p>
        </p:txBody>
      </p:sp>
      <p:sp>
        <p:nvSpPr>
          <p:cNvPr id="4" name="文本框 3"/>
          <p:cNvSpPr txBox="1"/>
          <p:nvPr/>
        </p:nvSpPr>
        <p:spPr>
          <a:xfrm>
            <a:off x="1381760" y="1318895"/>
            <a:ext cx="951230" cy="583565"/>
          </a:xfrm>
          <a:prstGeom prst="rect">
            <a:avLst/>
          </a:prstGeom>
          <a:noFill/>
        </p:spPr>
        <p:txBody>
          <a:bodyPr wrap="none" rtlCol="0">
            <a:spAutoFit/>
          </a:bodyPr>
          <a:p>
            <a:pPr algn="l"/>
            <a:r>
              <a:rPr lang="zh-CN" altLang="en-US" sz="3200">
                <a:solidFill>
                  <a:srgbClr val="0070C0"/>
                </a:solidFill>
                <a:sym typeface="+mn-ea"/>
              </a:rPr>
              <a:t>diàn</a:t>
            </a:r>
            <a:endParaRPr lang="zh-CN" altLang="en-US" sz="3200">
              <a:solidFill>
                <a:srgbClr val="0070C0"/>
              </a:solidFill>
              <a:sym typeface="+mn-ea"/>
            </a:endParaRPr>
          </a:p>
        </p:txBody>
      </p:sp>
      <p:sp>
        <p:nvSpPr>
          <p:cNvPr id="5" name="文本框 4"/>
          <p:cNvSpPr txBox="1"/>
          <p:nvPr/>
        </p:nvSpPr>
        <p:spPr>
          <a:xfrm>
            <a:off x="3227705" y="1318895"/>
            <a:ext cx="499110" cy="583565"/>
          </a:xfrm>
          <a:prstGeom prst="rect">
            <a:avLst/>
          </a:prstGeom>
          <a:noFill/>
        </p:spPr>
        <p:txBody>
          <a:bodyPr wrap="none" rtlCol="0">
            <a:spAutoFit/>
          </a:bodyPr>
          <a:p>
            <a:pPr algn="l"/>
            <a:r>
              <a:rPr lang="zh-CN" altLang="en-US" sz="3200">
                <a:solidFill>
                  <a:srgbClr val="0070C0"/>
                </a:solidFill>
                <a:sym typeface="+mn-ea"/>
              </a:rPr>
              <a:t>lù</a:t>
            </a:r>
            <a:endParaRPr lang="zh-CN" altLang="en-US" sz="3200">
              <a:solidFill>
                <a:srgbClr val="0070C0"/>
              </a:solidFill>
              <a:sym typeface="+mn-ea"/>
            </a:endParaRPr>
          </a:p>
        </p:txBody>
      </p:sp>
      <p:sp>
        <p:nvSpPr>
          <p:cNvPr id="6" name="文本框 5"/>
          <p:cNvSpPr txBox="1"/>
          <p:nvPr/>
        </p:nvSpPr>
        <p:spPr>
          <a:xfrm>
            <a:off x="4431030" y="1318895"/>
            <a:ext cx="838200" cy="583565"/>
          </a:xfrm>
          <a:prstGeom prst="rect">
            <a:avLst/>
          </a:prstGeom>
          <a:noFill/>
        </p:spPr>
        <p:txBody>
          <a:bodyPr wrap="none" rtlCol="0">
            <a:spAutoFit/>
          </a:bodyPr>
          <a:p>
            <a:pPr algn="l"/>
            <a:r>
              <a:rPr lang="zh-CN" altLang="en-US" sz="3200">
                <a:solidFill>
                  <a:srgbClr val="0070C0"/>
                </a:solidFill>
                <a:sym typeface="+mn-ea"/>
              </a:rPr>
              <a:t>shú</a:t>
            </a:r>
            <a:endParaRPr lang="zh-CN" altLang="en-US" sz="3200">
              <a:solidFill>
                <a:srgbClr val="0070C0"/>
              </a:solidFill>
              <a:sym typeface="+mn-ea"/>
            </a:endParaRPr>
          </a:p>
        </p:txBody>
      </p:sp>
      <p:sp>
        <p:nvSpPr>
          <p:cNvPr id="7" name="文本框 6"/>
          <p:cNvSpPr txBox="1"/>
          <p:nvPr/>
        </p:nvSpPr>
        <p:spPr>
          <a:xfrm>
            <a:off x="2809875" y="2562225"/>
            <a:ext cx="1899285" cy="583565"/>
          </a:xfrm>
          <a:prstGeom prst="rect">
            <a:avLst/>
          </a:prstGeom>
          <a:noFill/>
        </p:spPr>
        <p:txBody>
          <a:bodyPr wrap="none" rtlCol="0">
            <a:spAutoFit/>
          </a:bodyPr>
          <a:p>
            <a:pPr algn="l"/>
            <a:r>
              <a:rPr lang="zh-CN" altLang="en-US" sz="3200">
                <a:solidFill>
                  <a:srgbClr val="0070C0"/>
                </a:solidFill>
                <a:sym typeface="+mn-ea"/>
              </a:rPr>
              <a:t>wèi  miǎn</a:t>
            </a:r>
            <a:endParaRPr lang="zh-CN" altLang="en-US" sz="3200">
              <a:solidFill>
                <a:srgbClr val="0070C0"/>
              </a:solidFill>
              <a:sym typeface="+mn-ea"/>
            </a:endParaRPr>
          </a:p>
        </p:txBody>
      </p:sp>
      <p:sp>
        <p:nvSpPr>
          <p:cNvPr id="8" name="文本框 7"/>
          <p:cNvSpPr txBox="1"/>
          <p:nvPr/>
        </p:nvSpPr>
        <p:spPr>
          <a:xfrm>
            <a:off x="4895850" y="2524760"/>
            <a:ext cx="1064260" cy="583565"/>
          </a:xfrm>
          <a:prstGeom prst="rect">
            <a:avLst/>
          </a:prstGeom>
          <a:noFill/>
        </p:spPr>
        <p:txBody>
          <a:bodyPr wrap="none" rtlCol="0">
            <a:spAutoFit/>
          </a:bodyPr>
          <a:p>
            <a:pPr algn="l"/>
            <a:r>
              <a:rPr lang="zh-CN" altLang="en-US" sz="3200">
                <a:solidFill>
                  <a:srgbClr val="0070C0"/>
                </a:solidFill>
                <a:sym typeface="+mn-ea"/>
              </a:rPr>
              <a:t>chuò</a:t>
            </a:r>
            <a:endParaRPr lang="zh-CN" altLang="en-US" sz="3200">
              <a:solidFill>
                <a:srgbClr val="0070C0"/>
              </a:solidFill>
              <a:sym typeface="+mn-ea"/>
            </a:endParaRPr>
          </a:p>
        </p:txBody>
      </p:sp>
      <p:sp>
        <p:nvSpPr>
          <p:cNvPr id="9" name="文本框 8"/>
          <p:cNvSpPr txBox="1"/>
          <p:nvPr/>
        </p:nvSpPr>
        <p:spPr>
          <a:xfrm>
            <a:off x="7031355" y="2524760"/>
            <a:ext cx="1064260" cy="583565"/>
          </a:xfrm>
          <a:prstGeom prst="rect">
            <a:avLst/>
          </a:prstGeom>
          <a:noFill/>
        </p:spPr>
        <p:txBody>
          <a:bodyPr wrap="none" rtlCol="0">
            <a:spAutoFit/>
          </a:bodyPr>
          <a:p>
            <a:pPr algn="l"/>
            <a:r>
              <a:rPr lang="zh-CN" altLang="en-US" sz="3200">
                <a:solidFill>
                  <a:srgbClr val="0070C0"/>
                </a:solidFill>
                <a:sym typeface="+mn-ea"/>
              </a:rPr>
              <a:t>yuàn</a:t>
            </a:r>
            <a:endParaRPr lang="zh-CN" altLang="en-US" sz="3200">
              <a:solidFill>
                <a:srgbClr val="0070C0"/>
              </a:solidFill>
              <a:sym typeface="+mn-ea"/>
            </a:endParaRPr>
          </a:p>
        </p:txBody>
      </p:sp>
      <p:sp>
        <p:nvSpPr>
          <p:cNvPr id="10" name="文本框 9"/>
          <p:cNvSpPr txBox="1"/>
          <p:nvPr/>
        </p:nvSpPr>
        <p:spPr>
          <a:xfrm>
            <a:off x="2611120" y="3700145"/>
            <a:ext cx="1064260" cy="583565"/>
          </a:xfrm>
          <a:prstGeom prst="rect">
            <a:avLst/>
          </a:prstGeom>
          <a:noFill/>
        </p:spPr>
        <p:txBody>
          <a:bodyPr wrap="none" rtlCol="0">
            <a:spAutoFit/>
          </a:bodyPr>
          <a:p>
            <a:pPr algn="l"/>
            <a:r>
              <a:rPr lang="zh-CN" altLang="en-US" sz="3200">
                <a:solidFill>
                  <a:srgbClr val="0070C0"/>
                </a:solidFill>
                <a:sym typeface="+mn-ea"/>
              </a:rPr>
              <a:t>sháo</a:t>
            </a:r>
            <a:endParaRPr lang="zh-CN" altLang="en-US" sz="3200">
              <a:solidFill>
                <a:srgbClr val="0070C0"/>
              </a:solidFill>
              <a:sym typeface="+mn-ea"/>
            </a:endParaRPr>
          </a:p>
        </p:txBody>
      </p:sp>
      <p:sp>
        <p:nvSpPr>
          <p:cNvPr id="11" name="文本框 10"/>
          <p:cNvSpPr txBox="1"/>
          <p:nvPr/>
        </p:nvSpPr>
        <p:spPr>
          <a:xfrm>
            <a:off x="4509770" y="3700145"/>
            <a:ext cx="386080" cy="583565"/>
          </a:xfrm>
          <a:prstGeom prst="rect">
            <a:avLst/>
          </a:prstGeom>
          <a:noFill/>
        </p:spPr>
        <p:txBody>
          <a:bodyPr wrap="none" rtlCol="0">
            <a:spAutoFit/>
          </a:bodyPr>
          <a:p>
            <a:pPr algn="l"/>
            <a:r>
              <a:rPr lang="zh-CN" altLang="en-US" sz="3200">
                <a:solidFill>
                  <a:srgbClr val="0070C0"/>
                </a:solidFill>
                <a:sym typeface="+mn-ea"/>
              </a:rPr>
              <a:t>jí</a:t>
            </a:r>
            <a:endParaRPr lang="zh-CN" altLang="en-US" sz="3200">
              <a:solidFill>
                <a:srgbClr val="0070C0"/>
              </a:solidFill>
              <a:sym typeface="+mn-ea"/>
            </a:endParaRPr>
          </a:p>
        </p:txBody>
      </p:sp>
      <p:sp>
        <p:nvSpPr>
          <p:cNvPr id="12" name="文本框 11"/>
          <p:cNvSpPr txBox="1"/>
          <p:nvPr/>
        </p:nvSpPr>
        <p:spPr>
          <a:xfrm>
            <a:off x="5269230" y="3700145"/>
            <a:ext cx="1357630" cy="583565"/>
          </a:xfrm>
          <a:prstGeom prst="rect">
            <a:avLst/>
          </a:prstGeom>
          <a:noFill/>
        </p:spPr>
        <p:txBody>
          <a:bodyPr wrap="none" rtlCol="0">
            <a:spAutoFit/>
          </a:bodyPr>
          <a:p>
            <a:pPr algn="l"/>
            <a:r>
              <a:rPr lang="zh-CN" altLang="en-US" sz="3200">
                <a:solidFill>
                  <a:srgbClr val="0070C0"/>
                </a:solidFill>
                <a:sym typeface="+mn-ea"/>
              </a:rPr>
              <a:t>zhóu li</a:t>
            </a:r>
            <a:endParaRPr lang="zh-CN" altLang="en-US" sz="3200">
              <a:solidFill>
                <a:srgbClr val="0070C0"/>
              </a:solidFill>
              <a:sym typeface="+mn-ea"/>
            </a:endParaRPr>
          </a:p>
        </p:txBody>
      </p:sp>
      <p:sp>
        <p:nvSpPr>
          <p:cNvPr id="13" name="文本框 12"/>
          <p:cNvSpPr txBox="1"/>
          <p:nvPr/>
        </p:nvSpPr>
        <p:spPr>
          <a:xfrm>
            <a:off x="6848475" y="3700145"/>
            <a:ext cx="1087120" cy="583565"/>
          </a:xfrm>
          <a:prstGeom prst="rect">
            <a:avLst/>
          </a:prstGeom>
          <a:noFill/>
        </p:spPr>
        <p:txBody>
          <a:bodyPr wrap="none" rtlCol="0">
            <a:spAutoFit/>
          </a:bodyPr>
          <a:p>
            <a:pPr algn="l"/>
            <a:r>
              <a:rPr lang="zh-CN" altLang="en-US" sz="3200">
                <a:solidFill>
                  <a:srgbClr val="0070C0"/>
                </a:solidFill>
                <a:sym typeface="+mn-ea"/>
              </a:rPr>
              <a:t>gēng</a:t>
            </a:r>
            <a:endParaRPr lang="zh-CN" altLang="en-US" sz="3200">
              <a:solidFill>
                <a:srgbClr val="0070C0"/>
              </a:solidFill>
              <a:sym typeface="+mn-ea"/>
            </a:endParaRPr>
          </a:p>
        </p:txBody>
      </p:sp>
      <p:sp>
        <p:nvSpPr>
          <p:cNvPr id="14" name="文本框 13"/>
          <p:cNvSpPr txBox="1"/>
          <p:nvPr/>
        </p:nvSpPr>
        <p:spPr>
          <a:xfrm>
            <a:off x="374015" y="4874260"/>
            <a:ext cx="2125980" cy="583565"/>
          </a:xfrm>
          <a:prstGeom prst="rect">
            <a:avLst/>
          </a:prstGeom>
          <a:noFill/>
        </p:spPr>
        <p:txBody>
          <a:bodyPr wrap="none" rtlCol="0">
            <a:spAutoFit/>
          </a:bodyPr>
          <a:p>
            <a:pPr algn="l"/>
            <a:r>
              <a:rPr lang="zh-CN" altLang="en-US" sz="3200">
                <a:solidFill>
                  <a:srgbClr val="0070C0"/>
                </a:solidFill>
                <a:sym typeface="+mn-ea"/>
              </a:rPr>
              <a:t>yá  chāi yì </a:t>
            </a:r>
            <a:endParaRPr lang="zh-CN" altLang="en-US" sz="3200">
              <a:solidFill>
                <a:srgbClr val="0070C0"/>
              </a:solidFill>
              <a:sym typeface="+mn-ea"/>
            </a:endParaRPr>
          </a:p>
        </p:txBody>
      </p:sp>
      <p:sp>
        <p:nvSpPr>
          <p:cNvPr id="15" name="文本框 14"/>
          <p:cNvSpPr txBox="1"/>
          <p:nvPr/>
        </p:nvSpPr>
        <p:spPr>
          <a:xfrm>
            <a:off x="2666365" y="4874260"/>
            <a:ext cx="1087120" cy="583565"/>
          </a:xfrm>
          <a:prstGeom prst="rect">
            <a:avLst/>
          </a:prstGeom>
          <a:noFill/>
        </p:spPr>
        <p:txBody>
          <a:bodyPr wrap="none" rtlCol="0">
            <a:spAutoFit/>
          </a:bodyPr>
          <a:p>
            <a:pPr algn="l"/>
            <a:r>
              <a:rPr lang="zh-CN" altLang="en-US" sz="3200">
                <a:solidFill>
                  <a:srgbClr val="0070C0"/>
                </a:solidFill>
                <a:sym typeface="+mn-ea"/>
              </a:rPr>
              <a:t>hèng</a:t>
            </a:r>
            <a:endParaRPr lang="zh-CN" altLang="en-US" sz="3200">
              <a:solidFill>
                <a:srgbClr val="0070C0"/>
              </a:solidFill>
              <a:sym typeface="+mn-ea"/>
            </a:endParaRPr>
          </a:p>
        </p:txBody>
      </p:sp>
      <p:sp>
        <p:nvSpPr>
          <p:cNvPr id="4112" name="文本框 1"/>
          <p:cNvSpPr txBox="1"/>
          <p:nvPr/>
        </p:nvSpPr>
        <p:spPr>
          <a:xfrm>
            <a:off x="4094163" y="239078"/>
            <a:ext cx="4570412" cy="1014412"/>
          </a:xfrm>
          <a:prstGeom prst="rect">
            <a:avLst/>
          </a:prstGeom>
          <a:noFill/>
          <a:ln w="9525">
            <a:noFill/>
          </a:ln>
        </p:spPr>
        <p:txBody>
          <a:bodyPr anchor="t">
            <a:spAutoFit/>
          </a:bodyPr>
          <a:p>
            <a:pPr algn="r"/>
            <a:r>
              <a:rPr lang="zh-CN" altLang="zh-CN" sz="6000" b="1" dirty="0">
                <a:solidFill>
                  <a:srgbClr val="FF0000"/>
                </a:solidFill>
                <a:latin typeface="黑体" panose="02010609060101010101" pitchFamily="49" charset="-122"/>
                <a:ea typeface="黑体" panose="02010609060101010101" pitchFamily="49" charset="-122"/>
              </a:rPr>
              <a:t>字词检测</a:t>
            </a:r>
            <a:endParaRPr lang="zh-CN" altLang="zh-CN" sz="6000" b="1" dirty="0">
              <a:solidFill>
                <a:srgbClr val="FF0000"/>
              </a:solidFill>
              <a:latin typeface="黑体" panose="02010609060101010101" pitchFamily="49" charset="-122"/>
              <a:ea typeface="黑体" panose="02010609060101010101" pitchFamily="49" charset="-122"/>
            </a:endParaRPr>
          </a:p>
        </p:txBody>
      </p:sp>
      <p:sp>
        <p:nvSpPr>
          <p:cNvPr id="16" name="文本框 15"/>
          <p:cNvSpPr txBox="1"/>
          <p:nvPr/>
        </p:nvSpPr>
        <p:spPr>
          <a:xfrm>
            <a:off x="4300220" y="4857750"/>
            <a:ext cx="951230" cy="583565"/>
          </a:xfrm>
          <a:prstGeom prst="rect">
            <a:avLst/>
          </a:prstGeom>
          <a:noFill/>
        </p:spPr>
        <p:txBody>
          <a:bodyPr wrap="none" rtlCol="0">
            <a:spAutoFit/>
          </a:bodyPr>
          <a:p>
            <a:pPr algn="l"/>
            <a:r>
              <a:rPr lang="zh-CN" altLang="en-US" sz="3200">
                <a:solidFill>
                  <a:srgbClr val="0070C0"/>
                </a:solidFill>
                <a:sym typeface="+mn-ea"/>
              </a:rPr>
              <a:t>lǒng</a:t>
            </a:r>
            <a:endParaRPr lang="zh-CN" altLang="en-US" sz="3200">
              <a:solidFill>
                <a:srgbClr val="0070C0"/>
              </a:solidFill>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ppt_x"/>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ppt_x"/>
                                          </p:val>
                                        </p:tav>
                                        <p:tav tm="100000">
                                          <p:val>
                                            <p:strVal val="#ppt_x"/>
                                          </p:val>
                                        </p:tav>
                                      </p:tavLst>
                                    </p:anim>
                                    <p:anim calcmode="lin" valueType="num">
                                      <p:cBhvr additive="base">
                                        <p:cTn id="6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fill="hold"/>
                                        <p:tgtEl>
                                          <p:spTgt spid="15"/>
                                        </p:tgtEl>
                                        <p:attrNameLst>
                                          <p:attrName>ppt_x</p:attrName>
                                        </p:attrNameLst>
                                      </p:cBhvr>
                                      <p:tavLst>
                                        <p:tav tm="0">
                                          <p:val>
                                            <p:strVal val="#ppt_x"/>
                                          </p:val>
                                        </p:tav>
                                        <p:tav tm="100000">
                                          <p:val>
                                            <p:strVal val="#ppt_x"/>
                                          </p:val>
                                        </p:tav>
                                      </p:tavLst>
                                    </p:anim>
                                    <p:anim calcmode="lin" valueType="num">
                                      <p:cBhvr additive="base">
                                        <p:cTn id="8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500" fill="hold"/>
                                        <p:tgtEl>
                                          <p:spTgt spid="16"/>
                                        </p:tgtEl>
                                        <p:attrNameLst>
                                          <p:attrName>ppt_x</p:attrName>
                                        </p:attrNameLst>
                                      </p:cBhvr>
                                      <p:tavLst>
                                        <p:tav tm="0">
                                          <p:val>
                                            <p:strVal val="#ppt_x"/>
                                          </p:val>
                                        </p:tav>
                                        <p:tav tm="100000">
                                          <p:val>
                                            <p:strVal val="#ppt_x"/>
                                          </p:val>
                                        </p:tav>
                                      </p:tavLst>
                                    </p:anim>
                                    <p:anim calcmode="lin" valueType="num">
                                      <p:cBhvr additive="base">
                                        <p:cTn id="8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P spid="15" grpId="0"/>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文本框 1"/>
          <p:cNvSpPr txBox="1"/>
          <p:nvPr/>
        </p:nvSpPr>
        <p:spPr>
          <a:xfrm>
            <a:off x="388115" y="1382327"/>
            <a:ext cx="8208645" cy="5410712"/>
          </a:xfrm>
          <a:prstGeom prst="rect">
            <a:avLst/>
          </a:prstGeom>
          <a:noFill/>
        </p:spPr>
        <p:txBody>
          <a:bodyPr wrap="square" rtlCol="0" anchor="t">
            <a:spAutoFit/>
          </a:bodyPr>
          <a:lstStyle/>
          <a:p>
            <a:pPr>
              <a:lnSpc>
                <a:spcPct val="120000"/>
              </a:lnSpc>
            </a:pPr>
            <a:r>
              <a:rPr lang="zh-CN" altLang="en-US" sz="3200" b="1" dirty="0">
                <a:solidFill>
                  <a:srgbClr val="FF0000"/>
                </a:solidFill>
              </a:rPr>
              <a:t>溺</a:t>
            </a:r>
            <a:r>
              <a:rPr lang="zh-CN" altLang="en-US" sz="3200" b="1" dirty="0"/>
              <a:t>     </a:t>
            </a:r>
            <a:r>
              <a:rPr lang="zh-CN" altLang="en-US" sz="3200" b="1" dirty="0">
                <a:solidFill>
                  <a:srgbClr val="FF0000"/>
                </a:solidFill>
              </a:rPr>
              <a:t>佃</a:t>
            </a:r>
            <a:r>
              <a:rPr lang="zh-CN" altLang="en-US" sz="3200" b="1" dirty="0"/>
              <a:t>农</a:t>
            </a:r>
            <a:r>
              <a:rPr lang="zh-CN" altLang="en-US" sz="3200" b="1" dirty="0">
                <a:sym typeface="+mn-ea"/>
              </a:rPr>
              <a:t>     </a:t>
            </a:r>
            <a:r>
              <a:rPr lang="zh-CN" altLang="en-US" sz="3200" b="1" dirty="0"/>
              <a:t>劳</a:t>
            </a:r>
            <a:r>
              <a:rPr lang="zh-CN" altLang="en-US" sz="3200" b="1" dirty="0">
                <a:solidFill>
                  <a:srgbClr val="FF0000"/>
                </a:solidFill>
              </a:rPr>
              <a:t>碌</a:t>
            </a:r>
            <a:r>
              <a:rPr lang="zh-CN" altLang="en-US" sz="3200" b="1" dirty="0">
                <a:sym typeface="+mn-ea"/>
              </a:rPr>
              <a:t>     </a:t>
            </a:r>
            <a:r>
              <a:rPr lang="zh-CN" altLang="en-US" sz="3200" b="1" dirty="0"/>
              <a:t>私</a:t>
            </a:r>
            <a:r>
              <a:rPr lang="zh-CN" altLang="en-US" sz="3200" b="1" dirty="0">
                <a:solidFill>
                  <a:srgbClr val="FF0000"/>
                </a:solidFill>
              </a:rPr>
              <a:t>塾</a:t>
            </a:r>
            <a:r>
              <a:rPr lang="zh-CN" altLang="en-US" sz="3200" b="1" dirty="0">
                <a:sym typeface="+mn-ea"/>
              </a:rPr>
              <a:t>     </a:t>
            </a:r>
            <a:r>
              <a:rPr lang="zh-CN" altLang="en-US" sz="3200" b="1" dirty="0"/>
              <a:t>周济</a:t>
            </a:r>
            <a:r>
              <a:rPr lang="zh-CN" altLang="en-US" sz="3200" b="1" dirty="0">
                <a:sym typeface="+mn-ea"/>
              </a:rPr>
              <a:t>     宽厚</a:t>
            </a:r>
            <a:endParaRPr lang="zh-CN" altLang="en-US" sz="3200" b="1" dirty="0">
              <a:sym typeface="+mn-ea"/>
            </a:endParaRPr>
          </a:p>
          <a:p>
            <a:pPr>
              <a:lnSpc>
                <a:spcPct val="120000"/>
              </a:lnSpc>
            </a:pPr>
            <a:endParaRPr lang="zh-CN" altLang="en-US" sz="3200" b="1" dirty="0">
              <a:sym typeface="+mn-ea"/>
            </a:endParaRPr>
          </a:p>
          <a:p>
            <a:pPr>
              <a:lnSpc>
                <a:spcPct val="120000"/>
              </a:lnSpc>
            </a:pPr>
            <a:r>
              <a:rPr lang="zh-CN" altLang="en-US" sz="3200" b="1" dirty="0"/>
              <a:t>仁慈</a:t>
            </a:r>
            <a:r>
              <a:rPr lang="zh-CN" altLang="en-US" sz="3200" b="1" dirty="0">
                <a:sym typeface="+mn-ea"/>
              </a:rPr>
              <a:t>     </a:t>
            </a:r>
            <a:r>
              <a:rPr lang="zh-CN" altLang="en-US" sz="3200" b="1" dirty="0"/>
              <a:t>连夜</a:t>
            </a:r>
            <a:r>
              <a:rPr lang="zh-CN" altLang="en-US" sz="3200" b="1" dirty="0">
                <a:sym typeface="+mn-ea"/>
              </a:rPr>
              <a:t>     </a:t>
            </a:r>
            <a:r>
              <a:rPr lang="zh-CN" altLang="en-US" sz="3200" b="1" dirty="0">
                <a:solidFill>
                  <a:srgbClr val="FF0000"/>
                </a:solidFill>
              </a:rPr>
              <a:t>慰 勉</a:t>
            </a:r>
            <a:r>
              <a:rPr lang="zh-CN" altLang="en-US" sz="3200" b="1" dirty="0">
                <a:sym typeface="+mn-ea"/>
              </a:rPr>
              <a:t>     </a:t>
            </a:r>
            <a:r>
              <a:rPr lang="zh-CN" altLang="en-US" sz="3200" b="1" dirty="0"/>
              <a:t>不</a:t>
            </a:r>
            <a:r>
              <a:rPr lang="zh-CN" altLang="en-US" sz="3200" b="1" dirty="0">
                <a:solidFill>
                  <a:srgbClr val="FF0000"/>
                </a:solidFill>
              </a:rPr>
              <a:t>辍</a:t>
            </a:r>
            <a:r>
              <a:rPr lang="zh-CN" altLang="en-US" sz="3200" b="1" dirty="0">
                <a:sym typeface="+mn-ea"/>
              </a:rPr>
              <a:t>     任劳任</a:t>
            </a:r>
            <a:r>
              <a:rPr lang="zh-CN" altLang="en-US" sz="3200" b="1" dirty="0">
                <a:solidFill>
                  <a:srgbClr val="FF0000"/>
                </a:solidFill>
                <a:sym typeface="+mn-ea"/>
              </a:rPr>
              <a:t>怨</a:t>
            </a:r>
            <a:endParaRPr lang="zh-CN" altLang="en-US" sz="3200" b="1" dirty="0">
              <a:sym typeface="+mn-ea"/>
            </a:endParaRPr>
          </a:p>
          <a:p>
            <a:pPr>
              <a:lnSpc>
                <a:spcPct val="120000"/>
              </a:lnSpc>
            </a:pPr>
            <a:r>
              <a:rPr lang="zh-CN" altLang="en-US" sz="3200" b="1" dirty="0" smtClean="0">
                <a:sym typeface="+mn-ea"/>
              </a:rPr>
              <a:t>为富不仁     </a:t>
            </a:r>
            <a:endParaRPr lang="en-US" altLang="zh-CN" sz="3200" b="1" dirty="0" smtClean="0">
              <a:sym typeface="+mn-ea"/>
            </a:endParaRPr>
          </a:p>
          <a:p>
            <a:pPr>
              <a:lnSpc>
                <a:spcPct val="120000"/>
              </a:lnSpc>
            </a:pPr>
            <a:endParaRPr lang="en-US" altLang="zh-CN" sz="3200" b="1" dirty="0">
              <a:solidFill>
                <a:srgbClr val="FF0000"/>
              </a:solidFill>
              <a:sym typeface="+mn-ea"/>
            </a:endParaRPr>
          </a:p>
          <a:p>
            <a:pPr>
              <a:lnSpc>
                <a:spcPct val="120000"/>
              </a:lnSpc>
            </a:pPr>
            <a:endParaRPr lang="en-US" altLang="zh-CN" sz="3200" b="1" dirty="0" smtClean="0">
              <a:solidFill>
                <a:srgbClr val="FF0000"/>
              </a:solidFill>
              <a:sym typeface="+mn-ea"/>
            </a:endParaRPr>
          </a:p>
          <a:p>
            <a:pPr>
              <a:lnSpc>
                <a:spcPct val="120000"/>
              </a:lnSpc>
            </a:pPr>
            <a:r>
              <a:rPr lang="zh-CN" altLang="en-US" sz="3200" b="1" dirty="0" smtClean="0">
                <a:solidFill>
                  <a:srgbClr val="FF0000"/>
                </a:solidFill>
                <a:sym typeface="+mn-ea"/>
              </a:rPr>
              <a:t>韶</a:t>
            </a:r>
            <a:r>
              <a:rPr lang="zh-CN" altLang="en-US" sz="3200" b="1" dirty="0" smtClean="0">
                <a:sym typeface="+mn-ea"/>
              </a:rPr>
              <a:t>关     </a:t>
            </a:r>
            <a:r>
              <a:rPr lang="zh-CN" altLang="en-US" sz="3200" b="1" dirty="0">
                <a:sym typeface="+mn-ea"/>
              </a:rPr>
              <a:t>客</a:t>
            </a:r>
            <a:r>
              <a:rPr lang="zh-CN" altLang="en-US" sz="3200" b="1" dirty="0">
                <a:solidFill>
                  <a:srgbClr val="FF0000"/>
                </a:solidFill>
                <a:sym typeface="+mn-ea"/>
              </a:rPr>
              <a:t>籍</a:t>
            </a:r>
            <a:r>
              <a:rPr lang="zh-CN" altLang="en-US" sz="3200" b="1" dirty="0">
                <a:sym typeface="+mn-ea"/>
              </a:rPr>
              <a:t>     </a:t>
            </a:r>
            <a:r>
              <a:rPr lang="zh-CN" altLang="en-US" sz="3200" b="1" dirty="0">
                <a:solidFill>
                  <a:srgbClr val="FF0000"/>
                </a:solidFill>
                <a:sym typeface="+mn-ea"/>
              </a:rPr>
              <a:t>妯 娌</a:t>
            </a:r>
            <a:r>
              <a:rPr lang="zh-CN" altLang="en-US" sz="3200" b="1" dirty="0">
                <a:sym typeface="+mn-ea"/>
              </a:rPr>
              <a:t>     </a:t>
            </a:r>
            <a:r>
              <a:rPr lang="zh-CN" altLang="en-US" sz="3200" b="1" dirty="0">
                <a:solidFill>
                  <a:srgbClr val="FF0000"/>
                </a:solidFill>
                <a:sym typeface="+mn-ea"/>
              </a:rPr>
              <a:t>庚</a:t>
            </a:r>
            <a:r>
              <a:rPr lang="zh-CN" altLang="en-US" sz="3200" b="1" dirty="0">
                <a:sym typeface="+mn-ea"/>
              </a:rPr>
              <a:t>子年</a:t>
            </a:r>
            <a:endParaRPr lang="zh-CN" altLang="en-US" sz="3200" b="1" dirty="0"/>
          </a:p>
          <a:p>
            <a:pPr>
              <a:lnSpc>
                <a:spcPct val="120000"/>
              </a:lnSpc>
            </a:pPr>
            <a:endParaRPr lang="zh-CN" altLang="en-US" sz="3200" b="1" dirty="0"/>
          </a:p>
          <a:p>
            <a:pPr>
              <a:lnSpc>
                <a:spcPct val="120000"/>
              </a:lnSpc>
            </a:pPr>
            <a:r>
              <a:rPr lang="zh-CN" altLang="en-US" sz="3200" b="1" dirty="0">
                <a:solidFill>
                  <a:srgbClr val="FF0000"/>
                </a:solidFill>
                <a:sym typeface="+mn-ea"/>
              </a:rPr>
              <a:t>衙</a:t>
            </a:r>
            <a:r>
              <a:rPr lang="zh-CN" altLang="en-US" sz="3200" b="1" dirty="0">
                <a:sym typeface="+mn-ea"/>
              </a:rPr>
              <a:t>门</a:t>
            </a:r>
            <a:r>
              <a:rPr lang="zh-CN" altLang="en-US" sz="3200" b="1" dirty="0">
                <a:solidFill>
                  <a:srgbClr val="FF0000"/>
                </a:solidFill>
                <a:sym typeface="+mn-ea"/>
              </a:rPr>
              <a:t>差役</a:t>
            </a:r>
            <a:r>
              <a:rPr lang="zh-CN" altLang="en-US" sz="3200" b="1" dirty="0">
                <a:sym typeface="+mn-ea"/>
              </a:rPr>
              <a:t>     </a:t>
            </a:r>
            <a:r>
              <a:rPr lang="zh-CN" altLang="en-US" sz="3200" b="1" dirty="0">
                <a:solidFill>
                  <a:srgbClr val="FF0000"/>
                </a:solidFill>
              </a:rPr>
              <a:t>横</a:t>
            </a:r>
            <a:r>
              <a:rPr lang="zh-CN" altLang="en-US" sz="3200" b="1" dirty="0"/>
              <a:t>蛮</a:t>
            </a:r>
            <a:r>
              <a:rPr lang="zh-CN" altLang="en-US" sz="3200" b="1" dirty="0">
                <a:sym typeface="+mn-ea"/>
              </a:rPr>
              <a:t>     仪</a:t>
            </a:r>
            <a:r>
              <a:rPr lang="zh-CN" altLang="en-US" sz="3200" b="1" dirty="0">
                <a:solidFill>
                  <a:srgbClr val="FF0000"/>
                </a:solidFill>
                <a:sym typeface="+mn-ea"/>
              </a:rPr>
              <a:t>陇</a:t>
            </a:r>
            <a:endParaRPr lang="zh-CN" altLang="en-US" sz="3200" b="1" dirty="0">
              <a:solidFill>
                <a:srgbClr val="FF0000"/>
              </a:solidFill>
              <a:sym typeface="+mn-ea"/>
            </a:endParaRPr>
          </a:p>
        </p:txBody>
      </p:sp>
      <p:sp>
        <p:nvSpPr>
          <p:cNvPr id="3" name="文本框 2"/>
          <p:cNvSpPr txBox="1"/>
          <p:nvPr/>
        </p:nvSpPr>
        <p:spPr>
          <a:xfrm>
            <a:off x="455930" y="773408"/>
            <a:ext cx="521970" cy="583565"/>
          </a:xfrm>
          <a:prstGeom prst="rect">
            <a:avLst/>
          </a:prstGeom>
          <a:noFill/>
        </p:spPr>
        <p:txBody>
          <a:bodyPr wrap="none" rtlCol="0">
            <a:spAutoFit/>
          </a:bodyPr>
          <a:lstStyle/>
          <a:p>
            <a:pPr algn="l"/>
            <a:r>
              <a:rPr lang="zh-CN" altLang="en-US" sz="3200" dirty="0">
                <a:solidFill>
                  <a:srgbClr val="0070C0"/>
                </a:solidFill>
                <a:sym typeface="+mn-ea"/>
              </a:rPr>
              <a:t>nì</a:t>
            </a:r>
            <a:endParaRPr lang="zh-CN" altLang="en-US" sz="3200" dirty="0">
              <a:solidFill>
                <a:srgbClr val="0070C0"/>
              </a:solidFill>
              <a:sym typeface="+mn-ea"/>
            </a:endParaRPr>
          </a:p>
        </p:txBody>
      </p:sp>
      <p:sp>
        <p:nvSpPr>
          <p:cNvPr id="4" name="文本框 3"/>
          <p:cNvSpPr txBox="1"/>
          <p:nvPr/>
        </p:nvSpPr>
        <p:spPr>
          <a:xfrm>
            <a:off x="1415999" y="779077"/>
            <a:ext cx="951230" cy="583565"/>
          </a:xfrm>
          <a:prstGeom prst="rect">
            <a:avLst/>
          </a:prstGeom>
          <a:noFill/>
        </p:spPr>
        <p:txBody>
          <a:bodyPr wrap="none" rtlCol="0">
            <a:spAutoFit/>
          </a:bodyPr>
          <a:lstStyle/>
          <a:p>
            <a:pPr algn="l"/>
            <a:r>
              <a:rPr lang="zh-CN" altLang="en-US" sz="3200" dirty="0">
                <a:solidFill>
                  <a:srgbClr val="0070C0"/>
                </a:solidFill>
                <a:sym typeface="+mn-ea"/>
              </a:rPr>
              <a:t>diàn</a:t>
            </a:r>
            <a:endParaRPr lang="zh-CN" altLang="en-US" sz="3200" dirty="0">
              <a:solidFill>
                <a:srgbClr val="0070C0"/>
              </a:solidFill>
              <a:sym typeface="+mn-ea"/>
            </a:endParaRPr>
          </a:p>
        </p:txBody>
      </p:sp>
      <p:sp>
        <p:nvSpPr>
          <p:cNvPr id="5" name="文本框 4"/>
          <p:cNvSpPr txBox="1"/>
          <p:nvPr/>
        </p:nvSpPr>
        <p:spPr>
          <a:xfrm>
            <a:off x="3123800" y="779077"/>
            <a:ext cx="499110" cy="583565"/>
          </a:xfrm>
          <a:prstGeom prst="rect">
            <a:avLst/>
          </a:prstGeom>
          <a:noFill/>
        </p:spPr>
        <p:txBody>
          <a:bodyPr wrap="none" rtlCol="0">
            <a:spAutoFit/>
          </a:bodyPr>
          <a:lstStyle/>
          <a:p>
            <a:pPr algn="l"/>
            <a:r>
              <a:rPr lang="zh-CN" altLang="en-US" sz="3200" dirty="0">
                <a:solidFill>
                  <a:srgbClr val="0070C0"/>
                </a:solidFill>
                <a:sym typeface="+mn-ea"/>
              </a:rPr>
              <a:t>lù</a:t>
            </a:r>
            <a:endParaRPr lang="zh-CN" altLang="en-US" sz="3200" dirty="0">
              <a:solidFill>
                <a:srgbClr val="0070C0"/>
              </a:solidFill>
              <a:sym typeface="+mn-ea"/>
            </a:endParaRPr>
          </a:p>
        </p:txBody>
      </p:sp>
      <p:sp>
        <p:nvSpPr>
          <p:cNvPr id="6" name="文本框 5"/>
          <p:cNvSpPr txBox="1"/>
          <p:nvPr/>
        </p:nvSpPr>
        <p:spPr>
          <a:xfrm>
            <a:off x="4476750" y="779077"/>
            <a:ext cx="838200" cy="583565"/>
          </a:xfrm>
          <a:prstGeom prst="rect">
            <a:avLst/>
          </a:prstGeom>
          <a:noFill/>
        </p:spPr>
        <p:txBody>
          <a:bodyPr wrap="none" rtlCol="0">
            <a:spAutoFit/>
          </a:bodyPr>
          <a:lstStyle/>
          <a:p>
            <a:pPr algn="l"/>
            <a:r>
              <a:rPr lang="zh-CN" altLang="en-US" sz="3200" dirty="0">
                <a:solidFill>
                  <a:srgbClr val="0070C0"/>
                </a:solidFill>
                <a:sym typeface="+mn-ea"/>
              </a:rPr>
              <a:t>shú</a:t>
            </a:r>
            <a:endParaRPr lang="zh-CN" altLang="en-US" sz="3200" dirty="0">
              <a:solidFill>
                <a:srgbClr val="0070C0"/>
              </a:solidFill>
              <a:sym typeface="+mn-ea"/>
            </a:endParaRPr>
          </a:p>
        </p:txBody>
      </p:sp>
      <p:sp>
        <p:nvSpPr>
          <p:cNvPr id="7" name="文本框 6"/>
          <p:cNvSpPr txBox="1"/>
          <p:nvPr/>
        </p:nvSpPr>
        <p:spPr>
          <a:xfrm>
            <a:off x="2725737" y="2232977"/>
            <a:ext cx="1899285" cy="583565"/>
          </a:xfrm>
          <a:prstGeom prst="rect">
            <a:avLst/>
          </a:prstGeom>
          <a:noFill/>
        </p:spPr>
        <p:txBody>
          <a:bodyPr wrap="none" rtlCol="0">
            <a:spAutoFit/>
          </a:bodyPr>
          <a:lstStyle/>
          <a:p>
            <a:pPr algn="l"/>
            <a:r>
              <a:rPr lang="zh-CN" altLang="en-US" sz="3200" dirty="0">
                <a:solidFill>
                  <a:srgbClr val="0070C0"/>
                </a:solidFill>
                <a:sym typeface="+mn-ea"/>
              </a:rPr>
              <a:t>wèi  miǎn</a:t>
            </a:r>
            <a:endParaRPr lang="zh-CN" altLang="en-US" sz="3200" dirty="0">
              <a:solidFill>
                <a:srgbClr val="0070C0"/>
              </a:solidFill>
              <a:sym typeface="+mn-ea"/>
            </a:endParaRPr>
          </a:p>
        </p:txBody>
      </p:sp>
      <p:sp>
        <p:nvSpPr>
          <p:cNvPr id="8" name="文本框 7"/>
          <p:cNvSpPr txBox="1"/>
          <p:nvPr/>
        </p:nvSpPr>
        <p:spPr>
          <a:xfrm>
            <a:off x="4883785" y="2232977"/>
            <a:ext cx="1064260" cy="583565"/>
          </a:xfrm>
          <a:prstGeom prst="rect">
            <a:avLst/>
          </a:prstGeom>
          <a:noFill/>
        </p:spPr>
        <p:txBody>
          <a:bodyPr wrap="none" rtlCol="0">
            <a:spAutoFit/>
          </a:bodyPr>
          <a:lstStyle/>
          <a:p>
            <a:pPr algn="l"/>
            <a:r>
              <a:rPr lang="zh-CN" altLang="en-US" sz="3200" dirty="0">
                <a:solidFill>
                  <a:srgbClr val="0070C0"/>
                </a:solidFill>
                <a:sym typeface="+mn-ea"/>
              </a:rPr>
              <a:t>chuò</a:t>
            </a:r>
            <a:endParaRPr lang="zh-CN" altLang="en-US" sz="3200" dirty="0">
              <a:solidFill>
                <a:srgbClr val="0070C0"/>
              </a:solidFill>
              <a:sym typeface="+mn-ea"/>
            </a:endParaRPr>
          </a:p>
        </p:txBody>
      </p:sp>
      <p:sp>
        <p:nvSpPr>
          <p:cNvPr id="9" name="文本框 8"/>
          <p:cNvSpPr txBox="1"/>
          <p:nvPr/>
        </p:nvSpPr>
        <p:spPr>
          <a:xfrm>
            <a:off x="7010854" y="2060848"/>
            <a:ext cx="1064260" cy="583565"/>
          </a:xfrm>
          <a:prstGeom prst="rect">
            <a:avLst/>
          </a:prstGeom>
          <a:noFill/>
        </p:spPr>
        <p:txBody>
          <a:bodyPr wrap="none" rtlCol="0">
            <a:spAutoFit/>
          </a:bodyPr>
          <a:lstStyle/>
          <a:p>
            <a:pPr algn="l"/>
            <a:r>
              <a:rPr lang="zh-CN" altLang="en-US" sz="3200" dirty="0">
                <a:solidFill>
                  <a:srgbClr val="0070C0"/>
                </a:solidFill>
                <a:sym typeface="+mn-ea"/>
              </a:rPr>
              <a:t>yuàn</a:t>
            </a:r>
            <a:endParaRPr lang="zh-CN" altLang="en-US" sz="3200" dirty="0">
              <a:solidFill>
                <a:srgbClr val="0070C0"/>
              </a:solidFill>
              <a:sym typeface="+mn-ea"/>
            </a:endParaRPr>
          </a:p>
        </p:txBody>
      </p:sp>
      <p:sp>
        <p:nvSpPr>
          <p:cNvPr id="10" name="文本框 9"/>
          <p:cNvSpPr txBox="1"/>
          <p:nvPr/>
        </p:nvSpPr>
        <p:spPr>
          <a:xfrm>
            <a:off x="279433" y="4509120"/>
            <a:ext cx="1064260" cy="583565"/>
          </a:xfrm>
          <a:prstGeom prst="rect">
            <a:avLst/>
          </a:prstGeom>
          <a:noFill/>
        </p:spPr>
        <p:txBody>
          <a:bodyPr wrap="none" rtlCol="0">
            <a:spAutoFit/>
          </a:bodyPr>
          <a:lstStyle/>
          <a:p>
            <a:pPr algn="l"/>
            <a:r>
              <a:rPr lang="zh-CN" altLang="en-US" sz="3200" dirty="0">
                <a:solidFill>
                  <a:srgbClr val="0070C0"/>
                </a:solidFill>
                <a:sym typeface="+mn-ea"/>
              </a:rPr>
              <a:t>sháo</a:t>
            </a:r>
            <a:endParaRPr lang="zh-CN" altLang="en-US" sz="3200" dirty="0">
              <a:solidFill>
                <a:srgbClr val="0070C0"/>
              </a:solidFill>
              <a:sym typeface="+mn-ea"/>
            </a:endParaRPr>
          </a:p>
        </p:txBody>
      </p:sp>
      <p:sp>
        <p:nvSpPr>
          <p:cNvPr id="11" name="文本框 10"/>
          <p:cNvSpPr txBox="1"/>
          <p:nvPr/>
        </p:nvSpPr>
        <p:spPr>
          <a:xfrm>
            <a:off x="2285949" y="4566179"/>
            <a:ext cx="386080" cy="583565"/>
          </a:xfrm>
          <a:prstGeom prst="rect">
            <a:avLst/>
          </a:prstGeom>
          <a:noFill/>
        </p:spPr>
        <p:txBody>
          <a:bodyPr wrap="none" rtlCol="0">
            <a:spAutoFit/>
          </a:bodyPr>
          <a:lstStyle/>
          <a:p>
            <a:pPr algn="l"/>
            <a:r>
              <a:rPr lang="zh-CN" altLang="en-US" sz="3200" dirty="0">
                <a:solidFill>
                  <a:srgbClr val="0070C0"/>
                </a:solidFill>
                <a:sym typeface="+mn-ea"/>
              </a:rPr>
              <a:t>jí</a:t>
            </a:r>
            <a:endParaRPr lang="zh-CN" altLang="en-US" sz="3200" dirty="0">
              <a:solidFill>
                <a:srgbClr val="0070C0"/>
              </a:solidFill>
              <a:sym typeface="+mn-ea"/>
            </a:endParaRPr>
          </a:p>
        </p:txBody>
      </p:sp>
      <p:sp>
        <p:nvSpPr>
          <p:cNvPr id="12" name="文本框 11"/>
          <p:cNvSpPr txBox="1"/>
          <p:nvPr/>
        </p:nvSpPr>
        <p:spPr>
          <a:xfrm>
            <a:off x="3119120" y="4508122"/>
            <a:ext cx="1357630" cy="583565"/>
          </a:xfrm>
          <a:prstGeom prst="rect">
            <a:avLst/>
          </a:prstGeom>
          <a:noFill/>
        </p:spPr>
        <p:txBody>
          <a:bodyPr wrap="none" rtlCol="0">
            <a:spAutoFit/>
          </a:bodyPr>
          <a:lstStyle/>
          <a:p>
            <a:pPr algn="l"/>
            <a:r>
              <a:rPr lang="zh-CN" altLang="en-US" sz="3200" dirty="0">
                <a:solidFill>
                  <a:srgbClr val="0070C0"/>
                </a:solidFill>
                <a:sym typeface="+mn-ea"/>
              </a:rPr>
              <a:t>zhóu li</a:t>
            </a:r>
            <a:endParaRPr lang="zh-CN" altLang="en-US" sz="3200" dirty="0">
              <a:solidFill>
                <a:srgbClr val="0070C0"/>
              </a:solidFill>
              <a:sym typeface="+mn-ea"/>
            </a:endParaRPr>
          </a:p>
        </p:txBody>
      </p:sp>
      <p:sp>
        <p:nvSpPr>
          <p:cNvPr id="13" name="文本框 12"/>
          <p:cNvSpPr txBox="1"/>
          <p:nvPr/>
        </p:nvSpPr>
        <p:spPr>
          <a:xfrm>
            <a:off x="4689203" y="4507124"/>
            <a:ext cx="1087120" cy="583565"/>
          </a:xfrm>
          <a:prstGeom prst="rect">
            <a:avLst/>
          </a:prstGeom>
          <a:noFill/>
        </p:spPr>
        <p:txBody>
          <a:bodyPr wrap="none" rtlCol="0">
            <a:spAutoFit/>
          </a:bodyPr>
          <a:lstStyle/>
          <a:p>
            <a:pPr algn="l"/>
            <a:r>
              <a:rPr lang="zh-CN" altLang="en-US" sz="3200" dirty="0">
                <a:solidFill>
                  <a:srgbClr val="0070C0"/>
                </a:solidFill>
                <a:sym typeface="+mn-ea"/>
              </a:rPr>
              <a:t>gēng</a:t>
            </a:r>
            <a:endParaRPr lang="zh-CN" altLang="en-US" sz="3200" dirty="0">
              <a:solidFill>
                <a:srgbClr val="0070C0"/>
              </a:solidFill>
              <a:sym typeface="+mn-ea"/>
            </a:endParaRPr>
          </a:p>
        </p:txBody>
      </p:sp>
      <p:sp>
        <p:nvSpPr>
          <p:cNvPr id="14" name="文本框 13"/>
          <p:cNvSpPr txBox="1"/>
          <p:nvPr/>
        </p:nvSpPr>
        <p:spPr>
          <a:xfrm>
            <a:off x="353009" y="5661248"/>
            <a:ext cx="2125980" cy="583565"/>
          </a:xfrm>
          <a:prstGeom prst="rect">
            <a:avLst/>
          </a:prstGeom>
          <a:noFill/>
        </p:spPr>
        <p:txBody>
          <a:bodyPr wrap="none" rtlCol="0">
            <a:spAutoFit/>
          </a:bodyPr>
          <a:lstStyle/>
          <a:p>
            <a:pPr algn="l"/>
            <a:r>
              <a:rPr lang="zh-CN" altLang="en-US" sz="3200" dirty="0">
                <a:solidFill>
                  <a:srgbClr val="0070C0"/>
                </a:solidFill>
                <a:sym typeface="+mn-ea"/>
              </a:rPr>
              <a:t>yá  chāi yì </a:t>
            </a:r>
            <a:endParaRPr lang="zh-CN" altLang="en-US" sz="3200" dirty="0">
              <a:solidFill>
                <a:srgbClr val="0070C0"/>
              </a:solidFill>
              <a:sym typeface="+mn-ea"/>
            </a:endParaRPr>
          </a:p>
        </p:txBody>
      </p:sp>
      <p:sp>
        <p:nvSpPr>
          <p:cNvPr id="15" name="文本框 14"/>
          <p:cNvSpPr txBox="1"/>
          <p:nvPr/>
        </p:nvSpPr>
        <p:spPr>
          <a:xfrm>
            <a:off x="2626104" y="5661247"/>
            <a:ext cx="1087120" cy="583565"/>
          </a:xfrm>
          <a:prstGeom prst="rect">
            <a:avLst/>
          </a:prstGeom>
          <a:noFill/>
        </p:spPr>
        <p:txBody>
          <a:bodyPr wrap="none" rtlCol="0">
            <a:spAutoFit/>
          </a:bodyPr>
          <a:lstStyle/>
          <a:p>
            <a:pPr algn="l"/>
            <a:r>
              <a:rPr lang="zh-CN" altLang="en-US" sz="3200" dirty="0">
                <a:solidFill>
                  <a:srgbClr val="0070C0"/>
                </a:solidFill>
                <a:sym typeface="+mn-ea"/>
              </a:rPr>
              <a:t>hèng</a:t>
            </a:r>
            <a:endParaRPr lang="zh-CN" altLang="en-US" sz="3200" dirty="0">
              <a:solidFill>
                <a:srgbClr val="0070C0"/>
              </a:solidFill>
              <a:sym typeface="+mn-ea"/>
            </a:endParaRPr>
          </a:p>
        </p:txBody>
      </p:sp>
      <p:sp>
        <p:nvSpPr>
          <p:cNvPr id="4112" name="文本框 1"/>
          <p:cNvSpPr txBox="1"/>
          <p:nvPr/>
        </p:nvSpPr>
        <p:spPr>
          <a:xfrm>
            <a:off x="965505" y="0"/>
            <a:ext cx="4570412" cy="1014412"/>
          </a:xfrm>
          <a:prstGeom prst="rect">
            <a:avLst/>
          </a:prstGeom>
          <a:noFill/>
          <a:ln w="9525">
            <a:noFill/>
          </a:ln>
        </p:spPr>
        <p:txBody>
          <a:bodyPr anchor="t">
            <a:spAutoFit/>
          </a:bodyPr>
          <a:lstStyle/>
          <a:p>
            <a:pPr algn="r"/>
            <a:r>
              <a:rPr lang="zh-CN" altLang="en-US" sz="6000" b="1" dirty="0" smtClean="0">
                <a:solidFill>
                  <a:srgbClr val="FF0000"/>
                </a:solidFill>
                <a:latin typeface="黑体" panose="02010609060101010101" pitchFamily="49" charset="-122"/>
                <a:ea typeface="黑体" panose="02010609060101010101" pitchFamily="49" charset="-122"/>
              </a:rPr>
              <a:t>读读写写</a:t>
            </a:r>
            <a:endParaRPr lang="zh-CN" altLang="zh-CN" sz="6000" b="1" dirty="0">
              <a:solidFill>
                <a:srgbClr val="FF0000"/>
              </a:solidFill>
              <a:latin typeface="黑体" panose="02010609060101010101" pitchFamily="49" charset="-122"/>
              <a:ea typeface="黑体" panose="02010609060101010101" pitchFamily="49" charset="-122"/>
            </a:endParaRPr>
          </a:p>
        </p:txBody>
      </p:sp>
      <p:sp>
        <p:nvSpPr>
          <p:cNvPr id="16" name="文本框 15"/>
          <p:cNvSpPr txBox="1"/>
          <p:nvPr/>
        </p:nvSpPr>
        <p:spPr>
          <a:xfrm>
            <a:off x="4281533" y="5589240"/>
            <a:ext cx="951230" cy="583565"/>
          </a:xfrm>
          <a:prstGeom prst="rect">
            <a:avLst/>
          </a:prstGeom>
          <a:noFill/>
        </p:spPr>
        <p:txBody>
          <a:bodyPr wrap="none" rtlCol="0">
            <a:spAutoFit/>
          </a:bodyPr>
          <a:lstStyle/>
          <a:p>
            <a:pPr algn="l"/>
            <a:r>
              <a:rPr lang="zh-CN" altLang="en-US" sz="3200" dirty="0">
                <a:solidFill>
                  <a:srgbClr val="0070C0"/>
                </a:solidFill>
                <a:sym typeface="+mn-ea"/>
              </a:rPr>
              <a:t>lǒng</a:t>
            </a:r>
            <a:endParaRPr lang="zh-CN" altLang="en-US" sz="3200" dirty="0">
              <a:solidFill>
                <a:srgbClr val="0070C0"/>
              </a:solidFill>
              <a:sym typeface="+mn-ea"/>
            </a:endParaRPr>
          </a:p>
        </p:txBody>
      </p:sp>
      <p:sp>
        <p:nvSpPr>
          <p:cNvPr id="18" name="文本框 1"/>
          <p:cNvSpPr txBox="1"/>
          <p:nvPr/>
        </p:nvSpPr>
        <p:spPr>
          <a:xfrm>
            <a:off x="2455132" y="3542311"/>
            <a:ext cx="2285206" cy="1014412"/>
          </a:xfrm>
          <a:prstGeom prst="rect">
            <a:avLst/>
          </a:prstGeom>
          <a:noFill/>
          <a:ln w="9525">
            <a:noFill/>
          </a:ln>
        </p:spPr>
        <p:txBody>
          <a:bodyPr wrap="square" anchor="t">
            <a:spAutoFit/>
          </a:bodyPr>
          <a:lstStyle/>
          <a:p>
            <a:pPr algn="r"/>
            <a:r>
              <a:rPr lang="zh-CN" altLang="en-US" sz="6000" b="1" dirty="0" smtClean="0">
                <a:solidFill>
                  <a:srgbClr val="FF0000"/>
                </a:solidFill>
                <a:latin typeface="黑体" panose="02010609060101010101" pitchFamily="49" charset="-122"/>
                <a:ea typeface="黑体" panose="02010609060101010101" pitchFamily="49" charset="-122"/>
              </a:rPr>
              <a:t>补充</a:t>
            </a:r>
            <a:endParaRPr lang="zh-CN" altLang="zh-CN" sz="60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ppt_x"/>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ppt_x"/>
                                          </p:val>
                                        </p:tav>
                                        <p:tav tm="100000">
                                          <p:val>
                                            <p:strVal val="#ppt_x"/>
                                          </p:val>
                                        </p:tav>
                                      </p:tavLst>
                                    </p:anim>
                                    <p:anim calcmode="lin" valueType="num">
                                      <p:cBhvr additive="base">
                                        <p:cTn id="6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fill="hold"/>
                                        <p:tgtEl>
                                          <p:spTgt spid="15"/>
                                        </p:tgtEl>
                                        <p:attrNameLst>
                                          <p:attrName>ppt_x</p:attrName>
                                        </p:attrNameLst>
                                      </p:cBhvr>
                                      <p:tavLst>
                                        <p:tav tm="0">
                                          <p:val>
                                            <p:strVal val="#ppt_x"/>
                                          </p:val>
                                        </p:tav>
                                        <p:tav tm="100000">
                                          <p:val>
                                            <p:strVal val="#ppt_x"/>
                                          </p:val>
                                        </p:tav>
                                      </p:tavLst>
                                    </p:anim>
                                    <p:anim calcmode="lin" valueType="num">
                                      <p:cBhvr additive="base">
                                        <p:cTn id="8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500" fill="hold"/>
                                        <p:tgtEl>
                                          <p:spTgt spid="16"/>
                                        </p:tgtEl>
                                        <p:attrNameLst>
                                          <p:attrName>ppt_x</p:attrName>
                                        </p:attrNameLst>
                                      </p:cBhvr>
                                      <p:tavLst>
                                        <p:tav tm="0">
                                          <p:val>
                                            <p:strVal val="#ppt_x"/>
                                          </p:val>
                                        </p:tav>
                                        <p:tav tm="100000">
                                          <p:val>
                                            <p:strVal val="#ppt_x"/>
                                          </p:val>
                                        </p:tav>
                                      </p:tavLst>
                                    </p:anim>
                                    <p:anim calcmode="lin" valueType="num">
                                      <p:cBhvr additive="base">
                                        <p:cTn id="8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图片 1"/>
          <p:cNvPicPr>
            <a:picLocks noChangeAspect="1"/>
          </p:cNvPicPr>
          <p:nvPr/>
        </p:nvPicPr>
        <p:blipFill>
          <a:blip r:embed="rId1">
            <a:lum bright="70000" contrast="-70000"/>
          </a:blip>
          <a:srcRect l="-216" b="33329"/>
          <a:stretch>
            <a:fillRect/>
          </a:stretch>
        </p:blipFill>
        <p:spPr>
          <a:xfrm>
            <a:off x="8890" y="367665"/>
            <a:ext cx="9126855" cy="6122670"/>
          </a:xfrm>
          <a:prstGeom prst="rect">
            <a:avLst/>
          </a:prstGeom>
          <a:noFill/>
          <a:ln w="9525">
            <a:noFill/>
          </a:ln>
        </p:spPr>
      </p:pic>
      <p:sp>
        <p:nvSpPr>
          <p:cNvPr id="13313" name="标题 1"/>
          <p:cNvSpPr>
            <a:spLocks noGrp="1"/>
          </p:cNvSpPr>
          <p:nvPr>
            <p:ph type="title"/>
          </p:nvPr>
        </p:nvSpPr>
        <p:spPr>
          <a:xfrm>
            <a:off x="457200" y="700723"/>
            <a:ext cx="8229600" cy="1143000"/>
          </a:xfrm>
        </p:spPr>
        <p:txBody>
          <a:bodyPr wrap="square" lIns="91440" tIns="45720" rIns="91440" bIns="45720" anchor="ctr"/>
          <a:lstStyle/>
          <a:p>
            <a:pPr eaLnBrk="1" hangingPunct="1"/>
            <a:r>
              <a:rPr lang="zh-CN" altLang="en-US" sz="6000" b="1" dirty="0">
                <a:latin typeface="黑体" panose="02010609060101010101" pitchFamily="49" charset="-122"/>
                <a:ea typeface="黑体" panose="02010609060101010101" pitchFamily="49" charset="-122"/>
              </a:rPr>
              <a:t>写</a:t>
            </a:r>
            <a:r>
              <a:rPr lang="zh-CN" altLang="en-US" sz="6000" b="1" dirty="0">
                <a:solidFill>
                  <a:srgbClr val="FF0000"/>
                </a:solidFill>
                <a:latin typeface="黑体" panose="02010609060101010101" pitchFamily="49" charset="-122"/>
                <a:ea typeface="黑体" panose="02010609060101010101" pitchFamily="49" charset="-122"/>
              </a:rPr>
              <a:t>好</a:t>
            </a:r>
            <a:r>
              <a:rPr lang="zh-CN" altLang="en-US" sz="6000" b="1" dirty="0">
                <a:latin typeface="黑体" panose="02010609060101010101" pitchFamily="49" charset="-122"/>
                <a:ea typeface="黑体" panose="02010609060101010101" pitchFamily="49" charset="-122"/>
              </a:rPr>
              <a:t>一个开头？</a:t>
            </a:r>
            <a:endParaRPr lang="zh-CN" altLang="en-US" sz="6000" b="1" dirty="0">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198438" y="1659573"/>
            <a:ext cx="8488362" cy="4525962"/>
          </a:xfrm>
        </p:spPr>
        <p:txBody>
          <a:bodyPr wrap="square" lIns="91440" tIns="45720" rIns="91440" bIns="45720" anchor="t"/>
          <a:lstStyle/>
          <a:p>
            <a:pPr eaLnBrk="1" hangingPunct="1">
              <a:lnSpc>
                <a:spcPct val="210000"/>
              </a:lnSpc>
            </a:pPr>
            <a:r>
              <a:rPr lang="en-US" altLang="zh-CN" sz="3600" b="1" dirty="0">
                <a:latin typeface="隶书" panose="02010509060101010101" charset="-122"/>
                <a:ea typeface="隶书" panose="02010509060101010101" charset="-122"/>
                <a:cs typeface="隶书" panose="02010509060101010101" charset="-122"/>
              </a:rPr>
              <a:t>  </a:t>
            </a:r>
            <a:r>
              <a:rPr lang="zh-CN" altLang="en-US" sz="3600" b="1" dirty="0">
                <a:latin typeface="隶书" panose="02010509060101010101" charset="-122"/>
                <a:ea typeface="隶书" panose="02010509060101010101" charset="-122"/>
                <a:cs typeface="隶书" panose="02010509060101010101" charset="-122"/>
              </a:rPr>
              <a:t>得到母亲去世的消息，我很悲痛。我爱我母亲，特别是她勤劳一生，很多事情是值得我永远回忆的。</a:t>
            </a:r>
            <a:endParaRPr lang="zh-CN" altLang="en-US" sz="3600" b="1" dirty="0">
              <a:latin typeface="隶书" panose="02010509060101010101" charset="-122"/>
              <a:ea typeface="隶书" panose="02010509060101010101" charset="-122"/>
              <a:cs typeface="隶书" panose="020105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图片 1"/>
          <p:cNvPicPr>
            <a:picLocks noChangeAspect="1"/>
          </p:cNvPicPr>
          <p:nvPr/>
        </p:nvPicPr>
        <p:blipFill>
          <a:blip r:embed="rId1">
            <a:lum bright="70000" contrast="-70000"/>
          </a:blip>
          <a:srcRect l="-216" b="33329"/>
          <a:stretch>
            <a:fillRect/>
          </a:stretch>
        </p:blipFill>
        <p:spPr>
          <a:xfrm>
            <a:off x="8890" y="367665"/>
            <a:ext cx="9126855" cy="6122670"/>
          </a:xfrm>
          <a:prstGeom prst="rect">
            <a:avLst/>
          </a:prstGeom>
          <a:noFill/>
          <a:ln w="9525">
            <a:noFill/>
          </a:ln>
        </p:spPr>
      </p:pic>
      <p:sp>
        <p:nvSpPr>
          <p:cNvPr id="13313" name="标题 1"/>
          <p:cNvSpPr>
            <a:spLocks noGrp="1"/>
          </p:cNvSpPr>
          <p:nvPr>
            <p:ph type="title"/>
          </p:nvPr>
        </p:nvSpPr>
        <p:spPr>
          <a:xfrm>
            <a:off x="457200" y="326073"/>
            <a:ext cx="8229600" cy="1143000"/>
          </a:xfrm>
        </p:spPr>
        <p:txBody>
          <a:bodyPr wrap="square" lIns="91440" tIns="45720" rIns="91440" bIns="45720" anchor="ctr"/>
          <a:lstStyle/>
          <a:p>
            <a:pPr eaLnBrk="1" hangingPunct="1"/>
            <a:r>
              <a:rPr lang="zh-CN" altLang="en-US" sz="6000" b="1" dirty="0">
                <a:latin typeface="黑体" panose="02010609060101010101" pitchFamily="49" charset="-122"/>
                <a:ea typeface="黑体" panose="02010609060101010101" pitchFamily="49" charset="-122"/>
              </a:rPr>
              <a:t>写</a:t>
            </a:r>
            <a:r>
              <a:rPr lang="zh-CN" altLang="en-US" sz="6000" b="1" dirty="0">
                <a:solidFill>
                  <a:srgbClr val="FF0000"/>
                </a:solidFill>
                <a:latin typeface="黑体" panose="02010609060101010101" pitchFamily="49" charset="-122"/>
                <a:ea typeface="黑体" panose="02010609060101010101" pitchFamily="49" charset="-122"/>
              </a:rPr>
              <a:t>好</a:t>
            </a:r>
            <a:r>
              <a:rPr lang="zh-CN" altLang="en-US" sz="6000" b="1" dirty="0">
                <a:latin typeface="黑体" panose="02010609060101010101" pitchFamily="49" charset="-122"/>
                <a:ea typeface="黑体" panose="02010609060101010101" pitchFamily="49" charset="-122"/>
              </a:rPr>
              <a:t>一个开头？</a:t>
            </a:r>
            <a:endParaRPr lang="zh-CN" altLang="en-US" sz="6000" b="1" dirty="0">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198438" y="1700213"/>
            <a:ext cx="8488362" cy="4525962"/>
          </a:xfrm>
        </p:spPr>
        <p:txBody>
          <a:bodyPr wrap="square" lIns="91440" tIns="45720" rIns="91440" bIns="45720" anchor="t"/>
          <a:lstStyle/>
          <a:p>
            <a:pPr eaLnBrk="1" hangingPunct="1">
              <a:lnSpc>
                <a:spcPct val="240000"/>
              </a:lnSpc>
            </a:pPr>
            <a:r>
              <a:rPr lang="en-US" altLang="zh-CN" sz="3600" b="1" dirty="0">
                <a:latin typeface="隶书" panose="02010509060101010101" charset="-122"/>
                <a:ea typeface="隶书" panose="02010509060101010101" charset="-122"/>
                <a:cs typeface="隶书" panose="02010509060101010101" charset="-122"/>
              </a:rPr>
              <a:t>  </a:t>
            </a:r>
            <a:r>
              <a:rPr lang="zh-CN" altLang="en-US" sz="3600" b="1" u="sng" dirty="0">
                <a:latin typeface="隶书" panose="02010509060101010101" charset="-122"/>
                <a:ea typeface="隶书" panose="02010509060101010101" charset="-122"/>
                <a:cs typeface="隶书" panose="02010509060101010101" charset="-122"/>
              </a:rPr>
              <a:t>得到母亲去世的消息</a:t>
            </a:r>
            <a:r>
              <a:rPr lang="zh-CN" altLang="en-US" sz="3600" b="1" dirty="0">
                <a:latin typeface="隶书" panose="02010509060101010101" charset="-122"/>
                <a:ea typeface="隶书" panose="02010509060101010101" charset="-122"/>
                <a:cs typeface="隶书" panose="02010509060101010101" charset="-122"/>
              </a:rPr>
              <a:t>，我很</a:t>
            </a:r>
            <a:r>
              <a:rPr lang="zh-CN" altLang="en-US" sz="3600" b="1" dirty="0">
                <a:solidFill>
                  <a:srgbClr val="00B050"/>
                </a:solidFill>
                <a:latin typeface="隶书" panose="02010509060101010101" charset="-122"/>
                <a:ea typeface="隶书" panose="02010509060101010101" charset="-122"/>
                <a:cs typeface="隶书" panose="02010509060101010101" charset="-122"/>
              </a:rPr>
              <a:t>悲痛</a:t>
            </a:r>
            <a:r>
              <a:rPr lang="zh-CN" altLang="en-US" sz="3600" b="1" dirty="0">
                <a:latin typeface="隶书" panose="02010509060101010101" charset="-122"/>
                <a:ea typeface="隶书" panose="02010509060101010101" charset="-122"/>
                <a:cs typeface="隶书" panose="02010509060101010101" charset="-122"/>
              </a:rPr>
              <a:t>。我</a:t>
            </a:r>
            <a:r>
              <a:rPr lang="zh-CN" altLang="en-US" sz="3600" b="1" dirty="0">
                <a:solidFill>
                  <a:srgbClr val="00B050"/>
                </a:solidFill>
                <a:latin typeface="隶书" panose="02010509060101010101" charset="-122"/>
                <a:ea typeface="隶书" panose="02010509060101010101" charset="-122"/>
                <a:cs typeface="隶书" panose="02010509060101010101" charset="-122"/>
              </a:rPr>
              <a:t>爱</a:t>
            </a:r>
            <a:r>
              <a:rPr lang="zh-CN" altLang="en-US" sz="3600" b="1" dirty="0">
                <a:latin typeface="隶书" panose="02010509060101010101" charset="-122"/>
                <a:ea typeface="隶书" panose="02010509060101010101" charset="-122"/>
                <a:cs typeface="隶书" panose="02010509060101010101" charset="-122"/>
              </a:rPr>
              <a:t>我母亲，特别是她</a:t>
            </a:r>
            <a:r>
              <a:rPr lang="zh-CN" altLang="en-US" sz="3600" b="1" dirty="0">
                <a:solidFill>
                  <a:srgbClr val="00B050"/>
                </a:solidFill>
                <a:latin typeface="隶书" panose="02010509060101010101" charset="-122"/>
                <a:ea typeface="隶书" panose="02010509060101010101" charset="-122"/>
                <a:cs typeface="隶书" panose="02010509060101010101" charset="-122"/>
              </a:rPr>
              <a:t>勤劳</a:t>
            </a:r>
            <a:r>
              <a:rPr lang="zh-CN" altLang="en-US" sz="3600" b="1" dirty="0">
                <a:latin typeface="隶书" panose="02010509060101010101" charset="-122"/>
                <a:ea typeface="隶书" panose="02010509060101010101" charset="-122"/>
                <a:cs typeface="隶书" panose="02010509060101010101" charset="-122"/>
              </a:rPr>
              <a:t>一生，</a:t>
            </a:r>
            <a:r>
              <a:rPr lang="zh-CN" altLang="en-US" sz="3600" b="1" u="sng" dirty="0">
                <a:latin typeface="隶书" panose="02010509060101010101" charset="-122"/>
                <a:ea typeface="隶书" panose="02010509060101010101" charset="-122"/>
                <a:cs typeface="隶书" panose="02010509060101010101" charset="-122"/>
              </a:rPr>
              <a:t>很多事情是值得我永远回忆的</a:t>
            </a:r>
            <a:r>
              <a:rPr lang="zh-CN" altLang="en-US" sz="3600" b="1" dirty="0">
                <a:latin typeface="隶书" panose="02010509060101010101" charset="-122"/>
                <a:ea typeface="隶书" panose="02010509060101010101" charset="-122"/>
                <a:cs typeface="隶书" panose="02010509060101010101" charset="-122"/>
              </a:rPr>
              <a:t>。</a:t>
            </a:r>
            <a:endParaRPr lang="zh-CN" altLang="en-US" sz="3600" b="1" dirty="0">
              <a:latin typeface="隶书" panose="02010509060101010101" charset="-122"/>
              <a:ea typeface="隶书" panose="02010509060101010101" charset="-122"/>
              <a:cs typeface="隶书" panose="02010509060101010101" charset="-122"/>
            </a:endParaRPr>
          </a:p>
        </p:txBody>
      </p:sp>
      <p:sp>
        <p:nvSpPr>
          <p:cNvPr id="2" name="文本框 1"/>
          <p:cNvSpPr txBox="1"/>
          <p:nvPr/>
        </p:nvSpPr>
        <p:spPr>
          <a:xfrm>
            <a:off x="1520825" y="1712595"/>
            <a:ext cx="3042920" cy="521970"/>
          </a:xfrm>
          <a:prstGeom prst="rect">
            <a:avLst/>
          </a:prstGeom>
          <a:noFill/>
        </p:spPr>
        <p:txBody>
          <a:bodyPr wrap="none" rtlCol="0" anchor="t">
            <a:spAutoFit/>
          </a:bodyPr>
          <a:lstStyle/>
          <a:p>
            <a:r>
              <a:rPr lang="en-US" altLang="en-US" sz="2800" b="1" dirty="0">
                <a:solidFill>
                  <a:srgbClr val="0070C0"/>
                </a:solidFill>
                <a:latin typeface="黑体" panose="02010609060101010101" pitchFamily="49" charset="-122"/>
                <a:ea typeface="黑体" panose="02010609060101010101" pitchFamily="49" charset="-122"/>
                <a:sym typeface="+mn-ea"/>
              </a:rPr>
              <a:t>交待写文章的</a:t>
            </a:r>
            <a:r>
              <a:rPr lang="en-US" altLang="en-US" sz="2800" b="1" dirty="0">
                <a:solidFill>
                  <a:srgbClr val="FF0000"/>
                </a:solidFill>
                <a:latin typeface="黑体" panose="02010609060101010101" pitchFamily="49" charset="-122"/>
                <a:ea typeface="黑体" panose="02010609060101010101" pitchFamily="49" charset="-122"/>
                <a:sym typeface="+mn-ea"/>
              </a:rPr>
              <a:t>缘由</a:t>
            </a:r>
            <a:endParaRPr lang="en-US" altLang="en-US" sz="2800" b="1" dirty="0">
              <a:solidFill>
                <a:srgbClr val="FF0000"/>
              </a:solidFill>
              <a:latin typeface="黑体" panose="02010609060101010101" pitchFamily="49" charset="-122"/>
              <a:ea typeface="黑体" panose="02010609060101010101" pitchFamily="49" charset="-122"/>
              <a:sym typeface="+mn-ea"/>
            </a:endParaRPr>
          </a:p>
        </p:txBody>
      </p:sp>
      <p:sp>
        <p:nvSpPr>
          <p:cNvPr id="4" name="文本框 3"/>
          <p:cNvSpPr txBox="1"/>
          <p:nvPr/>
        </p:nvSpPr>
        <p:spPr>
          <a:xfrm>
            <a:off x="5690235" y="1424940"/>
            <a:ext cx="3296920" cy="953135"/>
          </a:xfrm>
          <a:prstGeom prst="rect">
            <a:avLst/>
          </a:prstGeom>
          <a:noFill/>
        </p:spPr>
        <p:txBody>
          <a:bodyPr wrap="square" rtlCol="0" anchor="t">
            <a:spAutoFit/>
          </a:bodyPr>
          <a:lstStyle/>
          <a:p>
            <a:r>
              <a:rPr lang="en-US" altLang="en-US" sz="2800" b="1" dirty="0">
                <a:solidFill>
                  <a:srgbClr val="0070C0"/>
                </a:solidFill>
                <a:latin typeface="黑体" panose="02010609060101010101" pitchFamily="49" charset="-122"/>
                <a:ea typeface="黑体" panose="02010609060101010101" pitchFamily="49" charset="-122"/>
                <a:sym typeface="+mn-ea"/>
              </a:rPr>
              <a:t>定下了文章的</a:t>
            </a:r>
            <a:r>
              <a:rPr lang="en-US" altLang="en-US" sz="2800" b="1" dirty="0">
                <a:solidFill>
                  <a:srgbClr val="FF0000"/>
                </a:solidFill>
                <a:latin typeface="黑体" panose="02010609060101010101" pitchFamily="49" charset="-122"/>
                <a:ea typeface="黑体" panose="02010609060101010101" pitchFamily="49" charset="-122"/>
                <a:sym typeface="+mn-ea"/>
              </a:rPr>
              <a:t>感情基调,</a:t>
            </a:r>
            <a:r>
              <a:rPr lang="zh-CN" altLang="en-US" sz="2800" b="1" dirty="0">
                <a:solidFill>
                  <a:srgbClr val="FF0000"/>
                </a:solidFill>
                <a:latin typeface="黑体" panose="02010609060101010101" pitchFamily="49" charset="-122"/>
                <a:ea typeface="黑体" panose="02010609060101010101" pitchFamily="49" charset="-122"/>
                <a:sym typeface="+mn-ea"/>
              </a:rPr>
              <a:t>吸引读者兴趣</a:t>
            </a:r>
            <a:endParaRPr lang="zh-CN" altLang="en-US" sz="2800"/>
          </a:p>
        </p:txBody>
      </p:sp>
      <p:sp>
        <p:nvSpPr>
          <p:cNvPr id="5" name="文本框 4"/>
          <p:cNvSpPr txBox="1"/>
          <p:nvPr/>
        </p:nvSpPr>
        <p:spPr>
          <a:xfrm>
            <a:off x="3387725" y="3173095"/>
            <a:ext cx="4472940" cy="521970"/>
          </a:xfrm>
          <a:prstGeom prst="rect">
            <a:avLst/>
          </a:prstGeom>
          <a:noFill/>
        </p:spPr>
        <p:txBody>
          <a:bodyPr wrap="none" rtlCol="0" anchor="t">
            <a:spAutoFit/>
          </a:bodyPr>
          <a:lstStyle/>
          <a:p>
            <a:r>
              <a:rPr lang="en-US" altLang="en-US" sz="2800" b="1" dirty="0">
                <a:solidFill>
                  <a:srgbClr val="0070C0"/>
                </a:solidFill>
                <a:latin typeface="黑体" panose="02010609060101010101" pitchFamily="49" charset="-122"/>
                <a:ea typeface="黑体" panose="02010609060101010101" pitchFamily="49" charset="-122"/>
                <a:sym typeface="+mn-ea"/>
              </a:rPr>
              <a:t>全文</a:t>
            </a:r>
            <a:r>
              <a:rPr lang="en-US" altLang="en-US" sz="2800" b="1" dirty="0">
                <a:solidFill>
                  <a:srgbClr val="FF0000"/>
                </a:solidFill>
                <a:latin typeface="黑体" panose="02010609060101010101" pitchFamily="49" charset="-122"/>
                <a:ea typeface="黑体" panose="02010609060101010101" pitchFamily="49" charset="-122"/>
                <a:sym typeface="+mn-ea"/>
              </a:rPr>
              <a:t>叙事线索，</a:t>
            </a:r>
            <a:r>
              <a:rPr lang="zh-CN" altLang="en-US" sz="2800" b="1" dirty="0">
                <a:solidFill>
                  <a:srgbClr val="FF0000"/>
                </a:solidFill>
                <a:latin typeface="黑体" panose="02010609060101010101" pitchFamily="49" charset="-122"/>
                <a:ea typeface="黑体" panose="02010609060101010101" pitchFamily="49" charset="-122"/>
                <a:sym typeface="+mn-ea"/>
              </a:rPr>
              <a:t>总领全文。</a:t>
            </a:r>
            <a:endParaRPr lang="zh-CN" altLang="en-US" sz="2800"/>
          </a:p>
        </p:txBody>
      </p:sp>
      <p:sp>
        <p:nvSpPr>
          <p:cNvPr id="6" name="文本框 5"/>
          <p:cNvSpPr txBox="1"/>
          <p:nvPr/>
        </p:nvSpPr>
        <p:spPr>
          <a:xfrm>
            <a:off x="1816100" y="4528185"/>
            <a:ext cx="1612900" cy="521970"/>
          </a:xfrm>
          <a:prstGeom prst="rect">
            <a:avLst/>
          </a:prstGeom>
          <a:noFill/>
        </p:spPr>
        <p:txBody>
          <a:bodyPr wrap="none" rtlCol="0" anchor="t">
            <a:spAutoFit/>
          </a:bodyPr>
          <a:lstStyle/>
          <a:p>
            <a:r>
              <a:rPr lang="en-US" altLang="en-US" sz="2800" b="1" dirty="0">
                <a:solidFill>
                  <a:srgbClr val="FF0000"/>
                </a:solidFill>
                <a:latin typeface="黑体" panose="02010609060101010101" pitchFamily="49" charset="-122"/>
                <a:ea typeface="黑体" panose="02010609060101010101" pitchFamily="49" charset="-122"/>
                <a:sym typeface="+mn-ea"/>
              </a:rPr>
              <a:t>引起下文</a:t>
            </a:r>
            <a:endParaRPr lang="en-US" altLang="en-US" sz="2800" b="1" dirty="0">
              <a:solidFill>
                <a:srgbClr val="FF0000"/>
              </a:solidFill>
              <a:latin typeface="黑体" panose="02010609060101010101" pitchFamily="49" charset="-122"/>
              <a:ea typeface="黑体" panose="02010609060101010101" pitchFamily="49"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图片 1"/>
          <p:cNvPicPr>
            <a:picLocks noChangeAspect="1"/>
          </p:cNvPicPr>
          <p:nvPr/>
        </p:nvPicPr>
        <p:blipFill>
          <a:blip r:embed="rId1">
            <a:lum bright="70000" contrast="-70000"/>
          </a:blip>
          <a:srcRect l="-216" b="33329"/>
          <a:stretch>
            <a:fillRect/>
          </a:stretch>
        </p:blipFill>
        <p:spPr>
          <a:xfrm>
            <a:off x="8890" y="367665"/>
            <a:ext cx="9126855" cy="6085671"/>
          </a:xfrm>
          <a:prstGeom prst="rect">
            <a:avLst/>
          </a:prstGeom>
          <a:noFill/>
          <a:ln w="9525">
            <a:noFill/>
          </a:ln>
        </p:spPr>
      </p:pic>
      <p:sp>
        <p:nvSpPr>
          <p:cNvPr id="13313" name="标题 1"/>
          <p:cNvSpPr>
            <a:spLocks noGrp="1"/>
          </p:cNvSpPr>
          <p:nvPr>
            <p:ph type="title"/>
          </p:nvPr>
        </p:nvSpPr>
        <p:spPr>
          <a:xfrm>
            <a:off x="39744" y="2708920"/>
            <a:ext cx="8229600" cy="1143000"/>
          </a:xfrm>
          <a:solidFill>
            <a:schemeClr val="accent1">
              <a:lumMod val="90000"/>
            </a:schemeClr>
          </a:solidFill>
        </p:spPr>
        <p:txBody>
          <a:bodyPr wrap="square" lIns="91440" tIns="45720" rIns="91440" bIns="45720" anchor="ctr"/>
          <a:lstStyle/>
          <a:p>
            <a:pPr algn="l" eaLnBrk="1" hangingPunct="1"/>
            <a:r>
              <a:rPr lang="zh-CN" altLang="en-US" sz="4000" b="1" dirty="0" smtClean="0">
                <a:latin typeface="黑体" panose="02010609060101010101" pitchFamily="49" charset="-122"/>
                <a:ea typeface="黑体" panose="02010609060101010101" pitchFamily="49" charset="-122"/>
              </a:rPr>
              <a:t>   读</a:t>
            </a:r>
            <a:r>
              <a:rPr lang="en-US" altLang="zh-CN" sz="4000" b="1" dirty="0" smtClean="0">
                <a:latin typeface="黑体" panose="02010609060101010101" pitchFamily="49" charset="-122"/>
                <a:ea typeface="黑体" panose="02010609060101010101" pitchFamily="49" charset="-122"/>
              </a:rPr>
              <a:t>2-13</a:t>
            </a:r>
            <a:r>
              <a:rPr lang="zh-CN" altLang="en-US" sz="4000" b="1" dirty="0" smtClean="0">
                <a:latin typeface="黑体" panose="02010609060101010101" pitchFamily="49" charset="-122"/>
                <a:ea typeface="黑体" panose="02010609060101010101" pitchFamily="49" charset="-122"/>
              </a:rPr>
              <a:t>段，说说“很多事情”可以简单概括为哪些事情？</a:t>
            </a:r>
            <a:endParaRPr lang="zh-CN" altLang="en-US" sz="4000" b="1" dirty="0">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328136" y="384816"/>
            <a:ext cx="8488362" cy="4525962"/>
          </a:xfrm>
        </p:spPr>
        <p:txBody>
          <a:bodyPr wrap="square" lIns="91440" tIns="45720" rIns="91440" bIns="45720" anchor="t"/>
          <a:lstStyle/>
          <a:p>
            <a:pPr eaLnBrk="1" hangingPunct="1"/>
            <a:r>
              <a:rPr lang="en-US" altLang="zh-CN" sz="3600" b="1" dirty="0">
                <a:latin typeface="隶书" panose="02010509060101010101" charset="-122"/>
                <a:ea typeface="隶书" panose="02010509060101010101" charset="-122"/>
                <a:cs typeface="隶书" panose="02010509060101010101" charset="-122"/>
              </a:rPr>
              <a:t>  </a:t>
            </a:r>
            <a:r>
              <a:rPr lang="zh-CN" altLang="en-US" sz="3600" b="1" dirty="0">
                <a:latin typeface="隶书" panose="02010509060101010101" charset="-122"/>
                <a:ea typeface="隶书" panose="02010509060101010101" charset="-122"/>
                <a:cs typeface="隶书" panose="02010509060101010101" charset="-122"/>
              </a:rPr>
              <a:t>得到母亲去世的消息，我很悲痛</a:t>
            </a:r>
            <a:r>
              <a:rPr lang="zh-CN" altLang="en-US" sz="3600" b="1" dirty="0" smtClean="0">
                <a:latin typeface="隶书" panose="02010509060101010101" charset="-122"/>
                <a:ea typeface="隶书" panose="02010509060101010101" charset="-122"/>
                <a:cs typeface="隶书" panose="02010509060101010101" charset="-122"/>
              </a:rPr>
              <a:t>。我爱</a:t>
            </a:r>
            <a:r>
              <a:rPr lang="zh-CN" altLang="en-US" sz="3600" b="1" dirty="0">
                <a:latin typeface="隶书" panose="02010509060101010101" charset="-122"/>
                <a:ea typeface="隶书" panose="02010509060101010101" charset="-122"/>
                <a:cs typeface="隶书" panose="02010509060101010101" charset="-122"/>
              </a:rPr>
              <a:t>我母亲，特别是她勤劳一生，</a:t>
            </a:r>
            <a:r>
              <a:rPr lang="zh-CN" altLang="en-US" sz="3600" b="1" dirty="0">
                <a:solidFill>
                  <a:srgbClr val="FF0000"/>
                </a:solidFill>
                <a:latin typeface="隶书" panose="02010509060101010101" charset="-122"/>
                <a:ea typeface="隶书" panose="02010509060101010101" charset="-122"/>
                <a:cs typeface="隶书" panose="02010509060101010101" charset="-122"/>
              </a:rPr>
              <a:t>很多</a:t>
            </a:r>
            <a:r>
              <a:rPr lang="zh-CN" altLang="en-US" sz="3600" b="1" dirty="0" smtClean="0">
                <a:solidFill>
                  <a:srgbClr val="FF0000"/>
                </a:solidFill>
                <a:latin typeface="隶书" panose="02010509060101010101" charset="-122"/>
                <a:ea typeface="隶书" panose="02010509060101010101" charset="-122"/>
                <a:cs typeface="隶书" panose="02010509060101010101" charset="-122"/>
              </a:rPr>
              <a:t>事情</a:t>
            </a:r>
            <a:r>
              <a:rPr lang="zh-CN" altLang="en-US" sz="3600" b="1" dirty="0" smtClean="0">
                <a:latin typeface="隶书" panose="02010509060101010101" charset="-122"/>
                <a:ea typeface="隶书" panose="02010509060101010101" charset="-122"/>
                <a:cs typeface="隶书" panose="02010509060101010101" charset="-122"/>
              </a:rPr>
              <a:t>是</a:t>
            </a:r>
            <a:r>
              <a:rPr lang="zh-CN" altLang="en-US" sz="3600" b="1" dirty="0">
                <a:latin typeface="隶书" panose="02010509060101010101" charset="-122"/>
                <a:ea typeface="隶书" panose="02010509060101010101" charset="-122"/>
                <a:cs typeface="隶书" panose="02010509060101010101" charset="-122"/>
              </a:rPr>
              <a:t>值得我永远回忆的。</a:t>
            </a:r>
            <a:endParaRPr lang="zh-CN" altLang="en-US" sz="3600" b="1" dirty="0">
              <a:latin typeface="隶书" panose="02010509060101010101" charset="-122"/>
              <a:ea typeface="隶书" panose="02010509060101010101" charset="-122"/>
              <a:cs typeface="隶书" panose="02010509060101010101" charset="-122"/>
            </a:endParaRPr>
          </a:p>
        </p:txBody>
      </p:sp>
      <p:sp>
        <p:nvSpPr>
          <p:cNvPr id="2" name="TextBox 1"/>
          <p:cNvSpPr txBox="1"/>
          <p:nvPr/>
        </p:nvSpPr>
        <p:spPr>
          <a:xfrm>
            <a:off x="2195736" y="4293096"/>
            <a:ext cx="3579826" cy="1446550"/>
          </a:xfrm>
          <a:prstGeom prst="rect">
            <a:avLst/>
          </a:prstGeom>
          <a:noFill/>
        </p:spPr>
        <p:txBody>
          <a:bodyPr wrap="none" rtlCol="0">
            <a:spAutoFit/>
          </a:bodyPr>
          <a:lstStyle/>
          <a:p>
            <a:r>
              <a:rPr lang="zh-CN" altLang="en-US" sz="4400" b="1" dirty="0" smtClean="0"/>
              <a:t>贫苦的家境中</a:t>
            </a:r>
            <a:endParaRPr lang="en-US" altLang="zh-CN" sz="4400" b="1" dirty="0" smtClean="0"/>
          </a:p>
          <a:p>
            <a:r>
              <a:rPr lang="zh-CN" altLang="en-US" sz="4400" b="1" dirty="0" smtClean="0"/>
              <a:t>广阔的背景下</a:t>
            </a:r>
            <a:endParaRPr lang="zh-CN" altLang="en-US" sz="4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3"/>
                                        </p:tgtEl>
                                        <p:attrNameLst>
                                          <p:attrName>style.visibility</p:attrName>
                                        </p:attrNameLst>
                                      </p:cBhvr>
                                      <p:to>
                                        <p:strVal val="visible"/>
                                      </p:to>
                                    </p:set>
                                    <p:anim calcmode="lin" valueType="num">
                                      <p:cBhvr additive="base">
                                        <p:cTn id="7" dur="500" fill="hold"/>
                                        <p:tgtEl>
                                          <p:spTgt spid="13313"/>
                                        </p:tgtEl>
                                        <p:attrNameLst>
                                          <p:attrName>ppt_x</p:attrName>
                                        </p:attrNameLst>
                                      </p:cBhvr>
                                      <p:tavLst>
                                        <p:tav tm="0">
                                          <p:val>
                                            <p:strVal val="#ppt_x"/>
                                          </p:val>
                                        </p:tav>
                                        <p:tav tm="100000">
                                          <p:val>
                                            <p:strVal val="#ppt_x"/>
                                          </p:val>
                                        </p:tav>
                                      </p:tavLst>
                                    </p:anim>
                                    <p:anim calcmode="lin" valueType="num">
                                      <p:cBhvr additive="base">
                                        <p:cTn id="8" dur="500" fill="hold"/>
                                        <p:tgtEl>
                                          <p:spTgt spid="133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3" grpId="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 Box 3"/>
          <p:cNvSpPr txBox="1"/>
          <p:nvPr/>
        </p:nvSpPr>
        <p:spPr>
          <a:xfrm>
            <a:off x="438150" y="622935"/>
            <a:ext cx="7992745" cy="52197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lstStyle/>
          <a:p>
            <a:pPr algn="l" defTabSz="914400"/>
            <a:r>
              <a:rPr lang="zh-CN" altLang="en-US" sz="2800" b="1" dirty="0">
                <a:latin typeface="黑体" panose="02010609060101010101" pitchFamily="49" charset="-122"/>
                <a:ea typeface="黑体" panose="02010609060101010101" pitchFamily="49" charset="-122"/>
              </a:rPr>
              <a:t>时间</a:t>
            </a:r>
            <a:r>
              <a:rPr lang="zh-CN" altLang="en-US" sz="2800" b="1" dirty="0" smtClean="0">
                <a:latin typeface="黑体" panose="02010609060101010101" pitchFamily="49" charset="-122"/>
                <a:ea typeface="黑体" panose="02010609060101010101" pitchFamily="49" charset="-122"/>
              </a:rPr>
              <a:t>顺序</a:t>
            </a:r>
            <a:endParaRPr lang="zh-CN" altLang="en-US" sz="2800" b="1" dirty="0">
              <a:latin typeface="黑体" panose="02010609060101010101" pitchFamily="49" charset="-122"/>
              <a:ea typeface="黑体" panose="02010609060101010101" pitchFamily="49" charset="-122"/>
            </a:endParaRPr>
          </a:p>
        </p:txBody>
      </p:sp>
      <p:sp>
        <p:nvSpPr>
          <p:cNvPr id="4" name="Text Box 4"/>
          <p:cNvSpPr txBox="1"/>
          <p:nvPr/>
        </p:nvSpPr>
        <p:spPr>
          <a:xfrm>
            <a:off x="2340610" y="1043305"/>
            <a:ext cx="4224020" cy="11988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lstStyle/>
          <a:p>
            <a:pPr algn="l" defTabSz="914400"/>
            <a:r>
              <a:rPr lang="zh-CN" altLang="en-US" sz="1800" b="1" dirty="0">
                <a:solidFill>
                  <a:srgbClr val="0000FF"/>
                </a:solidFill>
                <a:latin typeface="黑体" panose="02010609060101010101" pitchFamily="49" charset="-122"/>
                <a:ea typeface="黑体" panose="02010609060101010101" pitchFamily="49" charset="-122"/>
              </a:rPr>
              <a:t>天不亮就起床，整日忙碌劳作，用桐子榨油来点灯，纺线做衣，不打骂孩子，不与人吵架，周济照顾穷亲戚，管束孩子不许孩子吸烟喝酒</a:t>
            </a:r>
            <a:endParaRPr lang="zh-CN" altLang="en-US" sz="1800" b="1" dirty="0">
              <a:solidFill>
                <a:srgbClr val="0000FF"/>
              </a:solidFill>
              <a:latin typeface="黑体" panose="02010609060101010101" pitchFamily="49" charset="-122"/>
              <a:ea typeface="黑体" panose="02010609060101010101" pitchFamily="49" charset="-122"/>
            </a:endParaRPr>
          </a:p>
        </p:txBody>
      </p:sp>
      <p:sp>
        <p:nvSpPr>
          <p:cNvPr id="5" name="Text Box 6"/>
          <p:cNvSpPr txBox="1"/>
          <p:nvPr/>
        </p:nvSpPr>
        <p:spPr>
          <a:xfrm>
            <a:off x="2890520" y="2355215"/>
            <a:ext cx="2382520" cy="3987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lstStyle/>
          <a:p>
            <a:pPr algn="l" defTabSz="914400"/>
            <a:r>
              <a:rPr lang="zh-CN" altLang="en-US" sz="2000" b="1" dirty="0">
                <a:solidFill>
                  <a:srgbClr val="0000FF"/>
                </a:solidFill>
                <a:latin typeface="黑体" panose="02010609060101010101" pitchFamily="49" charset="-122"/>
                <a:ea typeface="黑体" panose="02010609060101010101" pitchFamily="49" charset="-122"/>
              </a:rPr>
              <a:t>退佃、搬家、天灾</a:t>
            </a:r>
            <a:endParaRPr lang="zh-CN" altLang="en-US" sz="2000" b="1" dirty="0">
              <a:solidFill>
                <a:srgbClr val="0000FF"/>
              </a:solidFill>
              <a:latin typeface="黑体" panose="02010609060101010101" pitchFamily="49" charset="-122"/>
              <a:ea typeface="黑体" panose="02010609060101010101" pitchFamily="49" charset="-122"/>
            </a:endParaRPr>
          </a:p>
        </p:txBody>
      </p:sp>
      <p:sp>
        <p:nvSpPr>
          <p:cNvPr id="6" name="Text Box 8"/>
          <p:cNvSpPr txBox="1"/>
          <p:nvPr/>
        </p:nvSpPr>
        <p:spPr>
          <a:xfrm>
            <a:off x="2412048" y="2900363"/>
            <a:ext cx="3517900" cy="400050"/>
          </a:xfrm>
          <a:prstGeom prst="rect">
            <a:avLst/>
          </a:prstGeom>
          <a:noFill/>
          <a:ln w="9525">
            <a:noFill/>
          </a:ln>
          <a:effectLst>
            <a:outerShdw dist="35921" dir="2699999" sy="50000" kx="2205160" algn="bl" rotWithShape="0">
              <a:srgbClr val="C0C0C0">
                <a:alpha val="75000"/>
              </a:srgbClr>
            </a:outerShdw>
          </a:effectLst>
        </p:spPr>
        <p:txBody>
          <a:bodyPr anchor="ctr">
            <a:spAutoFit/>
          </a:bodyPr>
          <a:lstStyle/>
          <a:p>
            <a:pPr algn="ctr" defTabSz="914400"/>
            <a:r>
              <a:rPr lang="zh-CN" altLang="en-US" sz="2000" b="1" dirty="0">
                <a:solidFill>
                  <a:srgbClr val="0000FF"/>
                </a:solidFill>
                <a:latin typeface="黑体" panose="02010609060101010101" pitchFamily="49" charset="-122"/>
                <a:ea typeface="黑体" panose="02010609060101010101" pitchFamily="49" charset="-122"/>
              </a:rPr>
              <a:t>节衣缩食，供“我”读书</a:t>
            </a:r>
            <a:endParaRPr lang="zh-CN" altLang="en-US" sz="2000" b="1" dirty="0">
              <a:solidFill>
                <a:srgbClr val="0000FF"/>
              </a:solidFill>
              <a:latin typeface="黑体" panose="02010609060101010101" pitchFamily="49" charset="-122"/>
              <a:ea typeface="黑体" panose="02010609060101010101" pitchFamily="49" charset="-122"/>
            </a:endParaRPr>
          </a:p>
        </p:txBody>
      </p:sp>
      <p:sp>
        <p:nvSpPr>
          <p:cNvPr id="7" name="Text Box 10"/>
          <p:cNvSpPr txBox="1"/>
          <p:nvPr/>
        </p:nvSpPr>
        <p:spPr>
          <a:xfrm>
            <a:off x="2165668" y="3386455"/>
            <a:ext cx="3621087" cy="400050"/>
          </a:xfrm>
          <a:prstGeom prst="rect">
            <a:avLst/>
          </a:prstGeom>
          <a:noFill/>
          <a:ln w="9525">
            <a:noFill/>
          </a:ln>
          <a:effectLst>
            <a:outerShdw dist="35921" dir="2699999" sy="50000" kx="2205160" algn="bl" rotWithShape="0">
              <a:srgbClr val="C0C0C0">
                <a:alpha val="75000"/>
              </a:srgbClr>
            </a:outerShdw>
          </a:effectLst>
        </p:spPr>
        <p:txBody>
          <a:bodyPr anchor="ctr">
            <a:spAutoFit/>
          </a:bodyPr>
          <a:lstStyle/>
          <a:p>
            <a:pPr algn="ctr" defTabSz="914400"/>
            <a:r>
              <a:rPr lang="zh-CN" altLang="en-US" sz="2000" b="1" dirty="0">
                <a:solidFill>
                  <a:srgbClr val="0000FF"/>
                </a:solidFill>
                <a:latin typeface="黑体" panose="02010609060101010101" pitchFamily="49" charset="-122"/>
                <a:ea typeface="黑体" panose="02010609060101010101" pitchFamily="49" charset="-122"/>
              </a:rPr>
              <a:t>支持和慰勉“我”参加革命</a:t>
            </a:r>
            <a:endParaRPr lang="zh-CN" altLang="en-US" sz="2000" b="1" dirty="0">
              <a:solidFill>
                <a:srgbClr val="0000FF"/>
              </a:solidFill>
              <a:latin typeface="黑体" panose="02010609060101010101" pitchFamily="49" charset="-122"/>
              <a:ea typeface="黑体" panose="02010609060101010101" pitchFamily="49" charset="-122"/>
            </a:endParaRPr>
          </a:p>
        </p:txBody>
      </p:sp>
      <p:sp>
        <p:nvSpPr>
          <p:cNvPr id="8" name="Text Box 12"/>
          <p:cNvSpPr txBox="1"/>
          <p:nvPr/>
        </p:nvSpPr>
        <p:spPr>
          <a:xfrm>
            <a:off x="2093913" y="3784600"/>
            <a:ext cx="3168650" cy="398463"/>
          </a:xfrm>
          <a:prstGeom prst="rect">
            <a:avLst/>
          </a:prstGeom>
          <a:noFill/>
          <a:ln w="9525">
            <a:noFill/>
          </a:ln>
          <a:effectLst>
            <a:outerShdw dist="35921" dir="2699999" sy="50000" kx="2205160" algn="bl" rotWithShape="0">
              <a:srgbClr val="C0C0C0">
                <a:alpha val="75000"/>
              </a:srgbClr>
            </a:outerShdw>
          </a:effectLst>
        </p:spPr>
        <p:txBody>
          <a:bodyPr anchor="ctr">
            <a:spAutoFit/>
          </a:bodyPr>
          <a:lstStyle/>
          <a:p>
            <a:pPr algn="ctr" defTabSz="914400"/>
            <a:r>
              <a:rPr lang="zh-CN" altLang="en-US" sz="2000" b="1" dirty="0">
                <a:solidFill>
                  <a:srgbClr val="0000FF"/>
                </a:solidFill>
                <a:latin typeface="黑体" panose="02010609060101010101" pitchFamily="49" charset="-122"/>
                <a:ea typeface="黑体" panose="02010609060101010101" pitchFamily="49" charset="-122"/>
              </a:rPr>
              <a:t>离开土地就不舒服</a:t>
            </a:r>
            <a:endParaRPr lang="zh-CN" altLang="en-US" sz="2000" b="1" dirty="0">
              <a:solidFill>
                <a:srgbClr val="0000FF"/>
              </a:solidFill>
              <a:latin typeface="黑体" panose="02010609060101010101" pitchFamily="49" charset="-122"/>
              <a:ea typeface="黑体" panose="02010609060101010101" pitchFamily="49" charset="-122"/>
            </a:endParaRPr>
          </a:p>
        </p:txBody>
      </p:sp>
      <p:sp>
        <p:nvSpPr>
          <p:cNvPr id="9" name="Text Box 14"/>
          <p:cNvSpPr txBox="1"/>
          <p:nvPr/>
        </p:nvSpPr>
        <p:spPr>
          <a:xfrm>
            <a:off x="2350135" y="4289425"/>
            <a:ext cx="3178175" cy="398463"/>
          </a:xfrm>
          <a:prstGeom prst="rect">
            <a:avLst/>
          </a:prstGeom>
          <a:noFill/>
          <a:ln w="9525">
            <a:noFill/>
          </a:ln>
          <a:effectLst>
            <a:outerShdw dist="35921" dir="2699999" sy="50000" kx="2205160" algn="bl" rotWithShape="0">
              <a:srgbClr val="C0C0C0">
                <a:alpha val="75000"/>
              </a:srgbClr>
            </a:outerShdw>
          </a:effectLst>
        </p:spPr>
        <p:txBody>
          <a:bodyPr anchor="ctr">
            <a:spAutoFit/>
          </a:bodyPr>
          <a:lstStyle/>
          <a:p>
            <a:pPr algn="ctr" defTabSz="914400"/>
            <a:r>
              <a:rPr lang="zh-CN" altLang="en-US" sz="2000" b="1">
                <a:solidFill>
                  <a:srgbClr val="0000FF"/>
                </a:solidFill>
                <a:latin typeface="黑体" panose="02010609060101010101" pitchFamily="49" charset="-122"/>
                <a:ea typeface="黑体" panose="02010609060101010101" pitchFamily="49" charset="-122"/>
              </a:rPr>
              <a:t>独立支持一家人生活</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10" name="Text Box 16"/>
          <p:cNvSpPr txBox="1"/>
          <p:nvPr/>
        </p:nvSpPr>
        <p:spPr>
          <a:xfrm>
            <a:off x="2068513" y="4760278"/>
            <a:ext cx="3452812" cy="398780"/>
          </a:xfrm>
          <a:prstGeom prst="rect">
            <a:avLst/>
          </a:prstGeom>
          <a:noFill/>
          <a:ln w="9525">
            <a:noFill/>
          </a:ln>
          <a:effectLst>
            <a:outerShdw dist="35921" dir="2699999" sy="50000" kx="2205160" algn="bl" rotWithShape="0">
              <a:srgbClr val="C0C0C0">
                <a:alpha val="75000"/>
              </a:srgbClr>
            </a:outerShdw>
          </a:effectLst>
        </p:spPr>
        <p:txBody>
          <a:bodyPr anchor="ctr">
            <a:spAutoFit/>
          </a:bodyPr>
          <a:lstStyle/>
          <a:p>
            <a:pPr algn="ctr" defTabSz="914400"/>
            <a:r>
              <a:rPr lang="zh-CN" altLang="en-US" sz="2000" b="1" dirty="0">
                <a:solidFill>
                  <a:srgbClr val="0000FF"/>
                </a:solidFill>
                <a:latin typeface="黑体" panose="02010609060101010101" pitchFamily="49" charset="-122"/>
                <a:ea typeface="黑体" panose="02010609060101010101" pitchFamily="49" charset="-122"/>
              </a:rPr>
              <a:t>过着勤苦的农妇生活</a:t>
            </a:r>
            <a:endParaRPr lang="zh-CN" altLang="en-US" sz="2000" b="1" dirty="0">
              <a:solidFill>
                <a:srgbClr val="0000FF"/>
              </a:solidFill>
              <a:latin typeface="黑体" panose="02010609060101010101" pitchFamily="49" charset="-122"/>
              <a:ea typeface="黑体" panose="02010609060101010101" pitchFamily="49" charset="-122"/>
            </a:endParaRPr>
          </a:p>
        </p:txBody>
      </p:sp>
      <p:sp>
        <p:nvSpPr>
          <p:cNvPr id="11" name="Text Box 18"/>
          <p:cNvSpPr txBox="1"/>
          <p:nvPr/>
        </p:nvSpPr>
        <p:spPr>
          <a:xfrm>
            <a:off x="2480152" y="5247006"/>
            <a:ext cx="2992120" cy="398780"/>
          </a:xfrm>
          <a:prstGeom prst="rect">
            <a:avLst/>
          </a:prstGeom>
          <a:noFill/>
          <a:ln w="9525">
            <a:noFill/>
          </a:ln>
          <a:effectLst>
            <a:outerShdw dist="35921" dir="2699999" sy="50000" kx="2205160" algn="bl" rotWithShape="0">
              <a:srgbClr val="C0C0C0">
                <a:alpha val="75000"/>
              </a:srgbClr>
            </a:outerShdw>
          </a:effectLst>
        </p:spPr>
        <p:txBody>
          <a:bodyPr wrap="none" anchor="ctr">
            <a:spAutoFit/>
          </a:bodyPr>
          <a:lstStyle/>
          <a:p>
            <a:pPr algn="ctr" defTabSz="914400"/>
            <a:r>
              <a:rPr lang="zh-CN" altLang="en-US" sz="2000" b="1" dirty="0">
                <a:solidFill>
                  <a:srgbClr val="0000FF"/>
                </a:solidFill>
                <a:latin typeface="黑体" panose="02010609060101010101" pitchFamily="49" charset="-122"/>
                <a:ea typeface="黑体" panose="02010609060101010101" pitchFamily="49" charset="-122"/>
              </a:rPr>
              <a:t>8</a:t>
            </a:r>
            <a:r>
              <a:rPr lang="en-US" altLang="zh-CN" sz="2000" b="1" dirty="0">
                <a:solidFill>
                  <a:srgbClr val="0000FF"/>
                </a:solidFill>
                <a:latin typeface="黑体" panose="02010609060101010101" pitchFamily="49" charset="-122"/>
                <a:ea typeface="黑体" panose="02010609060101010101" pitchFamily="49" charset="-122"/>
              </a:rPr>
              <a:t>5</a:t>
            </a:r>
            <a:r>
              <a:rPr lang="zh-CN" altLang="en-US" sz="2000" b="1" dirty="0">
                <a:solidFill>
                  <a:srgbClr val="0000FF"/>
                </a:solidFill>
                <a:latin typeface="黑体" panose="02010609060101010101" pitchFamily="49" charset="-122"/>
                <a:ea typeface="黑体" panose="02010609060101010101" pitchFamily="49" charset="-122"/>
              </a:rPr>
              <a:t>岁高龄仍“不辍劳作”</a:t>
            </a:r>
            <a:endParaRPr lang="zh-CN" altLang="en-US" sz="2000" b="1" dirty="0">
              <a:solidFill>
                <a:srgbClr val="0000FF"/>
              </a:solidFill>
              <a:latin typeface="黑体" panose="02010609060101010101" pitchFamily="49" charset="-122"/>
              <a:ea typeface="黑体" panose="02010609060101010101" pitchFamily="49" charset="-122"/>
            </a:endParaRPr>
          </a:p>
        </p:txBody>
      </p:sp>
      <p:sp>
        <p:nvSpPr>
          <p:cNvPr id="20" name="矩形 19"/>
          <p:cNvSpPr/>
          <p:nvPr/>
        </p:nvSpPr>
        <p:spPr>
          <a:xfrm>
            <a:off x="69533" y="1283970"/>
            <a:ext cx="235458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作者小时候（</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2-7</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a:t>
            </a:r>
            <a:endPar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endParaRPr>
          </a:p>
        </p:txBody>
      </p:sp>
      <p:sp>
        <p:nvSpPr>
          <p:cNvPr id="21" name="矩形 20"/>
          <p:cNvSpPr/>
          <p:nvPr/>
        </p:nvSpPr>
        <p:spPr>
          <a:xfrm>
            <a:off x="69850" y="2358073"/>
            <a:ext cx="223266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18</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9</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5</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1900前后</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(8)</a:t>
            </a:r>
            <a:endPar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endParaRPr>
          </a:p>
        </p:txBody>
      </p:sp>
      <p:sp>
        <p:nvSpPr>
          <p:cNvPr id="22" name="矩形 21"/>
          <p:cNvSpPr/>
          <p:nvPr/>
        </p:nvSpPr>
        <p:spPr>
          <a:xfrm>
            <a:off x="714375" y="2857818"/>
            <a:ext cx="108077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1905</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(9)</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 name="矩形 22"/>
          <p:cNvSpPr/>
          <p:nvPr/>
        </p:nvSpPr>
        <p:spPr>
          <a:xfrm>
            <a:off x="714375" y="3386455"/>
            <a:ext cx="120904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1908</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(10)</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a:xfrm>
            <a:off x="723900" y="3814763"/>
            <a:ext cx="120904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1919</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(11)</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 name="矩形 24"/>
          <p:cNvSpPr/>
          <p:nvPr/>
        </p:nvSpPr>
        <p:spPr>
          <a:xfrm>
            <a:off x="357505" y="4315460"/>
            <a:ext cx="1960245" cy="39878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1924—1927</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(12)</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 name="矩形 25"/>
          <p:cNvSpPr/>
          <p:nvPr/>
        </p:nvSpPr>
        <p:spPr>
          <a:xfrm>
            <a:off x="714375" y="4743450"/>
            <a:ext cx="1209675" cy="39878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1937</a:t>
            </a:r>
            <a:r>
              <a:rPr lang="en-US" altLang="zh-CN" sz="18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(12)</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 name="矩形 26"/>
          <p:cNvSpPr/>
          <p:nvPr/>
        </p:nvSpPr>
        <p:spPr>
          <a:xfrm>
            <a:off x="714375" y="5072063"/>
            <a:ext cx="1209040" cy="645160"/>
          </a:xfrm>
          <a:prstGeom prst="rect">
            <a:avLst/>
          </a:prstGeom>
        </p:spPr>
        <p:txBody>
          <a:bodyPr wrap="none">
            <a:spAutoFit/>
          </a:bodyPr>
          <a:lstStyle/>
          <a:p>
            <a:pPr marL="0" marR="0" lvl="0" indent="0" algn="l" defTabSz="914400" rtl="0" eaLnBrk="1" fontAlgn="base" latinLnBrk="0" hangingPunct="1">
              <a:lnSpc>
                <a:spcPct val="18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9</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4</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3</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(13)</a:t>
            </a:r>
            <a:endPar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endParaRPr>
          </a:p>
        </p:txBody>
      </p:sp>
      <p:sp>
        <p:nvSpPr>
          <p:cNvPr id="3" name="标题 1"/>
          <p:cNvSpPr>
            <a:spLocks noGrp="1"/>
          </p:cNvSpPr>
          <p:nvPr/>
        </p:nvSpPr>
        <p:spPr>
          <a:xfrm>
            <a:off x="319405" y="5814695"/>
            <a:ext cx="8229600" cy="932815"/>
          </a:xfrm>
          <a:prstGeom prst="rect">
            <a:avLst/>
          </a:prstGeom>
          <a:noFill/>
          <a:ln w="9525">
            <a:noFill/>
          </a:ln>
        </p:spPr>
        <p:txBody>
          <a:bodyPr anchor="ctr"/>
          <a:lstStyle/>
          <a:p>
            <a:pPr algn="ctr"/>
            <a:r>
              <a:rPr lang="zh-CN" altLang="zh-CN" sz="3600" b="1" dirty="0">
                <a:latin typeface="黑体" panose="02010609060101010101" pitchFamily="49" charset="-122"/>
                <a:ea typeface="黑体" panose="02010609060101010101" pitchFamily="49" charset="-122"/>
              </a:rPr>
              <a:t>把人物放在社会大背景下来写</a:t>
            </a:r>
            <a:endParaRPr lang="zh-CN" altLang="zh-CN" sz="3600" b="1" dirty="0">
              <a:latin typeface="黑体" panose="02010609060101010101" pitchFamily="49" charset="-122"/>
              <a:ea typeface="黑体" panose="02010609060101010101" pitchFamily="49" charset="-122"/>
            </a:endParaRPr>
          </a:p>
        </p:txBody>
      </p:sp>
      <p:sp>
        <p:nvSpPr>
          <p:cNvPr id="28" name="TextBox 27"/>
          <p:cNvSpPr txBox="1"/>
          <p:nvPr/>
        </p:nvSpPr>
        <p:spPr>
          <a:xfrm>
            <a:off x="7244940" y="212371"/>
            <a:ext cx="1292662" cy="5952934"/>
          </a:xfrm>
          <a:prstGeom prst="rect">
            <a:avLst/>
          </a:prstGeom>
          <a:noFill/>
        </p:spPr>
        <p:txBody>
          <a:bodyPr vert="eaVert" wrap="square" rtlCol="0">
            <a:spAutoFit/>
          </a:bodyPr>
          <a:lstStyle/>
          <a:p>
            <a:r>
              <a:rPr lang="zh-CN" altLang="en-US" sz="3600" b="1" dirty="0"/>
              <a:t>贫苦的家境</a:t>
            </a:r>
            <a:r>
              <a:rPr lang="zh-CN" altLang="en-US" sz="3600" b="1" dirty="0" smtClean="0"/>
              <a:t>中</a:t>
            </a:r>
            <a:r>
              <a:rPr lang="en-US" altLang="zh-CN" sz="3600" b="1" dirty="0"/>
              <a:t> </a:t>
            </a:r>
            <a:r>
              <a:rPr lang="en-US" altLang="zh-CN" sz="3600" b="1" dirty="0" smtClean="0"/>
              <a:t>  </a:t>
            </a:r>
            <a:r>
              <a:rPr lang="zh-CN" altLang="en-US" sz="3600" b="1" dirty="0" smtClean="0"/>
              <a:t>广阔</a:t>
            </a:r>
            <a:r>
              <a:rPr lang="zh-CN" altLang="en-US" sz="3600" b="1" dirty="0"/>
              <a:t>的背景下</a:t>
            </a:r>
            <a:endParaRPr lang="zh-CN" altLang="en-US" sz="3600" b="1" dirty="0"/>
          </a:p>
          <a:p>
            <a:endParaRPr lang="zh-CN" alt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17409" name="Text Box 3"/>
          <p:cNvSpPr txBox="1"/>
          <p:nvPr/>
        </p:nvSpPr>
        <p:spPr>
          <a:xfrm>
            <a:off x="438150" y="622935"/>
            <a:ext cx="7992745" cy="52197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algn="l" defTabSz="914400"/>
            <a:r>
              <a:rPr lang="zh-CN" altLang="en-US" sz="2800" b="1">
                <a:latin typeface="黑体" panose="02010609060101010101" pitchFamily="49" charset="-122"/>
                <a:ea typeface="黑体" panose="02010609060101010101" pitchFamily="49" charset="-122"/>
              </a:rPr>
              <a:t>时间顺序     母亲经历事情          母亲品质</a:t>
            </a:r>
            <a:endParaRPr lang="zh-CN" altLang="en-US" sz="2800" b="1">
              <a:latin typeface="黑体" panose="02010609060101010101" pitchFamily="49" charset="-122"/>
              <a:ea typeface="黑体" panose="02010609060101010101" pitchFamily="49" charset="-122"/>
            </a:endParaRPr>
          </a:p>
        </p:txBody>
      </p:sp>
      <p:sp>
        <p:nvSpPr>
          <p:cNvPr id="4" name="Text Box 4"/>
          <p:cNvSpPr txBox="1"/>
          <p:nvPr/>
        </p:nvSpPr>
        <p:spPr>
          <a:xfrm>
            <a:off x="2340610" y="1043305"/>
            <a:ext cx="4224020" cy="11988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algn="l" defTabSz="914400"/>
            <a:r>
              <a:rPr lang="zh-CN" altLang="en-US" sz="1800" b="1">
                <a:solidFill>
                  <a:srgbClr val="0000FF"/>
                </a:solidFill>
                <a:latin typeface="黑体" panose="02010609060101010101" pitchFamily="49" charset="-122"/>
                <a:ea typeface="黑体" panose="02010609060101010101" pitchFamily="49" charset="-122"/>
              </a:rPr>
              <a:t>天不亮就起床，整日忙碌劳作，用桐子榨油来点灯，纺线做衣，不打骂孩子，不与人吵架，周济照顾穷亲戚，管束孩子不许孩子吸烟喝酒</a:t>
            </a:r>
            <a:endParaRPr lang="zh-CN" altLang="en-US" sz="1800" b="1">
              <a:solidFill>
                <a:srgbClr val="0000FF"/>
              </a:solidFill>
              <a:latin typeface="黑体" panose="02010609060101010101" pitchFamily="49" charset="-122"/>
              <a:ea typeface="黑体" panose="02010609060101010101" pitchFamily="49" charset="-122"/>
            </a:endParaRPr>
          </a:p>
        </p:txBody>
      </p:sp>
      <p:sp>
        <p:nvSpPr>
          <p:cNvPr id="5" name="Text Box 6"/>
          <p:cNvSpPr txBox="1"/>
          <p:nvPr/>
        </p:nvSpPr>
        <p:spPr>
          <a:xfrm>
            <a:off x="2890520" y="2355215"/>
            <a:ext cx="2382520" cy="3987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algn="l" defTabSz="914400"/>
            <a:r>
              <a:rPr lang="zh-CN" altLang="en-US" sz="2000" b="1">
                <a:solidFill>
                  <a:srgbClr val="0000FF"/>
                </a:solidFill>
                <a:latin typeface="黑体" panose="02010609060101010101" pitchFamily="49" charset="-122"/>
                <a:ea typeface="黑体" panose="02010609060101010101" pitchFamily="49" charset="-122"/>
              </a:rPr>
              <a:t>退佃、搬家、天灾</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6" name="Text Box 8"/>
          <p:cNvSpPr txBox="1"/>
          <p:nvPr/>
        </p:nvSpPr>
        <p:spPr>
          <a:xfrm>
            <a:off x="2412048" y="2900363"/>
            <a:ext cx="3517900" cy="400050"/>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0000FF"/>
                </a:solidFill>
                <a:latin typeface="黑体" panose="02010609060101010101" pitchFamily="49" charset="-122"/>
                <a:ea typeface="黑体" panose="02010609060101010101" pitchFamily="49" charset="-122"/>
              </a:rPr>
              <a:t>节衣缩食，供“我”读书</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7" name="Text Box 10"/>
          <p:cNvSpPr txBox="1"/>
          <p:nvPr/>
        </p:nvSpPr>
        <p:spPr>
          <a:xfrm>
            <a:off x="2165668" y="3386455"/>
            <a:ext cx="3621087" cy="400050"/>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0000FF"/>
                </a:solidFill>
                <a:latin typeface="黑体" panose="02010609060101010101" pitchFamily="49" charset="-122"/>
                <a:ea typeface="黑体" panose="02010609060101010101" pitchFamily="49" charset="-122"/>
              </a:rPr>
              <a:t>支持和慰勉“我”参加革命</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8" name="Text Box 12"/>
          <p:cNvSpPr txBox="1"/>
          <p:nvPr/>
        </p:nvSpPr>
        <p:spPr>
          <a:xfrm>
            <a:off x="2093913" y="3784600"/>
            <a:ext cx="3168650" cy="398463"/>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0000FF"/>
                </a:solidFill>
                <a:latin typeface="黑体" panose="02010609060101010101" pitchFamily="49" charset="-122"/>
                <a:ea typeface="黑体" panose="02010609060101010101" pitchFamily="49" charset="-122"/>
              </a:rPr>
              <a:t>离开土地就不舒服</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9" name="Text Box 14"/>
          <p:cNvSpPr txBox="1"/>
          <p:nvPr/>
        </p:nvSpPr>
        <p:spPr>
          <a:xfrm>
            <a:off x="2350135" y="4289425"/>
            <a:ext cx="3178175" cy="398463"/>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0000FF"/>
                </a:solidFill>
                <a:latin typeface="黑体" panose="02010609060101010101" pitchFamily="49" charset="-122"/>
                <a:ea typeface="黑体" panose="02010609060101010101" pitchFamily="49" charset="-122"/>
              </a:rPr>
              <a:t>独立支持一家人生活</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10" name="Text Box 16"/>
          <p:cNvSpPr txBox="1"/>
          <p:nvPr/>
        </p:nvSpPr>
        <p:spPr>
          <a:xfrm>
            <a:off x="2068513" y="4760278"/>
            <a:ext cx="3452812" cy="398780"/>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0000FF"/>
                </a:solidFill>
                <a:latin typeface="黑体" panose="02010609060101010101" pitchFamily="49" charset="-122"/>
                <a:ea typeface="黑体" panose="02010609060101010101" pitchFamily="49" charset="-122"/>
              </a:rPr>
              <a:t>过着勤苦的农妇生活</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11" name="Text Box 18"/>
          <p:cNvSpPr txBox="1"/>
          <p:nvPr/>
        </p:nvSpPr>
        <p:spPr>
          <a:xfrm>
            <a:off x="2480152" y="5247006"/>
            <a:ext cx="2992120" cy="398780"/>
          </a:xfrm>
          <a:prstGeom prst="rect">
            <a:avLst/>
          </a:prstGeom>
          <a:noFill/>
          <a:ln w="9525">
            <a:noFill/>
          </a:ln>
          <a:effectLst>
            <a:outerShdw dist="35921" dir="2699999" sy="50000" kx="2205160" algn="bl" rotWithShape="0">
              <a:srgbClr val="C0C0C0">
                <a:alpha val="75000"/>
              </a:srgbClr>
            </a:outerShdw>
          </a:effectLst>
        </p:spPr>
        <p:txBody>
          <a:bodyPr wrap="none" anchor="ctr">
            <a:spAutoFit/>
          </a:bodyPr>
          <a:p>
            <a:pPr algn="ctr" defTabSz="914400"/>
            <a:r>
              <a:rPr lang="zh-CN" altLang="en-US" sz="2000" b="1">
                <a:solidFill>
                  <a:srgbClr val="0000FF"/>
                </a:solidFill>
                <a:latin typeface="黑体" panose="02010609060101010101" pitchFamily="49" charset="-122"/>
                <a:ea typeface="黑体" panose="02010609060101010101" pitchFamily="49" charset="-122"/>
              </a:rPr>
              <a:t>8</a:t>
            </a:r>
            <a:r>
              <a:rPr lang="en-US" altLang="zh-CN" sz="2000" b="1">
                <a:solidFill>
                  <a:srgbClr val="0000FF"/>
                </a:solidFill>
                <a:latin typeface="黑体" panose="02010609060101010101" pitchFamily="49" charset="-122"/>
                <a:ea typeface="黑体" panose="02010609060101010101" pitchFamily="49" charset="-122"/>
              </a:rPr>
              <a:t>5</a:t>
            </a:r>
            <a:r>
              <a:rPr lang="zh-CN" altLang="en-US" sz="2000" b="1">
                <a:solidFill>
                  <a:srgbClr val="0000FF"/>
                </a:solidFill>
                <a:latin typeface="黑体" panose="02010609060101010101" pitchFamily="49" charset="-122"/>
                <a:ea typeface="黑体" panose="02010609060101010101" pitchFamily="49" charset="-122"/>
              </a:rPr>
              <a:t>岁高龄仍“不辍劳作”</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12" name="Text Box 5"/>
          <p:cNvSpPr txBox="1"/>
          <p:nvPr/>
        </p:nvSpPr>
        <p:spPr>
          <a:xfrm>
            <a:off x="6564630" y="1176655"/>
            <a:ext cx="2365375" cy="101473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defTabSz="914400"/>
            <a:r>
              <a:rPr lang="zh-CN" altLang="en-US" sz="2000" b="1">
                <a:solidFill>
                  <a:srgbClr val="FF3300"/>
                </a:solidFill>
                <a:latin typeface="Arial" panose="020B0604020202020204" pitchFamily="34" charset="0"/>
                <a:ea typeface="黑体" panose="02010609060101010101" pitchFamily="49" charset="-122"/>
              </a:rPr>
              <a:t>勤劳俭朴，任劳任怨，聪明能干，宽厚仁慈</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3" name="Text Box 7"/>
          <p:cNvSpPr txBox="1"/>
          <p:nvPr/>
        </p:nvSpPr>
        <p:spPr>
          <a:xfrm>
            <a:off x="6604635" y="2242503"/>
            <a:ext cx="1577340" cy="3987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defTabSz="914400"/>
            <a:r>
              <a:rPr lang="zh-CN" altLang="en-US" sz="2000" b="1">
                <a:solidFill>
                  <a:srgbClr val="FF3300"/>
                </a:solidFill>
                <a:latin typeface="Arial" panose="020B0604020202020204" pitchFamily="34" charset="0"/>
                <a:ea typeface="黑体" panose="02010609060101010101" pitchFamily="49" charset="-122"/>
              </a:rPr>
              <a:t>坚强不屈</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4" name="Text Box 9"/>
          <p:cNvSpPr txBox="1"/>
          <p:nvPr/>
        </p:nvSpPr>
        <p:spPr>
          <a:xfrm>
            <a:off x="6647180" y="2786380"/>
            <a:ext cx="2211070" cy="3987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algn="l" defTabSz="914400"/>
            <a:r>
              <a:rPr lang="zh-CN" altLang="en-US" sz="2000" b="1">
                <a:solidFill>
                  <a:srgbClr val="FF3300"/>
                </a:solidFill>
                <a:latin typeface="Arial" panose="020B0604020202020204" pitchFamily="34" charset="0"/>
                <a:ea typeface="黑体" panose="02010609060101010101" pitchFamily="49" charset="-122"/>
              </a:rPr>
              <a:t>有见识，有远见</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5" name="Text Box 11"/>
          <p:cNvSpPr txBox="1"/>
          <p:nvPr/>
        </p:nvSpPr>
        <p:spPr>
          <a:xfrm>
            <a:off x="6647498" y="3373121"/>
            <a:ext cx="1409700" cy="398780"/>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FF3300"/>
                </a:solidFill>
                <a:latin typeface="Arial" panose="020B0604020202020204" pitchFamily="34" charset="0"/>
                <a:ea typeface="黑体" panose="02010609060101010101" pitchFamily="49" charset="-122"/>
              </a:rPr>
              <a:t>深明大义</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6" name="Text Box 13"/>
          <p:cNvSpPr txBox="1"/>
          <p:nvPr/>
        </p:nvSpPr>
        <p:spPr>
          <a:xfrm>
            <a:off x="6575743" y="3761741"/>
            <a:ext cx="1409700" cy="398780"/>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FF3300"/>
                </a:solidFill>
                <a:latin typeface="Arial" panose="020B0604020202020204" pitchFamily="34" charset="0"/>
                <a:ea typeface="黑体" panose="02010609060101010101" pitchFamily="49" charset="-122"/>
              </a:rPr>
              <a:t>热爱劳动</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7" name="Text Box 15"/>
          <p:cNvSpPr txBox="1"/>
          <p:nvPr/>
        </p:nvSpPr>
        <p:spPr>
          <a:xfrm>
            <a:off x="5866130" y="4285616"/>
            <a:ext cx="3095625" cy="398780"/>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FF3300"/>
                </a:solidFill>
                <a:latin typeface="Arial" panose="020B0604020202020204" pitchFamily="34" charset="0"/>
                <a:ea typeface="黑体" panose="02010609060101010101" pitchFamily="49" charset="-122"/>
              </a:rPr>
              <a:t>勤俭持家</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8" name="Text Box 17"/>
          <p:cNvSpPr txBox="1"/>
          <p:nvPr/>
        </p:nvSpPr>
        <p:spPr>
          <a:xfrm>
            <a:off x="5734685" y="4718685"/>
            <a:ext cx="3241040" cy="3987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algn="ctr" defTabSz="914400"/>
            <a:r>
              <a:rPr lang="zh-CN" altLang="en-US" sz="2000" b="1">
                <a:solidFill>
                  <a:srgbClr val="FF3300"/>
                </a:solidFill>
                <a:latin typeface="Arial" panose="020B0604020202020204" pitchFamily="34" charset="0"/>
                <a:ea typeface="黑体" panose="02010609060101010101" pitchFamily="49" charset="-122"/>
              </a:rPr>
              <a:t>勤劳俭朴，吃苦耐劳</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9" name="Text Box 19"/>
          <p:cNvSpPr txBox="1"/>
          <p:nvPr/>
        </p:nvSpPr>
        <p:spPr>
          <a:xfrm>
            <a:off x="5909310" y="5194300"/>
            <a:ext cx="2980690" cy="3987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algn="ctr" defTabSz="914400"/>
            <a:r>
              <a:rPr lang="zh-CN" altLang="en-US" sz="2000" b="1">
                <a:solidFill>
                  <a:srgbClr val="FF3300"/>
                </a:solidFill>
                <a:latin typeface="Arial" panose="020B0604020202020204" pitchFamily="34" charset="0"/>
                <a:ea typeface="黑体" panose="02010609060101010101" pitchFamily="49" charset="-122"/>
              </a:rPr>
              <a:t>热爱劳动、勤劳一生</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20" name="矩形 19"/>
          <p:cNvSpPr/>
          <p:nvPr/>
        </p:nvSpPr>
        <p:spPr>
          <a:xfrm>
            <a:off x="69533" y="1283970"/>
            <a:ext cx="235458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作者小时候（</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2-7</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a:t>
            </a:r>
            <a:endPar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endParaRPr>
          </a:p>
        </p:txBody>
      </p:sp>
      <p:sp>
        <p:nvSpPr>
          <p:cNvPr id="21" name="矩形 20"/>
          <p:cNvSpPr/>
          <p:nvPr/>
        </p:nvSpPr>
        <p:spPr>
          <a:xfrm>
            <a:off x="69850" y="2358073"/>
            <a:ext cx="223266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18</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9</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5</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1900前后</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(8)</a:t>
            </a:r>
            <a:endPar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endParaRPr>
          </a:p>
        </p:txBody>
      </p:sp>
      <p:sp>
        <p:nvSpPr>
          <p:cNvPr id="22" name="矩形 21"/>
          <p:cNvSpPr/>
          <p:nvPr/>
        </p:nvSpPr>
        <p:spPr>
          <a:xfrm>
            <a:off x="714375" y="2857818"/>
            <a:ext cx="108077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1905</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(9)</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 name="矩形 22"/>
          <p:cNvSpPr/>
          <p:nvPr/>
        </p:nvSpPr>
        <p:spPr>
          <a:xfrm>
            <a:off x="714375" y="3386455"/>
            <a:ext cx="120904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1908</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(10)</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a:xfrm>
            <a:off x="723900" y="3814763"/>
            <a:ext cx="120904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1919</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(11)</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 name="矩形 24"/>
          <p:cNvSpPr/>
          <p:nvPr/>
        </p:nvSpPr>
        <p:spPr>
          <a:xfrm>
            <a:off x="357505" y="4315460"/>
            <a:ext cx="1960245" cy="39878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1924—1927</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(12)</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 name="矩形 25"/>
          <p:cNvSpPr/>
          <p:nvPr/>
        </p:nvSpPr>
        <p:spPr>
          <a:xfrm>
            <a:off x="714375" y="4743450"/>
            <a:ext cx="1209675" cy="39878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1937</a:t>
            </a:r>
            <a:r>
              <a:rPr lang="en-US" altLang="zh-CN" sz="18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(12)</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 name="矩形 26"/>
          <p:cNvSpPr/>
          <p:nvPr/>
        </p:nvSpPr>
        <p:spPr>
          <a:xfrm>
            <a:off x="714375" y="5072063"/>
            <a:ext cx="1209040" cy="645160"/>
          </a:xfrm>
          <a:prstGeom prst="rect">
            <a:avLst/>
          </a:prstGeom>
        </p:spPr>
        <p:txBody>
          <a:bodyPr wrap="none">
            <a:spAutoFit/>
          </a:bodyPr>
          <a:lstStyle/>
          <a:p>
            <a:pPr marL="0" marR="0" lvl="0" indent="0" algn="l" defTabSz="914400" rtl="0" eaLnBrk="1" fontAlgn="base" latinLnBrk="0" hangingPunct="1">
              <a:lnSpc>
                <a:spcPct val="18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9</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4</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3</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(13)</a:t>
            </a:r>
            <a:endPar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endParaRPr>
          </a:p>
        </p:txBody>
      </p:sp>
      <p:sp>
        <p:nvSpPr>
          <p:cNvPr id="2" name="文本框 1"/>
          <p:cNvSpPr txBox="1"/>
          <p:nvPr/>
        </p:nvSpPr>
        <p:spPr>
          <a:xfrm>
            <a:off x="2840990" y="-22225"/>
            <a:ext cx="3376930" cy="645160"/>
          </a:xfrm>
          <a:prstGeom prst="rect">
            <a:avLst/>
          </a:prstGeom>
          <a:noFill/>
          <a:ln w="9525">
            <a:noFill/>
          </a:ln>
        </p:spPr>
        <p:txBody>
          <a:bodyPr wrap="square" anchor="t">
            <a:spAutoFit/>
          </a:bodyPr>
          <a:p>
            <a:r>
              <a:rPr lang="zh-CN" altLang="en-US" sz="3600" b="1" dirty="0">
                <a:solidFill>
                  <a:srgbClr val="FF0000"/>
                </a:solidFill>
                <a:latin typeface="黑体" panose="02010609060101010101" pitchFamily="49" charset="-122"/>
                <a:ea typeface="黑体" panose="02010609060101010101" pitchFamily="49" charset="-122"/>
              </a:rPr>
              <a:t> </a:t>
            </a:r>
            <a:r>
              <a:rPr lang="zh-CN" altLang="en-US" sz="3600" b="1" dirty="0">
                <a:solidFill>
                  <a:srgbClr val="FF0066"/>
                </a:solidFill>
              </a:rPr>
              <a:t>平凡中的伟大</a:t>
            </a:r>
            <a:endParaRPr lang="zh-CN" altLang="en-US" sz="3600" b="1" dirty="0">
              <a:solidFill>
                <a:srgbClr val="FF0066"/>
              </a:solidFill>
              <a:latin typeface="黑体" panose="02010609060101010101" pitchFamily="49" charset="-122"/>
              <a:ea typeface="黑体" panose="02010609060101010101" pitchFamily="49" charset="-122"/>
            </a:endParaRPr>
          </a:p>
        </p:txBody>
      </p:sp>
      <p:sp>
        <p:nvSpPr>
          <p:cNvPr id="3" name="标题 1"/>
          <p:cNvSpPr>
            <a:spLocks noGrp="1"/>
          </p:cNvSpPr>
          <p:nvPr/>
        </p:nvSpPr>
        <p:spPr>
          <a:xfrm>
            <a:off x="319405" y="5814695"/>
            <a:ext cx="8229600" cy="932815"/>
          </a:xfrm>
          <a:prstGeom prst="rect">
            <a:avLst/>
          </a:prstGeom>
          <a:noFill/>
          <a:ln w="9525">
            <a:noFill/>
          </a:ln>
        </p:spPr>
        <p:txBody>
          <a:bodyPr anchor="ctr"/>
          <a:p>
            <a:pPr algn="ctr"/>
            <a:r>
              <a:rPr lang="zh-CN" altLang="zh-CN" sz="3600" b="1" dirty="0">
                <a:latin typeface="黑体" panose="02010609060101010101" pitchFamily="49" charset="-122"/>
                <a:ea typeface="黑体" panose="02010609060101010101" pitchFamily="49" charset="-122"/>
              </a:rPr>
              <a:t>把人物放在社会大背景下来写</a:t>
            </a:r>
            <a:endParaRPr lang="zh-CN" altLang="zh-CN" sz="3600" b="1" dirty="0">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ppt_x"/>
                                          </p:val>
                                        </p:tav>
                                        <p:tav tm="100000">
                                          <p:val>
                                            <p:strVal val="#ppt_x"/>
                                          </p:val>
                                        </p:tav>
                                      </p:tavLst>
                                    </p:anim>
                                    <p:anim calcmode="lin" valueType="num">
                                      <p:cBhvr additive="base">
                                        <p:cTn id="5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 fill="hold"/>
                                        <p:tgtEl>
                                          <p:spTgt spid="9"/>
                                        </p:tgtEl>
                                        <p:attrNameLst>
                                          <p:attrName>ppt_x</p:attrName>
                                        </p:attrNameLst>
                                      </p:cBhvr>
                                      <p:tavLst>
                                        <p:tav tm="0">
                                          <p:val>
                                            <p:strVal val="#ppt_x"/>
                                          </p:val>
                                        </p:tav>
                                        <p:tav tm="100000">
                                          <p:val>
                                            <p:strVal val="#ppt_x"/>
                                          </p:val>
                                        </p:tav>
                                      </p:tavLst>
                                    </p:anim>
                                    <p:anim calcmode="lin" valueType="num">
                                      <p:cBhvr additive="base">
                                        <p:cTn id="6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500" fill="hold"/>
                                        <p:tgtEl>
                                          <p:spTgt spid="17"/>
                                        </p:tgtEl>
                                        <p:attrNameLst>
                                          <p:attrName>ppt_x</p:attrName>
                                        </p:attrNameLst>
                                      </p:cBhvr>
                                      <p:tavLst>
                                        <p:tav tm="0">
                                          <p:val>
                                            <p:strVal val="#ppt_x"/>
                                          </p:val>
                                        </p:tav>
                                        <p:tav tm="100000">
                                          <p:val>
                                            <p:strVal val="#ppt_x"/>
                                          </p:val>
                                        </p:tav>
                                      </p:tavLst>
                                    </p:anim>
                                    <p:anim calcmode="lin" valueType="num">
                                      <p:cBhvr additive="base">
                                        <p:cTn id="7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additive="base">
                                        <p:cTn id="79" dur="500" fill="hold"/>
                                        <p:tgtEl>
                                          <p:spTgt spid="10"/>
                                        </p:tgtEl>
                                        <p:attrNameLst>
                                          <p:attrName>ppt_x</p:attrName>
                                        </p:attrNameLst>
                                      </p:cBhvr>
                                      <p:tavLst>
                                        <p:tav tm="0">
                                          <p:val>
                                            <p:strVal val="#ppt_x"/>
                                          </p:val>
                                        </p:tav>
                                        <p:tav tm="100000">
                                          <p:val>
                                            <p:strVal val="#ppt_x"/>
                                          </p:val>
                                        </p:tav>
                                      </p:tavLst>
                                    </p:anim>
                                    <p:anim calcmode="lin" valueType="num">
                                      <p:cBhvr additive="base">
                                        <p:cTn id="8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fill="hold"/>
                                        <p:tgtEl>
                                          <p:spTgt spid="18"/>
                                        </p:tgtEl>
                                        <p:attrNameLst>
                                          <p:attrName>ppt_x</p:attrName>
                                        </p:attrNameLst>
                                      </p:cBhvr>
                                      <p:tavLst>
                                        <p:tav tm="0">
                                          <p:val>
                                            <p:strVal val="#ppt_x"/>
                                          </p:val>
                                        </p:tav>
                                        <p:tav tm="100000">
                                          <p:val>
                                            <p:strVal val="#ppt_x"/>
                                          </p:val>
                                        </p:tav>
                                      </p:tavLst>
                                    </p:anim>
                                    <p:anim calcmode="lin" valueType="num">
                                      <p:cBhvr additive="base">
                                        <p:cTn id="8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500" fill="hold"/>
                                        <p:tgtEl>
                                          <p:spTgt spid="11"/>
                                        </p:tgtEl>
                                        <p:attrNameLst>
                                          <p:attrName>ppt_x</p:attrName>
                                        </p:attrNameLst>
                                      </p:cBhvr>
                                      <p:tavLst>
                                        <p:tav tm="0">
                                          <p:val>
                                            <p:strVal val="#ppt_x"/>
                                          </p:val>
                                        </p:tav>
                                        <p:tav tm="100000">
                                          <p:val>
                                            <p:strVal val="#ppt_x"/>
                                          </p:val>
                                        </p:tav>
                                      </p:tavLst>
                                    </p:anim>
                                    <p:anim calcmode="lin" valueType="num">
                                      <p:cBhvr additive="base">
                                        <p:cTn id="9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500" fill="hold"/>
                                        <p:tgtEl>
                                          <p:spTgt spid="19"/>
                                        </p:tgtEl>
                                        <p:attrNameLst>
                                          <p:attrName>ppt_x</p:attrName>
                                        </p:attrNameLst>
                                      </p:cBhvr>
                                      <p:tavLst>
                                        <p:tav tm="0">
                                          <p:val>
                                            <p:strVal val="#ppt_x"/>
                                          </p:val>
                                        </p:tav>
                                        <p:tav tm="100000">
                                          <p:val>
                                            <p:strVal val="#ppt_x"/>
                                          </p:val>
                                        </p:tav>
                                      </p:tavLst>
                                    </p:anim>
                                    <p:anim calcmode="lin" valueType="num">
                                      <p:cBhvr additive="base">
                                        <p:cTn id="9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3" presetClass="entr" presetSubtype="10" fill="hold" grpId="0" nodeType="clickEffect">
                                  <p:stCondLst>
                                    <p:cond delay="0"/>
                                  </p:stCondLst>
                                  <p:childTnLst>
                                    <p:set>
                                      <p:cBhvr>
                                        <p:cTn id="102" dur="1" fill="hold">
                                          <p:stCondLst>
                                            <p:cond delay="0"/>
                                          </p:stCondLst>
                                        </p:cTn>
                                        <p:tgtEl>
                                          <p:spTgt spid="2"/>
                                        </p:tgtEl>
                                        <p:attrNameLst>
                                          <p:attrName>style.visibility</p:attrName>
                                        </p:attrNameLst>
                                      </p:cBhvr>
                                      <p:to>
                                        <p:strVal val="visible"/>
                                      </p:to>
                                    </p:set>
                                    <p:animEffect transition="in" filter="blinds(horizontal)">
                                      <p:cBhvr>
                                        <p:cTn id="103" dur="500"/>
                                        <p:tgtEl>
                                          <p:spTgt spid="2"/>
                                        </p:tgtEl>
                                      </p:cBhvr>
                                    </p:animEffect>
                                  </p:childTnLst>
                                </p:cTn>
                              </p:par>
                            </p:childTnLst>
                          </p:cTn>
                        </p:par>
                      </p:childTnLst>
                    </p:cTn>
                  </p:par>
                  <p:par>
                    <p:cTn id="104" fill="hold">
                      <p:stCondLst>
                        <p:cond delay="indefinite"/>
                      </p:stCondLst>
                      <p:childTnLst>
                        <p:par>
                          <p:cTn id="105" fill="hold">
                            <p:stCondLst>
                              <p:cond delay="0"/>
                            </p:stCondLst>
                            <p:childTnLst>
                              <p:par>
                                <p:cTn id="106" presetID="3" presetClass="entr" presetSubtype="10" fill="hold" grpId="0" nodeType="clickEffect">
                                  <p:stCondLst>
                                    <p:cond delay="0"/>
                                  </p:stCondLst>
                                  <p:childTnLst>
                                    <p:set>
                                      <p:cBhvr>
                                        <p:cTn id="107" dur="1" fill="hold">
                                          <p:stCondLst>
                                            <p:cond delay="0"/>
                                          </p:stCondLst>
                                        </p:cTn>
                                        <p:tgtEl>
                                          <p:spTgt spid="3"/>
                                        </p:tgtEl>
                                        <p:attrNameLst>
                                          <p:attrName>style.visibility</p:attrName>
                                        </p:attrNameLst>
                                      </p:cBhvr>
                                      <p:to>
                                        <p:strVal val="visible"/>
                                      </p:to>
                                    </p:set>
                                    <p:animEffect transition="in" filter="blinds(horizontal)">
                                      <p:cBhvr>
                                        <p:cTn id="10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2" grpId="0" bldLvl="0" animBg="1"/>
      <p:bldP spid="5" grpId="0" bldLvl="0" animBg="1"/>
      <p:bldP spid="13" grpId="0" bldLvl="0" animBg="1"/>
      <p:bldP spid="6" grpId="0" bldLvl="0" animBg="1"/>
      <p:bldP spid="14" grpId="0" bldLvl="0" animBg="1"/>
      <p:bldP spid="7" grpId="0" bldLvl="0" animBg="1"/>
      <p:bldP spid="15" grpId="0" bldLvl="0" animBg="1"/>
      <p:bldP spid="8" grpId="0" bldLvl="0" animBg="1"/>
      <p:bldP spid="16" grpId="0" bldLvl="0" animBg="1"/>
      <p:bldP spid="9" grpId="0" bldLvl="0" animBg="1"/>
      <p:bldP spid="17" grpId="0" bldLvl="0" animBg="1"/>
      <p:bldP spid="10" grpId="0" bldLvl="0" animBg="1"/>
      <p:bldP spid="18" grpId="0" bldLvl="0" animBg="1"/>
      <p:bldP spid="11" grpId="0" bldLvl="0" animBg="1"/>
      <p:bldP spid="19" grpId="0" bldLvl="0" animBg="1"/>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图片 1"/>
          <p:cNvPicPr>
            <a:picLocks noChangeAspect="1"/>
          </p:cNvPicPr>
          <p:nvPr/>
        </p:nvPicPr>
        <p:blipFill>
          <a:blip r:embed="rId1">
            <a:lum bright="70000" contrast="-70000"/>
          </a:blip>
          <a:srcRect l="-216" b="33329"/>
          <a:stretch>
            <a:fillRect/>
          </a:stretch>
        </p:blipFill>
        <p:spPr>
          <a:xfrm>
            <a:off x="8890" y="367665"/>
            <a:ext cx="9126855" cy="6085671"/>
          </a:xfrm>
          <a:prstGeom prst="rect">
            <a:avLst/>
          </a:prstGeom>
          <a:noFill/>
          <a:ln w="9525">
            <a:noFill/>
          </a:ln>
        </p:spPr>
      </p:pic>
      <p:sp>
        <p:nvSpPr>
          <p:cNvPr id="13313" name="标题 1"/>
          <p:cNvSpPr>
            <a:spLocks noGrp="1"/>
          </p:cNvSpPr>
          <p:nvPr>
            <p:ph type="title"/>
          </p:nvPr>
        </p:nvSpPr>
        <p:spPr>
          <a:xfrm>
            <a:off x="457517" y="2708920"/>
            <a:ext cx="8229600" cy="2808312"/>
          </a:xfrm>
          <a:solidFill>
            <a:schemeClr val="accent1">
              <a:lumMod val="90000"/>
            </a:schemeClr>
          </a:solidFill>
        </p:spPr>
        <p:txBody>
          <a:bodyPr wrap="square" lIns="91440" tIns="45720" rIns="91440" bIns="45720" anchor="ctr"/>
          <a:lstStyle/>
          <a:p>
            <a:pPr algn="l" eaLnBrk="1" hangingPunct="1"/>
            <a:r>
              <a:rPr lang="zh-CN" altLang="en-US" sz="4000" b="1" dirty="0" smtClean="0">
                <a:latin typeface="黑体" panose="02010609060101010101" pitchFamily="49" charset="-122"/>
                <a:ea typeface="黑体" panose="02010609060101010101" pitchFamily="49" charset="-122"/>
              </a:rPr>
              <a:t>  </a:t>
            </a:r>
            <a:br>
              <a:rPr lang="zh-CN" altLang="en-US" sz="4000" b="1" dirty="0" smtClean="0">
                <a:latin typeface="黑体" panose="02010609060101010101" pitchFamily="49" charset="-122"/>
                <a:ea typeface="黑体" panose="02010609060101010101" pitchFamily="49" charset="-122"/>
              </a:rPr>
            </a:br>
            <a:r>
              <a:rPr lang="zh-CN" altLang="en-US" sz="4000" b="1" dirty="0" smtClean="0">
                <a:latin typeface="黑体" panose="02010609060101010101" pitchFamily="49" charset="-122"/>
                <a:ea typeface="黑体" panose="02010609060101010101" pitchFamily="49" charset="-122"/>
              </a:rPr>
              <a:t>   文中</a:t>
            </a:r>
            <a:r>
              <a:rPr lang="zh-CN" altLang="en-US" sz="4000" b="1" dirty="0" smtClean="0">
                <a:latin typeface="黑体" panose="02010609060101010101" pitchFamily="49" charset="-122"/>
                <a:ea typeface="黑体" panose="02010609060101010101" pitchFamily="49" charset="-122"/>
              </a:rPr>
              <a:t>多次写</a:t>
            </a:r>
            <a:r>
              <a:rPr lang="zh-CN" altLang="en-US" sz="4000" b="1" dirty="0" smtClean="0">
                <a:latin typeface="黑体" panose="02010609060101010101" pitchFamily="49" charset="-122"/>
                <a:ea typeface="黑体" panose="02010609060101010101" pitchFamily="49" charset="-122"/>
              </a:rPr>
              <a:t>到母亲的勤劳，请找出具体事例？</a:t>
            </a:r>
            <a:br>
              <a:rPr lang="en-US" altLang="zh-CN" sz="4000" b="1" dirty="0" smtClean="0">
                <a:latin typeface="黑体" panose="02010609060101010101" pitchFamily="49" charset="-122"/>
                <a:ea typeface="黑体" panose="02010609060101010101" pitchFamily="49" charset="-122"/>
              </a:rPr>
            </a:br>
            <a:r>
              <a:rPr lang="en-US" altLang="zh-CN" sz="4000" b="1" dirty="0">
                <a:latin typeface="黑体" panose="02010609060101010101" pitchFamily="49" charset="-122"/>
                <a:ea typeface="黑体" panose="02010609060101010101" pitchFamily="49" charset="-122"/>
              </a:rPr>
              <a:t> </a:t>
            </a:r>
            <a:r>
              <a:rPr lang="en-US" altLang="zh-CN" sz="4000" b="1" dirty="0" smtClean="0">
                <a:latin typeface="黑体" panose="02010609060101010101" pitchFamily="49" charset="-122"/>
                <a:ea typeface="黑体" panose="02010609060101010101" pitchFamily="49" charset="-122"/>
              </a:rPr>
              <a:t>  </a:t>
            </a:r>
            <a:r>
              <a:rPr lang="zh-CN" altLang="en-US" sz="4000" b="1" dirty="0" smtClean="0">
                <a:latin typeface="黑体" panose="02010609060101010101" pitchFamily="49" charset="-122"/>
                <a:ea typeface="黑体" panose="02010609060101010101" pitchFamily="49" charset="-122"/>
              </a:rPr>
              <a:t>除了写到母亲的勤劳，文中还回忆的母亲的什么品质？</a:t>
            </a:r>
            <a:br>
              <a:rPr lang="en-US" altLang="zh-CN" sz="4000" b="1" dirty="0" smtClean="0">
                <a:latin typeface="黑体" panose="02010609060101010101" pitchFamily="49" charset="-122"/>
                <a:ea typeface="黑体" panose="02010609060101010101" pitchFamily="49" charset="-122"/>
              </a:rPr>
            </a:br>
            <a:r>
              <a:rPr lang="en-US" altLang="zh-CN" sz="4000" b="1" dirty="0">
                <a:latin typeface="黑体" panose="02010609060101010101" pitchFamily="49" charset="-122"/>
                <a:ea typeface="黑体" panose="02010609060101010101" pitchFamily="49" charset="-122"/>
              </a:rPr>
              <a:t> </a:t>
            </a:r>
            <a:r>
              <a:rPr lang="en-US" altLang="zh-CN" sz="4000" b="1" dirty="0" smtClean="0">
                <a:latin typeface="黑体" panose="02010609060101010101" pitchFamily="49" charset="-122"/>
                <a:ea typeface="黑体" panose="02010609060101010101" pitchFamily="49" charset="-122"/>
              </a:rPr>
              <a:t> </a:t>
            </a:r>
            <a:endParaRPr lang="zh-CN" altLang="en-US" sz="4000" b="1" dirty="0">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328136" y="384816"/>
            <a:ext cx="8488362" cy="1748040"/>
          </a:xfrm>
        </p:spPr>
        <p:txBody>
          <a:bodyPr wrap="square" lIns="91440" tIns="45720" rIns="91440" bIns="45720" anchor="t"/>
          <a:lstStyle/>
          <a:p>
            <a:pPr eaLnBrk="1" hangingPunct="1"/>
            <a:r>
              <a:rPr lang="en-US" altLang="zh-CN" sz="3600" b="1" dirty="0">
                <a:latin typeface="隶书" panose="02010509060101010101" charset="-122"/>
                <a:ea typeface="隶书" panose="02010509060101010101" charset="-122"/>
                <a:cs typeface="隶书" panose="02010509060101010101" charset="-122"/>
              </a:rPr>
              <a:t>  </a:t>
            </a:r>
            <a:r>
              <a:rPr lang="zh-CN" altLang="en-US" sz="3600" b="1" dirty="0">
                <a:latin typeface="隶书" panose="02010509060101010101" charset="-122"/>
                <a:ea typeface="隶书" panose="02010509060101010101" charset="-122"/>
                <a:cs typeface="隶书" panose="02010509060101010101" charset="-122"/>
              </a:rPr>
              <a:t>得到母亲去世的消息，我很悲痛</a:t>
            </a:r>
            <a:r>
              <a:rPr lang="zh-CN" altLang="en-US" sz="3600" b="1" dirty="0" smtClean="0">
                <a:latin typeface="隶书" panose="02010509060101010101" charset="-122"/>
                <a:ea typeface="隶书" panose="02010509060101010101" charset="-122"/>
                <a:cs typeface="隶书" panose="02010509060101010101" charset="-122"/>
              </a:rPr>
              <a:t>。我爱</a:t>
            </a:r>
            <a:r>
              <a:rPr lang="zh-CN" altLang="en-US" sz="3600" b="1" dirty="0">
                <a:latin typeface="隶书" panose="02010509060101010101" charset="-122"/>
                <a:ea typeface="隶书" panose="02010509060101010101" charset="-122"/>
                <a:cs typeface="隶书" panose="02010509060101010101" charset="-122"/>
              </a:rPr>
              <a:t>我母亲，特别是她</a:t>
            </a:r>
            <a:r>
              <a:rPr lang="zh-CN" altLang="en-US" sz="3600" b="1" dirty="0">
                <a:solidFill>
                  <a:srgbClr val="FF0000"/>
                </a:solidFill>
                <a:latin typeface="隶书" panose="02010509060101010101" charset="-122"/>
                <a:ea typeface="隶书" panose="02010509060101010101" charset="-122"/>
                <a:cs typeface="隶书" panose="02010509060101010101" charset="-122"/>
              </a:rPr>
              <a:t>勤劳</a:t>
            </a:r>
            <a:r>
              <a:rPr lang="zh-CN" altLang="en-US" sz="3600" b="1" dirty="0">
                <a:latin typeface="隶书" panose="02010509060101010101" charset="-122"/>
                <a:ea typeface="隶书" panose="02010509060101010101" charset="-122"/>
                <a:cs typeface="隶书" panose="02010509060101010101" charset="-122"/>
              </a:rPr>
              <a:t>一生，很</a:t>
            </a:r>
            <a:r>
              <a:rPr lang="zh-CN" altLang="en-US" sz="3600" b="1" dirty="0" smtClean="0">
                <a:latin typeface="隶书" panose="02010509060101010101" charset="-122"/>
                <a:ea typeface="隶书" panose="02010509060101010101" charset="-122"/>
                <a:cs typeface="隶书" panose="02010509060101010101" charset="-122"/>
              </a:rPr>
              <a:t>多事情是</a:t>
            </a:r>
            <a:r>
              <a:rPr lang="zh-CN" altLang="en-US" sz="3600" b="1" dirty="0">
                <a:latin typeface="隶书" panose="02010509060101010101" charset="-122"/>
                <a:ea typeface="隶书" panose="02010509060101010101" charset="-122"/>
                <a:cs typeface="隶书" panose="02010509060101010101" charset="-122"/>
              </a:rPr>
              <a:t>值得我永远回忆的。</a:t>
            </a:r>
            <a:endParaRPr lang="zh-CN" altLang="en-US" sz="3600" b="1" dirty="0">
              <a:latin typeface="隶书" panose="02010509060101010101" charset="-122"/>
              <a:ea typeface="隶书" panose="02010509060101010101" charset="-122"/>
              <a:cs typeface="隶书" panose="020105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313"/>
                                        </p:tgtEl>
                                        <p:attrNameLst>
                                          <p:attrName>style.visibility</p:attrName>
                                        </p:attrNameLst>
                                      </p:cBhvr>
                                      <p:to>
                                        <p:strVal val="visible"/>
                                      </p:to>
                                    </p:set>
                                    <p:anim calcmode="lin" valueType="num">
                                      <p:cBhvr additive="base">
                                        <p:cTn id="13" dur="500" fill="hold"/>
                                        <p:tgtEl>
                                          <p:spTgt spid="13313"/>
                                        </p:tgtEl>
                                        <p:attrNameLst>
                                          <p:attrName>ppt_x</p:attrName>
                                        </p:attrNameLst>
                                      </p:cBhvr>
                                      <p:tavLst>
                                        <p:tav tm="0">
                                          <p:val>
                                            <p:strVal val="#ppt_x"/>
                                          </p:val>
                                        </p:tav>
                                        <p:tav tm="100000">
                                          <p:val>
                                            <p:strVal val="#ppt_x"/>
                                          </p:val>
                                        </p:tav>
                                      </p:tavLst>
                                    </p:anim>
                                    <p:anim calcmode="lin" valueType="num">
                                      <p:cBhvr additive="base">
                                        <p:cTn id="14" dur="500" fill="hold"/>
                                        <p:tgtEl>
                                          <p:spTgt spid="133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3" grpId="0" animBg="1"/>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图片 1"/>
          <p:cNvPicPr>
            <a:picLocks noChangeAspect="1"/>
          </p:cNvPicPr>
          <p:nvPr/>
        </p:nvPicPr>
        <p:blipFill>
          <a:blip r:embed="rId1">
            <a:lum bright="70000" contrast="-70000"/>
          </a:blip>
          <a:srcRect l="-216" b="33329"/>
          <a:stretch>
            <a:fillRect/>
          </a:stretch>
        </p:blipFill>
        <p:spPr>
          <a:xfrm>
            <a:off x="8890" y="367665"/>
            <a:ext cx="9126855" cy="6085671"/>
          </a:xfrm>
          <a:prstGeom prst="rect">
            <a:avLst/>
          </a:prstGeom>
          <a:noFill/>
          <a:ln w="9525">
            <a:noFill/>
          </a:ln>
        </p:spPr>
      </p:pic>
      <p:sp>
        <p:nvSpPr>
          <p:cNvPr id="13313" name="标题 1"/>
          <p:cNvSpPr>
            <a:spLocks noGrp="1"/>
          </p:cNvSpPr>
          <p:nvPr>
            <p:ph type="title"/>
          </p:nvPr>
        </p:nvSpPr>
        <p:spPr>
          <a:xfrm>
            <a:off x="148665" y="1628800"/>
            <a:ext cx="3894224" cy="6696744"/>
          </a:xfrm>
          <a:noFill/>
        </p:spPr>
        <p:txBody>
          <a:bodyPr wrap="square" lIns="91440" tIns="45720" rIns="91440" bIns="45720" anchor="ctr"/>
          <a:lstStyle/>
          <a:p>
            <a:pPr algn="l" eaLnBrk="1" hangingPunct="1"/>
            <a:r>
              <a:rPr lang="zh-CN" altLang="en-US" sz="4000" b="1" dirty="0">
                <a:solidFill>
                  <a:srgbClr val="FF3300"/>
                </a:solidFill>
                <a:latin typeface="Arial" panose="020B0604020202020204" pitchFamily="34" charset="0"/>
                <a:ea typeface="黑体" panose="02010609060101010101" pitchFamily="49" charset="-122"/>
              </a:rPr>
              <a:t>勤劳</a:t>
            </a:r>
            <a:r>
              <a:rPr lang="zh-CN" altLang="en-US" sz="4000" b="1" dirty="0" smtClean="0">
                <a:solidFill>
                  <a:srgbClr val="FF3300"/>
                </a:solidFill>
                <a:latin typeface="Arial" panose="020B0604020202020204" pitchFamily="34" charset="0"/>
                <a:ea typeface="黑体" panose="02010609060101010101" pitchFamily="49" charset="-122"/>
              </a:rPr>
              <a:t>俭朴</a:t>
            </a:r>
            <a:br>
              <a:rPr lang="en-US" altLang="zh-CN" sz="4000" b="1" dirty="0" smtClean="0">
                <a:solidFill>
                  <a:srgbClr val="FF3300"/>
                </a:solidFill>
                <a:latin typeface="Arial" panose="020B0604020202020204" pitchFamily="34" charset="0"/>
                <a:ea typeface="黑体" panose="02010609060101010101" pitchFamily="49" charset="-122"/>
              </a:rPr>
            </a:br>
            <a:r>
              <a:rPr lang="zh-CN" altLang="en-US" sz="4000" b="1" dirty="0" smtClean="0">
                <a:solidFill>
                  <a:srgbClr val="FF3300"/>
                </a:solidFill>
                <a:latin typeface="Arial" panose="020B0604020202020204" pitchFamily="34" charset="0"/>
                <a:ea typeface="黑体" panose="02010609060101010101" pitchFamily="49" charset="-122"/>
              </a:rPr>
              <a:t>任劳任怨</a:t>
            </a:r>
            <a:br>
              <a:rPr lang="en-US" altLang="zh-CN" sz="4000" b="1" dirty="0" smtClean="0">
                <a:solidFill>
                  <a:srgbClr val="FF3300"/>
                </a:solidFill>
                <a:latin typeface="Arial" panose="020B0604020202020204" pitchFamily="34" charset="0"/>
                <a:ea typeface="黑体" panose="02010609060101010101" pitchFamily="49" charset="-122"/>
              </a:rPr>
            </a:br>
            <a:r>
              <a:rPr lang="zh-CN" altLang="en-US" sz="4000" b="1" dirty="0" smtClean="0">
                <a:solidFill>
                  <a:srgbClr val="FF3300"/>
                </a:solidFill>
                <a:latin typeface="Arial" panose="020B0604020202020204" pitchFamily="34" charset="0"/>
                <a:ea typeface="黑体" panose="02010609060101010101" pitchFamily="49" charset="-122"/>
              </a:rPr>
              <a:t>聪明能干</a:t>
            </a:r>
            <a:br>
              <a:rPr lang="en-US" altLang="zh-CN" sz="4000" b="1" dirty="0" smtClean="0">
                <a:solidFill>
                  <a:srgbClr val="FF3300"/>
                </a:solidFill>
                <a:latin typeface="Arial" panose="020B0604020202020204" pitchFamily="34" charset="0"/>
                <a:ea typeface="黑体" panose="02010609060101010101" pitchFamily="49" charset="-122"/>
              </a:rPr>
            </a:br>
            <a:r>
              <a:rPr lang="zh-CN" altLang="en-US" sz="4000" b="1" dirty="0" smtClean="0">
                <a:solidFill>
                  <a:srgbClr val="FF3300"/>
                </a:solidFill>
                <a:latin typeface="Arial" panose="020B0604020202020204" pitchFamily="34" charset="0"/>
                <a:ea typeface="黑体" panose="02010609060101010101" pitchFamily="49" charset="-122"/>
              </a:rPr>
              <a:t>宽厚仁慈</a:t>
            </a:r>
            <a:br>
              <a:rPr lang="en-US" altLang="zh-CN" sz="4000" b="1" dirty="0" smtClean="0">
                <a:solidFill>
                  <a:srgbClr val="FF3300"/>
                </a:solidFill>
                <a:latin typeface="Arial" panose="020B0604020202020204" pitchFamily="34" charset="0"/>
                <a:ea typeface="黑体" panose="02010609060101010101" pitchFamily="49" charset="-122"/>
              </a:rPr>
            </a:br>
            <a:br>
              <a:rPr lang="en-US" altLang="zh-CN" sz="4000" b="1" dirty="0" smtClean="0">
                <a:solidFill>
                  <a:srgbClr val="FF3300"/>
                </a:solidFill>
                <a:latin typeface="Arial" panose="020B0604020202020204" pitchFamily="34" charset="0"/>
                <a:ea typeface="黑体" panose="02010609060101010101" pitchFamily="49" charset="-122"/>
              </a:rPr>
            </a:br>
            <a:r>
              <a:rPr lang="zh-CN" altLang="en-US" sz="4000" b="1" dirty="0" smtClean="0">
                <a:solidFill>
                  <a:schemeClr val="tx1"/>
                </a:solidFill>
                <a:latin typeface="Arial" panose="020B0604020202020204" pitchFamily="34" charset="0"/>
                <a:ea typeface="黑体" panose="02010609060101010101" pitchFamily="49" charset="-122"/>
              </a:rPr>
              <a:t>坚强不屈</a:t>
            </a:r>
            <a:br>
              <a:rPr lang="en-US" altLang="zh-CN" sz="4000" b="1" dirty="0" smtClean="0">
                <a:solidFill>
                  <a:schemeClr val="tx1"/>
                </a:solidFill>
                <a:latin typeface="Arial" panose="020B0604020202020204" pitchFamily="34" charset="0"/>
                <a:ea typeface="黑体" panose="02010609060101010101" pitchFamily="49" charset="-122"/>
              </a:rPr>
            </a:br>
            <a:r>
              <a:rPr lang="zh-CN" altLang="en-US" sz="4000" b="1" dirty="0">
                <a:solidFill>
                  <a:schemeClr val="tx1"/>
                </a:solidFill>
                <a:latin typeface="Arial" panose="020B0604020202020204" pitchFamily="34" charset="0"/>
                <a:ea typeface="黑体" panose="02010609060101010101" pitchFamily="49" charset="-122"/>
              </a:rPr>
              <a:t>有</a:t>
            </a:r>
            <a:r>
              <a:rPr lang="zh-CN" altLang="en-US" sz="4000" b="1" dirty="0" smtClean="0">
                <a:solidFill>
                  <a:schemeClr val="tx1"/>
                </a:solidFill>
                <a:latin typeface="Arial" panose="020B0604020202020204" pitchFamily="34" charset="0"/>
                <a:ea typeface="黑体" panose="02010609060101010101" pitchFamily="49" charset="-122"/>
              </a:rPr>
              <a:t>见识、有远见</a:t>
            </a:r>
            <a:br>
              <a:rPr lang="en-US" altLang="zh-CN" sz="4000" b="1" dirty="0" smtClean="0">
                <a:solidFill>
                  <a:schemeClr val="tx1"/>
                </a:solidFill>
                <a:latin typeface="Arial" panose="020B0604020202020204" pitchFamily="34" charset="0"/>
                <a:ea typeface="黑体" panose="02010609060101010101" pitchFamily="49" charset="-122"/>
              </a:rPr>
            </a:br>
            <a:r>
              <a:rPr lang="zh-CN" altLang="en-US" sz="4000" b="1" dirty="0">
                <a:solidFill>
                  <a:schemeClr val="tx1"/>
                </a:solidFill>
                <a:latin typeface="Arial" panose="020B0604020202020204" pitchFamily="34" charset="0"/>
                <a:ea typeface="黑体" panose="02010609060101010101" pitchFamily="49" charset="-122"/>
              </a:rPr>
              <a:t>深明大义</a:t>
            </a:r>
            <a:br>
              <a:rPr lang="zh-CN" altLang="en-US" sz="4000" b="1" dirty="0">
                <a:solidFill>
                  <a:schemeClr val="tx1"/>
                </a:solidFill>
                <a:latin typeface="Arial" panose="020B0604020202020204" pitchFamily="34" charset="0"/>
                <a:ea typeface="黑体" panose="02010609060101010101" pitchFamily="49" charset="-122"/>
              </a:rPr>
            </a:br>
            <a:br>
              <a:rPr lang="zh-CN" altLang="en-US" sz="4000" b="1" dirty="0">
                <a:solidFill>
                  <a:srgbClr val="FF3300"/>
                </a:solidFill>
                <a:latin typeface="Arial" panose="020B0604020202020204" pitchFamily="34" charset="0"/>
                <a:ea typeface="黑体" panose="02010609060101010101" pitchFamily="49" charset="-122"/>
              </a:rPr>
            </a:br>
            <a:br>
              <a:rPr lang="zh-CN" altLang="en-US" sz="4000" b="1" dirty="0">
                <a:solidFill>
                  <a:srgbClr val="FF3300"/>
                </a:solidFill>
                <a:latin typeface="Arial" panose="020B0604020202020204" pitchFamily="34" charset="0"/>
                <a:ea typeface="黑体" panose="02010609060101010101" pitchFamily="49" charset="-122"/>
              </a:rPr>
            </a:br>
            <a:br>
              <a:rPr lang="zh-CN" altLang="en-US" sz="4000" b="1" dirty="0">
                <a:solidFill>
                  <a:srgbClr val="FF3300"/>
                </a:solidFill>
                <a:latin typeface="Arial" panose="020B0604020202020204" pitchFamily="34" charset="0"/>
                <a:ea typeface="黑体" panose="02010609060101010101" pitchFamily="49" charset="-122"/>
              </a:rPr>
            </a:br>
            <a:r>
              <a:rPr lang="en-US" altLang="zh-CN" sz="4000" b="1" dirty="0" smtClean="0">
                <a:latin typeface="黑体" panose="02010609060101010101" pitchFamily="49" charset="-122"/>
                <a:ea typeface="黑体" panose="02010609060101010101" pitchFamily="49" charset="-122"/>
              </a:rPr>
              <a:t>  </a:t>
            </a:r>
            <a:endParaRPr lang="zh-CN" altLang="en-US" sz="4000" b="1" dirty="0">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2123728" y="-38735"/>
            <a:ext cx="8488362" cy="1748040"/>
          </a:xfrm>
        </p:spPr>
        <p:txBody>
          <a:bodyPr wrap="square" lIns="91440" tIns="45720" rIns="91440" bIns="45720" anchor="t"/>
          <a:lstStyle/>
          <a:p>
            <a:pPr eaLnBrk="1" hangingPunct="1"/>
            <a:r>
              <a:rPr lang="en-US" altLang="zh-CN" sz="3600" b="1" dirty="0">
                <a:latin typeface="隶书" panose="02010509060101010101" charset="-122"/>
                <a:ea typeface="隶书" panose="02010509060101010101" charset="-122"/>
                <a:cs typeface="隶书" panose="02010509060101010101" charset="-122"/>
              </a:rPr>
              <a:t>  </a:t>
            </a:r>
            <a:r>
              <a:rPr lang="zh-CN" altLang="en-US" sz="5400" b="1" dirty="0" smtClean="0">
                <a:latin typeface="隶书" panose="02010509060101010101" charset="-122"/>
                <a:ea typeface="隶书" panose="02010509060101010101" charset="-122"/>
                <a:cs typeface="隶书" panose="02010509060101010101" charset="-122"/>
              </a:rPr>
              <a:t>概括母亲的形象</a:t>
            </a:r>
            <a:endParaRPr lang="zh-CN" altLang="en-US" sz="5400" b="1" dirty="0">
              <a:latin typeface="隶书" panose="02010509060101010101" charset="-122"/>
              <a:ea typeface="隶书" panose="02010509060101010101" charset="-122"/>
              <a:cs typeface="隶书" panose="02010509060101010101" charset="-122"/>
            </a:endParaRPr>
          </a:p>
        </p:txBody>
      </p:sp>
      <p:sp>
        <p:nvSpPr>
          <p:cNvPr id="5" name="右箭头 4"/>
          <p:cNvSpPr/>
          <p:nvPr/>
        </p:nvSpPr>
        <p:spPr>
          <a:xfrm>
            <a:off x="2997268" y="2296296"/>
            <a:ext cx="1554472"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右箭头 7"/>
          <p:cNvSpPr/>
          <p:nvPr/>
        </p:nvSpPr>
        <p:spPr>
          <a:xfrm>
            <a:off x="3995936" y="4988359"/>
            <a:ext cx="153962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5076056" y="2134597"/>
            <a:ext cx="3416320" cy="646331"/>
          </a:xfrm>
          <a:prstGeom prst="rect">
            <a:avLst/>
          </a:prstGeom>
          <a:noFill/>
        </p:spPr>
        <p:txBody>
          <a:bodyPr wrap="none" rtlCol="0">
            <a:spAutoFit/>
          </a:bodyPr>
          <a:lstStyle/>
          <a:p>
            <a:r>
              <a:rPr lang="zh-CN" altLang="en-US" sz="3600" b="1" dirty="0" smtClean="0"/>
              <a:t>借助文中的词语</a:t>
            </a:r>
            <a:endParaRPr lang="zh-CN" altLang="en-US" sz="3600" b="1" dirty="0"/>
          </a:p>
        </p:txBody>
      </p:sp>
      <p:sp>
        <p:nvSpPr>
          <p:cNvPr id="10" name="TextBox 9"/>
          <p:cNvSpPr txBox="1"/>
          <p:nvPr/>
        </p:nvSpPr>
        <p:spPr>
          <a:xfrm>
            <a:off x="5672679" y="4986189"/>
            <a:ext cx="2964273" cy="646331"/>
          </a:xfrm>
          <a:prstGeom prst="rect">
            <a:avLst/>
          </a:prstGeom>
          <a:noFill/>
        </p:spPr>
        <p:txBody>
          <a:bodyPr wrap="none" rtlCol="0">
            <a:spAutoFit/>
          </a:bodyPr>
          <a:lstStyle/>
          <a:p>
            <a:r>
              <a:rPr lang="zh-CN" altLang="en-US" sz="3600" b="1" dirty="0" smtClean="0"/>
              <a:t>通过细节概括</a:t>
            </a:r>
            <a:endParaRPr lang="zh-CN" altLang="en-US"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3"/>
                                        </p:tgtEl>
                                        <p:attrNameLst>
                                          <p:attrName>style.visibility</p:attrName>
                                        </p:attrNameLst>
                                      </p:cBhvr>
                                      <p:to>
                                        <p:strVal val="visible"/>
                                      </p:to>
                                    </p:set>
                                    <p:anim calcmode="lin" valueType="num">
                                      <p:cBhvr additive="base">
                                        <p:cTn id="7" dur="500" fill="hold"/>
                                        <p:tgtEl>
                                          <p:spTgt spid="13313"/>
                                        </p:tgtEl>
                                        <p:attrNameLst>
                                          <p:attrName>ppt_x</p:attrName>
                                        </p:attrNameLst>
                                      </p:cBhvr>
                                      <p:tavLst>
                                        <p:tav tm="0">
                                          <p:val>
                                            <p:strVal val="#ppt_x"/>
                                          </p:val>
                                        </p:tav>
                                        <p:tav tm="100000">
                                          <p:val>
                                            <p:strVal val="#ppt_x"/>
                                          </p:val>
                                        </p:tav>
                                      </p:tavLst>
                                    </p:anim>
                                    <p:anim calcmode="lin" valueType="num">
                                      <p:cBhvr additive="base">
                                        <p:cTn id="8" dur="500" fill="hold"/>
                                        <p:tgtEl>
                                          <p:spTgt spid="133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3" grpId="0"/>
      <p:bldP spid="5" grpId="0" animBg="1"/>
      <p:bldP spid="8" grpId="0" animBg="1"/>
      <p:bldP spid="6"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标题 1"/>
          <p:cNvSpPr>
            <a:spLocks noGrp="1"/>
          </p:cNvSpPr>
          <p:nvPr>
            <p:ph type="title" idx="4294967295"/>
          </p:nvPr>
        </p:nvSpPr>
        <p:spPr>
          <a:xfrm>
            <a:off x="0" y="2924175"/>
            <a:ext cx="8229600" cy="1143000"/>
          </a:xfrm>
        </p:spPr>
        <p:txBody>
          <a:bodyPr wrap="square" lIns="91440" tIns="45720" rIns="91440" bIns="45720" anchor="ctr"/>
          <a:lstStyle/>
          <a:p>
            <a:pPr eaLnBrk="1" hangingPunct="1"/>
            <a:r>
              <a:rPr lang="zh-CN" altLang="en-US" sz="6000" b="1" dirty="0">
                <a:solidFill>
                  <a:schemeClr val="tx1"/>
                </a:solidFill>
                <a:latin typeface="黑体" panose="02010609060101010101" pitchFamily="49" charset="-122"/>
                <a:ea typeface="黑体" panose="02010609060101010101" pitchFamily="49" charset="-122"/>
              </a:rPr>
              <a:t>写</a:t>
            </a:r>
            <a:r>
              <a:rPr lang="zh-CN" altLang="en-US" sz="6000" b="1" dirty="0">
                <a:solidFill>
                  <a:srgbClr val="FF0000"/>
                </a:solidFill>
                <a:latin typeface="黑体" panose="02010609060101010101" pitchFamily="49" charset="-122"/>
                <a:ea typeface="黑体" panose="02010609060101010101" pitchFamily="49" charset="-122"/>
              </a:rPr>
              <a:t>好</a:t>
            </a:r>
            <a:r>
              <a:rPr lang="zh-CN" altLang="en-US" sz="6000" b="1" dirty="0">
                <a:solidFill>
                  <a:schemeClr val="tx1"/>
                </a:solidFill>
                <a:latin typeface="黑体" panose="02010609060101010101" pitchFamily="49" charset="-122"/>
                <a:ea typeface="黑体" panose="02010609060101010101" pitchFamily="49" charset="-122"/>
              </a:rPr>
              <a:t>一个结尾？</a:t>
            </a:r>
            <a:br>
              <a:rPr lang="zh-CN" altLang="en-US" sz="6000" b="1" dirty="0">
                <a:solidFill>
                  <a:schemeClr val="tx1"/>
                </a:solidFill>
                <a:latin typeface="黑体" panose="02010609060101010101" pitchFamily="49" charset="-122"/>
                <a:ea typeface="黑体" panose="02010609060101010101" pitchFamily="49" charset="-122"/>
              </a:rPr>
            </a:br>
            <a:endParaRPr lang="zh-CN" altLang="en-US" sz="6000" b="1" dirty="0">
              <a:solidFill>
                <a:schemeClr val="tx1"/>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标题 1"/>
          <p:cNvSpPr>
            <a:spLocks noGrp="1"/>
          </p:cNvSpPr>
          <p:nvPr>
            <p:ph type="title"/>
          </p:nvPr>
        </p:nvSpPr>
        <p:spPr>
          <a:xfrm>
            <a:off x="142875" y="762000"/>
            <a:ext cx="8858250" cy="1143000"/>
          </a:xfrm>
        </p:spPr>
        <p:txBody>
          <a:bodyPr wrap="square" lIns="91440" tIns="45720" rIns="91440" bIns="45720" anchor="ctr"/>
          <a:lstStyle/>
          <a:p>
            <a:pPr algn="l" eaLnBrk="1" hangingPunct="1"/>
            <a:r>
              <a:rPr lang="zh-CN" altLang="en-US" sz="6000" b="1" dirty="0">
                <a:solidFill>
                  <a:srgbClr val="0000CC"/>
                </a:solidFill>
                <a:latin typeface="黑体" panose="02010609060101010101" pitchFamily="49" charset="-122"/>
                <a:ea typeface="黑体" panose="02010609060101010101" pitchFamily="49" charset="-122"/>
              </a:rPr>
              <a:t>再读课文</a:t>
            </a:r>
            <a:r>
              <a:rPr lang="en-US" altLang="zh-CN" sz="6000" b="1" dirty="0">
                <a:solidFill>
                  <a:srgbClr val="0000CC"/>
                </a:solidFill>
                <a:latin typeface="黑体" panose="02010609060101010101" pitchFamily="49" charset="-122"/>
                <a:ea typeface="黑体" panose="02010609060101010101" pitchFamily="49" charset="-122"/>
              </a:rPr>
              <a:t>14-15 </a:t>
            </a:r>
            <a:r>
              <a:rPr lang="zh-CN" altLang="en-US" sz="6000" b="1" dirty="0">
                <a:solidFill>
                  <a:srgbClr val="0000CC"/>
                </a:solidFill>
                <a:latin typeface="黑体" panose="02010609060101010101" pitchFamily="49" charset="-122"/>
                <a:ea typeface="黑体" panose="02010609060101010101" pitchFamily="49" charset="-122"/>
              </a:rPr>
              <a:t>感恩母亲</a:t>
            </a:r>
            <a:br>
              <a:rPr lang="zh-CN" altLang="en-US" sz="6000" b="1" dirty="0">
                <a:solidFill>
                  <a:srgbClr val="0000CC"/>
                </a:solidFill>
                <a:latin typeface="黑体" panose="02010609060101010101" pitchFamily="49" charset="-122"/>
                <a:ea typeface="黑体" panose="02010609060101010101" pitchFamily="49" charset="-122"/>
              </a:rPr>
            </a:br>
            <a:r>
              <a:rPr lang="zh-CN" altLang="en-US" sz="4800" b="1" dirty="0">
                <a:solidFill>
                  <a:srgbClr val="0000CC"/>
                </a:solidFill>
                <a:latin typeface="黑体" panose="02010609060101010101" pitchFamily="49" charset="-122"/>
                <a:ea typeface="黑体" panose="02010609060101010101" pitchFamily="49" charset="-122"/>
              </a:rPr>
              <a:t>我应该</a:t>
            </a:r>
            <a:r>
              <a:rPr lang="zh-CN" altLang="en-US" sz="4800" b="1" dirty="0">
                <a:solidFill>
                  <a:srgbClr val="FF0000"/>
                </a:solidFill>
                <a:latin typeface="黑体" panose="02010609060101010101" pitchFamily="49" charset="-122"/>
                <a:ea typeface="黑体" panose="02010609060101010101" pitchFamily="49" charset="-122"/>
              </a:rPr>
              <a:t>感谢</a:t>
            </a:r>
            <a:r>
              <a:rPr lang="zh-CN" altLang="en-US" sz="4800" b="1" dirty="0">
                <a:solidFill>
                  <a:srgbClr val="0000CC"/>
                </a:solidFill>
                <a:latin typeface="黑体" panose="02010609060101010101" pitchFamily="49" charset="-122"/>
                <a:ea typeface="黑体" panose="02010609060101010101" pitchFamily="49" charset="-122"/>
              </a:rPr>
              <a:t>母亲！</a:t>
            </a:r>
            <a:endParaRPr lang="zh-CN" altLang="en-US" sz="4800" b="1" dirty="0">
              <a:solidFill>
                <a:srgbClr val="0000CC"/>
              </a:solidFill>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303213" y="1905000"/>
            <a:ext cx="8537575" cy="4527550"/>
          </a:xfrm>
        </p:spPr>
        <p:txBody>
          <a:bodyPr wrap="square" lIns="91440" tIns="45720" rIns="91440" bIns="45720" anchor="t"/>
          <a:lstStyle/>
          <a:p>
            <a:pPr eaLnBrk="1" hangingPunct="1"/>
            <a:endParaRPr lang="zh-CN" altLang="en-US" b="1" dirty="0">
              <a:solidFill>
                <a:srgbClr val="FF0000"/>
              </a:solidFill>
              <a:latin typeface="黑体" panose="02010609060101010101" pitchFamily="49" charset="-122"/>
              <a:ea typeface="黑体" panose="02010609060101010101" pitchFamily="49" charset="-122"/>
            </a:endParaRPr>
          </a:p>
          <a:p>
            <a:pPr eaLnBrk="1" hangingPunct="1"/>
            <a:r>
              <a:rPr lang="zh-CN" altLang="en-US" sz="3600" b="1" dirty="0">
                <a:latin typeface="黑体" panose="02010609060101010101" pitchFamily="49" charset="-122"/>
                <a:ea typeface="黑体" panose="02010609060101010101" pitchFamily="49" charset="-122"/>
              </a:rPr>
              <a:t>此处承接上文的事实发议论</a:t>
            </a:r>
            <a:r>
              <a:rPr lang="zh-CN" altLang="en-US" sz="4000" b="1" dirty="0">
                <a:latin typeface="黑体" panose="02010609060101010101" pitchFamily="49" charset="-122"/>
                <a:ea typeface="黑体" panose="02010609060101010101" pitchFamily="49" charset="-122"/>
              </a:rPr>
              <a:t>，高度评价母亲对作者的</a:t>
            </a:r>
            <a:r>
              <a:rPr lang="zh-CN" altLang="en-US" sz="4000" b="1" dirty="0">
                <a:solidFill>
                  <a:srgbClr val="FF0000"/>
                </a:solidFill>
                <a:latin typeface="黑体" panose="02010609060101010101" pitchFamily="49" charset="-122"/>
                <a:ea typeface="黑体" panose="02010609060101010101" pitchFamily="49" charset="-122"/>
              </a:rPr>
              <a:t>教育与影响</a:t>
            </a:r>
            <a:r>
              <a:rPr lang="zh-CN" altLang="en-US" sz="4000" b="1" dirty="0">
                <a:latin typeface="黑体" panose="02010609060101010101" pitchFamily="49" charset="-122"/>
                <a:ea typeface="黑体" panose="02010609060101010101" pitchFamily="49" charset="-122"/>
              </a:rPr>
              <a:t>。</a:t>
            </a:r>
            <a:endParaRPr lang="zh-CN" altLang="en-US" sz="4000" b="1" dirty="0">
              <a:latin typeface="黑体" panose="02010609060101010101" pitchFamily="49" charset="-122"/>
              <a:ea typeface="黑体" panose="02010609060101010101" pitchFamily="49" charset="-122"/>
            </a:endParaRPr>
          </a:p>
          <a:p>
            <a:pPr eaLnBrk="1" hangingPunct="1"/>
            <a:r>
              <a:rPr lang="zh-CN" altLang="en-US" sz="3600" b="1" dirty="0">
                <a:latin typeface="黑体" panose="02010609060101010101" pitchFamily="49" charset="-122"/>
                <a:ea typeface="黑体" panose="02010609060101010101" pitchFamily="49" charset="-122"/>
                <a:sym typeface="微软雅黑" panose="020B0503020204020204" charset="-122"/>
              </a:rPr>
              <a:t>在结构形式上运用了</a:t>
            </a:r>
            <a:r>
              <a:rPr lang="zh-CN" altLang="en-US" sz="3600" b="1" dirty="0">
                <a:solidFill>
                  <a:srgbClr val="FF0000"/>
                </a:solidFill>
                <a:latin typeface="黑体" panose="02010609060101010101" pitchFamily="49" charset="-122"/>
                <a:ea typeface="黑体" panose="02010609060101010101" pitchFamily="49" charset="-122"/>
                <a:sym typeface="微软雅黑" panose="020B0503020204020204" charset="-122"/>
              </a:rPr>
              <a:t>反复</a:t>
            </a:r>
            <a:r>
              <a:rPr lang="zh-CN" altLang="en-US" sz="3600" b="1" dirty="0">
                <a:latin typeface="黑体" panose="02010609060101010101" pitchFamily="49" charset="-122"/>
                <a:ea typeface="黑体" panose="02010609060101010101" pitchFamily="49" charset="-122"/>
                <a:sym typeface="微软雅黑" panose="020B0503020204020204" charset="-122"/>
              </a:rPr>
              <a:t>的修辞，分列为两段；采用了带有</a:t>
            </a:r>
            <a:r>
              <a:rPr lang="zh-CN" altLang="en-US" sz="3600" b="1" dirty="0">
                <a:solidFill>
                  <a:srgbClr val="FF0000"/>
                </a:solidFill>
                <a:latin typeface="黑体" panose="02010609060101010101" pitchFamily="49" charset="-122"/>
                <a:ea typeface="黑体" panose="02010609060101010101" pitchFamily="49" charset="-122"/>
                <a:sym typeface="微软雅黑" panose="020B0503020204020204" charset="-122"/>
              </a:rPr>
              <a:t>抒情笔调的议论</a:t>
            </a:r>
            <a:r>
              <a:rPr lang="zh-CN" altLang="en-US" sz="3600" b="1" dirty="0">
                <a:latin typeface="黑体" panose="02010609060101010101" pitchFamily="49" charset="-122"/>
                <a:ea typeface="黑体" panose="02010609060101010101" pitchFamily="49" charset="-122"/>
                <a:sym typeface="微软雅黑" panose="020B0503020204020204" charset="-122"/>
              </a:rPr>
              <a:t>的表达方式感恩母爱。</a:t>
            </a:r>
            <a:endParaRPr lang="zh-CN" altLang="en-US" sz="3600" b="1" dirty="0">
              <a:latin typeface="黑体" panose="02010609060101010101" pitchFamily="49" charset="-122"/>
              <a:ea typeface="黑体" panose="02010609060101010101" pitchFamily="49" charset="-122"/>
              <a:sym typeface="微软雅黑" panose="020B0503020204020204" charset="-122"/>
            </a:endParaRPr>
          </a:p>
          <a:p>
            <a:pPr eaLnBrk="1" hangingPunct="1"/>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4"/>
          <p:cNvSpPr/>
          <p:nvPr/>
        </p:nvSpPr>
        <p:spPr>
          <a:xfrm>
            <a:off x="728663" y="200025"/>
            <a:ext cx="7200900" cy="830263"/>
          </a:xfrm>
          <a:prstGeom prst="rect">
            <a:avLst/>
          </a:prstGeom>
          <a:noFill/>
          <a:ln w="9525">
            <a:noFill/>
          </a:ln>
        </p:spPr>
        <p:txBody>
          <a:bodyPr anchor="t">
            <a:spAutoFit/>
          </a:bodyPr>
          <a:lstStyle/>
          <a:p>
            <a:pPr algn="ctr"/>
            <a:r>
              <a:rPr lang="zh-CN" altLang="en-US" sz="4800" b="1" dirty="0">
                <a:latin typeface="Arial" panose="020B0604020202020204" pitchFamily="34" charset="0"/>
                <a:ea typeface="黑体" panose="02010609060101010101" pitchFamily="49" charset="-122"/>
              </a:rPr>
              <a:t>阅读课文</a:t>
            </a:r>
            <a:r>
              <a:rPr lang="en-US" altLang="zh-CN" sz="4800" b="1" dirty="0">
                <a:latin typeface="Arial" panose="020B0604020202020204" pitchFamily="34" charset="0"/>
                <a:ea typeface="黑体" panose="02010609060101010101" pitchFamily="49" charset="-122"/>
              </a:rPr>
              <a:t>16-17</a:t>
            </a:r>
            <a:r>
              <a:rPr lang="zh-CN" altLang="en-US" sz="4800" b="1" dirty="0">
                <a:latin typeface="Arial" panose="020B0604020202020204" pitchFamily="34" charset="0"/>
                <a:ea typeface="黑体" panose="02010609060101010101" pitchFamily="49" charset="-122"/>
              </a:rPr>
              <a:t>自然段</a:t>
            </a:r>
            <a:endParaRPr lang="zh-CN" altLang="en-US" sz="4800" b="1" dirty="0">
              <a:latin typeface="Arial" panose="020B0604020202020204" pitchFamily="34" charset="0"/>
              <a:ea typeface="黑体" panose="02010609060101010101" pitchFamily="49" charset="-122"/>
            </a:endParaRPr>
          </a:p>
        </p:txBody>
      </p:sp>
      <p:sp>
        <p:nvSpPr>
          <p:cNvPr id="22530" name="Rectangle 2"/>
          <p:cNvSpPr txBox="1"/>
          <p:nvPr/>
        </p:nvSpPr>
        <p:spPr>
          <a:xfrm>
            <a:off x="473075" y="1030288"/>
            <a:ext cx="8974138" cy="830262"/>
          </a:xfrm>
          <a:prstGeom prst="rect">
            <a:avLst/>
          </a:prstGeom>
          <a:noFill/>
          <a:ln w="9525">
            <a:noFill/>
          </a:ln>
        </p:spPr>
        <p:txBody>
          <a:bodyPr anchor="t">
            <a:spAutoFit/>
          </a:bodyPr>
          <a:lstStyle/>
          <a:p>
            <a:r>
              <a:rPr lang="zh-CN" altLang="en-US" sz="4800" b="1" dirty="0">
                <a:solidFill>
                  <a:srgbClr val="000099"/>
                </a:solidFill>
                <a:latin typeface="黑体" panose="02010609060101010101" pitchFamily="49" charset="-122"/>
                <a:ea typeface="黑体" panose="02010609060101010101" pitchFamily="49" charset="-122"/>
              </a:rPr>
              <a:t>文章的结尾表达了哪几层意思？</a:t>
            </a:r>
            <a:endParaRPr lang="zh-CN" altLang="en-US" sz="4800" b="1" dirty="0">
              <a:solidFill>
                <a:srgbClr val="000099"/>
              </a:solidFill>
              <a:latin typeface="黑体" panose="02010609060101010101" pitchFamily="49" charset="-122"/>
              <a:ea typeface="黑体" panose="02010609060101010101" pitchFamily="49" charset="-122"/>
            </a:endParaRPr>
          </a:p>
        </p:txBody>
      </p:sp>
      <p:grpSp>
        <p:nvGrpSpPr>
          <p:cNvPr id="2" name="Group 3"/>
          <p:cNvGrpSpPr/>
          <p:nvPr/>
        </p:nvGrpSpPr>
        <p:grpSpPr>
          <a:xfrm>
            <a:off x="1285875" y="2137410"/>
            <a:ext cx="6644005" cy="978647"/>
            <a:chOff x="0" y="0"/>
            <a:chExt cx="3772" cy="822"/>
          </a:xfrm>
          <a:solidFill>
            <a:schemeClr val="bg1"/>
          </a:solidFill>
        </p:grpSpPr>
        <p:sp>
          <p:nvSpPr>
            <p:cNvPr id="6" name="AutoShape 4"/>
            <p:cNvSpPr>
              <a:spLocks noChangeArrowheads="1"/>
            </p:cNvSpPr>
            <p:nvPr/>
          </p:nvSpPr>
          <p:spPr bwMode="auto">
            <a:xfrm>
              <a:off x="304" y="227"/>
              <a:ext cx="3462" cy="364"/>
            </a:xfrm>
            <a:prstGeom prst="roundRect">
              <a:avLst>
                <a:gd name="adj" fmla="val 16667"/>
              </a:avLst>
            </a:prstGeom>
            <a:grpFill/>
            <a:ln w="12700" cmpd="sng">
              <a:solidFill>
                <a:schemeClr val="bg1"/>
              </a:solidFill>
              <a:round/>
            </a:ln>
            <a:effectLst>
              <a:outerShdw dist="99190" dir="238833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AutoShape 5"/>
            <p:cNvSpPr>
              <a:spLocks noChangeArrowheads="1"/>
            </p:cNvSpPr>
            <p:nvPr/>
          </p:nvSpPr>
          <p:spPr bwMode="auto">
            <a:xfrm>
              <a:off x="0" y="0"/>
              <a:ext cx="547" cy="816"/>
            </a:xfrm>
            <a:prstGeom prst="diamond">
              <a:avLst/>
            </a:prstGeom>
            <a:grpFill/>
            <a:ln w="25400" cmpd="sng">
              <a:solidFill>
                <a:schemeClr val="bg1"/>
              </a:solidFill>
              <a:miter lim="800000"/>
            </a:ln>
            <a:effectLst>
              <a:outerShdw dist="63500" dir="221219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Text Box 6"/>
            <p:cNvSpPr txBox="1">
              <a:spLocks noChangeArrowheads="1"/>
            </p:cNvSpPr>
            <p:nvPr/>
          </p:nvSpPr>
          <p:spPr bwMode="auto">
            <a:xfrm>
              <a:off x="486" y="177"/>
              <a:ext cx="3286" cy="645"/>
            </a:xfrm>
            <a:prstGeom prst="rect">
              <a:avLst/>
            </a:prstGeom>
            <a:grpFill/>
            <a:ln w="9525">
              <a:noFill/>
              <a:miter lim="800000"/>
            </a:ln>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①痛悼母亲的离去；</a:t>
              </a:r>
              <a:endParaRPr kumimoji="0" lang="zh-CN" altLang="en-US" sz="4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43015" name="Text Box 7"/>
            <p:cNvSpPr txBox="1"/>
            <p:nvPr/>
          </p:nvSpPr>
          <p:spPr>
            <a:xfrm>
              <a:off x="128" y="272"/>
              <a:ext cx="240" cy="438"/>
            </a:xfrm>
            <a:prstGeom prst="rect">
              <a:avLst/>
            </a:prstGeom>
            <a:grpFill/>
            <a:ln w="9525">
              <a:no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8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rPr>
                <a:t>1</a:t>
              </a:r>
              <a:endParaRPr kumimoji="0" lang="en-US" altLang="zh-CN" sz="28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endParaRPr>
            </a:p>
          </p:txBody>
        </p:sp>
      </p:grpSp>
      <p:grpSp>
        <p:nvGrpSpPr>
          <p:cNvPr id="3" name="Group 8"/>
          <p:cNvGrpSpPr/>
          <p:nvPr/>
        </p:nvGrpSpPr>
        <p:grpSpPr>
          <a:xfrm>
            <a:off x="1285875" y="3525203"/>
            <a:ext cx="6916737" cy="863600"/>
            <a:chOff x="0" y="0"/>
            <a:chExt cx="4357" cy="725"/>
          </a:xfrm>
          <a:solidFill>
            <a:schemeClr val="bg1"/>
          </a:solidFill>
        </p:grpSpPr>
        <p:sp>
          <p:nvSpPr>
            <p:cNvPr id="11" name="AutoShape 9"/>
            <p:cNvSpPr>
              <a:spLocks noChangeArrowheads="1"/>
            </p:cNvSpPr>
            <p:nvPr/>
          </p:nvSpPr>
          <p:spPr bwMode="auto">
            <a:xfrm>
              <a:off x="227" y="91"/>
              <a:ext cx="3584" cy="408"/>
            </a:xfrm>
            <a:prstGeom prst="roundRect">
              <a:avLst>
                <a:gd name="adj" fmla="val 16667"/>
              </a:avLst>
            </a:prstGeom>
            <a:grpFill/>
            <a:ln w="12700" cmpd="sng">
              <a:solidFill>
                <a:schemeClr val="bg1"/>
              </a:solidFill>
              <a:round/>
            </a:ln>
            <a:effectLst>
              <a:outerShdw dist="99190" dir="238833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 name="AutoShape 10"/>
            <p:cNvSpPr>
              <a:spLocks noChangeArrowheads="1"/>
            </p:cNvSpPr>
            <p:nvPr/>
          </p:nvSpPr>
          <p:spPr bwMode="auto">
            <a:xfrm>
              <a:off x="0" y="0"/>
              <a:ext cx="540" cy="725"/>
            </a:xfrm>
            <a:prstGeom prst="diamond">
              <a:avLst/>
            </a:prstGeom>
            <a:grpFill/>
            <a:ln w="25400" cmpd="sng">
              <a:solidFill>
                <a:schemeClr val="bg1"/>
              </a:solidFill>
              <a:miter lim="800000"/>
            </a:ln>
            <a:effectLst>
              <a:outerShdw dist="63500" dir="221219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3" name="Text Box 11"/>
            <p:cNvSpPr txBox="1">
              <a:spLocks noChangeArrowheads="1"/>
            </p:cNvSpPr>
            <p:nvPr/>
          </p:nvSpPr>
          <p:spPr bwMode="auto">
            <a:xfrm>
              <a:off x="273" y="39"/>
              <a:ext cx="4084" cy="593"/>
            </a:xfrm>
            <a:prstGeom prst="rect">
              <a:avLst/>
            </a:prstGeom>
            <a:grpFill/>
            <a:ln w="9525">
              <a:noFill/>
              <a:miter lim="800000"/>
            </a:ln>
            <a:effectLst/>
          </p:spPr>
          <p:txBody>
            <a:bodyPr>
              <a:spAutoFit/>
            </a:bodyPr>
            <a:lstStyle/>
            <a:p>
              <a:pPr marL="800100" marR="0" lvl="1" indent="-34290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40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②对母亲的高度评价；</a:t>
              </a:r>
              <a:endParaRPr kumimoji="0" lang="zh-CN" altLang="en-US" sz="40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43020" name="Text Box 12"/>
            <p:cNvSpPr txBox="1"/>
            <p:nvPr/>
          </p:nvSpPr>
          <p:spPr>
            <a:xfrm>
              <a:off x="182" y="227"/>
              <a:ext cx="222" cy="386"/>
            </a:xfrm>
            <a:prstGeom prst="rect">
              <a:avLst/>
            </a:prstGeom>
            <a:grpFill/>
            <a:ln w="9525">
              <a:noFill/>
            </a:ln>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4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rPr>
                <a:t>2</a:t>
              </a:r>
              <a:endParaRPr kumimoji="0" lang="en-US" altLang="zh-CN" sz="24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endParaRPr>
            </a:p>
          </p:txBody>
        </p:sp>
      </p:grpSp>
      <p:grpSp>
        <p:nvGrpSpPr>
          <p:cNvPr id="4" name="Group 13"/>
          <p:cNvGrpSpPr/>
          <p:nvPr/>
        </p:nvGrpSpPr>
        <p:grpSpPr>
          <a:xfrm>
            <a:off x="1285874" y="4641847"/>
            <a:ext cx="6916737" cy="840536"/>
            <a:chOff x="0" y="0"/>
            <a:chExt cx="4357" cy="707"/>
          </a:xfrm>
          <a:solidFill>
            <a:schemeClr val="bg1"/>
          </a:solidFill>
        </p:grpSpPr>
        <p:sp>
          <p:nvSpPr>
            <p:cNvPr id="16" name="AutoShape 14"/>
            <p:cNvSpPr>
              <a:spLocks noChangeArrowheads="1"/>
            </p:cNvSpPr>
            <p:nvPr/>
          </p:nvSpPr>
          <p:spPr bwMode="auto">
            <a:xfrm>
              <a:off x="307" y="118"/>
              <a:ext cx="3503" cy="454"/>
            </a:xfrm>
            <a:prstGeom prst="roundRect">
              <a:avLst>
                <a:gd name="adj" fmla="val 16667"/>
              </a:avLst>
            </a:prstGeom>
            <a:grpFill/>
            <a:ln w="12700" cmpd="sng">
              <a:solidFill>
                <a:schemeClr val="bg1"/>
              </a:solidFill>
              <a:round/>
            </a:ln>
            <a:effectLst>
              <a:outerShdw dist="99190" dir="238833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7" name="AutoShape 15"/>
            <p:cNvSpPr>
              <a:spLocks noChangeArrowheads="1"/>
            </p:cNvSpPr>
            <p:nvPr/>
          </p:nvSpPr>
          <p:spPr bwMode="auto">
            <a:xfrm>
              <a:off x="0" y="0"/>
              <a:ext cx="553" cy="681"/>
            </a:xfrm>
            <a:prstGeom prst="diamond">
              <a:avLst/>
            </a:prstGeom>
            <a:grpFill/>
            <a:ln w="25400" cmpd="sng">
              <a:solidFill>
                <a:schemeClr val="bg1"/>
              </a:solidFill>
              <a:miter lim="800000"/>
            </a:ln>
            <a:effectLst>
              <a:outerShdw dist="63500" dir="221219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8" name="Text Box 16"/>
            <p:cNvSpPr txBox="1">
              <a:spLocks noChangeArrowheads="1"/>
            </p:cNvSpPr>
            <p:nvPr/>
          </p:nvSpPr>
          <p:spPr bwMode="auto">
            <a:xfrm>
              <a:off x="599" y="61"/>
              <a:ext cx="3758" cy="646"/>
            </a:xfrm>
            <a:prstGeom prst="rect">
              <a:avLst/>
            </a:prstGeom>
            <a:grpFill/>
            <a:ln w="9525">
              <a:noFill/>
              <a:miter lim="800000"/>
            </a:ln>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③决心尽忠革命事业。</a:t>
              </a:r>
              <a:r>
                <a:rPr kumimoji="0" lang="en-US" sz="4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 </a:t>
              </a:r>
              <a:endParaRPr kumimoji="0" lang="en-US" sz="4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43025" name="Text Box 17"/>
            <p:cNvSpPr txBox="1"/>
            <p:nvPr/>
          </p:nvSpPr>
          <p:spPr>
            <a:xfrm>
              <a:off x="136" y="181"/>
              <a:ext cx="223" cy="387"/>
            </a:xfrm>
            <a:prstGeom prst="rect">
              <a:avLst/>
            </a:prstGeom>
            <a:grpFill/>
            <a:ln w="9525">
              <a:no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4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rPr>
                <a:t>3</a:t>
              </a:r>
              <a:endParaRPr kumimoji="0" lang="en-US" altLang="zh-CN" sz="24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标题 1"/>
          <p:cNvSpPr>
            <a:spLocks noGrp="1"/>
          </p:cNvSpPr>
          <p:nvPr>
            <p:ph type="title"/>
          </p:nvPr>
        </p:nvSpPr>
        <p:spPr>
          <a:xfrm>
            <a:off x="207963" y="61913"/>
            <a:ext cx="8229600" cy="1143000"/>
          </a:xfrm>
        </p:spPr>
        <p:txBody>
          <a:bodyPr wrap="square" lIns="91440" tIns="45720" rIns="91440" bIns="45720" anchor="ctr"/>
          <a:lstStyle/>
          <a:p>
            <a:pPr eaLnBrk="1" hangingPunct="1"/>
            <a:r>
              <a:rPr lang="zh-CN" altLang="en-US" sz="8000" b="1" dirty="0"/>
              <a:t>小结</a:t>
            </a:r>
            <a:endParaRPr lang="zh-CN" altLang="en-US" sz="8000" b="1" dirty="0"/>
          </a:p>
        </p:txBody>
      </p:sp>
      <p:sp>
        <p:nvSpPr>
          <p:cNvPr id="3" name="内容占位符 2"/>
          <p:cNvSpPr>
            <a:spLocks noGrp="1"/>
          </p:cNvSpPr>
          <p:nvPr>
            <p:ph idx="1"/>
          </p:nvPr>
        </p:nvSpPr>
        <p:spPr>
          <a:xfrm>
            <a:off x="279400" y="1204911"/>
            <a:ext cx="8728075" cy="5727700"/>
          </a:xfrm>
        </p:spPr>
        <p:txBody>
          <a:bodyPr vert="horz" wrap="square" lIns="91440" tIns="45720" rIns="91440" bIns="45720" numCol="1" anchor="t" anchorCtr="0" compatLnSpc="1"/>
          <a:lstStyle/>
          <a:p>
            <a:pPr marL="342900" marR="0" lvl="0" indent="-342900" algn="l" defTabSz="914400" rtl="0" eaLnBrk="1" fontAlgn="base" latinLnBrk="0" hangingPunct="1">
              <a:lnSpc>
                <a:spcPct val="9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1</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、总领全文的开篇</a:t>
            </a:r>
            <a:endPar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base" latinLnBrk="0" hangingPunct="1">
              <a:lnSpc>
                <a:spcPct val="9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2</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、一线串珠的线索</a:t>
            </a:r>
            <a:endPar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3</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、抒情议论做升华</a:t>
            </a:r>
            <a:endPar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4</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a:t>
            </a:r>
            <a:r>
              <a:rPr lang="zh-CN" altLang="en-US" sz="4400" b="1" strike="noStrike" noProof="1">
                <a:ln>
                  <a:noFill/>
                </a:ln>
                <a:effectLst/>
                <a:uLnTx/>
                <a:uFillTx/>
                <a:latin typeface="黑体" panose="02010609060101010101" pitchFamily="49" charset="-122"/>
                <a:ea typeface="黑体" panose="02010609060101010101" pitchFamily="49" charset="-122"/>
                <a:sym typeface="+mn-ea"/>
              </a:rPr>
              <a:t>把人物放在社会大背景下来写以小见大：写生活中的小事儿展现人物大精神。</a:t>
            </a:r>
            <a:endPar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5</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、语言朴实见真情</a:t>
            </a:r>
            <a:endPar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00000"/>
              </a:lnSpc>
              <a:spcBef>
                <a:spcPct val="20000"/>
              </a:spcBef>
              <a:spcAft>
                <a:spcPct val="0"/>
              </a:spcAft>
              <a:buClrTx/>
              <a:buSzTx/>
              <a:buFontTx/>
              <a:buNone/>
              <a:defRPr/>
            </a:pPr>
            <a:endParaRPr kumimoji="0" lang="zh-CN" altLang="en-US" sz="40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zh-CN" altLang="en-US" sz="32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23528" y="548680"/>
            <a:ext cx="8208912" cy="5576911"/>
          </a:xfrm>
          <a:prstGeom prst="rect">
            <a:avLst/>
          </a:prstGeom>
          <a:noFill/>
        </p:spPr>
        <p:txBody>
          <a:bodyPr wrap="square" rtlCol="0" anchor="t">
            <a:spAutoFit/>
          </a:bodyPr>
          <a:lstStyle/>
          <a:p>
            <a:pPr lvl="0" indent="457200" algn="l">
              <a:lnSpc>
                <a:spcPct val="110000"/>
              </a:lnSpc>
            </a:pPr>
            <a:r>
              <a:rPr lang="zh-CN" altLang="en-US" sz="3600" dirty="0" smtClean="0">
                <a:latin typeface="隶书" panose="02010509060101010101" charset="-122"/>
                <a:ea typeface="隶书" panose="02010509060101010101" charset="-122"/>
                <a:cs typeface="隶书" panose="02010509060101010101" charset="-122"/>
                <a:sym typeface="+mn-ea"/>
              </a:rPr>
              <a:t>  朱德</a:t>
            </a:r>
            <a:r>
              <a:rPr lang="zh-CN" altLang="en-US" sz="3600" dirty="0">
                <a:latin typeface="隶书" panose="02010509060101010101" charset="-122"/>
                <a:ea typeface="隶书" panose="02010509060101010101" charset="-122"/>
                <a:cs typeface="隶书" panose="02010509060101010101" charset="-122"/>
                <a:sym typeface="+mn-ea"/>
              </a:rPr>
              <a:t>母亲去世之日，正是抗日战争胜利的曙光已显露于东方之时。中国共产党召开这次追悼大会，是号召大家以朱德母亲为榜样，发扬艰苦奋斗的精神，争取抗战的胜利，同时也是树立共产党人的光辉形象。在经济繁荣、物质丰富的今天，我们仍然需要树立这种</a:t>
            </a:r>
            <a:r>
              <a:rPr lang="zh-CN" altLang="en-US" sz="3600" dirty="0">
                <a:solidFill>
                  <a:srgbClr val="FF0000"/>
                </a:solidFill>
                <a:latin typeface="隶书" panose="02010509060101010101" charset="-122"/>
                <a:ea typeface="隶书" panose="02010509060101010101" charset="-122"/>
                <a:cs typeface="隶书" panose="02010509060101010101" charset="-122"/>
                <a:sym typeface="+mn-ea"/>
              </a:rPr>
              <a:t>勤劳奋斗</a:t>
            </a:r>
            <a:r>
              <a:rPr lang="zh-CN" altLang="en-US" sz="3600" dirty="0">
                <a:latin typeface="隶书" panose="02010509060101010101" charset="-122"/>
                <a:ea typeface="隶书" panose="02010509060101010101" charset="-122"/>
                <a:cs typeface="隶书" panose="02010509060101010101" charset="-122"/>
                <a:sym typeface="+mn-ea"/>
              </a:rPr>
              <a:t>的精神，弘扬</a:t>
            </a:r>
            <a:r>
              <a:rPr lang="zh-CN" altLang="en-US" sz="3600" dirty="0">
                <a:solidFill>
                  <a:srgbClr val="FF0000"/>
                </a:solidFill>
                <a:latin typeface="隶书" panose="02010509060101010101" charset="-122"/>
                <a:ea typeface="隶书" panose="02010509060101010101" charset="-122"/>
                <a:cs typeface="隶书" panose="02010509060101010101" charset="-122"/>
                <a:sym typeface="+mn-ea"/>
              </a:rPr>
              <a:t>自强自尊、甘于平凡</a:t>
            </a:r>
            <a:r>
              <a:rPr lang="zh-CN" altLang="en-US" sz="3600" dirty="0">
                <a:latin typeface="隶书" panose="02010509060101010101" charset="-122"/>
                <a:ea typeface="隶书" panose="02010509060101010101" charset="-122"/>
                <a:cs typeface="隶书" panose="02010509060101010101" charset="-122"/>
                <a:sym typeface="+mn-ea"/>
              </a:rPr>
              <a:t>的美德。</a:t>
            </a:r>
            <a:endParaRPr lang="zh-CN" altLang="en-US" sz="3600" dirty="0">
              <a:latin typeface="隶书" panose="02010509060101010101" charset="-122"/>
              <a:ea typeface="隶书" panose="02010509060101010101" charset="-122"/>
              <a:cs typeface="隶书" panose="02010509060101010101" charset="-122"/>
              <a:sym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2310" y="767715"/>
            <a:ext cx="7738745" cy="3745865"/>
          </a:xfrm>
          <a:prstGeom prst="rect">
            <a:avLst/>
          </a:prstGeom>
          <a:noFill/>
        </p:spPr>
        <p:txBody>
          <a:bodyPr wrap="square" rtlCol="0" anchor="t">
            <a:spAutoFit/>
          </a:bodyPr>
          <a:lstStyle/>
          <a:p>
            <a:pPr indent="457200">
              <a:lnSpc>
                <a:spcPct val="110000"/>
              </a:lnSpc>
            </a:pPr>
            <a:r>
              <a:rPr lang="zh-CN" altLang="en-US" sz="3600">
                <a:latin typeface="隶书" panose="02010509060101010101" charset="-122"/>
                <a:ea typeface="隶书" panose="02010509060101010101" charset="-122"/>
              </a:rPr>
              <a:t>她的裤子和短褂上，左一块右一块都是补丁，两只手上伏着粗粗的血管，由于操劳过度，面色已是黝</a:t>
            </a:r>
            <a:r>
              <a:rPr lang="en-US" altLang="zh-CN" sz="3600">
                <a:latin typeface="Times New Roman" panose="02020603050405020304" charset="0"/>
                <a:ea typeface="隶书" panose="02010509060101010101" charset="-122"/>
                <a:cs typeface="Times New Roman" panose="02020603050405020304" charset="0"/>
              </a:rPr>
              <a:t>(</a:t>
            </a:r>
            <a:r>
              <a:rPr lang="zh-CN" altLang="en-US" sz="3600">
                <a:latin typeface="Times New Roman" panose="02020603050405020304" charset="0"/>
                <a:ea typeface="隶书" panose="02010509060101010101" charset="-122"/>
                <a:cs typeface="Times New Roman" panose="02020603050405020304" charset="0"/>
              </a:rPr>
              <a:t>yǒu</a:t>
            </a:r>
            <a:r>
              <a:rPr lang="en-US" altLang="zh-CN" sz="3600">
                <a:latin typeface="Times New Roman" panose="02020603050405020304" charset="0"/>
                <a:ea typeface="隶书" panose="02010509060101010101" charset="-122"/>
                <a:cs typeface="Times New Roman" panose="02020603050405020304" charset="0"/>
              </a:rPr>
              <a:t>)</a:t>
            </a:r>
            <a:r>
              <a:rPr lang="zh-CN" altLang="en-US" sz="3600">
                <a:latin typeface="隶书" panose="02010509060101010101" charset="-122"/>
                <a:ea typeface="隶书" panose="02010509060101010101" charset="-122"/>
              </a:rPr>
              <a:t>黑，蓬蓬的头发在后颈上挽了一个发髻</a:t>
            </a:r>
            <a:r>
              <a:rPr lang="en-US" altLang="zh-CN" sz="3600">
                <a:latin typeface="Times New Roman" panose="02020603050405020304" charset="0"/>
                <a:ea typeface="隶书" panose="02010509060101010101" charset="-122"/>
                <a:cs typeface="Times New Roman" panose="02020603050405020304" charset="0"/>
                <a:sym typeface="+mn-ea"/>
              </a:rPr>
              <a:t>(</a:t>
            </a:r>
            <a:r>
              <a:rPr lang="zh-CN" altLang="en-US" sz="3600">
                <a:latin typeface="Times New Roman" panose="02020603050405020304" charset="0"/>
                <a:ea typeface="隶书" panose="02010509060101010101" charset="-122"/>
                <a:cs typeface="Times New Roman" panose="02020603050405020304" charset="0"/>
                <a:sym typeface="+mn-ea"/>
              </a:rPr>
              <a:t>jì</a:t>
            </a:r>
            <a:r>
              <a:rPr lang="en-US" altLang="zh-CN" sz="3600">
                <a:latin typeface="Times New Roman" panose="02020603050405020304" charset="0"/>
                <a:ea typeface="隶书" panose="02010509060101010101" charset="-122"/>
                <a:cs typeface="Times New Roman" panose="02020603050405020304" charset="0"/>
                <a:sym typeface="+mn-ea"/>
              </a:rPr>
              <a:t>)</a:t>
            </a:r>
            <a:r>
              <a:rPr lang="zh-CN" altLang="en-US" sz="3600">
                <a:latin typeface="隶书" panose="02010509060101010101" charset="-122"/>
                <a:ea typeface="隶书" panose="02010509060101010101" charset="-122"/>
              </a:rPr>
              <a:t>，两只大大的褐色眼睛里充满了贤惠，充满了忧愁。</a:t>
            </a:r>
            <a:endParaRPr lang="zh-CN" altLang="en-US" sz="3600">
              <a:latin typeface="隶书" panose="02010509060101010101" charset="-122"/>
              <a:ea typeface="隶书" panose="02010509060101010101" charset="-122"/>
            </a:endParaRPr>
          </a:p>
        </p:txBody>
      </p:sp>
      <p:sp>
        <p:nvSpPr>
          <p:cNvPr id="3" name="文本框 2"/>
          <p:cNvSpPr txBox="1"/>
          <p:nvPr/>
        </p:nvSpPr>
        <p:spPr>
          <a:xfrm>
            <a:off x="591185" y="5080635"/>
            <a:ext cx="7849870" cy="583565"/>
          </a:xfrm>
          <a:prstGeom prst="rect">
            <a:avLst/>
          </a:prstGeom>
          <a:noFill/>
        </p:spPr>
        <p:txBody>
          <a:bodyPr wrap="square" rtlCol="0" anchor="t">
            <a:spAutoFit/>
          </a:bodyPr>
          <a:lstStyle/>
          <a:p>
            <a:pPr algn="r"/>
            <a:r>
              <a:rPr lang="en-US" altLang="zh-CN" sz="3200">
                <a:latin typeface="黑体" panose="02010609060101010101" pitchFamily="49" charset="-122"/>
                <a:ea typeface="黑体" panose="02010609060101010101" pitchFamily="49" charset="-122"/>
                <a:cs typeface="黑体" panose="02010609060101010101" pitchFamily="49" charset="-122"/>
              </a:rPr>
              <a:t>——</a:t>
            </a:r>
            <a:r>
              <a:rPr lang="zh-CN" altLang="en-US" sz="3200">
                <a:latin typeface="黑体" panose="02010609060101010101" pitchFamily="49" charset="-122"/>
                <a:ea typeface="黑体" panose="02010609060101010101" pitchFamily="49" charset="-122"/>
                <a:cs typeface="黑体" panose="02010609060101010101" pitchFamily="49" charset="-122"/>
              </a:rPr>
              <a:t>朱德向美国记者史沫特莱谈起母亲</a:t>
            </a:r>
            <a:endParaRPr lang="zh-CN" altLang="en-US" sz="3200">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2828</Words>
  <Application>WPS 演示</Application>
  <PresentationFormat>全屏显示(4:3)</PresentationFormat>
  <Paragraphs>299</Paragraphs>
  <Slides>24</Slides>
  <Notes>10</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24</vt:i4>
      </vt:variant>
    </vt:vector>
  </HeadingPairs>
  <TitlesOfParts>
    <vt:vector size="37" baseType="lpstr">
      <vt:lpstr>Arial</vt:lpstr>
      <vt:lpstr>宋体</vt:lpstr>
      <vt:lpstr>Wingdings</vt:lpstr>
      <vt:lpstr>黑体</vt:lpstr>
      <vt:lpstr>隶书</vt:lpstr>
      <vt:lpstr>楷体</vt:lpstr>
      <vt:lpstr>Wingdings 2</vt:lpstr>
      <vt:lpstr>微软雅黑</vt:lpstr>
      <vt:lpstr>Arial Unicode MS</vt:lpstr>
      <vt:lpstr>Calibri</vt:lpstr>
      <vt:lpstr>Times New Roman</vt:lpstr>
      <vt:lpstr>默认设计模板</vt:lpstr>
      <vt:lpstr>1_默认设计模板</vt:lpstr>
      <vt:lpstr>PowerPoint 演示文稿</vt:lpstr>
      <vt:lpstr>PowerPoint 演示文稿</vt:lpstr>
      <vt:lpstr>PowerPoint 演示文稿</vt:lpstr>
      <vt:lpstr>回忆我的母亲</vt:lpstr>
      <vt:lpstr>追溯背景</vt:lpstr>
      <vt:lpstr>八路功勋,大孝为国; 一生劳动,吾党之光。</vt:lpstr>
      <vt:lpstr>《红星照耀中国》</vt:lpstr>
      <vt:lpstr>作者介绍</vt:lpstr>
      <vt:lpstr>PowerPoint 演示文稿</vt:lpstr>
      <vt:lpstr>PowerPoint 演示文稿</vt:lpstr>
      <vt:lpstr>PowerPoint 演示文稿</vt:lpstr>
      <vt:lpstr>写好一个开头？</vt:lpstr>
      <vt:lpstr>写好一个开头？</vt:lpstr>
      <vt:lpstr>   读2-13段，说说“很多事情”可以简单概括为哪些事情？</vt:lpstr>
      <vt:lpstr>PowerPoint 演示文稿</vt:lpstr>
      <vt:lpstr>PowerPoint 演示文稿</vt:lpstr>
      <vt:lpstr>  文中多次写到母亲的勤劳，请找出具体事例？    除了写到母亲的勤劳，文中还回忆的母亲的什么品质？   </vt:lpstr>
      <vt:lpstr>勤劳俭朴 任劳任怨 聪明能干 宽厚仁慈  坚强不屈 有见识、有远见 深明大义      </vt:lpstr>
      <vt:lpstr>写好一个结尾？ </vt:lpstr>
      <vt:lpstr>再读课文14-15 感恩母亲 我应该感谢母亲！</vt:lpstr>
      <vt:lpstr>PowerPoint 演示文稿</vt:lpstr>
      <vt:lpstr>小结</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577570579</cp:lastModifiedBy>
  <cp:revision>35</cp:revision>
  <dcterms:created xsi:type="dcterms:W3CDTF">2017-10-09T04:38:00Z</dcterms:created>
  <dcterms:modified xsi:type="dcterms:W3CDTF">2020-09-11T10:45:30Z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