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91" r:id="rId2"/>
    <p:sldId id="292" r:id="rId3"/>
    <p:sldId id="282" r:id="rId4"/>
    <p:sldId id="283" r:id="rId5"/>
    <p:sldId id="331" r:id="rId6"/>
    <p:sldId id="273" r:id="rId7"/>
    <p:sldId id="298" r:id="rId8"/>
    <p:sldId id="290" r:id="rId9"/>
    <p:sldId id="347" r:id="rId10"/>
    <p:sldId id="312" r:id="rId11"/>
    <p:sldId id="350" r:id="rId12"/>
    <p:sldId id="351" r:id="rId13"/>
    <p:sldId id="266" r:id="rId14"/>
    <p:sldId id="262" r:id="rId15"/>
    <p:sldId id="310" r:id="rId16"/>
  </p:sldIdLst>
  <p:sldSz cx="12192000" cy="6858000"/>
  <p:notesSz cx="7104063" cy="10234613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2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chen" initials="lmqsl" lastIdx="2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BF6E3"/>
    <a:srgbClr val="F9F4DE"/>
    <a:srgbClr val="FBF6E2"/>
    <a:srgbClr val="F3E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595" y="43"/>
      </p:cViewPr>
      <p:guideLst>
        <p:guide orient="horz" pos="2160"/>
        <p:guide pos="38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609600" y="6388100"/>
            <a:ext cx="2844800" cy="4238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ea typeface="黑体" panose="02010609060101010101" pitchFamily="2" charset="-122"/>
                <a:cs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388100"/>
            <a:ext cx="3860800" cy="4238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A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388100"/>
            <a:ext cx="2844800" cy="4238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r" fontAlgn="base">
              <a:buChar char="•"/>
            </a:pPr>
            <a:fld id="{9A0DB2DC-4C9A-4742-B13C-FB6460FD3503}" type="slidenum">
              <a:rPr lang="en-US" altLang="en-US" strike="noStrike" noProof="1" dirty="0">
                <a:latin typeface="Calibri" panose="020F05020202040A0204" charset="0"/>
                <a:ea typeface="黑体" panose="02010609060101010101" pitchFamily="2" charset="-122"/>
                <a:cs typeface="+mn-cs"/>
              </a:rPr>
              <a:t>‹#›</a:t>
            </a:fld>
            <a:endParaRPr lang="en-US" altLang="en-US" strike="noStrike" noProof="1">
              <a:latin typeface="Calibri" panose="020F05020202040A020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4"/>
          <p:cNvSpPr txBox="1"/>
          <p:nvPr/>
        </p:nvSpPr>
        <p:spPr>
          <a:xfrm>
            <a:off x="244475" y="119380"/>
            <a:ext cx="1135888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0" hangingPunct="0"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辽宋夏金元时期：民族关系发展和社会变化</a:t>
            </a:r>
          </a:p>
        </p:txBody>
      </p:sp>
      <p:sp>
        <p:nvSpPr>
          <p:cNvPr id="3079" name="Rectangle 5"/>
          <p:cNvSpPr/>
          <p:nvPr/>
        </p:nvSpPr>
        <p:spPr>
          <a:xfrm>
            <a:off x="1241267" y="1906746"/>
            <a:ext cx="9364980" cy="2286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algn="ctr" eaLnBrk="0" hangingPunct="0">
              <a:buFont typeface="Arial" panose="020B0604020202020204" pitchFamily="34" charset="0"/>
              <a:buNone/>
            </a:pPr>
            <a:r>
              <a:rPr lang="zh-CN" altLang="en-US" sz="7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第</a:t>
            </a:r>
            <a:r>
              <a:rPr lang="en-US" altLang="zh-CN" sz="7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12</a:t>
            </a:r>
            <a:r>
              <a:rPr lang="zh-CN" altLang="en-US" sz="7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课 </a:t>
            </a:r>
          </a:p>
          <a:p>
            <a:pPr lvl="0" algn="ctr" eaLnBrk="0" hangingPunct="0">
              <a:buFont typeface="Arial" panose="020B0604020202020204" pitchFamily="34" charset="0"/>
              <a:buNone/>
            </a:pPr>
            <a:r>
              <a:rPr lang="zh-CN" altLang="en-US" sz="7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宋元时期的都市和文化</a:t>
            </a:r>
          </a:p>
        </p:txBody>
      </p:sp>
    </p:spTree>
  </p:cSld>
  <p:clrMapOvr>
    <a:masterClrMapping/>
  </p:clrMapOvr>
  <p:transition spd="med">
    <p:pull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4"/>
          <p:cNvSpPr txBox="1"/>
          <p:nvPr/>
        </p:nvSpPr>
        <p:spPr>
          <a:xfrm>
            <a:off x="466090" y="90170"/>
            <a:ext cx="270129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学习目标：</a:t>
            </a:r>
          </a:p>
        </p:txBody>
      </p:sp>
      <p:pic>
        <p:nvPicPr>
          <p:cNvPr id="5123" name="Picture 4" descr="c:\users\administrator\appdata\roaming\360se6\User Data\temp\t01af057eabdd6f97a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2625" y="5286375"/>
            <a:ext cx="1214438" cy="928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1"/>
          <p:cNvSpPr txBox="1"/>
          <p:nvPr/>
        </p:nvSpPr>
        <p:spPr>
          <a:xfrm>
            <a:off x="466090" y="1229360"/>
            <a:ext cx="11282045" cy="3046095"/>
          </a:xfrm>
          <a:prstGeom prst="rect">
            <a:avLst/>
          </a:prstGeom>
          <a:noFill/>
          <a:ln w="38100">
            <a:solidFill>
              <a:srgbClr val="0000FF"/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rgbClr val="33CCFF"/>
                </a:solidFill>
              </a14:hiddenFill>
            </a:ext>
          </a:ex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anchor="t">
            <a:spAutoFit/>
          </a:bodyPr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4000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1.了解宋元时期的大都市及市民的娱乐生活状    况及节庆风俗。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4000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2.知道宋元时期的文学和史学成就。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4000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3.认识文化是特定时期政治经济的反映。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/>
          <p:nvPr/>
        </p:nvSpPr>
        <p:spPr>
          <a:xfrm>
            <a:off x="-4445" y="-7620"/>
            <a:ext cx="740981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363663" y="935038"/>
            <a:ext cx="604996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2" charset="0"/>
                <a:sym typeface="+mn-ea"/>
              </a:rPr>
              <a:t>你能说出宋元时期有哪些著名的大都市？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ea"/>
            </a:endParaRPr>
          </a:p>
        </p:txBody>
      </p:sp>
      <p:pic>
        <p:nvPicPr>
          <p:cNvPr id="37" name="图片 3" descr="南宋临安城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3270" y="1588135"/>
            <a:ext cx="2276475" cy="3218815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" name="图片 4" descr="元大都.jpg"/>
          <p:cNvPicPr>
            <a:picLocks noChangeAspect="1"/>
          </p:cNvPicPr>
          <p:nvPr/>
        </p:nvPicPr>
        <p:blipFill>
          <a:blip r:embed="rId3"/>
          <a:srcRect b="15753"/>
          <a:stretch>
            <a:fillRect/>
          </a:stretch>
        </p:blipFill>
        <p:spPr bwMode="auto">
          <a:xfrm>
            <a:off x="7155180" y="1606550"/>
            <a:ext cx="2814320" cy="326898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2" name="图片 41" descr="北宋东京城4.jpg"/>
          <p:cNvPicPr>
            <a:picLocks noChangeAspect="1"/>
          </p:cNvPicPr>
          <p:nvPr/>
        </p:nvPicPr>
        <p:blipFill>
          <a:blip r:embed="rId4"/>
          <a:srcRect l="5651" t="1840" r="2041" b="6179"/>
          <a:stretch>
            <a:fillRect/>
          </a:stretch>
        </p:blipFill>
        <p:spPr>
          <a:xfrm>
            <a:off x="1249045" y="1606550"/>
            <a:ext cx="3065780" cy="313055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1114108" y="5055235"/>
            <a:ext cx="320040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北宋东京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506278" y="5055235"/>
            <a:ext cx="234315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南宋临安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6923405" y="5055235"/>
            <a:ext cx="285750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元大都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http://pic.baike.soso.com/p/20140516/20140516161105-1289914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445" y="2082165"/>
            <a:ext cx="6325870" cy="42754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1425" y="953868"/>
            <a:ext cx="5895340" cy="4213860"/>
          </a:xfrm>
          <a:prstGeom prst="rect">
            <a:avLst/>
          </a:prstGeom>
        </p:spPr>
      </p:pic>
      <p:sp>
        <p:nvSpPr>
          <p:cNvPr id="4" name="Text Box 3"/>
          <p:cNvSpPr txBox="1"/>
          <p:nvPr/>
        </p:nvSpPr>
        <p:spPr>
          <a:xfrm>
            <a:off x="-4445" y="-7620"/>
            <a:ext cx="788352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303020" y="836930"/>
            <a:ext cx="3855720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河南开封大相国寺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700145" y="5871210"/>
            <a:ext cx="2478405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热闹的庙会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矩形 73734"/>
          <p:cNvSpPr/>
          <p:nvPr/>
        </p:nvSpPr>
        <p:spPr>
          <a:xfrm>
            <a:off x="5951538" y="3771900"/>
            <a:ext cx="3009900" cy="102552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bevel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娱乐兼商业的场所</a:t>
            </a:r>
          </a:p>
        </p:txBody>
      </p:sp>
      <p:pic>
        <p:nvPicPr>
          <p:cNvPr id="22532" name="Picture 3"/>
          <p:cNvPicPr>
            <a:picLocks noChangeAspect="1"/>
          </p:cNvPicPr>
          <p:nvPr/>
        </p:nvPicPr>
        <p:blipFill>
          <a:blip r:embed="rId2">
            <a:lum contrast="24000"/>
          </a:blip>
          <a:stretch>
            <a:fillRect/>
          </a:stretch>
        </p:blipFill>
        <p:spPr>
          <a:xfrm>
            <a:off x="1524000" y="1577975"/>
            <a:ext cx="9144000" cy="4860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椭圆 73731"/>
          <p:cNvSpPr/>
          <p:nvPr/>
        </p:nvSpPr>
        <p:spPr>
          <a:xfrm>
            <a:off x="4079875" y="2152650"/>
            <a:ext cx="2160588" cy="75565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pPr>
              <a:buFontTx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" name="椭圆 73732"/>
          <p:cNvSpPr/>
          <p:nvPr/>
        </p:nvSpPr>
        <p:spPr>
          <a:xfrm>
            <a:off x="5591175" y="3124200"/>
            <a:ext cx="4368800" cy="118745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pPr>
              <a:buFontTx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7" name="椭圆 73737"/>
          <p:cNvSpPr/>
          <p:nvPr/>
        </p:nvSpPr>
        <p:spPr>
          <a:xfrm>
            <a:off x="4151313" y="2152650"/>
            <a:ext cx="2016125" cy="755650"/>
          </a:xfrm>
          <a:prstGeom prst="ellipse">
            <a:avLst/>
          </a:prstGeom>
          <a:solidFill>
            <a:srgbClr val="FF99CC">
              <a:alpha val="67842"/>
            </a:srgbClr>
          </a:solidFill>
          <a:ln w="9525" cap="flat" cmpd="sng">
            <a:solidFill>
              <a:srgbClr val="FF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Tx/>
            </a:pP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8" name="文本框 73738"/>
          <p:cNvSpPr txBox="1"/>
          <p:nvPr/>
        </p:nvSpPr>
        <p:spPr>
          <a:xfrm>
            <a:off x="4606925" y="2312988"/>
            <a:ext cx="10960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2800" b="1" dirty="0">
                <a:latin typeface="Arial" panose="020B0604020202020204" pitchFamily="34" charset="0"/>
              </a:rPr>
              <a:t>演  出</a:t>
            </a:r>
          </a:p>
        </p:txBody>
      </p:sp>
      <p:sp>
        <p:nvSpPr>
          <p:cNvPr id="59" name="文本框 73740"/>
          <p:cNvSpPr txBox="1"/>
          <p:nvPr/>
        </p:nvSpPr>
        <p:spPr>
          <a:xfrm>
            <a:off x="6672263" y="2366963"/>
            <a:ext cx="1305560" cy="7683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勾栏</a:t>
            </a:r>
          </a:p>
        </p:txBody>
      </p:sp>
      <p:sp>
        <p:nvSpPr>
          <p:cNvPr id="60" name="直接连接符 73739"/>
          <p:cNvSpPr/>
          <p:nvPr/>
        </p:nvSpPr>
        <p:spPr>
          <a:xfrm flipH="1">
            <a:off x="5880100" y="2690813"/>
            <a:ext cx="792163" cy="55562"/>
          </a:xfrm>
          <a:prstGeom prst="line">
            <a:avLst/>
          </a:prstGeom>
          <a:ln w="63500" cap="flat" cmpd="sng">
            <a:solidFill>
              <a:srgbClr val="FFFF00"/>
            </a:solidFill>
            <a:prstDash val="solid"/>
            <a:bevel/>
            <a:headEnd type="none" w="med" len="med"/>
            <a:tailEnd type="triangle" w="med" len="med"/>
          </a:ln>
        </p:spPr>
      </p:sp>
      <p:sp>
        <p:nvSpPr>
          <p:cNvPr id="61" name="Text Box 4"/>
          <p:cNvSpPr txBox="1"/>
          <p:nvPr/>
        </p:nvSpPr>
        <p:spPr>
          <a:xfrm>
            <a:off x="65405" y="4876800"/>
            <a:ext cx="11809730" cy="130937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FontTx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瓦舍者，谓其</a:t>
            </a:r>
            <a:r>
              <a:rPr lang="zh-CN" altLang="en-US" sz="3600" b="1" dirty="0">
                <a:latin typeface="宋体" panose="02010600030101010101" pitchFamily="2" charset="-122"/>
                <a:ea typeface="楷体_GB2312" pitchFamily="49" charset="-122"/>
              </a:rPr>
              <a:t>‘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来时瓦合，去时瓦解</a:t>
            </a:r>
            <a:r>
              <a:rPr lang="zh-CN" altLang="en-US" sz="3600" b="1" dirty="0">
                <a:latin typeface="宋体" panose="02010600030101010101" pitchFamily="2" charset="-122"/>
                <a:ea typeface="楷体_GB2312" pitchFamily="49" charset="-122"/>
              </a:rPr>
              <a:t>’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之义，易聚易散也。</a:t>
            </a:r>
          </a:p>
          <a:p>
            <a:pPr>
              <a:spcBef>
                <a:spcPct val="20000"/>
              </a:spcBef>
              <a:buFontTx/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                           </a:t>
            </a:r>
            <a:r>
              <a:rPr lang="en-US" altLang="zh-CN" sz="3600" b="1" dirty="0">
                <a:latin typeface="宋体" panose="02010600030101010101" pitchFamily="2" charset="-122"/>
                <a:ea typeface="楷体_GB2312" pitchFamily="49" charset="-122"/>
              </a:rPr>
              <a:t>——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吴自牧《梦梁录》</a:t>
            </a:r>
          </a:p>
        </p:txBody>
      </p:sp>
      <p:sp>
        <p:nvSpPr>
          <p:cNvPr id="62" name="椭圆 73737"/>
          <p:cNvSpPr/>
          <p:nvPr/>
        </p:nvSpPr>
        <p:spPr>
          <a:xfrm>
            <a:off x="5638800" y="3121025"/>
            <a:ext cx="4267200" cy="1200150"/>
          </a:xfrm>
          <a:prstGeom prst="ellipse">
            <a:avLst/>
          </a:prstGeom>
          <a:solidFill>
            <a:srgbClr val="FF99CC">
              <a:alpha val="67842"/>
            </a:srgbClr>
          </a:solidFill>
          <a:ln w="9525" cap="flat" cmpd="sng">
            <a:solidFill>
              <a:srgbClr val="FF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Tx/>
            </a:pP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3" name="文本框 73738"/>
          <p:cNvSpPr txBox="1"/>
          <p:nvPr/>
        </p:nvSpPr>
        <p:spPr>
          <a:xfrm>
            <a:off x="7086600" y="352107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2800" b="1" dirty="0">
                <a:latin typeface="Arial" panose="020B0604020202020204" pitchFamily="34" charset="0"/>
              </a:rPr>
              <a:t>商业活动</a:t>
            </a:r>
          </a:p>
        </p:txBody>
      </p:sp>
      <p:sp>
        <p:nvSpPr>
          <p:cNvPr id="64" name="椭圆 73733"/>
          <p:cNvSpPr/>
          <p:nvPr/>
        </p:nvSpPr>
        <p:spPr>
          <a:xfrm>
            <a:off x="3216275" y="1577975"/>
            <a:ext cx="7488238" cy="3003550"/>
          </a:xfrm>
          <a:prstGeom prst="ellipse">
            <a:avLst/>
          </a:prstGeom>
          <a:solidFill>
            <a:srgbClr val="99CCFF">
              <a:alpha val="67058"/>
            </a:srgbClr>
          </a:solidFill>
          <a:ln w="15875" cap="flat" cmpd="sng">
            <a:solidFill>
              <a:srgbClr val="FFFFFF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Tx/>
            </a:pP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2543" name="矩形 128011"/>
          <p:cNvSpPr/>
          <p:nvPr/>
        </p:nvSpPr>
        <p:spPr>
          <a:xfrm>
            <a:off x="4151313" y="2035175"/>
            <a:ext cx="5832475" cy="1350963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685161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bevel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娱乐兼商业的场所</a:t>
            </a:r>
          </a:p>
        </p:txBody>
      </p:sp>
      <p:sp>
        <p:nvSpPr>
          <p:cNvPr id="66" name="直接连接符 73735"/>
          <p:cNvSpPr/>
          <p:nvPr/>
        </p:nvSpPr>
        <p:spPr>
          <a:xfrm flipV="1">
            <a:off x="3000375" y="3502025"/>
            <a:ext cx="792163" cy="647700"/>
          </a:xfrm>
          <a:prstGeom prst="line">
            <a:avLst/>
          </a:prstGeom>
          <a:ln w="63500" cap="flat" cmpd="sng">
            <a:solidFill>
              <a:srgbClr val="FFFF00"/>
            </a:solidFill>
            <a:prstDash val="solid"/>
            <a:bevel/>
            <a:headEnd type="none" w="med" len="med"/>
            <a:tailEnd type="triangle" w="med" len="med"/>
          </a:ln>
        </p:spPr>
      </p:sp>
      <p:sp>
        <p:nvSpPr>
          <p:cNvPr id="67" name="文本框 73736"/>
          <p:cNvSpPr txBox="1"/>
          <p:nvPr/>
        </p:nvSpPr>
        <p:spPr>
          <a:xfrm>
            <a:off x="2063750" y="4041775"/>
            <a:ext cx="1305560" cy="7683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瓦子</a:t>
            </a:r>
          </a:p>
        </p:txBody>
      </p:sp>
      <p:sp>
        <p:nvSpPr>
          <p:cNvPr id="4" name="Text Box 3"/>
          <p:cNvSpPr txBox="1"/>
          <p:nvPr/>
        </p:nvSpPr>
        <p:spPr>
          <a:xfrm>
            <a:off x="-4445" y="-7620"/>
            <a:ext cx="7409815" cy="701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一、繁华的都市生活——大都市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3190" y="946785"/>
            <a:ext cx="119360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1.</a:t>
            </a:r>
            <a:r>
              <a:rPr lang="zh-CN" altLang="en-US" sz="2800" b="1">
                <a:solidFill>
                  <a:srgbClr val="0000FF"/>
                </a:solidFill>
              </a:rPr>
              <a:t>随着城市的繁荣，宋代的</a:t>
            </a:r>
            <a:r>
              <a:rPr lang="zh-CN" altLang="en-US" sz="2800" b="1" u="sng">
                <a:solidFill>
                  <a:srgbClr val="0000FF"/>
                </a:solidFill>
              </a:rPr>
              <a:t>                     </a:t>
            </a:r>
            <a:r>
              <a:rPr lang="zh-CN" altLang="en-US" sz="2800" b="1">
                <a:solidFill>
                  <a:srgbClr val="0000FF"/>
                </a:solidFill>
              </a:rPr>
              <a:t>不断壮大，文化生活也丰富起来。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54855" y="82042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/>
              <a:t>市民阶层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23190" y="1468755"/>
            <a:ext cx="61785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2.</a:t>
            </a:r>
            <a:r>
              <a:rPr lang="zh-CN" altLang="en-US" sz="2800" b="1">
                <a:solidFill>
                  <a:srgbClr val="0000FF"/>
                </a:solidFill>
              </a:rPr>
              <a:t>什么是瓦子和勾栏？请在图中圈画。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5" grpId="1" animBg="1"/>
      <p:bldP spid="55" grpId="2" animBg="1"/>
      <p:bldP spid="55" grpId="3" bldLvl="0" animBg="1"/>
      <p:bldP spid="56" grpId="0" animBg="1"/>
      <p:bldP spid="57" grpId="0" bldLvl="0" animBg="1"/>
      <p:bldP spid="58" grpId="0"/>
      <p:bldP spid="59" grpId="0" bldLvl="0" animBg="1"/>
      <p:bldP spid="61" grpId="0" bldLvl="0" animBg="1"/>
      <p:bldP spid="62" grpId="0" bldLvl="0" animBg="1"/>
      <p:bldP spid="63" grpId="0"/>
      <p:bldP spid="67" grpId="0" bldLvl="0" animBg="1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4938c59d020009yb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0870"/>
            <a:ext cx="3339465" cy="3867150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2" name="Text Box 4"/>
          <p:cNvSpPr txBox="1"/>
          <p:nvPr/>
        </p:nvSpPr>
        <p:spPr>
          <a:xfrm>
            <a:off x="0" y="5107940"/>
            <a:ext cx="118173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0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说书</a:t>
            </a:r>
          </a:p>
        </p:txBody>
      </p:sp>
      <p:pic>
        <p:nvPicPr>
          <p:cNvPr id="3" name="Picture 3" descr="4938c59d020009yc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7520" y="1880870"/>
            <a:ext cx="3409950" cy="3867150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" name="Text Box 5"/>
          <p:cNvSpPr txBox="1"/>
          <p:nvPr/>
        </p:nvSpPr>
        <p:spPr>
          <a:xfrm>
            <a:off x="5937250" y="5107940"/>
            <a:ext cx="163512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>
              <a:lnSpc>
                <a:spcPct val="10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木偶戏</a:t>
            </a:r>
          </a:p>
        </p:txBody>
      </p:sp>
      <p:sp>
        <p:nvSpPr>
          <p:cNvPr id="7" name="Text Box 3"/>
          <p:cNvSpPr txBox="1"/>
          <p:nvPr/>
        </p:nvSpPr>
        <p:spPr>
          <a:xfrm>
            <a:off x="-4445" y="-7620"/>
            <a:ext cx="8066405" cy="701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一、繁华的都市生活——娱乐项目</a:t>
            </a:r>
          </a:p>
        </p:txBody>
      </p:sp>
      <p:pic>
        <p:nvPicPr>
          <p:cNvPr id="14" name="Picture 3" descr="足球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8215" y="1804670"/>
            <a:ext cx="3126105" cy="39433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4"/>
          <p:cNvSpPr txBox="1"/>
          <p:nvPr/>
        </p:nvSpPr>
        <p:spPr>
          <a:xfrm>
            <a:off x="8578215" y="4568825"/>
            <a:ext cx="982345" cy="11893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lnSpc>
                <a:spcPct val="10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蹴鞠</a:t>
            </a:r>
          </a:p>
        </p:txBody>
      </p:sp>
      <p:sp>
        <p:nvSpPr>
          <p:cNvPr id="23556" name="Rectangle 42"/>
          <p:cNvSpPr/>
          <p:nvPr/>
        </p:nvSpPr>
        <p:spPr>
          <a:xfrm>
            <a:off x="231775" y="804545"/>
            <a:ext cx="116960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buFontTx/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 </a:t>
            </a: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   </a:t>
            </a: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瓦舍中</a:t>
            </a:r>
            <a:r>
              <a:rPr lang="en-US" altLang="zh-CN" sz="3200" b="1" dirty="0"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百戏杂陈，伎艺繁多</a:t>
            </a: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。奇术异能，歌舞百戏，鳞鳞相切，乐声嘈杂数十里。</a:t>
            </a:r>
            <a:r>
              <a:rPr lang="en-US" altLang="zh-CN" sz="100" b="1" dirty="0">
                <a:latin typeface="Arial" panose="020B0604020202020204" pitchFamily="34" charset="0"/>
                <a:ea typeface="楷体_GB2312" pitchFamily="49" charset="-122"/>
              </a:rPr>
              <a:t>                </a:t>
            </a:r>
            <a:r>
              <a:rPr lang="en-US" altLang="zh-CN" sz="2000" b="1" dirty="0">
                <a:latin typeface="Arial" panose="020B0604020202020204" pitchFamily="34" charset="0"/>
                <a:ea typeface="楷体_GB2312" pitchFamily="49" charset="-122"/>
              </a:rPr>
              <a:t>——</a:t>
            </a:r>
            <a:r>
              <a:rPr lang="zh-CN" altLang="en-US" sz="2000" b="1" dirty="0">
                <a:latin typeface="Arial" panose="020B0604020202020204" pitchFamily="34" charset="0"/>
                <a:ea typeface="楷体_GB2312" pitchFamily="49" charset="-122"/>
              </a:rPr>
              <a:t>（南宋）吴自牧：</a:t>
            </a:r>
            <a:r>
              <a:rPr lang="en-US" altLang="zh-CN" sz="2000" b="1" dirty="0"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sz="2000" b="1" dirty="0">
                <a:latin typeface="Arial" panose="020B0604020202020204" pitchFamily="34" charset="0"/>
                <a:ea typeface="楷体_GB2312" pitchFamily="49" charset="-122"/>
              </a:rPr>
              <a:t>梦粱录</a:t>
            </a:r>
            <a:r>
              <a:rPr lang="en-US" altLang="zh-CN" sz="2000" b="1" dirty="0">
                <a:latin typeface="Arial" panose="020B0604020202020204" pitchFamily="34" charset="0"/>
                <a:ea typeface="楷体_GB2312" pitchFamily="49" charset="-122"/>
              </a:rPr>
              <a:t>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-4445" y="-7620"/>
            <a:ext cx="689165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</a:t>
            </a:r>
          </a:p>
        </p:txBody>
      </p:sp>
      <p:pic>
        <p:nvPicPr>
          <p:cNvPr id="14337" name="Picture 1" descr="C:\Users\Administrator\AppData\Roaming\Tencent\Users\949323410\QQ\WinTemp\RichOle\LI3Z$KHZA9ZEPRG81YWFW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6555" y="982980"/>
            <a:ext cx="4060190" cy="4902835"/>
          </a:xfrm>
          <a:prstGeom prst="rect">
            <a:avLst/>
          </a:prstGeom>
          <a:noFill/>
        </p:spPr>
      </p:pic>
      <p:grpSp>
        <p:nvGrpSpPr>
          <p:cNvPr id="9" name="组合 8"/>
          <p:cNvGrpSpPr/>
          <p:nvPr/>
        </p:nvGrpSpPr>
        <p:grpSpPr>
          <a:xfrm>
            <a:off x="414655" y="1851660"/>
            <a:ext cx="3382645" cy="3996084"/>
            <a:chOff x="440690" y="-99773"/>
            <a:chExt cx="4817110" cy="5808382"/>
          </a:xfrm>
        </p:grpSpPr>
        <p:pic>
          <p:nvPicPr>
            <p:cNvPr id="10" name="Picture 23" descr="http://s14.sinaimg.cn/bmiddle/54bdf78dt634edcd4067d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0690" y="-99773"/>
              <a:ext cx="4817110" cy="565811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" name="Text Box 4"/>
            <p:cNvSpPr txBox="1"/>
            <p:nvPr/>
          </p:nvSpPr>
          <p:spPr>
            <a:xfrm>
              <a:off x="723332" y="5039445"/>
              <a:ext cx="1624084" cy="6691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lnSpc>
                  <a:spcPct val="100000"/>
                </a:lnSpc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吹口哨</a:t>
              </a:r>
            </a:p>
          </p:txBody>
        </p:sp>
        <p:sp>
          <p:nvSpPr>
            <p:cNvPr id="12" name="Text Box 4"/>
            <p:cNvSpPr txBox="1"/>
            <p:nvPr/>
          </p:nvSpPr>
          <p:spPr>
            <a:xfrm>
              <a:off x="3480180" y="4998501"/>
              <a:ext cx="1181734" cy="6691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lnSpc>
                  <a:spcPct val="100000"/>
                </a:lnSpc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舞蹈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353560" y="1852295"/>
            <a:ext cx="3275330" cy="4143603"/>
            <a:chOff x="5624830" y="693420"/>
            <a:chExt cx="5138420" cy="5042781"/>
          </a:xfrm>
        </p:grpSpPr>
        <p:pic>
          <p:nvPicPr>
            <p:cNvPr id="14" name="Picture 29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4830" y="693420"/>
              <a:ext cx="5138420" cy="48647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Text Box 4"/>
            <p:cNvSpPr txBox="1"/>
            <p:nvPr/>
          </p:nvSpPr>
          <p:spPr>
            <a:xfrm>
              <a:off x="7151427" y="5175923"/>
              <a:ext cx="2838734" cy="560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lnSpc>
                  <a:spcPct val="100000"/>
                </a:lnSpc>
              </a:pP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吹笛 击节板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753986" y="1282930"/>
            <a:ext cx="11010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杂剧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1440" y="699135"/>
            <a:ext cx="71240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</a:rPr>
              <a:t>宋元时期戏剧表演的主要形式是什么？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9701"/>
          <p:cNvSpPr txBox="1"/>
          <p:nvPr/>
        </p:nvSpPr>
        <p:spPr>
          <a:xfrm>
            <a:off x="2270125" y="935038"/>
            <a:ext cx="3098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5362" name="文本框 29702"/>
          <p:cNvSpPr txBox="1"/>
          <p:nvPr/>
        </p:nvSpPr>
        <p:spPr>
          <a:xfrm>
            <a:off x="3032125" y="2840038"/>
            <a:ext cx="3098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5363" name="文本框 29703"/>
          <p:cNvSpPr txBox="1"/>
          <p:nvPr/>
        </p:nvSpPr>
        <p:spPr>
          <a:xfrm>
            <a:off x="74930" y="3200400"/>
            <a:ext cx="7924165" cy="640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None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明月几时有，把酒问青天。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苏轼</a:t>
            </a:r>
          </a:p>
        </p:txBody>
      </p:sp>
      <p:sp>
        <p:nvSpPr>
          <p:cNvPr id="15364" name="文本框 29704"/>
          <p:cNvSpPr txBox="1"/>
          <p:nvPr/>
        </p:nvSpPr>
        <p:spPr>
          <a:xfrm>
            <a:off x="102235" y="4008120"/>
            <a:ext cx="7896860" cy="640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None/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灯火家家有，笙歌处处楼。 ——苏轼</a:t>
            </a:r>
          </a:p>
        </p:txBody>
      </p:sp>
      <p:sp>
        <p:nvSpPr>
          <p:cNvPr id="15365" name="文本框 29705"/>
          <p:cNvSpPr txBox="1"/>
          <p:nvPr/>
        </p:nvSpPr>
        <p:spPr>
          <a:xfrm>
            <a:off x="102235" y="4880610"/>
            <a:ext cx="7896860" cy="640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粽包分两髻，艾束著危冠。 ——陆游</a:t>
            </a:r>
          </a:p>
        </p:txBody>
      </p:sp>
      <p:sp>
        <p:nvSpPr>
          <p:cNvPr id="15366" name="文本框 29706"/>
          <p:cNvSpPr txBox="1"/>
          <p:nvPr/>
        </p:nvSpPr>
        <p:spPr>
          <a:xfrm>
            <a:off x="605790" y="747395"/>
            <a:ext cx="982408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猜一猜：你知道以下诗句描述的是哪些节日吗？</a:t>
            </a:r>
          </a:p>
        </p:txBody>
      </p:sp>
      <p:sp>
        <p:nvSpPr>
          <p:cNvPr id="29708" name="文本框 29707"/>
          <p:cNvSpPr txBox="1"/>
          <p:nvPr/>
        </p:nvSpPr>
        <p:spPr>
          <a:xfrm>
            <a:off x="8869680" y="3108960"/>
            <a:ext cx="156019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中秋节</a:t>
            </a:r>
          </a:p>
        </p:txBody>
      </p:sp>
      <p:sp>
        <p:nvSpPr>
          <p:cNvPr id="29709" name="文本框 29708"/>
          <p:cNvSpPr txBox="1"/>
          <p:nvPr/>
        </p:nvSpPr>
        <p:spPr>
          <a:xfrm>
            <a:off x="8869680" y="4008120"/>
            <a:ext cx="156019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元宵节</a:t>
            </a:r>
          </a:p>
        </p:txBody>
      </p:sp>
      <p:sp>
        <p:nvSpPr>
          <p:cNvPr id="29710" name="文本框 29709"/>
          <p:cNvSpPr txBox="1"/>
          <p:nvPr/>
        </p:nvSpPr>
        <p:spPr>
          <a:xfrm>
            <a:off x="8869680" y="4880610"/>
            <a:ext cx="156019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端午节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-4445" y="-7620"/>
            <a:ext cx="689165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一、繁华的都市生活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929" y="1332230"/>
            <a:ext cx="830479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爆竹声中一岁除，春风送暖入屠苏。</a:t>
            </a:r>
          </a:p>
          <a:p>
            <a:pPr algn="l"/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千门万户曈曈日，总把新桃换旧符。</a:t>
            </a:r>
          </a:p>
          <a:p>
            <a:pPr algn="l"/>
            <a:r>
              <a:rPr lang="zh-CN" altLang="en-US" dirty="0"/>
              <a:t>                                                                                                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——王安石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763000" y="1603375"/>
            <a:ext cx="2937510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元旦（春节）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/>
      <p:bldP spid="29709" grpId="0"/>
      <p:bldP spid="29710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5"/>
          <p:cNvSpPr>
            <a:spLocks noChangeArrowheads="1"/>
          </p:cNvSpPr>
          <p:nvPr/>
        </p:nvSpPr>
        <p:spPr bwMode="auto">
          <a:xfrm>
            <a:off x="114300" y="149766"/>
            <a:ext cx="11944350" cy="769441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latin typeface="黑体" panose="02010609060101010101" pitchFamily="2" charset="-122"/>
                <a:ea typeface="黑体" panose="02010609060101010101" pitchFamily="2" charset="-122"/>
              </a:rPr>
              <a:t>合作探究：市民文化娱乐活动丰富多彩的原因？</a:t>
            </a:r>
          </a:p>
        </p:txBody>
      </p:sp>
      <p:sp>
        <p:nvSpPr>
          <p:cNvPr id="2" name="矩形 5"/>
          <p:cNvSpPr>
            <a:spLocks noChangeArrowheads="1"/>
          </p:cNvSpPr>
          <p:nvPr/>
        </p:nvSpPr>
        <p:spPr bwMode="auto">
          <a:xfrm>
            <a:off x="198965" y="1125001"/>
            <a:ext cx="11806767" cy="1754326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</a:ln>
        </p:spPr>
        <p:txBody>
          <a:bodyPr wrap="square" anchor="ctr" anchorCtr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879600" indent="-1879600" eaLnBrk="1" hangingPunct="1"/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材料一：北宋时期的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国民生产总值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，占据当时世界的</a:t>
            </a:r>
            <a:r>
              <a:rPr lang="en-US" altLang="zh-CN" sz="3600" b="1" dirty="0">
                <a:latin typeface="华文楷体" panose="02010600040101010101" charset="-122"/>
                <a:ea typeface="华文楷体" panose="02010600040101010101" charset="-122"/>
              </a:rPr>
              <a:t>80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％。  宋朝是中国封建王朝唯一一个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工商税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超过农业税的朝代。  </a:t>
            </a:r>
          </a:p>
        </p:txBody>
      </p:sp>
      <p:sp>
        <p:nvSpPr>
          <p:cNvPr id="4" name="矩形 10"/>
          <p:cNvSpPr>
            <a:spLocks noChangeArrowheads="1"/>
          </p:cNvSpPr>
          <p:nvPr/>
        </p:nvSpPr>
        <p:spPr bwMode="auto">
          <a:xfrm>
            <a:off x="218016" y="3100027"/>
            <a:ext cx="11787716" cy="120032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</a:ln>
        </p:spPr>
        <p:txBody>
          <a:bodyPr wrap="square" anchor="ctr" anchorCtr="0">
            <a:spAutoFit/>
          </a:bodyPr>
          <a:lstStyle/>
          <a:p>
            <a:pPr marL="1879600" indent="-1879600">
              <a:buFont typeface="Arial" panose="020B0604020202020204" pitchFamily="34" charset="0"/>
            </a:pP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材料二：东京、临安等大城市人口多达百万，早市、夜市买卖昼夜不绝。</a:t>
            </a:r>
          </a:p>
        </p:txBody>
      </p:sp>
      <p:sp>
        <p:nvSpPr>
          <p:cNvPr id="5" name="矩形 11"/>
          <p:cNvSpPr>
            <a:spLocks noChangeArrowheads="1"/>
          </p:cNvSpPr>
          <p:nvPr/>
        </p:nvSpPr>
        <p:spPr bwMode="auto">
          <a:xfrm>
            <a:off x="218016" y="4504123"/>
            <a:ext cx="11787716" cy="120032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</a:ln>
        </p:spPr>
        <p:txBody>
          <a:bodyPr wrap="square" anchor="ctr" anchorCtr="0">
            <a:spAutoFit/>
          </a:bodyPr>
          <a:lstStyle/>
          <a:p>
            <a:pPr marL="1879600" indent="-1879600">
              <a:buFont typeface="Arial" panose="020B0604020202020204" pitchFamily="34" charset="0"/>
            </a:pP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材料三：城市中的手工业者、商人具有城市意识的官吏、士人、地主、农民等成为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市民阶层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的组成部分。 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7919798" y="2355027"/>
            <a:ext cx="4085934" cy="707886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FF0000"/>
                </a:solidFill>
              </a:rPr>
              <a:t>① 经济的繁荣</a:t>
            </a: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7919798" y="3762124"/>
            <a:ext cx="4085934" cy="707886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FF0000"/>
                </a:solidFill>
              </a:rPr>
              <a:t>② 城市的发展</a:t>
            </a:r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7907867" y="5635377"/>
            <a:ext cx="4097865" cy="707886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FF0000"/>
                </a:solidFill>
              </a:rPr>
              <a:t>③ 市民阶层壮大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/>
          <p:nvPr/>
        </p:nvSpPr>
        <p:spPr>
          <a:xfrm>
            <a:off x="-4445" y="-7620"/>
            <a:ext cx="583247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二、宋词和元曲</a:t>
            </a:r>
            <a:r>
              <a:rPr lang="en-US" altLang="zh-CN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宋词</a:t>
            </a: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0" b="98400" l="2814" r="971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0" y="1321435"/>
            <a:ext cx="4671060" cy="4215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946785" y="1906270"/>
            <a:ext cx="3453130" cy="304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</a:rPr>
              <a:t>望庐山瀑布</a:t>
            </a:r>
          </a:p>
          <a:p>
            <a:pPr algn="ctr" eaLnBrk="1" hangingPunct="1"/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</a:rPr>
              <a:t>唐·李白</a:t>
            </a:r>
          </a:p>
          <a:p>
            <a:pPr algn="ctr" eaLnBrk="1" hangingPunct="1"/>
            <a:r>
              <a:rPr lang="zh-CN" altLang="en-US" sz="3200" b="1" u="sng" dirty="0">
                <a:latin typeface="华文楷体" panose="02010600040101010101" charset="-122"/>
                <a:ea typeface="华文楷体" panose="02010600040101010101" charset="-122"/>
              </a:rPr>
              <a:t>日照香炉生紫烟</a:t>
            </a:r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</a:rPr>
              <a:t>，遥看瀑布挂前川。</a:t>
            </a:r>
          </a:p>
          <a:p>
            <a:pPr algn="ctr" eaLnBrk="1" hangingPunct="1"/>
            <a:r>
              <a:rPr lang="zh-CN" altLang="en-US" sz="3200" b="1" dirty="0">
                <a:latin typeface="华文楷体" panose="02010600040101010101" charset="-122"/>
                <a:ea typeface="华文楷体" panose="02010600040101010101" charset="-122"/>
              </a:rPr>
              <a:t>飞流直下三千尺，疑是银河落九天。</a:t>
            </a:r>
            <a:endParaRPr lang="zh-CN" altLang="en-US" sz="3200" dirty="0"/>
          </a:p>
        </p:txBody>
      </p:sp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0" b="98400" l="2814" r="971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705" y="841894"/>
            <a:ext cx="5302087" cy="532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615905" y="1521503"/>
            <a:ext cx="425767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念奴娇·赤壁怀古</a:t>
            </a:r>
          </a:p>
          <a:p>
            <a:pPr algn="ctr" eaLnBrk="1" hangingPunct="1"/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宋·苏轼</a:t>
            </a:r>
          </a:p>
          <a:p>
            <a:pPr indent="723900" eaLnBrk="1" hangingPunct="1"/>
            <a:r>
              <a:rPr lang="zh-CN" altLang="en-US" sz="2800" b="1" u="sng" dirty="0">
                <a:latin typeface="华文楷体" panose="02010600040101010101" charset="-122"/>
                <a:ea typeface="华文楷体" panose="02010600040101010101" charset="-122"/>
              </a:rPr>
              <a:t>大江东去，浪淘尽，千古风流人物。</a:t>
            </a:r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</a:rPr>
              <a:t>故垒西边，人道是，三国周郎赤壁。乱石穿空，惊涛拍岸，卷起千堆雪。江山如画，一时多少豪杰。</a:t>
            </a:r>
          </a:p>
          <a:p>
            <a:pPr algn="ctr" eaLnBrk="1" hangingPunct="1"/>
            <a:endParaRPr lang="zh-CN" altLang="en-US" sz="2800" dirty="0"/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980659" y="5304852"/>
            <a:ext cx="5528170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/>
              <a:t>句子有长短，又叫长短句</a:t>
            </a:r>
          </a:p>
        </p:txBody>
      </p:sp>
      <p:sp>
        <p:nvSpPr>
          <p:cNvPr id="10" name="文本框 8"/>
          <p:cNvSpPr txBox="1">
            <a:spLocks noChangeArrowheads="1"/>
          </p:cNvSpPr>
          <p:nvPr/>
        </p:nvSpPr>
        <p:spPr bwMode="auto">
          <a:xfrm>
            <a:off x="5980658" y="5944614"/>
            <a:ext cx="5528171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/>
              <a:t>依乐谱有一定格式</a:t>
            </a:r>
            <a:r>
              <a:rPr lang="en-US" altLang="zh-CN" sz="3200" b="1" dirty="0"/>
              <a:t>——</a:t>
            </a:r>
            <a:r>
              <a:rPr lang="zh-CN" altLang="en-US" sz="3200" b="1" dirty="0"/>
              <a:t>词牌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456565" y="1130935"/>
          <a:ext cx="11488420" cy="4471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7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7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8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951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28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时代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人物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风格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代表作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苏轼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319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李清照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544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辛弃疾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文本框 4"/>
          <p:cNvSpPr txBox="1"/>
          <p:nvPr/>
        </p:nvSpPr>
        <p:spPr>
          <a:xfrm>
            <a:off x="5212715" y="1904365"/>
            <a:ext cx="2128838" cy="62230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豪迈飘逸</a:t>
            </a:r>
          </a:p>
        </p:txBody>
      </p:sp>
      <p:sp>
        <p:nvSpPr>
          <p:cNvPr id="13" name="文本框 6"/>
          <p:cNvSpPr txBox="1"/>
          <p:nvPr/>
        </p:nvSpPr>
        <p:spPr>
          <a:xfrm>
            <a:off x="5150168" y="4223703"/>
            <a:ext cx="2254250" cy="11763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algn="ctr"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词境雄大</a:t>
            </a:r>
            <a:endParaRPr lang="en-US" altLang="zh-CN" sz="36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气势磅礴</a:t>
            </a:r>
          </a:p>
        </p:txBody>
      </p:sp>
      <p:sp>
        <p:nvSpPr>
          <p:cNvPr id="12" name="文本框 5"/>
          <p:cNvSpPr txBox="1"/>
          <p:nvPr/>
        </p:nvSpPr>
        <p:spPr>
          <a:xfrm>
            <a:off x="5033010" y="2690178"/>
            <a:ext cx="2489200" cy="11763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algn="ctr"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委婉、细腻</a:t>
            </a:r>
          </a:p>
          <a:p>
            <a:pPr algn="ctr"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清秀</a:t>
            </a:r>
          </a:p>
        </p:txBody>
      </p:sp>
      <p:sp>
        <p:nvSpPr>
          <p:cNvPr id="3" name="文本框 4"/>
          <p:cNvSpPr txBox="1"/>
          <p:nvPr/>
        </p:nvSpPr>
        <p:spPr>
          <a:xfrm>
            <a:off x="722630" y="1904365"/>
            <a:ext cx="1433830" cy="62230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北宋</a:t>
            </a:r>
          </a:p>
        </p:txBody>
      </p:sp>
      <p:sp>
        <p:nvSpPr>
          <p:cNvPr id="4" name="文本框 4"/>
          <p:cNvSpPr txBox="1"/>
          <p:nvPr/>
        </p:nvSpPr>
        <p:spPr>
          <a:xfrm>
            <a:off x="722630" y="2754630"/>
            <a:ext cx="1433830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两宋之交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22630" y="4368800"/>
            <a:ext cx="1433830" cy="62230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buFontTx/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南宋</a:t>
            </a:r>
          </a:p>
        </p:txBody>
      </p:sp>
      <p:sp>
        <p:nvSpPr>
          <p:cNvPr id="29722" name="文本框 7"/>
          <p:cNvSpPr txBox="1"/>
          <p:nvPr/>
        </p:nvSpPr>
        <p:spPr>
          <a:xfrm>
            <a:off x="7020560" y="1775460"/>
            <a:ext cx="4924425" cy="80708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algn="ctr">
              <a:buFontTx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《念奴娇·赤壁怀古》</a:t>
            </a:r>
          </a:p>
          <a:p>
            <a:pPr algn="ctr">
              <a:buFontTx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《水调歌头·明月几时有》</a:t>
            </a:r>
          </a:p>
        </p:txBody>
      </p:sp>
      <p:sp>
        <p:nvSpPr>
          <p:cNvPr id="29723" name="文本框 8"/>
          <p:cNvSpPr txBox="1"/>
          <p:nvPr/>
        </p:nvSpPr>
        <p:spPr>
          <a:xfrm>
            <a:off x="7020560" y="2854763"/>
            <a:ext cx="4924425" cy="807913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pPr algn="ctr">
              <a:buFontTx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《一剪梅》</a:t>
            </a:r>
          </a:p>
          <a:p>
            <a:pPr algn="ctr">
              <a:buFontTx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《声声慢》《醉花阴》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-4445" y="-7620"/>
            <a:ext cx="583247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二、宋词和元曲</a:t>
            </a:r>
            <a:r>
              <a:rPr lang="en-US" altLang="zh-CN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宋词</a:t>
            </a:r>
          </a:p>
        </p:txBody>
      </p:sp>
      <p:sp>
        <p:nvSpPr>
          <p:cNvPr id="19" name="矩形 18"/>
          <p:cNvSpPr/>
          <p:nvPr/>
        </p:nvSpPr>
        <p:spPr>
          <a:xfrm rot="20293308">
            <a:off x="2582545" y="1540510"/>
            <a:ext cx="2265680" cy="6451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豪放派</a:t>
            </a:r>
          </a:p>
        </p:txBody>
      </p:sp>
      <p:sp>
        <p:nvSpPr>
          <p:cNvPr id="7" name="矩形 6"/>
          <p:cNvSpPr/>
          <p:nvPr/>
        </p:nvSpPr>
        <p:spPr>
          <a:xfrm rot="20293308">
            <a:off x="2582545" y="4560570"/>
            <a:ext cx="2265680" cy="6451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豪放派</a:t>
            </a:r>
          </a:p>
        </p:txBody>
      </p:sp>
      <p:sp>
        <p:nvSpPr>
          <p:cNvPr id="8" name="矩形 7"/>
          <p:cNvSpPr/>
          <p:nvPr/>
        </p:nvSpPr>
        <p:spPr>
          <a:xfrm rot="20293308">
            <a:off x="2315210" y="2955925"/>
            <a:ext cx="2475230" cy="6451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婉约</a:t>
            </a:r>
            <a:r>
              <a:rPr lang="zh-CN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派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31495" y="69913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填一填：</a:t>
            </a:r>
          </a:p>
        </p:txBody>
      </p:sp>
      <p:sp>
        <p:nvSpPr>
          <p:cNvPr id="17" name="文本框 9">
            <a:extLst>
              <a:ext uri="{FF2B5EF4-FFF2-40B4-BE49-F238E27FC236}">
                <a16:creationId xmlns:a16="http://schemas.microsoft.com/office/drawing/2014/main" id="{38C4F6E7-FC05-4B6B-82BF-00EA989649D2}"/>
              </a:ext>
            </a:extLst>
          </p:cNvPr>
          <p:cNvSpPr txBox="1"/>
          <p:nvPr/>
        </p:nvSpPr>
        <p:spPr>
          <a:xfrm>
            <a:off x="7775575" y="4399289"/>
            <a:ext cx="3937635" cy="80708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buSzTx/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破阵子·醉里挑灯看剑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</a:p>
          <a:p>
            <a:pPr>
              <a:buSzTx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《菩萨蛮·书江西造口壁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3" grpId="0"/>
      <p:bldP spid="13" grpId="1"/>
      <p:bldP spid="12" grpId="0"/>
      <p:bldP spid="12" grpId="1"/>
      <p:bldP spid="3" grpId="0"/>
      <p:bldP spid="3" grpId="1"/>
      <p:bldP spid="4" grpId="0"/>
      <p:bldP spid="4" grpId="1"/>
      <p:bldP spid="5" grpId="0"/>
      <p:bldP spid="5" grpId="1"/>
      <p:bldP spid="19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矩形 1"/>
          <p:cNvSpPr/>
          <p:nvPr/>
        </p:nvSpPr>
        <p:spPr>
          <a:xfrm>
            <a:off x="2731135" y="1745615"/>
            <a:ext cx="9144000" cy="156845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buFontTx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念奴娇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赤壁怀古（北宋）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大江东去，浪淘尽，千古风流人物。故垒西边，人道是，三国周郎赤壁。乱石穿空，惊涛拍岸，卷起千堆雪。江山如画，一时多少豪杰。</a:t>
            </a: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遥想公瑾当年，小乔初嫁了，雄姿英发。羽扇纶巾，谈笑间，樯橹灰飞烟灭。故国神游，多情应笑我，早生华发。人生如梦，一樽还酹江月。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0723" name="Text Box 3"/>
          <p:cNvSpPr txBox="1"/>
          <p:nvPr/>
        </p:nvSpPr>
        <p:spPr>
          <a:xfrm>
            <a:off x="2731135" y="3503930"/>
            <a:ext cx="9144000" cy="156845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buFontTx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声声慢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寻寻觅觅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寻寻觅觅，冷冷清清，凄凄惨惨戚戚。乍暖还寒时候，最难将息。三杯两盏淡酒，怎敌他，晚来风急？雁过也，正伤心，却是旧时相识。 </a:t>
            </a: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　  满地黄花堆积，憔悴损，如今有谁堪摘？守着窗儿，独自怎生得黑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!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梧桐更兼细雨，到黄昏，点点滴滴。这次第，怎一个愁字了得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! </a:t>
            </a:r>
          </a:p>
        </p:txBody>
      </p:sp>
      <p:sp>
        <p:nvSpPr>
          <p:cNvPr id="30724" name="Text Box 2"/>
          <p:cNvSpPr txBox="1"/>
          <p:nvPr/>
        </p:nvSpPr>
        <p:spPr>
          <a:xfrm>
            <a:off x="2731135" y="5461953"/>
            <a:ext cx="9144000" cy="1137285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buFontTx/>
            </a:pPr>
            <a:r>
              <a:rPr lang="zh-CN" altLang="en-US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破阵子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为陈同甫赋壮词以寄之（南宋）</a:t>
            </a: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醉里挑灯看剑，梦回吹角连营。八百里分麾下炙，五十弦翻塞外声，沙场秋点兵。</a:t>
            </a:r>
          </a:p>
          <a:p>
            <a:pPr>
              <a:buFontTx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马作的卢飞快，弓如霹雳弦惊。了却君王天下事，赢得生前身后名，可怜白发生。</a:t>
            </a:r>
          </a:p>
        </p:txBody>
      </p:sp>
      <p:sp>
        <p:nvSpPr>
          <p:cNvPr id="9" name="Text Box 8"/>
          <p:cNvSpPr txBox="1"/>
          <p:nvPr/>
        </p:nvSpPr>
        <p:spPr>
          <a:xfrm>
            <a:off x="9436735" y="1745298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苏轼</a:t>
            </a:r>
          </a:p>
        </p:txBody>
      </p:sp>
      <p:sp>
        <p:nvSpPr>
          <p:cNvPr id="11" name="Text Box 10"/>
          <p:cNvSpPr txBox="1"/>
          <p:nvPr/>
        </p:nvSpPr>
        <p:spPr>
          <a:xfrm>
            <a:off x="9110345" y="350393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李清照</a:t>
            </a:r>
          </a:p>
        </p:txBody>
      </p:sp>
      <p:sp>
        <p:nvSpPr>
          <p:cNvPr id="12" name="Text Box 11"/>
          <p:cNvSpPr txBox="1"/>
          <p:nvPr/>
        </p:nvSpPr>
        <p:spPr>
          <a:xfrm>
            <a:off x="10209530" y="5549583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辛弃疾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7800" y="267335"/>
            <a:ext cx="6659880" cy="1383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十年生死两茫茫，不思量，自难忘。千里孤坟，无处话凄凉。          </a:t>
            </a:r>
          </a:p>
          <a:p>
            <a:r>
              <a:rPr lang="zh-CN" altLang="en-US" sz="2800" b="1" dirty="0"/>
              <a:t> </a:t>
            </a:r>
            <a:r>
              <a:rPr lang="en-US" altLang="zh-CN" sz="2800" b="1" dirty="0"/>
              <a:t>——《</a:t>
            </a:r>
            <a:r>
              <a:rPr lang="zh-CN" altLang="en-US" sz="2800" b="1" dirty="0"/>
              <a:t>江城子</a:t>
            </a:r>
            <a:r>
              <a:rPr lang="en-US" altLang="zh-CN" sz="2800" b="1" dirty="0"/>
              <a:t>·</a:t>
            </a:r>
            <a:r>
              <a:rPr lang="zh-CN" altLang="en-US" sz="2800" b="1" dirty="0"/>
              <a:t>乙卯正月二十日夜记梦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sp>
        <p:nvSpPr>
          <p:cNvPr id="2" name="TextBox 9"/>
          <p:cNvSpPr txBox="1"/>
          <p:nvPr/>
        </p:nvSpPr>
        <p:spPr>
          <a:xfrm>
            <a:off x="177800" y="3165475"/>
            <a:ext cx="2389505" cy="224536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生当作人杰，死亦为鬼雄。至今思项羽，不肯过江东</a:t>
            </a:r>
            <a:r>
              <a:rPr lang="en-US" altLang="zh-CN" sz="2800" b="1" dirty="0"/>
              <a:t>                                     《</a:t>
            </a:r>
            <a:r>
              <a:rPr lang="zh-CN" altLang="en-US" sz="2800" b="1" dirty="0"/>
              <a:t>夏日绝句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sp>
        <p:nvSpPr>
          <p:cNvPr id="3" name="矩形 2"/>
          <p:cNvSpPr/>
          <p:nvPr/>
        </p:nvSpPr>
        <p:spPr>
          <a:xfrm>
            <a:off x="8867775" y="20193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7200" b="1">
                <a:solidFill>
                  <a:schemeClr val="accent4"/>
                </a:solidFill>
                <a:effectLst/>
              </a:rPr>
              <a:t>猜一猜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8" grpId="0" bldLvl="0" animBg="1"/>
      <p:bldP spid="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文本框 25602"/>
          <p:cNvSpPr txBox="1"/>
          <p:nvPr/>
        </p:nvSpPr>
        <p:spPr>
          <a:xfrm>
            <a:off x="-8255" y="886460"/>
            <a:ext cx="1164717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、什么是元曲？</a:t>
            </a:r>
          </a:p>
        </p:txBody>
      </p:sp>
      <p:sp>
        <p:nvSpPr>
          <p:cNvPr id="25604" name="文本框 25603"/>
          <p:cNvSpPr txBox="1"/>
          <p:nvPr/>
        </p:nvSpPr>
        <p:spPr>
          <a:xfrm>
            <a:off x="305435" y="1513205"/>
            <a:ext cx="11802745" cy="10763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>
              <a:lnSpc>
                <a:spcPct val="100000"/>
              </a:lnSpc>
              <a:spcBef>
                <a:spcPct val="50000"/>
              </a:spcBef>
              <a:buClrTx/>
              <a:buSzTx/>
              <a:buFontTx/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包括散曲、杂剧、南戏等，是把音乐、歌舞、动作、念白熔于一炉的比较成熟的戏剧形式。</a:t>
            </a:r>
          </a:p>
        </p:txBody>
      </p:sp>
      <p:sp>
        <p:nvSpPr>
          <p:cNvPr id="25605" name="文本框 25604"/>
          <p:cNvSpPr txBox="1"/>
          <p:nvPr/>
        </p:nvSpPr>
        <p:spPr>
          <a:xfrm>
            <a:off x="-8255" y="2712720"/>
            <a:ext cx="11899265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2、元代最优秀的杂剧作家是谁？其代表作是？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10920" y="3363595"/>
            <a:ext cx="56153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关汉卿   《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窦娥冤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</a:p>
        </p:txBody>
      </p:sp>
      <p:sp>
        <p:nvSpPr>
          <p:cNvPr id="5" name="Text Box 3"/>
          <p:cNvSpPr txBox="1"/>
          <p:nvPr/>
        </p:nvSpPr>
        <p:spPr>
          <a:xfrm>
            <a:off x="-4445" y="-7620"/>
            <a:ext cx="5832475" cy="706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二、宋词和元曲</a:t>
            </a:r>
            <a:r>
              <a:rPr lang="en-US" altLang="zh-CN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元曲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-4445" y="4051300"/>
            <a:ext cx="1164717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3、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“元曲四大家”有哪些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41350" y="4623435"/>
            <a:ext cx="9766914" cy="2237749"/>
            <a:chOff x="631176" y="870263"/>
            <a:chExt cx="10761568" cy="5270927"/>
          </a:xfrm>
        </p:grpSpPr>
        <p:grpSp>
          <p:nvGrpSpPr>
            <p:cNvPr id="10" name="组合 9"/>
            <p:cNvGrpSpPr/>
            <p:nvPr/>
          </p:nvGrpSpPr>
          <p:grpSpPr>
            <a:xfrm>
              <a:off x="631176" y="870263"/>
              <a:ext cx="10272069" cy="3435662"/>
              <a:chOff x="631176" y="870263"/>
              <a:chExt cx="10272069" cy="3435662"/>
            </a:xfrm>
          </p:grpSpPr>
          <p:pic>
            <p:nvPicPr>
              <p:cNvPr id="36867" name="Picture 10" descr="http://sref.cnki.net/CRFDPIC/r200607014/r200607014.0706.3bd4fb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631176" y="897186"/>
                <a:ext cx="1828232" cy="340873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9" name="组合 8"/>
              <p:cNvGrpSpPr/>
              <p:nvPr/>
            </p:nvGrpSpPr>
            <p:grpSpPr>
              <a:xfrm>
                <a:off x="3146027" y="870263"/>
                <a:ext cx="7757218" cy="3408739"/>
                <a:chOff x="240030" y="856615"/>
                <a:chExt cx="7757218" cy="3408739"/>
              </a:xfrm>
            </p:grpSpPr>
            <p:pic>
              <p:nvPicPr>
                <p:cNvPr id="36868" name="Picture 12" descr="http://h.hiphotos.baidu.com/baike/c0%3Dbaike80%2C5%2C5%2C80%2C26/sign=9a0cd8ff922397ddc274905638ebd9d2/d31b0ef41bd5ad6e22f085f282cb39dbb6fd3c99.jpg"/>
                <p:cNvPicPr>
                  <a:picLocks noChangeAspect="1"/>
                </p:cNvPicPr>
                <p:nvPr/>
              </p:nvPicPr>
              <p:blipFill>
                <a:blip r:embed="rId3" cstate="print"/>
                <a:srcRect b="17476"/>
                <a:stretch>
                  <a:fillRect/>
                </a:stretch>
              </p:blipFill>
              <p:spPr>
                <a:xfrm>
                  <a:off x="240030" y="856615"/>
                  <a:ext cx="2240337" cy="340873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6869" name="Picture 14" descr="http://h.hiphotos.baidu.com/baike/c0%3Dbaike72%2C5%2C5%2C72%2C24/sign=95c01967a60f4bfb98dd960662261395/37d3d539b6003af32d45aa98372ac65c1138b64e.jpg"/>
                <p:cNvPicPr>
                  <a:picLocks noChangeAspect="1"/>
                </p:cNvPicPr>
                <p:nvPr/>
              </p:nvPicPr>
              <p:blipFill>
                <a:blip r:embed="rId4" cstate="print"/>
                <a:srcRect l="14841" t="6281" r="7260" b="25362"/>
                <a:stretch>
                  <a:fillRect/>
                </a:stretch>
              </p:blipFill>
              <p:spPr>
                <a:xfrm>
                  <a:off x="3204523" y="856615"/>
                  <a:ext cx="2267624" cy="340873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6870" name="Picture 16" descr="http://img.zwbk.org/baike/spic/2011/05/18/20110518043732690_8253.jpg"/>
                <p:cNvPicPr>
                  <a:picLocks noChangeAspect="1"/>
                </p:cNvPicPr>
                <p:nvPr/>
              </p:nvPicPr>
              <p:blipFill>
                <a:blip r:embed="rId5" cstate="print"/>
                <a:srcRect b="11205"/>
                <a:stretch>
                  <a:fillRect/>
                </a:stretch>
              </p:blipFill>
              <p:spPr>
                <a:xfrm>
                  <a:off x="5908739" y="856615"/>
                  <a:ext cx="2088509" cy="340873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</p:grpSp>
        <p:sp>
          <p:nvSpPr>
            <p:cNvPr id="14" name="Text Box 3"/>
            <p:cNvSpPr txBox="1"/>
            <p:nvPr/>
          </p:nvSpPr>
          <p:spPr>
            <a:xfrm>
              <a:off x="909529" y="4534790"/>
              <a:ext cx="10483215" cy="1606400"/>
            </a:xfrm>
            <a:prstGeom prst="rect">
              <a:avLst/>
            </a:prstGeom>
            <a:noFill/>
            <a:ln w="952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3200" b="1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关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汉卿 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马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致远  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郑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光祖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白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朴</a:t>
              </a:r>
            </a:p>
          </p:txBody>
        </p:sp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文本框 10243"/>
          <p:cNvSpPr txBox="1"/>
          <p:nvPr/>
        </p:nvSpPr>
        <p:spPr>
          <a:xfrm>
            <a:off x="2438400" y="2286000"/>
            <a:ext cx="6858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4343400" y="3124200"/>
            <a:ext cx="1066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2879725" y="5354638"/>
            <a:ext cx="30988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endParaRPr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aphicFrame>
        <p:nvGraphicFramePr>
          <p:cNvPr id="10247" name="表格 10246"/>
          <p:cNvGraphicFramePr/>
          <p:nvPr/>
        </p:nvGraphicFramePr>
        <p:xfrm>
          <a:off x="28575" y="903605"/>
          <a:ext cx="12126595" cy="5098415"/>
        </p:xfrm>
        <a:graphic>
          <a:graphicData uri="http://schemas.openxmlformats.org/drawingml/2006/table">
            <a:tbl>
              <a:tblPr/>
              <a:tblGrid>
                <a:gridCol w="34690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7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3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63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0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7856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史学著作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作者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生活朝代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叙述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内容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体例</a:t>
                      </a:r>
                    </a:p>
                    <a:p>
                      <a:pPr marL="0" lvl="0" indent="0" algn="ctr">
                        <a:buNone/>
                      </a:pPr>
                      <a:endParaRPr lang="zh-CN" altLang="en-US" sz="3200" b="1">
                        <a:solidFill>
                          <a:srgbClr val="000000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612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en-US" altLang="zh-CN" sz="3200" b="1">
                        <a:solidFill>
                          <a:srgbClr val="3333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endParaRPr lang="en-US" altLang="zh-CN" sz="3200" b="1">
                        <a:solidFill>
                          <a:srgbClr val="3333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373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en-US" altLang="zh-CN" sz="3200" b="1">
                        <a:solidFill>
                          <a:srgbClr val="3333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endParaRPr lang="en-US" altLang="zh-CN" sz="3200" b="1">
                        <a:solidFill>
                          <a:srgbClr val="3333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endParaRPr lang="en-US" altLang="zh-CN" sz="3200" b="1">
                        <a:solidFill>
                          <a:srgbClr val="3333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A0204" pitchFamily="2"/>
                          <a:ea typeface="微软雅黑" panose="020B0503020204020204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32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77" name="文本框 10276"/>
          <p:cNvSpPr txBox="1"/>
          <p:nvPr/>
        </p:nvSpPr>
        <p:spPr>
          <a:xfrm>
            <a:off x="4343400" y="2356485"/>
            <a:ext cx="665480" cy="155448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司马迁</a:t>
            </a:r>
          </a:p>
        </p:txBody>
      </p:sp>
      <p:sp>
        <p:nvSpPr>
          <p:cNvPr id="10278" name="文本框 10277"/>
          <p:cNvSpPr txBox="1"/>
          <p:nvPr/>
        </p:nvSpPr>
        <p:spPr>
          <a:xfrm>
            <a:off x="4343400" y="4340225"/>
            <a:ext cx="577850" cy="155448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司马光</a:t>
            </a:r>
          </a:p>
        </p:txBody>
      </p:sp>
      <p:sp>
        <p:nvSpPr>
          <p:cNvPr id="10279" name="文本框 10278"/>
          <p:cNvSpPr txBox="1"/>
          <p:nvPr/>
        </p:nvSpPr>
        <p:spPr>
          <a:xfrm>
            <a:off x="7626350" y="2696845"/>
            <a:ext cx="167005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黄帝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汉武帝</a:t>
            </a:r>
          </a:p>
        </p:txBody>
      </p:sp>
      <p:sp>
        <p:nvSpPr>
          <p:cNvPr id="10280" name="文本框 10279"/>
          <p:cNvSpPr txBox="1"/>
          <p:nvPr/>
        </p:nvSpPr>
        <p:spPr>
          <a:xfrm>
            <a:off x="10296525" y="2536825"/>
            <a:ext cx="145415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纪传体</a:t>
            </a:r>
          </a:p>
          <a:p>
            <a:pPr lvl="0" algn="ctr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通史</a:t>
            </a:r>
          </a:p>
        </p:txBody>
      </p:sp>
      <p:sp>
        <p:nvSpPr>
          <p:cNvPr id="10282" name="文本框 10281"/>
          <p:cNvSpPr txBox="1"/>
          <p:nvPr/>
        </p:nvSpPr>
        <p:spPr>
          <a:xfrm>
            <a:off x="7701598" y="4514850"/>
            <a:ext cx="1519237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战国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五代</a:t>
            </a:r>
          </a:p>
        </p:txBody>
      </p:sp>
      <p:sp>
        <p:nvSpPr>
          <p:cNvPr id="10283" name="文本框 10282"/>
          <p:cNvSpPr txBox="1"/>
          <p:nvPr/>
        </p:nvSpPr>
        <p:spPr>
          <a:xfrm>
            <a:off x="10193655" y="4514850"/>
            <a:ext cx="155702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编年体</a:t>
            </a:r>
          </a:p>
          <a:p>
            <a:pPr lvl="0" algn="ctr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通史</a:t>
            </a:r>
          </a:p>
        </p:txBody>
      </p:sp>
      <p:sp>
        <p:nvSpPr>
          <p:cNvPr id="10285" name="文本框 10284"/>
          <p:cNvSpPr txBox="1"/>
          <p:nvPr/>
        </p:nvSpPr>
        <p:spPr>
          <a:xfrm>
            <a:off x="5760085" y="2600325"/>
            <a:ext cx="936625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西汉</a:t>
            </a:r>
          </a:p>
        </p:txBody>
      </p:sp>
      <p:sp>
        <p:nvSpPr>
          <p:cNvPr id="10286" name="文本框 10285"/>
          <p:cNvSpPr txBox="1"/>
          <p:nvPr/>
        </p:nvSpPr>
        <p:spPr>
          <a:xfrm>
            <a:off x="5706110" y="4583748"/>
            <a:ext cx="99060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lstStyle/>
          <a:p>
            <a:pPr lvl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北宋</a:t>
            </a:r>
          </a:p>
        </p:txBody>
      </p:sp>
      <p:sp>
        <p:nvSpPr>
          <p:cNvPr id="12290" name="文本框 12289"/>
          <p:cNvSpPr txBox="1"/>
          <p:nvPr/>
        </p:nvSpPr>
        <p:spPr>
          <a:xfrm>
            <a:off x="-4445" y="34290"/>
            <a:ext cx="7424420" cy="768350"/>
          </a:xfrm>
          <a:prstGeom prst="rect">
            <a:avLst/>
          </a:prstGeom>
          <a:solidFill>
            <a:srgbClr val="00FFFF"/>
          </a:solidFill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三、司马光和《资治通鉴》</a:t>
            </a:r>
          </a:p>
        </p:txBody>
      </p:sp>
      <p:pic>
        <p:nvPicPr>
          <p:cNvPr id="12293" name="图片 12292" descr="ca5257548878d600564e009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785" y="2145030"/>
            <a:ext cx="2059940" cy="185039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298" name="图片 12297" descr="zztj"/>
          <p:cNvPicPr>
            <a:picLocks noChangeAspect="1"/>
          </p:cNvPicPr>
          <p:nvPr/>
        </p:nvPicPr>
        <p:blipFill>
          <a:blip r:embed="rId3" cstate="print"/>
          <a:srcRect l="6321" t="4215" r="5346" b="1154"/>
          <a:stretch>
            <a:fillRect/>
          </a:stretch>
        </p:blipFill>
        <p:spPr>
          <a:xfrm>
            <a:off x="291133" y="4172310"/>
            <a:ext cx="1783326" cy="175081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文本框 1"/>
          <p:cNvSpPr txBox="1"/>
          <p:nvPr/>
        </p:nvSpPr>
        <p:spPr>
          <a:xfrm>
            <a:off x="3505835" y="1657985"/>
            <a:ext cx="521970" cy="4831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史学两司马</a:t>
            </a:r>
          </a:p>
          <a:p>
            <a:r>
              <a:rPr lang="en-US" altLang="zh-CN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9" grpId="0"/>
      <p:bldP spid="10280" grpId="0"/>
      <p:bldP spid="10282" grpId="0"/>
      <p:bldP spid="1028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64024" y="209957"/>
            <a:ext cx="10778689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4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宋元时期文化生活异彩纷呈的原因是什么？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57955" y="1457656"/>
            <a:ext cx="107925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社会相对稳定，并逐步走向全国统一</a:t>
            </a:r>
          </a:p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经济发展，商业繁荣</a:t>
            </a:r>
          </a:p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科技文化高度发展</a:t>
            </a:r>
          </a:p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民族融合进一步加强</a:t>
            </a:r>
          </a:p>
          <a:p>
            <a:pPr>
              <a:lnSpc>
                <a:spcPct val="14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5.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海外贸易发达，中外经济文化交流频繁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f226662-0faf-453f-8e2f-778571f6132b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43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1054</Words>
  <Application>Microsoft Office PowerPoint</Application>
  <PresentationFormat>宽屏</PresentationFormat>
  <Paragraphs>142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仿宋_GB2312</vt:lpstr>
      <vt:lpstr>黑体</vt:lpstr>
      <vt:lpstr>华文楷体</vt:lpstr>
      <vt:lpstr>华文新魏</vt:lpstr>
      <vt:lpstr>华文中宋</vt:lpstr>
      <vt:lpstr>楷体</vt:lpstr>
      <vt:lpstr>楷体_GB2312</vt:lpstr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47</cp:revision>
  <dcterms:created xsi:type="dcterms:W3CDTF">2017-03-21T11:20:00Z</dcterms:created>
  <dcterms:modified xsi:type="dcterms:W3CDTF">2020-04-24T02:46:42Z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