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7" r:id="rId1"/>
  </p:sldMasterIdLst>
  <p:notesMasterIdLst>
    <p:notesMasterId r:id="rId50"/>
  </p:notesMasterIdLst>
  <p:sldIdLst>
    <p:sldId id="365" r:id="rId2"/>
    <p:sldId id="371" r:id="rId3"/>
    <p:sldId id="372" r:id="rId4"/>
    <p:sldId id="373" r:id="rId5"/>
    <p:sldId id="374" r:id="rId6"/>
    <p:sldId id="375" r:id="rId7"/>
    <p:sldId id="376" r:id="rId8"/>
    <p:sldId id="377" r:id="rId9"/>
    <p:sldId id="378" r:id="rId10"/>
    <p:sldId id="379" r:id="rId11"/>
    <p:sldId id="380" r:id="rId12"/>
    <p:sldId id="381" r:id="rId13"/>
    <p:sldId id="382" r:id="rId14"/>
    <p:sldId id="383" r:id="rId15"/>
    <p:sldId id="384" r:id="rId16"/>
    <p:sldId id="386" r:id="rId17"/>
    <p:sldId id="387" r:id="rId18"/>
    <p:sldId id="388" r:id="rId19"/>
    <p:sldId id="389" r:id="rId20"/>
    <p:sldId id="390" r:id="rId21"/>
    <p:sldId id="391" r:id="rId22"/>
    <p:sldId id="392" r:id="rId23"/>
    <p:sldId id="393" r:id="rId24"/>
    <p:sldId id="394" r:id="rId25"/>
    <p:sldId id="395" r:id="rId26"/>
    <p:sldId id="396" r:id="rId27"/>
    <p:sldId id="398" r:id="rId28"/>
    <p:sldId id="400" r:id="rId29"/>
    <p:sldId id="401" r:id="rId30"/>
    <p:sldId id="404" r:id="rId31"/>
    <p:sldId id="405" r:id="rId32"/>
    <p:sldId id="406" r:id="rId33"/>
    <p:sldId id="407" r:id="rId34"/>
    <p:sldId id="408" r:id="rId35"/>
    <p:sldId id="411" r:id="rId36"/>
    <p:sldId id="399" r:id="rId37"/>
    <p:sldId id="403" r:id="rId38"/>
    <p:sldId id="397" r:id="rId39"/>
    <p:sldId id="409" r:id="rId40"/>
    <p:sldId id="410" r:id="rId41"/>
    <p:sldId id="412" r:id="rId42"/>
    <p:sldId id="413" r:id="rId43"/>
    <p:sldId id="414" r:id="rId44"/>
    <p:sldId id="415" r:id="rId45"/>
    <p:sldId id="416" r:id="rId46"/>
    <p:sldId id="417" r:id="rId47"/>
    <p:sldId id="418" r:id="rId48"/>
    <p:sldId id="325" r:id="rId49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0000FF"/>
    <a:srgbClr val="FFFF99"/>
    <a:srgbClr val="FFFF00"/>
    <a:srgbClr val="33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706" autoAdjust="0"/>
  </p:normalViewPr>
  <p:slideViewPr>
    <p:cSldViewPr>
      <p:cViewPr varScale="1">
        <p:scale>
          <a:sx n="101" d="100"/>
          <a:sy n="101" d="100"/>
        </p:scale>
        <p:origin x="950" y="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7428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>
            <a:extLst>
              <a:ext uri="{FF2B5EF4-FFF2-40B4-BE49-F238E27FC236}">
                <a16:creationId xmlns:a16="http://schemas.microsoft.com/office/drawing/2014/main" id="{38605169-03F0-4C61-A8E9-C12AF8305D8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3029AE9F-DEB8-4A5A-B14E-FF0AFC911329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幻灯片图像占位符 3">
            <a:extLst>
              <a:ext uri="{FF2B5EF4-FFF2-40B4-BE49-F238E27FC236}">
                <a16:creationId xmlns:a16="http://schemas.microsoft.com/office/drawing/2014/main" id="{3A54104F-971C-4141-9BAF-EE5EA38603F3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>
            <a:extLst>
              <a:ext uri="{FF2B5EF4-FFF2-40B4-BE49-F238E27FC236}">
                <a16:creationId xmlns:a16="http://schemas.microsoft.com/office/drawing/2014/main" id="{C517C7DD-2797-4531-8231-BFCA456B181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7A0FFAFB-0E38-4C10-8A40-DE78A56C2CA0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305FC40C-9B18-4423-B794-5A763E3713A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noProof="1" dirty="0">
                <a:latin typeface="Calibri" panose="020F0502020204030204" pitchFamily="34" charset="0"/>
              </a:defRPr>
            </a:lvl1pPr>
          </a:lstStyle>
          <a:p>
            <a:fld id="{750B373E-2F4F-4A3C-8DF1-D87B43A755DE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noProof="1"/>
              <a:t>单击此处编辑母版副标题样式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1A05596A-C7BC-4A44-B44C-2E33E57FA6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BCC4E8DB-BF7E-4ACB-A901-96E4912D7F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C2A7856C-B616-40F0-8454-E179A22329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1B593C8-4409-4CC8-9947-C77EE57DAC81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9466192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DF0BEF0E-8956-4810-8647-E74C6C2792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D43BB1BC-8F6B-4B10-B371-8F32C9BA11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AA786F37-3C34-4C88-BDA7-48CFF49230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864DE9-F437-4B09-8BA5-EA8CFF7C5ACF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5257423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736ECD64-EC71-4AFC-8BC9-8C285EA058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6B41031C-91B7-4A4A-AEF8-383EE9E554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82D67A9D-69AD-495F-A39F-F3D81FA3D7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50CBF9-6CDC-4902-A274-E1601A41B137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7610710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日期占位符 1">
            <a:extLst>
              <a:ext uri="{FF2B5EF4-FFF2-40B4-BE49-F238E27FC236}">
                <a16:creationId xmlns:a16="http://schemas.microsoft.com/office/drawing/2014/main" id="{6E1DE908-8715-4C52-982F-56376F5703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>
            <a:extLst>
              <a:ext uri="{FF2B5EF4-FFF2-40B4-BE49-F238E27FC236}">
                <a16:creationId xmlns:a16="http://schemas.microsoft.com/office/drawing/2014/main" id="{7116370B-0949-4FBD-BA55-FDA1452E63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>
            <a:extLst>
              <a:ext uri="{FF2B5EF4-FFF2-40B4-BE49-F238E27FC236}">
                <a16:creationId xmlns:a16="http://schemas.microsoft.com/office/drawing/2014/main" id="{29208111-07D1-44D9-80E1-0B63FB0E0E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E01757-BB30-4E27-8E8A-27E6CC239B83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2000028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7" name="日期占位符 1">
            <a:extLst>
              <a:ext uri="{FF2B5EF4-FFF2-40B4-BE49-F238E27FC236}">
                <a16:creationId xmlns:a16="http://schemas.microsoft.com/office/drawing/2014/main" id="{D1237667-6267-450C-B937-FAB979ED29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页脚占位符 2">
            <a:extLst>
              <a:ext uri="{FF2B5EF4-FFF2-40B4-BE49-F238E27FC236}">
                <a16:creationId xmlns:a16="http://schemas.microsoft.com/office/drawing/2014/main" id="{81711804-C98C-4A04-9B72-C06209A782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灯片编号占位符 3">
            <a:extLst>
              <a:ext uri="{FF2B5EF4-FFF2-40B4-BE49-F238E27FC236}">
                <a16:creationId xmlns:a16="http://schemas.microsoft.com/office/drawing/2014/main" id="{AE3102E2-FDFA-4503-9D00-922BD603B6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A05C45-6A8E-4616-8E79-471A76A56A75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6331439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日期占位符 1">
            <a:extLst>
              <a:ext uri="{FF2B5EF4-FFF2-40B4-BE49-F238E27FC236}">
                <a16:creationId xmlns:a16="http://schemas.microsoft.com/office/drawing/2014/main" id="{9E1880FA-38DD-4D87-81E1-D1F11B49AC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页脚占位符 2">
            <a:extLst>
              <a:ext uri="{FF2B5EF4-FFF2-40B4-BE49-F238E27FC236}">
                <a16:creationId xmlns:a16="http://schemas.microsoft.com/office/drawing/2014/main" id="{0955B2C0-C868-4D2E-B164-3DD79D2BC3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灯片编号占位符 3">
            <a:extLst>
              <a:ext uri="{FF2B5EF4-FFF2-40B4-BE49-F238E27FC236}">
                <a16:creationId xmlns:a16="http://schemas.microsoft.com/office/drawing/2014/main" id="{30B65577-7F19-4A2A-A604-0E58AB2D2C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E80A34-BB37-4EE8-AA74-8FF16322E047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1561331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BAF3C4E1-F44F-4A26-A813-A4C1E9F7B5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A6670DA9-9EAC-434F-A640-7B711B62D4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96CB6573-030A-486F-B481-25A1B015E0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9FFCB7-9D96-40AC-BA35-B75BA9FF379C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1646074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1">
            <a:extLst>
              <a:ext uri="{FF2B5EF4-FFF2-40B4-BE49-F238E27FC236}">
                <a16:creationId xmlns:a16="http://schemas.microsoft.com/office/drawing/2014/main" id="{25B10353-0B5F-4240-B0E0-DC9C55C3C3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>
            <a:extLst>
              <a:ext uri="{FF2B5EF4-FFF2-40B4-BE49-F238E27FC236}">
                <a16:creationId xmlns:a16="http://schemas.microsoft.com/office/drawing/2014/main" id="{1544F9E6-1159-4F42-A8D5-9D31E237C7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>
            <a:extLst>
              <a:ext uri="{FF2B5EF4-FFF2-40B4-BE49-F238E27FC236}">
                <a16:creationId xmlns:a16="http://schemas.microsoft.com/office/drawing/2014/main" id="{468B7C46-07E4-474B-9701-AD11ABB5D5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7E3975-51A7-4CD8-A45A-96B489AAA710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8553968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/>
              <a:t>单击图标添加图片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1">
            <a:extLst>
              <a:ext uri="{FF2B5EF4-FFF2-40B4-BE49-F238E27FC236}">
                <a16:creationId xmlns:a16="http://schemas.microsoft.com/office/drawing/2014/main" id="{A787E020-2AF3-4CD3-ABD2-0EB6AAC0B3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>
            <a:extLst>
              <a:ext uri="{FF2B5EF4-FFF2-40B4-BE49-F238E27FC236}">
                <a16:creationId xmlns:a16="http://schemas.microsoft.com/office/drawing/2014/main" id="{6CFA31E1-7F93-4F4C-A69D-568AE0C82F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>
            <a:extLst>
              <a:ext uri="{FF2B5EF4-FFF2-40B4-BE49-F238E27FC236}">
                <a16:creationId xmlns:a16="http://schemas.microsoft.com/office/drawing/2014/main" id="{16B278A5-AE6A-43F9-B4A6-4F6CA3E71C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BFC62B-256C-4769-8C20-726A600F26E2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8926717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AC394EEA-10C5-45B7-969E-0DC31D9E06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25C5AFF1-D1B4-4AD3-B016-70CAFABDB4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9E9D34C0-4E40-4214-8D40-A987F460CC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E97C7A3-E619-44C4-B445-FA42BBCF9005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4479329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704850"/>
            <a:ext cx="2057400" cy="5619750"/>
          </a:xfr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704850"/>
            <a:ext cx="6019800" cy="5619750"/>
          </a:xfr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E3B4E75B-5409-4C5C-BF81-64B096C149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57F2BFA6-3C79-431D-9404-941A57E1FE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A8C57BD3-7C0E-43C4-BFA3-96EBB04E22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BA4F32-DDDA-474E-BC59-FDB0A2CEC678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80197347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225550"/>
            <a:ext cx="8193405" cy="5103495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027">
            <a:extLst>
              <a:ext uri="{FF2B5EF4-FFF2-40B4-BE49-F238E27FC236}">
                <a16:creationId xmlns:a16="http://schemas.microsoft.com/office/drawing/2014/main" id="{C4FC5C8D-0E14-4BE8-AFBF-3E75DDF55F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1028">
            <a:extLst>
              <a:ext uri="{FF2B5EF4-FFF2-40B4-BE49-F238E27FC236}">
                <a16:creationId xmlns:a16="http://schemas.microsoft.com/office/drawing/2014/main" id="{0D0E19E3-4D11-4E4B-8441-7E9DE808D1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/>
          </a:p>
        </p:txBody>
      </p:sp>
      <p:sp>
        <p:nvSpPr>
          <p:cNvPr id="6" name="灯片编号占位符 1029">
            <a:extLst>
              <a:ext uri="{FF2B5EF4-FFF2-40B4-BE49-F238E27FC236}">
                <a16:creationId xmlns:a16="http://schemas.microsoft.com/office/drawing/2014/main" id="{71C9101D-C7BB-420C-B4A8-DDE8924FF6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8EC731-8110-4812-93BF-E58955BFFB1C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128547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>
            <a:extLst>
              <a:ext uri="{FF2B5EF4-FFF2-40B4-BE49-F238E27FC236}">
                <a16:creationId xmlns:a16="http://schemas.microsoft.com/office/drawing/2014/main" id="{0D435A91-80C6-4D8E-9F3D-50CC37880099}"/>
              </a:ext>
            </a:extLst>
          </p:cNvPr>
          <p:cNvSpPr/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ea typeface="+mn-ea"/>
            </a:endParaRPr>
          </a:p>
        </p:txBody>
      </p:sp>
      <p:sp>
        <p:nvSpPr>
          <p:cNvPr id="8" name="任意多边形 7">
            <a:extLst>
              <a:ext uri="{FF2B5EF4-FFF2-40B4-BE49-F238E27FC236}">
                <a16:creationId xmlns:a16="http://schemas.microsoft.com/office/drawing/2014/main" id="{B5A74A22-BD5C-4638-A326-F96C5CB2C2FA}"/>
              </a:ext>
            </a:extLst>
          </p:cNvPr>
          <p:cNvSpPr/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ea typeface="+mn-ea"/>
            </a:endParaRPr>
          </a:p>
        </p:txBody>
      </p:sp>
      <p:grpSp>
        <p:nvGrpSpPr>
          <p:cNvPr id="1028" name="组合 1">
            <a:extLst>
              <a:ext uri="{FF2B5EF4-FFF2-40B4-BE49-F238E27FC236}">
                <a16:creationId xmlns:a16="http://schemas.microsoft.com/office/drawing/2014/main" id="{111205F0-F26C-4CF5-95FA-A7AA9CADB713}"/>
              </a:ext>
            </a:extLst>
          </p:cNvPr>
          <p:cNvGrpSpPr/>
          <p:nvPr/>
        </p:nvGrpSpPr>
        <p:grpSpPr>
          <a:xfrm>
            <a:off x="-19053" y="203199"/>
            <a:ext cx="9180516" cy="647701"/>
            <a:chOff x="-19045" y="216550"/>
            <a:chExt cx="9180548" cy="649224"/>
          </a:xfrm>
        </p:grpSpPr>
        <p:sp>
          <p:nvSpPr>
            <p:cNvPr id="12" name="任意多边形 11">
              <a:extLst>
                <a:ext uri="{FF2B5EF4-FFF2-40B4-BE49-F238E27FC236}">
                  <a16:creationId xmlns:a16="http://schemas.microsoft.com/office/drawing/2014/main" id="{A183B140-2197-4174-A991-0A2E4B5C5EB2}"/>
                </a:ext>
              </a:extLst>
            </p:cNvPr>
            <p:cNvSpPr/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latin typeface="Comic Sans MS" panose="030F0702030302020204" pitchFamily="66" charset="0"/>
              </a:endParaRPr>
            </a:p>
          </p:txBody>
        </p:sp>
        <p:sp>
          <p:nvSpPr>
            <p:cNvPr id="13" name="任意多边形 12">
              <a:extLst>
                <a:ext uri="{FF2B5EF4-FFF2-40B4-BE49-F238E27FC236}">
                  <a16:creationId xmlns:a16="http://schemas.microsoft.com/office/drawing/2014/main" id="{5AFD650B-E85D-4CDF-9686-8687F60BB3B5}"/>
                </a:ext>
              </a:extLst>
            </p:cNvPr>
            <p:cNvSpPr/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latin typeface="Comic Sans MS" panose="030F0702030302020204" pitchFamily="66" charset="0"/>
              </a:endParaRPr>
            </a:p>
          </p:txBody>
        </p:sp>
      </p:grpSp>
      <p:pic>
        <p:nvPicPr>
          <p:cNvPr id="1029" name="Picture 10" descr="英语周报标志">
            <a:extLst>
              <a:ext uri="{FF2B5EF4-FFF2-40B4-BE49-F238E27FC236}">
                <a16:creationId xmlns:a16="http://schemas.microsoft.com/office/drawing/2014/main" id="{63CD4F46-AFBA-4A4A-A65D-CAE945C145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95250"/>
            <a:ext cx="1828800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0" name="Text Box 11">
            <a:extLst>
              <a:ext uri="{FF2B5EF4-FFF2-40B4-BE49-F238E27FC236}">
                <a16:creationId xmlns:a16="http://schemas.microsoft.com/office/drawing/2014/main" id="{B15F7845-B8FA-4B1F-973C-E55686279B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62800" y="76200"/>
            <a:ext cx="1905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>
                <a:solidFill>
                  <a:srgbClr val="5F5F5F"/>
                </a:solidFill>
                <a:latin typeface="Comic Sans MS" panose="030F0702030302020204" pitchFamily="66" charset="0"/>
              </a:rPr>
              <a:t>Unit 2 Vocabulary</a:t>
            </a:r>
          </a:p>
        </p:txBody>
      </p:sp>
      <p:sp>
        <p:nvSpPr>
          <p:cNvPr id="1031" name="标题占位符 8">
            <a:extLst>
              <a:ext uri="{FF2B5EF4-FFF2-40B4-BE49-F238E27FC236}">
                <a16:creationId xmlns:a16="http://schemas.microsoft.com/office/drawing/2014/main" id="{9B6938D7-2188-4A76-A944-DBA879980CC8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  <a:endParaRPr lang="en-US" altLang="zh-CN"/>
          </a:p>
        </p:txBody>
      </p:sp>
      <p:sp>
        <p:nvSpPr>
          <p:cNvPr id="1032" name="文本占位符 29">
            <a:extLst>
              <a:ext uri="{FF2B5EF4-FFF2-40B4-BE49-F238E27FC236}">
                <a16:creationId xmlns:a16="http://schemas.microsoft.com/office/drawing/2014/main" id="{A9AE4B6D-C178-4F9B-90B6-E0C7F2AA3E66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altLang="zh-CN"/>
          </a:p>
        </p:txBody>
      </p:sp>
      <p:sp>
        <p:nvSpPr>
          <p:cNvPr id="14" name="日期占位符 1">
            <a:extLst>
              <a:ext uri="{FF2B5EF4-FFF2-40B4-BE49-F238E27FC236}">
                <a16:creationId xmlns:a16="http://schemas.microsoft.com/office/drawing/2014/main" id="{C2180F97-490E-4E97-A33D-9448D4917DA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" name="页脚占位符 2">
            <a:extLst>
              <a:ext uri="{FF2B5EF4-FFF2-40B4-BE49-F238E27FC236}">
                <a16:creationId xmlns:a16="http://schemas.microsoft.com/office/drawing/2014/main" id="{6A876822-0352-4271-81C6-46FF8CDF592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" name="灯片编号占位符 3">
            <a:extLst>
              <a:ext uri="{FF2B5EF4-FFF2-40B4-BE49-F238E27FC236}">
                <a16:creationId xmlns:a16="http://schemas.microsoft.com/office/drawing/2014/main" id="{5C70E308-EC31-413A-8357-C113645B896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>
              <a:buFont typeface="Arial" panose="020B0604020202020204" pitchFamily="34" charset="0"/>
              <a:buChar char="•"/>
              <a:defRPr sz="1200" noProof="1" dirty="0">
                <a:solidFill>
                  <a:srgbClr val="045C75"/>
                </a:solidFill>
                <a:latin typeface="Comic Sans MS" panose="030F0702030302020204" pitchFamily="66" charset="0"/>
              </a:defRPr>
            </a:lvl1pPr>
          </a:lstStyle>
          <a:p>
            <a:fld id="{D97B3486-7EEF-4221-91D4-FDB54404B976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79" r:id="rId2"/>
    <p:sldLayoutId id="2147483678" r:id="rId3"/>
    <p:sldLayoutId id="2147483677" r:id="rId4"/>
    <p:sldLayoutId id="2147483676" r:id="rId5"/>
    <p:sldLayoutId id="2147483675" r:id="rId6"/>
    <p:sldLayoutId id="2147483674" r:id="rId7"/>
    <p:sldLayoutId id="2147483673" r:id="rId8"/>
    <p:sldLayoutId id="2147483672" r:id="rId9"/>
    <p:sldLayoutId id="2147483671" r:id="rId10"/>
    <p:sldLayoutId id="2147483670" r:id="rId11"/>
    <p:sldLayoutId id="2147483681" r:id="rId12"/>
  </p:sldLayoutIdLst>
  <p:txStyles>
    <p:titleStyle>
      <a:lvl1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anose="05020102010507070707" pitchFamily="18" charset="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fontAlgn="base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anose="05020102010507070707" pitchFamily="18" charset="2"/>
        <a:buChar char=""/>
        <a:defRPr sz="2400">
          <a:solidFill>
            <a:schemeClr val="tx1"/>
          </a:solidFill>
          <a:latin typeface="+mn-lt"/>
          <a:ea typeface="+mn-ea"/>
        </a:defRPr>
      </a:lvl2pPr>
      <a:lvl3pPr marL="914400" indent="-246063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anose="05020102010507070707" pitchFamily="18" charset="2"/>
        <a:buChar char=""/>
        <a:defRPr sz="2100">
          <a:solidFill>
            <a:schemeClr val="tx1"/>
          </a:solidFill>
          <a:latin typeface="+mn-lt"/>
          <a:ea typeface="+mn-ea"/>
        </a:defRPr>
      </a:lvl3pPr>
      <a:lvl4pPr marL="1187450" indent="-209550" algn="l" rtl="0" fontAlgn="base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4pPr>
      <a:lvl5pPr marL="1462088" indent="-209550" algn="l" rtl="0" fontAlgn="base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5pPr>
      <a:lvl6pPr marL="19196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6pPr>
      <a:lvl7pPr marL="23768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7pPr>
      <a:lvl8pPr marL="28340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8pPr>
      <a:lvl9pPr marL="32912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>
            <a:extLst>
              <a:ext uri="{FF2B5EF4-FFF2-40B4-BE49-F238E27FC236}">
                <a16:creationId xmlns:a16="http://schemas.microsoft.com/office/drawing/2014/main" id="{6E8F91B5-C954-4587-ACD8-C0369037DC62}"/>
              </a:ext>
            </a:extLst>
          </p:cNvPr>
          <p:cNvSpPr/>
          <p:nvPr/>
        </p:nvSpPr>
        <p:spPr>
          <a:xfrm rot="10800000">
            <a:off x="1403649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11266" name="TextBox 4">
            <a:extLst>
              <a:ext uri="{FF2B5EF4-FFF2-40B4-BE49-F238E27FC236}">
                <a16:creationId xmlns:a16="http://schemas.microsoft.com/office/drawing/2014/main" id="{3A972666-29C5-46EA-A504-3196FC486A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71775" y="3429000"/>
            <a:ext cx="360045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latin typeface="Comic Sans MS" panose="030F0702030302020204" pitchFamily="66" charset="0"/>
                <a:ea typeface="微软雅黑" panose="020B0503020204020204" pitchFamily="34" charset="-122"/>
              </a:rPr>
              <a:t>Part II Notes</a:t>
            </a:r>
            <a:endParaRPr lang="zh-CN" altLang="en-US" sz="3600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1">
            <a:extLst>
              <a:ext uri="{FF2B5EF4-FFF2-40B4-BE49-F238E27FC236}">
                <a16:creationId xmlns:a16="http://schemas.microsoft.com/office/drawing/2014/main" id="{DD8A60F5-C165-49D5-854F-E9CAFE6989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188" y="989013"/>
            <a:ext cx="8064500" cy="5140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en-US" altLang="zh-CN" sz="3200" b="1" dirty="0">
                <a:latin typeface="Times New Roman" panose="02020603050405020304" pitchFamily="18" charset="0"/>
                <a:sym typeface="Arial" panose="020B0604020202020204" pitchFamily="34" charset="0"/>
              </a:rPr>
              <a:t>1. </a:t>
            </a:r>
            <a:r>
              <a:rPr lang="zh-CN" altLang="en-US" sz="3200" b="1" dirty="0">
                <a:latin typeface="Times New Roman" panose="02020603050405020304" pitchFamily="18" charset="0"/>
                <a:sym typeface="Arial" panose="020B0604020202020204" pitchFamily="34" charset="0"/>
              </a:rPr>
              <a:t>language </a:t>
            </a:r>
            <a:r>
              <a:rPr lang="en-US" altLang="zh-CN" sz="3200" b="1" dirty="0">
                <a:latin typeface="Times New Roman" panose="02020603050405020304" pitchFamily="18" charset="0"/>
                <a:sym typeface="Arial" panose="020B0604020202020204" pitchFamily="34" charset="0"/>
              </a:rPr>
              <a:t>		</a:t>
            </a:r>
            <a:r>
              <a:rPr lang="zh-CN" altLang="en-US" sz="3200" b="1" dirty="0">
                <a:latin typeface="Times New Roman" panose="02020603050405020304" pitchFamily="18" charset="0"/>
                <a:sym typeface="Arial" panose="020B0604020202020204" pitchFamily="34" charset="0"/>
              </a:rPr>
              <a:t>n. 语言</a:t>
            </a:r>
            <a:r>
              <a:rPr lang="zh-CN" altLang="en-US" sz="3200" dirty="0">
                <a:latin typeface="Times New Roman" panose="02020603050405020304" pitchFamily="18" charset="0"/>
                <a:sym typeface="Arial" panose="020B0604020202020204" pitchFamily="34" charset="0"/>
              </a:rPr>
              <a:t> </a:t>
            </a:r>
          </a:p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en-US" altLang="zh-CN" sz="3200" dirty="0">
                <a:latin typeface="Times New Roman" panose="02020603050405020304" pitchFamily="18" charset="0"/>
                <a:sym typeface="Arial" panose="020B0604020202020204" pitchFamily="34" charset="0"/>
              </a:rPr>
              <a:t>                           	</a:t>
            </a:r>
            <a:r>
              <a:rPr lang="zh-CN" altLang="zh-CN" sz="3200" dirty="0">
                <a:latin typeface="Times New Roman" panose="02020603050405020304" pitchFamily="18" charset="0"/>
                <a:sym typeface="Arial" panose="020B0604020202020204" pitchFamily="34" charset="0"/>
              </a:rPr>
              <a:t>外语</a:t>
            </a:r>
            <a:r>
              <a:rPr lang="en-US" altLang="zh-CN" sz="3200" dirty="0">
                <a:latin typeface="Times New Roman" panose="02020603050405020304" pitchFamily="18" charset="0"/>
                <a:sym typeface="Arial" panose="020B0604020202020204" pitchFamily="34" charset="0"/>
              </a:rPr>
              <a:t>	</a:t>
            </a:r>
          </a:p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en-US" altLang="zh-CN" sz="3200" dirty="0">
                <a:latin typeface="Times New Roman" panose="02020603050405020304" pitchFamily="18" charset="0"/>
                <a:sym typeface="Arial" panose="020B0604020202020204" pitchFamily="34" charset="0"/>
              </a:rPr>
              <a:t>                            	</a:t>
            </a:r>
            <a:r>
              <a:rPr lang="zh-CN" altLang="en-US" sz="3200" dirty="0">
                <a:latin typeface="Times New Roman" panose="02020603050405020304" pitchFamily="18" charset="0"/>
                <a:sym typeface="Arial" panose="020B0604020202020204" pitchFamily="34" charset="0"/>
              </a:rPr>
              <a:t>口语</a:t>
            </a:r>
          </a:p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en-US" altLang="zh-CN" sz="3200" dirty="0">
                <a:latin typeface="Times New Roman" panose="02020603050405020304" pitchFamily="18" charset="0"/>
                <a:sym typeface="Arial" panose="020B0604020202020204" pitchFamily="34" charset="0"/>
              </a:rPr>
              <a:t>                                  	</a:t>
            </a:r>
            <a:r>
              <a:rPr lang="zh-CN" altLang="en-US" sz="3200" dirty="0">
                <a:latin typeface="Times New Roman" panose="02020603050405020304" pitchFamily="18" charset="0"/>
                <a:sym typeface="Arial" panose="020B0604020202020204" pitchFamily="34" charset="0"/>
              </a:rPr>
              <a:t>书面语</a:t>
            </a:r>
            <a:endParaRPr lang="en-US" altLang="zh-CN" sz="3200" dirty="0">
              <a:latin typeface="Times New Roman" panose="02020603050405020304" pitchFamily="18" charset="0"/>
              <a:sym typeface="Arial" panose="020B0604020202020204" pitchFamily="34" charset="0"/>
            </a:endParaRPr>
          </a:p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[C]</a:t>
            </a:r>
            <a:r>
              <a:rPr lang="zh-CN" altLang="en-US" sz="3200" dirty="0">
                <a:latin typeface="Times New Roman" panose="02020603050405020304" pitchFamily="18" charset="0"/>
              </a:rPr>
              <a:t>，复数形式为</a:t>
            </a:r>
            <a:r>
              <a:rPr lang="en-US" altLang="en-US" sz="3200" dirty="0">
                <a:latin typeface="Times New Roman" panose="02020603050405020304" pitchFamily="18" charset="0"/>
              </a:rPr>
              <a:t>languages</a:t>
            </a:r>
            <a:r>
              <a:rPr lang="zh-CN" altLang="en-US" sz="3200" dirty="0">
                <a:latin typeface="Times New Roman" panose="02020603050405020304" pitchFamily="18" charset="0"/>
              </a:rPr>
              <a:t>。</a:t>
            </a:r>
            <a:endParaRPr lang="en-US" altLang="zh-CN" sz="3200" dirty="0">
              <a:latin typeface="Times New Roman" panose="02020603050405020304" pitchFamily="18" charset="0"/>
            </a:endParaRPr>
          </a:p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zh-CN" altLang="en-US" sz="3200" dirty="0">
                <a:latin typeface="Times New Roman" panose="02020603050405020304" pitchFamily="18" charset="0"/>
              </a:rPr>
              <a:t>提问某人说什么语言时，常用句型：</a:t>
            </a:r>
            <a:endParaRPr lang="en-US" altLang="zh-CN" sz="3200" dirty="0">
              <a:latin typeface="Times New Roman" panose="02020603050405020304" pitchFamily="18" charset="0"/>
            </a:endParaRPr>
          </a:p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en-US" altLang="en-US" sz="3200" dirty="0">
                <a:latin typeface="Times New Roman" panose="02020603050405020304" pitchFamily="18" charset="0"/>
              </a:rPr>
              <a:t>What language(s) do/ does sb. speak?</a:t>
            </a:r>
            <a:r>
              <a:rPr lang="zh-CN" altLang="en-US" sz="3200" dirty="0">
                <a:latin typeface="Times New Roman" panose="02020603050405020304" pitchFamily="18" charset="0"/>
              </a:rPr>
              <a:t>表示。如：</a:t>
            </a:r>
          </a:p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en-US" altLang="en-US" sz="3200" dirty="0">
                <a:solidFill>
                  <a:srgbClr val="FF0000"/>
                </a:solidFill>
                <a:latin typeface="Times New Roman" panose="02020603050405020304" pitchFamily="18" charset="0"/>
              </a:rPr>
              <a:t>Chinese is my first language.</a:t>
            </a:r>
          </a:p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zh-CN" altLang="en-US" sz="3200" dirty="0">
                <a:latin typeface="Times New Roman" panose="02020603050405020304" pitchFamily="18" charset="0"/>
              </a:rPr>
              <a:t>汉语是我的母语。</a:t>
            </a:r>
            <a:endParaRPr lang="en-US" altLang="zh-CN" sz="3200" dirty="0">
              <a:latin typeface="Times New Roman" panose="02020603050405020304" pitchFamily="18" charset="0"/>
            </a:endParaRPr>
          </a:p>
        </p:txBody>
      </p:sp>
      <p:sp>
        <p:nvSpPr>
          <p:cNvPr id="12290" name="Rectangle 2">
            <a:extLst>
              <a:ext uri="{FF2B5EF4-FFF2-40B4-BE49-F238E27FC236}">
                <a16:creationId xmlns:a16="http://schemas.microsoft.com/office/drawing/2014/main" id="{2C2B9A4E-B8D6-4902-B1B9-920284AC6F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16238" y="260350"/>
            <a:ext cx="2736850" cy="65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solidFill>
                  <a:srgbClr val="0000FF"/>
                </a:solidFill>
                <a:latin typeface="Comic Sans MS" panose="030F0702030302020204" pitchFamily="66" charset="0"/>
              </a:rPr>
              <a:t>Notes</a:t>
            </a:r>
            <a:r>
              <a:rPr lang="en-US" altLang="zh-CN" sz="3600"/>
              <a:t> </a:t>
            </a:r>
            <a:r>
              <a:rPr lang="en-US" altLang="zh-CN" sz="3200"/>
              <a:t>P</a:t>
            </a:r>
            <a:r>
              <a:rPr lang="en-US" altLang="zh-CN" sz="2800"/>
              <a:t>17-18</a:t>
            </a:r>
            <a:endParaRPr lang="en-US" altLang="zh-CN" sz="3600"/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F55D9DDA-B866-48B3-8DB8-93C2CFCCA24C}"/>
              </a:ext>
            </a:extLst>
          </p:cNvPr>
          <p:cNvSpPr txBox="1"/>
          <p:nvPr/>
        </p:nvSpPr>
        <p:spPr>
          <a:xfrm>
            <a:off x="1173453" y="1556792"/>
            <a:ext cx="295465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dirty="0">
                <a:latin typeface="Times New Roman" panose="02020603050405020304" pitchFamily="18" charset="0"/>
                <a:sym typeface="Arial" panose="020B0604020202020204" pitchFamily="34" charset="0"/>
              </a:rPr>
              <a:t>foreign language</a:t>
            </a:r>
            <a:endParaRPr lang="zh-CN" altLang="en-US" sz="3200" dirty="0"/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86033CA4-CD78-4EB6-A63C-FEB187BB0C98}"/>
              </a:ext>
            </a:extLst>
          </p:cNvPr>
          <p:cNvSpPr txBox="1"/>
          <p:nvPr/>
        </p:nvSpPr>
        <p:spPr>
          <a:xfrm>
            <a:off x="1155197" y="2187509"/>
            <a:ext cx="293381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dirty="0">
                <a:latin typeface="Times New Roman" panose="02020603050405020304" pitchFamily="18" charset="0"/>
                <a:sym typeface="Arial" panose="020B0604020202020204" pitchFamily="34" charset="0"/>
              </a:rPr>
              <a:t>spoken language</a:t>
            </a:r>
            <a:endParaRPr lang="zh-CN" altLang="en-US" sz="3200" dirty="0"/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0FFD2734-C06A-4DCD-B18D-2EA4BDFC91AF}"/>
              </a:ext>
            </a:extLst>
          </p:cNvPr>
          <p:cNvSpPr txBox="1"/>
          <p:nvPr/>
        </p:nvSpPr>
        <p:spPr>
          <a:xfrm>
            <a:off x="1155197" y="2709346"/>
            <a:ext cx="293221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dirty="0">
                <a:latin typeface="Times New Roman" panose="02020603050405020304" pitchFamily="18" charset="0"/>
                <a:sym typeface="Arial" panose="020B0604020202020204" pitchFamily="34" charset="0"/>
              </a:rPr>
              <a:t>written language</a:t>
            </a:r>
            <a:endParaRPr lang="zh-CN" alt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74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74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1">
            <a:extLst>
              <a:ext uri="{FF2B5EF4-FFF2-40B4-BE49-F238E27FC236}">
                <a16:creationId xmlns:a16="http://schemas.microsoft.com/office/drawing/2014/main" id="{D6FC12FA-70E2-48DB-BEA6-C3130CD1A45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1917" y="692696"/>
            <a:ext cx="8064500" cy="44012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Wingdings 2" panose="05020102010507070707" pitchFamily="18" charset="2"/>
              <a:buNone/>
            </a:pPr>
            <a:r>
              <a:rPr lang="en-US" altLang="zh-CN" sz="2800" b="1" dirty="0">
                <a:latin typeface="Times New Roman" panose="02020603050405020304" pitchFamily="18" charset="0"/>
                <a:sym typeface="Arial" panose="020B0604020202020204" pitchFamily="34" charset="0"/>
              </a:rPr>
              <a:t>2.</a:t>
            </a:r>
            <a:r>
              <a:rPr lang="zh-CN" altLang="en-US" sz="2800" b="1" dirty="0">
                <a:latin typeface="Times New Roman" panose="02020603050405020304" pitchFamily="18" charset="0"/>
                <a:sym typeface="Arial" panose="020B0604020202020204" pitchFamily="34" charset="0"/>
              </a:rPr>
              <a:t> communication </a:t>
            </a:r>
            <a:r>
              <a:rPr lang="en-US" altLang="zh-CN" sz="2800" b="1" dirty="0">
                <a:latin typeface="Times New Roman" panose="02020603050405020304" pitchFamily="18" charset="0"/>
                <a:sym typeface="Arial" panose="020B0604020202020204" pitchFamily="34" charset="0"/>
              </a:rPr>
              <a:t>	[U]</a:t>
            </a:r>
            <a:r>
              <a:rPr lang="zh-CN" altLang="en-US" sz="2800" b="1" dirty="0">
                <a:latin typeface="Times New Roman" panose="02020603050405020304" pitchFamily="18" charset="0"/>
                <a:sym typeface="Arial" panose="020B0604020202020204" pitchFamily="34" charset="0"/>
              </a:rPr>
              <a:t>.交流；交际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2800" b="1" dirty="0">
                <a:latin typeface="Times New Roman" panose="02020603050405020304" pitchFamily="18" charset="0"/>
              </a:rPr>
              <a:t>                       	           v.</a:t>
            </a:r>
            <a:r>
              <a:rPr lang="zh-CN" altLang="zh-CN" sz="2800" b="1" dirty="0">
                <a:latin typeface="Times New Roman" panose="02020603050405020304" pitchFamily="18" charset="0"/>
              </a:rPr>
              <a:t>交流，沟通</a:t>
            </a:r>
            <a:endParaRPr lang="zh-CN" altLang="zh-CN" sz="2800" dirty="0">
              <a:latin typeface="Times New Roman" panose="02020603050405020304" pitchFamily="18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communicate with sb. </a:t>
            </a:r>
            <a:r>
              <a:rPr lang="zh-CN" altLang="zh-CN" sz="2800" dirty="0">
                <a:latin typeface="Times New Roman" panose="02020603050405020304" pitchFamily="18" charset="0"/>
              </a:rPr>
              <a:t>表示</a:t>
            </a:r>
            <a:r>
              <a:rPr lang="en-US" altLang="zh-CN" sz="2800" dirty="0">
                <a:latin typeface="Times New Roman" panose="02020603050405020304" pitchFamily="18" charset="0"/>
              </a:rPr>
              <a:t>“</a:t>
            </a:r>
            <a:r>
              <a:rPr lang="zh-CN" altLang="en-US" sz="2800" dirty="0">
                <a:latin typeface="Times New Roman" panose="02020603050405020304" pitchFamily="18" charset="0"/>
              </a:rPr>
              <a:t>与某人交流</a:t>
            </a:r>
            <a:r>
              <a:rPr lang="en-US" altLang="en-US" sz="2800" dirty="0">
                <a:latin typeface="Times New Roman" panose="02020603050405020304" pitchFamily="18" charset="0"/>
              </a:rPr>
              <a:t>/</a:t>
            </a:r>
            <a:r>
              <a:rPr lang="zh-CN" altLang="en-US" sz="2800" dirty="0">
                <a:latin typeface="Times New Roman" panose="02020603050405020304" pitchFamily="18" charset="0"/>
              </a:rPr>
              <a:t>沟通</a:t>
            </a:r>
            <a:r>
              <a:rPr lang="en-US" altLang="zh-CN" sz="2800" dirty="0">
                <a:latin typeface="Times New Roman" panose="02020603050405020304" pitchFamily="18" charset="0"/>
              </a:rPr>
              <a:t>/</a:t>
            </a:r>
            <a:r>
              <a:rPr lang="zh-CN" altLang="zh-CN" sz="2800" dirty="0">
                <a:latin typeface="Times New Roman" panose="02020603050405020304" pitchFamily="18" charset="0"/>
              </a:rPr>
              <a:t>联络</a:t>
            </a:r>
            <a:r>
              <a:rPr lang="en-US" altLang="zh-CN" sz="2800" dirty="0">
                <a:latin typeface="Times New Roman" panose="02020603050405020304" pitchFamily="18" charset="0"/>
              </a:rPr>
              <a:t>”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communicate </a:t>
            </a:r>
            <a:r>
              <a:rPr lang="en-US" altLang="zh-CN" sz="2800" dirty="0" err="1">
                <a:latin typeface="Times New Roman" panose="02020603050405020304" pitchFamily="18" charset="0"/>
              </a:rPr>
              <a:t>sth</a:t>
            </a:r>
            <a:r>
              <a:rPr lang="en-US" altLang="zh-CN" sz="2800" dirty="0">
                <a:latin typeface="Times New Roman" panose="02020603050405020304" pitchFamily="18" charset="0"/>
              </a:rPr>
              <a:t>. to sb. </a:t>
            </a:r>
            <a:r>
              <a:rPr lang="zh-CN" altLang="zh-CN" sz="2800" dirty="0">
                <a:latin typeface="Times New Roman" panose="02020603050405020304" pitchFamily="18" charset="0"/>
              </a:rPr>
              <a:t>表示</a:t>
            </a:r>
            <a:r>
              <a:rPr lang="en-US" altLang="zh-CN" sz="2800" dirty="0">
                <a:latin typeface="Times New Roman" panose="02020603050405020304" pitchFamily="18" charset="0"/>
              </a:rPr>
              <a:t>“</a:t>
            </a:r>
            <a:r>
              <a:rPr lang="zh-CN" altLang="en-US" sz="2800" dirty="0">
                <a:latin typeface="Times New Roman" panose="02020603050405020304" pitchFamily="18" charset="0"/>
              </a:rPr>
              <a:t>向某人报告</a:t>
            </a:r>
            <a:r>
              <a:rPr lang="en-US" altLang="en-US" sz="2800" dirty="0">
                <a:latin typeface="Times New Roman" panose="02020603050405020304" pitchFamily="18" charset="0"/>
              </a:rPr>
              <a:t>/</a:t>
            </a:r>
            <a:r>
              <a:rPr lang="zh-CN" altLang="en-US" sz="2800" dirty="0">
                <a:latin typeface="Times New Roman" panose="02020603050405020304" pitchFamily="18" charset="0"/>
              </a:rPr>
              <a:t>通知</a:t>
            </a:r>
            <a:r>
              <a:rPr lang="en-US" altLang="en-US" sz="2800" dirty="0">
                <a:latin typeface="Times New Roman" panose="02020603050405020304" pitchFamily="18" charset="0"/>
              </a:rPr>
              <a:t>/</a:t>
            </a:r>
            <a:r>
              <a:rPr lang="zh-CN" altLang="en-US" sz="2800" dirty="0">
                <a:latin typeface="Times New Roman" panose="02020603050405020304" pitchFamily="18" charset="0"/>
              </a:rPr>
              <a:t>传达</a:t>
            </a:r>
            <a:r>
              <a:rPr lang="en-US" altLang="zh-CN" sz="2800" dirty="0">
                <a:latin typeface="Times New Roman" panose="02020603050405020304" pitchFamily="18" charset="0"/>
              </a:rPr>
              <a:t>”</a:t>
            </a: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2800" dirty="0">
                <a:latin typeface="Times New Roman" panose="02020603050405020304" pitchFamily="18" charset="0"/>
              </a:rPr>
              <a:t>如：</a:t>
            </a:r>
            <a:endParaRPr lang="en-US" altLang="zh-CN" sz="2800" dirty="0">
              <a:latin typeface="Times New Roman" panose="02020603050405020304" pitchFamily="18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We communicate with each other by e-mails.</a:t>
            </a: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2800" dirty="0">
                <a:latin typeface="Times New Roman" panose="02020603050405020304" pitchFamily="18" charset="0"/>
              </a:rPr>
              <a:t>我们用电子邮件彼此交流。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She communicated  the news to her mother.</a:t>
            </a:r>
            <a:r>
              <a:rPr lang="en-US" altLang="zh-CN" sz="2800" dirty="0">
                <a:latin typeface="Times New Roman" panose="02020603050405020304" pitchFamily="18" charset="0"/>
                <a:sym typeface="Arial" panose="020B0604020202020204" pitchFamily="34" charset="0"/>
              </a:rPr>
              <a:t> </a:t>
            </a: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2800" dirty="0">
                <a:latin typeface="Times New Roman" panose="02020603050405020304" pitchFamily="18" charset="0"/>
              </a:rPr>
              <a:t>她把这条消息告诉了她妈妈。</a:t>
            </a:r>
          </a:p>
          <a:p>
            <a:pPr>
              <a:buFont typeface="Wingdings 2" panose="05020102010507070707" pitchFamily="18" charset="2"/>
              <a:buNone/>
            </a:pPr>
            <a:endParaRPr lang="en-US" altLang="en-US" sz="28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E4A100DD-9B97-4099-A288-309D3AFEB8C6}"/>
              </a:ext>
            </a:extLst>
          </p:cNvPr>
          <p:cNvSpPr txBox="1"/>
          <p:nvPr/>
        </p:nvSpPr>
        <p:spPr>
          <a:xfrm>
            <a:off x="1043608" y="1124744"/>
            <a:ext cx="2736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latin typeface="Times New Roman" panose="02020603050405020304" pitchFamily="18" charset="0"/>
              </a:rPr>
              <a:t> communicate </a:t>
            </a:r>
            <a:endParaRPr lang="zh-CN" altLang="en-US" sz="2800" dirty="0"/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5EF4AFEB-E9A5-4F48-A3FA-23D43E38FEA9}"/>
              </a:ext>
            </a:extLst>
          </p:cNvPr>
          <p:cNvSpPr/>
          <p:nvPr/>
        </p:nvSpPr>
        <p:spPr>
          <a:xfrm>
            <a:off x="683568" y="1647964"/>
            <a:ext cx="3096344" cy="3408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FB9CB4D3-2812-437E-814C-8B11EAFA0214}"/>
              </a:ext>
            </a:extLst>
          </p:cNvPr>
          <p:cNvSpPr/>
          <p:nvPr/>
        </p:nvSpPr>
        <p:spPr>
          <a:xfrm>
            <a:off x="611796" y="2088114"/>
            <a:ext cx="3456148" cy="3408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1">
            <a:extLst>
              <a:ext uri="{FF2B5EF4-FFF2-40B4-BE49-F238E27FC236}">
                <a16:creationId xmlns:a16="http://schemas.microsoft.com/office/drawing/2014/main" id="{441D2D52-ED55-4095-B390-BB4BC4AFDF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750" y="1323975"/>
            <a:ext cx="8064500" cy="304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3200" b="1">
                <a:latin typeface="Times New Roman" panose="02020603050405020304" pitchFamily="18" charset="0"/>
                <a:sym typeface="Arial" panose="020B0604020202020204" pitchFamily="34" charset="0"/>
              </a:rPr>
              <a:t>3. </a:t>
            </a:r>
            <a:r>
              <a:rPr lang="en-US" altLang="zh-CN" sz="3200" b="1">
                <a:latin typeface="Times New Roman" panose="02020603050405020304" pitchFamily="18" charset="0"/>
              </a:rPr>
              <a:t>*ballet 		n. </a:t>
            </a:r>
            <a:r>
              <a:rPr lang="zh-CN" altLang="en-US" sz="3200" b="1">
                <a:latin typeface="Times New Roman" panose="02020603050405020304" pitchFamily="18" charset="0"/>
              </a:rPr>
              <a:t>芭蕾舞</a:t>
            </a:r>
            <a:endParaRPr lang="en-US" altLang="zh-CN" sz="3200">
              <a:latin typeface="Times New Roman" panose="02020603050405020304" pitchFamily="18" charset="0"/>
            </a:endParaRP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zh-CN" altLang="en-US" sz="3200">
                <a:latin typeface="Times New Roman" panose="02020603050405020304" pitchFamily="18" charset="0"/>
              </a:rPr>
              <a:t>如：</a:t>
            </a:r>
            <a:endParaRPr lang="en-US" altLang="zh-CN" sz="3200">
              <a:latin typeface="Times New Roman" panose="02020603050405020304" pitchFamily="18" charset="0"/>
            </a:endParaRP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I trained as a ballet dancer.</a:t>
            </a:r>
            <a:r>
              <a:rPr lang="en-US" altLang="zh-CN" sz="3200">
                <a:latin typeface="Times New Roman" panose="02020603050405020304" pitchFamily="18" charset="0"/>
              </a:rPr>
              <a:t> </a:t>
            </a: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zh-CN" altLang="en-US" sz="3200">
                <a:latin typeface="Times New Roman" panose="02020603050405020304" pitchFamily="18" charset="0"/>
              </a:rPr>
              <a:t>我受过芭蕾舞训练。</a:t>
            </a:r>
            <a:endParaRPr lang="en-US" altLang="en-US" sz="32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14338" name="图片 2" descr="506_vwqlTM88WXllnmlqzZXF_square.jpg">
            <a:extLst>
              <a:ext uri="{FF2B5EF4-FFF2-40B4-BE49-F238E27FC236}">
                <a16:creationId xmlns:a16="http://schemas.microsoft.com/office/drawing/2014/main" id="{DA103C91-BB5E-482A-A36A-9F19DBC49D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5750" y="4178300"/>
            <a:ext cx="2238375" cy="223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4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4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1">
            <a:extLst>
              <a:ext uri="{FF2B5EF4-FFF2-40B4-BE49-F238E27FC236}">
                <a16:creationId xmlns:a16="http://schemas.microsoft.com/office/drawing/2014/main" id="{58C813B0-BDF2-46CF-B1E2-D69CF5461B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750" y="374467"/>
            <a:ext cx="8064500" cy="550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Wingdings 2" panose="05020102010507070707" pitchFamily="18" charset="2"/>
              <a:buNone/>
            </a:pPr>
            <a:r>
              <a:rPr lang="en-US" altLang="zh-CN" sz="3200" b="1" dirty="0">
                <a:latin typeface="Times New Roman" panose="02020603050405020304" pitchFamily="18" charset="0"/>
                <a:sym typeface="Arial" panose="020B0604020202020204" pitchFamily="34" charset="0"/>
              </a:rPr>
              <a:t>4.</a:t>
            </a:r>
            <a:r>
              <a:rPr lang="zh-CN" altLang="en-US" sz="3200" b="1" dirty="0">
                <a:latin typeface="Times New Roman" panose="02020603050405020304" pitchFamily="18" charset="0"/>
                <a:sym typeface="Arial" panose="020B0604020202020204" pitchFamily="34" charset="0"/>
              </a:rPr>
              <a:t> accept  </a:t>
            </a:r>
            <a:r>
              <a:rPr lang="en-US" altLang="zh-CN" sz="3200" b="1" dirty="0">
                <a:latin typeface="Times New Roman" panose="02020603050405020304" pitchFamily="18" charset="0"/>
                <a:sym typeface="Arial" panose="020B0604020202020204" pitchFamily="34" charset="0"/>
              </a:rPr>
              <a:t>		</a:t>
            </a:r>
            <a:r>
              <a:rPr lang="zh-CN" altLang="en-US" sz="3200" b="1" dirty="0">
                <a:latin typeface="Times New Roman" panose="02020603050405020304" pitchFamily="18" charset="0"/>
                <a:sym typeface="Arial" panose="020B0604020202020204" pitchFamily="34" charset="0"/>
              </a:rPr>
              <a:t>v. 接受（建议、邀请等）</a:t>
            </a:r>
            <a:endParaRPr lang="zh-CN" altLang="en-US" sz="3200" dirty="0">
              <a:latin typeface="Times New Roman" panose="02020603050405020304" pitchFamily="18" charset="0"/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 dirty="0">
                <a:highlight>
                  <a:srgbClr val="FFFF00"/>
                </a:highlight>
                <a:latin typeface="Times New Roman" panose="02020603050405020304" pitchFamily="18" charset="0"/>
                <a:sym typeface="Arial" panose="020B0604020202020204" pitchFamily="34" charset="0"/>
              </a:rPr>
              <a:t>accept </a:t>
            </a:r>
            <a:r>
              <a:rPr lang="en-US" altLang="zh-CN" sz="3200" dirty="0" err="1">
                <a:highlight>
                  <a:srgbClr val="FFFF00"/>
                </a:highlight>
                <a:latin typeface="Times New Roman" panose="02020603050405020304" pitchFamily="18" charset="0"/>
                <a:sym typeface="Arial" panose="020B0604020202020204" pitchFamily="34" charset="0"/>
              </a:rPr>
              <a:t>sth</a:t>
            </a:r>
            <a:r>
              <a:rPr lang="en-US" altLang="zh-CN" sz="3200" dirty="0">
                <a:highlight>
                  <a:srgbClr val="FFFF00"/>
                </a:highlight>
                <a:latin typeface="Times New Roman" panose="02020603050405020304" pitchFamily="18" charset="0"/>
                <a:sym typeface="Arial" panose="020B0604020202020204" pitchFamily="34" charset="0"/>
              </a:rPr>
              <a:t>. 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 dirty="0">
                <a:highlight>
                  <a:srgbClr val="FFFF00"/>
                </a:highlight>
                <a:latin typeface="Times New Roman" panose="02020603050405020304" pitchFamily="18" charset="0"/>
                <a:sym typeface="Arial" panose="020B0604020202020204" pitchFamily="34" charset="0"/>
              </a:rPr>
              <a:t>accept </a:t>
            </a:r>
            <a:r>
              <a:rPr lang="en-US" altLang="zh-CN" sz="3200" dirty="0" err="1">
                <a:highlight>
                  <a:srgbClr val="FFFF00"/>
                </a:highlight>
                <a:latin typeface="Times New Roman" panose="02020603050405020304" pitchFamily="18" charset="0"/>
                <a:sym typeface="Arial" panose="020B0604020202020204" pitchFamily="34" charset="0"/>
              </a:rPr>
              <a:t>sth</a:t>
            </a:r>
            <a:r>
              <a:rPr lang="en-US" altLang="zh-CN" sz="3200" dirty="0">
                <a:highlight>
                  <a:srgbClr val="FFFF00"/>
                </a:highlight>
                <a:latin typeface="Times New Roman" panose="02020603050405020304" pitchFamily="18" charset="0"/>
                <a:sym typeface="Arial" panose="020B0604020202020204" pitchFamily="34" charset="0"/>
              </a:rPr>
              <a:t>. from sb. </a:t>
            </a:r>
            <a:endParaRPr lang="zh-CN" altLang="en-US" sz="3200" dirty="0">
              <a:highlight>
                <a:srgbClr val="FFFF00"/>
              </a:highlight>
              <a:latin typeface="Times New Roman" panose="02020603050405020304" pitchFamily="18" charset="0"/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en-US" sz="3200" dirty="0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He accepted a present from his friend.</a:t>
            </a: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 dirty="0">
                <a:latin typeface="Times New Roman" panose="02020603050405020304" pitchFamily="18" charset="0"/>
                <a:sym typeface="Arial" panose="020B0604020202020204" pitchFamily="34" charset="0"/>
              </a:rPr>
              <a:t>他接受了朋友的礼物。</a:t>
            </a:r>
            <a:endParaRPr lang="en-US" altLang="en-US" sz="3200" dirty="0">
              <a:solidFill>
                <a:srgbClr val="FF0000"/>
              </a:solidFill>
              <a:latin typeface="Times New Roman" panose="02020603050405020304" pitchFamily="18" charset="0"/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区别：</a:t>
            </a:r>
            <a:endParaRPr lang="en-US" altLang="zh-CN" sz="3200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 dirty="0">
                <a:latin typeface="Times New Roman" panose="02020603050405020304" pitchFamily="18" charset="0"/>
              </a:rPr>
              <a:t>accept</a:t>
            </a:r>
            <a:r>
              <a:rPr lang="zh-CN" altLang="zh-CN" sz="3200" dirty="0">
                <a:latin typeface="Times New Roman" panose="02020603050405020304" pitchFamily="18" charset="0"/>
              </a:rPr>
              <a:t>表示</a:t>
            </a:r>
            <a:r>
              <a:rPr lang="zh-CN" altLang="zh-CN" sz="3200" dirty="0">
                <a:solidFill>
                  <a:srgbClr val="FF0000"/>
                </a:solidFill>
                <a:latin typeface="Times New Roman" panose="02020603050405020304" pitchFamily="18" charset="0"/>
              </a:rPr>
              <a:t>主动接受</a:t>
            </a:r>
            <a:r>
              <a:rPr lang="zh-CN" altLang="zh-CN" sz="3200" dirty="0">
                <a:latin typeface="Times New Roman" panose="02020603050405020304" pitchFamily="18" charset="0"/>
              </a:rPr>
              <a:t>，</a:t>
            </a:r>
            <a:endParaRPr lang="en-US" altLang="zh-CN" sz="3200" dirty="0">
              <a:latin typeface="Times New Roman" panose="02020603050405020304" pitchFamily="18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 dirty="0">
                <a:latin typeface="Times New Roman" panose="02020603050405020304" pitchFamily="18" charset="0"/>
              </a:rPr>
              <a:t>receive</a:t>
            </a:r>
            <a:r>
              <a:rPr lang="zh-CN" altLang="zh-CN" sz="3200" dirty="0">
                <a:latin typeface="Times New Roman" panose="02020603050405020304" pitchFamily="18" charset="0"/>
              </a:rPr>
              <a:t>表示</a:t>
            </a:r>
            <a:r>
              <a:rPr lang="zh-CN" altLang="zh-CN" sz="3200" dirty="0">
                <a:solidFill>
                  <a:srgbClr val="FF0000"/>
                </a:solidFill>
                <a:latin typeface="Times New Roman" panose="02020603050405020304" pitchFamily="18" charset="0"/>
              </a:rPr>
              <a:t>收到，但不一定接受</a:t>
            </a:r>
            <a:r>
              <a:rPr lang="zh-CN" altLang="zh-CN" sz="3200" dirty="0">
                <a:latin typeface="Times New Roman" panose="02020603050405020304" pitchFamily="18" charset="0"/>
              </a:rPr>
              <a:t>。</a:t>
            </a:r>
            <a:endParaRPr lang="en-US" altLang="zh-CN" sz="3200" dirty="0">
              <a:latin typeface="Times New Roman" panose="02020603050405020304" pitchFamily="18" charset="0"/>
            </a:endParaRPr>
          </a:p>
          <a:p>
            <a:r>
              <a:rPr lang="zh-CN" altLang="zh-CN" sz="3200" dirty="0">
                <a:latin typeface="Times New Roman" panose="02020603050405020304" pitchFamily="18" charset="0"/>
              </a:rPr>
              <a:t>她收到了他的礼物，但是她不会接受。</a:t>
            </a:r>
            <a:endParaRPr lang="en-US" altLang="zh-CN" sz="3200" dirty="0">
              <a:latin typeface="Times New Roman" panose="02020603050405020304" pitchFamily="18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</a:rPr>
              <a:t>She has received his present, but she will not accept it.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4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4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图片 2" descr="tooopen_sy_164785849816.jpg">
            <a:extLst>
              <a:ext uri="{FF2B5EF4-FFF2-40B4-BE49-F238E27FC236}">
                <a16:creationId xmlns:a16="http://schemas.microsoft.com/office/drawing/2014/main" id="{040FDF7B-A34B-4E2A-8A4C-114EE7667E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1179890"/>
            <a:ext cx="1474788" cy="1843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7" name="Rectangle 1">
            <a:extLst>
              <a:ext uri="{FF2B5EF4-FFF2-40B4-BE49-F238E27FC236}">
                <a16:creationId xmlns:a16="http://schemas.microsoft.com/office/drawing/2014/main" id="{6A5F70CA-1833-46A7-9D23-B18F5A21AA2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512" y="134285"/>
            <a:ext cx="8784976" cy="59131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3200" b="1" dirty="0">
                <a:latin typeface="Times New Roman" panose="02020603050405020304" pitchFamily="18" charset="0"/>
                <a:sym typeface="Arial" panose="020B0604020202020204" pitchFamily="34" charset="0"/>
              </a:rPr>
              <a:t>5. </a:t>
            </a:r>
            <a:r>
              <a:rPr lang="en-US" altLang="zh-CN" sz="3200" b="1" dirty="0">
                <a:latin typeface="Times New Roman" panose="02020603050405020304" pitchFamily="18" charset="0"/>
              </a:rPr>
              <a:t>*reject  	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v. 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拒绝接受；不予考虑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(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想法、计划等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)</a:t>
            </a: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3200" b="1" dirty="0">
                <a:latin typeface="Times New Roman" panose="02020603050405020304" pitchFamily="18" charset="0"/>
              </a:rPr>
              <a:t>                       </a:t>
            </a:r>
            <a:r>
              <a:rPr lang="en-US" altLang="zh-CN" sz="32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reject </a:t>
            </a:r>
            <a:r>
              <a:rPr lang="en-US" altLang="zh-CN" sz="3200" b="1" dirty="0" err="1">
                <a:solidFill>
                  <a:srgbClr val="7030A0"/>
                </a:solidFill>
                <a:latin typeface="Times New Roman" panose="02020603050405020304" pitchFamily="18" charset="0"/>
              </a:rPr>
              <a:t>sth</a:t>
            </a:r>
            <a:r>
              <a:rPr lang="en-US" altLang="zh-CN" sz="32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.</a:t>
            </a: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3200" b="1" dirty="0">
                <a:latin typeface="Times New Roman" panose="02020603050405020304" pitchFamily="18" charset="0"/>
              </a:rPr>
              <a:t>                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v.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拒绝；不录用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3200" b="1" dirty="0">
                <a:latin typeface="Times New Roman" panose="02020603050405020304" pitchFamily="18" charset="0"/>
              </a:rPr>
              <a:t>                      </a:t>
            </a:r>
            <a:r>
              <a:rPr lang="en-US" altLang="zh-CN" sz="32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reject sb.            </a:t>
            </a:r>
            <a:endParaRPr lang="en-US" altLang="zh-CN" sz="3200" dirty="0">
              <a:solidFill>
                <a:srgbClr val="7030A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3200" dirty="0">
                <a:solidFill>
                  <a:srgbClr val="7030A0"/>
                </a:solidFill>
                <a:latin typeface="Times New Roman" panose="02020603050405020304" pitchFamily="18" charset="0"/>
              </a:rPr>
              <a:t>She rejected Mike’s invitation to his birthday party.</a:t>
            </a: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zh-CN" altLang="en-US" sz="3200" dirty="0">
                <a:latin typeface="Times New Roman" panose="02020603050405020304" pitchFamily="18" charset="0"/>
              </a:rPr>
              <a:t>她拒绝了迈克参加他的生日聚会的邀请。</a:t>
            </a:r>
            <a:endParaRPr lang="en-US" altLang="zh-CN" sz="3200" dirty="0">
              <a:latin typeface="Times New Roman" panose="02020603050405020304" pitchFamily="18" charset="0"/>
            </a:endParaRP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 </a:t>
            </a:r>
            <a:r>
              <a:rPr lang="en-US" altLang="zh-CN" sz="32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</a:t>
            </a: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by the university he applied for.</a:t>
            </a: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</a:t>
            </a:r>
            <a:r>
              <a:rPr lang="en-US" altLang="zh-CN" sz="3200" dirty="0">
                <a:solidFill>
                  <a:srgbClr val="FF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rejection: [U,C]</a:t>
            </a:r>
            <a:r>
              <a:rPr lang="zh-CN" altLang="en-US" sz="3200" dirty="0">
                <a:solidFill>
                  <a:srgbClr val="FF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拒绝，否决</a:t>
            </a:r>
            <a:endParaRPr lang="en-US" altLang="zh-CN" sz="3200" dirty="0">
              <a:solidFill>
                <a:srgbClr val="FF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E82948DA-2B38-4AD9-B481-392D95A854B5}"/>
              </a:ext>
            </a:extLst>
          </p:cNvPr>
          <p:cNvSpPr txBox="1"/>
          <p:nvPr/>
        </p:nvSpPr>
        <p:spPr>
          <a:xfrm flipH="1">
            <a:off x="755576" y="4581128"/>
            <a:ext cx="25728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was rejected</a:t>
            </a:r>
            <a:endParaRPr lang="zh-CN" altLang="en-US" sz="3200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1">
            <a:extLst>
              <a:ext uri="{FF2B5EF4-FFF2-40B4-BE49-F238E27FC236}">
                <a16:creationId xmlns:a16="http://schemas.microsoft.com/office/drawing/2014/main" id="{64646892-7B7A-498A-9B1B-54C25CBEEE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756" y="19067"/>
            <a:ext cx="8964488" cy="60631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Wingdings 2" panose="05020102010507070707" pitchFamily="18" charset="2"/>
              <a:buNone/>
            </a:pPr>
            <a:r>
              <a:rPr lang="en-US" altLang="zh-CN" sz="3000" dirty="0">
                <a:latin typeface="Times New Roman" panose="02020603050405020304" pitchFamily="18" charset="0"/>
                <a:sym typeface="Arial" panose="020B0604020202020204" pitchFamily="34" charset="0"/>
              </a:rPr>
              <a:t>6. </a:t>
            </a:r>
            <a:r>
              <a:rPr lang="en-US" altLang="zh-CN" sz="3000" dirty="0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meaning  	</a:t>
            </a:r>
            <a:r>
              <a:rPr lang="zh-CN" altLang="en-US" sz="3000" dirty="0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一般是</a:t>
            </a:r>
            <a:r>
              <a:rPr lang="en-US" altLang="zh-CN" sz="3000" dirty="0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[U]</a:t>
            </a:r>
            <a:r>
              <a:rPr lang="zh-CN" altLang="en-US" sz="3000" dirty="0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，意思、意义</a:t>
            </a:r>
            <a:endParaRPr lang="en-US" altLang="zh-CN" sz="3000" dirty="0">
              <a:solidFill>
                <a:srgbClr val="FF0000"/>
              </a:solidFill>
              <a:latin typeface="Times New Roman" panose="02020603050405020304" pitchFamily="18" charset="0"/>
              <a:sym typeface="Arial" panose="020B0604020202020204" pitchFamily="34" charset="0"/>
            </a:endParaRPr>
          </a:p>
          <a:p>
            <a:r>
              <a:rPr lang="en-US" altLang="zh-CN" sz="3000" dirty="0">
                <a:solidFill>
                  <a:srgbClr val="7030A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The meaning of her words was clear. We'd lost our job.</a:t>
            </a:r>
          </a:p>
          <a:p>
            <a:r>
              <a:rPr lang="zh-CN" altLang="en-US" sz="2800" dirty="0">
                <a:latin typeface="Times New Roman" panose="02020603050405020304" pitchFamily="18" charset="0"/>
                <a:sym typeface="Arial" panose="020B0604020202020204" pitchFamily="34" charset="0"/>
              </a:rPr>
              <a:t>她的话意思很清楚，我们失业了。</a:t>
            </a:r>
            <a:endParaRPr lang="en-US" altLang="zh-CN" sz="3000" dirty="0">
              <a:solidFill>
                <a:srgbClr val="FF0000"/>
              </a:solidFill>
              <a:latin typeface="Times New Roman" panose="02020603050405020304" pitchFamily="18" charset="0"/>
              <a:sym typeface="Arial" panose="020B0604020202020204" pitchFamily="34" charset="0"/>
            </a:endParaRPr>
          </a:p>
          <a:p>
            <a:r>
              <a:rPr lang="en-US" altLang="zh-CN" sz="3000" dirty="0">
                <a:solidFill>
                  <a:srgbClr val="7030A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Words often have several meanings. </a:t>
            </a:r>
          </a:p>
          <a:p>
            <a:r>
              <a:rPr lang="zh-CN" altLang="en-US" sz="3000" dirty="0">
                <a:latin typeface="Times New Roman" panose="02020603050405020304" pitchFamily="18" charset="0"/>
                <a:sym typeface="Arial" panose="020B0604020202020204" pitchFamily="34" charset="0"/>
              </a:rPr>
              <a:t>单词往往有多个意思。</a:t>
            </a:r>
            <a:endParaRPr lang="en-US" altLang="zh-CN" sz="3000" dirty="0">
              <a:latin typeface="Times New Roman" panose="02020603050405020304" pitchFamily="18" charset="0"/>
              <a:sym typeface="Arial" panose="020B0604020202020204" pitchFamily="34" charset="0"/>
            </a:endParaRPr>
          </a:p>
          <a:p>
            <a:endParaRPr lang="zh-CN" altLang="en-US" sz="3000" dirty="0">
              <a:latin typeface="Times New Roman" panose="02020603050405020304" pitchFamily="18" charset="0"/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000" dirty="0">
                <a:latin typeface="Times New Roman" panose="02020603050405020304" pitchFamily="18" charset="0"/>
                <a:sym typeface="Arial" panose="020B0604020202020204" pitchFamily="34" charset="0"/>
              </a:rPr>
              <a:t>    </a:t>
            </a:r>
            <a:r>
              <a:rPr lang="en-US" altLang="zh-CN" sz="3000" dirty="0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mean	v. </a:t>
            </a:r>
            <a:r>
              <a:rPr lang="zh-CN" altLang="en-US" sz="3000" dirty="0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意思是</a:t>
            </a:r>
            <a:r>
              <a:rPr lang="en-US" altLang="zh-CN" sz="3000" dirty="0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……</a:t>
            </a:r>
            <a:r>
              <a:rPr lang="zh-CN" altLang="en-US" sz="3000" dirty="0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，意味着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000" dirty="0">
                <a:latin typeface="Times New Roman" panose="02020603050405020304" pitchFamily="18" charset="0"/>
                <a:sym typeface="Arial" panose="020B0604020202020204" pitchFamily="34" charset="0"/>
              </a:rPr>
              <a:t>    </a:t>
            </a:r>
            <a:r>
              <a:rPr lang="en-US" altLang="zh-CN" sz="3000" dirty="0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means	n. </a:t>
            </a:r>
            <a:r>
              <a:rPr lang="zh-CN" altLang="en-US" sz="3000" dirty="0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方法，手段，工具（单复同形）</a:t>
            </a:r>
            <a:endParaRPr lang="en-US" altLang="zh-CN" sz="3000" dirty="0">
              <a:solidFill>
                <a:srgbClr val="FF0000"/>
              </a:solidFill>
              <a:latin typeface="Times New Roman" panose="02020603050405020304" pitchFamily="18" charset="0"/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000" dirty="0">
                <a:latin typeface="Times New Roman" panose="02020603050405020304" pitchFamily="18" charset="0"/>
                <a:sym typeface="Arial" panose="020B0604020202020204" pitchFamily="34" charset="0"/>
              </a:rPr>
              <a:t>如：</a:t>
            </a:r>
            <a:endParaRPr lang="en-US" altLang="zh-CN" sz="3000" dirty="0">
              <a:latin typeface="Times New Roman" panose="02020603050405020304" pitchFamily="18" charset="0"/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000" dirty="0">
                <a:solidFill>
                  <a:srgbClr val="7030A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What does this sentence mean?</a:t>
            </a: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000" dirty="0">
                <a:latin typeface="Times New Roman" panose="02020603050405020304" pitchFamily="18" charset="0"/>
                <a:sym typeface="Arial" panose="020B0604020202020204" pitchFamily="34" charset="0"/>
              </a:rPr>
              <a:t>这个句子是什么意思？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000" dirty="0">
                <a:solidFill>
                  <a:srgbClr val="7030A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Is there any means of contacting him?</a:t>
            </a: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000" dirty="0">
                <a:latin typeface="Times New Roman" panose="02020603050405020304" pitchFamily="18" charset="0"/>
                <a:sym typeface="Arial" panose="020B0604020202020204" pitchFamily="34" charset="0"/>
              </a:rPr>
              <a:t>有没有什么办法和他取得联系？</a:t>
            </a:r>
            <a:r>
              <a:rPr lang="en-US" altLang="zh-CN" sz="3000" dirty="0">
                <a:latin typeface="Times New Roman" panose="02020603050405020304" pitchFamily="18" charset="0"/>
                <a:sym typeface="Arial" panose="020B0604020202020204" pitchFamily="34" charset="0"/>
              </a:rPr>
              <a:t> </a:t>
            </a:r>
            <a:endParaRPr lang="zh-CN" altLang="en-US" sz="3000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1">
            <a:extLst>
              <a:ext uri="{FF2B5EF4-FFF2-40B4-BE49-F238E27FC236}">
                <a16:creationId xmlns:a16="http://schemas.microsoft.com/office/drawing/2014/main" id="{21C8AE7D-AF75-4DF2-93F9-F6268046A9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536" y="371711"/>
            <a:ext cx="8064500" cy="4534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2800" b="1" dirty="0">
                <a:latin typeface="Times New Roman" panose="02020603050405020304" pitchFamily="18" charset="0"/>
                <a:sym typeface="Arial" panose="020B0604020202020204" pitchFamily="34" charset="0"/>
              </a:rPr>
              <a:t>7. gesture  		n. </a:t>
            </a:r>
            <a:r>
              <a:rPr lang="zh-CN" altLang="en-US" sz="2800" b="1" dirty="0">
                <a:latin typeface="Times New Roman" panose="02020603050405020304" pitchFamily="18" charset="0"/>
                <a:sym typeface="Arial" panose="020B0604020202020204" pitchFamily="34" charset="0"/>
              </a:rPr>
              <a:t>手势</a:t>
            </a:r>
            <a:endParaRPr lang="en-US" altLang="zh-CN" sz="2800" b="1" dirty="0">
              <a:latin typeface="Times New Roman" panose="02020603050405020304" pitchFamily="18" charset="0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2800" b="1" dirty="0">
                <a:latin typeface="Times New Roman" panose="02020603050405020304" pitchFamily="18" charset="0"/>
                <a:sym typeface="Arial" panose="020B0604020202020204" pitchFamily="34" charset="0"/>
              </a:rPr>
              <a:t>                               v. </a:t>
            </a:r>
            <a:r>
              <a:rPr lang="zh-CN" altLang="en-US" sz="2800" b="1" dirty="0">
                <a:latin typeface="Times New Roman" panose="02020603050405020304" pitchFamily="18" charset="0"/>
                <a:sym typeface="Arial" panose="020B0604020202020204" pitchFamily="34" charset="0"/>
              </a:rPr>
              <a:t>做手势 </a:t>
            </a:r>
            <a:endParaRPr lang="en-US" altLang="zh-CN" sz="2800" b="1" dirty="0">
              <a:latin typeface="Times New Roman" panose="02020603050405020304" pitchFamily="18" charset="0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2800" b="1" dirty="0">
                <a:latin typeface="Times New Roman" panose="02020603050405020304" pitchFamily="18" charset="0"/>
                <a:sym typeface="Arial" panose="020B0604020202020204" pitchFamily="34" charset="0"/>
              </a:rPr>
              <a:t>gesture to sb.</a:t>
            </a:r>
            <a:r>
              <a:rPr lang="zh-CN" altLang="en-US" sz="2800" b="1" dirty="0">
                <a:latin typeface="Times New Roman" panose="02020603050405020304" pitchFamily="18" charset="0"/>
                <a:sym typeface="Arial" panose="020B0604020202020204" pitchFamily="34" charset="0"/>
              </a:rPr>
              <a:t>向某人打手势；示意</a:t>
            </a:r>
            <a:endParaRPr lang="zh-CN" altLang="en-US" sz="2800" dirty="0">
              <a:latin typeface="Times New Roman" panose="02020603050405020304" pitchFamily="18" charset="0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He made a rude gesture with his fingers.</a:t>
            </a: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zh-CN" altLang="en-US" sz="2800" dirty="0">
                <a:latin typeface="Times New Roman" panose="02020603050405020304" pitchFamily="18" charset="0"/>
                <a:sym typeface="Arial" panose="020B0604020202020204" pitchFamily="34" charset="0"/>
              </a:rPr>
              <a:t>他用手指做了一个粗鲁的手势。</a:t>
            </a:r>
            <a:endParaRPr lang="en-US" altLang="zh-CN" sz="2800" dirty="0">
              <a:latin typeface="Times New Roman" panose="02020603050405020304" pitchFamily="18" charset="0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2800" dirty="0">
                <a:latin typeface="Times New Roman" panose="02020603050405020304" pitchFamily="18" charset="0"/>
                <a:sym typeface="Arial" panose="020B0604020202020204" pitchFamily="34" charset="0"/>
              </a:rPr>
              <a:t>  </a:t>
            </a:r>
            <a:r>
              <a:rPr lang="en-US" altLang="zh-CN" sz="2800" u="sng" dirty="0">
                <a:latin typeface="Times New Roman" panose="02020603050405020304" pitchFamily="18" charset="0"/>
                <a:sym typeface="Arial" panose="020B0604020202020204" pitchFamily="34" charset="0"/>
              </a:rPr>
              <a:t>                                  </a:t>
            </a:r>
            <a:r>
              <a:rPr lang="en-US" altLang="zh-CN" sz="2800" dirty="0">
                <a:latin typeface="Times New Roman" panose="02020603050405020304" pitchFamily="18" charset="0"/>
                <a:sym typeface="Arial" panose="020B0604020202020204" pitchFamily="34" charset="0"/>
              </a:rPr>
              <a:t>that it was time to go.</a:t>
            </a: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zh-CN" altLang="en-US" sz="2800" dirty="0">
                <a:latin typeface="Times New Roman" panose="02020603050405020304" pitchFamily="18" charset="0"/>
                <a:sym typeface="Arial" panose="020B0604020202020204" pitchFamily="34" charset="0"/>
              </a:rPr>
              <a:t>她示意我该走了。</a:t>
            </a:r>
          </a:p>
        </p:txBody>
      </p:sp>
      <p:pic>
        <p:nvPicPr>
          <p:cNvPr id="18434" name="图片 2" descr="16330958.jpg">
            <a:extLst>
              <a:ext uri="{FF2B5EF4-FFF2-40B4-BE49-F238E27FC236}">
                <a16:creationId xmlns:a16="http://schemas.microsoft.com/office/drawing/2014/main" id="{96D3D481-EDBA-4263-B1FE-11B2AC161B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4437063"/>
            <a:ext cx="2633662" cy="2160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id="{3B2C057D-624B-468A-B555-EFE3ADC2EAB8}"/>
              </a:ext>
            </a:extLst>
          </p:cNvPr>
          <p:cNvSpPr txBox="1"/>
          <p:nvPr/>
        </p:nvSpPr>
        <p:spPr>
          <a:xfrm flipH="1">
            <a:off x="683964" y="3717032"/>
            <a:ext cx="30239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She gestured to me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35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35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1">
            <a:extLst>
              <a:ext uri="{FF2B5EF4-FFF2-40B4-BE49-F238E27FC236}">
                <a16:creationId xmlns:a16="http://schemas.microsoft.com/office/drawing/2014/main" id="{2BC511B3-49ED-4A93-A69B-3C38945E0E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3850" y="1083658"/>
            <a:ext cx="8064500" cy="40318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Wingdings 2" panose="05020102010507070707" pitchFamily="18" charset="2"/>
              <a:buNone/>
            </a:pPr>
            <a:r>
              <a:rPr lang="en-US" altLang="zh-CN" sz="3200" b="1" dirty="0">
                <a:latin typeface="Times New Roman" panose="02020603050405020304" pitchFamily="18" charset="0"/>
                <a:sym typeface="Arial" panose="020B0604020202020204" pitchFamily="34" charset="0"/>
              </a:rPr>
              <a:t>8. message  [C]</a:t>
            </a:r>
            <a:r>
              <a:rPr lang="zh-CN" altLang="en-US" sz="3200" b="1" dirty="0">
                <a:latin typeface="Times New Roman" panose="02020603050405020304" pitchFamily="18" charset="0"/>
                <a:sym typeface="Arial" panose="020B0604020202020204" pitchFamily="34" charset="0"/>
              </a:rPr>
              <a:t>（ 书面或口头的）信息；消息</a:t>
            </a:r>
            <a:endParaRPr lang="zh-CN" altLang="en-US" sz="3200" dirty="0">
              <a:latin typeface="Times New Roman" panose="02020603050405020304" pitchFamily="18" charset="0"/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 dirty="0">
                <a:latin typeface="Times New Roman" panose="02020603050405020304" pitchFamily="18" charset="0"/>
                <a:sym typeface="Arial" panose="020B0604020202020204" pitchFamily="34" charset="0"/>
              </a:rPr>
              <a:t>leave a message		</a:t>
            </a:r>
            <a:r>
              <a:rPr lang="zh-CN" altLang="en-US" sz="3200" dirty="0">
                <a:latin typeface="Times New Roman" panose="02020603050405020304" pitchFamily="18" charset="0"/>
                <a:sym typeface="Arial" panose="020B0604020202020204" pitchFamily="34" charset="0"/>
              </a:rPr>
              <a:t>留言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 dirty="0">
                <a:latin typeface="Times New Roman" panose="02020603050405020304" pitchFamily="18" charset="0"/>
                <a:sym typeface="Arial" panose="020B0604020202020204" pitchFamily="34" charset="0"/>
              </a:rPr>
              <a:t>take a message 	         </a:t>
            </a:r>
            <a:r>
              <a:rPr lang="zh-CN" altLang="en-US" sz="3200" dirty="0">
                <a:latin typeface="Times New Roman" panose="02020603050405020304" pitchFamily="18" charset="0"/>
                <a:sym typeface="Arial" panose="020B0604020202020204" pitchFamily="34" charset="0"/>
              </a:rPr>
              <a:t>传个话</a:t>
            </a:r>
            <a:endParaRPr lang="en-US" altLang="zh-CN" sz="3200" dirty="0">
              <a:latin typeface="Times New Roman" panose="02020603050405020304" pitchFamily="18" charset="0"/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 dirty="0">
                <a:latin typeface="Times New Roman" panose="02020603050405020304" pitchFamily="18" charset="0"/>
                <a:sym typeface="Arial" panose="020B0604020202020204" pitchFamily="34" charset="0"/>
              </a:rPr>
              <a:t>get a message              </a:t>
            </a:r>
            <a:r>
              <a:rPr lang="zh-CN" altLang="en-US" sz="3200" dirty="0">
                <a:latin typeface="Times New Roman" panose="02020603050405020304" pitchFamily="18" charset="0"/>
                <a:sym typeface="Arial" panose="020B0604020202020204" pitchFamily="34" charset="0"/>
              </a:rPr>
              <a:t>收到信息</a:t>
            </a: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 dirty="0">
                <a:latin typeface="Times New Roman" panose="02020603050405020304" pitchFamily="18" charset="0"/>
                <a:sym typeface="Arial" panose="020B0604020202020204" pitchFamily="34" charset="0"/>
              </a:rPr>
              <a:t>如：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 dirty="0">
                <a:latin typeface="Times New Roman" panose="02020603050405020304" pitchFamily="18" charset="0"/>
                <a:sym typeface="Arial" panose="020B0604020202020204" pitchFamily="34" charset="0"/>
              </a:rPr>
              <a:t>Ellen is not here.    </a:t>
            </a:r>
            <a:r>
              <a:rPr lang="en-US" altLang="zh-CN" sz="3200" u="sng" dirty="0">
                <a:latin typeface="Times New Roman" panose="02020603050405020304" pitchFamily="18" charset="0"/>
                <a:sym typeface="Arial" panose="020B0604020202020204" pitchFamily="34" charset="0"/>
              </a:rPr>
              <a:t>                                 ? 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en-US" sz="3200" dirty="0">
                <a:latin typeface="Times New Roman" panose="02020603050405020304" pitchFamily="18" charset="0"/>
                <a:sym typeface="Arial" panose="020B0604020202020204" pitchFamily="34" charset="0"/>
              </a:rPr>
              <a:t>Ell</a:t>
            </a:r>
            <a:r>
              <a:rPr lang="en-US" altLang="zh-CN" sz="3200" dirty="0">
                <a:latin typeface="Times New Roman" panose="02020603050405020304" pitchFamily="18" charset="0"/>
                <a:sym typeface="Arial" panose="020B0604020202020204" pitchFamily="34" charset="0"/>
              </a:rPr>
              <a:t>en</a:t>
            </a:r>
            <a:r>
              <a:rPr lang="zh-CN" altLang="en-US" sz="3200" dirty="0">
                <a:latin typeface="Times New Roman" panose="02020603050405020304" pitchFamily="18" charset="0"/>
                <a:sym typeface="Arial" panose="020B0604020202020204" pitchFamily="34" charset="0"/>
              </a:rPr>
              <a:t>不在。要我给你传个话吗？</a:t>
            </a:r>
            <a:endParaRPr lang="en-US" altLang="zh-CN" sz="3200" dirty="0">
              <a:latin typeface="Times New Roman" panose="02020603050405020304" pitchFamily="18" charset="0"/>
              <a:sym typeface="Arial" panose="020B0604020202020204" pitchFamily="34" charset="0"/>
            </a:endParaRPr>
          </a:p>
        </p:txBody>
      </p:sp>
      <p:pic>
        <p:nvPicPr>
          <p:cNvPr id="19458" name="图片 3" descr="72m58PICDjK_1024.jpg">
            <a:extLst>
              <a:ext uri="{FF2B5EF4-FFF2-40B4-BE49-F238E27FC236}">
                <a16:creationId xmlns:a16="http://schemas.microsoft.com/office/drawing/2014/main" id="{AEEFB5B9-21F9-4C86-8B2C-384428473E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0775" y="4419600"/>
            <a:ext cx="1357313" cy="2160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id="{9711C882-92FB-422B-8B0F-A6165E315CA0}"/>
              </a:ext>
            </a:extLst>
          </p:cNvPr>
          <p:cNvSpPr txBox="1"/>
          <p:nvPr/>
        </p:nvSpPr>
        <p:spPr>
          <a:xfrm>
            <a:off x="3409319" y="3834825"/>
            <a:ext cx="36535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dirty="0">
                <a:latin typeface="Times New Roman" panose="02020603050405020304" pitchFamily="18" charset="0"/>
                <a:sym typeface="Arial" panose="020B0604020202020204" pitchFamily="34" charset="0"/>
              </a:rPr>
              <a:t>Can I take a message</a:t>
            </a:r>
            <a:endParaRPr lang="zh-CN" alt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1">
            <a:extLst>
              <a:ext uri="{FF2B5EF4-FFF2-40B4-BE49-F238E27FC236}">
                <a16:creationId xmlns:a16="http://schemas.microsoft.com/office/drawing/2014/main" id="{0BF495F8-6587-4E69-A847-49EEC4089B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1520" y="548680"/>
            <a:ext cx="8351837" cy="5508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Wingdings 2" panose="05020102010507070707" pitchFamily="18" charset="2"/>
              <a:buNone/>
            </a:pPr>
            <a:r>
              <a:rPr lang="en-US" altLang="zh-CN" sz="3200" b="1" dirty="0">
                <a:latin typeface="Times New Roman" panose="02020603050405020304" pitchFamily="18" charset="0"/>
                <a:sym typeface="Arial" panose="020B0604020202020204" pitchFamily="34" charset="0"/>
              </a:rPr>
              <a:t>9. bored  adj.</a:t>
            </a:r>
            <a:r>
              <a:rPr lang="zh-CN" altLang="en-US" sz="3200" b="1" dirty="0">
                <a:latin typeface="Times New Roman" panose="02020603050405020304" pitchFamily="18" charset="0"/>
                <a:sym typeface="Arial" panose="020B0604020202020204" pitchFamily="34" charset="0"/>
              </a:rPr>
              <a:t>（ 对某人</a:t>
            </a:r>
            <a:r>
              <a:rPr lang="en-US" altLang="zh-CN" sz="3200" b="1" dirty="0">
                <a:latin typeface="Times New Roman" panose="02020603050405020304" pitchFamily="18" charset="0"/>
                <a:sym typeface="Arial" panose="020B0604020202020204" pitchFamily="34" charset="0"/>
              </a:rPr>
              <a:t>/</a:t>
            </a:r>
            <a:r>
              <a:rPr lang="zh-CN" altLang="en-US" sz="3200" b="1" dirty="0">
                <a:latin typeface="Times New Roman" panose="02020603050405020304" pitchFamily="18" charset="0"/>
                <a:sym typeface="Arial" panose="020B0604020202020204" pitchFamily="34" charset="0"/>
              </a:rPr>
              <a:t>物）厌倦的；烦闷的</a:t>
            </a:r>
            <a:endParaRPr lang="en-US" altLang="zh-CN" sz="3200" b="1" dirty="0">
              <a:latin typeface="Times New Roman" panose="02020603050405020304" pitchFamily="18" charset="0"/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区别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bored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和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boring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 dirty="0">
                <a:latin typeface="Times New Roman" panose="02020603050405020304" pitchFamily="18" charset="0"/>
                <a:sym typeface="Arial" panose="020B0604020202020204" pitchFamily="34" charset="0"/>
              </a:rPr>
              <a:t> </a:t>
            </a:r>
            <a:r>
              <a:rPr lang="en-US" altLang="zh-CN" sz="3200" dirty="0">
                <a:solidFill>
                  <a:srgbClr val="0000FF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bored</a:t>
            </a:r>
            <a:r>
              <a:rPr lang="zh-CN" altLang="en-US" sz="3200" dirty="0">
                <a:latin typeface="Times New Roman" panose="02020603050405020304" pitchFamily="18" charset="0"/>
                <a:sym typeface="Arial" panose="020B0604020202020204" pitchFamily="34" charset="0"/>
              </a:rPr>
              <a:t>指人感到无聊、无趣、枯燥，是指使人感到厌烦的，主语是人。</a:t>
            </a:r>
            <a:r>
              <a:rPr lang="zh-CN" altLang="en-US" sz="3200" dirty="0">
                <a:latin typeface="Times New Roman" panose="02020603050405020304" pitchFamily="18" charset="0"/>
              </a:rPr>
              <a:t>如：</a:t>
            </a:r>
            <a:endParaRPr lang="en-US" altLang="zh-CN" sz="3200" dirty="0">
              <a:latin typeface="Times New Roman" panose="02020603050405020304" pitchFamily="18" charset="0"/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The children quickly got bored with staying indoors.</a:t>
            </a: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 dirty="0">
                <a:latin typeface="Times New Roman" panose="02020603050405020304" pitchFamily="18" charset="0"/>
                <a:sym typeface="Arial" panose="020B0604020202020204" pitchFamily="34" charset="0"/>
              </a:rPr>
              <a:t>孩子们在屋子里很快就待不住了。</a:t>
            </a:r>
            <a:endParaRPr lang="en-US" altLang="zh-CN" sz="3200" dirty="0">
              <a:latin typeface="Times New Roman" panose="02020603050405020304" pitchFamily="18" charset="0"/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 dirty="0">
                <a:solidFill>
                  <a:srgbClr val="0000FF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boring</a:t>
            </a:r>
            <a:r>
              <a:rPr lang="zh-CN" altLang="en-US" sz="3200" dirty="0">
                <a:latin typeface="Times New Roman" panose="02020603050405020304" pitchFamily="18" charset="0"/>
                <a:sym typeface="Arial" panose="020B0604020202020204" pitchFamily="34" charset="0"/>
              </a:rPr>
              <a:t>指事物让人感到无聊、无趣、枯燥，物本身是无趣的，主语是物，作表语或定语。</a:t>
            </a:r>
            <a:r>
              <a:rPr lang="zh-CN" altLang="en-US" sz="3200" dirty="0">
                <a:latin typeface="Times New Roman" panose="02020603050405020304" pitchFamily="18" charset="0"/>
              </a:rPr>
              <a:t>如：</a:t>
            </a:r>
            <a:endParaRPr lang="en-US" altLang="zh-CN" sz="3200" dirty="0">
              <a:latin typeface="Times New Roman" panose="02020603050405020304" pitchFamily="18" charset="0"/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This is a boring book.</a:t>
            </a:r>
            <a:endParaRPr lang="zh-CN" altLang="en-US" sz="3200" dirty="0">
              <a:solidFill>
                <a:srgbClr val="FF0000"/>
              </a:solidFill>
              <a:latin typeface="Times New Roman" panose="02020603050405020304" pitchFamily="18" charset="0"/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 dirty="0">
                <a:latin typeface="Times New Roman" panose="02020603050405020304" pitchFamily="18" charset="0"/>
                <a:sym typeface="Arial" panose="020B0604020202020204" pitchFamily="34" charset="0"/>
              </a:rPr>
              <a:t>这是一本无聊的书。</a:t>
            </a:r>
            <a:endParaRPr lang="en-US" altLang="zh-CN" sz="3200" dirty="0">
              <a:latin typeface="Times New Roman" panose="02020603050405020304" pitchFamily="18" charset="0"/>
              <a:sym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560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560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560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560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图片 5" descr="20160503155652_3043.jpg">
            <a:extLst>
              <a:ext uri="{FF2B5EF4-FFF2-40B4-BE49-F238E27FC236}">
                <a16:creationId xmlns:a16="http://schemas.microsoft.com/office/drawing/2014/main" id="{64A613A5-42A7-41AE-8C02-09EAE7A83C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3013" y="4365625"/>
            <a:ext cx="3840162" cy="215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7" name="Rectangle 1">
            <a:extLst>
              <a:ext uri="{FF2B5EF4-FFF2-40B4-BE49-F238E27FC236}">
                <a16:creationId xmlns:a16="http://schemas.microsoft.com/office/drawing/2014/main" id="{CEC33744-F18D-48F5-BDEB-5DBE8399C2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1116013"/>
            <a:ext cx="8064500" cy="304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3200" b="1" dirty="0">
                <a:latin typeface="Times New Roman" panose="02020603050405020304" pitchFamily="18" charset="0"/>
                <a:sym typeface="Arial" panose="020B0604020202020204" pitchFamily="34" charset="0"/>
              </a:rPr>
              <a:t>10. </a:t>
            </a:r>
            <a:r>
              <a:rPr lang="en-US" altLang="zh-CN" sz="3200" b="1" dirty="0">
                <a:latin typeface="Times New Roman" panose="02020603050405020304" pitchFamily="18" charset="0"/>
              </a:rPr>
              <a:t>take place 		</a:t>
            </a:r>
            <a:r>
              <a:rPr lang="zh-CN" altLang="en-US" sz="3200" b="1" dirty="0">
                <a:latin typeface="Times New Roman" panose="02020603050405020304" pitchFamily="18" charset="0"/>
              </a:rPr>
              <a:t>发生；举行</a:t>
            </a:r>
            <a:endParaRPr lang="en-US" altLang="zh-CN" sz="3200" b="1" dirty="0">
              <a:latin typeface="Times New Roman" panose="02020603050405020304" pitchFamily="18" charset="0"/>
            </a:endParaRP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This film festival took place in October.</a:t>
            </a: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zh-CN" altLang="en-US" sz="3200" dirty="0">
                <a:latin typeface="Times New Roman" panose="02020603050405020304" pitchFamily="18" charset="0"/>
                <a:sym typeface="Arial" panose="020B0604020202020204" pitchFamily="34" charset="0"/>
              </a:rPr>
              <a:t>这个电影节在十月举行。</a:t>
            </a:r>
            <a:endParaRPr lang="en-US" altLang="zh-CN" sz="3200" dirty="0">
              <a:latin typeface="Times New Roman" panose="02020603050405020304" pitchFamily="18" charset="0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3200" dirty="0">
                <a:latin typeface="Times New Roman" panose="02020603050405020304" pitchFamily="18" charset="0"/>
              </a:rPr>
              <a:t>take place</a:t>
            </a:r>
            <a:r>
              <a:rPr lang="zh-CN" altLang="en-US" sz="3200" dirty="0">
                <a:latin typeface="Times New Roman" panose="02020603050405020304" pitchFamily="18" charset="0"/>
              </a:rPr>
              <a:t>没有被动语态。</a:t>
            </a:r>
            <a:endParaRPr lang="en-US" altLang="zh-CN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1">
            <a:extLst>
              <a:ext uri="{FF2B5EF4-FFF2-40B4-BE49-F238E27FC236}">
                <a16:creationId xmlns:a16="http://schemas.microsoft.com/office/drawing/2014/main" id="{C226DEFE-ADD2-41FC-ABD6-3B11EDB0CE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8313" y="765175"/>
            <a:ext cx="4608512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Wingdings 2" panose="05020102010507070707" pitchFamily="18" charset="2"/>
              <a:buNone/>
            </a:pPr>
            <a:r>
              <a: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</a:rPr>
              <a:t>区别：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take place</a:t>
            </a:r>
            <a:r>
              <a: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</a:rPr>
              <a:t>与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happen</a:t>
            </a:r>
            <a:endParaRPr lang="en-US" altLang="zh-CN" sz="2800">
              <a:latin typeface="Times New Roman" panose="02020603050405020304" pitchFamily="18" charset="0"/>
              <a:sym typeface="Arial" panose="020B0604020202020204" pitchFamily="34" charset="0"/>
            </a:endParaRPr>
          </a:p>
        </p:txBody>
      </p:sp>
      <p:graphicFrame>
        <p:nvGraphicFramePr>
          <p:cNvPr id="3" name="表格 2">
            <a:extLst>
              <a:ext uri="{FF2B5EF4-FFF2-40B4-BE49-F238E27FC236}">
                <a16:creationId xmlns:a16="http://schemas.microsoft.com/office/drawing/2014/main" id="{5882552F-9374-45BE-9FFB-6ED5BC735F7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0247620"/>
              </p:ext>
            </p:extLst>
          </p:nvPr>
        </p:nvGraphicFramePr>
        <p:xfrm>
          <a:off x="107504" y="1628800"/>
          <a:ext cx="8675687" cy="1036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280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94764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altLang="zh-CN" sz="2800" b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take place</a:t>
                      </a:r>
                      <a:endParaRPr lang="zh-CN" altLang="en-US" sz="2800" b="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41" marR="914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2800" b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（按计划）发生；举行；举办</a:t>
                      </a:r>
                    </a:p>
                  </a:txBody>
                  <a:tcPr marL="91441" marR="914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sz="28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happen</a:t>
                      </a:r>
                      <a:endParaRPr lang="zh-CN" altLang="en-US" sz="280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41" marR="914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28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（偶然）发生；碰巧</a:t>
                      </a:r>
                    </a:p>
                  </a:txBody>
                  <a:tcPr marL="91441" marR="914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7665" name="Rectangle 1">
            <a:extLst>
              <a:ext uri="{FF2B5EF4-FFF2-40B4-BE49-F238E27FC236}">
                <a16:creationId xmlns:a16="http://schemas.microsoft.com/office/drawing/2014/main" id="{52016BBA-42D3-431B-9BE7-7F6DDA1DE9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1418" y="2707947"/>
            <a:ext cx="8207375" cy="3539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Wingdings 2" panose="05020102010507070707" pitchFamily="18" charset="2"/>
              <a:buNone/>
            </a:pPr>
            <a:r>
              <a:rPr lang="zh-CN" altLang="en-US" sz="2800" dirty="0">
                <a:latin typeface="Times New Roman" panose="02020603050405020304" pitchFamily="18" charset="0"/>
                <a:sym typeface="Arial" panose="020B0604020202020204" pitchFamily="34" charset="0"/>
              </a:rPr>
              <a:t>如：</a:t>
            </a:r>
            <a:endParaRPr lang="en-US" altLang="zh-CN" sz="2800" dirty="0">
              <a:latin typeface="Times New Roman" panose="02020603050405020304" pitchFamily="18" charset="0"/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Great changes     </a:t>
            </a:r>
            <a:r>
              <a:rPr lang="en-US" altLang="zh-CN" sz="2800" u="sng" dirty="0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                    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         in China since 1978.</a:t>
            </a: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2800" dirty="0">
                <a:latin typeface="Times New Roman" panose="02020603050405020304" pitchFamily="18" charset="0"/>
                <a:sym typeface="Arial" panose="020B0604020202020204" pitchFamily="34" charset="0"/>
              </a:rPr>
              <a:t>自从</a:t>
            </a:r>
            <a:r>
              <a:rPr lang="en-US" altLang="zh-CN" sz="2800" dirty="0">
                <a:latin typeface="Times New Roman" panose="02020603050405020304" pitchFamily="18" charset="0"/>
                <a:sym typeface="Arial" panose="020B0604020202020204" pitchFamily="34" charset="0"/>
              </a:rPr>
              <a:t>1978</a:t>
            </a:r>
            <a:r>
              <a:rPr lang="zh-CN" altLang="en-US" sz="2800" dirty="0">
                <a:latin typeface="Times New Roman" panose="02020603050405020304" pitchFamily="18" charset="0"/>
                <a:sym typeface="Arial" panose="020B0604020202020204" pitchFamily="34" charset="0"/>
              </a:rPr>
              <a:t>年以来，中国发生了巨大的变化。</a:t>
            </a:r>
            <a:endParaRPr lang="en-US" altLang="zh-CN" sz="2800" dirty="0">
              <a:latin typeface="Times New Roman" panose="02020603050405020304" pitchFamily="18" charset="0"/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When did the accident   </a:t>
            </a:r>
            <a:r>
              <a:rPr lang="en-US" altLang="zh-CN" sz="2800" u="sng" dirty="0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                       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  ?</a:t>
            </a: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2800" dirty="0">
                <a:latin typeface="Times New Roman" panose="02020603050405020304" pitchFamily="18" charset="0"/>
                <a:sym typeface="Arial" panose="020B0604020202020204" pitchFamily="34" charset="0"/>
              </a:rPr>
              <a:t>这起事故发生在什么时候？</a:t>
            </a:r>
            <a:endParaRPr lang="en-US" altLang="zh-CN" sz="2800" dirty="0">
              <a:latin typeface="Times New Roman" panose="02020603050405020304" pitchFamily="18" charset="0"/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The next Olympic Games will  </a:t>
            </a:r>
            <a:r>
              <a:rPr lang="en-US" altLang="zh-CN" sz="2800" u="sng" dirty="0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                    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   in Tokyo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in 2020.</a:t>
            </a: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2800" dirty="0">
                <a:latin typeface="Times New Roman" panose="02020603050405020304" pitchFamily="18" charset="0"/>
                <a:sym typeface="Arial" panose="020B0604020202020204" pitchFamily="34" charset="0"/>
              </a:rPr>
              <a:t>下一届奥林匹克运动会将会在</a:t>
            </a:r>
            <a:r>
              <a:rPr lang="en-US" altLang="zh-CN" sz="2800" dirty="0">
                <a:latin typeface="Times New Roman" panose="02020603050405020304" pitchFamily="18" charset="0"/>
                <a:sym typeface="Arial" panose="020B0604020202020204" pitchFamily="34" charset="0"/>
              </a:rPr>
              <a:t>2020</a:t>
            </a:r>
            <a:r>
              <a:rPr lang="zh-CN" altLang="en-US" sz="2800" dirty="0">
                <a:latin typeface="Times New Roman" panose="02020603050405020304" pitchFamily="18" charset="0"/>
                <a:sym typeface="Arial" panose="020B0604020202020204" pitchFamily="34" charset="0"/>
              </a:rPr>
              <a:t>在东京举行。</a:t>
            </a:r>
            <a:endParaRPr lang="en-US" altLang="zh-CN" sz="2800" dirty="0">
              <a:latin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45086D1C-7C19-457F-A984-E97952E69922}"/>
              </a:ext>
            </a:extLst>
          </p:cNvPr>
          <p:cNvSpPr txBox="1"/>
          <p:nvPr/>
        </p:nvSpPr>
        <p:spPr>
          <a:xfrm>
            <a:off x="2627784" y="3096525"/>
            <a:ext cx="4222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7030A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have taken place</a:t>
            </a:r>
            <a:endParaRPr lang="zh-CN" altLang="en-US" sz="2800" dirty="0">
              <a:solidFill>
                <a:srgbClr val="7030A0"/>
              </a:solidFill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E22DFC72-F586-4A3A-9980-62322CD6B980}"/>
              </a:ext>
            </a:extLst>
          </p:cNvPr>
          <p:cNvSpPr txBox="1"/>
          <p:nvPr/>
        </p:nvSpPr>
        <p:spPr>
          <a:xfrm>
            <a:off x="3851920" y="3954442"/>
            <a:ext cx="4222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7030A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happen</a:t>
            </a:r>
            <a:endParaRPr lang="zh-CN" altLang="en-US" sz="2800" dirty="0">
              <a:solidFill>
                <a:srgbClr val="7030A0"/>
              </a:solidFill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5CEEEDB3-BB08-4F7F-B424-07A2227A9965}"/>
              </a:ext>
            </a:extLst>
          </p:cNvPr>
          <p:cNvSpPr txBox="1"/>
          <p:nvPr/>
        </p:nvSpPr>
        <p:spPr>
          <a:xfrm>
            <a:off x="4558007" y="4812359"/>
            <a:ext cx="4222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7030A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take place</a:t>
            </a:r>
            <a:endParaRPr lang="zh-CN" altLang="en-US" sz="2800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图片 3" descr="mp40813196_1447210791503_2_th.jpeg">
            <a:extLst>
              <a:ext uri="{FF2B5EF4-FFF2-40B4-BE49-F238E27FC236}">
                <a16:creationId xmlns:a16="http://schemas.microsoft.com/office/drawing/2014/main" id="{6E38487B-A8D1-4C19-A96D-3E7CE7BF0A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0613" y="4594225"/>
            <a:ext cx="2514600" cy="195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5" name="Rectangle 1">
            <a:extLst>
              <a:ext uri="{FF2B5EF4-FFF2-40B4-BE49-F238E27FC236}">
                <a16:creationId xmlns:a16="http://schemas.microsoft.com/office/drawing/2014/main" id="{2E6054E5-4E1E-4BE2-B7CE-9F1135AA4E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1608556"/>
            <a:ext cx="8064500" cy="29535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3200" b="1" dirty="0">
                <a:latin typeface="Times New Roman" panose="02020603050405020304" pitchFamily="18" charset="0"/>
                <a:sym typeface="Arial" panose="020B0604020202020204" pitchFamily="34" charset="0"/>
              </a:rPr>
              <a:t>11. </a:t>
            </a:r>
            <a:r>
              <a:rPr lang="en-US" altLang="zh-CN" sz="3200" b="1" dirty="0">
                <a:latin typeface="Times New Roman" panose="02020603050405020304" pitchFamily="18" charset="0"/>
              </a:rPr>
              <a:t>sit up 			</a:t>
            </a:r>
            <a:r>
              <a:rPr lang="zh-CN" altLang="en-US" sz="3200" b="1" dirty="0">
                <a:latin typeface="Times New Roman" panose="02020603050405020304" pitchFamily="18" charset="0"/>
              </a:rPr>
              <a:t>坐起来；坐直</a:t>
            </a:r>
            <a:endParaRPr lang="en-US" altLang="zh-CN" sz="3200" dirty="0">
              <a:latin typeface="Times New Roman" panose="02020603050405020304" pitchFamily="18" charset="0"/>
            </a:endParaRP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</a:rPr>
              <a:t>sit-ups    </a:t>
            </a:r>
            <a:r>
              <a:rPr lang="zh-CN" altLang="en-US" sz="3200" dirty="0">
                <a:solidFill>
                  <a:srgbClr val="FF0000"/>
                </a:solidFill>
                <a:latin typeface="Times New Roman" panose="02020603050405020304" pitchFamily="18" charset="0"/>
              </a:rPr>
              <a:t>仰卧起坐</a:t>
            </a:r>
            <a:endParaRPr lang="en-US" altLang="zh-CN" sz="3200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</a:rPr>
              <a:t>The girl can only do three sit-ups.</a:t>
            </a: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zh-CN" altLang="en-US" sz="3200" dirty="0">
                <a:latin typeface="Times New Roman" panose="02020603050405020304" pitchFamily="18" charset="0"/>
              </a:rPr>
              <a:t>这个女孩只能做三个仰卧起坐。</a:t>
            </a:r>
            <a:endParaRPr lang="en-US" altLang="zh-CN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1">
            <a:extLst>
              <a:ext uri="{FF2B5EF4-FFF2-40B4-BE49-F238E27FC236}">
                <a16:creationId xmlns:a16="http://schemas.microsoft.com/office/drawing/2014/main" id="{50A54D82-91C6-4179-BF85-3265D79C3A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750" y="1955301"/>
            <a:ext cx="8064500" cy="22022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3000" b="1" dirty="0">
                <a:latin typeface="Times New Roman" panose="02020603050405020304" pitchFamily="18" charset="0"/>
                <a:sym typeface="Arial" panose="020B0604020202020204" pitchFamily="34" charset="0"/>
              </a:rPr>
              <a:t>12. </a:t>
            </a:r>
            <a:r>
              <a:rPr lang="en-US" altLang="zh-CN" sz="3000" b="1" dirty="0">
                <a:latin typeface="Times New Roman" panose="02020603050405020304" pitchFamily="18" charset="0"/>
              </a:rPr>
              <a:t>part-time  		adj. </a:t>
            </a:r>
            <a:r>
              <a:rPr lang="zh-CN" altLang="en-US" sz="3000" b="1" dirty="0">
                <a:latin typeface="Times New Roman" panose="02020603050405020304" pitchFamily="18" charset="0"/>
              </a:rPr>
              <a:t>兼职的</a:t>
            </a:r>
            <a:r>
              <a:rPr lang="zh-CN" altLang="en-US" sz="3000" dirty="0">
                <a:latin typeface="Times New Roman" panose="02020603050405020304" pitchFamily="18" charset="0"/>
              </a:rPr>
              <a:t> </a:t>
            </a:r>
            <a:endParaRPr lang="en-US" altLang="zh-CN" sz="3000" dirty="0">
              <a:latin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en-US" altLang="en-US" sz="3000" dirty="0">
                <a:solidFill>
                  <a:srgbClr val="FF0000"/>
                </a:solidFill>
                <a:latin typeface="Times New Roman" panose="02020603050405020304" pitchFamily="18" charset="0"/>
              </a:rPr>
              <a:t>full-time </a:t>
            </a:r>
            <a:r>
              <a:rPr lang="zh-CN" altLang="en-US" sz="3000" dirty="0">
                <a:solidFill>
                  <a:srgbClr val="FF0000"/>
                </a:solidFill>
                <a:latin typeface="Times New Roman" panose="02020603050405020304" pitchFamily="18" charset="0"/>
              </a:rPr>
              <a:t>全职的</a:t>
            </a:r>
            <a:endParaRPr lang="en-US" altLang="zh-CN" sz="3000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en-US" altLang="en-US" sz="3000" dirty="0">
                <a:solidFill>
                  <a:srgbClr val="FF0000"/>
                </a:solidFill>
                <a:latin typeface="Times New Roman" panose="02020603050405020304" pitchFamily="18" charset="0"/>
              </a:rPr>
              <a:t>part</a:t>
            </a:r>
            <a:r>
              <a:rPr lang="en-US" altLang="zh-CN" sz="3000" dirty="0">
                <a:solidFill>
                  <a:srgbClr val="FF0000"/>
                </a:solidFill>
                <a:latin typeface="Times New Roman" panose="02020603050405020304" pitchFamily="18" charset="0"/>
              </a:rPr>
              <a:t>-time job </a:t>
            </a:r>
            <a:r>
              <a:rPr lang="zh-CN" altLang="en-US" sz="3000" dirty="0">
                <a:solidFill>
                  <a:srgbClr val="FF0000"/>
                </a:solidFill>
                <a:latin typeface="Times New Roman" panose="02020603050405020304" pitchFamily="18" charset="0"/>
              </a:rPr>
              <a:t>兼职工作</a:t>
            </a:r>
            <a:endParaRPr lang="en-US" altLang="en-US" sz="30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24579" name="图片 4" descr="26bOOOPICab_1024.jpg">
            <a:extLst>
              <a:ext uri="{FF2B5EF4-FFF2-40B4-BE49-F238E27FC236}">
                <a16:creationId xmlns:a16="http://schemas.microsoft.com/office/drawing/2014/main" id="{15C8979C-591F-46A9-90D5-31D87F8316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9538" y="4610100"/>
            <a:ext cx="2490787" cy="1868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1">
            <a:extLst>
              <a:ext uri="{FF2B5EF4-FFF2-40B4-BE49-F238E27FC236}">
                <a16:creationId xmlns:a16="http://schemas.microsoft.com/office/drawing/2014/main" id="{07AA9288-C241-48CF-A8B0-DE7F40F125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2087" y="312912"/>
            <a:ext cx="8280152" cy="644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Wingdings 2" panose="05020102010507070707" pitchFamily="18" charset="2"/>
              <a:buNone/>
            </a:pPr>
            <a:r>
              <a:rPr lang="en-US" altLang="zh-CN" sz="3000" b="1" dirty="0">
                <a:latin typeface="Times New Roman" panose="02020603050405020304" pitchFamily="18" charset="0"/>
                <a:sym typeface="Arial" panose="020B0604020202020204" pitchFamily="34" charset="0"/>
              </a:rPr>
              <a:t>13. </a:t>
            </a:r>
            <a:r>
              <a:rPr lang="en-US" altLang="zh-CN" sz="3000" b="1" dirty="0">
                <a:latin typeface="Times New Roman" panose="02020603050405020304" pitchFamily="18" charset="0"/>
              </a:rPr>
              <a:t>well-dressed   adj. </a:t>
            </a:r>
            <a:r>
              <a:rPr lang="zh-CN" altLang="en-US" sz="3000" b="1" dirty="0">
                <a:latin typeface="Times New Roman" panose="02020603050405020304" pitchFamily="18" charset="0"/>
              </a:rPr>
              <a:t>衣着入时的；穿着讲究的</a:t>
            </a:r>
            <a:r>
              <a:rPr lang="zh-CN" altLang="en-US" sz="3000" dirty="0">
                <a:latin typeface="Times New Roman" panose="02020603050405020304" pitchFamily="18" charset="0"/>
              </a:rPr>
              <a:t> </a:t>
            </a:r>
            <a:endParaRPr lang="en-US" altLang="zh-CN" sz="3000" dirty="0">
              <a:latin typeface="Times New Roman" panose="02020603050405020304" pitchFamily="18" charset="0"/>
            </a:endParaRPr>
          </a:p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endParaRPr lang="en-US" altLang="en-US" sz="3000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en-US" altLang="en-US" sz="3000" dirty="0">
                <a:solidFill>
                  <a:srgbClr val="FF0000"/>
                </a:solidFill>
                <a:latin typeface="Times New Roman" panose="02020603050405020304" pitchFamily="18" charset="0"/>
              </a:rPr>
              <a:t>a well-dressed young woman </a:t>
            </a:r>
          </a:p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zh-CN" altLang="en-US" sz="3000" dirty="0">
                <a:latin typeface="Times New Roman" panose="02020603050405020304" pitchFamily="18" charset="0"/>
              </a:rPr>
              <a:t>一个穿着讲究的年轻女子</a:t>
            </a:r>
            <a:endParaRPr lang="en-US" altLang="zh-CN" sz="3000" dirty="0">
              <a:latin typeface="Times New Roman" panose="02020603050405020304" pitchFamily="18" charset="0"/>
            </a:endParaRPr>
          </a:p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en-US" altLang="zh-CN" sz="3000" dirty="0">
                <a:solidFill>
                  <a:srgbClr val="FF0000"/>
                </a:solidFill>
                <a:latin typeface="Times New Roman" panose="02020603050405020304" pitchFamily="18" charset="0"/>
              </a:rPr>
              <a:t>get dressed</a:t>
            </a:r>
            <a:r>
              <a:rPr lang="en-US" altLang="zh-CN" sz="3000" dirty="0">
                <a:latin typeface="Times New Roman" panose="02020603050405020304" pitchFamily="18" charset="0"/>
              </a:rPr>
              <a:t>		</a:t>
            </a:r>
            <a:r>
              <a:rPr lang="zh-CN" altLang="en-US" sz="3000" dirty="0">
                <a:latin typeface="Times New Roman" panose="02020603050405020304" pitchFamily="18" charset="0"/>
              </a:rPr>
              <a:t>穿衣服</a:t>
            </a:r>
            <a:endParaRPr lang="en-US" altLang="zh-CN" sz="3000" dirty="0">
              <a:latin typeface="Times New Roman" panose="02020603050405020304" pitchFamily="18" charset="0"/>
            </a:endParaRPr>
          </a:p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en-US" altLang="zh-CN" sz="3000" dirty="0">
                <a:solidFill>
                  <a:srgbClr val="FF0000"/>
                </a:solidFill>
                <a:latin typeface="Times New Roman" panose="02020603050405020304" pitchFamily="18" charset="0"/>
              </a:rPr>
              <a:t>dress up</a:t>
            </a:r>
            <a:r>
              <a:rPr lang="en-US" altLang="zh-CN" sz="3000" dirty="0">
                <a:latin typeface="Times New Roman" panose="02020603050405020304" pitchFamily="18" charset="0"/>
              </a:rPr>
              <a:t>		</a:t>
            </a:r>
            <a:r>
              <a:rPr lang="zh-CN" altLang="en-US" sz="3000" dirty="0">
                <a:latin typeface="Times New Roman" panose="02020603050405020304" pitchFamily="18" charset="0"/>
              </a:rPr>
              <a:t>穿上盛装、打扮</a:t>
            </a:r>
            <a:endParaRPr lang="en-US" altLang="zh-CN" sz="3000" dirty="0">
              <a:latin typeface="Times New Roman" panose="02020603050405020304" pitchFamily="18" charset="0"/>
            </a:endParaRPr>
          </a:p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en-US" altLang="zh-CN" sz="3000" dirty="0">
                <a:solidFill>
                  <a:srgbClr val="7030A0"/>
                </a:solidFill>
                <a:latin typeface="Times New Roman" panose="02020603050405020304" pitchFamily="18" charset="0"/>
              </a:rPr>
              <a:t>He went into his bedroom to get dressed. </a:t>
            </a:r>
          </a:p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zh-CN" altLang="en-US" sz="3000" dirty="0">
                <a:latin typeface="Times New Roman" panose="02020603050405020304" pitchFamily="18" charset="0"/>
              </a:rPr>
              <a:t>他进卧室穿衣服。</a:t>
            </a:r>
            <a:endParaRPr lang="en-US" altLang="zh-CN" sz="3000" dirty="0">
              <a:latin typeface="Times New Roman" panose="02020603050405020304" pitchFamily="18" charset="0"/>
            </a:endParaRPr>
          </a:p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en-US" altLang="zh-CN" sz="3000" dirty="0">
                <a:solidFill>
                  <a:srgbClr val="7030A0"/>
                </a:solidFill>
                <a:latin typeface="Times New Roman" panose="02020603050405020304" pitchFamily="18" charset="0"/>
              </a:rPr>
              <a:t>Mother loved to dress me up. </a:t>
            </a:r>
          </a:p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zh-CN" altLang="en-US" sz="3000" dirty="0">
                <a:latin typeface="Times New Roman" panose="02020603050405020304" pitchFamily="18" charset="0"/>
              </a:rPr>
              <a:t>妈妈喜欢打扮我。</a:t>
            </a:r>
            <a:endParaRPr lang="en-US" altLang="zh-CN" sz="3000" dirty="0">
              <a:latin typeface="Times New Roman" panose="02020603050405020304" pitchFamily="18" charset="0"/>
            </a:endParaRPr>
          </a:p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en-US" altLang="zh-CN" sz="3000" dirty="0">
                <a:solidFill>
                  <a:srgbClr val="FF0000"/>
                </a:solidFill>
                <a:latin typeface="Times New Roman" panose="02020603050405020304" pitchFamily="18" charset="0"/>
              </a:rPr>
              <a:t>dress: n.</a:t>
            </a:r>
            <a:r>
              <a:rPr lang="zh-CN" altLang="en-US" sz="3000" dirty="0">
                <a:solidFill>
                  <a:srgbClr val="FF0000"/>
                </a:solidFill>
                <a:latin typeface="Times New Roman" panose="02020603050405020304" pitchFamily="18" charset="0"/>
              </a:rPr>
              <a:t>裙子 </a:t>
            </a:r>
            <a:r>
              <a:rPr lang="en-US" altLang="zh-CN" sz="3000" dirty="0">
                <a:solidFill>
                  <a:srgbClr val="FF0000"/>
                </a:solidFill>
                <a:latin typeface="Times New Roman" panose="02020603050405020304" pitchFamily="18" charset="0"/>
              </a:rPr>
              <a:t>v.</a:t>
            </a:r>
            <a:r>
              <a:rPr lang="zh-CN" altLang="en-US" sz="3000" dirty="0">
                <a:solidFill>
                  <a:srgbClr val="FF0000"/>
                </a:solidFill>
                <a:latin typeface="Times New Roman" panose="02020603050405020304" pitchFamily="18" charset="0"/>
              </a:rPr>
              <a:t>穿衣服</a:t>
            </a:r>
            <a:endParaRPr lang="en-US" altLang="zh-CN" sz="3000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en-US" altLang="en-US" sz="3000" dirty="0">
                <a:solidFill>
                  <a:srgbClr val="FF0000"/>
                </a:solidFill>
                <a:latin typeface="Times New Roman" panose="02020603050405020304" pitchFamily="18" charset="0"/>
              </a:rPr>
              <a:t>I </a:t>
            </a:r>
            <a:r>
              <a:rPr lang="en-US" altLang="zh-CN" sz="3000" dirty="0">
                <a:solidFill>
                  <a:srgbClr val="FF0000"/>
                </a:solidFill>
                <a:latin typeface="Times New Roman" panose="02020603050405020304" pitchFamily="18" charset="0"/>
              </a:rPr>
              <a:t>dressed quickly.</a:t>
            </a:r>
            <a:r>
              <a:rPr lang="zh-CN" altLang="en-US" sz="3000" dirty="0">
                <a:solidFill>
                  <a:srgbClr val="FF0000"/>
                </a:solidFill>
                <a:latin typeface="Times New Roman" panose="02020603050405020304" pitchFamily="18" charset="0"/>
              </a:rPr>
              <a:t>我很快穿好了衣服。</a:t>
            </a:r>
            <a:endParaRPr lang="en-US" altLang="en-US" sz="30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23B9AEEB-2FFC-4D73-BAEF-BFFC98887B04}"/>
              </a:ext>
            </a:extLst>
          </p:cNvPr>
          <p:cNvSpPr/>
          <p:nvPr/>
        </p:nvSpPr>
        <p:spPr>
          <a:xfrm>
            <a:off x="471761" y="2492896"/>
            <a:ext cx="2010545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19E51137-F9F5-495F-B5F7-0F5D6DBAFA07}"/>
              </a:ext>
            </a:extLst>
          </p:cNvPr>
          <p:cNvSpPr/>
          <p:nvPr/>
        </p:nvSpPr>
        <p:spPr>
          <a:xfrm>
            <a:off x="469326" y="3093584"/>
            <a:ext cx="2010545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30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30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30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30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30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30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30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30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1">
            <a:extLst>
              <a:ext uri="{FF2B5EF4-FFF2-40B4-BE49-F238E27FC236}">
                <a16:creationId xmlns:a16="http://schemas.microsoft.com/office/drawing/2014/main" id="{2381360E-4DB0-4482-BC63-AC6CC193E1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1520" y="979567"/>
            <a:ext cx="8784976" cy="44012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Wingdings 2" panose="05020102010507070707" pitchFamily="18" charset="2"/>
              <a:buNone/>
            </a:pPr>
            <a:r>
              <a:rPr lang="en-US" altLang="zh-CN" sz="2800" b="1" dirty="0">
                <a:latin typeface="Times New Roman" panose="02020603050405020304" pitchFamily="18" charset="0"/>
                <a:sym typeface="Arial" panose="020B0604020202020204" pitchFamily="34" charset="0"/>
              </a:rPr>
              <a:t>14. </a:t>
            </a:r>
            <a:r>
              <a:rPr lang="en-US" altLang="zh-CN" sz="2800" b="1" dirty="0">
                <a:latin typeface="Times New Roman" panose="02020603050405020304" pitchFamily="18" charset="0"/>
              </a:rPr>
              <a:t>She looked at Debbie and Simon, and then 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walked over to </a:t>
            </a:r>
            <a:r>
              <a:rPr lang="en-US" altLang="zh-CN" sz="2800" b="1" dirty="0">
                <a:latin typeface="Times New Roman" panose="02020603050405020304" pitchFamily="18" charset="0"/>
              </a:rPr>
              <a:t>Debbie. </a:t>
            </a: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2800" b="1" dirty="0">
                <a:latin typeface="Times New Roman" panose="02020603050405020304" pitchFamily="18" charset="0"/>
              </a:rPr>
              <a:t>她看看西蒙和戴比，然后朝戴比走去。</a:t>
            </a:r>
            <a:endParaRPr lang="en-US" altLang="zh-CN" sz="2800" dirty="0">
              <a:latin typeface="Times New Roman" panose="02020603050405020304" pitchFamily="18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walked over to     </a:t>
            </a: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朝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……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走去。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over</a:t>
            </a:r>
            <a:r>
              <a:rPr lang="zh-CN" altLang="en-US" sz="2800" dirty="0">
                <a:latin typeface="Times New Roman" panose="02020603050405020304" pitchFamily="18" charset="0"/>
              </a:rPr>
              <a:t>是副词，意为“从</a:t>
            </a:r>
            <a:r>
              <a:rPr lang="en-US" altLang="zh-CN" sz="2800" dirty="0">
                <a:latin typeface="Times New Roman" panose="02020603050405020304" pitchFamily="18" charset="0"/>
              </a:rPr>
              <a:t>……</a:t>
            </a:r>
            <a:r>
              <a:rPr lang="zh-CN" altLang="en-US" sz="2800" dirty="0">
                <a:latin typeface="Times New Roman" panose="02020603050405020304" pitchFamily="18" charset="0"/>
              </a:rPr>
              <a:t>的一端到另一端；穿越”。</a:t>
            </a:r>
            <a:endParaRPr lang="en-US" altLang="zh-CN" sz="2800" dirty="0">
              <a:latin typeface="Times New Roman" panose="02020603050405020304" pitchFamily="18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come over to 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从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…..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到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fly over to   </a:t>
            </a:r>
            <a:endParaRPr lang="en-US" altLang="zh-CN" sz="2800" dirty="0">
              <a:latin typeface="Times New Roman" panose="02020603050405020304" pitchFamily="18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The British students will fly over to our country next week.</a:t>
            </a: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2800" dirty="0">
                <a:latin typeface="Times New Roman" panose="02020603050405020304" pitchFamily="18" charset="0"/>
              </a:rPr>
              <a:t>这些英国学生下周将飞往我们国家。</a:t>
            </a:r>
            <a:endParaRPr lang="en-US" altLang="zh-CN" sz="2800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505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505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内容占位符 1">
            <a:extLst>
              <a:ext uri="{FF2B5EF4-FFF2-40B4-BE49-F238E27FC236}">
                <a16:creationId xmlns:a16="http://schemas.microsoft.com/office/drawing/2014/main" id="{B350DA4E-855E-4B79-BDF7-B1066EDDE558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57200" y="1243013"/>
            <a:ext cx="8193088" cy="4130675"/>
          </a:xfrm>
        </p:spPr>
        <p:txBody>
          <a:bodyPr/>
          <a:lstStyle/>
          <a:p>
            <a:pPr>
              <a:buFont typeface="Wingdings 2" panose="05020102010507070707" pitchFamily="18" charset="2"/>
              <a:buNone/>
            </a:pPr>
            <a:r>
              <a:rPr lang="en-US" altLang="zh-CN" sz="3200" b="1" dirty="0">
                <a:sym typeface="Arial" panose="020B0604020202020204" pitchFamily="34" charset="0"/>
              </a:rPr>
              <a:t>15. </a:t>
            </a:r>
            <a:r>
              <a:rPr lang="zh-CN" altLang="en-US" sz="3200" b="1" dirty="0">
                <a:sym typeface="Arial" panose="020B0604020202020204" pitchFamily="34" charset="0"/>
              </a:rPr>
              <a:t>sigh  </a:t>
            </a:r>
            <a:r>
              <a:rPr lang="en-US" altLang="zh-CN" sz="3200" b="1" dirty="0">
                <a:sym typeface="Arial" panose="020B0604020202020204" pitchFamily="34" charset="0"/>
              </a:rPr>
              <a:t>		</a:t>
            </a:r>
            <a:r>
              <a:rPr lang="zh-CN" altLang="en-US" sz="3200" b="1" dirty="0">
                <a:sym typeface="Arial" panose="020B0604020202020204" pitchFamily="34" charset="0"/>
              </a:rPr>
              <a:t>v. 叹气；叹息</a:t>
            </a:r>
            <a:endParaRPr lang="en-US" altLang="zh-CN" sz="3200" dirty="0"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en-US" sz="3200" dirty="0">
                <a:solidFill>
                  <a:srgbClr val="FF0000"/>
                </a:solidFill>
                <a:sym typeface="Arial" panose="020B0604020202020204" pitchFamily="34" charset="0"/>
              </a:rPr>
              <a:t>He  </a:t>
            </a:r>
            <a:r>
              <a:rPr lang="en-US" altLang="en-US" sz="3200" u="sng" dirty="0">
                <a:solidFill>
                  <a:srgbClr val="FF0000"/>
                </a:solidFill>
                <a:sym typeface="Arial" panose="020B0604020202020204" pitchFamily="34" charset="0"/>
              </a:rPr>
              <a:t>                            </a:t>
            </a:r>
            <a:r>
              <a:rPr lang="en-US" altLang="en-US" sz="3200" dirty="0">
                <a:solidFill>
                  <a:srgbClr val="FF0000"/>
                </a:solidFill>
                <a:sym typeface="Arial" panose="020B0604020202020204" pitchFamily="34" charset="0"/>
              </a:rPr>
              <a:t>   at the thought.</a:t>
            </a: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 dirty="0">
                <a:sym typeface="Arial" panose="020B0604020202020204" pitchFamily="34" charset="0"/>
              </a:rPr>
              <a:t>想到这里，他深深叹了口气。</a:t>
            </a:r>
            <a:endParaRPr lang="en-US" altLang="zh-CN" sz="3200" dirty="0"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 dirty="0">
                <a:sym typeface="Arial" panose="020B0604020202020204" pitchFamily="34" charset="0"/>
              </a:rPr>
              <a:t>                          [C] </a:t>
            </a:r>
            <a:r>
              <a:rPr lang="en-US" altLang="zh-CN" sz="3200" b="1" dirty="0">
                <a:sym typeface="Arial" panose="020B0604020202020204" pitchFamily="34" charset="0"/>
              </a:rPr>
              <a:t>n. </a:t>
            </a:r>
            <a:r>
              <a:rPr lang="zh-CN" altLang="en-US" sz="3200" b="1" dirty="0">
                <a:sym typeface="Arial" panose="020B0604020202020204" pitchFamily="34" charset="0"/>
              </a:rPr>
              <a:t>叹息</a:t>
            </a:r>
            <a:endParaRPr lang="en-US" altLang="zh-CN" sz="3200" b="1" dirty="0"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 b="1" dirty="0">
                <a:sym typeface="Arial" panose="020B0604020202020204" pitchFamily="34" charset="0"/>
              </a:rPr>
              <a:t>to give/let out a sigh </a:t>
            </a:r>
            <a:r>
              <a:rPr lang="zh-CN" altLang="en-US" sz="3200" b="1" dirty="0">
                <a:sym typeface="Arial" panose="020B0604020202020204" pitchFamily="34" charset="0"/>
              </a:rPr>
              <a:t>发出叹息</a:t>
            </a:r>
            <a:endParaRPr lang="en-US" altLang="zh-CN" sz="3200" b="1" dirty="0"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endParaRPr lang="en-US" altLang="zh-CN" sz="3200" dirty="0"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 b="1" dirty="0">
                <a:sym typeface="Arial" panose="020B0604020202020204" pitchFamily="34" charset="0"/>
              </a:rPr>
              <a:t>16. walk away	</a:t>
            </a: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 b="1" dirty="0"/>
              <a:t>走开</a:t>
            </a:r>
            <a:r>
              <a:rPr lang="zh-CN" altLang="en-US" sz="3200" dirty="0"/>
              <a:t> </a:t>
            </a:r>
            <a:endParaRPr lang="en-US" altLang="zh-CN" sz="3200" dirty="0"/>
          </a:p>
        </p:txBody>
      </p:sp>
      <p:pic>
        <p:nvPicPr>
          <p:cNvPr id="28674" name="Picture 3" descr="201204191759201251">
            <a:extLst>
              <a:ext uri="{FF2B5EF4-FFF2-40B4-BE49-F238E27FC236}">
                <a16:creationId xmlns:a16="http://schemas.microsoft.com/office/drawing/2014/main" id="{6BF2CED6-F0F0-4B2C-87FA-CC647D3938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4267200"/>
            <a:ext cx="2286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id="{0B3262FC-B9B3-47AA-905E-7A43E4234421}"/>
              </a:ext>
            </a:extLst>
          </p:cNvPr>
          <p:cNvSpPr txBox="1"/>
          <p:nvPr/>
        </p:nvSpPr>
        <p:spPr>
          <a:xfrm>
            <a:off x="1331640" y="1772816"/>
            <a:ext cx="34563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dirty="0">
                <a:solidFill>
                  <a:srgbClr val="FF0000"/>
                </a:solidFill>
                <a:sym typeface="Arial" panose="020B0604020202020204" pitchFamily="34" charset="0"/>
              </a:rPr>
              <a:t>sighed deeply</a:t>
            </a:r>
            <a:endParaRPr lang="zh-CN" alt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60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60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内容占位符 1">
            <a:extLst>
              <a:ext uri="{FF2B5EF4-FFF2-40B4-BE49-F238E27FC236}">
                <a16:creationId xmlns:a16="http://schemas.microsoft.com/office/drawing/2014/main" id="{D8D6698B-CBDA-4EE9-BF4C-4C7E94F8FF27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95288" y="765175"/>
            <a:ext cx="8193087" cy="5903913"/>
          </a:xfrm>
        </p:spPr>
        <p:txBody>
          <a:bodyPr/>
          <a:lstStyle/>
          <a:p>
            <a:pPr>
              <a:buFont typeface="Wingdings 2" panose="05020102010507070707" pitchFamily="18" charset="2"/>
              <a:buNone/>
            </a:pPr>
            <a:r>
              <a:rPr lang="en-US" altLang="zh-CN" sz="3200" b="1" dirty="0">
                <a:sym typeface="Arial" panose="020B0604020202020204" pitchFamily="34" charset="0"/>
              </a:rPr>
              <a:t>17. What’s the matter? </a:t>
            </a:r>
            <a:r>
              <a:rPr lang="zh-CN" altLang="en-US" sz="3200" b="1" dirty="0">
                <a:sym typeface="Arial" panose="020B0604020202020204" pitchFamily="34" charset="0"/>
              </a:rPr>
              <a:t>怎么了？</a:t>
            </a:r>
            <a:endParaRPr lang="zh-CN" altLang="en-US" sz="3200" dirty="0"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 dirty="0">
                <a:solidFill>
                  <a:srgbClr val="0000FF"/>
                </a:solidFill>
                <a:sym typeface="Arial" panose="020B0604020202020204" pitchFamily="34" charset="0"/>
              </a:rPr>
              <a:t>=What’s wrong (with sb)? </a:t>
            </a:r>
            <a:endParaRPr lang="en-US" altLang="zh-CN" sz="3200" dirty="0"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 dirty="0">
                <a:solidFill>
                  <a:srgbClr val="0000FF"/>
                </a:solidFill>
                <a:sym typeface="Arial" panose="020B0604020202020204" pitchFamily="34" charset="0"/>
              </a:rPr>
              <a:t>=What’s the trouble (with sb)?</a:t>
            </a: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 dirty="0">
                <a:sym typeface="Arial" panose="020B0604020202020204" pitchFamily="34" charset="0"/>
              </a:rPr>
              <a:t> </a:t>
            </a:r>
            <a:r>
              <a:rPr lang="en-US" altLang="zh-CN" sz="3200" dirty="0">
                <a:solidFill>
                  <a:srgbClr val="FF0000"/>
                </a:solidFill>
                <a:sym typeface="Arial" panose="020B0604020202020204" pitchFamily="34" charset="0"/>
              </a:rPr>
              <a:t>What’s the matter with her?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 dirty="0">
                <a:solidFill>
                  <a:srgbClr val="FF0000"/>
                </a:solidFill>
                <a:sym typeface="Arial" panose="020B0604020202020204" pitchFamily="34" charset="0"/>
              </a:rPr>
              <a:t>= What’s wrong with her?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 dirty="0">
                <a:solidFill>
                  <a:srgbClr val="FF0000"/>
                </a:solidFill>
                <a:sym typeface="Arial" panose="020B0604020202020204" pitchFamily="34" charset="0"/>
              </a:rPr>
              <a:t>= What’s the trouble with her?</a:t>
            </a: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 dirty="0">
                <a:sym typeface="Arial" panose="020B0604020202020204" pitchFamily="34" charset="0"/>
              </a:rPr>
              <a:t>她怎么了？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3">
            <a:extLst>
              <a:ext uri="{FF2B5EF4-FFF2-40B4-BE49-F238E27FC236}">
                <a16:creationId xmlns:a16="http://schemas.microsoft.com/office/drawing/2014/main" id="{F1870100-364E-40F6-BBD5-C6B77FD5EB98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539750" y="1379538"/>
            <a:ext cx="8147050" cy="5145087"/>
          </a:xfrm>
        </p:spPr>
        <p:txBody>
          <a:bodyPr/>
          <a:lstStyle/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2800" b="1">
                <a:sym typeface="Arial" panose="020B0604020202020204" pitchFamily="34" charset="0"/>
              </a:rPr>
              <a:t>1. </a:t>
            </a:r>
            <a:r>
              <a:rPr lang="zh-CN" altLang="en-US" sz="2800" b="1">
                <a:sym typeface="Arial" panose="020B0604020202020204" pitchFamily="34" charset="0"/>
              </a:rPr>
              <a:t>同义句转换。</a:t>
            </a:r>
            <a:endParaRPr lang="zh-CN" altLang="en-US" sz="2800"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2800">
                <a:sym typeface="Arial" panose="020B0604020202020204" pitchFamily="34" charset="0"/>
              </a:rPr>
              <a:t>You don’t look well. What’s wrong?</a:t>
            </a: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2800">
                <a:sym typeface="Arial" panose="020B0604020202020204" pitchFamily="34" charset="0"/>
              </a:rPr>
              <a:t>You don’t look well. ________ ________ ________?</a:t>
            </a: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2800">
                <a:sym typeface="Arial" panose="020B0604020202020204" pitchFamily="34" charset="0"/>
              </a:rPr>
              <a:t>2.</a:t>
            </a:r>
            <a:r>
              <a:rPr lang="zh-CN" altLang="en-US" sz="2800">
                <a:sym typeface="Arial" panose="020B0604020202020204" pitchFamily="34" charset="0"/>
              </a:rPr>
              <a:t>根据中文意思完成句子。</a:t>
            </a: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zh-CN" altLang="en-US" sz="2800">
                <a:sym typeface="Arial" panose="020B0604020202020204" pitchFamily="34" charset="0"/>
              </a:rPr>
              <a:t>这个小男孩不高兴。他怎么了？</a:t>
            </a:r>
            <a:endParaRPr lang="en-US" altLang="zh-CN" sz="2800"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2800">
                <a:sym typeface="Arial" panose="020B0604020202020204" pitchFamily="34" charset="0"/>
              </a:rPr>
              <a:t>The little boy is unhappy. _____ _____ _____ _____</a:t>
            </a: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2800">
                <a:sym typeface="Arial" panose="020B0604020202020204" pitchFamily="34" charset="0"/>
              </a:rPr>
              <a:t>him?</a:t>
            </a:r>
            <a:endParaRPr lang="zh-CN" altLang="en-US" sz="2800">
              <a:sym typeface="Arial" panose="020B0604020202020204" pitchFamily="34" charset="0"/>
            </a:endParaRPr>
          </a:p>
        </p:txBody>
      </p:sp>
      <p:sp>
        <p:nvSpPr>
          <p:cNvPr id="30722" name="矩形 1">
            <a:extLst>
              <a:ext uri="{FF2B5EF4-FFF2-40B4-BE49-F238E27FC236}">
                <a16:creationId xmlns:a16="http://schemas.microsoft.com/office/drawing/2014/main" id="{2358F3BF-5C3F-41BE-B6CB-AD751724E0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2775" y="547688"/>
            <a:ext cx="230346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Wingdings 2" panose="05020102010507070707" pitchFamily="18" charset="2"/>
              <a:buNone/>
            </a:pPr>
            <a:r>
              <a:rPr lang="en-US" altLang="zh-CN" sz="3600">
                <a:solidFill>
                  <a:srgbClr val="0000FF"/>
                </a:solidFill>
                <a:latin typeface="Comic Sans MS" panose="030F0702030302020204" pitchFamily="66" charset="0"/>
              </a:rPr>
              <a:t>Practice</a:t>
            </a:r>
            <a:endParaRPr lang="en-US" altLang="zh-CN" sz="240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30723" name="椭圆 4">
            <a:extLst>
              <a:ext uri="{FF2B5EF4-FFF2-40B4-BE49-F238E27FC236}">
                <a16:creationId xmlns:a16="http://schemas.microsoft.com/office/drawing/2014/main" id="{76E2F280-6157-4A10-A62A-54A001704A0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750" y="404813"/>
            <a:ext cx="2232025" cy="914400"/>
          </a:xfrm>
          <a:prstGeom prst="ellipse">
            <a:avLst/>
          </a:prstGeom>
          <a:noFill/>
          <a:ln w="9525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Wingdings 2" panose="05020102010507070707" pitchFamily="18" charset="2"/>
              <a:buNone/>
            </a:pPr>
            <a:endParaRPr lang="zh-CN" alt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32D2116-EF15-46AE-BADC-7FD3378399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08400" y="2905125"/>
            <a:ext cx="44640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Wingdings 2" panose="05020102010507070707" pitchFamily="18" charset="2"/>
              <a:buNone/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What’s the matter / trouble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1AADD3B-B08A-4282-AD55-5AF64FFB10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11638" y="5137150"/>
            <a:ext cx="4119562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Wingdings 2" panose="05020102010507070707" pitchFamily="18" charset="2"/>
              <a:buNone/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What’s  the  matter   with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C173CDC-904B-412B-A21C-D88BC39602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11638" y="5570538"/>
            <a:ext cx="460851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Wingdings 2" panose="05020102010507070707" pitchFamily="18" charset="2"/>
              <a:buNone/>
            </a:pP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</a:rPr>
              <a:t>或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What’s the trouble with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AC91E21-5C3E-4081-A2FA-AA0151D019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11638" y="6021388"/>
            <a:ext cx="3889375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Wingdings 2" panose="05020102010507070707" pitchFamily="18" charset="2"/>
              <a:buNone/>
            </a:pP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</a:rPr>
              <a:t>或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What is wrong with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内容占位符 1">
            <a:extLst>
              <a:ext uri="{FF2B5EF4-FFF2-40B4-BE49-F238E27FC236}">
                <a16:creationId xmlns:a16="http://schemas.microsoft.com/office/drawing/2014/main" id="{EF9F6595-AF7A-47A9-9FCC-DB4787C783C9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57200" y="908050"/>
            <a:ext cx="8193088" cy="3540125"/>
          </a:xfrm>
        </p:spPr>
        <p:txBody>
          <a:bodyPr/>
          <a:lstStyle/>
          <a:p>
            <a:pPr>
              <a:buFont typeface="Wingdings 2" panose="05020102010507070707" pitchFamily="18" charset="2"/>
              <a:buNone/>
            </a:pPr>
            <a:r>
              <a:rPr lang="en-US" altLang="zh-CN" sz="3200" b="1" dirty="0">
                <a:sym typeface="Arial" panose="020B0604020202020204" pitchFamily="34" charset="0"/>
              </a:rPr>
              <a:t>18. </a:t>
            </a:r>
            <a:r>
              <a:rPr lang="en-US" altLang="zh-CN" sz="3200" b="1" dirty="0"/>
              <a:t>People always </a:t>
            </a:r>
            <a:r>
              <a:rPr lang="en-US" altLang="zh-CN" sz="3200" b="1" dirty="0">
                <a:solidFill>
                  <a:srgbClr val="FF0000"/>
                </a:solidFill>
              </a:rPr>
              <a:t>choose</a:t>
            </a:r>
            <a:r>
              <a:rPr lang="en-US" altLang="zh-CN" sz="3200" b="1" dirty="0"/>
              <a:t> Debbie </a:t>
            </a:r>
            <a:r>
              <a:rPr lang="en-US" altLang="zh-CN" sz="3200" b="1" dirty="0">
                <a:solidFill>
                  <a:srgbClr val="FF0000"/>
                </a:solidFill>
              </a:rPr>
              <a:t>instead of </a:t>
            </a:r>
            <a:r>
              <a:rPr lang="en-US" altLang="zh-CN" sz="3200" b="1" dirty="0"/>
              <a:t>me. </a:t>
            </a: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 b="1" dirty="0">
                <a:sym typeface="Arial" panose="020B0604020202020204" pitchFamily="34" charset="0"/>
              </a:rPr>
              <a:t>人们总是选择戴比而不是我。</a:t>
            </a:r>
            <a:endParaRPr lang="en-US" altLang="zh-CN" sz="3200" dirty="0"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endParaRPr lang="en-US" altLang="zh-CN" sz="3200" dirty="0"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 dirty="0">
                <a:solidFill>
                  <a:srgbClr val="FF0000"/>
                </a:solidFill>
                <a:sym typeface="Arial" panose="020B0604020202020204" pitchFamily="34" charset="0"/>
              </a:rPr>
              <a:t>choose…instead of     </a:t>
            </a:r>
            <a:r>
              <a:rPr lang="zh-CN" altLang="en-US" sz="3200" dirty="0">
                <a:solidFill>
                  <a:srgbClr val="FF0000"/>
                </a:solidFill>
                <a:sym typeface="Arial" panose="020B0604020202020204" pitchFamily="34" charset="0"/>
              </a:rPr>
              <a:t>选</a:t>
            </a:r>
            <a:r>
              <a:rPr lang="en-US" altLang="zh-CN" sz="3200" dirty="0">
                <a:solidFill>
                  <a:srgbClr val="FF0000"/>
                </a:solidFill>
                <a:sym typeface="Arial" panose="020B0604020202020204" pitchFamily="34" charset="0"/>
              </a:rPr>
              <a:t>……</a:t>
            </a:r>
            <a:r>
              <a:rPr lang="zh-CN" altLang="en-US" sz="3200" dirty="0">
                <a:solidFill>
                  <a:srgbClr val="FF0000"/>
                </a:solidFill>
                <a:sym typeface="Arial" panose="020B0604020202020204" pitchFamily="34" charset="0"/>
              </a:rPr>
              <a:t>而不选</a:t>
            </a:r>
            <a:r>
              <a:rPr lang="en-US" altLang="zh-CN" sz="3200" dirty="0">
                <a:solidFill>
                  <a:srgbClr val="FF0000"/>
                </a:solidFill>
                <a:sym typeface="Arial" panose="020B0604020202020204" pitchFamily="34" charset="0"/>
              </a:rPr>
              <a:t>……</a:t>
            </a:r>
            <a:r>
              <a:rPr lang="zh-CN" altLang="en-US" sz="3200" dirty="0">
                <a:solidFill>
                  <a:srgbClr val="FF0000"/>
                </a:solidFill>
                <a:sym typeface="Arial" panose="020B0604020202020204" pitchFamily="34" charset="0"/>
              </a:rPr>
              <a:t>。</a:t>
            </a:r>
            <a:endParaRPr lang="en-US" altLang="zh-CN" sz="3200" dirty="0">
              <a:solidFill>
                <a:srgbClr val="FF0000"/>
              </a:solidFill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 dirty="0">
                <a:solidFill>
                  <a:srgbClr val="FF0000"/>
                </a:solidFill>
                <a:sym typeface="Arial" panose="020B0604020202020204" pitchFamily="34" charset="0"/>
              </a:rPr>
              <a:t>Bobby chose orange juice instead of water.</a:t>
            </a: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 dirty="0">
                <a:sym typeface="Arial" panose="020B0604020202020204" pitchFamily="34" charset="0"/>
              </a:rPr>
              <a:t>博比选了橘子汁而不是水。</a:t>
            </a:r>
          </a:p>
        </p:txBody>
      </p:sp>
      <p:pic>
        <p:nvPicPr>
          <p:cNvPr id="31746" name="图片 2" descr="234768-14051F01P112-lp.jpg">
            <a:extLst>
              <a:ext uri="{FF2B5EF4-FFF2-40B4-BE49-F238E27FC236}">
                <a16:creationId xmlns:a16="http://schemas.microsoft.com/office/drawing/2014/main" id="{BA641DF1-2065-423B-8A53-53E6A53AF1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9038" y="4829175"/>
            <a:ext cx="2381250" cy="171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017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017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3" name="内容占位符 1">
            <a:extLst>
              <a:ext uri="{FF2B5EF4-FFF2-40B4-BE49-F238E27FC236}">
                <a16:creationId xmlns:a16="http://schemas.microsoft.com/office/drawing/2014/main" id="{6B9B06B7-BCA2-4ECE-82DE-70B16A8C31FD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251520" y="0"/>
            <a:ext cx="8193088" cy="3538537"/>
          </a:xfrm>
        </p:spPr>
        <p:txBody>
          <a:bodyPr/>
          <a:lstStyle/>
          <a:p>
            <a:pPr>
              <a:buFont typeface="Wingdings 2" panose="05020102010507070707" pitchFamily="18" charset="2"/>
              <a:buNone/>
            </a:pPr>
            <a:r>
              <a:rPr lang="en-US" altLang="zh-CN" sz="3200" b="1" dirty="0">
                <a:sym typeface="Arial" panose="020B0604020202020204" pitchFamily="34" charset="0"/>
              </a:rPr>
              <a:t>19. It’s the way you communicate.</a:t>
            </a: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 b="1" dirty="0">
                <a:sym typeface="Arial" panose="020B0604020202020204" pitchFamily="34" charset="0"/>
              </a:rPr>
              <a:t>那是（因为）你的交流方式。</a:t>
            </a:r>
            <a:endParaRPr lang="en-US" altLang="zh-CN" sz="3200" dirty="0"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 dirty="0">
                <a:solidFill>
                  <a:srgbClr val="FF0000"/>
                </a:solidFill>
                <a:sym typeface="Arial" panose="020B0604020202020204" pitchFamily="34" charset="0"/>
              </a:rPr>
              <a:t>way   </a:t>
            </a:r>
            <a:r>
              <a:rPr lang="zh-CN" altLang="en-US" sz="3200" dirty="0">
                <a:solidFill>
                  <a:srgbClr val="FF0000"/>
                </a:solidFill>
                <a:sym typeface="Arial" panose="020B0604020202020204" pitchFamily="34" charset="0"/>
              </a:rPr>
              <a:t>方式</a:t>
            </a:r>
            <a:endParaRPr lang="en-US" altLang="zh-CN" sz="3200" dirty="0">
              <a:solidFill>
                <a:srgbClr val="FF0000"/>
              </a:solidFill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 dirty="0">
                <a:sym typeface="Arial" panose="020B0604020202020204" pitchFamily="34" charset="0"/>
              </a:rPr>
              <a:t>you communicate</a:t>
            </a:r>
            <a:r>
              <a:rPr lang="zh-CN" altLang="en-US" sz="3200" dirty="0">
                <a:sym typeface="Arial" panose="020B0604020202020204" pitchFamily="34" charset="0"/>
              </a:rPr>
              <a:t>是定语从句。</a:t>
            </a:r>
            <a:endParaRPr lang="en-US" altLang="zh-CN" sz="3200" dirty="0"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 dirty="0">
                <a:solidFill>
                  <a:srgbClr val="FF0000"/>
                </a:solidFill>
                <a:sym typeface="Arial" panose="020B0604020202020204" pitchFamily="34" charset="0"/>
              </a:rPr>
              <a:t>the way you stand and sit</a:t>
            </a: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 dirty="0">
                <a:sym typeface="Arial" panose="020B0604020202020204" pitchFamily="34" charset="0"/>
              </a:rPr>
              <a:t>你站着和坐着的方式</a:t>
            </a:r>
            <a:endParaRPr lang="en-US" altLang="zh-CN" sz="3200" dirty="0">
              <a:sym typeface="Arial" panose="020B0604020202020204" pitchFamily="34" charset="0"/>
            </a:endParaRPr>
          </a:p>
          <a:p>
            <a:pPr>
              <a:buNone/>
            </a:pPr>
            <a:r>
              <a:rPr lang="en-US" altLang="zh-CN" sz="3200" dirty="0">
                <a:solidFill>
                  <a:srgbClr val="FF0000"/>
                </a:solidFill>
                <a:sym typeface="Arial" panose="020B0604020202020204" pitchFamily="34" charset="0"/>
              </a:rPr>
              <a:t>(there is) no way….                 </a:t>
            </a:r>
            <a:r>
              <a:rPr lang="zh-CN" altLang="en-US" sz="3200" dirty="0">
                <a:solidFill>
                  <a:srgbClr val="FF0000"/>
                </a:solidFill>
                <a:sym typeface="Arial" panose="020B0604020202020204" pitchFamily="34" charset="0"/>
              </a:rPr>
              <a:t>不可能，不行</a:t>
            </a:r>
            <a:endParaRPr lang="en-US" altLang="zh-CN" sz="3200" dirty="0">
              <a:solidFill>
                <a:srgbClr val="FF0000"/>
              </a:solidFill>
              <a:sym typeface="Arial" panose="020B0604020202020204" pitchFamily="34" charset="0"/>
            </a:endParaRPr>
          </a:p>
          <a:p>
            <a:pPr>
              <a:buNone/>
            </a:pPr>
            <a:r>
              <a:rPr lang="en-US" altLang="zh-CN" sz="3200" dirty="0">
                <a:solidFill>
                  <a:srgbClr val="FF0000"/>
                </a:solidFill>
                <a:sym typeface="Arial" panose="020B0604020202020204" pitchFamily="34" charset="0"/>
              </a:rPr>
              <a:t>on the way to/on one’s way to </a:t>
            </a:r>
            <a:r>
              <a:rPr lang="zh-CN" altLang="en-US" sz="3200" dirty="0">
                <a:solidFill>
                  <a:srgbClr val="FF0000"/>
                </a:solidFill>
                <a:sym typeface="Arial" panose="020B0604020202020204" pitchFamily="34" charset="0"/>
              </a:rPr>
              <a:t>在去</a:t>
            </a:r>
            <a:r>
              <a:rPr lang="en-US" altLang="zh-CN" sz="3200" dirty="0">
                <a:solidFill>
                  <a:srgbClr val="FF0000"/>
                </a:solidFill>
                <a:sym typeface="Arial" panose="020B0604020202020204" pitchFamily="34" charset="0"/>
              </a:rPr>
              <a:t>……</a:t>
            </a:r>
            <a:r>
              <a:rPr lang="zh-CN" altLang="en-US" sz="3200" dirty="0">
                <a:solidFill>
                  <a:srgbClr val="FF0000"/>
                </a:solidFill>
                <a:sym typeface="Arial" panose="020B0604020202020204" pitchFamily="34" charset="0"/>
              </a:rPr>
              <a:t>的路上</a:t>
            </a:r>
            <a:endParaRPr lang="en-US" altLang="zh-CN" sz="3200" dirty="0">
              <a:solidFill>
                <a:srgbClr val="FF0000"/>
              </a:solidFill>
              <a:sym typeface="Arial" panose="020B0604020202020204" pitchFamily="34" charset="0"/>
            </a:endParaRPr>
          </a:p>
          <a:p>
            <a:pPr>
              <a:buNone/>
            </a:pPr>
            <a:r>
              <a:rPr lang="en-US" altLang="zh-CN" sz="3200" dirty="0">
                <a:solidFill>
                  <a:srgbClr val="FF0000"/>
                </a:solidFill>
                <a:sym typeface="Arial" panose="020B0604020202020204" pitchFamily="34" charset="0"/>
              </a:rPr>
              <a:t>in the way                                 </a:t>
            </a:r>
            <a:r>
              <a:rPr lang="zh-CN" altLang="en-US" sz="3200" dirty="0">
                <a:solidFill>
                  <a:srgbClr val="FF0000"/>
                </a:solidFill>
                <a:sym typeface="Arial" panose="020B0604020202020204" pitchFamily="34" charset="0"/>
              </a:rPr>
              <a:t>挡道</a:t>
            </a:r>
            <a:endParaRPr lang="en-US" altLang="zh-CN" sz="3200" dirty="0">
              <a:solidFill>
                <a:srgbClr val="FF0000"/>
              </a:solidFill>
              <a:sym typeface="Arial" panose="020B0604020202020204" pitchFamily="34" charset="0"/>
            </a:endParaRPr>
          </a:p>
          <a:p>
            <a:pPr>
              <a:buNone/>
            </a:pPr>
            <a:r>
              <a:rPr lang="en-US" altLang="zh-CN" sz="3200" dirty="0">
                <a:solidFill>
                  <a:srgbClr val="FF0000"/>
                </a:solidFill>
                <a:sym typeface="Arial" panose="020B0604020202020204" pitchFamily="34" charset="0"/>
              </a:rPr>
              <a:t>in a …. way                                </a:t>
            </a:r>
            <a:r>
              <a:rPr lang="zh-CN" altLang="en-US" sz="3200" dirty="0">
                <a:solidFill>
                  <a:srgbClr val="FF0000"/>
                </a:solidFill>
                <a:sym typeface="Arial" panose="020B0604020202020204" pitchFamily="34" charset="0"/>
              </a:rPr>
              <a:t>以</a:t>
            </a:r>
            <a:r>
              <a:rPr lang="en-US" altLang="zh-CN" sz="3200" dirty="0">
                <a:solidFill>
                  <a:srgbClr val="FF0000"/>
                </a:solidFill>
                <a:sym typeface="Arial" panose="020B0604020202020204" pitchFamily="34" charset="0"/>
              </a:rPr>
              <a:t>……</a:t>
            </a:r>
            <a:r>
              <a:rPr lang="zh-CN" altLang="en-US" sz="3200" dirty="0">
                <a:solidFill>
                  <a:srgbClr val="FF0000"/>
                </a:solidFill>
                <a:sym typeface="Arial" panose="020B0604020202020204" pitchFamily="34" charset="0"/>
              </a:rPr>
              <a:t>的方式</a:t>
            </a:r>
            <a:endParaRPr lang="en-US" altLang="zh-CN" sz="3200" dirty="0">
              <a:solidFill>
                <a:srgbClr val="FF0000"/>
              </a:solidFill>
              <a:sym typeface="Arial" panose="020B0604020202020204" pitchFamily="34" charset="0"/>
            </a:endParaRPr>
          </a:p>
          <a:p>
            <a:pPr>
              <a:buNone/>
            </a:pPr>
            <a:r>
              <a:rPr lang="en-US" altLang="zh-CN" sz="3200" dirty="0">
                <a:solidFill>
                  <a:srgbClr val="FF0000"/>
                </a:solidFill>
                <a:sym typeface="Arial" panose="020B0604020202020204" pitchFamily="34" charset="0"/>
              </a:rPr>
              <a:t>in a way                                       </a:t>
            </a:r>
            <a:r>
              <a:rPr lang="zh-CN" altLang="en-US" sz="3200" dirty="0">
                <a:solidFill>
                  <a:srgbClr val="FF0000"/>
                </a:solidFill>
                <a:sym typeface="Arial" panose="020B0604020202020204" pitchFamily="34" charset="0"/>
              </a:rPr>
              <a:t>在某种程度上</a:t>
            </a:r>
            <a:endParaRPr lang="en-US" altLang="zh-CN" sz="3200" dirty="0">
              <a:solidFill>
                <a:srgbClr val="FF0000"/>
              </a:solidFill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endParaRPr lang="en-US" altLang="zh-CN" sz="3200" dirty="0"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endParaRPr lang="zh-CN" altLang="en-US" sz="3200" dirty="0">
              <a:sym typeface="Arial" panose="020B0604020202020204" pitchFamily="34" charset="0"/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0D758BC1-387F-47DF-94F7-4310DD03E9AC}"/>
              </a:ext>
            </a:extLst>
          </p:cNvPr>
          <p:cNvSpPr/>
          <p:nvPr/>
        </p:nvSpPr>
        <p:spPr>
          <a:xfrm>
            <a:off x="251519" y="3645024"/>
            <a:ext cx="4968551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208F92C1-6513-4A1C-9631-EB39EC3F17AF}"/>
              </a:ext>
            </a:extLst>
          </p:cNvPr>
          <p:cNvSpPr/>
          <p:nvPr/>
        </p:nvSpPr>
        <p:spPr>
          <a:xfrm>
            <a:off x="251520" y="4216622"/>
            <a:ext cx="4968552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BE8F5665-C4CE-4E72-BA77-57C9A3F86012}"/>
              </a:ext>
            </a:extLst>
          </p:cNvPr>
          <p:cNvSpPr/>
          <p:nvPr/>
        </p:nvSpPr>
        <p:spPr>
          <a:xfrm>
            <a:off x="251519" y="4767936"/>
            <a:ext cx="4968552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63D5AE00-BF03-4753-996A-5E04FD5077B6}"/>
              </a:ext>
            </a:extLst>
          </p:cNvPr>
          <p:cNvSpPr/>
          <p:nvPr/>
        </p:nvSpPr>
        <p:spPr>
          <a:xfrm>
            <a:off x="251519" y="5339534"/>
            <a:ext cx="4968552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02DA4C56-6DEF-4F93-8662-5A1812FD3F62}"/>
              </a:ext>
            </a:extLst>
          </p:cNvPr>
          <p:cNvSpPr/>
          <p:nvPr/>
        </p:nvSpPr>
        <p:spPr>
          <a:xfrm>
            <a:off x="251519" y="5932014"/>
            <a:ext cx="4968552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12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12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8" grpId="0" animBg="1"/>
      <p:bldP spid="9" grpId="0" animBg="1"/>
      <p:bldP spid="10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内容占位符 1">
            <a:extLst>
              <a:ext uri="{FF2B5EF4-FFF2-40B4-BE49-F238E27FC236}">
                <a16:creationId xmlns:a16="http://schemas.microsoft.com/office/drawing/2014/main" id="{A8952F9D-397B-4908-8E6A-8B8F7835B916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57200" y="1027113"/>
            <a:ext cx="8362950" cy="4130675"/>
          </a:xfrm>
        </p:spPr>
        <p:txBody>
          <a:bodyPr/>
          <a:lstStyle/>
          <a:p>
            <a:pPr>
              <a:buFont typeface="Wingdings 2" panose="05020102010507070707" pitchFamily="18" charset="2"/>
              <a:buNone/>
            </a:pPr>
            <a:r>
              <a:rPr lang="en-US" altLang="zh-CN" sz="3200" b="1" dirty="0">
                <a:sym typeface="Arial" panose="020B0604020202020204" pitchFamily="34" charset="0"/>
              </a:rPr>
              <a:t>20. get a chance to do </a:t>
            </a:r>
            <a:r>
              <a:rPr lang="en-US" altLang="zh-CN" sz="3200" b="1" dirty="0" err="1">
                <a:sym typeface="Arial" panose="020B0604020202020204" pitchFamily="34" charset="0"/>
              </a:rPr>
              <a:t>sth</a:t>
            </a:r>
            <a:r>
              <a:rPr lang="en-US" altLang="zh-CN" sz="3200" b="1" dirty="0">
                <a:sym typeface="Arial" panose="020B0604020202020204" pitchFamily="34" charset="0"/>
              </a:rPr>
              <a:t> 	</a:t>
            </a:r>
            <a:r>
              <a:rPr lang="zh-CN" altLang="en-US" sz="3200" b="1" dirty="0">
                <a:sym typeface="Arial" panose="020B0604020202020204" pitchFamily="34" charset="0"/>
              </a:rPr>
              <a:t>得到机会做某事</a:t>
            </a:r>
            <a:endParaRPr lang="en-US" altLang="zh-CN" sz="3200" dirty="0"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 dirty="0">
                <a:solidFill>
                  <a:srgbClr val="FF0000"/>
                </a:solidFill>
                <a:sym typeface="Arial" panose="020B0604020202020204" pitchFamily="34" charset="0"/>
              </a:rPr>
              <a:t>I don’t get a chance to speak.</a:t>
            </a: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 dirty="0">
                <a:sym typeface="Arial" panose="020B0604020202020204" pitchFamily="34" charset="0"/>
              </a:rPr>
              <a:t>我没有说话的机会。</a:t>
            </a:r>
            <a:endParaRPr lang="en-US" altLang="zh-CN" sz="3200" dirty="0">
              <a:solidFill>
                <a:srgbClr val="FF0000"/>
              </a:solidFill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 b="1" dirty="0">
                <a:sym typeface="Arial" panose="020B0604020202020204" pitchFamily="34" charset="0"/>
              </a:rPr>
              <a:t>have a chance to do </a:t>
            </a:r>
            <a:r>
              <a:rPr lang="en-US" altLang="zh-CN" sz="3200" b="1" dirty="0" err="1">
                <a:sym typeface="Arial" panose="020B0604020202020204" pitchFamily="34" charset="0"/>
              </a:rPr>
              <a:t>sth</a:t>
            </a:r>
            <a:r>
              <a:rPr lang="en-US" altLang="zh-CN" sz="3200" b="1" dirty="0">
                <a:sym typeface="Arial" panose="020B0604020202020204" pitchFamily="34" charset="0"/>
              </a:rPr>
              <a:t> 	</a:t>
            </a:r>
            <a:r>
              <a:rPr lang="zh-CN" altLang="en-US" sz="3200" b="1" dirty="0">
                <a:sym typeface="Arial" panose="020B0604020202020204" pitchFamily="34" charset="0"/>
              </a:rPr>
              <a:t>有机会做某事</a:t>
            </a:r>
            <a:endParaRPr lang="en-US" altLang="zh-CN" sz="3200" dirty="0">
              <a:solidFill>
                <a:srgbClr val="FF0000"/>
              </a:solidFill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 dirty="0">
                <a:solidFill>
                  <a:srgbClr val="FF0000"/>
                </a:solidFill>
                <a:sym typeface="Arial" panose="020B0604020202020204" pitchFamily="34" charset="0"/>
              </a:rPr>
              <a:t>You have a good chance to learn about travel 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 dirty="0">
                <a:solidFill>
                  <a:srgbClr val="FF0000"/>
                </a:solidFill>
                <a:sym typeface="Arial" panose="020B0604020202020204" pitchFamily="34" charset="0"/>
              </a:rPr>
              <a:t>there.</a:t>
            </a: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 dirty="0">
                <a:sym typeface="Arial" panose="020B0604020202020204" pitchFamily="34" charset="0"/>
              </a:rPr>
              <a:t>你有很好的机会去了解那里的旅行（事宜）。</a:t>
            </a:r>
            <a:endParaRPr lang="en-US" altLang="zh-CN" sz="3200" dirty="0">
              <a:sym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22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22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3">
            <a:extLst>
              <a:ext uri="{FF2B5EF4-FFF2-40B4-BE49-F238E27FC236}">
                <a16:creationId xmlns:a16="http://schemas.microsoft.com/office/drawing/2014/main" id="{5064A242-A3B0-4499-886D-D2ED9E31A9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5288" y="1524000"/>
            <a:ext cx="8208962" cy="4659313"/>
          </a:xfrm>
        </p:spPr>
        <p:txBody>
          <a:bodyPr/>
          <a:lstStyle/>
          <a:p>
            <a:pPr>
              <a:buFont typeface="Wingdings 2" panose="05020102010507070707" pitchFamily="18" charset="2"/>
              <a:buNone/>
              <a:defRPr/>
            </a:pPr>
            <a:r>
              <a:rPr lang="en-US" altLang="zh-CN" sz="2800" b="1" dirty="0">
                <a:sym typeface="Arial" panose="020B0604020202020204" pitchFamily="34" charset="0"/>
              </a:rPr>
              <a:t>1. </a:t>
            </a:r>
            <a:r>
              <a:rPr lang="zh-CN" altLang="en-US" sz="2800" b="1" dirty="0">
                <a:sym typeface="Arial" panose="020B0604020202020204" pitchFamily="34" charset="0"/>
              </a:rPr>
              <a:t>选择最佳答案填空。</a:t>
            </a:r>
            <a:endParaRPr lang="zh-CN" altLang="en-US" sz="2800" dirty="0"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  <a:defRPr/>
            </a:pPr>
            <a:r>
              <a:rPr lang="en-US" altLang="zh-CN" sz="2800" dirty="0">
                <a:sym typeface="Arial" panose="020B0604020202020204" pitchFamily="34" charset="0"/>
              </a:rPr>
              <a:t>It is difficult to have a chance ___ a good job nowadays.</a:t>
            </a:r>
          </a:p>
          <a:p>
            <a:pPr marL="514350" indent="-514350">
              <a:buFont typeface="Wingdings 2" panose="05020102010507070707" pitchFamily="18" charset="2"/>
              <a:buNone/>
              <a:defRPr/>
            </a:pPr>
            <a:r>
              <a:rPr lang="en-US" altLang="zh-CN" sz="2800" dirty="0">
                <a:sym typeface="Arial" panose="020B0604020202020204" pitchFamily="34" charset="0"/>
              </a:rPr>
              <a:t>A. to get 	B. get 	C. to getting 	D. got</a:t>
            </a:r>
          </a:p>
          <a:p>
            <a:pPr marL="514350" indent="-514350">
              <a:buFont typeface="Wingdings 2" panose="05020102010507070707" pitchFamily="18" charset="2"/>
              <a:buNone/>
              <a:defRPr/>
            </a:pPr>
            <a:endParaRPr lang="en-US" altLang="zh-CN" sz="2800" dirty="0"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  <a:defRPr/>
            </a:pPr>
            <a:r>
              <a:rPr lang="en-US" altLang="zh-CN" sz="2800" b="1" dirty="0">
                <a:sym typeface="Arial" panose="020B0604020202020204" pitchFamily="34" charset="0"/>
              </a:rPr>
              <a:t>2.</a:t>
            </a:r>
            <a:r>
              <a:rPr lang="zh-CN" altLang="en-US" sz="2800" b="1" dirty="0">
                <a:sym typeface="Arial" panose="020B0604020202020204" pitchFamily="34" charset="0"/>
              </a:rPr>
              <a:t>根据中文意思完成句子。</a:t>
            </a:r>
            <a:endParaRPr lang="zh-CN" altLang="en-US" sz="2800" dirty="0"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  <a:defRPr/>
            </a:pPr>
            <a:r>
              <a:rPr lang="zh-CN" altLang="en-US" sz="2800" dirty="0">
                <a:sym typeface="Arial" panose="020B0604020202020204" pitchFamily="34" charset="0"/>
              </a:rPr>
              <a:t>去年，我得到机会作为一名交换生去伦敦学习了三</a:t>
            </a:r>
            <a:endParaRPr lang="en-US" altLang="zh-CN" sz="2800" dirty="0"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  <a:defRPr/>
            </a:pPr>
            <a:r>
              <a:rPr lang="zh-CN" altLang="en-US" sz="2800" dirty="0">
                <a:sym typeface="Arial" panose="020B0604020202020204" pitchFamily="34" charset="0"/>
              </a:rPr>
              <a:t>个月。</a:t>
            </a:r>
          </a:p>
          <a:p>
            <a:pPr>
              <a:buFont typeface="Wingdings 2" panose="05020102010507070707" pitchFamily="18" charset="2"/>
              <a:buNone/>
              <a:defRPr/>
            </a:pPr>
            <a:r>
              <a:rPr lang="en-US" altLang="zh-CN" sz="2800" dirty="0">
                <a:sym typeface="Arial" panose="020B0604020202020204" pitchFamily="34" charset="0"/>
              </a:rPr>
              <a:t>I  _____ _____ _____ _____ _____ in London for</a:t>
            </a:r>
          </a:p>
          <a:p>
            <a:pPr>
              <a:buFont typeface="Wingdings 2" panose="05020102010507070707" pitchFamily="18" charset="2"/>
              <a:buNone/>
              <a:defRPr/>
            </a:pPr>
            <a:r>
              <a:rPr lang="en-US" altLang="zh-CN" sz="2800" dirty="0">
                <a:sym typeface="Arial" panose="020B0604020202020204" pitchFamily="34" charset="0"/>
              </a:rPr>
              <a:t>three months as an exchange student last year.</a:t>
            </a:r>
            <a:endParaRPr lang="zh-CN" altLang="en-US" sz="2800" dirty="0">
              <a:sym typeface="Arial" panose="020B0604020202020204" pitchFamily="34" charset="0"/>
            </a:endParaRPr>
          </a:p>
        </p:txBody>
      </p:sp>
      <p:sp>
        <p:nvSpPr>
          <p:cNvPr id="34818" name="矩形 1">
            <a:extLst>
              <a:ext uri="{FF2B5EF4-FFF2-40B4-BE49-F238E27FC236}">
                <a16:creationId xmlns:a16="http://schemas.microsoft.com/office/drawing/2014/main" id="{85877891-576F-479E-A020-830C258123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7238" y="692150"/>
            <a:ext cx="2303462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Wingdings 2" panose="05020102010507070707" pitchFamily="18" charset="2"/>
              <a:buNone/>
            </a:pPr>
            <a:r>
              <a:rPr lang="en-US" altLang="zh-CN" sz="3600">
                <a:solidFill>
                  <a:srgbClr val="0000FF"/>
                </a:solidFill>
                <a:latin typeface="Comic Sans MS" panose="030F0702030302020204" pitchFamily="66" charset="0"/>
              </a:rPr>
              <a:t>Practice</a:t>
            </a:r>
            <a:endParaRPr lang="en-US" altLang="zh-CN" sz="240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34819" name="椭圆 4">
            <a:extLst>
              <a:ext uri="{FF2B5EF4-FFF2-40B4-BE49-F238E27FC236}">
                <a16:creationId xmlns:a16="http://schemas.microsoft.com/office/drawing/2014/main" id="{31C09E1F-F6EB-4811-8653-2ED5F6F9525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4213" y="549275"/>
            <a:ext cx="2232025" cy="914400"/>
          </a:xfrm>
          <a:prstGeom prst="ellipse">
            <a:avLst/>
          </a:prstGeom>
          <a:noFill/>
          <a:ln w="9525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Wingdings 2" panose="05020102010507070707" pitchFamily="18" charset="2"/>
              <a:buNone/>
            </a:pPr>
            <a:endParaRPr lang="zh-CN" alt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B0A66D3-F3F5-4785-9F3B-251BA1AAA78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72038" y="1990725"/>
            <a:ext cx="71913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Wingdings 2" panose="05020102010507070707" pitchFamily="18" charset="2"/>
              <a:buNone/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A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B928876-0758-4098-9FA9-B22B660A72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7725" y="5046663"/>
            <a:ext cx="4948238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Wingdings 2" panose="05020102010507070707" pitchFamily="18" charset="2"/>
              <a:buNone/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got       a      chance   to    study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内容占位符 1">
            <a:extLst>
              <a:ext uri="{FF2B5EF4-FFF2-40B4-BE49-F238E27FC236}">
                <a16:creationId xmlns:a16="http://schemas.microsoft.com/office/drawing/2014/main" id="{AF18F6EA-8CBD-495A-9228-B3DB0995D0BE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95288" y="1257300"/>
            <a:ext cx="8362950" cy="4130675"/>
          </a:xfrm>
        </p:spPr>
        <p:txBody>
          <a:bodyPr/>
          <a:lstStyle/>
          <a:p>
            <a:pPr>
              <a:buFont typeface="Wingdings 2" panose="05020102010507070707" pitchFamily="18" charset="2"/>
              <a:buNone/>
            </a:pPr>
            <a:r>
              <a:rPr lang="en-US" altLang="zh-CN" sz="3200" b="1" dirty="0">
                <a:sym typeface="Arial" panose="020B0604020202020204" pitchFamily="34" charset="0"/>
              </a:rPr>
              <a:t>21. </a:t>
            </a:r>
            <a:r>
              <a:rPr lang="en-US" altLang="zh-CN" sz="3200" b="1" dirty="0">
                <a:solidFill>
                  <a:srgbClr val="0000FF"/>
                </a:solidFill>
              </a:rPr>
              <a:t>Communicating</a:t>
            </a:r>
            <a:r>
              <a:rPr lang="en-US" altLang="zh-CN" sz="3200" b="1" dirty="0"/>
              <a:t> is </a:t>
            </a:r>
            <a:r>
              <a:rPr lang="en-US" altLang="zh-CN" sz="3200" b="1" dirty="0">
                <a:solidFill>
                  <a:srgbClr val="FF0000"/>
                </a:solidFill>
              </a:rPr>
              <a:t>more than </a:t>
            </a:r>
            <a:r>
              <a:rPr lang="en-US" altLang="zh-CN" sz="3200" b="1" dirty="0"/>
              <a:t>just </a:t>
            </a:r>
            <a:r>
              <a:rPr lang="en-US" altLang="zh-CN" sz="3200" b="1" dirty="0">
                <a:solidFill>
                  <a:srgbClr val="0000FF"/>
                </a:solidFill>
              </a:rPr>
              <a:t>speaking</a:t>
            </a:r>
            <a:r>
              <a:rPr lang="en-US" altLang="zh-CN" sz="3200" b="1" dirty="0"/>
              <a:t>.</a:t>
            </a: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 b="1" dirty="0">
                <a:sym typeface="Arial" panose="020B0604020202020204" pitchFamily="34" charset="0"/>
              </a:rPr>
              <a:t>交流不仅仅指说话。</a:t>
            </a:r>
            <a:endParaRPr lang="en-US" altLang="zh-CN" sz="3200" dirty="0"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 dirty="0">
                <a:sym typeface="Arial" panose="020B0604020202020204" pitchFamily="34" charset="0"/>
              </a:rPr>
              <a:t>① communicating</a:t>
            </a:r>
            <a:r>
              <a:rPr lang="zh-CN" altLang="en-US" sz="3200" dirty="0">
                <a:sym typeface="Arial" panose="020B0604020202020204" pitchFamily="34" charset="0"/>
              </a:rPr>
              <a:t>和</a:t>
            </a:r>
            <a:r>
              <a:rPr lang="en-US" altLang="zh-CN" sz="3200" dirty="0">
                <a:sym typeface="Arial" panose="020B0604020202020204" pitchFamily="34" charset="0"/>
              </a:rPr>
              <a:t>speaking</a:t>
            </a:r>
            <a:r>
              <a:rPr lang="zh-CN" altLang="en-US" sz="3200" dirty="0">
                <a:sym typeface="Arial" panose="020B0604020202020204" pitchFamily="34" charset="0"/>
              </a:rPr>
              <a:t>是动名词。</a:t>
            </a:r>
            <a:endParaRPr lang="en-US" altLang="zh-CN" sz="3200" dirty="0"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 dirty="0">
                <a:sym typeface="Arial" panose="020B0604020202020204" pitchFamily="34" charset="0"/>
              </a:rPr>
              <a:t>单个动名词作主语，谓语用单数。</a:t>
            </a:r>
            <a:endParaRPr lang="en-US" altLang="zh-CN" sz="3200" dirty="0"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 dirty="0">
                <a:sym typeface="Arial" panose="020B0604020202020204" pitchFamily="34" charset="0"/>
              </a:rPr>
              <a:t> 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 dirty="0">
                <a:sym typeface="Arial" panose="020B0604020202020204" pitchFamily="34" charset="0"/>
              </a:rPr>
              <a:t>②more than   </a:t>
            </a:r>
            <a:r>
              <a:rPr lang="zh-CN" altLang="en-US" sz="3200" dirty="0">
                <a:sym typeface="Arial" panose="020B0604020202020204" pitchFamily="34" charset="0"/>
              </a:rPr>
              <a:t>（程度上）更强，更多。</a:t>
            </a:r>
            <a:endParaRPr lang="en-US" altLang="zh-CN" sz="3200" dirty="0"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 dirty="0">
                <a:solidFill>
                  <a:srgbClr val="FF0000"/>
                </a:solidFill>
                <a:sym typeface="Arial" panose="020B0604020202020204" pitchFamily="34" charset="0"/>
              </a:rPr>
              <a:t>Writing is more than making sentences.</a:t>
            </a: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 dirty="0">
                <a:sym typeface="Arial" panose="020B0604020202020204" pitchFamily="34" charset="0"/>
              </a:rPr>
              <a:t>写作不仅仅是造句。</a:t>
            </a:r>
            <a:endParaRPr lang="en-US" altLang="zh-CN" sz="3200" dirty="0">
              <a:sym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427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427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内容占位符 1">
            <a:extLst>
              <a:ext uri="{FF2B5EF4-FFF2-40B4-BE49-F238E27FC236}">
                <a16:creationId xmlns:a16="http://schemas.microsoft.com/office/drawing/2014/main" id="{15FA13F2-58CF-425B-8422-D0D8CB2C6A4D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90525" y="188640"/>
            <a:ext cx="8362950" cy="5311775"/>
          </a:xfrm>
        </p:spPr>
        <p:txBody>
          <a:bodyPr/>
          <a:lstStyle/>
          <a:p>
            <a:pPr>
              <a:buNone/>
            </a:pPr>
            <a:r>
              <a:rPr lang="en-US" altLang="zh-CN" sz="3200" b="1" dirty="0">
                <a:sym typeface="Arial" panose="020B0604020202020204" pitchFamily="34" charset="0"/>
              </a:rPr>
              <a:t>22. expression 	 [U, C]</a:t>
            </a:r>
            <a:r>
              <a:rPr lang="zh-CN" altLang="en-US" sz="3200" b="1" dirty="0">
                <a:sym typeface="Arial" panose="020B0604020202020204" pitchFamily="34" charset="0"/>
              </a:rPr>
              <a:t> 表达</a:t>
            </a:r>
            <a:endParaRPr lang="en-US" altLang="zh-CN" sz="3200" b="1" dirty="0">
              <a:sym typeface="Arial" panose="020B0604020202020204" pitchFamily="34" charset="0"/>
            </a:endParaRPr>
          </a:p>
          <a:p>
            <a:pPr>
              <a:buNone/>
            </a:pPr>
            <a:r>
              <a:rPr lang="en-US" altLang="zh-CN" sz="3200" b="1" dirty="0">
                <a:sym typeface="Arial" panose="020B0604020202020204" pitchFamily="34" charset="0"/>
              </a:rPr>
              <a:t>                            [C]</a:t>
            </a:r>
            <a:r>
              <a:rPr lang="zh-CN" altLang="en-US" sz="3200" b="1" dirty="0">
                <a:sym typeface="Arial" panose="020B0604020202020204" pitchFamily="34" charset="0"/>
              </a:rPr>
              <a:t>神色；表情</a:t>
            </a:r>
            <a:r>
              <a:rPr lang="en-US" altLang="zh-CN" sz="3200" b="1" dirty="0">
                <a:sym typeface="Arial" panose="020B0604020202020204" pitchFamily="34" charset="0"/>
              </a:rPr>
              <a:t>	</a:t>
            </a:r>
            <a:endParaRPr lang="zh-CN" altLang="en-US" sz="3200" dirty="0"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 dirty="0">
                <a:solidFill>
                  <a:srgbClr val="FF0000"/>
                </a:solidFill>
                <a:sym typeface="Arial" panose="020B0604020202020204" pitchFamily="34" charset="0"/>
              </a:rPr>
              <a:t>There was </a:t>
            </a:r>
            <a:r>
              <a:rPr lang="en-US" altLang="zh-CN" sz="3200" u="sng" dirty="0">
                <a:solidFill>
                  <a:srgbClr val="FF0000"/>
                </a:solidFill>
                <a:sym typeface="Arial" panose="020B0604020202020204" pitchFamily="34" charset="0"/>
              </a:rPr>
              <a:t>a worried expression </a:t>
            </a:r>
            <a:r>
              <a:rPr lang="en-US" altLang="zh-CN" sz="3200" dirty="0">
                <a:solidFill>
                  <a:srgbClr val="FF0000"/>
                </a:solidFill>
                <a:sym typeface="Arial" panose="020B0604020202020204" pitchFamily="34" charset="0"/>
              </a:rPr>
              <a:t>on her face.</a:t>
            </a: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 dirty="0">
                <a:sym typeface="Arial" panose="020B0604020202020204" pitchFamily="34" charset="0"/>
              </a:rPr>
              <a:t>她脸上流露出担心的神色。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 dirty="0">
                <a:solidFill>
                  <a:srgbClr val="FF0000"/>
                </a:solidFill>
                <a:sym typeface="Arial" panose="020B0604020202020204" pitchFamily="34" charset="0"/>
              </a:rPr>
              <a:t>Reading can enrich the power of expression.</a:t>
            </a: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 dirty="0">
                <a:sym typeface="Arial" panose="020B0604020202020204" pitchFamily="34" charset="0"/>
              </a:rPr>
              <a:t>阅读能够增进表达能力。</a:t>
            </a:r>
            <a:endParaRPr lang="en-US" altLang="zh-CN" sz="3200" dirty="0">
              <a:sym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63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63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63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63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内容占位符 1">
            <a:extLst>
              <a:ext uri="{FF2B5EF4-FFF2-40B4-BE49-F238E27FC236}">
                <a16:creationId xmlns:a16="http://schemas.microsoft.com/office/drawing/2014/main" id="{29A429B0-DF8E-49C6-9A1D-3F21B9921A44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80647" y="836712"/>
            <a:ext cx="8362950" cy="5832475"/>
          </a:xfrm>
        </p:spPr>
        <p:txBody>
          <a:bodyPr/>
          <a:lstStyle/>
          <a:p>
            <a:pPr>
              <a:buFont typeface="Wingdings 2" panose="05020102010507070707" pitchFamily="18" charset="2"/>
              <a:buNone/>
            </a:pPr>
            <a:r>
              <a:rPr lang="en-US" altLang="zh-CN" sz="2800" b="1" dirty="0">
                <a:sym typeface="Arial" panose="020B0604020202020204" pitchFamily="34" charset="0"/>
              </a:rPr>
              <a:t>23. </a:t>
            </a:r>
            <a:r>
              <a:rPr lang="en-US" altLang="zh-CN" sz="2800" b="1" dirty="0"/>
              <a:t>Your </a:t>
            </a:r>
            <a:r>
              <a:rPr lang="en-US" altLang="zh-CN" sz="2800" b="1" dirty="0">
                <a:solidFill>
                  <a:srgbClr val="FF0000"/>
                </a:solidFill>
              </a:rPr>
              <a:t>whole </a:t>
            </a:r>
            <a:r>
              <a:rPr lang="en-US" altLang="zh-CN" sz="2800" b="1" dirty="0"/>
              <a:t>appearance communicates things.</a:t>
            </a: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2800" b="1" dirty="0">
                <a:sym typeface="Arial" panose="020B0604020202020204" pitchFamily="34" charset="0"/>
              </a:rPr>
              <a:t>你的整个外观都在传递信息。</a:t>
            </a:r>
            <a:endParaRPr lang="en-US" altLang="zh-CN" sz="2800" dirty="0"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2800" dirty="0">
                <a:sym typeface="Arial" panose="020B0604020202020204" pitchFamily="34" charset="0"/>
              </a:rPr>
              <a:t>①whole    adj.</a:t>
            </a:r>
            <a:r>
              <a:rPr lang="zh-CN" altLang="en-US" sz="2800" dirty="0">
                <a:sym typeface="Arial" panose="020B0604020202020204" pitchFamily="34" charset="0"/>
              </a:rPr>
              <a:t>全部的；整体的。</a:t>
            </a:r>
            <a:endParaRPr lang="en-US" altLang="zh-CN" sz="2800" dirty="0"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2800" dirty="0">
                <a:sym typeface="Arial" panose="020B0604020202020204" pitchFamily="34" charset="0"/>
              </a:rPr>
              <a:t>区别： </a:t>
            </a:r>
            <a:r>
              <a:rPr lang="en-US" altLang="zh-CN" sz="2800" dirty="0">
                <a:sym typeface="Arial" panose="020B0604020202020204" pitchFamily="34" charset="0"/>
              </a:rPr>
              <a:t>whole</a:t>
            </a:r>
            <a:r>
              <a:rPr lang="zh-CN" altLang="en-US" sz="2800" dirty="0">
                <a:sym typeface="Arial" panose="020B0604020202020204" pitchFamily="34" charset="0"/>
              </a:rPr>
              <a:t>与</a:t>
            </a:r>
            <a:r>
              <a:rPr lang="en-US" altLang="zh-CN" sz="2800" dirty="0">
                <a:sym typeface="Arial" panose="020B0604020202020204" pitchFamily="34" charset="0"/>
              </a:rPr>
              <a:t>all</a:t>
            </a:r>
          </a:p>
          <a:p>
            <a:pPr>
              <a:buFont typeface="Wingdings 2" panose="05020102010507070707" pitchFamily="18" charset="2"/>
              <a:buNone/>
            </a:pPr>
            <a:endParaRPr lang="en-US" altLang="zh-CN" sz="2800" dirty="0"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endParaRPr lang="en-US" altLang="zh-CN" sz="2800" dirty="0"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endParaRPr lang="en-US" altLang="zh-CN" sz="2800" dirty="0"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endParaRPr lang="en-US" altLang="zh-CN" sz="2800" dirty="0"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endParaRPr lang="en-US" altLang="zh-CN" sz="2800" dirty="0"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2800" dirty="0">
                <a:sym typeface="Arial" panose="020B0604020202020204" pitchFamily="34" charset="0"/>
              </a:rPr>
              <a:t>如：</a:t>
            </a:r>
            <a:r>
              <a:rPr lang="en-US" altLang="zh-CN" sz="2800" dirty="0">
                <a:solidFill>
                  <a:srgbClr val="FF0000"/>
                </a:solidFill>
                <a:sym typeface="Arial" panose="020B0604020202020204" pitchFamily="34" charset="0"/>
              </a:rPr>
              <a:t>a whole day </a:t>
            </a:r>
            <a:r>
              <a:rPr lang="zh-CN" altLang="en-US" sz="2800" dirty="0">
                <a:sym typeface="Arial" panose="020B0604020202020204" pitchFamily="34" charset="0"/>
              </a:rPr>
              <a:t>一整天</a:t>
            </a:r>
            <a:r>
              <a:rPr lang="en-US" altLang="zh-CN" sz="2800" dirty="0">
                <a:sym typeface="Arial" panose="020B0604020202020204" pitchFamily="34" charset="0"/>
              </a:rPr>
              <a:t>  </a:t>
            </a:r>
            <a:r>
              <a:rPr lang="en-US" altLang="zh-CN" sz="2800" dirty="0">
                <a:solidFill>
                  <a:srgbClr val="FF0000"/>
                </a:solidFill>
                <a:sym typeface="Arial" panose="020B0604020202020204" pitchFamily="34" charset="0"/>
              </a:rPr>
              <a:t>two whole weeks </a:t>
            </a:r>
            <a:r>
              <a:rPr lang="zh-CN" altLang="en-US" sz="2800" dirty="0">
                <a:sym typeface="Arial" panose="020B0604020202020204" pitchFamily="34" charset="0"/>
              </a:rPr>
              <a:t>整整两周</a:t>
            </a:r>
            <a:r>
              <a:rPr lang="en-US" altLang="zh-CN" sz="2800" dirty="0">
                <a:sym typeface="Arial" panose="020B0604020202020204" pitchFamily="34" charset="0"/>
              </a:rPr>
              <a:t>      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2800" dirty="0">
                <a:solidFill>
                  <a:srgbClr val="FF0000"/>
                </a:solidFill>
                <a:sym typeface="Arial" panose="020B0604020202020204" pitchFamily="34" charset="0"/>
              </a:rPr>
              <a:t>       all the money </a:t>
            </a:r>
            <a:r>
              <a:rPr lang="zh-CN" altLang="en-US" sz="2800" dirty="0">
                <a:sym typeface="Arial" panose="020B0604020202020204" pitchFamily="34" charset="0"/>
              </a:rPr>
              <a:t>所有的钱</a:t>
            </a:r>
            <a:endParaRPr lang="en-US" altLang="zh-CN" sz="2800" dirty="0"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endParaRPr lang="en-US" altLang="zh-CN" sz="2800" dirty="0"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endParaRPr lang="en-US" altLang="zh-CN" sz="2800" dirty="0">
              <a:sym typeface="Arial" panose="020B0604020202020204" pitchFamily="34" charset="0"/>
            </a:endParaRPr>
          </a:p>
        </p:txBody>
      </p:sp>
      <p:graphicFrame>
        <p:nvGraphicFramePr>
          <p:cNvPr id="3" name="表格 2">
            <a:extLst>
              <a:ext uri="{FF2B5EF4-FFF2-40B4-BE49-F238E27FC236}">
                <a16:creationId xmlns:a16="http://schemas.microsoft.com/office/drawing/2014/main" id="{CB3757E2-3227-4599-B8E2-4433A5E7443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09830016"/>
              </p:ext>
            </p:extLst>
          </p:nvPr>
        </p:nvGraphicFramePr>
        <p:xfrm>
          <a:off x="684213" y="2989263"/>
          <a:ext cx="7848601" cy="23780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8008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122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5626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189038">
                <a:tc>
                  <a:txBody>
                    <a:bodyPr/>
                    <a:lstStyle/>
                    <a:p>
                      <a:r>
                        <a:rPr lang="en-US" altLang="zh-CN" sz="24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whole</a:t>
                      </a:r>
                      <a:endParaRPr lang="zh-CN" altLang="en-US" sz="2400" b="0" i="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37" marR="91437" marT="45732" marB="457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400" b="0" i="0" baseline="0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37" marR="91437" marT="45732" marB="457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400" b="0" i="0" baseline="0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37" marR="91437" marT="45732" marB="457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89038">
                <a:tc>
                  <a:txBody>
                    <a:bodyPr/>
                    <a:lstStyle/>
                    <a:p>
                      <a:r>
                        <a:rPr lang="en-US" altLang="zh-CN" sz="24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all</a:t>
                      </a:r>
                      <a:endParaRPr lang="zh-CN" altLang="en-US" sz="2400" b="0" i="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37" marR="91437" marT="45732" marB="457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400" b="0" i="0" baseline="0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37" marR="91437" marT="45732" marB="457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400" b="0" i="0" baseline="0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37" marR="91437" marT="45732" marB="457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4" name="文本框 3">
            <a:extLst>
              <a:ext uri="{FF2B5EF4-FFF2-40B4-BE49-F238E27FC236}">
                <a16:creationId xmlns:a16="http://schemas.microsoft.com/office/drawing/2014/main" id="{D020F207-F118-41B7-8EE4-0C690B2656C4}"/>
              </a:ext>
            </a:extLst>
          </p:cNvPr>
          <p:cNvSpPr txBox="1"/>
          <p:nvPr/>
        </p:nvSpPr>
        <p:spPr>
          <a:xfrm flipH="1">
            <a:off x="1835696" y="2924944"/>
            <a:ext cx="2978617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700" dirty="0">
                <a:solidFill>
                  <a:srgbClr val="FF0000"/>
                </a:solidFill>
                <a:latin typeface="Times New Roman" panose="02020603050405020304" pitchFamily="18" charset="0"/>
              </a:rPr>
              <a:t>位于限定词</a:t>
            </a:r>
            <a:r>
              <a:rPr lang="zh-CN" altLang="en-US" sz="2700" dirty="0">
                <a:latin typeface="Times New Roman" panose="02020603050405020304" pitchFamily="18" charset="0"/>
              </a:rPr>
              <a:t>（冠词、形容词性物主代词或所有格）</a:t>
            </a:r>
            <a:r>
              <a:rPr lang="zh-CN" altLang="en-US" sz="2700" dirty="0">
                <a:solidFill>
                  <a:srgbClr val="FF0000"/>
                </a:solidFill>
                <a:latin typeface="Times New Roman" panose="02020603050405020304" pitchFamily="18" charset="0"/>
              </a:rPr>
              <a:t>之后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52829D51-E2CB-4D9A-9BFE-DDC2C6BF92F7}"/>
              </a:ext>
            </a:extLst>
          </p:cNvPr>
          <p:cNvSpPr txBox="1"/>
          <p:nvPr/>
        </p:nvSpPr>
        <p:spPr>
          <a:xfrm flipH="1">
            <a:off x="1825757" y="4060229"/>
            <a:ext cx="333751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700" dirty="0">
                <a:solidFill>
                  <a:srgbClr val="FF0000"/>
                </a:solidFill>
                <a:latin typeface="Times New Roman" panose="02020603050405020304" pitchFamily="18" charset="0"/>
              </a:rPr>
              <a:t>位于限定词</a:t>
            </a:r>
            <a:r>
              <a:rPr lang="zh-CN" altLang="en-US" sz="2700" dirty="0">
                <a:latin typeface="Times New Roman" panose="02020603050405020304" pitchFamily="18" charset="0"/>
              </a:rPr>
              <a:t>（冠词、形容词性物主代词或所有格）</a:t>
            </a:r>
            <a:r>
              <a:rPr lang="zh-CN" altLang="en-US" sz="2700" dirty="0">
                <a:solidFill>
                  <a:srgbClr val="FF0000"/>
                </a:solidFill>
                <a:latin typeface="Times New Roman" panose="02020603050405020304" pitchFamily="18" charset="0"/>
              </a:rPr>
              <a:t>之前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38B4380B-7365-4C2E-893A-394629500D43}"/>
              </a:ext>
            </a:extLst>
          </p:cNvPr>
          <p:cNvSpPr txBox="1"/>
          <p:nvPr/>
        </p:nvSpPr>
        <p:spPr>
          <a:xfrm flipH="1">
            <a:off x="5255916" y="2929406"/>
            <a:ext cx="3337518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600" dirty="0">
                <a:latin typeface="Times New Roman" panose="02020603050405020304" pitchFamily="18" charset="0"/>
              </a:rPr>
              <a:t>用于</a:t>
            </a:r>
            <a:r>
              <a:rPr lang="zh-CN" altLang="en-US" sz="2600" dirty="0">
                <a:solidFill>
                  <a:srgbClr val="FF0000"/>
                </a:solidFill>
                <a:latin typeface="Times New Roman" panose="02020603050405020304" pitchFamily="18" charset="0"/>
              </a:rPr>
              <a:t>修饰单数名词</a:t>
            </a:r>
            <a:r>
              <a:rPr lang="zh-CN" altLang="en-US" sz="2600" dirty="0">
                <a:latin typeface="Times New Roman" panose="02020603050405020304" pitchFamily="18" charset="0"/>
              </a:rPr>
              <a:t>；</a:t>
            </a:r>
            <a:r>
              <a:rPr lang="zh-CN" altLang="en-US" sz="2600" dirty="0">
                <a:solidFill>
                  <a:srgbClr val="FF0000"/>
                </a:solidFill>
                <a:latin typeface="Times New Roman" panose="02020603050405020304" pitchFamily="18" charset="0"/>
              </a:rPr>
              <a:t>修饰可数名词复数时，一般前面有数量词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7EDDECA9-3629-4C9D-AF73-DE6DF3B42925}"/>
              </a:ext>
            </a:extLst>
          </p:cNvPr>
          <p:cNvSpPr txBox="1"/>
          <p:nvPr/>
        </p:nvSpPr>
        <p:spPr>
          <a:xfrm flipH="1">
            <a:off x="5313664" y="4281925"/>
            <a:ext cx="333751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用于修饰复数名词或不可数名词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8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8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8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8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内容占位符 1">
            <a:extLst>
              <a:ext uri="{FF2B5EF4-FFF2-40B4-BE49-F238E27FC236}">
                <a16:creationId xmlns:a16="http://schemas.microsoft.com/office/drawing/2014/main" id="{23AC58EF-9DD8-48C7-90B6-D08F5D4381F8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57200" y="476250"/>
            <a:ext cx="8362950" cy="6210300"/>
          </a:xfrm>
        </p:spPr>
        <p:txBody>
          <a:bodyPr/>
          <a:lstStyle/>
          <a:p>
            <a:pPr>
              <a:buFont typeface="Wingdings 2" panose="05020102010507070707" pitchFamily="18" charset="2"/>
              <a:buNone/>
            </a:pPr>
            <a:r>
              <a:rPr lang="en-US" altLang="zh-CN" sz="2800" b="1" dirty="0">
                <a:sym typeface="Arial" panose="020B0604020202020204" pitchFamily="34" charset="0"/>
              </a:rPr>
              <a:t>24. impression  		n. </a:t>
            </a:r>
            <a:r>
              <a:rPr lang="zh-CN" altLang="en-US" sz="2800" b="1" dirty="0">
                <a:sym typeface="Arial" panose="020B0604020202020204" pitchFamily="34" charset="0"/>
              </a:rPr>
              <a:t>印象</a:t>
            </a:r>
            <a:endParaRPr lang="en-US" altLang="zh-CN" sz="2800" dirty="0"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2800" dirty="0">
                <a:sym typeface="Arial" panose="020B0604020202020204" pitchFamily="34" charset="0"/>
              </a:rPr>
              <a:t> ① </a:t>
            </a:r>
            <a:r>
              <a:rPr lang="en-US" altLang="zh-CN" sz="2800" b="1" dirty="0">
                <a:solidFill>
                  <a:srgbClr val="FF0000"/>
                </a:solidFill>
                <a:sym typeface="Arial" panose="020B0604020202020204" pitchFamily="34" charset="0"/>
              </a:rPr>
              <a:t>give sb. a good impression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2800" b="1" dirty="0">
                <a:solidFill>
                  <a:srgbClr val="FF0000"/>
                </a:solidFill>
                <a:sym typeface="Arial" panose="020B0604020202020204" pitchFamily="34" charset="0"/>
              </a:rPr>
              <a:t>    =make a good impression on sb.    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2800" dirty="0">
                <a:sym typeface="Arial" panose="020B0604020202020204" pitchFamily="34" charset="0"/>
              </a:rPr>
              <a:t>    </a:t>
            </a:r>
            <a:r>
              <a:rPr lang="zh-CN" altLang="en-US" sz="2800" dirty="0">
                <a:sym typeface="Arial" panose="020B0604020202020204" pitchFamily="34" charset="0"/>
              </a:rPr>
              <a:t>给某人留下一个好印象。</a:t>
            </a:r>
            <a:endParaRPr lang="en-US" altLang="zh-CN" sz="2800" dirty="0"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endParaRPr lang="zh-CN" altLang="en-US" sz="2800" dirty="0"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2800" dirty="0">
                <a:sym typeface="Arial" panose="020B0604020202020204" pitchFamily="34" charset="0"/>
              </a:rPr>
              <a:t> ② </a:t>
            </a:r>
            <a:r>
              <a:rPr lang="en-US" altLang="zh-CN" sz="2800" dirty="0">
                <a:solidFill>
                  <a:srgbClr val="FF0000"/>
                </a:solidFill>
                <a:sym typeface="Arial" panose="020B0604020202020204" pitchFamily="34" charset="0"/>
              </a:rPr>
              <a:t>impress	</a:t>
            </a:r>
            <a:r>
              <a:rPr lang="en-US" altLang="zh-CN" sz="2800" dirty="0">
                <a:sym typeface="Arial" panose="020B0604020202020204" pitchFamily="34" charset="0"/>
              </a:rPr>
              <a:t>		v. </a:t>
            </a:r>
            <a:r>
              <a:rPr lang="zh-CN" altLang="en-US" sz="2800" dirty="0">
                <a:sym typeface="Arial" panose="020B0604020202020204" pitchFamily="34" charset="0"/>
              </a:rPr>
              <a:t>给</a:t>
            </a:r>
            <a:r>
              <a:rPr lang="en-US" altLang="zh-CN" sz="2800" dirty="0">
                <a:sym typeface="Arial" panose="020B0604020202020204" pitchFamily="34" charset="0"/>
              </a:rPr>
              <a:t>……</a:t>
            </a:r>
            <a:r>
              <a:rPr lang="zh-CN" altLang="en-US" sz="2800" dirty="0">
                <a:sym typeface="Arial" panose="020B0604020202020204" pitchFamily="34" charset="0"/>
              </a:rPr>
              <a:t>留下深刻的印象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2800" dirty="0">
                <a:sym typeface="Arial" panose="020B0604020202020204" pitchFamily="34" charset="0"/>
              </a:rPr>
              <a:t>      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2800" dirty="0">
                <a:sym typeface="Arial" panose="020B0604020202020204" pitchFamily="34" charset="0"/>
              </a:rPr>
              <a:t>      </a:t>
            </a:r>
            <a:r>
              <a:rPr lang="en-US" altLang="zh-CN" sz="2800" dirty="0">
                <a:solidFill>
                  <a:srgbClr val="FF0000"/>
                </a:solidFill>
                <a:sym typeface="Arial" panose="020B0604020202020204" pitchFamily="34" charset="0"/>
              </a:rPr>
              <a:t>impress sb. with ... </a:t>
            </a:r>
            <a:r>
              <a:rPr lang="en-US" altLang="zh-CN" sz="2800" dirty="0">
                <a:sym typeface="Arial" panose="020B0604020202020204" pitchFamily="34" charset="0"/>
              </a:rPr>
              <a:t>	</a:t>
            </a:r>
            <a:r>
              <a:rPr lang="zh-CN" altLang="en-US" sz="2800" dirty="0">
                <a:sym typeface="Arial" panose="020B0604020202020204" pitchFamily="34" charset="0"/>
              </a:rPr>
              <a:t>给某人留下</a:t>
            </a:r>
            <a:r>
              <a:rPr lang="en-US" altLang="zh-CN" sz="2800" dirty="0">
                <a:sym typeface="Arial" panose="020B0604020202020204" pitchFamily="34" charset="0"/>
              </a:rPr>
              <a:t>……</a:t>
            </a:r>
            <a:r>
              <a:rPr lang="zh-CN" altLang="en-US" sz="2800" dirty="0">
                <a:sym typeface="Arial" panose="020B0604020202020204" pitchFamily="34" charset="0"/>
              </a:rPr>
              <a:t>印象</a:t>
            </a:r>
            <a:endParaRPr lang="en-US" altLang="zh-CN" sz="2800" dirty="0"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2800" dirty="0">
                <a:solidFill>
                  <a:srgbClr val="FF0000"/>
                </a:solidFill>
                <a:sym typeface="Arial" panose="020B0604020202020204" pitchFamily="34" charset="0"/>
              </a:rPr>
              <a:t>He impressed her with his sincerity.</a:t>
            </a: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2800" dirty="0">
                <a:sym typeface="Arial" panose="020B0604020202020204" pitchFamily="34" charset="0"/>
              </a:rPr>
              <a:t>他的真诚打动了她。</a:t>
            </a:r>
            <a:endParaRPr lang="en-US" altLang="zh-CN" sz="2800" dirty="0">
              <a:sym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内容占位符 1">
            <a:extLst>
              <a:ext uri="{FF2B5EF4-FFF2-40B4-BE49-F238E27FC236}">
                <a16:creationId xmlns:a16="http://schemas.microsoft.com/office/drawing/2014/main" id="{4917BBE2-F45E-4735-9A12-29E3BA1B6BD0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90525" y="44624"/>
            <a:ext cx="8362950" cy="5311775"/>
          </a:xfrm>
        </p:spPr>
        <p:txBody>
          <a:bodyPr/>
          <a:lstStyle/>
          <a:p>
            <a:pPr>
              <a:buFont typeface="Wingdings 2" panose="05020102010507070707" pitchFamily="18" charset="2"/>
              <a:buNone/>
            </a:pPr>
            <a:r>
              <a:rPr lang="en-US" altLang="zh-CN" sz="2800" b="1" dirty="0">
                <a:sym typeface="Arial" panose="020B0604020202020204" pitchFamily="34" charset="0"/>
              </a:rPr>
              <a:t>25. hold 	v. (held, held) </a:t>
            </a:r>
            <a:r>
              <a:rPr lang="zh-CN" altLang="en-US" sz="2800" b="1" dirty="0">
                <a:sym typeface="Arial" panose="020B0604020202020204" pitchFamily="34" charset="0"/>
              </a:rPr>
              <a:t>使保持（在某位置）</a:t>
            </a: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2800" b="1" dirty="0">
                <a:sym typeface="Arial" panose="020B0604020202020204" pitchFamily="34" charset="0"/>
              </a:rPr>
              <a:t>	          </a:t>
            </a:r>
            <a:r>
              <a:rPr lang="en-US" altLang="zh-CN" sz="2800" b="1" dirty="0">
                <a:sym typeface="Arial" panose="020B0604020202020204" pitchFamily="34" charset="0"/>
              </a:rPr>
              <a:t>	v. </a:t>
            </a:r>
            <a:r>
              <a:rPr lang="zh-CN" altLang="en-US" sz="2800" b="1" dirty="0">
                <a:sym typeface="Arial" panose="020B0604020202020204" pitchFamily="34" charset="0"/>
              </a:rPr>
              <a:t>拿着</a:t>
            </a:r>
            <a:endParaRPr lang="en-US" altLang="zh-CN" sz="2800" b="1" dirty="0"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2800" b="1" dirty="0">
                <a:sym typeface="Arial" panose="020B0604020202020204" pitchFamily="34" charset="0"/>
              </a:rPr>
              <a:t>                    v. </a:t>
            </a:r>
            <a:r>
              <a:rPr lang="zh-CN" altLang="en-US" sz="2800" b="1" dirty="0">
                <a:sym typeface="Arial" panose="020B0604020202020204" pitchFamily="34" charset="0"/>
              </a:rPr>
              <a:t>持有（股份等）</a:t>
            </a: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2800" b="1" dirty="0">
                <a:sym typeface="Arial" panose="020B0604020202020204" pitchFamily="34" charset="0"/>
              </a:rPr>
              <a:t>	         </a:t>
            </a:r>
            <a:r>
              <a:rPr lang="en-US" altLang="zh-CN" sz="2800" b="1" dirty="0">
                <a:sym typeface="Arial" panose="020B0604020202020204" pitchFamily="34" charset="0"/>
              </a:rPr>
              <a:t>	v. </a:t>
            </a:r>
            <a:r>
              <a:rPr lang="zh-CN" altLang="en-US" sz="2800" b="1" dirty="0">
                <a:sym typeface="Arial" panose="020B0604020202020204" pitchFamily="34" charset="0"/>
              </a:rPr>
              <a:t>举行，主持</a:t>
            </a:r>
            <a:r>
              <a:rPr lang="zh-CN" altLang="en-US" sz="2800" dirty="0">
                <a:sym typeface="Arial" panose="020B0604020202020204" pitchFamily="34" charset="0"/>
              </a:rPr>
              <a:t> （会议、活动等）</a:t>
            </a:r>
            <a:endParaRPr lang="en-US" altLang="zh-CN" sz="2800" dirty="0"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2800" dirty="0">
                <a:solidFill>
                  <a:srgbClr val="FF0000"/>
                </a:solidFill>
                <a:sym typeface="Arial" panose="020B0604020202020204" pitchFamily="34" charset="0"/>
              </a:rPr>
              <a:t>Hold this position for 10 seconds.        </a:t>
            </a: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2800" dirty="0">
                <a:sym typeface="Arial" panose="020B0604020202020204" pitchFamily="34" charset="0"/>
              </a:rPr>
              <a:t>保持这个姿势</a:t>
            </a:r>
            <a:r>
              <a:rPr lang="en-US" altLang="zh-CN" sz="2800" dirty="0">
                <a:sym typeface="Arial" panose="020B0604020202020204" pitchFamily="34" charset="0"/>
              </a:rPr>
              <a:t>10</a:t>
            </a:r>
            <a:r>
              <a:rPr lang="zh-CN" altLang="en-US" sz="2800" dirty="0">
                <a:sym typeface="Arial" panose="020B0604020202020204" pitchFamily="34" charset="0"/>
              </a:rPr>
              <a:t>分钟。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2800" dirty="0">
                <a:solidFill>
                  <a:srgbClr val="FF0000"/>
                </a:solidFill>
                <a:sym typeface="Arial" panose="020B0604020202020204" pitchFamily="34" charset="0"/>
              </a:rPr>
              <a:t>She was holding a book in her hand. </a:t>
            </a: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2800" dirty="0">
                <a:sym typeface="Arial" panose="020B0604020202020204" pitchFamily="34" charset="0"/>
              </a:rPr>
              <a:t>她手里拿着一本书。</a:t>
            </a:r>
            <a:endParaRPr lang="en-US" altLang="zh-CN" sz="2800" dirty="0"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2800" dirty="0">
                <a:solidFill>
                  <a:srgbClr val="FF0000"/>
                </a:solidFill>
                <a:sym typeface="Arial" panose="020B0604020202020204" pitchFamily="34" charset="0"/>
              </a:rPr>
              <a:t>Employees hold 30% of the shares. </a:t>
            </a: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2800" dirty="0">
                <a:sym typeface="Arial" panose="020B0604020202020204" pitchFamily="34" charset="0"/>
              </a:rPr>
              <a:t>雇员持有</a:t>
            </a:r>
            <a:r>
              <a:rPr lang="en-US" altLang="zh-CN" sz="2800" dirty="0">
                <a:sym typeface="Arial" panose="020B0604020202020204" pitchFamily="34" charset="0"/>
              </a:rPr>
              <a:t>30%</a:t>
            </a:r>
            <a:r>
              <a:rPr lang="zh-CN" altLang="en-US" sz="2800" dirty="0">
                <a:sym typeface="Arial" panose="020B0604020202020204" pitchFamily="34" charset="0"/>
              </a:rPr>
              <a:t>的股份。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2800" dirty="0">
                <a:solidFill>
                  <a:srgbClr val="FF0000"/>
                </a:solidFill>
                <a:sym typeface="Arial" panose="020B0604020202020204" pitchFamily="34" charset="0"/>
              </a:rPr>
              <a:t>They were holding a meeting.    </a:t>
            </a: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2800" dirty="0">
                <a:sym typeface="Arial" panose="020B0604020202020204" pitchFamily="34" charset="0"/>
              </a:rPr>
              <a:t>他们在开会。</a:t>
            </a:r>
            <a:endParaRPr lang="en-US" altLang="zh-CN" sz="2800" dirty="0">
              <a:sym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246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246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24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24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246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246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6246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246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内容占位符 1">
            <a:extLst>
              <a:ext uri="{FF2B5EF4-FFF2-40B4-BE49-F238E27FC236}">
                <a16:creationId xmlns:a16="http://schemas.microsoft.com/office/drawing/2014/main" id="{8CAD8A57-F95E-4DEA-9AEB-F7584FE3BF33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90525" y="188640"/>
            <a:ext cx="8362950" cy="3538537"/>
          </a:xfrm>
        </p:spPr>
        <p:txBody>
          <a:bodyPr/>
          <a:lstStyle/>
          <a:p>
            <a:pPr>
              <a:buFont typeface="Wingdings 2" panose="05020102010507070707" pitchFamily="18" charset="2"/>
              <a:buNone/>
            </a:pPr>
            <a:r>
              <a:rPr lang="en-US" altLang="zh-CN" sz="3200" dirty="0">
                <a:solidFill>
                  <a:srgbClr val="0000FF"/>
                </a:solidFill>
                <a:sym typeface="Arial" panose="020B0604020202020204" pitchFamily="34" charset="0"/>
              </a:rPr>
              <a:t>26. hold up</a:t>
            </a:r>
            <a:r>
              <a:rPr lang="zh-CN" altLang="en-US" sz="3200" dirty="0">
                <a:sym typeface="Arial" panose="020B0604020202020204" pitchFamily="34" charset="0"/>
              </a:rPr>
              <a:t>“抬起”， “举起”</a:t>
            </a:r>
            <a:endParaRPr lang="en-US" altLang="zh-CN" sz="3200" dirty="0">
              <a:sym typeface="Arial" panose="020B0604020202020204" pitchFamily="34" charset="0"/>
            </a:endParaRPr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7421D542-1A8C-400B-9254-25DE85C8C0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8163" y="2142331"/>
            <a:ext cx="7850187" cy="359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fontAlgn="base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fontAlgn="base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fontAlgn="base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6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8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40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12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zh-CN" altLang="en-US" sz="2800" b="1" kern="0">
                <a:sym typeface="Arial" panose="020B0604020202020204" pitchFamily="34" charset="0"/>
              </a:rPr>
              <a:t>根据中文意思完成句子。</a:t>
            </a:r>
            <a:endParaRPr lang="zh-CN" altLang="en-US" sz="2800" kern="0"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2800" kern="0">
                <a:sym typeface="Arial" panose="020B0604020202020204" pitchFamily="34" charset="0"/>
              </a:rPr>
              <a:t>(1) </a:t>
            </a:r>
            <a:r>
              <a:rPr lang="zh-CN" altLang="en-US" sz="2800" kern="0">
                <a:sym typeface="Arial" panose="020B0604020202020204" pitchFamily="34" charset="0"/>
              </a:rPr>
              <a:t>老师叫他抬起头来。</a:t>
            </a: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2800" kern="0">
                <a:sym typeface="Arial" panose="020B0604020202020204" pitchFamily="34" charset="0"/>
              </a:rPr>
              <a:t>The teacher asked him to _____ his head _____ .</a:t>
            </a: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2800" kern="0">
                <a:sym typeface="Arial" panose="020B0604020202020204" pitchFamily="34" charset="0"/>
              </a:rPr>
              <a:t>(2) </a:t>
            </a:r>
            <a:r>
              <a:rPr lang="zh-CN" altLang="en-US" sz="2800" kern="0">
                <a:sym typeface="Arial" panose="020B0604020202020204" pitchFamily="34" charset="0"/>
              </a:rPr>
              <a:t>他举起地图，以便我们都能看到。</a:t>
            </a: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2800" kern="0">
                <a:sym typeface="Arial" panose="020B0604020202020204" pitchFamily="34" charset="0"/>
              </a:rPr>
              <a:t>He _____ the map _____ so that we could see it.</a:t>
            </a:r>
            <a:endParaRPr lang="zh-CN" altLang="en-US" sz="2800" kern="0">
              <a:sym typeface="Arial" panose="020B0604020202020204" pitchFamily="34" charset="0"/>
            </a:endParaRPr>
          </a:p>
        </p:txBody>
      </p:sp>
      <p:sp>
        <p:nvSpPr>
          <p:cNvPr id="4" name="矩形 1">
            <a:extLst>
              <a:ext uri="{FF2B5EF4-FFF2-40B4-BE49-F238E27FC236}">
                <a16:creationId xmlns:a16="http://schemas.microsoft.com/office/drawing/2014/main" id="{65938511-C5BB-4CA0-AAC7-3860F4F2277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2775" y="1166018"/>
            <a:ext cx="2303463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Wingdings 2" panose="05020102010507070707" pitchFamily="18" charset="2"/>
              <a:buNone/>
            </a:pPr>
            <a:r>
              <a:rPr lang="en-US" altLang="zh-CN" sz="3600">
                <a:solidFill>
                  <a:srgbClr val="0000FF"/>
                </a:solidFill>
                <a:latin typeface="Comic Sans MS" panose="030F0702030302020204" pitchFamily="66" charset="0"/>
              </a:rPr>
              <a:t>Practice</a:t>
            </a:r>
            <a:endParaRPr lang="en-US" altLang="zh-CN" sz="240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椭圆 4">
            <a:extLst>
              <a:ext uri="{FF2B5EF4-FFF2-40B4-BE49-F238E27FC236}">
                <a16:creationId xmlns:a16="http://schemas.microsoft.com/office/drawing/2014/main" id="{9A4E8DF6-8313-4AB6-AA3A-B37AC78369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750" y="1023143"/>
            <a:ext cx="2232025" cy="914400"/>
          </a:xfrm>
          <a:prstGeom prst="ellipse">
            <a:avLst/>
          </a:prstGeom>
          <a:noFill/>
          <a:ln w="9525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Wingdings 2" panose="05020102010507070707" pitchFamily="18" charset="2"/>
              <a:buNone/>
            </a:pPr>
            <a:endParaRPr lang="zh-CN" altLang="en-US"/>
          </a:p>
        </p:txBody>
      </p:sp>
      <p:sp>
        <p:nvSpPr>
          <p:cNvPr id="6" name="TextBox 10">
            <a:extLst>
              <a:ext uri="{FF2B5EF4-FFF2-40B4-BE49-F238E27FC236}">
                <a16:creationId xmlns:a16="http://schemas.microsoft.com/office/drawing/2014/main" id="{B13D4634-2C77-449A-A66F-6A35B7CD85A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84663" y="3686968"/>
            <a:ext cx="302418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Wingdings 2" panose="05020102010507070707" pitchFamily="18" charset="2"/>
              <a:buNone/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hold                  up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" name="TextBox 13">
            <a:extLst>
              <a:ext uri="{FF2B5EF4-FFF2-40B4-BE49-F238E27FC236}">
                <a16:creationId xmlns:a16="http://schemas.microsoft.com/office/drawing/2014/main" id="{540505B6-1ED0-4254-A2CD-AEE46DCADD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16013" y="5180806"/>
            <a:ext cx="3240087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Wingdings 2" panose="05020102010507070707" pitchFamily="18" charset="2"/>
              <a:buNone/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held                    up</a:t>
            </a:r>
          </a:p>
        </p:txBody>
      </p:sp>
    </p:spTree>
    <p:extLst>
      <p:ext uri="{BB962C8B-B14F-4D97-AF65-F5344CB8AC3E}">
        <p14:creationId xmlns:p14="http://schemas.microsoft.com/office/powerpoint/2010/main" val="15778548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内容占位符 1">
            <a:extLst>
              <a:ext uri="{FF2B5EF4-FFF2-40B4-BE49-F238E27FC236}">
                <a16:creationId xmlns:a16="http://schemas.microsoft.com/office/drawing/2014/main" id="{9B70C000-EFDB-4FAE-A187-B56E73FCAF3E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95288" y="1011238"/>
            <a:ext cx="8362950" cy="4721225"/>
          </a:xfrm>
        </p:spPr>
        <p:txBody>
          <a:bodyPr/>
          <a:lstStyle/>
          <a:p>
            <a:pPr>
              <a:buFont typeface="Wingdings 2" panose="05020102010507070707" pitchFamily="18" charset="2"/>
              <a:buNone/>
            </a:pPr>
            <a:r>
              <a:rPr lang="en-US" altLang="zh-CN" sz="3200" b="1" dirty="0">
                <a:sym typeface="Arial" panose="020B0604020202020204" pitchFamily="34" charset="0"/>
              </a:rPr>
              <a:t>27. </a:t>
            </a:r>
            <a:r>
              <a:rPr lang="en-US" altLang="zh-CN" sz="3200" b="1" dirty="0"/>
              <a:t>Her body language is </a:t>
            </a:r>
            <a:r>
              <a:rPr lang="en-US" altLang="zh-CN" sz="3200" b="1" dirty="0">
                <a:solidFill>
                  <a:srgbClr val="FF0000"/>
                </a:solidFill>
              </a:rPr>
              <a:t>making people feel 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 b="1" dirty="0">
                <a:solidFill>
                  <a:srgbClr val="FF0000"/>
                </a:solidFill>
              </a:rPr>
              <a:t>welcome</a:t>
            </a:r>
            <a:r>
              <a:rPr lang="en-US" altLang="zh-CN" sz="3200" b="1" dirty="0"/>
              <a:t>, so they </a:t>
            </a:r>
            <a:r>
              <a:rPr lang="en-US" altLang="zh-CN" sz="3200" b="1" dirty="0">
                <a:solidFill>
                  <a:srgbClr val="FF0000"/>
                </a:solidFill>
              </a:rPr>
              <a:t>go to her for help</a:t>
            </a:r>
            <a:r>
              <a:rPr lang="en-US" altLang="zh-CN" sz="3200" b="1" dirty="0"/>
              <a:t>.”</a:t>
            </a: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 b="1" dirty="0"/>
              <a:t>她的肢体语言让人们感到受欢迎，因此他们向</a:t>
            </a:r>
            <a:endParaRPr lang="en-US" altLang="zh-CN" sz="3200" b="1" dirty="0"/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 b="1" dirty="0"/>
              <a:t>她寻求帮助。</a:t>
            </a:r>
            <a:endParaRPr lang="en-US" altLang="zh-CN" sz="3200" dirty="0"/>
          </a:p>
          <a:p>
            <a:pPr>
              <a:buFont typeface="Wingdings 2" panose="05020102010507070707" pitchFamily="18" charset="2"/>
              <a:buNone/>
            </a:pPr>
            <a:endParaRPr lang="en-US" altLang="zh-CN" sz="3200" dirty="0"/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 dirty="0">
                <a:sym typeface="Arial" panose="020B0604020202020204" pitchFamily="34" charset="0"/>
              </a:rPr>
              <a:t>① make sb. do </a:t>
            </a:r>
            <a:r>
              <a:rPr lang="en-US" altLang="zh-CN" sz="3200" dirty="0" err="1">
                <a:sym typeface="Arial" panose="020B0604020202020204" pitchFamily="34" charset="0"/>
              </a:rPr>
              <a:t>sth</a:t>
            </a:r>
            <a:r>
              <a:rPr lang="en-US" altLang="zh-CN" sz="3200" dirty="0">
                <a:sym typeface="Arial" panose="020B0604020202020204" pitchFamily="34" charset="0"/>
              </a:rPr>
              <a:t>.  </a:t>
            </a:r>
            <a:r>
              <a:rPr lang="zh-CN" altLang="en-US" sz="3200" dirty="0">
                <a:sym typeface="Arial" panose="020B0604020202020204" pitchFamily="34" charset="0"/>
              </a:rPr>
              <a:t>使某人做某事</a:t>
            </a:r>
            <a:endParaRPr lang="en-US" altLang="zh-CN" sz="3200" dirty="0"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 dirty="0">
                <a:solidFill>
                  <a:srgbClr val="FF0000"/>
                </a:solidFill>
                <a:sym typeface="Arial" panose="020B0604020202020204" pitchFamily="34" charset="0"/>
              </a:rPr>
              <a:t>The moving story made us cry.</a:t>
            </a: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 dirty="0">
                <a:sym typeface="Arial" panose="020B0604020202020204" pitchFamily="34" charset="0"/>
              </a:rPr>
              <a:t>这个感人的故事使我们哭了。</a:t>
            </a:r>
            <a:endParaRPr lang="en-US" altLang="zh-CN" sz="3200" dirty="0"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88693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553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553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内容占位符 1">
            <a:extLst>
              <a:ext uri="{FF2B5EF4-FFF2-40B4-BE49-F238E27FC236}">
                <a16:creationId xmlns:a16="http://schemas.microsoft.com/office/drawing/2014/main" id="{631FD4DD-FB42-4905-8E0E-9AE2AA2DB22B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95288" y="1268413"/>
            <a:ext cx="8362950" cy="3341687"/>
          </a:xfrm>
        </p:spPr>
        <p:txBody>
          <a:bodyPr/>
          <a:lstStyle/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3200">
                <a:sym typeface="Arial" panose="020B0604020202020204" pitchFamily="34" charset="0"/>
              </a:rPr>
              <a:t>② go to sb. for help   </a:t>
            </a:r>
            <a:r>
              <a:rPr lang="zh-CN" altLang="en-US" sz="3200">
                <a:sym typeface="Arial" panose="020B0604020202020204" pitchFamily="34" charset="0"/>
              </a:rPr>
              <a:t>向某人寻求帮助</a:t>
            </a:r>
            <a:endParaRPr lang="en-US" altLang="zh-CN" sz="3200"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  <a:sym typeface="Arial" panose="020B0604020202020204" pitchFamily="34" charset="0"/>
              </a:rPr>
              <a:t>If you have any trouble, you can go to the police </a:t>
            </a: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  <a:sym typeface="Arial" panose="020B0604020202020204" pitchFamily="34" charset="0"/>
              </a:rPr>
              <a:t>for help.</a:t>
            </a: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zh-CN" altLang="en-US" sz="3200">
                <a:sym typeface="Arial" panose="020B0604020202020204" pitchFamily="34" charset="0"/>
              </a:rPr>
              <a:t>如果有任何麻烦，你可以向警察寻求帮助。</a:t>
            </a:r>
            <a:endParaRPr lang="en-US" altLang="zh-CN" sz="3200"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79505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65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65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656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656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内容占位符 1">
            <a:extLst>
              <a:ext uri="{FF2B5EF4-FFF2-40B4-BE49-F238E27FC236}">
                <a16:creationId xmlns:a16="http://schemas.microsoft.com/office/drawing/2014/main" id="{F5ECA16E-8375-48E0-8B75-B0069AFF2B68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85763" y="1268413"/>
            <a:ext cx="8723312" cy="2411412"/>
          </a:xfrm>
        </p:spPr>
        <p:txBody>
          <a:bodyPr/>
          <a:lstStyle/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3200" b="1" dirty="0">
                <a:sym typeface="Arial" panose="020B0604020202020204" pitchFamily="34" charset="0"/>
              </a:rPr>
              <a:t>28. </a:t>
            </a:r>
            <a:r>
              <a:rPr lang="en-US" altLang="zh-CN" sz="3200" b="1" dirty="0"/>
              <a:t>He </a:t>
            </a:r>
            <a:r>
              <a:rPr lang="en-US" altLang="zh-CN" sz="3200" b="1" dirty="0">
                <a:solidFill>
                  <a:srgbClr val="FF0000"/>
                </a:solidFill>
              </a:rPr>
              <a:t>sat up straight </a:t>
            </a:r>
            <a:r>
              <a:rPr lang="en-US" altLang="zh-CN" sz="3200" b="1" dirty="0"/>
              <a:t>and </a:t>
            </a:r>
            <a:r>
              <a:rPr lang="en-US" altLang="zh-CN" sz="3200" b="1" dirty="0">
                <a:solidFill>
                  <a:srgbClr val="FF0000"/>
                </a:solidFill>
              </a:rPr>
              <a:t>tried smiling at </a:t>
            </a:r>
            <a:r>
              <a:rPr lang="en-US" altLang="zh-CN" sz="3200" b="1" dirty="0"/>
              <a:t>people.</a:t>
            </a: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zh-CN" altLang="en-US" sz="3200" b="1" dirty="0">
                <a:sym typeface="Arial" panose="020B0604020202020204" pitchFamily="34" charset="0"/>
              </a:rPr>
              <a:t>他坐直身体并试着向人微笑。</a:t>
            </a:r>
            <a:endParaRPr lang="en-US" altLang="zh-CN" sz="3200" dirty="0"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3200" dirty="0">
                <a:sym typeface="Arial" panose="020B0604020202020204" pitchFamily="34" charset="0"/>
              </a:rPr>
              <a:t>① sit up straight  </a:t>
            </a:r>
            <a:r>
              <a:rPr lang="zh-CN" altLang="en-US" sz="3200" dirty="0">
                <a:sym typeface="Arial" panose="020B0604020202020204" pitchFamily="34" charset="0"/>
              </a:rPr>
              <a:t>坐直</a:t>
            </a:r>
            <a:endParaRPr lang="en-US" altLang="zh-CN" sz="3200" dirty="0">
              <a:sym typeface="Arial" panose="020B0604020202020204" pitchFamily="34" charset="0"/>
            </a:endParaRPr>
          </a:p>
        </p:txBody>
      </p:sp>
      <p:pic>
        <p:nvPicPr>
          <p:cNvPr id="48130" name="图片 3" descr="20150703102339529.jpg">
            <a:extLst>
              <a:ext uri="{FF2B5EF4-FFF2-40B4-BE49-F238E27FC236}">
                <a16:creationId xmlns:a16="http://schemas.microsoft.com/office/drawing/2014/main" id="{5B54E31C-B535-4D5B-9A2C-8634641C6B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3488" y="4206875"/>
            <a:ext cx="2343150" cy="2343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8436696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内容占位符 1">
            <a:extLst>
              <a:ext uri="{FF2B5EF4-FFF2-40B4-BE49-F238E27FC236}">
                <a16:creationId xmlns:a16="http://schemas.microsoft.com/office/drawing/2014/main" id="{47FB4302-1AA0-4BD2-BD3A-9D4B53CBF6EC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95288" y="939800"/>
            <a:ext cx="8362950" cy="4721225"/>
          </a:xfrm>
        </p:spPr>
        <p:txBody>
          <a:bodyPr/>
          <a:lstStyle/>
          <a:p>
            <a:pPr>
              <a:buFont typeface="Wingdings 2" panose="05020102010507070707" pitchFamily="18" charset="2"/>
              <a:buNone/>
            </a:pPr>
            <a:r>
              <a:rPr lang="en-US" altLang="zh-CN" sz="3200" dirty="0">
                <a:sym typeface="Arial" panose="020B0604020202020204" pitchFamily="34" charset="0"/>
              </a:rPr>
              <a:t>② try doing </a:t>
            </a:r>
            <a:r>
              <a:rPr lang="en-US" altLang="zh-CN" sz="3200" dirty="0" err="1">
                <a:sym typeface="Arial" panose="020B0604020202020204" pitchFamily="34" charset="0"/>
              </a:rPr>
              <a:t>sth</a:t>
            </a:r>
            <a:r>
              <a:rPr lang="en-US" altLang="zh-CN" sz="3200" dirty="0">
                <a:sym typeface="Arial" panose="020B0604020202020204" pitchFamily="34" charset="0"/>
              </a:rPr>
              <a:t>.  </a:t>
            </a:r>
            <a:r>
              <a:rPr lang="zh-CN" altLang="en-US" sz="3200" dirty="0">
                <a:sym typeface="Arial" panose="020B0604020202020204" pitchFamily="34" charset="0"/>
              </a:rPr>
              <a:t>试着做某事</a:t>
            </a:r>
            <a:endParaRPr lang="en-US" altLang="zh-CN" sz="3200" dirty="0"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 b="1" dirty="0">
                <a:solidFill>
                  <a:srgbClr val="0000FF"/>
                </a:solidFill>
                <a:sym typeface="Arial" panose="020B0604020202020204" pitchFamily="34" charset="0"/>
              </a:rPr>
              <a:t>区别：</a:t>
            </a:r>
            <a:r>
              <a:rPr lang="zh-CN" altLang="en-US" sz="3200" dirty="0">
                <a:solidFill>
                  <a:srgbClr val="0000FF"/>
                </a:solidFill>
                <a:sym typeface="Arial" panose="020B0604020202020204" pitchFamily="34" charset="0"/>
              </a:rPr>
              <a:t> </a:t>
            </a:r>
            <a:r>
              <a:rPr lang="en-US" altLang="zh-CN" sz="3200" dirty="0">
                <a:solidFill>
                  <a:srgbClr val="0000FF"/>
                </a:solidFill>
                <a:sym typeface="Arial" panose="020B0604020202020204" pitchFamily="34" charset="0"/>
              </a:rPr>
              <a:t>try doing </a:t>
            </a:r>
            <a:r>
              <a:rPr lang="en-US" altLang="zh-CN" sz="3200" dirty="0" err="1">
                <a:solidFill>
                  <a:srgbClr val="0000FF"/>
                </a:solidFill>
                <a:sym typeface="Arial" panose="020B0604020202020204" pitchFamily="34" charset="0"/>
              </a:rPr>
              <a:t>sth</a:t>
            </a:r>
            <a:r>
              <a:rPr lang="en-US" altLang="zh-CN" sz="3200" dirty="0">
                <a:solidFill>
                  <a:srgbClr val="0000FF"/>
                </a:solidFill>
                <a:sym typeface="Arial" panose="020B0604020202020204" pitchFamily="34" charset="0"/>
              </a:rPr>
              <a:t>.</a:t>
            </a:r>
            <a:r>
              <a:rPr lang="zh-CN" altLang="en-US" sz="3200" dirty="0">
                <a:solidFill>
                  <a:srgbClr val="0000FF"/>
                </a:solidFill>
                <a:sym typeface="Arial" panose="020B0604020202020204" pitchFamily="34" charset="0"/>
              </a:rPr>
              <a:t>与</a:t>
            </a:r>
            <a:r>
              <a:rPr lang="en-US" altLang="zh-CN" sz="3200" dirty="0">
                <a:solidFill>
                  <a:srgbClr val="0000FF"/>
                </a:solidFill>
                <a:sym typeface="Arial" panose="020B0604020202020204" pitchFamily="34" charset="0"/>
              </a:rPr>
              <a:t>try to do </a:t>
            </a:r>
            <a:r>
              <a:rPr lang="en-US" altLang="zh-CN" sz="3200" dirty="0" err="1">
                <a:solidFill>
                  <a:srgbClr val="0000FF"/>
                </a:solidFill>
                <a:sym typeface="Arial" panose="020B0604020202020204" pitchFamily="34" charset="0"/>
              </a:rPr>
              <a:t>sth</a:t>
            </a:r>
            <a:r>
              <a:rPr lang="en-US" altLang="zh-CN" sz="3200" dirty="0">
                <a:solidFill>
                  <a:srgbClr val="0000FF"/>
                </a:solidFill>
                <a:sym typeface="Arial" panose="020B0604020202020204" pitchFamily="34" charset="0"/>
              </a:rPr>
              <a:t>.</a:t>
            </a:r>
            <a:endParaRPr lang="en-US" altLang="zh-CN" sz="3200" dirty="0"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 dirty="0">
                <a:sym typeface="Arial" panose="020B0604020202020204" pitchFamily="34" charset="0"/>
              </a:rPr>
              <a:t>try doing </a:t>
            </a:r>
            <a:r>
              <a:rPr lang="en-US" altLang="zh-CN" sz="3200" dirty="0" err="1">
                <a:sym typeface="Arial" panose="020B0604020202020204" pitchFamily="34" charset="0"/>
              </a:rPr>
              <a:t>sth</a:t>
            </a:r>
            <a:r>
              <a:rPr lang="en-US" altLang="zh-CN" sz="3200" dirty="0">
                <a:sym typeface="Arial" panose="020B0604020202020204" pitchFamily="34" charset="0"/>
              </a:rPr>
              <a:t>. </a:t>
            </a:r>
            <a:r>
              <a:rPr lang="zh-CN" altLang="en-US" sz="3200" dirty="0">
                <a:sym typeface="Arial" panose="020B0604020202020204" pitchFamily="34" charset="0"/>
              </a:rPr>
              <a:t>试着做某事</a:t>
            </a:r>
            <a:endParaRPr lang="en-US" altLang="zh-CN" sz="3200" dirty="0"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 dirty="0">
                <a:solidFill>
                  <a:srgbClr val="FF0000"/>
                </a:solidFill>
                <a:sym typeface="Arial" panose="020B0604020202020204" pitchFamily="34" charset="0"/>
              </a:rPr>
              <a:t>Why not try doing it now?</a:t>
            </a: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 dirty="0">
                <a:sym typeface="Arial" panose="020B0604020202020204" pitchFamily="34" charset="0"/>
              </a:rPr>
              <a:t>为什么不现在就试着做呢？</a:t>
            </a:r>
            <a:endParaRPr lang="en-US" altLang="zh-CN" sz="3200" dirty="0"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 dirty="0">
                <a:sym typeface="Arial" panose="020B0604020202020204" pitchFamily="34" charset="0"/>
              </a:rPr>
              <a:t>try to do </a:t>
            </a:r>
            <a:r>
              <a:rPr lang="en-US" altLang="zh-CN" sz="3200" dirty="0" err="1">
                <a:sym typeface="Arial" panose="020B0604020202020204" pitchFamily="34" charset="0"/>
              </a:rPr>
              <a:t>sth</a:t>
            </a:r>
            <a:r>
              <a:rPr lang="en-US" altLang="zh-CN" sz="3200" dirty="0">
                <a:sym typeface="Arial" panose="020B0604020202020204" pitchFamily="34" charset="0"/>
              </a:rPr>
              <a:t>.     </a:t>
            </a:r>
            <a:r>
              <a:rPr lang="zh-CN" altLang="en-US" sz="3200" dirty="0">
                <a:sym typeface="Arial" panose="020B0604020202020204" pitchFamily="34" charset="0"/>
              </a:rPr>
              <a:t>尽力做某事</a:t>
            </a:r>
            <a:endParaRPr lang="en-US" altLang="zh-CN" sz="3200" dirty="0"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 dirty="0">
                <a:solidFill>
                  <a:srgbClr val="FF0000"/>
                </a:solidFill>
                <a:sym typeface="Arial" panose="020B0604020202020204" pitchFamily="34" charset="0"/>
              </a:rPr>
              <a:t>She tried to pass the exam.</a:t>
            </a: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 dirty="0">
                <a:sym typeface="Arial" panose="020B0604020202020204" pitchFamily="34" charset="0"/>
              </a:rPr>
              <a:t>她尽力去通过考试。</a:t>
            </a:r>
            <a:endParaRPr lang="en-US" altLang="zh-CN" sz="3200" dirty="0"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16651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86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86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86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86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内容占位符 1">
            <a:extLst>
              <a:ext uri="{FF2B5EF4-FFF2-40B4-BE49-F238E27FC236}">
                <a16:creationId xmlns:a16="http://schemas.microsoft.com/office/drawing/2014/main" id="{B2EF0600-BF7D-4A08-A819-239E2F33AB9B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95288" y="1196975"/>
            <a:ext cx="8362950" cy="2411413"/>
          </a:xfrm>
        </p:spPr>
        <p:txBody>
          <a:bodyPr/>
          <a:lstStyle/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3200">
                <a:sym typeface="Arial" panose="020B0604020202020204" pitchFamily="34" charset="0"/>
              </a:rPr>
              <a:t>③smile at </a:t>
            </a:r>
            <a:r>
              <a:rPr lang="zh-CN" altLang="en-US" sz="3200">
                <a:sym typeface="Arial" panose="020B0604020202020204" pitchFamily="34" charset="0"/>
              </a:rPr>
              <a:t>朝</a:t>
            </a:r>
            <a:r>
              <a:rPr lang="en-US" altLang="zh-CN" sz="3200">
                <a:sym typeface="Arial" panose="020B0604020202020204" pitchFamily="34" charset="0"/>
              </a:rPr>
              <a:t>……</a:t>
            </a:r>
            <a:r>
              <a:rPr lang="zh-CN" altLang="en-US" sz="3200">
                <a:sym typeface="Arial" panose="020B0604020202020204" pitchFamily="34" charset="0"/>
              </a:rPr>
              <a:t>微笑</a:t>
            </a:r>
            <a:endParaRPr lang="en-US" altLang="zh-CN" sz="3200"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  <a:sym typeface="Arial" panose="020B0604020202020204" pitchFamily="34" charset="0"/>
              </a:rPr>
              <a:t>I love the way you smile at me. </a:t>
            </a: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zh-CN" altLang="en-US" sz="3200">
                <a:sym typeface="Arial" panose="020B0604020202020204" pitchFamily="34" charset="0"/>
              </a:rPr>
              <a:t>我喜欢你对着我微笑的方式。</a:t>
            </a:r>
          </a:p>
        </p:txBody>
      </p:sp>
      <p:pic>
        <p:nvPicPr>
          <p:cNvPr id="50178" name="图片 2" descr="5984b69b-c3fc-4ccd-add6-22f9ca1ce302.png">
            <a:extLst>
              <a:ext uri="{FF2B5EF4-FFF2-40B4-BE49-F238E27FC236}">
                <a16:creationId xmlns:a16="http://schemas.microsoft.com/office/drawing/2014/main" id="{79C7D0EC-4850-4F06-A328-CF0F9AFCE4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6063" y="4246563"/>
            <a:ext cx="2162175" cy="215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784062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96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96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1">
            <a:extLst>
              <a:ext uri="{FF2B5EF4-FFF2-40B4-BE49-F238E27FC236}">
                <a16:creationId xmlns:a16="http://schemas.microsoft.com/office/drawing/2014/main" id="{6FF0476A-C4B1-4A5F-AE4F-4FE16E1723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6125" y="868363"/>
            <a:ext cx="7656513" cy="472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fontAlgn="base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fontAlgn="base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fontAlgn="base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6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8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40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12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>
              <a:buFont typeface="Wingdings 2" panose="05020102010507070707" pitchFamily="18" charset="2"/>
              <a:buNone/>
            </a:pPr>
            <a:r>
              <a:rPr lang="en-US" altLang="zh-CN" sz="3200" b="1" kern="0" dirty="0">
                <a:sym typeface="Arial" panose="020B0604020202020204" pitchFamily="34" charset="0"/>
              </a:rPr>
              <a:t>29. She left </a:t>
            </a:r>
            <a:r>
              <a:rPr lang="en-US" altLang="zh-CN" sz="3200" b="1" kern="0" dirty="0"/>
              <a:t>with a smile.  </a:t>
            </a:r>
            <a:r>
              <a:rPr lang="zh-CN" altLang="en-US" sz="3200" b="1" kern="0" dirty="0"/>
              <a:t>带着微笑</a:t>
            </a:r>
            <a:endParaRPr lang="en-US" altLang="zh-CN" sz="3200" kern="0" dirty="0"/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 kern="0" dirty="0">
                <a:solidFill>
                  <a:srgbClr val="FF0000"/>
                </a:solidFill>
              </a:rPr>
              <a:t>I'll face difficulty with a smile. </a:t>
            </a: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 kern="0" dirty="0"/>
              <a:t>我会以微笑困难。</a:t>
            </a:r>
            <a:endParaRPr lang="en-US" altLang="zh-CN" sz="3200" kern="0" dirty="0"/>
          </a:p>
          <a:p>
            <a:pPr>
              <a:buFont typeface="Wingdings 2" panose="05020102010507070707" pitchFamily="18" charset="2"/>
              <a:buNone/>
            </a:pPr>
            <a:endParaRPr lang="en-US" altLang="zh-CN" sz="3200" b="1" kern="0" dirty="0"/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 b="1" kern="0" dirty="0"/>
              <a:t>30. </a:t>
            </a:r>
            <a:r>
              <a:rPr lang="en-US" altLang="zh-CN" sz="3200" b="1" kern="0" dirty="0" err="1"/>
              <a:t>Mr</a:t>
            </a:r>
            <a:r>
              <a:rPr lang="en-US" altLang="zh-CN" sz="3200" b="1" kern="0" dirty="0"/>
              <a:t> Yang </a:t>
            </a:r>
            <a:r>
              <a:rPr lang="en-US" altLang="zh-CN" sz="3200" b="1" kern="0" dirty="0">
                <a:solidFill>
                  <a:srgbClr val="FF0000"/>
                </a:solidFill>
              </a:rPr>
              <a:t>came over at once </a:t>
            </a:r>
            <a:r>
              <a:rPr lang="en-US" altLang="zh-CN" sz="3200" b="1" kern="0" dirty="0"/>
              <a:t>and said…</a:t>
            </a: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 b="1" kern="0" dirty="0"/>
              <a:t>杨先生立刻走过来说</a:t>
            </a:r>
            <a:r>
              <a:rPr lang="en-US" altLang="zh-CN" sz="3200" b="1" kern="0" dirty="0"/>
              <a:t>……</a:t>
            </a:r>
            <a:endParaRPr lang="en-US" altLang="zh-CN" sz="3200" kern="0" dirty="0"/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 kern="0" dirty="0"/>
              <a:t>① </a:t>
            </a:r>
            <a:r>
              <a:rPr lang="en-US" altLang="zh-CN" sz="3200" kern="0" dirty="0"/>
              <a:t>come over	</a:t>
            </a:r>
            <a:r>
              <a:rPr lang="zh-CN" altLang="en-US" sz="3200" kern="0" dirty="0"/>
              <a:t>走过来</a:t>
            </a:r>
            <a:endParaRPr lang="en-US" altLang="zh-CN" sz="3200" kern="0" dirty="0"/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 kern="0" dirty="0"/>
              <a:t>② </a:t>
            </a:r>
            <a:r>
              <a:rPr lang="en-US" altLang="zh-CN" sz="3200" kern="0" dirty="0"/>
              <a:t>at once		</a:t>
            </a:r>
            <a:r>
              <a:rPr lang="zh-CN" altLang="en-US" sz="3200" kern="0" dirty="0"/>
              <a:t>立刻</a:t>
            </a:r>
            <a:endParaRPr lang="en-US" altLang="zh-CN" sz="3200" kern="0" dirty="0"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5982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内容占位符 1">
            <a:extLst>
              <a:ext uri="{FF2B5EF4-FFF2-40B4-BE49-F238E27FC236}">
                <a16:creationId xmlns:a16="http://schemas.microsoft.com/office/drawing/2014/main" id="{66629183-003C-404C-ABCD-DCD942D5AE9C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79512" y="-53603"/>
            <a:ext cx="8362950" cy="4130675"/>
          </a:xfrm>
        </p:spPr>
        <p:txBody>
          <a:bodyPr/>
          <a:lstStyle/>
          <a:p>
            <a:pPr>
              <a:buFont typeface="Wingdings 2" panose="05020102010507070707" pitchFamily="18" charset="2"/>
              <a:buNone/>
            </a:pPr>
            <a:r>
              <a:rPr lang="en-US" altLang="zh-CN" sz="2800" b="1" dirty="0">
                <a:sym typeface="Arial" panose="020B0604020202020204" pitchFamily="34" charset="0"/>
              </a:rPr>
              <a:t>31. towards    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2800" b="1" dirty="0">
                <a:solidFill>
                  <a:srgbClr val="FF0000"/>
                </a:solidFill>
                <a:sym typeface="Arial" panose="020B0604020202020204" pitchFamily="34" charset="0"/>
              </a:rPr>
              <a:t>prep. </a:t>
            </a:r>
            <a:endParaRPr lang="zh-CN" altLang="en-US" sz="2800" dirty="0">
              <a:solidFill>
                <a:srgbClr val="FF0000"/>
              </a:solidFill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2800" b="1" dirty="0">
                <a:solidFill>
                  <a:srgbClr val="FF0000"/>
                </a:solidFill>
                <a:sym typeface="Arial" panose="020B0604020202020204" pitchFamily="34" charset="0"/>
              </a:rPr>
              <a:t>1</a:t>
            </a:r>
            <a:r>
              <a:rPr lang="zh-CN" altLang="en-US" sz="2800" b="1" dirty="0">
                <a:solidFill>
                  <a:srgbClr val="FF0000"/>
                </a:solidFill>
                <a:sym typeface="Arial" panose="020B0604020202020204" pitchFamily="34" charset="0"/>
              </a:rPr>
              <a:t>、朝，向</a:t>
            </a:r>
            <a:endParaRPr lang="en-US" altLang="zh-CN" sz="2800" b="1" dirty="0">
              <a:solidFill>
                <a:srgbClr val="FF0000"/>
              </a:solidFill>
              <a:sym typeface="Arial" panose="020B0604020202020204" pitchFamily="34" charset="0"/>
            </a:endParaRPr>
          </a:p>
          <a:p>
            <a:pPr>
              <a:buNone/>
            </a:pPr>
            <a:r>
              <a:rPr lang="en-US" altLang="zh-CN" sz="2800" dirty="0">
                <a:sym typeface="Arial" panose="020B0604020202020204" pitchFamily="34" charset="0"/>
              </a:rPr>
              <a:t>He  </a:t>
            </a:r>
            <a:r>
              <a:rPr lang="en-US" altLang="zh-CN" sz="2800" u="sng" dirty="0">
                <a:sym typeface="Arial" panose="020B0604020202020204" pitchFamily="34" charset="0"/>
              </a:rPr>
              <a:t>                        </a:t>
            </a:r>
            <a:r>
              <a:rPr lang="en-US" altLang="zh-CN" sz="2800" dirty="0">
                <a:sym typeface="Arial" panose="020B0604020202020204" pitchFamily="34" charset="0"/>
              </a:rPr>
              <a:t>  his office.</a:t>
            </a:r>
          </a:p>
          <a:p>
            <a:pPr>
              <a:buNone/>
            </a:pPr>
            <a:r>
              <a:rPr lang="zh-CN" altLang="en-US" sz="2800" dirty="0">
                <a:sym typeface="Arial" panose="020B0604020202020204" pitchFamily="34" charset="0"/>
              </a:rPr>
              <a:t>他朝他的办公室走去。</a:t>
            </a:r>
            <a:endParaRPr lang="en-US" altLang="zh-CN" sz="2800" dirty="0"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2800" b="1" dirty="0">
                <a:solidFill>
                  <a:srgbClr val="FF0000"/>
                </a:solidFill>
                <a:sym typeface="Arial" panose="020B0604020202020204" pitchFamily="34" charset="0"/>
              </a:rPr>
              <a:t>2</a:t>
            </a:r>
            <a:r>
              <a:rPr lang="zh-CN" altLang="en-US" sz="2800" b="1" dirty="0">
                <a:solidFill>
                  <a:srgbClr val="FF0000"/>
                </a:solidFill>
                <a:sym typeface="Arial" panose="020B0604020202020204" pitchFamily="34" charset="0"/>
              </a:rPr>
              <a:t>、靠近，将近（某一时间）</a:t>
            </a:r>
          </a:p>
          <a:p>
            <a:pPr>
              <a:buNone/>
            </a:pPr>
            <a:r>
              <a:rPr lang="en-US" altLang="zh-CN" sz="2800" dirty="0">
                <a:sym typeface="Arial" panose="020B0604020202020204" pitchFamily="34" charset="0"/>
              </a:rPr>
              <a:t>   </a:t>
            </a:r>
            <a:r>
              <a:rPr lang="en-US" altLang="zh-CN" sz="2800" u="sng" dirty="0">
                <a:sym typeface="Arial" panose="020B0604020202020204" pitchFamily="34" charset="0"/>
              </a:rPr>
              <a:t>                        </a:t>
            </a:r>
            <a:r>
              <a:rPr lang="en-US" altLang="zh-CN" sz="2800" dirty="0">
                <a:sym typeface="Arial" panose="020B0604020202020204" pitchFamily="34" charset="0"/>
              </a:rPr>
              <a:t>   April</a:t>
            </a:r>
          </a:p>
          <a:p>
            <a:pPr>
              <a:buNone/>
            </a:pPr>
            <a:r>
              <a:rPr lang="zh-CN" altLang="en-US" sz="2800" dirty="0">
                <a:sym typeface="Arial" panose="020B0604020202020204" pitchFamily="34" charset="0"/>
              </a:rPr>
              <a:t>将近四月底</a:t>
            </a:r>
            <a:endParaRPr lang="en-US" altLang="zh-CN" sz="2800" dirty="0">
              <a:sym typeface="Arial" panose="020B0604020202020204" pitchFamily="34" charset="0"/>
            </a:endParaRPr>
          </a:p>
          <a:p>
            <a:pPr>
              <a:buNone/>
            </a:pPr>
            <a:r>
              <a:rPr lang="en-US" altLang="zh-CN" sz="2800" b="1" dirty="0">
                <a:solidFill>
                  <a:srgbClr val="FF0000"/>
                </a:solidFill>
                <a:sym typeface="Arial" panose="020B0604020202020204" pitchFamily="34" charset="0"/>
              </a:rPr>
              <a:t>3</a:t>
            </a:r>
            <a:r>
              <a:rPr lang="zh-CN" altLang="en-US" sz="2800" b="1" dirty="0">
                <a:solidFill>
                  <a:srgbClr val="FF0000"/>
                </a:solidFill>
                <a:sym typeface="Arial" panose="020B0604020202020204" pitchFamily="34" charset="0"/>
              </a:rPr>
              <a:t>、对于（某人的态度、某事的感觉）</a:t>
            </a:r>
            <a:endParaRPr lang="en-US" altLang="zh-CN" sz="2800" b="1" dirty="0">
              <a:solidFill>
                <a:srgbClr val="FF0000"/>
              </a:solidFill>
              <a:sym typeface="Arial" panose="020B0604020202020204" pitchFamily="34" charset="0"/>
            </a:endParaRPr>
          </a:p>
          <a:p>
            <a:pPr>
              <a:buNone/>
            </a:pPr>
            <a:r>
              <a:rPr lang="en-US" altLang="zh-CN" sz="2800" dirty="0">
                <a:sym typeface="Arial" panose="020B0604020202020204" pitchFamily="34" charset="0"/>
              </a:rPr>
              <a:t>He is warm and tender </a:t>
            </a:r>
            <a:r>
              <a:rPr lang="en-US" altLang="zh-CN" sz="2800" u="sng" dirty="0">
                <a:sym typeface="Arial" panose="020B0604020202020204" pitchFamily="34" charset="0"/>
              </a:rPr>
              <a:t>                          </a:t>
            </a:r>
            <a:r>
              <a:rPr lang="en-US" altLang="zh-CN" sz="2800" dirty="0">
                <a:sym typeface="Arial" panose="020B0604020202020204" pitchFamily="34" charset="0"/>
              </a:rPr>
              <a:t>   .</a:t>
            </a:r>
          </a:p>
          <a:p>
            <a:pPr>
              <a:buNone/>
            </a:pPr>
            <a:r>
              <a:rPr lang="zh-CN" altLang="en-US" sz="2800" dirty="0">
                <a:sym typeface="Arial" panose="020B0604020202020204" pitchFamily="34" charset="0"/>
              </a:rPr>
              <a:t>他对孩子们既热情、又温柔。。</a:t>
            </a:r>
            <a:endParaRPr lang="en-US" altLang="zh-CN" sz="2800" dirty="0">
              <a:sym typeface="Arial" panose="020B0604020202020204" pitchFamily="34" charset="0"/>
            </a:endParaRPr>
          </a:p>
          <a:p>
            <a:pPr>
              <a:buNone/>
            </a:pPr>
            <a:endParaRPr lang="en-US" altLang="zh-CN" sz="2800" dirty="0">
              <a:sym typeface="Arial" panose="020B0604020202020204" pitchFamily="34" charset="0"/>
            </a:endParaRPr>
          </a:p>
          <a:p>
            <a:pPr>
              <a:buNone/>
            </a:pPr>
            <a:r>
              <a:rPr lang="zh-CN" altLang="en-US" sz="2800" dirty="0">
                <a:sym typeface="Arial" panose="020B0604020202020204" pitchFamily="34" charset="0"/>
              </a:rPr>
              <a:t>我们对于死亡的态度</a:t>
            </a:r>
            <a:endParaRPr lang="en-US" altLang="zh-CN" sz="2800" dirty="0">
              <a:sym typeface="Arial" panose="020B0604020202020204" pitchFamily="34" charset="0"/>
            </a:endParaRPr>
          </a:p>
          <a:p>
            <a:pPr>
              <a:buNone/>
            </a:pPr>
            <a:endParaRPr lang="zh-CN" altLang="en-US" sz="2800" dirty="0">
              <a:sym typeface="Arial" panose="020B0604020202020204" pitchFamily="34" charset="0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F9BD1DC4-FA4F-41CC-BDE6-3D637E6F95C3}"/>
              </a:ext>
            </a:extLst>
          </p:cNvPr>
          <p:cNvSpPr txBox="1"/>
          <p:nvPr/>
        </p:nvSpPr>
        <p:spPr>
          <a:xfrm>
            <a:off x="544641" y="1340768"/>
            <a:ext cx="276389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sym typeface="Arial" panose="020B0604020202020204" pitchFamily="34" charset="0"/>
              </a:rPr>
              <a:t> walked towards</a:t>
            </a:r>
            <a:endParaRPr lang="zh-CN" altLang="en-US" sz="2800" dirty="0"/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DD0029E8-2965-4E3B-A644-B124FBEA2396}"/>
              </a:ext>
            </a:extLst>
          </p:cNvPr>
          <p:cNvSpPr txBox="1"/>
          <p:nvPr/>
        </p:nvSpPr>
        <p:spPr>
          <a:xfrm>
            <a:off x="4056" y="2957098"/>
            <a:ext cx="31438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sym typeface="Arial" panose="020B0604020202020204" pitchFamily="34" charset="0"/>
              </a:rPr>
              <a:t>towards the end of</a:t>
            </a:r>
            <a:endParaRPr lang="zh-CN" altLang="en-US" sz="2800" dirty="0"/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97578F6D-580B-4D8C-B467-04B8AC1A13DE}"/>
              </a:ext>
            </a:extLst>
          </p:cNvPr>
          <p:cNvSpPr txBox="1"/>
          <p:nvPr/>
        </p:nvSpPr>
        <p:spPr>
          <a:xfrm>
            <a:off x="3563888" y="4437112"/>
            <a:ext cx="28055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sym typeface="Arial" panose="020B0604020202020204" pitchFamily="34" charset="0"/>
              </a:rPr>
              <a:t>towards children</a:t>
            </a:r>
            <a:endParaRPr lang="zh-CN" altLang="en-US" sz="2800" dirty="0"/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8EE705A2-438E-4FE0-BF5A-7CCF7B5E71AC}"/>
              </a:ext>
            </a:extLst>
          </p:cNvPr>
          <p:cNvSpPr txBox="1"/>
          <p:nvPr/>
        </p:nvSpPr>
        <p:spPr>
          <a:xfrm>
            <a:off x="179512" y="5520072"/>
            <a:ext cx="434445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sym typeface="Arial" panose="020B0604020202020204" pitchFamily="34" charset="0"/>
              </a:rPr>
              <a:t>our attitude towards death</a:t>
            </a:r>
            <a:endParaRPr lang="zh-CN" alt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8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内容占位符 1">
            <a:extLst>
              <a:ext uri="{FF2B5EF4-FFF2-40B4-BE49-F238E27FC236}">
                <a16:creationId xmlns:a16="http://schemas.microsoft.com/office/drawing/2014/main" id="{3498118E-5668-4D3B-8F56-D85037688B58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79512" y="188640"/>
            <a:ext cx="8362950" cy="3540125"/>
          </a:xfrm>
        </p:spPr>
        <p:txBody>
          <a:bodyPr/>
          <a:lstStyle/>
          <a:p>
            <a:pPr>
              <a:buFont typeface="Wingdings 2" panose="05020102010507070707" pitchFamily="18" charset="2"/>
              <a:buNone/>
            </a:pPr>
            <a:r>
              <a:rPr lang="en-US" altLang="zh-CN" sz="2800" b="1" dirty="0">
                <a:sym typeface="Arial" panose="020B0604020202020204" pitchFamily="34" charset="0"/>
              </a:rPr>
              <a:t>32. look friendly	</a:t>
            </a:r>
            <a:r>
              <a:rPr lang="zh-CN" altLang="en-US" sz="2800" b="1" dirty="0">
                <a:sym typeface="Arial" panose="020B0604020202020204" pitchFamily="34" charset="0"/>
              </a:rPr>
              <a:t>看起来友好</a:t>
            </a:r>
            <a:endParaRPr lang="en-US" altLang="zh-CN" sz="2800" dirty="0"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2800" dirty="0">
                <a:solidFill>
                  <a:srgbClr val="FF0000"/>
                </a:solidFill>
                <a:sym typeface="Arial" panose="020B0604020202020204" pitchFamily="34" charset="0"/>
              </a:rPr>
              <a:t>系动词</a:t>
            </a:r>
            <a:r>
              <a:rPr lang="en-US" altLang="zh-CN" sz="2800" dirty="0">
                <a:solidFill>
                  <a:srgbClr val="FF0000"/>
                </a:solidFill>
                <a:sym typeface="Arial" panose="020B0604020202020204" pitchFamily="34" charset="0"/>
              </a:rPr>
              <a:t>+adj.</a:t>
            </a: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2800" dirty="0">
                <a:sym typeface="Arial" panose="020B0604020202020204" pitchFamily="34" charset="0"/>
              </a:rPr>
              <a:t>系动词包括</a:t>
            </a:r>
            <a:r>
              <a:rPr lang="en-US" altLang="zh-CN" sz="2800" dirty="0">
                <a:sym typeface="Arial" panose="020B0604020202020204" pitchFamily="34" charset="0"/>
              </a:rPr>
              <a:t>:</a:t>
            </a: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2800" dirty="0">
                <a:solidFill>
                  <a:srgbClr val="FF0000"/>
                </a:solidFill>
                <a:sym typeface="Arial" panose="020B0604020202020204" pitchFamily="34" charset="0"/>
              </a:rPr>
              <a:t>感官动词（</a:t>
            </a:r>
            <a:r>
              <a:rPr lang="en-US" altLang="zh-CN" sz="2800" dirty="0">
                <a:solidFill>
                  <a:srgbClr val="FF0000"/>
                </a:solidFill>
                <a:sym typeface="Arial" panose="020B0604020202020204" pitchFamily="34" charset="0"/>
              </a:rPr>
              <a:t>look, taste, feel, sound, smell)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2800" dirty="0">
                <a:solidFill>
                  <a:srgbClr val="FF0000"/>
                </a:solidFill>
                <a:sym typeface="Arial" panose="020B0604020202020204" pitchFamily="34" charset="0"/>
              </a:rPr>
              <a:t>Be</a:t>
            </a:r>
            <a:r>
              <a:rPr lang="zh-CN" altLang="en-US" sz="2800" dirty="0">
                <a:solidFill>
                  <a:srgbClr val="FF0000"/>
                </a:solidFill>
                <a:sym typeface="Arial" panose="020B0604020202020204" pitchFamily="34" charset="0"/>
              </a:rPr>
              <a:t>动词（</a:t>
            </a:r>
            <a:r>
              <a:rPr lang="en-US" altLang="zh-CN" sz="2800" dirty="0">
                <a:solidFill>
                  <a:srgbClr val="FF0000"/>
                </a:solidFill>
                <a:sym typeface="Arial" panose="020B0604020202020204" pitchFamily="34" charset="0"/>
              </a:rPr>
              <a:t>am, is, are)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2800" dirty="0">
                <a:solidFill>
                  <a:srgbClr val="FF0000"/>
                </a:solidFill>
                <a:sym typeface="Arial" panose="020B0604020202020204" pitchFamily="34" charset="0"/>
              </a:rPr>
              <a:t>seem </a:t>
            </a:r>
            <a:r>
              <a:rPr lang="zh-CN" altLang="en-US" sz="2800" dirty="0">
                <a:solidFill>
                  <a:srgbClr val="FF0000"/>
                </a:solidFill>
                <a:sym typeface="Arial" panose="020B0604020202020204" pitchFamily="34" charset="0"/>
              </a:rPr>
              <a:t>看起来，似乎</a:t>
            </a:r>
            <a:r>
              <a:rPr lang="en-US" altLang="zh-CN" sz="2800" dirty="0">
                <a:solidFill>
                  <a:srgbClr val="FF0000"/>
                </a:solidFill>
                <a:sym typeface="Arial" panose="020B0604020202020204" pitchFamily="34" charset="0"/>
              </a:rPr>
              <a:t>……</a:t>
            </a: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2800" dirty="0">
                <a:sym typeface="Arial" panose="020B0604020202020204" pitchFamily="34" charset="0"/>
              </a:rPr>
              <a:t>你看起来很开心。</a:t>
            </a:r>
            <a:endParaRPr lang="en-US" altLang="zh-CN" sz="2800" dirty="0"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2800" dirty="0">
                <a:sym typeface="Arial" panose="020B0604020202020204" pitchFamily="34" charset="0"/>
              </a:rPr>
              <a:t>You seem happy.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2800" dirty="0">
                <a:solidFill>
                  <a:srgbClr val="FF0000"/>
                </a:solidFill>
                <a:sym typeface="Arial" panose="020B0604020202020204" pitchFamily="34" charset="0"/>
              </a:rPr>
              <a:t>turn/get/grow/become </a:t>
            </a:r>
            <a:r>
              <a:rPr lang="zh-CN" altLang="en-US" sz="2800" dirty="0">
                <a:solidFill>
                  <a:srgbClr val="FF0000"/>
                </a:solidFill>
                <a:sym typeface="Arial" panose="020B0604020202020204" pitchFamily="34" charset="0"/>
              </a:rPr>
              <a:t>变得</a:t>
            </a:r>
            <a:endParaRPr lang="en-US" altLang="zh-CN" sz="2800" dirty="0">
              <a:solidFill>
                <a:srgbClr val="FF0000"/>
              </a:solidFill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2800" dirty="0">
                <a:solidFill>
                  <a:srgbClr val="FF0000"/>
                </a:solidFill>
                <a:sym typeface="Arial" panose="020B0604020202020204" pitchFamily="34" charset="0"/>
              </a:rPr>
              <a:t>变绿</a:t>
            </a:r>
            <a:endParaRPr lang="en-US" altLang="zh-CN" sz="2800" dirty="0">
              <a:solidFill>
                <a:srgbClr val="FF0000"/>
              </a:solidFill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2800" dirty="0">
                <a:solidFill>
                  <a:srgbClr val="FF0000"/>
                </a:solidFill>
                <a:sym typeface="Arial" panose="020B0604020202020204" pitchFamily="34" charset="0"/>
              </a:rPr>
              <a:t>变黑</a:t>
            </a:r>
            <a:endParaRPr lang="en-US" altLang="zh-CN" sz="2800" dirty="0">
              <a:solidFill>
                <a:srgbClr val="FF0000"/>
              </a:solidFill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2800" dirty="0">
                <a:solidFill>
                  <a:srgbClr val="FF0000"/>
                </a:solidFill>
                <a:sym typeface="Arial" panose="020B0604020202020204" pitchFamily="34" charset="0"/>
              </a:rPr>
              <a:t>变老</a:t>
            </a:r>
            <a:endParaRPr lang="en-US" altLang="zh-CN" sz="2800" dirty="0">
              <a:solidFill>
                <a:srgbClr val="FF0000"/>
              </a:solidFill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2800" dirty="0">
                <a:solidFill>
                  <a:srgbClr val="FF0000"/>
                </a:solidFill>
                <a:sym typeface="Arial" panose="020B0604020202020204" pitchFamily="34" charset="0"/>
              </a:rPr>
              <a:t>变难</a:t>
            </a:r>
            <a:endParaRPr lang="en-US" altLang="zh-CN" sz="2800" dirty="0">
              <a:solidFill>
                <a:srgbClr val="FF0000"/>
              </a:solidFill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endParaRPr lang="en-US" altLang="zh-CN" sz="2800" dirty="0">
              <a:sym typeface="Arial" panose="020B0604020202020204" pitchFamily="34" charset="0"/>
            </a:endParaRPr>
          </a:p>
          <a:p>
            <a:pPr>
              <a:buFont typeface="Wingdings 2" panose="05020102010507070707" pitchFamily="18" charset="2"/>
              <a:buNone/>
            </a:pPr>
            <a:endParaRPr lang="en-US" altLang="zh-CN" sz="2800" dirty="0">
              <a:sym typeface="Arial" panose="020B0604020202020204" pitchFamily="34" charset="0"/>
            </a:endParaRPr>
          </a:p>
        </p:txBody>
      </p:sp>
      <p:pic>
        <p:nvPicPr>
          <p:cNvPr id="45058" name="图片 2" descr="55e736d12f2eb938265df0c8d2628535e5dd6fdc.png">
            <a:extLst>
              <a:ext uri="{FF2B5EF4-FFF2-40B4-BE49-F238E27FC236}">
                <a16:creationId xmlns:a16="http://schemas.microsoft.com/office/drawing/2014/main" id="{48921FB4-5675-4E19-9A10-C9D00181FF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2813" y="4527550"/>
            <a:ext cx="2765425" cy="203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id="{F7BFBB62-527E-4399-80E1-944F23E480BD}"/>
              </a:ext>
            </a:extLst>
          </p:cNvPr>
          <p:cNvSpPr txBox="1"/>
          <p:nvPr/>
        </p:nvSpPr>
        <p:spPr>
          <a:xfrm>
            <a:off x="1115616" y="4725144"/>
            <a:ext cx="18261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sym typeface="Arial" panose="020B0604020202020204" pitchFamily="34" charset="0"/>
              </a:rPr>
              <a:t>turn green</a:t>
            </a:r>
            <a:endParaRPr lang="zh-CN" altLang="en-US" sz="2800" dirty="0"/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744323EA-6AFE-4D1A-AA02-A01C9C051266}"/>
              </a:ext>
            </a:extLst>
          </p:cNvPr>
          <p:cNvSpPr txBox="1"/>
          <p:nvPr/>
        </p:nvSpPr>
        <p:spPr>
          <a:xfrm>
            <a:off x="1115615" y="5242888"/>
            <a:ext cx="14847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sym typeface="Arial" panose="020B0604020202020204" pitchFamily="34" charset="0"/>
              </a:rPr>
              <a:t>get dark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B54D2795-0FC9-4BED-A2E6-4BD491964FE2}"/>
              </a:ext>
            </a:extLst>
          </p:cNvPr>
          <p:cNvSpPr txBox="1"/>
          <p:nvPr/>
        </p:nvSpPr>
        <p:spPr>
          <a:xfrm>
            <a:off x="1115615" y="5733256"/>
            <a:ext cx="15456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sym typeface="Arial" panose="020B0604020202020204" pitchFamily="34" charset="0"/>
              </a:rPr>
              <a:t>grow old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E72C2017-7E79-42E6-85D5-14E99DCBA224}"/>
              </a:ext>
            </a:extLst>
          </p:cNvPr>
          <p:cNvSpPr txBox="1"/>
          <p:nvPr/>
        </p:nvSpPr>
        <p:spPr>
          <a:xfrm>
            <a:off x="1115615" y="6218148"/>
            <a:ext cx="267727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sym typeface="Arial" panose="020B0604020202020204" pitchFamily="34" charset="0"/>
              </a:rPr>
              <a:t>become difficult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内容占位符 1">
            <a:extLst>
              <a:ext uri="{FF2B5EF4-FFF2-40B4-BE49-F238E27FC236}">
                <a16:creationId xmlns:a16="http://schemas.microsoft.com/office/drawing/2014/main" id="{0BBB9434-C3E6-45E1-9F3A-DEBAA8F2C040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20283" y="-99392"/>
            <a:ext cx="8362950" cy="3311525"/>
          </a:xfrm>
        </p:spPr>
        <p:txBody>
          <a:bodyPr/>
          <a:lstStyle/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3200" b="1" dirty="0">
                <a:sym typeface="Arial" panose="020B0604020202020204" pitchFamily="34" charset="0"/>
              </a:rPr>
              <a:t>33. appearance   n.[U,C] </a:t>
            </a:r>
            <a:r>
              <a:rPr lang="zh-CN" altLang="en-US" sz="3200" b="1" dirty="0">
                <a:sym typeface="Arial" panose="020B0604020202020204" pitchFamily="34" charset="0"/>
              </a:rPr>
              <a:t>外貌；外表</a:t>
            </a:r>
            <a:endParaRPr lang="en-US" altLang="zh-CN" sz="3200" b="1" dirty="0"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3200" b="1" dirty="0">
                <a:sym typeface="Arial" panose="020B0604020202020204" pitchFamily="34" charset="0"/>
              </a:rPr>
              <a:t>                            [C,</a:t>
            </a:r>
            <a:r>
              <a:rPr lang="zh-CN" altLang="en-US" sz="3200" b="1" dirty="0">
                <a:sym typeface="Arial" panose="020B0604020202020204" pitchFamily="34" charset="0"/>
              </a:rPr>
              <a:t>单数</a:t>
            </a:r>
            <a:r>
              <a:rPr lang="en-US" altLang="zh-CN" sz="3200" b="1" dirty="0">
                <a:sym typeface="Arial" panose="020B0604020202020204" pitchFamily="34" charset="0"/>
              </a:rPr>
              <a:t>](</a:t>
            </a:r>
            <a:r>
              <a:rPr lang="zh-CN" altLang="en-US" sz="3200" b="1" dirty="0">
                <a:sym typeface="Arial" panose="020B0604020202020204" pitchFamily="34" charset="0"/>
              </a:rPr>
              <a:t>尤指突然的</a:t>
            </a:r>
            <a:r>
              <a:rPr lang="en-US" altLang="zh-CN" sz="3200" b="1" dirty="0">
                <a:sym typeface="Arial" panose="020B0604020202020204" pitchFamily="34" charset="0"/>
              </a:rPr>
              <a:t>)</a:t>
            </a:r>
            <a:r>
              <a:rPr lang="zh-CN" altLang="en-US" sz="3200" b="1" dirty="0">
                <a:sym typeface="Arial" panose="020B0604020202020204" pitchFamily="34" charset="0"/>
              </a:rPr>
              <a:t>出现</a:t>
            </a:r>
            <a:endParaRPr lang="zh-CN" altLang="en-US" sz="3200" dirty="0"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3200" dirty="0">
                <a:sym typeface="Arial" panose="020B0604020202020204" pitchFamily="34" charset="0"/>
              </a:rPr>
              <a:t>We should not judge a person </a:t>
            </a:r>
            <a:r>
              <a:rPr lang="en-US" altLang="zh-CN" sz="3200" i="1" u="sng" dirty="0">
                <a:sym typeface="Arial" panose="020B0604020202020204" pitchFamily="34" charset="0"/>
              </a:rPr>
              <a:t>                               </a:t>
            </a:r>
            <a:r>
              <a:rPr lang="en-US" altLang="zh-CN" sz="3200" u="sng" dirty="0">
                <a:solidFill>
                  <a:srgbClr val="FF0000"/>
                </a:solidFill>
                <a:sym typeface="Arial" panose="020B0604020202020204" pitchFamily="34" charset="0"/>
              </a:rPr>
              <a:t>.</a:t>
            </a: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zh-CN" altLang="en-US" sz="3200" dirty="0">
                <a:sym typeface="Arial" panose="020B0604020202020204" pitchFamily="34" charset="0"/>
              </a:rPr>
              <a:t>我们不应该以貌取人。</a:t>
            </a:r>
            <a:endParaRPr lang="en-US" altLang="zh-CN" sz="3200" dirty="0"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3200" dirty="0">
                <a:sym typeface="Arial" panose="020B0604020202020204" pitchFamily="34" charset="0"/>
              </a:rPr>
              <a:t> </a:t>
            </a:r>
            <a:r>
              <a:rPr lang="en-US" altLang="zh-CN" sz="3200" u="sng" dirty="0">
                <a:sym typeface="Arial" panose="020B0604020202020204" pitchFamily="34" charset="0"/>
              </a:rPr>
              <a:t>                                                                </a:t>
            </a:r>
            <a:r>
              <a:rPr lang="en-US" altLang="zh-CN" sz="3200" dirty="0">
                <a:sym typeface="Arial" panose="020B0604020202020204" pitchFamily="34" charset="0"/>
              </a:rPr>
              <a:t>caused a riot(</a:t>
            </a:r>
            <a:r>
              <a:rPr lang="zh-CN" altLang="en-US" sz="3200" dirty="0">
                <a:sym typeface="Arial" panose="020B0604020202020204" pitchFamily="34" charset="0"/>
              </a:rPr>
              <a:t>骚动</a:t>
            </a:r>
            <a:r>
              <a:rPr lang="en-US" altLang="zh-CN" sz="3200" dirty="0">
                <a:sym typeface="Arial" panose="020B0604020202020204" pitchFamily="34" charset="0"/>
              </a:rPr>
              <a:t>) in the airport. </a:t>
            </a: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zh-CN" altLang="en-US" sz="3200" dirty="0">
                <a:sym typeface="Arial" panose="020B0604020202020204" pitchFamily="34" charset="0"/>
              </a:rPr>
              <a:t>这个有名的歌手一出现引起了机场的一阵骚动。</a:t>
            </a:r>
            <a:endParaRPr lang="en-US" altLang="zh-CN" sz="3200" dirty="0"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endParaRPr lang="en-US" altLang="zh-CN" sz="3200" dirty="0"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endParaRPr lang="en-US" altLang="zh-CN" sz="3200" dirty="0">
              <a:sym typeface="Arial" panose="020B0604020202020204" pitchFamily="34" charset="0"/>
            </a:endParaRP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95B551D4-994F-4CF5-95BA-91CB2097CDA3}"/>
              </a:ext>
            </a:extLst>
          </p:cNvPr>
          <p:cNvSpPr txBox="1"/>
          <p:nvPr/>
        </p:nvSpPr>
        <p:spPr>
          <a:xfrm>
            <a:off x="-29007" y="2987033"/>
            <a:ext cx="7446269" cy="6588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altLang="zh-CN" sz="2800" dirty="0">
                <a:solidFill>
                  <a:srgbClr val="FF0000"/>
                </a:solidFill>
                <a:sym typeface="Arial" panose="020B0604020202020204" pitchFamily="34" charset="0"/>
              </a:rPr>
              <a:t>The sudden appearance of the famous singer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372995F7-43D4-4AB6-A5E5-D2EC0680DA28}"/>
              </a:ext>
            </a:extLst>
          </p:cNvPr>
          <p:cNvSpPr txBox="1"/>
          <p:nvPr/>
        </p:nvSpPr>
        <p:spPr>
          <a:xfrm>
            <a:off x="4932040" y="1484784"/>
            <a:ext cx="3126177" cy="6588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altLang="zh-CN" sz="2800" dirty="0">
                <a:solidFill>
                  <a:srgbClr val="FF0000"/>
                </a:solidFill>
                <a:sym typeface="Arial" panose="020B0604020202020204" pitchFamily="34" charset="0"/>
              </a:rPr>
              <a:t>by his appearance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8462F99C-3FB0-4285-B0A9-4D0B102AF56B}"/>
              </a:ext>
            </a:extLst>
          </p:cNvPr>
          <p:cNvSpPr txBox="1"/>
          <p:nvPr/>
        </p:nvSpPr>
        <p:spPr>
          <a:xfrm>
            <a:off x="107504" y="5639723"/>
            <a:ext cx="1306768" cy="6588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altLang="zh-CN" sz="2800" dirty="0">
                <a:solidFill>
                  <a:srgbClr val="FF0000"/>
                </a:solidFill>
                <a:sym typeface="Arial" panose="020B0604020202020204" pitchFamily="34" charset="0"/>
              </a:rPr>
              <a:t>appear</a:t>
            </a:r>
          </a:p>
        </p:txBody>
      </p:sp>
    </p:spTree>
    <p:extLst>
      <p:ext uri="{BB962C8B-B14F-4D97-AF65-F5344CB8AC3E}">
        <p14:creationId xmlns:p14="http://schemas.microsoft.com/office/powerpoint/2010/main" val="155971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83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83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内容占位符 1">
            <a:extLst>
              <a:ext uri="{FF2B5EF4-FFF2-40B4-BE49-F238E27FC236}">
                <a16:creationId xmlns:a16="http://schemas.microsoft.com/office/drawing/2014/main" id="{FFA79087-E38E-4957-93AD-F8DA141E6402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07504" y="44624"/>
            <a:ext cx="8362950" cy="4721225"/>
          </a:xfrm>
        </p:spPr>
        <p:txBody>
          <a:bodyPr/>
          <a:lstStyle/>
          <a:p>
            <a:pPr>
              <a:buFont typeface="Wingdings 2" panose="05020102010507070707" pitchFamily="18" charset="2"/>
              <a:buNone/>
            </a:pPr>
            <a:r>
              <a:rPr lang="en-US" altLang="zh-CN" sz="2800" b="1" dirty="0">
                <a:sym typeface="Arial" panose="020B0604020202020204" pitchFamily="34" charset="0"/>
              </a:rPr>
              <a:t>34. </a:t>
            </a:r>
            <a:r>
              <a:rPr lang="en-US" altLang="zh-CN" sz="2800" b="1" dirty="0"/>
              <a:t>later  	       adv. </a:t>
            </a:r>
            <a:r>
              <a:rPr lang="zh-CN" altLang="en-US" sz="2800" b="1" dirty="0"/>
              <a:t>以后；后来</a:t>
            </a:r>
            <a:r>
              <a:rPr lang="zh-CN" altLang="en-US" sz="2800" dirty="0"/>
              <a:t> </a:t>
            </a: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2800" dirty="0"/>
              <a:t>（</a:t>
            </a:r>
            <a:r>
              <a:rPr lang="en-US" altLang="zh-CN" sz="2800" dirty="0"/>
              <a:t>1</a:t>
            </a:r>
            <a:r>
              <a:rPr lang="zh-CN" altLang="en-US" sz="2800" dirty="0"/>
              <a:t>）</a:t>
            </a:r>
            <a:r>
              <a:rPr lang="zh-CN" altLang="en-US" sz="2800" dirty="0">
                <a:solidFill>
                  <a:srgbClr val="FF0000"/>
                </a:solidFill>
              </a:rPr>
              <a:t>时间段</a:t>
            </a:r>
            <a:r>
              <a:rPr lang="en-US" altLang="zh-CN" sz="2800" dirty="0">
                <a:solidFill>
                  <a:srgbClr val="FF0000"/>
                </a:solidFill>
              </a:rPr>
              <a:t>+later “……</a:t>
            </a:r>
            <a:r>
              <a:rPr lang="zh-CN" altLang="en-US" sz="2800" dirty="0">
                <a:solidFill>
                  <a:srgbClr val="FF0000"/>
                </a:solidFill>
              </a:rPr>
              <a:t>之后”，将来</a:t>
            </a:r>
            <a:r>
              <a:rPr lang="en-US" altLang="zh-CN" sz="2800" dirty="0">
                <a:solidFill>
                  <a:srgbClr val="FF0000"/>
                </a:solidFill>
              </a:rPr>
              <a:t>/</a:t>
            </a:r>
            <a:r>
              <a:rPr lang="zh-CN" altLang="en-US" sz="2800" dirty="0">
                <a:solidFill>
                  <a:srgbClr val="FF0000"/>
                </a:solidFill>
              </a:rPr>
              <a:t>过去时</a:t>
            </a:r>
            <a:endParaRPr lang="en-US" altLang="zh-CN" sz="2800" dirty="0">
              <a:solidFill>
                <a:srgbClr val="FF0000"/>
              </a:solidFill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2800" dirty="0"/>
              <a:t>I </a:t>
            </a:r>
            <a:r>
              <a:rPr lang="en-US" altLang="zh-CN" sz="2800" dirty="0">
                <a:solidFill>
                  <a:srgbClr val="7030A0"/>
                </a:solidFill>
              </a:rPr>
              <a:t>will come back </a:t>
            </a:r>
            <a:r>
              <a:rPr lang="en-US" altLang="zh-CN" sz="2800" dirty="0"/>
              <a:t>two days later.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2800" dirty="0"/>
              <a:t>He </a:t>
            </a:r>
            <a:r>
              <a:rPr lang="en-US" altLang="zh-CN" sz="2800" dirty="0">
                <a:solidFill>
                  <a:srgbClr val="7030A0"/>
                </a:solidFill>
              </a:rPr>
              <a:t>returned</a:t>
            </a:r>
            <a:r>
              <a:rPr lang="en-US" altLang="zh-CN" sz="2800" dirty="0"/>
              <a:t> home two weeks later. </a:t>
            </a: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2800" dirty="0"/>
              <a:t>（</a:t>
            </a:r>
            <a:r>
              <a:rPr lang="en-US" altLang="zh-CN" sz="2800" dirty="0"/>
              <a:t>2</a:t>
            </a:r>
            <a:r>
              <a:rPr lang="zh-CN" altLang="en-US" sz="2800" dirty="0"/>
              <a:t>）</a:t>
            </a:r>
            <a:r>
              <a:rPr lang="en-US" altLang="zh-CN" sz="2800" dirty="0">
                <a:solidFill>
                  <a:srgbClr val="FF0000"/>
                </a:solidFill>
              </a:rPr>
              <a:t>after+</a:t>
            </a:r>
            <a:r>
              <a:rPr lang="zh-CN" altLang="en-US" sz="2800" dirty="0">
                <a:solidFill>
                  <a:srgbClr val="FF0000"/>
                </a:solidFill>
              </a:rPr>
              <a:t>时间段，过去时，“</a:t>
            </a:r>
            <a:r>
              <a:rPr lang="en-US" altLang="zh-CN" sz="2800" dirty="0">
                <a:solidFill>
                  <a:srgbClr val="FF0000"/>
                </a:solidFill>
              </a:rPr>
              <a:t>……</a:t>
            </a:r>
            <a:r>
              <a:rPr lang="zh-CN" altLang="en-US" sz="2800" dirty="0">
                <a:solidFill>
                  <a:srgbClr val="FF0000"/>
                </a:solidFill>
              </a:rPr>
              <a:t>之后”</a:t>
            </a:r>
            <a:endParaRPr lang="en-US" altLang="zh-CN" sz="2800" dirty="0">
              <a:solidFill>
                <a:srgbClr val="FF0000"/>
              </a:solidFill>
            </a:endParaRPr>
          </a:p>
          <a:p>
            <a:pPr>
              <a:buNone/>
            </a:pPr>
            <a:r>
              <a:rPr lang="en-US" altLang="zh-CN" sz="2800" dirty="0"/>
              <a:t>          </a:t>
            </a:r>
            <a:r>
              <a:rPr lang="en-US" altLang="zh-CN" sz="2800" dirty="0">
                <a:solidFill>
                  <a:srgbClr val="FF0000"/>
                </a:solidFill>
              </a:rPr>
              <a:t>after+</a:t>
            </a:r>
            <a:r>
              <a:rPr lang="zh-CN" altLang="en-US" sz="2800" dirty="0">
                <a:solidFill>
                  <a:srgbClr val="FF0000"/>
                </a:solidFill>
              </a:rPr>
              <a:t>时间点，将来时，“</a:t>
            </a:r>
            <a:r>
              <a:rPr lang="en-US" altLang="zh-CN" sz="2800" dirty="0">
                <a:solidFill>
                  <a:srgbClr val="FF0000"/>
                </a:solidFill>
              </a:rPr>
              <a:t>……</a:t>
            </a:r>
            <a:r>
              <a:rPr lang="zh-CN" altLang="en-US" sz="2800" dirty="0">
                <a:solidFill>
                  <a:srgbClr val="FF0000"/>
                </a:solidFill>
              </a:rPr>
              <a:t>之后”</a:t>
            </a:r>
            <a:endParaRPr lang="en-US" altLang="zh-CN" sz="2800" dirty="0">
              <a:solidFill>
                <a:srgbClr val="FF0000"/>
              </a:solidFill>
            </a:endParaRPr>
          </a:p>
          <a:p>
            <a:pPr>
              <a:buNone/>
            </a:pPr>
            <a:r>
              <a:rPr lang="en-US" altLang="zh-CN" sz="2800" dirty="0"/>
              <a:t>He </a:t>
            </a:r>
            <a:r>
              <a:rPr lang="en-US" altLang="zh-CN" sz="2800" dirty="0">
                <a:solidFill>
                  <a:srgbClr val="7030A0"/>
                </a:solidFill>
              </a:rPr>
              <a:t>returned</a:t>
            </a:r>
            <a:r>
              <a:rPr lang="en-US" altLang="zh-CN" sz="2800" dirty="0"/>
              <a:t> home after two weeks.</a:t>
            </a:r>
          </a:p>
          <a:p>
            <a:pPr>
              <a:buNone/>
            </a:pPr>
            <a:r>
              <a:rPr lang="en-US" altLang="zh-CN" sz="2800" dirty="0"/>
              <a:t>I </a:t>
            </a:r>
            <a:r>
              <a:rPr lang="en-US" altLang="zh-CN" sz="2800" dirty="0">
                <a:solidFill>
                  <a:srgbClr val="7030A0"/>
                </a:solidFill>
              </a:rPr>
              <a:t>will come back </a:t>
            </a:r>
            <a:r>
              <a:rPr lang="en-US" altLang="zh-CN" sz="2800" dirty="0"/>
              <a:t>after 7 p.m.</a:t>
            </a: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2800" dirty="0"/>
              <a:t>（</a:t>
            </a:r>
            <a:r>
              <a:rPr lang="en-US" altLang="zh-CN" sz="2800" dirty="0"/>
              <a:t>3</a:t>
            </a:r>
            <a:r>
              <a:rPr lang="zh-CN" altLang="en-US" sz="2800" dirty="0"/>
              <a:t>）</a:t>
            </a:r>
            <a:r>
              <a:rPr lang="en-US" altLang="zh-CN" sz="2800" dirty="0">
                <a:solidFill>
                  <a:srgbClr val="FF0000"/>
                </a:solidFill>
              </a:rPr>
              <a:t>in + </a:t>
            </a:r>
            <a:r>
              <a:rPr lang="zh-CN" altLang="en-US" sz="2800" dirty="0">
                <a:solidFill>
                  <a:srgbClr val="FF0000"/>
                </a:solidFill>
              </a:rPr>
              <a:t>时间段，将来时“</a:t>
            </a:r>
            <a:r>
              <a:rPr lang="en-US" altLang="zh-CN" sz="2800" dirty="0">
                <a:solidFill>
                  <a:srgbClr val="FF0000"/>
                </a:solidFill>
              </a:rPr>
              <a:t>…...</a:t>
            </a:r>
            <a:r>
              <a:rPr lang="zh-CN" altLang="en-US" sz="2800" dirty="0">
                <a:solidFill>
                  <a:srgbClr val="FF0000"/>
                </a:solidFill>
              </a:rPr>
              <a:t>之后</a:t>
            </a:r>
            <a:r>
              <a:rPr lang="en-US" altLang="zh-CN" sz="2800" dirty="0">
                <a:solidFill>
                  <a:srgbClr val="FF0000"/>
                </a:solidFill>
              </a:rPr>
              <a:t>”</a:t>
            </a:r>
            <a:r>
              <a:rPr lang="zh-CN" altLang="en-US" sz="2800" dirty="0">
                <a:solidFill>
                  <a:srgbClr val="FF0000"/>
                </a:solidFill>
              </a:rPr>
              <a:t>“</a:t>
            </a:r>
            <a:r>
              <a:rPr lang="en-US" altLang="zh-CN" sz="2800" dirty="0">
                <a:solidFill>
                  <a:srgbClr val="FF0000"/>
                </a:solidFill>
              </a:rPr>
              <a:t>......</a:t>
            </a:r>
            <a:r>
              <a:rPr lang="zh-CN" altLang="en-US" sz="2800" dirty="0">
                <a:solidFill>
                  <a:srgbClr val="FF0000"/>
                </a:solidFill>
              </a:rPr>
              <a:t>之内”</a:t>
            </a:r>
            <a:endParaRPr lang="en-US" altLang="zh-CN" sz="2800" dirty="0">
              <a:solidFill>
                <a:srgbClr val="FF0000"/>
              </a:solidFill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2800" dirty="0"/>
              <a:t>It </a:t>
            </a:r>
            <a:r>
              <a:rPr lang="en-US" altLang="zh-CN" sz="2800" dirty="0">
                <a:solidFill>
                  <a:srgbClr val="7030A0"/>
                </a:solidFill>
              </a:rPr>
              <a:t>will be ready </a:t>
            </a:r>
            <a:r>
              <a:rPr lang="en-US" altLang="zh-CN" sz="2800" dirty="0"/>
              <a:t>in a week.</a:t>
            </a: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2800" dirty="0"/>
              <a:t>一周就能准备好。</a:t>
            </a:r>
            <a:endParaRPr lang="en-US" altLang="zh-CN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Rectangle 2">
            <a:extLst>
              <a:ext uri="{FF2B5EF4-FFF2-40B4-BE49-F238E27FC236}">
                <a16:creationId xmlns:a16="http://schemas.microsoft.com/office/drawing/2014/main" id="{91F2AD7C-E44C-49DC-AA0F-BEB500312AA1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68313" y="1524000"/>
            <a:ext cx="7991475" cy="3590925"/>
          </a:xfrm>
        </p:spPr>
        <p:txBody>
          <a:bodyPr/>
          <a:lstStyle/>
          <a:p>
            <a:pPr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2800" b="1"/>
              <a:t>根据中文意思完成句子。</a:t>
            </a:r>
            <a:endParaRPr lang="zh-CN" altLang="en-US" sz="2800"/>
          </a:p>
          <a:p>
            <a:pPr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2800"/>
              <a:t>1. </a:t>
            </a:r>
            <a:r>
              <a:rPr lang="zh-CN" altLang="en-US" sz="2800"/>
              <a:t>几天后，他把书还给我了。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2800"/>
              <a:t>	</a:t>
            </a:r>
            <a:r>
              <a:rPr lang="en-US" altLang="zh-CN" sz="2800"/>
              <a:t>He returned the book to me ____ ____ ____ ____.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2800"/>
              <a:t>2. </a:t>
            </a:r>
            <a:r>
              <a:rPr lang="zh-CN" altLang="en-US" sz="2800"/>
              <a:t>两个小时后我会完成这项工作。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2800"/>
              <a:t>	</a:t>
            </a:r>
            <a:r>
              <a:rPr lang="en-US" altLang="zh-CN" sz="2800"/>
              <a:t>I will finish the work ____ ____ ____.</a:t>
            </a:r>
          </a:p>
        </p:txBody>
      </p:sp>
      <p:sp>
        <p:nvSpPr>
          <p:cNvPr id="26627" name="Text Box 3">
            <a:extLst>
              <a:ext uri="{FF2B5EF4-FFF2-40B4-BE49-F238E27FC236}">
                <a16:creationId xmlns:a16="http://schemas.microsoft.com/office/drawing/2014/main" id="{C8606BDF-EFF3-4CB4-913E-6A6B44929D7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87900" y="2636838"/>
            <a:ext cx="3581400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Wingdings 2" panose="05020102010507070707" pitchFamily="18" charset="2"/>
              <a:buNone/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a       few   days  later / 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after    a     few  days</a:t>
            </a:r>
          </a:p>
        </p:txBody>
      </p:sp>
      <p:sp>
        <p:nvSpPr>
          <p:cNvPr id="26628" name="Text Box 4">
            <a:extLst>
              <a:ext uri="{FF2B5EF4-FFF2-40B4-BE49-F238E27FC236}">
                <a16:creationId xmlns:a16="http://schemas.microsoft.com/office/drawing/2014/main" id="{A8C6FD9C-D0DC-4C0B-8E99-60709B0D377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24300" y="4494213"/>
            <a:ext cx="2520950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Wingdings 2" panose="05020102010507070707" pitchFamily="18" charset="2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two hours later/in two hours.</a:t>
            </a:r>
          </a:p>
        </p:txBody>
      </p:sp>
      <p:sp>
        <p:nvSpPr>
          <p:cNvPr id="52228" name="矩形 1">
            <a:extLst>
              <a:ext uri="{FF2B5EF4-FFF2-40B4-BE49-F238E27FC236}">
                <a16:creationId xmlns:a16="http://schemas.microsoft.com/office/drawing/2014/main" id="{ED2428A6-1CB8-48AB-B6E2-E0D2F6B5AA0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2775" y="692150"/>
            <a:ext cx="2303463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Wingdings 2" panose="05020102010507070707" pitchFamily="18" charset="2"/>
              <a:buNone/>
            </a:pPr>
            <a:r>
              <a:rPr lang="en-US" altLang="zh-CN" sz="3600">
                <a:solidFill>
                  <a:srgbClr val="0000FF"/>
                </a:solidFill>
                <a:latin typeface="Comic Sans MS" panose="030F0702030302020204" pitchFamily="66" charset="0"/>
              </a:rPr>
              <a:t>Practice</a:t>
            </a:r>
            <a:endParaRPr lang="en-US" altLang="zh-CN" sz="240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52229" name="椭圆 4">
            <a:extLst>
              <a:ext uri="{FF2B5EF4-FFF2-40B4-BE49-F238E27FC236}">
                <a16:creationId xmlns:a16="http://schemas.microsoft.com/office/drawing/2014/main" id="{807FC2D1-402F-49E9-8E24-3E8D8747E02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750" y="549275"/>
            <a:ext cx="2232025" cy="914400"/>
          </a:xfrm>
          <a:prstGeom prst="ellipse">
            <a:avLst/>
          </a:prstGeom>
          <a:noFill/>
          <a:ln w="9525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Wingdings 2" panose="05020102010507070707" pitchFamily="18" charset="2"/>
              <a:buNone/>
            </a:pP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 bldLvl="0"/>
      <p:bldP spid="26628" grpId="0" bldLvl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内容占位符 1">
            <a:extLst>
              <a:ext uri="{FF2B5EF4-FFF2-40B4-BE49-F238E27FC236}">
                <a16:creationId xmlns:a16="http://schemas.microsoft.com/office/drawing/2014/main" id="{AB389418-1F6F-437C-AD00-E15B86A905AA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90525" y="476672"/>
            <a:ext cx="8362950" cy="4721225"/>
          </a:xfrm>
        </p:spPr>
        <p:txBody>
          <a:bodyPr/>
          <a:lstStyle/>
          <a:p>
            <a:pPr>
              <a:buFont typeface="Wingdings 2" panose="05020102010507070707" pitchFamily="18" charset="2"/>
              <a:buNone/>
            </a:pPr>
            <a:r>
              <a:rPr lang="en-US" altLang="zh-CN" sz="3200" b="1" dirty="0">
                <a:sym typeface="Arial" panose="020B0604020202020204" pitchFamily="34" charset="0"/>
              </a:rPr>
              <a:t>35. </a:t>
            </a:r>
            <a:r>
              <a:rPr lang="en-US" altLang="zh-CN" sz="3200" b="1" dirty="0"/>
              <a:t>She wanted to </a:t>
            </a:r>
            <a:r>
              <a:rPr lang="en-US" altLang="zh-CN" sz="3200" b="1" dirty="0">
                <a:solidFill>
                  <a:srgbClr val="FF0000"/>
                </a:solidFill>
              </a:rPr>
              <a:t>remind</a:t>
            </a:r>
            <a:r>
              <a:rPr lang="en-US" altLang="zh-CN" sz="3200" b="1" dirty="0"/>
              <a:t> me that tomorrow is her  birthday.    </a:t>
            </a: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 b="1" dirty="0"/>
              <a:t>她想提醒我明天是她的生日。</a:t>
            </a:r>
            <a:endParaRPr lang="en-US" altLang="zh-CN" sz="3200" dirty="0"/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 dirty="0"/>
              <a:t>remind</a:t>
            </a:r>
            <a:r>
              <a:rPr lang="zh-CN" altLang="en-US" sz="3200" dirty="0"/>
              <a:t>意为“提醒；使想起”，常用结构有：</a:t>
            </a: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 dirty="0">
                <a:solidFill>
                  <a:srgbClr val="FF0000"/>
                </a:solidFill>
              </a:rPr>
              <a:t>① </a:t>
            </a:r>
            <a:r>
              <a:rPr lang="en-US" altLang="zh-CN" sz="3200" dirty="0">
                <a:solidFill>
                  <a:srgbClr val="FF0000"/>
                </a:solidFill>
              </a:rPr>
              <a:t>remind sb + that</a:t>
            </a:r>
            <a:r>
              <a:rPr lang="zh-CN" altLang="en-US" sz="3200" dirty="0">
                <a:solidFill>
                  <a:srgbClr val="FF0000"/>
                </a:solidFill>
              </a:rPr>
              <a:t>从句“提醒某人</a:t>
            </a:r>
            <a:r>
              <a:rPr lang="en-US" altLang="zh-CN" sz="3200" dirty="0">
                <a:solidFill>
                  <a:srgbClr val="FF0000"/>
                </a:solidFill>
              </a:rPr>
              <a:t>……”</a:t>
            </a:r>
            <a:r>
              <a:rPr lang="zh-CN" altLang="en-US" sz="3200" dirty="0"/>
              <a:t>，如：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 dirty="0"/>
              <a:t>Please remind him that there will be a meeting at 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 dirty="0"/>
              <a:t>Three o’clock tomorrow afternoon.</a:t>
            </a: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 dirty="0"/>
              <a:t>请提醒他明天下午三点有个会议。</a:t>
            </a:r>
            <a:endParaRPr lang="zh-CN" altLang="en-US" sz="3200" dirty="0">
              <a:cs typeface="Tahoma" panose="020B060403050404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内容占位符 1">
            <a:extLst>
              <a:ext uri="{FF2B5EF4-FFF2-40B4-BE49-F238E27FC236}">
                <a16:creationId xmlns:a16="http://schemas.microsoft.com/office/drawing/2014/main" id="{65D0D95D-BB80-4D97-9112-5941DF691E72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85763" y="709613"/>
            <a:ext cx="8362950" cy="5311775"/>
          </a:xfrm>
        </p:spPr>
        <p:txBody>
          <a:bodyPr/>
          <a:lstStyle/>
          <a:p>
            <a:pPr>
              <a:buFont typeface="Wingdings 2" panose="05020102010507070707" pitchFamily="18" charset="2"/>
              <a:buNone/>
            </a:pPr>
            <a:r>
              <a:rPr lang="zh-CN" altLang="en-US" sz="3200" dirty="0"/>
              <a:t>② </a:t>
            </a:r>
            <a:r>
              <a:rPr lang="en-US" altLang="zh-CN" sz="3200" dirty="0">
                <a:solidFill>
                  <a:srgbClr val="7030A0"/>
                </a:solidFill>
              </a:rPr>
              <a:t>remind sb of …    </a:t>
            </a:r>
            <a:r>
              <a:rPr lang="zh-CN" altLang="en-US" sz="3200" dirty="0"/>
              <a:t>使某人想起</a:t>
            </a:r>
            <a:r>
              <a:rPr lang="en-US" altLang="zh-CN" sz="3200" dirty="0"/>
              <a:t>…</a:t>
            </a:r>
            <a:r>
              <a:rPr lang="zh-CN" altLang="en-US" sz="3200" dirty="0"/>
              <a:t>  如：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 dirty="0">
                <a:solidFill>
                  <a:srgbClr val="FF0000"/>
                </a:solidFill>
              </a:rPr>
              <a:t>The old woman reminded me of my grandma.</a:t>
            </a: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 dirty="0"/>
              <a:t>这位老妇人使我想起了我奶奶。</a:t>
            </a:r>
            <a:endParaRPr lang="en-US" altLang="zh-CN" sz="3200" dirty="0"/>
          </a:p>
          <a:p>
            <a:pPr>
              <a:buFont typeface="Wingdings 2" panose="05020102010507070707" pitchFamily="18" charset="2"/>
              <a:buNone/>
            </a:pPr>
            <a:endParaRPr lang="zh-CN" altLang="en-US" sz="3200" dirty="0"/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 dirty="0"/>
              <a:t>③ </a:t>
            </a:r>
            <a:r>
              <a:rPr lang="en-US" altLang="zh-CN" sz="3200" dirty="0">
                <a:solidFill>
                  <a:srgbClr val="7030A0"/>
                </a:solidFill>
              </a:rPr>
              <a:t>remind sb about </a:t>
            </a:r>
            <a:r>
              <a:rPr lang="en-US" altLang="zh-CN" sz="3200" dirty="0" err="1">
                <a:solidFill>
                  <a:srgbClr val="7030A0"/>
                </a:solidFill>
              </a:rPr>
              <a:t>sth</a:t>
            </a:r>
            <a:r>
              <a:rPr lang="zh-CN" altLang="en-US" sz="3200" dirty="0">
                <a:solidFill>
                  <a:srgbClr val="7030A0"/>
                </a:solidFill>
              </a:rPr>
              <a:t>提醒某人（关于）某事 </a:t>
            </a:r>
            <a:endParaRPr lang="en-US" altLang="zh-CN" sz="3200" dirty="0">
              <a:solidFill>
                <a:srgbClr val="7030A0"/>
              </a:solidFill>
            </a:endParaRPr>
          </a:p>
          <a:p>
            <a:pPr>
              <a:buFont typeface="Wingdings 2" panose="05020102010507070707" pitchFamily="18" charset="2"/>
              <a:buNone/>
            </a:pPr>
            <a:endParaRPr lang="zh-CN" altLang="en-US" sz="3200" dirty="0"/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 dirty="0">
                <a:solidFill>
                  <a:srgbClr val="FF0000"/>
                </a:solidFill>
              </a:rPr>
              <a:t>Don’t worry, </a:t>
            </a:r>
            <a:r>
              <a:rPr lang="en-US" altLang="zh-CN" sz="3200" dirty="0" err="1">
                <a:solidFill>
                  <a:srgbClr val="FF0000"/>
                </a:solidFill>
              </a:rPr>
              <a:t>Mr</a:t>
            </a:r>
            <a:r>
              <a:rPr lang="en-US" altLang="zh-CN" sz="3200" dirty="0">
                <a:solidFill>
                  <a:srgbClr val="FF0000"/>
                </a:solidFill>
              </a:rPr>
              <a:t> White. I will remind you about 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 dirty="0">
                <a:solidFill>
                  <a:srgbClr val="FF0000"/>
                </a:solidFill>
              </a:rPr>
              <a:t>the meeting.</a:t>
            </a: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 dirty="0"/>
              <a:t>别担心，怀特先生。我会提醒你开会的事。</a:t>
            </a:r>
            <a:endParaRPr lang="zh-CN" altLang="en-US" sz="3200" dirty="0">
              <a:cs typeface="Tahoma" panose="020B060403050404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57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57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577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577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577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577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内容占位符 1">
            <a:extLst>
              <a:ext uri="{FF2B5EF4-FFF2-40B4-BE49-F238E27FC236}">
                <a16:creationId xmlns:a16="http://schemas.microsoft.com/office/drawing/2014/main" id="{4CED66DA-2478-4978-A580-560B512B05C2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250825" y="1196975"/>
            <a:ext cx="8362950" cy="3341688"/>
          </a:xfrm>
        </p:spPr>
        <p:txBody>
          <a:bodyPr/>
          <a:lstStyle/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zh-CN" altLang="en-US" sz="3200"/>
              <a:t>④ </a:t>
            </a:r>
            <a:r>
              <a:rPr lang="en-US" altLang="zh-CN" sz="3200"/>
              <a:t>remind sb to do sth“</a:t>
            </a:r>
            <a:r>
              <a:rPr lang="zh-CN" altLang="en-US" sz="3200"/>
              <a:t>提醒某人做某事”，如：</a:t>
            </a: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</a:rPr>
              <a:t>Please remind me to post the letter on the way </a:t>
            </a: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</a:rPr>
              <a:t>home.</a:t>
            </a: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zh-CN" altLang="en-US" sz="3200"/>
              <a:t>请提醒我在回家的路上把信寄了。</a:t>
            </a:r>
            <a:endParaRPr lang="en-US" altLang="zh-CN" sz="3200">
              <a:cs typeface="Tahoma" panose="020B0604030504040204" pitchFamily="34" charset="0"/>
            </a:endParaRPr>
          </a:p>
        </p:txBody>
      </p:sp>
      <p:pic>
        <p:nvPicPr>
          <p:cNvPr id="56322" name="图片 2" descr="Img300124856.jpg">
            <a:extLst>
              <a:ext uri="{FF2B5EF4-FFF2-40B4-BE49-F238E27FC236}">
                <a16:creationId xmlns:a16="http://schemas.microsoft.com/office/drawing/2014/main" id="{6EE5C781-4AD7-4E5B-894E-CFE66581CF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0525" y="4419600"/>
            <a:ext cx="2097088" cy="2160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68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68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68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68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Rectangle 3">
            <a:extLst>
              <a:ext uri="{FF2B5EF4-FFF2-40B4-BE49-F238E27FC236}">
                <a16:creationId xmlns:a16="http://schemas.microsoft.com/office/drawing/2014/main" id="{F4A79BFC-306B-448B-B32A-EFC2CB6F6C01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538163" y="1484313"/>
            <a:ext cx="7850187" cy="4281487"/>
          </a:xfrm>
        </p:spPr>
        <p:txBody>
          <a:bodyPr/>
          <a:lstStyle/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zh-CN" altLang="en-US" sz="2800" b="1">
                <a:sym typeface="Arial" panose="020B0604020202020204" pitchFamily="34" charset="0"/>
              </a:rPr>
              <a:t>根据中文意思完成句子。</a:t>
            </a:r>
            <a:endParaRPr lang="zh-CN" altLang="en-US" sz="2800"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2800">
                <a:sym typeface="Arial" panose="020B0604020202020204" pitchFamily="34" charset="0"/>
              </a:rPr>
              <a:t>(1) </a:t>
            </a:r>
            <a:r>
              <a:rPr lang="zh-CN" altLang="en-US" sz="2800">
                <a:sym typeface="Arial" panose="020B0604020202020204" pitchFamily="34" charset="0"/>
              </a:rPr>
              <a:t>不要忘了提醒她宴会的事。</a:t>
            </a: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2800">
                <a:sym typeface="Arial" panose="020B0604020202020204" pitchFamily="34" charset="0"/>
              </a:rPr>
              <a:t>Don’t forget to _____ _____ _____ the dinner party.</a:t>
            </a: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2800">
                <a:sym typeface="Arial" panose="020B0604020202020204" pitchFamily="34" charset="0"/>
              </a:rPr>
              <a:t>(2) </a:t>
            </a:r>
            <a:r>
              <a:rPr lang="zh-CN" altLang="en-US" sz="2800">
                <a:sym typeface="Arial" panose="020B0604020202020204" pitchFamily="34" charset="0"/>
              </a:rPr>
              <a:t>昨天展出的那幅画使他想起了他在巴黎的家人。</a:t>
            </a: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2800">
                <a:sym typeface="Arial" panose="020B0604020202020204" pitchFamily="34" charset="0"/>
              </a:rPr>
              <a:t>The picture on show yesterday _______ _____ _____</a:t>
            </a: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2800">
                <a:sym typeface="Arial" panose="020B0604020202020204" pitchFamily="34" charset="0"/>
              </a:rPr>
              <a:t>his family in Paris.</a:t>
            </a:r>
          </a:p>
        </p:txBody>
      </p:sp>
      <p:sp>
        <p:nvSpPr>
          <p:cNvPr id="57346" name="矩形 1">
            <a:extLst>
              <a:ext uri="{FF2B5EF4-FFF2-40B4-BE49-F238E27FC236}">
                <a16:creationId xmlns:a16="http://schemas.microsoft.com/office/drawing/2014/main" id="{8AC0D8AF-D45F-4A51-81BC-7A34CA26FB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2775" y="838200"/>
            <a:ext cx="2303463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Wingdings 2" panose="05020102010507070707" pitchFamily="18" charset="2"/>
              <a:buNone/>
            </a:pPr>
            <a:r>
              <a:rPr lang="en-US" altLang="zh-CN" sz="3600">
                <a:solidFill>
                  <a:srgbClr val="0000FF"/>
                </a:solidFill>
                <a:latin typeface="Comic Sans MS" panose="030F0702030302020204" pitchFamily="66" charset="0"/>
              </a:rPr>
              <a:t>Practice</a:t>
            </a:r>
            <a:endParaRPr lang="en-US" altLang="zh-CN" sz="240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57347" name="椭圆 4">
            <a:extLst>
              <a:ext uri="{FF2B5EF4-FFF2-40B4-BE49-F238E27FC236}">
                <a16:creationId xmlns:a16="http://schemas.microsoft.com/office/drawing/2014/main" id="{67799F7D-1E20-4C9F-9BCF-A1D0B8C6F87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750" y="692150"/>
            <a:ext cx="2232025" cy="914400"/>
          </a:xfrm>
          <a:prstGeom prst="ellipse">
            <a:avLst/>
          </a:prstGeom>
          <a:noFill/>
          <a:ln w="9525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Wingdings 2" panose="05020102010507070707" pitchFamily="18" charset="2"/>
              <a:buNone/>
            </a:pPr>
            <a:endParaRPr lang="zh-CN" alt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F89F587-DF86-4A3C-86A1-62364E5EF6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71775" y="3022600"/>
            <a:ext cx="3305175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Wingdings 2" panose="05020102010507070707" pitchFamily="18" charset="2"/>
              <a:buNone/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remind  her  about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C4E6E8E-EE68-4827-ACFF-A8251B7C525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16500" y="4491038"/>
            <a:ext cx="331470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Wingdings 2" panose="05020102010507070707" pitchFamily="18" charset="2"/>
              <a:buNone/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reminded  him  of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4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Rectangle 3">
            <a:extLst>
              <a:ext uri="{FF2B5EF4-FFF2-40B4-BE49-F238E27FC236}">
                <a16:creationId xmlns:a16="http://schemas.microsoft.com/office/drawing/2014/main" id="{9FC27982-484F-45A0-BEAC-E4B5F7CA8E7E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538163" y="1668463"/>
            <a:ext cx="7850187" cy="2936875"/>
          </a:xfrm>
        </p:spPr>
        <p:txBody>
          <a:bodyPr/>
          <a:lstStyle/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2800">
                <a:sym typeface="Arial" panose="020B0604020202020204" pitchFamily="34" charset="0"/>
              </a:rPr>
              <a:t>(3) </a:t>
            </a:r>
            <a:r>
              <a:rPr lang="zh-CN" altLang="en-US" sz="2800">
                <a:sym typeface="Arial" panose="020B0604020202020204" pitchFamily="34" charset="0"/>
              </a:rPr>
              <a:t>一定要提醒她早点回来。</a:t>
            </a: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2800">
                <a:sym typeface="Arial" panose="020B0604020202020204" pitchFamily="34" charset="0"/>
              </a:rPr>
              <a:t>Be sure to _____ _____ _____ _____ back early.</a:t>
            </a: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2800">
                <a:sym typeface="Arial" panose="020B0604020202020204" pitchFamily="34" charset="0"/>
              </a:rPr>
              <a:t>(4) </a:t>
            </a:r>
            <a:r>
              <a:rPr lang="zh-CN" altLang="en-US" sz="2800">
                <a:sym typeface="Arial" panose="020B0604020202020204" pitchFamily="34" charset="0"/>
              </a:rPr>
              <a:t>请提醒他我们明天早上六点离开。</a:t>
            </a:r>
          </a:p>
          <a:p>
            <a:pPr>
              <a:lnSpc>
                <a:spcPct val="150000"/>
              </a:lnSpc>
              <a:buFont typeface="Wingdings 2" panose="05020102010507070707" pitchFamily="18" charset="2"/>
              <a:buNone/>
            </a:pPr>
            <a:r>
              <a:rPr lang="en-US" altLang="zh-CN" sz="2800">
                <a:sym typeface="Arial" panose="020B0604020202020204" pitchFamily="34" charset="0"/>
              </a:rPr>
              <a:t>Please _____ _____ _____ we are leaving at six.</a:t>
            </a:r>
            <a:endParaRPr lang="zh-CN" altLang="en-US" sz="2800">
              <a:sym typeface="Arial" panose="020B0604020202020204" pitchFamily="34" charset="0"/>
            </a:endParaRPr>
          </a:p>
        </p:txBody>
      </p:sp>
      <p:sp>
        <p:nvSpPr>
          <p:cNvPr id="58370" name="矩形 1">
            <a:extLst>
              <a:ext uri="{FF2B5EF4-FFF2-40B4-BE49-F238E27FC236}">
                <a16:creationId xmlns:a16="http://schemas.microsoft.com/office/drawing/2014/main" id="{C2A4E066-864C-4D4C-ABA5-ADF4C23A4D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8163" y="973138"/>
            <a:ext cx="230346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Wingdings 2" panose="05020102010507070707" pitchFamily="18" charset="2"/>
              <a:buNone/>
            </a:pPr>
            <a:r>
              <a:rPr lang="en-US" altLang="zh-CN" sz="3600">
                <a:solidFill>
                  <a:srgbClr val="0000FF"/>
                </a:solidFill>
                <a:latin typeface="Comic Sans MS" panose="030F0702030302020204" pitchFamily="66" charset="0"/>
              </a:rPr>
              <a:t>Practice</a:t>
            </a:r>
            <a:endParaRPr lang="en-US" altLang="zh-CN" sz="240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58371" name="椭圆 4">
            <a:extLst>
              <a:ext uri="{FF2B5EF4-FFF2-40B4-BE49-F238E27FC236}">
                <a16:creationId xmlns:a16="http://schemas.microsoft.com/office/drawing/2014/main" id="{937932D2-F82B-4115-9A64-8D77AC3D4F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8163" y="838200"/>
            <a:ext cx="2232025" cy="914400"/>
          </a:xfrm>
          <a:prstGeom prst="ellipse">
            <a:avLst/>
          </a:prstGeom>
          <a:noFill/>
          <a:ln w="9525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Wingdings 2" panose="05020102010507070707" pitchFamily="18" charset="2"/>
              <a:buNone/>
            </a:pPr>
            <a:endParaRPr lang="zh-CN" alt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A8831AA-1A72-4A51-9066-D08AF8A511E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82800" y="2495550"/>
            <a:ext cx="4011613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Wingdings 2" panose="05020102010507070707" pitchFamily="18" charset="2"/>
              <a:buNone/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remind  her    to     come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3B7C650-5A27-4BD8-B800-32726AE54C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19250" y="3913188"/>
            <a:ext cx="30241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Wingdings 2" panose="05020102010507070707" pitchFamily="18" charset="2"/>
              <a:buNone/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remind him that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>
            <a:extLst>
              <a:ext uri="{FF2B5EF4-FFF2-40B4-BE49-F238E27FC236}">
                <a16:creationId xmlns:a16="http://schemas.microsoft.com/office/drawing/2014/main" id="{19A8BDD5-A8FA-452B-B497-97BD150037BB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539750" y="620713"/>
            <a:ext cx="8145463" cy="6094412"/>
          </a:xfrm>
        </p:spPr>
        <p:txBody>
          <a:bodyPr/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3000" b="1" dirty="0"/>
              <a:t>36. I’ll </a:t>
            </a:r>
            <a:r>
              <a:rPr lang="en-US" altLang="zh-CN" sz="3000" b="1" dirty="0">
                <a:solidFill>
                  <a:srgbClr val="FF0000"/>
                </a:solidFill>
              </a:rPr>
              <a:t>think it over</a:t>
            </a:r>
            <a:r>
              <a:rPr lang="en-US" altLang="zh-CN" sz="3000" b="1" dirty="0"/>
              <a:t>. </a:t>
            </a:r>
            <a:r>
              <a:rPr lang="zh-CN" altLang="en-US" sz="3000" b="1" dirty="0"/>
              <a:t>我会好好考虑。</a:t>
            </a:r>
            <a:endParaRPr lang="zh-CN" altLang="en-US" sz="3000" dirty="0"/>
          </a:p>
          <a:p>
            <a:pPr>
              <a:buFont typeface="Arial" panose="020B0604020202020204" pitchFamily="34" charset="0"/>
              <a:buNone/>
            </a:pPr>
            <a:r>
              <a:rPr lang="en-US" altLang="zh-CN" sz="3000" dirty="0"/>
              <a:t>think over </a:t>
            </a:r>
            <a:r>
              <a:rPr lang="zh-CN" altLang="en-US" sz="3000" dirty="0"/>
              <a:t>“好好考虑；熟虑”</a:t>
            </a:r>
            <a:endParaRPr lang="en-US" altLang="zh-CN" sz="3000" dirty="0"/>
          </a:p>
          <a:p>
            <a:pPr>
              <a:buFont typeface="Arial" panose="020B0604020202020204" pitchFamily="34" charset="0"/>
              <a:buNone/>
            </a:pPr>
            <a:r>
              <a:rPr lang="zh-CN" altLang="en-US" sz="3000" dirty="0"/>
              <a:t> </a:t>
            </a:r>
            <a:r>
              <a:rPr lang="en-US" altLang="zh-CN" sz="3000" dirty="0">
                <a:solidFill>
                  <a:srgbClr val="FF0000"/>
                </a:solidFill>
              </a:rPr>
              <a:t>Please think the plan over. </a:t>
            </a:r>
          </a:p>
          <a:p>
            <a:pPr>
              <a:buFont typeface="Arial" panose="020B0604020202020204" pitchFamily="34" charset="0"/>
              <a:buNone/>
            </a:pPr>
            <a:r>
              <a:rPr lang="en-US" altLang="zh-CN" sz="3000" dirty="0">
                <a:solidFill>
                  <a:srgbClr val="FF0000"/>
                </a:solidFill>
              </a:rPr>
              <a:t>= Please think over the plan.</a:t>
            </a:r>
          </a:p>
          <a:p>
            <a:pPr>
              <a:buFont typeface="Arial" panose="020B0604020202020204" pitchFamily="34" charset="0"/>
              <a:buNone/>
            </a:pPr>
            <a:r>
              <a:rPr lang="zh-CN" altLang="en-US" sz="3000" dirty="0"/>
              <a:t>请好好考虑这个计划。</a:t>
            </a:r>
          </a:p>
          <a:p>
            <a:pPr>
              <a:buFont typeface="Arial" panose="020B0604020202020204" pitchFamily="34" charset="0"/>
              <a:buNone/>
            </a:pPr>
            <a:r>
              <a:rPr lang="en-US" altLang="zh-CN" sz="3000" dirty="0">
                <a:solidFill>
                  <a:srgbClr val="FF0000"/>
                </a:solidFill>
              </a:rPr>
              <a:t>Don’t worry. I will think them over.</a:t>
            </a: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000" dirty="0"/>
              <a:t>别担心，我会好好考虑这些事情的。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969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969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7" name="Rectangle 2">
            <a:extLst>
              <a:ext uri="{FF2B5EF4-FFF2-40B4-BE49-F238E27FC236}">
                <a16:creationId xmlns:a16="http://schemas.microsoft.com/office/drawing/2014/main" id="{ADD49DF1-357B-4927-A631-CAE0F97CE450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66725" y="1557338"/>
            <a:ext cx="8218488" cy="4679950"/>
          </a:xfrm>
        </p:spPr>
        <p:txBody>
          <a:bodyPr/>
          <a:lstStyle/>
          <a:p>
            <a:pPr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en-US" altLang="zh-CN" sz="2800" b="1"/>
              <a:t>1. </a:t>
            </a:r>
            <a:r>
              <a:rPr lang="zh-CN" altLang="en-US" sz="2800" b="1"/>
              <a:t>选择最佳答案填空。</a:t>
            </a:r>
            <a:endParaRPr lang="zh-CN" altLang="en-US" sz="2800"/>
          </a:p>
          <a:p>
            <a:pPr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zh-CN" altLang="en-US" sz="2800"/>
              <a:t>(    )1. Can you ____?</a:t>
            </a:r>
          </a:p>
          <a:p>
            <a:pPr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en-US" altLang="zh-CN" sz="2800"/>
              <a:t>	</a:t>
            </a:r>
            <a:r>
              <a:rPr lang="zh-CN" altLang="en-US" sz="2800"/>
              <a:t>A. think over it</a:t>
            </a:r>
            <a:r>
              <a:rPr lang="en-US" altLang="zh-CN" sz="2800"/>
              <a:t>	</a:t>
            </a:r>
            <a:r>
              <a:rPr lang="zh-CN" altLang="en-US" sz="2800"/>
              <a:t>B. think it over</a:t>
            </a:r>
            <a:endParaRPr lang="en-US" altLang="zh-CN" sz="2800"/>
          </a:p>
          <a:p>
            <a:pPr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en-US" altLang="zh-CN" sz="2800"/>
              <a:t>	</a:t>
            </a:r>
            <a:r>
              <a:rPr lang="zh-CN" altLang="en-US" sz="2800"/>
              <a:t>C. think it</a:t>
            </a:r>
            <a:r>
              <a:rPr lang="en-US" altLang="zh-CN" sz="2800"/>
              <a:t>		</a:t>
            </a:r>
            <a:r>
              <a:rPr lang="zh-CN" altLang="en-US" sz="2800"/>
              <a:t>D. think its over</a:t>
            </a:r>
          </a:p>
          <a:p>
            <a:pPr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en-US" altLang="zh-CN" sz="2800" b="1"/>
              <a:t>2. </a:t>
            </a:r>
            <a:r>
              <a:rPr lang="zh-CN" altLang="en-US" sz="2800" b="1"/>
              <a:t>根据中文意思完成句子。</a:t>
            </a:r>
            <a:endParaRPr lang="zh-CN" altLang="en-US" sz="2800"/>
          </a:p>
          <a:p>
            <a:pPr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zh-CN" altLang="en-US" sz="2800"/>
              <a:t>你应该好好考虑你的将来。</a:t>
            </a:r>
          </a:p>
          <a:p>
            <a:pPr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zh-CN" altLang="en-US" sz="2800"/>
              <a:t>You should ____ ____ ____ ____.</a:t>
            </a:r>
          </a:p>
          <a:p>
            <a:pPr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zh-CN" altLang="en-US" sz="2800"/>
              <a:t>地上有本书，请把它捡起来。</a:t>
            </a:r>
          </a:p>
          <a:p>
            <a:pPr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zh-CN" altLang="en-US" sz="2800"/>
              <a:t>There is a book on the floor. Please ____ ____ ____.</a:t>
            </a:r>
          </a:p>
        </p:txBody>
      </p:sp>
      <p:sp>
        <p:nvSpPr>
          <p:cNvPr id="30723" name="Text Box 3">
            <a:extLst>
              <a:ext uri="{FF2B5EF4-FFF2-40B4-BE49-F238E27FC236}">
                <a16:creationId xmlns:a16="http://schemas.microsoft.com/office/drawing/2014/main" id="{E0C21334-C8FD-4F2F-9CD5-810E2CD29F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4075" y="4292600"/>
            <a:ext cx="67325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</a:rPr>
              <a:t>think over your future / think your future over</a:t>
            </a:r>
          </a:p>
        </p:txBody>
      </p:sp>
      <p:sp>
        <p:nvSpPr>
          <p:cNvPr id="30724" name="Text Box 4">
            <a:extLst>
              <a:ext uri="{FF2B5EF4-FFF2-40B4-BE49-F238E27FC236}">
                <a16:creationId xmlns:a16="http://schemas.microsoft.com/office/drawing/2014/main" id="{0A86777D-09C9-4B77-B203-26E22EBFB15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24525" y="5157788"/>
            <a:ext cx="2287588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pick   it     up</a:t>
            </a:r>
          </a:p>
        </p:txBody>
      </p:sp>
      <p:sp>
        <p:nvSpPr>
          <p:cNvPr id="30725" name="Text Box 5">
            <a:extLst>
              <a:ext uri="{FF2B5EF4-FFF2-40B4-BE49-F238E27FC236}">
                <a16:creationId xmlns:a16="http://schemas.microsoft.com/office/drawing/2014/main" id="{FE88D37E-EDA5-4DCB-9753-2EAADA9BD8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3888" y="1989138"/>
            <a:ext cx="423862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Wingdings 2" panose="05020102010507070707" pitchFamily="18" charset="2"/>
              <a:buNone/>
            </a:pPr>
            <a:r>
              <a:rPr lang="zh-CN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B</a:t>
            </a:r>
          </a:p>
        </p:txBody>
      </p:sp>
      <p:sp>
        <p:nvSpPr>
          <p:cNvPr id="60421" name="矩形 1">
            <a:extLst>
              <a:ext uri="{FF2B5EF4-FFF2-40B4-BE49-F238E27FC236}">
                <a16:creationId xmlns:a16="http://schemas.microsoft.com/office/drawing/2014/main" id="{ED439DF1-7821-4A0D-914E-072D158C4B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2775" y="692150"/>
            <a:ext cx="2303463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Wingdings 2" panose="05020102010507070707" pitchFamily="18" charset="2"/>
              <a:buNone/>
            </a:pPr>
            <a:r>
              <a:rPr lang="en-US" altLang="zh-CN" sz="3600">
                <a:solidFill>
                  <a:srgbClr val="0000FF"/>
                </a:solidFill>
                <a:latin typeface="Comic Sans MS" panose="030F0702030302020204" pitchFamily="66" charset="0"/>
              </a:rPr>
              <a:t>Practice</a:t>
            </a:r>
            <a:endParaRPr lang="en-US" altLang="zh-CN" sz="240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60422" name="椭圆 4">
            <a:extLst>
              <a:ext uri="{FF2B5EF4-FFF2-40B4-BE49-F238E27FC236}">
                <a16:creationId xmlns:a16="http://schemas.microsoft.com/office/drawing/2014/main" id="{3E6A52B2-F670-45EB-9CC0-55ECC33B67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750" y="549275"/>
            <a:ext cx="2232025" cy="914400"/>
          </a:xfrm>
          <a:prstGeom prst="ellipse">
            <a:avLst/>
          </a:prstGeom>
          <a:noFill/>
          <a:ln w="9525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Wingdings 2" panose="05020102010507070707" pitchFamily="18" charset="2"/>
              <a:buNone/>
            </a:pP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3" grpId="0" bldLvl="0"/>
      <p:bldP spid="30724" grpId="0" bldLvl="0"/>
      <p:bldP spid="30725" grpId="0" bldLvl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B0545A55-D7AF-4BE5-A41A-27AFA66788CB}"/>
              </a:ext>
            </a:extLst>
          </p:cNvPr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73730" name="TextBox 4">
            <a:extLst>
              <a:ext uri="{FF2B5EF4-FFF2-40B4-BE49-F238E27FC236}">
                <a16:creationId xmlns:a16="http://schemas.microsoft.com/office/drawing/2014/main" id="{372C15D3-6398-4108-AD23-46C6EE9A94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0063" y="3414713"/>
            <a:ext cx="256698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Comic Sans MS" panose="030F0702030302020204" pitchFamily="66" charset="0"/>
                <a:ea typeface="微软雅黑" panose="020B0503020204020204" pitchFamily="34" charset="-122"/>
              </a:rPr>
              <a:t>Thank you!</a:t>
            </a:r>
            <a:endParaRPr lang="zh-CN" altLang="en-US" sz="3600" b="1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theme/theme1.xml><?xml version="1.0" encoding="utf-8"?>
<a:theme xmlns:a="http://schemas.openxmlformats.org/drawingml/2006/main" name="模板">
  <a:themeElements>
    <a:clrScheme name="7_流畅 1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FFFFFF"/>
      </a:accent3>
      <a:accent4>
        <a:srgbClr val="000000"/>
      </a:accent4>
      <a:accent5>
        <a:srgbClr val="AABBDF"/>
      </a:accent5>
      <a:accent6>
        <a:srgbClr val="008EC4"/>
      </a:accent6>
      <a:hlink>
        <a:srgbClr val="E2D700"/>
      </a:hlink>
      <a:folHlink>
        <a:srgbClr val="85DFD0"/>
      </a:folHlink>
    </a:clrScheme>
    <a:fontScheme name="自定义 5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7_流畅 1">
        <a:dk1>
          <a:srgbClr val="000000"/>
        </a:dk1>
        <a:lt1>
          <a:srgbClr val="FFFFFF"/>
        </a:lt1>
        <a:dk2>
          <a:srgbClr val="04617B"/>
        </a:dk2>
        <a:lt2>
          <a:srgbClr val="DBF5F9"/>
        </a:lt2>
        <a:accent1>
          <a:srgbClr val="0F6FC6"/>
        </a:accent1>
        <a:accent2>
          <a:srgbClr val="009DD9"/>
        </a:accent2>
        <a:accent3>
          <a:srgbClr val="FFFFFF"/>
        </a:accent3>
        <a:accent4>
          <a:srgbClr val="000000"/>
        </a:accent4>
        <a:accent5>
          <a:srgbClr val="AABBDF"/>
        </a:accent5>
        <a:accent6>
          <a:srgbClr val="008EC4"/>
        </a:accent6>
        <a:hlink>
          <a:srgbClr val="E2D700"/>
        </a:hlink>
        <a:folHlink>
          <a:srgbClr val="85DFD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模板</Template>
  <TotalTime>1213</TotalTime>
  <Words>1709</Words>
  <Application>Microsoft Office PowerPoint</Application>
  <PresentationFormat>全屏显示(4:3)</PresentationFormat>
  <Paragraphs>412</Paragraphs>
  <Slides>48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48</vt:i4>
      </vt:variant>
    </vt:vector>
  </HeadingPairs>
  <TitlesOfParts>
    <vt:vector size="54" baseType="lpstr">
      <vt:lpstr>Arial</vt:lpstr>
      <vt:lpstr>Calibri</vt:lpstr>
      <vt:lpstr>Comic Sans MS</vt:lpstr>
      <vt:lpstr>Times New Roman</vt:lpstr>
      <vt:lpstr>Wingdings 2</vt:lpstr>
      <vt:lpstr>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http://www.windows89.com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英语周报</dc:creator>
  <cp:lastModifiedBy>Chen Yimin</cp:lastModifiedBy>
  <cp:revision>47</cp:revision>
  <dcterms:created xsi:type="dcterms:W3CDTF">2016-12-19T08:41:35Z</dcterms:created>
  <dcterms:modified xsi:type="dcterms:W3CDTF">2019-03-07T02:46:17Z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2052-10.1.0.7468</vt:lpwstr>
  </property>
</Properties>
</file>