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tiff" ContentType="image/tif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45"/>
  </p:handoutMasterIdLst>
  <p:sldIdLst>
    <p:sldId id="492" r:id="rId2"/>
    <p:sldId id="462" r:id="rId3"/>
    <p:sldId id="262" r:id="rId4"/>
    <p:sldId id="463" r:id="rId5"/>
    <p:sldId id="488" r:id="rId6"/>
    <p:sldId id="385" r:id="rId7"/>
    <p:sldId id="464" r:id="rId8"/>
    <p:sldId id="386" r:id="rId9"/>
    <p:sldId id="489" r:id="rId10"/>
    <p:sldId id="465" r:id="rId11"/>
    <p:sldId id="466" r:id="rId12"/>
    <p:sldId id="467" r:id="rId13"/>
    <p:sldId id="468" r:id="rId14"/>
    <p:sldId id="469" r:id="rId15"/>
    <p:sldId id="470" r:id="rId16"/>
    <p:sldId id="476" r:id="rId17"/>
    <p:sldId id="272" r:id="rId18"/>
    <p:sldId id="390" r:id="rId19"/>
    <p:sldId id="274" r:id="rId20"/>
    <p:sldId id="281" r:id="rId21"/>
    <p:sldId id="477" r:id="rId22"/>
    <p:sldId id="478" r:id="rId23"/>
    <p:sldId id="490" r:id="rId24"/>
    <p:sldId id="479" r:id="rId25"/>
    <p:sldId id="480" r:id="rId26"/>
    <p:sldId id="481" r:id="rId27"/>
    <p:sldId id="397" r:id="rId28"/>
    <p:sldId id="482" r:id="rId29"/>
    <p:sldId id="402" r:id="rId30"/>
    <p:sldId id="403" r:id="rId31"/>
    <p:sldId id="405" r:id="rId32"/>
    <p:sldId id="486" r:id="rId33"/>
    <p:sldId id="487" r:id="rId34"/>
    <p:sldId id="406" r:id="rId35"/>
    <p:sldId id="446" r:id="rId36"/>
    <p:sldId id="308" r:id="rId37"/>
    <p:sldId id="485" r:id="rId38"/>
    <p:sldId id="447" r:id="rId39"/>
    <p:sldId id="448" r:id="rId40"/>
    <p:sldId id="449" r:id="rId41"/>
    <p:sldId id="450" r:id="rId42"/>
    <p:sldId id="461" r:id="rId43"/>
    <p:sldId id="491" r:id="rId4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6" autoAdjust="0"/>
    <p:restoredTop sz="94660"/>
  </p:normalViewPr>
  <p:slideViewPr>
    <p:cSldViewPr snapToGrid="0">
      <p:cViewPr>
        <p:scale>
          <a:sx n="80" d="100"/>
          <a:sy n="80" d="100"/>
        </p:scale>
        <p:origin x="-126" y="-72"/>
      </p:cViewPr>
      <p:guideLst>
        <p:guide orient="horz" pos="2160"/>
        <p:guide pos="3840"/>
      </p:guideLst>
    </p:cSldViewPr>
  </p:slideViewPr>
  <p:notesTextViewPr>
    <p:cViewPr>
      <p:scale>
        <a:sx n="1" d="1"/>
        <a:sy n="1" d="1"/>
      </p:scale>
      <p:origin x="0" y="0"/>
    </p:cViewPr>
  </p:notesTextViewPr>
  <p:notesViewPr>
    <p:cSldViewPr snapToGrid="0">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t>2018/3/23</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t>‹#›</a:t>
            </a:fld>
            <a:endParaRPr lang="zh-CN" altLang="en-US"/>
          </a:p>
        </p:txBody>
      </p:sp>
    </p:spTree>
    <p:extLst>
      <p:ext uri="{BB962C8B-B14F-4D97-AF65-F5344CB8AC3E}">
        <p14:creationId xmlns:p14="http://schemas.microsoft.com/office/powerpoint/2010/main"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36.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3.xml"/><Relationship Id="rId4" Type="http://schemas.openxmlformats.org/officeDocument/2006/relationships/slide" Target="../slides/slide17.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p="http://schemas.openxmlformats.org/presentationml/2006/main" xmlns:a="http://schemas.openxmlformats.org/drawingml/2006/main" xmlns:r="http://schemas.openxmlformats.org/officeDocument/2006/relationships" preserve="1" userDrawn="1">
  <p:cSld name="标题幻灯片">
    <p:spTree>
      <p:nvGrpSpPr>
        <p:cNvPr id="1" name=""/>
        <p:cNvGrpSpPr/>
        <p:nvPr/>
      </p:nvGrpSpPr>
      <p:grpSpPr>
        <a:xfrm>
          <a:off x="0" y="0"/>
          <a:ext cx="0" cy="0"/>
          <a:chOff x="0" y="0"/>
          <a:chExt cx="0" cy="0"/>
        </a:xfrm>
      </p:grpSpPr>
      <p:sp>
        <p:nvSpPr>
          <p:cNvPr id="3" name="副标题 2"/>
          <p:cNvSpPr>
            <a:spLocks noGrp="1"/>
          </p:cNvSpPr>
          <p:nvPr>
            <p:ph hasCustomPrompt="1" idx="1" type="subTitle"/>
          </p:nvPr>
        </p:nvSpPr>
        <p:spPr>
          <a:xfrm>
            <a:off x="1638309" y="3910927"/>
            <a:ext cx="9031515" cy="808237"/>
          </a:xfrm>
        </p:spPr>
        <p:txBody>
          <a:bodyPr>
            <a:normAutofit/>
          </a:bodyPr>
          <a:lstStyle>
            <a:lvl1pPr algn="ctr" indent="0" marL="0">
              <a:buNone/>
              <a:defRPr b="1" sz="4800">
                <a:solidFill>
                  <a:srgbClr val="0000FF"/>
                </a:solidFill>
                <a:latin charset="-122" panose="020B0503020204020204" pitchFamily="34" typeface="微软雅黑"/>
                <a:ea charset="-122" panose="020B0503020204020204" pitchFamily="34" typeface="微软雅黑"/>
              </a:defRPr>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altLang="en-US" dirty="0" lang="zh-CN" smtClean="0"/>
              <a:t>学科</a:t>
            </a:r>
            <a:endParaRPr altLang="en-US" dirty="0" lang="zh-CN"/>
          </a:p>
        </p:txBody>
      </p:sp>
      <p:pic>
        <p:nvPicPr>
          <p:cNvPr id="8" name="图片 7"/>
          <p:cNvPicPr>
            <a:picLocks noChangeAspect="1"/>
          </p:cNvPicPr>
          <p:nvPr userDrawn="1"/>
        </p:nvPicPr>
        <p:blipFill>
          <a:blip cstate="print" r:embed="rId2">
            <a:extLst>
              <a:ext uri="{28A0092B-C50C-407E-A947-70E740481C1C}">
                <a14:useLocalDpi xmlns:a14="http://schemas.microsoft.com/office/drawing/2010/main" val="0"/>
              </a:ext>
            </a:extLst>
          </a:blip>
          <a:stretch>
            <a:fillRect/>
          </a:stretch>
        </p:blipFill>
        <p:spPr>
          <a:xfrm flipH="1" flipV="1" rot="1515377">
            <a:off x="-1113488" y="-350004"/>
            <a:ext cx="4527494" cy="4077191"/>
          </a:xfrm>
          <a:prstGeom prst="rect">
            <a:avLst/>
          </a:prstGeom>
        </p:spPr>
      </p:pic>
      <p:pic>
        <p:nvPicPr>
          <p:cNvPr id="11" name="图片 10"/>
          <p:cNvPicPr>
            <a:picLocks noChangeAspect="1"/>
          </p:cNvPicPr>
          <p:nvPr userDrawn="1"/>
        </p:nvPicPr>
        <p:blipFill>
          <a:blip cstate="print" r:embed="rId3">
            <a:extLst>
              <a:ext uri="{28A0092B-C50C-407E-A947-70E740481C1C}">
                <a14:useLocalDpi xmlns:a14="http://schemas.microsoft.com/office/drawing/2010/main" val="0"/>
              </a:ext>
            </a:extLst>
          </a:blip>
          <a:stretch>
            <a:fillRect/>
          </a:stretch>
        </p:blipFill>
        <p:spPr>
          <a:xfrm flipH="1" flipV="1" rot="16585734">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cstate="print" r:embed="rId5">
              <a:extLst>
                <a:ext uri="{28A0092B-C50C-407E-A947-70E740481C1C}">
                  <a14:useLocalDpi xmlns:a14="http://schemas.microsoft.com/office/drawing/2010/main"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14" name="图片 47"/>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图片 6"/>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rtlCol="0" wrap="square">
            <a:spAutoFit/>
          </a:bodyPr>
          <a:lstStyle/>
          <a:p>
            <a:pPr algn="ctr"/>
            <a:r>
              <a:rPr altLang="zh-CN" b="1" dirty="0" lang="en-US" smtClean="0" sz="5400">
                <a:latin charset="0" panose="02020603050405020304" pitchFamily="18" typeface="Times New Roman"/>
                <a:cs charset="0" panose="02020603050405020304" pitchFamily="18" typeface="Times New Roman"/>
              </a:rPr>
              <a:t>《</a:t>
            </a:r>
            <a:r>
              <a:rPr altLang="en-US" b="1" dirty="0" lang="zh-CN" smtClean="0" sz="5400">
                <a:latin charset="0" panose="02020603050405020304" pitchFamily="18" typeface="Times New Roman"/>
                <a:cs charset="0" panose="02020603050405020304" pitchFamily="18" typeface="Times New Roman"/>
              </a:rPr>
              <a:t>创新设计</a:t>
            </a:r>
            <a:r>
              <a:rPr altLang="zh-CN" b="1" dirty="0" lang="en-US" smtClean="0" sz="5400">
                <a:latin charset="0" panose="02020603050405020304" pitchFamily="18" typeface="Times New Roman"/>
                <a:cs charset="0" panose="02020603050405020304" pitchFamily="18" typeface="Times New Roman"/>
              </a:rPr>
              <a:t>》2018</a:t>
            </a:r>
            <a:r>
              <a:rPr altLang="en-US" b="1" dirty="0" lang="zh-CN" smtClean="0" sz="5400">
                <a:latin charset="0" panose="02020603050405020304" pitchFamily="18" typeface="Times New Roman"/>
                <a:cs charset="0" panose="02020603050405020304" pitchFamily="18" typeface="Times New Roman"/>
              </a:rPr>
              <a:t>版</a:t>
            </a:r>
            <a:r>
              <a:rPr altLang="zh-CN" b="1" dirty="0" lang="en-US" smtClean="0" sz="5400">
                <a:latin charset="0" panose="02020603050405020304" pitchFamily="18" typeface="Times New Roman"/>
                <a:cs charset="0" panose="02020603050405020304" pitchFamily="18" typeface="Times New Roman"/>
              </a:rPr>
              <a:t/>
            </a:r>
            <a:br>
              <a:rPr altLang="zh-CN" b="1" dirty="0" lang="en-US" smtClean="0" sz="5400">
                <a:latin charset="0" panose="02020603050405020304" pitchFamily="18" typeface="Times New Roman"/>
                <a:cs charset="0" panose="02020603050405020304" pitchFamily="18" typeface="Times New Roman"/>
              </a:rPr>
            </a:br>
            <a:r>
              <a:rPr altLang="en-US" b="1" dirty="0" lang="zh-CN" smtClean="0" sz="5400">
                <a:latin charset="0" panose="02020603050405020304" pitchFamily="18" typeface="Times New Roman"/>
                <a:cs charset="0" panose="02020603050405020304" pitchFamily="18" typeface="Times New Roman"/>
              </a:rPr>
              <a:t>高三一轮总复习实用课件</a:t>
            </a:r>
            <a:endParaRPr altLang="en-US" b="1" dirty="0" lang="zh-CN" sz="5400">
              <a:latin charset="0" panose="02020603050405020304" pitchFamily="18" typeface="Times New Roman"/>
              <a:cs charset="0" panose="02020603050405020304" pitchFamily="18" typeface="Times New Roman"/>
            </a:endParaRPr>
          </a:p>
        </p:txBody>
      </p:sp>
    </p:spTree>
  </p:cSld>
  <p:clrMapOvr>
    <a:masterClrMapping/>
  </p:clrMapOvr>
  <p:timing>
    <p:tnLst>
      <p:par>
        <p:cTn dur="indefinite" id="1" nodeType="tmRoot" restart="never"/>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p="http://schemas.openxmlformats.org/presentationml/2006/main" xmlns:a="http://schemas.openxmlformats.org/drawingml/2006/main" xmlns:r="http://schemas.openxmlformats.org/officeDocument/2006/relationships" preserve="1" userDrawn="1">
  <p:cSld name="自定义版式">
    <p:spTree>
      <p:nvGrpSpPr>
        <p:cNvPr id="1" name=""/>
        <p:cNvGrpSpPr/>
        <p:nvPr/>
      </p:nvGrpSpPr>
      <p:grpSpPr>
        <a:xfrm>
          <a:off x="0" y="0"/>
          <a:ext cx="0" cy="0"/>
          <a:chOff x="0" y="0"/>
          <a:chExt cx="0" cy="0"/>
        </a:xfrm>
      </p:grpSpPr>
      <p:sp>
        <p:nvSpPr>
          <p:cNvPr id="3" name="动作按钮: 自定义 2">
            <a:hlinkClick action="ppaction://noaction" highlightClick="1" r:id=""/>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anchor="ctr" rtlCol="0"/>
          <a:lstStyle/>
          <a:p>
            <a:pPr algn="ctr"/>
            <a:endParaRPr altLang="en-US" lang="zh-CN"/>
          </a:p>
        </p:txBody>
      </p:sp>
      <p:sp>
        <p:nvSpPr>
          <p:cNvPr id="2" name="标题 1"/>
          <p:cNvSpPr>
            <a:spLocks noGrp="1"/>
          </p:cNvSpPr>
          <p:nvPr>
            <p:ph hasCustomPrompt="1" type="title"/>
          </p:nvPr>
        </p:nvSpPr>
        <p:spPr>
          <a:xfrm>
            <a:off x="108222" y="80457"/>
            <a:ext cx="11905977" cy="644166"/>
          </a:xfrm>
        </p:spPr>
        <p:txBody>
          <a:bodyPr/>
          <a:lstStyle>
            <a:lvl1pPr algn="ctr">
              <a:defRPr/>
            </a:lvl1pPr>
          </a:lstStyle>
          <a:p>
            <a:r>
              <a:rPr altLang="en-US" dirty="0" lang="zh-CN" smtClean="0"/>
              <a:t>课时标题</a:t>
            </a:r>
            <a:endParaRPr altLang="en-US" dirty="0" lang="zh-CN"/>
          </a:p>
        </p:txBody>
      </p:sp>
      <p:sp>
        <p:nvSpPr>
          <p:cNvPr id="5" name="灯片编号占位符 4"/>
          <p:cNvSpPr>
            <a:spLocks noGrp="1"/>
          </p:cNvSpPr>
          <p:nvPr>
            <p:ph idx="12" sz="quarter" type="sldNum"/>
          </p:nvPr>
        </p:nvSpPr>
        <p:spPr>
          <a:xfrm>
            <a:off x="489018" y="6430679"/>
            <a:ext cx="372373" cy="365125"/>
          </a:xfrm>
        </p:spPr>
        <p:txBody>
          <a:bodyPr/>
          <a:lstStyle>
            <a:lvl1pPr>
              <a:defRPr sz="1200"/>
            </a:lvl1pPr>
          </a:lstStyle>
          <a:p>
            <a:fld id="{E82546D3-0A1B-4AD3-8423-C2D4F2A3C694}" type="slidenum">
              <a:rPr altLang="en-US" lang="zh-CN" smtClean="0"/>
              <a:pPr/>
              <a:t>‹#›</a:t>
            </a:fld>
            <a:endParaRPr altLang="en-US" dirty="0" lang="zh-CN"/>
          </a:p>
        </p:txBody>
      </p:sp>
      <p:sp>
        <p:nvSpPr>
          <p:cNvPr id="31" name="动作按钮: 后退或前一项 30">
            <a:hlinkClick action="ppaction://hlinkshowjump?jump=previousslide" highlightClick="1" r:id=""/>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sp>
        <p:nvSpPr>
          <p:cNvPr id="32" name="动作按钮: 前进或下一项 31">
            <a:hlinkClick action="ppaction://hlinkshowjump?jump=nextslide" highlightClick="1" r:id=""/>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sp>
        <p:nvSpPr>
          <p:cNvPr id="33" name="动作按钮: 结束 32">
            <a:hlinkClick action="ppaction://hlinkshowjump?jump=endshow" highlightClick="1" r:id=""/>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cstate="print" r:embed="rId3">
              <a:extLst>
                <a:ext uri="{28A0092B-C50C-407E-A947-70E740481C1C}">
                  <a14:useLocalDpi xmlns:a14="http://schemas.microsoft.com/office/drawing/2010/main"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36" name="图片 47"/>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bIns="0" lIns="0" rIns="0" tIns="0" wrap="square">
                  <a:normAutofit fontScale="77500" lnSpcReduction="20000"/>
                </a:bodyPr>
                <a:lstStyle/>
                <a:p>
                  <a:pPr algn="ctr"/>
                  <a:r>
                    <a:rPr altLang="en-US" dirty="0" lang="zh-CN" sz="4400">
                      <a:solidFill>
                        <a:schemeClr val="bg1"/>
                      </a:solidFill>
                    </a:rPr>
                    <a:t>目录</a:t>
                  </a:r>
                </a:p>
              </p:txBody>
            </p:sp>
            <p:sp>
              <p:nvSpPr>
                <p:cNvPr id="49" name="TextBox 8"/>
                <p:cNvSpPr txBox="1"/>
                <p:nvPr/>
              </p:nvSpPr>
              <p:spPr>
                <a:xfrm>
                  <a:off x="2345143" y="3142785"/>
                  <a:ext cx="1800200" cy="215444"/>
                </a:xfrm>
                <a:prstGeom prst="rect">
                  <a:avLst/>
                </a:prstGeom>
                <a:noFill/>
              </p:spPr>
              <p:txBody>
                <a:bodyPr bIns="0" lIns="0" rIns="0" tIns="0" wrap="square">
                  <a:normAutofit fontScale="77500" lnSpcReduction="20000"/>
                </a:bodyPr>
                <a:lstStyle/>
                <a:p>
                  <a:pPr algn="ctr"/>
                  <a:r>
                    <a:rPr altLang="zh-CN" dirty="0" lang="en-US" sz="140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rtlCol="0" wrap="square">
            <a:spAutoFit/>
          </a:bodyPr>
          <a:lstStyle/>
          <a:p>
            <a:pPr algn="ctr"/>
            <a:r>
              <a:rPr altLang="zh-CN" b="1" dirty="0" lang="en-US" smtClean="0">
                <a:solidFill>
                  <a:srgbClr val="00B050"/>
                </a:solidFill>
              </a:rPr>
              <a:t>@《</a:t>
            </a:r>
            <a:r>
              <a:rPr altLang="en-US" b="1" dirty="0" lang="zh-CN" smtClean="0">
                <a:solidFill>
                  <a:srgbClr val="00B050"/>
                </a:solidFill>
              </a:rPr>
              <a:t>创新设计</a:t>
            </a:r>
            <a:r>
              <a:rPr altLang="zh-CN" b="1" dirty="0" lang="en-US" smtClean="0">
                <a:solidFill>
                  <a:srgbClr val="00B050"/>
                </a:solidFill>
              </a:rPr>
              <a:t>》</a:t>
            </a:r>
            <a:endParaRPr altLang="en-US" b="1" dirty="0" lang="zh-CN">
              <a:solidFill>
                <a:srgbClr val="00B050"/>
              </a:solidFill>
            </a:endParaRPr>
          </a:p>
        </p:txBody>
      </p:sp>
    </p:spTree>
  </p:cSld>
  <p:clrMapOvr>
    <a:masterClrMapping/>
  </p:clrMapOvr>
  <p:timing>
    <p:tnLst>
      <p:par>
        <p:cTn dur="indefinite" id="1" nodeType="tmRoot" restart="never"/>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4" name="燕尾形 13">
            <a:hlinkClick r:id="rId3" action="ppaction://hlinksldjump"/>
          </p:cNvPr>
          <p:cNvSpPr/>
          <p:nvPr userDrawn="1"/>
        </p:nvSpPr>
        <p:spPr>
          <a:xfrm>
            <a:off x="8518389" y="6507665"/>
            <a:ext cx="2098115"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smtClean="0">
                <a:solidFill>
                  <a:srgbClr val="FFFFFF"/>
                </a:solidFill>
                <a:latin typeface="微软雅黑" panose="020B0503020204020204" pitchFamily="34" charset="-122"/>
                <a:ea typeface="微软雅黑" panose="020B0503020204020204" pitchFamily="34" charset="-122"/>
              </a:rPr>
              <a:t>新素养</a:t>
            </a:r>
            <a:r>
              <a:rPr lang="zh-CN" altLang="en-US" sz="1200" baseline="0" smtClean="0">
                <a:solidFill>
                  <a:srgbClr val="FFFFFF"/>
                </a:solidFill>
                <a:latin typeface="微软雅黑" panose="020B0503020204020204" pitchFamily="34" charset="-122"/>
                <a:ea typeface="微软雅黑" panose="020B0503020204020204" pitchFamily="34" charset="-122"/>
              </a:rPr>
              <a:t>   新史料  新高考</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5" name="燕尾形 14">
            <a:hlinkClick r:id="rId4" action="ppaction://hlinksldjump"/>
          </p:cNvPr>
          <p:cNvSpPr/>
          <p:nvPr userDrawn="1"/>
        </p:nvSpPr>
        <p:spPr>
          <a:xfrm>
            <a:off x="7105265" y="6495790"/>
            <a:ext cx="1254917"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对接高考</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6" name="燕尾形 15">
            <a:hlinkClick r:id="rId5" action="ppaction://hlinksldjump"/>
          </p:cNvPr>
          <p:cNvSpPr/>
          <p:nvPr userDrawn="1"/>
        </p:nvSpPr>
        <p:spPr>
          <a:xfrm>
            <a:off x="5640779" y="6495790"/>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smtClean="0">
                <a:solidFill>
                  <a:srgbClr val="FFFFFF"/>
                </a:solidFill>
                <a:latin typeface="微软雅黑" panose="020B0503020204020204" pitchFamily="34" charset="-122"/>
                <a:ea typeface="微软雅黑" panose="020B0503020204020204" pitchFamily="34" charset="-122"/>
              </a:rPr>
              <a:t>自主学习</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p="http://schemas.openxmlformats.org/presentationml/2006/main" xmlns:a="http://schemas.openxmlformats.org/drawingml/2006/main" xmlns:r="http://schemas.openxmlformats.org/officeDocument/2006/relationships" preserve="1" type="blank">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flipV="1" rot="20784402">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altLang="en-US" dirty="0" lang="zh-CN" smtClean="0" spc="300" sz="4800">
                <a:solidFill>
                  <a:srgbClr val="778495"/>
                </a:solidFill>
                <a:latin charset="-122" panose="02010600040101010101" pitchFamily="2" typeface="华文中宋"/>
                <a:ea charset="-122" panose="02010600040101010101" pitchFamily="2" typeface="华文中宋"/>
                <a:sym charset="-122" panose="020B0503020204020204" pitchFamily="34" typeface="微软雅黑"/>
              </a:rPr>
              <a:t>本节内容结束</a:t>
            </a:r>
            <a:endParaRPr altLang="en-US" dirty="0" lang="zh-CN" spc="300" sz="4800">
              <a:solidFill>
                <a:srgbClr val="778495"/>
              </a:solidFill>
              <a:latin charset="-122" panose="02010600040101010101" pitchFamily="2" typeface="华文中宋"/>
              <a:ea charset="-122" panose="02010600040101010101" pitchFamily="2" typeface="华文中宋"/>
              <a:sym charset="-122" panose="020B0503020204020204" pitchFamily="34" typeface="微软雅黑"/>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cstate="print" r:embed="rId5">
              <a:extLst>
                <a:ext uri="{28A0092B-C50C-407E-A947-70E740481C1C}">
                  <a14:useLocalDpi xmlns:a14="http://schemas.microsoft.com/office/drawing/2010/main"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9" name="图片 47"/>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delay="0" evt="onBegin">
                          <p:tn val="2"/>
                        </p:cond>
                      </p:stCondLst>
                      <p:childTnLst>
                        <p:par>
                          <p:cTn fill="hold" id="4">
                            <p:stCondLst>
                              <p:cond delay="0"/>
                            </p:stCondLst>
                            <p:childTnLst>
                              <p:par>
                                <p:cTn fill="hold" grpId="0" id="5" nodeType="afterEffect" presetClass="entr" presetID="53" presetSubtype="16">
                                  <p:stCondLst>
                                    <p:cond delay="0"/>
                                  </p:stCondLst>
                                  <p:childTnLst>
                                    <p:set>
                                      <p:cBhvr>
                                        <p:cTn dur="1" fill="hold" id="6">
                                          <p:stCondLst>
                                            <p:cond delay="0"/>
                                          </p:stCondLst>
                                        </p:cTn>
                                        <p:tgtEl>
                                          <p:spTgt spid="5"/>
                                        </p:tgtEl>
                                        <p:attrNameLst>
                                          <p:attrName>style.visibility</p:attrName>
                                        </p:attrNameLst>
                                      </p:cBhvr>
                                      <p:to>
                                        <p:strVal val="visible"/>
                                      </p:to>
                                    </p:set>
                                    <p:anim calcmode="lin" valueType="num">
                                      <p:cBhvr>
                                        <p:cTn dur="500" fill="hold" id="7"/>
                                        <p:tgtEl>
                                          <p:spTgt spid="5"/>
                                        </p:tgtEl>
                                        <p:attrNameLst>
                                          <p:attrName>ppt_w</p:attrName>
                                        </p:attrNameLst>
                                      </p:cBhvr>
                                      <p:tavLst>
                                        <p:tav tm="0">
                                          <p:val>
                                            <p:fltVal val="0"/>
                                          </p:val>
                                        </p:tav>
                                        <p:tav tm="100000">
                                          <p:val>
                                            <p:strVal val="#ppt_w"/>
                                          </p:val>
                                        </p:tav>
                                      </p:tavLst>
                                    </p:anim>
                                    <p:anim calcmode="lin" valueType="num">
                                      <p:cBhvr>
                                        <p:cTn dur="500" fill="hold" id="8"/>
                                        <p:tgtEl>
                                          <p:spTgt spid="5"/>
                                        </p:tgtEl>
                                        <p:attrNameLst>
                                          <p:attrName>ppt_h</p:attrName>
                                        </p:attrNameLst>
                                      </p:cBhvr>
                                      <p:tavLst>
                                        <p:tav tm="0">
                                          <p:val>
                                            <p:fltVal val="0"/>
                                          </p:val>
                                        </p:tav>
                                        <p:tav tm="100000">
                                          <p:val>
                                            <p:strVal val="#ppt_h"/>
                                          </p:val>
                                        </p:tav>
                                      </p:tavLst>
                                    </p:anim>
                                    <p:animEffect filter="fade" transition="in">
                                      <p:cBhvr>
                                        <p:cTn dur="500" id="9"/>
                                        <p:tgtEl>
                                          <p:spTgt spid="5"/>
                                        </p:tgtEl>
                                      </p:cBhvr>
                                    </p:animEffect>
                                  </p:childTnLst>
                                </p:cTn>
                              </p:par>
                            </p:childTnLst>
                          </p:cTn>
                        </p:par>
                      </p:childTnLst>
                    </p:cTn>
                  </p:par>
                </p:childTnLst>
              </p:cTn>
              <p:prevCondLst>
                <p:cond delay="0" evt="onPrev">
                  <p:tgtEl>
                    <p:sldTgt/>
                  </p:tgtEl>
                </p:cond>
              </p:prevCondLst>
              <p:nextCondLst>
                <p:cond delay="0" evt="onNext">
                  <p:tgtEl>
                    <p:sldTgt/>
                  </p:tgtEl>
                </p:cond>
              </p:nextCondLst>
            </p:seq>
          </p:childTnLst>
        </p:cTn>
      </p:par>
    </p:tnLst>
    <p:bldLst>
      <p:bldP grpId="0" spid="5"/>
    </p:bldLst>
  </p:timing>
</p:sldLayout>
</file>

<file path=ppt/slideMasters/_rels/slideMaster1.xml.rels><?xml version="1.0" encoding="UTF-8" standalone="yes" ?><Relationships xmlns="http://schemas.openxmlformats.org/package/2006/relationships"><Relationship Id="rId8" Target="../media/image1.jpeg" Type="http://schemas.openxmlformats.org/officeDocument/2006/relationships/image"/><Relationship Id="rId3" Target="../slideLayouts/slideLayout3.xml" Type="http://schemas.openxmlformats.org/officeDocument/2006/relationships/slideLayout"/><Relationship Id="rId7" Target="../theme/theme1.xml" Type="http://schemas.openxmlformats.org/officeDocument/2006/relationships/theme"/><Relationship Id="rId2" Target="../slideLayouts/slideLayout2.xml" Type="http://schemas.openxmlformats.org/officeDocument/2006/relationships/slideLayout"/><Relationship Id="rId1" Target="../slideLayouts/slideLayout1.xml" Type="http://schemas.openxmlformats.org/officeDocument/2006/relationships/slideLayout"/><Relationship Id="rId6" Target="../slideLayouts/slideLayout6.xml" Type="http://schemas.openxmlformats.org/officeDocument/2006/relationships/slideLayout"/><Relationship Id="rId5" Target="../slideLayouts/slideLayout5.xml" Type="http://schemas.openxmlformats.org/officeDocument/2006/relationships/slideLayout"/><Relationship Id="rId4" Target="../slideLayouts/slideLayout4.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2018/3/23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arget="../media/image15.jpeg" Type="http://schemas.openxmlformats.org/officeDocument/2006/relationships/image"/><Relationship Id="rId1" Target="../slideLayouts/slideLayout5.xml" Type="http://schemas.openxmlformats.org/officeDocument/2006/relationships/slideLayout"/></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arget="../media/image17.jpeg" Type="http://schemas.openxmlformats.org/officeDocument/2006/relationships/image"/><Relationship Id="rId1" Target="../slideLayouts/slideLayout5.xml" Type="http://schemas.openxmlformats.org/officeDocument/2006/relationships/slideLayout"/></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arget="../media/image19.jpeg" Type="http://schemas.openxmlformats.org/officeDocument/2006/relationships/image"/><Relationship Id="rId1" Target="../slideLayouts/slideLayout5.xml" Type="http://schemas.openxmlformats.org/officeDocument/2006/relationships/slideLayout"/></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5.xml"/><Relationship Id="rId1" Type="http://schemas.openxmlformats.org/officeDocument/2006/relationships/vmlDrawing" Target="../drawings/vmlDrawing1.vml"/><Relationship Id="rId5" Type="http://schemas.openxmlformats.org/officeDocument/2006/relationships/image" Target="../media/image22.emf"/><Relationship Id="rId4" Type="http://schemas.openxmlformats.org/officeDocument/2006/relationships/package" Target="../embeddings/Microsoft_Word_Document1.docx"/></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5.xml"/><Relationship Id="rId1" Type="http://schemas.openxmlformats.org/officeDocument/2006/relationships/vmlDrawing" Target="../drawings/vmlDrawing2.vml"/><Relationship Id="rId6" Type="http://schemas.openxmlformats.org/officeDocument/2006/relationships/image" Target="../media/image24.png"/><Relationship Id="rId5" Type="http://schemas.openxmlformats.org/officeDocument/2006/relationships/image" Target="../media/image23.emf"/><Relationship Id="rId4" Type="http://schemas.openxmlformats.org/officeDocument/2006/relationships/package" Target="../embeddings/Microsoft_Word_Document2.docx"/></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5.xml"/><Relationship Id="rId1" Type="http://schemas.openxmlformats.org/officeDocument/2006/relationships/vmlDrawing" Target="../drawings/vmlDrawing3.vml"/><Relationship Id="rId5" Type="http://schemas.openxmlformats.org/officeDocument/2006/relationships/image" Target="../media/image25.emf"/><Relationship Id="rId4" Type="http://schemas.openxmlformats.org/officeDocument/2006/relationships/package" Target="../embeddings/Microsoft_Word_Document3.docx"/></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5.xml"/><Relationship Id="rId1" Type="http://schemas.openxmlformats.org/officeDocument/2006/relationships/vmlDrawing" Target="../drawings/vmlDrawing4.vml"/><Relationship Id="rId5" Type="http://schemas.openxmlformats.org/officeDocument/2006/relationships/image" Target="../media/image26.emf"/><Relationship Id="rId4" Type="http://schemas.openxmlformats.org/officeDocument/2006/relationships/package" Target="../embeddings/Microsoft_Word_Document4.docx"/></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5.xml"/><Relationship Id="rId1" Type="http://schemas.openxmlformats.org/officeDocument/2006/relationships/vmlDrawing" Target="../drawings/vmlDrawing5.vml"/><Relationship Id="rId5" Type="http://schemas.openxmlformats.org/officeDocument/2006/relationships/image" Target="../media/image28.emf"/><Relationship Id="rId4" Type="http://schemas.openxmlformats.org/officeDocument/2006/relationships/package" Target="../embeddings/Microsoft_Word_Document5.docx"/></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33.tiff"/><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33.tiff"/><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image" Target="../media/image33.tiff"/><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26537" y="3076142"/>
            <a:ext cx="116472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ts val="1700"/>
              </a:spcBef>
              <a:spcAft>
                <a:spcPts val="1650"/>
              </a:spcAft>
            </a:pPr>
            <a:r>
              <a:rPr lang="zh-CN" altLang="zh-CN" sz="3200" b="1" kern="2200" dirty="0">
                <a:latin typeface="Times New Roman"/>
                <a:ea typeface="方正魏碑_GBK"/>
                <a:cs typeface="Times New Roman"/>
              </a:rPr>
              <a:t>第</a:t>
            </a:r>
            <a:r>
              <a:rPr lang="en-US" altLang="zh-CN" sz="3200" b="1" kern="2200" dirty="0">
                <a:latin typeface="Times New Roman"/>
                <a:ea typeface="方正魏碑_GBK"/>
                <a:cs typeface="Times New Roman"/>
              </a:rPr>
              <a:t>2</a:t>
            </a:r>
            <a:r>
              <a:rPr lang="zh-CN" altLang="zh-CN" sz="3200" b="1" kern="2200" dirty="0">
                <a:latin typeface="Times New Roman"/>
                <a:ea typeface="方正魏碑_GBK"/>
                <a:cs typeface="Times New Roman"/>
              </a:rPr>
              <a:t>讲　从汉至元政治制度的演变</a:t>
            </a:r>
            <a:endParaRPr lang="zh-CN" altLang="zh-CN" sz="2000" b="1" kern="2200" dirty="0">
              <a:ea typeface="方正魏碑_GBK"/>
              <a:cs typeface="Times New Roman"/>
            </a:endParaRPr>
          </a:p>
        </p:txBody>
      </p:sp>
    </p:spTree>
    <p:extLst>
      <p:ext uri="{BB962C8B-B14F-4D97-AF65-F5344CB8AC3E}">
        <p14:creationId xmlns:p14="http://schemas.microsoft.com/office/powerpoint/2010/main" val="39345887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高考风向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35569" y="1055744"/>
            <a:ext cx="2829229" cy="7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表格 1"/>
          <p:cNvGraphicFramePr>
            <a:graphicFrameLocks noGrp="1"/>
          </p:cNvGraphicFramePr>
          <p:nvPr>
            <p:extLst>
              <p:ext uri="{D42A27DB-BD31-4B8C-83A1-F6EECF244321}">
                <p14:modId xmlns:p14="http://schemas.microsoft.com/office/powerpoint/2010/main" val="3963710767"/>
              </p:ext>
            </p:extLst>
          </p:nvPr>
        </p:nvGraphicFramePr>
        <p:xfrm>
          <a:off x="451259" y="1885994"/>
          <a:ext cx="11625943" cy="4217928"/>
        </p:xfrm>
        <a:graphic>
          <a:graphicData uri="http://schemas.openxmlformats.org/drawingml/2006/table">
            <a:tbl>
              <a:tblPr/>
              <a:tblGrid>
                <a:gridCol w="2161312"/>
                <a:gridCol w="9464631"/>
              </a:tblGrid>
              <a:tr h="621620">
                <a:tc>
                  <a:txBody>
                    <a:bodyPr/>
                    <a:lstStyle/>
                    <a:p>
                      <a:pPr algn="ctr">
                        <a:lnSpc>
                          <a:spcPct val="150000"/>
                        </a:lnSpc>
                        <a:spcAft>
                          <a:spcPts val="0"/>
                        </a:spcAft>
                        <a:tabLst>
                          <a:tab pos="2610485" algn="l"/>
                          <a:tab pos="2700655" algn="l"/>
                        </a:tabLst>
                      </a:pPr>
                      <a:r>
                        <a:rPr lang="zh-CN" sz="2400" b="1" kern="100" baseline="0" dirty="0">
                          <a:effectLst/>
                          <a:latin typeface="Times New Roman"/>
                          <a:ea typeface="黑体"/>
                          <a:cs typeface="Times New Roman"/>
                        </a:rPr>
                        <a:t>考试说明</a:t>
                      </a:r>
                      <a:endParaRPr lang="zh-CN" sz="2400" kern="100" baseline="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effectLst/>
                          <a:latin typeface="Times New Roman"/>
                          <a:ea typeface="黑体"/>
                          <a:cs typeface="Times New Roman"/>
                        </a:rPr>
                        <a:t>考查角度</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96308">
                <a:tc>
                  <a:txBody>
                    <a:bodyPr/>
                    <a:lstStyle/>
                    <a:p>
                      <a:pPr algn="ctr">
                        <a:lnSpc>
                          <a:spcPct val="150000"/>
                        </a:lnSpc>
                        <a:spcAft>
                          <a:spcPts val="0"/>
                        </a:spcAft>
                        <a:tabLst>
                          <a:tab pos="2610485" algn="l"/>
                          <a:tab pos="2700655" algn="l"/>
                        </a:tabLst>
                      </a:pPr>
                      <a:r>
                        <a:rPr lang="zh-CN" sz="2400" b="1" kern="100" baseline="0" dirty="0">
                          <a:effectLst/>
                          <a:latin typeface="Times New Roman"/>
                          <a:cs typeface="Times New Roman"/>
                        </a:rPr>
                        <a:t>汉到元政</a:t>
                      </a:r>
                      <a:r>
                        <a:rPr lang="zh-CN" sz="2400" b="1" kern="100" baseline="0" dirty="0" smtClean="0">
                          <a:effectLst/>
                          <a:latin typeface="Times New Roman"/>
                          <a:cs typeface="Times New Roman"/>
                        </a:rPr>
                        <a:t>治</a:t>
                      </a:r>
                      <a:endParaRPr lang="en-US" altLang="zh-CN" sz="2400" b="1" kern="100" baseline="0" dirty="0" smtClean="0">
                        <a:effectLst/>
                        <a:latin typeface="Times New Roman"/>
                        <a:cs typeface="Times New Roman"/>
                      </a:endParaRPr>
                    </a:p>
                    <a:p>
                      <a:pPr algn="ctr">
                        <a:lnSpc>
                          <a:spcPct val="150000"/>
                        </a:lnSpc>
                        <a:spcAft>
                          <a:spcPts val="0"/>
                        </a:spcAft>
                        <a:tabLst>
                          <a:tab pos="2610485" algn="l"/>
                          <a:tab pos="2700655" algn="l"/>
                        </a:tabLst>
                      </a:pPr>
                      <a:r>
                        <a:rPr lang="zh-CN" sz="2400" b="1" kern="100" baseline="0" dirty="0" smtClean="0">
                          <a:effectLst/>
                          <a:latin typeface="Times New Roman"/>
                          <a:cs typeface="Times New Roman"/>
                        </a:rPr>
                        <a:t>制度</a:t>
                      </a:r>
                      <a:r>
                        <a:rPr lang="zh-CN" sz="2400" b="1" kern="100" baseline="0" dirty="0">
                          <a:effectLst/>
                          <a:latin typeface="Times New Roman"/>
                          <a:cs typeface="Times New Roman"/>
                        </a:rPr>
                        <a:t>的演变</a:t>
                      </a:r>
                      <a:endParaRPr lang="zh-CN" sz="2400" kern="100" baseline="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en-US" sz="2400" b="1" kern="100" baseline="0" dirty="0">
                          <a:effectLst/>
                          <a:latin typeface="Times New Roman"/>
                          <a:cs typeface="Courier New"/>
                        </a:rPr>
                        <a:t>1.</a:t>
                      </a:r>
                      <a:r>
                        <a:rPr lang="en-US" sz="2400" b="1" kern="100" baseline="0" dirty="0">
                          <a:effectLst/>
                          <a:latin typeface="Times New Roman"/>
                          <a:ea typeface="黑体"/>
                          <a:cs typeface="Arial"/>
                        </a:rPr>
                        <a:t>(2017·</a:t>
                      </a:r>
                      <a:r>
                        <a:rPr lang="zh-CN" sz="2400" b="1" kern="100" baseline="0" dirty="0">
                          <a:effectLst/>
                          <a:latin typeface="Times New Roman"/>
                          <a:ea typeface="黑体"/>
                          <a:cs typeface="Arial"/>
                        </a:rPr>
                        <a:t>课标全国</a:t>
                      </a:r>
                      <a:r>
                        <a:rPr lang="zh-CN" sz="2400" b="1" kern="100" baseline="0" dirty="0">
                          <a:effectLst/>
                          <a:latin typeface="Times New Roman"/>
                          <a:cs typeface="宋体"/>
                        </a:rPr>
                        <a:t>Ⅰ</a:t>
                      </a:r>
                      <a:r>
                        <a:rPr lang="zh-CN" sz="2400" b="1" kern="100" baseline="0" dirty="0">
                          <a:effectLst/>
                          <a:latin typeface="Times New Roman"/>
                          <a:ea typeface="黑体"/>
                          <a:cs typeface="Arial"/>
                        </a:rPr>
                        <a:t>，</a:t>
                      </a:r>
                      <a:r>
                        <a:rPr lang="en-US" sz="2400" b="1" kern="100" baseline="0" dirty="0">
                          <a:effectLst/>
                          <a:latin typeface="Times New Roman"/>
                          <a:ea typeface="黑体"/>
                          <a:cs typeface="Arial"/>
                        </a:rPr>
                        <a:t>25)</a:t>
                      </a:r>
                      <a:r>
                        <a:rPr lang="zh-CN" sz="2400" b="1" kern="100" baseline="0" dirty="0">
                          <a:effectLst/>
                          <a:latin typeface="Times New Roman"/>
                          <a:cs typeface="Times New Roman"/>
                        </a:rPr>
                        <a:t>西汉加强中央集权的影响</a:t>
                      </a:r>
                      <a:endParaRPr lang="zh-CN" sz="2400" kern="100" baseline="0" dirty="0">
                        <a:effectLst/>
                        <a:latin typeface="宋体"/>
                        <a:cs typeface="Courier New"/>
                      </a:endParaRPr>
                    </a:p>
                    <a:p>
                      <a:pPr algn="l">
                        <a:lnSpc>
                          <a:spcPct val="150000"/>
                        </a:lnSpc>
                        <a:spcAft>
                          <a:spcPts val="0"/>
                        </a:spcAft>
                        <a:tabLst>
                          <a:tab pos="2610485" algn="l"/>
                          <a:tab pos="2700655" algn="l"/>
                        </a:tabLst>
                      </a:pPr>
                      <a:r>
                        <a:rPr lang="en-US" sz="2400" b="1" kern="100" baseline="0" dirty="0">
                          <a:effectLst/>
                          <a:latin typeface="Times New Roman"/>
                          <a:cs typeface="Courier New"/>
                        </a:rPr>
                        <a:t>2.</a:t>
                      </a:r>
                      <a:r>
                        <a:rPr lang="en-US" sz="2400" b="1" kern="100" baseline="0" dirty="0">
                          <a:effectLst/>
                          <a:latin typeface="Times New Roman"/>
                          <a:ea typeface="黑体"/>
                          <a:cs typeface="Arial"/>
                        </a:rPr>
                        <a:t>(2016·</a:t>
                      </a:r>
                      <a:r>
                        <a:rPr lang="zh-CN" sz="2400" b="1" kern="100" baseline="0" dirty="0">
                          <a:effectLst/>
                          <a:latin typeface="Times New Roman"/>
                          <a:ea typeface="黑体"/>
                          <a:cs typeface="Arial"/>
                        </a:rPr>
                        <a:t>课标全国</a:t>
                      </a:r>
                      <a:r>
                        <a:rPr lang="zh-CN" sz="2400" b="1" kern="100" baseline="0" dirty="0">
                          <a:effectLst/>
                          <a:latin typeface="Times New Roman"/>
                          <a:cs typeface="宋体"/>
                        </a:rPr>
                        <a:t>Ⅰ</a:t>
                      </a:r>
                      <a:r>
                        <a:rPr lang="zh-CN" sz="2400" b="1" kern="100" baseline="0" dirty="0">
                          <a:effectLst/>
                          <a:latin typeface="Times New Roman"/>
                          <a:ea typeface="黑体"/>
                          <a:cs typeface="Arial"/>
                        </a:rPr>
                        <a:t>，</a:t>
                      </a:r>
                      <a:r>
                        <a:rPr lang="en-US" sz="2400" b="1" kern="100" baseline="0" dirty="0">
                          <a:effectLst/>
                          <a:latin typeface="Times New Roman"/>
                          <a:ea typeface="黑体"/>
                          <a:cs typeface="Arial"/>
                        </a:rPr>
                        <a:t>26)</a:t>
                      </a:r>
                      <a:r>
                        <a:rPr lang="zh-CN" sz="2400" b="1" kern="100" baseline="0" dirty="0">
                          <a:effectLst/>
                          <a:latin typeface="Times New Roman"/>
                          <a:cs typeface="Times New Roman"/>
                        </a:rPr>
                        <a:t>古代重史传统对宋代君主专制的影响</a:t>
                      </a:r>
                      <a:endParaRPr lang="zh-CN" sz="2400" kern="100" baseline="0" dirty="0">
                        <a:effectLst/>
                        <a:latin typeface="宋体"/>
                        <a:cs typeface="Courier New"/>
                      </a:endParaRPr>
                    </a:p>
                    <a:p>
                      <a:pPr algn="l">
                        <a:lnSpc>
                          <a:spcPct val="150000"/>
                        </a:lnSpc>
                        <a:spcAft>
                          <a:spcPts val="0"/>
                        </a:spcAft>
                        <a:tabLst>
                          <a:tab pos="2610485" algn="l"/>
                          <a:tab pos="2700655" algn="l"/>
                        </a:tabLst>
                      </a:pPr>
                      <a:r>
                        <a:rPr lang="en-US" sz="2400" b="1" kern="100" baseline="0" dirty="0">
                          <a:effectLst/>
                          <a:latin typeface="Times New Roman"/>
                          <a:cs typeface="Courier New"/>
                        </a:rPr>
                        <a:t>3.</a:t>
                      </a:r>
                      <a:r>
                        <a:rPr lang="en-US" sz="2400" b="1" kern="100" baseline="0" dirty="0">
                          <a:effectLst/>
                          <a:latin typeface="Times New Roman"/>
                          <a:ea typeface="黑体"/>
                          <a:cs typeface="Arial"/>
                        </a:rPr>
                        <a:t>(2016·</a:t>
                      </a:r>
                      <a:r>
                        <a:rPr lang="zh-CN" sz="2400" b="1" kern="100" baseline="0" dirty="0">
                          <a:effectLst/>
                          <a:latin typeface="Times New Roman"/>
                          <a:ea typeface="黑体"/>
                          <a:cs typeface="Arial"/>
                        </a:rPr>
                        <a:t>课标全国</a:t>
                      </a:r>
                      <a:r>
                        <a:rPr lang="zh-CN" sz="2400" b="1" kern="100" baseline="0" dirty="0">
                          <a:effectLst/>
                          <a:latin typeface="Times New Roman"/>
                          <a:cs typeface="宋体"/>
                        </a:rPr>
                        <a:t>Ⅱ</a:t>
                      </a:r>
                      <a:r>
                        <a:rPr lang="zh-CN" sz="2400" b="1" kern="100" baseline="0" dirty="0">
                          <a:effectLst/>
                          <a:latin typeface="Times New Roman"/>
                          <a:ea typeface="黑体"/>
                          <a:cs typeface="Arial"/>
                        </a:rPr>
                        <a:t>，</a:t>
                      </a:r>
                      <a:r>
                        <a:rPr lang="en-US" sz="2400" b="1" kern="100" baseline="0" dirty="0">
                          <a:effectLst/>
                          <a:latin typeface="Times New Roman"/>
                          <a:ea typeface="黑体"/>
                          <a:cs typeface="Arial"/>
                        </a:rPr>
                        <a:t>25)</a:t>
                      </a:r>
                      <a:r>
                        <a:rPr lang="zh-CN" sz="2400" b="1" kern="100" baseline="0" dirty="0">
                          <a:effectLst/>
                          <a:latin typeface="Times New Roman"/>
                          <a:cs typeface="Times New Roman"/>
                        </a:rPr>
                        <a:t>科举制的历史影响</a:t>
                      </a:r>
                      <a:endParaRPr lang="zh-CN" sz="2400" kern="100" baseline="0" dirty="0">
                        <a:effectLst/>
                        <a:latin typeface="宋体"/>
                        <a:cs typeface="Courier New"/>
                      </a:endParaRPr>
                    </a:p>
                    <a:p>
                      <a:pPr algn="l">
                        <a:lnSpc>
                          <a:spcPct val="150000"/>
                        </a:lnSpc>
                        <a:spcAft>
                          <a:spcPts val="0"/>
                        </a:spcAft>
                        <a:tabLst>
                          <a:tab pos="2610485" algn="l"/>
                          <a:tab pos="2700655" algn="l"/>
                        </a:tabLst>
                      </a:pPr>
                      <a:r>
                        <a:rPr lang="en-US" sz="2400" b="1" kern="100" baseline="0" dirty="0">
                          <a:effectLst/>
                          <a:latin typeface="Times New Roman"/>
                          <a:cs typeface="Courier New"/>
                        </a:rPr>
                        <a:t>4.</a:t>
                      </a:r>
                      <a:r>
                        <a:rPr lang="en-US" sz="2400" b="1" kern="100" baseline="0" dirty="0">
                          <a:effectLst/>
                          <a:latin typeface="Times New Roman"/>
                          <a:ea typeface="黑体"/>
                          <a:cs typeface="Arial"/>
                        </a:rPr>
                        <a:t>(2015·</a:t>
                      </a:r>
                      <a:r>
                        <a:rPr lang="zh-CN" sz="2400" b="1" kern="100" baseline="0" dirty="0">
                          <a:effectLst/>
                          <a:latin typeface="Times New Roman"/>
                          <a:ea typeface="黑体"/>
                          <a:cs typeface="Arial"/>
                        </a:rPr>
                        <a:t>课标全国</a:t>
                      </a:r>
                      <a:r>
                        <a:rPr lang="zh-CN" sz="2400" b="1" kern="100" baseline="0" dirty="0">
                          <a:effectLst/>
                          <a:latin typeface="Times New Roman"/>
                          <a:cs typeface="宋体"/>
                        </a:rPr>
                        <a:t>Ⅰ</a:t>
                      </a:r>
                      <a:r>
                        <a:rPr lang="zh-CN" sz="2400" b="1" kern="100" baseline="0" dirty="0">
                          <a:effectLst/>
                          <a:latin typeface="Times New Roman"/>
                          <a:ea typeface="黑体"/>
                          <a:cs typeface="Arial"/>
                        </a:rPr>
                        <a:t>，</a:t>
                      </a:r>
                      <a:r>
                        <a:rPr lang="en-US" sz="2400" b="1" kern="100" baseline="0" dirty="0">
                          <a:effectLst/>
                          <a:latin typeface="Times New Roman"/>
                          <a:ea typeface="黑体"/>
                          <a:cs typeface="Arial"/>
                        </a:rPr>
                        <a:t>25)</a:t>
                      </a:r>
                      <a:r>
                        <a:rPr lang="zh-CN" sz="2400" b="1" kern="100" baseline="0" dirty="0">
                          <a:effectLst/>
                          <a:latin typeface="Times New Roman"/>
                          <a:cs typeface="Times New Roman"/>
                        </a:rPr>
                        <a:t>汉代外戚干政</a:t>
                      </a:r>
                      <a:endParaRPr lang="zh-CN" sz="2400" kern="100" baseline="0" dirty="0">
                        <a:effectLst/>
                        <a:latin typeface="宋体"/>
                        <a:cs typeface="Courier New"/>
                      </a:endParaRPr>
                    </a:p>
                    <a:p>
                      <a:pPr algn="l">
                        <a:lnSpc>
                          <a:spcPct val="150000"/>
                        </a:lnSpc>
                        <a:spcAft>
                          <a:spcPts val="0"/>
                        </a:spcAft>
                        <a:tabLst>
                          <a:tab pos="2610485" algn="l"/>
                          <a:tab pos="2700655" algn="l"/>
                        </a:tabLst>
                      </a:pPr>
                      <a:r>
                        <a:rPr lang="en-US" sz="2400" b="1" kern="100" baseline="0" dirty="0">
                          <a:effectLst/>
                          <a:latin typeface="Times New Roman"/>
                          <a:cs typeface="Courier New"/>
                        </a:rPr>
                        <a:t>5.</a:t>
                      </a:r>
                      <a:r>
                        <a:rPr lang="en-US" sz="2400" b="1" kern="100" baseline="0" dirty="0">
                          <a:effectLst/>
                          <a:latin typeface="Times New Roman"/>
                          <a:ea typeface="黑体"/>
                          <a:cs typeface="Arial"/>
                        </a:rPr>
                        <a:t>(2015·</a:t>
                      </a:r>
                      <a:r>
                        <a:rPr lang="zh-CN" sz="2400" b="1" kern="100" baseline="0" dirty="0">
                          <a:effectLst/>
                          <a:latin typeface="Times New Roman"/>
                          <a:ea typeface="黑体"/>
                          <a:cs typeface="Arial"/>
                        </a:rPr>
                        <a:t>课标全国</a:t>
                      </a:r>
                      <a:r>
                        <a:rPr lang="zh-CN" sz="2400" b="1" kern="100" baseline="0" dirty="0">
                          <a:effectLst/>
                          <a:latin typeface="Times New Roman"/>
                          <a:cs typeface="宋体"/>
                        </a:rPr>
                        <a:t>Ⅱ</a:t>
                      </a:r>
                      <a:r>
                        <a:rPr lang="zh-CN" sz="2400" b="1" kern="100" baseline="0" dirty="0">
                          <a:effectLst/>
                          <a:latin typeface="Times New Roman"/>
                          <a:ea typeface="黑体"/>
                          <a:cs typeface="Arial"/>
                        </a:rPr>
                        <a:t>，</a:t>
                      </a:r>
                      <a:r>
                        <a:rPr lang="en-US" sz="2400" b="1" kern="100" baseline="0" dirty="0">
                          <a:effectLst/>
                          <a:latin typeface="Times New Roman"/>
                          <a:ea typeface="黑体"/>
                          <a:cs typeface="Arial"/>
                        </a:rPr>
                        <a:t>25)</a:t>
                      </a:r>
                      <a:r>
                        <a:rPr lang="zh-CN" sz="2400" b="1" kern="100" baseline="0" dirty="0">
                          <a:effectLst/>
                          <a:latin typeface="Times New Roman"/>
                          <a:cs typeface="Times New Roman"/>
                        </a:rPr>
                        <a:t>汉代地方吏治</a:t>
                      </a:r>
                      <a:endParaRPr lang="zh-CN" sz="2400" kern="100" baseline="0" dirty="0">
                        <a:effectLst/>
                        <a:latin typeface="宋体"/>
                        <a:cs typeface="Courier New"/>
                      </a:endParaRPr>
                    </a:p>
                    <a:p>
                      <a:pPr algn="l">
                        <a:lnSpc>
                          <a:spcPct val="150000"/>
                        </a:lnSpc>
                        <a:spcAft>
                          <a:spcPts val="0"/>
                        </a:spcAft>
                        <a:tabLst>
                          <a:tab pos="2610485" algn="l"/>
                          <a:tab pos="2700655" algn="l"/>
                        </a:tabLst>
                      </a:pPr>
                      <a:r>
                        <a:rPr lang="en-US" sz="2400" b="1" kern="100" baseline="0" dirty="0">
                          <a:effectLst/>
                          <a:latin typeface="Times New Roman"/>
                          <a:cs typeface="Courier New"/>
                        </a:rPr>
                        <a:t>6.</a:t>
                      </a:r>
                      <a:r>
                        <a:rPr lang="en-US" sz="2400" b="1" kern="100" baseline="0" dirty="0">
                          <a:effectLst/>
                          <a:latin typeface="Times New Roman"/>
                          <a:ea typeface="黑体"/>
                          <a:cs typeface="Arial"/>
                        </a:rPr>
                        <a:t>(2013·</a:t>
                      </a:r>
                      <a:r>
                        <a:rPr lang="zh-CN" sz="2400" b="1" kern="100" baseline="0" dirty="0">
                          <a:effectLst/>
                          <a:latin typeface="Times New Roman"/>
                          <a:ea typeface="黑体"/>
                          <a:cs typeface="Arial"/>
                        </a:rPr>
                        <a:t>课标全国</a:t>
                      </a:r>
                      <a:r>
                        <a:rPr lang="zh-CN" sz="2400" b="1" kern="100" baseline="0" dirty="0">
                          <a:effectLst/>
                          <a:latin typeface="Times New Roman"/>
                          <a:cs typeface="宋体"/>
                        </a:rPr>
                        <a:t>Ⅰ</a:t>
                      </a:r>
                      <a:r>
                        <a:rPr lang="zh-CN" sz="2400" b="1" kern="100" baseline="0" dirty="0">
                          <a:effectLst/>
                          <a:latin typeface="Times New Roman"/>
                          <a:ea typeface="黑体"/>
                          <a:cs typeface="Arial"/>
                        </a:rPr>
                        <a:t>，</a:t>
                      </a:r>
                      <a:r>
                        <a:rPr lang="en-US" sz="2400" b="1" kern="100" baseline="0" dirty="0">
                          <a:effectLst/>
                          <a:latin typeface="Times New Roman"/>
                          <a:ea typeface="黑体"/>
                          <a:cs typeface="Arial"/>
                        </a:rPr>
                        <a:t>41)</a:t>
                      </a:r>
                      <a:r>
                        <a:rPr lang="zh-CN" sz="2400" b="1" kern="100" baseline="0" dirty="0">
                          <a:effectLst/>
                          <a:latin typeface="Times New Roman"/>
                          <a:cs typeface="Times New Roman"/>
                        </a:rPr>
                        <a:t>汉、唐地方行政的变迁</a:t>
                      </a:r>
                      <a:endParaRPr lang="zh-CN" sz="2400" kern="100" baseline="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451284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矩形 1"/>
          <p:cNvSpPr>
            <a:spLocks noChangeArrowheads="1"/>
          </p:cNvSpPr>
          <p:nvPr/>
        </p:nvSpPr>
        <p:spPr bwMode="auto">
          <a:xfrm>
            <a:off x="226537" y="1115679"/>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考点一　中央集权的发展</a:t>
            </a:r>
            <a:endParaRPr lang="zh-CN" altLang="zh-CN" sz="1050" kern="100" dirty="0">
              <a:effectLst/>
              <a:latin typeface="宋体"/>
              <a:cs typeface="Courier New"/>
            </a:endParaRPr>
          </a:p>
        </p:txBody>
      </p:sp>
      <p:pic>
        <p:nvPicPr>
          <p:cNvPr id="4098" name="Picture 2" descr="自主学习"/>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2821" y="538744"/>
            <a:ext cx="11887543" cy="655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J13"/>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12685" y="1768045"/>
            <a:ext cx="6567815" cy="465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8009664" y="2175555"/>
            <a:ext cx="1010213" cy="338554"/>
          </a:xfrm>
          <a:prstGeom prst="rect">
            <a:avLst/>
          </a:prstGeom>
        </p:spPr>
        <p:txBody>
          <a:bodyPr wrap="none">
            <a:spAutoFit/>
          </a:bodyPr>
          <a:lstStyle/>
          <a:p>
            <a:r>
              <a:rPr lang="en-US" altLang="zh-CN" sz="1600" b="1" kern="100" dirty="0">
                <a:solidFill>
                  <a:srgbClr val="FF0000"/>
                </a:solidFill>
                <a:latin typeface="Times New Roman"/>
              </a:rPr>
              <a:t>“</a:t>
            </a:r>
            <a:r>
              <a:rPr lang="zh-CN" altLang="zh-CN" sz="1600" b="1" kern="100" dirty="0">
                <a:solidFill>
                  <a:srgbClr val="FF0000"/>
                </a:solidFill>
                <a:latin typeface="Times New Roman"/>
                <a:ea typeface="楷体_GB2312"/>
                <a:cs typeface="Times New Roman"/>
              </a:rPr>
              <a:t>推恩令</a:t>
            </a:r>
            <a:r>
              <a:rPr lang="en-US" altLang="zh-CN" sz="1600" b="1" kern="100" dirty="0">
                <a:solidFill>
                  <a:srgbClr val="FF0000"/>
                </a:solidFill>
                <a:latin typeface="Times New Roman"/>
              </a:rPr>
              <a:t>”</a:t>
            </a:r>
            <a:endParaRPr lang="zh-CN" altLang="en-US" sz="1600" dirty="0">
              <a:solidFill>
                <a:srgbClr val="FF0000"/>
              </a:solidFill>
            </a:endParaRPr>
          </a:p>
        </p:txBody>
      </p:sp>
      <p:sp>
        <p:nvSpPr>
          <p:cNvPr id="3" name="矩形 2"/>
          <p:cNvSpPr/>
          <p:nvPr/>
        </p:nvSpPr>
        <p:spPr>
          <a:xfrm>
            <a:off x="6619421" y="3066209"/>
            <a:ext cx="1011815" cy="338554"/>
          </a:xfrm>
          <a:prstGeom prst="rect">
            <a:avLst/>
          </a:prstGeom>
        </p:spPr>
        <p:txBody>
          <a:bodyPr wrap="none">
            <a:spAutoFit/>
          </a:bodyPr>
          <a:lstStyle/>
          <a:p>
            <a:r>
              <a:rPr lang="zh-CN" altLang="zh-CN" sz="1600" b="1" kern="100" dirty="0">
                <a:solidFill>
                  <a:srgbClr val="FF0000"/>
                </a:solidFill>
                <a:latin typeface="Times New Roman"/>
                <a:ea typeface="楷体_GB2312"/>
                <a:cs typeface="Times New Roman"/>
              </a:rPr>
              <a:t>藩镇割据</a:t>
            </a:r>
            <a:endParaRPr lang="zh-CN" altLang="en-US" sz="1700" b="1" kern="100" dirty="0">
              <a:solidFill>
                <a:srgbClr val="FF0000"/>
              </a:solidFill>
              <a:latin typeface="Times New Roman"/>
            </a:endParaRPr>
          </a:p>
        </p:txBody>
      </p:sp>
      <p:sp>
        <p:nvSpPr>
          <p:cNvPr id="4" name="TextBox 3"/>
          <p:cNvSpPr txBox="1"/>
          <p:nvPr/>
        </p:nvSpPr>
        <p:spPr>
          <a:xfrm>
            <a:off x="6840185" y="3857776"/>
            <a:ext cx="598241"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中央</a:t>
            </a:r>
            <a:endParaRPr lang="zh-CN" altLang="en-US" sz="1600" b="1" kern="100" dirty="0">
              <a:solidFill>
                <a:srgbClr val="FF0000"/>
              </a:solidFill>
              <a:latin typeface="Times New Roman"/>
              <a:ea typeface="楷体_GB2312"/>
              <a:cs typeface="Times New Roman"/>
            </a:endParaRPr>
          </a:p>
        </p:txBody>
      </p:sp>
      <p:sp>
        <p:nvSpPr>
          <p:cNvPr id="5" name="TextBox 4"/>
          <p:cNvSpPr txBox="1"/>
          <p:nvPr/>
        </p:nvSpPr>
        <p:spPr>
          <a:xfrm>
            <a:off x="7184573" y="4113205"/>
            <a:ext cx="598241"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通判</a:t>
            </a:r>
            <a:endParaRPr lang="zh-CN" altLang="en-US" sz="1600" b="1" kern="100" dirty="0">
              <a:solidFill>
                <a:srgbClr val="FF0000"/>
              </a:solidFill>
              <a:latin typeface="Times New Roman"/>
              <a:ea typeface="楷体_GB2312"/>
              <a:cs typeface="Times New Roman"/>
            </a:endParaRPr>
          </a:p>
        </p:txBody>
      </p:sp>
      <p:sp>
        <p:nvSpPr>
          <p:cNvPr id="7" name="TextBox 6"/>
          <p:cNvSpPr txBox="1"/>
          <p:nvPr/>
        </p:nvSpPr>
        <p:spPr>
          <a:xfrm>
            <a:off x="6132217" y="5153895"/>
            <a:ext cx="1011815"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行省制度</a:t>
            </a:r>
            <a:endParaRPr lang="zh-CN" altLang="en-US" sz="1600" b="1" kern="100" dirty="0">
              <a:solidFill>
                <a:srgbClr val="FF0000"/>
              </a:solidFill>
              <a:latin typeface="Times New Roman"/>
              <a:ea typeface="楷体_GB2312"/>
              <a:cs typeface="Times New Roman"/>
            </a:endParaRPr>
          </a:p>
        </p:txBody>
      </p:sp>
      <p:sp>
        <p:nvSpPr>
          <p:cNvPr id="8" name="TextBox 7"/>
          <p:cNvSpPr txBox="1"/>
          <p:nvPr/>
        </p:nvSpPr>
        <p:spPr>
          <a:xfrm>
            <a:off x="8253351" y="5168797"/>
            <a:ext cx="598241"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朝廷</a:t>
            </a:r>
            <a:endParaRPr lang="zh-CN" altLang="en-US" sz="1600" b="1" kern="100" dirty="0">
              <a:solidFill>
                <a:srgbClr val="FF0000"/>
              </a:solidFill>
              <a:latin typeface="Times New Roman"/>
              <a:ea typeface="楷体_GB2312"/>
              <a:cs typeface="Times New Roman"/>
            </a:endParaRPr>
          </a:p>
        </p:txBody>
      </p:sp>
      <p:sp>
        <p:nvSpPr>
          <p:cNvPr id="9" name="TextBox 8"/>
          <p:cNvSpPr txBox="1"/>
          <p:nvPr/>
        </p:nvSpPr>
        <p:spPr>
          <a:xfrm>
            <a:off x="6460178" y="5397449"/>
            <a:ext cx="805029"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宣慰司</a:t>
            </a:r>
            <a:endParaRPr lang="zh-CN" altLang="en-US" sz="1600" b="1" kern="100" dirty="0">
              <a:solidFill>
                <a:srgbClr val="FF0000"/>
              </a:solidFill>
              <a:latin typeface="Times New Roman"/>
              <a:ea typeface="楷体_GB2312"/>
              <a:cs typeface="Times New Roman"/>
            </a:endParaRPr>
          </a:p>
        </p:txBody>
      </p:sp>
      <p:sp>
        <p:nvSpPr>
          <p:cNvPr id="10" name="TextBox 9"/>
          <p:cNvSpPr txBox="1"/>
          <p:nvPr/>
        </p:nvSpPr>
        <p:spPr>
          <a:xfrm>
            <a:off x="5759533" y="5783289"/>
            <a:ext cx="1011815"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中央集权</a:t>
            </a:r>
            <a:endParaRPr lang="zh-CN" altLang="en-US" sz="1600" b="1" kern="100" dirty="0">
              <a:solidFill>
                <a:srgbClr val="FF0000"/>
              </a:solidFill>
              <a:latin typeface="Times New Roman"/>
              <a:ea typeface="楷体_GB2312"/>
              <a:cs typeface="Times New Roman"/>
            </a:endParaRPr>
          </a:p>
        </p:txBody>
      </p:sp>
    </p:spTree>
    <p:extLst>
      <p:ext uri="{BB962C8B-B14F-4D97-AF65-F5344CB8AC3E}">
        <p14:creationId xmlns:p14="http://schemas.microsoft.com/office/powerpoint/2010/main" val="76304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linds(horizontal)">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7" grpId="0"/>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a:spLocks noChangeArrowheads="1"/>
          </p:cNvSpPr>
          <p:nvPr/>
        </p:nvSpPr>
        <p:spPr bwMode="auto">
          <a:xfrm>
            <a:off x="591033" y="1855427"/>
            <a:ext cx="11116848" cy="2787745"/>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6" name="矩形 1"/>
          <p:cNvSpPr>
            <a:spLocks noChangeArrowheads="1"/>
          </p:cNvSpPr>
          <p:nvPr/>
        </p:nvSpPr>
        <p:spPr bwMode="auto">
          <a:xfrm>
            <a:off x="1051237" y="2041929"/>
            <a:ext cx="1054414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smtClean="0">
                <a:latin typeface="Times New Roman"/>
                <a:ea typeface="黑体"/>
                <a:cs typeface="Times New Roman"/>
              </a:rPr>
              <a:t>『</a:t>
            </a:r>
            <a:r>
              <a:rPr lang="zh-CN" altLang="zh-CN" sz="2400" b="1" kern="100" dirty="0">
                <a:latin typeface="Times New Roman"/>
                <a:ea typeface="黑体"/>
                <a:cs typeface="Times New Roman"/>
              </a:rPr>
              <a:t>历史概念』</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刺史制度</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汉武帝时为监察地方，全国分</a:t>
            </a:r>
            <a:r>
              <a:rPr lang="en-US" altLang="zh-CN" sz="2400" b="1" kern="100" dirty="0">
                <a:latin typeface="Times New Roman"/>
                <a:ea typeface="楷体_GB2312"/>
                <a:cs typeface="Courier New"/>
              </a:rPr>
              <a:t>13</a:t>
            </a:r>
            <a:r>
              <a:rPr lang="zh-CN" altLang="zh-CN" sz="2400" b="1" kern="100" dirty="0">
                <a:latin typeface="Times New Roman"/>
                <a:ea typeface="楷体_GB2312"/>
                <a:cs typeface="Times New Roman"/>
              </a:rPr>
              <a:t>州，设置刺史。后来，刺史权力渐重，积久成制，成为行政长官。刺史改称州牧，级别提高，成为最高地方行政长官。州也成了最高地方行政区划了。</a:t>
            </a:r>
            <a:endParaRPr lang="zh-CN" altLang="zh-CN" sz="1050" kern="100" dirty="0">
              <a:effectLst/>
              <a:latin typeface="宋体"/>
              <a:cs typeface="Courier New"/>
            </a:endParaRPr>
          </a:p>
        </p:txBody>
      </p:sp>
      <p:pic>
        <p:nvPicPr>
          <p:cNvPr id="8" name="Picture 3" descr="E:\陈红\2018\课件\2019版 高三一轮 历史（人民版）\不用\教材补充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1116" y="2387503"/>
            <a:ext cx="679834" cy="1793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52387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a:spLocks noChangeArrowheads="1"/>
          </p:cNvSpPr>
          <p:nvPr/>
        </p:nvSpPr>
        <p:spPr bwMode="auto">
          <a:xfrm>
            <a:off x="591033" y="956954"/>
            <a:ext cx="11116848" cy="4489691"/>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6" name="矩形 1"/>
          <p:cNvSpPr>
            <a:spLocks noChangeArrowheads="1"/>
          </p:cNvSpPr>
          <p:nvPr/>
        </p:nvSpPr>
        <p:spPr bwMode="auto">
          <a:xfrm>
            <a:off x="1051237" y="1234429"/>
            <a:ext cx="10544144" cy="3900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『史论观点』</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行省制的特点和作用</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它创立了一种以行省为枢纽，以中央集权为主，辅以部分地方分权的新体制，该体制有三个特点：行省性质具有两重性又长期代表中央分驭各地，主要为中央收权兼替地方分留部分权力，所握权力大而不专。元行省制引起了</a:t>
            </a:r>
            <a:r>
              <a:rPr lang="en-US" altLang="zh-CN" sz="2400" b="1" kern="100" dirty="0">
                <a:latin typeface="Times New Roman"/>
                <a:ea typeface="楷体_GB2312"/>
                <a:cs typeface="Courier New"/>
              </a:rPr>
              <a:t>13</a:t>
            </a:r>
            <a:r>
              <a:rPr lang="zh-CN" altLang="zh-CN" sz="2400" b="1" kern="100" dirty="0">
                <a:latin typeface="Times New Roman"/>
                <a:ea typeface="楷体_GB2312"/>
                <a:cs typeface="Times New Roman"/>
              </a:rPr>
              <a:t>、</a:t>
            </a:r>
            <a:r>
              <a:rPr lang="en-US" altLang="zh-CN" sz="2400" b="1" kern="100" dirty="0">
                <a:latin typeface="Times New Roman"/>
                <a:ea typeface="楷体_GB2312"/>
                <a:cs typeface="Courier New"/>
              </a:rPr>
              <a:t>14</a:t>
            </a:r>
            <a:r>
              <a:rPr lang="zh-CN" altLang="zh-CN" sz="2400" b="1" kern="100" dirty="0">
                <a:latin typeface="Times New Roman"/>
                <a:ea typeface="楷体_GB2312"/>
                <a:cs typeface="Times New Roman"/>
              </a:rPr>
              <a:t>世纪中央与地方权力结构的较大变动，对元代社会和后来的明清、近代影响至深。</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李治安《元代行省制的特点与历史作用》</a:t>
            </a:r>
            <a:endParaRPr lang="zh-CN" altLang="zh-CN" sz="1050" kern="100" dirty="0">
              <a:effectLst/>
              <a:latin typeface="宋体"/>
              <a:cs typeface="Courier New"/>
            </a:endParaRPr>
          </a:p>
        </p:txBody>
      </p:sp>
      <p:pic>
        <p:nvPicPr>
          <p:cNvPr id="8" name="Picture 3" descr="E:\陈红\2018\课件\2019版 高三一轮 历史（人民版）\不用\教材补充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1116" y="2340003"/>
            <a:ext cx="679834" cy="1793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76916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5" name="Picture 3" descr="E:\王欣欣\2018\一轮\2019版 创新设计 高考总复习 学生用书 历史 人教版\复件 J17.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60314" y="1017606"/>
            <a:ext cx="6376372" cy="5369038"/>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1"/>
          <p:cNvSpPr>
            <a:spLocks noChangeArrowheads="1"/>
          </p:cNvSpPr>
          <p:nvPr/>
        </p:nvSpPr>
        <p:spPr bwMode="auto">
          <a:xfrm>
            <a:off x="226537" y="415054"/>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考点二　君主专制的演进</a:t>
            </a:r>
            <a:endParaRPr lang="zh-CN" altLang="zh-CN" sz="1050" kern="100">
              <a:effectLst/>
              <a:latin typeface="宋体"/>
              <a:cs typeface="Courier New"/>
            </a:endParaRPr>
          </a:p>
        </p:txBody>
      </p:sp>
      <p:sp>
        <p:nvSpPr>
          <p:cNvPr id="3" name="TextBox 2"/>
          <p:cNvSpPr txBox="1"/>
          <p:nvPr/>
        </p:nvSpPr>
        <p:spPr>
          <a:xfrm>
            <a:off x="8526496" y="1282545"/>
            <a:ext cx="649537"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军</a:t>
            </a:r>
            <a:r>
              <a:rPr lang="zh-CN" altLang="zh-CN" sz="1600" b="1" kern="100" dirty="0" smtClean="0">
                <a:solidFill>
                  <a:srgbClr val="FF0000"/>
                </a:solidFill>
                <a:latin typeface="Times New Roman"/>
                <a:ea typeface="楷体_GB2312"/>
                <a:cs typeface="Times New Roman"/>
              </a:rPr>
              <a:t>国</a:t>
            </a:r>
            <a:r>
              <a:rPr lang="en-US" altLang="zh-CN" sz="1600" b="1" kern="100" dirty="0" smtClean="0">
                <a:solidFill>
                  <a:srgbClr val="FF0000"/>
                </a:solidFill>
                <a:latin typeface="Times New Roman"/>
                <a:ea typeface="楷体_GB2312"/>
                <a:cs typeface="Times New Roman"/>
              </a:rPr>
              <a:t> </a:t>
            </a:r>
            <a:endParaRPr lang="zh-CN" altLang="en-US" sz="1600" b="1" kern="100" dirty="0">
              <a:solidFill>
                <a:srgbClr val="FF0000"/>
              </a:solidFill>
              <a:latin typeface="Times New Roman"/>
              <a:ea typeface="楷体_GB2312"/>
              <a:cs typeface="Times New Roman"/>
            </a:endParaRPr>
          </a:p>
        </p:txBody>
      </p:sp>
      <p:sp>
        <p:nvSpPr>
          <p:cNvPr id="5" name="TextBox 4"/>
          <p:cNvSpPr txBox="1"/>
          <p:nvPr/>
        </p:nvSpPr>
        <p:spPr>
          <a:xfrm>
            <a:off x="5379525" y="1490474"/>
            <a:ext cx="598241"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大事</a:t>
            </a:r>
            <a:endParaRPr lang="zh-CN" altLang="en-US" sz="1600" b="1" kern="100" dirty="0">
              <a:solidFill>
                <a:srgbClr val="FF0000"/>
              </a:solidFill>
              <a:latin typeface="Times New Roman"/>
              <a:ea typeface="楷体_GB2312"/>
              <a:cs typeface="Times New Roman"/>
            </a:endParaRPr>
          </a:p>
        </p:txBody>
      </p:sp>
      <p:sp>
        <p:nvSpPr>
          <p:cNvPr id="6" name="TextBox 5"/>
          <p:cNvSpPr txBox="1"/>
          <p:nvPr/>
        </p:nvSpPr>
        <p:spPr>
          <a:xfrm>
            <a:off x="6270173" y="1923805"/>
            <a:ext cx="598241"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决策</a:t>
            </a:r>
            <a:endParaRPr lang="zh-CN" altLang="en-US" sz="1600" b="1" kern="100" dirty="0">
              <a:solidFill>
                <a:srgbClr val="FF0000"/>
              </a:solidFill>
              <a:latin typeface="Times New Roman"/>
              <a:ea typeface="楷体_GB2312"/>
              <a:cs typeface="Times New Roman"/>
            </a:endParaRPr>
          </a:p>
        </p:txBody>
      </p:sp>
      <p:sp>
        <p:nvSpPr>
          <p:cNvPr id="7" name="TextBox 6"/>
          <p:cNvSpPr txBox="1"/>
          <p:nvPr/>
        </p:nvSpPr>
        <p:spPr>
          <a:xfrm>
            <a:off x="7160818" y="2179234"/>
            <a:ext cx="598241"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审核</a:t>
            </a:r>
            <a:endParaRPr lang="zh-CN" altLang="en-US" sz="1600" b="1" kern="100" dirty="0">
              <a:solidFill>
                <a:srgbClr val="FF0000"/>
              </a:solidFill>
              <a:latin typeface="Times New Roman"/>
              <a:ea typeface="楷体_GB2312"/>
              <a:cs typeface="Times New Roman"/>
            </a:endParaRPr>
          </a:p>
        </p:txBody>
      </p:sp>
      <p:sp>
        <p:nvSpPr>
          <p:cNvPr id="8" name="TextBox 7"/>
          <p:cNvSpPr txBox="1"/>
          <p:nvPr/>
        </p:nvSpPr>
        <p:spPr>
          <a:xfrm>
            <a:off x="7580934" y="2410913"/>
            <a:ext cx="856325"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尚书省</a:t>
            </a:r>
            <a:r>
              <a:rPr lang="en-US" altLang="zh-CN" sz="1600" b="1" kern="100" dirty="0">
                <a:solidFill>
                  <a:srgbClr val="FF0000"/>
                </a:solidFill>
                <a:latin typeface="Times New Roman"/>
                <a:ea typeface="楷体_GB2312"/>
                <a:cs typeface="Times New Roman"/>
              </a:rPr>
              <a:t> </a:t>
            </a:r>
            <a:endParaRPr lang="zh-CN" altLang="en-US" sz="1600" b="1" kern="100" dirty="0">
              <a:solidFill>
                <a:srgbClr val="FF0000"/>
              </a:solidFill>
              <a:latin typeface="Times New Roman"/>
              <a:ea typeface="楷体_GB2312"/>
              <a:cs typeface="Times New Roman"/>
            </a:endParaRPr>
          </a:p>
        </p:txBody>
      </p:sp>
      <p:sp>
        <p:nvSpPr>
          <p:cNvPr id="9" name="TextBox 8"/>
          <p:cNvSpPr txBox="1"/>
          <p:nvPr/>
        </p:nvSpPr>
        <p:spPr>
          <a:xfrm>
            <a:off x="6640543" y="3277592"/>
            <a:ext cx="598241"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皇权</a:t>
            </a:r>
            <a:endParaRPr lang="zh-CN" altLang="en-US" sz="1600" b="1" kern="100" dirty="0">
              <a:solidFill>
                <a:srgbClr val="FF0000"/>
              </a:solidFill>
              <a:latin typeface="Times New Roman"/>
              <a:ea typeface="楷体_GB2312"/>
              <a:cs typeface="Times New Roman"/>
            </a:endParaRPr>
          </a:p>
        </p:txBody>
      </p:sp>
      <p:sp>
        <p:nvSpPr>
          <p:cNvPr id="10" name="TextBox 9"/>
          <p:cNvSpPr txBox="1"/>
          <p:nvPr/>
        </p:nvSpPr>
        <p:spPr>
          <a:xfrm>
            <a:off x="8621486" y="3954486"/>
            <a:ext cx="598241"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政</a:t>
            </a:r>
            <a:r>
              <a:rPr lang="zh-CN" altLang="zh-CN" sz="1600" b="1" kern="100" dirty="0" smtClean="0">
                <a:solidFill>
                  <a:srgbClr val="FF0000"/>
                </a:solidFill>
                <a:latin typeface="Times New Roman"/>
                <a:ea typeface="楷体_GB2312"/>
                <a:cs typeface="Times New Roman"/>
              </a:rPr>
              <a:t>治</a:t>
            </a:r>
            <a:endParaRPr lang="zh-CN" altLang="en-US" dirty="0"/>
          </a:p>
        </p:txBody>
      </p:sp>
      <p:sp>
        <p:nvSpPr>
          <p:cNvPr id="11" name="TextBox 10"/>
          <p:cNvSpPr txBox="1"/>
          <p:nvPr/>
        </p:nvSpPr>
        <p:spPr>
          <a:xfrm>
            <a:off x="5201392" y="4174290"/>
            <a:ext cx="598241"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制度</a:t>
            </a:r>
            <a:endParaRPr lang="zh-CN" altLang="en-US" sz="1600" b="1" kern="100" dirty="0">
              <a:solidFill>
                <a:srgbClr val="FF0000"/>
              </a:solidFill>
              <a:latin typeface="Times New Roman"/>
              <a:ea typeface="楷体_GB2312"/>
              <a:cs typeface="Times New Roman"/>
            </a:endParaRPr>
          </a:p>
        </p:txBody>
      </p:sp>
      <p:sp>
        <p:nvSpPr>
          <p:cNvPr id="12" name="TextBox 11"/>
          <p:cNvSpPr txBox="1"/>
          <p:nvPr/>
        </p:nvSpPr>
        <p:spPr>
          <a:xfrm>
            <a:off x="5702395" y="4536594"/>
            <a:ext cx="1011815"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中书门下</a:t>
            </a:r>
            <a:endParaRPr lang="zh-CN" altLang="en-US" sz="1600" b="1" kern="100" dirty="0">
              <a:solidFill>
                <a:srgbClr val="FF0000"/>
              </a:solidFill>
              <a:latin typeface="Times New Roman"/>
              <a:ea typeface="楷体_GB2312"/>
              <a:cs typeface="Times New Roman"/>
            </a:endParaRPr>
          </a:p>
        </p:txBody>
      </p:sp>
      <p:sp>
        <p:nvSpPr>
          <p:cNvPr id="13" name="TextBox 12"/>
          <p:cNvSpPr txBox="1"/>
          <p:nvPr/>
        </p:nvSpPr>
        <p:spPr>
          <a:xfrm>
            <a:off x="6773585" y="4792023"/>
            <a:ext cx="1011815"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参知政事</a:t>
            </a:r>
            <a:endParaRPr lang="zh-CN" altLang="en-US" sz="1600" b="1" kern="100" dirty="0">
              <a:solidFill>
                <a:srgbClr val="FF0000"/>
              </a:solidFill>
              <a:latin typeface="Times New Roman"/>
              <a:ea typeface="楷体_GB2312"/>
              <a:cs typeface="Times New Roman"/>
            </a:endParaRPr>
          </a:p>
        </p:txBody>
      </p:sp>
      <p:sp>
        <p:nvSpPr>
          <p:cNvPr id="14" name="TextBox 13"/>
          <p:cNvSpPr txBox="1"/>
          <p:nvPr/>
        </p:nvSpPr>
        <p:spPr>
          <a:xfrm>
            <a:off x="5035136" y="5783288"/>
            <a:ext cx="805029" cy="338554"/>
          </a:xfrm>
          <a:prstGeom prst="rect">
            <a:avLst/>
          </a:prstGeom>
          <a:noFill/>
        </p:spPr>
        <p:txBody>
          <a:bodyPr wrap="none" rtlCol="0">
            <a:spAutoFit/>
          </a:bodyPr>
          <a:lstStyle/>
          <a:p>
            <a:r>
              <a:rPr lang="zh-CN" altLang="zh-CN" sz="1600" b="1" kern="100" dirty="0">
                <a:solidFill>
                  <a:srgbClr val="FF0000"/>
                </a:solidFill>
                <a:latin typeface="Times New Roman"/>
                <a:ea typeface="楷体_GB2312"/>
                <a:cs typeface="Times New Roman"/>
              </a:rPr>
              <a:t>中书省</a:t>
            </a:r>
            <a:endParaRPr lang="zh-CN" altLang="en-US" sz="1600" b="1" kern="100" dirty="0">
              <a:solidFill>
                <a:srgbClr val="FF0000"/>
              </a:solidFill>
              <a:latin typeface="Times New Roman"/>
              <a:ea typeface="楷体_GB2312"/>
              <a:cs typeface="Times New Roman"/>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linds(horizont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horizont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linds(horizontal)">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linds(horizontal)">
                                      <p:cBhvr>
                                        <p:cTn id="35" dur="500"/>
                                        <p:tgtEl>
                                          <p:spTgt spid="10"/>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linds(horizont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linds(horizontal)">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linds(horizontal)">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blinds(horizontal)">
                                      <p:cBhvr>
                                        <p:cTn id="5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9" grpId="0"/>
      <p:bldP spid="10" grpId="0"/>
      <p:bldP spid="11" grpId="0"/>
      <p:bldP spid="12" grpId="0"/>
      <p:bldP spid="13"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a:spLocks noChangeArrowheads="1"/>
          </p:cNvSpPr>
          <p:nvPr/>
        </p:nvSpPr>
        <p:spPr bwMode="auto">
          <a:xfrm>
            <a:off x="591033" y="1695063"/>
            <a:ext cx="11116848" cy="3440972"/>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6" name="矩形 1"/>
          <p:cNvSpPr>
            <a:spLocks noChangeArrowheads="1"/>
          </p:cNvSpPr>
          <p:nvPr/>
        </p:nvSpPr>
        <p:spPr bwMode="auto">
          <a:xfrm>
            <a:off x="1051237" y="1697554"/>
            <a:ext cx="1054414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smtClean="0">
                <a:latin typeface="Times New Roman"/>
                <a:ea typeface="黑体"/>
                <a:cs typeface="Times New Roman"/>
              </a:rPr>
              <a:t>『</a:t>
            </a:r>
            <a:r>
              <a:rPr lang="zh-CN" altLang="zh-CN" sz="2400" b="1" kern="100" dirty="0">
                <a:latin typeface="Times New Roman"/>
                <a:ea typeface="黑体"/>
                <a:cs typeface="Times New Roman"/>
              </a:rPr>
              <a:t>史论观点』</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宋初加强中央集权的影响</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宋初专制主义中央集权的加强，由于矫枉过正，后继者又不知变通，也产生了一定的消极后果。如地方权力太弱，在反侵略战争中无力抵抗；对军队防范过甚，削弱了军队的战斗力，在对外战争中居于弱势；官僚机构分化事权和互相牵制不当，造成机构重叠、官员队伍庞大、效率低下等问题。</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杨宁一《历史学习新视野</a:t>
            </a:r>
            <a:r>
              <a:rPr lang="zh-CN" altLang="zh-CN" sz="2400" b="1" kern="100" dirty="0">
                <a:latin typeface="宋体"/>
                <a:ea typeface="Times New Roman"/>
                <a:cs typeface="Courier New"/>
              </a:rPr>
              <a:t> </a:t>
            </a:r>
            <a:r>
              <a:rPr lang="zh-CN" altLang="zh-CN" sz="2400" b="1" kern="100" dirty="0">
                <a:latin typeface="Times New Roman"/>
                <a:cs typeface="Times New Roman"/>
              </a:rPr>
              <a:t>新知识》</a:t>
            </a:r>
            <a:endParaRPr lang="zh-CN" altLang="zh-CN" sz="1050" kern="100" dirty="0">
              <a:effectLst/>
              <a:latin typeface="宋体"/>
              <a:cs typeface="Courier New"/>
            </a:endParaRPr>
          </a:p>
        </p:txBody>
      </p:sp>
      <p:pic>
        <p:nvPicPr>
          <p:cNvPr id="7" name="Picture 3" descr="E:\陈红\2018\课件\2019版 高三一轮 历史（人民版）\不用\教材补充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1116" y="2553753"/>
            <a:ext cx="679834" cy="1793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24463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167162" y="403179"/>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考点三　选官用官制度的变化</a:t>
            </a:r>
            <a:endParaRPr lang="zh-CN" altLang="zh-CN" sz="1050" kern="100" dirty="0">
              <a:effectLst/>
              <a:latin typeface="宋体"/>
              <a:cs typeface="Courier New"/>
            </a:endParaRPr>
          </a:p>
        </p:txBody>
      </p:sp>
      <p:pic>
        <p:nvPicPr>
          <p:cNvPr id="4098" name="Picture 2" descr="J19"/>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23998" y="981589"/>
            <a:ext cx="6029652" cy="5499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5391402" y="950025"/>
            <a:ext cx="723275" cy="307777"/>
          </a:xfrm>
          <a:prstGeom prst="rect">
            <a:avLst/>
          </a:prstGeom>
          <a:noFill/>
        </p:spPr>
        <p:txBody>
          <a:bodyPr wrap="none" rtlCol="0">
            <a:spAutoFit/>
          </a:bodyPr>
          <a:lstStyle/>
          <a:p>
            <a:r>
              <a:rPr lang="zh-CN" altLang="zh-CN" sz="1400" b="1" kern="100" dirty="0">
                <a:solidFill>
                  <a:srgbClr val="FF0000"/>
                </a:solidFill>
                <a:latin typeface="Times New Roman"/>
                <a:ea typeface="楷体_GB2312"/>
                <a:cs typeface="Times New Roman"/>
              </a:rPr>
              <a:t>汉武帝</a:t>
            </a:r>
            <a:endParaRPr lang="zh-CN" altLang="en-US" sz="1400" b="1" kern="100" dirty="0">
              <a:solidFill>
                <a:srgbClr val="FF0000"/>
              </a:solidFill>
              <a:latin typeface="Times New Roman"/>
              <a:ea typeface="楷体_GB2312"/>
              <a:cs typeface="Times New Roman"/>
            </a:endParaRPr>
          </a:p>
        </p:txBody>
      </p:sp>
      <p:sp>
        <p:nvSpPr>
          <p:cNvPr id="3" name="TextBox 2"/>
          <p:cNvSpPr txBox="1"/>
          <p:nvPr/>
        </p:nvSpPr>
        <p:spPr>
          <a:xfrm>
            <a:off x="5486402" y="1555671"/>
            <a:ext cx="543739" cy="307777"/>
          </a:xfrm>
          <a:prstGeom prst="rect">
            <a:avLst/>
          </a:prstGeom>
          <a:noFill/>
        </p:spPr>
        <p:txBody>
          <a:bodyPr wrap="none" rtlCol="0">
            <a:spAutoFit/>
          </a:bodyPr>
          <a:lstStyle/>
          <a:p>
            <a:r>
              <a:rPr lang="zh-CN" altLang="zh-CN" sz="1400" b="1" kern="100" dirty="0">
                <a:solidFill>
                  <a:srgbClr val="FF0000"/>
                </a:solidFill>
                <a:latin typeface="Times New Roman"/>
                <a:ea typeface="楷体_GB2312"/>
                <a:cs typeface="Times New Roman"/>
              </a:rPr>
              <a:t>举荐</a:t>
            </a:r>
            <a:endParaRPr lang="zh-CN" altLang="en-US" sz="1400" b="1" kern="100" dirty="0">
              <a:solidFill>
                <a:srgbClr val="FF0000"/>
              </a:solidFill>
              <a:latin typeface="Times New Roman"/>
              <a:ea typeface="楷体_GB2312"/>
              <a:cs typeface="Times New Roman"/>
            </a:endParaRPr>
          </a:p>
        </p:txBody>
      </p:sp>
      <p:sp>
        <p:nvSpPr>
          <p:cNvPr id="5" name="TextBox 4"/>
          <p:cNvSpPr txBox="1"/>
          <p:nvPr/>
        </p:nvSpPr>
        <p:spPr>
          <a:xfrm>
            <a:off x="5427027" y="3491348"/>
            <a:ext cx="543739" cy="307777"/>
          </a:xfrm>
          <a:prstGeom prst="rect">
            <a:avLst/>
          </a:prstGeom>
          <a:noFill/>
        </p:spPr>
        <p:txBody>
          <a:bodyPr wrap="none" rtlCol="0">
            <a:spAutoFit/>
          </a:bodyPr>
          <a:lstStyle/>
          <a:p>
            <a:r>
              <a:rPr lang="zh-CN" altLang="zh-CN" sz="1400" b="1" kern="100" dirty="0">
                <a:solidFill>
                  <a:srgbClr val="FF0000"/>
                </a:solidFill>
                <a:latin typeface="Times New Roman"/>
                <a:ea typeface="楷体_GB2312"/>
                <a:cs typeface="Times New Roman"/>
              </a:rPr>
              <a:t>门第</a:t>
            </a:r>
            <a:endParaRPr lang="zh-CN" altLang="en-US" sz="1400" b="1" kern="100" dirty="0">
              <a:solidFill>
                <a:srgbClr val="FF0000"/>
              </a:solidFill>
              <a:latin typeface="Times New Roman"/>
              <a:ea typeface="楷体_GB2312"/>
              <a:cs typeface="Times New Roman"/>
            </a:endParaRPr>
          </a:p>
        </p:txBody>
      </p:sp>
      <p:sp>
        <p:nvSpPr>
          <p:cNvPr id="6" name="TextBox 5"/>
          <p:cNvSpPr txBox="1"/>
          <p:nvPr/>
        </p:nvSpPr>
        <p:spPr>
          <a:xfrm>
            <a:off x="5605152" y="4809509"/>
            <a:ext cx="723275" cy="307777"/>
          </a:xfrm>
          <a:prstGeom prst="rect">
            <a:avLst/>
          </a:prstGeom>
          <a:noFill/>
        </p:spPr>
        <p:txBody>
          <a:bodyPr wrap="none" rtlCol="0">
            <a:spAutoFit/>
          </a:bodyPr>
          <a:lstStyle/>
          <a:p>
            <a:r>
              <a:rPr lang="zh-CN" altLang="zh-CN" sz="1400" b="1" kern="100" dirty="0">
                <a:solidFill>
                  <a:srgbClr val="FF0000"/>
                </a:solidFill>
                <a:latin typeface="Times New Roman"/>
                <a:ea typeface="楷体_GB2312"/>
                <a:cs typeface="Times New Roman"/>
              </a:rPr>
              <a:t>隋炀帝</a:t>
            </a:r>
            <a:endParaRPr lang="zh-CN" altLang="en-US" sz="1400" b="1" kern="100" dirty="0">
              <a:solidFill>
                <a:srgbClr val="FF0000"/>
              </a:solidFill>
              <a:latin typeface="Times New Roman"/>
              <a:ea typeface="楷体_GB2312"/>
              <a:cs typeface="Times New Roman"/>
            </a:endParaRPr>
          </a:p>
        </p:txBody>
      </p:sp>
      <p:sp>
        <p:nvSpPr>
          <p:cNvPr id="7" name="TextBox 6"/>
          <p:cNvSpPr txBox="1"/>
          <p:nvPr/>
        </p:nvSpPr>
        <p:spPr>
          <a:xfrm>
            <a:off x="8288969" y="5438899"/>
            <a:ext cx="543739" cy="307777"/>
          </a:xfrm>
          <a:prstGeom prst="rect">
            <a:avLst/>
          </a:prstGeom>
          <a:noFill/>
        </p:spPr>
        <p:txBody>
          <a:bodyPr wrap="none" rtlCol="0">
            <a:spAutoFit/>
          </a:bodyPr>
          <a:lstStyle/>
          <a:p>
            <a:r>
              <a:rPr lang="zh-CN" altLang="zh-CN" sz="1400" b="1" kern="100" dirty="0">
                <a:solidFill>
                  <a:srgbClr val="FF0000"/>
                </a:solidFill>
                <a:latin typeface="Times New Roman"/>
                <a:ea typeface="楷体_GB2312"/>
                <a:cs typeface="Times New Roman"/>
              </a:rPr>
              <a:t>特权</a:t>
            </a:r>
            <a:endParaRPr lang="zh-CN" altLang="en-US" sz="1400" b="1" kern="100" dirty="0">
              <a:solidFill>
                <a:srgbClr val="FF0000"/>
              </a:solidFill>
              <a:latin typeface="Times New Roman"/>
              <a:ea typeface="楷体_GB2312"/>
              <a:cs typeface="Times New Roman"/>
            </a:endParaRPr>
          </a:p>
        </p:txBody>
      </p:sp>
      <p:sp>
        <p:nvSpPr>
          <p:cNvPr id="8" name="TextBox 7"/>
          <p:cNvSpPr txBox="1"/>
          <p:nvPr/>
        </p:nvSpPr>
        <p:spPr>
          <a:xfrm>
            <a:off x="7849592" y="5675426"/>
            <a:ext cx="902811" cy="307777"/>
          </a:xfrm>
          <a:prstGeom prst="rect">
            <a:avLst/>
          </a:prstGeom>
          <a:noFill/>
        </p:spPr>
        <p:txBody>
          <a:bodyPr wrap="none" rtlCol="0">
            <a:spAutoFit/>
          </a:bodyPr>
          <a:lstStyle/>
          <a:p>
            <a:r>
              <a:rPr lang="zh-CN" altLang="zh-CN" sz="1400" b="1" kern="100" dirty="0">
                <a:solidFill>
                  <a:srgbClr val="FF0000"/>
                </a:solidFill>
                <a:latin typeface="Times New Roman"/>
                <a:ea typeface="楷体_GB2312"/>
                <a:cs typeface="Times New Roman"/>
              </a:rPr>
              <a:t>文化素质</a:t>
            </a:r>
            <a:endParaRPr lang="zh-CN" altLang="en-US" sz="1400" b="1" kern="100" dirty="0">
              <a:solidFill>
                <a:srgbClr val="FF0000"/>
              </a:solidFill>
              <a:latin typeface="Times New Roman"/>
              <a:ea typeface="楷体_GB2312"/>
              <a:cs typeface="Times New Roman"/>
            </a:endParaRPr>
          </a:p>
        </p:txBody>
      </p:sp>
      <p:sp>
        <p:nvSpPr>
          <p:cNvPr id="9" name="TextBox 8"/>
          <p:cNvSpPr txBox="1"/>
          <p:nvPr/>
        </p:nvSpPr>
        <p:spPr>
          <a:xfrm>
            <a:off x="7992094" y="5911953"/>
            <a:ext cx="902811" cy="307777"/>
          </a:xfrm>
          <a:prstGeom prst="rect">
            <a:avLst/>
          </a:prstGeom>
          <a:noFill/>
        </p:spPr>
        <p:txBody>
          <a:bodyPr wrap="none" rtlCol="0">
            <a:spAutoFit/>
          </a:bodyPr>
          <a:lstStyle/>
          <a:p>
            <a:r>
              <a:rPr lang="zh-CN" altLang="zh-CN" sz="1400" b="1" kern="100" dirty="0">
                <a:solidFill>
                  <a:srgbClr val="FF0000"/>
                </a:solidFill>
                <a:latin typeface="Times New Roman"/>
                <a:ea typeface="楷体_GB2312"/>
                <a:cs typeface="Times New Roman"/>
              </a:rPr>
              <a:t>中央集权</a:t>
            </a:r>
            <a:endParaRPr lang="zh-CN" altLang="en-US" sz="1400" b="1" kern="100" dirty="0">
              <a:solidFill>
                <a:srgbClr val="FF0000"/>
              </a:solidFill>
              <a:latin typeface="Times New Roman"/>
              <a:ea typeface="楷体_GB2312"/>
              <a:cs typeface="Times New Roman"/>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horizontal)">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a:spLocks noChangeArrowheads="1"/>
          </p:cNvSpPr>
          <p:nvPr/>
        </p:nvSpPr>
        <p:spPr bwMode="auto">
          <a:xfrm>
            <a:off x="591033" y="704064"/>
            <a:ext cx="11116848" cy="5541720"/>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6" name="矩形 1"/>
          <p:cNvSpPr>
            <a:spLocks noChangeArrowheads="1"/>
          </p:cNvSpPr>
          <p:nvPr/>
        </p:nvSpPr>
        <p:spPr bwMode="auto">
          <a:xfrm>
            <a:off x="1051237" y="676304"/>
            <a:ext cx="10544144" cy="5562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『历史概念』</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誊录制度</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所谓</a:t>
            </a:r>
            <a:r>
              <a:rPr lang="en-US" altLang="zh-CN" sz="2400" b="1" kern="100" dirty="0">
                <a:latin typeface="Times New Roman"/>
                <a:cs typeface="Courier New"/>
              </a:rPr>
              <a:t>“</a:t>
            </a:r>
            <a:r>
              <a:rPr lang="zh-CN" altLang="zh-CN" sz="2400" b="1" kern="100" dirty="0">
                <a:latin typeface="Times New Roman"/>
                <a:ea typeface="楷体_GB2312"/>
                <a:cs typeface="Times New Roman"/>
              </a:rPr>
              <a:t>誊录</a:t>
            </a:r>
            <a:r>
              <a:rPr lang="en-US" altLang="zh-CN" sz="2400" b="1" kern="100" dirty="0">
                <a:latin typeface="Times New Roman"/>
                <a:cs typeface="Courier New"/>
              </a:rPr>
              <a:t>”</a:t>
            </a:r>
            <a:r>
              <a:rPr lang="zh-CN" altLang="zh-CN" sz="2400" b="1" kern="100" dirty="0">
                <a:latin typeface="Times New Roman"/>
                <a:ea typeface="楷体_GB2312"/>
                <a:cs typeface="Times New Roman"/>
              </a:rPr>
              <a:t>，就是抄写试卷，是宋朝用于杜绝舞弊的方法之一。举子的亲笔试卷称真卷，誊录后送归封弥官存档；誊录的卷子称草卷，送给考官评阅。誊录与封弥合称誊录弥封制。</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『史论观点』</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唐朝科举制的作用</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科举考试在唐代虽有较大发展，但在面向社会、公平竞争等方面还不完善，主要表现为它保留了察举制的残余，推荐在科举考试中仍然占有突出地位。门荫和科举同时并举，调整了统治集团内部各个阶层的权力地位和矛盾，而科举制主要是为中下层知识分子参与政权提供了一条途径。</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杨宁一</a:t>
            </a:r>
            <a:r>
              <a:rPr lang="zh-CN" altLang="zh-CN" sz="2400" b="1" kern="100" dirty="0">
                <a:latin typeface="宋体"/>
                <a:ea typeface="Times New Roman"/>
                <a:cs typeface="Courier New"/>
              </a:rPr>
              <a:t> </a:t>
            </a:r>
            <a:r>
              <a:rPr lang="zh-CN" altLang="zh-CN" sz="2400" b="1" kern="100" dirty="0">
                <a:latin typeface="Times New Roman"/>
                <a:cs typeface="Times New Roman"/>
              </a:rPr>
              <a:t>《历史学习新视野</a:t>
            </a:r>
            <a:r>
              <a:rPr lang="zh-CN" altLang="zh-CN" sz="2400" b="1" kern="100" dirty="0">
                <a:latin typeface="宋体"/>
                <a:ea typeface="Times New Roman"/>
                <a:cs typeface="Courier New"/>
              </a:rPr>
              <a:t> </a:t>
            </a:r>
            <a:r>
              <a:rPr lang="zh-CN" altLang="zh-CN" sz="2400" b="1" kern="100" dirty="0">
                <a:latin typeface="Times New Roman"/>
                <a:cs typeface="Times New Roman"/>
              </a:rPr>
              <a:t>新知识》</a:t>
            </a:r>
            <a:endParaRPr lang="zh-CN" altLang="zh-CN" sz="1050" kern="100" dirty="0">
              <a:effectLst/>
              <a:latin typeface="宋体"/>
              <a:cs typeface="Courier New"/>
            </a:endParaRPr>
          </a:p>
        </p:txBody>
      </p:sp>
      <p:pic>
        <p:nvPicPr>
          <p:cNvPr id="7" name="Picture 3" descr="E:\陈红\2018\课件\2019版 高三一轮 历史（人民版）\不用\教材补充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1116" y="2577503"/>
            <a:ext cx="679834" cy="1793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8045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741038" y="593179"/>
            <a:ext cx="261829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30780" algn="l"/>
              </a:tabLst>
            </a:pP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巧学妙用</a:t>
            </a:r>
            <a:r>
              <a:rPr lang="en-US" altLang="zh-CN" sz="2800" b="1" kern="100" dirty="0" smtClean="0">
                <a:latin typeface="Times New Roman"/>
                <a:ea typeface="黑体"/>
                <a:cs typeface="Courier New"/>
              </a:rPr>
              <a:t>]</a:t>
            </a:r>
            <a:endParaRPr lang="zh-CN" altLang="zh-CN" sz="2800" kern="100" dirty="0">
              <a:latin typeface="宋体"/>
              <a:cs typeface="Courier New"/>
            </a:endParaRPr>
          </a:p>
        </p:txBody>
      </p:sp>
      <p:sp>
        <p:nvSpPr>
          <p:cNvPr id="5" name="矩形 1"/>
          <p:cNvSpPr>
            <a:spLocks noChangeArrowheads="1"/>
          </p:cNvSpPr>
          <p:nvPr/>
        </p:nvSpPr>
        <p:spPr bwMode="auto">
          <a:xfrm>
            <a:off x="499299" y="1208704"/>
            <a:ext cx="11192821"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【漫画说史】</a:t>
            </a:r>
            <a:r>
              <a:rPr lang="zh-CN" altLang="zh-CN" sz="2400" b="1" kern="100">
                <a:latin typeface="宋体"/>
                <a:ea typeface="Times New Roman"/>
                <a:cs typeface="Courier New"/>
              </a:rPr>
              <a:t> </a:t>
            </a:r>
            <a:r>
              <a:rPr lang="en-US" altLang="zh-CN" sz="2400" b="1" kern="100" dirty="0">
                <a:latin typeface="Times New Roman"/>
                <a:cs typeface="Courier New"/>
              </a:rPr>
              <a:t>“</a:t>
            </a:r>
            <a:r>
              <a:rPr lang="zh-CN" altLang="zh-CN" sz="2400" b="1" kern="100" dirty="0">
                <a:latin typeface="Times New Roman"/>
                <a:ea typeface="黑体"/>
                <a:cs typeface="Times New Roman"/>
              </a:rPr>
              <a:t>推恩令</a:t>
            </a:r>
            <a:r>
              <a:rPr lang="en-US" altLang="zh-CN" sz="2400" b="1" kern="100" dirty="0">
                <a:latin typeface="Times New Roman"/>
                <a:cs typeface="Courier New"/>
              </a:rPr>
              <a:t>”</a:t>
            </a:r>
            <a:endParaRPr lang="zh-CN" altLang="zh-CN" sz="1050" kern="100" dirty="0">
              <a:effectLst/>
              <a:latin typeface="宋体"/>
              <a:cs typeface="Courier New"/>
            </a:endParaRPr>
          </a:p>
        </p:txBody>
      </p:sp>
      <p:pic>
        <p:nvPicPr>
          <p:cNvPr id="5122" name="Picture 2" descr="J14B"/>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16148" y="1879395"/>
            <a:ext cx="4068070" cy="2765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696282" y="4748585"/>
            <a:ext cx="10799436" cy="1200329"/>
          </a:xfrm>
          <a:prstGeom prst="rect">
            <a:avLst/>
          </a:prstGeom>
        </p:spPr>
        <p:txBody>
          <a:bodyPr>
            <a:spAutoFit/>
          </a:bodyPr>
          <a:lstStyle/>
          <a:p>
            <a:pPr algn="just">
              <a:lnSpc>
                <a:spcPct val="150000"/>
              </a:lnSpc>
              <a:spcAft>
                <a:spcPts val="0"/>
              </a:spcAft>
              <a:tabLst>
                <a:tab pos="2610485" algn="l"/>
                <a:tab pos="2700655" algn="l"/>
              </a:tabLst>
            </a:pPr>
            <a:r>
              <a:rPr lang="zh-CN" altLang="zh-CN" sz="2400" b="1" kern="100" dirty="0">
                <a:latin typeface="宋体"/>
                <a:cs typeface="宋体"/>
              </a:rPr>
              <a:t>★</a:t>
            </a:r>
            <a:r>
              <a:rPr lang="en-US" altLang="zh-CN" sz="2400" b="1" kern="100" dirty="0">
                <a:latin typeface="Times New Roman"/>
                <a:cs typeface="Courier New"/>
              </a:rPr>
              <a:t>“</a:t>
            </a:r>
            <a:r>
              <a:rPr lang="zh-CN" altLang="zh-CN" sz="2400" b="1" kern="100" dirty="0">
                <a:latin typeface="Times New Roman"/>
                <a:ea typeface="楷体_GB2312"/>
                <a:cs typeface="Times New Roman"/>
              </a:rPr>
              <a:t>推恩令</a:t>
            </a:r>
            <a:r>
              <a:rPr lang="en-US" altLang="zh-CN" sz="2400" b="1" kern="100" dirty="0">
                <a:latin typeface="Times New Roman"/>
                <a:cs typeface="Courier New"/>
              </a:rPr>
              <a:t>”</a:t>
            </a:r>
            <a:r>
              <a:rPr lang="zh-CN" altLang="zh-CN" sz="2400" b="1" kern="100" dirty="0">
                <a:latin typeface="Times New Roman"/>
                <a:ea typeface="楷体_GB2312"/>
                <a:cs typeface="Times New Roman"/>
              </a:rPr>
              <a:t>规定诸侯王死后嫡长子继承王位，其他子弟分割部分土地为列侯，归郡管辖，王国越分越小</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zh-CN" altLang="zh-CN" sz="2400" kern="100" dirty="0">
              <a:effectLst/>
              <a:latin typeface="宋体"/>
              <a:cs typeface="Courier New"/>
            </a:endParaRPr>
          </a:p>
        </p:txBody>
      </p:sp>
    </p:spTree>
    <p:extLst>
      <p:ext uri="{BB962C8B-B14F-4D97-AF65-F5344CB8AC3E}">
        <p14:creationId xmlns:p14="http://schemas.microsoft.com/office/powerpoint/2010/main" val="27997935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044429"/>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【时空构图】</a:t>
            </a:r>
            <a:r>
              <a:rPr lang="zh-CN" altLang="zh-CN" sz="2400" b="1" kern="100">
                <a:latin typeface="宋体"/>
                <a:ea typeface="Times New Roman"/>
                <a:cs typeface="Courier New"/>
              </a:rPr>
              <a:t> </a:t>
            </a:r>
            <a:r>
              <a:rPr lang="zh-CN" altLang="zh-CN" sz="2400" b="1" kern="100">
                <a:latin typeface="Times New Roman"/>
                <a:ea typeface="黑体"/>
                <a:cs typeface="Times New Roman"/>
              </a:rPr>
              <a:t>古代中央与地方关系的演变</a:t>
            </a:r>
            <a:endParaRPr lang="zh-CN" altLang="zh-CN" sz="1050" kern="100">
              <a:effectLst/>
              <a:latin typeface="宋体"/>
              <a:cs typeface="Courier New"/>
            </a:endParaRPr>
          </a:p>
        </p:txBody>
      </p:sp>
      <p:pic>
        <p:nvPicPr>
          <p:cNvPr id="6146" name="Picture 2" descr="L5"/>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83515" y="1961449"/>
            <a:ext cx="6790244" cy="3249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21450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008804"/>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【漫画说史】</a:t>
            </a:r>
            <a:r>
              <a:rPr lang="zh-CN" altLang="zh-CN" sz="2400" b="1" kern="100">
                <a:latin typeface="宋体"/>
                <a:ea typeface="Times New Roman"/>
                <a:cs typeface="Courier New"/>
              </a:rPr>
              <a:t> </a:t>
            </a:r>
            <a:r>
              <a:rPr lang="zh-CN" altLang="zh-CN" sz="2400" b="1" kern="100">
                <a:latin typeface="Times New Roman"/>
                <a:ea typeface="黑体"/>
                <a:cs typeface="Times New Roman"/>
              </a:rPr>
              <a:t>古代回避制度</a:t>
            </a:r>
            <a:endParaRPr lang="zh-CN" altLang="zh-CN" sz="1050" kern="100">
              <a:effectLst/>
              <a:latin typeface="宋体"/>
              <a:cs typeface="Courier New"/>
            </a:endParaRPr>
          </a:p>
        </p:txBody>
      </p:sp>
      <p:pic>
        <p:nvPicPr>
          <p:cNvPr id="7170" name="Picture 2" descr="L6"/>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42493" y="1889359"/>
            <a:ext cx="4615380" cy="2627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364091" y="4422086"/>
            <a:ext cx="11463818" cy="1200329"/>
          </a:xfrm>
          <a:prstGeom prst="rect">
            <a:avLst/>
          </a:prstGeom>
        </p:spPr>
        <p:txBody>
          <a:bodyPr>
            <a:spAutoFit/>
          </a:bodyPr>
          <a:lstStyle/>
          <a:p>
            <a:pPr algn="just">
              <a:lnSpc>
                <a:spcPct val="150000"/>
              </a:lnSpc>
              <a:spcAft>
                <a:spcPts val="0"/>
              </a:spcAft>
              <a:tabLst>
                <a:tab pos="2610485" algn="l"/>
                <a:tab pos="2700655" algn="l"/>
              </a:tabLst>
            </a:pPr>
            <a:r>
              <a:rPr lang="zh-CN" altLang="zh-CN" sz="2400" b="1" kern="100" dirty="0">
                <a:latin typeface="宋体"/>
                <a:cs typeface="宋体"/>
              </a:rPr>
              <a:t>★</a:t>
            </a:r>
            <a:r>
              <a:rPr lang="zh-CN" altLang="zh-CN" sz="2400" b="1" kern="100" dirty="0">
                <a:latin typeface="Times New Roman"/>
                <a:ea typeface="楷体_GB2312"/>
                <a:cs typeface="Times New Roman"/>
              </a:rPr>
              <a:t>任官回避制度最早推行于西汉时期，对维护中央集权，防止裙带关系滋生、抑制盘根错节的地方势力具有重要意义</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zh-CN" altLang="zh-CN" sz="2400" kern="100" dirty="0">
              <a:effectLst/>
              <a:latin typeface="宋体"/>
              <a:cs typeface="Courier New"/>
            </a:endParaRPr>
          </a:p>
        </p:txBody>
      </p:sp>
    </p:spTree>
    <p:extLst>
      <p:ext uri="{BB962C8B-B14F-4D97-AF65-F5344CB8AC3E}">
        <p14:creationId xmlns:p14="http://schemas.microsoft.com/office/powerpoint/2010/main" val="27121450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020679"/>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【图解历史】</a:t>
            </a:r>
            <a:r>
              <a:rPr lang="zh-CN" altLang="zh-CN" sz="2400" b="1" kern="100">
                <a:latin typeface="宋体"/>
                <a:ea typeface="Times New Roman"/>
                <a:cs typeface="Courier New"/>
              </a:rPr>
              <a:t> </a:t>
            </a:r>
            <a:r>
              <a:rPr lang="zh-CN" altLang="zh-CN" sz="2400" b="1" kern="100">
                <a:latin typeface="Times New Roman"/>
                <a:ea typeface="黑体"/>
                <a:cs typeface="Times New Roman"/>
              </a:rPr>
              <a:t>三省六部制的运转</a:t>
            </a:r>
            <a:endParaRPr lang="zh-CN" altLang="zh-CN" sz="1050" kern="100">
              <a:effectLst/>
              <a:latin typeface="宋体"/>
              <a:cs typeface="Courier New"/>
            </a:endParaRPr>
          </a:p>
        </p:txBody>
      </p:sp>
      <p:pic>
        <p:nvPicPr>
          <p:cNvPr id="8194" name="Picture 2" descr="J16"/>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56327" y="2029017"/>
            <a:ext cx="4394567" cy="317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21450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913804"/>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【构图解史】</a:t>
            </a:r>
            <a:r>
              <a:rPr lang="zh-CN" altLang="zh-CN" sz="2400" b="1" kern="100">
                <a:latin typeface="宋体"/>
                <a:ea typeface="Times New Roman"/>
                <a:cs typeface="Courier New"/>
              </a:rPr>
              <a:t> </a:t>
            </a:r>
            <a:r>
              <a:rPr lang="zh-CN" altLang="zh-CN" sz="2400" b="1" kern="100">
                <a:latin typeface="Times New Roman"/>
                <a:ea typeface="黑体"/>
                <a:cs typeface="Times New Roman"/>
              </a:rPr>
              <a:t>宋代</a:t>
            </a:r>
            <a:r>
              <a:rPr lang="en-US" altLang="zh-CN" sz="2400" b="1" kern="100" dirty="0">
                <a:latin typeface="Times New Roman"/>
                <a:cs typeface="Courier New"/>
              </a:rPr>
              <a:t>“</a:t>
            </a:r>
            <a:r>
              <a:rPr lang="zh-CN" altLang="zh-CN" sz="2400" b="1" kern="100" dirty="0">
                <a:latin typeface="Times New Roman"/>
                <a:ea typeface="黑体"/>
                <a:cs typeface="Times New Roman"/>
              </a:rPr>
              <a:t>二府三司制</a:t>
            </a:r>
            <a:r>
              <a:rPr lang="en-US" altLang="zh-CN" sz="2400" b="1" kern="100" dirty="0">
                <a:latin typeface="Times New Roman"/>
                <a:cs typeface="Courier New"/>
              </a:rPr>
              <a:t>”</a:t>
            </a:r>
            <a:endParaRPr lang="zh-CN" altLang="zh-CN" sz="1050" kern="100" dirty="0">
              <a:effectLst/>
              <a:latin typeface="宋体"/>
              <a:cs typeface="Courier New"/>
            </a:endParaRPr>
          </a:p>
        </p:txBody>
      </p:sp>
      <p:pic>
        <p:nvPicPr>
          <p:cNvPr id="9218" name="Picture 2" descr="J16A"/>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43026" y="1631276"/>
            <a:ext cx="3641155" cy="4359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21450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973179"/>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【构图解史】</a:t>
            </a:r>
            <a:r>
              <a:rPr lang="zh-CN" altLang="zh-CN" sz="2400" b="1" kern="100">
                <a:latin typeface="宋体"/>
                <a:ea typeface="Times New Roman"/>
                <a:cs typeface="Courier New"/>
              </a:rPr>
              <a:t> </a:t>
            </a:r>
            <a:r>
              <a:rPr lang="zh-CN" altLang="zh-CN" sz="2400" b="1" kern="100">
                <a:latin typeface="Times New Roman"/>
                <a:ea typeface="黑体"/>
                <a:cs typeface="Times New Roman"/>
              </a:rPr>
              <a:t>中国古代选官制度的变迁</a:t>
            </a:r>
            <a:endParaRPr lang="zh-CN" altLang="zh-CN" sz="1050" kern="100">
              <a:effectLst/>
              <a:latin typeface="宋体"/>
              <a:cs typeface="Courier New"/>
            </a:endParaRPr>
          </a:p>
        </p:txBody>
      </p:sp>
      <p:pic>
        <p:nvPicPr>
          <p:cNvPr id="10242" name="Picture 2" descr="J18"/>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18646" y="1922935"/>
            <a:ext cx="5542246" cy="3326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21450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14662" y="949429"/>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【漫画说史】</a:t>
            </a:r>
            <a:r>
              <a:rPr lang="zh-CN" altLang="zh-CN" sz="2400" b="1" kern="100">
                <a:latin typeface="宋体"/>
                <a:ea typeface="Times New Roman"/>
                <a:cs typeface="Courier New"/>
              </a:rPr>
              <a:t> </a:t>
            </a:r>
            <a:r>
              <a:rPr lang="zh-CN" altLang="zh-CN" sz="2400" b="1" kern="100">
                <a:latin typeface="Times New Roman"/>
                <a:ea typeface="黑体"/>
                <a:cs typeface="Times New Roman"/>
              </a:rPr>
              <a:t>范进中举</a:t>
            </a:r>
            <a:endParaRPr lang="zh-CN" altLang="zh-CN" sz="1050" kern="100">
              <a:effectLst/>
              <a:latin typeface="宋体"/>
              <a:cs typeface="Courier New"/>
            </a:endParaRPr>
          </a:p>
        </p:txBody>
      </p:sp>
      <p:pic>
        <p:nvPicPr>
          <p:cNvPr id="11266" name="Picture 2" descr="L7"/>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90234" y="1695028"/>
            <a:ext cx="4673436" cy="2618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304716" y="4321085"/>
            <a:ext cx="11463818" cy="1130246"/>
          </a:xfrm>
          <a:prstGeom prst="rect">
            <a:avLst/>
          </a:prstGeom>
        </p:spPr>
        <p:txBody>
          <a:bodyPr>
            <a:spAutoFit/>
          </a:bodyPr>
          <a:lstStyle/>
          <a:p>
            <a:pPr algn="just">
              <a:lnSpc>
                <a:spcPct val="150000"/>
              </a:lnSpc>
              <a:spcAft>
                <a:spcPts val="0"/>
              </a:spcAft>
              <a:tabLst>
                <a:tab pos="2610485" algn="l"/>
                <a:tab pos="2700655" algn="l"/>
              </a:tabLst>
            </a:pPr>
            <a:r>
              <a:rPr lang="zh-CN" altLang="zh-CN" sz="2400" b="1" kern="100" dirty="0">
                <a:latin typeface="宋体"/>
                <a:cs typeface="宋体"/>
              </a:rPr>
              <a:t>★</a:t>
            </a:r>
            <a:r>
              <a:rPr lang="zh-CN" altLang="zh-CN" sz="2400" b="1" kern="100" dirty="0">
                <a:latin typeface="Times New Roman"/>
                <a:ea typeface="楷体_GB2312"/>
                <a:cs typeface="Times New Roman"/>
              </a:rPr>
              <a:t>漫画中范进从</a:t>
            </a:r>
            <a:r>
              <a:rPr lang="en-US" altLang="zh-CN" sz="2400" b="1" kern="100" dirty="0">
                <a:latin typeface="Times New Roman"/>
                <a:ea typeface="楷体_GB2312"/>
                <a:cs typeface="Courier New"/>
              </a:rPr>
              <a:t>20</a:t>
            </a:r>
            <a:r>
              <a:rPr lang="zh-CN" altLang="zh-CN" sz="2400" b="1" kern="100" dirty="0">
                <a:latin typeface="Times New Roman"/>
                <a:ea typeface="楷体_GB2312"/>
                <a:cs typeface="Times New Roman"/>
              </a:rPr>
              <a:t>岁到</a:t>
            </a:r>
            <a:r>
              <a:rPr lang="en-US" altLang="zh-CN" sz="2400" b="1" kern="100" dirty="0">
                <a:latin typeface="Times New Roman"/>
                <a:ea typeface="楷体_GB2312"/>
                <a:cs typeface="Courier New"/>
              </a:rPr>
              <a:t>54</a:t>
            </a:r>
            <a:r>
              <a:rPr lang="zh-CN" altLang="zh-CN" sz="2400" b="1" kern="100" dirty="0">
                <a:latin typeface="Times New Roman"/>
                <a:ea typeface="楷体_GB2312"/>
                <a:cs typeface="Times New Roman"/>
              </a:rPr>
              <a:t>岁，整整考了</a:t>
            </a:r>
            <a:r>
              <a:rPr lang="en-US" altLang="zh-CN" sz="2400" b="1" kern="100" dirty="0">
                <a:latin typeface="Times New Roman"/>
                <a:ea typeface="楷体_GB2312"/>
                <a:cs typeface="Courier New"/>
              </a:rPr>
              <a:t>35</a:t>
            </a:r>
            <a:r>
              <a:rPr lang="zh-CN" altLang="zh-CN" sz="2400" b="1" kern="100" dirty="0">
                <a:latin typeface="Times New Roman"/>
                <a:ea typeface="楷体_GB2312"/>
                <a:cs typeface="Times New Roman"/>
              </a:rPr>
              <a:t>年，</a:t>
            </a:r>
            <a:r>
              <a:rPr lang="en-US" altLang="zh-CN" sz="2400" b="1" kern="100" dirty="0">
                <a:latin typeface="Times New Roman"/>
                <a:cs typeface="Courier New"/>
              </a:rPr>
              <a:t>“</a:t>
            </a:r>
            <a:r>
              <a:rPr lang="zh-CN" altLang="zh-CN" sz="2400" b="1" kern="100" dirty="0">
                <a:latin typeface="Times New Roman"/>
                <a:ea typeface="楷体_GB2312"/>
                <a:cs typeface="Times New Roman"/>
              </a:rPr>
              <a:t>范进中举</a:t>
            </a:r>
            <a:r>
              <a:rPr lang="en-US" altLang="zh-CN" sz="2400" b="1" kern="100" dirty="0">
                <a:latin typeface="Times New Roman"/>
                <a:cs typeface="Courier New"/>
              </a:rPr>
              <a:t>”</a:t>
            </a:r>
            <a:r>
              <a:rPr lang="zh-CN" altLang="zh-CN" sz="2400" b="1" kern="100" dirty="0">
                <a:latin typeface="Times New Roman"/>
                <a:ea typeface="楷体_GB2312"/>
                <a:cs typeface="Times New Roman"/>
              </a:rPr>
              <a:t>深刻揭露了明清科举制度的黑暗和对知识分子的思想束缚</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zh-CN" altLang="zh-CN" sz="2400" kern="100" dirty="0">
              <a:effectLst/>
              <a:latin typeface="宋体"/>
              <a:cs typeface="Courier New"/>
            </a:endParaRPr>
          </a:p>
        </p:txBody>
      </p:sp>
    </p:spTree>
    <p:extLst>
      <p:ext uri="{BB962C8B-B14F-4D97-AF65-F5344CB8AC3E}">
        <p14:creationId xmlns:p14="http://schemas.microsoft.com/office/powerpoint/2010/main" val="27121450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矩形 1"/>
          <p:cNvSpPr>
            <a:spLocks noChangeArrowheads="1"/>
          </p:cNvSpPr>
          <p:nvPr/>
        </p:nvSpPr>
        <p:spPr bwMode="auto">
          <a:xfrm>
            <a:off x="210198" y="2297293"/>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dirty="0">
                <a:latin typeface="Times New Roman"/>
                <a:ea typeface="黑体"/>
                <a:cs typeface="Times New Roman"/>
              </a:rPr>
              <a:t>考法</a:t>
            </a:r>
            <a:r>
              <a:rPr lang="en-US" altLang="zh-CN" sz="2800" b="1" kern="100" dirty="0">
                <a:latin typeface="Times New Roman"/>
                <a:ea typeface="黑体"/>
                <a:cs typeface="Courier New"/>
              </a:rPr>
              <a:t>1</a:t>
            </a:r>
            <a:r>
              <a:rPr lang="zh-CN" altLang="zh-CN" sz="2800" b="1" kern="100" dirty="0">
                <a:latin typeface="Times New Roman"/>
                <a:ea typeface="黑体"/>
                <a:cs typeface="Times New Roman"/>
              </a:rPr>
              <a:t>　史论阐述类</a:t>
            </a: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古代选官制度的演变及影响</a:t>
            </a:r>
            <a:endParaRPr lang="zh-CN" altLang="zh-CN" sz="1100" kern="100" dirty="0">
              <a:effectLst/>
              <a:latin typeface="宋体"/>
              <a:cs typeface="Courier New"/>
            </a:endParaRPr>
          </a:p>
        </p:txBody>
      </p:sp>
      <p:sp>
        <p:nvSpPr>
          <p:cNvPr id="6" name="矩形 1"/>
          <p:cNvSpPr>
            <a:spLocks noChangeArrowheads="1"/>
          </p:cNvSpPr>
          <p:nvPr/>
        </p:nvSpPr>
        <p:spPr bwMode="auto">
          <a:xfrm>
            <a:off x="209346" y="3015727"/>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【考题</a:t>
            </a:r>
            <a:r>
              <a:rPr lang="en-US" altLang="zh-CN" sz="2400" b="1" kern="100" dirty="0">
                <a:latin typeface="Times New Roman"/>
                <a:ea typeface="黑体"/>
                <a:cs typeface="Courier New"/>
              </a:rPr>
              <a:t>1</a:t>
            </a:r>
            <a:r>
              <a:rPr lang="zh-CN" altLang="zh-CN" sz="2400" b="1" kern="100" dirty="0">
                <a:latin typeface="Times New Roman"/>
                <a:ea typeface="黑体"/>
                <a:cs typeface="Times New Roman"/>
              </a:rPr>
              <a:t>】</a:t>
            </a:r>
            <a:r>
              <a:rPr lang="zh-CN" altLang="zh-CN" sz="2400" b="1" kern="100" dirty="0">
                <a:latin typeface="宋体"/>
                <a:ea typeface="Times New Roman"/>
                <a:cs typeface="Courier New"/>
              </a:rPr>
              <a:t> </a:t>
            </a:r>
            <a:r>
              <a:rPr lang="en-US" altLang="zh-CN" sz="2400" b="1" kern="100" dirty="0">
                <a:latin typeface="Times New Roman"/>
                <a:ea typeface="黑体"/>
                <a:cs typeface="Arial"/>
              </a:rPr>
              <a:t>(2016·</a:t>
            </a:r>
            <a:r>
              <a:rPr lang="zh-CN" altLang="zh-CN" sz="2400" b="1" kern="100" dirty="0">
                <a:latin typeface="Times New Roman"/>
                <a:ea typeface="黑体"/>
                <a:cs typeface="Arial"/>
              </a:rPr>
              <a:t>课标全国</a:t>
            </a:r>
            <a:r>
              <a:rPr lang="zh-CN" altLang="zh-CN" sz="2400" b="1" kern="100" dirty="0">
                <a:latin typeface="Times New Roman"/>
                <a:cs typeface="宋体"/>
              </a:rPr>
              <a:t>Ⅱ</a:t>
            </a:r>
            <a:r>
              <a:rPr lang="zh-CN" altLang="zh-CN" sz="2400" b="1" kern="100" dirty="0">
                <a:latin typeface="Times New Roman"/>
                <a:ea typeface="黑体"/>
                <a:cs typeface="Arial"/>
              </a:rPr>
              <a:t>，</a:t>
            </a:r>
            <a:r>
              <a:rPr lang="en-US" altLang="zh-CN" sz="2400" b="1" kern="100" dirty="0">
                <a:latin typeface="Times New Roman"/>
                <a:ea typeface="黑体"/>
                <a:cs typeface="Arial"/>
              </a:rPr>
              <a:t>25)</a:t>
            </a:r>
            <a:r>
              <a:rPr lang="zh-CN" altLang="zh-CN" sz="2400" b="1" kern="100" dirty="0">
                <a:latin typeface="Times New Roman"/>
                <a:cs typeface="Times New Roman"/>
              </a:rPr>
              <a:t>两汉实行州郡推荐、朝廷考试任用的察举制；经魏晋九品中正制，至隋唐演变为自由投考、差额录用的科举制。科举制更有利于</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选拔最优秀的官吏</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鉴别官员道德水平</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排除世家子弟入仕　</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提升社会文化水平</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a:t>
            </a:r>
            <a:r>
              <a:rPr lang="zh-CN" altLang="zh-CN" sz="2400" b="1" kern="100" dirty="0">
                <a:solidFill>
                  <a:srgbClr val="FF0000"/>
                </a:solidFill>
                <a:latin typeface="Times New Roman"/>
                <a:ea typeface="黑体"/>
                <a:cs typeface="Times New Roman"/>
              </a:rPr>
              <a:t>案　</a:t>
            </a:r>
            <a:r>
              <a:rPr lang="en-US" altLang="zh-CN" sz="2400" b="1" kern="100" dirty="0" smtClean="0">
                <a:solidFill>
                  <a:srgbClr val="FF0000"/>
                </a:solidFill>
                <a:latin typeface="Times New Roman"/>
                <a:cs typeface="Courier New"/>
              </a:rPr>
              <a:t>D </a:t>
            </a:r>
            <a:endParaRPr lang="zh-CN" altLang="zh-CN" sz="1050" kern="100" dirty="0">
              <a:solidFill>
                <a:srgbClr val="FF0000"/>
              </a:solidFill>
              <a:effectLst/>
              <a:latin typeface="宋体"/>
              <a:cs typeface="Courier New"/>
            </a:endParaRPr>
          </a:p>
        </p:txBody>
      </p:sp>
      <p:pic>
        <p:nvPicPr>
          <p:cNvPr id="6146" name="Picture 2" descr="对接高考"/>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9063" y="638688"/>
            <a:ext cx="11887543" cy="655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3" descr="对接48分选择题"/>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2126" y="1436679"/>
            <a:ext cx="3829863" cy="770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7294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blinds(horizontal)">
                                      <p:cBhvr>
                                        <p:cTn id="7"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862835" y="2231929"/>
            <a:ext cx="10588449" cy="277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宋体"/>
                <a:cs typeface="宋体"/>
              </a:rPr>
              <a:t>★</a:t>
            </a:r>
            <a:r>
              <a:rPr lang="zh-CN" altLang="zh-CN" sz="2400" b="1" kern="100" dirty="0">
                <a:latin typeface="Times New Roman"/>
                <a:ea typeface="黑体"/>
                <a:cs typeface="Times New Roman"/>
              </a:rPr>
              <a:t>明立意　</a:t>
            </a:r>
            <a:r>
              <a:rPr lang="zh-CN" altLang="zh-CN" sz="2400" b="1" kern="100" dirty="0">
                <a:latin typeface="Times New Roman"/>
                <a:ea typeface="楷体_GB2312"/>
                <a:cs typeface="Times New Roman"/>
              </a:rPr>
              <a:t>从科举制的影响角度考查时空观念和历史解释。</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宋体"/>
                <a:cs typeface="宋体"/>
              </a:rPr>
              <a:t>★</a:t>
            </a:r>
            <a:r>
              <a:rPr lang="zh-CN" altLang="zh-CN" sz="2400" b="1" kern="100" dirty="0">
                <a:latin typeface="Times New Roman"/>
                <a:ea typeface="黑体"/>
                <a:cs typeface="Times New Roman"/>
              </a:rPr>
              <a:t>抓关键　</a:t>
            </a:r>
            <a:r>
              <a:rPr lang="en-US" altLang="zh-CN" sz="2400" b="1" kern="100" dirty="0">
                <a:latin typeface="Times New Roman"/>
                <a:cs typeface="Courier New"/>
              </a:rPr>
              <a:t>“</a:t>
            </a:r>
            <a:r>
              <a:rPr lang="zh-CN" altLang="zh-CN" sz="2400" b="1" kern="100" dirty="0">
                <a:latin typeface="Times New Roman"/>
                <a:ea typeface="楷体_GB2312"/>
                <a:cs typeface="Times New Roman"/>
              </a:rPr>
              <a:t>更有利于</a:t>
            </a:r>
            <a:r>
              <a:rPr lang="en-US" altLang="zh-CN" sz="2400" b="1" kern="100" dirty="0">
                <a:latin typeface="Times New Roman"/>
                <a:cs typeface="Courier New"/>
              </a:rPr>
              <a:t>”“</a:t>
            </a:r>
            <a:r>
              <a:rPr lang="zh-CN" altLang="zh-CN" sz="2400" b="1" kern="100" dirty="0">
                <a:latin typeface="Times New Roman"/>
                <a:ea typeface="楷体_GB2312"/>
                <a:cs typeface="Times New Roman"/>
              </a:rPr>
              <a:t>至隋唐演变为自由投考、差额录用的科举制度</a:t>
            </a:r>
            <a:r>
              <a:rPr lang="en-US" altLang="zh-CN" sz="2400" b="1" kern="100" dirty="0">
                <a:latin typeface="Times New Roman"/>
                <a:cs typeface="Courier New"/>
              </a:rPr>
              <a:t>”</a:t>
            </a:r>
            <a:r>
              <a:rPr lang="zh-CN" altLang="zh-CN" sz="2400" b="1" kern="100" dirty="0">
                <a:latin typeface="Times New Roman"/>
                <a:ea typeface="楷体_GB2312"/>
                <a:cs typeface="Times New Roman"/>
              </a:rPr>
              <a:t>。</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宋体"/>
                <a:cs typeface="宋体"/>
              </a:rPr>
              <a:t>★</a:t>
            </a:r>
            <a:r>
              <a:rPr lang="zh-CN" altLang="zh-CN" sz="2400" b="1" kern="100" dirty="0">
                <a:latin typeface="Times New Roman"/>
                <a:ea typeface="黑体"/>
                <a:cs typeface="Times New Roman"/>
              </a:rPr>
              <a:t>清误区　</a:t>
            </a:r>
            <a:r>
              <a:rPr lang="zh-CN" altLang="zh-CN" sz="2400" b="1" kern="100" dirty="0">
                <a:latin typeface="Times New Roman"/>
                <a:ea typeface="楷体_GB2312"/>
                <a:cs typeface="Times New Roman"/>
              </a:rPr>
              <a:t>本题属于分析比较型选择题，难度较小。考生对科举制选拔的内容及标准理解不透，科举制以考试成绩为选拔标准，考试内容为儒家经典，无法鉴别官员的道德水平。</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2249890641"/>
              </p:ext>
            </p:extLst>
          </p:nvPr>
        </p:nvGraphicFramePr>
        <p:xfrm>
          <a:off x="575033" y="1638204"/>
          <a:ext cx="5268913" cy="593725"/>
        </p:xfrm>
        <a:graphic>
          <a:graphicData uri="http://schemas.openxmlformats.org/presentationml/2006/ole">
            <mc:AlternateContent xmlns:mc="http://schemas.openxmlformats.org/markup-compatibility/2006">
              <mc:Choice xmlns:v="urn:schemas-microsoft-com:vml" Requires="v">
                <p:oleObj spid="_x0000_s14344" name="文档" r:id="rId4" imgW="5269437" imgH="594051" progId="Word.Document.12">
                  <p:embed/>
                </p:oleObj>
              </mc:Choice>
              <mc:Fallback>
                <p:oleObj name="文档" r:id="rId4" imgW="5269437" imgH="594051" progId="Word.Document.12">
                  <p:embed/>
                  <p:pic>
                    <p:nvPicPr>
                      <p:cNvPr id="0" name=""/>
                      <p:cNvPicPr/>
                      <p:nvPr/>
                    </p:nvPicPr>
                    <p:blipFill>
                      <a:blip r:embed="rId5"/>
                      <a:stretch>
                        <a:fillRect/>
                      </a:stretch>
                    </p:blipFill>
                    <p:spPr>
                      <a:xfrm>
                        <a:off x="575033" y="1638204"/>
                        <a:ext cx="5268913" cy="593725"/>
                      </a:xfrm>
                      <a:prstGeom prst="rect">
                        <a:avLst/>
                      </a:prstGeom>
                    </p:spPr>
                  </p:pic>
                </p:oleObj>
              </mc:Fallback>
            </mc:AlternateContent>
          </a:graphicData>
        </a:graphic>
      </p:graphicFrame>
    </p:spTree>
    <p:extLst>
      <p:ext uri="{BB962C8B-B14F-4D97-AF65-F5344CB8AC3E}">
        <p14:creationId xmlns:p14="http://schemas.microsoft.com/office/powerpoint/2010/main" val="5420315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extLst>
              <p:ext uri="{D42A27DB-BD31-4B8C-83A1-F6EECF244321}">
                <p14:modId xmlns:p14="http://schemas.microsoft.com/office/powerpoint/2010/main" val="87737724"/>
              </p:ext>
            </p:extLst>
          </p:nvPr>
        </p:nvGraphicFramePr>
        <p:xfrm>
          <a:off x="503794" y="1396753"/>
          <a:ext cx="5268913" cy="593725"/>
        </p:xfrm>
        <a:graphic>
          <a:graphicData uri="http://schemas.openxmlformats.org/presentationml/2006/ole">
            <mc:AlternateContent xmlns:mc="http://schemas.openxmlformats.org/markup-compatibility/2006">
              <mc:Choice xmlns:v="urn:schemas-microsoft-com:vml" Requires="v">
                <p:oleObj spid="_x0000_s12298" name="文档" r:id="rId4" imgW="5269437" imgH="594051" progId="Word.Document.12">
                  <p:embed/>
                </p:oleObj>
              </mc:Choice>
              <mc:Fallback>
                <p:oleObj name="文档" r:id="rId4" imgW="5269437" imgH="594051" progId="Word.Document.12">
                  <p:embed/>
                  <p:pic>
                    <p:nvPicPr>
                      <p:cNvPr id="0" name=""/>
                      <p:cNvPicPr/>
                      <p:nvPr/>
                    </p:nvPicPr>
                    <p:blipFill>
                      <a:blip r:embed="rId5"/>
                      <a:stretch>
                        <a:fillRect/>
                      </a:stretch>
                    </p:blipFill>
                    <p:spPr>
                      <a:xfrm>
                        <a:off x="503794" y="1396753"/>
                        <a:ext cx="5268913" cy="593725"/>
                      </a:xfrm>
                      <a:prstGeom prst="rect">
                        <a:avLst/>
                      </a:prstGeom>
                    </p:spPr>
                  </p:pic>
                </p:oleObj>
              </mc:Fallback>
            </mc:AlternateContent>
          </a:graphicData>
        </a:graphic>
      </p:graphicFrame>
      <p:pic>
        <p:nvPicPr>
          <p:cNvPr id="12290" name="Picture 2" descr="L8"/>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00397" y="2166573"/>
            <a:ext cx="6790244" cy="336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45731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10198" y="599168"/>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a:latin typeface="Times New Roman"/>
                <a:ea typeface="黑体"/>
                <a:cs typeface="Times New Roman"/>
              </a:rPr>
              <a:t>考法</a:t>
            </a:r>
            <a:r>
              <a:rPr lang="en-US" altLang="zh-CN" sz="2800" b="1" kern="100" dirty="0">
                <a:latin typeface="Times New Roman"/>
                <a:ea typeface="黑体"/>
                <a:cs typeface="Courier New"/>
              </a:rPr>
              <a:t>2</a:t>
            </a:r>
            <a:r>
              <a:rPr lang="zh-CN" altLang="zh-CN" sz="2800" b="1" kern="100" dirty="0">
                <a:latin typeface="Times New Roman"/>
                <a:ea typeface="黑体"/>
                <a:cs typeface="Times New Roman"/>
              </a:rPr>
              <a:t>　史料主旨类</a:t>
            </a: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汉代地方管理制度的特点和影响</a:t>
            </a:r>
            <a:endParaRPr lang="zh-CN" altLang="zh-CN" sz="1100" kern="100" dirty="0">
              <a:effectLst/>
              <a:latin typeface="宋体"/>
              <a:cs typeface="Courier New"/>
            </a:endParaRPr>
          </a:p>
        </p:txBody>
      </p:sp>
      <p:sp>
        <p:nvSpPr>
          <p:cNvPr id="7" name="矩形 1"/>
          <p:cNvSpPr>
            <a:spLocks noChangeArrowheads="1"/>
          </p:cNvSpPr>
          <p:nvPr/>
        </p:nvSpPr>
        <p:spPr bwMode="auto">
          <a:xfrm>
            <a:off x="209346" y="1376977"/>
            <a:ext cx="11647294" cy="583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【考题</a:t>
            </a:r>
            <a:r>
              <a:rPr lang="en-US" altLang="zh-CN" sz="2400" b="1" kern="100" dirty="0">
                <a:latin typeface="Times New Roman"/>
                <a:ea typeface="黑体"/>
              </a:rPr>
              <a:t>2</a:t>
            </a:r>
            <a:r>
              <a:rPr lang="zh-CN" altLang="zh-CN" sz="2400" b="1" kern="100" dirty="0">
                <a:latin typeface="Times New Roman"/>
                <a:ea typeface="黑体"/>
                <a:cs typeface="Times New Roman"/>
              </a:rPr>
              <a:t>】</a:t>
            </a:r>
            <a:r>
              <a:rPr lang="zh-CN" altLang="zh-CN" sz="2400" b="1" kern="100" dirty="0">
                <a:ea typeface="Times New Roman"/>
              </a:rPr>
              <a:t> </a:t>
            </a:r>
            <a:r>
              <a:rPr lang="en-US" altLang="zh-CN" sz="2400" b="1" kern="100" dirty="0">
                <a:latin typeface="Times New Roman"/>
                <a:ea typeface="黑体"/>
                <a:cs typeface="Arial"/>
              </a:rPr>
              <a:t>(2017·</a:t>
            </a:r>
            <a:r>
              <a:rPr lang="zh-CN" altLang="zh-CN" sz="2400" b="1" kern="100" dirty="0">
                <a:latin typeface="Times New Roman"/>
                <a:ea typeface="黑体"/>
                <a:cs typeface="Arial"/>
              </a:rPr>
              <a:t>课标全国</a:t>
            </a:r>
            <a:r>
              <a:rPr lang="zh-CN" altLang="zh-CN" sz="2400" b="1" kern="100" dirty="0">
                <a:latin typeface="Times New Roman"/>
                <a:cs typeface="宋体"/>
              </a:rPr>
              <a:t>Ⅰ</a:t>
            </a:r>
            <a:r>
              <a:rPr lang="zh-CN" altLang="zh-CN" sz="2400" b="1" kern="100" dirty="0">
                <a:latin typeface="Times New Roman"/>
                <a:ea typeface="黑体"/>
                <a:cs typeface="Arial"/>
              </a:rPr>
              <a:t>，</a:t>
            </a:r>
            <a:r>
              <a:rPr lang="en-US" altLang="zh-CN" sz="2400" b="1" kern="100" dirty="0">
                <a:latin typeface="Times New Roman"/>
                <a:ea typeface="黑体"/>
                <a:cs typeface="Arial"/>
              </a:rPr>
              <a:t>25)</a:t>
            </a:r>
            <a:endParaRPr lang="zh-CN" altLang="zh-CN" sz="1050" kern="100" dirty="0">
              <a:effectLst/>
              <a:latin typeface="宋体"/>
              <a:cs typeface="Courier New"/>
            </a:endParaRPr>
          </a:p>
        </p:txBody>
      </p:sp>
      <p:sp>
        <p:nvSpPr>
          <p:cNvPr id="2" name="TextBox 1"/>
          <p:cNvSpPr txBox="1"/>
          <p:nvPr/>
        </p:nvSpPr>
        <p:spPr>
          <a:xfrm>
            <a:off x="5058894" y="2066308"/>
            <a:ext cx="647934" cy="461665"/>
          </a:xfrm>
          <a:prstGeom prst="rect">
            <a:avLst/>
          </a:prstGeom>
          <a:noFill/>
        </p:spPr>
        <p:txBody>
          <a:bodyPr wrap="none" rtlCol="0">
            <a:spAutoFit/>
          </a:bodyPr>
          <a:lstStyle/>
          <a:p>
            <a:r>
              <a:rPr lang="zh-CN" altLang="zh-CN" sz="2400" b="1" kern="100" dirty="0">
                <a:latin typeface="Times New Roman"/>
                <a:cs typeface="Times New Roman"/>
              </a:rPr>
              <a:t>表</a:t>
            </a:r>
            <a:r>
              <a:rPr lang="en-US" altLang="zh-CN" sz="2400" b="1" kern="100" dirty="0" smtClean="0">
                <a:latin typeface="Times New Roman"/>
              </a:rPr>
              <a:t>1</a:t>
            </a:r>
            <a:endParaRPr lang="zh-CN" altLang="en-US" sz="2400" dirty="0"/>
          </a:p>
        </p:txBody>
      </p:sp>
      <p:graphicFrame>
        <p:nvGraphicFramePr>
          <p:cNvPr id="3" name="表格 2"/>
          <p:cNvGraphicFramePr>
            <a:graphicFrameLocks noGrp="1"/>
          </p:cNvGraphicFramePr>
          <p:nvPr>
            <p:extLst>
              <p:ext uri="{D42A27DB-BD31-4B8C-83A1-F6EECF244321}">
                <p14:modId xmlns:p14="http://schemas.microsoft.com/office/powerpoint/2010/main" val="2938357029"/>
              </p:ext>
            </p:extLst>
          </p:nvPr>
        </p:nvGraphicFramePr>
        <p:xfrm>
          <a:off x="1341916" y="2797755"/>
          <a:ext cx="9642764" cy="2743200"/>
        </p:xfrm>
        <a:graphic>
          <a:graphicData uri="http://schemas.openxmlformats.org/drawingml/2006/table">
            <a:tbl>
              <a:tblPr/>
              <a:tblGrid>
                <a:gridCol w="3111335"/>
                <a:gridCol w="2850078"/>
                <a:gridCol w="3681351"/>
              </a:tblGrid>
              <a:tr h="376550">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皇帝纪年</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dirty="0">
                          <a:effectLst/>
                          <a:latin typeface="Times New Roman"/>
                          <a:cs typeface="Times New Roman"/>
                        </a:rPr>
                        <a:t>公元纪年</a:t>
                      </a:r>
                      <a:endParaRPr lang="zh-CN" sz="2400" kern="100" baseline="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郡级政区</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0524">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汉高帝十二年</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前</a:t>
                      </a:r>
                      <a:r>
                        <a:rPr lang="en-US" sz="2400" b="1" kern="100" baseline="0">
                          <a:effectLst/>
                          <a:latin typeface="Times New Roman"/>
                          <a:cs typeface="Courier New"/>
                        </a:rPr>
                        <a:t>195</a:t>
                      </a:r>
                      <a:r>
                        <a:rPr lang="zh-CN" sz="2400" b="1" kern="100" baseline="0">
                          <a:effectLst/>
                          <a:latin typeface="Times New Roman"/>
                          <a:cs typeface="Times New Roman"/>
                        </a:rPr>
                        <a:t>年</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en-US" sz="2400" b="1" kern="100" baseline="0">
                          <a:effectLst/>
                          <a:latin typeface="Times New Roman"/>
                          <a:cs typeface="Courier New"/>
                        </a:rPr>
                        <a:t>15</a:t>
                      </a:r>
                      <a:r>
                        <a:rPr lang="zh-CN" sz="2400" b="1" kern="100" baseline="0">
                          <a:effectLst/>
                          <a:latin typeface="Times New Roman"/>
                          <a:cs typeface="Times New Roman"/>
                        </a:rPr>
                        <a:t>郡</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4426">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汉文帝十六年</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dirty="0">
                          <a:effectLst/>
                          <a:latin typeface="Times New Roman"/>
                          <a:cs typeface="Times New Roman"/>
                        </a:rPr>
                        <a:t>前</a:t>
                      </a:r>
                      <a:r>
                        <a:rPr lang="en-US" sz="2400" b="1" kern="100" baseline="0" dirty="0">
                          <a:effectLst/>
                          <a:latin typeface="Times New Roman"/>
                          <a:cs typeface="Courier New"/>
                        </a:rPr>
                        <a:t>164</a:t>
                      </a:r>
                      <a:r>
                        <a:rPr lang="zh-CN" sz="2400" b="1" kern="100" baseline="0" dirty="0">
                          <a:effectLst/>
                          <a:latin typeface="Times New Roman"/>
                          <a:cs typeface="Times New Roman"/>
                        </a:rPr>
                        <a:t>年</a:t>
                      </a:r>
                      <a:endParaRPr lang="zh-CN" sz="2400" kern="100" baseline="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en-US" sz="2400" b="1" kern="100" baseline="0">
                          <a:effectLst/>
                          <a:latin typeface="Times New Roman"/>
                          <a:cs typeface="Courier New"/>
                        </a:rPr>
                        <a:t>24</a:t>
                      </a:r>
                      <a:r>
                        <a:rPr lang="zh-CN" sz="2400" b="1" kern="100" baseline="0">
                          <a:effectLst/>
                          <a:latin typeface="Times New Roman"/>
                          <a:cs typeface="Times New Roman"/>
                        </a:rPr>
                        <a:t>郡</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6448">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汉景帝中六年</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dirty="0">
                          <a:effectLst/>
                          <a:latin typeface="Times New Roman"/>
                          <a:cs typeface="Times New Roman"/>
                        </a:rPr>
                        <a:t>前</a:t>
                      </a:r>
                      <a:r>
                        <a:rPr lang="en-US" sz="2400" b="1" kern="100" baseline="0" dirty="0">
                          <a:effectLst/>
                          <a:latin typeface="Times New Roman"/>
                          <a:cs typeface="Courier New"/>
                        </a:rPr>
                        <a:t>144</a:t>
                      </a:r>
                      <a:r>
                        <a:rPr lang="zh-CN" sz="2400" b="1" kern="100" baseline="0" dirty="0">
                          <a:effectLst/>
                          <a:latin typeface="Times New Roman"/>
                          <a:cs typeface="Times New Roman"/>
                        </a:rPr>
                        <a:t>年</a:t>
                      </a:r>
                      <a:endParaRPr lang="zh-CN" sz="2400" kern="100" baseline="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en-US" sz="2400" b="1" kern="100" baseline="0">
                          <a:effectLst/>
                          <a:latin typeface="Times New Roman"/>
                          <a:cs typeface="Courier New"/>
                        </a:rPr>
                        <a:t>68</a:t>
                      </a:r>
                      <a:r>
                        <a:rPr lang="zh-CN" sz="2400" b="1" kern="100" baseline="0">
                          <a:effectLst/>
                          <a:latin typeface="Times New Roman"/>
                          <a:cs typeface="Times New Roman"/>
                        </a:rPr>
                        <a:t>郡、国</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8476">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汉武帝元封五年</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前</a:t>
                      </a:r>
                      <a:r>
                        <a:rPr lang="en-US" sz="2400" b="1" kern="100" baseline="0">
                          <a:effectLst/>
                          <a:latin typeface="Times New Roman"/>
                          <a:cs typeface="Courier New"/>
                        </a:rPr>
                        <a:t>106</a:t>
                      </a:r>
                      <a:r>
                        <a:rPr lang="zh-CN" sz="2400" b="1" kern="100" baseline="0">
                          <a:effectLst/>
                          <a:latin typeface="Times New Roman"/>
                          <a:cs typeface="Times New Roman"/>
                        </a:rPr>
                        <a:t>年</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en-US" sz="2400" b="1" kern="100" baseline="0" dirty="0">
                          <a:effectLst/>
                          <a:latin typeface="Times New Roman"/>
                          <a:cs typeface="Courier New"/>
                        </a:rPr>
                        <a:t>108</a:t>
                      </a:r>
                      <a:r>
                        <a:rPr lang="zh-CN" sz="2400" b="1" kern="100" baseline="0" dirty="0">
                          <a:effectLst/>
                          <a:latin typeface="Times New Roman"/>
                          <a:cs typeface="Times New Roman"/>
                        </a:rPr>
                        <a:t>郡、国</a:t>
                      </a:r>
                      <a:endParaRPr lang="zh-CN" sz="2400" kern="100" baseline="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8447333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1"/>
          <p:cNvSpPr>
            <a:spLocks noChangeArrowheads="1"/>
          </p:cNvSpPr>
          <p:nvPr/>
        </p:nvSpPr>
        <p:spPr bwMode="auto">
          <a:xfrm>
            <a:off x="499299" y="1743079"/>
            <a:ext cx="11192821"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cs typeface="Times New Roman"/>
              </a:rPr>
              <a:t>表</a:t>
            </a:r>
            <a:r>
              <a:rPr lang="en-US" altLang="zh-CN" sz="2400" b="1" kern="100" dirty="0">
                <a:latin typeface="Times New Roman"/>
                <a:cs typeface="Courier New"/>
              </a:rPr>
              <a:t>1</a:t>
            </a:r>
            <a:r>
              <a:rPr lang="zh-CN" altLang="zh-CN" sz="2400" b="1" kern="100" dirty="0">
                <a:latin typeface="Times New Roman"/>
                <a:cs typeface="Times New Roman"/>
              </a:rPr>
              <a:t>为西汉朝廷直接管辖的郡级政区变化表。据此可知</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A.</a:t>
            </a:r>
            <a:r>
              <a:rPr lang="zh-CN" altLang="zh-CN" sz="2400" b="1" kern="100" dirty="0">
                <a:latin typeface="Times New Roman"/>
                <a:cs typeface="Times New Roman"/>
              </a:rPr>
              <a:t>诸侯王国与朝廷矛盾渐趋激化</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B.</a:t>
            </a:r>
            <a:r>
              <a:rPr lang="zh-CN" altLang="zh-CN" sz="2400" b="1" kern="100" dirty="0">
                <a:latin typeface="Times New Roman"/>
                <a:cs typeface="Times New Roman"/>
              </a:rPr>
              <a:t>中央行政体制进行了调整</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C.</a:t>
            </a:r>
            <a:r>
              <a:rPr lang="zh-CN" altLang="zh-CN" sz="2400" b="1" kern="100" dirty="0">
                <a:latin typeface="Times New Roman"/>
                <a:cs typeface="Times New Roman"/>
              </a:rPr>
              <a:t>朝廷解决边患的条件更加成熟</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D.</a:t>
            </a:r>
            <a:r>
              <a:rPr lang="zh-CN" altLang="zh-CN" sz="2400" b="1" kern="100" dirty="0">
                <a:latin typeface="Times New Roman"/>
                <a:cs typeface="Times New Roman"/>
              </a:rPr>
              <a:t>王国控制的区域日益扩大</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solidFill>
                  <a:srgbClr val="FF0000"/>
                </a:solidFill>
                <a:latin typeface="Times New Roman"/>
                <a:ea typeface="黑体"/>
                <a:cs typeface="Times New Roman"/>
              </a:rPr>
              <a:t>答案　</a:t>
            </a:r>
            <a:r>
              <a:rPr lang="en-US" altLang="zh-CN" sz="2400" b="1" kern="100" dirty="0" smtClean="0">
                <a:solidFill>
                  <a:srgbClr val="FF0000"/>
                </a:solidFill>
                <a:latin typeface="Times New Roman"/>
                <a:cs typeface="Courier New"/>
              </a:rPr>
              <a:t>C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4157822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5" end="5"/>
                                            </p:txEl>
                                          </p:spTgt>
                                        </p:tgtEl>
                                        <p:attrNameLst>
                                          <p:attrName>style.visibility</p:attrName>
                                        </p:attrNameLst>
                                      </p:cBhvr>
                                      <p:to>
                                        <p:strVal val="visible"/>
                                      </p:to>
                                    </p:set>
                                    <p:animEffect transition="in" filter="blinds(horizontal)">
                                      <p:cBhvr>
                                        <p:cTn id="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499299" y="1802454"/>
            <a:ext cx="11192821"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宋体"/>
                <a:cs typeface="宋体"/>
              </a:rPr>
              <a:t>★</a:t>
            </a:r>
            <a:r>
              <a:rPr lang="zh-CN" altLang="zh-CN" sz="2400" b="1" kern="100" dirty="0">
                <a:latin typeface="Times New Roman"/>
                <a:ea typeface="黑体"/>
                <a:cs typeface="Times New Roman"/>
              </a:rPr>
              <a:t>明立意　</a:t>
            </a:r>
            <a:r>
              <a:rPr lang="zh-CN" altLang="zh-CN" sz="2400" b="1" kern="100" dirty="0">
                <a:latin typeface="Times New Roman"/>
                <a:ea typeface="楷体_GB2312"/>
                <a:cs typeface="Times New Roman"/>
              </a:rPr>
              <a:t>从汉代地方管理体系变化的角度考查时空观念和历史解释。</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宋体"/>
                <a:cs typeface="宋体"/>
              </a:rPr>
              <a:t>★</a:t>
            </a:r>
            <a:r>
              <a:rPr lang="zh-CN" altLang="zh-CN" sz="2400" b="1" kern="100" dirty="0">
                <a:latin typeface="Times New Roman"/>
                <a:ea typeface="黑体"/>
                <a:cs typeface="Times New Roman"/>
              </a:rPr>
              <a:t>抓关键　</a:t>
            </a:r>
            <a:r>
              <a:rPr lang="zh-CN" altLang="zh-CN" sz="2400" b="1" kern="100" dirty="0">
                <a:latin typeface="Times New Roman"/>
                <a:ea typeface="楷体_GB2312"/>
                <a:cs typeface="Times New Roman"/>
              </a:rPr>
              <a:t>提取一个变化：中央直接管辖的</a:t>
            </a:r>
            <a:r>
              <a:rPr lang="en-US" altLang="zh-CN" sz="2400" b="1" kern="100" dirty="0">
                <a:latin typeface="Times New Roman"/>
                <a:cs typeface="Courier New"/>
              </a:rPr>
              <a:t>“</a:t>
            </a:r>
            <a:r>
              <a:rPr lang="zh-CN" altLang="zh-CN" sz="2400" b="1" kern="100" dirty="0">
                <a:latin typeface="Times New Roman"/>
                <a:ea typeface="楷体_GB2312"/>
                <a:cs typeface="Times New Roman"/>
              </a:rPr>
              <a:t>郡级政区</a:t>
            </a:r>
            <a:r>
              <a:rPr lang="en-US" altLang="zh-CN" sz="2400" b="1" kern="100" dirty="0">
                <a:latin typeface="Times New Roman"/>
                <a:cs typeface="Courier New"/>
              </a:rPr>
              <a:t>”</a:t>
            </a:r>
            <a:r>
              <a:rPr lang="zh-CN" altLang="zh-CN" sz="2400" b="1" kern="100" dirty="0">
                <a:latin typeface="Times New Roman"/>
                <a:ea typeface="楷体_GB2312"/>
                <a:cs typeface="Times New Roman"/>
              </a:rPr>
              <a:t>的数量。由</a:t>
            </a:r>
            <a:r>
              <a:rPr lang="en-US" altLang="zh-CN" sz="2400" b="1" kern="100" dirty="0">
                <a:latin typeface="Times New Roman"/>
                <a:cs typeface="Courier New"/>
              </a:rPr>
              <a:t>“</a:t>
            </a:r>
            <a:r>
              <a:rPr lang="en-US" altLang="zh-CN" sz="2400" b="1" kern="100" dirty="0">
                <a:latin typeface="Times New Roman"/>
                <a:ea typeface="楷体_GB2312"/>
                <a:cs typeface="Courier New"/>
              </a:rPr>
              <a:t>15</a:t>
            </a:r>
            <a:r>
              <a:rPr lang="zh-CN" altLang="zh-CN" sz="2400" b="1" kern="100" dirty="0">
                <a:latin typeface="Times New Roman"/>
                <a:ea typeface="楷体_GB2312"/>
                <a:cs typeface="Times New Roman"/>
              </a:rPr>
              <a:t>、</a:t>
            </a:r>
            <a:r>
              <a:rPr lang="en-US" altLang="zh-CN" sz="2400" b="1" kern="100" dirty="0">
                <a:latin typeface="Times New Roman"/>
                <a:ea typeface="楷体_GB2312"/>
                <a:cs typeface="Courier New"/>
              </a:rPr>
              <a:t>24</a:t>
            </a:r>
            <a:r>
              <a:rPr lang="en-US" altLang="zh-CN" sz="2400" b="1" kern="100" dirty="0">
                <a:latin typeface="Times New Roman"/>
                <a:cs typeface="Courier New"/>
              </a:rPr>
              <a:t>”</a:t>
            </a:r>
            <a:r>
              <a:rPr lang="zh-CN" altLang="zh-CN" sz="2400" b="1" kern="100" dirty="0">
                <a:latin typeface="Times New Roman"/>
                <a:ea typeface="楷体_GB2312"/>
                <a:cs typeface="Times New Roman"/>
              </a:rPr>
              <a:t>到</a:t>
            </a:r>
            <a:r>
              <a:rPr lang="en-US" altLang="zh-CN" sz="2400" b="1" kern="100" dirty="0">
                <a:latin typeface="Times New Roman"/>
                <a:cs typeface="Courier New"/>
              </a:rPr>
              <a:t>“</a:t>
            </a:r>
            <a:r>
              <a:rPr lang="en-US" altLang="zh-CN" sz="2400" b="1" kern="100" dirty="0">
                <a:latin typeface="Times New Roman"/>
                <a:ea typeface="楷体_GB2312"/>
                <a:cs typeface="Courier New"/>
              </a:rPr>
              <a:t>68</a:t>
            </a:r>
            <a:r>
              <a:rPr lang="zh-CN" altLang="zh-CN" sz="2400" b="1" kern="100" dirty="0">
                <a:latin typeface="Times New Roman"/>
                <a:ea typeface="楷体_GB2312"/>
                <a:cs typeface="Times New Roman"/>
              </a:rPr>
              <a:t>、</a:t>
            </a:r>
            <a:r>
              <a:rPr lang="en-US" altLang="zh-CN" sz="2400" b="1" kern="100" dirty="0">
                <a:latin typeface="Times New Roman"/>
                <a:ea typeface="楷体_GB2312"/>
                <a:cs typeface="Courier New"/>
              </a:rPr>
              <a:t>108</a:t>
            </a:r>
            <a:r>
              <a:rPr lang="en-US" altLang="zh-CN" sz="2400" b="1" kern="100" dirty="0">
                <a:latin typeface="Times New Roman"/>
                <a:cs typeface="Courier New"/>
              </a:rPr>
              <a:t>”</a:t>
            </a:r>
            <a:r>
              <a:rPr lang="zh-CN" altLang="zh-CN" sz="2400" b="1" kern="100" dirty="0">
                <a:latin typeface="Times New Roman"/>
                <a:ea typeface="楷体_GB2312"/>
                <a:cs typeface="Times New Roman"/>
              </a:rPr>
              <a:t>。</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宋体"/>
                <a:cs typeface="宋体"/>
              </a:rPr>
              <a:t>★</a:t>
            </a:r>
            <a:r>
              <a:rPr lang="zh-CN" altLang="zh-CN" sz="2400" b="1" kern="100" dirty="0">
                <a:latin typeface="Times New Roman"/>
                <a:ea typeface="黑体"/>
                <a:cs typeface="Times New Roman"/>
              </a:rPr>
              <a:t>清误区　</a:t>
            </a:r>
            <a:r>
              <a:rPr lang="zh-CN" altLang="zh-CN" sz="2400" b="1" kern="100" dirty="0">
                <a:latin typeface="Times New Roman"/>
                <a:ea typeface="楷体_GB2312"/>
                <a:cs typeface="Times New Roman"/>
              </a:rPr>
              <a:t>本题属于表格数据类选择题，难度较大。考生片面认为西汉中央直接管辖王国区域的扩大是激化中央与地方王国矛盾的体现，而实际上管辖区域的扩大恰巧是二者矛盾得到解决的最好例证。</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4100053488"/>
              </p:ext>
            </p:extLst>
          </p:nvPr>
        </p:nvGraphicFramePr>
        <p:xfrm>
          <a:off x="195035" y="1208729"/>
          <a:ext cx="5268913" cy="593725"/>
        </p:xfrm>
        <a:graphic>
          <a:graphicData uri="http://schemas.openxmlformats.org/presentationml/2006/ole">
            <mc:AlternateContent xmlns:mc="http://schemas.openxmlformats.org/markup-compatibility/2006">
              <mc:Choice xmlns:v="urn:schemas-microsoft-com:vml" Requires="v">
                <p:oleObj spid="_x0000_s15369" name="文档" r:id="rId4" imgW="5269437" imgH="594051" progId="Word.Document.12">
                  <p:embed/>
                </p:oleObj>
              </mc:Choice>
              <mc:Fallback>
                <p:oleObj name="文档" r:id="rId4" imgW="5269437" imgH="594051" progId="Word.Document.12">
                  <p:embed/>
                  <p:pic>
                    <p:nvPicPr>
                      <p:cNvPr id="0" name=""/>
                      <p:cNvPicPr/>
                      <p:nvPr/>
                    </p:nvPicPr>
                    <p:blipFill>
                      <a:blip r:embed="rId5"/>
                      <a:stretch>
                        <a:fillRect/>
                      </a:stretch>
                    </p:blipFill>
                    <p:spPr>
                      <a:xfrm>
                        <a:off x="195035" y="1208729"/>
                        <a:ext cx="5268913" cy="593725"/>
                      </a:xfrm>
                      <a:prstGeom prst="rect">
                        <a:avLst/>
                      </a:prstGeom>
                    </p:spPr>
                  </p:pic>
                </p:oleObj>
              </mc:Fallback>
            </mc:AlternateContent>
          </a:graphicData>
        </a:graphic>
      </p:graphicFrame>
    </p:spTree>
    <p:extLst>
      <p:ext uri="{BB962C8B-B14F-4D97-AF65-F5344CB8AC3E}">
        <p14:creationId xmlns:p14="http://schemas.microsoft.com/office/powerpoint/2010/main" val="36523183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1"/>
          <p:cNvSpPr>
            <a:spLocks noChangeArrowheads="1"/>
          </p:cNvSpPr>
          <p:nvPr/>
        </p:nvSpPr>
        <p:spPr bwMode="auto">
          <a:xfrm>
            <a:off x="800242" y="1980602"/>
            <a:ext cx="10863642" cy="33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dirty="0">
                <a:latin typeface="Times New Roman"/>
                <a:cs typeface="Courier New"/>
              </a:rPr>
              <a:t>(1)</a:t>
            </a:r>
            <a:r>
              <a:rPr lang="zh-CN" altLang="zh-CN" sz="2400" b="1" kern="100" dirty="0">
                <a:latin typeface="Times New Roman"/>
                <a:cs typeface="Times New Roman"/>
              </a:rPr>
              <a:t>迁徙郡国豪富，有效地打击了地方势力，加强了朝廷力量。</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(2)</a:t>
            </a:r>
            <a:r>
              <a:rPr lang="zh-CN" altLang="zh-CN" sz="2400" b="1" kern="100" dirty="0">
                <a:latin typeface="Times New Roman"/>
                <a:cs typeface="Times New Roman"/>
              </a:rPr>
              <a:t>推恩王侯子弟，进一步解决了诸侯王强大难制的问题。</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(3)</a:t>
            </a:r>
            <a:r>
              <a:rPr lang="zh-CN" altLang="zh-CN" sz="2400" b="1" kern="100" dirty="0">
                <a:latin typeface="Times New Roman"/>
                <a:cs typeface="Times New Roman"/>
              </a:rPr>
              <a:t>颁布</a:t>
            </a:r>
            <a:r>
              <a:rPr lang="en-US" altLang="zh-CN" sz="2400" b="1" kern="100" dirty="0">
                <a:latin typeface="Times New Roman"/>
                <a:cs typeface="Courier New"/>
              </a:rPr>
              <a:t>“</a:t>
            </a:r>
            <a:r>
              <a:rPr lang="zh-CN" altLang="zh-CN" sz="2400" b="1" kern="100" dirty="0">
                <a:latin typeface="Times New Roman"/>
                <a:cs typeface="Times New Roman"/>
              </a:rPr>
              <a:t>附益法</a:t>
            </a:r>
            <a:r>
              <a:rPr lang="en-US" altLang="zh-CN" sz="2400" b="1" kern="100" dirty="0">
                <a:latin typeface="Times New Roman"/>
                <a:cs typeface="Courier New"/>
              </a:rPr>
              <a:t>”</a:t>
            </a:r>
            <a:r>
              <a:rPr lang="zh-CN" altLang="zh-CN" sz="2400" b="1" kern="100" dirty="0">
                <a:latin typeface="Times New Roman"/>
                <a:cs typeface="Times New Roman"/>
              </a:rPr>
              <a:t>，</a:t>
            </a:r>
            <a:r>
              <a:rPr lang="zh-CN" altLang="zh-CN" sz="2400" b="1" kern="100" dirty="0">
                <a:latin typeface="宋体"/>
                <a:ea typeface="Times New Roman"/>
                <a:cs typeface="Courier New"/>
              </a:rPr>
              <a:t> </a:t>
            </a:r>
            <a:r>
              <a:rPr lang="zh-CN" altLang="zh-CN" sz="2400" b="1" kern="100" dirty="0">
                <a:latin typeface="Times New Roman"/>
                <a:cs typeface="Times New Roman"/>
              </a:rPr>
              <a:t>限制士人与诸王交游。</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(4)</a:t>
            </a:r>
            <a:r>
              <a:rPr lang="zh-CN" altLang="zh-CN" sz="2400" b="1" kern="100" dirty="0">
                <a:latin typeface="Times New Roman"/>
                <a:cs typeface="Times New Roman"/>
              </a:rPr>
              <a:t>惩治地方豪侠，对于抑压地方豪侠的猖獗气焰，提高专制皇权，起了显著的作用。</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(5)</a:t>
            </a:r>
            <a:r>
              <a:rPr lang="zh-CN" altLang="zh-CN" sz="2400" b="1" kern="100" dirty="0">
                <a:latin typeface="Times New Roman"/>
                <a:cs typeface="Times New Roman"/>
              </a:rPr>
              <a:t>设置十三部刺史，加强了朝廷对地方的控制。</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1223296719"/>
              </p:ext>
            </p:extLst>
          </p:nvPr>
        </p:nvGraphicFramePr>
        <p:xfrm>
          <a:off x="390763" y="1398752"/>
          <a:ext cx="5268913" cy="593725"/>
        </p:xfrm>
        <a:graphic>
          <a:graphicData uri="http://schemas.openxmlformats.org/presentationml/2006/ole">
            <mc:AlternateContent xmlns:mc="http://schemas.openxmlformats.org/markup-compatibility/2006">
              <mc:Choice xmlns:v="urn:schemas-microsoft-com:vml" Requires="v">
                <p:oleObj spid="_x0000_s16393" name="文档" r:id="rId4" imgW="5269437" imgH="594051" progId="Word.Document.12">
                  <p:embed/>
                </p:oleObj>
              </mc:Choice>
              <mc:Fallback>
                <p:oleObj name="文档" r:id="rId4" imgW="5269437" imgH="594051" progId="Word.Document.12">
                  <p:embed/>
                  <p:pic>
                    <p:nvPicPr>
                      <p:cNvPr id="0" name=""/>
                      <p:cNvPicPr/>
                      <p:nvPr/>
                    </p:nvPicPr>
                    <p:blipFill>
                      <a:blip r:embed="rId5"/>
                      <a:stretch>
                        <a:fillRect/>
                      </a:stretch>
                    </p:blipFill>
                    <p:spPr>
                      <a:xfrm>
                        <a:off x="390763" y="1398752"/>
                        <a:ext cx="5268913" cy="593725"/>
                      </a:xfrm>
                      <a:prstGeom prst="rect">
                        <a:avLst/>
                      </a:prstGeom>
                    </p:spPr>
                  </p:pic>
                </p:oleObj>
              </mc:Fallback>
            </mc:AlternateContent>
          </a:graphicData>
        </a:graphic>
      </p:graphicFrame>
    </p:spTree>
    <p:extLst>
      <p:ext uri="{BB962C8B-B14F-4D97-AF65-F5344CB8AC3E}">
        <p14:creationId xmlns:p14="http://schemas.microsoft.com/office/powerpoint/2010/main" val="268818052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10198" y="1394793"/>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a:latin typeface="Times New Roman"/>
                <a:ea typeface="黑体"/>
                <a:cs typeface="Times New Roman"/>
              </a:rPr>
              <a:t>考法</a:t>
            </a:r>
            <a:r>
              <a:rPr lang="en-US" altLang="zh-CN" sz="2800" b="1" kern="100" dirty="0">
                <a:latin typeface="Times New Roman"/>
                <a:ea typeface="黑体"/>
                <a:cs typeface="Courier New"/>
              </a:rPr>
              <a:t>3</a:t>
            </a:r>
            <a:r>
              <a:rPr lang="zh-CN" altLang="zh-CN" sz="2800" b="1" kern="100" dirty="0">
                <a:latin typeface="Times New Roman"/>
                <a:ea typeface="黑体"/>
                <a:cs typeface="Times New Roman"/>
              </a:rPr>
              <a:t>　史料主题类</a:t>
            </a: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汉至元中枢权力体系的演变</a:t>
            </a:r>
            <a:endParaRPr lang="zh-CN" altLang="zh-CN" sz="1100" kern="100" dirty="0">
              <a:effectLst/>
              <a:latin typeface="宋体"/>
              <a:cs typeface="Courier New"/>
            </a:endParaRPr>
          </a:p>
        </p:txBody>
      </p:sp>
      <p:sp>
        <p:nvSpPr>
          <p:cNvPr id="7" name="矩形 1"/>
          <p:cNvSpPr>
            <a:spLocks noChangeArrowheads="1"/>
          </p:cNvSpPr>
          <p:nvPr/>
        </p:nvSpPr>
        <p:spPr bwMode="auto">
          <a:xfrm>
            <a:off x="209346" y="2136977"/>
            <a:ext cx="11647294" cy="3900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史料一　</a:t>
            </a:r>
            <a:r>
              <a:rPr lang="zh-CN" altLang="zh-CN" sz="2400" b="1" kern="100" dirty="0">
                <a:latin typeface="Times New Roman"/>
                <a:ea typeface="楷体_GB2312"/>
                <a:cs typeface="Times New Roman"/>
              </a:rPr>
              <a:t>隋代虽置三公，以高官不除。其秉国钧者惟内史</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中书</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、纳言</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门下</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，而尚书令事无不统，即不预机事，亦称政本之地。</a:t>
            </a:r>
            <a:r>
              <a:rPr lang="zh-CN" altLang="zh-CN" sz="2400" b="1" kern="100" dirty="0">
                <a:latin typeface="宋体"/>
                <a:ea typeface="Times New Roman"/>
                <a:cs typeface="Courier New"/>
              </a:rPr>
              <a:t> </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永瑢《历代职官表</a:t>
            </a:r>
            <a:r>
              <a:rPr lang="en-US" altLang="zh-CN" sz="2400" b="1" kern="100" dirty="0">
                <a:latin typeface="Times New Roman"/>
                <a:cs typeface="Courier New"/>
              </a:rPr>
              <a:t>·</a:t>
            </a:r>
            <a:r>
              <a:rPr lang="zh-CN" altLang="zh-CN" sz="2400" b="1" kern="100" dirty="0">
                <a:latin typeface="Times New Roman"/>
                <a:cs typeface="Times New Roman"/>
              </a:rPr>
              <a:t>内阁》</a:t>
            </a:r>
            <a:r>
              <a:rPr lang="zh-CN" altLang="zh-CN" sz="2400" b="1" kern="100" dirty="0">
                <a:latin typeface="宋体"/>
                <a:ea typeface="Times New Roman"/>
                <a:cs typeface="Courier New"/>
              </a:rPr>
              <a:t> </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唐制：每事先经中书省，中书做定将上，得旨，再下中书，中书以付门下。或有未当，则门下缴驳，又还中书，中书又将上，得旨，再下中书，中书又付门下。若可行，门下又下尚书省，尚书但主书撰奉行而已。</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朱熹《朱子语类》</a:t>
            </a:r>
            <a:r>
              <a:rPr lang="zh-CN" altLang="zh-CN" sz="2400" b="1" kern="100" dirty="0">
                <a:latin typeface="宋体"/>
                <a:ea typeface="Times New Roman"/>
                <a:cs typeface="Courier New"/>
              </a:rPr>
              <a:t> </a:t>
            </a:r>
            <a:endParaRPr lang="zh-CN" altLang="zh-CN" sz="1050" kern="100" dirty="0">
              <a:effectLst/>
              <a:latin typeface="宋体"/>
              <a:cs typeface="Courier New"/>
            </a:endParaRPr>
          </a:p>
        </p:txBody>
      </p:sp>
      <p:pic>
        <p:nvPicPr>
          <p:cNvPr id="8194" name="Picture 2" descr="对接25分综合题"/>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4953" y="488481"/>
            <a:ext cx="3920195" cy="84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54849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1"/>
          <p:cNvSpPr>
            <a:spLocks noChangeArrowheads="1"/>
          </p:cNvSpPr>
          <p:nvPr/>
        </p:nvSpPr>
        <p:spPr bwMode="auto">
          <a:xfrm>
            <a:off x="499299" y="1933079"/>
            <a:ext cx="11192821" cy="33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史料二　</a:t>
            </a:r>
            <a:r>
              <a:rPr lang="zh-CN" altLang="zh-CN" sz="2400" b="1" kern="100">
                <a:latin typeface="Times New Roman"/>
                <a:ea typeface="楷体_GB2312"/>
                <a:cs typeface="Times New Roman"/>
              </a:rPr>
              <a:t>议事已定，德彝</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尚书仆射</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数反之于上前，由是有隙。时房玄龄</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中书令</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、杜如晦新用事，皆疏</a:t>
            </a:r>
            <a:r>
              <a:rPr lang="zh-CN" altLang="zh-CN" sz="2400" b="1" kern="100" dirty="0">
                <a:latin typeface="Times New Roman"/>
                <a:cs typeface="宋体"/>
              </a:rPr>
              <a:t>瑀</a:t>
            </a:r>
            <a:r>
              <a:rPr lang="en-US" altLang="zh-CN" sz="2400" b="1" kern="100" dirty="0">
                <a:latin typeface="Times New Roman"/>
                <a:ea typeface="楷体_GB2312"/>
                <a:cs typeface="楷体_GB2312"/>
              </a:rPr>
              <a:t>(</a:t>
            </a:r>
            <a:r>
              <a:rPr lang="zh-CN" altLang="zh-CN" sz="2400" b="1" kern="100" dirty="0">
                <a:latin typeface="Times New Roman"/>
                <a:ea typeface="楷体_GB2312"/>
                <a:cs typeface="楷体_GB2312"/>
              </a:rPr>
              <a:t>尚书仆射</a:t>
            </a:r>
            <a:r>
              <a:rPr lang="en-US" altLang="zh-CN" sz="2400" b="1" kern="100" dirty="0">
                <a:latin typeface="Times New Roman"/>
                <a:ea typeface="楷体_GB2312"/>
                <a:cs typeface="楷体_GB2312"/>
              </a:rPr>
              <a:t>)</a:t>
            </a:r>
            <a:r>
              <a:rPr lang="zh-CN" altLang="zh-CN" sz="2400" b="1" kern="100" dirty="0">
                <a:latin typeface="Times New Roman"/>
                <a:ea typeface="楷体_GB2312"/>
                <a:cs typeface="楷体_GB2312"/>
              </a:rPr>
              <a:t>而亲德彝</a:t>
            </a:r>
            <a:r>
              <a:rPr lang="zh-CN" altLang="zh-CN" sz="2400" b="1" kern="100" dirty="0">
                <a:latin typeface="Times New Roman"/>
                <a:ea typeface="楷体_GB2312"/>
                <a:cs typeface="Times New Roman"/>
              </a:rPr>
              <a:t>，</a:t>
            </a:r>
            <a:r>
              <a:rPr lang="zh-CN" altLang="zh-CN" sz="2400" b="1" kern="100" dirty="0">
                <a:latin typeface="Times New Roman"/>
                <a:cs typeface="宋体"/>
              </a:rPr>
              <a:t>瑀</a:t>
            </a:r>
            <a:r>
              <a:rPr lang="zh-CN" altLang="zh-CN" sz="2400" b="1" kern="100" dirty="0">
                <a:latin typeface="Times New Roman"/>
                <a:ea typeface="楷体_GB2312"/>
                <a:cs typeface="楷体_GB2312"/>
              </a:rPr>
              <a:t>不能平</a:t>
            </a:r>
            <a:r>
              <a:rPr lang="zh-CN" altLang="zh-CN" sz="2400" b="1" kern="100" dirty="0">
                <a:latin typeface="Times New Roman"/>
                <a:ea typeface="楷体_GB2312"/>
                <a:cs typeface="Times New Roman"/>
              </a:rPr>
              <a:t>，遂上封事论之，辞指寥落，由是忤旨，会</a:t>
            </a:r>
            <a:r>
              <a:rPr lang="zh-CN" altLang="zh-CN" sz="2400" b="1" kern="100" dirty="0">
                <a:latin typeface="Times New Roman"/>
                <a:cs typeface="宋体"/>
              </a:rPr>
              <a:t>瑀</a:t>
            </a:r>
            <a:r>
              <a:rPr lang="zh-CN" altLang="zh-CN" sz="2400" b="1" kern="100" dirty="0">
                <a:latin typeface="Times New Roman"/>
                <a:ea typeface="楷体_GB2312"/>
                <a:cs typeface="楷体_GB2312"/>
              </a:rPr>
              <a:t>与陈叔达</a:t>
            </a:r>
            <a:r>
              <a:rPr lang="en-US" altLang="zh-CN" sz="2400" b="1" kern="100" dirty="0">
                <a:latin typeface="Times New Roman"/>
                <a:ea typeface="楷体_GB2312"/>
                <a:cs typeface="楷体_GB2312"/>
              </a:rPr>
              <a:t>(</a:t>
            </a:r>
            <a:r>
              <a:rPr lang="zh-CN" altLang="zh-CN" sz="2400" b="1" kern="100" dirty="0">
                <a:latin typeface="Times New Roman"/>
                <a:ea typeface="楷体_GB2312"/>
                <a:cs typeface="楷体_GB2312"/>
              </a:rPr>
              <a:t>宰相</a:t>
            </a:r>
            <a:r>
              <a:rPr lang="en-US" altLang="zh-CN" sz="2400" b="1" kern="100" dirty="0">
                <a:latin typeface="Times New Roman"/>
                <a:ea typeface="楷体_GB2312"/>
                <a:cs typeface="楷体_GB2312"/>
              </a:rPr>
              <a:t>)</a:t>
            </a:r>
            <a:r>
              <a:rPr lang="zh-CN" altLang="zh-CN" sz="2400" b="1" kern="100" dirty="0">
                <a:latin typeface="Times New Roman"/>
                <a:ea typeface="楷体_GB2312"/>
                <a:cs typeface="楷体_GB2312"/>
              </a:rPr>
              <a:t>忿争于上前</a:t>
            </a:r>
            <a:r>
              <a:rPr lang="zh-CN" altLang="zh-CN" sz="2400" b="1" kern="100" dirty="0">
                <a:latin typeface="Times New Roman"/>
                <a:ea typeface="楷体_GB2312"/>
                <a:cs typeface="Times New Roman"/>
              </a:rPr>
              <a:t>，庚辰，</a:t>
            </a:r>
            <a:r>
              <a:rPr lang="zh-CN" altLang="zh-CN" sz="2400" b="1" kern="100" dirty="0">
                <a:latin typeface="Times New Roman"/>
                <a:cs typeface="宋体"/>
              </a:rPr>
              <a:t>瑀</a:t>
            </a:r>
            <a:r>
              <a:rPr lang="zh-CN" altLang="zh-CN" sz="2400" b="1" kern="100" dirty="0">
                <a:latin typeface="Times New Roman"/>
                <a:ea typeface="楷体_GB2312"/>
                <a:cs typeface="楷体_GB2312"/>
              </a:rPr>
              <a:t>、叔达皆坐不敬</a:t>
            </a:r>
            <a:r>
              <a:rPr lang="zh-CN" altLang="zh-CN" sz="2400" b="1" kern="100" dirty="0">
                <a:latin typeface="Times New Roman"/>
                <a:ea typeface="楷体_GB2312"/>
                <a:cs typeface="Times New Roman"/>
              </a:rPr>
              <a:t>，免官。</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此后，李世民下旨</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：自今中书、门下及三品以上入阁议事，皆命谏官随之，有失辄谏。</a:t>
            </a:r>
            <a:r>
              <a:rPr lang="zh-CN" altLang="zh-CN" sz="2400" b="1" kern="100" dirty="0">
                <a:latin typeface="宋体"/>
                <a:ea typeface="Times New Roman"/>
                <a:cs typeface="Courier New"/>
              </a:rPr>
              <a:t> </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《资治通鉴》</a:t>
            </a:r>
            <a:r>
              <a:rPr lang="zh-CN" altLang="zh-CN" sz="2400" b="1" kern="100" dirty="0">
                <a:latin typeface="宋体"/>
                <a:ea typeface="Times New Roman"/>
                <a:cs typeface="Courier New"/>
              </a:rPr>
              <a:t> </a:t>
            </a:r>
            <a:endParaRPr lang="zh-CN" altLang="zh-CN" sz="1050" kern="100" dirty="0">
              <a:effectLst/>
              <a:latin typeface="宋体"/>
              <a:cs typeface="Courier New"/>
            </a:endParaRPr>
          </a:p>
        </p:txBody>
      </p:sp>
    </p:spTree>
    <p:extLst>
      <p:ext uri="{BB962C8B-B14F-4D97-AF65-F5344CB8AC3E}">
        <p14:creationId xmlns:p14="http://schemas.microsoft.com/office/powerpoint/2010/main" val="7599311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499299" y="1208704"/>
            <a:ext cx="11192821"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dirty="0">
                <a:latin typeface="Times New Roman"/>
                <a:cs typeface="Courier New"/>
              </a:rPr>
              <a:t>(1)</a:t>
            </a:r>
            <a:r>
              <a:rPr lang="zh-CN" altLang="zh-CN" sz="2400" b="1" kern="100" dirty="0">
                <a:latin typeface="Times New Roman"/>
                <a:cs typeface="Times New Roman"/>
              </a:rPr>
              <a:t>史料一论述了隋唐三省六部制的演变历程。与隋代相比较，唐代的三省辅政体制有何不同？</a:t>
            </a:r>
            <a:r>
              <a:rPr lang="en-US" altLang="zh-CN" sz="2400" b="1" kern="100" dirty="0">
                <a:latin typeface="Times New Roman"/>
                <a:ea typeface="楷体_GB2312"/>
                <a:cs typeface="Courier New"/>
              </a:rPr>
              <a:t>(9</a:t>
            </a:r>
            <a:r>
              <a:rPr lang="zh-CN" altLang="zh-CN" sz="2400" b="1" kern="100" dirty="0">
                <a:latin typeface="Times New Roman"/>
                <a:ea typeface="楷体_GB2312"/>
                <a:cs typeface="Times New Roman"/>
              </a:rPr>
              <a:t>分</a:t>
            </a:r>
            <a:r>
              <a:rPr lang="en-US" altLang="zh-CN" sz="2400" b="1" kern="100" dirty="0">
                <a:latin typeface="Times New Roman"/>
                <a:ea typeface="楷体_GB2312"/>
                <a:cs typeface="Courier New"/>
              </a:rPr>
              <a:t>) </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solidFill>
                  <a:srgbClr val="FF0000"/>
                </a:solidFill>
                <a:latin typeface="Times New Roman"/>
                <a:ea typeface="黑体"/>
                <a:cs typeface="Times New Roman"/>
              </a:rPr>
              <a:t>提示　</a:t>
            </a:r>
            <a:r>
              <a:rPr lang="zh-CN" altLang="zh-CN" sz="2400" b="1" kern="100" dirty="0">
                <a:solidFill>
                  <a:srgbClr val="FF0000"/>
                </a:solidFill>
                <a:latin typeface="Times New Roman"/>
                <a:ea typeface="仿宋_GB2312"/>
                <a:cs typeface="Times New Roman"/>
              </a:rPr>
              <a:t>不同：确定了三省各自的职权；确立了三省的运行机制；三省的权力相等。</a:t>
            </a:r>
            <a:endParaRPr lang="zh-CN" altLang="zh-CN" sz="1050" kern="100" dirty="0">
              <a:solidFill>
                <a:srgbClr val="FF0000"/>
              </a:solidFill>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(2)</a:t>
            </a:r>
            <a:r>
              <a:rPr lang="zh-CN" altLang="zh-CN" sz="2400" b="1" kern="100" dirty="0">
                <a:latin typeface="Times New Roman"/>
                <a:cs typeface="Times New Roman"/>
              </a:rPr>
              <a:t>根据史料二，说明唐代三省辅政体制在运行中是如何体现</a:t>
            </a:r>
            <a:r>
              <a:rPr lang="en-US" altLang="zh-CN" sz="2400" b="1" kern="100" dirty="0">
                <a:latin typeface="Times New Roman"/>
                <a:cs typeface="Courier New"/>
              </a:rPr>
              <a:t>“</a:t>
            </a:r>
            <a:r>
              <a:rPr lang="zh-CN" altLang="zh-CN" sz="2400" b="1" kern="100" dirty="0">
                <a:latin typeface="Times New Roman"/>
                <a:cs typeface="Times New Roman"/>
              </a:rPr>
              <a:t>制衡</a:t>
            </a:r>
            <a:r>
              <a:rPr lang="en-US" altLang="zh-CN" sz="2400" b="1" kern="100" dirty="0">
                <a:latin typeface="Times New Roman"/>
                <a:cs typeface="Courier New"/>
              </a:rPr>
              <a:t>”</a:t>
            </a:r>
            <a:r>
              <a:rPr lang="zh-CN" altLang="zh-CN" sz="2400" b="1" kern="100" dirty="0">
                <a:latin typeface="Times New Roman"/>
                <a:cs typeface="Times New Roman"/>
              </a:rPr>
              <a:t>与</a:t>
            </a:r>
            <a:r>
              <a:rPr lang="en-US" altLang="zh-CN" sz="2400" b="1" kern="100" dirty="0">
                <a:latin typeface="Times New Roman"/>
                <a:cs typeface="Courier New"/>
              </a:rPr>
              <a:t>“</a:t>
            </a:r>
            <a:r>
              <a:rPr lang="zh-CN" altLang="zh-CN" sz="2400" b="1" kern="100" dirty="0">
                <a:latin typeface="Times New Roman"/>
                <a:cs typeface="Times New Roman"/>
              </a:rPr>
              <a:t>专制</a:t>
            </a:r>
            <a:r>
              <a:rPr lang="en-US" altLang="zh-CN" sz="2400" b="1" kern="100" dirty="0">
                <a:latin typeface="Times New Roman"/>
                <a:cs typeface="Courier New"/>
              </a:rPr>
              <a:t>”</a:t>
            </a:r>
            <a:r>
              <a:rPr lang="zh-CN" altLang="zh-CN" sz="2400" b="1" kern="100" dirty="0">
                <a:latin typeface="Times New Roman"/>
                <a:cs typeface="Times New Roman"/>
              </a:rPr>
              <a:t>的？如何评价这一制度？</a:t>
            </a:r>
            <a:r>
              <a:rPr lang="en-US" altLang="zh-CN" sz="2400" b="1" kern="100" dirty="0">
                <a:latin typeface="Times New Roman"/>
                <a:ea typeface="楷体_GB2312"/>
                <a:cs typeface="Courier New"/>
              </a:rPr>
              <a:t>(16</a:t>
            </a:r>
            <a:r>
              <a:rPr lang="zh-CN" altLang="zh-CN" sz="2400" b="1" kern="100" dirty="0">
                <a:latin typeface="Times New Roman"/>
                <a:ea typeface="楷体_GB2312"/>
                <a:cs typeface="Times New Roman"/>
              </a:rPr>
              <a:t>分</a:t>
            </a:r>
            <a:r>
              <a:rPr lang="en-US" altLang="zh-CN" sz="2400" b="1" kern="100" dirty="0">
                <a:latin typeface="Times New Roman"/>
                <a:ea typeface="楷体_GB2312"/>
                <a:cs typeface="Courier New"/>
              </a:rPr>
              <a:t>) </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solidFill>
                  <a:srgbClr val="FF0000"/>
                </a:solidFill>
                <a:latin typeface="Times New Roman"/>
                <a:ea typeface="黑体"/>
                <a:cs typeface="Times New Roman"/>
              </a:rPr>
              <a:t>提示　</a:t>
            </a:r>
            <a:r>
              <a:rPr lang="zh-CN" altLang="zh-CN" sz="2400" b="1" kern="100" dirty="0">
                <a:solidFill>
                  <a:srgbClr val="FF0000"/>
                </a:solidFill>
                <a:latin typeface="Times New Roman"/>
                <a:ea typeface="仿宋_GB2312"/>
                <a:cs typeface="Times New Roman"/>
              </a:rPr>
              <a:t>制衡：三省长官共同议事；宰相设置众多。专制：议事过程发生分歧异议时，由皇帝最高裁定；派谏官驻阁监督。评价：三省相互牵制和监督，削弱了相权，保证了皇权的独尊</a:t>
            </a:r>
            <a:r>
              <a:rPr lang="zh-CN" altLang="zh-CN" sz="2400" b="1" kern="100" dirty="0" smtClean="0">
                <a:solidFill>
                  <a:srgbClr val="FF0000"/>
                </a:solidFill>
                <a:latin typeface="Times New Roman"/>
                <a:ea typeface="仿宋_GB2312"/>
                <a:cs typeface="Times New Roman"/>
              </a:rPr>
              <a:t>。</a:t>
            </a:r>
            <a:r>
              <a:rPr lang="en-US" altLang="zh-CN" sz="2400" b="1" kern="100" dirty="0" smtClean="0">
                <a:solidFill>
                  <a:srgbClr val="FF0000"/>
                </a:solidFill>
                <a:latin typeface="Times New Roman"/>
                <a:ea typeface="仿宋_GB2312"/>
                <a:cs typeface="Times New Roman"/>
              </a:rPr>
              <a:t>  </a:t>
            </a:r>
            <a:endParaRPr lang="zh-CN" altLang="zh-CN" sz="1050" kern="100" dirty="0">
              <a:solidFill>
                <a:srgbClr val="FF0000"/>
              </a:solidFill>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681974004"/>
              </p:ext>
            </p:extLst>
          </p:nvPr>
        </p:nvGraphicFramePr>
        <p:xfrm>
          <a:off x="171285" y="614979"/>
          <a:ext cx="5268913" cy="593725"/>
        </p:xfrm>
        <a:graphic>
          <a:graphicData uri="http://schemas.openxmlformats.org/presentationml/2006/ole">
            <mc:AlternateContent xmlns:mc="http://schemas.openxmlformats.org/markup-compatibility/2006">
              <mc:Choice xmlns:v="urn:schemas-microsoft-com:vml" Requires="v">
                <p:oleObj spid="_x0000_s17418" name="文档" r:id="rId4" imgW="5269437" imgH="594051" progId="Word.Document.12">
                  <p:embed/>
                </p:oleObj>
              </mc:Choice>
              <mc:Fallback>
                <p:oleObj name="文档" r:id="rId4" imgW="5269437" imgH="594051" progId="Word.Document.12">
                  <p:embed/>
                  <p:pic>
                    <p:nvPicPr>
                      <p:cNvPr id="0" name=""/>
                      <p:cNvPicPr/>
                      <p:nvPr/>
                    </p:nvPicPr>
                    <p:blipFill>
                      <a:blip r:embed="rId5"/>
                      <a:stretch>
                        <a:fillRect/>
                      </a:stretch>
                    </p:blipFill>
                    <p:spPr>
                      <a:xfrm>
                        <a:off x="171285" y="614979"/>
                        <a:ext cx="5268913" cy="593725"/>
                      </a:xfrm>
                      <a:prstGeom prst="rect">
                        <a:avLst/>
                      </a:prstGeom>
                    </p:spPr>
                  </p:pic>
                </p:oleObj>
              </mc:Fallback>
            </mc:AlternateContent>
          </a:graphicData>
        </a:graphic>
      </p:graphicFrame>
    </p:spTree>
    <p:extLst>
      <p:ext uri="{BB962C8B-B14F-4D97-AF65-F5344CB8AC3E}">
        <p14:creationId xmlns:p14="http://schemas.microsoft.com/office/powerpoint/2010/main" val="3502182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blinds(horizontal)">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blinds(horizontal)">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blinds(horizontal)">
                                      <p:cBhvr>
                                        <p:cTn id="17"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77524" y="2172554"/>
            <a:ext cx="11192821"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 pos="2700655" algn="l"/>
              </a:tabLst>
            </a:pPr>
            <a:r>
              <a:rPr lang="zh-CN" altLang="zh-CN" sz="2400" b="1" kern="100" dirty="0" smtClean="0">
                <a:latin typeface="Times New Roman"/>
                <a:ea typeface="黑体"/>
                <a:cs typeface="Times New Roman"/>
              </a:rPr>
              <a:t>『</a:t>
            </a:r>
            <a:r>
              <a:rPr lang="zh-CN" altLang="en-US" sz="2400" b="1" kern="100" dirty="0" smtClean="0">
                <a:latin typeface="Times New Roman"/>
                <a:ea typeface="黑体"/>
                <a:cs typeface="Times New Roman"/>
              </a:rPr>
              <a:t>方法突破</a:t>
            </a:r>
            <a:r>
              <a:rPr lang="zh-CN" altLang="zh-CN" sz="2400" b="1" kern="100" dirty="0" smtClean="0">
                <a:latin typeface="Times New Roman"/>
                <a:ea typeface="黑体"/>
                <a:cs typeface="Times New Roman"/>
              </a:rPr>
              <a:t>』</a:t>
            </a:r>
            <a:r>
              <a:rPr lang="en-US" altLang="zh-CN" sz="2400" b="1" kern="100" dirty="0" smtClean="0">
                <a:latin typeface="Times New Roman"/>
                <a:ea typeface="黑体"/>
                <a:cs typeface="Times New Roman"/>
              </a:rPr>
              <a:t> </a:t>
            </a:r>
            <a:r>
              <a:rPr lang="zh-CN" altLang="zh-CN" sz="2400" b="1" kern="100" dirty="0" smtClean="0">
                <a:latin typeface="Times New Roman"/>
                <a:ea typeface="楷体_GB2312"/>
                <a:cs typeface="Times New Roman"/>
              </a:rPr>
              <a:t>回</a:t>
            </a:r>
            <a:r>
              <a:rPr lang="zh-CN" altLang="zh-CN" sz="2400" b="1" kern="100" dirty="0">
                <a:latin typeface="Times New Roman"/>
                <a:ea typeface="楷体_GB2312"/>
                <a:cs typeface="Times New Roman"/>
              </a:rPr>
              <a:t>答历史设问的首要任务是确定组织答案的角度，如第</a:t>
            </a:r>
            <a:r>
              <a:rPr lang="en-US" altLang="zh-CN" sz="2400" b="1" kern="100" dirty="0">
                <a:latin typeface="Times New Roman"/>
                <a:ea typeface="楷体_GB2312"/>
                <a:cs typeface="Courier New"/>
              </a:rPr>
              <a:t>(1)</a:t>
            </a:r>
            <a:r>
              <a:rPr lang="zh-CN" altLang="zh-CN" sz="2400" b="1" kern="100" dirty="0">
                <a:latin typeface="Times New Roman"/>
                <a:ea typeface="楷体_GB2312"/>
                <a:cs typeface="Times New Roman"/>
              </a:rPr>
              <a:t>问，根据史料从三省各自的职权、运行机制、权力分配来分析。第</a:t>
            </a:r>
            <a:r>
              <a:rPr lang="en-US" altLang="zh-CN" sz="2400" b="1" kern="100" dirty="0">
                <a:latin typeface="Times New Roman"/>
                <a:ea typeface="楷体_GB2312"/>
                <a:cs typeface="Courier New"/>
              </a:rPr>
              <a:t>(2)</a:t>
            </a:r>
            <a:r>
              <a:rPr lang="zh-CN" altLang="zh-CN" sz="2400" b="1" kern="100" dirty="0">
                <a:latin typeface="Times New Roman"/>
                <a:ea typeface="楷体_GB2312"/>
                <a:cs typeface="Times New Roman"/>
              </a:rPr>
              <a:t>问，</a:t>
            </a:r>
            <a:r>
              <a:rPr lang="en-US" altLang="zh-CN" sz="2400" b="1" kern="100" dirty="0">
                <a:latin typeface="Times New Roman"/>
                <a:cs typeface="Courier New"/>
              </a:rPr>
              <a:t>“</a:t>
            </a:r>
            <a:r>
              <a:rPr lang="zh-CN" altLang="zh-CN" sz="2400" b="1" kern="100" dirty="0">
                <a:latin typeface="Times New Roman"/>
                <a:ea typeface="楷体_GB2312"/>
                <a:cs typeface="Times New Roman"/>
              </a:rPr>
              <a:t>制衡</a:t>
            </a:r>
            <a:r>
              <a:rPr lang="en-US" altLang="zh-CN" sz="2400" b="1" kern="100" dirty="0">
                <a:latin typeface="Times New Roman"/>
                <a:cs typeface="Courier New"/>
              </a:rPr>
              <a:t>”</a:t>
            </a:r>
            <a:r>
              <a:rPr lang="zh-CN" altLang="zh-CN" sz="2400" b="1" kern="100" dirty="0">
                <a:latin typeface="Times New Roman"/>
                <a:ea typeface="楷体_GB2312"/>
                <a:cs typeface="Times New Roman"/>
              </a:rPr>
              <a:t>体现的是三省长官共同议事；</a:t>
            </a:r>
            <a:r>
              <a:rPr lang="en-US" altLang="zh-CN" sz="2400" b="1" kern="100" dirty="0">
                <a:latin typeface="Times New Roman"/>
                <a:cs typeface="Courier New"/>
              </a:rPr>
              <a:t>“</a:t>
            </a:r>
            <a:r>
              <a:rPr lang="zh-CN" altLang="zh-CN" sz="2400" b="1" kern="100" dirty="0">
                <a:latin typeface="Times New Roman"/>
                <a:ea typeface="楷体_GB2312"/>
                <a:cs typeface="Times New Roman"/>
              </a:rPr>
              <a:t>专制</a:t>
            </a:r>
            <a:r>
              <a:rPr lang="en-US" altLang="zh-CN" sz="2400" b="1" kern="100" dirty="0">
                <a:latin typeface="Times New Roman"/>
                <a:cs typeface="Courier New"/>
              </a:rPr>
              <a:t>”</a:t>
            </a:r>
            <a:r>
              <a:rPr lang="zh-CN" altLang="zh-CN" sz="2400" b="1" kern="100" dirty="0">
                <a:latin typeface="Times New Roman"/>
                <a:ea typeface="楷体_GB2312"/>
                <a:cs typeface="Times New Roman"/>
              </a:rPr>
              <a:t>则强调皇帝的决策权；</a:t>
            </a:r>
            <a:r>
              <a:rPr lang="en-US" altLang="zh-CN" sz="2400" b="1" kern="100" dirty="0">
                <a:latin typeface="Times New Roman"/>
                <a:cs typeface="Courier New"/>
              </a:rPr>
              <a:t>“</a:t>
            </a:r>
            <a:r>
              <a:rPr lang="zh-CN" altLang="zh-CN" sz="2400" b="1" kern="100" dirty="0">
                <a:latin typeface="Times New Roman"/>
                <a:ea typeface="楷体_GB2312"/>
                <a:cs typeface="Times New Roman"/>
              </a:rPr>
              <a:t>评价</a:t>
            </a:r>
            <a:r>
              <a:rPr lang="en-US" altLang="zh-CN" sz="2400" b="1" kern="100" dirty="0">
                <a:latin typeface="Times New Roman"/>
                <a:cs typeface="Courier New"/>
              </a:rPr>
              <a:t>”</a:t>
            </a:r>
            <a:r>
              <a:rPr lang="zh-CN" altLang="zh-CN" sz="2400" b="1" kern="100" dirty="0">
                <a:latin typeface="Times New Roman"/>
                <a:ea typeface="楷体_GB2312"/>
                <a:cs typeface="Times New Roman"/>
              </a:rPr>
              <a:t>从削弱相权、加强皇权、提高行政效率等角度进行回答</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zh-CN" altLang="zh-CN" sz="1050" kern="100" dirty="0">
              <a:effectLst/>
              <a:latin typeface="宋体"/>
              <a:cs typeface="Courier New"/>
            </a:endParaRPr>
          </a:p>
        </p:txBody>
      </p:sp>
    </p:spTree>
    <p:extLst>
      <p:ext uri="{BB962C8B-B14F-4D97-AF65-F5344CB8AC3E}">
        <p14:creationId xmlns:p14="http://schemas.microsoft.com/office/powerpoint/2010/main" val="8576391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878179"/>
            <a:ext cx="11647294" cy="4991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04000" algn="just">
              <a:lnSpc>
                <a:spcPct val="150000"/>
              </a:lnSpc>
              <a:spcAft>
                <a:spcPts val="0"/>
              </a:spcAft>
              <a:tabLst>
                <a:tab pos="2610485" algn="l"/>
                <a:tab pos="2700655" algn="l"/>
              </a:tabLst>
            </a:pPr>
            <a:r>
              <a:rPr lang="zh-CN" altLang="zh-CN" sz="2400" b="1" kern="100" dirty="0">
                <a:latin typeface="Times New Roman"/>
                <a:ea typeface="黑体"/>
                <a:cs typeface="Times New Roman"/>
              </a:rPr>
              <a:t>『史论链接』</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汉唐以来中枢权力体系的演变特点</a:t>
            </a:r>
            <a:endParaRPr lang="zh-CN" altLang="zh-CN" sz="1050" kern="100" dirty="0">
              <a:latin typeface="宋体"/>
              <a:cs typeface="Courier New"/>
            </a:endParaRPr>
          </a:p>
          <a:p>
            <a:pPr marL="360000" indent="-5040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皇帝通过不断压抑、侵夺相权来加强皇权。宰相制度沿着相权的步步削弱，君权的逐渐强化这根主线发展演变。</a:t>
            </a:r>
            <a:endParaRPr lang="zh-CN" altLang="zh-CN" sz="1050" kern="100" dirty="0">
              <a:latin typeface="宋体"/>
              <a:cs typeface="Courier New"/>
            </a:endParaRPr>
          </a:p>
          <a:p>
            <a:pPr marL="360000" indent="-5040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内朝官向外朝官转化。内朝在牵制、架空外朝的同时，久而久之逐步发展为制度化、合法化的外朝中央机构。</a:t>
            </a:r>
            <a:endParaRPr lang="zh-CN" altLang="zh-CN" sz="1050" kern="100" dirty="0">
              <a:latin typeface="宋体"/>
              <a:cs typeface="Courier New"/>
            </a:endParaRPr>
          </a:p>
          <a:p>
            <a:pPr marL="360000" indent="-5040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a:t>
            </a:r>
            <a:r>
              <a:rPr lang="zh-CN" altLang="zh-CN" sz="2400" b="1" kern="100" dirty="0">
                <a:latin typeface="Times New Roman"/>
                <a:cs typeface="Times New Roman"/>
              </a:rPr>
              <a:t>宰相职位的设置由实位转向虚位。由</a:t>
            </a:r>
            <a:r>
              <a:rPr lang="en-US" altLang="zh-CN" sz="2400" b="1" kern="100" dirty="0">
                <a:latin typeface="Times New Roman"/>
                <a:cs typeface="Courier New"/>
              </a:rPr>
              <a:t>“</a:t>
            </a:r>
            <a:r>
              <a:rPr lang="zh-CN" altLang="zh-CN" sz="2400" b="1" kern="100" dirty="0">
                <a:latin typeface="Times New Roman"/>
                <a:cs typeface="Times New Roman"/>
              </a:rPr>
              <a:t>实位</a:t>
            </a:r>
            <a:r>
              <a:rPr lang="en-US" altLang="zh-CN" sz="2400" b="1" kern="100" dirty="0">
                <a:latin typeface="Times New Roman"/>
                <a:cs typeface="Courier New"/>
              </a:rPr>
              <a:t>”</a:t>
            </a:r>
            <a:r>
              <a:rPr lang="zh-CN" altLang="zh-CN" sz="2400" b="1" kern="100" dirty="0">
                <a:latin typeface="Times New Roman"/>
                <a:cs typeface="Times New Roman"/>
              </a:rPr>
              <a:t>到</a:t>
            </a:r>
            <a:r>
              <a:rPr lang="en-US" altLang="zh-CN" sz="2400" b="1" kern="100" dirty="0">
                <a:latin typeface="Times New Roman"/>
                <a:cs typeface="Courier New"/>
              </a:rPr>
              <a:t>“</a:t>
            </a:r>
            <a:r>
              <a:rPr lang="zh-CN" altLang="zh-CN" sz="2400" b="1" kern="100" dirty="0">
                <a:latin typeface="Times New Roman"/>
                <a:cs typeface="Times New Roman"/>
              </a:rPr>
              <a:t>虚位</a:t>
            </a:r>
            <a:r>
              <a:rPr lang="en-US" altLang="zh-CN" sz="2400" b="1" kern="100" dirty="0">
                <a:latin typeface="Times New Roman"/>
                <a:cs typeface="Courier New"/>
              </a:rPr>
              <a:t>”</a:t>
            </a:r>
            <a:r>
              <a:rPr lang="zh-CN" altLang="zh-CN" sz="2400" b="1" kern="100" dirty="0">
                <a:latin typeface="Times New Roman"/>
                <a:cs typeface="Times New Roman"/>
              </a:rPr>
              <a:t>反映的是宰相权限及权威的下降，宰相不再专职是对相权的限制压缩。</a:t>
            </a:r>
            <a:endParaRPr lang="zh-CN" altLang="zh-CN" sz="1050" kern="100" dirty="0">
              <a:latin typeface="宋体"/>
              <a:cs typeface="Courier New"/>
            </a:endParaRPr>
          </a:p>
          <a:p>
            <a:pPr marL="360000" indent="-5040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4)</a:t>
            </a:r>
            <a:r>
              <a:rPr lang="zh-CN" altLang="zh-CN" sz="2400" b="1" kern="100" dirty="0">
                <a:latin typeface="Times New Roman"/>
                <a:cs typeface="Times New Roman"/>
              </a:rPr>
              <a:t>宰相权力不断分化。宰相既实行分权，在同一机构中，往往设置几个宰相职位，又注重事权的相对集中，弥补分权的效率低下的弊端。</a:t>
            </a:r>
            <a:endParaRPr lang="zh-CN" altLang="zh-CN" sz="1050" kern="100" dirty="0">
              <a:effectLst/>
              <a:latin typeface="宋体"/>
              <a:cs typeface="Courier New"/>
            </a:endParaRPr>
          </a:p>
        </p:txBody>
      </p:sp>
    </p:spTree>
    <p:extLst>
      <p:ext uri="{BB962C8B-B14F-4D97-AF65-F5344CB8AC3E}">
        <p14:creationId xmlns:p14="http://schemas.microsoft.com/office/powerpoint/2010/main" val="146220629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10198" y="1477918"/>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a:latin typeface="Times New Roman"/>
                <a:ea typeface="黑体"/>
                <a:cs typeface="Times New Roman"/>
              </a:rPr>
              <a:t>考法</a:t>
            </a:r>
            <a:r>
              <a:rPr lang="en-US" altLang="zh-CN" sz="2800" b="1" kern="100" dirty="0">
                <a:latin typeface="Times New Roman"/>
                <a:ea typeface="黑体"/>
                <a:cs typeface="Courier New"/>
              </a:rPr>
              <a:t>4</a:t>
            </a:r>
            <a:r>
              <a:rPr lang="zh-CN" altLang="zh-CN" sz="2800" b="1" kern="100" dirty="0">
                <a:latin typeface="Times New Roman"/>
                <a:ea typeface="黑体"/>
                <a:cs typeface="Times New Roman"/>
              </a:rPr>
              <a:t>　开放探究类</a:t>
            </a: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中国古代地方行政区划的演变及影响</a:t>
            </a:r>
            <a:endParaRPr lang="zh-CN" altLang="zh-CN" sz="1100" kern="100" dirty="0">
              <a:effectLst/>
              <a:latin typeface="宋体"/>
              <a:cs typeface="Courier New"/>
            </a:endParaRPr>
          </a:p>
        </p:txBody>
      </p:sp>
      <p:sp>
        <p:nvSpPr>
          <p:cNvPr id="7" name="矩形 1"/>
          <p:cNvSpPr>
            <a:spLocks noChangeArrowheads="1"/>
          </p:cNvSpPr>
          <p:nvPr/>
        </p:nvSpPr>
        <p:spPr bwMode="auto">
          <a:xfrm>
            <a:off x="209346" y="2184477"/>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史料　</a:t>
            </a:r>
            <a:endParaRPr lang="zh-CN" altLang="zh-CN" sz="1050" kern="100">
              <a:effectLst/>
              <a:latin typeface="宋体"/>
              <a:cs typeface="Courier New"/>
            </a:endParaRPr>
          </a:p>
        </p:txBody>
      </p:sp>
      <p:pic>
        <p:nvPicPr>
          <p:cNvPr id="9218" name="Picture 2" descr="对接12分开放题"/>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7082" y="501251"/>
            <a:ext cx="4312215" cy="932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8" name="Picture 2" descr="L9"/>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12365" y="2793963"/>
            <a:ext cx="4896306" cy="3650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14040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783179"/>
            <a:ext cx="11647294"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610485" algn="l"/>
                <a:tab pos="2700655" algn="l"/>
              </a:tabLst>
            </a:pPr>
            <a:r>
              <a:rPr lang="zh-CN" altLang="zh-CN" sz="2400" b="1" kern="100" dirty="0">
                <a:latin typeface="Times New Roman"/>
                <a:ea typeface="黑体"/>
                <a:cs typeface="Times New Roman"/>
              </a:rPr>
              <a:t>『读史用史』</a:t>
            </a:r>
            <a:r>
              <a:rPr lang="zh-CN" altLang="zh-CN" sz="2400" b="1" kern="100" dirty="0">
                <a:latin typeface="宋体"/>
                <a:ea typeface="Times New Roman"/>
                <a:cs typeface="Courier New"/>
              </a:rPr>
              <a:t> </a:t>
            </a:r>
            <a:endParaRPr lang="zh-CN" altLang="zh-CN" sz="1050" kern="100" dirty="0">
              <a:latin typeface="宋体"/>
              <a:cs typeface="Courier New"/>
            </a:endParaRPr>
          </a:p>
          <a:p>
            <a:pPr marL="360000" indent="-457200" algn="just">
              <a:lnSpc>
                <a:spcPct val="150000"/>
              </a:lnSpc>
              <a:spcAft>
                <a:spcPts val="0"/>
              </a:spcAft>
              <a:tabLst>
                <a:tab pos="2610485" algn="l"/>
                <a:tab pos="2700655" algn="l"/>
              </a:tabLst>
            </a:pPr>
            <a:r>
              <a:rPr lang="en-US" altLang="zh-CN" sz="2400" b="1" kern="100" dirty="0" smtClean="0">
                <a:latin typeface="Times New Roman"/>
                <a:cs typeface="Times New Roman"/>
              </a:rPr>
              <a:t>	</a:t>
            </a:r>
            <a:r>
              <a:rPr lang="zh-CN" altLang="zh-CN" sz="2400" b="1" kern="100" dirty="0" smtClean="0">
                <a:latin typeface="Times New Roman"/>
                <a:cs typeface="Times New Roman"/>
              </a:rPr>
              <a:t>史</a:t>
            </a:r>
            <a:r>
              <a:rPr lang="zh-CN" altLang="zh-CN" sz="2400" b="1" kern="100" dirty="0">
                <a:latin typeface="Times New Roman"/>
                <a:cs typeface="Times New Roman"/>
              </a:rPr>
              <a:t>料呈现了我国古代历朝地方行政区划的设置情况。从史料中提取两项有关中国古代地方行政区划演变的信息，并加以简要分析。</a:t>
            </a:r>
            <a:r>
              <a:rPr lang="en-US" altLang="zh-CN" sz="2400" b="1" kern="100" dirty="0">
                <a:latin typeface="Times New Roman"/>
                <a:ea typeface="楷体_GB2312"/>
                <a:cs typeface="Courier New"/>
              </a:rPr>
              <a:t>(12</a:t>
            </a:r>
            <a:r>
              <a:rPr lang="zh-CN" altLang="zh-CN" sz="2400" b="1" kern="100" dirty="0">
                <a:latin typeface="Times New Roman"/>
                <a:ea typeface="楷体_GB2312"/>
                <a:cs typeface="Times New Roman"/>
              </a:rPr>
              <a:t>分</a:t>
            </a:r>
            <a:r>
              <a:rPr lang="en-US" altLang="zh-CN" sz="2400" b="1" kern="100" dirty="0">
                <a:latin typeface="Times New Roman"/>
                <a:ea typeface="楷体_GB2312"/>
                <a:cs typeface="Courier New"/>
              </a:rPr>
              <a:t>)</a:t>
            </a:r>
            <a:r>
              <a:rPr lang="en-US" altLang="zh-CN" sz="2400" b="1" kern="100" dirty="0">
                <a:latin typeface="Times New Roman"/>
                <a:cs typeface="Courier New"/>
              </a:rPr>
              <a:t>(</a:t>
            </a:r>
            <a:r>
              <a:rPr lang="zh-CN" altLang="zh-CN" sz="2400" b="1" kern="100" dirty="0">
                <a:latin typeface="Times New Roman"/>
                <a:cs typeface="Times New Roman"/>
              </a:rPr>
              <a:t>要求：观点明确，逻辑清晰，史论结合</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610485" algn="l"/>
                <a:tab pos="2700655" algn="l"/>
              </a:tabLst>
            </a:pPr>
            <a:r>
              <a:rPr lang="en-US" altLang="zh-CN" sz="2400" b="1" kern="100" dirty="0" smtClean="0">
                <a:solidFill>
                  <a:srgbClr val="FF0000"/>
                </a:solidFill>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提</a:t>
            </a:r>
            <a:r>
              <a:rPr lang="zh-CN" altLang="zh-CN" sz="2400" b="1" kern="100" dirty="0">
                <a:solidFill>
                  <a:srgbClr val="FF0000"/>
                </a:solidFill>
                <a:latin typeface="Times New Roman"/>
                <a:ea typeface="黑体"/>
                <a:cs typeface="Times New Roman"/>
              </a:rPr>
              <a:t>示　</a:t>
            </a:r>
            <a:r>
              <a:rPr lang="zh-CN" altLang="zh-CN" sz="2400" b="1" kern="100" dirty="0">
                <a:solidFill>
                  <a:srgbClr val="FF0000"/>
                </a:solidFill>
                <a:latin typeface="Times New Roman"/>
                <a:ea typeface="仿宋_GB2312"/>
                <a:cs typeface="Times New Roman"/>
              </a:rPr>
              <a:t>信息</a:t>
            </a:r>
            <a:r>
              <a:rPr lang="en-US" altLang="zh-CN" sz="2400" b="1" kern="100" dirty="0">
                <a:solidFill>
                  <a:srgbClr val="FF0000"/>
                </a:solidFill>
                <a:latin typeface="Times New Roman"/>
                <a:ea typeface="仿宋_GB2312"/>
                <a:cs typeface="Courier New"/>
              </a:rPr>
              <a:t>1</a:t>
            </a:r>
            <a:r>
              <a:rPr lang="zh-CN" altLang="zh-CN" sz="2400" b="1" kern="100" dirty="0">
                <a:solidFill>
                  <a:srgbClr val="FF0000"/>
                </a:solidFill>
                <a:latin typeface="Times New Roman"/>
                <a:ea typeface="仿宋_GB2312"/>
                <a:cs typeface="Times New Roman"/>
              </a:rPr>
              <a:t>：中国古代经历了从郡县二级制到州</a:t>
            </a:r>
            <a:r>
              <a:rPr lang="en-US" altLang="zh-CN" sz="2400" b="1" kern="100" dirty="0">
                <a:solidFill>
                  <a:srgbClr val="FF0000"/>
                </a:solidFill>
                <a:latin typeface="Times New Roman"/>
                <a:ea typeface="仿宋_GB2312"/>
                <a:cs typeface="Courier New"/>
              </a:rPr>
              <a:t>(</a:t>
            </a:r>
            <a:r>
              <a:rPr lang="zh-CN" altLang="zh-CN" sz="2400" b="1" kern="100" dirty="0">
                <a:solidFill>
                  <a:srgbClr val="FF0000"/>
                </a:solidFill>
                <a:latin typeface="Times New Roman"/>
                <a:ea typeface="仿宋_GB2312"/>
                <a:cs typeface="Times New Roman"/>
              </a:rPr>
              <a:t>道、路</a:t>
            </a:r>
            <a:r>
              <a:rPr lang="en-US" altLang="zh-CN" sz="2400" b="1" kern="100" dirty="0">
                <a:solidFill>
                  <a:srgbClr val="FF0000"/>
                </a:solidFill>
                <a:latin typeface="Times New Roman"/>
                <a:ea typeface="仿宋_GB2312"/>
                <a:cs typeface="Courier New"/>
              </a:rPr>
              <a:t>)</a:t>
            </a:r>
            <a:r>
              <a:rPr lang="zh-CN" altLang="zh-CN" sz="2400" b="1" kern="100" dirty="0">
                <a:solidFill>
                  <a:srgbClr val="FF0000"/>
                </a:solidFill>
                <a:latin typeface="Times New Roman"/>
                <a:ea typeface="仿宋_GB2312"/>
                <a:cs typeface="Times New Roman"/>
              </a:rPr>
              <a:t>郡县三级制再到四级制、五级制的演变过程，其中，三级制占主体地位，层级的增加体现了中央集权的不断强化。</a:t>
            </a:r>
            <a:endParaRPr lang="zh-CN" altLang="zh-CN" sz="1050" kern="100" dirty="0">
              <a:solidFill>
                <a:srgbClr val="FF0000"/>
              </a:solidFill>
              <a:latin typeface="宋体"/>
              <a:cs typeface="Courier New"/>
            </a:endParaRPr>
          </a:p>
          <a:p>
            <a:pPr marL="360000" indent="-457200" algn="just">
              <a:lnSpc>
                <a:spcPct val="150000"/>
              </a:lnSpc>
              <a:spcAft>
                <a:spcPts val="0"/>
              </a:spcAft>
              <a:tabLst>
                <a:tab pos="2610485" algn="l"/>
                <a:tab pos="2700655" algn="l"/>
              </a:tabLst>
            </a:pPr>
            <a:r>
              <a:rPr lang="en-US" altLang="zh-CN" sz="2400" b="1" kern="100" dirty="0" smtClean="0">
                <a:solidFill>
                  <a:srgbClr val="FF0000"/>
                </a:solidFill>
                <a:latin typeface="Times New Roman"/>
                <a:ea typeface="仿宋_GB2312"/>
                <a:cs typeface="Times New Roman"/>
              </a:rPr>
              <a:t>	</a:t>
            </a:r>
            <a:r>
              <a:rPr lang="zh-CN" altLang="zh-CN" sz="2400" b="1" kern="100" dirty="0" smtClean="0">
                <a:solidFill>
                  <a:srgbClr val="FF0000"/>
                </a:solidFill>
                <a:latin typeface="Times New Roman"/>
                <a:ea typeface="仿宋_GB2312"/>
                <a:cs typeface="Times New Roman"/>
              </a:rPr>
              <a:t>信</a:t>
            </a:r>
            <a:r>
              <a:rPr lang="zh-CN" altLang="zh-CN" sz="2400" b="1" kern="100" dirty="0">
                <a:solidFill>
                  <a:srgbClr val="FF0000"/>
                </a:solidFill>
                <a:latin typeface="Times New Roman"/>
                <a:ea typeface="仿宋_GB2312"/>
                <a:cs typeface="Times New Roman"/>
              </a:rPr>
              <a:t>息</a:t>
            </a:r>
            <a:r>
              <a:rPr lang="en-US" altLang="zh-CN" sz="2400" b="1" kern="100" dirty="0">
                <a:solidFill>
                  <a:srgbClr val="FF0000"/>
                </a:solidFill>
                <a:latin typeface="Times New Roman"/>
                <a:ea typeface="仿宋_GB2312"/>
                <a:cs typeface="Courier New"/>
              </a:rPr>
              <a:t>2</a:t>
            </a:r>
            <a:r>
              <a:rPr lang="zh-CN" altLang="zh-CN" sz="2400" b="1" kern="100" dirty="0">
                <a:solidFill>
                  <a:srgbClr val="FF0000"/>
                </a:solidFill>
                <a:latin typeface="Times New Roman"/>
                <a:ea typeface="仿宋_GB2312"/>
                <a:cs typeface="Times New Roman"/>
              </a:rPr>
              <a:t>：我国古代地方行政区划中最稳定的单位是县，它始终是我国古代行政区划中最基本和最低一级的行政单位，有极强的稳定性</a:t>
            </a:r>
            <a:r>
              <a:rPr lang="zh-CN" altLang="zh-CN" sz="2400" b="1" kern="100" dirty="0" smtClean="0">
                <a:solidFill>
                  <a:srgbClr val="FF0000"/>
                </a:solidFill>
                <a:latin typeface="Times New Roman"/>
                <a:ea typeface="仿宋_GB2312"/>
                <a:cs typeface="Times New Roman"/>
              </a:rPr>
              <a:t>。</a:t>
            </a:r>
            <a:r>
              <a:rPr lang="en-US" altLang="zh-CN" sz="2400" b="1" kern="100" dirty="0" smtClean="0">
                <a:solidFill>
                  <a:srgbClr val="FF0000"/>
                </a:solidFill>
                <a:latin typeface="Times New Roman"/>
                <a:ea typeface="仿宋_GB2312"/>
                <a:cs typeface="Times New Roman"/>
              </a:rPr>
              <a:t> </a:t>
            </a:r>
            <a:endParaRPr lang="zh-CN" altLang="zh-CN" sz="1050" kern="100" dirty="0">
              <a:solidFill>
                <a:srgbClr val="FF0000"/>
              </a:solidFill>
              <a:latin typeface="宋体"/>
              <a:cs typeface="Courier New"/>
            </a:endParaRPr>
          </a:p>
        </p:txBody>
      </p:sp>
    </p:spTree>
    <p:extLst>
      <p:ext uri="{BB962C8B-B14F-4D97-AF65-F5344CB8AC3E}">
        <p14:creationId xmlns:p14="http://schemas.microsoft.com/office/powerpoint/2010/main" val="2119228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矩形 1"/>
          <p:cNvSpPr>
            <a:spLocks noChangeArrowheads="1"/>
          </p:cNvSpPr>
          <p:nvPr/>
        </p:nvSpPr>
        <p:spPr bwMode="auto">
          <a:xfrm>
            <a:off x="226537" y="1139429"/>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gn="just">
              <a:lnSpc>
                <a:spcPct val="150000"/>
              </a:lnSpc>
              <a:tabLst>
                <a:tab pos="2610485" algn="l"/>
                <a:tab pos="2700655" algn="l"/>
              </a:tabLst>
            </a:pPr>
            <a:r>
              <a:rPr lang="zh-CN" altLang="zh-CN" sz="2400" b="1" kern="100" dirty="0">
                <a:solidFill>
                  <a:srgbClr val="FF0000"/>
                </a:solidFill>
                <a:latin typeface="Times New Roman"/>
                <a:ea typeface="仿宋_GB2312"/>
                <a:cs typeface="Times New Roman"/>
              </a:rPr>
              <a:t>信息</a:t>
            </a:r>
            <a:r>
              <a:rPr lang="en-US" altLang="zh-CN" sz="2400" b="1" kern="100" dirty="0">
                <a:solidFill>
                  <a:srgbClr val="FF0000"/>
                </a:solidFill>
                <a:latin typeface="Times New Roman"/>
                <a:ea typeface="仿宋_GB2312"/>
                <a:cs typeface="Courier New"/>
              </a:rPr>
              <a:t>3</a:t>
            </a:r>
            <a:r>
              <a:rPr lang="zh-CN" altLang="zh-CN" sz="2400" b="1" kern="100" dirty="0">
                <a:solidFill>
                  <a:srgbClr val="FF0000"/>
                </a:solidFill>
                <a:latin typeface="Times New Roman"/>
                <a:ea typeface="仿宋_GB2312"/>
                <a:cs typeface="Times New Roman"/>
              </a:rPr>
              <a:t>：在我国古代地方行政区划的演变中，地方最高一级行政区划单位变化最大，同时最为频繁。秦为郡，汉为郡、国，魏晋南北朝和隋为州，唐为道，宋为路，元为行省，明为布政使司，清为省。</a:t>
            </a:r>
            <a:endParaRPr lang="zh-CN" altLang="zh-CN" sz="1050" kern="100" dirty="0">
              <a:solidFill>
                <a:srgbClr val="FF0000"/>
              </a:solidFill>
              <a:latin typeface="宋体"/>
              <a:cs typeface="Courier New"/>
            </a:endParaRPr>
          </a:p>
          <a:p>
            <a:pPr lvl="0" algn="just">
              <a:lnSpc>
                <a:spcPct val="150000"/>
              </a:lnSpc>
              <a:tabLst>
                <a:tab pos="2610485" algn="l"/>
                <a:tab pos="2700655" algn="l"/>
              </a:tabLst>
            </a:pPr>
            <a:r>
              <a:rPr lang="zh-CN" altLang="zh-CN" sz="2400" b="1" kern="100" dirty="0">
                <a:solidFill>
                  <a:srgbClr val="FF0000"/>
                </a:solidFill>
                <a:latin typeface="Times New Roman"/>
                <a:ea typeface="仿宋_GB2312"/>
                <a:cs typeface="Times New Roman"/>
              </a:rPr>
              <a:t>信息</a:t>
            </a:r>
            <a:r>
              <a:rPr lang="en-US" altLang="zh-CN" sz="2400" b="1" kern="100" dirty="0">
                <a:solidFill>
                  <a:srgbClr val="FF0000"/>
                </a:solidFill>
                <a:latin typeface="Times New Roman"/>
                <a:ea typeface="仿宋_GB2312"/>
                <a:cs typeface="Courier New"/>
              </a:rPr>
              <a:t>4</a:t>
            </a:r>
            <a:r>
              <a:rPr lang="zh-CN" altLang="zh-CN" sz="2400" b="1" kern="100" dirty="0">
                <a:solidFill>
                  <a:srgbClr val="FF0000"/>
                </a:solidFill>
                <a:latin typeface="Times New Roman"/>
                <a:ea typeface="仿宋_GB2312"/>
                <a:cs typeface="Times New Roman"/>
              </a:rPr>
              <a:t>：随着州、道、路等监察区转化为一级行政单位，原有的州、道、路等一级行政单位的级别不断下降，沦为二级或者三级行政单位。</a:t>
            </a:r>
            <a:endParaRPr lang="zh-CN" altLang="zh-CN" sz="1050" kern="100" dirty="0">
              <a:solidFill>
                <a:srgbClr val="FF0000"/>
              </a:solidFill>
              <a:latin typeface="宋体"/>
              <a:cs typeface="Courier New"/>
            </a:endParaRPr>
          </a:p>
          <a:p>
            <a:pPr lvl="0" algn="just">
              <a:lnSpc>
                <a:spcPct val="150000"/>
              </a:lnSpc>
              <a:tabLst>
                <a:tab pos="2610485" algn="l"/>
                <a:tab pos="2700655" algn="l"/>
              </a:tabLst>
            </a:pPr>
            <a:r>
              <a:rPr lang="zh-CN" altLang="zh-CN" sz="2400" b="1" kern="100" dirty="0">
                <a:solidFill>
                  <a:srgbClr val="FF0000"/>
                </a:solidFill>
                <a:latin typeface="Times New Roman"/>
                <a:ea typeface="仿宋_GB2312"/>
                <a:cs typeface="Times New Roman"/>
              </a:rPr>
              <a:t>信息</a:t>
            </a:r>
            <a:r>
              <a:rPr lang="en-US" altLang="zh-CN" sz="2400" b="1" kern="100" dirty="0">
                <a:solidFill>
                  <a:srgbClr val="FF0000"/>
                </a:solidFill>
                <a:latin typeface="Times New Roman"/>
                <a:ea typeface="仿宋_GB2312"/>
                <a:cs typeface="Courier New"/>
              </a:rPr>
              <a:t>5</a:t>
            </a:r>
            <a:r>
              <a:rPr lang="zh-CN" altLang="zh-CN" sz="2400" b="1" kern="100" dirty="0">
                <a:solidFill>
                  <a:srgbClr val="FF0000"/>
                </a:solidFill>
                <a:latin typeface="Times New Roman"/>
                <a:ea typeface="仿宋_GB2312"/>
                <a:cs typeface="Times New Roman"/>
              </a:rPr>
              <a:t>：我国古代地方行政制度始终处于动态的变化之中，随着社会的发展而不断演变，变革是绝对的，稳定是相对的。</a:t>
            </a:r>
            <a:endParaRPr lang="zh-CN" altLang="zh-CN" sz="1050" kern="100" dirty="0">
              <a:solidFill>
                <a:srgbClr val="FF0000"/>
              </a:solidFill>
              <a:latin typeface="宋体"/>
              <a:cs typeface="Courier New"/>
            </a:endParaRPr>
          </a:p>
          <a:p>
            <a:pPr lvl="0" algn="just">
              <a:lnSpc>
                <a:spcPct val="150000"/>
              </a:lnSpc>
              <a:tabLst>
                <a:tab pos="2610485" algn="l"/>
                <a:tab pos="2700655" algn="l"/>
              </a:tabLst>
            </a:pPr>
            <a:r>
              <a:rPr lang="zh-CN" altLang="zh-CN" sz="2400" b="1" kern="100" dirty="0">
                <a:solidFill>
                  <a:srgbClr val="FF0000"/>
                </a:solidFill>
                <a:latin typeface="Times New Roman"/>
                <a:ea typeface="仿宋_GB2312"/>
                <a:cs typeface="Times New Roman"/>
              </a:rPr>
              <a:t>答出以上任意两项信息即可。上述示例只作参考，只要言之有理，即可酌情给分。</a:t>
            </a:r>
            <a:r>
              <a:rPr lang="en-US" altLang="zh-CN" sz="2400" b="1" kern="100" dirty="0">
                <a:solidFill>
                  <a:srgbClr val="FF0000"/>
                </a:solidFill>
                <a:latin typeface="Times New Roman"/>
                <a:ea typeface="仿宋_GB2312"/>
                <a:cs typeface="Times New Roman"/>
              </a:rPr>
              <a:t> </a:t>
            </a:r>
            <a:r>
              <a:rPr lang="en-US" altLang="zh-CN" sz="2400" b="1" kern="100" dirty="0" smtClean="0">
                <a:solidFill>
                  <a:srgbClr val="FF0000"/>
                </a:solidFill>
                <a:latin typeface="Times New Roman"/>
                <a:ea typeface="仿宋_GB2312"/>
                <a:cs typeface="Times New Roman"/>
              </a:rPr>
              <a:t> </a:t>
            </a:r>
            <a:endParaRPr lang="zh-CN" altLang="zh-CN" sz="1050" kern="100" dirty="0">
              <a:solidFill>
                <a:srgbClr val="FF0000"/>
              </a:solidFill>
              <a:latin typeface="宋体"/>
              <a:cs typeface="Courier New"/>
            </a:endParaRPr>
          </a:p>
        </p:txBody>
      </p:sp>
    </p:spTree>
    <p:extLst>
      <p:ext uri="{BB962C8B-B14F-4D97-AF65-F5344CB8AC3E}">
        <p14:creationId xmlns:p14="http://schemas.microsoft.com/office/powerpoint/2010/main" val="1220240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blinds(horizontal)">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blinds(horizontal)">
                                      <p:cBhvr>
                                        <p:cTn id="12" dur="500"/>
                                        <p:tgtEl>
                                          <p:spTgt spid="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animEffect transition="in" filter="blinds(horizontal)">
                                      <p:cBhvr>
                                        <p:cTn id="17"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1"/>
          <p:cNvSpPr>
            <a:spLocks noChangeArrowheads="1"/>
          </p:cNvSpPr>
          <p:nvPr/>
        </p:nvSpPr>
        <p:spPr bwMode="auto">
          <a:xfrm>
            <a:off x="499299" y="769329"/>
            <a:ext cx="11192821" cy="111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『方法突破』</a:t>
            </a:r>
            <a:endParaRPr lang="zh-CN" altLang="zh-CN" sz="1050" kern="100">
              <a:latin typeface="宋体"/>
              <a:cs typeface="Courier New"/>
            </a:endParaRPr>
          </a:p>
          <a:p>
            <a:pPr algn="just">
              <a:lnSpc>
                <a:spcPct val="150000"/>
              </a:lnSpc>
              <a:spcAft>
                <a:spcPts val="0"/>
              </a:spcAft>
              <a:tabLst>
                <a:tab pos="2610485" algn="l"/>
                <a:tab pos="2700655" algn="l"/>
              </a:tabLst>
            </a:pPr>
            <a:r>
              <a:rPr lang="zh-CN" altLang="zh-CN" sz="2400" b="1" kern="100" dirty="0">
                <a:latin typeface="宋体"/>
                <a:cs typeface="宋体"/>
              </a:rPr>
              <a:t>☆</a:t>
            </a:r>
            <a:r>
              <a:rPr lang="zh-CN" altLang="zh-CN" sz="2400" b="1" kern="100" dirty="0">
                <a:latin typeface="Times New Roman"/>
                <a:ea typeface="黑体"/>
                <a:cs typeface="Times New Roman"/>
              </a:rPr>
              <a:t>某重点中学考生答题示例</a:t>
            </a:r>
            <a:endParaRPr lang="zh-CN" altLang="zh-CN" sz="1050" kern="100" dirty="0">
              <a:effectLst/>
              <a:latin typeface="宋体"/>
              <a:cs typeface="Courier New"/>
            </a:endParaRPr>
          </a:p>
        </p:txBody>
      </p:sp>
      <p:pic>
        <p:nvPicPr>
          <p:cNvPr id="20482" name="Picture 2" descr="L10"/>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89822" y="2166959"/>
            <a:ext cx="5611772" cy="412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028237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431460" y="1125579"/>
            <a:ext cx="11304749"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本题属于图示信息提取类，历史图示是一种比文字材料更形象的表现形式，通过解读信息得出核心主题或变化趋势，并据所学知识阐述分析。</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界定范围：中国古代地方行政区划演变，如考生所提取的信息</a:t>
            </a:r>
            <a:r>
              <a:rPr lang="en-US" altLang="zh-CN" sz="2400" b="1" kern="100" dirty="0">
                <a:latin typeface="Times New Roman"/>
                <a:cs typeface="Courier New"/>
              </a:rPr>
              <a:t>1</a:t>
            </a:r>
            <a:r>
              <a:rPr lang="zh-CN" altLang="zh-CN" sz="2400" b="1" kern="100" dirty="0">
                <a:latin typeface="Times New Roman"/>
                <a:cs typeface="Times New Roman"/>
              </a:rPr>
              <a:t>、</a:t>
            </a:r>
            <a:r>
              <a:rPr lang="en-US" altLang="zh-CN" sz="2400" b="1" kern="100" dirty="0">
                <a:latin typeface="Times New Roman"/>
                <a:cs typeface="Courier New"/>
              </a:rPr>
              <a:t>2</a:t>
            </a:r>
            <a:r>
              <a:rPr lang="zh-CN" altLang="zh-CN" sz="2400" b="1" kern="100" dirty="0">
                <a:latin typeface="Times New Roman"/>
                <a:cs typeface="Times New Roman"/>
              </a:rPr>
              <a:t>都体现了地方区划的</a:t>
            </a:r>
            <a:r>
              <a:rPr lang="en-US" altLang="zh-CN" sz="2400" b="1" kern="100" dirty="0">
                <a:latin typeface="Times New Roman"/>
                <a:cs typeface="Courier New"/>
              </a:rPr>
              <a:t>“</a:t>
            </a:r>
            <a:r>
              <a:rPr lang="zh-CN" altLang="zh-CN" sz="2400" b="1" kern="100" dirty="0">
                <a:latin typeface="Times New Roman"/>
                <a:cs typeface="Times New Roman"/>
              </a:rPr>
              <a:t>演变</a:t>
            </a:r>
            <a:r>
              <a:rPr lang="en-US" altLang="zh-CN" sz="2400" b="1" kern="100" dirty="0">
                <a:latin typeface="Times New Roman"/>
                <a:cs typeface="Courier New"/>
              </a:rPr>
              <a:t>”</a:t>
            </a:r>
            <a:r>
              <a:rPr lang="zh-CN" altLang="zh-CN" sz="2400" b="1" kern="100" dirty="0">
                <a:latin typeface="Times New Roman"/>
                <a:cs typeface="Times New Roman"/>
              </a:rPr>
              <a:t>。</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提取信息：可从区划的层级、名称、变化趋势等角度进行提取，如信息</a:t>
            </a:r>
            <a:r>
              <a:rPr lang="en-US" altLang="zh-CN" sz="2400" b="1" kern="100" dirty="0">
                <a:latin typeface="Times New Roman"/>
                <a:cs typeface="Courier New"/>
              </a:rPr>
              <a:t>1</a:t>
            </a:r>
            <a:r>
              <a:rPr lang="zh-CN" altLang="zh-CN" sz="2400" b="1" kern="100" dirty="0">
                <a:latin typeface="Times New Roman"/>
                <a:cs typeface="Times New Roman"/>
              </a:rPr>
              <a:t>的层级，信息</a:t>
            </a:r>
            <a:r>
              <a:rPr lang="en-US" altLang="zh-CN" sz="2400" b="1" kern="100" dirty="0">
                <a:latin typeface="Times New Roman"/>
                <a:cs typeface="Courier New"/>
              </a:rPr>
              <a:t>2</a:t>
            </a:r>
            <a:r>
              <a:rPr lang="zh-CN" altLang="zh-CN" sz="2400" b="1" kern="100" dirty="0">
                <a:latin typeface="Times New Roman"/>
                <a:cs typeface="Times New Roman"/>
              </a:rPr>
              <a:t>的名称。</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a:t>
            </a:r>
            <a:r>
              <a:rPr lang="zh-CN" altLang="zh-CN" sz="2400" b="1" kern="100" dirty="0">
                <a:latin typeface="Times New Roman"/>
                <a:cs typeface="Times New Roman"/>
              </a:rPr>
              <a:t>逻辑论证：论证分析时主要阐述对古代行政区划出现这一变化的认识，如信息</a:t>
            </a:r>
            <a:r>
              <a:rPr lang="en-US" altLang="zh-CN" sz="2400" b="1" kern="100" dirty="0">
                <a:latin typeface="Times New Roman"/>
                <a:cs typeface="Courier New"/>
              </a:rPr>
              <a:t>1</a:t>
            </a:r>
            <a:r>
              <a:rPr lang="zh-CN" altLang="zh-CN" sz="2400" b="1" kern="100" dirty="0">
                <a:latin typeface="Times New Roman"/>
                <a:cs typeface="Times New Roman"/>
              </a:rPr>
              <a:t>分析了层级变化的意义。但缺少对这一变化特点的概括，如三级制占主体地位</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spTree>
    <p:extLst>
      <p:ext uri="{BB962C8B-B14F-4D97-AF65-F5344CB8AC3E}">
        <p14:creationId xmlns:p14="http://schemas.microsoft.com/office/powerpoint/2010/main" val="366943584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365054"/>
            <a:ext cx="11647294" cy="3883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610485" algn="l"/>
                <a:tab pos="2700655" algn="l"/>
              </a:tabLst>
            </a:pPr>
            <a:r>
              <a:rPr lang="zh-CN" altLang="zh-CN" sz="2400" b="1" kern="100" dirty="0">
                <a:latin typeface="Times New Roman"/>
                <a:ea typeface="黑体"/>
                <a:cs typeface="Times New Roman"/>
              </a:rPr>
              <a:t>『史论链接』</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汉至元地方行政管理的措施及特点</a:t>
            </a:r>
            <a:endParaRPr lang="zh-CN" altLang="zh-CN" sz="1050" kern="100" dirty="0">
              <a:latin typeface="宋体"/>
              <a:cs typeface="Courier New"/>
            </a:endParaRPr>
          </a:p>
          <a:p>
            <a:pPr marL="360000" indent="-4572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措施</a:t>
            </a:r>
            <a:endParaRPr lang="zh-CN" altLang="zh-CN" sz="1050" kern="100" dirty="0">
              <a:latin typeface="宋体"/>
              <a:cs typeface="Courier New"/>
            </a:endParaRPr>
          </a:p>
          <a:p>
            <a:pPr marL="360000" indent="-457200" algn="just">
              <a:lnSpc>
                <a:spcPct val="150000"/>
              </a:lnSpc>
              <a:spcAft>
                <a:spcPts val="0"/>
              </a:spcAft>
              <a:tabLst>
                <a:tab pos="2610485" algn="l"/>
                <a:tab pos="2700655" algn="l"/>
              </a:tabLst>
            </a:pPr>
            <a:r>
              <a:rPr lang="en-US" altLang="zh-CN" sz="2400" b="1" kern="100" dirty="0" smtClean="0">
                <a:latin typeface="宋体"/>
                <a:cs typeface="宋体"/>
              </a:rPr>
              <a:t>	</a:t>
            </a:r>
            <a:r>
              <a:rPr lang="zh-CN" altLang="zh-CN" sz="2400" b="1" kern="100" dirty="0" smtClean="0">
                <a:latin typeface="宋体"/>
                <a:cs typeface="宋体"/>
              </a:rPr>
              <a:t>①</a:t>
            </a:r>
            <a:r>
              <a:rPr lang="zh-CN" altLang="zh-CN" sz="2400" b="1" kern="100" dirty="0">
                <a:latin typeface="Times New Roman"/>
                <a:cs typeface="Times New Roman"/>
              </a:rPr>
              <a:t>分化事权，相互牵制，如北宋派文臣做知州，设立通判监督知州等。</a:t>
            </a:r>
            <a:endParaRPr lang="zh-CN" altLang="zh-CN" sz="1050" kern="100" dirty="0">
              <a:latin typeface="宋体"/>
              <a:cs typeface="Courier New"/>
            </a:endParaRPr>
          </a:p>
          <a:p>
            <a:pPr marL="360000" indent="-457200" algn="just">
              <a:lnSpc>
                <a:spcPct val="150000"/>
              </a:lnSpc>
              <a:spcAft>
                <a:spcPts val="0"/>
              </a:spcAft>
              <a:tabLst>
                <a:tab pos="2610485" algn="l"/>
                <a:tab pos="2700655" algn="l"/>
              </a:tabLst>
            </a:pPr>
            <a:r>
              <a:rPr lang="en-US" altLang="zh-CN" sz="2400" b="1" kern="100" dirty="0" smtClean="0">
                <a:latin typeface="宋体"/>
                <a:cs typeface="宋体"/>
              </a:rPr>
              <a:t>	</a:t>
            </a:r>
            <a:r>
              <a:rPr lang="zh-CN" altLang="zh-CN" sz="2400" b="1" kern="100" dirty="0" smtClean="0">
                <a:latin typeface="宋体"/>
                <a:cs typeface="宋体"/>
              </a:rPr>
              <a:t>②</a:t>
            </a:r>
            <a:r>
              <a:rPr lang="zh-CN" altLang="zh-CN" sz="2400" b="1" kern="100" dirty="0">
                <a:latin typeface="Times New Roman"/>
                <a:cs typeface="Times New Roman"/>
              </a:rPr>
              <a:t>划分适当的行政区域，如元朝实行行省制度。</a:t>
            </a:r>
            <a:endParaRPr lang="zh-CN" altLang="zh-CN" sz="1050" kern="100" dirty="0">
              <a:latin typeface="宋体"/>
              <a:cs typeface="Courier New"/>
            </a:endParaRPr>
          </a:p>
          <a:p>
            <a:pPr marL="360000" indent="-457200" algn="just">
              <a:lnSpc>
                <a:spcPct val="150000"/>
              </a:lnSpc>
              <a:spcAft>
                <a:spcPts val="0"/>
              </a:spcAft>
              <a:tabLst>
                <a:tab pos="2610485" algn="l"/>
                <a:tab pos="2700655" algn="l"/>
              </a:tabLst>
            </a:pPr>
            <a:r>
              <a:rPr lang="en-US" altLang="zh-CN" sz="2400" b="1" kern="100" dirty="0" smtClean="0">
                <a:latin typeface="宋体"/>
                <a:cs typeface="宋体"/>
              </a:rPr>
              <a:t>	</a:t>
            </a:r>
            <a:r>
              <a:rPr lang="zh-CN" altLang="zh-CN" sz="2400" b="1" kern="100" dirty="0" smtClean="0">
                <a:latin typeface="宋体"/>
                <a:cs typeface="宋体"/>
              </a:rPr>
              <a:t>③</a:t>
            </a:r>
            <a:r>
              <a:rPr lang="zh-CN" altLang="zh-CN" sz="2400" b="1" kern="100" dirty="0">
                <a:latin typeface="Times New Roman"/>
                <a:cs typeface="Times New Roman"/>
              </a:rPr>
              <a:t>加强监察，如汉朝设刺史，北宋设通判。</a:t>
            </a:r>
            <a:endParaRPr lang="zh-CN" altLang="zh-CN" sz="1050" kern="100" dirty="0">
              <a:latin typeface="宋体"/>
              <a:cs typeface="Courier New"/>
            </a:endParaRPr>
          </a:p>
          <a:p>
            <a:pPr marL="360000" indent="-457200" algn="just">
              <a:lnSpc>
                <a:spcPct val="150000"/>
              </a:lnSpc>
              <a:spcAft>
                <a:spcPts val="0"/>
              </a:spcAft>
              <a:tabLst>
                <a:tab pos="2610485" algn="l"/>
                <a:tab pos="2700655" algn="l"/>
              </a:tabLst>
            </a:pPr>
            <a:r>
              <a:rPr lang="en-US" altLang="zh-CN" sz="2400" b="1" kern="100" dirty="0" smtClean="0">
                <a:latin typeface="宋体"/>
                <a:cs typeface="宋体"/>
              </a:rPr>
              <a:t>	</a:t>
            </a:r>
            <a:r>
              <a:rPr lang="zh-CN" altLang="zh-CN" sz="2400" b="1" kern="100" dirty="0" smtClean="0">
                <a:latin typeface="宋体"/>
                <a:cs typeface="宋体"/>
              </a:rPr>
              <a:t>④</a:t>
            </a:r>
            <a:r>
              <a:rPr lang="zh-CN" altLang="zh-CN" sz="2400" b="1" kern="100" dirty="0">
                <a:latin typeface="Times New Roman"/>
                <a:cs typeface="Times New Roman"/>
              </a:rPr>
              <a:t>中央直接掌控地方的部分权力，如北宋地方财政收归中央。</a:t>
            </a:r>
            <a:endParaRPr lang="zh-CN" altLang="zh-CN" sz="1050" kern="100" dirty="0">
              <a:latin typeface="宋体"/>
              <a:cs typeface="Courier New"/>
            </a:endParaRPr>
          </a:p>
          <a:p>
            <a:pPr marL="360000" indent="-457200" algn="just">
              <a:lnSpc>
                <a:spcPct val="150000"/>
              </a:lnSpc>
              <a:spcAft>
                <a:spcPts val="0"/>
              </a:spcAft>
              <a:tabLst>
                <a:tab pos="2610485" algn="l"/>
                <a:tab pos="2700655" algn="l"/>
              </a:tabLst>
            </a:pPr>
            <a:r>
              <a:rPr lang="en-US" altLang="zh-CN" sz="2400" b="1" kern="100" dirty="0" smtClean="0">
                <a:latin typeface="Times New Roman"/>
                <a:cs typeface="Times New Roman"/>
              </a:rPr>
              <a:t>	</a:t>
            </a:r>
            <a:r>
              <a:rPr lang="zh-CN" altLang="zh-CN" sz="2400" b="1" kern="100" dirty="0" smtClean="0">
                <a:latin typeface="Times New Roman"/>
                <a:cs typeface="Times New Roman"/>
              </a:rPr>
              <a:t>⑤</a:t>
            </a:r>
            <a:r>
              <a:rPr lang="zh-CN" altLang="zh-CN" sz="2400" b="1" kern="100" dirty="0">
                <a:latin typeface="Times New Roman"/>
                <a:cs typeface="Times New Roman"/>
              </a:rPr>
              <a:t>实行一些特殊的管理措施，如汉武帝的“推恩令”。</a:t>
            </a:r>
            <a:endParaRPr lang="zh-CN" altLang="zh-CN" sz="1050" kern="100" dirty="0">
              <a:effectLst/>
              <a:latin typeface="宋体"/>
              <a:cs typeface="Courier New"/>
            </a:endParaRPr>
          </a:p>
        </p:txBody>
      </p:sp>
    </p:spTree>
    <p:extLst>
      <p:ext uri="{BB962C8B-B14F-4D97-AF65-F5344CB8AC3E}">
        <p14:creationId xmlns:p14="http://schemas.microsoft.com/office/powerpoint/2010/main" val="183908918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768804"/>
            <a:ext cx="1164729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a:latin typeface="Times New Roman"/>
                <a:cs typeface="Courier New"/>
              </a:rPr>
              <a:t>(2)</a:t>
            </a:r>
            <a:r>
              <a:rPr lang="zh-CN" altLang="zh-CN" sz="2400" b="1" kern="100" dirty="0">
                <a:latin typeface="Times New Roman"/>
                <a:cs typeface="Times New Roman"/>
              </a:rPr>
              <a:t>特点</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宋体"/>
                <a:cs typeface="宋体"/>
              </a:rPr>
              <a:t>①</a:t>
            </a:r>
            <a:r>
              <a:rPr lang="zh-CN" altLang="zh-CN" sz="2400" b="1" kern="100" dirty="0">
                <a:latin typeface="Times New Roman"/>
                <a:cs typeface="Times New Roman"/>
              </a:rPr>
              <a:t>中央一直强化对地方的领导、监督、制约，地方则要求自主，中央与地方的矛盾始终存在。</a:t>
            </a:r>
            <a:endParaRPr lang="zh-CN" altLang="zh-CN" sz="1050" kern="100" dirty="0">
              <a:latin typeface="宋体"/>
              <a:cs typeface="Courier New"/>
            </a:endParaRPr>
          </a:p>
          <a:p>
            <a:pPr>
              <a:lnSpc>
                <a:spcPct val="150000"/>
              </a:lnSpc>
              <a:tabLst>
                <a:tab pos="2610485" algn="l"/>
                <a:tab pos="2700655" algn="l"/>
              </a:tabLst>
            </a:pPr>
            <a:r>
              <a:rPr lang="zh-CN" altLang="zh-CN" sz="2400" b="1" kern="100" dirty="0">
                <a:latin typeface="宋体"/>
                <a:cs typeface="宋体"/>
              </a:rPr>
              <a:t>②</a:t>
            </a:r>
            <a:r>
              <a:rPr lang="zh-CN" altLang="zh-CN" sz="2400" b="1" kern="100" dirty="0">
                <a:latin typeface="Times New Roman"/>
                <a:cs typeface="Times New Roman"/>
              </a:rPr>
              <a:t>中央通过多层次管理，在分权基础上加强对官吏的任免、考核，地方权力逐渐被分割、削弱，集权于中央。</a:t>
            </a:r>
            <a:endParaRPr lang="zh-CN" altLang="zh-CN" sz="1050" kern="100" dirty="0">
              <a:latin typeface="宋体"/>
              <a:cs typeface="Courier New"/>
            </a:endParaRPr>
          </a:p>
          <a:p>
            <a:pPr>
              <a:lnSpc>
                <a:spcPct val="150000"/>
              </a:lnSpc>
              <a:tabLst>
                <a:tab pos="2610485" algn="l"/>
                <a:tab pos="2700655" algn="l"/>
              </a:tabLst>
            </a:pPr>
            <a:r>
              <a:rPr lang="zh-CN" altLang="zh-CN" sz="2400" b="1" kern="100" dirty="0">
                <a:latin typeface="宋体"/>
                <a:cs typeface="宋体"/>
              </a:rPr>
              <a:t>③</a:t>
            </a:r>
            <a:r>
              <a:rPr lang="zh-CN" altLang="zh-CN" sz="2400" b="1" kern="100" dirty="0">
                <a:latin typeface="Times New Roman"/>
                <a:cs typeface="Times New Roman"/>
              </a:rPr>
              <a:t>地方行政制度经历了一个从低级到高级不断发展完善的过程。</a:t>
            </a:r>
            <a:endParaRPr lang="zh-CN" altLang="zh-CN" sz="1050" kern="100" dirty="0">
              <a:effectLst/>
              <a:latin typeface="宋体"/>
              <a:cs typeface="Courier New"/>
            </a:endParaRPr>
          </a:p>
        </p:txBody>
      </p:sp>
    </p:spTree>
    <p:extLst>
      <p:ext uri="{BB962C8B-B14F-4D97-AF65-F5344CB8AC3E}">
        <p14:creationId xmlns:p14="http://schemas.microsoft.com/office/powerpoint/2010/main" val="219057395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Picture 2" descr="新素养"/>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8288" y="1802437"/>
            <a:ext cx="11887543" cy="655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269573" y="3021668"/>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a:latin typeface="Times New Roman"/>
                <a:ea typeface="黑体"/>
                <a:cs typeface="Times New Roman"/>
              </a:rPr>
              <a:t>学科素养</a:t>
            </a:r>
            <a:r>
              <a:rPr lang="en-US" altLang="zh-CN" sz="2800" b="1" kern="100" dirty="0">
                <a:latin typeface="Times New Roman"/>
                <a:ea typeface="黑体"/>
                <a:cs typeface="Courier New"/>
              </a:rPr>
              <a:t>2</a:t>
            </a:r>
            <a:r>
              <a:rPr lang="zh-CN" altLang="zh-CN" sz="2800" b="1" kern="100" dirty="0">
                <a:latin typeface="Times New Roman"/>
                <a:ea typeface="黑体"/>
                <a:cs typeface="Times New Roman"/>
              </a:rPr>
              <a:t>　从唯物史观角度认识宋代独特的文官政治</a:t>
            </a:r>
            <a:endParaRPr lang="zh-CN" altLang="zh-CN" sz="1100" kern="100" dirty="0">
              <a:effectLst/>
              <a:latin typeface="宋体"/>
              <a:cs typeface="Courier New"/>
            </a:endParaRPr>
          </a:p>
        </p:txBody>
      </p:sp>
    </p:spTree>
    <p:extLst>
      <p:ext uri="{BB962C8B-B14F-4D97-AF65-F5344CB8AC3E}">
        <p14:creationId xmlns:p14="http://schemas.microsoft.com/office/powerpoint/2010/main" val="306572672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a:spLocks noChangeArrowheads="1"/>
          </p:cNvSpPr>
          <p:nvPr/>
        </p:nvSpPr>
        <p:spPr bwMode="auto">
          <a:xfrm>
            <a:off x="591033" y="664481"/>
            <a:ext cx="11116848" cy="5597137"/>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6" name="矩形 1"/>
          <p:cNvSpPr>
            <a:spLocks noChangeArrowheads="1"/>
          </p:cNvSpPr>
          <p:nvPr/>
        </p:nvSpPr>
        <p:spPr bwMode="auto">
          <a:xfrm>
            <a:off x="1051237" y="628804"/>
            <a:ext cx="10544144" cy="5545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两宋时期，文臣群体的政治地位不断提高，以科举出身为主体的文官队伍成为政治的中坚力量，独具特色的文臣士大夫政治体制得以确立。</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这种政治体制的确立是唐五代以来社会结构变化和经济文化发展的产物，同时也与宋代的科举制度、崇文抑武国策等因素密切相关。宋代处于中国古代社会承上启下的转型时期，从唐代开始的社会经济结构和阶层结构的变化，在宋代得以最终完成。在经济结构上，传统的封建土地国有制崩溃，封建土地私有制得以迅速发展，土地转移和流通的频率加快，租佃契约关系得以确立。这种变化诱发社会结构随之发生变化，传统的门阀士族势力退出历史舞台，庶族地主取而代之，平民社会的因素开始显现，社会流动性空前加强，为宋代士大夫阶层登上政治舞台准备了条件。</a:t>
            </a:r>
            <a:endParaRPr lang="zh-CN" altLang="zh-CN" sz="1050" kern="100" dirty="0">
              <a:effectLst/>
              <a:latin typeface="宋体"/>
              <a:cs typeface="Courier New"/>
            </a:endParaRPr>
          </a:p>
        </p:txBody>
      </p:sp>
      <p:pic>
        <p:nvPicPr>
          <p:cNvPr id="18435" name="Picture 3" descr="E:\陈红\2018\课件\2019版 高三一轮 历史（人民版）\不用\命题专家史论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8028" y="1883365"/>
            <a:ext cx="762260" cy="3018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322083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2"/>
          <p:cNvSpPr>
            <a:spLocks noChangeArrowheads="1"/>
          </p:cNvSpPr>
          <p:nvPr/>
        </p:nvSpPr>
        <p:spPr bwMode="auto">
          <a:xfrm>
            <a:off x="591033" y="1654108"/>
            <a:ext cx="11116848" cy="3475382"/>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5" name="矩形 1"/>
          <p:cNvSpPr>
            <a:spLocks noChangeArrowheads="1"/>
          </p:cNvSpPr>
          <p:nvPr/>
        </p:nvSpPr>
        <p:spPr bwMode="auto">
          <a:xfrm>
            <a:off x="1051237" y="1661929"/>
            <a:ext cx="1054414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宋朝建立后，吸取前代武人拥兵自重而皇权式微的教训，宋太祖确定了以文治国的方针和</a:t>
            </a:r>
            <a:r>
              <a:rPr lang="zh-CN" altLang="zh-CN" sz="2400" b="1" kern="100" dirty="0">
                <a:latin typeface="Times New Roman"/>
                <a:cs typeface="Times New Roman"/>
              </a:rPr>
              <a:t>“</a:t>
            </a:r>
            <a:r>
              <a:rPr lang="zh-CN" altLang="zh-CN" sz="2400" b="1" kern="100" dirty="0">
                <a:latin typeface="Times New Roman"/>
                <a:ea typeface="楷体_GB2312"/>
                <a:cs typeface="Times New Roman"/>
              </a:rPr>
              <a:t>右文</a:t>
            </a:r>
            <a:r>
              <a:rPr lang="zh-CN" altLang="zh-CN" sz="2400" b="1" kern="100" dirty="0">
                <a:latin typeface="Times New Roman"/>
                <a:cs typeface="Times New Roman"/>
              </a:rPr>
              <a:t>”</a:t>
            </a:r>
            <a:r>
              <a:rPr lang="zh-CN" altLang="zh-CN" sz="2400" b="1" kern="100" dirty="0">
                <a:latin typeface="Times New Roman"/>
                <a:ea typeface="楷体_GB2312"/>
                <a:cs typeface="Times New Roman"/>
              </a:rPr>
              <a:t>、</a:t>
            </a:r>
            <a:r>
              <a:rPr lang="zh-CN" altLang="zh-CN" sz="2400" b="1" kern="100" dirty="0">
                <a:latin typeface="Times New Roman"/>
                <a:cs typeface="Times New Roman"/>
              </a:rPr>
              <a:t>“</a:t>
            </a:r>
            <a:r>
              <a:rPr lang="zh-CN" altLang="zh-CN" sz="2400" b="1" kern="100" dirty="0">
                <a:latin typeface="Times New Roman"/>
                <a:ea typeface="楷体_GB2312"/>
                <a:cs typeface="Times New Roman"/>
              </a:rPr>
              <a:t>重文</a:t>
            </a:r>
            <a:r>
              <a:rPr lang="zh-CN" altLang="zh-CN" sz="2400" b="1" kern="100" dirty="0">
                <a:latin typeface="Times New Roman"/>
                <a:cs typeface="Times New Roman"/>
              </a:rPr>
              <a:t>”</a:t>
            </a:r>
            <a:r>
              <a:rPr lang="zh-CN" altLang="zh-CN" sz="2400" b="1" kern="100" dirty="0">
                <a:latin typeface="Times New Roman"/>
                <a:ea typeface="楷体_GB2312"/>
                <a:cs typeface="Times New Roman"/>
              </a:rPr>
              <a:t>的价值取向，制定了</a:t>
            </a:r>
            <a:r>
              <a:rPr lang="zh-CN" altLang="zh-CN" sz="2400" b="1" kern="100" dirty="0">
                <a:latin typeface="Times New Roman"/>
                <a:cs typeface="Times New Roman"/>
              </a:rPr>
              <a:t>“</a:t>
            </a:r>
            <a:r>
              <a:rPr lang="zh-CN" altLang="zh-CN" sz="2400" b="1" kern="100" dirty="0">
                <a:latin typeface="Times New Roman"/>
                <a:ea typeface="楷体_GB2312"/>
                <a:cs typeface="Times New Roman"/>
              </a:rPr>
              <a:t>兴文教，抑武事</a:t>
            </a:r>
            <a:r>
              <a:rPr lang="zh-CN" altLang="zh-CN" sz="2400" b="1" kern="100" dirty="0">
                <a:latin typeface="Times New Roman"/>
                <a:cs typeface="Times New Roman"/>
              </a:rPr>
              <a:t>”</a:t>
            </a:r>
            <a:r>
              <a:rPr lang="zh-CN" altLang="zh-CN" sz="2400" b="1" kern="100" dirty="0">
                <a:latin typeface="Times New Roman"/>
                <a:ea typeface="楷体_GB2312"/>
                <a:cs typeface="Times New Roman"/>
              </a:rPr>
              <a:t>的国策，</a:t>
            </a:r>
            <a:r>
              <a:rPr lang="zh-CN" altLang="zh-CN" sz="2400" b="1" kern="100" dirty="0">
                <a:latin typeface="宋体" pitchFamily="2" charset="-122"/>
                <a:cs typeface="Times New Roman"/>
              </a:rPr>
              <a:t>……</a:t>
            </a:r>
            <a:r>
              <a:rPr lang="zh-CN" altLang="zh-CN" sz="2400" b="1" kern="100" dirty="0">
                <a:latin typeface="Times New Roman"/>
                <a:ea typeface="楷体_GB2312"/>
                <a:cs typeface="Times New Roman"/>
              </a:rPr>
              <a:t>两宋时期，科举制度得到了较大发展，使科举考试向整个社会敞开了大门。</a:t>
            </a:r>
            <a:r>
              <a:rPr lang="zh-CN" altLang="zh-CN" sz="2400" b="1" kern="100" dirty="0">
                <a:latin typeface="宋体" pitchFamily="2" charset="-122"/>
                <a:cs typeface="Times New Roman"/>
              </a:rPr>
              <a:t>……</a:t>
            </a:r>
            <a:r>
              <a:rPr lang="zh-CN" altLang="zh-CN" sz="2400" b="1" kern="100" dirty="0">
                <a:latin typeface="Times New Roman"/>
                <a:ea typeface="楷体_GB2312"/>
                <a:cs typeface="Times New Roman"/>
              </a:rPr>
              <a:t>使大批知识分子进入官僚机构，促使官僚集团的结构由贵族士族型向文人学士型转变，以科举起家的官僚取代士家大族成为社会新贵，把文人政治推向了极致</a:t>
            </a:r>
            <a:r>
              <a:rPr lang="zh-CN" altLang="zh-CN" sz="2400" b="1" kern="100" dirty="0" smtClean="0">
                <a:latin typeface="Times New Roman"/>
                <a:ea typeface="楷体_GB2312"/>
                <a:cs typeface="Times New Roman"/>
              </a:rPr>
              <a:t>。</a:t>
            </a:r>
            <a:endParaRPr lang="zh-CN" altLang="zh-CN" sz="1050" kern="100" dirty="0">
              <a:latin typeface="宋体"/>
              <a:cs typeface="Courier New"/>
            </a:endParaRPr>
          </a:p>
        </p:txBody>
      </p:sp>
      <p:pic>
        <p:nvPicPr>
          <p:cNvPr id="6" name="Picture 3" descr="E:\陈红\2018\课件\2019版 高三一轮 历史（人民版）\不用\命题专家史论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8028" y="1883365"/>
            <a:ext cx="762260" cy="3018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958782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2"/>
          <p:cNvSpPr>
            <a:spLocks noChangeArrowheads="1"/>
          </p:cNvSpPr>
          <p:nvPr/>
        </p:nvSpPr>
        <p:spPr bwMode="auto">
          <a:xfrm>
            <a:off x="591033" y="1348568"/>
            <a:ext cx="11116848" cy="4205212"/>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5" name="矩形 1"/>
          <p:cNvSpPr>
            <a:spLocks noChangeArrowheads="1"/>
          </p:cNvSpPr>
          <p:nvPr/>
        </p:nvSpPr>
        <p:spPr bwMode="auto">
          <a:xfrm>
            <a:off x="1051237" y="1471929"/>
            <a:ext cx="10544144" cy="3900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此外，宋代教育事业得到了前所未有的发展，官学、私学的数量和规模都超过了前代，这既提高了社会整体文化水平，也为文官政治的确立奠定了基础。宋代文官政治的确立，改变了自汉代以来官僚集团的结构，进而改变了代表士族门阀利益的政权性质，扩大了统治基础，提高了官僚集团的整体素质，酝酿出独树一帜的政治文化，培育出</a:t>
            </a:r>
            <a:r>
              <a:rPr lang="zh-CN" altLang="zh-CN" sz="2400" b="1" kern="100" dirty="0">
                <a:latin typeface="Times New Roman"/>
                <a:cs typeface="Times New Roman"/>
              </a:rPr>
              <a:t>“</a:t>
            </a:r>
            <a:r>
              <a:rPr lang="zh-CN" altLang="zh-CN" sz="2400" b="1" kern="100" dirty="0">
                <a:latin typeface="Times New Roman"/>
                <a:ea typeface="楷体_GB2312"/>
                <a:cs typeface="Times New Roman"/>
              </a:rPr>
              <a:t>以天下为己任</a:t>
            </a:r>
            <a:r>
              <a:rPr lang="zh-CN" altLang="zh-CN" sz="2400" b="1" kern="100" dirty="0">
                <a:latin typeface="Times New Roman"/>
                <a:cs typeface="Times New Roman"/>
              </a:rPr>
              <a:t>”</a:t>
            </a:r>
            <a:r>
              <a:rPr lang="zh-CN" altLang="zh-CN" sz="2400" b="1" kern="100" dirty="0">
                <a:latin typeface="Times New Roman"/>
                <a:ea typeface="楷体_GB2312"/>
                <a:cs typeface="Times New Roman"/>
              </a:rPr>
              <a:t>的社会责任感，使宋代官僚政治展现出区别于各代的特色。</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杨宁一《历史学习新视野</a:t>
            </a:r>
            <a:r>
              <a:rPr lang="zh-CN" altLang="zh-CN" sz="2400" b="1" kern="100" dirty="0">
                <a:latin typeface="宋体"/>
                <a:ea typeface="Times New Roman"/>
                <a:cs typeface="Courier New"/>
              </a:rPr>
              <a:t> </a:t>
            </a:r>
            <a:r>
              <a:rPr lang="zh-CN" altLang="zh-CN" sz="2400" b="1" kern="100" dirty="0">
                <a:latin typeface="Times New Roman"/>
                <a:cs typeface="Times New Roman"/>
              </a:rPr>
              <a:t>新知识》</a:t>
            </a:r>
            <a:endParaRPr lang="zh-CN" altLang="zh-CN" sz="1050" kern="100" dirty="0">
              <a:effectLst/>
              <a:latin typeface="宋体"/>
              <a:cs typeface="Courier New"/>
            </a:endParaRPr>
          </a:p>
        </p:txBody>
      </p:sp>
      <p:pic>
        <p:nvPicPr>
          <p:cNvPr id="6" name="Picture 3" descr="E:\陈红\2018\课件\2019版 高三一轮 历史（人民版）\不用\命题专家史论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8028" y="1918990"/>
            <a:ext cx="762260" cy="3018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958782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460054"/>
            <a:ext cx="1164729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『素养解读』</a:t>
            </a:r>
            <a:endParaRPr lang="zh-CN" altLang="zh-CN" sz="1050" kern="100" dirty="0">
              <a:latin typeface="宋体"/>
              <a:cs typeface="Courier New"/>
            </a:endParaRPr>
          </a:p>
          <a:p>
            <a:pPr indent="72000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宋代文官政治形成的历史因素及深远影响充分体现了历史学科中唯物史观的核心素养。唯物史观是揭示人类社会历史客观基础及发展规律的科学的历史观和方法论。人类对历史的认识是由表及里、逐渐深化的，要透过历史的纷杂表象认识历史的本质，科学的历史观和方法论是非常重要的。唯物史观使历史学成为一门科学，只有运用唯物史观的立场、观点和方法，才能对历史有全面、客观的认识。其核心概念如下：</a:t>
            </a:r>
            <a:endParaRPr lang="zh-CN" altLang="zh-CN" sz="1050" kern="100" dirty="0">
              <a:effectLst/>
              <a:latin typeface="宋体"/>
              <a:cs typeface="Courier New"/>
            </a:endParaRPr>
          </a:p>
        </p:txBody>
      </p:sp>
    </p:spTree>
    <p:extLst>
      <p:ext uri="{BB962C8B-B14F-4D97-AF65-F5344CB8AC3E}">
        <p14:creationId xmlns:p14="http://schemas.microsoft.com/office/powerpoint/2010/main" val="186958782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41286" y="1317554"/>
            <a:ext cx="11417796" cy="3883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a:latin typeface="Times New Roman"/>
                <a:ea typeface="楷体_GB2312"/>
                <a:cs typeface="Courier New"/>
              </a:rPr>
              <a:t>(1)</a:t>
            </a:r>
            <a:r>
              <a:rPr lang="zh-CN" altLang="zh-CN" sz="2400" b="1" kern="100" dirty="0">
                <a:latin typeface="Times New Roman"/>
                <a:ea typeface="楷体_GB2312"/>
                <a:cs typeface="Times New Roman"/>
              </a:rPr>
              <a:t>社会存在与社会意识：社会存在决定社会意识，社会意识又能动地反作用于社会存在。</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ea typeface="楷体_GB2312"/>
                <a:cs typeface="Courier New"/>
              </a:rPr>
              <a:t>(2)</a:t>
            </a:r>
            <a:r>
              <a:rPr lang="zh-CN" altLang="zh-CN" sz="2400" b="1" kern="100" dirty="0">
                <a:latin typeface="Times New Roman"/>
                <a:ea typeface="楷体_GB2312"/>
                <a:cs typeface="Times New Roman"/>
              </a:rPr>
              <a:t>生产力与生产关系：生产力是社会发展的最初源泉、根本动力。生产力决定生产关系，生产关系对生产力有反作用。</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ea typeface="楷体_GB2312"/>
                <a:cs typeface="Courier New"/>
              </a:rPr>
              <a:t>(3)</a:t>
            </a:r>
            <a:r>
              <a:rPr lang="zh-CN" altLang="zh-CN" sz="2400" b="1" kern="100" dirty="0">
                <a:latin typeface="Times New Roman"/>
                <a:ea typeface="楷体_GB2312"/>
                <a:cs typeface="Times New Roman"/>
              </a:rPr>
              <a:t>经济基础和上层建筑：经济基础决定上层建筑，上层建筑对经济基础有反作用。</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ea typeface="楷体_GB2312"/>
                <a:cs typeface="Courier New"/>
              </a:rPr>
              <a:t>(4)</a:t>
            </a:r>
            <a:r>
              <a:rPr lang="zh-CN" altLang="zh-CN" sz="2400" b="1" kern="100" dirty="0">
                <a:latin typeface="Times New Roman"/>
                <a:ea typeface="楷体_GB2312"/>
                <a:cs typeface="Times New Roman"/>
              </a:rPr>
              <a:t>阶级斗争：在阶级社会，阶级斗争是社会发展的直接动力；人民群众是推动历史发展的主要力量。</a:t>
            </a:r>
            <a:endParaRPr lang="zh-CN" altLang="zh-CN" sz="1050" kern="100" dirty="0">
              <a:effectLst/>
              <a:latin typeface="宋体"/>
              <a:cs typeface="Courier New"/>
            </a:endParaRPr>
          </a:p>
        </p:txBody>
      </p:sp>
    </p:spTree>
    <p:extLst>
      <p:ext uri="{BB962C8B-B14F-4D97-AF65-F5344CB8AC3E}">
        <p14:creationId xmlns:p14="http://schemas.microsoft.com/office/powerpoint/2010/main" val="186958782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032554"/>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『考题例证』</a:t>
            </a:r>
            <a:r>
              <a:rPr lang="zh-CN" altLang="zh-CN" sz="2400" b="1" kern="100" dirty="0">
                <a:latin typeface="宋体"/>
                <a:ea typeface="Times New Roman"/>
                <a:cs typeface="Courier New"/>
              </a:rPr>
              <a:t> </a:t>
            </a:r>
            <a:r>
              <a:rPr lang="en-US" altLang="zh-CN" sz="2400" b="1" kern="100" dirty="0">
                <a:latin typeface="Times New Roman"/>
                <a:ea typeface="黑体"/>
                <a:cs typeface="Arial"/>
              </a:rPr>
              <a:t>(2018·</a:t>
            </a:r>
            <a:r>
              <a:rPr lang="zh-CN" altLang="zh-CN" sz="2400" b="1" kern="100" dirty="0">
                <a:latin typeface="Times New Roman"/>
                <a:ea typeface="黑体"/>
                <a:cs typeface="Arial"/>
              </a:rPr>
              <a:t>河南洛阳模拟</a:t>
            </a:r>
            <a:r>
              <a:rPr lang="en-US" altLang="zh-CN" sz="2400" b="1" kern="100" dirty="0">
                <a:latin typeface="Times New Roman"/>
                <a:ea typeface="黑体"/>
                <a:cs typeface="Arial"/>
              </a:rPr>
              <a:t>)</a:t>
            </a:r>
            <a:r>
              <a:rPr lang="zh-CN" altLang="zh-CN" sz="2400" b="1" kern="100" dirty="0">
                <a:latin typeface="Times New Roman"/>
                <a:cs typeface="Times New Roman"/>
              </a:rPr>
              <a:t>宋太祖定下了</a:t>
            </a:r>
            <a:r>
              <a:rPr lang="en-US" altLang="zh-CN" sz="2400" b="1" kern="100" dirty="0">
                <a:latin typeface="Times New Roman"/>
                <a:cs typeface="Courier New"/>
              </a:rPr>
              <a:t>“</a:t>
            </a:r>
            <a:r>
              <a:rPr lang="zh-CN" altLang="zh-CN" sz="2400" b="1" kern="100" dirty="0">
                <a:latin typeface="Times New Roman"/>
                <a:cs typeface="Times New Roman"/>
              </a:rPr>
              <a:t>不得杀士大夫及上书言事人</a:t>
            </a:r>
            <a:r>
              <a:rPr lang="en-US" altLang="zh-CN" sz="2400" b="1" kern="100" dirty="0">
                <a:latin typeface="Times New Roman"/>
                <a:cs typeface="Courier New"/>
              </a:rPr>
              <a:t>”</a:t>
            </a:r>
            <a:r>
              <a:rPr lang="zh-CN" altLang="zh-CN" sz="2400" b="1" kern="100" dirty="0">
                <a:latin typeface="Times New Roman"/>
                <a:cs typeface="Times New Roman"/>
              </a:rPr>
              <a:t>的家法，以后的历代皇帝也都秉承这一精神，坚持</a:t>
            </a:r>
            <a:r>
              <a:rPr lang="en-US" altLang="zh-CN" sz="2400" b="1" kern="100" dirty="0">
                <a:latin typeface="Times New Roman"/>
                <a:cs typeface="Courier New"/>
              </a:rPr>
              <a:t>“</a:t>
            </a:r>
            <a:r>
              <a:rPr lang="zh-CN" altLang="zh-CN" sz="2400" b="1" kern="100" dirty="0">
                <a:latin typeface="Times New Roman"/>
                <a:cs typeface="Times New Roman"/>
              </a:rPr>
              <a:t>与士大夫治天下</a:t>
            </a:r>
            <a:r>
              <a:rPr lang="en-US" altLang="zh-CN" sz="2400" b="1" kern="100" dirty="0">
                <a:latin typeface="Times New Roman"/>
                <a:cs typeface="Courier New"/>
              </a:rPr>
              <a:t>”</a:t>
            </a:r>
            <a:r>
              <a:rPr lang="zh-CN" altLang="zh-CN" sz="2400" b="1" kern="100" dirty="0">
                <a:latin typeface="Times New Roman"/>
                <a:cs typeface="Times New Roman"/>
              </a:rPr>
              <a:t>，以致</a:t>
            </a:r>
            <a:r>
              <a:rPr lang="en-US" altLang="zh-CN" sz="2400" b="1" kern="100" dirty="0">
                <a:latin typeface="Times New Roman"/>
                <a:cs typeface="Courier New"/>
              </a:rPr>
              <a:t>“</a:t>
            </a:r>
            <a:r>
              <a:rPr lang="zh-CN" altLang="zh-CN" sz="2400" b="1" kern="100" dirty="0">
                <a:latin typeface="Times New Roman"/>
                <a:cs typeface="Times New Roman"/>
              </a:rPr>
              <a:t>终宋之世，文臣无欧刀之辟。”这反映了宋代</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文官政治的形成</a:t>
            </a:r>
            <a:r>
              <a:rPr lang="zh-CN" altLang="zh-CN" sz="2400" b="1" kern="100" dirty="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smtClean="0">
                <a:latin typeface="宋体"/>
                <a:ea typeface="Times New Roman"/>
                <a:cs typeface="Courier New"/>
              </a:rPr>
              <a:t>		</a:t>
            </a:r>
            <a:r>
              <a:rPr lang="en-US" altLang="zh-CN" sz="2400" b="1" kern="100" dirty="0" smtClean="0">
                <a:latin typeface="Times New Roman" pitchFamily="18" charset="0"/>
                <a:ea typeface="Times New Roman"/>
                <a:cs typeface="Courier New"/>
              </a:rPr>
              <a:t>B</a:t>
            </a:r>
            <a:r>
              <a:rPr lang="en-US" altLang="zh-CN" sz="2400" b="1" kern="100" dirty="0">
                <a:latin typeface="Times New Roman" pitchFamily="18" charset="0"/>
                <a:ea typeface="Times New Roman"/>
                <a:cs typeface="Courier New"/>
              </a:rPr>
              <a:t>.</a:t>
            </a:r>
            <a:r>
              <a:rPr lang="zh-CN" altLang="zh-CN" sz="2400" b="1" kern="100" dirty="0">
                <a:latin typeface="Times New Roman" pitchFamily="18" charset="0"/>
                <a:cs typeface="Times New Roman"/>
              </a:rPr>
              <a:t>重武轻文的风尚</a:t>
            </a:r>
            <a:endParaRPr lang="zh-CN" altLang="zh-CN" sz="1050" kern="100" dirty="0">
              <a:latin typeface="Times New Roman" pitchFamily="18" charset="0"/>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pitchFamily="18" charset="0"/>
                <a:cs typeface="Courier New"/>
              </a:rPr>
              <a:t>	C</a:t>
            </a:r>
            <a:r>
              <a:rPr lang="en-US" altLang="zh-CN" sz="2400" b="1" kern="100" dirty="0">
                <a:latin typeface="Times New Roman" pitchFamily="18" charset="0"/>
                <a:cs typeface="Courier New"/>
              </a:rPr>
              <a:t>.</a:t>
            </a:r>
            <a:r>
              <a:rPr lang="zh-CN" altLang="zh-CN" sz="2400" b="1" kern="100" dirty="0">
                <a:latin typeface="Times New Roman" pitchFamily="18" charset="0"/>
                <a:cs typeface="Times New Roman"/>
              </a:rPr>
              <a:t>以武治国的方针</a:t>
            </a:r>
            <a:r>
              <a:rPr lang="zh-CN" altLang="zh-CN" sz="2400" b="1" kern="100" dirty="0">
                <a:latin typeface="Times New Roman" pitchFamily="18" charset="0"/>
                <a:ea typeface="Times New Roman"/>
                <a:cs typeface="Courier New"/>
              </a:rPr>
              <a:t> </a:t>
            </a:r>
            <a:r>
              <a:rPr lang="en-US" altLang="zh-CN" sz="2400" b="1" kern="100" dirty="0">
                <a:latin typeface="Times New Roman" pitchFamily="18" charset="0"/>
                <a:ea typeface="Times New Roman"/>
                <a:cs typeface="Courier New"/>
              </a:rPr>
              <a:t>	</a:t>
            </a:r>
            <a:r>
              <a:rPr lang="en-US" altLang="zh-CN" sz="2400" b="1" kern="100" dirty="0" smtClean="0">
                <a:latin typeface="Times New Roman" pitchFamily="18" charset="0"/>
                <a:ea typeface="Times New Roman"/>
                <a:cs typeface="Courier New"/>
              </a:rPr>
              <a:t>		D</a:t>
            </a:r>
            <a:r>
              <a:rPr lang="en-US" altLang="zh-CN" sz="2400" b="1" kern="100" dirty="0">
                <a:latin typeface="Times New Roman" pitchFamily="18" charset="0"/>
                <a:ea typeface="Times New Roman"/>
                <a:cs typeface="Courier New"/>
              </a:rPr>
              <a:t>.</a:t>
            </a:r>
            <a:r>
              <a:rPr lang="zh-CN" altLang="zh-CN" sz="2400" b="1" kern="100" dirty="0">
                <a:latin typeface="Times New Roman" pitchFamily="18" charset="0"/>
                <a:cs typeface="Times New Roman"/>
              </a:rPr>
              <a:t>兴武抑文的国策</a:t>
            </a:r>
            <a:endParaRPr lang="zh-CN" altLang="zh-CN" sz="1050" kern="100" dirty="0">
              <a:latin typeface="Times New Roman" pitchFamily="18" charset="0"/>
              <a:cs typeface="Courier New"/>
            </a:endParaRPr>
          </a:p>
          <a:p>
            <a:pPr marL="360000" indent="-540000" algn="just">
              <a:lnSpc>
                <a:spcPct val="150000"/>
              </a:lnSpc>
              <a:spcAft>
                <a:spcPts val="0"/>
              </a:spcAft>
              <a:tabLst>
                <a:tab pos="2610485" algn="l"/>
                <a:tab pos="2700655" algn="l"/>
              </a:tabLst>
            </a:pPr>
            <a:r>
              <a:rPr lang="en-US" altLang="zh-CN" sz="2400" b="1" kern="100" dirty="0" smtClean="0">
                <a:solidFill>
                  <a:srgbClr val="0000FF"/>
                </a:solidFill>
                <a:latin typeface="Times New Roman"/>
                <a:ea typeface="黑体"/>
                <a:cs typeface="Times New Roman"/>
              </a:rPr>
              <a:t>	</a:t>
            </a:r>
            <a:r>
              <a:rPr lang="zh-CN" altLang="zh-CN" sz="2400" b="1" kern="100" dirty="0" smtClean="0">
                <a:solidFill>
                  <a:srgbClr val="0000FF"/>
                </a:solidFill>
                <a:latin typeface="Times New Roman"/>
                <a:ea typeface="黑体"/>
                <a:cs typeface="Times New Roman"/>
              </a:rPr>
              <a:t>解</a:t>
            </a:r>
            <a:r>
              <a:rPr lang="zh-CN" altLang="zh-CN" sz="2400" b="1" kern="100" dirty="0">
                <a:solidFill>
                  <a:srgbClr val="0000FF"/>
                </a:solidFill>
                <a:latin typeface="Times New Roman"/>
                <a:ea typeface="黑体"/>
                <a:cs typeface="Times New Roman"/>
              </a:rPr>
              <a:t>析　</a:t>
            </a:r>
            <a:r>
              <a:rPr lang="zh-CN" altLang="zh-CN" sz="2400" b="1" kern="100" dirty="0">
                <a:solidFill>
                  <a:srgbClr val="0000FF"/>
                </a:solidFill>
                <a:latin typeface="Times New Roman"/>
                <a:ea typeface="仿宋_GB2312"/>
                <a:cs typeface="Times New Roman"/>
              </a:rPr>
              <a:t>据题干材料可以得出宋代文官政治的形成，故</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项正确；宋代实行重文轻武的治国方针，故</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三项说法均不正确，排除。</a:t>
            </a:r>
            <a:endParaRPr lang="zh-CN" altLang="zh-CN" sz="1050" kern="100" dirty="0">
              <a:solidFill>
                <a:srgbClr val="0000FF"/>
              </a:solidFill>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solidFill>
                  <a:srgbClr val="FF0000"/>
                </a:solidFill>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a:t>
            </a:r>
            <a:r>
              <a:rPr lang="zh-CN" altLang="zh-CN" sz="2400" b="1" kern="100" dirty="0">
                <a:solidFill>
                  <a:srgbClr val="FF0000"/>
                </a:solidFill>
                <a:latin typeface="Times New Roman"/>
                <a:ea typeface="黑体"/>
                <a:cs typeface="Times New Roman"/>
              </a:rPr>
              <a:t>案　</a:t>
            </a:r>
            <a:r>
              <a:rPr lang="en-US" altLang="zh-CN" sz="2400" b="1" kern="100" dirty="0">
                <a:solidFill>
                  <a:srgbClr val="FF0000"/>
                </a:solidFill>
                <a:latin typeface="Times New Roman"/>
                <a:cs typeface="Courier New"/>
              </a:rPr>
              <a:t>A </a:t>
            </a:r>
            <a:r>
              <a:rPr lang="en-US" altLang="zh-CN" sz="2400" b="1" kern="100" dirty="0" smtClean="0">
                <a:solidFill>
                  <a:srgbClr val="FF0000"/>
                </a:solidFill>
                <a:latin typeface="Times New Roman"/>
                <a:cs typeface="Courier New"/>
              </a:rPr>
              <a:t>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61368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blinds(horizontal)">
                                      <p:cBhvr>
                                        <p:cTn id="1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460054"/>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『命题突破』</a:t>
            </a:r>
            <a:endParaRPr lang="zh-CN" altLang="zh-CN" sz="1050" kern="100" dirty="0">
              <a:latin typeface="宋体"/>
              <a:cs typeface="Courier New"/>
            </a:endParaRPr>
          </a:p>
          <a:p>
            <a:pPr indent="720000">
              <a:lnSpc>
                <a:spcPct val="150000"/>
              </a:lnSpc>
            </a:pPr>
            <a:r>
              <a:rPr lang="zh-CN" altLang="zh-CN" sz="2400" b="1" kern="100" dirty="0">
                <a:latin typeface="Times New Roman"/>
                <a:cs typeface="Times New Roman"/>
              </a:rPr>
              <a:t>史料反映了两宋时期，独具特色的文臣士大夫政治体制得以确立的历史因素及带来的深远影响。归纳分析时可充分运用唯物史观的有关立场、观点和方法进行评述。宋代文官政治是唐五代以来社会结构变化和经济文化发展的产物，同时也与宋代的科举制度、崇文抑武国策等因素密切相关。它改变了自汉代以来官僚集团的结构，扩大了统治基础，提高了官僚集团的整体素质，酝酿出独树一帜的政治文化。</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0995693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306</TotalTime>
  <Words>2201</Words>
  <Application>Microsoft Office PowerPoint</Application>
  <PresentationFormat>自定义</PresentationFormat>
  <Paragraphs>216</Paragraphs>
  <Slides>43</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43</vt:i4>
      </vt:variant>
    </vt:vector>
  </HeadingPairs>
  <TitlesOfParts>
    <vt:vector size="45" baseType="lpstr">
      <vt:lpstr>Office 主题</vt:lpstr>
      <vt:lpstr>文档</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AutoBVT</dc:creator>
  <cp:lastModifiedBy>http://www.kingedu.net</cp:lastModifiedBy>
  <cp:revision>82</cp:revision>
  <dcterms:created xsi:type="dcterms:W3CDTF">2018-01-02T04:06:00Z</dcterms:created>
  <dcterms:modified xsi:type="dcterms:W3CDTF">2018-03-23T08:27:49Z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KSOProductBuildVer" pid="2">
    <vt:lpwstr>2052-10.1.0.7106</vt:lpwstr>
  </property>
  <property fmtid="{D5CDD505-2E9C-101B-9397-08002B2CF9AE}" name="NXPowerLiteLastOptimized" pid="3">
    <vt:lpwstr>1247932</vt:lpwstr>
  </property>
  <property fmtid="{D5CDD505-2E9C-101B-9397-08002B2CF9AE}" name="NXPowerLiteSettings" pid="4">
    <vt:lpwstr>F7000400038000</vt:lpwstr>
  </property>
  <property fmtid="{D5CDD505-2E9C-101B-9397-08002B2CF9AE}" name="NXPowerLiteVersion" pid="5">
    <vt:lpwstr>D5.0.3</vt:lpwstr>
  </property>
</Properties>
</file>