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85" r:id="rId4"/>
    <p:sldId id="491" r:id="rId6"/>
    <p:sldId id="492" r:id="rId7"/>
    <p:sldId id="489" r:id="rId8"/>
    <p:sldId id="490" r:id="rId9"/>
    <p:sldId id="493" r:id="rId10"/>
    <p:sldId id="494" r:id="rId11"/>
    <p:sldId id="495" r:id="rId12"/>
    <p:sldId id="496" r:id="rId13"/>
    <p:sldId id="497" r:id="rId14"/>
    <p:sldId id="500" r:id="rId15"/>
    <p:sldId id="501" r:id="rId16"/>
    <p:sldId id="502" r:id="rId17"/>
    <p:sldId id="504" r:id="rId18"/>
    <p:sldId id="498" r:id="rId19"/>
    <p:sldId id="499" r:id="rId20"/>
    <p:sldId id="505" r:id="rId21"/>
    <p:sldId id="506" r:id="rId22"/>
    <p:sldId id="507" r:id="rId23"/>
    <p:sldId id="508" r:id="rId24"/>
    <p:sldId id="515" r:id="rId25"/>
    <p:sldId id="509" r:id="rId26"/>
    <p:sldId id="510" r:id="rId27"/>
    <p:sldId id="513" r:id="rId28"/>
    <p:sldId id="514" r:id="rId29"/>
  </p:sldIdLst>
  <p:sldSz cx="12190730" cy="6858000"/>
  <p:notesSz cx="6858000" cy="9144000"/>
  <p:defaultTextStyle>
    <a:defPPr>
      <a:defRPr lang="zh-CN"/>
    </a:defPPr>
    <a:lvl1pPr marL="0" lvl="0" indent="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5930" lvl="1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3130" lvl="2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0330" lvl="3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7530" lvl="4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FF"/>
    <a:srgbClr val="FF0000"/>
    <a:srgbClr val="FF00FF"/>
    <a:srgbClr val="66FF33"/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742"/>
    <p:restoredTop sz="79759"/>
  </p:normalViewPr>
  <p:slideViewPr>
    <p:cSldViewPr snapToGrid="0" snapToObjects="1" showGuides="1">
      <p:cViewPr varScale="1">
        <p:scale>
          <a:sx n="54" d="100"/>
          <a:sy n="54" d="100"/>
        </p:scale>
        <p:origin x="-96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CDE98C50-1AB0-4E07-83E0-DAA3A0F9BE43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9949E29E-A30D-4591-9FC4-159605A1CEA7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18178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4018179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89858" name="幻灯片图像占位符 4089857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4089859" name="文本占位符 4089858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1906" name="幻灯片图像占位符 409190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4091907" name="文本占位符 4091906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113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557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991" y="365125"/>
            <a:ext cx="2628626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13" y="365125"/>
            <a:ext cx="7733494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589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4919" y="1600200"/>
            <a:ext cx="537589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10" y="274638"/>
            <a:ext cx="274280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69407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62" name="标题 9216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1213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163" name="文本占位符 9216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1213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2164" name="日期占位符 92163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321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165" name="页脚占位符 92164"/>
          <p:cNvSpPr>
            <a:spLocks noGrp="1"/>
          </p:cNvSpPr>
          <p:nvPr>
            <p:ph type="ftr" sz="quarter" idx="3"/>
          </p:nvPr>
        </p:nvSpPr>
        <p:spPr>
          <a:xfrm>
            <a:off x="4164013" y="6245225"/>
            <a:ext cx="3862387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166" name="灯片编号占位符 92165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321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矩形 3"/>
          <p:cNvSpPr/>
          <p:nvPr userDrawn="1"/>
        </p:nvSpPr>
        <p:spPr>
          <a:xfrm rot="6238231" flipH="1">
            <a:off x="9407525" y="4235450"/>
            <a:ext cx="1169988" cy="116998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4" name="矩形 5"/>
          <p:cNvSpPr/>
          <p:nvPr userDrawn="1"/>
        </p:nvSpPr>
        <p:spPr>
          <a:xfrm rot="19041346" flipH="1">
            <a:off x="10086975" y="6107113"/>
            <a:ext cx="188913" cy="1873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5" name="矩形 6"/>
          <p:cNvSpPr/>
          <p:nvPr userDrawn="1"/>
        </p:nvSpPr>
        <p:spPr>
          <a:xfrm rot="998715" flipH="1">
            <a:off x="10506075" y="5621338"/>
            <a:ext cx="471488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6" name="矩形 7"/>
          <p:cNvSpPr/>
          <p:nvPr userDrawn="1"/>
        </p:nvSpPr>
        <p:spPr>
          <a:xfrm rot="19250941" flipH="1">
            <a:off x="10177463" y="5688013"/>
            <a:ext cx="225425" cy="22383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7" name="矩形 8"/>
          <p:cNvSpPr/>
          <p:nvPr userDrawn="1"/>
        </p:nvSpPr>
        <p:spPr>
          <a:xfrm rot="19628487" flipH="1">
            <a:off x="11164888" y="6592888"/>
            <a:ext cx="477838" cy="47783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8" name="矩形 1"/>
          <p:cNvSpPr/>
          <p:nvPr userDrawn="1"/>
        </p:nvSpPr>
        <p:spPr>
          <a:xfrm rot="1703810" flipH="1">
            <a:off x="11536363" y="2659063"/>
            <a:ext cx="671513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9" name="矩形 2"/>
          <p:cNvSpPr/>
          <p:nvPr userDrawn="1"/>
        </p:nvSpPr>
        <p:spPr>
          <a:xfrm rot="985914" flipH="1">
            <a:off x="11071225" y="5414963"/>
            <a:ext cx="1327150" cy="132556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0" name="矩形 4"/>
          <p:cNvSpPr/>
          <p:nvPr userDrawn="1"/>
        </p:nvSpPr>
        <p:spPr>
          <a:xfrm rot="3014278" flipH="1">
            <a:off x="10199688" y="3587750"/>
            <a:ext cx="1958975" cy="19558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1" name="矩形 9"/>
          <p:cNvSpPr/>
          <p:nvPr userDrawn="1"/>
        </p:nvSpPr>
        <p:spPr>
          <a:xfrm rot="4169379" flipH="1">
            <a:off x="8954294" y="5461794"/>
            <a:ext cx="203200" cy="20478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2" name="矩形 10"/>
          <p:cNvSpPr/>
          <p:nvPr userDrawn="1"/>
        </p:nvSpPr>
        <p:spPr>
          <a:xfrm rot="1849597" flipH="1">
            <a:off x="10415588" y="6386513"/>
            <a:ext cx="668338" cy="6699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3" name="矩形 11"/>
          <p:cNvSpPr/>
          <p:nvPr userDrawn="1"/>
        </p:nvSpPr>
        <p:spPr>
          <a:xfrm rot="1703810" flipH="1">
            <a:off x="10050463" y="3232150"/>
            <a:ext cx="328613" cy="3302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pic>
        <p:nvPicPr>
          <p:cNvPr id="92178" name="Picture 13" descr="湖北猎豹图书文化有限公司logo"/>
          <p:cNvPicPr>
            <a:picLocks noChangeAspect="1"/>
          </p:cNvPicPr>
          <p:nvPr userDrawn="1"/>
        </p:nvPicPr>
        <p:blipFill>
          <a:blip r:embed="rId12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47425" y="114300"/>
            <a:ext cx="755650" cy="801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79" name="Picture 16" descr="timg?image&amp;quality=80&amp;size=b9999_10000&amp;sec=1514455248577&amp;di=17a6aee7f6970fc09f61a1489a9c9b1a&amp;imgtype=0&amp;src=http%3A%2F%2Fpic2"/>
          <p:cNvPicPr>
            <a:picLocks noChangeAspect="1"/>
          </p:cNvPicPr>
          <p:nvPr userDrawn="1"/>
        </p:nvPicPr>
        <p:blipFill>
          <a:blip r:embed="rId13"/>
          <a:srcRect b="5328"/>
          <a:stretch>
            <a:fillRect/>
          </a:stretch>
        </p:blipFill>
        <p:spPr>
          <a:xfrm>
            <a:off x="563563" y="5341938"/>
            <a:ext cx="1133475" cy="11398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5930" lvl="1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3130" lvl="2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0330" lvl="3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7530" lvl="4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audio" Target="../media/audio1.wav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1.wmf"/><Relationship Id="rId1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.xml"/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12.wmf"/><Relationship Id="rId1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2.wmf"/><Relationship Id="rId1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6.wmf"/><Relationship Id="rId1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7.GIF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20.jpeg"/><Relationship Id="rId4" Type="http://schemas.openxmlformats.org/officeDocument/2006/relationships/image" Target="../media/image19.e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8.emf"/><Relationship Id="rId1" Type="http://schemas.openxmlformats.org/officeDocument/2006/relationships/oleObject" Target="../embeddings/oleObject9.bin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8.xml"/><Relationship Id="rId3" Type="http://schemas.openxmlformats.org/officeDocument/2006/relationships/oleObject" Target="../embeddings/oleObject12.bin"/><Relationship Id="rId2" Type="http://schemas.openxmlformats.org/officeDocument/2006/relationships/image" Target="../media/image21.wmf"/><Relationship Id="rId1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8.xml"/><Relationship Id="rId3" Type="http://schemas.openxmlformats.org/officeDocument/2006/relationships/oleObject" Target="../embeddings/oleObject14.bin"/><Relationship Id="rId2" Type="http://schemas.openxmlformats.org/officeDocument/2006/relationships/image" Target="../media/image22.wmf"/><Relationship Id="rId1" Type="http://schemas.openxmlformats.org/officeDocument/2006/relationships/oleObject" Target="../embeddings/oleObject13.bin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24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1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3" Type="http://schemas.openxmlformats.org/officeDocument/2006/relationships/image" Target="../media/image27.png"/><Relationship Id="rId2" Type="http://schemas.microsoft.com/office/2007/relationships/media" Target="file:///D:\&#25968;&#23398;&#25945;&#30740;&#32452;&#26448;&#26009;\&#24066;&#21439;&#20844;&#24320;&#35838;&#65292;&#31561;2003-04\&#21246;&#32929;&#23450;&#29702;(&#22810;&#31181;)\&#21246;&#32929;&#23450;&#29702;(&#34945;&#33673;&#33673;)\&#21246;&#32929;&#23450;&#29702;1.mp3" TargetMode="External"/><Relationship Id="rId1" Type="http://schemas.openxmlformats.org/officeDocument/2006/relationships/audio" Target="file:///D:\&#25968;&#23398;&#25945;&#30740;&#32452;&#26448;&#26009;\&#24066;&#21439;&#20844;&#24320;&#35838;&#65292;&#31561;2003-04\&#21246;&#32929;&#23450;&#29702;(&#22810;&#31181;)\&#21246;&#32929;&#23450;&#29702;(&#34945;&#33673;&#33673;)\&#21246;&#32929;&#23450;&#29702;1.mp3" TargetMode="Externa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37.jpeg"/><Relationship Id="rId1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9.vml"/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38.wmf"/><Relationship Id="rId4" Type="http://schemas.openxmlformats.org/officeDocument/2006/relationships/image" Target="../media/image32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33.wmf"/><Relationship Id="rId1" Type="http://schemas.openxmlformats.org/officeDocument/2006/relationships/oleObject" Target="../embeddings/oleObject17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0.vml"/><Relationship Id="rId4" Type="http://schemas.openxmlformats.org/officeDocument/2006/relationships/slideLayout" Target="../slideLayouts/slideLayout13.xml"/><Relationship Id="rId3" Type="http://schemas.openxmlformats.org/officeDocument/2006/relationships/audio" Target="../media/audio2.wav"/><Relationship Id="rId2" Type="http://schemas.openxmlformats.org/officeDocument/2006/relationships/image" Target="../media/image39.png"/><Relationship Id="rId1" Type="http://schemas.openxmlformats.org/officeDocument/2006/relationships/oleObject" Target="../embeddings/oleObject1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17188" name="Rectangle 5"/>
          <p:cNvSpPr/>
          <p:nvPr/>
        </p:nvSpPr>
        <p:spPr>
          <a:xfrm>
            <a:off x="4208463" y="2954338"/>
            <a:ext cx="4451350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480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17.1     </a:t>
            </a:r>
            <a:r>
              <a:rPr lang="zh-CN" altLang="en-US" sz="48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勾股定理</a:t>
            </a:r>
            <a:endParaRPr lang="zh-CN" altLang="en-US" sz="4800" dirty="0">
              <a:solidFill>
                <a:srgbClr val="CC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017189" name="Text Box 4"/>
          <p:cNvSpPr txBox="1"/>
          <p:nvPr/>
        </p:nvSpPr>
        <p:spPr>
          <a:xfrm>
            <a:off x="1871663" y="1643063"/>
            <a:ext cx="8101012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第十七章  勾股定理</a:t>
            </a:r>
            <a:endParaRPr lang="zh-CN" altLang="en-US" sz="66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017190" name="Rectangle 5"/>
          <p:cNvSpPr/>
          <p:nvPr/>
        </p:nvSpPr>
        <p:spPr>
          <a:xfrm>
            <a:off x="4181475" y="3946525"/>
            <a:ext cx="450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4000" dirty="0">
                <a:latin typeface="Times New Roman" panose="02020603050405020304" pitchFamily="18" charset="0"/>
                <a:ea typeface="黑体" panose="02010609060101010101" pitchFamily="2" charset="-122"/>
              </a:rPr>
              <a:t>第</a:t>
            </a:r>
            <a:r>
              <a:rPr lang="en-US" altLang="zh-CN" sz="400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4000" dirty="0">
                <a:latin typeface="Times New Roman" panose="02020603050405020304" pitchFamily="18" charset="0"/>
                <a:ea typeface="黑体" panose="02010609060101010101" pitchFamily="2" charset="-122"/>
              </a:rPr>
              <a:t>课时    勾股定理</a:t>
            </a:r>
            <a:endParaRPr lang="zh-CN" altLang="en-US" sz="40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85762" name="组合 4085761"/>
          <p:cNvGrpSpPr/>
          <p:nvPr/>
        </p:nvGrpSpPr>
        <p:grpSpPr>
          <a:xfrm>
            <a:off x="0" y="0"/>
            <a:ext cx="12190413" cy="6858000"/>
            <a:chOff x="377" y="196"/>
            <a:chExt cx="4995" cy="3928"/>
          </a:xfrm>
        </p:grpSpPr>
        <p:pic>
          <p:nvPicPr>
            <p:cNvPr id="4085763" name="图片 4085762" descr="pic_219056"/>
            <p:cNvPicPr>
              <a:picLocks noChangeAspect="1"/>
            </p:cNvPicPr>
            <p:nvPr/>
          </p:nvPicPr>
          <p:blipFill>
            <a:blip r:embed="rId1"/>
            <a:srcRect l="5821" t="23286" r="53513" b="5476"/>
            <a:stretch>
              <a:fillRect/>
            </a:stretch>
          </p:blipFill>
          <p:spPr>
            <a:xfrm>
              <a:off x="3786" y="196"/>
              <a:ext cx="1586" cy="392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085764" name="图片 4085763" descr="pic_219055"/>
            <p:cNvPicPr>
              <a:picLocks noChangeAspect="1"/>
            </p:cNvPicPr>
            <p:nvPr/>
          </p:nvPicPr>
          <p:blipFill>
            <a:blip r:embed="rId2"/>
            <a:srcRect l="5821" t="23242" r="5103" b="6287"/>
            <a:stretch>
              <a:fillRect/>
            </a:stretch>
          </p:blipFill>
          <p:spPr>
            <a:xfrm>
              <a:off x="377" y="196"/>
              <a:ext cx="3474" cy="389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85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85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86786" name="矩形 4086785"/>
          <p:cNvSpPr/>
          <p:nvPr/>
        </p:nvSpPr>
        <p:spPr>
          <a:xfrm>
            <a:off x="508000" y="304800"/>
            <a:ext cx="11377613" cy="3568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304800" defTabSz="914400">
              <a:buClr>
                <a:schemeClr val="bg1"/>
              </a:buClr>
            </a:pPr>
            <a:r>
              <a:rPr lang="zh-CN" altLang="en-US" sz="48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          </a:t>
            </a:r>
            <a:r>
              <a:rPr lang="zh-CN" altLang="en-US" sz="4800" b="1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48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读一读</a:t>
            </a:r>
            <a:endParaRPr lang="zh-CN" altLang="en-US" sz="48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indent="304800" algn="just" defTabSz="914400" eaLnBrk="0" hangingPunct="0">
              <a:buClr>
                <a:schemeClr val="bg1"/>
              </a:buClr>
            </a:pPr>
            <a:r>
              <a:rPr lang="zh-CN" altLang="en-US" b="1" dirty="0">
                <a:latin typeface="Times New Roman" panose="02020603050405020304" pitchFamily="18" charset="0"/>
              </a:rPr>
              <a:t>    我国古代把直角三角形中较短的直角边称为勾，较长的直角边称为股，斜边称为弦</a:t>
            </a:r>
            <a:r>
              <a:rPr lang="en-US" altLang="zh-CN" b="1">
                <a:latin typeface="Times New Roman" panose="02020603050405020304" pitchFamily="18" charset="0"/>
              </a:rPr>
              <a:t>.</a:t>
            </a:r>
            <a:r>
              <a:rPr lang="zh-CN" altLang="en-US" b="1">
                <a:latin typeface="Times New Roman" panose="02020603050405020304" pitchFamily="18" charset="0"/>
              </a:rPr>
              <a:t>图</a:t>
            </a:r>
            <a:r>
              <a:rPr lang="en-US" altLang="zh-CN" b="1">
                <a:latin typeface="Times New Roman" panose="02020603050405020304" pitchFamily="18" charset="0"/>
              </a:rPr>
              <a:t>1-1</a:t>
            </a:r>
            <a:r>
              <a:rPr lang="zh-CN" altLang="en-US" b="1" dirty="0">
                <a:latin typeface="Times New Roman" panose="02020603050405020304" pitchFamily="18" charset="0"/>
              </a:rPr>
              <a:t>称为“弦图”，最早是由三国时期的数学家赵爽在为</a:t>
            </a:r>
            <a:r>
              <a:rPr lang="en-US" altLang="zh-CN" b="1">
                <a:latin typeface="Times New Roman" panose="02020603050405020304" pitchFamily="18" charset="0"/>
              </a:rPr>
              <a:t>《</a:t>
            </a:r>
            <a:r>
              <a:rPr lang="zh-CN" altLang="en-US" b="1" dirty="0">
                <a:latin typeface="Times New Roman" panose="02020603050405020304" pitchFamily="18" charset="0"/>
              </a:rPr>
              <a:t>周髀算经</a:t>
            </a:r>
            <a:r>
              <a:rPr lang="en-US" altLang="zh-CN" b="1">
                <a:latin typeface="Times New Roman" panose="02020603050405020304" pitchFamily="18" charset="0"/>
              </a:rPr>
              <a:t>》</a:t>
            </a:r>
            <a:r>
              <a:rPr lang="zh-CN" altLang="en-US" b="1" dirty="0">
                <a:latin typeface="Times New Roman" panose="02020603050405020304" pitchFamily="18" charset="0"/>
              </a:rPr>
              <a:t>作法时给出的</a:t>
            </a:r>
            <a:r>
              <a:rPr lang="en-US" altLang="zh-CN" b="1">
                <a:latin typeface="Times New Roman" panose="02020603050405020304" pitchFamily="18" charset="0"/>
              </a:rPr>
              <a:t>.</a:t>
            </a:r>
            <a:r>
              <a:rPr lang="zh-CN" altLang="en-US" b="1">
                <a:latin typeface="Times New Roman" panose="02020603050405020304" pitchFamily="18" charset="0"/>
              </a:rPr>
              <a:t>图</a:t>
            </a:r>
            <a:r>
              <a:rPr lang="en-US" altLang="zh-CN" b="1">
                <a:latin typeface="Times New Roman" panose="02020603050405020304" pitchFamily="18" charset="0"/>
              </a:rPr>
              <a:t>1-2</a:t>
            </a:r>
            <a:r>
              <a:rPr lang="zh-CN" altLang="en-US" b="1" dirty="0">
                <a:latin typeface="Times New Roman" panose="02020603050405020304" pitchFamily="18" charset="0"/>
              </a:rPr>
              <a:t>是在北京召开的</a:t>
            </a:r>
            <a:r>
              <a:rPr lang="en-US" altLang="zh-CN" b="1">
                <a:latin typeface="Times New Roman" panose="02020603050405020304" pitchFamily="18" charset="0"/>
              </a:rPr>
              <a:t>2002</a:t>
            </a:r>
            <a:r>
              <a:rPr lang="zh-CN" altLang="en-US" b="1" dirty="0">
                <a:latin typeface="Times New Roman" panose="02020603050405020304" pitchFamily="18" charset="0"/>
              </a:rPr>
              <a:t>年国际数学家大会（</a:t>
            </a:r>
            <a:r>
              <a:rPr lang="en-US" altLang="zh-CN" b="1">
                <a:latin typeface="Times New Roman" panose="02020603050405020304" pitchFamily="18" charset="0"/>
              </a:rPr>
              <a:t>TCM</a:t>
            </a:r>
            <a:r>
              <a:rPr lang="zh-CN" altLang="en-US" b="1">
                <a:latin typeface="Times New Roman" panose="02020603050405020304" pitchFamily="18" charset="0"/>
              </a:rPr>
              <a:t>－</a:t>
            </a:r>
            <a:r>
              <a:rPr lang="en-US" altLang="zh-CN" b="1">
                <a:latin typeface="Times New Roman" panose="02020603050405020304" pitchFamily="18" charset="0"/>
              </a:rPr>
              <a:t>2002</a:t>
            </a:r>
            <a:r>
              <a:rPr lang="zh-CN" altLang="en-US" b="1">
                <a:latin typeface="Times New Roman" panose="02020603050405020304" pitchFamily="18" charset="0"/>
              </a:rPr>
              <a:t>）</a:t>
            </a:r>
            <a:r>
              <a:rPr lang="zh-CN" altLang="en-US" b="1" dirty="0">
                <a:latin typeface="Times New Roman" panose="02020603050405020304" pitchFamily="18" charset="0"/>
              </a:rPr>
              <a:t>的会标，其图案正是“弦图”，它标志着中国古代的数学成就</a:t>
            </a:r>
            <a:r>
              <a:rPr lang="en-US" altLang="zh-CN" b="1">
                <a:latin typeface="Times New Roman" panose="02020603050405020304" pitchFamily="18" charset="0"/>
              </a:rPr>
              <a:t>.</a:t>
            </a:r>
            <a:endParaRPr lang="en-US" altLang="zh-CN" b="1">
              <a:latin typeface="Times New Roman" panose="02020603050405020304" pitchFamily="18" charset="0"/>
            </a:endParaRPr>
          </a:p>
          <a:p>
            <a:pPr indent="304800" defTabSz="914400" eaLnBrk="0" hangingPunct="0">
              <a:buClr>
                <a:schemeClr val="bg1"/>
              </a:buClr>
            </a:pPr>
            <a:r>
              <a:rPr lang="zh-CN" altLang="en-US" sz="1200" dirty="0">
                <a:latin typeface="宋体" panose="02010600030101010101" pitchFamily="2" charset="-122"/>
              </a:rPr>
              <a:t>　　　　　　　</a:t>
            </a:r>
            <a:r>
              <a:rPr lang="zh-CN" altLang="en-US" sz="1100" dirty="0">
                <a:latin typeface="Times New Roman" panose="02020603050405020304" pitchFamily="18" charset="0"/>
              </a:rPr>
              <a:t> </a:t>
            </a:r>
            <a:endParaRPr lang="zh-CN" altLang="en-US" sz="1100" dirty="0">
              <a:latin typeface="Times New Roman" panose="02020603050405020304" pitchFamily="18" charset="0"/>
            </a:endParaRPr>
          </a:p>
        </p:txBody>
      </p:sp>
      <p:pic>
        <p:nvPicPr>
          <p:cNvPr id="4086787" name="图片 4086786" descr="0801d_b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400" y="0"/>
            <a:ext cx="2235200" cy="1257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086788" name="组合 4086787"/>
          <p:cNvGrpSpPr/>
          <p:nvPr/>
        </p:nvGrpSpPr>
        <p:grpSpPr>
          <a:xfrm>
            <a:off x="812800" y="3733800"/>
            <a:ext cx="2997200" cy="2859088"/>
            <a:chOff x="576" y="1463"/>
            <a:chExt cx="1809" cy="1801"/>
          </a:xfrm>
        </p:grpSpPr>
        <p:sp>
          <p:nvSpPr>
            <p:cNvPr id="4086789" name="矩形 4086788"/>
            <p:cNvSpPr/>
            <p:nvPr/>
          </p:nvSpPr>
          <p:spPr>
            <a:xfrm>
              <a:off x="816" y="1824"/>
              <a:ext cx="1296" cy="1104"/>
            </a:xfrm>
            <a:prstGeom prst="rect">
              <a:avLst/>
            </a:prstGeom>
            <a:solidFill>
              <a:srgbClr val="FF00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86790" name="任意多边形 4086789"/>
            <p:cNvSpPr>
              <a:spLocks noChangeAspect="1"/>
            </p:cNvSpPr>
            <p:nvPr/>
          </p:nvSpPr>
          <p:spPr>
            <a:xfrm>
              <a:off x="576" y="1463"/>
              <a:ext cx="1801" cy="867"/>
            </a:xfrm>
            <a:custGeom>
              <a:avLst/>
              <a:gdLst/>
              <a:ahLst/>
              <a:cxnLst/>
              <a:pathLst>
                <a:path w="3600" h="1733">
                  <a:moveTo>
                    <a:pt x="0" y="0"/>
                  </a:moveTo>
                  <a:lnTo>
                    <a:pt x="3600" y="0"/>
                  </a:lnTo>
                  <a:lnTo>
                    <a:pt x="1283" y="17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571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86791" name="任意多边形 4086790"/>
            <p:cNvSpPr>
              <a:spLocks noChangeAspect="1"/>
            </p:cNvSpPr>
            <p:nvPr/>
          </p:nvSpPr>
          <p:spPr>
            <a:xfrm>
              <a:off x="576" y="1463"/>
              <a:ext cx="856" cy="1801"/>
            </a:xfrm>
            <a:custGeom>
              <a:avLst/>
              <a:gdLst/>
              <a:ahLst/>
              <a:cxnLst/>
              <a:pathLst>
                <a:path w="1711" h="3600">
                  <a:moveTo>
                    <a:pt x="0" y="3600"/>
                  </a:moveTo>
                  <a:lnTo>
                    <a:pt x="0" y="0"/>
                  </a:lnTo>
                  <a:lnTo>
                    <a:pt x="1711" y="2319"/>
                  </a:lnTo>
                  <a:lnTo>
                    <a:pt x="0" y="3600"/>
                  </a:lnTo>
                  <a:close/>
                </a:path>
              </a:pathLst>
            </a:custGeom>
            <a:solidFill>
              <a:srgbClr val="FFFF00"/>
            </a:solidFill>
            <a:ln w="571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86792" name="任意多边形 4086791"/>
            <p:cNvSpPr>
              <a:spLocks noChangeAspect="1"/>
            </p:cNvSpPr>
            <p:nvPr/>
          </p:nvSpPr>
          <p:spPr>
            <a:xfrm>
              <a:off x="576" y="2416"/>
              <a:ext cx="1801" cy="848"/>
            </a:xfrm>
            <a:custGeom>
              <a:avLst/>
              <a:gdLst/>
              <a:ahLst/>
              <a:cxnLst/>
              <a:pathLst>
                <a:path w="3600" h="1694">
                  <a:moveTo>
                    <a:pt x="3600" y="1694"/>
                  </a:moveTo>
                  <a:lnTo>
                    <a:pt x="0" y="1694"/>
                  </a:lnTo>
                  <a:lnTo>
                    <a:pt x="2304" y="0"/>
                  </a:lnTo>
                  <a:lnTo>
                    <a:pt x="3600" y="1694"/>
                  </a:lnTo>
                  <a:close/>
                </a:path>
              </a:pathLst>
            </a:custGeom>
            <a:solidFill>
              <a:srgbClr val="0000FF"/>
            </a:solidFill>
            <a:ln w="571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86793" name="任意多边形 4086792"/>
            <p:cNvSpPr>
              <a:spLocks noChangeAspect="1"/>
            </p:cNvSpPr>
            <p:nvPr/>
          </p:nvSpPr>
          <p:spPr>
            <a:xfrm>
              <a:off x="1527" y="1463"/>
              <a:ext cx="858" cy="1801"/>
            </a:xfrm>
            <a:custGeom>
              <a:avLst/>
              <a:gdLst/>
              <a:ahLst/>
              <a:cxnLst/>
              <a:pathLst>
                <a:path w="1716" h="3600">
                  <a:moveTo>
                    <a:pt x="1716" y="0"/>
                  </a:moveTo>
                  <a:lnTo>
                    <a:pt x="1716" y="3600"/>
                  </a:lnTo>
                  <a:lnTo>
                    <a:pt x="0" y="1314"/>
                  </a:lnTo>
                  <a:lnTo>
                    <a:pt x="1716" y="0"/>
                  </a:lnTo>
                  <a:close/>
                </a:path>
              </a:pathLst>
            </a:custGeom>
            <a:solidFill>
              <a:srgbClr val="00CC00"/>
            </a:solidFill>
            <a:ln w="571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4086794" name="图片 408679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0413" y="3276600"/>
            <a:ext cx="3200400" cy="3333750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4086795" name="文本框 4086794"/>
          <p:cNvSpPr txBox="1"/>
          <p:nvPr/>
        </p:nvSpPr>
        <p:spPr>
          <a:xfrm>
            <a:off x="4775200" y="5257800"/>
            <a:ext cx="14208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dirty="0">
                <a:latin typeface="Times New Roman" panose="02020603050405020304" pitchFamily="18" charset="0"/>
              </a:rPr>
              <a:t>图</a:t>
            </a:r>
            <a:r>
              <a:rPr lang="en-US" altLang="zh-CN" sz="2400">
                <a:latin typeface="Times New Roman" panose="02020603050405020304" pitchFamily="18" charset="0"/>
              </a:rPr>
              <a:t>1-1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086796" name="文本框 4086795"/>
          <p:cNvSpPr txBox="1"/>
          <p:nvPr/>
        </p:nvSpPr>
        <p:spPr>
          <a:xfrm>
            <a:off x="10414000" y="5229225"/>
            <a:ext cx="1320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>
                <a:latin typeface="Times New Roman" panose="02020603050405020304" pitchFamily="18" charset="0"/>
              </a:rPr>
              <a:t>图</a:t>
            </a:r>
            <a:r>
              <a:rPr lang="en-US" altLang="zh-CN" sz="2400">
                <a:latin typeface="Times New Roman" panose="02020603050405020304" pitchFamily="18" charset="0"/>
              </a:rPr>
              <a:t>1-2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86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86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86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86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86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86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86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86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86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86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86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86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6786" grpId="0"/>
      <p:bldP spid="4086795" grpId="0"/>
      <p:bldP spid="408679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ext Box 20"/>
          <p:cNvSpPr txBox="1"/>
          <p:nvPr/>
        </p:nvSpPr>
        <p:spPr>
          <a:xfrm>
            <a:off x="258763" y="454025"/>
            <a:ext cx="11534775" cy="2143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勾股定理有着悠久的历史：古巴比伦人和古代中国人看出了这个关系，古希腊的毕达哥拉斯学派首先证明了这关系，我们一起穿越回到</a:t>
            </a:r>
            <a:r>
              <a:rPr lang="en-US" altLang="zh-CN" b="1">
                <a:latin typeface="Arial" panose="020B0604020202020204" pitchFamily="34" charset="0"/>
              </a:rPr>
              <a:t>2500</a:t>
            </a:r>
            <a:r>
              <a:rPr lang="zh-CN" altLang="en-US" b="1" dirty="0">
                <a:latin typeface="Arial" panose="020B0604020202020204" pitchFamily="34" charset="0"/>
              </a:rPr>
              <a:t>年前，跟随毕达哥拉斯再去他那位老朋友家做客，看到他朋友家用等腰三角形砖铺成的地面（如图）：</a:t>
            </a:r>
            <a:endParaRPr lang="zh-CN" altLang="en-US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3388" y="3067050"/>
            <a:ext cx="5627687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问题</a:t>
            </a:r>
            <a:r>
              <a:rPr lang="en-US" altLang="zh-CN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试问正方形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面积之间有什么样的数量关系？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4081690" name="对象 1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19113" y="4918075"/>
          <a:ext cx="54578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87500" imgH="241300" progId="Equation.KSEE3">
                  <p:embed/>
                </p:oleObj>
              </mc:Choice>
              <mc:Fallback>
                <p:oleObj name="" r:id="rId1" imgW="1587500" imgH="2413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19113" y="4918075"/>
                        <a:ext cx="5457825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" name="Picture 21" descr="勾股定理图2"/>
          <p:cNvPicPr>
            <a:picLocks noChangeAspect="1"/>
          </p:cNvPicPr>
          <p:nvPr/>
        </p:nvPicPr>
        <p:blipFill>
          <a:blip r:embed="rId3"/>
          <a:srcRect l="-32" t="1126" r="865"/>
          <a:stretch>
            <a:fillRect/>
          </a:stretch>
        </p:blipFill>
        <p:spPr>
          <a:xfrm>
            <a:off x="7089775" y="2451100"/>
            <a:ext cx="3857625" cy="37925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" name="Group 26"/>
          <p:cNvGrpSpPr/>
          <p:nvPr/>
        </p:nvGrpSpPr>
        <p:grpSpPr>
          <a:xfrm>
            <a:off x="8378825" y="3935413"/>
            <a:ext cx="1314450" cy="1516062"/>
            <a:chOff x="3380" y="2316"/>
            <a:chExt cx="908" cy="1055"/>
          </a:xfrm>
        </p:grpSpPr>
        <p:sp>
          <p:nvSpPr>
            <p:cNvPr id="4081694" name="Rectangle 27"/>
            <p:cNvSpPr/>
            <p:nvPr/>
          </p:nvSpPr>
          <p:spPr>
            <a:xfrm>
              <a:off x="3571" y="2316"/>
              <a:ext cx="531" cy="532"/>
            </a:xfrm>
            <a:prstGeom prst="rect">
              <a:avLst/>
            </a:prstGeom>
            <a:noFill/>
            <a:ln w="12700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pSp>
          <p:nvGrpSpPr>
            <p:cNvPr id="4081695" name="Group 28"/>
            <p:cNvGrpSpPr/>
            <p:nvPr/>
          </p:nvGrpSpPr>
          <p:grpSpPr>
            <a:xfrm>
              <a:off x="3380" y="2382"/>
              <a:ext cx="908" cy="989"/>
              <a:chOff x="3380" y="2382"/>
              <a:chExt cx="908" cy="989"/>
            </a:xfrm>
          </p:grpSpPr>
          <p:grpSp>
            <p:nvGrpSpPr>
              <p:cNvPr id="4081696" name="Group 29"/>
              <p:cNvGrpSpPr/>
              <p:nvPr/>
            </p:nvGrpSpPr>
            <p:grpSpPr>
              <a:xfrm>
                <a:off x="3380" y="2388"/>
                <a:ext cx="908" cy="983"/>
                <a:chOff x="3424" y="1975"/>
                <a:chExt cx="908" cy="1001"/>
              </a:xfrm>
            </p:grpSpPr>
            <p:sp>
              <p:nvSpPr>
                <p:cNvPr id="4081697" name="Rectangle 30"/>
                <p:cNvSpPr/>
                <p:nvPr/>
              </p:nvSpPr>
              <p:spPr>
                <a:xfrm>
                  <a:off x="3606" y="2432"/>
                  <a:ext cx="544" cy="544"/>
                </a:xfrm>
                <a:prstGeom prst="rect">
                  <a:avLst/>
                </a:prstGeom>
                <a:solidFill>
                  <a:srgbClr val="FF3399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algn="ctr">
                    <a:buFont typeface="Arial" panose="020B0604020202020204" pitchFamily="34" charset="0"/>
                    <a:buNone/>
                  </a:pPr>
                  <a:endParaRPr lang="zh-CN" altLang="zh-CN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4081698" name="Line 31"/>
                <p:cNvSpPr/>
                <p:nvPr/>
              </p:nvSpPr>
              <p:spPr>
                <a:xfrm>
                  <a:off x="3606" y="2432"/>
                  <a:ext cx="544" cy="5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81699" name="Line 32"/>
                <p:cNvSpPr/>
                <p:nvPr/>
              </p:nvSpPr>
              <p:spPr>
                <a:xfrm flipH="1">
                  <a:off x="3606" y="2432"/>
                  <a:ext cx="544" cy="5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81700" name="AutoShape 33"/>
                <p:cNvSpPr/>
                <p:nvPr/>
              </p:nvSpPr>
              <p:spPr>
                <a:xfrm rot="-8033240">
                  <a:off x="3420" y="1979"/>
                  <a:ext cx="388" cy="380"/>
                </a:xfrm>
                <a:prstGeom prst="rtTriangle">
                  <a:avLst/>
                </a:prstGeom>
                <a:solidFill>
                  <a:schemeClr val="hlink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rot="0" vert="eaVert" wrap="none" anchor="ctr"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4081701" name="AutoShape 34"/>
                <p:cNvSpPr/>
                <p:nvPr/>
              </p:nvSpPr>
              <p:spPr>
                <a:xfrm rot="2711834">
                  <a:off x="3424" y="1979"/>
                  <a:ext cx="388" cy="380"/>
                </a:xfrm>
                <a:prstGeom prst="rtTriangle">
                  <a:avLst/>
                </a:prstGeom>
                <a:solidFill>
                  <a:schemeClr val="hlink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rot="10800000" vert="eaVert" wrap="none" anchor="ctr"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4081702" name="AutoShape 35"/>
                <p:cNvSpPr/>
                <p:nvPr/>
              </p:nvSpPr>
              <p:spPr>
                <a:xfrm rot="-8033240">
                  <a:off x="3948" y="1983"/>
                  <a:ext cx="388" cy="380"/>
                </a:xfrm>
                <a:prstGeom prst="rtTriangle">
                  <a:avLst/>
                </a:prstGeom>
                <a:solidFill>
                  <a:schemeClr val="hlink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rot="0" vert="eaVert" wrap="none" anchor="ctr"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4081703" name="AutoShape 36"/>
                <p:cNvSpPr/>
                <p:nvPr/>
              </p:nvSpPr>
              <p:spPr>
                <a:xfrm rot="2748188">
                  <a:off x="3948" y="1983"/>
                  <a:ext cx="388" cy="380"/>
                </a:xfrm>
                <a:prstGeom prst="rtTriangle">
                  <a:avLst/>
                </a:prstGeom>
                <a:solidFill>
                  <a:schemeClr val="hlink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rot="10800000" vert="eaVert" wrap="none" anchor="ctr"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</p:grpSp>
          <p:sp>
            <p:nvSpPr>
              <p:cNvPr id="4081704" name="Text Box 37"/>
              <p:cNvSpPr txBox="1"/>
              <p:nvPr/>
            </p:nvSpPr>
            <p:spPr>
              <a:xfrm>
                <a:off x="3415" y="2382"/>
                <a:ext cx="272" cy="3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b="1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A</a:t>
                </a:r>
                <a:endParaRPr lang="en-US" altLang="zh-CN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4081705" name="Text Box 38"/>
              <p:cNvSpPr txBox="1"/>
              <p:nvPr/>
            </p:nvSpPr>
            <p:spPr>
              <a:xfrm>
                <a:off x="3973" y="2382"/>
                <a:ext cx="227" cy="3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b="1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B</a:t>
                </a:r>
                <a:endParaRPr lang="en-US" altLang="zh-CN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4081706" name="Text Box 39"/>
              <p:cNvSpPr txBox="1"/>
              <p:nvPr/>
            </p:nvSpPr>
            <p:spPr>
              <a:xfrm>
                <a:off x="3661" y="2961"/>
                <a:ext cx="272" cy="3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C</a:t>
                </a:r>
                <a:endParaRPr lang="en-US" altLang="zh-CN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08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84740" name="Group 22"/>
          <p:cNvGrpSpPr/>
          <p:nvPr/>
        </p:nvGrpSpPr>
        <p:grpSpPr>
          <a:xfrm>
            <a:off x="1116013" y="1844675"/>
            <a:ext cx="4321175" cy="4260850"/>
            <a:chOff x="199" y="164"/>
            <a:chExt cx="2722" cy="2684"/>
          </a:xfrm>
        </p:grpSpPr>
        <p:pic>
          <p:nvPicPr>
            <p:cNvPr id="4084741" name="Picture 23" descr="勾股定理图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99" y="164"/>
              <a:ext cx="2722" cy="2684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4084742" name="Group 24"/>
            <p:cNvGrpSpPr/>
            <p:nvPr/>
          </p:nvGrpSpPr>
          <p:grpSpPr>
            <a:xfrm>
              <a:off x="585" y="1302"/>
              <a:ext cx="908" cy="983"/>
              <a:chOff x="585" y="1302"/>
              <a:chExt cx="908" cy="983"/>
            </a:xfrm>
          </p:grpSpPr>
          <p:grpSp>
            <p:nvGrpSpPr>
              <p:cNvPr id="4084743" name="Group 25"/>
              <p:cNvGrpSpPr/>
              <p:nvPr/>
            </p:nvGrpSpPr>
            <p:grpSpPr>
              <a:xfrm>
                <a:off x="585" y="1302"/>
                <a:ext cx="908" cy="983"/>
                <a:chOff x="3424" y="1975"/>
                <a:chExt cx="908" cy="1001"/>
              </a:xfrm>
            </p:grpSpPr>
            <p:sp>
              <p:nvSpPr>
                <p:cNvPr id="4084744" name="Rectangle 26"/>
                <p:cNvSpPr/>
                <p:nvPr/>
              </p:nvSpPr>
              <p:spPr>
                <a:xfrm>
                  <a:off x="3606" y="2432"/>
                  <a:ext cx="544" cy="544"/>
                </a:xfrm>
                <a:prstGeom prst="rect">
                  <a:avLst/>
                </a:prstGeom>
                <a:solidFill>
                  <a:srgbClr val="FF3399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algn="ctr">
                    <a:buFont typeface="Arial" panose="020B0604020202020204" pitchFamily="34" charset="0"/>
                    <a:buNone/>
                  </a:pPr>
                  <a:endParaRPr lang="zh-CN" altLang="zh-CN" sz="1800" dirty="0">
                    <a:latin typeface="Arial" panose="020B0604020202020204" pitchFamily="34" charset="0"/>
                    <a:ea typeface="华文行楷" panose="02010800040101010101" pitchFamily="2" charset="-122"/>
                  </a:endParaRPr>
                </a:p>
              </p:txBody>
            </p:sp>
            <p:sp>
              <p:nvSpPr>
                <p:cNvPr id="4084745" name="Line 27"/>
                <p:cNvSpPr/>
                <p:nvPr/>
              </p:nvSpPr>
              <p:spPr>
                <a:xfrm>
                  <a:off x="3606" y="2432"/>
                  <a:ext cx="544" cy="5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84746" name="Line 28"/>
                <p:cNvSpPr/>
                <p:nvPr/>
              </p:nvSpPr>
              <p:spPr>
                <a:xfrm flipH="1">
                  <a:off x="3606" y="2432"/>
                  <a:ext cx="544" cy="5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84747" name="AutoShape 29"/>
                <p:cNvSpPr/>
                <p:nvPr/>
              </p:nvSpPr>
              <p:spPr>
                <a:xfrm rot="-8033240">
                  <a:off x="3420" y="1979"/>
                  <a:ext cx="388" cy="380"/>
                </a:xfrm>
                <a:prstGeom prst="rtTriangle">
                  <a:avLst/>
                </a:prstGeom>
                <a:solidFill>
                  <a:schemeClr val="hlink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rot="0" vert="eaVert" wrap="none" anchor="ctr"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1800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84748" name="AutoShape 30"/>
                <p:cNvSpPr/>
                <p:nvPr/>
              </p:nvSpPr>
              <p:spPr>
                <a:xfrm rot="2711834">
                  <a:off x="3424" y="1979"/>
                  <a:ext cx="388" cy="380"/>
                </a:xfrm>
                <a:prstGeom prst="rtTriangle">
                  <a:avLst/>
                </a:prstGeom>
                <a:solidFill>
                  <a:schemeClr val="hlink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rot="10800000" vert="eaVert" wrap="none" anchor="ctr"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1800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84749" name="AutoShape 31"/>
                <p:cNvSpPr/>
                <p:nvPr/>
              </p:nvSpPr>
              <p:spPr>
                <a:xfrm rot="-8033240">
                  <a:off x="3948" y="1983"/>
                  <a:ext cx="388" cy="380"/>
                </a:xfrm>
                <a:prstGeom prst="rtTriangle">
                  <a:avLst/>
                </a:prstGeom>
                <a:solidFill>
                  <a:schemeClr val="hlink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rot="0" vert="eaVert" wrap="none" anchor="ctr"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1800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84750" name="AutoShape 32"/>
                <p:cNvSpPr/>
                <p:nvPr/>
              </p:nvSpPr>
              <p:spPr>
                <a:xfrm rot="2748188">
                  <a:off x="3948" y="1983"/>
                  <a:ext cx="388" cy="380"/>
                </a:xfrm>
                <a:prstGeom prst="rtTriangle">
                  <a:avLst/>
                </a:prstGeom>
                <a:solidFill>
                  <a:schemeClr val="hlink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rot="10800000" vert="eaVert" wrap="none" anchor="ctr"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1800" dirty="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4084751" name="Text Box 33"/>
              <p:cNvSpPr txBox="1"/>
              <p:nvPr/>
            </p:nvSpPr>
            <p:spPr>
              <a:xfrm>
                <a:off x="720" y="1346"/>
                <a:ext cx="27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sz="24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2400" b="1">
                  <a:solidFill>
                    <a:schemeClr val="bg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4752" name="Text Box 34"/>
              <p:cNvSpPr txBox="1"/>
              <p:nvPr/>
            </p:nvSpPr>
            <p:spPr>
              <a:xfrm>
                <a:off x="1128" y="1346"/>
                <a:ext cx="22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sz="24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400" b="1">
                  <a:solidFill>
                    <a:schemeClr val="bg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4753" name="Text Box 35"/>
              <p:cNvSpPr txBox="1"/>
              <p:nvPr/>
            </p:nvSpPr>
            <p:spPr>
              <a:xfrm>
                <a:off x="917" y="1854"/>
                <a:ext cx="243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sz="2400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sz="2400">
                  <a:solidFill>
                    <a:schemeClr val="bg1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pic>
        <p:nvPicPr>
          <p:cNvPr id="53" name="Picture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7425" y="2508250"/>
            <a:ext cx="2476500" cy="247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右箭头 1"/>
          <p:cNvSpPr/>
          <p:nvPr/>
        </p:nvSpPr>
        <p:spPr bwMode="auto">
          <a:xfrm>
            <a:off x="5580063" y="3949700"/>
            <a:ext cx="344488" cy="228600"/>
          </a:xfrm>
          <a:prstGeom prst="rightArrow">
            <a:avLst/>
          </a:prstGeom>
          <a:solidFill>
            <a:schemeClr val="tx1">
              <a:lumMod val="85000"/>
              <a:lumOff val="1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" name="文本框 59"/>
          <p:cNvSpPr txBox="1"/>
          <p:nvPr/>
        </p:nvSpPr>
        <p:spPr>
          <a:xfrm>
            <a:off x="9464675" y="1844675"/>
            <a:ext cx="1755775" cy="52863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一直角边</a:t>
            </a:r>
            <a:r>
              <a:rPr lang="en-US" altLang="zh-CN" baseline="30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zh-CN" altLang="en-US" baseline="30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60"/>
          <p:cNvSpPr txBox="1"/>
          <p:nvPr/>
        </p:nvSpPr>
        <p:spPr>
          <a:xfrm>
            <a:off x="9293225" y="3136900"/>
            <a:ext cx="2297113" cy="52863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另一直角边</a:t>
            </a:r>
            <a:r>
              <a:rPr lang="en-US" altLang="zh-CN" baseline="30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zh-CN" altLang="en-US" baseline="30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61"/>
          <p:cNvSpPr txBox="1"/>
          <p:nvPr/>
        </p:nvSpPr>
        <p:spPr>
          <a:xfrm>
            <a:off x="9850438" y="4525963"/>
            <a:ext cx="1042987" cy="528637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斜边</a:t>
            </a:r>
            <a:r>
              <a:rPr lang="en-US" altLang="zh-CN" baseline="30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zh-CN" altLang="en-US" baseline="30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84759" name="文本框 62"/>
          <p:cNvSpPr txBox="1"/>
          <p:nvPr/>
        </p:nvSpPr>
        <p:spPr>
          <a:xfrm>
            <a:off x="10052050" y="2508250"/>
            <a:ext cx="3905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+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084760" name="文本框 63"/>
          <p:cNvSpPr txBox="1"/>
          <p:nvPr/>
        </p:nvSpPr>
        <p:spPr>
          <a:xfrm rot="5400000">
            <a:off x="10052050" y="4005263"/>
            <a:ext cx="3921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=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084761" name="Text Box 36"/>
          <p:cNvSpPr txBox="1"/>
          <p:nvPr/>
        </p:nvSpPr>
        <p:spPr>
          <a:xfrm>
            <a:off x="617538" y="736600"/>
            <a:ext cx="8251825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问题</a:t>
            </a:r>
            <a:r>
              <a:rPr lang="en-US" altLang="zh-CN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 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  <a:sym typeface="宋体" panose="02010600030101010101" pitchFamily="2" charset="-122"/>
              </a:rPr>
              <a:t>图中正方形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  <a:sym typeface="宋体" panose="02010600030101010101" pitchFamily="2" charset="-122"/>
              </a:rPr>
              <a:t>、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  <a:sym typeface="宋体" panose="02010600030101010101" pitchFamily="2" charset="-122"/>
              </a:rPr>
              <a:t>、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  <a:sym typeface="宋体" panose="02010600030101010101" pitchFamily="2" charset="-122"/>
              </a:rPr>
              <a:t>所围成的等腰直角三角形三边之间有什么特殊关系？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8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ldLvl="0" animBg="1"/>
      <p:bldP spid="4" grpId="0" bldLvl="0" animBg="1"/>
      <p:bldP spid="5" grpId="0" bldLvl="0" animBg="1"/>
      <p:bldP spid="4084759" grpId="0"/>
      <p:bldP spid="40847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87812" name="矩形 4087811"/>
          <p:cNvSpPr/>
          <p:nvPr/>
        </p:nvSpPr>
        <p:spPr>
          <a:xfrm>
            <a:off x="528638" y="877888"/>
            <a:ext cx="2495550" cy="822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</a:rPr>
              <a:t>观察右边两幅图：</a:t>
            </a:r>
            <a:r>
              <a:rPr lang="zh-CN" altLang="en-US" sz="1800" dirty="0">
                <a:latin typeface="Arial" panose="020B0604020202020204" pitchFamily="34" charset="0"/>
              </a:rPr>
              <a:t> 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087813" name="矩形 4087812"/>
          <p:cNvSpPr/>
          <p:nvPr/>
        </p:nvSpPr>
        <p:spPr>
          <a:xfrm>
            <a:off x="554038" y="3332163"/>
            <a:ext cx="7461250" cy="457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</a:rPr>
              <a:t>填表（每个小正方形的面积为单位</a:t>
            </a:r>
            <a:r>
              <a:rPr lang="en-US" altLang="zh-CN" sz="2400" b="1"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</a:rPr>
              <a:t>）：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aphicFrame>
        <p:nvGraphicFramePr>
          <p:cNvPr id="4087814" name="表格 4087813"/>
          <p:cNvGraphicFramePr/>
          <p:nvPr/>
        </p:nvGraphicFramePr>
        <p:xfrm>
          <a:off x="1200150" y="3933825"/>
          <a:ext cx="7775575" cy="2232025"/>
        </p:xfrm>
        <a:graphic>
          <a:graphicData uri="http://schemas.openxmlformats.org/drawingml/2006/table">
            <a:tbl>
              <a:tblPr/>
              <a:tblGrid>
                <a:gridCol w="1268413"/>
                <a:gridCol w="2090737"/>
                <a:gridCol w="2247900"/>
                <a:gridCol w="2168525"/>
              </a:tblGrid>
              <a:tr h="8524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endParaRPr lang="en-US" altLang="x-none" sz="1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的面积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的面积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的面积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左图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endParaRPr lang="en-US" altLang="x-none" sz="1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endParaRPr lang="en-US" altLang="x-none" sz="1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endParaRPr lang="en-US" altLang="x-none" sz="1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3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右图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endParaRPr lang="en-US" altLang="x-none" sz="1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endParaRPr lang="en-US" altLang="x-none" sz="1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endParaRPr lang="en-US" altLang="x-none" sz="1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087837" name="文本框 4087836"/>
          <p:cNvSpPr txBox="1"/>
          <p:nvPr/>
        </p:nvSpPr>
        <p:spPr>
          <a:xfrm>
            <a:off x="3214688" y="4797425"/>
            <a:ext cx="5762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4</a:t>
            </a:r>
            <a:r>
              <a:rPr lang="en-US" altLang="zh-CN" sz="1800">
                <a:latin typeface="Arial" panose="020B0604020202020204" pitchFamily="34" charset="0"/>
              </a:rPr>
              <a:t>                       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4087838" name="文本框 4087837"/>
          <p:cNvSpPr txBox="1"/>
          <p:nvPr/>
        </p:nvSpPr>
        <p:spPr>
          <a:xfrm>
            <a:off x="7439025" y="4854575"/>
            <a:ext cx="1366838" cy="1098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6600" b="1" dirty="0">
                <a:solidFill>
                  <a:srgbClr val="FF0000"/>
                </a:solidFill>
                <a:latin typeface="Arial" panose="020B0604020202020204" pitchFamily="34" charset="0"/>
              </a:rPr>
              <a:t>？</a:t>
            </a:r>
            <a:endParaRPr lang="zh-CN" altLang="en-US" sz="6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4087839" name="图片 4087838" descr="图片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02625" y="5300663"/>
            <a:ext cx="1341438" cy="1296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87840" name="云形标注 4087839"/>
          <p:cNvSpPr/>
          <p:nvPr/>
        </p:nvSpPr>
        <p:spPr>
          <a:xfrm>
            <a:off x="8304213" y="2693988"/>
            <a:ext cx="3790950" cy="1871662"/>
          </a:xfrm>
          <a:prstGeom prst="cloudCallout">
            <a:avLst>
              <a:gd name="adj1" fmla="val -32690"/>
              <a:gd name="adj2" fmla="val 86727"/>
            </a:avLst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怎样计算正方形</a:t>
            </a:r>
            <a:r>
              <a:rPr lang="en-US" altLang="zh-CN" b="1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C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的面积呢？</a:t>
            </a:r>
            <a:endParaRPr lang="zh-CN" altLang="en-US" b="1">
              <a:solidFill>
                <a:srgbClr val="FFFF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4087841" name="文本框 4087840"/>
          <p:cNvSpPr txBox="1"/>
          <p:nvPr/>
        </p:nvSpPr>
        <p:spPr>
          <a:xfrm>
            <a:off x="5422900" y="4783138"/>
            <a:ext cx="5746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9</a:t>
            </a:r>
            <a:r>
              <a:rPr lang="en-US" altLang="zh-CN" sz="1800">
                <a:latin typeface="Arial" panose="020B0604020202020204" pitchFamily="34" charset="0"/>
              </a:rPr>
              <a:t>                       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4087842" name="文本框 4087841"/>
          <p:cNvSpPr txBox="1"/>
          <p:nvPr/>
        </p:nvSpPr>
        <p:spPr>
          <a:xfrm>
            <a:off x="3081338" y="5487988"/>
            <a:ext cx="8651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16</a:t>
            </a:r>
            <a:r>
              <a:rPr lang="en-US" altLang="zh-CN" sz="1800">
                <a:latin typeface="Arial" panose="020B0604020202020204" pitchFamily="34" charset="0"/>
              </a:rPr>
              <a:t>                       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4087843" name="文本框 4087842"/>
          <p:cNvSpPr txBox="1"/>
          <p:nvPr/>
        </p:nvSpPr>
        <p:spPr>
          <a:xfrm>
            <a:off x="5422900" y="5499100"/>
            <a:ext cx="5746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9</a:t>
            </a:r>
            <a:r>
              <a:rPr lang="en-US" altLang="zh-CN" sz="1800">
                <a:latin typeface="Arial" panose="020B0604020202020204" pitchFamily="34" charset="0"/>
              </a:rPr>
              <a:t>                       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pic>
        <p:nvPicPr>
          <p:cNvPr id="4087844" name="图片 40878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4188" y="392113"/>
            <a:ext cx="4691062" cy="2940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408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408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4087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408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4087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087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087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7813" grpId="0"/>
      <p:bldP spid="4087838" grpId="0"/>
      <p:bldP spid="40878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89107" name="文本框 4089106"/>
          <p:cNvSpPr txBox="1"/>
          <p:nvPr/>
        </p:nvSpPr>
        <p:spPr>
          <a:xfrm>
            <a:off x="5181600" y="5105400"/>
            <a:ext cx="57896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分割成若干个直角边为整数的三角形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graphicFrame>
        <p:nvGraphicFramePr>
          <p:cNvPr id="4089108" name="对象 4089107"/>
          <p:cNvGraphicFramePr/>
          <p:nvPr/>
        </p:nvGraphicFramePr>
        <p:xfrm>
          <a:off x="1320800" y="1066800"/>
          <a:ext cx="2438400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431800" imgH="228600" progId="Equation.DSMT4">
                  <p:embed/>
                </p:oleObj>
              </mc:Choice>
              <mc:Fallback>
                <p:oleObj name="" r:id="rId1" imgW="431800" imgH="2286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20800" y="1066800"/>
                        <a:ext cx="2438400" cy="968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89109" name="对象 4089108"/>
          <p:cNvGraphicFramePr/>
          <p:nvPr/>
        </p:nvGraphicFramePr>
        <p:xfrm>
          <a:off x="508000" y="3429000"/>
          <a:ext cx="162560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316865" imgH="177800" progId="Equation.DSMT4">
                  <p:embed/>
                </p:oleObj>
              </mc:Choice>
              <mc:Fallback>
                <p:oleObj name="" r:id="rId3" imgW="316865" imgH="1778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8000" y="3429000"/>
                        <a:ext cx="1625600" cy="682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89110" name="对象 4089109"/>
          <p:cNvGraphicFramePr/>
          <p:nvPr/>
        </p:nvGraphicFramePr>
        <p:xfrm>
          <a:off x="508000" y="2209800"/>
          <a:ext cx="4064000" cy="1166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5" imgW="1028065" imgH="393700" progId="Equation.DSMT4">
                  <p:embed/>
                </p:oleObj>
              </mc:Choice>
              <mc:Fallback>
                <p:oleObj name="" r:id="rId5" imgW="1028065" imgH="3937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8000" y="2209800"/>
                        <a:ext cx="4064000" cy="1166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89111" name="文本框 4089110"/>
          <p:cNvSpPr txBox="1"/>
          <p:nvPr/>
        </p:nvSpPr>
        <p:spPr>
          <a:xfrm>
            <a:off x="1677988" y="3500438"/>
            <a:ext cx="3759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（面积单位）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4089112" name="文本框 4089111"/>
          <p:cNvSpPr txBox="1"/>
          <p:nvPr/>
        </p:nvSpPr>
        <p:spPr>
          <a:xfrm>
            <a:off x="431800" y="188913"/>
            <a:ext cx="4224338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>
                <a:solidFill>
                  <a:srgbClr val="FF3399"/>
                </a:solidFill>
                <a:latin typeface="Times New Roman" panose="02020603050405020304" pitchFamily="18" charset="0"/>
              </a:rPr>
              <a:t>一般的直角三角形三边为边作正方形</a:t>
            </a:r>
            <a:endParaRPr lang="zh-CN" altLang="en-US" b="1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89113" name="矩形 4089112"/>
          <p:cNvSpPr/>
          <p:nvPr/>
        </p:nvSpPr>
        <p:spPr>
          <a:xfrm>
            <a:off x="7967663" y="1143000"/>
            <a:ext cx="304800" cy="304800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89114" name="直角三角形 4089113"/>
          <p:cNvSpPr/>
          <p:nvPr/>
        </p:nvSpPr>
        <p:spPr>
          <a:xfrm rot="-5400000">
            <a:off x="7205663" y="76200"/>
            <a:ext cx="914400" cy="1219200"/>
          </a:xfrm>
          <a:prstGeom prst="rtTriangl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089115" name="组合 4089114"/>
          <p:cNvGrpSpPr/>
          <p:nvPr/>
        </p:nvGrpSpPr>
        <p:grpSpPr>
          <a:xfrm>
            <a:off x="5834063" y="228600"/>
            <a:ext cx="4572000" cy="4648200"/>
            <a:chOff x="672" y="240"/>
            <a:chExt cx="2880" cy="2928"/>
          </a:xfrm>
        </p:grpSpPr>
        <p:grpSp>
          <p:nvGrpSpPr>
            <p:cNvPr id="4089116" name="组合 4089115"/>
            <p:cNvGrpSpPr/>
            <p:nvPr/>
          </p:nvGrpSpPr>
          <p:grpSpPr>
            <a:xfrm>
              <a:off x="672" y="240"/>
              <a:ext cx="2112" cy="2208"/>
              <a:chOff x="672" y="240"/>
              <a:chExt cx="2112" cy="2208"/>
            </a:xfrm>
          </p:grpSpPr>
          <p:grpSp>
            <p:nvGrpSpPr>
              <p:cNvPr id="4089117" name="组合 4089116"/>
              <p:cNvGrpSpPr/>
              <p:nvPr/>
            </p:nvGrpSpPr>
            <p:grpSpPr>
              <a:xfrm>
                <a:off x="672" y="240"/>
                <a:ext cx="2112" cy="1920"/>
                <a:chOff x="672" y="240"/>
                <a:chExt cx="2112" cy="1920"/>
              </a:xfrm>
            </p:grpSpPr>
            <p:sp>
              <p:nvSpPr>
                <p:cNvPr id="4089118" name="直角三角形 4089117"/>
                <p:cNvSpPr/>
                <p:nvPr/>
              </p:nvSpPr>
              <p:spPr>
                <a:xfrm>
                  <a:off x="1440" y="816"/>
                  <a:ext cx="576" cy="768"/>
                </a:xfrm>
                <a:prstGeom prst="rtTriangle">
                  <a:avLst/>
                </a:prstGeom>
                <a:solidFill>
                  <a:srgbClr val="66FFFF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89119" name="矩形 4089118"/>
                <p:cNvSpPr/>
                <p:nvPr/>
              </p:nvSpPr>
              <p:spPr>
                <a:xfrm>
                  <a:off x="672" y="816"/>
                  <a:ext cx="768" cy="768"/>
                </a:xfrm>
                <a:prstGeom prst="rect">
                  <a:avLst/>
                </a:prstGeom>
                <a:solidFill>
                  <a:srgbClr val="FFFF00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89120" name="矩形 4089119"/>
                <p:cNvSpPr/>
                <p:nvPr/>
              </p:nvSpPr>
              <p:spPr>
                <a:xfrm>
                  <a:off x="1440" y="1584"/>
                  <a:ext cx="576" cy="576"/>
                </a:xfrm>
                <a:prstGeom prst="rect">
                  <a:avLst/>
                </a:prstGeom>
                <a:solidFill>
                  <a:srgbClr val="FFFF00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89121" name="直接连接符 4089120"/>
                <p:cNvSpPr/>
                <p:nvPr/>
              </p:nvSpPr>
              <p:spPr>
                <a:xfrm flipV="1">
                  <a:off x="1440" y="240"/>
                  <a:ext cx="768" cy="576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89122" name="直接连接符 4089121"/>
                <p:cNvSpPr/>
                <p:nvPr/>
              </p:nvSpPr>
              <p:spPr>
                <a:xfrm>
                  <a:off x="2208" y="240"/>
                  <a:ext cx="576" cy="76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89123" name="直接连接符 4089122"/>
                <p:cNvSpPr/>
                <p:nvPr/>
              </p:nvSpPr>
              <p:spPr>
                <a:xfrm flipV="1">
                  <a:off x="2016" y="1008"/>
                  <a:ext cx="768" cy="576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4089124" name="文本框 4089123"/>
              <p:cNvSpPr txBox="1"/>
              <p:nvPr/>
            </p:nvSpPr>
            <p:spPr>
              <a:xfrm>
                <a:off x="864" y="960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9125" name="文本框 4089124"/>
              <p:cNvSpPr txBox="1"/>
              <p:nvPr/>
            </p:nvSpPr>
            <p:spPr>
              <a:xfrm>
                <a:off x="1584" y="1728"/>
                <a:ext cx="28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9126" name="文本框 4089125"/>
              <p:cNvSpPr txBox="1"/>
              <p:nvPr/>
            </p:nvSpPr>
            <p:spPr>
              <a:xfrm>
                <a:off x="1968" y="768"/>
                <a:ext cx="38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9127" name="文本框 4089126"/>
              <p:cNvSpPr txBox="1"/>
              <p:nvPr/>
            </p:nvSpPr>
            <p:spPr>
              <a:xfrm>
                <a:off x="1440" y="2160"/>
                <a:ext cx="72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右图</a:t>
                </a:r>
                <a:endPara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4089128" name="组合 4089127"/>
            <p:cNvGrpSpPr/>
            <p:nvPr/>
          </p:nvGrpSpPr>
          <p:grpSpPr>
            <a:xfrm>
              <a:off x="672" y="240"/>
              <a:ext cx="2880" cy="2928"/>
              <a:chOff x="672" y="240"/>
              <a:chExt cx="2880" cy="2928"/>
            </a:xfrm>
          </p:grpSpPr>
          <p:grpSp>
            <p:nvGrpSpPr>
              <p:cNvPr id="4089129" name="组合 4089128"/>
              <p:cNvGrpSpPr/>
              <p:nvPr/>
            </p:nvGrpSpPr>
            <p:grpSpPr>
              <a:xfrm>
                <a:off x="2208" y="1392"/>
                <a:ext cx="1344" cy="1776"/>
                <a:chOff x="2208" y="1392"/>
                <a:chExt cx="1344" cy="1776"/>
              </a:xfrm>
            </p:grpSpPr>
            <p:grpSp>
              <p:nvGrpSpPr>
                <p:cNvPr id="4089130" name="组合 4089129"/>
                <p:cNvGrpSpPr/>
                <p:nvPr/>
              </p:nvGrpSpPr>
              <p:grpSpPr>
                <a:xfrm>
                  <a:off x="2208" y="1392"/>
                  <a:ext cx="1344" cy="1536"/>
                  <a:chOff x="2208" y="1392"/>
                  <a:chExt cx="1344" cy="1536"/>
                </a:xfrm>
              </p:grpSpPr>
              <p:sp>
                <p:nvSpPr>
                  <p:cNvPr id="4089131" name="直角三角形 4089130"/>
                  <p:cNvSpPr/>
                  <p:nvPr/>
                </p:nvSpPr>
                <p:spPr>
                  <a:xfrm>
                    <a:off x="2592" y="1968"/>
                    <a:ext cx="576" cy="384"/>
                  </a:xfrm>
                  <a:prstGeom prst="rtTriangle">
                    <a:avLst/>
                  </a:prstGeom>
                  <a:solidFill>
                    <a:srgbClr val="00FFFF"/>
                  </a:solidFill>
                  <a:ln w="2857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32" name="矩形 4089131"/>
                  <p:cNvSpPr/>
                  <p:nvPr/>
                </p:nvSpPr>
                <p:spPr>
                  <a:xfrm>
                    <a:off x="2208" y="1968"/>
                    <a:ext cx="384" cy="384"/>
                  </a:xfrm>
                  <a:prstGeom prst="rect">
                    <a:avLst/>
                  </a:prstGeom>
                  <a:solidFill>
                    <a:srgbClr val="FFFF00"/>
                  </a:solidFill>
                  <a:ln w="2857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33" name="矩形 4089132"/>
                  <p:cNvSpPr/>
                  <p:nvPr/>
                </p:nvSpPr>
                <p:spPr>
                  <a:xfrm>
                    <a:off x="2592" y="2352"/>
                    <a:ext cx="576" cy="576"/>
                  </a:xfrm>
                  <a:prstGeom prst="rect">
                    <a:avLst/>
                  </a:prstGeom>
                  <a:solidFill>
                    <a:srgbClr val="FFFF00"/>
                  </a:solidFill>
                  <a:ln w="2857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34" name="直接连接符 4089133"/>
                  <p:cNvSpPr/>
                  <p:nvPr/>
                </p:nvSpPr>
                <p:spPr>
                  <a:xfrm flipV="1">
                    <a:off x="2592" y="1392"/>
                    <a:ext cx="384" cy="576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089135" name="直接连接符 4089134"/>
                  <p:cNvSpPr/>
                  <p:nvPr/>
                </p:nvSpPr>
                <p:spPr>
                  <a:xfrm>
                    <a:off x="2976" y="1392"/>
                    <a:ext cx="576" cy="384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089136" name="直接连接符 4089135"/>
                  <p:cNvSpPr/>
                  <p:nvPr/>
                </p:nvSpPr>
                <p:spPr>
                  <a:xfrm flipH="1">
                    <a:off x="3168" y="1776"/>
                    <a:ext cx="384" cy="576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4089137" name="文本框 4089136"/>
                <p:cNvSpPr txBox="1"/>
                <p:nvPr/>
              </p:nvSpPr>
              <p:spPr>
                <a:xfrm>
                  <a:off x="2256" y="2016"/>
                  <a:ext cx="28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A</a:t>
                  </a:r>
                  <a:endPara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89138" name="文本框 4089137"/>
                <p:cNvSpPr txBox="1"/>
                <p:nvPr/>
              </p:nvSpPr>
              <p:spPr>
                <a:xfrm>
                  <a:off x="2736" y="2496"/>
                  <a:ext cx="28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B</a:t>
                  </a:r>
                  <a:endPara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89139" name="文本框 4089138"/>
                <p:cNvSpPr txBox="1"/>
                <p:nvPr/>
              </p:nvSpPr>
              <p:spPr>
                <a:xfrm>
                  <a:off x="2928" y="1728"/>
                  <a:ext cx="38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C</a:t>
                  </a:r>
                  <a:endPara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89140" name="文本框 4089139"/>
                <p:cNvSpPr txBox="1"/>
                <p:nvPr/>
              </p:nvSpPr>
              <p:spPr>
                <a:xfrm>
                  <a:off x="2592" y="2880"/>
                  <a:ext cx="76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zh-CN" altLang="en-US" sz="2400" b="1" dirty="0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左图</a:t>
                  </a:r>
                  <a:endPara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4089141" name="组合 4089140"/>
              <p:cNvGrpSpPr/>
              <p:nvPr/>
            </p:nvGrpSpPr>
            <p:grpSpPr>
              <a:xfrm>
                <a:off x="672" y="240"/>
                <a:ext cx="2880" cy="2880"/>
                <a:chOff x="1104" y="576"/>
                <a:chExt cx="2880" cy="2880"/>
              </a:xfrm>
            </p:grpSpPr>
            <p:grpSp>
              <p:nvGrpSpPr>
                <p:cNvPr id="4089142" name="组合 4089141"/>
                <p:cNvGrpSpPr/>
                <p:nvPr/>
              </p:nvGrpSpPr>
              <p:grpSpPr>
                <a:xfrm>
                  <a:off x="1104" y="576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143" name="矩形 4089142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44" name="矩形 4089143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45" name="矩形 4089144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46" name="矩形 4089145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47" name="矩形 4089146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48" name="矩形 4089147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49" name="矩形 4089148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50" name="矩形 4089149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51" name="矩形 4089150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52" name="矩形 4089151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53" name="矩形 4089152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54" name="矩形 4089153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55" name="矩形 4089154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56" name="矩形 4089155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57" name="矩形 4089156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158" name="组合 4089157"/>
                <p:cNvGrpSpPr/>
                <p:nvPr/>
              </p:nvGrpSpPr>
              <p:grpSpPr>
                <a:xfrm>
                  <a:off x="1104" y="768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159" name="矩形 4089158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0" name="矩形 4089159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1" name="矩形 4089160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2" name="矩形 4089161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3" name="矩形 4089162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4" name="矩形 4089163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5" name="矩形 4089164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6" name="矩形 4089165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7" name="矩形 4089166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8" name="矩形 4089167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69" name="矩形 4089168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70" name="矩形 4089169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71" name="矩形 4089170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72" name="矩形 4089171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73" name="矩形 4089172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174" name="组合 4089173"/>
                <p:cNvGrpSpPr/>
                <p:nvPr/>
              </p:nvGrpSpPr>
              <p:grpSpPr>
                <a:xfrm>
                  <a:off x="1104" y="960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175" name="矩形 4089174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76" name="矩形 4089175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77" name="矩形 4089176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78" name="矩形 4089177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79" name="矩形 4089178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0" name="矩形 4089179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1" name="矩形 4089180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2" name="矩形 4089181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3" name="矩形 4089182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4" name="矩形 4089183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5" name="矩形 4089184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6" name="矩形 4089185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7" name="矩形 4089186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8" name="矩形 4089187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89" name="矩形 4089188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190" name="组合 4089189"/>
                <p:cNvGrpSpPr/>
                <p:nvPr/>
              </p:nvGrpSpPr>
              <p:grpSpPr>
                <a:xfrm>
                  <a:off x="1104" y="1152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191" name="矩形 4089190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92" name="矩形 4089191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93" name="矩形 4089192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94" name="矩形 4089193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95" name="矩形 4089194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96" name="矩形 4089195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97" name="矩形 4089196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98" name="矩形 4089197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199" name="矩形 4089198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00" name="矩形 4089199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01" name="矩形 4089200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02" name="矩形 4089201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03" name="矩形 4089202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04" name="矩形 4089203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05" name="矩形 4089204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206" name="组合 4089205"/>
                <p:cNvGrpSpPr/>
                <p:nvPr/>
              </p:nvGrpSpPr>
              <p:grpSpPr>
                <a:xfrm>
                  <a:off x="1104" y="1344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207" name="矩形 4089206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08" name="矩形 4089207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09" name="矩形 4089208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0" name="矩形 4089209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1" name="矩形 4089210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2" name="矩形 4089211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3" name="矩形 4089212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4" name="矩形 4089213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5" name="矩形 4089214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6" name="矩形 4089215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7" name="矩形 4089216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8" name="矩形 4089217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19" name="矩形 4089218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20" name="矩形 4089219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21" name="矩形 4089220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222" name="组合 4089221"/>
                <p:cNvGrpSpPr/>
                <p:nvPr/>
              </p:nvGrpSpPr>
              <p:grpSpPr>
                <a:xfrm>
                  <a:off x="1104" y="1536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223" name="矩形 4089222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24" name="矩形 4089223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25" name="矩形 4089224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26" name="矩形 4089225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27" name="矩形 4089226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28" name="矩形 4089227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29" name="矩形 4089228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30" name="矩形 4089229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31" name="矩形 4089230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32" name="矩形 4089231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33" name="矩形 4089232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34" name="矩形 4089233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35" name="矩形 4089234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36" name="矩形 4089235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37" name="矩形 4089236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238" name="组合 4089237"/>
                <p:cNvGrpSpPr/>
                <p:nvPr/>
              </p:nvGrpSpPr>
              <p:grpSpPr>
                <a:xfrm>
                  <a:off x="1104" y="1728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239" name="矩形 4089238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0" name="矩形 4089239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1" name="矩形 4089240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2" name="矩形 4089241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3" name="矩形 4089242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4" name="矩形 4089243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5" name="矩形 4089244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6" name="矩形 4089245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7" name="矩形 4089246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8" name="矩形 4089247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49" name="矩形 4089248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50" name="矩形 4089249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51" name="矩形 4089250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52" name="矩形 4089251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53" name="矩形 4089252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254" name="组合 4089253"/>
                <p:cNvGrpSpPr/>
                <p:nvPr/>
              </p:nvGrpSpPr>
              <p:grpSpPr>
                <a:xfrm>
                  <a:off x="1104" y="1920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255" name="矩形 4089254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56" name="矩形 4089255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57" name="矩形 4089256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58" name="矩形 4089257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59" name="矩形 4089258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0" name="矩形 4089259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1" name="矩形 4089260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2" name="矩形 4089261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3" name="矩形 4089262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4" name="矩形 4089263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5" name="矩形 4089264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6" name="矩形 4089265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7" name="矩形 4089266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8" name="矩形 4089267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69" name="矩形 4089268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270" name="组合 4089269"/>
                <p:cNvGrpSpPr/>
                <p:nvPr/>
              </p:nvGrpSpPr>
              <p:grpSpPr>
                <a:xfrm>
                  <a:off x="1104" y="2112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271" name="矩形 4089270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72" name="矩形 4089271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73" name="矩形 4089272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74" name="矩形 4089273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75" name="矩形 4089274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76" name="矩形 4089275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77" name="矩形 4089276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78" name="矩形 4089277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79" name="矩形 4089278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80" name="矩形 4089279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81" name="矩形 4089280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82" name="矩形 4089281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83" name="矩形 4089282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84" name="矩形 4089283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85" name="矩形 4089284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286" name="组合 4089285"/>
                <p:cNvGrpSpPr/>
                <p:nvPr/>
              </p:nvGrpSpPr>
              <p:grpSpPr>
                <a:xfrm>
                  <a:off x="1104" y="2304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287" name="矩形 4089286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88" name="矩形 4089287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89" name="矩形 4089288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0" name="矩形 4089289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1" name="矩形 4089290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2" name="矩形 4089291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3" name="矩形 4089292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4" name="矩形 4089293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5" name="矩形 4089294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6" name="矩形 4089295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7" name="矩形 4089296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8" name="矩形 4089297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299" name="矩形 4089298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00" name="矩形 4089299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01" name="矩形 4089300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302" name="组合 4089301"/>
                <p:cNvGrpSpPr/>
                <p:nvPr/>
              </p:nvGrpSpPr>
              <p:grpSpPr>
                <a:xfrm>
                  <a:off x="1104" y="2496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303" name="矩形 4089302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04" name="矩形 4089303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05" name="矩形 4089304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06" name="矩形 4089305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07" name="矩形 4089306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08" name="矩形 4089307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09" name="矩形 4089308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10" name="矩形 4089309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11" name="矩形 4089310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12" name="矩形 4089311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13" name="矩形 4089312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14" name="矩形 4089313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15" name="矩形 4089314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16" name="矩形 4089315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17" name="矩形 4089316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318" name="组合 4089317"/>
                <p:cNvGrpSpPr/>
                <p:nvPr/>
              </p:nvGrpSpPr>
              <p:grpSpPr>
                <a:xfrm>
                  <a:off x="1104" y="2688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319" name="矩形 4089318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0" name="矩形 4089319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1" name="矩形 4089320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2" name="矩形 4089321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3" name="矩形 4089322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4" name="矩形 4089323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5" name="矩形 4089324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6" name="矩形 4089325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7" name="矩形 4089326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8" name="矩形 4089327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29" name="矩形 4089328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30" name="矩形 4089329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31" name="矩形 4089330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32" name="矩形 4089331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33" name="矩形 4089332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334" name="组合 4089333"/>
                <p:cNvGrpSpPr/>
                <p:nvPr/>
              </p:nvGrpSpPr>
              <p:grpSpPr>
                <a:xfrm>
                  <a:off x="1104" y="2880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335" name="矩形 4089334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36" name="矩形 4089335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37" name="矩形 4089336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38" name="矩形 4089337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39" name="矩形 4089338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0" name="矩形 4089339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1" name="矩形 4089340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2" name="矩形 4089341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3" name="矩形 4089342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4" name="矩形 4089343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5" name="矩形 4089344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6" name="矩形 4089345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7" name="矩形 4089346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8" name="矩形 4089347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49" name="矩形 4089348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350" name="组合 4089349"/>
                <p:cNvGrpSpPr/>
                <p:nvPr/>
              </p:nvGrpSpPr>
              <p:grpSpPr>
                <a:xfrm>
                  <a:off x="1104" y="3072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351" name="矩形 4089350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52" name="矩形 4089351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53" name="矩形 4089352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54" name="矩形 4089353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55" name="矩形 4089354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56" name="矩形 4089355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57" name="矩形 4089356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58" name="矩形 4089357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59" name="矩形 4089358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60" name="矩形 4089359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61" name="矩形 4089360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62" name="矩形 4089361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63" name="矩形 4089362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64" name="矩形 4089363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65" name="矩形 4089364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89366" name="组合 4089365"/>
                <p:cNvGrpSpPr/>
                <p:nvPr/>
              </p:nvGrpSpPr>
              <p:grpSpPr>
                <a:xfrm>
                  <a:off x="1104" y="3264"/>
                  <a:ext cx="2880" cy="192"/>
                  <a:chOff x="1296" y="624"/>
                  <a:chExt cx="2880" cy="192"/>
                </a:xfrm>
              </p:grpSpPr>
              <p:sp>
                <p:nvSpPr>
                  <p:cNvPr id="4089367" name="矩形 4089366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68" name="矩形 4089367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69" name="矩形 4089368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0" name="矩形 4089369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1" name="矩形 4089370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2" name="矩形 4089371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3" name="矩形 4089372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4" name="矩形 4089373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5" name="矩形 4089374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6" name="矩形 4089375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7" name="矩形 4089376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8" name="矩形 4089377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79" name="矩形 4089378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80" name="矩形 4089379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89381" name="矩形 4089380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</p:grpSp>
      </p:grpSp>
      <p:sp>
        <p:nvSpPr>
          <p:cNvPr id="4089382" name="直接连接符 4089381"/>
          <p:cNvSpPr/>
          <p:nvPr/>
        </p:nvSpPr>
        <p:spPr>
          <a:xfrm>
            <a:off x="8272463" y="228600"/>
            <a:ext cx="0" cy="121920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89383" name="直接连接符 4089382"/>
          <p:cNvSpPr/>
          <p:nvPr/>
        </p:nvSpPr>
        <p:spPr>
          <a:xfrm>
            <a:off x="7053263" y="1143000"/>
            <a:ext cx="12192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89384" name="直接连接符 4089383"/>
          <p:cNvSpPr/>
          <p:nvPr/>
        </p:nvSpPr>
        <p:spPr>
          <a:xfrm>
            <a:off x="7967663" y="1143000"/>
            <a:ext cx="0" cy="121920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89385" name="直接连接符 4089384"/>
          <p:cNvSpPr/>
          <p:nvPr/>
        </p:nvSpPr>
        <p:spPr>
          <a:xfrm>
            <a:off x="7967663" y="1447800"/>
            <a:ext cx="12192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89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89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89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89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89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89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89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89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89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89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89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89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89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89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089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89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89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89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89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89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089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89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89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089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089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9107" grpId="0"/>
      <p:bldP spid="4089111" grpId="0"/>
      <p:bldP spid="4089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1155" name="文本框 4091154"/>
          <p:cNvSpPr txBox="1"/>
          <p:nvPr/>
        </p:nvSpPr>
        <p:spPr>
          <a:xfrm>
            <a:off x="5711825" y="5013325"/>
            <a:ext cx="57912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把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C“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补”成边长为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7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的正方形面积加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单位面积的一半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graphicFrame>
        <p:nvGraphicFramePr>
          <p:cNvPr id="4091156" name="对象 4091155"/>
          <p:cNvGraphicFramePr/>
          <p:nvPr/>
        </p:nvGraphicFramePr>
        <p:xfrm>
          <a:off x="1320800" y="1066800"/>
          <a:ext cx="2438400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431800" imgH="228600" progId="Equation.DSMT4">
                  <p:embed/>
                </p:oleObj>
              </mc:Choice>
              <mc:Fallback>
                <p:oleObj name="" r:id="rId1" imgW="431800" imgH="2286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20800" y="1066800"/>
                        <a:ext cx="2438400" cy="968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1157" name="对象 4091156"/>
          <p:cNvGraphicFramePr/>
          <p:nvPr/>
        </p:nvGraphicFramePr>
        <p:xfrm>
          <a:off x="508000" y="3429000"/>
          <a:ext cx="162560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316865" imgH="177800" progId="Equation.DSMT4">
                  <p:embed/>
                </p:oleObj>
              </mc:Choice>
              <mc:Fallback>
                <p:oleObj name="" r:id="rId3" imgW="316865" imgH="1778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8000" y="3429000"/>
                        <a:ext cx="1625600" cy="682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1158" name="文本框 4091157"/>
          <p:cNvSpPr txBox="1"/>
          <p:nvPr/>
        </p:nvSpPr>
        <p:spPr>
          <a:xfrm>
            <a:off x="1968500" y="3500438"/>
            <a:ext cx="3759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（面积单位）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4091164" name="对象 4091163"/>
          <p:cNvGraphicFramePr/>
          <p:nvPr/>
        </p:nvGraphicFramePr>
        <p:xfrm>
          <a:off x="814388" y="2133600"/>
          <a:ext cx="3046412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824865" imgH="393700" progId="Equation.3">
                  <p:embed/>
                </p:oleObj>
              </mc:Choice>
              <mc:Fallback>
                <p:oleObj name="" r:id="rId5" imgW="824865" imgH="3937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14388" y="2133600"/>
                        <a:ext cx="3046412" cy="108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1438" name="矩形 4091437"/>
          <p:cNvSpPr/>
          <p:nvPr/>
        </p:nvSpPr>
        <p:spPr>
          <a:xfrm>
            <a:off x="8224838" y="1143000"/>
            <a:ext cx="304800" cy="304800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1439" name="直角三角形 4091438"/>
          <p:cNvSpPr/>
          <p:nvPr/>
        </p:nvSpPr>
        <p:spPr>
          <a:xfrm rot="-5400000">
            <a:off x="8377238" y="1331913"/>
            <a:ext cx="914400" cy="1219200"/>
          </a:xfrm>
          <a:prstGeom prst="rtTriangl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091440" name="组合 4091439"/>
          <p:cNvGrpSpPr/>
          <p:nvPr/>
        </p:nvGrpSpPr>
        <p:grpSpPr>
          <a:xfrm>
            <a:off x="6091238" y="228600"/>
            <a:ext cx="4572000" cy="4648200"/>
            <a:chOff x="672" y="240"/>
            <a:chExt cx="2880" cy="2928"/>
          </a:xfrm>
        </p:grpSpPr>
        <p:grpSp>
          <p:nvGrpSpPr>
            <p:cNvPr id="4091441" name="组合 4091440"/>
            <p:cNvGrpSpPr/>
            <p:nvPr/>
          </p:nvGrpSpPr>
          <p:grpSpPr>
            <a:xfrm>
              <a:off x="672" y="240"/>
              <a:ext cx="2112" cy="2208"/>
              <a:chOff x="672" y="240"/>
              <a:chExt cx="2112" cy="2208"/>
            </a:xfrm>
          </p:grpSpPr>
          <p:grpSp>
            <p:nvGrpSpPr>
              <p:cNvPr id="4091442" name="组合 4091441"/>
              <p:cNvGrpSpPr/>
              <p:nvPr/>
            </p:nvGrpSpPr>
            <p:grpSpPr>
              <a:xfrm>
                <a:off x="672" y="240"/>
                <a:ext cx="2112" cy="1920"/>
                <a:chOff x="672" y="240"/>
                <a:chExt cx="2112" cy="1920"/>
              </a:xfrm>
            </p:grpSpPr>
            <p:sp>
              <p:nvSpPr>
                <p:cNvPr id="4091443" name="直角三角形 4091442"/>
                <p:cNvSpPr/>
                <p:nvPr/>
              </p:nvSpPr>
              <p:spPr>
                <a:xfrm>
                  <a:off x="1440" y="816"/>
                  <a:ext cx="576" cy="768"/>
                </a:xfrm>
                <a:prstGeom prst="rtTriangle">
                  <a:avLst/>
                </a:prstGeom>
                <a:solidFill>
                  <a:srgbClr val="66FFFF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91444" name="矩形 4091443"/>
                <p:cNvSpPr/>
                <p:nvPr/>
              </p:nvSpPr>
              <p:spPr>
                <a:xfrm>
                  <a:off x="672" y="816"/>
                  <a:ext cx="768" cy="768"/>
                </a:xfrm>
                <a:prstGeom prst="rect">
                  <a:avLst/>
                </a:prstGeom>
                <a:solidFill>
                  <a:srgbClr val="FFFF00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91445" name="矩形 4091444"/>
                <p:cNvSpPr/>
                <p:nvPr/>
              </p:nvSpPr>
              <p:spPr>
                <a:xfrm>
                  <a:off x="1440" y="1584"/>
                  <a:ext cx="576" cy="576"/>
                </a:xfrm>
                <a:prstGeom prst="rect">
                  <a:avLst/>
                </a:prstGeom>
                <a:solidFill>
                  <a:srgbClr val="FFFF00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91446" name="直接连接符 4091445"/>
                <p:cNvSpPr/>
                <p:nvPr/>
              </p:nvSpPr>
              <p:spPr>
                <a:xfrm flipV="1">
                  <a:off x="1440" y="240"/>
                  <a:ext cx="768" cy="576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91447" name="直接连接符 4091446"/>
                <p:cNvSpPr/>
                <p:nvPr/>
              </p:nvSpPr>
              <p:spPr>
                <a:xfrm>
                  <a:off x="2208" y="240"/>
                  <a:ext cx="576" cy="76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91448" name="直接连接符 4091447"/>
                <p:cNvSpPr/>
                <p:nvPr/>
              </p:nvSpPr>
              <p:spPr>
                <a:xfrm flipV="1">
                  <a:off x="2016" y="1008"/>
                  <a:ext cx="768" cy="576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4091449" name="文本框 4091448"/>
              <p:cNvSpPr txBox="1"/>
              <p:nvPr/>
            </p:nvSpPr>
            <p:spPr>
              <a:xfrm>
                <a:off x="864" y="960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91450" name="文本框 4091449"/>
              <p:cNvSpPr txBox="1"/>
              <p:nvPr/>
            </p:nvSpPr>
            <p:spPr>
              <a:xfrm>
                <a:off x="1584" y="1728"/>
                <a:ext cx="28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91451" name="文本框 4091450"/>
              <p:cNvSpPr txBox="1"/>
              <p:nvPr/>
            </p:nvSpPr>
            <p:spPr>
              <a:xfrm>
                <a:off x="1968" y="768"/>
                <a:ext cx="38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91452" name="文本框 4091451"/>
              <p:cNvSpPr txBox="1"/>
              <p:nvPr/>
            </p:nvSpPr>
            <p:spPr>
              <a:xfrm>
                <a:off x="1440" y="2160"/>
                <a:ext cx="72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右图</a:t>
                </a:r>
                <a:endPara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4091453" name="组合 4091452"/>
            <p:cNvGrpSpPr/>
            <p:nvPr/>
          </p:nvGrpSpPr>
          <p:grpSpPr>
            <a:xfrm>
              <a:off x="672" y="240"/>
              <a:ext cx="2880" cy="2928"/>
              <a:chOff x="672" y="240"/>
              <a:chExt cx="2880" cy="2928"/>
            </a:xfrm>
          </p:grpSpPr>
          <p:grpSp>
            <p:nvGrpSpPr>
              <p:cNvPr id="4091454" name="组合 4091453"/>
              <p:cNvGrpSpPr/>
              <p:nvPr/>
            </p:nvGrpSpPr>
            <p:grpSpPr>
              <a:xfrm>
                <a:off x="2208" y="1392"/>
                <a:ext cx="1344" cy="1776"/>
                <a:chOff x="2208" y="1392"/>
                <a:chExt cx="1344" cy="1776"/>
              </a:xfrm>
            </p:grpSpPr>
            <p:grpSp>
              <p:nvGrpSpPr>
                <p:cNvPr id="4091455" name="组合 4091454"/>
                <p:cNvGrpSpPr/>
                <p:nvPr/>
              </p:nvGrpSpPr>
              <p:grpSpPr>
                <a:xfrm>
                  <a:off x="2208" y="1392"/>
                  <a:ext cx="1344" cy="1536"/>
                  <a:chOff x="2208" y="1392"/>
                  <a:chExt cx="1344" cy="1536"/>
                </a:xfrm>
              </p:grpSpPr>
              <p:sp>
                <p:nvSpPr>
                  <p:cNvPr id="4091456" name="直角三角形 4091455"/>
                  <p:cNvSpPr/>
                  <p:nvPr/>
                </p:nvSpPr>
                <p:spPr>
                  <a:xfrm>
                    <a:off x="2592" y="1968"/>
                    <a:ext cx="576" cy="384"/>
                  </a:xfrm>
                  <a:prstGeom prst="rtTriangle">
                    <a:avLst/>
                  </a:prstGeom>
                  <a:solidFill>
                    <a:srgbClr val="00FFFF"/>
                  </a:solidFill>
                  <a:ln w="2857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57" name="矩形 4091456"/>
                  <p:cNvSpPr/>
                  <p:nvPr/>
                </p:nvSpPr>
                <p:spPr>
                  <a:xfrm>
                    <a:off x="2208" y="1968"/>
                    <a:ext cx="384" cy="384"/>
                  </a:xfrm>
                  <a:prstGeom prst="rect">
                    <a:avLst/>
                  </a:prstGeom>
                  <a:solidFill>
                    <a:srgbClr val="FFFF00"/>
                  </a:solidFill>
                  <a:ln w="2857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58" name="矩形 4091457"/>
                  <p:cNvSpPr/>
                  <p:nvPr/>
                </p:nvSpPr>
                <p:spPr>
                  <a:xfrm>
                    <a:off x="2592" y="2352"/>
                    <a:ext cx="576" cy="576"/>
                  </a:xfrm>
                  <a:prstGeom prst="rect">
                    <a:avLst/>
                  </a:prstGeom>
                  <a:solidFill>
                    <a:srgbClr val="FFFF00"/>
                  </a:solidFill>
                  <a:ln w="2857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59" name="直接连接符 4091458"/>
                  <p:cNvSpPr/>
                  <p:nvPr/>
                </p:nvSpPr>
                <p:spPr>
                  <a:xfrm flipV="1">
                    <a:off x="2592" y="1392"/>
                    <a:ext cx="384" cy="576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091460" name="直接连接符 4091459"/>
                  <p:cNvSpPr/>
                  <p:nvPr/>
                </p:nvSpPr>
                <p:spPr>
                  <a:xfrm>
                    <a:off x="2976" y="1392"/>
                    <a:ext cx="576" cy="384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091461" name="直接连接符 4091460"/>
                  <p:cNvSpPr/>
                  <p:nvPr/>
                </p:nvSpPr>
                <p:spPr>
                  <a:xfrm flipH="1">
                    <a:off x="3168" y="1776"/>
                    <a:ext cx="384" cy="576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4091462" name="文本框 4091461"/>
                <p:cNvSpPr txBox="1"/>
                <p:nvPr/>
              </p:nvSpPr>
              <p:spPr>
                <a:xfrm>
                  <a:off x="2256" y="2016"/>
                  <a:ext cx="28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A</a:t>
                  </a:r>
                  <a:endPara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91463" name="文本框 4091462"/>
                <p:cNvSpPr txBox="1"/>
                <p:nvPr/>
              </p:nvSpPr>
              <p:spPr>
                <a:xfrm>
                  <a:off x="2736" y="2496"/>
                  <a:ext cx="28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B</a:t>
                  </a:r>
                  <a:endPara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91464" name="文本框 4091463"/>
                <p:cNvSpPr txBox="1"/>
                <p:nvPr/>
              </p:nvSpPr>
              <p:spPr>
                <a:xfrm>
                  <a:off x="2928" y="1728"/>
                  <a:ext cx="38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C</a:t>
                  </a:r>
                  <a:endPara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91465" name="文本框 4091464"/>
                <p:cNvSpPr txBox="1"/>
                <p:nvPr/>
              </p:nvSpPr>
              <p:spPr>
                <a:xfrm>
                  <a:off x="2592" y="2880"/>
                  <a:ext cx="76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zh-CN" altLang="en-US" sz="2400" b="1" dirty="0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左图</a:t>
                  </a:r>
                  <a:endPara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4091466" name="组合 4091465"/>
              <p:cNvGrpSpPr/>
              <p:nvPr/>
            </p:nvGrpSpPr>
            <p:grpSpPr>
              <a:xfrm>
                <a:off x="672" y="240"/>
                <a:ext cx="2880" cy="2880"/>
                <a:chOff x="1104" y="576"/>
                <a:chExt cx="2880" cy="2880"/>
              </a:xfrm>
            </p:grpSpPr>
            <p:grpSp>
              <p:nvGrpSpPr>
                <p:cNvPr id="4091467" name="组合 4091466"/>
                <p:cNvGrpSpPr/>
                <p:nvPr/>
              </p:nvGrpSpPr>
              <p:grpSpPr>
                <a:xfrm>
                  <a:off x="1104" y="576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468" name="矩形 4091467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69" name="矩形 4091468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0" name="矩形 4091469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1" name="矩形 4091470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2" name="矩形 4091471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3" name="矩形 4091472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4" name="矩形 4091473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5" name="矩形 4091474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6" name="矩形 4091475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7" name="矩形 4091476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8" name="矩形 4091477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79" name="矩形 4091478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80" name="矩形 4091479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81" name="矩形 4091480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82" name="矩形 4091481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483" name="组合 4091482"/>
                <p:cNvGrpSpPr/>
                <p:nvPr/>
              </p:nvGrpSpPr>
              <p:grpSpPr>
                <a:xfrm>
                  <a:off x="1104" y="768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484" name="矩形 4091483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85" name="矩形 4091484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86" name="矩形 4091485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87" name="矩形 4091486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88" name="矩形 4091487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89" name="矩形 4091488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0" name="矩形 4091489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1" name="矩形 4091490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2" name="矩形 4091491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3" name="矩形 4091492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4" name="矩形 4091493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5" name="矩形 4091494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6" name="矩形 4091495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7" name="矩形 4091496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498" name="矩形 4091497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499" name="组合 4091498"/>
                <p:cNvGrpSpPr/>
                <p:nvPr/>
              </p:nvGrpSpPr>
              <p:grpSpPr>
                <a:xfrm>
                  <a:off x="1104" y="960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500" name="矩形 4091499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1" name="矩形 4091500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2" name="矩形 4091501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3" name="矩形 4091502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4" name="矩形 4091503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5" name="矩形 4091504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6" name="矩形 4091505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7" name="矩形 4091506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8" name="矩形 4091507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09" name="矩形 4091508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10" name="矩形 4091509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11" name="矩形 4091510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12" name="矩形 4091511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13" name="矩形 4091512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14" name="矩形 4091513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515" name="组合 4091514"/>
                <p:cNvGrpSpPr/>
                <p:nvPr/>
              </p:nvGrpSpPr>
              <p:grpSpPr>
                <a:xfrm>
                  <a:off x="1104" y="1152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516" name="矩形 4091515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17" name="矩形 4091516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18" name="矩形 4091517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19" name="矩形 4091518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0" name="矩形 4091519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1" name="矩形 4091520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2" name="矩形 4091521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3" name="矩形 4091522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4" name="矩形 4091523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5" name="矩形 4091524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6" name="矩形 4091525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7" name="矩形 4091526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8" name="矩形 4091527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29" name="矩形 4091528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30" name="矩形 4091529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531" name="组合 4091530"/>
                <p:cNvGrpSpPr/>
                <p:nvPr/>
              </p:nvGrpSpPr>
              <p:grpSpPr>
                <a:xfrm>
                  <a:off x="1104" y="1344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532" name="矩形 4091531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33" name="矩形 4091532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34" name="矩形 4091533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35" name="矩形 4091534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36" name="矩形 4091535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37" name="矩形 4091536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38" name="矩形 4091537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39" name="矩形 4091538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40" name="矩形 4091539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41" name="矩形 4091540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42" name="矩形 4091541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43" name="矩形 4091542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44" name="矩形 4091543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45" name="矩形 4091544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46" name="矩形 4091545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547" name="组合 4091546"/>
                <p:cNvGrpSpPr/>
                <p:nvPr/>
              </p:nvGrpSpPr>
              <p:grpSpPr>
                <a:xfrm>
                  <a:off x="1104" y="1536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548" name="矩形 4091547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49" name="矩形 4091548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0" name="矩形 4091549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1" name="矩形 4091550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2" name="矩形 4091551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3" name="矩形 4091552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4" name="矩形 4091553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5" name="矩形 4091554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6" name="矩形 4091555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7" name="矩形 4091556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8" name="矩形 4091557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59" name="矩形 4091558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60" name="矩形 4091559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61" name="矩形 4091560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62" name="矩形 4091561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563" name="组合 4091562"/>
                <p:cNvGrpSpPr/>
                <p:nvPr/>
              </p:nvGrpSpPr>
              <p:grpSpPr>
                <a:xfrm>
                  <a:off x="1104" y="1728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564" name="矩形 4091563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65" name="矩形 4091564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66" name="矩形 4091565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67" name="矩形 4091566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68" name="矩形 4091567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69" name="矩形 4091568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0" name="矩形 4091569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1" name="矩形 4091570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2" name="矩形 4091571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3" name="矩形 4091572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4" name="矩形 4091573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5" name="矩形 4091574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6" name="矩形 4091575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7" name="矩形 4091576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78" name="矩形 4091577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579" name="组合 4091578"/>
                <p:cNvGrpSpPr/>
                <p:nvPr/>
              </p:nvGrpSpPr>
              <p:grpSpPr>
                <a:xfrm>
                  <a:off x="1104" y="1920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580" name="矩形 4091579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1" name="矩形 4091580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2" name="矩形 4091581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3" name="矩形 4091582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4" name="矩形 4091583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5" name="矩形 4091584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6" name="矩形 4091585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7" name="矩形 4091586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8" name="矩形 4091587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89" name="矩形 4091588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90" name="矩形 4091589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91" name="矩形 4091590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92" name="矩形 4091591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93" name="矩形 4091592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94" name="矩形 4091593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595" name="组合 4091594"/>
                <p:cNvGrpSpPr/>
                <p:nvPr/>
              </p:nvGrpSpPr>
              <p:grpSpPr>
                <a:xfrm>
                  <a:off x="1104" y="2112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596" name="矩形 4091595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97" name="矩形 4091596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98" name="矩形 4091597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599" name="矩形 4091598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0" name="矩形 4091599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1" name="矩形 4091600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2" name="矩形 4091601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3" name="矩形 4091602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4" name="矩形 4091603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5" name="矩形 4091604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6" name="矩形 4091605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7" name="矩形 4091606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8" name="矩形 4091607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09" name="矩形 4091608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10" name="矩形 4091609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611" name="组合 4091610"/>
                <p:cNvGrpSpPr/>
                <p:nvPr/>
              </p:nvGrpSpPr>
              <p:grpSpPr>
                <a:xfrm>
                  <a:off x="1104" y="2304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612" name="矩形 4091611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13" name="矩形 4091612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14" name="矩形 4091613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15" name="矩形 4091614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16" name="矩形 4091615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17" name="矩形 4091616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18" name="矩形 4091617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19" name="矩形 4091618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20" name="矩形 4091619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21" name="矩形 4091620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22" name="矩形 4091621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23" name="矩形 4091622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24" name="矩形 4091623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25" name="矩形 4091624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26" name="矩形 4091625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627" name="组合 4091626"/>
                <p:cNvGrpSpPr/>
                <p:nvPr/>
              </p:nvGrpSpPr>
              <p:grpSpPr>
                <a:xfrm>
                  <a:off x="1104" y="2496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628" name="矩形 4091627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29" name="矩形 4091628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0" name="矩形 4091629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1" name="矩形 4091630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2" name="矩形 4091631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3" name="矩形 4091632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4" name="矩形 4091633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5" name="矩形 4091634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6" name="矩形 4091635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7" name="矩形 4091636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8" name="矩形 4091637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39" name="矩形 4091638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40" name="矩形 4091639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41" name="矩形 4091640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42" name="矩形 4091641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643" name="组合 4091642"/>
                <p:cNvGrpSpPr/>
                <p:nvPr/>
              </p:nvGrpSpPr>
              <p:grpSpPr>
                <a:xfrm>
                  <a:off x="1104" y="2688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644" name="矩形 4091643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45" name="矩形 4091644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46" name="矩形 4091645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47" name="矩形 4091646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48" name="矩形 4091647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49" name="矩形 4091648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0" name="矩形 4091649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1" name="矩形 4091650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2" name="矩形 4091651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3" name="矩形 4091652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4" name="矩形 4091653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5" name="矩形 4091654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6" name="矩形 4091655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7" name="矩形 4091656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58" name="矩形 4091657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659" name="组合 4091658"/>
                <p:cNvGrpSpPr/>
                <p:nvPr/>
              </p:nvGrpSpPr>
              <p:grpSpPr>
                <a:xfrm>
                  <a:off x="1104" y="2880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660" name="矩形 4091659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1" name="矩形 4091660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2" name="矩形 4091661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3" name="矩形 4091662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4" name="矩形 4091663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5" name="矩形 4091664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6" name="矩形 4091665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7" name="矩形 4091666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8" name="矩形 4091667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69" name="矩形 4091668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70" name="矩形 4091669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71" name="矩形 4091670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72" name="矩形 4091671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73" name="矩形 4091672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74" name="矩形 4091673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675" name="组合 4091674"/>
                <p:cNvGrpSpPr/>
                <p:nvPr/>
              </p:nvGrpSpPr>
              <p:grpSpPr>
                <a:xfrm>
                  <a:off x="1104" y="3072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676" name="矩形 4091675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77" name="矩形 4091676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78" name="矩形 4091677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79" name="矩形 4091678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0" name="矩形 4091679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1" name="矩形 4091680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2" name="矩形 4091681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3" name="矩形 4091682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4" name="矩形 4091683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5" name="矩形 4091684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6" name="矩形 4091685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7" name="矩形 4091686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8" name="矩形 4091687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89" name="矩形 4091688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90" name="矩形 4091689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4091691" name="组合 4091690"/>
                <p:cNvGrpSpPr/>
                <p:nvPr/>
              </p:nvGrpSpPr>
              <p:grpSpPr>
                <a:xfrm>
                  <a:off x="1104" y="3264"/>
                  <a:ext cx="2880" cy="192"/>
                  <a:chOff x="1296" y="624"/>
                  <a:chExt cx="2880" cy="192"/>
                </a:xfrm>
              </p:grpSpPr>
              <p:sp>
                <p:nvSpPr>
                  <p:cNvPr id="4091692" name="矩形 4091691"/>
                  <p:cNvSpPr/>
                  <p:nvPr/>
                </p:nvSpPr>
                <p:spPr>
                  <a:xfrm>
                    <a:off x="129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93" name="矩形 4091692"/>
                  <p:cNvSpPr/>
                  <p:nvPr/>
                </p:nvSpPr>
                <p:spPr>
                  <a:xfrm>
                    <a:off x="148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94" name="矩形 4091693"/>
                  <p:cNvSpPr/>
                  <p:nvPr/>
                </p:nvSpPr>
                <p:spPr>
                  <a:xfrm>
                    <a:off x="168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95" name="矩形 4091694"/>
                  <p:cNvSpPr/>
                  <p:nvPr/>
                </p:nvSpPr>
                <p:spPr>
                  <a:xfrm>
                    <a:off x="187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96" name="矩形 4091695"/>
                  <p:cNvSpPr/>
                  <p:nvPr/>
                </p:nvSpPr>
                <p:spPr>
                  <a:xfrm>
                    <a:off x="206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97" name="矩形 4091696"/>
                  <p:cNvSpPr/>
                  <p:nvPr/>
                </p:nvSpPr>
                <p:spPr>
                  <a:xfrm>
                    <a:off x="225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98" name="矩形 4091697"/>
                  <p:cNvSpPr/>
                  <p:nvPr/>
                </p:nvSpPr>
                <p:spPr>
                  <a:xfrm>
                    <a:off x="244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699" name="矩形 4091698"/>
                  <p:cNvSpPr/>
                  <p:nvPr/>
                </p:nvSpPr>
                <p:spPr>
                  <a:xfrm>
                    <a:off x="264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700" name="矩形 4091699"/>
                  <p:cNvSpPr/>
                  <p:nvPr/>
                </p:nvSpPr>
                <p:spPr>
                  <a:xfrm>
                    <a:off x="283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701" name="矩形 4091700"/>
                  <p:cNvSpPr/>
                  <p:nvPr/>
                </p:nvSpPr>
                <p:spPr>
                  <a:xfrm>
                    <a:off x="302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702" name="矩形 4091701"/>
                  <p:cNvSpPr/>
                  <p:nvPr/>
                </p:nvSpPr>
                <p:spPr>
                  <a:xfrm>
                    <a:off x="3984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703" name="矩形 4091702"/>
                  <p:cNvSpPr/>
                  <p:nvPr/>
                </p:nvSpPr>
                <p:spPr>
                  <a:xfrm>
                    <a:off x="3792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704" name="矩形 4091703"/>
                  <p:cNvSpPr/>
                  <p:nvPr/>
                </p:nvSpPr>
                <p:spPr>
                  <a:xfrm>
                    <a:off x="3600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705" name="矩形 4091704"/>
                  <p:cNvSpPr/>
                  <p:nvPr/>
                </p:nvSpPr>
                <p:spPr>
                  <a:xfrm>
                    <a:off x="3408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091706" name="矩形 4091705"/>
                  <p:cNvSpPr/>
                  <p:nvPr/>
                </p:nvSpPr>
                <p:spPr>
                  <a:xfrm>
                    <a:off x="3216" y="624"/>
                    <a:ext cx="192" cy="192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</p:grpSp>
      </p:grpSp>
      <p:sp>
        <p:nvSpPr>
          <p:cNvPr id="4091707" name="直接连接符 4091706"/>
          <p:cNvSpPr/>
          <p:nvPr/>
        </p:nvSpPr>
        <p:spPr>
          <a:xfrm>
            <a:off x="8529638" y="228600"/>
            <a:ext cx="0" cy="121920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1708" name="直接连接符 4091707"/>
          <p:cNvSpPr/>
          <p:nvPr/>
        </p:nvSpPr>
        <p:spPr>
          <a:xfrm>
            <a:off x="7310438" y="1143000"/>
            <a:ext cx="12192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1709" name="直接连接符 4091708"/>
          <p:cNvSpPr/>
          <p:nvPr/>
        </p:nvSpPr>
        <p:spPr>
          <a:xfrm>
            <a:off x="8224838" y="1143000"/>
            <a:ext cx="0" cy="121920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1710" name="直接连接符 4091709"/>
          <p:cNvSpPr/>
          <p:nvPr/>
        </p:nvSpPr>
        <p:spPr>
          <a:xfrm>
            <a:off x="8224838" y="1447800"/>
            <a:ext cx="12192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1711" name="直接连接符 4091710"/>
          <p:cNvSpPr/>
          <p:nvPr/>
        </p:nvSpPr>
        <p:spPr>
          <a:xfrm>
            <a:off x="9450388" y="260350"/>
            <a:ext cx="0" cy="208915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1712" name="直接连接符 4091711"/>
          <p:cNvSpPr/>
          <p:nvPr/>
        </p:nvSpPr>
        <p:spPr>
          <a:xfrm>
            <a:off x="7289800" y="260350"/>
            <a:ext cx="0" cy="208915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1713" name="直接连接符 4091712"/>
          <p:cNvSpPr/>
          <p:nvPr/>
        </p:nvSpPr>
        <p:spPr>
          <a:xfrm>
            <a:off x="7289800" y="188913"/>
            <a:ext cx="2087563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1714" name="直接连接符 4091713"/>
          <p:cNvSpPr/>
          <p:nvPr/>
        </p:nvSpPr>
        <p:spPr>
          <a:xfrm>
            <a:off x="7289800" y="2349500"/>
            <a:ext cx="2160588" cy="6667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1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1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1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1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1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1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1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1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1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1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1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1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091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91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91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91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91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91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91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091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91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091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091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91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091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091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91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091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091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091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91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1155" grpId="0"/>
      <p:bldP spid="4091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2930" name="矩形 4092929"/>
          <p:cNvSpPr/>
          <p:nvPr/>
        </p:nvSpPr>
        <p:spPr>
          <a:xfrm>
            <a:off x="671513" y="488950"/>
            <a:ext cx="8207375" cy="5794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分析表中数据，你发现了什么？</a:t>
            </a:r>
            <a:r>
              <a:rPr lang="zh-CN" altLang="en-US" sz="2400" dirty="0">
                <a:latin typeface="Arial" panose="020B0604020202020204" pitchFamily="34" charset="0"/>
              </a:rPr>
              <a:t> 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graphicFrame>
        <p:nvGraphicFramePr>
          <p:cNvPr id="4092931" name="表格 4092930"/>
          <p:cNvGraphicFramePr/>
          <p:nvPr/>
        </p:nvGraphicFramePr>
        <p:xfrm>
          <a:off x="1677988" y="1196975"/>
          <a:ext cx="8640763" cy="2095500"/>
        </p:xfrm>
        <a:graphic>
          <a:graphicData uri="http://schemas.openxmlformats.org/drawingml/2006/table">
            <a:tbl>
              <a:tblPr/>
              <a:tblGrid>
                <a:gridCol w="1409700"/>
                <a:gridCol w="2381250"/>
                <a:gridCol w="2439988"/>
                <a:gridCol w="2409825"/>
              </a:tblGrid>
              <a:tr h="7191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endParaRPr lang="en-US" altLang="x-none" sz="18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的面积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的面积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的面积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89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左图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cs typeface="Times New Roman" panose="02020603050405020304" pitchFamily="18" charset="0"/>
                        </a:rPr>
                        <a:t>4</a:t>
                      </a:r>
                      <a:endParaRPr lang="en-US" altLang="zh-CN" sz="2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cs typeface="Times New Roman" panose="02020603050405020304" pitchFamily="18" charset="0"/>
                        </a:rPr>
                        <a:t>9</a:t>
                      </a:r>
                      <a:endParaRPr lang="en-US" altLang="zh-CN" sz="2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cs typeface="Times New Roman" panose="02020603050405020304" pitchFamily="18" charset="0"/>
                        </a:rPr>
                        <a:t>13</a:t>
                      </a:r>
                      <a:endParaRPr lang="en-US" altLang="zh-CN" sz="2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73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 dirty="0">
                          <a:cs typeface="Times New Roman" panose="02020603050405020304" pitchFamily="18" charset="0"/>
                        </a:rPr>
                        <a:t>右图</a:t>
                      </a:r>
                      <a:endParaRPr lang="zh-CN" altLang="en-US" sz="2000" b="1" dirty="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cs typeface="Times New Roman" panose="02020603050405020304" pitchFamily="18" charset="0"/>
                        </a:rPr>
                        <a:t>16</a:t>
                      </a:r>
                      <a:endParaRPr lang="en-US" altLang="zh-CN" sz="2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cs typeface="Times New Roman" panose="02020603050405020304" pitchFamily="18" charset="0"/>
                        </a:rPr>
                        <a:t>9</a:t>
                      </a:r>
                      <a:endParaRPr lang="en-US" altLang="zh-CN" sz="2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cs typeface="Times New Roman" panose="02020603050405020304" pitchFamily="18" charset="0"/>
                        </a:rPr>
                        <a:t>25</a:t>
                      </a:r>
                      <a:endParaRPr lang="en-US" altLang="zh-CN" sz="2400"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092953" name="矩形 4092952"/>
          <p:cNvSpPr/>
          <p:nvPr/>
        </p:nvSpPr>
        <p:spPr>
          <a:xfrm>
            <a:off x="0" y="3314700"/>
            <a:ext cx="12190413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4092954" name="对象 4092953"/>
          <p:cNvGraphicFramePr/>
          <p:nvPr/>
        </p:nvGraphicFramePr>
        <p:xfrm>
          <a:off x="3214688" y="3500438"/>
          <a:ext cx="5375275" cy="86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89000" imgH="228600" progId="Equation.3">
                  <p:embed/>
                </p:oleObj>
              </mc:Choice>
              <mc:Fallback>
                <p:oleObj name="" r:id="rId1" imgW="889000" imgH="2286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14688" y="3500438"/>
                        <a:ext cx="5375275" cy="862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2955" name="矩形 4092954"/>
          <p:cNvSpPr/>
          <p:nvPr/>
        </p:nvSpPr>
        <p:spPr>
          <a:xfrm>
            <a:off x="912813" y="4292600"/>
            <a:ext cx="10174287" cy="2235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3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　结论</a:t>
            </a:r>
            <a:r>
              <a:rPr lang="zh-CN" altLang="en-US" sz="3600">
                <a:latin typeface="Arial" panose="020B0604020202020204" pitchFamily="34" charset="0"/>
              </a:rPr>
              <a:t>  </a:t>
            </a:r>
            <a:r>
              <a:rPr lang="zh-CN" altLang="en-US" sz="3600" b="1" dirty="0">
                <a:solidFill>
                  <a:srgbClr val="0000C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以直角三角形两直角边为边长的小正方形的面积的和，等于以斜边为边长的正方形的面积</a:t>
            </a:r>
            <a:r>
              <a:rPr lang="en-US" altLang="zh-CN" sz="3600" b="1">
                <a:solidFill>
                  <a:srgbClr val="0000C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.</a:t>
            </a:r>
            <a:endParaRPr lang="en-US" altLang="zh-CN" sz="3600" b="1">
              <a:solidFill>
                <a:srgbClr val="0000C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09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29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Text Box 2"/>
          <p:cNvSpPr txBox="1"/>
          <p:nvPr/>
        </p:nvSpPr>
        <p:spPr>
          <a:xfrm>
            <a:off x="788988" y="1000125"/>
            <a:ext cx="10596562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命题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   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如果直角三角形的两条直角边长分别为</a:t>
            </a:r>
            <a:r>
              <a:rPr lang="en-US" altLang="zh-CN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en-US" altLang="zh-CN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，斜边长为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那么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           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即：两直角边的平方和等于斜边的平方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 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093955" name="Rectangle 5"/>
          <p:cNvSpPr/>
          <p:nvPr/>
        </p:nvSpPr>
        <p:spPr>
          <a:xfrm>
            <a:off x="0" y="2493963"/>
            <a:ext cx="412750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2771" name="Rectangle 4"/>
          <p:cNvSpPr/>
          <p:nvPr/>
        </p:nvSpPr>
        <p:spPr>
          <a:xfrm>
            <a:off x="693738" y="474663"/>
            <a:ext cx="8829675" cy="565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由上面的几个例子，我们猜想：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0244" name="Group 3"/>
          <p:cNvGrpSpPr/>
          <p:nvPr/>
        </p:nvGrpSpPr>
        <p:grpSpPr>
          <a:xfrm>
            <a:off x="4778375" y="2136775"/>
            <a:ext cx="2590800" cy="1317625"/>
            <a:chOff x="600" y="1434"/>
            <a:chExt cx="1388" cy="1049"/>
          </a:xfrm>
        </p:grpSpPr>
        <p:grpSp>
          <p:nvGrpSpPr>
            <p:cNvPr id="4093958" name="Group 4"/>
            <p:cNvGrpSpPr/>
            <p:nvPr/>
          </p:nvGrpSpPr>
          <p:grpSpPr>
            <a:xfrm>
              <a:off x="884" y="1434"/>
              <a:ext cx="1104" cy="672"/>
              <a:chOff x="4272" y="1872"/>
              <a:chExt cx="1104" cy="672"/>
            </a:xfrm>
          </p:grpSpPr>
          <p:sp>
            <p:nvSpPr>
              <p:cNvPr id="4093959" name="AutoShape 5"/>
              <p:cNvSpPr/>
              <p:nvPr/>
            </p:nvSpPr>
            <p:spPr>
              <a:xfrm>
                <a:off x="4272" y="1872"/>
                <a:ext cx="1104" cy="672"/>
              </a:xfrm>
              <a:prstGeom prst="rtTriangle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>
                  <a:buFont typeface="Arial" panose="020B0604020202020204" pitchFamily="34" charset="0"/>
                  <a:buNone/>
                </a:pPr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093960" name="Rectangle 6"/>
              <p:cNvSpPr/>
              <p:nvPr/>
            </p:nvSpPr>
            <p:spPr>
              <a:xfrm>
                <a:off x="4272" y="2448"/>
                <a:ext cx="96" cy="96"/>
              </a:xfrm>
              <a:prstGeom prst="rect">
                <a:avLst/>
              </a:prstGeom>
              <a:noFill/>
              <a:ln w="2857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>
                  <a:buFont typeface="Arial" panose="020B0604020202020204" pitchFamily="34" charset="0"/>
                  <a:buNone/>
                </a:pPr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093961" name="Group 7"/>
            <p:cNvGrpSpPr/>
            <p:nvPr/>
          </p:nvGrpSpPr>
          <p:grpSpPr>
            <a:xfrm>
              <a:off x="600" y="1438"/>
              <a:ext cx="1170" cy="1045"/>
              <a:chOff x="555" y="2300"/>
              <a:chExt cx="1170" cy="1045"/>
            </a:xfrm>
          </p:grpSpPr>
          <p:sp>
            <p:nvSpPr>
              <p:cNvPr id="4093962" name="Text Box 8"/>
              <p:cNvSpPr txBox="1"/>
              <p:nvPr/>
            </p:nvSpPr>
            <p:spPr>
              <a:xfrm>
                <a:off x="555" y="2406"/>
                <a:ext cx="288" cy="4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i="1">
                    <a:latin typeface="Times New Roman" panose="02020603050405020304" pitchFamily="18" charset="0"/>
                  </a:rPr>
                  <a:t>a</a:t>
                </a:r>
                <a:endParaRPr lang="en-US" altLang="zh-CN" sz="3200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93963" name="Text Box 9"/>
              <p:cNvSpPr txBox="1"/>
              <p:nvPr/>
            </p:nvSpPr>
            <p:spPr>
              <a:xfrm>
                <a:off x="1277" y="2929"/>
                <a:ext cx="336" cy="41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i="1">
                    <a:latin typeface="Times New Roman" panose="02020603050405020304" pitchFamily="18" charset="0"/>
                  </a:rPr>
                  <a:t>b</a:t>
                </a:r>
                <a:endParaRPr lang="en-US" altLang="zh-CN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93964" name="Text Box 10"/>
              <p:cNvSpPr txBox="1"/>
              <p:nvPr/>
            </p:nvSpPr>
            <p:spPr>
              <a:xfrm>
                <a:off x="1389" y="2300"/>
                <a:ext cx="336" cy="4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i="1">
                    <a:latin typeface="Times New Roman" panose="02020603050405020304" pitchFamily="18" charset="0"/>
                  </a:rPr>
                  <a:t>c</a:t>
                </a:r>
                <a:endParaRPr lang="en-US" altLang="zh-CN" sz="3200" i="1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2" name="Rectangle 4"/>
          <p:cNvSpPr/>
          <p:nvPr/>
        </p:nvSpPr>
        <p:spPr>
          <a:xfrm>
            <a:off x="693738" y="3284538"/>
            <a:ext cx="11166475" cy="10382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下面动图形象的说明命题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的正确性，让我们跟着以前的数学家们用拼图法来证明这一猜想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4" name="图片 3" descr="t01c36933e9858b4f1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57625" y="4322763"/>
            <a:ext cx="4064000" cy="21415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2771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030" name="文本框 4097029"/>
          <p:cNvSpPr txBox="1"/>
          <p:nvPr/>
        </p:nvSpPr>
        <p:spPr>
          <a:xfrm>
            <a:off x="315913" y="96838"/>
            <a:ext cx="10674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证明命题</a:t>
            </a:r>
            <a:r>
              <a:rPr lang="en-US" altLang="zh-CN">
                <a:latin typeface="Arial" panose="020B0604020202020204" pitchFamily="34" charset="0"/>
              </a:rPr>
              <a:t>1</a:t>
            </a:r>
            <a:r>
              <a:rPr lang="zh-CN" altLang="en-US" dirty="0">
                <a:latin typeface="Arial" panose="020B0604020202020204" pitchFamily="34" charset="0"/>
              </a:rPr>
              <a:t>的方法有很多，下面介绍我国古人赵爽的证法。。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7031" name="Text Box 2"/>
          <p:cNvSpPr txBox="1"/>
          <p:nvPr/>
        </p:nvSpPr>
        <p:spPr>
          <a:xfrm>
            <a:off x="2111375" y="855663"/>
            <a:ext cx="59769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赵爽弦图证明勾股定理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097032" name="Group 11"/>
          <p:cNvGrpSpPr/>
          <p:nvPr/>
        </p:nvGrpSpPr>
        <p:grpSpPr>
          <a:xfrm>
            <a:off x="5422900" y="1000125"/>
            <a:ext cx="3960813" cy="3925888"/>
            <a:chOff x="3107" y="618"/>
            <a:chExt cx="2495" cy="2473"/>
          </a:xfrm>
        </p:grpSpPr>
        <p:sp>
          <p:nvSpPr>
            <p:cNvPr id="4097033" name="AutoShape 12"/>
            <p:cNvSpPr/>
            <p:nvPr/>
          </p:nvSpPr>
          <p:spPr>
            <a:xfrm rot="5400000">
              <a:off x="4333" y="1842"/>
              <a:ext cx="680" cy="1316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pPr defTabSz="914400"/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4097034" name="Rectangle 13"/>
            <p:cNvSpPr/>
            <p:nvPr/>
          </p:nvSpPr>
          <p:spPr>
            <a:xfrm rot="5400000">
              <a:off x="4015" y="1525"/>
              <a:ext cx="635" cy="635"/>
            </a:xfrm>
            <a:prstGeom prst="rect">
              <a:avLst/>
            </a:prstGeom>
            <a:solidFill>
              <a:srgbClr val="FFCC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pPr defTabSz="914400"/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4097035" name="AutoShape 14"/>
            <p:cNvSpPr/>
            <p:nvPr/>
          </p:nvSpPr>
          <p:spPr>
            <a:xfrm rot="-5400000">
              <a:off x="3652" y="527"/>
              <a:ext cx="680" cy="1316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0" vert="eaVert" wrap="none" anchor="ctr"/>
            <a:p>
              <a:pPr defTabSz="914400"/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4097036" name="AutoShape 15"/>
            <p:cNvSpPr/>
            <p:nvPr/>
          </p:nvSpPr>
          <p:spPr>
            <a:xfrm>
              <a:off x="4650" y="845"/>
              <a:ext cx="680" cy="1316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defTabSz="914400"/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4097037" name="AutoShape 16"/>
            <p:cNvSpPr/>
            <p:nvPr/>
          </p:nvSpPr>
          <p:spPr>
            <a:xfrm rot="10800000">
              <a:off x="3334" y="1525"/>
              <a:ext cx="680" cy="1316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wrap="none" anchor="ctr"/>
            <a:p>
              <a:pPr defTabSz="914400"/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4097038" name="Text Box 17"/>
            <p:cNvSpPr txBox="1"/>
            <p:nvPr/>
          </p:nvSpPr>
          <p:spPr>
            <a:xfrm>
              <a:off x="5375" y="2024"/>
              <a:ext cx="22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endParaRPr lang="zh-CN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4097039" name="Text Box 18"/>
            <p:cNvSpPr txBox="1"/>
            <p:nvPr/>
          </p:nvSpPr>
          <p:spPr>
            <a:xfrm>
              <a:off x="4604" y="618"/>
              <a:ext cx="27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endParaRPr lang="zh-CN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4097040" name="Text Box 19"/>
            <p:cNvSpPr txBox="1"/>
            <p:nvPr/>
          </p:nvSpPr>
          <p:spPr>
            <a:xfrm>
              <a:off x="3107" y="1434"/>
              <a:ext cx="22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endParaRPr lang="zh-CN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4097041" name="Text Box 20"/>
            <p:cNvSpPr txBox="1"/>
            <p:nvPr/>
          </p:nvSpPr>
          <p:spPr>
            <a:xfrm>
              <a:off x="3924" y="2841"/>
              <a:ext cx="22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endParaRPr lang="zh-CN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4097042" name="Text Box 21"/>
            <p:cNvSpPr txBox="1"/>
            <p:nvPr/>
          </p:nvSpPr>
          <p:spPr>
            <a:xfrm>
              <a:off x="5013" y="1253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097043" name="Text Box 22"/>
            <p:cNvSpPr txBox="1"/>
            <p:nvPr/>
          </p:nvSpPr>
          <p:spPr>
            <a:xfrm>
              <a:off x="4604" y="1480"/>
              <a:ext cx="22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097044" name="Text Box 23"/>
            <p:cNvSpPr txBox="1"/>
            <p:nvPr/>
          </p:nvSpPr>
          <p:spPr>
            <a:xfrm>
              <a:off x="4876" y="1888"/>
              <a:ext cx="18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2008" name="Text Box 24"/>
          <p:cNvSpPr txBox="1"/>
          <p:nvPr/>
        </p:nvSpPr>
        <p:spPr>
          <a:xfrm>
            <a:off x="5062538" y="5033963"/>
            <a:ext cx="574675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6600" b="1">
                <a:solidFill>
                  <a:srgbClr val="FF0066"/>
                </a:solidFill>
                <a:latin typeface="Times New Roman" panose="02020603050405020304" pitchFamily="18" charset="0"/>
              </a:rPr>
              <a:t>=</a:t>
            </a:r>
            <a:endParaRPr lang="en-US" altLang="zh-CN" sz="66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2009" name="Group 25"/>
          <p:cNvGrpSpPr/>
          <p:nvPr/>
        </p:nvGrpSpPr>
        <p:grpSpPr>
          <a:xfrm>
            <a:off x="1966913" y="2008188"/>
            <a:ext cx="3168650" cy="2679700"/>
            <a:chOff x="340" y="1298"/>
            <a:chExt cx="1996" cy="1688"/>
          </a:xfrm>
        </p:grpSpPr>
        <p:sp>
          <p:nvSpPr>
            <p:cNvPr id="4097047" name="Rectangle 26"/>
            <p:cNvSpPr/>
            <p:nvPr/>
          </p:nvSpPr>
          <p:spPr>
            <a:xfrm>
              <a:off x="340" y="1298"/>
              <a:ext cx="1315" cy="1315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defTabSz="914400"/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4097048" name="Rectangle 27"/>
            <p:cNvSpPr/>
            <p:nvPr/>
          </p:nvSpPr>
          <p:spPr>
            <a:xfrm>
              <a:off x="1655" y="1933"/>
              <a:ext cx="681" cy="681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defTabSz="914400"/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4097049" name="Text Box 28"/>
            <p:cNvSpPr txBox="1"/>
            <p:nvPr/>
          </p:nvSpPr>
          <p:spPr>
            <a:xfrm>
              <a:off x="884" y="2659"/>
              <a:ext cx="22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endParaRPr lang="zh-CN" altLang="zh-CN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4097050" name="Text Box 29"/>
            <p:cNvSpPr txBox="1"/>
            <p:nvPr/>
          </p:nvSpPr>
          <p:spPr>
            <a:xfrm>
              <a:off x="1927" y="2659"/>
              <a:ext cx="18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2014" name="AutoShape 30"/>
          <p:cNvSpPr/>
          <p:nvPr/>
        </p:nvSpPr>
        <p:spPr>
          <a:xfrm rot="5400000">
            <a:off x="3551238" y="2511425"/>
            <a:ext cx="1079500" cy="2089150"/>
          </a:xfrm>
          <a:prstGeom prst="rtTriangl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 wrap="none" anchor="ctr"/>
          <a:p>
            <a:pPr defTabSz="914400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2015" name="AutoShape 31"/>
          <p:cNvSpPr/>
          <p:nvPr/>
        </p:nvSpPr>
        <p:spPr>
          <a:xfrm rot="-5400000">
            <a:off x="3551238" y="2511425"/>
            <a:ext cx="1079500" cy="2089150"/>
          </a:xfrm>
          <a:prstGeom prst="rtTriangle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0" vert="eaVert" wrap="none" anchor="ctr"/>
          <a:p>
            <a:pPr defTabSz="914400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2016" name="AutoShape 32"/>
          <p:cNvSpPr/>
          <p:nvPr/>
        </p:nvSpPr>
        <p:spPr>
          <a:xfrm rot="10800000">
            <a:off x="1966913" y="2008188"/>
            <a:ext cx="1079500" cy="2089150"/>
          </a:xfrm>
          <a:prstGeom prst="rtTriangle">
            <a:avLst/>
          </a:pr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wrap="none" anchor="ctr"/>
          <a:p>
            <a:pPr defTabSz="914400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2017" name="AutoShape 33"/>
          <p:cNvSpPr/>
          <p:nvPr/>
        </p:nvSpPr>
        <p:spPr>
          <a:xfrm>
            <a:off x="1966913" y="2008188"/>
            <a:ext cx="1079500" cy="2089150"/>
          </a:xfrm>
          <a:prstGeom prst="rtTriangl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defTabSz="914400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2018" name="Rectangle 34"/>
          <p:cNvSpPr/>
          <p:nvPr/>
        </p:nvSpPr>
        <p:spPr>
          <a:xfrm rot="5400000">
            <a:off x="3046413" y="2008188"/>
            <a:ext cx="1008062" cy="1008062"/>
          </a:xfrm>
          <a:prstGeom prst="rect">
            <a:avLst/>
          </a:prstGeom>
          <a:solidFill>
            <a:srgbClr val="FFCC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 wrap="none" anchor="ctr"/>
          <a:p>
            <a:pPr defTabSz="914400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097056" name="Line 35"/>
          <p:cNvSpPr/>
          <p:nvPr/>
        </p:nvSpPr>
        <p:spPr>
          <a:xfrm>
            <a:off x="2974975" y="2008188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2020" name="Line 36"/>
          <p:cNvSpPr/>
          <p:nvPr/>
        </p:nvSpPr>
        <p:spPr>
          <a:xfrm>
            <a:off x="1966913" y="2008188"/>
            <a:ext cx="1079500" cy="208915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2021" name="Line 37"/>
          <p:cNvSpPr/>
          <p:nvPr/>
        </p:nvSpPr>
        <p:spPr>
          <a:xfrm>
            <a:off x="3046413" y="2008188"/>
            <a:ext cx="0" cy="208915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2022" name="Line 38"/>
          <p:cNvSpPr/>
          <p:nvPr/>
        </p:nvSpPr>
        <p:spPr>
          <a:xfrm flipV="1">
            <a:off x="3046413" y="3016250"/>
            <a:ext cx="2087562" cy="10810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2023" name="Line 39"/>
          <p:cNvSpPr/>
          <p:nvPr/>
        </p:nvSpPr>
        <p:spPr>
          <a:xfrm flipH="1">
            <a:off x="3046413" y="3016250"/>
            <a:ext cx="10080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4097061" name="Object 40"/>
          <p:cNvGraphicFramePr>
            <a:graphicFrameLocks noChangeAspect="1"/>
          </p:cNvGraphicFramePr>
          <p:nvPr/>
        </p:nvGraphicFramePr>
        <p:xfrm>
          <a:off x="2759075" y="5106988"/>
          <a:ext cx="1943100" cy="817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401320" imgH="160655" progId="Equation.3">
                  <p:embed/>
                </p:oleObj>
              </mc:Choice>
              <mc:Fallback>
                <p:oleObj name="" r:id="rId1" imgW="401320" imgH="16065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759075" y="5106988"/>
                        <a:ext cx="1943100" cy="817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7062" name="Object 41"/>
          <p:cNvGraphicFramePr>
            <a:graphicFrameLocks noChangeAspect="1"/>
          </p:cNvGraphicFramePr>
          <p:nvPr/>
        </p:nvGraphicFramePr>
        <p:xfrm>
          <a:off x="6051550" y="5073650"/>
          <a:ext cx="668338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128270" imgH="160655" progId="Equation.3">
                  <p:embed/>
                </p:oleObj>
              </mc:Choice>
              <mc:Fallback>
                <p:oleObj name="" r:id="rId3" imgW="128270" imgH="160655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051550" y="5073650"/>
                        <a:ext cx="668338" cy="822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040" name="Text Box 56"/>
          <p:cNvSpPr txBox="1"/>
          <p:nvPr/>
        </p:nvSpPr>
        <p:spPr>
          <a:xfrm>
            <a:off x="2255838" y="2871788"/>
            <a:ext cx="5032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c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42041" name="Text Box 57" descr="花束"/>
          <p:cNvSpPr txBox="1"/>
          <p:nvPr/>
        </p:nvSpPr>
        <p:spPr>
          <a:xfrm>
            <a:off x="6935788" y="5532438"/>
            <a:ext cx="2843212" cy="579437"/>
          </a:xfrm>
          <a:prstGeom prst="rect">
            <a:avLst/>
          </a:prstGeom>
          <a:blipFill rotWithShape="1">
            <a:blip r:embed="rId5"/>
          </a:blipFill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数形结合思想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2042" name="Text Box 58" descr="花束"/>
          <p:cNvSpPr txBox="1"/>
          <p:nvPr/>
        </p:nvSpPr>
        <p:spPr>
          <a:xfrm>
            <a:off x="6937375" y="4740275"/>
            <a:ext cx="2735263" cy="579438"/>
          </a:xfrm>
          <a:prstGeom prst="rect">
            <a:avLst/>
          </a:prstGeom>
          <a:blipFill rotWithShape="1">
            <a:blip r:embed="rId5"/>
          </a:blipFill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等  积  变  换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2043" name="Text Box 59"/>
          <p:cNvSpPr txBox="1"/>
          <p:nvPr/>
        </p:nvSpPr>
        <p:spPr>
          <a:xfrm>
            <a:off x="1535113" y="2943225"/>
            <a:ext cx="3603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b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42044" name="Text Box 60"/>
          <p:cNvSpPr txBox="1"/>
          <p:nvPr/>
        </p:nvSpPr>
        <p:spPr>
          <a:xfrm>
            <a:off x="2255838" y="4167188"/>
            <a:ext cx="5032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2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4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4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2000"/>
                                        <p:tgtEl>
                                          <p:spTgt spid="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91304E-6 L 0.64566 -0.09436 " pathEditMode="relative" ptsTypes="AA">
                                      <p:cBhvr>
                                        <p:cTn id="67" dur="2000" fill="hold"/>
                                        <p:tgtEl>
                                          <p:spTgt spid="420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3.91304E-6 L 0.41735 0.06314 " pathEditMode="relative" ptsTypes="AA">
                                      <p:cBhvr>
                                        <p:cTn id="71" dur="2000" fill="hold"/>
                                        <p:tgtEl>
                                          <p:spTgt spid="420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9.10268E-6 L 0.41736 0.06313 " pathEditMode="relative" ptsTypes="AA">
                                      <p:cBhvr>
                                        <p:cTn id="75" dur="2000" fill="hold"/>
                                        <p:tgtEl>
                                          <p:spTgt spid="420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9.10268E-6 L 0.29931 -0.24122 " pathEditMode="relative" ptsTypes="AA">
                                      <p:cBhvr>
                                        <p:cTn id="79" dur="2000" fill="hold"/>
                                        <p:tgtEl>
                                          <p:spTgt spid="420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74838E-6 L 0.41736 0.06314 " pathEditMode="relative" ptsTypes="AA">
                                      <p:cBhvr>
                                        <p:cTn id="83" dur="2000" fill="hold"/>
                                        <p:tgtEl>
                                          <p:spTgt spid="420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97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097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97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097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097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097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097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097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2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2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08" grpId="0"/>
      <p:bldP spid="42014" grpId="0" animBg="1"/>
      <p:bldP spid="42014" grpId="1" animBg="1"/>
      <p:bldP spid="42015" grpId="0" animBg="1"/>
      <p:bldP spid="42015" grpId="1" animBg="1"/>
      <p:bldP spid="42016" grpId="0" animBg="1"/>
      <p:bldP spid="42016" grpId="1" animBg="1"/>
      <p:bldP spid="42017" grpId="0" animBg="1"/>
      <p:bldP spid="42017" grpId="1" animBg="1"/>
      <p:bldP spid="42018" grpId="0" animBg="1"/>
      <p:bldP spid="42018" grpId="1" animBg="1"/>
      <p:bldP spid="42040" grpId="0"/>
      <p:bldP spid="42041" grpId="0" animBg="1"/>
      <p:bldP spid="42042" grpId="0" animBg="1"/>
      <p:bldP spid="42043" grpId="0"/>
      <p:bldP spid="420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9076" name="组合 4099075"/>
          <p:cNvGrpSpPr/>
          <p:nvPr/>
        </p:nvGrpSpPr>
        <p:grpSpPr>
          <a:xfrm rot="-5400000">
            <a:off x="520700" y="3797300"/>
            <a:ext cx="2209800" cy="1600200"/>
            <a:chOff x="528" y="1104"/>
            <a:chExt cx="1392" cy="1008"/>
          </a:xfrm>
        </p:grpSpPr>
        <p:sp>
          <p:nvSpPr>
            <p:cNvPr id="4099077" name="直角三角形 4099076"/>
            <p:cNvSpPr/>
            <p:nvPr/>
          </p:nvSpPr>
          <p:spPr>
            <a:xfrm>
              <a:off x="720" y="1104"/>
              <a:ext cx="1200" cy="720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9078" name="文本框 4099077"/>
            <p:cNvSpPr txBox="1"/>
            <p:nvPr/>
          </p:nvSpPr>
          <p:spPr>
            <a:xfrm>
              <a:off x="1152" y="110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9079" name="矩形 4099078"/>
            <p:cNvSpPr/>
            <p:nvPr/>
          </p:nvSpPr>
          <p:spPr>
            <a:xfrm>
              <a:off x="528" y="129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099080" name="矩形 4099079"/>
            <p:cNvSpPr/>
            <p:nvPr/>
          </p:nvSpPr>
          <p:spPr>
            <a:xfrm>
              <a:off x="1008" y="1747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4099081" name="组合 4099080"/>
          <p:cNvGrpSpPr/>
          <p:nvPr/>
        </p:nvGrpSpPr>
        <p:grpSpPr>
          <a:xfrm>
            <a:off x="1663700" y="3492500"/>
            <a:ext cx="2209800" cy="1600200"/>
            <a:chOff x="528" y="1104"/>
            <a:chExt cx="1392" cy="1008"/>
          </a:xfrm>
        </p:grpSpPr>
        <p:sp>
          <p:nvSpPr>
            <p:cNvPr id="4099082" name="直角三角形 4099081"/>
            <p:cNvSpPr/>
            <p:nvPr/>
          </p:nvSpPr>
          <p:spPr>
            <a:xfrm>
              <a:off x="720" y="1104"/>
              <a:ext cx="1200" cy="720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9083" name="文本框 4099082"/>
            <p:cNvSpPr txBox="1"/>
            <p:nvPr/>
          </p:nvSpPr>
          <p:spPr>
            <a:xfrm>
              <a:off x="1152" y="110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9084" name="矩形 4099083"/>
            <p:cNvSpPr/>
            <p:nvPr/>
          </p:nvSpPr>
          <p:spPr>
            <a:xfrm>
              <a:off x="528" y="129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099085" name="矩形 4099084"/>
            <p:cNvSpPr/>
            <p:nvPr/>
          </p:nvSpPr>
          <p:spPr>
            <a:xfrm>
              <a:off x="1008" y="1747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4099086" name="组合 4099085"/>
          <p:cNvGrpSpPr/>
          <p:nvPr/>
        </p:nvGrpSpPr>
        <p:grpSpPr>
          <a:xfrm rot="5400000">
            <a:off x="1968500" y="4635500"/>
            <a:ext cx="2209800" cy="1600200"/>
            <a:chOff x="528" y="1104"/>
            <a:chExt cx="1392" cy="1008"/>
          </a:xfrm>
        </p:grpSpPr>
        <p:sp>
          <p:nvSpPr>
            <p:cNvPr id="4099087" name="直角三角形 4099086"/>
            <p:cNvSpPr/>
            <p:nvPr/>
          </p:nvSpPr>
          <p:spPr>
            <a:xfrm>
              <a:off x="720" y="1104"/>
              <a:ext cx="1200" cy="720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9088" name="文本框 4099087"/>
            <p:cNvSpPr txBox="1"/>
            <p:nvPr/>
          </p:nvSpPr>
          <p:spPr>
            <a:xfrm>
              <a:off x="1152" y="110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9089" name="矩形 4099088"/>
            <p:cNvSpPr/>
            <p:nvPr/>
          </p:nvSpPr>
          <p:spPr>
            <a:xfrm>
              <a:off x="528" y="129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099090" name="矩形 4099089"/>
            <p:cNvSpPr/>
            <p:nvPr/>
          </p:nvSpPr>
          <p:spPr>
            <a:xfrm>
              <a:off x="1008" y="1747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4099091" name="组合 4099090"/>
          <p:cNvGrpSpPr/>
          <p:nvPr/>
        </p:nvGrpSpPr>
        <p:grpSpPr>
          <a:xfrm flipH="1" flipV="1">
            <a:off x="825500" y="4940300"/>
            <a:ext cx="2209800" cy="1600200"/>
            <a:chOff x="528" y="1104"/>
            <a:chExt cx="1392" cy="1008"/>
          </a:xfrm>
        </p:grpSpPr>
        <p:sp>
          <p:nvSpPr>
            <p:cNvPr id="4099092" name="直角三角形 4099091"/>
            <p:cNvSpPr/>
            <p:nvPr/>
          </p:nvSpPr>
          <p:spPr>
            <a:xfrm>
              <a:off x="720" y="1104"/>
              <a:ext cx="1200" cy="720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9093" name="文本框 4099092"/>
            <p:cNvSpPr txBox="1"/>
            <p:nvPr/>
          </p:nvSpPr>
          <p:spPr>
            <a:xfrm>
              <a:off x="1152" y="110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9094" name="矩形 4099093"/>
            <p:cNvSpPr/>
            <p:nvPr/>
          </p:nvSpPr>
          <p:spPr>
            <a:xfrm>
              <a:off x="528" y="129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099095" name="矩形 4099094"/>
            <p:cNvSpPr/>
            <p:nvPr/>
          </p:nvSpPr>
          <p:spPr>
            <a:xfrm>
              <a:off x="1008" y="1747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4099096" name="文本框 4099095"/>
          <p:cNvSpPr txBox="1"/>
          <p:nvPr/>
        </p:nvSpPr>
        <p:spPr>
          <a:xfrm>
            <a:off x="4283075" y="3860800"/>
            <a:ext cx="4267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∵ 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200" b="1" baseline="3000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en-US" altLang="zh-CN" sz="3200" b="1">
              <a:solidFill>
                <a:srgbClr val="1303E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099097" name="矩形 4099096"/>
          <p:cNvSpPr/>
          <p:nvPr/>
        </p:nvSpPr>
        <p:spPr>
          <a:xfrm>
            <a:off x="4716463" y="4508500"/>
            <a:ext cx="3810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=b</a:t>
            </a:r>
            <a:r>
              <a:rPr lang="en-US" altLang="zh-CN" sz="3200" b="1" baseline="3000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-2ab+a</a:t>
            </a:r>
            <a:r>
              <a:rPr lang="en-US" altLang="zh-CN" sz="3200" b="1" baseline="3000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1303E1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+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1303E1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2ab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200" b="1">
              <a:solidFill>
                <a:srgbClr val="1303E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099098" name="矩形 4099097"/>
          <p:cNvSpPr/>
          <p:nvPr/>
        </p:nvSpPr>
        <p:spPr>
          <a:xfrm>
            <a:off x="4787900" y="5084763"/>
            <a:ext cx="13636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=a</a:t>
            </a:r>
            <a:r>
              <a:rPr lang="en-US" altLang="zh-CN" sz="3200" b="1" baseline="3000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+b</a:t>
            </a:r>
            <a:r>
              <a:rPr lang="en-US" altLang="zh-CN" sz="3200" b="1" baseline="3000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3200" b="1" baseline="30000">
              <a:solidFill>
                <a:srgbClr val="1303E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099099" name="矩形 4099098"/>
          <p:cNvSpPr/>
          <p:nvPr/>
        </p:nvSpPr>
        <p:spPr>
          <a:xfrm>
            <a:off x="4500563" y="5805488"/>
            <a:ext cx="23749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∴ 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 baseline="3000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+b</a:t>
            </a:r>
            <a:r>
              <a:rPr lang="en-US" altLang="zh-CN" sz="3200" b="1" baseline="3000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=c</a:t>
            </a:r>
            <a:r>
              <a:rPr lang="en-US" altLang="zh-CN" sz="3200" b="1" baseline="30000">
                <a:solidFill>
                  <a:srgbClr val="1303E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3200" b="1" baseline="30000">
              <a:solidFill>
                <a:srgbClr val="1303E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099100" name="文本框 4099099"/>
          <p:cNvSpPr txBox="1"/>
          <p:nvPr/>
        </p:nvSpPr>
        <p:spPr>
          <a:xfrm>
            <a:off x="2266950" y="1844675"/>
            <a:ext cx="7924800" cy="1603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>
                <a:solidFill>
                  <a:srgbClr val="1303E1"/>
                </a:solidFill>
                <a:latin typeface="Times New Roman" panose="02020603050405020304" pitchFamily="18" charset="0"/>
              </a:rPr>
              <a:t>大</a:t>
            </a:r>
            <a:r>
              <a:rPr lang="zh-CN" altLang="en-US" sz="3200" b="1" dirty="0">
                <a:solidFill>
                  <a:srgbClr val="1303E1"/>
                </a:solidFill>
                <a:latin typeface="Times New Roman" panose="02020603050405020304" pitchFamily="18" charset="0"/>
              </a:rPr>
              <a:t>正方形的面积可以表示为                 ；</a:t>
            </a:r>
            <a:endParaRPr lang="zh-CN" altLang="en-US" sz="3200" b="1" dirty="0">
              <a:solidFill>
                <a:srgbClr val="1303E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1303E1"/>
                </a:solidFill>
                <a:latin typeface="Times New Roman" panose="02020603050405020304" pitchFamily="18" charset="0"/>
              </a:rPr>
              <a:t>也可以表示为</a:t>
            </a:r>
            <a:endParaRPr lang="zh-CN" altLang="en-US" sz="3200" b="1">
              <a:solidFill>
                <a:srgbClr val="1303E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101" name="直接连接符 4099100"/>
          <p:cNvSpPr/>
          <p:nvPr/>
        </p:nvSpPr>
        <p:spPr>
          <a:xfrm>
            <a:off x="7235825" y="2565400"/>
            <a:ext cx="1676400" cy="0"/>
          </a:xfrm>
          <a:prstGeom prst="line">
            <a:avLst/>
          </a:prstGeom>
          <a:ln w="9525" cap="flat" cmpd="sng">
            <a:solidFill>
              <a:srgbClr val="1504F8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099102" name="直接连接符 4099101"/>
          <p:cNvSpPr/>
          <p:nvPr/>
        </p:nvSpPr>
        <p:spPr>
          <a:xfrm>
            <a:off x="5003800" y="3500438"/>
            <a:ext cx="2665413" cy="0"/>
          </a:xfrm>
          <a:prstGeom prst="line">
            <a:avLst/>
          </a:prstGeom>
          <a:ln w="9525" cap="flat" cmpd="sng">
            <a:solidFill>
              <a:srgbClr val="1504F8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099103" name="矩形 4099102"/>
          <p:cNvSpPr/>
          <p:nvPr/>
        </p:nvSpPr>
        <p:spPr>
          <a:xfrm>
            <a:off x="7883525" y="1989138"/>
            <a:ext cx="4984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32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4099105" name="对象 4099104"/>
          <p:cNvGraphicFramePr/>
          <p:nvPr/>
        </p:nvGraphicFramePr>
        <p:xfrm>
          <a:off x="5003800" y="2565400"/>
          <a:ext cx="2592388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116965" imgH="393700" progId="Equation.3">
                  <p:embed/>
                </p:oleObj>
              </mc:Choice>
              <mc:Fallback>
                <p:oleObj name="" r:id="rId1" imgW="1116965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03800" y="2565400"/>
                        <a:ext cx="2592388" cy="962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107" name="对象 4099106"/>
          <p:cNvGraphicFramePr/>
          <p:nvPr/>
        </p:nvGraphicFramePr>
        <p:xfrm>
          <a:off x="5508625" y="3644900"/>
          <a:ext cx="2906713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1116965" imgH="393700" progId="Equation.3">
                  <p:embed/>
                </p:oleObj>
              </mc:Choice>
              <mc:Fallback>
                <p:oleObj name="" r:id="rId3" imgW="1116965" imgH="3937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508625" y="3644900"/>
                        <a:ext cx="2906713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108" name="Text Box 2"/>
          <p:cNvSpPr txBox="1"/>
          <p:nvPr/>
        </p:nvSpPr>
        <p:spPr>
          <a:xfrm>
            <a:off x="1619250" y="855663"/>
            <a:ext cx="59769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赵爽弦图证明勾股定理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099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099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099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09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4099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4099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096" grpId="0"/>
      <p:bldP spid="4099097" grpId="0"/>
      <p:bldP spid="4099098" grpId="0"/>
      <p:bldP spid="4099099" grpId="0"/>
      <p:bldP spid="4099100" grpId="0"/>
      <p:bldP spid="40991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0104" name="Rectangle 6"/>
          <p:cNvSpPr/>
          <p:nvPr/>
        </p:nvSpPr>
        <p:spPr>
          <a:xfrm>
            <a:off x="601663" y="527050"/>
            <a:ext cx="10987087" cy="1254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证法</a:t>
            </a:r>
            <a:r>
              <a:rPr lang="en-US" altLang="zh-CN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毕达哥拉斯证法</a:t>
            </a:r>
            <a:endParaRPr lang="en-US" altLang="zh-CN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4100105" name="组合 4100104"/>
          <p:cNvGrpSpPr/>
          <p:nvPr/>
        </p:nvGrpSpPr>
        <p:grpSpPr>
          <a:xfrm rot="5400000">
            <a:off x="1106488" y="3781425"/>
            <a:ext cx="2209800" cy="1600200"/>
            <a:chOff x="528" y="1104"/>
            <a:chExt cx="1392" cy="1008"/>
          </a:xfrm>
        </p:grpSpPr>
        <p:sp>
          <p:nvSpPr>
            <p:cNvPr id="4100106" name="直角三角形 4100105"/>
            <p:cNvSpPr/>
            <p:nvPr/>
          </p:nvSpPr>
          <p:spPr>
            <a:xfrm>
              <a:off x="720" y="1104"/>
              <a:ext cx="1200" cy="720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0107" name="文本框 4100106"/>
            <p:cNvSpPr txBox="1"/>
            <p:nvPr/>
          </p:nvSpPr>
          <p:spPr>
            <a:xfrm>
              <a:off x="1152" y="110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100108" name="矩形 4100107"/>
            <p:cNvSpPr/>
            <p:nvPr/>
          </p:nvSpPr>
          <p:spPr>
            <a:xfrm>
              <a:off x="528" y="129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100109" name="矩形 4100108"/>
            <p:cNvSpPr/>
            <p:nvPr/>
          </p:nvSpPr>
          <p:spPr>
            <a:xfrm>
              <a:off x="1008" y="1747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4100110" name="组合 4100109"/>
          <p:cNvGrpSpPr/>
          <p:nvPr/>
        </p:nvGrpSpPr>
        <p:grpSpPr>
          <a:xfrm rot="5400000" flipH="1" flipV="1">
            <a:off x="3468688" y="5229225"/>
            <a:ext cx="2209800" cy="1600200"/>
            <a:chOff x="528" y="1104"/>
            <a:chExt cx="1392" cy="1008"/>
          </a:xfrm>
        </p:grpSpPr>
        <p:sp>
          <p:nvSpPr>
            <p:cNvPr id="4100111" name="直角三角形 4100110"/>
            <p:cNvSpPr/>
            <p:nvPr/>
          </p:nvSpPr>
          <p:spPr>
            <a:xfrm>
              <a:off x="720" y="1104"/>
              <a:ext cx="1200" cy="720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0112" name="文本框 4100111"/>
            <p:cNvSpPr txBox="1"/>
            <p:nvPr/>
          </p:nvSpPr>
          <p:spPr>
            <a:xfrm>
              <a:off x="1152" y="110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100113" name="矩形 4100112"/>
            <p:cNvSpPr/>
            <p:nvPr/>
          </p:nvSpPr>
          <p:spPr>
            <a:xfrm>
              <a:off x="528" y="129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100114" name="矩形 4100113"/>
            <p:cNvSpPr/>
            <p:nvPr/>
          </p:nvSpPr>
          <p:spPr>
            <a:xfrm>
              <a:off x="1008" y="1747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4100115" name="组合 4100114"/>
          <p:cNvGrpSpPr/>
          <p:nvPr/>
        </p:nvGrpSpPr>
        <p:grpSpPr>
          <a:xfrm rot="-10800000">
            <a:off x="3011488" y="3324225"/>
            <a:ext cx="2209800" cy="1600200"/>
            <a:chOff x="528" y="1104"/>
            <a:chExt cx="1392" cy="1008"/>
          </a:xfrm>
        </p:grpSpPr>
        <p:sp>
          <p:nvSpPr>
            <p:cNvPr id="4100116" name="直角三角形 4100115"/>
            <p:cNvSpPr/>
            <p:nvPr/>
          </p:nvSpPr>
          <p:spPr>
            <a:xfrm>
              <a:off x="720" y="1104"/>
              <a:ext cx="1200" cy="720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0117" name="文本框 4100116"/>
            <p:cNvSpPr txBox="1"/>
            <p:nvPr/>
          </p:nvSpPr>
          <p:spPr>
            <a:xfrm>
              <a:off x="1152" y="110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100118" name="矩形 4100117"/>
            <p:cNvSpPr/>
            <p:nvPr/>
          </p:nvSpPr>
          <p:spPr>
            <a:xfrm>
              <a:off x="528" y="129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100119" name="矩形 4100118"/>
            <p:cNvSpPr/>
            <p:nvPr/>
          </p:nvSpPr>
          <p:spPr>
            <a:xfrm>
              <a:off x="1008" y="1747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4100120" name="组合 4100119"/>
          <p:cNvGrpSpPr/>
          <p:nvPr/>
        </p:nvGrpSpPr>
        <p:grpSpPr>
          <a:xfrm>
            <a:off x="1563688" y="5686425"/>
            <a:ext cx="2209800" cy="1600200"/>
            <a:chOff x="528" y="1104"/>
            <a:chExt cx="1392" cy="1008"/>
          </a:xfrm>
        </p:grpSpPr>
        <p:sp>
          <p:nvSpPr>
            <p:cNvPr id="4100121" name="直角三角形 4100120"/>
            <p:cNvSpPr/>
            <p:nvPr/>
          </p:nvSpPr>
          <p:spPr>
            <a:xfrm>
              <a:off x="720" y="1104"/>
              <a:ext cx="1200" cy="720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0122" name="文本框 4100121"/>
            <p:cNvSpPr txBox="1"/>
            <p:nvPr/>
          </p:nvSpPr>
          <p:spPr>
            <a:xfrm>
              <a:off x="1152" y="110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100123" name="矩形 4100122"/>
            <p:cNvSpPr/>
            <p:nvPr/>
          </p:nvSpPr>
          <p:spPr>
            <a:xfrm>
              <a:off x="528" y="129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100124" name="矩形 4100123"/>
            <p:cNvSpPr/>
            <p:nvPr/>
          </p:nvSpPr>
          <p:spPr>
            <a:xfrm>
              <a:off x="1008" y="1747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200" b="1">
                  <a:solidFill>
                    <a:srgbClr val="0A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4100125" name="矩形 4100124"/>
          <p:cNvSpPr/>
          <p:nvPr/>
        </p:nvSpPr>
        <p:spPr>
          <a:xfrm>
            <a:off x="5602288" y="4017963"/>
            <a:ext cx="4114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∵ </a:t>
            </a: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(a+b)</a:t>
            </a:r>
            <a:r>
              <a:rPr lang="en-US" altLang="zh-CN" sz="3200" b="1" baseline="30000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3200" b="1" baseline="30000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200" b="1">
              <a:solidFill>
                <a:srgbClr val="0A00C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100126" name="矩形 4100125"/>
          <p:cNvSpPr/>
          <p:nvPr/>
        </p:nvSpPr>
        <p:spPr>
          <a:xfrm>
            <a:off x="5818188" y="4954588"/>
            <a:ext cx="38115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 baseline="30000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+2ab+b</a:t>
            </a:r>
            <a:r>
              <a:rPr lang="en-US" altLang="zh-CN" sz="3200" b="1" baseline="30000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3200" b="1" baseline="30000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2ab </a:t>
            </a:r>
            <a:r>
              <a:rPr lang="en-US" altLang="zh-CN" sz="3200" b="1">
                <a:solidFill>
                  <a:srgbClr val="0A00CC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+c²</a:t>
            </a:r>
            <a:endParaRPr lang="en-US" altLang="zh-CN" sz="3200" b="1">
              <a:solidFill>
                <a:srgbClr val="0A00CC"/>
              </a:solidFill>
              <a:latin typeface="Arial" panose="020B0604020202020204" pitchFamily="34" charset="0"/>
              <a:ea typeface="华文仿宋" panose="02010600040101010101" pitchFamily="2" charset="-122"/>
            </a:endParaRPr>
          </a:p>
        </p:txBody>
      </p:sp>
      <p:sp>
        <p:nvSpPr>
          <p:cNvPr id="4100127" name="矩形 4100126"/>
          <p:cNvSpPr/>
          <p:nvPr/>
        </p:nvSpPr>
        <p:spPr>
          <a:xfrm>
            <a:off x="6249988" y="5675313"/>
            <a:ext cx="3124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 baseline="30000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+b</a:t>
            </a:r>
            <a:r>
              <a:rPr lang="en-US" altLang="zh-CN" sz="3200" b="1" baseline="30000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=c</a:t>
            </a:r>
            <a:r>
              <a:rPr lang="en-US" altLang="zh-CN" sz="3200" b="1" baseline="30000">
                <a:solidFill>
                  <a:srgbClr val="0A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3200" b="1" baseline="30000">
              <a:solidFill>
                <a:srgbClr val="0A00C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100128" name="文本框 4100127"/>
          <p:cNvSpPr txBox="1"/>
          <p:nvPr/>
        </p:nvSpPr>
        <p:spPr>
          <a:xfrm>
            <a:off x="1984375" y="1498600"/>
            <a:ext cx="7924800" cy="1603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>
                <a:solidFill>
                  <a:srgbClr val="0A00CC"/>
                </a:solidFill>
                <a:latin typeface="Times New Roman" panose="02020603050405020304" pitchFamily="18" charset="0"/>
              </a:rPr>
              <a:t>大</a:t>
            </a:r>
            <a:r>
              <a:rPr lang="zh-CN" altLang="en-US" sz="3200" b="1" dirty="0">
                <a:solidFill>
                  <a:srgbClr val="0A00CC"/>
                </a:solidFill>
                <a:latin typeface="Times New Roman" panose="02020603050405020304" pitchFamily="18" charset="0"/>
              </a:rPr>
              <a:t>正方形的面积可以表示为                 ；</a:t>
            </a:r>
            <a:endParaRPr lang="zh-CN" altLang="en-US" sz="3200" b="1" dirty="0">
              <a:solidFill>
                <a:srgbClr val="0A00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0A00CC"/>
                </a:solidFill>
                <a:latin typeface="Times New Roman" panose="02020603050405020304" pitchFamily="18" charset="0"/>
              </a:rPr>
              <a:t>也可以表示为</a:t>
            </a:r>
            <a:endParaRPr lang="zh-CN" altLang="en-US" sz="3200" b="1">
              <a:solidFill>
                <a:srgbClr val="0A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129" name="直接连接符 4100128"/>
          <p:cNvSpPr/>
          <p:nvPr/>
        </p:nvSpPr>
        <p:spPr>
          <a:xfrm>
            <a:off x="7050088" y="2181225"/>
            <a:ext cx="1676400" cy="0"/>
          </a:xfrm>
          <a:prstGeom prst="line">
            <a:avLst/>
          </a:prstGeom>
          <a:ln w="9525" cap="flat" cmpd="sng">
            <a:solidFill>
              <a:srgbClr val="1504F8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0130" name="直接连接符 4100129"/>
          <p:cNvSpPr/>
          <p:nvPr/>
        </p:nvSpPr>
        <p:spPr>
          <a:xfrm>
            <a:off x="4594225" y="3082925"/>
            <a:ext cx="2447925" cy="0"/>
          </a:xfrm>
          <a:prstGeom prst="line">
            <a:avLst/>
          </a:prstGeom>
          <a:ln w="9525" cap="flat" cmpd="sng">
            <a:solidFill>
              <a:srgbClr val="1504F8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0131" name="矩形 4100130"/>
          <p:cNvSpPr/>
          <p:nvPr/>
        </p:nvSpPr>
        <p:spPr>
          <a:xfrm>
            <a:off x="7261225" y="1571625"/>
            <a:ext cx="12477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(a+b)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32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100132" name="组合 4100131"/>
          <p:cNvGrpSpPr/>
          <p:nvPr/>
        </p:nvGrpSpPr>
        <p:grpSpPr>
          <a:xfrm>
            <a:off x="3441700" y="2217738"/>
            <a:ext cx="3960813" cy="1062037"/>
            <a:chOff x="476" y="2523"/>
            <a:chExt cx="2540" cy="901"/>
          </a:xfrm>
        </p:grpSpPr>
        <p:sp>
          <p:nvSpPr>
            <p:cNvPr id="4100133" name="文本框 4100132"/>
            <p:cNvSpPr txBox="1"/>
            <p:nvPr/>
          </p:nvSpPr>
          <p:spPr>
            <a:xfrm>
              <a:off x="476" y="2659"/>
              <a:ext cx="2041" cy="4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lang="zh-CN" altLang="en-US" sz="3200" dirty="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4100134" name="对象 4100133"/>
            <p:cNvGraphicFramePr/>
            <p:nvPr/>
          </p:nvGraphicFramePr>
          <p:xfrm>
            <a:off x="1362" y="2523"/>
            <a:ext cx="904" cy="6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1" imgW="533400" imgH="393700" progId="Equation.3">
                    <p:embed/>
                  </p:oleObj>
                </mc:Choice>
                <mc:Fallback>
                  <p:oleObj name="" r:id="rId1" imgW="533400" imgH="393700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00CC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362" y="2523"/>
                          <a:ext cx="904" cy="66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00135" name="文本框 4100134"/>
            <p:cNvSpPr txBox="1"/>
            <p:nvPr/>
          </p:nvSpPr>
          <p:spPr>
            <a:xfrm>
              <a:off x="2200" y="2726"/>
              <a:ext cx="816" cy="69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 b="1" i="1">
                  <a:solidFill>
                    <a:srgbClr val="00CC00"/>
                  </a:solidFill>
                  <a:latin typeface="Times New Roman" panose="02020603050405020304" pitchFamily="18" charset="0"/>
                </a:rPr>
                <a:t>C</a:t>
              </a:r>
              <a:r>
                <a:rPr lang="en-US" altLang="zh-CN" sz="2400" b="1" i="1" baseline="30000">
                  <a:solidFill>
                    <a:srgbClr val="00CC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400" b="1" i="1" baseline="30000">
                <a:solidFill>
                  <a:srgbClr val="00CC00"/>
                </a:solidFill>
                <a:latin typeface="Times New Roman" panose="02020603050405020304" pitchFamily="18" charset="0"/>
              </a:endParaRPr>
            </a:p>
            <a:p>
              <a:pPr>
                <a:buClr>
                  <a:schemeClr val="bg1"/>
                </a:buClr>
              </a:pPr>
              <a:endParaRPr lang="zh-CN" altLang="en-US" sz="2400" b="1" i="1">
                <a:solidFill>
                  <a:srgbClr val="00CC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100137" name="组合 4100136"/>
          <p:cNvGrpSpPr/>
          <p:nvPr/>
        </p:nvGrpSpPr>
        <p:grpSpPr>
          <a:xfrm>
            <a:off x="6034088" y="3802063"/>
            <a:ext cx="4572000" cy="1160462"/>
            <a:chOff x="476" y="2523"/>
            <a:chExt cx="2540" cy="696"/>
          </a:xfrm>
        </p:grpSpPr>
        <p:sp>
          <p:nvSpPr>
            <p:cNvPr id="4100138" name="文本框 4100137"/>
            <p:cNvSpPr txBox="1"/>
            <p:nvPr/>
          </p:nvSpPr>
          <p:spPr>
            <a:xfrm>
              <a:off x="476" y="2659"/>
              <a:ext cx="2041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lang="zh-CN" altLang="en-US" sz="3200" dirty="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4100139" name="对象 4100138"/>
            <p:cNvGraphicFramePr/>
            <p:nvPr/>
          </p:nvGraphicFramePr>
          <p:xfrm>
            <a:off x="1362" y="2523"/>
            <a:ext cx="904" cy="6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3" imgW="533400" imgH="393700" progId="Equation.3">
                    <p:embed/>
                  </p:oleObj>
                </mc:Choice>
                <mc:Fallback>
                  <p:oleObj name="" r:id="rId3" imgW="533400" imgH="393700" progId="Equation.3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362" y="2523"/>
                          <a:ext cx="904" cy="66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00140" name="文本框 4100139"/>
            <p:cNvSpPr txBox="1"/>
            <p:nvPr/>
          </p:nvSpPr>
          <p:spPr>
            <a:xfrm>
              <a:off x="2200" y="2726"/>
              <a:ext cx="816" cy="4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r>
                <a:rPr lang="en-US" altLang="zh-CN" sz="2400" b="1" i="1" baseline="30000">
                  <a:solidFill>
                    <a:srgbClr val="0000FF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400" b="1" i="1" baseline="300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  <a:p>
              <a:pPr>
                <a:buClr>
                  <a:schemeClr val="bg1"/>
                </a:buClr>
              </a:pPr>
              <a:endParaRPr lang="zh-CN" altLang="en-US" sz="2400" b="1" i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100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10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100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10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1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125" grpId="0"/>
      <p:bldP spid="4100126" grpId="0"/>
      <p:bldP spid="4100127" grpId="0"/>
      <p:bldP spid="4100128" grpId="0"/>
      <p:bldP spid="4100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2158" name="Rectangle 6"/>
          <p:cNvSpPr/>
          <p:nvPr/>
        </p:nvSpPr>
        <p:spPr>
          <a:xfrm>
            <a:off x="639763" y="614363"/>
            <a:ext cx="10985500" cy="41433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证法</a:t>
            </a:r>
            <a:r>
              <a:rPr lang="en-US" altLang="zh-CN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    美国第二十任总统伽菲尔德的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2" charset="-122"/>
              </a:rPr>
              <a:t>总统证法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”.</a:t>
            </a:r>
            <a:endParaRPr lang="en-US" altLang="zh-CN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2159" name="Rectangle 6"/>
          <p:cNvSpPr/>
          <p:nvPr/>
        </p:nvSpPr>
        <p:spPr>
          <a:xfrm>
            <a:off x="735013" y="1049338"/>
            <a:ext cx="10985500" cy="10255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如图，图中的三个三角形都是直角三角形，求证：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 + 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2" charset="-122"/>
              </a:rPr>
              <a:t> = 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baseline="-250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02160" name="Freeform 3"/>
          <p:cNvSpPr/>
          <p:nvPr/>
        </p:nvSpPr>
        <p:spPr>
          <a:xfrm>
            <a:off x="773113" y="2595563"/>
            <a:ext cx="2286000" cy="3430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00" y="0"/>
              </a:cxn>
              <a:cxn ang="0">
                <a:pos x="3600" y="5400"/>
              </a:cxn>
              <a:cxn ang="0">
                <a:pos x="0" y="5400"/>
              </a:cxn>
              <a:cxn ang="0">
                <a:pos x="0" y="0"/>
              </a:cxn>
            </a:cxnLst>
            <a:pathLst>
              <a:path w="3600" h="5400">
                <a:moveTo>
                  <a:pt x="0" y="0"/>
                </a:moveTo>
                <a:lnTo>
                  <a:pt x="1800" y="0"/>
                </a:lnTo>
                <a:lnTo>
                  <a:pt x="3600" y="5400"/>
                </a:lnTo>
                <a:lnTo>
                  <a:pt x="0" y="54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571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02161" name="Freeform 4"/>
          <p:cNvSpPr/>
          <p:nvPr/>
        </p:nvSpPr>
        <p:spPr>
          <a:xfrm>
            <a:off x="773113" y="2595563"/>
            <a:ext cx="1143000" cy="23256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661"/>
              </a:cxn>
              <a:cxn ang="0">
                <a:pos x="2190" y="1"/>
              </a:cxn>
              <a:cxn ang="0">
                <a:pos x="0" y="0"/>
              </a:cxn>
            </a:cxnLst>
            <a:pathLst>
              <a:path w="2190" h="3661">
                <a:moveTo>
                  <a:pt x="0" y="0"/>
                </a:moveTo>
                <a:lnTo>
                  <a:pt x="0" y="3661"/>
                </a:lnTo>
                <a:lnTo>
                  <a:pt x="2190" y="1"/>
                </a:lnTo>
                <a:lnTo>
                  <a:pt x="0" y="0"/>
                </a:lnTo>
                <a:close/>
              </a:path>
            </a:pathLst>
          </a:custGeom>
          <a:solidFill>
            <a:srgbClr val="00CC99"/>
          </a:solidFill>
          <a:ln w="571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02162" name="Freeform 5"/>
          <p:cNvSpPr/>
          <p:nvPr/>
        </p:nvSpPr>
        <p:spPr>
          <a:xfrm rot="-5400000">
            <a:off x="1344613" y="4311650"/>
            <a:ext cx="1143000" cy="2286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661"/>
              </a:cxn>
              <a:cxn ang="0">
                <a:pos x="2190" y="1"/>
              </a:cxn>
              <a:cxn ang="0">
                <a:pos x="0" y="0"/>
              </a:cxn>
            </a:cxnLst>
            <a:pathLst>
              <a:path w="2190" h="3661">
                <a:moveTo>
                  <a:pt x="0" y="0"/>
                </a:moveTo>
                <a:lnTo>
                  <a:pt x="0" y="3661"/>
                </a:lnTo>
                <a:lnTo>
                  <a:pt x="2190" y="1"/>
                </a:lnTo>
                <a:lnTo>
                  <a:pt x="0" y="0"/>
                </a:lnTo>
                <a:close/>
              </a:path>
            </a:pathLst>
          </a:custGeom>
          <a:solidFill>
            <a:srgbClr val="00CC99"/>
          </a:solidFill>
          <a:ln w="571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02163" name="Text Box 6"/>
          <p:cNvSpPr txBox="1"/>
          <p:nvPr/>
        </p:nvSpPr>
        <p:spPr>
          <a:xfrm>
            <a:off x="1001713" y="2128838"/>
            <a:ext cx="7620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TW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TW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2164" name="Text Box 7"/>
          <p:cNvSpPr txBox="1"/>
          <p:nvPr/>
        </p:nvSpPr>
        <p:spPr>
          <a:xfrm>
            <a:off x="163513" y="5111750"/>
            <a:ext cx="7620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TW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TW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2165" name="Text Box 8"/>
          <p:cNvSpPr txBox="1"/>
          <p:nvPr/>
        </p:nvSpPr>
        <p:spPr>
          <a:xfrm>
            <a:off x="87313" y="3205163"/>
            <a:ext cx="7620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TW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TW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2166" name="Text Box 9"/>
          <p:cNvSpPr txBox="1"/>
          <p:nvPr/>
        </p:nvSpPr>
        <p:spPr>
          <a:xfrm>
            <a:off x="1458913" y="6026150"/>
            <a:ext cx="7620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TW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TW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2167" name="Text Box 10"/>
          <p:cNvSpPr txBox="1"/>
          <p:nvPr/>
        </p:nvSpPr>
        <p:spPr>
          <a:xfrm>
            <a:off x="1230313" y="3389313"/>
            <a:ext cx="7620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TW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endParaRPr lang="en-US" altLang="zh-TW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2168" name="Text Box 11"/>
          <p:cNvSpPr txBox="1"/>
          <p:nvPr/>
        </p:nvSpPr>
        <p:spPr>
          <a:xfrm>
            <a:off x="1535113" y="4806950"/>
            <a:ext cx="7620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TW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endParaRPr lang="en-US" altLang="zh-TW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2169" name="矩形 4102168"/>
          <p:cNvSpPr/>
          <p:nvPr/>
        </p:nvSpPr>
        <p:spPr>
          <a:xfrm>
            <a:off x="5029200" y="2582863"/>
            <a:ext cx="5810250" cy="4275137"/>
          </a:xfrm>
          <a:prstGeom prst="rect">
            <a:avLst/>
          </a:prstGeom>
          <a:noFill/>
          <a:ln w="317500">
            <a:noFill/>
          </a:ln>
          <a:effectLst>
            <a:outerShdw dist="17961" dir="2699999" algn="ctr" rotWithShape="0">
              <a:srgbClr val="FFFFFF"/>
            </a:outerShdw>
          </a:effectLst>
        </p:spPr>
        <p:txBody>
          <a:bodyPr/>
          <a:p>
            <a:pPr algn="just"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华文新魏" panose="02010800040101010101" pitchFamily="2" charset="-122"/>
              </a:rPr>
              <a:t>如图，梯形由三个直角三角形组合而成，利用面积公式，列出代数关系式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华文新魏" panose="02010800040101010101" pitchFamily="2" charset="-122"/>
              </a:rPr>
              <a:t>得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华文新魏" panose="02010800040101010101" pitchFamily="2" charset="-122"/>
            </a:endParaRPr>
          </a:p>
          <a:p>
            <a:pPr algn="just">
              <a:buClr>
                <a:schemeClr val="bg1"/>
              </a:buClr>
            </a:pP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华文新魏" panose="02010800040101010101" pitchFamily="2" charset="-122"/>
            </a:endParaRPr>
          </a:p>
          <a:p>
            <a:pPr algn="just">
              <a:buClr>
                <a:schemeClr val="bg1"/>
              </a:buClr>
            </a:pP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华文新魏" panose="02010800040101010101" pitchFamily="2" charset="-122"/>
            </a:endParaRPr>
          </a:p>
          <a:p>
            <a:pPr algn="just"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华文新魏" panose="02010800040101010101" pitchFamily="2" charset="-122"/>
              </a:rPr>
              <a:t>化简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得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华文新魏" panose="02010800040101010101" pitchFamily="2" charset="-122"/>
            </a:endParaRPr>
          </a:p>
        </p:txBody>
      </p:sp>
      <p:graphicFrame>
        <p:nvGraphicFramePr>
          <p:cNvPr id="4102170" name="对象 4102169"/>
          <p:cNvGraphicFramePr/>
          <p:nvPr/>
        </p:nvGraphicFramePr>
        <p:xfrm>
          <a:off x="5710238" y="4346575"/>
          <a:ext cx="451485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612265" imgH="330200" progId="Equation.DSMT4">
                  <p:embed/>
                </p:oleObj>
              </mc:Choice>
              <mc:Fallback>
                <p:oleObj name="" r:id="rId1" imgW="1612265" imgH="3302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10238" y="4346575"/>
                        <a:ext cx="4514850" cy="920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171" name="对象 4102170"/>
          <p:cNvGraphicFramePr/>
          <p:nvPr/>
        </p:nvGraphicFramePr>
        <p:xfrm>
          <a:off x="6896100" y="5634038"/>
          <a:ext cx="3651250" cy="938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774065" imgH="203200" progId="Equation.DSMT4">
                  <p:embed/>
                </p:oleObj>
              </mc:Choice>
              <mc:Fallback>
                <p:oleObj name="" r:id="rId3" imgW="774065" imgH="2032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96100" y="5634038"/>
                        <a:ext cx="3651250" cy="938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10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10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1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4978" name="图片 4094977" descr="大禹治水3-1"/>
          <p:cNvPicPr>
            <a:picLocks noChangeAspect="1"/>
          </p:cNvPicPr>
          <p:nvPr/>
        </p:nvPicPr>
        <p:blipFill>
          <a:blip r:embed="rId1">
            <a:clrChange>
              <a:clrFrom>
                <a:srgbClr val="C2007B"/>
              </a:clrFrom>
              <a:clrTo>
                <a:srgbClr val="C2007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12125" y="3933825"/>
            <a:ext cx="3657600" cy="2271713"/>
          </a:xfrm>
          <a:prstGeom prst="rect">
            <a:avLst/>
          </a:prstGeom>
          <a:solidFill>
            <a:schemeClr val="accent1">
              <a:alpha val="56000"/>
            </a:schemeClr>
          </a:solidFill>
          <a:ln w="9525">
            <a:noFill/>
          </a:ln>
        </p:spPr>
      </p:pic>
      <p:grpSp>
        <p:nvGrpSpPr>
          <p:cNvPr id="4094979" name="组合 4094978"/>
          <p:cNvGrpSpPr/>
          <p:nvPr/>
        </p:nvGrpSpPr>
        <p:grpSpPr>
          <a:xfrm>
            <a:off x="0" y="3789363"/>
            <a:ext cx="4559300" cy="2441575"/>
            <a:chOff x="2925" y="391"/>
            <a:chExt cx="2984" cy="3523"/>
          </a:xfrm>
        </p:grpSpPr>
        <p:pic>
          <p:nvPicPr>
            <p:cNvPr id="4094980" name="图片 4094979" descr="手臂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379" y="391"/>
              <a:ext cx="2530" cy="352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094981" name="文本框 4094980"/>
            <p:cNvSpPr txBox="1"/>
            <p:nvPr/>
          </p:nvSpPr>
          <p:spPr>
            <a:xfrm>
              <a:off x="2925" y="1933"/>
              <a:ext cx="624" cy="11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4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勾</a:t>
              </a:r>
              <a:endParaRPr lang="zh-CN" altLang="en-US" sz="48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4982" name="文本框 4094981"/>
            <p:cNvSpPr txBox="1"/>
            <p:nvPr/>
          </p:nvSpPr>
          <p:spPr>
            <a:xfrm>
              <a:off x="4557" y="2338"/>
              <a:ext cx="530" cy="11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4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股</a:t>
              </a:r>
              <a:endParaRPr lang="zh-CN" altLang="en-US" sz="48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094983" name="组合 4094982"/>
          <p:cNvGrpSpPr/>
          <p:nvPr/>
        </p:nvGrpSpPr>
        <p:grpSpPr>
          <a:xfrm>
            <a:off x="4270375" y="3716338"/>
            <a:ext cx="3454400" cy="1990725"/>
            <a:chOff x="3248" y="2592"/>
            <a:chExt cx="2080" cy="1441"/>
          </a:xfrm>
        </p:grpSpPr>
        <p:grpSp>
          <p:nvGrpSpPr>
            <p:cNvPr id="4094984" name="组合 4094983"/>
            <p:cNvGrpSpPr/>
            <p:nvPr/>
          </p:nvGrpSpPr>
          <p:grpSpPr>
            <a:xfrm>
              <a:off x="3635" y="2592"/>
              <a:ext cx="1693" cy="1045"/>
              <a:chOff x="4224" y="3120"/>
              <a:chExt cx="1104" cy="672"/>
            </a:xfrm>
          </p:grpSpPr>
          <p:sp>
            <p:nvSpPr>
              <p:cNvPr id="4094985" name="直角三角形 4094984"/>
              <p:cNvSpPr/>
              <p:nvPr/>
            </p:nvSpPr>
            <p:spPr>
              <a:xfrm>
                <a:off x="4224" y="3120"/>
                <a:ext cx="1104" cy="672"/>
              </a:xfrm>
              <a:prstGeom prst="rtTriangle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094986" name="矩形 4094985"/>
              <p:cNvSpPr/>
              <p:nvPr/>
            </p:nvSpPr>
            <p:spPr>
              <a:xfrm>
                <a:off x="4224" y="3696"/>
                <a:ext cx="96" cy="96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094987" name="文本框 4094986"/>
            <p:cNvSpPr txBox="1"/>
            <p:nvPr/>
          </p:nvSpPr>
          <p:spPr>
            <a:xfrm>
              <a:off x="3248" y="3033"/>
              <a:ext cx="735" cy="3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b="1" dirty="0">
                  <a:latin typeface="Times New Roman" panose="02020603050405020304" pitchFamily="18" charset="0"/>
                </a:rPr>
                <a:t>勾</a:t>
              </a:r>
              <a:endParaRPr lang="zh-CN" altLang="en-US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4094988" name="文本框 4094987"/>
            <p:cNvSpPr txBox="1"/>
            <p:nvPr/>
          </p:nvSpPr>
          <p:spPr>
            <a:xfrm>
              <a:off x="4150" y="3658"/>
              <a:ext cx="517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b="1">
                  <a:latin typeface="Times New Roman" panose="02020603050405020304" pitchFamily="18" charset="0"/>
                </a:rPr>
                <a:t>股</a:t>
              </a:r>
              <a:endParaRPr lang="zh-CN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4094989" name="文本框 4094988"/>
            <p:cNvSpPr txBox="1"/>
            <p:nvPr/>
          </p:nvSpPr>
          <p:spPr>
            <a:xfrm>
              <a:off x="4474" y="2841"/>
              <a:ext cx="662" cy="3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b="1">
                  <a:latin typeface="Times New Roman" panose="02020603050405020304" pitchFamily="18" charset="0"/>
                </a:rPr>
                <a:t>弦</a:t>
              </a:r>
              <a:endParaRPr lang="zh-CN" altLang="en-US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094990" name="文本框 4094989"/>
          <p:cNvSpPr txBox="1"/>
          <p:nvPr/>
        </p:nvSpPr>
        <p:spPr>
          <a:xfrm>
            <a:off x="0" y="701675"/>
            <a:ext cx="11855450" cy="579438"/>
          </a:xfrm>
          <a:prstGeom prst="rect">
            <a:avLst/>
          </a:prstGeom>
          <a:noFill/>
          <a:ln w="25400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>
            <a:spAutoFit/>
          </a:bodyPr>
          <a:p>
            <a:r>
              <a:rPr lang="zh-CN" altLang="en-US" sz="3200" dirty="0">
                <a:solidFill>
                  <a:schemeClr val="hlink"/>
                </a:solidFill>
                <a:latin typeface="宋体" panose="02010600030101010101" pitchFamily="2" charset="-122"/>
              </a:rPr>
              <a:t>    </a:t>
            </a:r>
            <a:endParaRPr lang="zh-CN" altLang="en-US" sz="32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094991" name="文本框 4094990"/>
          <p:cNvSpPr txBox="1"/>
          <p:nvPr/>
        </p:nvSpPr>
        <p:spPr>
          <a:xfrm>
            <a:off x="0" y="0"/>
            <a:ext cx="3214688" cy="701675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CC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辉煌发现</a:t>
            </a:r>
            <a:endParaRPr lang="zh-CN" altLang="en-US" sz="4000" b="1">
              <a:solidFill>
                <a:srgbClr val="CC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094992" name="矩形 4094991"/>
          <p:cNvSpPr/>
          <p:nvPr/>
        </p:nvSpPr>
        <p:spPr>
          <a:xfrm>
            <a:off x="541338" y="906463"/>
            <a:ext cx="10694987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我国早在三千多年就知道了这个定理</a:t>
            </a:r>
            <a:r>
              <a:rPr lang="en-US" altLang="zh-CN" sz="3200"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latin typeface="Arial" panose="020B0604020202020204" pitchFamily="34" charset="0"/>
              </a:rPr>
              <a:t>人们把弯曲成直角的手臂的上半部分称为“勾”，下半部分称为“股”，我国古代学者把直角三角形较短的直角边称为“勾”，较长的直角边称为“股”，斜边称为“弦”</a:t>
            </a:r>
            <a:r>
              <a:rPr lang="en-US" altLang="zh-CN" sz="3200">
                <a:latin typeface="Arial" panose="020B0604020202020204" pitchFamily="34" charset="0"/>
              </a:rPr>
              <a:t>.</a:t>
            </a:r>
            <a:r>
              <a:rPr lang="zh-CN" altLang="en-US" sz="3200" dirty="0">
                <a:latin typeface="Arial" panose="020B0604020202020204" pitchFamily="34" charset="0"/>
              </a:rPr>
              <a:t>因此就把这一定理称为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勾股定理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002" name="文本框 4096001"/>
          <p:cNvSpPr txBox="1"/>
          <p:nvPr/>
        </p:nvSpPr>
        <p:spPr>
          <a:xfrm>
            <a:off x="3648075" y="638175"/>
            <a:ext cx="7945438" cy="396875"/>
          </a:xfrm>
          <a:prstGeom prst="rect">
            <a:avLst/>
          </a:prstGeom>
          <a:solidFill>
            <a:srgbClr val="F1F63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1F632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      两千多年前，古希腊有个哥拉    </a:t>
            </a:r>
            <a:endParaRPr lang="zh-CN" altLang="en-US" sz="2000" b="1" dirty="0">
              <a:solidFill>
                <a:srgbClr val="F1F632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03" name="文本框 4096002"/>
          <p:cNvSpPr txBox="1"/>
          <p:nvPr/>
        </p:nvSpPr>
        <p:spPr>
          <a:xfrm>
            <a:off x="2762250" y="1065213"/>
            <a:ext cx="8836025" cy="396875"/>
          </a:xfrm>
          <a:prstGeom prst="rect">
            <a:avLst/>
          </a:prstGeom>
          <a:solidFill>
            <a:srgbClr val="F1F63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1F632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斯学派，他们首先发现了勾股定理，因此</a:t>
            </a:r>
            <a:endParaRPr lang="zh-CN" altLang="en-US" sz="2000" b="1">
              <a:solidFill>
                <a:srgbClr val="F1F632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04" name="文本框 4096003"/>
          <p:cNvSpPr txBox="1"/>
          <p:nvPr/>
        </p:nvSpPr>
        <p:spPr>
          <a:xfrm>
            <a:off x="2755900" y="1501775"/>
            <a:ext cx="8836025" cy="396875"/>
          </a:xfrm>
          <a:prstGeom prst="rect">
            <a:avLst/>
          </a:prstGeom>
          <a:solidFill>
            <a:srgbClr val="F1F63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1F632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在国外人们通常称勾股定理为毕达哥拉斯</a:t>
            </a:r>
            <a:endParaRPr lang="zh-CN" altLang="en-US" sz="2000" b="1">
              <a:solidFill>
                <a:srgbClr val="F1F632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05" name="文本框 4096004"/>
          <p:cNvSpPr txBox="1"/>
          <p:nvPr/>
        </p:nvSpPr>
        <p:spPr>
          <a:xfrm>
            <a:off x="2755900" y="2397125"/>
            <a:ext cx="7191375" cy="396875"/>
          </a:xfrm>
          <a:prstGeom prst="rect">
            <a:avLst/>
          </a:prstGeom>
          <a:solidFill>
            <a:srgbClr val="F1F63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1F632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年希腊曾经发行了一枚纪念票。</a:t>
            </a:r>
            <a:endParaRPr lang="zh-CN" altLang="en-US" sz="2000" b="1">
              <a:solidFill>
                <a:srgbClr val="F1F632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06" name="文本框 4096005"/>
          <p:cNvSpPr txBox="1"/>
          <p:nvPr/>
        </p:nvSpPr>
        <p:spPr>
          <a:xfrm>
            <a:off x="2755900" y="1952625"/>
            <a:ext cx="8836025" cy="396875"/>
          </a:xfrm>
          <a:prstGeom prst="rect">
            <a:avLst/>
          </a:prstGeom>
          <a:solidFill>
            <a:srgbClr val="F1F63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1F632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定理。为了纪念毕达哥拉斯学派，</a:t>
            </a:r>
            <a:r>
              <a:rPr lang="en-US" altLang="zh-CN" sz="2000" b="1">
                <a:solidFill>
                  <a:srgbClr val="F1F632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1955</a:t>
            </a:r>
            <a:endParaRPr lang="en-US" altLang="zh-CN" sz="2000" b="1">
              <a:solidFill>
                <a:srgbClr val="F1F632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07" name="文本框 4096006"/>
          <p:cNvSpPr txBox="1"/>
          <p:nvPr/>
        </p:nvSpPr>
        <p:spPr>
          <a:xfrm>
            <a:off x="3556000" y="4763"/>
            <a:ext cx="56880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楷体_GB2312" pitchFamily="49" charset="-122"/>
              </a:rPr>
              <a:t>勾  股  世  界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Verdana" panose="020B0604030504040204" pitchFamily="34" charset="0"/>
              <a:ea typeface="楷体_GB2312" pitchFamily="49" charset="-122"/>
            </a:endParaRPr>
          </a:p>
        </p:txBody>
      </p:sp>
      <p:pic>
        <p:nvPicPr>
          <p:cNvPr id="4096008" name="勾股定理1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7527925" y="6389688"/>
            <a:ext cx="406400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009" name="图片 4096008" descr="2004129152621784"/>
          <p:cNvPicPr>
            <a:picLocks noChangeAspect="1"/>
          </p:cNvPicPr>
          <p:nvPr/>
        </p:nvPicPr>
        <p:blipFill>
          <a:blip r:embed="rId4"/>
          <a:srcRect l="4060" t="822" r="2583" b="1096"/>
          <a:stretch>
            <a:fillRect/>
          </a:stretch>
        </p:blipFill>
        <p:spPr>
          <a:xfrm>
            <a:off x="8116888" y="3054350"/>
            <a:ext cx="3254375" cy="3460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010" name="图片 4096009" descr="Pythagora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63" y="635000"/>
            <a:ext cx="2192337" cy="2189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011" name="文本框 4096010"/>
          <p:cNvSpPr txBox="1"/>
          <p:nvPr/>
        </p:nvSpPr>
        <p:spPr>
          <a:xfrm>
            <a:off x="1327150" y="3055938"/>
            <a:ext cx="6094413" cy="396875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99FF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国家之一。早在三千多年前，</a:t>
            </a:r>
            <a:endParaRPr lang="zh-CN" altLang="en-US" sz="2000" b="1">
              <a:solidFill>
                <a:srgbClr val="FF99FF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12" name="文本框 4096011"/>
          <p:cNvSpPr txBox="1"/>
          <p:nvPr/>
        </p:nvSpPr>
        <p:spPr>
          <a:xfrm>
            <a:off x="455613" y="3476625"/>
            <a:ext cx="6983412" cy="396875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99FF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国家之一。早在三千多年前，</a:t>
            </a:r>
            <a:endParaRPr lang="zh-CN" altLang="en-US" sz="2000" b="1">
              <a:solidFill>
                <a:srgbClr val="FF99FF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13" name="文本框 4096012"/>
          <p:cNvSpPr txBox="1"/>
          <p:nvPr/>
        </p:nvSpPr>
        <p:spPr>
          <a:xfrm>
            <a:off x="457200" y="3902075"/>
            <a:ext cx="6983413" cy="396875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99FF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国家之一。早在三千多年前，</a:t>
            </a:r>
            <a:endParaRPr lang="zh-CN" altLang="en-US" sz="2000" b="1">
              <a:solidFill>
                <a:srgbClr val="FF99FF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14" name="文本框 4096013"/>
          <p:cNvSpPr txBox="1"/>
          <p:nvPr/>
        </p:nvSpPr>
        <p:spPr>
          <a:xfrm>
            <a:off x="455613" y="4324350"/>
            <a:ext cx="6983412" cy="396875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99FF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国家之一。早在三千多年前，</a:t>
            </a:r>
            <a:endParaRPr lang="zh-CN" altLang="en-US" sz="2000" b="1">
              <a:solidFill>
                <a:srgbClr val="FF99FF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15" name="文本框 4096014"/>
          <p:cNvSpPr txBox="1"/>
          <p:nvPr/>
        </p:nvSpPr>
        <p:spPr>
          <a:xfrm>
            <a:off x="457200" y="4748213"/>
            <a:ext cx="6983413" cy="396875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99FF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国家之一。早在三千多年前，</a:t>
            </a:r>
            <a:endParaRPr lang="zh-CN" altLang="en-US" sz="2000" b="1">
              <a:solidFill>
                <a:srgbClr val="FF99FF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16" name="文本框 4096015"/>
          <p:cNvSpPr txBox="1"/>
          <p:nvPr/>
        </p:nvSpPr>
        <p:spPr>
          <a:xfrm>
            <a:off x="457200" y="5172075"/>
            <a:ext cx="6983413" cy="396875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99FF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国家之一。早在三千多年前，</a:t>
            </a:r>
            <a:endParaRPr lang="zh-CN" altLang="en-US" sz="2000" b="1">
              <a:solidFill>
                <a:srgbClr val="FF99FF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17" name="文本框 4096016"/>
          <p:cNvSpPr txBox="1"/>
          <p:nvPr/>
        </p:nvSpPr>
        <p:spPr>
          <a:xfrm>
            <a:off x="457200" y="5594350"/>
            <a:ext cx="6983413" cy="396875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99FF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国家之一。早在三千多年前，</a:t>
            </a:r>
            <a:endParaRPr lang="zh-CN" altLang="en-US" sz="2000" b="1">
              <a:solidFill>
                <a:srgbClr val="FF99FF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18" name="文本框 4096017"/>
          <p:cNvSpPr txBox="1"/>
          <p:nvPr/>
        </p:nvSpPr>
        <p:spPr>
          <a:xfrm>
            <a:off x="457200" y="6018213"/>
            <a:ext cx="4603750" cy="396875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99FF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国家之一。早在三千多年前</a:t>
            </a:r>
            <a:endParaRPr lang="zh-CN" altLang="en-US" sz="2000" b="1">
              <a:solidFill>
                <a:srgbClr val="FF99FF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096019" name="文本框 4096018"/>
          <p:cNvSpPr txBox="1"/>
          <p:nvPr/>
        </p:nvSpPr>
        <p:spPr>
          <a:xfrm>
            <a:off x="2757488" y="595313"/>
            <a:ext cx="9166225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80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      两千多年前，古希腊有个毕达哥拉斯学派，他们首先发现了勾股定理，因此在国外人们通常称勾股定理为毕达哥拉斯定理。为了纪念毕达哥拉斯学派，</a:t>
            </a:r>
            <a:r>
              <a:rPr lang="en-US" altLang="zh-CN" b="1">
                <a:solidFill>
                  <a:srgbClr val="80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1955</a:t>
            </a:r>
            <a:r>
              <a:rPr lang="zh-CN" altLang="en-US" b="1" dirty="0">
                <a:solidFill>
                  <a:srgbClr val="80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年希腊曾经发行了一枚纪念邮票。</a:t>
            </a:r>
            <a:endParaRPr lang="zh-CN" altLang="en-US" b="1">
              <a:solidFill>
                <a:srgbClr val="800000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pic>
        <p:nvPicPr>
          <p:cNvPr id="4096020" name="图片 40960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5763" y="2970213"/>
            <a:ext cx="3627437" cy="3598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021" name="文本框 4096020"/>
          <p:cNvSpPr txBox="1"/>
          <p:nvPr/>
        </p:nvSpPr>
        <p:spPr>
          <a:xfrm>
            <a:off x="406400" y="2962275"/>
            <a:ext cx="7216775" cy="350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80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      我国是最早了解勾股定理的国家之一。早在三千多年前，周朝数学家商高就提出，将一根直尺折成一个直角，如果勾等于三，股等于四，那么弦就等于五，即“勾三、股四、弦五”，它被记载于我国古代著名的数学著作</a:t>
            </a:r>
            <a:r>
              <a:rPr lang="en-US" altLang="zh-CN" b="1">
                <a:solidFill>
                  <a:srgbClr val="80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《</a:t>
            </a:r>
            <a:r>
              <a:rPr lang="zh-CN" altLang="en-US" b="1" dirty="0">
                <a:solidFill>
                  <a:srgbClr val="80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周髀算经</a:t>
            </a:r>
            <a:r>
              <a:rPr lang="en-US" altLang="zh-CN" b="1">
                <a:solidFill>
                  <a:srgbClr val="80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》</a:t>
            </a:r>
            <a:r>
              <a:rPr lang="zh-CN" altLang="en-US" b="1" dirty="0">
                <a:solidFill>
                  <a:srgbClr val="80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中。</a:t>
            </a:r>
            <a:endParaRPr lang="zh-CN" altLang="en-US" b="1">
              <a:solidFill>
                <a:srgbClr val="800000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960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4096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32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00" fill="hold"/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100" fill="hold"/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0" fill="hold"/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0"/>
                                        <p:tgtEl>
                                          <p:spTgt spid="4096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0"/>
                                        <p:tgtEl>
                                          <p:spTgt spid="4096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0"/>
                                        <p:tgtEl>
                                          <p:spTgt spid="4096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0"/>
                                        <p:tgtEl>
                                          <p:spTgt spid="4096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1000" fill="hold"/>
                                        <p:tgtEl>
                                          <p:spTgt spid="40960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4096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8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0"/>
                                        <p:tgtEl>
                                          <p:spTgt spid="4096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40960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09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98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3000"/>
                                        <p:tgtEl>
                                          <p:spTgt spid="4096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0" fill="hold"/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9" dur="100" fill="hold"/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100" fill="hold"/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0" fill="hold"/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0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8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3000"/>
                                        <p:tgtEl>
                                          <p:spTgt spid="4096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8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0"/>
                                        <p:tgtEl>
                                          <p:spTgt spid="4096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8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0"/>
                                        <p:tgtEl>
                                          <p:spTgt spid="4096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38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3000"/>
                                        <p:tgtEl>
                                          <p:spTgt spid="4096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73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3000"/>
                                        <p:tgtEl>
                                          <p:spTgt spid="409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8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008"/>
                </p:tgtEl>
              </p:cMediaNode>
            </p:audio>
          </p:childTnLst>
        </p:cTn>
      </p:par>
    </p:tnLst>
    <p:bldLst>
      <p:bldP spid="4096002" grpId="0" animBg="1"/>
      <p:bldP spid="4096003" grpId="0" animBg="1"/>
      <p:bldP spid="4096004" grpId="0" animBg="1"/>
      <p:bldP spid="4096005" grpId="0" animBg="1"/>
      <p:bldP spid="4096006" grpId="0" animBg="1"/>
      <p:bldP spid="4096011" grpId="0" animBg="1"/>
      <p:bldP spid="4096012" grpId="0" animBg="1"/>
      <p:bldP spid="4096013" grpId="0" animBg="1"/>
      <p:bldP spid="4096014" grpId="0" animBg="1"/>
      <p:bldP spid="4096015" grpId="0" animBg="1"/>
      <p:bldP spid="4096016" grpId="0" animBg="1"/>
      <p:bldP spid="4096017" grpId="0" animBg="1"/>
      <p:bldP spid="40960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103170" name="图片 4103169" descr="蓝天白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0413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3171" name="图片 41031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2900" y="2286000"/>
            <a:ext cx="2206625" cy="611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3172" name="图片 41031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4988" y="3538538"/>
            <a:ext cx="2016125" cy="5572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103173" name="组合 4103172"/>
          <p:cNvGrpSpPr/>
          <p:nvPr/>
        </p:nvGrpSpPr>
        <p:grpSpPr>
          <a:xfrm>
            <a:off x="8589963" y="2276475"/>
            <a:ext cx="2641600" cy="3948113"/>
            <a:chOff x="4059" y="1434"/>
            <a:chExt cx="1248" cy="2487"/>
          </a:xfrm>
        </p:grpSpPr>
        <p:sp>
          <p:nvSpPr>
            <p:cNvPr id="4103174" name="直角三角形 4103173"/>
            <p:cNvSpPr/>
            <p:nvPr/>
          </p:nvSpPr>
          <p:spPr>
            <a:xfrm flipH="1">
              <a:off x="4059" y="1434"/>
              <a:ext cx="864" cy="1968"/>
            </a:xfrm>
            <a:prstGeom prst="rtTriangle">
              <a:avLst/>
            </a:prstGeom>
            <a:solidFill>
              <a:srgbClr val="FF0000"/>
            </a:solidFill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3175" name="文本框 4103174"/>
            <p:cNvSpPr txBox="1"/>
            <p:nvPr/>
          </p:nvSpPr>
          <p:spPr>
            <a:xfrm>
              <a:off x="4395" y="3402"/>
              <a:ext cx="384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800">
                  <a:latin typeface="Times New Roman" panose="02020603050405020304" pitchFamily="18" charset="0"/>
                </a:rPr>
                <a:t>a</a:t>
              </a:r>
              <a:endParaRPr lang="en-US" altLang="zh-CN" sz="4800">
                <a:latin typeface="Times New Roman" panose="02020603050405020304" pitchFamily="18" charset="0"/>
              </a:endParaRPr>
            </a:p>
          </p:txBody>
        </p:sp>
        <p:sp>
          <p:nvSpPr>
            <p:cNvPr id="4103176" name="文本框 4103175"/>
            <p:cNvSpPr txBox="1"/>
            <p:nvPr/>
          </p:nvSpPr>
          <p:spPr>
            <a:xfrm>
              <a:off x="5019" y="2202"/>
              <a:ext cx="28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400">
                  <a:latin typeface="Times New Roman" panose="02020603050405020304" pitchFamily="18" charset="0"/>
                </a:rPr>
                <a:t>b</a:t>
              </a:r>
              <a:endParaRPr lang="en-US" altLang="zh-CN" sz="4400">
                <a:latin typeface="Times New Roman" panose="02020603050405020304" pitchFamily="18" charset="0"/>
              </a:endParaRPr>
            </a:p>
          </p:txBody>
        </p:sp>
        <p:sp>
          <p:nvSpPr>
            <p:cNvPr id="4103177" name="文本框 4103176"/>
            <p:cNvSpPr txBox="1"/>
            <p:nvPr/>
          </p:nvSpPr>
          <p:spPr>
            <a:xfrm>
              <a:off x="4107" y="2154"/>
              <a:ext cx="28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400">
                  <a:latin typeface="Times New Roman" panose="02020603050405020304" pitchFamily="18" charset="0"/>
                </a:rPr>
                <a:t>c</a:t>
              </a:r>
              <a:endParaRPr lang="en-US" altLang="zh-CN" sz="4400">
                <a:latin typeface="Times New Roman" panose="02020603050405020304" pitchFamily="18" charset="0"/>
              </a:endParaRPr>
            </a:p>
          </p:txBody>
        </p:sp>
      </p:grpSp>
      <p:sp>
        <p:nvSpPr>
          <p:cNvPr id="4103178" name="文本框 4103177"/>
          <p:cNvSpPr txBox="1"/>
          <p:nvPr/>
        </p:nvSpPr>
        <p:spPr>
          <a:xfrm>
            <a:off x="1008063" y="2286000"/>
            <a:ext cx="25923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TW" sz="3200" i="1">
                <a:latin typeface="Times New Roman" panose="02020603050405020304" pitchFamily="18" charset="0"/>
                <a:ea typeface="PMingLiU" panose="02020500000000000000" pitchFamily="18" charset="-120"/>
              </a:rPr>
              <a:t>c</a:t>
            </a:r>
            <a:r>
              <a:rPr lang="en-US" altLang="zh-TW" sz="3200" baseline="30000">
                <a:latin typeface="Times New Roman" panose="02020603050405020304" pitchFamily="18" charset="0"/>
                <a:ea typeface="PMingLiU" panose="02020500000000000000" pitchFamily="18" charset="-120"/>
              </a:rPr>
              <a:t>2</a:t>
            </a:r>
            <a:r>
              <a:rPr lang="en-US" altLang="zh-TW" sz="32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=</a:t>
            </a:r>
            <a:r>
              <a:rPr lang="en-US" altLang="zh-TW" sz="3200" i="1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a</a:t>
            </a:r>
            <a:r>
              <a:rPr lang="en-US" altLang="zh-TW" sz="3200" baseline="300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2</a:t>
            </a:r>
            <a:r>
              <a:rPr lang="en-US" altLang="zh-TW" sz="32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 + </a:t>
            </a:r>
            <a:r>
              <a:rPr lang="en-US" altLang="zh-TW" sz="3200" i="1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b</a:t>
            </a:r>
            <a:r>
              <a:rPr lang="en-US" altLang="zh-TW" sz="3200" baseline="300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2</a:t>
            </a:r>
            <a:endParaRPr lang="en-US" altLang="zh-CN" sz="3200" baseline="30000">
              <a:latin typeface="Times New Roman" panose="02020603050405020304" pitchFamily="18" charset="0"/>
              <a:ea typeface="PMingLiU" panose="02020500000000000000" pitchFamily="18" charset="-120"/>
              <a:sym typeface="MS Reference 2" pitchFamily="2" charset="2"/>
            </a:endParaRPr>
          </a:p>
        </p:txBody>
      </p:sp>
      <p:sp>
        <p:nvSpPr>
          <p:cNvPr id="4103179" name="文本框 4103178"/>
          <p:cNvSpPr txBox="1"/>
          <p:nvPr/>
        </p:nvSpPr>
        <p:spPr>
          <a:xfrm>
            <a:off x="1008063" y="3644900"/>
            <a:ext cx="30718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TW" sz="3200" i="1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a</a:t>
            </a:r>
            <a:r>
              <a:rPr lang="en-US" altLang="zh-TW" sz="3200" baseline="300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2</a:t>
            </a:r>
            <a:r>
              <a:rPr lang="en-US" altLang="zh-TW" sz="32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=</a:t>
            </a:r>
            <a:r>
              <a:rPr lang="en-US" altLang="zh-TW" sz="3200" i="1">
                <a:latin typeface="Times New Roman" panose="02020603050405020304" pitchFamily="18" charset="0"/>
                <a:ea typeface="PMingLiU" panose="02020500000000000000" pitchFamily="18" charset="-120"/>
              </a:rPr>
              <a:t>c</a:t>
            </a:r>
            <a:r>
              <a:rPr lang="en-US" altLang="zh-TW" sz="3200" baseline="30000">
                <a:latin typeface="Times New Roman" panose="02020603050405020304" pitchFamily="18" charset="0"/>
                <a:ea typeface="PMingLiU" panose="02020500000000000000" pitchFamily="18" charset="-120"/>
              </a:rPr>
              <a:t>2</a:t>
            </a:r>
            <a:r>
              <a:rPr lang="en-US" altLang="zh-TW" sz="32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 </a:t>
            </a:r>
            <a:r>
              <a:rPr lang="zh-CN" altLang="en-US" sz="32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－</a:t>
            </a:r>
            <a:r>
              <a:rPr lang="zh-TW" altLang="en-US" sz="3200" dirty="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 </a:t>
            </a:r>
            <a:r>
              <a:rPr lang="en-US" altLang="zh-TW" sz="3200" i="1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b</a:t>
            </a:r>
            <a:r>
              <a:rPr lang="en-US" altLang="zh-TW" sz="3200" baseline="300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2</a:t>
            </a:r>
            <a:endParaRPr lang="en-US" altLang="zh-CN" sz="3200" baseline="30000">
              <a:latin typeface="Times New Roman" panose="02020603050405020304" pitchFamily="18" charset="0"/>
              <a:ea typeface="PMingLiU" panose="02020500000000000000" pitchFamily="18" charset="-120"/>
              <a:sym typeface="MS Reference 2" pitchFamily="2" charset="2"/>
            </a:endParaRPr>
          </a:p>
        </p:txBody>
      </p:sp>
      <p:sp>
        <p:nvSpPr>
          <p:cNvPr id="4103180" name="文本框 4103179"/>
          <p:cNvSpPr txBox="1"/>
          <p:nvPr/>
        </p:nvSpPr>
        <p:spPr>
          <a:xfrm>
            <a:off x="1008063" y="4830763"/>
            <a:ext cx="31670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TW" sz="3200" i="1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b</a:t>
            </a:r>
            <a:r>
              <a:rPr lang="en-US" altLang="zh-TW" sz="3200" baseline="300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2</a:t>
            </a:r>
            <a:r>
              <a:rPr lang="en-US" altLang="zh-TW" sz="3200" i="1"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r>
              <a:rPr lang="en-US" altLang="zh-TW" sz="32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=</a:t>
            </a:r>
            <a:r>
              <a:rPr lang="en-US" altLang="zh-CN" sz="3200" i="1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c</a:t>
            </a:r>
            <a:r>
              <a:rPr lang="en-US" altLang="zh-CN" sz="3200" i="1" baseline="300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2</a:t>
            </a:r>
            <a:r>
              <a:rPr lang="en-US" altLang="zh-TW" sz="320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 </a:t>
            </a:r>
            <a:r>
              <a:rPr lang="zh-CN" altLang="en-US" sz="3200" dirty="0">
                <a:latin typeface="Times New Roman" panose="02020603050405020304" pitchFamily="18" charset="0"/>
                <a:ea typeface="PMingLiU" panose="02020500000000000000" pitchFamily="18" charset="-120"/>
                <a:sym typeface="MS Reference 2" pitchFamily="2" charset="2"/>
              </a:rPr>
              <a:t>－</a:t>
            </a:r>
            <a:r>
              <a:rPr lang="en-US" altLang="zh-CN" sz="3200" i="1">
                <a:latin typeface="Times New Roman" panose="02020603050405020304" pitchFamily="18" charset="0"/>
                <a:ea typeface="PMingLiU" panose="02020500000000000000" pitchFamily="18" charset="-120"/>
              </a:rPr>
              <a:t>a</a:t>
            </a:r>
            <a:r>
              <a:rPr lang="en-US" altLang="zh-TW" sz="3200" baseline="30000">
                <a:latin typeface="Times New Roman" panose="02020603050405020304" pitchFamily="18" charset="0"/>
                <a:ea typeface="PMingLiU" panose="02020500000000000000" pitchFamily="18" charset="-120"/>
              </a:rPr>
              <a:t>2</a:t>
            </a:r>
            <a:endParaRPr lang="en-US" altLang="zh-CN" sz="3200" baseline="30000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4103181" name="右箭头 4103180"/>
          <p:cNvSpPr/>
          <p:nvPr/>
        </p:nvSpPr>
        <p:spPr>
          <a:xfrm>
            <a:off x="3887788" y="2514600"/>
            <a:ext cx="1439862" cy="215900"/>
          </a:xfrm>
          <a:prstGeom prst="rightArrow">
            <a:avLst>
              <a:gd name="adj1" fmla="val 50000"/>
              <a:gd name="adj2" fmla="val 16672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03182" name="右箭头 4103181"/>
          <p:cNvSpPr/>
          <p:nvPr/>
        </p:nvSpPr>
        <p:spPr>
          <a:xfrm>
            <a:off x="3887788" y="3789363"/>
            <a:ext cx="1439862" cy="215900"/>
          </a:xfrm>
          <a:prstGeom prst="rightArrow">
            <a:avLst>
              <a:gd name="adj1" fmla="val 50000"/>
              <a:gd name="adj2" fmla="val 16672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03183" name="右箭头 4103182"/>
          <p:cNvSpPr/>
          <p:nvPr/>
        </p:nvSpPr>
        <p:spPr>
          <a:xfrm>
            <a:off x="3759200" y="5041900"/>
            <a:ext cx="1438275" cy="215900"/>
          </a:xfrm>
          <a:prstGeom prst="rightArrow">
            <a:avLst>
              <a:gd name="adj1" fmla="val 50000"/>
              <a:gd name="adj2" fmla="val 16654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4103184" name="图片 410318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9738" y="4772025"/>
            <a:ext cx="2301875" cy="638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3185" name="下箭头 4103184"/>
          <p:cNvSpPr/>
          <p:nvPr/>
        </p:nvSpPr>
        <p:spPr>
          <a:xfrm>
            <a:off x="1968500" y="2895600"/>
            <a:ext cx="368300" cy="677863"/>
          </a:xfrm>
          <a:prstGeom prst="downArrow">
            <a:avLst>
              <a:gd name="adj1" fmla="val 50000"/>
              <a:gd name="adj2" fmla="val 4601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03186" name="矩形 4103185"/>
          <p:cNvSpPr/>
          <p:nvPr/>
        </p:nvSpPr>
        <p:spPr>
          <a:xfrm>
            <a:off x="609600" y="152400"/>
            <a:ext cx="10971213" cy="838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 defTabSz="914400">
              <a:buClr>
                <a:schemeClr val="bg1"/>
              </a:buClr>
            </a:pPr>
            <a:r>
              <a:rPr lang="zh-CN" altLang="en-US" sz="4400" b="1" dirty="0">
                <a:solidFill>
                  <a:srgbClr val="D60093"/>
                </a:solidFill>
                <a:latin typeface="Times New Roman" panose="02020603050405020304" pitchFamily="18" charset="0"/>
              </a:rPr>
              <a:t>结论变形</a:t>
            </a:r>
            <a:endParaRPr lang="zh-CN" altLang="en-US" sz="4400" b="1" dirty="0">
              <a:solidFill>
                <a:srgbClr val="D60093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3187" name="文本框 4103186"/>
          <p:cNvSpPr txBox="1"/>
          <p:nvPr/>
        </p:nvSpPr>
        <p:spPr>
          <a:xfrm>
            <a:off x="508000" y="1125538"/>
            <a:ext cx="110728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dirty="0">
                <a:latin typeface="Times New Roman" panose="02020603050405020304" pitchFamily="18" charset="0"/>
                <a:ea typeface="华文新魏" panose="02010800040101010101" pitchFamily="2" charset="-122"/>
              </a:rPr>
              <a:t>直角三角形中，两直角边的平方和等于斜边的平方；</a:t>
            </a:r>
            <a:r>
              <a:rPr lang="zh-CN" altLang="en-US" sz="3200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   </a:t>
            </a:r>
            <a:endParaRPr lang="zh-CN" altLang="en-US" sz="32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103188" name="左弧形箭头 4103187"/>
          <p:cNvSpPr/>
          <p:nvPr/>
        </p:nvSpPr>
        <p:spPr>
          <a:xfrm>
            <a:off x="304800" y="2971800"/>
            <a:ext cx="812800" cy="2286000"/>
          </a:xfrm>
          <a:prstGeom prst="curvedRightArrow">
            <a:avLst>
              <a:gd name="adj1" fmla="val 18750"/>
              <a:gd name="adj2" fmla="val 75000"/>
              <a:gd name="adj3" fmla="val 3333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3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3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103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"/>
                                        <p:tgtEl>
                                          <p:spTgt spid="410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3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3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4103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3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03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103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03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03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7" dur="500"/>
                                        <p:tgtEl>
                                          <p:spTgt spid="4103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179" grpId="0"/>
      <p:bldP spid="410318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4194" name="圆角矩形 31"/>
          <p:cNvSpPr/>
          <p:nvPr/>
        </p:nvSpPr>
        <p:spPr>
          <a:xfrm>
            <a:off x="782638" y="554038"/>
            <a:ext cx="1900237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练一练</a:t>
            </a:r>
            <a:endParaRPr lang="zh-CN" altLang="en-US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104197" name="Text Box 10"/>
          <p:cNvSpPr txBox="1"/>
          <p:nvPr/>
        </p:nvSpPr>
        <p:spPr>
          <a:xfrm>
            <a:off x="436563" y="1133475"/>
            <a:ext cx="85375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1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、求下列图中未知数</a:t>
            </a:r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的值：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62" name="矩形 43033"/>
          <p:cNvSpPr/>
          <p:nvPr/>
        </p:nvSpPr>
        <p:spPr>
          <a:xfrm>
            <a:off x="649288" y="4383088"/>
            <a:ext cx="5430837" cy="2011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解：由勾股定理可得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81+ 144=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华文仿宋" panose="0201060004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解得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华文仿宋" panose="0201060004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=15.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矩形 43033"/>
          <p:cNvSpPr/>
          <p:nvPr/>
        </p:nvSpPr>
        <p:spPr>
          <a:xfrm>
            <a:off x="6664325" y="4383088"/>
            <a:ext cx="5207000" cy="2011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解：由勾股定理可得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华文仿宋" panose="02010600040101010101" pitchFamily="2" charset="-122"/>
                <a:sym typeface="宋体" panose="02010600030101010101" pitchFamily="2" charset="-122"/>
              </a:rPr>
              <a:t>y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144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=169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3200" baseline="30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解得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华文仿宋" panose="02010600040101010101" pitchFamily="2" charset="-122"/>
                <a:sym typeface="宋体" panose="02010600030101010101" pitchFamily="2" charset="-122"/>
              </a:rPr>
              <a:t>y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=5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5525" y="1615440"/>
            <a:ext cx="9145270" cy="29349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6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>
                                            <p:txEl>
                                              <p:charRg st="11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62">
                                            <p:txEl>
                                              <p:charRg st="11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62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1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charRg st="11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charRg st="11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charRg st="11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charRg st="11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charRg st="11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9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charRg st="29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charRg st="29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charRg st="29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charRg st="29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charRg st="29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Text Box 2"/>
          <p:cNvSpPr txBox="1"/>
          <p:nvPr/>
        </p:nvSpPr>
        <p:spPr>
          <a:xfrm>
            <a:off x="1208088" y="1279525"/>
            <a:ext cx="10734675" cy="360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、   在</a:t>
            </a:r>
            <a:r>
              <a:rPr lang="en-US" altLang="zh-CN" sz="3200" b="1" err="1">
                <a:solidFill>
                  <a:srgbClr val="000000"/>
                </a:solidFill>
                <a:latin typeface="宋体" panose="02010600030101010101" pitchFamily="2" charset="-122"/>
              </a:rPr>
              <a:t>Rt△ABC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中，∠Ｃ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=90°.</a:t>
            </a:r>
            <a:endParaRPr lang="en-US" altLang="zh-CN" sz="32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     (1)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已知：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a=6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，ｂ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=8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，求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；　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    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(2)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已知：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a=40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c=41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，求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；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    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(3)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已知：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c=13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b=5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，求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；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    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(4)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已知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: </a:t>
            </a:r>
            <a:r>
              <a:rPr lang="en-US" altLang="zh-CN" sz="3200" b="1" err="1">
                <a:solidFill>
                  <a:srgbClr val="000000"/>
                </a:solidFill>
                <a:latin typeface="宋体" panose="02010600030101010101" pitchFamily="2" charset="-122"/>
              </a:rPr>
              <a:t>a:b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=3:4,  c=15,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求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b.</a:t>
            </a:r>
            <a:endParaRPr lang="en-US" altLang="zh-CN" sz="3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62469" name="Text Box 5"/>
          <p:cNvSpPr txBox="1"/>
          <p:nvPr/>
        </p:nvSpPr>
        <p:spPr>
          <a:xfrm>
            <a:off x="2351088" y="5545138"/>
            <a:ext cx="9407525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在直角三角形中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已知两边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可求第三边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;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defTabSz="914400">
              <a:spcBef>
                <a:spcPct val="50000"/>
              </a:spcBef>
            </a:pP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(2)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可用勾股定理建立方程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470" name="AutoShape 6"/>
          <p:cNvSpPr/>
          <p:nvPr/>
        </p:nvSpPr>
        <p:spPr>
          <a:xfrm rot="-4636905">
            <a:off x="579438" y="3783013"/>
            <a:ext cx="1477962" cy="2157412"/>
          </a:xfrm>
          <a:prstGeom prst="wedgeEllipseCallout">
            <a:avLst>
              <a:gd name="adj1" fmla="val -20657"/>
              <a:gd name="adj2" fmla="val 9996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/>
          <a:p>
            <a:pPr algn="ctr" defTabSz="914400"/>
            <a:endParaRPr lang="zh-CN" altLang="zh-CN" sz="1800" dirty="0">
              <a:latin typeface="Arial" panose="020B0604020202020204" pitchFamily="34" charset="0"/>
            </a:endParaRPr>
          </a:p>
        </p:txBody>
      </p:sp>
      <p:sp>
        <p:nvSpPr>
          <p:cNvPr id="62471" name="Text Box 7"/>
          <p:cNvSpPr txBox="1"/>
          <p:nvPr/>
        </p:nvSpPr>
        <p:spPr>
          <a:xfrm>
            <a:off x="431800" y="4137025"/>
            <a:ext cx="1535113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600" b="1" i="1" dirty="0">
                <a:solidFill>
                  <a:srgbClr val="FF0066"/>
                </a:solidFill>
                <a:latin typeface="Arial" panose="020B0604020202020204" pitchFamily="34" charset="0"/>
              </a:rPr>
              <a:t>方法小结</a:t>
            </a:r>
            <a:endParaRPr lang="zh-CN" altLang="en-US" sz="3600" b="1" i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2469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62469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70" grpId="0" animBg="1"/>
      <p:bldP spid="624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6276" name="Rectangle 36"/>
          <p:cNvSpPr/>
          <p:nvPr/>
        </p:nvSpPr>
        <p:spPr>
          <a:xfrm>
            <a:off x="476250" y="838200"/>
            <a:ext cx="8688388" cy="13731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defTabSz="914400"/>
            <a:r>
              <a:rPr lang="en-US" altLang="zh-CN" b="1">
                <a:latin typeface="Arial" panose="020B0604020202020204" pitchFamily="34" charset="0"/>
              </a:rPr>
              <a:t>3</a:t>
            </a:r>
            <a:r>
              <a:rPr lang="zh-CN" altLang="en-US" b="1" dirty="0">
                <a:latin typeface="Arial" panose="020B0604020202020204" pitchFamily="34" charset="0"/>
              </a:rPr>
              <a:t>．如图，所有的四边形都是正方形，所有的三角形</a:t>
            </a:r>
            <a:endParaRPr lang="zh-CN" altLang="en-US" b="1" dirty="0">
              <a:latin typeface="Arial" panose="020B0604020202020204" pitchFamily="34" charset="0"/>
            </a:endParaRPr>
          </a:p>
          <a:p>
            <a:pPr defTabSz="914400"/>
            <a:r>
              <a:rPr lang="zh-CN" altLang="en-US" b="1" dirty="0">
                <a:latin typeface="Arial" panose="020B0604020202020204" pitchFamily="34" charset="0"/>
              </a:rPr>
              <a:t>都是直角三角形，其中最大的正方形的边长为</a:t>
            </a:r>
            <a:r>
              <a:rPr lang="en-US" altLang="zh-CN" b="1">
                <a:latin typeface="Arial" panose="020B0604020202020204" pitchFamily="34" charset="0"/>
              </a:rPr>
              <a:t>7cm,</a:t>
            </a:r>
            <a:r>
              <a:rPr lang="zh-CN" altLang="en-US" b="1" dirty="0">
                <a:latin typeface="Arial" panose="020B0604020202020204" pitchFamily="34" charset="0"/>
              </a:rPr>
              <a:t>则</a:t>
            </a:r>
            <a:endParaRPr lang="zh-CN" altLang="en-US" b="1" dirty="0">
              <a:latin typeface="Arial" panose="020B0604020202020204" pitchFamily="34" charset="0"/>
            </a:endParaRPr>
          </a:p>
          <a:p>
            <a:pPr defTabSz="914400"/>
            <a:r>
              <a:rPr lang="zh-CN" altLang="en-US" b="1" dirty="0">
                <a:latin typeface="Arial" panose="020B0604020202020204" pitchFamily="34" charset="0"/>
              </a:rPr>
              <a:t>正方形</a:t>
            </a:r>
            <a:r>
              <a:rPr lang="en-US" altLang="zh-CN" b="1">
                <a:latin typeface="Arial" panose="020B0604020202020204" pitchFamily="34" charset="0"/>
              </a:rPr>
              <a:t>A</a:t>
            </a:r>
            <a:r>
              <a:rPr lang="zh-CN" altLang="en-US" b="1" dirty="0">
                <a:latin typeface="Arial" panose="020B0604020202020204" pitchFamily="34" charset="0"/>
              </a:rPr>
              <a:t>，</a:t>
            </a:r>
            <a:r>
              <a:rPr lang="en-US" altLang="zh-CN" b="1">
                <a:latin typeface="Arial" panose="020B0604020202020204" pitchFamily="34" charset="0"/>
              </a:rPr>
              <a:t>B</a:t>
            </a:r>
            <a:r>
              <a:rPr lang="zh-CN" altLang="en-US" b="1" dirty="0">
                <a:latin typeface="Arial" panose="020B0604020202020204" pitchFamily="34" charset="0"/>
              </a:rPr>
              <a:t>，</a:t>
            </a:r>
            <a:r>
              <a:rPr lang="en-US" altLang="zh-CN" b="1">
                <a:latin typeface="Arial" panose="020B0604020202020204" pitchFamily="34" charset="0"/>
              </a:rPr>
              <a:t>C</a:t>
            </a:r>
            <a:r>
              <a:rPr lang="zh-CN" altLang="en-US" b="1" dirty="0">
                <a:latin typeface="Arial" panose="020B0604020202020204" pitchFamily="34" charset="0"/>
              </a:rPr>
              <a:t>，</a:t>
            </a:r>
            <a:r>
              <a:rPr lang="en-US" altLang="zh-CN" b="1">
                <a:latin typeface="Arial" panose="020B0604020202020204" pitchFamily="34" charset="0"/>
              </a:rPr>
              <a:t>D</a:t>
            </a:r>
            <a:r>
              <a:rPr lang="zh-CN" altLang="en-US" b="1" dirty="0">
                <a:latin typeface="Arial" panose="020B0604020202020204" pitchFamily="34" charset="0"/>
              </a:rPr>
              <a:t>的面积之和为</a:t>
            </a:r>
            <a:r>
              <a:rPr lang="en-US" altLang="zh-CN" b="1">
                <a:latin typeface="Arial" panose="020B0604020202020204" pitchFamily="34" charset="0"/>
              </a:rPr>
              <a:t>___________cm</a:t>
            </a:r>
            <a:r>
              <a:rPr lang="en-US" altLang="zh-CN" b="1" baseline="30000">
                <a:latin typeface="Arial" panose="020B0604020202020204" pitchFamily="34" charset="0"/>
              </a:rPr>
              <a:t>2</a:t>
            </a:r>
            <a:r>
              <a:rPr lang="zh-CN" altLang="en-US" b="1" dirty="0">
                <a:latin typeface="Arial" panose="020B0604020202020204" pitchFamily="34" charset="0"/>
              </a:rPr>
              <a:t>。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84005" name="Text Box 37"/>
          <p:cNvSpPr txBox="1"/>
          <p:nvPr/>
        </p:nvSpPr>
        <p:spPr>
          <a:xfrm>
            <a:off x="6799263" y="1692275"/>
            <a:ext cx="5810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/>
            <a:r>
              <a:rPr lang="en-US" altLang="zh-CN">
                <a:solidFill>
                  <a:srgbClr val="009900"/>
                </a:solidFill>
                <a:latin typeface="Arial" panose="020B0604020202020204" pitchFamily="34" charset="0"/>
              </a:rPr>
              <a:t>49</a:t>
            </a:r>
            <a:endParaRPr lang="en-US" altLang="zh-CN">
              <a:solidFill>
                <a:srgbClr val="009900"/>
              </a:solidFill>
              <a:latin typeface="Arial" panose="020B0604020202020204" pitchFamily="34" charset="0"/>
            </a:endParaRPr>
          </a:p>
        </p:txBody>
      </p:sp>
      <p:grpSp>
        <p:nvGrpSpPr>
          <p:cNvPr id="4106278" name="xjh2004-7-513:59:46"/>
          <p:cNvGrpSpPr/>
          <p:nvPr/>
        </p:nvGrpSpPr>
        <p:grpSpPr>
          <a:xfrm>
            <a:off x="2349500" y="3035300"/>
            <a:ext cx="3116263" cy="2971800"/>
            <a:chOff x="5400" y="1590"/>
            <a:chExt cx="3405" cy="3126"/>
          </a:xfrm>
        </p:grpSpPr>
        <p:grpSp>
          <p:nvGrpSpPr>
            <p:cNvPr id="4106279" name="Group 3"/>
            <p:cNvGrpSpPr/>
            <p:nvPr/>
          </p:nvGrpSpPr>
          <p:grpSpPr>
            <a:xfrm>
              <a:off x="6480" y="3624"/>
              <a:ext cx="1080" cy="1092"/>
              <a:chOff x="5220" y="2376"/>
              <a:chExt cx="2340" cy="2340"/>
            </a:xfrm>
          </p:grpSpPr>
          <p:sp>
            <p:nvSpPr>
              <p:cNvPr id="4106280" name="m4line01"/>
              <p:cNvSpPr/>
              <p:nvPr/>
            </p:nvSpPr>
            <p:spPr>
              <a:xfrm>
                <a:off x="5220" y="2376"/>
                <a:ext cx="0" cy="234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6281" name="m4line02"/>
              <p:cNvSpPr/>
              <p:nvPr/>
            </p:nvSpPr>
            <p:spPr>
              <a:xfrm>
                <a:off x="5220" y="2376"/>
                <a:ext cx="2340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6282" name="m4line03"/>
              <p:cNvSpPr/>
              <p:nvPr/>
            </p:nvSpPr>
            <p:spPr>
              <a:xfrm>
                <a:off x="7560" y="2376"/>
                <a:ext cx="0" cy="234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6283" name="m4line04"/>
              <p:cNvSpPr/>
              <p:nvPr/>
            </p:nvSpPr>
            <p:spPr>
              <a:xfrm>
                <a:off x="5220" y="4716"/>
                <a:ext cx="2340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106284" name="Freeform 8"/>
            <p:cNvSpPr/>
            <p:nvPr/>
          </p:nvSpPr>
          <p:spPr>
            <a:xfrm>
              <a:off x="6480" y="2325"/>
              <a:ext cx="840" cy="1299"/>
            </a:xfrm>
            <a:custGeom>
              <a:avLst/>
              <a:gdLst/>
              <a:ahLst/>
              <a:cxnLst>
                <a:cxn ang="0">
                  <a:pos x="0" y="1299"/>
                </a:cxn>
                <a:cxn ang="0">
                  <a:pos x="840" y="0"/>
                </a:cxn>
              </a:cxnLst>
              <a:pathLst>
                <a:path w="840" h="1299">
                  <a:moveTo>
                    <a:pt x="0" y="1299"/>
                  </a:moveTo>
                  <a:lnTo>
                    <a:pt x="84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85" name="Freeform 9"/>
            <p:cNvSpPr/>
            <p:nvPr/>
          </p:nvSpPr>
          <p:spPr>
            <a:xfrm>
              <a:off x="6285" y="2820"/>
              <a:ext cx="1275" cy="804"/>
            </a:xfrm>
            <a:custGeom>
              <a:avLst/>
              <a:gdLst/>
              <a:ahLst/>
              <a:cxnLst>
                <a:cxn ang="0">
                  <a:pos x="1275" y="804"/>
                </a:cxn>
                <a:cxn ang="0">
                  <a:pos x="0" y="0"/>
                </a:cxn>
              </a:cxnLst>
              <a:pathLst>
                <a:path w="1275" h="804">
                  <a:moveTo>
                    <a:pt x="1275" y="804"/>
                  </a:move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86" name="Line 10"/>
            <p:cNvSpPr/>
            <p:nvPr/>
          </p:nvSpPr>
          <p:spPr>
            <a:xfrm flipV="1">
              <a:off x="7560" y="2844"/>
              <a:ext cx="540" cy="78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6287" name="Freeform 11"/>
            <p:cNvSpPr/>
            <p:nvPr/>
          </p:nvSpPr>
          <p:spPr>
            <a:xfrm>
              <a:off x="7320" y="2310"/>
              <a:ext cx="780" cy="534"/>
            </a:xfrm>
            <a:custGeom>
              <a:avLst/>
              <a:gdLst/>
              <a:ahLst/>
              <a:cxnLst>
                <a:cxn ang="0">
                  <a:pos x="780" y="534"/>
                </a:cxn>
                <a:cxn ang="0">
                  <a:pos x="0" y="0"/>
                </a:cxn>
              </a:cxnLst>
              <a:pathLst>
                <a:path w="780" h="534">
                  <a:moveTo>
                    <a:pt x="780" y="534"/>
                  </a:move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88" name="Line 12"/>
            <p:cNvSpPr/>
            <p:nvPr/>
          </p:nvSpPr>
          <p:spPr>
            <a:xfrm flipH="1" flipV="1">
              <a:off x="5940" y="3312"/>
              <a:ext cx="540" cy="31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6289" name="Freeform 13"/>
            <p:cNvSpPr/>
            <p:nvPr/>
          </p:nvSpPr>
          <p:spPr>
            <a:xfrm>
              <a:off x="5940" y="2805"/>
              <a:ext cx="330" cy="507"/>
            </a:xfrm>
            <a:custGeom>
              <a:avLst/>
              <a:gdLst/>
              <a:ahLst/>
              <a:cxnLst>
                <a:cxn ang="0">
                  <a:pos x="0" y="507"/>
                </a:cxn>
                <a:cxn ang="0">
                  <a:pos x="330" y="0"/>
                </a:cxn>
              </a:cxnLst>
              <a:pathLst>
                <a:path w="330" h="507">
                  <a:moveTo>
                    <a:pt x="0" y="507"/>
                  </a:moveTo>
                  <a:lnTo>
                    <a:pt x="33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0" name="Freeform 14"/>
            <p:cNvSpPr/>
            <p:nvPr/>
          </p:nvSpPr>
          <p:spPr>
            <a:xfrm>
              <a:off x="7335" y="1830"/>
              <a:ext cx="1200" cy="480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1200" y="0"/>
                </a:cxn>
              </a:cxnLst>
              <a:pathLst>
                <a:path w="1200" h="480">
                  <a:moveTo>
                    <a:pt x="0" y="480"/>
                  </a:moveTo>
                  <a:lnTo>
                    <a:pt x="120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1" name="Freeform 15"/>
            <p:cNvSpPr/>
            <p:nvPr/>
          </p:nvSpPr>
          <p:spPr>
            <a:xfrm>
              <a:off x="7605" y="1590"/>
              <a:ext cx="495" cy="1254"/>
            </a:xfrm>
            <a:custGeom>
              <a:avLst/>
              <a:gdLst/>
              <a:ahLst/>
              <a:cxnLst>
                <a:cxn ang="0">
                  <a:pos x="495" y="1254"/>
                </a:cxn>
                <a:cxn ang="0">
                  <a:pos x="0" y="0"/>
                </a:cxn>
              </a:cxnLst>
              <a:pathLst>
                <a:path w="495" h="1254">
                  <a:moveTo>
                    <a:pt x="495" y="1254"/>
                  </a:move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2" name="Freeform 16"/>
            <p:cNvSpPr/>
            <p:nvPr/>
          </p:nvSpPr>
          <p:spPr>
            <a:xfrm>
              <a:off x="7110" y="1830"/>
              <a:ext cx="225" cy="510"/>
            </a:xfrm>
            <a:custGeom>
              <a:avLst/>
              <a:gdLst/>
              <a:ahLst/>
              <a:cxnLst>
                <a:cxn ang="0">
                  <a:pos x="225" y="510"/>
                </a:cxn>
                <a:cxn ang="0">
                  <a:pos x="0" y="0"/>
                </a:cxn>
              </a:cxnLst>
              <a:pathLst>
                <a:path w="225" h="510">
                  <a:moveTo>
                    <a:pt x="225" y="510"/>
                  </a:move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3" name="Freeform 17"/>
            <p:cNvSpPr/>
            <p:nvPr/>
          </p:nvSpPr>
          <p:spPr>
            <a:xfrm>
              <a:off x="7110" y="1590"/>
              <a:ext cx="510" cy="210"/>
            </a:xfrm>
            <a:custGeom>
              <a:avLst/>
              <a:gdLst/>
              <a:ahLst/>
              <a:cxnLst>
                <a:cxn ang="0">
                  <a:pos x="0" y="210"/>
                </a:cxn>
                <a:cxn ang="0">
                  <a:pos x="510" y="0"/>
                </a:cxn>
              </a:cxnLst>
              <a:pathLst>
                <a:path w="510" h="210">
                  <a:moveTo>
                    <a:pt x="0" y="210"/>
                  </a:moveTo>
                  <a:lnTo>
                    <a:pt x="51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4" name="Freeform 18"/>
            <p:cNvSpPr/>
            <p:nvPr/>
          </p:nvSpPr>
          <p:spPr>
            <a:xfrm>
              <a:off x="8100" y="2610"/>
              <a:ext cx="705" cy="234"/>
            </a:xfrm>
            <a:custGeom>
              <a:avLst/>
              <a:gdLst/>
              <a:ahLst/>
              <a:cxnLst>
                <a:cxn ang="0">
                  <a:pos x="0" y="234"/>
                </a:cxn>
                <a:cxn ang="0">
                  <a:pos x="705" y="0"/>
                </a:cxn>
              </a:cxnLst>
              <a:pathLst>
                <a:path w="705" h="234">
                  <a:moveTo>
                    <a:pt x="0" y="234"/>
                  </a:moveTo>
                  <a:lnTo>
                    <a:pt x="705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5" name="Freeform 19"/>
            <p:cNvSpPr/>
            <p:nvPr/>
          </p:nvSpPr>
          <p:spPr>
            <a:xfrm>
              <a:off x="8520" y="1830"/>
              <a:ext cx="270" cy="795"/>
            </a:xfrm>
            <a:custGeom>
              <a:avLst/>
              <a:gdLst/>
              <a:ahLst/>
              <a:cxnLst>
                <a:cxn ang="0">
                  <a:pos x="270" y="795"/>
                </a:cxn>
                <a:cxn ang="0">
                  <a:pos x="0" y="0"/>
                </a:cxn>
              </a:cxnLst>
              <a:pathLst>
                <a:path w="270" h="795">
                  <a:moveTo>
                    <a:pt x="270" y="795"/>
                  </a:move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6" name="Freeform 20"/>
            <p:cNvSpPr/>
            <p:nvPr/>
          </p:nvSpPr>
          <p:spPr>
            <a:xfrm>
              <a:off x="5940" y="2460"/>
              <a:ext cx="1" cy="852"/>
            </a:xfrm>
            <a:custGeom>
              <a:avLst/>
              <a:gdLst/>
              <a:ahLst/>
              <a:cxnLst>
                <a:cxn ang="0">
                  <a:pos x="0" y="852"/>
                </a:cxn>
                <a:cxn ang="0">
                  <a:pos x="0" y="0"/>
                </a:cxn>
              </a:cxnLst>
              <a:pathLst>
                <a:path w="1" h="852">
                  <a:moveTo>
                    <a:pt x="0" y="852"/>
                  </a:move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7" name="Freeform 21"/>
            <p:cNvSpPr/>
            <p:nvPr/>
          </p:nvSpPr>
          <p:spPr>
            <a:xfrm>
              <a:off x="5400" y="2805"/>
              <a:ext cx="915" cy="1"/>
            </a:xfrm>
            <a:custGeom>
              <a:avLst/>
              <a:gdLst/>
              <a:ahLst/>
              <a:cxnLst>
                <a:cxn ang="0">
                  <a:pos x="915" y="0"/>
                </a:cxn>
                <a:cxn ang="0">
                  <a:pos x="0" y="0"/>
                </a:cxn>
              </a:cxnLst>
              <a:pathLst>
                <a:path w="915" h="1">
                  <a:moveTo>
                    <a:pt x="915" y="0"/>
                  </a:move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298" name="Line 22"/>
            <p:cNvSpPr/>
            <p:nvPr/>
          </p:nvSpPr>
          <p:spPr>
            <a:xfrm flipH="1">
              <a:off x="5400" y="3312"/>
              <a:ext cx="540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6299" name="Freeform 23"/>
            <p:cNvSpPr/>
            <p:nvPr/>
          </p:nvSpPr>
          <p:spPr>
            <a:xfrm>
              <a:off x="5400" y="2844"/>
              <a:ext cx="15" cy="4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471"/>
                </a:cxn>
              </a:cxnLst>
              <a:pathLst>
                <a:path w="15" h="471">
                  <a:moveTo>
                    <a:pt x="0" y="0"/>
                  </a:moveTo>
                  <a:lnTo>
                    <a:pt x="15" y="471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300" name="Freeform 24"/>
            <p:cNvSpPr/>
            <p:nvPr/>
          </p:nvSpPr>
          <p:spPr>
            <a:xfrm>
              <a:off x="5940" y="2460"/>
              <a:ext cx="360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0" y="0"/>
                </a:cxn>
              </a:cxnLst>
              <a:pathLst>
                <a:path w="360" h="1">
                  <a:moveTo>
                    <a:pt x="0" y="0"/>
                  </a:moveTo>
                  <a:lnTo>
                    <a:pt x="36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301" name="Freeform 25"/>
            <p:cNvSpPr/>
            <p:nvPr/>
          </p:nvSpPr>
          <p:spPr>
            <a:xfrm>
              <a:off x="6285" y="2445"/>
              <a:ext cx="1" cy="3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60"/>
                </a:cxn>
              </a:cxnLst>
              <a:pathLst>
                <a:path w="1" h="360">
                  <a:moveTo>
                    <a:pt x="0" y="0"/>
                  </a:moveTo>
                  <a:lnTo>
                    <a:pt x="0" y="36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106302" name="Text Box 26"/>
          <p:cNvSpPr txBox="1"/>
          <p:nvPr/>
        </p:nvSpPr>
        <p:spPr>
          <a:xfrm>
            <a:off x="2349500" y="4178300"/>
            <a:ext cx="671513" cy="847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defTabSz="914400"/>
            <a:r>
              <a:rPr lang="en-US" altLang="zh-CN" sz="1600">
                <a:latin typeface="Times New Roman" panose="02020603050405020304" pitchFamily="18" charset="0"/>
              </a:rPr>
              <a:t>A</a:t>
            </a:r>
            <a:endParaRPr lang="en-US" altLang="zh-CN" sz="1600">
              <a:latin typeface="Arial" panose="020B0604020202020204" pitchFamily="34" charset="0"/>
            </a:endParaRPr>
          </a:p>
        </p:txBody>
      </p:sp>
      <p:sp>
        <p:nvSpPr>
          <p:cNvPr id="4106303" name="Text Box 27"/>
          <p:cNvSpPr txBox="1"/>
          <p:nvPr/>
        </p:nvSpPr>
        <p:spPr>
          <a:xfrm>
            <a:off x="2882900" y="3873500"/>
            <a:ext cx="447675" cy="8493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defTabSz="914400"/>
            <a:r>
              <a:rPr lang="en-US" altLang="zh-CN" sz="1400">
                <a:latin typeface="Times New Roman" panose="02020603050405020304" pitchFamily="18" charset="0"/>
              </a:rPr>
              <a:t>B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4106304" name="Text Box 28"/>
          <p:cNvSpPr txBox="1"/>
          <p:nvPr/>
        </p:nvSpPr>
        <p:spPr>
          <a:xfrm>
            <a:off x="3949700" y="3263900"/>
            <a:ext cx="671513" cy="6365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defTabSz="914400"/>
            <a:r>
              <a:rPr lang="en-US" altLang="zh-CN" sz="1600">
                <a:latin typeface="Times New Roman" panose="02020603050405020304" pitchFamily="18" charset="0"/>
              </a:rPr>
              <a:t>C</a:t>
            </a:r>
            <a:endParaRPr lang="en-US" altLang="zh-CN" sz="1600">
              <a:latin typeface="Arial" panose="020B0604020202020204" pitchFamily="34" charset="0"/>
            </a:endParaRPr>
          </a:p>
        </p:txBody>
      </p:sp>
      <p:sp>
        <p:nvSpPr>
          <p:cNvPr id="4106305" name="Text Box 29"/>
          <p:cNvSpPr txBox="1"/>
          <p:nvPr/>
        </p:nvSpPr>
        <p:spPr>
          <a:xfrm>
            <a:off x="4711700" y="3568700"/>
            <a:ext cx="895350" cy="10620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defTabSz="914400"/>
            <a:r>
              <a:rPr lang="en-US" altLang="zh-CN" sz="1600">
                <a:latin typeface="Times New Roman" panose="02020603050405020304" pitchFamily="18" charset="0"/>
              </a:rPr>
              <a:t>D</a:t>
            </a:r>
            <a:endParaRPr lang="en-US" altLang="zh-CN" sz="1600">
              <a:latin typeface="Arial" panose="020B0604020202020204" pitchFamily="34" charset="0"/>
            </a:endParaRPr>
          </a:p>
        </p:txBody>
      </p:sp>
      <p:sp>
        <p:nvSpPr>
          <p:cNvPr id="4106306" name="Text Box 30"/>
          <p:cNvSpPr txBox="1"/>
          <p:nvPr/>
        </p:nvSpPr>
        <p:spPr>
          <a:xfrm>
            <a:off x="4587875" y="4521200"/>
            <a:ext cx="896938" cy="1485900"/>
          </a:xfrm>
          <a:prstGeom prst="rect">
            <a:avLst/>
          </a:prstGeom>
          <a:noFill/>
          <a:ln w="9525">
            <a:noFill/>
          </a:ln>
        </p:spPr>
        <p:txBody>
          <a:bodyPr vert="eaVert"/>
          <a:p>
            <a:pPr defTabSz="914400"/>
            <a:endParaRPr lang="zh-CN" altLang="zh-CN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00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30721" name="组合 25601"/>
          <p:cNvGrpSpPr/>
          <p:nvPr/>
        </p:nvGrpSpPr>
        <p:grpSpPr>
          <a:xfrm>
            <a:off x="1523365" y="476250"/>
            <a:ext cx="9144000" cy="6480175"/>
            <a:chOff x="0" y="0"/>
            <a:chExt cx="2904" cy="2110"/>
          </a:xfrm>
        </p:grpSpPr>
        <p:pic>
          <p:nvPicPr>
            <p:cNvPr id="30722" name="图片 25602" descr="勾股树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904" cy="211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23" name="文本框 25603"/>
            <p:cNvSpPr txBox="1"/>
            <p:nvPr/>
          </p:nvSpPr>
          <p:spPr>
            <a:xfrm>
              <a:off x="1080" y="627"/>
              <a:ext cx="540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24" name="文本框 25604"/>
            <p:cNvSpPr txBox="1"/>
            <p:nvPr/>
          </p:nvSpPr>
          <p:spPr>
            <a:xfrm>
              <a:off x="1440" y="624"/>
              <a:ext cx="540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5606" name="文本框 25605"/>
          <p:cNvSpPr txBox="1"/>
          <p:nvPr/>
        </p:nvSpPr>
        <p:spPr>
          <a:xfrm>
            <a:off x="4042728" y="5845175"/>
            <a:ext cx="4140200" cy="829945"/>
          </a:xfrm>
          <a:prstGeom prst="rect">
            <a:avLst/>
          </a:prstGeom>
          <a:blipFill rotWithShape="1">
            <a:blip r:embed="rId2"/>
          </a:blip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数学的和谐美</a:t>
            </a:r>
            <a:endParaRPr lang="zh-CN" altLang="en-US" sz="4800" b="1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7268" name="Text Box 2"/>
          <p:cNvSpPr txBox="1"/>
          <p:nvPr/>
        </p:nvSpPr>
        <p:spPr>
          <a:xfrm>
            <a:off x="152400" y="644525"/>
            <a:ext cx="8915400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4.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  <a:sym typeface="Symbol" panose="05050102010706020507" pitchFamily="18" charset="2"/>
              </a:rPr>
              <a:t>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中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, ∠C=90°,AC=6,CB=8,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则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defTabSz="914400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  <a:sym typeface="Symbol" panose="05050102010706020507" pitchFamily="18" charset="2"/>
              </a:rPr>
              <a:t>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面积为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_____,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斜边为上的高为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______.</a:t>
            </a: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7" name="Text Box 5"/>
          <p:cNvSpPr txBox="1"/>
          <p:nvPr/>
        </p:nvSpPr>
        <p:spPr>
          <a:xfrm>
            <a:off x="2803525" y="1460500"/>
            <a:ext cx="1008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24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8" name="Text Box 6"/>
          <p:cNvSpPr txBox="1"/>
          <p:nvPr/>
        </p:nvSpPr>
        <p:spPr>
          <a:xfrm>
            <a:off x="7543800" y="1530350"/>
            <a:ext cx="863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4.8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7273" name="AutoShape 7"/>
          <p:cNvSpPr/>
          <p:nvPr/>
        </p:nvSpPr>
        <p:spPr>
          <a:xfrm>
            <a:off x="9540875" y="1976438"/>
            <a:ext cx="2133600" cy="1524000"/>
          </a:xfrm>
          <a:prstGeom prst="rtTriangle">
            <a:avLst/>
          </a:prstGeom>
          <a:solidFill>
            <a:schemeClr val="accent1"/>
          </a:solidFill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defTabSz="914400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9144000" y="1636713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4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endParaRPr kumimoji="1" lang="en-US" altLang="zh-CN" sz="24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11750675" y="3195638"/>
            <a:ext cx="38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4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endParaRPr kumimoji="1" lang="en-US" altLang="zh-CN" sz="24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3" name="Line 11"/>
          <p:cNvSpPr/>
          <p:nvPr/>
        </p:nvSpPr>
        <p:spPr>
          <a:xfrm flipV="1">
            <a:off x="9540875" y="2477453"/>
            <a:ext cx="685800" cy="990600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10226675" y="2052638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</a:t>
            </a:r>
            <a:endParaRPr kumimoji="1" lang="en-US" altLang="zh-CN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95263" y="2795588"/>
            <a:ext cx="82121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p>
            <a:pPr defTabSz="914400"/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5.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在</a:t>
            </a:r>
            <a:r>
              <a:rPr lang="en-US" altLang="zh-CN" sz="3600" b="1" err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Rt△ABC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中，若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a=5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，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b=12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， 则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c =___________.</a:t>
            </a:r>
            <a:endParaRPr lang="zh-CN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382713" y="4002088"/>
            <a:ext cx="8843963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p>
            <a:pPr algn="ctr" defTabSz="91440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分析：当</a:t>
            </a:r>
            <a:r>
              <a:rPr lang="en-US" altLang="zh-CN" sz="3600" b="1">
                <a:latin typeface="Arial" panose="020B0604020202020204" pitchFamily="34" charset="0"/>
              </a:rPr>
              <a:t>c</a:t>
            </a:r>
            <a:r>
              <a:rPr lang="zh-CN" altLang="en-US" sz="3600" b="1" dirty="0">
                <a:latin typeface="Arial" panose="020B0604020202020204" pitchFamily="34" charset="0"/>
              </a:rPr>
              <a:t>是斜边时， 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en-US" altLang="zh-CN" sz="3600" b="1" baseline="300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2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=</a:t>
            </a:r>
            <a:r>
              <a:rPr lang="en-US" altLang="zh-CN" sz="3600" b="1">
                <a:latin typeface="Arial" panose="020B0604020202020204" pitchFamily="34" charset="0"/>
              </a:rPr>
              <a:t> 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a</a:t>
            </a:r>
            <a:r>
              <a:rPr lang="en-US" altLang="zh-CN" sz="3600" b="1" baseline="300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2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+b</a:t>
            </a:r>
            <a:r>
              <a:rPr lang="en-US" altLang="zh-CN" sz="3600" b="1" baseline="300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2</a:t>
            </a:r>
            <a:endParaRPr lang="en-US" altLang="zh-CN" sz="3600" b="1" baseline="3000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pPr algn="ctr" defTabSz="914400">
              <a:spcBef>
                <a:spcPct val="50000"/>
              </a:spcBef>
            </a:pPr>
            <a:endParaRPr lang="en-US" altLang="zh-CN" sz="3600" b="1" baseline="3000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3497263" y="4870450"/>
            <a:ext cx="5905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当</a:t>
            </a: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是斜边时， </a:t>
            </a: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en-US" altLang="zh-CN" sz="3600" b="1" i="0" u="none" strike="noStrike" kern="1200" cap="none" spc="0" normalizeH="0" baseline="3000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=</a:t>
            </a: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en-US" altLang="zh-CN" sz="3600" b="1" i="0" u="none" strike="noStrike" kern="1200" cap="none" spc="0" normalizeH="0" baseline="3000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+c</a:t>
            </a:r>
            <a:r>
              <a:rPr kumimoji="0" lang="en-US" altLang="zh-CN" sz="3600" b="1" i="0" u="none" strike="noStrike" kern="1200" cap="none" spc="0" normalizeH="0" baseline="3000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en-US" altLang="zh-CN" sz="3600" b="1" i="0" u="none" strike="noStrike" kern="1200" cap="none" spc="0" normalizeH="0" baseline="3000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107324" name="组合 4107323"/>
          <p:cNvGrpSpPr/>
          <p:nvPr/>
        </p:nvGrpSpPr>
        <p:grpSpPr>
          <a:xfrm>
            <a:off x="736600" y="3281363"/>
            <a:ext cx="2808288" cy="641350"/>
            <a:chOff x="3792" y="2402"/>
            <a:chExt cx="1769" cy="404"/>
          </a:xfrm>
        </p:grpSpPr>
        <p:sp>
          <p:nvSpPr>
            <p:cNvPr id="31752" name="Rectangle 8"/>
            <p:cNvSpPr/>
            <p:nvPr/>
          </p:nvSpPr>
          <p:spPr>
            <a:xfrm>
              <a:off x="3792" y="2402"/>
              <a:ext cx="1769" cy="404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p>
              <a:pPr algn="ctr" defTabSz="914400">
                <a:spcBef>
                  <a:spcPct val="50000"/>
                </a:spcBef>
              </a:pPr>
              <a:r>
                <a:rPr lang="en-US" altLang="zh-CN" sz="3600" b="1">
                  <a:latin typeface="Times New Roman" panose="02020603050405020304" pitchFamily="18" charset="0"/>
                </a:rPr>
                <a:t>13</a:t>
              </a:r>
              <a:r>
                <a:rPr lang="zh-CN" altLang="en-US" sz="3600" b="1" dirty="0">
                  <a:latin typeface="Times New Roman" panose="02020603050405020304" pitchFamily="18" charset="0"/>
                </a:rPr>
                <a:t>或√</a:t>
              </a:r>
              <a:r>
                <a:rPr lang="en-US" altLang="zh-CN" sz="3600" b="1">
                  <a:latin typeface="Times New Roman" panose="02020603050405020304" pitchFamily="18" charset="0"/>
                </a:rPr>
                <a:t>119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31753" name="Line 9"/>
            <p:cNvSpPr/>
            <p:nvPr/>
          </p:nvSpPr>
          <p:spPr>
            <a:xfrm flipV="1">
              <a:off x="4848" y="2471"/>
              <a:ext cx="54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" name="文本框 1"/>
          <p:cNvSpPr txBox="1"/>
          <p:nvPr/>
        </p:nvSpPr>
        <p:spPr>
          <a:xfrm>
            <a:off x="9218295" y="3424555"/>
            <a:ext cx="322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C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1000"/>
                                        <p:tgtEl>
                                          <p:spTgt spid="31751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10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78" grpId="0"/>
      <p:bldP spid="317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" name="矩形 80"/>
          <p:cNvSpPr>
            <a:spLocks noChangeArrowheads="1"/>
          </p:cNvSpPr>
          <p:nvPr/>
        </p:nvSpPr>
        <p:spPr bwMode="auto">
          <a:xfrm>
            <a:off x="0" y="58738"/>
            <a:ext cx="16240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4110349" name="矩形 4110348"/>
          <p:cNvSpPr/>
          <p:nvPr/>
        </p:nvSpPr>
        <p:spPr>
          <a:xfrm>
            <a:off x="879475" y="1406525"/>
            <a:ext cx="1962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勾股定理：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10350" name="矩形 4110349"/>
          <p:cNvSpPr/>
          <p:nvPr/>
        </p:nvSpPr>
        <p:spPr>
          <a:xfrm>
            <a:off x="2736850" y="1406525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内容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10351" name="矩形 4110350"/>
          <p:cNvSpPr/>
          <p:nvPr/>
        </p:nvSpPr>
        <p:spPr>
          <a:xfrm>
            <a:off x="879475" y="1925638"/>
            <a:ext cx="10493375" cy="7334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在</a:t>
            </a:r>
            <a:r>
              <a:rPr lang="en-US" altLang="zh-CN" err="1">
                <a:solidFill>
                  <a:srgbClr val="FF0000"/>
                </a:solidFill>
                <a:latin typeface="Arial" panose="020B0604020202020204" pitchFamily="34" charset="0"/>
              </a:rPr>
              <a:t>Rt△ABC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中，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 ∠C=90°,a,b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为直角边，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为斜边，则有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a²+b²=c².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110352" name="矩形 4110351"/>
          <p:cNvSpPr/>
          <p:nvPr/>
        </p:nvSpPr>
        <p:spPr>
          <a:xfrm>
            <a:off x="711200" y="4016375"/>
            <a:ext cx="1250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注意：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10353" name="矩形 4110352"/>
          <p:cNvSpPr/>
          <p:nvPr/>
        </p:nvSpPr>
        <p:spPr>
          <a:xfrm>
            <a:off x="1624013" y="4321175"/>
            <a:ext cx="3227387" cy="7334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、在直角三角形中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110354" name="矩形 4110353"/>
          <p:cNvSpPr/>
          <p:nvPr/>
        </p:nvSpPr>
        <p:spPr>
          <a:xfrm>
            <a:off x="5257800" y="4535488"/>
            <a:ext cx="35829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、看清哪个角是直角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110355" name="矩形 4110354"/>
          <p:cNvSpPr/>
          <p:nvPr/>
        </p:nvSpPr>
        <p:spPr>
          <a:xfrm>
            <a:off x="1624013" y="5299075"/>
            <a:ext cx="9272587" cy="604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、已知两边没有指明是直角边还是斜边时一定要分类讨论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110356" name="Object 18"/>
          <p:cNvGraphicFramePr>
            <a:graphicFrameLocks noChangeAspect="1"/>
          </p:cNvGraphicFramePr>
          <p:nvPr/>
        </p:nvGraphicFramePr>
        <p:xfrm>
          <a:off x="5737225" y="3205163"/>
          <a:ext cx="2719388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799465" imgH="254000" progId="Equation.DSMT4">
                  <p:embed/>
                </p:oleObj>
              </mc:Choice>
              <mc:Fallback>
                <p:oleObj name="" r:id="rId1" imgW="799465" imgH="2540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37225" y="3205163"/>
                        <a:ext cx="2719388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0357" name="文本框 4110356"/>
          <p:cNvSpPr txBox="1"/>
          <p:nvPr/>
        </p:nvSpPr>
        <p:spPr>
          <a:xfrm>
            <a:off x="280988" y="3281363"/>
            <a:ext cx="22574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公式变形：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4110358" name="Object 19"/>
          <p:cNvGraphicFramePr>
            <a:graphicFrameLocks noChangeAspect="1"/>
          </p:cNvGraphicFramePr>
          <p:nvPr/>
        </p:nvGraphicFramePr>
        <p:xfrm>
          <a:off x="1990725" y="3106738"/>
          <a:ext cx="3281363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3" imgW="799465" imgH="254000" progId="Equation.DSMT4">
                  <p:embed/>
                </p:oleObj>
              </mc:Choice>
              <mc:Fallback>
                <p:oleObj name="" r:id="rId3" imgW="799465" imgH="2540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90725" y="3106738"/>
                        <a:ext cx="3281363" cy="781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36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6688" y="3025775"/>
            <a:ext cx="2878137" cy="8397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1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1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10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10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26625"/>
          <p:cNvSpPr txBox="1"/>
          <p:nvPr/>
        </p:nvSpPr>
        <p:spPr>
          <a:xfrm>
            <a:off x="1751965" y="838200"/>
            <a:ext cx="8675370" cy="22453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 eaLnBrk="0" hangingPunct="0">
              <a:buAutoNum type="arabicPeriod"/>
            </a:pPr>
            <a:r>
              <a:rPr lang="zh-CN" altLang="en-US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受台风麦莎影响，一棵树在离地面</a:t>
            </a:r>
            <a:r>
              <a:rPr lang="en-US" altLang="zh-CN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米 </a:t>
            </a:r>
            <a:endParaRPr lang="zh-CN" altLang="en-US" sz="3600" b="1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/>
            <a:r>
              <a:rPr lang="zh-CN" altLang="en-US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处断裂，树的顶部落在离树跟底部</a:t>
            </a:r>
            <a:r>
              <a:rPr lang="en-US" altLang="zh-CN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米处，</a:t>
            </a:r>
            <a:endParaRPr lang="zh-CN" altLang="en-US" sz="3600" b="1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/>
            <a:r>
              <a:rPr lang="zh-CN" altLang="en-US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这棵树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折断前</a:t>
            </a:r>
            <a:r>
              <a:rPr lang="zh-CN" altLang="en-US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有多高？</a:t>
            </a:r>
            <a:endParaRPr lang="zh-CN" altLang="en-US" sz="3600" b="1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/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1746" name="组合 26626"/>
          <p:cNvGrpSpPr>
            <a:grpSpLocks noChangeAspect="1"/>
          </p:cNvGrpSpPr>
          <p:nvPr/>
        </p:nvGrpSpPr>
        <p:grpSpPr>
          <a:xfrm>
            <a:off x="1523365" y="0"/>
            <a:ext cx="3600450" cy="962025"/>
            <a:chOff x="0" y="0"/>
            <a:chExt cx="1698" cy="606"/>
          </a:xfrm>
        </p:grpSpPr>
        <p:sp>
          <p:nvSpPr>
            <p:cNvPr id="31747" name="矩形 26627"/>
            <p:cNvSpPr>
              <a:spLocks noChangeAspect="1" noTextEdit="1"/>
            </p:cNvSpPr>
            <p:nvPr/>
          </p:nvSpPr>
          <p:spPr>
            <a:xfrm>
              <a:off x="0" y="0"/>
              <a:ext cx="1698" cy="6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1748" name="组合 26628"/>
            <p:cNvGrpSpPr/>
            <p:nvPr/>
          </p:nvGrpSpPr>
          <p:grpSpPr>
            <a:xfrm>
              <a:off x="3" y="3"/>
              <a:ext cx="1680" cy="589"/>
              <a:chOff x="0" y="0"/>
              <a:chExt cx="1680" cy="589"/>
            </a:xfrm>
          </p:grpSpPr>
          <p:sp>
            <p:nvSpPr>
              <p:cNvPr id="31749" name="未知"/>
              <p:cNvSpPr/>
              <p:nvPr/>
            </p:nvSpPr>
            <p:spPr>
              <a:xfrm>
                <a:off x="0" y="0"/>
                <a:ext cx="1680" cy="480"/>
              </a:xfrm>
              <a:custGeom>
                <a:avLst/>
                <a:gdLst/>
                <a:ahLst/>
                <a:cxnLst/>
                <a:pathLst>
                  <a:path w="4480" h="1280">
                    <a:moveTo>
                      <a:pt x="405" y="426"/>
                    </a:moveTo>
                    <a:cubicBezTo>
                      <a:pt x="175" y="435"/>
                      <a:pt x="0" y="511"/>
                      <a:pt x="0" y="601"/>
                    </a:cubicBezTo>
                    <a:cubicBezTo>
                      <a:pt x="0" y="664"/>
                      <a:pt x="85" y="722"/>
                      <a:pt x="223" y="753"/>
                    </a:cubicBezTo>
                    <a:lnTo>
                      <a:pt x="221" y="751"/>
                    </a:lnTo>
                    <a:cubicBezTo>
                      <a:pt x="143" y="784"/>
                      <a:pt x="99" y="827"/>
                      <a:pt x="99" y="871"/>
                    </a:cubicBezTo>
                    <a:cubicBezTo>
                      <a:pt x="99" y="968"/>
                      <a:pt x="301" y="1046"/>
                      <a:pt x="551" y="1046"/>
                    </a:cubicBezTo>
                    <a:cubicBezTo>
                      <a:pt x="569" y="1046"/>
                      <a:pt x="586" y="1046"/>
                      <a:pt x="604" y="1045"/>
                    </a:cubicBezTo>
                    <a:lnTo>
                      <a:pt x="601" y="1046"/>
                    </a:lnTo>
                    <a:cubicBezTo>
                      <a:pt x="744" y="1143"/>
                      <a:pt x="1009" y="1203"/>
                      <a:pt x="1296" y="1203"/>
                    </a:cubicBezTo>
                    <a:cubicBezTo>
                      <a:pt x="1441" y="1203"/>
                      <a:pt x="1584" y="1188"/>
                      <a:pt x="1708" y="1159"/>
                    </a:cubicBezTo>
                    <a:lnTo>
                      <a:pt x="1707" y="1159"/>
                    </a:lnTo>
                    <a:cubicBezTo>
                      <a:pt x="1837" y="1235"/>
                      <a:pt x="2055" y="1280"/>
                      <a:pt x="2289" y="1280"/>
                    </a:cubicBezTo>
                    <a:cubicBezTo>
                      <a:pt x="2598" y="1280"/>
                      <a:pt x="2870" y="1201"/>
                      <a:pt x="2960" y="1086"/>
                    </a:cubicBezTo>
                    <a:lnTo>
                      <a:pt x="2960" y="1088"/>
                    </a:lnTo>
                    <a:cubicBezTo>
                      <a:pt x="3056" y="1111"/>
                      <a:pt x="3166" y="1123"/>
                      <a:pt x="3278" y="1123"/>
                    </a:cubicBezTo>
                    <a:cubicBezTo>
                      <a:pt x="3607" y="1123"/>
                      <a:pt x="3875" y="1020"/>
                      <a:pt x="3878" y="892"/>
                    </a:cubicBezTo>
                    <a:lnTo>
                      <a:pt x="3877" y="891"/>
                    </a:lnTo>
                    <a:cubicBezTo>
                      <a:pt x="4223" y="872"/>
                      <a:pt x="4480" y="757"/>
                      <a:pt x="4480" y="621"/>
                    </a:cubicBezTo>
                    <a:cubicBezTo>
                      <a:pt x="4480" y="561"/>
                      <a:pt x="4429" y="502"/>
                      <a:pt x="4334" y="455"/>
                    </a:cubicBezTo>
                    <a:lnTo>
                      <a:pt x="4333" y="454"/>
                    </a:lnTo>
                    <a:cubicBezTo>
                      <a:pt x="4362" y="428"/>
                      <a:pt x="4378" y="399"/>
                      <a:pt x="4378" y="370"/>
                    </a:cubicBezTo>
                    <a:cubicBezTo>
                      <a:pt x="4378" y="272"/>
                      <a:pt x="4211" y="187"/>
                      <a:pt x="3970" y="162"/>
                    </a:cubicBezTo>
                    <a:lnTo>
                      <a:pt x="3972" y="161"/>
                    </a:lnTo>
                    <a:cubicBezTo>
                      <a:pt x="3929" y="68"/>
                      <a:pt x="3720" y="0"/>
                      <a:pt x="3476" y="0"/>
                    </a:cubicBezTo>
                    <a:cubicBezTo>
                      <a:pt x="3328" y="0"/>
                      <a:pt x="3188" y="26"/>
                      <a:pt x="3092" y="70"/>
                    </a:cubicBezTo>
                    <a:lnTo>
                      <a:pt x="3093" y="70"/>
                    </a:lnTo>
                    <a:cubicBezTo>
                      <a:pt x="3007" y="26"/>
                      <a:pt x="2874" y="0"/>
                      <a:pt x="2733" y="0"/>
                    </a:cubicBezTo>
                    <a:cubicBezTo>
                      <a:pt x="2561" y="0"/>
                      <a:pt x="2404" y="38"/>
                      <a:pt x="2328" y="98"/>
                    </a:cubicBezTo>
                    <a:lnTo>
                      <a:pt x="2329" y="101"/>
                    </a:lnTo>
                    <a:cubicBezTo>
                      <a:pt x="2226" y="61"/>
                      <a:pt x="2087" y="39"/>
                      <a:pt x="1941" y="39"/>
                    </a:cubicBezTo>
                    <a:cubicBezTo>
                      <a:pt x="1737" y="39"/>
                      <a:pt x="1549" y="83"/>
                      <a:pt x="1453" y="153"/>
                    </a:cubicBezTo>
                    <a:lnTo>
                      <a:pt x="1451" y="155"/>
                    </a:lnTo>
                    <a:cubicBezTo>
                      <a:pt x="1344" y="130"/>
                      <a:pt x="1222" y="117"/>
                      <a:pt x="1097" y="117"/>
                    </a:cubicBezTo>
                    <a:cubicBezTo>
                      <a:pt x="710" y="117"/>
                      <a:pt x="397" y="239"/>
                      <a:pt x="397" y="390"/>
                    </a:cubicBezTo>
                    <a:cubicBezTo>
                      <a:pt x="397" y="402"/>
                      <a:pt x="399" y="414"/>
                      <a:pt x="403" y="426"/>
                    </a:cubicBezTo>
                    <a:lnTo>
                      <a:pt x="405" y="426"/>
                    </a:lnTo>
                    <a:close/>
                  </a:path>
                </a:pathLst>
              </a:custGeom>
              <a:solidFill>
                <a:srgbClr val="00FF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0" name="未知"/>
              <p:cNvSpPr/>
              <p:nvPr/>
            </p:nvSpPr>
            <p:spPr>
              <a:xfrm>
                <a:off x="0" y="0"/>
                <a:ext cx="1680" cy="480"/>
              </a:xfrm>
              <a:custGeom>
                <a:avLst/>
                <a:gdLst/>
                <a:ahLst/>
                <a:cxnLst/>
                <a:pathLst>
                  <a:path w="4480" h="1280">
                    <a:moveTo>
                      <a:pt x="405" y="426"/>
                    </a:moveTo>
                    <a:cubicBezTo>
                      <a:pt x="175" y="435"/>
                      <a:pt x="0" y="511"/>
                      <a:pt x="0" y="601"/>
                    </a:cubicBezTo>
                    <a:cubicBezTo>
                      <a:pt x="0" y="664"/>
                      <a:pt x="85" y="722"/>
                      <a:pt x="223" y="753"/>
                    </a:cubicBezTo>
                    <a:lnTo>
                      <a:pt x="221" y="751"/>
                    </a:lnTo>
                    <a:cubicBezTo>
                      <a:pt x="143" y="784"/>
                      <a:pt x="99" y="827"/>
                      <a:pt x="99" y="871"/>
                    </a:cubicBezTo>
                    <a:cubicBezTo>
                      <a:pt x="99" y="968"/>
                      <a:pt x="301" y="1046"/>
                      <a:pt x="551" y="1046"/>
                    </a:cubicBezTo>
                    <a:cubicBezTo>
                      <a:pt x="569" y="1046"/>
                      <a:pt x="586" y="1046"/>
                      <a:pt x="604" y="1045"/>
                    </a:cubicBezTo>
                    <a:lnTo>
                      <a:pt x="601" y="1046"/>
                    </a:lnTo>
                    <a:cubicBezTo>
                      <a:pt x="744" y="1143"/>
                      <a:pt x="1009" y="1203"/>
                      <a:pt x="1296" y="1203"/>
                    </a:cubicBezTo>
                    <a:cubicBezTo>
                      <a:pt x="1441" y="1203"/>
                      <a:pt x="1584" y="1188"/>
                      <a:pt x="1708" y="1159"/>
                    </a:cubicBezTo>
                    <a:lnTo>
                      <a:pt x="1707" y="1159"/>
                    </a:lnTo>
                    <a:cubicBezTo>
                      <a:pt x="1837" y="1235"/>
                      <a:pt x="2055" y="1280"/>
                      <a:pt x="2289" y="1280"/>
                    </a:cubicBezTo>
                    <a:cubicBezTo>
                      <a:pt x="2598" y="1280"/>
                      <a:pt x="2870" y="1201"/>
                      <a:pt x="2960" y="1086"/>
                    </a:cubicBezTo>
                    <a:lnTo>
                      <a:pt x="2960" y="1088"/>
                    </a:lnTo>
                    <a:cubicBezTo>
                      <a:pt x="3056" y="1111"/>
                      <a:pt x="3166" y="1123"/>
                      <a:pt x="3278" y="1123"/>
                    </a:cubicBezTo>
                    <a:cubicBezTo>
                      <a:pt x="3607" y="1123"/>
                      <a:pt x="3875" y="1020"/>
                      <a:pt x="3878" y="892"/>
                    </a:cubicBezTo>
                    <a:lnTo>
                      <a:pt x="3877" y="891"/>
                    </a:lnTo>
                    <a:cubicBezTo>
                      <a:pt x="4223" y="872"/>
                      <a:pt x="4480" y="757"/>
                      <a:pt x="4480" y="621"/>
                    </a:cubicBezTo>
                    <a:cubicBezTo>
                      <a:pt x="4480" y="561"/>
                      <a:pt x="4429" y="502"/>
                      <a:pt x="4334" y="455"/>
                    </a:cubicBezTo>
                    <a:lnTo>
                      <a:pt x="4333" y="454"/>
                    </a:lnTo>
                    <a:cubicBezTo>
                      <a:pt x="4362" y="428"/>
                      <a:pt x="4378" y="399"/>
                      <a:pt x="4378" y="370"/>
                    </a:cubicBezTo>
                    <a:cubicBezTo>
                      <a:pt x="4378" y="272"/>
                      <a:pt x="4211" y="187"/>
                      <a:pt x="3970" y="162"/>
                    </a:cubicBezTo>
                    <a:lnTo>
                      <a:pt x="3972" y="161"/>
                    </a:lnTo>
                    <a:cubicBezTo>
                      <a:pt x="3929" y="68"/>
                      <a:pt x="3720" y="0"/>
                      <a:pt x="3476" y="0"/>
                    </a:cubicBezTo>
                    <a:cubicBezTo>
                      <a:pt x="3328" y="0"/>
                      <a:pt x="3188" y="26"/>
                      <a:pt x="3092" y="70"/>
                    </a:cubicBezTo>
                    <a:lnTo>
                      <a:pt x="3093" y="70"/>
                    </a:lnTo>
                    <a:cubicBezTo>
                      <a:pt x="3007" y="26"/>
                      <a:pt x="2874" y="0"/>
                      <a:pt x="2733" y="0"/>
                    </a:cubicBezTo>
                    <a:cubicBezTo>
                      <a:pt x="2561" y="0"/>
                      <a:pt x="2404" y="38"/>
                      <a:pt x="2328" y="98"/>
                    </a:cubicBezTo>
                    <a:lnTo>
                      <a:pt x="2329" y="101"/>
                    </a:lnTo>
                    <a:cubicBezTo>
                      <a:pt x="2226" y="61"/>
                      <a:pt x="2087" y="39"/>
                      <a:pt x="1941" y="39"/>
                    </a:cubicBezTo>
                    <a:cubicBezTo>
                      <a:pt x="1737" y="39"/>
                      <a:pt x="1549" y="83"/>
                      <a:pt x="1453" y="153"/>
                    </a:cubicBezTo>
                    <a:lnTo>
                      <a:pt x="1451" y="155"/>
                    </a:lnTo>
                    <a:cubicBezTo>
                      <a:pt x="1344" y="130"/>
                      <a:pt x="1222" y="117"/>
                      <a:pt x="1097" y="117"/>
                    </a:cubicBezTo>
                    <a:cubicBezTo>
                      <a:pt x="710" y="117"/>
                      <a:pt x="397" y="239"/>
                      <a:pt x="397" y="390"/>
                    </a:cubicBezTo>
                    <a:cubicBezTo>
                      <a:pt x="397" y="402"/>
                      <a:pt x="399" y="414"/>
                      <a:pt x="403" y="426"/>
                    </a:cubicBezTo>
                    <a:lnTo>
                      <a:pt x="405" y="426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1" name="未知"/>
              <p:cNvSpPr/>
              <p:nvPr/>
            </p:nvSpPr>
            <p:spPr>
              <a:xfrm>
                <a:off x="84" y="282"/>
                <a:ext cx="98" cy="9"/>
              </a:xfrm>
              <a:custGeom>
                <a:avLst/>
                <a:gdLst/>
                <a:ahLst/>
                <a:cxnLst/>
                <a:pathLst>
                  <a:path w="98" h="9">
                    <a:moveTo>
                      <a:pt x="0" y="0"/>
                    </a:moveTo>
                    <a:cubicBezTo>
                      <a:pt x="25" y="6"/>
                      <a:pt x="55" y="9"/>
                      <a:pt x="85" y="9"/>
                    </a:cubicBezTo>
                    <a:cubicBezTo>
                      <a:pt x="90" y="9"/>
                      <a:pt x="94" y="9"/>
                      <a:pt x="98" y="9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2" name="未知"/>
              <p:cNvSpPr/>
              <p:nvPr/>
            </p:nvSpPr>
            <p:spPr>
              <a:xfrm>
                <a:off x="226" y="388"/>
                <a:ext cx="44" cy="4"/>
              </a:xfrm>
              <a:custGeom>
                <a:avLst/>
                <a:gdLst/>
                <a:ahLst/>
                <a:cxnLst/>
                <a:pathLst>
                  <a:path w="44" h="4">
                    <a:moveTo>
                      <a:pt x="0" y="4"/>
                    </a:moveTo>
                    <a:cubicBezTo>
                      <a:pt x="15" y="3"/>
                      <a:pt x="30" y="2"/>
                      <a:pt x="44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3" name="未知"/>
              <p:cNvSpPr/>
              <p:nvPr/>
            </p:nvSpPr>
            <p:spPr>
              <a:xfrm>
                <a:off x="614" y="415"/>
                <a:ext cx="26" cy="20"/>
              </a:xfrm>
              <a:custGeom>
                <a:avLst/>
                <a:gdLst/>
                <a:ahLst/>
                <a:cxnLst/>
                <a:pathLst>
                  <a:path w="26" h="20">
                    <a:moveTo>
                      <a:pt x="0" y="0"/>
                    </a:moveTo>
                    <a:cubicBezTo>
                      <a:pt x="7" y="7"/>
                      <a:pt x="16" y="14"/>
                      <a:pt x="26" y="2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4" name="未知"/>
              <p:cNvSpPr/>
              <p:nvPr/>
            </p:nvSpPr>
            <p:spPr>
              <a:xfrm>
                <a:off x="1110" y="386"/>
                <a:ext cx="10" cy="21"/>
              </a:xfrm>
              <a:custGeom>
                <a:avLst/>
                <a:gdLst/>
                <a:ahLst/>
                <a:cxnLst/>
                <a:pathLst>
                  <a:path w="10" h="21">
                    <a:moveTo>
                      <a:pt x="0" y="21"/>
                    </a:moveTo>
                    <a:cubicBezTo>
                      <a:pt x="5" y="14"/>
                      <a:pt x="9" y="7"/>
                      <a:pt x="10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5" name="未知"/>
              <p:cNvSpPr/>
              <p:nvPr/>
            </p:nvSpPr>
            <p:spPr>
              <a:xfrm>
                <a:off x="1328" y="255"/>
                <a:ext cx="126" cy="79"/>
              </a:xfrm>
              <a:custGeom>
                <a:avLst/>
                <a:gdLst/>
                <a:ahLst/>
                <a:cxnLst/>
                <a:pathLst>
                  <a:path w="126" h="79">
                    <a:moveTo>
                      <a:pt x="126" y="79"/>
                    </a:moveTo>
                    <a:cubicBezTo>
                      <a:pt x="126" y="79"/>
                      <a:pt x="126" y="79"/>
                      <a:pt x="126" y="79"/>
                    </a:cubicBezTo>
                    <a:cubicBezTo>
                      <a:pt x="126" y="45"/>
                      <a:pt x="77" y="15"/>
                      <a:pt x="0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6" name="未知"/>
              <p:cNvSpPr/>
              <p:nvPr/>
            </p:nvSpPr>
            <p:spPr>
              <a:xfrm>
                <a:off x="1569" y="170"/>
                <a:ext cx="56" cy="30"/>
              </a:xfrm>
              <a:custGeom>
                <a:avLst/>
                <a:gdLst/>
                <a:ahLst/>
                <a:cxnLst/>
                <a:pathLst>
                  <a:path w="56" h="30">
                    <a:moveTo>
                      <a:pt x="0" y="30"/>
                    </a:moveTo>
                    <a:cubicBezTo>
                      <a:pt x="24" y="22"/>
                      <a:pt x="43" y="12"/>
                      <a:pt x="56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7" name="未知"/>
              <p:cNvSpPr/>
              <p:nvPr/>
            </p:nvSpPr>
            <p:spPr>
              <a:xfrm>
                <a:off x="1489" y="60"/>
                <a:ext cx="3" cy="15"/>
              </a:xfrm>
              <a:custGeom>
                <a:avLst/>
                <a:gdLst/>
                <a:ahLst/>
                <a:cxnLst/>
                <a:pathLst>
                  <a:path w="3" h="15">
                    <a:moveTo>
                      <a:pt x="3" y="15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9"/>
                      <a:pt x="2" y="5"/>
                      <a:pt x="0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8" name="未知"/>
              <p:cNvSpPr/>
              <p:nvPr/>
            </p:nvSpPr>
            <p:spPr>
              <a:xfrm>
                <a:off x="1131" y="26"/>
                <a:ext cx="28" cy="18"/>
              </a:xfrm>
              <a:custGeom>
                <a:avLst/>
                <a:gdLst/>
                <a:ahLst/>
                <a:cxnLst/>
                <a:pathLst>
                  <a:path w="28" h="18">
                    <a:moveTo>
                      <a:pt x="28" y="0"/>
                    </a:moveTo>
                    <a:cubicBezTo>
                      <a:pt x="17" y="5"/>
                      <a:pt x="7" y="11"/>
                      <a:pt x="0" y="18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9" name="未知"/>
              <p:cNvSpPr/>
              <p:nvPr/>
            </p:nvSpPr>
            <p:spPr>
              <a:xfrm>
                <a:off x="859" y="37"/>
                <a:ext cx="14" cy="15"/>
              </a:xfrm>
              <a:custGeom>
                <a:avLst/>
                <a:gdLst/>
                <a:ahLst/>
                <a:cxnLst/>
                <a:pathLst>
                  <a:path w="14" h="15">
                    <a:moveTo>
                      <a:pt x="14" y="0"/>
                    </a:moveTo>
                    <a:cubicBezTo>
                      <a:pt x="8" y="5"/>
                      <a:pt x="3" y="10"/>
                      <a:pt x="0" y="15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0" name="未知"/>
              <p:cNvSpPr/>
              <p:nvPr/>
            </p:nvSpPr>
            <p:spPr>
              <a:xfrm>
                <a:off x="544" y="58"/>
                <a:ext cx="51" cy="15"/>
              </a:xfrm>
              <a:custGeom>
                <a:avLst/>
                <a:gdLst/>
                <a:ahLst/>
                <a:cxnLst/>
                <a:pathLst>
                  <a:path w="51" h="15">
                    <a:moveTo>
                      <a:pt x="51" y="15"/>
                    </a:moveTo>
                    <a:cubicBezTo>
                      <a:pt x="35" y="9"/>
                      <a:pt x="18" y="4"/>
                      <a:pt x="0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1" name="未知"/>
              <p:cNvSpPr/>
              <p:nvPr/>
            </p:nvSpPr>
            <p:spPr>
              <a:xfrm>
                <a:off x="151" y="160"/>
                <a:ext cx="9" cy="15"/>
              </a:xfrm>
              <a:custGeom>
                <a:avLst/>
                <a:gdLst/>
                <a:ahLst/>
                <a:cxnLst/>
                <a:pathLst>
                  <a:path w="9" h="15">
                    <a:moveTo>
                      <a:pt x="0" y="0"/>
                    </a:moveTo>
                    <a:cubicBezTo>
                      <a:pt x="2" y="5"/>
                      <a:pt x="5" y="11"/>
                      <a:pt x="9" y="15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2" name="椭圆 26642"/>
              <p:cNvSpPr/>
              <p:nvPr/>
            </p:nvSpPr>
            <p:spPr>
              <a:xfrm>
                <a:off x="175" y="440"/>
                <a:ext cx="280" cy="80"/>
              </a:xfrm>
              <a:prstGeom prst="ellipse">
                <a:avLst/>
              </a:prstGeom>
              <a:solidFill>
                <a:srgbClr val="00FF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63" name="椭圆 26643"/>
              <p:cNvSpPr/>
              <p:nvPr/>
            </p:nvSpPr>
            <p:spPr>
              <a:xfrm>
                <a:off x="175" y="440"/>
                <a:ext cx="280" cy="80"/>
              </a:xfrm>
              <a:prstGeom prst="ellipse">
                <a:avLst/>
              </a:pr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64" name="椭圆 26644"/>
              <p:cNvSpPr/>
              <p:nvPr/>
            </p:nvSpPr>
            <p:spPr>
              <a:xfrm>
                <a:off x="92" y="513"/>
                <a:ext cx="187" cy="53"/>
              </a:xfrm>
              <a:prstGeom prst="ellipse">
                <a:avLst/>
              </a:prstGeom>
              <a:solidFill>
                <a:srgbClr val="00FF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65" name="椭圆 26645"/>
              <p:cNvSpPr/>
              <p:nvPr/>
            </p:nvSpPr>
            <p:spPr>
              <a:xfrm>
                <a:off x="92" y="513"/>
                <a:ext cx="187" cy="53"/>
              </a:xfrm>
              <a:prstGeom prst="ellipse">
                <a:avLst/>
              </a:pr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66" name="椭圆 26646"/>
              <p:cNvSpPr/>
              <p:nvPr/>
            </p:nvSpPr>
            <p:spPr>
              <a:xfrm>
                <a:off x="58" y="563"/>
                <a:ext cx="94" cy="26"/>
              </a:xfrm>
              <a:prstGeom prst="ellipse">
                <a:avLst/>
              </a:prstGeom>
              <a:solidFill>
                <a:srgbClr val="00FF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67" name="椭圆 26647"/>
              <p:cNvSpPr/>
              <p:nvPr/>
            </p:nvSpPr>
            <p:spPr>
              <a:xfrm>
                <a:off x="58" y="563"/>
                <a:ext cx="94" cy="26"/>
              </a:xfrm>
              <a:prstGeom prst="ellipse">
                <a:avLst/>
              </a:pr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1768" name="矩形 26648"/>
            <p:cNvSpPr/>
            <p:nvPr/>
          </p:nvSpPr>
          <p:spPr>
            <a:xfrm>
              <a:off x="523" y="47"/>
              <a:ext cx="720" cy="404"/>
            </a:xfrm>
            <a:prstGeom prst="rect">
              <a:avLst/>
            </a:prstGeom>
            <a:solidFill>
              <a:srgbClr val="00FFFF"/>
            </a:solidFill>
            <a:ln w="9525">
              <a:noFill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69" name="矩形 26649"/>
            <p:cNvSpPr/>
            <p:nvPr/>
          </p:nvSpPr>
          <p:spPr>
            <a:xfrm>
              <a:off x="582" y="102"/>
              <a:ext cx="338" cy="3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 eaLnBrk="0" hangingPunct="0"/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y=0</a:t>
              </a:r>
              <a:endParaRPr lang="en-US" altLang="zh-CN" sz="4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1770" name="组合 26650"/>
            <p:cNvGrpSpPr/>
            <p:nvPr/>
          </p:nvGrpSpPr>
          <p:grpSpPr>
            <a:xfrm>
              <a:off x="3" y="3"/>
              <a:ext cx="1680" cy="589"/>
              <a:chOff x="0" y="0"/>
              <a:chExt cx="1680" cy="589"/>
            </a:xfrm>
          </p:grpSpPr>
          <p:sp>
            <p:nvSpPr>
              <p:cNvPr id="31771" name="未知"/>
              <p:cNvSpPr/>
              <p:nvPr/>
            </p:nvSpPr>
            <p:spPr>
              <a:xfrm>
                <a:off x="0" y="0"/>
                <a:ext cx="1680" cy="480"/>
              </a:xfrm>
              <a:custGeom>
                <a:avLst/>
                <a:gdLst/>
                <a:ahLst/>
                <a:cxnLst/>
                <a:pathLst>
                  <a:path w="4480" h="1280">
                    <a:moveTo>
                      <a:pt x="405" y="426"/>
                    </a:moveTo>
                    <a:cubicBezTo>
                      <a:pt x="175" y="435"/>
                      <a:pt x="0" y="511"/>
                      <a:pt x="0" y="601"/>
                    </a:cubicBezTo>
                    <a:cubicBezTo>
                      <a:pt x="0" y="664"/>
                      <a:pt x="85" y="722"/>
                      <a:pt x="223" y="753"/>
                    </a:cubicBezTo>
                    <a:lnTo>
                      <a:pt x="221" y="751"/>
                    </a:lnTo>
                    <a:cubicBezTo>
                      <a:pt x="143" y="784"/>
                      <a:pt x="99" y="827"/>
                      <a:pt x="99" y="871"/>
                    </a:cubicBezTo>
                    <a:cubicBezTo>
                      <a:pt x="99" y="968"/>
                      <a:pt x="301" y="1046"/>
                      <a:pt x="551" y="1046"/>
                    </a:cubicBezTo>
                    <a:cubicBezTo>
                      <a:pt x="569" y="1046"/>
                      <a:pt x="586" y="1046"/>
                      <a:pt x="604" y="1045"/>
                    </a:cubicBezTo>
                    <a:lnTo>
                      <a:pt x="601" y="1046"/>
                    </a:lnTo>
                    <a:cubicBezTo>
                      <a:pt x="744" y="1143"/>
                      <a:pt x="1009" y="1203"/>
                      <a:pt x="1296" y="1203"/>
                    </a:cubicBezTo>
                    <a:cubicBezTo>
                      <a:pt x="1441" y="1203"/>
                      <a:pt x="1584" y="1188"/>
                      <a:pt x="1708" y="1159"/>
                    </a:cubicBezTo>
                    <a:lnTo>
                      <a:pt x="1707" y="1159"/>
                    </a:lnTo>
                    <a:cubicBezTo>
                      <a:pt x="1837" y="1235"/>
                      <a:pt x="2055" y="1280"/>
                      <a:pt x="2289" y="1280"/>
                    </a:cubicBezTo>
                    <a:cubicBezTo>
                      <a:pt x="2598" y="1280"/>
                      <a:pt x="2870" y="1201"/>
                      <a:pt x="2960" y="1086"/>
                    </a:cubicBezTo>
                    <a:lnTo>
                      <a:pt x="2960" y="1088"/>
                    </a:lnTo>
                    <a:cubicBezTo>
                      <a:pt x="3056" y="1111"/>
                      <a:pt x="3166" y="1123"/>
                      <a:pt x="3278" y="1123"/>
                    </a:cubicBezTo>
                    <a:cubicBezTo>
                      <a:pt x="3607" y="1123"/>
                      <a:pt x="3875" y="1020"/>
                      <a:pt x="3878" y="892"/>
                    </a:cubicBezTo>
                    <a:lnTo>
                      <a:pt x="3877" y="891"/>
                    </a:lnTo>
                    <a:cubicBezTo>
                      <a:pt x="4223" y="872"/>
                      <a:pt x="4480" y="757"/>
                      <a:pt x="4480" y="621"/>
                    </a:cubicBezTo>
                    <a:cubicBezTo>
                      <a:pt x="4480" y="561"/>
                      <a:pt x="4429" y="502"/>
                      <a:pt x="4334" y="455"/>
                    </a:cubicBezTo>
                    <a:lnTo>
                      <a:pt x="4333" y="454"/>
                    </a:lnTo>
                    <a:cubicBezTo>
                      <a:pt x="4362" y="428"/>
                      <a:pt x="4378" y="399"/>
                      <a:pt x="4378" y="370"/>
                    </a:cubicBezTo>
                    <a:cubicBezTo>
                      <a:pt x="4378" y="272"/>
                      <a:pt x="4211" y="187"/>
                      <a:pt x="3970" y="162"/>
                    </a:cubicBezTo>
                    <a:lnTo>
                      <a:pt x="3972" y="161"/>
                    </a:lnTo>
                    <a:cubicBezTo>
                      <a:pt x="3929" y="68"/>
                      <a:pt x="3720" y="0"/>
                      <a:pt x="3476" y="0"/>
                    </a:cubicBezTo>
                    <a:cubicBezTo>
                      <a:pt x="3328" y="0"/>
                      <a:pt x="3188" y="26"/>
                      <a:pt x="3092" y="70"/>
                    </a:cubicBezTo>
                    <a:lnTo>
                      <a:pt x="3093" y="70"/>
                    </a:lnTo>
                    <a:cubicBezTo>
                      <a:pt x="3007" y="26"/>
                      <a:pt x="2874" y="0"/>
                      <a:pt x="2733" y="0"/>
                    </a:cubicBezTo>
                    <a:cubicBezTo>
                      <a:pt x="2561" y="0"/>
                      <a:pt x="2404" y="38"/>
                      <a:pt x="2328" y="98"/>
                    </a:cubicBezTo>
                    <a:lnTo>
                      <a:pt x="2329" y="101"/>
                    </a:lnTo>
                    <a:cubicBezTo>
                      <a:pt x="2226" y="61"/>
                      <a:pt x="2087" y="39"/>
                      <a:pt x="1941" y="39"/>
                    </a:cubicBezTo>
                    <a:cubicBezTo>
                      <a:pt x="1737" y="39"/>
                      <a:pt x="1549" y="83"/>
                      <a:pt x="1453" y="153"/>
                    </a:cubicBezTo>
                    <a:lnTo>
                      <a:pt x="1451" y="155"/>
                    </a:lnTo>
                    <a:cubicBezTo>
                      <a:pt x="1344" y="130"/>
                      <a:pt x="1222" y="117"/>
                      <a:pt x="1097" y="117"/>
                    </a:cubicBezTo>
                    <a:cubicBezTo>
                      <a:pt x="710" y="117"/>
                      <a:pt x="397" y="239"/>
                      <a:pt x="397" y="390"/>
                    </a:cubicBezTo>
                    <a:cubicBezTo>
                      <a:pt x="397" y="402"/>
                      <a:pt x="399" y="414"/>
                      <a:pt x="403" y="426"/>
                    </a:cubicBezTo>
                    <a:lnTo>
                      <a:pt x="405" y="426"/>
                    </a:lnTo>
                    <a:close/>
                  </a:path>
                </a:pathLst>
              </a:custGeom>
              <a:solidFill>
                <a:srgbClr val="00FF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2" name="未知"/>
              <p:cNvSpPr/>
              <p:nvPr/>
            </p:nvSpPr>
            <p:spPr>
              <a:xfrm>
                <a:off x="0" y="0"/>
                <a:ext cx="1680" cy="480"/>
              </a:xfrm>
              <a:custGeom>
                <a:avLst/>
                <a:gdLst/>
                <a:ahLst/>
                <a:cxnLst/>
                <a:pathLst>
                  <a:path w="4480" h="1280">
                    <a:moveTo>
                      <a:pt x="405" y="426"/>
                    </a:moveTo>
                    <a:cubicBezTo>
                      <a:pt x="175" y="435"/>
                      <a:pt x="0" y="511"/>
                      <a:pt x="0" y="601"/>
                    </a:cubicBezTo>
                    <a:cubicBezTo>
                      <a:pt x="0" y="664"/>
                      <a:pt x="85" y="722"/>
                      <a:pt x="223" y="753"/>
                    </a:cubicBezTo>
                    <a:lnTo>
                      <a:pt x="221" y="751"/>
                    </a:lnTo>
                    <a:cubicBezTo>
                      <a:pt x="143" y="784"/>
                      <a:pt x="99" y="827"/>
                      <a:pt x="99" y="871"/>
                    </a:cubicBezTo>
                    <a:cubicBezTo>
                      <a:pt x="99" y="968"/>
                      <a:pt x="301" y="1046"/>
                      <a:pt x="551" y="1046"/>
                    </a:cubicBezTo>
                    <a:cubicBezTo>
                      <a:pt x="569" y="1046"/>
                      <a:pt x="586" y="1046"/>
                      <a:pt x="604" y="1045"/>
                    </a:cubicBezTo>
                    <a:lnTo>
                      <a:pt x="601" y="1046"/>
                    </a:lnTo>
                    <a:cubicBezTo>
                      <a:pt x="744" y="1143"/>
                      <a:pt x="1009" y="1203"/>
                      <a:pt x="1296" y="1203"/>
                    </a:cubicBezTo>
                    <a:cubicBezTo>
                      <a:pt x="1441" y="1203"/>
                      <a:pt x="1584" y="1188"/>
                      <a:pt x="1708" y="1159"/>
                    </a:cubicBezTo>
                    <a:lnTo>
                      <a:pt x="1707" y="1159"/>
                    </a:lnTo>
                    <a:cubicBezTo>
                      <a:pt x="1837" y="1235"/>
                      <a:pt x="2055" y="1280"/>
                      <a:pt x="2289" y="1280"/>
                    </a:cubicBezTo>
                    <a:cubicBezTo>
                      <a:pt x="2598" y="1280"/>
                      <a:pt x="2870" y="1201"/>
                      <a:pt x="2960" y="1086"/>
                    </a:cubicBezTo>
                    <a:lnTo>
                      <a:pt x="2960" y="1088"/>
                    </a:lnTo>
                    <a:cubicBezTo>
                      <a:pt x="3056" y="1111"/>
                      <a:pt x="3166" y="1123"/>
                      <a:pt x="3278" y="1123"/>
                    </a:cubicBezTo>
                    <a:cubicBezTo>
                      <a:pt x="3607" y="1123"/>
                      <a:pt x="3875" y="1020"/>
                      <a:pt x="3878" y="892"/>
                    </a:cubicBezTo>
                    <a:lnTo>
                      <a:pt x="3877" y="891"/>
                    </a:lnTo>
                    <a:cubicBezTo>
                      <a:pt x="4223" y="872"/>
                      <a:pt x="4480" y="757"/>
                      <a:pt x="4480" y="621"/>
                    </a:cubicBezTo>
                    <a:cubicBezTo>
                      <a:pt x="4480" y="561"/>
                      <a:pt x="4429" y="502"/>
                      <a:pt x="4334" y="455"/>
                    </a:cubicBezTo>
                    <a:lnTo>
                      <a:pt x="4333" y="454"/>
                    </a:lnTo>
                    <a:cubicBezTo>
                      <a:pt x="4362" y="428"/>
                      <a:pt x="4378" y="399"/>
                      <a:pt x="4378" y="370"/>
                    </a:cubicBezTo>
                    <a:cubicBezTo>
                      <a:pt x="4378" y="272"/>
                      <a:pt x="4211" y="187"/>
                      <a:pt x="3970" y="162"/>
                    </a:cubicBezTo>
                    <a:lnTo>
                      <a:pt x="3972" y="161"/>
                    </a:lnTo>
                    <a:cubicBezTo>
                      <a:pt x="3929" y="68"/>
                      <a:pt x="3720" y="0"/>
                      <a:pt x="3476" y="0"/>
                    </a:cubicBezTo>
                    <a:cubicBezTo>
                      <a:pt x="3328" y="0"/>
                      <a:pt x="3188" y="26"/>
                      <a:pt x="3092" y="70"/>
                    </a:cubicBezTo>
                    <a:lnTo>
                      <a:pt x="3093" y="70"/>
                    </a:lnTo>
                    <a:cubicBezTo>
                      <a:pt x="3007" y="26"/>
                      <a:pt x="2874" y="0"/>
                      <a:pt x="2733" y="0"/>
                    </a:cubicBezTo>
                    <a:cubicBezTo>
                      <a:pt x="2561" y="0"/>
                      <a:pt x="2404" y="38"/>
                      <a:pt x="2328" y="98"/>
                    </a:cubicBezTo>
                    <a:lnTo>
                      <a:pt x="2329" y="101"/>
                    </a:lnTo>
                    <a:cubicBezTo>
                      <a:pt x="2226" y="61"/>
                      <a:pt x="2087" y="39"/>
                      <a:pt x="1941" y="39"/>
                    </a:cubicBezTo>
                    <a:cubicBezTo>
                      <a:pt x="1737" y="39"/>
                      <a:pt x="1549" y="83"/>
                      <a:pt x="1453" y="153"/>
                    </a:cubicBezTo>
                    <a:lnTo>
                      <a:pt x="1451" y="155"/>
                    </a:lnTo>
                    <a:cubicBezTo>
                      <a:pt x="1344" y="130"/>
                      <a:pt x="1222" y="117"/>
                      <a:pt x="1097" y="117"/>
                    </a:cubicBezTo>
                    <a:cubicBezTo>
                      <a:pt x="710" y="117"/>
                      <a:pt x="397" y="239"/>
                      <a:pt x="397" y="390"/>
                    </a:cubicBezTo>
                    <a:cubicBezTo>
                      <a:pt x="397" y="402"/>
                      <a:pt x="399" y="414"/>
                      <a:pt x="403" y="426"/>
                    </a:cubicBezTo>
                    <a:lnTo>
                      <a:pt x="405" y="426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3" name="未知"/>
              <p:cNvSpPr/>
              <p:nvPr/>
            </p:nvSpPr>
            <p:spPr>
              <a:xfrm>
                <a:off x="84" y="282"/>
                <a:ext cx="98" cy="9"/>
              </a:xfrm>
              <a:custGeom>
                <a:avLst/>
                <a:gdLst/>
                <a:ahLst/>
                <a:cxnLst/>
                <a:pathLst>
                  <a:path w="98" h="9">
                    <a:moveTo>
                      <a:pt x="0" y="0"/>
                    </a:moveTo>
                    <a:cubicBezTo>
                      <a:pt x="25" y="6"/>
                      <a:pt x="55" y="9"/>
                      <a:pt x="85" y="9"/>
                    </a:cubicBezTo>
                    <a:cubicBezTo>
                      <a:pt x="90" y="9"/>
                      <a:pt x="94" y="9"/>
                      <a:pt x="98" y="9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4" name="未知"/>
              <p:cNvSpPr/>
              <p:nvPr/>
            </p:nvSpPr>
            <p:spPr>
              <a:xfrm>
                <a:off x="226" y="388"/>
                <a:ext cx="44" cy="4"/>
              </a:xfrm>
              <a:custGeom>
                <a:avLst/>
                <a:gdLst/>
                <a:ahLst/>
                <a:cxnLst/>
                <a:pathLst>
                  <a:path w="44" h="4">
                    <a:moveTo>
                      <a:pt x="0" y="4"/>
                    </a:moveTo>
                    <a:cubicBezTo>
                      <a:pt x="15" y="3"/>
                      <a:pt x="30" y="2"/>
                      <a:pt x="44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5" name="未知"/>
              <p:cNvSpPr/>
              <p:nvPr/>
            </p:nvSpPr>
            <p:spPr>
              <a:xfrm>
                <a:off x="614" y="415"/>
                <a:ext cx="26" cy="20"/>
              </a:xfrm>
              <a:custGeom>
                <a:avLst/>
                <a:gdLst/>
                <a:ahLst/>
                <a:cxnLst/>
                <a:pathLst>
                  <a:path w="26" h="20">
                    <a:moveTo>
                      <a:pt x="0" y="0"/>
                    </a:moveTo>
                    <a:cubicBezTo>
                      <a:pt x="7" y="7"/>
                      <a:pt x="16" y="14"/>
                      <a:pt x="26" y="2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6" name="未知"/>
              <p:cNvSpPr/>
              <p:nvPr/>
            </p:nvSpPr>
            <p:spPr>
              <a:xfrm>
                <a:off x="1110" y="386"/>
                <a:ext cx="10" cy="21"/>
              </a:xfrm>
              <a:custGeom>
                <a:avLst/>
                <a:gdLst/>
                <a:ahLst/>
                <a:cxnLst/>
                <a:pathLst>
                  <a:path w="10" h="21">
                    <a:moveTo>
                      <a:pt x="0" y="21"/>
                    </a:moveTo>
                    <a:cubicBezTo>
                      <a:pt x="5" y="14"/>
                      <a:pt x="9" y="7"/>
                      <a:pt x="10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7" name="未知"/>
              <p:cNvSpPr/>
              <p:nvPr/>
            </p:nvSpPr>
            <p:spPr>
              <a:xfrm>
                <a:off x="1328" y="255"/>
                <a:ext cx="126" cy="79"/>
              </a:xfrm>
              <a:custGeom>
                <a:avLst/>
                <a:gdLst/>
                <a:ahLst/>
                <a:cxnLst/>
                <a:pathLst>
                  <a:path w="126" h="79">
                    <a:moveTo>
                      <a:pt x="126" y="79"/>
                    </a:moveTo>
                    <a:cubicBezTo>
                      <a:pt x="126" y="79"/>
                      <a:pt x="126" y="79"/>
                      <a:pt x="126" y="79"/>
                    </a:cubicBezTo>
                    <a:cubicBezTo>
                      <a:pt x="126" y="45"/>
                      <a:pt x="77" y="15"/>
                      <a:pt x="0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8" name="未知"/>
              <p:cNvSpPr/>
              <p:nvPr/>
            </p:nvSpPr>
            <p:spPr>
              <a:xfrm>
                <a:off x="1569" y="170"/>
                <a:ext cx="56" cy="30"/>
              </a:xfrm>
              <a:custGeom>
                <a:avLst/>
                <a:gdLst/>
                <a:ahLst/>
                <a:cxnLst/>
                <a:pathLst>
                  <a:path w="56" h="30">
                    <a:moveTo>
                      <a:pt x="0" y="30"/>
                    </a:moveTo>
                    <a:cubicBezTo>
                      <a:pt x="24" y="22"/>
                      <a:pt x="43" y="12"/>
                      <a:pt x="56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9" name="未知"/>
              <p:cNvSpPr/>
              <p:nvPr/>
            </p:nvSpPr>
            <p:spPr>
              <a:xfrm>
                <a:off x="1489" y="60"/>
                <a:ext cx="3" cy="15"/>
              </a:xfrm>
              <a:custGeom>
                <a:avLst/>
                <a:gdLst/>
                <a:ahLst/>
                <a:cxnLst/>
                <a:pathLst>
                  <a:path w="3" h="15">
                    <a:moveTo>
                      <a:pt x="3" y="15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9"/>
                      <a:pt x="2" y="5"/>
                      <a:pt x="0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0" name="未知"/>
              <p:cNvSpPr/>
              <p:nvPr/>
            </p:nvSpPr>
            <p:spPr>
              <a:xfrm>
                <a:off x="1131" y="26"/>
                <a:ext cx="28" cy="18"/>
              </a:xfrm>
              <a:custGeom>
                <a:avLst/>
                <a:gdLst/>
                <a:ahLst/>
                <a:cxnLst/>
                <a:pathLst>
                  <a:path w="28" h="18">
                    <a:moveTo>
                      <a:pt x="28" y="0"/>
                    </a:moveTo>
                    <a:cubicBezTo>
                      <a:pt x="17" y="5"/>
                      <a:pt x="7" y="11"/>
                      <a:pt x="0" y="18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1" name="未知"/>
              <p:cNvSpPr/>
              <p:nvPr/>
            </p:nvSpPr>
            <p:spPr>
              <a:xfrm>
                <a:off x="859" y="37"/>
                <a:ext cx="14" cy="15"/>
              </a:xfrm>
              <a:custGeom>
                <a:avLst/>
                <a:gdLst/>
                <a:ahLst/>
                <a:cxnLst/>
                <a:pathLst>
                  <a:path w="14" h="15">
                    <a:moveTo>
                      <a:pt x="14" y="0"/>
                    </a:moveTo>
                    <a:cubicBezTo>
                      <a:pt x="8" y="5"/>
                      <a:pt x="3" y="10"/>
                      <a:pt x="0" y="15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2" name="未知"/>
              <p:cNvSpPr/>
              <p:nvPr/>
            </p:nvSpPr>
            <p:spPr>
              <a:xfrm>
                <a:off x="544" y="58"/>
                <a:ext cx="51" cy="15"/>
              </a:xfrm>
              <a:custGeom>
                <a:avLst/>
                <a:gdLst/>
                <a:ahLst/>
                <a:cxnLst/>
                <a:pathLst>
                  <a:path w="51" h="15">
                    <a:moveTo>
                      <a:pt x="51" y="15"/>
                    </a:moveTo>
                    <a:cubicBezTo>
                      <a:pt x="35" y="9"/>
                      <a:pt x="18" y="4"/>
                      <a:pt x="0" y="0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3" name="未知"/>
              <p:cNvSpPr/>
              <p:nvPr/>
            </p:nvSpPr>
            <p:spPr>
              <a:xfrm>
                <a:off x="151" y="160"/>
                <a:ext cx="9" cy="15"/>
              </a:xfrm>
              <a:custGeom>
                <a:avLst/>
                <a:gdLst/>
                <a:ahLst/>
                <a:cxnLst/>
                <a:pathLst>
                  <a:path w="9" h="15">
                    <a:moveTo>
                      <a:pt x="0" y="0"/>
                    </a:moveTo>
                    <a:cubicBezTo>
                      <a:pt x="2" y="5"/>
                      <a:pt x="5" y="11"/>
                      <a:pt x="9" y="15"/>
                    </a:cubicBezTo>
                  </a:path>
                </a:pathLst>
              </a:cu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4" name="椭圆 26664"/>
              <p:cNvSpPr/>
              <p:nvPr/>
            </p:nvSpPr>
            <p:spPr>
              <a:xfrm>
                <a:off x="175" y="440"/>
                <a:ext cx="280" cy="80"/>
              </a:xfrm>
              <a:prstGeom prst="ellipse">
                <a:avLst/>
              </a:prstGeom>
              <a:solidFill>
                <a:srgbClr val="00FF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85" name="椭圆 26665"/>
              <p:cNvSpPr/>
              <p:nvPr/>
            </p:nvSpPr>
            <p:spPr>
              <a:xfrm>
                <a:off x="175" y="440"/>
                <a:ext cx="280" cy="80"/>
              </a:xfrm>
              <a:prstGeom prst="ellipse">
                <a:avLst/>
              </a:pr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86" name="椭圆 26666"/>
              <p:cNvSpPr/>
              <p:nvPr/>
            </p:nvSpPr>
            <p:spPr>
              <a:xfrm>
                <a:off x="92" y="513"/>
                <a:ext cx="187" cy="53"/>
              </a:xfrm>
              <a:prstGeom prst="ellipse">
                <a:avLst/>
              </a:prstGeom>
              <a:solidFill>
                <a:srgbClr val="00FF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87" name="椭圆 26667"/>
              <p:cNvSpPr/>
              <p:nvPr/>
            </p:nvSpPr>
            <p:spPr>
              <a:xfrm>
                <a:off x="92" y="513"/>
                <a:ext cx="187" cy="53"/>
              </a:xfrm>
              <a:prstGeom prst="ellipse">
                <a:avLst/>
              </a:pr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88" name="椭圆 26668"/>
              <p:cNvSpPr/>
              <p:nvPr/>
            </p:nvSpPr>
            <p:spPr>
              <a:xfrm>
                <a:off x="58" y="563"/>
                <a:ext cx="94" cy="26"/>
              </a:xfrm>
              <a:prstGeom prst="ellipse">
                <a:avLst/>
              </a:prstGeom>
              <a:solidFill>
                <a:srgbClr val="00FF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89" name="椭圆 26669"/>
              <p:cNvSpPr/>
              <p:nvPr/>
            </p:nvSpPr>
            <p:spPr>
              <a:xfrm>
                <a:off x="58" y="563"/>
                <a:ext cx="94" cy="26"/>
              </a:xfrm>
              <a:prstGeom prst="ellipse">
                <a:avLst/>
              </a:prstGeom>
              <a:noFill/>
              <a:ln w="9525" cap="rnd" cmpd="sng">
                <a:solidFill>
                  <a:srgbClr val="5B524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1790" name="矩形 26670"/>
            <p:cNvSpPr/>
            <p:nvPr/>
          </p:nvSpPr>
          <p:spPr>
            <a:xfrm>
              <a:off x="523" y="47"/>
              <a:ext cx="720" cy="404"/>
            </a:xfrm>
            <a:prstGeom prst="rect">
              <a:avLst/>
            </a:prstGeom>
            <a:solidFill>
              <a:srgbClr val="00FFFF"/>
            </a:solidFill>
            <a:ln w="9525">
              <a:noFill/>
            </a:ln>
          </p:spPr>
          <p:txBody>
            <a:bodyPr anchor="t"/>
            <a:p>
              <a:pPr eaLnBrk="0" hangingPunct="0"/>
              <a:endParaRPr lang="zh-CN" altLang="en-US" sz="40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1791" name="矩形 26671"/>
            <p:cNvSpPr/>
            <p:nvPr/>
          </p:nvSpPr>
          <p:spPr>
            <a:xfrm>
              <a:off x="582" y="102"/>
              <a:ext cx="60" cy="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 eaLnBrk="0" hangingPunct="0"/>
              <a:endParaRPr lang="zh-CN" altLang="en-US" sz="40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6673" name="组合 26672"/>
          <p:cNvGrpSpPr/>
          <p:nvPr/>
        </p:nvGrpSpPr>
        <p:grpSpPr>
          <a:xfrm>
            <a:off x="3047365" y="3124200"/>
            <a:ext cx="5808663" cy="3386138"/>
            <a:chOff x="0" y="0"/>
            <a:chExt cx="3659" cy="2133"/>
          </a:xfrm>
        </p:grpSpPr>
        <p:sp>
          <p:nvSpPr>
            <p:cNvPr id="31793" name="直接连接符 26673"/>
            <p:cNvSpPr/>
            <p:nvPr/>
          </p:nvSpPr>
          <p:spPr>
            <a:xfrm>
              <a:off x="0" y="1834"/>
              <a:ext cx="3659" cy="2"/>
            </a:xfrm>
            <a:prstGeom prst="line">
              <a:avLst/>
            </a:prstGeom>
            <a:ln w="57150" cap="sq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1794" name="组合 26674"/>
            <p:cNvGrpSpPr/>
            <p:nvPr/>
          </p:nvGrpSpPr>
          <p:grpSpPr>
            <a:xfrm>
              <a:off x="0" y="0"/>
              <a:ext cx="3617" cy="2133"/>
              <a:chOff x="0" y="0"/>
              <a:chExt cx="3617" cy="2133"/>
            </a:xfrm>
          </p:grpSpPr>
          <p:sp>
            <p:nvSpPr>
              <p:cNvPr id="31795" name="直接连接符 26675"/>
              <p:cNvSpPr/>
              <p:nvPr/>
            </p:nvSpPr>
            <p:spPr>
              <a:xfrm>
                <a:off x="974" y="1745"/>
                <a:ext cx="4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96" name="直接连接符 26676"/>
              <p:cNvSpPr/>
              <p:nvPr/>
            </p:nvSpPr>
            <p:spPr>
              <a:xfrm>
                <a:off x="929" y="112"/>
                <a:ext cx="1270" cy="158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97" name="未知"/>
              <p:cNvSpPr/>
              <p:nvPr/>
            </p:nvSpPr>
            <p:spPr>
              <a:xfrm>
                <a:off x="793" y="67"/>
                <a:ext cx="87" cy="1687"/>
              </a:xfrm>
              <a:custGeom>
                <a:avLst/>
                <a:gdLst/>
                <a:ahLst/>
                <a:cxnLst/>
                <a:pathLst>
                  <a:path w="87" h="1687">
                    <a:moveTo>
                      <a:pt x="74" y="1687"/>
                    </a:moveTo>
                    <a:cubicBezTo>
                      <a:pt x="48" y="1604"/>
                      <a:pt x="87" y="1522"/>
                      <a:pt x="25" y="1456"/>
                    </a:cubicBezTo>
                    <a:cubicBezTo>
                      <a:pt x="1" y="1383"/>
                      <a:pt x="1" y="1310"/>
                      <a:pt x="25" y="1234"/>
                    </a:cubicBezTo>
                    <a:cubicBezTo>
                      <a:pt x="30" y="1096"/>
                      <a:pt x="44" y="956"/>
                      <a:pt x="0" y="823"/>
                    </a:cubicBezTo>
                    <a:cubicBezTo>
                      <a:pt x="10" y="743"/>
                      <a:pt x="18" y="664"/>
                      <a:pt x="25" y="584"/>
                    </a:cubicBezTo>
                    <a:cubicBezTo>
                      <a:pt x="28" y="433"/>
                      <a:pt x="25" y="282"/>
                      <a:pt x="33" y="132"/>
                    </a:cubicBezTo>
                    <a:cubicBezTo>
                      <a:pt x="39" y="7"/>
                      <a:pt x="52" y="192"/>
                      <a:pt x="74" y="99"/>
                    </a:cubicBezTo>
                    <a:cubicBezTo>
                      <a:pt x="82" y="67"/>
                      <a:pt x="74" y="33"/>
                      <a:pt x="74" y="0"/>
                    </a:cubicBezTo>
                  </a:path>
                </a:pathLst>
              </a:cu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8" name="未知"/>
              <p:cNvSpPr/>
              <p:nvPr/>
            </p:nvSpPr>
            <p:spPr>
              <a:xfrm>
                <a:off x="892" y="0"/>
                <a:ext cx="107" cy="118"/>
              </a:xfrm>
              <a:custGeom>
                <a:avLst/>
                <a:gdLst/>
                <a:ahLst/>
                <a:cxnLst/>
                <a:pathLst>
                  <a:path w="107" h="118">
                    <a:moveTo>
                      <a:pt x="0" y="27"/>
                    </a:moveTo>
                    <a:cubicBezTo>
                      <a:pt x="29" y="0"/>
                      <a:pt x="40" y="10"/>
                      <a:pt x="66" y="35"/>
                    </a:cubicBezTo>
                    <a:cubicBezTo>
                      <a:pt x="82" y="68"/>
                      <a:pt x="107" y="82"/>
                      <a:pt x="107" y="118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31799" name="组合 26679"/>
              <p:cNvGrpSpPr/>
              <p:nvPr/>
            </p:nvGrpSpPr>
            <p:grpSpPr>
              <a:xfrm>
                <a:off x="0" y="109"/>
                <a:ext cx="3617" cy="2024"/>
                <a:chOff x="0" y="0"/>
                <a:chExt cx="3617" cy="2024"/>
              </a:xfrm>
            </p:grpSpPr>
            <p:sp>
              <p:nvSpPr>
                <p:cNvPr id="31800" name="直接连接符 26680"/>
                <p:cNvSpPr/>
                <p:nvPr/>
              </p:nvSpPr>
              <p:spPr>
                <a:xfrm flipV="1">
                  <a:off x="0" y="1656"/>
                  <a:ext cx="3617" cy="2"/>
                </a:xfrm>
                <a:prstGeom prst="line">
                  <a:avLst/>
                </a:prstGeom>
                <a:ln w="12700" cap="rnd" cmpd="sng">
                  <a:solidFill>
                    <a:schemeClr val="tx1"/>
                  </a:solidFill>
                  <a:prstDash val="sysDot"/>
                  <a:round/>
                  <a:headEnd type="none" w="med" len="med"/>
                  <a:tailEnd type="none" w="med" len="med"/>
                </a:ln>
                <a:effectLst>
                  <a:outerShdw dist="107763" dir="18900000" algn="ctr" rotWithShape="0">
                    <a:schemeClr val="bg2"/>
                  </a:outerShdw>
                </a:effectLst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1801" name="文本框 26681"/>
                <p:cNvSpPr txBox="1"/>
                <p:nvPr/>
              </p:nvSpPr>
              <p:spPr>
                <a:xfrm>
                  <a:off x="91" y="484"/>
                  <a:ext cx="505" cy="3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>
                      <a:solidFill>
                        <a:srgbClr val="FFFF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4</a:t>
                  </a:r>
                  <a:r>
                    <a:rPr lang="zh-CN" altLang="en-US" sz="3200" b="1">
                      <a:solidFill>
                        <a:srgbClr val="FFFF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米</a:t>
                  </a:r>
                  <a:endParaRPr lang="zh-CN" altLang="en-US" sz="3200" b="1">
                    <a:solidFill>
                      <a:srgbClr val="FFFF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1802" name="文本框 26682"/>
                <p:cNvSpPr txBox="1"/>
                <p:nvPr/>
              </p:nvSpPr>
              <p:spPr>
                <a:xfrm>
                  <a:off x="1428" y="1695"/>
                  <a:ext cx="452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sz="2800" b="1">
                      <a:solidFill>
                        <a:srgbClr val="FFFF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3</a:t>
                  </a:r>
                  <a:r>
                    <a:rPr lang="zh-CN" altLang="en-US" sz="2800" b="1">
                      <a:solidFill>
                        <a:srgbClr val="FFFF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米</a:t>
                  </a:r>
                  <a:endParaRPr lang="zh-CN" altLang="en-US" sz="2800" b="1">
                    <a:solidFill>
                      <a:srgbClr val="FFFF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1803" name="直接连接符 26683"/>
                <p:cNvSpPr/>
                <p:nvPr/>
              </p:nvSpPr>
              <p:spPr>
                <a:xfrm>
                  <a:off x="929" y="3"/>
                  <a:ext cx="0" cy="1633"/>
                </a:xfrm>
                <a:prstGeom prst="line">
                  <a:avLst/>
                </a:prstGeom>
                <a:ln w="762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1804" name="未知"/>
                <p:cNvSpPr/>
                <p:nvPr/>
              </p:nvSpPr>
              <p:spPr>
                <a:xfrm>
                  <a:off x="881" y="25"/>
                  <a:ext cx="143" cy="1613"/>
                </a:xfrm>
                <a:custGeom>
                  <a:avLst/>
                  <a:gdLst/>
                  <a:ahLst/>
                  <a:cxnLst/>
                  <a:pathLst>
                    <a:path w="143" h="1613">
                      <a:moveTo>
                        <a:pt x="143" y="1613"/>
                      </a:moveTo>
                      <a:cubicBezTo>
                        <a:pt x="122" y="1592"/>
                        <a:pt x="111" y="1575"/>
                        <a:pt x="102" y="1547"/>
                      </a:cubicBezTo>
                      <a:cubicBezTo>
                        <a:pt x="108" y="1464"/>
                        <a:pt x="111" y="1314"/>
                        <a:pt x="134" y="1242"/>
                      </a:cubicBezTo>
                      <a:cubicBezTo>
                        <a:pt x="131" y="1028"/>
                        <a:pt x="131" y="815"/>
                        <a:pt x="126" y="601"/>
                      </a:cubicBezTo>
                      <a:cubicBezTo>
                        <a:pt x="125" y="544"/>
                        <a:pt x="128" y="479"/>
                        <a:pt x="85" y="436"/>
                      </a:cubicBezTo>
                      <a:cubicBezTo>
                        <a:pt x="58" y="354"/>
                        <a:pt x="0" y="198"/>
                        <a:pt x="102" y="165"/>
                      </a:cubicBezTo>
                      <a:cubicBezTo>
                        <a:pt x="88" y="114"/>
                        <a:pt x="69" y="52"/>
                        <a:pt x="69" y="0"/>
                      </a:cubicBezTo>
                    </a:path>
                  </a:pathLst>
                </a:custGeom>
                <a:solidFill>
                  <a:srgbClr val="00FF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805" name="未知"/>
                <p:cNvSpPr/>
                <p:nvPr/>
              </p:nvSpPr>
              <p:spPr>
                <a:xfrm>
                  <a:off x="974" y="132"/>
                  <a:ext cx="461" cy="675"/>
                </a:xfrm>
                <a:custGeom>
                  <a:avLst/>
                  <a:gdLst/>
                  <a:ahLst/>
                  <a:cxnLst/>
                  <a:pathLst>
                    <a:path w="461" h="675">
                      <a:moveTo>
                        <a:pt x="0" y="0"/>
                      </a:moveTo>
                      <a:cubicBezTo>
                        <a:pt x="11" y="60"/>
                        <a:pt x="24" y="88"/>
                        <a:pt x="83" y="107"/>
                      </a:cubicBezTo>
                      <a:cubicBezTo>
                        <a:pt x="92" y="163"/>
                        <a:pt x="106" y="217"/>
                        <a:pt x="124" y="271"/>
                      </a:cubicBezTo>
                      <a:cubicBezTo>
                        <a:pt x="134" y="353"/>
                        <a:pt x="163" y="438"/>
                        <a:pt x="255" y="461"/>
                      </a:cubicBezTo>
                      <a:cubicBezTo>
                        <a:pt x="279" y="495"/>
                        <a:pt x="309" y="522"/>
                        <a:pt x="338" y="551"/>
                      </a:cubicBezTo>
                      <a:cubicBezTo>
                        <a:pt x="350" y="563"/>
                        <a:pt x="359" y="580"/>
                        <a:pt x="371" y="592"/>
                      </a:cubicBezTo>
                      <a:cubicBezTo>
                        <a:pt x="399" y="620"/>
                        <a:pt x="444" y="640"/>
                        <a:pt x="461" y="675"/>
                      </a:cubicBezTo>
                    </a:path>
                  </a:pathLst>
                </a:custGeom>
                <a:solidFill>
                  <a:srgbClr val="00FF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806" name="未知"/>
                <p:cNvSpPr/>
                <p:nvPr/>
              </p:nvSpPr>
              <p:spPr>
                <a:xfrm>
                  <a:off x="1435" y="798"/>
                  <a:ext cx="716" cy="774"/>
                </a:xfrm>
                <a:custGeom>
                  <a:avLst/>
                  <a:gdLst/>
                  <a:ahLst/>
                  <a:cxnLst/>
                  <a:pathLst>
                    <a:path w="716" h="774">
                      <a:moveTo>
                        <a:pt x="0" y="0"/>
                      </a:moveTo>
                      <a:cubicBezTo>
                        <a:pt x="22" y="22"/>
                        <a:pt x="38" y="52"/>
                        <a:pt x="66" y="66"/>
                      </a:cubicBezTo>
                      <a:cubicBezTo>
                        <a:pt x="106" y="87"/>
                        <a:pt x="93" y="76"/>
                        <a:pt x="124" y="107"/>
                      </a:cubicBezTo>
                      <a:cubicBezTo>
                        <a:pt x="162" y="145"/>
                        <a:pt x="187" y="181"/>
                        <a:pt x="239" y="198"/>
                      </a:cubicBezTo>
                      <a:cubicBezTo>
                        <a:pt x="253" y="243"/>
                        <a:pt x="246" y="294"/>
                        <a:pt x="263" y="338"/>
                      </a:cubicBezTo>
                      <a:cubicBezTo>
                        <a:pt x="266" y="345"/>
                        <a:pt x="275" y="348"/>
                        <a:pt x="280" y="354"/>
                      </a:cubicBezTo>
                      <a:cubicBezTo>
                        <a:pt x="318" y="404"/>
                        <a:pt x="319" y="446"/>
                        <a:pt x="379" y="461"/>
                      </a:cubicBezTo>
                      <a:cubicBezTo>
                        <a:pt x="414" y="498"/>
                        <a:pt x="457" y="525"/>
                        <a:pt x="494" y="560"/>
                      </a:cubicBezTo>
                      <a:cubicBezTo>
                        <a:pt x="517" y="631"/>
                        <a:pt x="485" y="545"/>
                        <a:pt x="519" y="601"/>
                      </a:cubicBezTo>
                      <a:cubicBezTo>
                        <a:pt x="547" y="646"/>
                        <a:pt x="501" y="609"/>
                        <a:pt x="551" y="642"/>
                      </a:cubicBezTo>
                      <a:cubicBezTo>
                        <a:pt x="572" y="683"/>
                        <a:pt x="589" y="702"/>
                        <a:pt x="634" y="716"/>
                      </a:cubicBezTo>
                      <a:cubicBezTo>
                        <a:pt x="669" y="753"/>
                        <a:pt x="626" y="714"/>
                        <a:pt x="683" y="741"/>
                      </a:cubicBezTo>
                      <a:cubicBezTo>
                        <a:pt x="697" y="748"/>
                        <a:pt x="716" y="774"/>
                        <a:pt x="716" y="774"/>
                      </a:cubicBezTo>
                    </a:path>
                  </a:pathLst>
                </a:custGeom>
                <a:solidFill>
                  <a:srgbClr val="00FF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807" name="未知"/>
                <p:cNvSpPr/>
                <p:nvPr/>
              </p:nvSpPr>
              <p:spPr>
                <a:xfrm>
                  <a:off x="983" y="0"/>
                  <a:ext cx="1102" cy="1407"/>
                </a:xfrm>
                <a:custGeom>
                  <a:avLst/>
                  <a:gdLst/>
                  <a:ahLst/>
                  <a:cxnLst/>
                  <a:pathLst>
                    <a:path w="1102" h="1407">
                      <a:moveTo>
                        <a:pt x="0" y="0"/>
                      </a:moveTo>
                      <a:cubicBezTo>
                        <a:pt x="18" y="56"/>
                        <a:pt x="75" y="92"/>
                        <a:pt x="115" y="132"/>
                      </a:cubicBezTo>
                      <a:cubicBezTo>
                        <a:pt x="132" y="149"/>
                        <a:pt x="145" y="183"/>
                        <a:pt x="164" y="198"/>
                      </a:cubicBezTo>
                      <a:cubicBezTo>
                        <a:pt x="171" y="203"/>
                        <a:pt x="181" y="202"/>
                        <a:pt x="189" y="206"/>
                      </a:cubicBezTo>
                      <a:cubicBezTo>
                        <a:pt x="198" y="210"/>
                        <a:pt x="206" y="216"/>
                        <a:pt x="214" y="222"/>
                      </a:cubicBezTo>
                      <a:cubicBezTo>
                        <a:pt x="225" y="230"/>
                        <a:pt x="234" y="241"/>
                        <a:pt x="246" y="247"/>
                      </a:cubicBezTo>
                      <a:cubicBezTo>
                        <a:pt x="268" y="258"/>
                        <a:pt x="304" y="264"/>
                        <a:pt x="329" y="272"/>
                      </a:cubicBezTo>
                      <a:cubicBezTo>
                        <a:pt x="340" y="280"/>
                        <a:pt x="352" y="288"/>
                        <a:pt x="362" y="297"/>
                      </a:cubicBezTo>
                      <a:cubicBezTo>
                        <a:pt x="376" y="310"/>
                        <a:pt x="403" y="338"/>
                        <a:pt x="403" y="338"/>
                      </a:cubicBezTo>
                      <a:cubicBezTo>
                        <a:pt x="422" y="395"/>
                        <a:pt x="454" y="432"/>
                        <a:pt x="493" y="478"/>
                      </a:cubicBezTo>
                      <a:cubicBezTo>
                        <a:pt x="514" y="503"/>
                        <a:pt x="527" y="528"/>
                        <a:pt x="551" y="552"/>
                      </a:cubicBezTo>
                      <a:cubicBezTo>
                        <a:pt x="556" y="563"/>
                        <a:pt x="560" y="575"/>
                        <a:pt x="567" y="585"/>
                      </a:cubicBezTo>
                      <a:cubicBezTo>
                        <a:pt x="571" y="591"/>
                        <a:pt x="580" y="594"/>
                        <a:pt x="584" y="601"/>
                      </a:cubicBezTo>
                      <a:cubicBezTo>
                        <a:pt x="589" y="608"/>
                        <a:pt x="588" y="618"/>
                        <a:pt x="592" y="626"/>
                      </a:cubicBezTo>
                      <a:cubicBezTo>
                        <a:pt x="602" y="643"/>
                        <a:pt x="614" y="659"/>
                        <a:pt x="625" y="675"/>
                      </a:cubicBezTo>
                      <a:cubicBezTo>
                        <a:pt x="630" y="683"/>
                        <a:pt x="635" y="692"/>
                        <a:pt x="641" y="700"/>
                      </a:cubicBezTo>
                      <a:cubicBezTo>
                        <a:pt x="646" y="708"/>
                        <a:pt x="658" y="724"/>
                        <a:pt x="658" y="724"/>
                      </a:cubicBezTo>
                      <a:cubicBezTo>
                        <a:pt x="676" y="798"/>
                        <a:pt x="672" y="779"/>
                        <a:pt x="707" y="831"/>
                      </a:cubicBezTo>
                      <a:cubicBezTo>
                        <a:pt x="722" y="894"/>
                        <a:pt x="702" y="837"/>
                        <a:pt x="740" y="889"/>
                      </a:cubicBezTo>
                      <a:cubicBezTo>
                        <a:pt x="769" y="929"/>
                        <a:pt x="761" y="959"/>
                        <a:pt x="798" y="996"/>
                      </a:cubicBezTo>
                      <a:cubicBezTo>
                        <a:pt x="813" y="1026"/>
                        <a:pt x="825" y="1038"/>
                        <a:pt x="847" y="1062"/>
                      </a:cubicBezTo>
                      <a:cubicBezTo>
                        <a:pt x="864" y="1114"/>
                        <a:pt x="891" y="1163"/>
                        <a:pt x="938" y="1193"/>
                      </a:cubicBezTo>
                      <a:cubicBezTo>
                        <a:pt x="949" y="1210"/>
                        <a:pt x="960" y="1226"/>
                        <a:pt x="971" y="1243"/>
                      </a:cubicBezTo>
                      <a:cubicBezTo>
                        <a:pt x="976" y="1251"/>
                        <a:pt x="987" y="1267"/>
                        <a:pt x="987" y="1267"/>
                      </a:cubicBezTo>
                      <a:cubicBezTo>
                        <a:pt x="1005" y="1324"/>
                        <a:pt x="1060" y="1365"/>
                        <a:pt x="1102" y="1407"/>
                      </a:cubicBezTo>
                    </a:path>
                  </a:pathLst>
                </a:custGeom>
                <a:solidFill>
                  <a:srgbClr val="00FF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1808" name="未知"/>
              <p:cNvSpPr/>
              <p:nvPr/>
            </p:nvSpPr>
            <p:spPr>
              <a:xfrm>
                <a:off x="2093" y="1500"/>
                <a:ext cx="132" cy="230"/>
              </a:xfrm>
              <a:custGeom>
                <a:avLst/>
                <a:gdLst/>
                <a:ahLst/>
                <a:cxnLst/>
                <a:pathLst>
                  <a:path w="132" h="230">
                    <a:moveTo>
                      <a:pt x="0" y="0"/>
                    </a:moveTo>
                    <a:cubicBezTo>
                      <a:pt x="11" y="40"/>
                      <a:pt x="0" y="61"/>
                      <a:pt x="42" y="74"/>
                    </a:cubicBezTo>
                    <a:cubicBezTo>
                      <a:pt x="50" y="82"/>
                      <a:pt x="56" y="93"/>
                      <a:pt x="66" y="99"/>
                    </a:cubicBezTo>
                    <a:cubicBezTo>
                      <a:pt x="73" y="104"/>
                      <a:pt x="84" y="102"/>
                      <a:pt x="91" y="107"/>
                    </a:cubicBezTo>
                    <a:cubicBezTo>
                      <a:pt x="121" y="131"/>
                      <a:pt x="132" y="193"/>
                      <a:pt x="132" y="230"/>
                    </a:cubicBezTo>
                  </a:path>
                </a:pathLst>
              </a:cu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09" name="未知"/>
              <p:cNvSpPr/>
              <p:nvPr/>
            </p:nvSpPr>
            <p:spPr>
              <a:xfrm>
                <a:off x="857" y="19"/>
                <a:ext cx="43" cy="49"/>
              </a:xfrm>
              <a:custGeom>
                <a:avLst/>
                <a:gdLst/>
                <a:ahLst/>
                <a:cxnLst/>
                <a:pathLst>
                  <a:path w="43" h="49">
                    <a:moveTo>
                      <a:pt x="10" y="49"/>
                    </a:moveTo>
                    <a:cubicBezTo>
                      <a:pt x="7" y="41"/>
                      <a:pt x="0" y="33"/>
                      <a:pt x="2" y="24"/>
                    </a:cubicBezTo>
                    <a:cubicBezTo>
                      <a:pt x="5" y="9"/>
                      <a:pt x="43" y="0"/>
                      <a:pt x="43" y="0"/>
                    </a:cubicBezTo>
                  </a:path>
                </a:pathLst>
              </a:cu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32769" name="对象 27649"/>
          <p:cNvGraphicFramePr>
            <a:graphicFrameLocks noChangeAspect="1"/>
          </p:cNvGraphicFramePr>
          <p:nvPr/>
        </p:nvGraphicFramePr>
        <p:xfrm>
          <a:off x="5517515" y="2700338"/>
          <a:ext cx="5149850" cy="423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2305050" imgH="1895475" progId="Paint.Picture">
                  <p:embed/>
                </p:oleObj>
              </mc:Choice>
              <mc:Fallback>
                <p:oleObj name="" r:id="rId1" imgW="2305050" imgH="1895475" progId="Paint.Pictur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517515" y="2700338"/>
                        <a:ext cx="5149850" cy="423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0" name="标题 27650"/>
          <p:cNvSpPr>
            <a:spLocks noGrp="1"/>
          </p:cNvSpPr>
          <p:nvPr>
            <p:ph type="title"/>
          </p:nvPr>
        </p:nvSpPr>
        <p:spPr>
          <a:xfrm>
            <a:off x="1828165" y="0"/>
            <a:ext cx="7772400" cy="1143000"/>
          </a:xfrm>
        </p:spPr>
        <p:txBody>
          <a:bodyPr anchor="ctr"/>
          <a:p>
            <a:r>
              <a:rPr lang="zh-CN" altLang="en-US" b="1"/>
              <a:t>课后探索</a:t>
            </a:r>
            <a:endParaRPr lang="zh-CN" altLang="en-US" b="1"/>
          </a:p>
        </p:txBody>
      </p:sp>
      <p:sp>
        <p:nvSpPr>
          <p:cNvPr id="32771" name="文本框 27651"/>
          <p:cNvSpPr txBox="1"/>
          <p:nvPr/>
        </p:nvSpPr>
        <p:spPr>
          <a:xfrm>
            <a:off x="1904365" y="1066800"/>
            <a:ext cx="8229600" cy="23069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   </a:t>
            </a:r>
            <a:r>
              <a:rPr lang="zh-CN" altLang="en-US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做一个长，宽，高分别为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50</a:t>
            </a:r>
            <a:r>
              <a:rPr lang="zh-CN" altLang="en-US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厘米，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40</a:t>
            </a:r>
            <a:r>
              <a:rPr lang="zh-CN" altLang="en-US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厘米，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30</a:t>
            </a:r>
            <a:r>
              <a:rPr lang="zh-CN" altLang="en-US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厘米的木箱，一根长为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70</a:t>
            </a:r>
            <a:r>
              <a:rPr lang="zh-CN" altLang="en-US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厘米的木棒能否放入，为什么？试用今天学过的知识说明。</a:t>
            </a:r>
            <a:endParaRPr lang="zh-CN" altLang="en-US" sz="36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7653" name="直接连接符 27652"/>
          <p:cNvSpPr/>
          <p:nvPr/>
        </p:nvSpPr>
        <p:spPr>
          <a:xfrm flipV="1">
            <a:off x="1828165" y="3276600"/>
            <a:ext cx="3733800" cy="2590800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Office 主题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2559</Words>
  <Application>WPS 演示</Application>
  <PresentationFormat>自定义</PresentationFormat>
  <Paragraphs>439</Paragraphs>
  <Slides>25</Slides>
  <Notes>3</Notes>
  <HiddenSlides>0</HiddenSlides>
  <MMClips>1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19</vt:i4>
      </vt:variant>
      <vt:variant>
        <vt:lpstr>幻灯片标题</vt:lpstr>
      </vt:variant>
      <vt:variant>
        <vt:i4>25</vt:i4>
      </vt:variant>
    </vt:vector>
  </HeadingPairs>
  <TitlesOfParts>
    <vt:vector size="68" baseType="lpstr">
      <vt:lpstr>Arial</vt:lpstr>
      <vt:lpstr>宋体</vt:lpstr>
      <vt:lpstr>Wingdings</vt:lpstr>
      <vt:lpstr>Century Gothic</vt:lpstr>
      <vt:lpstr>Times New Roman</vt:lpstr>
      <vt:lpstr>黑体</vt:lpstr>
      <vt:lpstr>隶书</vt:lpstr>
      <vt:lpstr>华文行楷</vt:lpstr>
      <vt:lpstr>楷体_GB2312</vt:lpstr>
      <vt:lpstr>幼圆</vt:lpstr>
      <vt:lpstr>微软雅黑</vt:lpstr>
      <vt:lpstr>Arial Unicode MS</vt:lpstr>
      <vt:lpstr>新宋体</vt:lpstr>
      <vt:lpstr>Calibri</vt:lpstr>
      <vt:lpstr>华文仿宋</vt:lpstr>
      <vt:lpstr>华文新魏</vt:lpstr>
      <vt:lpstr>Verdana</vt:lpstr>
      <vt:lpstr>PMingLiU</vt:lpstr>
      <vt:lpstr>MS Reference 2</vt:lpstr>
      <vt:lpstr>Symbol</vt:lpstr>
      <vt:lpstr>方正姚体</vt:lpstr>
      <vt:lpstr>Segoe Print</vt:lpstr>
      <vt:lpstr>Office 主题</vt:lpstr>
      <vt:lpstr>默认设计模板</vt:lpstr>
      <vt:lpstr>Equation.KSEE3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Paint.Picture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课后探索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WPS_134811978</cp:lastModifiedBy>
  <cp:revision>340</cp:revision>
  <dcterms:created xsi:type="dcterms:W3CDTF">2015-08-18T02:51:00Z</dcterms:created>
  <dcterms:modified xsi:type="dcterms:W3CDTF">2019-03-05T00:37:40Z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