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0"/>
  </p:notesMasterIdLst>
  <p:handoutMasterIdLst>
    <p:handoutMasterId r:id="rId72"/>
  </p:handoutMasterIdLst>
  <p:sldIdLst>
    <p:sldId id="319" r:id="rId3"/>
    <p:sldId id="359" r:id="rId4"/>
    <p:sldId id="321" r:id="rId5"/>
    <p:sldId id="530" r:id="rId6"/>
    <p:sldId id="555" r:id="rId7"/>
    <p:sldId id="556" r:id="rId8"/>
    <p:sldId id="557" r:id="rId9"/>
    <p:sldId id="558" r:id="rId10"/>
    <p:sldId id="559" r:id="rId11"/>
    <p:sldId id="560" r:id="rId12"/>
    <p:sldId id="553" r:id="rId13"/>
    <p:sldId id="561" r:id="rId14"/>
    <p:sldId id="562" r:id="rId15"/>
    <p:sldId id="566" r:id="rId16"/>
    <p:sldId id="569" r:id="rId17"/>
    <p:sldId id="570" r:id="rId18"/>
    <p:sldId id="571" r:id="rId19"/>
    <p:sldId id="572" r:id="rId20"/>
    <p:sldId id="625" r:id="rId21"/>
    <p:sldId id="579" r:id="rId22"/>
    <p:sldId id="580" r:id="rId23"/>
    <p:sldId id="581" r:id="rId24"/>
    <p:sldId id="582" r:id="rId25"/>
    <p:sldId id="624" r:id="rId26"/>
    <p:sldId id="673" r:id="rId27"/>
    <p:sldId id="675" r:id="rId28"/>
    <p:sldId id="583" r:id="rId29"/>
    <p:sldId id="584" r:id="rId30"/>
    <p:sldId id="588" r:id="rId31"/>
    <p:sldId id="591" r:id="rId32"/>
    <p:sldId id="593" r:id="rId33"/>
    <p:sldId id="594" r:id="rId34"/>
    <p:sldId id="595" r:id="rId35"/>
    <p:sldId id="596" r:id="rId36"/>
    <p:sldId id="597" r:id="rId37"/>
    <p:sldId id="598" r:id="rId38"/>
    <p:sldId id="601" r:id="rId39"/>
    <p:sldId id="602" r:id="rId40"/>
    <p:sldId id="606" r:id="rId41"/>
    <p:sldId id="607" r:id="rId42"/>
    <p:sldId id="608" r:id="rId43"/>
    <p:sldId id="609" r:id="rId44"/>
    <p:sldId id="610" r:id="rId45"/>
    <p:sldId id="611" r:id="rId46"/>
    <p:sldId id="612" r:id="rId47"/>
    <p:sldId id="613" r:id="rId48"/>
    <p:sldId id="616" r:id="rId49"/>
    <p:sldId id="617" r:id="rId50"/>
    <p:sldId id="618" r:id="rId51"/>
    <p:sldId id="621" r:id="rId52"/>
    <p:sldId id="628" r:id="rId53"/>
    <p:sldId id="629" r:id="rId54"/>
    <p:sldId id="630" r:id="rId55"/>
    <p:sldId id="631" r:id="rId56"/>
    <p:sldId id="638" r:id="rId57"/>
    <p:sldId id="634" r:id="rId58"/>
    <p:sldId id="635" r:id="rId59"/>
    <p:sldId id="324" r:id="rId61"/>
    <p:sldId id="642" r:id="rId62"/>
    <p:sldId id="643" r:id="rId63"/>
    <p:sldId id="639" r:id="rId64"/>
    <p:sldId id="644" r:id="rId65"/>
    <p:sldId id="360" r:id="rId66"/>
    <p:sldId id="645" r:id="rId67"/>
    <p:sldId id="646" r:id="rId68"/>
    <p:sldId id="647" r:id="rId69"/>
    <p:sldId id="648" r:id="rId70"/>
    <p:sldId id="325" r:id="rId7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CCFF"/>
    <a:srgbClr val="0066FF"/>
    <a:srgbClr val="009900"/>
    <a:srgbClr val="FF0066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50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94" y="102"/>
      </p:cViewPr>
      <p:guideLst>
        <p:guide orient="horz" pos="2160"/>
        <p:guide pos="29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5" Type="http://schemas.openxmlformats.org/officeDocument/2006/relationships/tableStyles" Target="tableStyles.xml"/><Relationship Id="rId74" Type="http://schemas.openxmlformats.org/officeDocument/2006/relationships/viewProps" Target="viewProps.xml"/><Relationship Id="rId73" Type="http://schemas.openxmlformats.org/officeDocument/2006/relationships/presProps" Target="presProps.xml"/><Relationship Id="rId72" Type="http://schemas.openxmlformats.org/officeDocument/2006/relationships/handoutMaster" Target="handoutMasters/handoutMaster1.xml"/><Relationship Id="rId71" Type="http://schemas.openxmlformats.org/officeDocument/2006/relationships/slide" Target="slides/slide68.xml"/><Relationship Id="rId70" Type="http://schemas.openxmlformats.org/officeDocument/2006/relationships/slide" Target="slides/slide67.xml"/><Relationship Id="rId7" Type="http://schemas.openxmlformats.org/officeDocument/2006/relationships/slide" Target="slides/slide5.xml"/><Relationship Id="rId69" Type="http://schemas.openxmlformats.org/officeDocument/2006/relationships/slide" Target="slides/slide66.xml"/><Relationship Id="rId68" Type="http://schemas.openxmlformats.org/officeDocument/2006/relationships/slide" Target="slides/slide65.xml"/><Relationship Id="rId67" Type="http://schemas.openxmlformats.org/officeDocument/2006/relationships/slide" Target="slides/slide64.xml"/><Relationship Id="rId66" Type="http://schemas.openxmlformats.org/officeDocument/2006/relationships/slide" Target="slides/slide63.xml"/><Relationship Id="rId65" Type="http://schemas.openxmlformats.org/officeDocument/2006/relationships/slide" Target="slides/slide62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9" Type="http://schemas.openxmlformats.org/officeDocument/2006/relationships/slide" Target="slides/slide57.xml"/><Relationship Id="rId58" Type="http://schemas.openxmlformats.org/officeDocument/2006/relationships/slide" Target="slides/slide56.xml"/><Relationship Id="rId57" Type="http://schemas.openxmlformats.org/officeDocument/2006/relationships/slide" Target="slides/slide55.xml"/><Relationship Id="rId56" Type="http://schemas.openxmlformats.org/officeDocument/2006/relationships/slide" Target="slides/slide54.xml"/><Relationship Id="rId55" Type="http://schemas.openxmlformats.org/officeDocument/2006/relationships/slide" Target="slides/slide53.xml"/><Relationship Id="rId54" Type="http://schemas.openxmlformats.org/officeDocument/2006/relationships/slide" Target="slides/slide52.xml"/><Relationship Id="rId53" Type="http://schemas.openxmlformats.org/officeDocument/2006/relationships/slide" Target="slides/slide51.xml"/><Relationship Id="rId52" Type="http://schemas.openxmlformats.org/officeDocument/2006/relationships/slide" Target="slides/slide50.xml"/><Relationship Id="rId51" Type="http://schemas.openxmlformats.org/officeDocument/2006/relationships/slide" Target="slides/slide49.xml"/><Relationship Id="rId50" Type="http://schemas.openxmlformats.org/officeDocument/2006/relationships/slide" Target="slides/slide48.xml"/><Relationship Id="rId5" Type="http://schemas.openxmlformats.org/officeDocument/2006/relationships/slide" Target="slides/slide3.xml"/><Relationship Id="rId49" Type="http://schemas.openxmlformats.org/officeDocument/2006/relationships/slide" Target="slides/slide47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/>
            </a:lvl1pPr>
          </a:lstStyle>
          <a:p>
            <a:fld id="{66D1B217-E5F8-4F19-B0DA-EF6FB64689C8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F8EF5CEB-0BCC-4DF0-8185-471BC9A03F77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幻灯片图像占位符 1"/>
          <p:cNvSpPr>
            <a:spLocks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65538" name="文本占位符 2"/>
          <p:cNvSpPr>
            <a:spLocks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09942-6B0D-43AA-BEA6-7478F342983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D31689-1813-4252-8B4B-E6B9D2002DD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DA1995-FBD1-47D0-88F7-11773619F45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67579D-E614-4C72-BBC2-1783CCECB53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7356FD-ACA8-4568-8742-DE275E648E9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B00E6-64D5-4280-8FBA-63DE682E92C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08B4AF-4BFD-4908-8DDD-12FD8A521CF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34169-513A-4880-800A-4D0D7691D63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ACE4F-7E7A-4A6B-B7B0-E0EDCA76F1F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42F42F-6302-4AB2-88B9-C8497D1D4A8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948F36-0B7D-44D5-8D07-E8BE74BF861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97D1C30-5AE1-4A8B-B995-F10815DC7B1F}" type="datetime1">
              <a:rPr lang="zh-CN" altLang="en-US"/>
            </a:fld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898989"/>
                </a:solidFill>
              </a:defRPr>
            </a:lvl1pPr>
          </a:lstStyle>
          <a:p>
            <a:fld id="{A9F0E481-2530-4481-A096-E45EC3CB6F7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10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2180FD-3713-4346-9C54-DD9C859ECFA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FC00E8-CA46-4200-A409-39D47090A9B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lvl="0"/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AD0AD-6787-4061-89A4-8F8F2654ED6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1.jpeg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5 Reading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031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F1C3FF83-F8A7-4BD9-987B-42604BE884D6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.xml"/><Relationship Id="rId1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3.xml"/><Relationship Id="rId2" Type="http://schemas.openxmlformats.org/officeDocument/2006/relationships/image" Target="../media/image5.jpeg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4.xml"/><Relationship Id="rId2" Type="http://schemas.openxmlformats.org/officeDocument/2006/relationships/image" Target="../media/image5.jpeg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5.xml"/><Relationship Id="rId2" Type="http://schemas.openxmlformats.org/officeDocument/2006/relationships/image" Target="../media/image5.jpeg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hyperlink" Target="%5b&#30005;&#24433;&#22825;&#22530;www.dy2018.com%5d&#21151;&#22827;&#29066;&#29483;3DVD&#20013;&#33521;&#21452;&#23383;_clip(2).mp4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image" Target="../media/image23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84213" y="766763"/>
            <a:ext cx="7704137" cy="646112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b="1" dirty="0">
                <a:solidFill>
                  <a:schemeClr val="accent3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5 Save the endangered animals</a:t>
            </a:r>
            <a:endParaRPr lang="en-US" altLang="zh-CN" sz="3600" b="1" dirty="0">
              <a:solidFill>
                <a:schemeClr val="accent3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63938" y="1547813"/>
            <a:ext cx="1643062" cy="585787"/>
          </a:xfrm>
          <a:prstGeom prst="rect">
            <a:avLst/>
          </a:prstGeom>
          <a:solidFill>
            <a:srgbClr val="009900"/>
          </a:solidFill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 dirty="0">
                <a:solidFill>
                  <a:schemeClr val="accent3"/>
                </a:solidFill>
                <a:latin typeface="+mn-lt"/>
              </a:rPr>
              <a:t>Reading</a:t>
            </a:r>
            <a:endParaRPr lang="en-US" altLang="zh-CN" sz="3200" b="1" dirty="0">
              <a:solidFill>
                <a:schemeClr val="accent3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/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/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/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/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4"/>
            <a:ext cx="1625369" cy="162537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2" y="3657010"/>
            <a:ext cx="1625374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/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2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9232" name="TextBox 32"/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36" name="TextBox 27"/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/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 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>
            <a:spLocks noChangeArrowheads="1"/>
          </p:cNvSpPr>
          <p:nvPr/>
        </p:nvSpPr>
        <p:spPr bwMode="auto">
          <a:xfrm>
            <a:off x="5221288" y="3122613"/>
            <a:ext cx="2806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 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 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0242" name="TextBox 4"/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Box 6"/>
          <p:cNvSpPr txBox="1">
            <a:spLocks noChangeArrowheads="1"/>
          </p:cNvSpPr>
          <p:nvPr/>
        </p:nvSpPr>
        <p:spPr bwMode="auto">
          <a:xfrm>
            <a:off x="1692275" y="981075"/>
            <a:ext cx="32194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Getting ready</a:t>
            </a:r>
            <a:endParaRPr lang="en-US" altLang="zh-CN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1" cstate="print"/>
          <a:srcRect t="2557"/>
          <a:stretch>
            <a:fillRect/>
          </a:stretch>
        </p:blipFill>
        <p:spPr bwMode="auto">
          <a:xfrm rot="348972">
            <a:off x="5294336" y="831020"/>
            <a:ext cx="3506161" cy="1993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矩形 2"/>
          <p:cNvSpPr>
            <a:spLocks noChangeArrowheads="1"/>
          </p:cNvSpPr>
          <p:nvPr/>
        </p:nvSpPr>
        <p:spPr bwMode="auto">
          <a:xfrm>
            <a:off x="467544" y="2337842"/>
            <a:ext cx="7848872" cy="35394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lvl="1">
              <a:buFont typeface="Arial" panose="020B0604020202020204" pitchFamily="34" charset="0"/>
              <a:buChar char="•"/>
              <a:defRPr/>
            </a:pPr>
            <a:r>
              <a:rPr lang="en-US" altLang="zh-CN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latin typeface="Times New Roman" panose="02020603050405020304" pitchFamily="18" charset="0"/>
              </a:rPr>
              <a:t> What are Hi and Lo doing?</a:t>
            </a:r>
            <a:endParaRPr lang="en-US" altLang="zh-CN" sz="32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latin typeface="Times New Roman" panose="02020603050405020304" pitchFamily="18" charset="0"/>
            </a:endParaRPr>
          </a:p>
          <a:p>
            <a:pPr>
              <a:buFontTx/>
              <a:buNone/>
              <a:defRPr/>
            </a:pPr>
            <a:r>
              <a:rPr lang="en-US" altLang="zh-CN" sz="3200" b="1" dirty="0">
                <a:ln w="11430"/>
                <a:solidFill>
                  <a:srgbClr val="FF0000"/>
                </a:solidFill>
                <a:latin typeface="+mn-lt"/>
              </a:rPr>
              <a:t>They are looking at giant pandas in the zoo.</a:t>
            </a:r>
            <a:endParaRPr lang="en-US" altLang="zh-CN" sz="32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latin typeface="+mn-lt"/>
            </a:endParaRPr>
          </a:p>
          <a:p>
            <a:pPr marL="0" lvl="1">
              <a:buFont typeface="Arial" panose="020B0604020202020204" pitchFamily="34" charset="0"/>
              <a:buChar char="•"/>
              <a:defRPr/>
            </a:pPr>
            <a:r>
              <a:rPr lang="en-US" altLang="zh-CN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latin typeface="Times New Roman" panose="02020603050405020304" pitchFamily="18" charset="0"/>
              </a:rPr>
              <a:t>What are the pandas eating?</a:t>
            </a:r>
            <a:endParaRPr lang="en-US" altLang="zh-CN" sz="32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latin typeface="Times New Roman" panose="02020603050405020304" pitchFamily="18" charset="0"/>
            </a:endParaRPr>
          </a:p>
          <a:p>
            <a:pPr marL="0" lvl="1">
              <a:buFontTx/>
              <a:buNone/>
              <a:defRPr/>
            </a:pPr>
            <a:r>
              <a:rPr lang="en-US" altLang="zh-CN" sz="3200" b="1" dirty="0">
                <a:ln w="11430"/>
                <a:solidFill>
                  <a:srgbClr val="FF0000"/>
                </a:solidFill>
                <a:latin typeface="Times New Roman" panose="02020603050405020304" pitchFamily="18" charset="0"/>
              </a:rPr>
              <a:t>They are eating bamboo. → pandas’ menu. </a:t>
            </a:r>
            <a:endParaRPr lang="zh-CN" altLang="zh-CN" sz="32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latin typeface="Times New Roman" panose="02020603050405020304" pitchFamily="18" charset="0"/>
            </a:endParaRPr>
          </a:p>
          <a:p>
            <a:pPr marL="0" lvl="1">
              <a:buFont typeface="Arial" panose="020B0604020202020204" pitchFamily="34" charset="0"/>
              <a:buChar char="•"/>
              <a:defRPr/>
            </a:pPr>
            <a:r>
              <a:rPr lang="en-US" altLang="zh-CN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latin typeface="Times New Roman" panose="02020603050405020304" pitchFamily="18" charset="0"/>
              </a:rPr>
              <a:t> Why does Hi say “Pandas like old films”?</a:t>
            </a:r>
            <a:endParaRPr lang="en-US" altLang="zh-CN" sz="32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latin typeface="Times New Roman" panose="02020603050405020304" pitchFamily="18" charset="0"/>
            </a:endParaRPr>
          </a:p>
          <a:p>
            <a:pPr marL="0" lvl="1">
              <a:buFontTx/>
              <a:buNone/>
              <a:defRPr/>
            </a:pPr>
            <a:r>
              <a:rPr lang="en-US" altLang="zh-CN" sz="3200" b="1" dirty="0">
                <a:ln w="11430"/>
                <a:solidFill>
                  <a:srgbClr val="FF0000"/>
                </a:solidFill>
                <a:latin typeface="Times New Roman" panose="02020603050405020304" pitchFamily="18" charset="0"/>
              </a:rPr>
              <a:t>Because pandas are black and white and old films only have these two </a:t>
            </a:r>
            <a:r>
              <a:rPr lang="en-US" altLang="zh-CN" sz="3200" b="1" dirty="0" err="1">
                <a:ln w="11430"/>
                <a:solidFill>
                  <a:srgbClr val="FF0000"/>
                </a:solidFill>
                <a:latin typeface="Times New Roman" panose="02020603050405020304" pitchFamily="18" charset="0"/>
              </a:rPr>
              <a:t>colours</a:t>
            </a:r>
            <a:r>
              <a:rPr lang="en-US" altLang="zh-CN" sz="3200" b="1" dirty="0">
                <a:ln w="11430"/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 dirty="0">
              <a:ln w="11430"/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803275"/>
            <a:ext cx="4105275" cy="815975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zh-CN">
                <a:solidFill>
                  <a:srgbClr val="0000FF"/>
                </a:solidFill>
              </a:rPr>
              <a:t>Play a game</a:t>
            </a:r>
            <a:endParaRPr lang="en-US" altLang="zh-CN">
              <a:solidFill>
                <a:srgbClr val="0000FF"/>
              </a:solidFill>
            </a:endParaRPr>
          </a:p>
        </p:txBody>
      </p:sp>
      <p:sp>
        <p:nvSpPr>
          <p:cNvPr id="12290" name="Oval 4"/>
          <p:cNvSpPr>
            <a:spLocks noChangeArrowheads="1"/>
          </p:cNvSpPr>
          <p:nvPr/>
        </p:nvSpPr>
        <p:spPr bwMode="auto">
          <a:xfrm>
            <a:off x="2051050" y="1989138"/>
            <a:ext cx="914400" cy="914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000" b="1">
                <a:latin typeface="Times New Roman" panose="02020603050405020304" pitchFamily="18" charset="0"/>
              </a:rPr>
              <a:t>A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12291" name="Oval 5"/>
          <p:cNvSpPr>
            <a:spLocks noChangeArrowheads="1"/>
          </p:cNvSpPr>
          <p:nvPr/>
        </p:nvSpPr>
        <p:spPr bwMode="auto">
          <a:xfrm>
            <a:off x="3995738" y="1916113"/>
            <a:ext cx="914400" cy="914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000" b="1">
                <a:latin typeface="Times New Roman" panose="02020603050405020304" pitchFamily="18" charset="0"/>
              </a:rPr>
              <a:t>B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12292" name="Oval 6"/>
          <p:cNvSpPr>
            <a:spLocks noChangeArrowheads="1"/>
          </p:cNvSpPr>
          <p:nvPr/>
        </p:nvSpPr>
        <p:spPr bwMode="auto">
          <a:xfrm>
            <a:off x="5940425" y="1844675"/>
            <a:ext cx="914400" cy="914400"/>
          </a:xfrm>
          <a:prstGeom prst="ellipse">
            <a:avLst/>
          </a:prstGeom>
          <a:solidFill>
            <a:srgbClr val="00CCFF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000" b="1">
                <a:latin typeface="Times New Roman" panose="02020603050405020304" pitchFamily="18" charset="0"/>
              </a:rPr>
              <a:t>C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12293" name="Oval 7"/>
          <p:cNvSpPr>
            <a:spLocks noChangeArrowheads="1"/>
          </p:cNvSpPr>
          <p:nvPr/>
        </p:nvSpPr>
        <p:spPr bwMode="auto">
          <a:xfrm>
            <a:off x="2484438" y="3573463"/>
            <a:ext cx="914400" cy="914400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000" b="1">
                <a:latin typeface="Times New Roman" panose="02020603050405020304" pitchFamily="18" charset="0"/>
              </a:rPr>
              <a:t>D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12294" name="Oval 8"/>
          <p:cNvSpPr>
            <a:spLocks noChangeArrowheads="1"/>
          </p:cNvSpPr>
          <p:nvPr/>
        </p:nvSpPr>
        <p:spPr bwMode="auto">
          <a:xfrm>
            <a:off x="5867400" y="3500438"/>
            <a:ext cx="914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4000" b="1">
                <a:latin typeface="Times New Roman" panose="02020603050405020304" pitchFamily="18" charset="0"/>
              </a:rPr>
              <a:t>E</a:t>
            </a:r>
            <a:endParaRPr lang="en-US" altLang="zh-CN" sz="4000" b="1">
              <a:latin typeface="Times New Roman" panose="02020603050405020304" pitchFamily="18" charset="0"/>
            </a:endParaRPr>
          </a:p>
        </p:txBody>
      </p:sp>
      <p:sp>
        <p:nvSpPr>
          <p:cNvPr id="12295" name="Text Box 16"/>
          <p:cNvSpPr txBox="1">
            <a:spLocks noChangeArrowheads="1"/>
          </p:cNvSpPr>
          <p:nvPr/>
        </p:nvSpPr>
        <p:spPr bwMode="auto">
          <a:xfrm>
            <a:off x="520700" y="5014913"/>
            <a:ext cx="80835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600" b="1">
                <a:latin typeface="Times New Roman" panose="02020603050405020304" pitchFamily="18" charset="0"/>
              </a:rPr>
              <a:t>How much do you know about animals?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pic>
        <p:nvPicPr>
          <p:cNvPr id="12296" name="Picture 2" descr="C:\Documents and Settings\linlin\Local Settings\Temporary Internet Files\Content.IE5\38V6WGRR\MC900384172[1].wmf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970125">
            <a:off x="3851275" y="2997200"/>
            <a:ext cx="1538288" cy="1825625"/>
          </a:xfrm>
        </p:spPr>
      </p:pic>
    </p:spTree>
    <p:custDataLst>
      <p:tags r:id="rId2"/>
    </p:custData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14325" y="2133600"/>
            <a:ext cx="7929563" cy="120015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US" altLang="zh-CN" sz="36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A. </a:t>
            </a:r>
            <a:r>
              <a:rPr lang="en-US" altLang="zh-CN" sz="3600" dirty="0">
                <a:latin typeface="Times New Roman" panose="02020603050405020304" pitchFamily="18" charset="0"/>
              </a:rPr>
              <a:t>It has </a:t>
            </a:r>
            <a:r>
              <a:rPr lang="en-US" altLang="zh-CN" sz="3600" dirty="0">
                <a:solidFill>
                  <a:srgbClr val="0066FF"/>
                </a:solidFill>
                <a:latin typeface="Times New Roman" panose="02020603050405020304" pitchFamily="18" charset="0"/>
              </a:rPr>
              <a:t>black and white lines</a:t>
            </a:r>
            <a:r>
              <a:rPr lang="en-US" altLang="zh-CN" sz="3600" dirty="0">
                <a:latin typeface="Times New Roman" panose="02020603050405020304" pitchFamily="18" charset="0"/>
              </a:rPr>
              <a:t> on its body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marL="342900" indent="-342900">
              <a:buFontTx/>
              <a:buNone/>
              <a:defRPr/>
            </a:pPr>
            <a:r>
              <a:rPr lang="en-US" altLang="zh-CN" sz="3600" dirty="0">
                <a:latin typeface="Times New Roman" panose="02020603050405020304" pitchFamily="18" charset="0"/>
              </a:rPr>
              <a:t>     It is a kind of horse.</a:t>
            </a:r>
            <a:endParaRPr lang="en-US" altLang="zh-CN" sz="3600" dirty="0">
              <a:latin typeface="Times New Roman" panose="02020603050405020304" pitchFamily="18" charset="0"/>
            </a:endParaRPr>
          </a:p>
        </p:txBody>
      </p:sp>
      <p:pic>
        <p:nvPicPr>
          <p:cNvPr id="13314" name="Picture 8" descr="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6" r="15648" b="81631"/>
          <a:stretch>
            <a:fillRect/>
          </a:stretch>
        </p:blipFill>
        <p:spPr bwMode="auto">
          <a:xfrm>
            <a:off x="3995738" y="1196975"/>
            <a:ext cx="3455987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619250" y="3933825"/>
            <a:ext cx="17287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</a:rPr>
              <a:t>zebra</a:t>
            </a:r>
            <a:endParaRPr lang="zh-CN" altLang="en-US" sz="4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3933825"/>
            <a:ext cx="31337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542925"/>
            <a:ext cx="5329238" cy="600075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zh-CN" sz="3600" b="1">
                <a:solidFill>
                  <a:srgbClr val="CC0000"/>
                </a:solidFill>
              </a:rPr>
              <a:t>Brain twists </a:t>
            </a:r>
            <a:r>
              <a:rPr lang="zh-CN" altLang="en-US" sz="3600" b="1">
                <a:solidFill>
                  <a:srgbClr val="CC0000"/>
                </a:solidFill>
              </a:rPr>
              <a:t>脑筋急转弯</a:t>
            </a:r>
            <a:endParaRPr lang="zh-CN" altLang="en-US" sz="3600" b="1">
              <a:solidFill>
                <a:srgbClr val="CC0000"/>
              </a:solidFill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5"/>
          <p:cNvSpPr txBox="1">
            <a:spLocks noChangeArrowheads="1"/>
          </p:cNvSpPr>
          <p:nvPr/>
        </p:nvSpPr>
        <p:spPr bwMode="auto">
          <a:xfrm>
            <a:off x="971550" y="2420938"/>
            <a:ext cx="75580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600" b="1" i="1">
                <a:solidFill>
                  <a:srgbClr val="7030A0"/>
                </a:solidFill>
                <a:latin typeface="Times New Roman" panose="02020603050405020304" pitchFamily="18" charset="0"/>
              </a:rPr>
              <a:t>B.	</a:t>
            </a:r>
            <a:r>
              <a:rPr lang="en-US" altLang="zh-CN" sz="3600">
                <a:latin typeface="Times New Roman" panose="02020603050405020304" pitchFamily="18" charset="0"/>
              </a:rPr>
              <a:t>It is strong and </a:t>
            </a:r>
            <a:r>
              <a:rPr lang="en-US" altLang="zh-CN" sz="3600">
                <a:solidFill>
                  <a:srgbClr val="CC0000"/>
                </a:solidFill>
                <a:latin typeface="Times New Roman" panose="02020603050405020304" pitchFamily="18" charset="0"/>
              </a:rPr>
              <a:t>it can run very fast</a:t>
            </a:r>
            <a:r>
              <a:rPr lang="en-US" altLang="zh-CN" sz="3600">
                <a:latin typeface="Times New Roman" panose="02020603050405020304" pitchFamily="18" charset="0"/>
              </a:rPr>
              <a:t>.</a:t>
            </a:r>
            <a:endParaRPr lang="en-US" altLang="zh-CN" sz="360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3600">
                <a:latin typeface="Times New Roman" panose="02020603050405020304" pitchFamily="18" charset="0"/>
              </a:rPr>
              <a:t>     	It is </a:t>
            </a:r>
            <a:r>
              <a:rPr lang="en-US" altLang="zh-CN" sz="3600">
                <a:solidFill>
                  <a:srgbClr val="CC0000"/>
                </a:solidFill>
                <a:latin typeface="Times New Roman" panose="02020603050405020304" pitchFamily="18" charset="0"/>
              </a:rPr>
              <a:t>the king</a:t>
            </a:r>
            <a:r>
              <a:rPr lang="en-US" altLang="zh-CN" sz="3600">
                <a:latin typeface="Times New Roman" panose="02020603050405020304" pitchFamily="18" charset="0"/>
              </a:rPr>
              <a:t> of the animal world.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497138" y="3933825"/>
            <a:ext cx="1211262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</a:rPr>
              <a:t>lion</a:t>
            </a:r>
            <a:endParaRPr lang="zh-CN" altLang="en-US" sz="4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981450"/>
            <a:ext cx="2959100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8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6" r="15648" b="81631"/>
          <a:stretch>
            <a:fillRect/>
          </a:stretch>
        </p:blipFill>
        <p:spPr bwMode="auto">
          <a:xfrm>
            <a:off x="3995738" y="1196975"/>
            <a:ext cx="3455987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4"/>
          <p:cNvSpPr>
            <a:spLocks noGrp="1" noChangeArrowheads="1"/>
          </p:cNvSpPr>
          <p:nvPr>
            <p:ph idx="1"/>
          </p:nvPr>
        </p:nvSpPr>
        <p:spPr>
          <a:xfrm>
            <a:off x="468313" y="2133600"/>
            <a:ext cx="8229600" cy="13112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 b="1" i="1">
                <a:solidFill>
                  <a:srgbClr val="7030A0"/>
                </a:solidFill>
                <a:sym typeface="Arial" panose="020B0604020202020204" pitchFamily="34" charset="0"/>
              </a:rPr>
              <a:t>C. </a:t>
            </a:r>
            <a:r>
              <a:rPr lang="en-US" altLang="zh-CN" sz="3600">
                <a:sym typeface="Arial" panose="020B0604020202020204" pitchFamily="34" charset="0"/>
              </a:rPr>
              <a:t>If the animals take part in the Voice of  </a:t>
            </a:r>
            <a:endParaRPr lang="en-US" altLang="zh-CN" sz="3600">
              <a:sym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>
                <a:sym typeface="Arial" panose="020B0604020202020204" pitchFamily="34" charset="0"/>
              </a:rPr>
              <a:t>    China,  which one will be the winner?</a:t>
            </a:r>
            <a:endParaRPr lang="en-US" altLang="zh-CN" sz="3600">
              <a:sym typeface="Arial" panose="020B0604020202020204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619250" y="3944938"/>
            <a:ext cx="25923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</a:rPr>
              <a:t>dolphin</a:t>
            </a:r>
            <a:endParaRPr lang="zh-CN" altLang="en-US" sz="4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500438"/>
            <a:ext cx="3263900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8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6" r="15648" b="81631"/>
          <a:stretch>
            <a:fillRect/>
          </a:stretch>
        </p:blipFill>
        <p:spPr bwMode="auto">
          <a:xfrm>
            <a:off x="3995738" y="1196975"/>
            <a:ext cx="3455987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4"/>
          <p:cNvSpPr>
            <a:spLocks noGrp="1" noChangeArrowheads="1"/>
          </p:cNvSpPr>
          <p:nvPr>
            <p:ph idx="1"/>
          </p:nvPr>
        </p:nvSpPr>
        <p:spPr>
          <a:xfrm>
            <a:off x="446088" y="1939925"/>
            <a:ext cx="8229600" cy="13112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 i="1">
                <a:solidFill>
                  <a:srgbClr val="7030A0"/>
                </a:solidFill>
                <a:sym typeface="Arial" panose="020B0604020202020204" pitchFamily="34" charset="0"/>
              </a:rPr>
              <a:t>D. </a:t>
            </a:r>
            <a:r>
              <a:rPr lang="en-US" altLang="zh-CN" sz="3600">
                <a:sym typeface="Arial" panose="020B0604020202020204" pitchFamily="34" charset="0"/>
              </a:rPr>
              <a:t>If the animals dance ballet, who can </a:t>
            </a:r>
            <a:endParaRPr lang="en-US" altLang="zh-CN" sz="3600">
              <a:sym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>
                <a:sym typeface="Arial" panose="020B0604020202020204" pitchFamily="34" charset="0"/>
              </a:rPr>
              <a:t>     dance better?</a:t>
            </a:r>
            <a:endParaRPr lang="en-US" altLang="zh-CN" sz="3600">
              <a:sym typeface="Arial" panose="020B0604020202020204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051050" y="3729038"/>
            <a:ext cx="1441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</a:rPr>
              <a:t>swan</a:t>
            </a:r>
            <a:endParaRPr lang="en-US" altLang="zh-CN" sz="4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" name="图片 6" descr="219049-12100316215554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141663"/>
            <a:ext cx="2665412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8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6" r="15648" b="81631"/>
          <a:stretch>
            <a:fillRect/>
          </a:stretch>
        </p:blipFill>
        <p:spPr bwMode="auto">
          <a:xfrm>
            <a:off x="3952875" y="974725"/>
            <a:ext cx="3455988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4"/>
          <p:cNvSpPr>
            <a:spLocks noGrp="1" noChangeArrowheads="1"/>
          </p:cNvSpPr>
          <p:nvPr>
            <p:ph idx="1"/>
          </p:nvPr>
        </p:nvSpPr>
        <p:spPr>
          <a:xfrm>
            <a:off x="1042988" y="1325563"/>
            <a:ext cx="6481762" cy="13112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 i="1">
                <a:solidFill>
                  <a:srgbClr val="7030A0"/>
                </a:solidFill>
                <a:sym typeface="Arial" panose="020B0604020202020204" pitchFamily="34" charset="0"/>
              </a:rPr>
              <a:t>E. </a:t>
            </a:r>
            <a:r>
              <a:rPr lang="en-US" altLang="zh-CN" sz="3600">
                <a:sym typeface="Arial" panose="020B0604020202020204" pitchFamily="34" charset="0"/>
              </a:rPr>
              <a:t>If they play Chinese Kung fu, </a:t>
            </a:r>
            <a:endParaRPr lang="en-US" altLang="zh-CN" sz="3600">
              <a:sym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>
                <a:sym typeface="Arial" panose="020B0604020202020204" pitchFamily="34" charset="0"/>
              </a:rPr>
              <a:t>     who will be the winner?</a:t>
            </a:r>
            <a:endParaRPr lang="en-US" altLang="zh-CN" sz="3600">
              <a:sym typeface="Arial" panose="020B0604020202020204" pitchFamily="34" charset="0"/>
            </a:endParaRPr>
          </a:p>
        </p:txBody>
      </p:sp>
      <p:pic>
        <p:nvPicPr>
          <p:cNvPr id="6" name="图片 5" descr="功夫熊猫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781300"/>
            <a:ext cx="3478213" cy="359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21">
            <a:hlinkClick r:id="rId1" action="ppaction://hlinkfile"/>
          </p:cNvPr>
          <p:cNvSpPr>
            <a:spLocks noChangeArrowheads="1"/>
          </p:cNvSpPr>
          <p:nvPr/>
        </p:nvSpPr>
        <p:spPr bwMode="auto">
          <a:xfrm>
            <a:off x="467544" y="836712"/>
            <a:ext cx="7993062" cy="286226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altLang="zh-CN" sz="4000" noProof="1">
                <a:solidFill>
                  <a:schemeClr val="tx1"/>
                </a:solidFill>
              </a:rPr>
              <a:t>Watch the video clip</a:t>
            </a:r>
            <a:r>
              <a:rPr lang="en-US" altLang="zh-CN" sz="4000" i="1" noProof="1">
                <a:solidFill>
                  <a:schemeClr val="tx1"/>
                </a:solidFill>
              </a:rPr>
              <a:t>.  </a:t>
            </a:r>
            <a:r>
              <a:rPr lang="en-US" altLang="zh-CN" sz="4000" noProof="1">
                <a:solidFill>
                  <a:schemeClr val="tx1"/>
                </a:solidFill>
              </a:rPr>
              <a:t>Think about:</a:t>
            </a:r>
            <a:endParaRPr lang="en-US" altLang="zh-CN" sz="4000" noProof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4000" i="1" noProof="1">
                <a:solidFill>
                  <a:srgbClr val="0000FF"/>
                </a:solidFill>
              </a:rPr>
              <a:t>Who are the main characters?</a:t>
            </a:r>
            <a:endParaRPr lang="en-US" altLang="zh-CN" sz="4000" i="1" noProof="1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4000" i="1" noProof="1">
                <a:solidFill>
                  <a:srgbClr val="0000FF"/>
                </a:solidFill>
              </a:rPr>
              <a:t>What do they look like?</a:t>
            </a:r>
            <a:endParaRPr lang="en-US" altLang="zh-CN" sz="4000" i="1" noProof="1">
              <a:solidFill>
                <a:srgbClr val="0000FF"/>
              </a:solidFill>
            </a:endParaRPr>
          </a:p>
        </p:txBody>
      </p:sp>
      <p:sp>
        <p:nvSpPr>
          <p:cNvPr id="3" name="矩形 21">
            <a:hlinkClick r:id="rId1" action="ppaction://hlinkfile"/>
          </p:cNvPr>
          <p:cNvSpPr>
            <a:spLocks noChangeArrowheads="1"/>
          </p:cNvSpPr>
          <p:nvPr/>
        </p:nvSpPr>
        <p:spPr bwMode="auto">
          <a:xfrm>
            <a:off x="467544" y="4144863"/>
            <a:ext cx="7993062" cy="187642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noProof="1">
                <a:solidFill>
                  <a:srgbClr val="0070C0"/>
                </a:solidFill>
              </a:rPr>
              <a:t>Watch the video clip</a:t>
            </a:r>
            <a:r>
              <a:rPr lang="en-US" altLang="zh-CN" sz="3600" i="1" noProof="1">
                <a:solidFill>
                  <a:srgbClr val="0070C0"/>
                </a:solidFill>
              </a:rPr>
              <a:t>.  </a:t>
            </a:r>
            <a:r>
              <a:rPr lang="en-US" altLang="zh-CN" sz="3600" noProof="1">
                <a:solidFill>
                  <a:srgbClr val="0070C0"/>
                </a:solidFill>
              </a:rPr>
              <a:t>Think about:</a:t>
            </a:r>
            <a:endParaRPr lang="en-US" altLang="zh-CN" sz="3600" noProof="1">
              <a:solidFill>
                <a:srgbClr val="0070C0"/>
              </a:solidFill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altLang="zh-CN" sz="4000" i="1" noProof="1">
                <a:solidFill>
                  <a:srgbClr val="FF0000"/>
                </a:solidFill>
              </a:rPr>
              <a:t>Who are the main characters?</a:t>
            </a:r>
            <a:endParaRPr lang="en-US" altLang="zh-CN" sz="4000" i="1" noProof="1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altLang="zh-CN" sz="4000" i="1" noProof="1">
                <a:solidFill>
                  <a:srgbClr val="FF0000"/>
                </a:solidFill>
              </a:rPr>
              <a:t>What do they look like?</a:t>
            </a:r>
            <a:endParaRPr lang="en-US" altLang="zh-CN" sz="4000" i="1" noProof="1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482" name="TextBox 4"/>
          <p:cNvSpPr txBox="1">
            <a:spLocks noChangeArrowheads="1"/>
          </p:cNvSpPr>
          <p:nvPr/>
        </p:nvSpPr>
        <p:spPr bwMode="auto">
          <a:xfrm>
            <a:off x="2351088" y="3414713"/>
            <a:ext cx="5181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 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6"/>
          <p:cNvSpPr txBox="1">
            <a:spLocks noChangeArrowheads="1"/>
          </p:cNvSpPr>
          <p:nvPr/>
        </p:nvSpPr>
        <p:spPr bwMode="auto">
          <a:xfrm>
            <a:off x="107950" y="890588"/>
            <a:ext cx="90360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How much do you know about pandas? Try the short quiz below. Circle the correct answers.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  <p:sp>
        <p:nvSpPr>
          <p:cNvPr id="21506" name="TextBox 8"/>
          <p:cNvSpPr txBox="1">
            <a:spLocks noChangeArrowheads="1"/>
          </p:cNvSpPr>
          <p:nvPr/>
        </p:nvSpPr>
        <p:spPr bwMode="auto">
          <a:xfrm>
            <a:off x="2051050" y="260350"/>
            <a:ext cx="54006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9750" indent="-539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7030A0"/>
                </a:solidFill>
                <a:latin typeface="Times New Roman" panose="02020603050405020304" pitchFamily="18" charset="0"/>
              </a:rPr>
              <a:t>What do you know about …?</a:t>
            </a:r>
            <a:endParaRPr lang="en-US" altLang="zh-CN" sz="32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6" name="矩形 1"/>
          <p:cNvSpPr>
            <a:spLocks noChangeArrowheads="1"/>
          </p:cNvSpPr>
          <p:nvPr/>
        </p:nvSpPr>
        <p:spPr bwMode="auto">
          <a:xfrm>
            <a:off x="684213" y="1846263"/>
            <a:ext cx="6191250" cy="4462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514350" indent="-514350">
              <a:spcBef>
                <a:spcPts val="1200"/>
              </a:spcBef>
              <a:buFontTx/>
              <a:buAutoNum type="arabicPeriod"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How many pandas still live in the 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marL="514350" indent="-514350">
              <a:spcBef>
                <a:spcPts val="1200"/>
              </a:spcBef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     wild?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     A. About 1</a:t>
            </a:r>
            <a:r>
              <a:rPr lang="zh-CN" altLang="en-US" sz="3200" dirty="0">
                <a:latin typeface="Times New Roman" panose="02020603050405020304" pitchFamily="18" charset="0"/>
              </a:rPr>
              <a:t>,</a:t>
            </a:r>
            <a:r>
              <a:rPr lang="en-US" altLang="zh-CN" sz="3200" dirty="0">
                <a:latin typeface="Times New Roman" panose="02020603050405020304" pitchFamily="18" charset="0"/>
              </a:rPr>
              <a:t>600</a:t>
            </a:r>
            <a:r>
              <a:rPr lang="zh-CN" altLang="en-US" sz="3200" dirty="0">
                <a:latin typeface="Times New Roman" panose="02020603050405020304" pitchFamily="18" charset="0"/>
              </a:rPr>
              <a:t>.</a:t>
            </a:r>
            <a:r>
              <a:rPr lang="en-US" altLang="zh-CN" sz="3200" dirty="0">
                <a:latin typeface="Times New Roman" panose="02020603050405020304" pitchFamily="18" charset="0"/>
              </a:rPr>
              <a:t>     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     B. About 160</a:t>
            </a:r>
            <a:r>
              <a:rPr lang="zh-CN" altLang="en-US" sz="3200" dirty="0">
                <a:latin typeface="Times New Roman" panose="02020603050405020304" pitchFamily="18" charset="0"/>
              </a:rPr>
              <a:t>,</a:t>
            </a:r>
            <a:r>
              <a:rPr lang="en-US" altLang="zh-CN" sz="3200" dirty="0">
                <a:latin typeface="Times New Roman" panose="02020603050405020304" pitchFamily="18" charset="0"/>
              </a:rPr>
              <a:t>000</a:t>
            </a:r>
            <a:r>
              <a:rPr lang="zh-CN" altLang="en-US" sz="3200" dirty="0">
                <a:latin typeface="Times New Roman" panose="02020603050405020304" pitchFamily="18" charset="0"/>
              </a:rPr>
              <a:t>.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2. Can pandas climb trees?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    A. Yes, they can.   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</a:rPr>
              <a:t>    B. No, they can’t.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pic>
        <p:nvPicPr>
          <p:cNvPr id="21508" name="图片 1025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1844675"/>
            <a:ext cx="1871662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椭圆 12"/>
          <p:cNvSpPr/>
          <p:nvPr/>
        </p:nvSpPr>
        <p:spPr>
          <a:xfrm>
            <a:off x="1116013" y="3141663"/>
            <a:ext cx="719137" cy="5746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042988" y="5084763"/>
            <a:ext cx="720725" cy="5762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矩形 1"/>
          <p:cNvSpPr>
            <a:spLocks noChangeArrowheads="1"/>
          </p:cNvSpPr>
          <p:nvPr/>
        </p:nvSpPr>
        <p:spPr bwMode="auto">
          <a:xfrm>
            <a:off x="395288" y="981075"/>
            <a:ext cx="8135937" cy="446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3. What do pandas usually eat?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    A. Bananas</a:t>
            </a:r>
            <a:r>
              <a:rPr lang="zh-CN" altLang="en-US" sz="3200">
                <a:latin typeface="Times New Roman" panose="02020603050405020304" pitchFamily="18" charset="0"/>
              </a:rPr>
              <a:t>.</a:t>
            </a:r>
            <a:r>
              <a:rPr lang="en-US" altLang="zh-CN" sz="3200">
                <a:latin typeface="Times New Roman" panose="02020603050405020304" pitchFamily="18" charset="0"/>
              </a:rPr>
              <a:t>            	B. Bamboo.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4. How long can pandas live in the wild?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    A. About 20 years. 	B. About 50 years.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5. Where do pandas live?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    A. In Sichuan</a:t>
            </a:r>
            <a:r>
              <a:rPr lang="zh-CN" altLang="en-US" sz="3200">
                <a:latin typeface="Times New Roman" panose="02020603050405020304" pitchFamily="18" charset="0"/>
              </a:rPr>
              <a:t>.</a:t>
            </a:r>
            <a:r>
              <a:rPr lang="en-US" altLang="zh-CN" sz="3200">
                <a:latin typeface="Times New Roman" panose="02020603050405020304" pitchFamily="18" charset="0"/>
              </a:rPr>
              <a:t>  	B. In Shaanxi  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    C. In Gansu  		D. In Jiangsu.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pic>
        <p:nvPicPr>
          <p:cNvPr id="22530" name="图片 1025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675" y="3860800"/>
            <a:ext cx="12477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椭圆 12"/>
          <p:cNvSpPr/>
          <p:nvPr/>
        </p:nvSpPr>
        <p:spPr>
          <a:xfrm>
            <a:off x="3851275" y="1628775"/>
            <a:ext cx="720725" cy="5762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84213" y="2924175"/>
            <a:ext cx="719137" cy="5762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84213" y="4221163"/>
            <a:ext cx="719137" cy="5762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95738" y="4149725"/>
            <a:ext cx="720725" cy="5746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684213" y="4797425"/>
            <a:ext cx="719137" cy="5762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3"/>
          <p:cNvSpPr txBox="1">
            <a:spLocks noChangeArrowheads="1"/>
          </p:cNvSpPr>
          <p:nvPr/>
        </p:nvSpPr>
        <p:spPr bwMode="auto">
          <a:xfrm>
            <a:off x="466725" y="746125"/>
            <a:ext cx="85693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Look at the article on page 67. Complete the facts about pandas.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  <p:sp>
        <p:nvSpPr>
          <p:cNvPr id="23554" name="TextBox 8"/>
          <p:cNvSpPr txBox="1">
            <a:spLocks noChangeArrowheads="1"/>
          </p:cNvSpPr>
          <p:nvPr/>
        </p:nvSpPr>
        <p:spPr bwMode="auto">
          <a:xfrm>
            <a:off x="2771775" y="179388"/>
            <a:ext cx="31686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9750" indent="-539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Before you read</a:t>
            </a:r>
            <a:endParaRPr lang="en-US" altLang="zh-CN" sz="3200" b="1" noProof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5" name="矩形 4"/>
          <p:cNvSpPr>
            <a:spLocks noChangeArrowheads="1"/>
          </p:cNvSpPr>
          <p:nvPr/>
        </p:nvSpPr>
        <p:spPr bwMode="auto">
          <a:xfrm>
            <a:off x="3276600" y="1181100"/>
            <a:ext cx="19716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Panda facts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6" name="矩形 5"/>
          <p:cNvSpPr>
            <a:spLocks noChangeArrowheads="1"/>
          </p:cNvSpPr>
          <p:nvPr/>
        </p:nvSpPr>
        <p:spPr bwMode="auto">
          <a:xfrm>
            <a:off x="396875" y="1700213"/>
            <a:ext cx="8640763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Adult weight: </a:t>
            </a:r>
            <a:r>
              <a:rPr lang="en-US" altLang="zh-CN" sz="2800">
                <a:latin typeface="Times New Roman" panose="02020603050405020304" pitchFamily="18" charset="0"/>
              </a:rPr>
              <a:t>about ___________ kilograms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Life: </a:t>
            </a:r>
            <a:r>
              <a:rPr lang="zh-CN" altLang="en-US" sz="2800">
                <a:latin typeface="Times New Roman" panose="02020603050405020304" pitchFamily="18" charset="0"/>
              </a:rPr>
              <a:t>P</a:t>
            </a:r>
            <a:r>
              <a:rPr lang="en-US" altLang="zh-CN" sz="2800">
                <a:latin typeface="Times New Roman" panose="02020603050405020304" pitchFamily="18" charset="0"/>
              </a:rPr>
              <a:t>andas live for about _________ in the wild, but in     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zoos the</a:t>
            </a:r>
            <a:r>
              <a:rPr lang="zh-CN" altLang="en-US" sz="2800">
                <a:latin typeface="Times New Roman" panose="02020603050405020304" pitchFamily="18" charset="0"/>
              </a:rPr>
              <a:t>y</a:t>
            </a:r>
            <a:r>
              <a:rPr lang="en-US" altLang="zh-CN" sz="2800">
                <a:latin typeface="Times New Roman" panose="02020603050405020304" pitchFamily="18" charset="0"/>
              </a:rPr>
              <a:t> can live for </a:t>
            </a:r>
            <a:r>
              <a:rPr lang="en-US" altLang="zh-CN" sz="2800" u="sng">
                <a:latin typeface="Times New Roman" panose="02020603050405020304" pitchFamily="18" charset="0"/>
              </a:rPr>
              <a:t>                 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Food: </a:t>
            </a:r>
            <a:r>
              <a:rPr lang="zh-CN" altLang="en-US" sz="2800"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panda eats about ___________ of bamboo a day.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Home: </a:t>
            </a:r>
            <a:r>
              <a:rPr lang="zh-CN" altLang="en-US" sz="2800">
                <a:latin typeface="Times New Roman" panose="02020603050405020304" pitchFamily="18" charset="0"/>
              </a:rPr>
              <a:t>P</a:t>
            </a:r>
            <a:r>
              <a:rPr lang="en-US" altLang="zh-CN" sz="2800">
                <a:latin typeface="Times New Roman" panose="02020603050405020304" pitchFamily="18" charset="0"/>
              </a:rPr>
              <a:t>andas live high up in the  mountains of _____________________________.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Population: </a:t>
            </a:r>
            <a:r>
              <a:rPr lang="zh-CN" altLang="en-US" sz="2800">
                <a:latin typeface="Times New Roman" panose="02020603050405020304" pitchFamily="18" charset="0"/>
              </a:rPr>
              <a:t>T</a:t>
            </a:r>
            <a:r>
              <a:rPr lang="en-US" altLang="zh-CN" sz="2800">
                <a:latin typeface="Times New Roman" panose="02020603050405020304" pitchFamily="18" charset="0"/>
              </a:rPr>
              <a:t>here are about ________ panda in the wild.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5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Behaviour: </a:t>
            </a:r>
            <a:r>
              <a:rPr lang="zh-CN" altLang="en-US" sz="2800">
                <a:latin typeface="Times New Roman" panose="02020603050405020304" pitchFamily="18" charset="0"/>
              </a:rPr>
              <a:t>P</a:t>
            </a:r>
            <a:r>
              <a:rPr lang="en-US" altLang="zh-CN" sz="2800">
                <a:latin typeface="Times New Roman" panose="02020603050405020304" pitchFamily="18" charset="0"/>
              </a:rPr>
              <a:t>andas spend more than _________ a day  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        eating.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1270" name="Text Box 5"/>
          <p:cNvSpPr txBox="1">
            <a:spLocks noChangeArrowheads="1"/>
          </p:cNvSpPr>
          <p:nvPr/>
        </p:nvSpPr>
        <p:spPr bwMode="auto">
          <a:xfrm>
            <a:off x="4427538" y="2205038"/>
            <a:ext cx="1584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20 years 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1" name="Text Box 6"/>
          <p:cNvSpPr txBox="1">
            <a:spLocks noChangeArrowheads="1"/>
          </p:cNvSpPr>
          <p:nvPr/>
        </p:nvSpPr>
        <p:spPr bwMode="auto">
          <a:xfrm>
            <a:off x="4211638" y="3357563"/>
            <a:ext cx="21605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30 kilograms 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2" name="Text Box 7"/>
          <p:cNvSpPr txBox="1">
            <a:spLocks noChangeArrowheads="1"/>
          </p:cNvSpPr>
          <p:nvPr/>
        </p:nvSpPr>
        <p:spPr bwMode="auto">
          <a:xfrm>
            <a:off x="468313" y="4267200"/>
            <a:ext cx="548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Central and Western China 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6011863" y="5300663"/>
            <a:ext cx="14398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12 hours 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4" name="矩形 6"/>
          <p:cNvSpPr>
            <a:spLocks noChangeArrowheads="1"/>
          </p:cNvSpPr>
          <p:nvPr/>
        </p:nvSpPr>
        <p:spPr bwMode="auto">
          <a:xfrm>
            <a:off x="3779838" y="1628775"/>
            <a:ext cx="1200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100-150</a:t>
            </a:r>
            <a:endParaRPr lang="zh-CN" altLang="en-US" sz="2400" b="1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5" name="矩形 11"/>
          <p:cNvSpPr>
            <a:spLocks noChangeArrowheads="1"/>
          </p:cNvSpPr>
          <p:nvPr/>
        </p:nvSpPr>
        <p:spPr bwMode="auto">
          <a:xfrm>
            <a:off x="4716463" y="4797425"/>
            <a:ext cx="8778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</a:rPr>
              <a:t>,600</a:t>
            </a:r>
            <a:endParaRPr lang="zh-CN" altLang="en-US" sz="2400" b="1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6" name="Text Box 5"/>
          <p:cNvSpPr txBox="1">
            <a:spLocks noChangeArrowheads="1"/>
          </p:cNvSpPr>
          <p:nvPr/>
        </p:nvSpPr>
        <p:spPr bwMode="auto">
          <a:xfrm>
            <a:off x="4213225" y="2781300"/>
            <a:ext cx="2663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</a:rPr>
              <a:t>up to 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35 years old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1" grpId="0"/>
      <p:bldP spid="11272" grpId="0"/>
      <p:bldP spid="11273" grpId="0"/>
      <p:bldP spid="11274" grpId="0"/>
      <p:bldP spid="11275" grpId="0"/>
      <p:bldP spid="112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578" name="TextBox 4"/>
          <p:cNvSpPr txBox="1">
            <a:spLocks noChangeArrowheads="1"/>
          </p:cNvSpPr>
          <p:nvPr/>
        </p:nvSpPr>
        <p:spPr bwMode="auto">
          <a:xfrm>
            <a:off x="1763713" y="3414713"/>
            <a:ext cx="59007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</a:t>
            </a:r>
            <a:r>
              <a:rPr lang="en-US" altLang="zh-CN" sz="3600">
                <a:solidFill>
                  <a:srgbClr val="5F5F5F"/>
                </a:solidFill>
                <a:latin typeface="Comic Sans MS" panose="030F0702030302020204" pitchFamily="66" charset="0"/>
                <a:ea typeface="微软雅黑" panose="020B0503020204020204" pitchFamily="34" charset="-122"/>
              </a:rPr>
              <a:t> </a:t>
            </a: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6" descr="阅读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5" y="1489075"/>
            <a:ext cx="3187700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2" name="TextBox 12"/>
          <p:cNvSpPr txBox="1">
            <a:spLocks noChangeArrowheads="1"/>
          </p:cNvSpPr>
          <p:nvPr/>
        </p:nvSpPr>
        <p:spPr bwMode="auto">
          <a:xfrm>
            <a:off x="684213" y="2649538"/>
            <a:ext cx="51117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5400">
                <a:solidFill>
                  <a:srgbClr val="0000FF"/>
                </a:solidFill>
                <a:latin typeface="Comic Sans MS" panose="030F0702030302020204" pitchFamily="66" charset="0"/>
              </a:rPr>
              <a:t>First Reading</a:t>
            </a:r>
            <a:endParaRPr lang="zh-CN" altLang="en-US" sz="5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21"/>
          <p:cNvSpPr>
            <a:spLocks noChangeArrowheads="1"/>
          </p:cNvSpPr>
          <p:nvPr/>
        </p:nvSpPr>
        <p:spPr bwMode="auto">
          <a:xfrm>
            <a:off x="395288" y="692150"/>
            <a:ext cx="8280400" cy="1385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chemeClr val="tx1"/>
                </a:solidFill>
              </a:rPr>
              <a:t>1. Look at the pictures, the title, the introduction and the sub-headings of the article on page 67. Then answer the questions below.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7950" y="2122488"/>
            <a:ext cx="8820150" cy="3970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Where does this article most probably come from?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a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novel.                 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b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 science magazine.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  <a:defRPr/>
            </a:pP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What information about pandas can you get from the article?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numbers.	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behaviour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c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food.		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relationship with humans.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e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future.		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uses. 	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Their looks.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39750" y="3068638"/>
            <a:ext cx="503238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68313" y="4797425"/>
            <a:ext cx="503237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708400" y="4797425"/>
            <a:ext cx="503238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68313" y="5229225"/>
            <a:ext cx="503237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468313" y="5661025"/>
            <a:ext cx="503237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6443663" y="5661025"/>
            <a:ext cx="504825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1"/>
          <p:cNvSpPr>
            <a:spLocks noChangeArrowheads="1"/>
          </p:cNvSpPr>
          <p:nvPr/>
        </p:nvSpPr>
        <p:spPr bwMode="auto">
          <a:xfrm>
            <a:off x="1763713" y="1773238"/>
            <a:ext cx="4321175" cy="584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2. Complete the table. </a:t>
            </a:r>
            <a:endParaRPr lang="en-US" altLang="zh-CN" sz="3200" dirty="0">
              <a:solidFill>
                <a:schemeClr val="tx1"/>
              </a:solidFill>
            </a:endParaRPr>
          </a:p>
        </p:txBody>
      </p:sp>
      <p:pic>
        <p:nvPicPr>
          <p:cNvPr id="27650" name="Picture 2" descr="c:\documents and settings\administrator\application data\360se6\User Data\temp\158_o008410J09jP2jZb9zY4_large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0" y="3390900"/>
            <a:ext cx="5137150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Box 2"/>
          <p:cNvSpPr txBox="1">
            <a:spLocks noChangeArrowheads="1"/>
          </p:cNvSpPr>
          <p:nvPr/>
        </p:nvSpPr>
        <p:spPr bwMode="auto">
          <a:xfrm>
            <a:off x="2195513" y="1343025"/>
            <a:ext cx="39608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Second Reading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9698" name="TextBox 4"/>
          <p:cNvSpPr txBox="1">
            <a:spLocks noChangeArrowheads="1"/>
          </p:cNvSpPr>
          <p:nvPr/>
        </p:nvSpPr>
        <p:spPr bwMode="auto">
          <a:xfrm>
            <a:off x="755650" y="2636838"/>
            <a:ext cx="7704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new words and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29699" name="图片 5" descr="学习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3141663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Box 2"/>
          <p:cNvSpPr txBox="1">
            <a:spLocks noChangeArrowheads="1"/>
          </p:cNvSpPr>
          <p:nvPr/>
        </p:nvSpPr>
        <p:spPr bwMode="auto">
          <a:xfrm>
            <a:off x="611188" y="1947863"/>
            <a:ext cx="7993062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 endangered 	adj.</a:t>
            </a:r>
            <a:r>
              <a:rPr lang="zh-CN" altLang="en-US" sz="3200">
                <a:latin typeface="Times New Roman" panose="02020603050405020304" pitchFamily="18" charset="0"/>
              </a:rPr>
              <a:t>濒危的 </a:t>
            </a:r>
            <a:r>
              <a:rPr lang="en-US" altLang="zh-CN" sz="3200">
                <a:latin typeface="Times New Roman" panose="02020603050405020304" pitchFamily="18" charset="0"/>
              </a:rPr>
              <a:t>p. 65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file 			n. </a:t>
            </a:r>
            <a:r>
              <a:rPr lang="zh-CN" altLang="en-US" sz="3200">
                <a:latin typeface="Times New Roman" panose="02020603050405020304" pitchFamily="18" charset="0"/>
              </a:rPr>
              <a:t>档案 </a:t>
            </a:r>
            <a:r>
              <a:rPr lang="en-US" altLang="zh-CN" sz="3200">
                <a:latin typeface="Times New Roman" panose="02020603050405020304" pitchFamily="18" charset="0"/>
              </a:rPr>
              <a:t>p. 65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giant panda 	n.</a:t>
            </a:r>
            <a:r>
              <a:rPr lang="zh-CN" altLang="en-US" sz="3200">
                <a:latin typeface="Times New Roman" panose="02020603050405020304" pitchFamily="18" charset="0"/>
              </a:rPr>
              <a:t>大熊猫 </a:t>
            </a:r>
            <a:r>
              <a:rPr lang="en-US" altLang="zh-CN" sz="3200">
                <a:latin typeface="Times New Roman" panose="02020603050405020304" pitchFamily="18" charset="0"/>
              </a:rPr>
              <a:t>p. 65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*obligation 	n. </a:t>
            </a:r>
            <a:r>
              <a:rPr lang="zh-CN" altLang="en-US" sz="3200">
                <a:latin typeface="Times New Roman" panose="02020603050405020304" pitchFamily="18" charset="0"/>
              </a:rPr>
              <a:t>义务；责任 </a:t>
            </a:r>
            <a:r>
              <a:rPr lang="en-US" altLang="zh-CN" sz="3200">
                <a:latin typeface="Times New Roman" panose="02020603050405020304" pitchFamily="18" charset="0"/>
              </a:rPr>
              <a:t>p. 65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wild 			n. </a:t>
            </a:r>
            <a:r>
              <a:rPr lang="zh-CN" altLang="en-US" sz="3200">
                <a:latin typeface="Times New Roman" panose="02020603050405020304" pitchFamily="18" charset="0"/>
              </a:rPr>
              <a:t>自然环境；野生状态 </a:t>
            </a:r>
            <a:r>
              <a:rPr lang="en-US" altLang="zh-CN" sz="3200">
                <a:latin typeface="Times New Roman" panose="02020603050405020304" pitchFamily="18" charset="0"/>
              </a:rPr>
              <a:t>p. 66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2" name="矩形 1"/>
          <p:cNvSpPr>
            <a:spLocks noChangeArrowheads="1"/>
          </p:cNvSpPr>
          <p:nvPr/>
        </p:nvSpPr>
        <p:spPr bwMode="auto">
          <a:xfrm>
            <a:off x="1258888" y="582613"/>
            <a:ext cx="6265862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New words and expressions</a:t>
            </a:r>
            <a:endParaRPr lang="en-US" altLang="zh-CN" sz="3600">
              <a:solidFill>
                <a:srgbClr val="0000FF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r>
              <a:rPr lang="en-US" altLang="zh-CN" sz="4000">
                <a:ea typeface="黑体" panose="02010609060101010101" pitchFamily="49" charset="-122"/>
              </a:rPr>
              <a:t>P</a:t>
            </a:r>
            <a:r>
              <a:rPr lang="en-US" altLang="zh-CN" sz="2800">
                <a:ea typeface="黑体" panose="02010609060101010101" pitchFamily="49" charset="-122"/>
              </a:rPr>
              <a:t>65-69</a:t>
            </a:r>
            <a:endParaRPr lang="en-US" altLang="zh-CN" sz="4000"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692150"/>
            <a:ext cx="8569325" cy="565150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bamboo 		</a:t>
            </a:r>
            <a:r>
              <a:rPr lang="en-US" altLang="zh-CN" sz="3200" i="1"/>
              <a:t>n. </a:t>
            </a:r>
            <a:r>
              <a:rPr lang="zh-CN" altLang="en-US" sz="3200"/>
              <a:t>竹；竹子 </a:t>
            </a:r>
            <a:r>
              <a:rPr lang="en-US" altLang="zh-CN" sz="3200"/>
              <a:t>p. 66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adult 		</a:t>
            </a:r>
            <a:r>
              <a:rPr lang="en-US" altLang="zh-CN" sz="3200" i="1"/>
              <a:t>n. </a:t>
            </a:r>
            <a:r>
              <a:rPr lang="zh-CN" altLang="en-US" sz="3200"/>
              <a:t>成年动物 </a:t>
            </a:r>
            <a:r>
              <a:rPr lang="en-US" altLang="zh-CN" sz="3200"/>
              <a:t>p. 66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weight 		</a:t>
            </a:r>
            <a:r>
              <a:rPr lang="en-US" altLang="zh-CN" sz="3200" i="1"/>
              <a:t>n. </a:t>
            </a:r>
            <a:r>
              <a:rPr lang="zh-CN" altLang="en-US" sz="3200"/>
              <a:t>重量 </a:t>
            </a:r>
            <a:r>
              <a:rPr lang="en-US" altLang="zh-CN" sz="3200"/>
              <a:t>p. 66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kilogram 		</a:t>
            </a:r>
            <a:r>
              <a:rPr lang="en-US" altLang="zh-CN" sz="3200" i="1"/>
              <a:t>n. </a:t>
            </a:r>
            <a:r>
              <a:rPr lang="zh-CN" altLang="en-US" sz="3200"/>
              <a:t>千克；公斤 </a:t>
            </a:r>
            <a:r>
              <a:rPr lang="en-US" altLang="zh-CN" sz="3200"/>
              <a:t>p. 66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population          </a:t>
            </a:r>
            <a:r>
              <a:rPr lang="en-US" altLang="zh-CN" sz="3200" i="1"/>
              <a:t>n.</a:t>
            </a:r>
            <a:r>
              <a:rPr lang="en-US" altLang="zh-CN" sz="3200"/>
              <a:t>(</a:t>
            </a:r>
            <a:r>
              <a:rPr lang="zh-CN" altLang="en-US" sz="3200"/>
              <a:t>统称</a:t>
            </a:r>
            <a:r>
              <a:rPr lang="en-US" altLang="zh-CN" sz="3200"/>
              <a:t>)</a:t>
            </a:r>
            <a:r>
              <a:rPr lang="zh-CN" altLang="en-US" sz="3200"/>
              <a:t>某领域的生物；族群；</a:t>
            </a:r>
            <a:r>
              <a:rPr lang="en-US" altLang="zh-CN" sz="3200"/>
              <a:t>			            </a:t>
            </a:r>
            <a:r>
              <a:rPr lang="zh-CN" altLang="en-US" sz="3200"/>
              <a:t>人口 </a:t>
            </a:r>
            <a:r>
              <a:rPr lang="en-US" altLang="zh-CN" sz="3200"/>
              <a:t>p. 66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behaviour 		</a:t>
            </a:r>
            <a:r>
              <a:rPr lang="en-US" altLang="zh-CN" sz="3200" i="1"/>
              <a:t>n. </a:t>
            </a:r>
            <a:r>
              <a:rPr lang="en-US" altLang="zh-CN" sz="3200"/>
              <a:t>(</a:t>
            </a:r>
            <a:r>
              <a:rPr lang="zh-CN" altLang="en-US" sz="3200"/>
              <a:t>动植物的</a:t>
            </a:r>
            <a:r>
              <a:rPr lang="en-US" altLang="zh-CN" sz="3200"/>
              <a:t>)</a:t>
            </a:r>
            <a:r>
              <a:rPr lang="zh-CN" altLang="en-US" sz="3200"/>
              <a:t>活动方式 </a:t>
            </a:r>
            <a:r>
              <a:rPr lang="en-US" altLang="zh-CN" sz="3200"/>
              <a:t>p. 66</a:t>
            </a:r>
            <a:endParaRPr lang="zh-CN" altLang="en-US" sz="32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birth 			</a:t>
            </a:r>
            <a:r>
              <a:rPr lang="en-US" altLang="zh-CN" sz="3200" i="1"/>
              <a:t>n. </a:t>
            </a:r>
            <a:r>
              <a:rPr lang="zh-CN" altLang="en-US" sz="3200"/>
              <a:t>出生；诞生 </a:t>
            </a:r>
            <a:r>
              <a:rPr lang="en-US" altLang="zh-CN" sz="3200"/>
              <a:t>p. 67</a:t>
            </a:r>
            <a:endParaRPr lang="en-US" altLang="zh-CN" sz="32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*patch 		</a:t>
            </a:r>
            <a:r>
              <a:rPr lang="en-US" altLang="zh-CN" sz="3200" i="1"/>
              <a:t>n. </a:t>
            </a:r>
            <a:r>
              <a:rPr lang="zh-CN" altLang="en-US" sz="3200"/>
              <a:t>色斑；斑点 </a:t>
            </a:r>
            <a:r>
              <a:rPr lang="en-US" altLang="zh-CN" sz="3200"/>
              <a:t>p. 67</a:t>
            </a:r>
            <a:endParaRPr lang="en-US" altLang="zh-CN" sz="32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shoulder 		</a:t>
            </a:r>
            <a:r>
              <a:rPr lang="en-US" altLang="zh-CN" sz="3200" i="1"/>
              <a:t>n. </a:t>
            </a:r>
            <a:r>
              <a:rPr lang="zh-CN" altLang="en-US" sz="3200"/>
              <a:t>肩；肩膀 </a:t>
            </a:r>
            <a:r>
              <a:rPr lang="en-US" altLang="zh-CN" sz="3200"/>
              <a:t>p. 67</a:t>
            </a:r>
            <a:endParaRPr lang="en-US" altLang="zh-CN" sz="3200"/>
          </a:p>
        </p:txBody>
      </p:sp>
      <p:pic>
        <p:nvPicPr>
          <p:cNvPr id="31746" name="Picture 2" descr="c:\documents and settings\administrator\application data\360se6\User Data\temp\330356-14041406455687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4692650"/>
            <a:ext cx="1701800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c:\documents and settings\administrator\application data\360se6\User Data\temp\3003390_100215256000_2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925" y="4797425"/>
            <a:ext cx="1622425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030288"/>
            <a:ext cx="8153400" cy="4075112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central 		</a:t>
            </a:r>
            <a:r>
              <a:rPr lang="en-US" altLang="zh-CN" sz="3200" i="1"/>
              <a:t>adj. </a:t>
            </a:r>
            <a:r>
              <a:rPr lang="zh-CN" altLang="en-US" sz="3200"/>
              <a:t>在中心的；中央的 </a:t>
            </a:r>
            <a:r>
              <a:rPr lang="en-US" altLang="zh-CN" sz="3200"/>
              <a:t>p. 67</a:t>
            </a:r>
            <a:endParaRPr lang="en-US" altLang="zh-CN" sz="32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menu 		</a:t>
            </a:r>
            <a:r>
              <a:rPr lang="en-US" altLang="zh-CN" sz="3200" i="1"/>
              <a:t>n. </a:t>
            </a:r>
            <a:r>
              <a:rPr lang="zh-CN" altLang="en-US" sz="3200"/>
              <a:t>菜单 </a:t>
            </a:r>
            <a:r>
              <a:rPr lang="en-US" altLang="zh-CN" sz="3200"/>
              <a:t>p. 67</a:t>
            </a:r>
            <a:endParaRPr lang="en-US" altLang="zh-CN" sz="32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fur 			</a:t>
            </a:r>
            <a:r>
              <a:rPr lang="en-US" altLang="zh-CN" sz="3200" i="1"/>
              <a:t>n.</a:t>
            </a:r>
            <a:r>
              <a:rPr lang="zh-CN" altLang="en-US" sz="3200"/>
              <a:t>（ 动物的）毛皮 </a:t>
            </a:r>
            <a:r>
              <a:rPr lang="en-US" altLang="zh-CN" sz="3200"/>
              <a:t>p. 67</a:t>
            </a:r>
            <a:endParaRPr lang="en-US" altLang="zh-CN" sz="32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cruel 		         </a:t>
            </a:r>
            <a:r>
              <a:rPr lang="en-US" altLang="zh-CN" sz="3200" i="1"/>
              <a:t>adj. </a:t>
            </a:r>
            <a:r>
              <a:rPr lang="zh-CN" altLang="en-US" sz="3200"/>
              <a:t>残忍的；残酷的 </a:t>
            </a:r>
            <a:r>
              <a:rPr lang="en-US" altLang="zh-CN" sz="3200"/>
              <a:t>p. 67</a:t>
            </a:r>
            <a:endParaRPr lang="en-US" altLang="zh-CN" sz="3200"/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in the wild 	</a:t>
            </a:r>
            <a:r>
              <a:rPr lang="zh-CN" altLang="en-US" sz="3200"/>
              <a:t>在野生环境中 </a:t>
            </a:r>
            <a:r>
              <a:rPr lang="en-US" altLang="zh-CN" sz="3200"/>
              <a:t>p. 66</a:t>
            </a:r>
            <a:endParaRPr lang="en-US" altLang="zh-CN" sz="3200"/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at birth 		</a:t>
            </a:r>
            <a:r>
              <a:rPr lang="zh-CN" altLang="en-US" sz="3200"/>
              <a:t>出生时 </a:t>
            </a:r>
            <a:r>
              <a:rPr lang="en-US" altLang="zh-CN" sz="3200"/>
              <a:t>p. 67</a:t>
            </a:r>
            <a:endParaRPr lang="en-US" altLang="zh-CN" sz="3200"/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on one’s own 	</a:t>
            </a:r>
            <a:r>
              <a:rPr lang="zh-CN" altLang="en-US" sz="3200"/>
              <a:t>独自 </a:t>
            </a:r>
            <a:r>
              <a:rPr lang="en-US" altLang="zh-CN" sz="3200"/>
              <a:t>p. 67</a:t>
            </a:r>
            <a:endParaRPr lang="en-US" altLang="zh-CN" sz="32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97" name="内容占位符 35896"/>
          <p:cNvGraphicFramePr>
            <a:graphicFrameLocks noGrp="1"/>
          </p:cNvGraphicFramePr>
          <p:nvPr>
            <p:ph idx="4294967295"/>
          </p:nvPr>
        </p:nvGraphicFramePr>
        <p:xfrm>
          <a:off x="468313" y="404813"/>
          <a:ext cx="8207375" cy="6360519"/>
        </p:xfrm>
        <a:graphic>
          <a:graphicData uri="http://schemas.openxmlformats.org/drawingml/2006/table">
            <a:tbl>
              <a:tblPr/>
              <a:tblGrid>
                <a:gridCol w="2518941"/>
                <a:gridCol w="5688434"/>
              </a:tblGrid>
              <a:tr h="518046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 err="1">
                          <a:latin typeface="Times New Roman" panose="02020603050405020304" pitchFamily="18" charset="0"/>
                        </a:rPr>
                        <a:t>Colour</a:t>
                      </a: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46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>
                          <a:latin typeface="Times New Roman" panose="02020603050405020304" pitchFamily="18" charset="0"/>
                        </a:rPr>
                        <a:t>Weight at birth</a:t>
                      </a: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46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>
                          <a:latin typeface="Times New Roman" panose="02020603050405020304" pitchFamily="18" charset="0"/>
                        </a:rPr>
                        <a:t>Adult weight</a:t>
                      </a: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5172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>
                          <a:latin typeface="Times New Roman" panose="02020603050405020304" pitchFamily="18" charset="0"/>
                        </a:rPr>
                        <a:t>What they eat</a:t>
                      </a: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9998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>
                          <a:latin typeface="Times New Roman" panose="02020603050405020304" pitchFamily="18" charset="0"/>
                        </a:rPr>
                        <a:t>Where they live</a:t>
                      </a: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1949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 err="1">
                          <a:latin typeface="Times New Roman" panose="02020603050405020304" pitchFamily="18" charset="0"/>
                        </a:rPr>
                        <a:t>Behaviour</a:t>
                      </a: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672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>
                          <a:latin typeface="Times New Roman" panose="02020603050405020304" pitchFamily="18" charset="0"/>
                        </a:rPr>
                        <a:t>How long they can live</a:t>
                      </a:r>
                      <a:endParaRPr lang="en-US" altLang="zh-CN" sz="2800" baseline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95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aseline="0" dirty="0">
                          <a:latin typeface="Times New Roman" panose="02020603050405020304" pitchFamily="18" charset="0"/>
                        </a:rPr>
                        <a:t>Population</a:t>
                      </a:r>
                      <a:endParaRPr lang="en-US" altLang="zh-CN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aseline="0" dirty="0">
                        <a:latin typeface="Times New Roman" panose="02020603050405020304" pitchFamily="18" charset="0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876" name="文本框 35875"/>
          <p:cNvSpPr txBox="1">
            <a:spLocks noChangeArrowheads="1"/>
          </p:cNvSpPr>
          <p:nvPr/>
        </p:nvSpPr>
        <p:spPr bwMode="auto">
          <a:xfrm>
            <a:off x="2990850" y="423863"/>
            <a:ext cx="2517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black and white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77" name="文本框 35876"/>
          <p:cNvSpPr txBox="1">
            <a:spLocks noChangeArrowheads="1"/>
          </p:cNvSpPr>
          <p:nvPr/>
        </p:nvSpPr>
        <p:spPr bwMode="auto">
          <a:xfrm>
            <a:off x="2989263" y="927100"/>
            <a:ext cx="3454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about 100-200 grams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78" name="文本框 35877"/>
          <p:cNvSpPr txBox="1">
            <a:spLocks noChangeArrowheads="1"/>
          </p:cNvSpPr>
          <p:nvPr/>
        </p:nvSpPr>
        <p:spPr bwMode="auto">
          <a:xfrm>
            <a:off x="2989263" y="1431925"/>
            <a:ext cx="3959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about 100-150 kilograms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79" name="文本框 35878"/>
          <p:cNvSpPr txBox="1">
            <a:spLocks noChangeArrowheads="1"/>
          </p:cNvSpPr>
          <p:nvPr/>
        </p:nvSpPr>
        <p:spPr bwMode="auto">
          <a:xfrm>
            <a:off x="2916238" y="1936750"/>
            <a:ext cx="575945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the wild: bamboo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zoos: bamboo, apples and carrots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83" name="文本框 35882"/>
          <p:cNvSpPr txBox="1">
            <a:spLocks noChangeArrowheads="1"/>
          </p:cNvSpPr>
          <p:nvPr/>
        </p:nvSpPr>
        <p:spPr bwMode="auto">
          <a:xfrm>
            <a:off x="2989263" y="2709863"/>
            <a:ext cx="53990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high up in the mountains of Central and Western China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85" name="文本框 35884"/>
          <p:cNvSpPr txBox="1">
            <a:spLocks noChangeArrowheads="1"/>
          </p:cNvSpPr>
          <p:nvPr/>
        </p:nvSpPr>
        <p:spPr bwMode="auto">
          <a:xfrm>
            <a:off x="2916238" y="3735388"/>
            <a:ext cx="5903912" cy="147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live on their own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spend more than 12 hours a day eating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good at climbing trees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strong enough to protect themselves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94" name="文本框 35893"/>
          <p:cNvSpPr txBox="1">
            <a:spLocks noChangeArrowheads="1"/>
          </p:cNvSpPr>
          <p:nvPr/>
        </p:nvSpPr>
        <p:spPr bwMode="auto">
          <a:xfrm>
            <a:off x="2987675" y="5248275"/>
            <a:ext cx="489585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5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the wild: for about 20 years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85000"/>
              </a:lnSpc>
              <a:buFont typeface="Arial" panose="020B0604020202020204" pitchFamily="34" charset="0"/>
              <a:buChar char="•"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zoos: for up to 35 years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96" name="文本框 35895"/>
          <p:cNvSpPr txBox="1">
            <a:spLocks noChangeArrowheads="1"/>
          </p:cNvSpPr>
          <p:nvPr/>
        </p:nvSpPr>
        <p:spPr bwMode="auto">
          <a:xfrm>
            <a:off x="3059113" y="6156325"/>
            <a:ext cx="48958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80000"/>
              </a:lnSpc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the wild: about 1,600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76" grpId="0"/>
      <p:bldP spid="35877" grpId="0"/>
      <p:bldP spid="35878" grpId="0"/>
      <p:bldP spid="35879" grpId="0"/>
      <p:bldP spid="35883" grpId="0"/>
      <p:bldP spid="35885" grpId="0"/>
      <p:bldP spid="35894" grpId="0"/>
      <p:bldP spid="3589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>
            <p:ph/>
          </p:nvPr>
        </p:nvSpPr>
        <p:spPr>
          <a:xfrm>
            <a:off x="809625" y="609600"/>
            <a:ext cx="7958138" cy="4717415"/>
          </a:xfrm>
        </p:spPr>
        <p:txBody>
          <a:bodyPr/>
          <a:p>
            <a:r>
              <a:rPr lang="en-US" altLang="zh-CN" sz="3200" b="1"/>
              <a:t>What's the style of the text?</a:t>
            </a:r>
            <a:endParaRPr lang="en-US" altLang="zh-CN" sz="3200"/>
          </a:p>
          <a:p>
            <a:pPr marL="0" indent="0">
              <a:buNone/>
            </a:pPr>
            <a:r>
              <a:rPr lang="en-US" altLang="zh-CN" sz="3200"/>
              <a:t>   poem      essay(</a:t>
            </a:r>
            <a:r>
              <a:rPr lang="zh-CN" altLang="en-US" sz="3200"/>
              <a:t>散文</a:t>
            </a:r>
            <a:r>
              <a:rPr lang="en-US" altLang="zh-CN" sz="3200"/>
              <a:t>)     dramma   novel      </a:t>
            </a:r>
            <a:endParaRPr lang="en-US" altLang="zh-CN" sz="3200"/>
          </a:p>
          <a:p>
            <a:pPr marL="0" indent="0">
              <a:buNone/>
            </a:pPr>
            <a:r>
              <a:rPr lang="en-US" altLang="zh-CN" sz="3200"/>
              <a:t>   argumentation     exposition (</a:t>
            </a:r>
            <a:r>
              <a:rPr lang="zh-CN" altLang="en-US" sz="3200"/>
              <a:t>说明文</a:t>
            </a:r>
            <a:r>
              <a:rPr lang="en-US" altLang="zh-CN" sz="3200"/>
              <a:t>)</a:t>
            </a:r>
            <a:endParaRPr lang="en-US" altLang="zh-CN" sz="3200"/>
          </a:p>
          <a:p>
            <a:r>
              <a:rPr lang="en-US" altLang="zh-CN" sz="3200"/>
              <a:t> </a:t>
            </a:r>
            <a:r>
              <a:rPr lang="en-US" altLang="zh-CN" sz="3200" b="1"/>
              <a:t>Order of the describtion:</a:t>
            </a:r>
            <a:endParaRPr lang="en-US" altLang="zh-CN" sz="3200" b="1"/>
          </a:p>
          <a:p>
            <a:endParaRPr lang="en-US" altLang="zh-CN" sz="3200"/>
          </a:p>
          <a:p>
            <a:r>
              <a:rPr lang="en-US" altLang="zh-CN" sz="3200" b="1"/>
              <a:t>Ways of describtion:</a:t>
            </a:r>
            <a:endParaRPr lang="en-US" altLang="zh-CN" sz="3200" b="1"/>
          </a:p>
          <a:p>
            <a:endParaRPr lang="en-US" altLang="zh-CN" sz="3200" b="1"/>
          </a:p>
          <a:p>
            <a:endParaRPr lang="en-US" altLang="zh-CN" sz="3200" b="1"/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33705" y="609600"/>
            <a:ext cx="3415030" cy="4631055"/>
          </a:xfrm>
        </p:spPr>
        <p:txBody>
          <a:bodyPr wrap="square"/>
          <a:p>
            <a:pPr marL="514350" indent="-514350">
              <a:buAutoNum type="arabicPeriod"/>
            </a:pPr>
            <a:r>
              <a:rPr lang="en-US" altLang="zh-CN" sz="3600" b="1"/>
              <a:t>endangered</a:t>
            </a:r>
            <a:endParaRPr lang="en-US" altLang="zh-CN" sz="3600" b="1"/>
          </a:p>
          <a:p>
            <a:pPr marL="514350" indent="-514350">
              <a:buAutoNum type="arabicPeriod"/>
            </a:pPr>
            <a:r>
              <a:rPr lang="en-US" altLang="zh-CN" sz="3600" b="1"/>
              <a:t>wild</a:t>
            </a:r>
            <a:endParaRPr lang="en-US" altLang="zh-CN" sz="3600" b="1"/>
          </a:p>
          <a:p>
            <a:pPr marL="514350" indent="-514350">
              <a:buAutoNum type="arabicPeriod"/>
            </a:pPr>
            <a:r>
              <a:rPr lang="en-US" altLang="zh-CN" sz="3600" b="1"/>
              <a:t>weight</a:t>
            </a:r>
            <a:endParaRPr lang="en-US" altLang="zh-CN" sz="3600" b="1"/>
          </a:p>
          <a:p>
            <a:pPr marL="514350" indent="-514350">
              <a:buAutoNum type="arabicPeriod"/>
            </a:pPr>
            <a:r>
              <a:rPr lang="en-US" altLang="zh-CN" sz="3600" b="1"/>
              <a:t>population</a:t>
            </a:r>
            <a:endParaRPr lang="en-US" altLang="zh-CN" sz="3600" b="1"/>
          </a:p>
          <a:p>
            <a:pPr marL="514350" indent="-514350">
              <a:buAutoNum type="arabicPeriod"/>
            </a:pPr>
            <a:r>
              <a:rPr lang="en-US" altLang="zh-CN" sz="3600" b="1"/>
              <a:t>behaviour</a:t>
            </a:r>
            <a:endParaRPr lang="en-US" altLang="zh-CN" sz="3600" b="1"/>
          </a:p>
          <a:p>
            <a:pPr marL="514350" indent="-514350">
              <a:buAutoNum type="arabicPeriod"/>
            </a:pPr>
            <a:r>
              <a:rPr lang="en-US" altLang="zh-CN" sz="3600" b="1"/>
              <a:t>at birth</a:t>
            </a:r>
            <a:endParaRPr lang="en-US" altLang="zh-CN" sz="3600" b="1"/>
          </a:p>
          <a:p>
            <a:pPr marL="0" indent="0">
              <a:buNone/>
            </a:pPr>
            <a:endParaRPr lang="en-US" altLang="zh-CN" sz="3600" b="1"/>
          </a:p>
        </p:txBody>
      </p:sp>
      <p:sp>
        <p:nvSpPr>
          <p:cNvPr id="4" name="内容占位符 1"/>
          <p:cNvSpPr>
            <a:spLocks noGrp="1"/>
          </p:cNvSpPr>
          <p:nvPr/>
        </p:nvSpPr>
        <p:spPr>
          <a:xfrm>
            <a:off x="4206875" y="736600"/>
            <a:ext cx="3935730" cy="396684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742950" indent="-742950">
              <a:buFont typeface="+mj-lt"/>
              <a:buAutoNum type="arabicPeriod" startAt="7"/>
            </a:pPr>
            <a:r>
              <a:rPr lang="en-US" altLang="zh-CN" sz="3600" b="1"/>
              <a:t>the rest of</a:t>
            </a:r>
            <a:endParaRPr lang="en-US" altLang="zh-CN" sz="3600" b="1"/>
          </a:p>
          <a:p>
            <a:pPr marL="514350" indent="-514350">
              <a:buAutoNum type="arabicPeriod" startAt="7"/>
            </a:pPr>
            <a:r>
              <a:rPr lang="en-US" altLang="zh-CN" sz="3600" b="1"/>
              <a:t> as much as</a:t>
            </a:r>
            <a:endParaRPr lang="en-US" altLang="zh-CN" sz="3600" b="1"/>
          </a:p>
          <a:p>
            <a:pPr marL="514350" indent="-514350">
              <a:buAutoNum type="arabicPeriod" startAt="7"/>
            </a:pPr>
            <a:r>
              <a:rPr lang="en-US" altLang="zh-CN" sz="3600" b="1"/>
              <a:t>on their own</a:t>
            </a:r>
            <a:endParaRPr lang="en-US" altLang="zh-CN" sz="3600" b="1"/>
          </a:p>
          <a:p>
            <a:pPr marL="514350" indent="-514350">
              <a:buAutoNum type="arabicPeriod" startAt="7"/>
            </a:pPr>
            <a:r>
              <a:rPr lang="en-US" altLang="zh-CN" sz="3600" b="1"/>
              <a:t>stay healthy</a:t>
            </a:r>
            <a:endParaRPr lang="en-US" altLang="zh-CN" sz="3600" b="1"/>
          </a:p>
          <a:p>
            <a:pPr marL="514350" indent="-514350">
              <a:buAutoNum type="arabicPeriod" startAt="7"/>
            </a:pPr>
            <a:r>
              <a:rPr lang="en-US" altLang="zh-CN" sz="3600" b="1"/>
              <a:t>lose thier homes</a:t>
            </a:r>
            <a:endParaRPr lang="en-US" altLang="zh-CN" sz="3600" b="1"/>
          </a:p>
          <a:p>
            <a:pPr marL="514350" indent="-514350">
              <a:buAutoNum type="arabicPeriod" startAt="7"/>
            </a:pPr>
            <a:r>
              <a:rPr lang="en-US" altLang="zh-CN" sz="3600" b="1"/>
              <a:t>killing for fur</a:t>
            </a:r>
            <a:endParaRPr lang="en-US" altLang="zh-CN" sz="3600" b="1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57338"/>
            <a:ext cx="8229600" cy="4421505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sz="3200" b="1"/>
              <a:t>endangered 		</a:t>
            </a:r>
            <a:r>
              <a:rPr lang="en-US" altLang="zh-CN" sz="3200" b="1" i="1"/>
              <a:t>adj. </a:t>
            </a:r>
            <a:r>
              <a:rPr lang="zh-CN" altLang="en-US" sz="3200" b="1"/>
              <a:t>濒危的</a:t>
            </a:r>
            <a:endParaRPr lang="zh-CN" altLang="en-US" sz="3200" b="1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    endanger		v. </a:t>
            </a:r>
            <a:r>
              <a:rPr lang="zh-CN" altLang="en-US" sz="3200" b="1"/>
              <a:t>使遭受危害，危及</a:t>
            </a:r>
            <a:endParaRPr lang="zh-CN" altLang="en-US" sz="3200" b="1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    danger			n. </a:t>
            </a:r>
            <a:r>
              <a:rPr lang="zh-CN" altLang="en-US" sz="3200" b="1"/>
              <a:t>危险</a:t>
            </a:r>
            <a:endParaRPr lang="zh-CN" altLang="en-US" sz="3200" b="1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    in danger		</a:t>
            </a:r>
            <a:r>
              <a:rPr lang="zh-CN" altLang="en-US" sz="3200" b="1"/>
              <a:t>处于危险之中</a:t>
            </a:r>
            <a:endParaRPr lang="zh-CN" altLang="en-US" sz="3200" b="1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    dangerous		adj. </a:t>
            </a:r>
            <a:r>
              <a:rPr lang="zh-CN" altLang="en-US" sz="3200" b="1"/>
              <a:t>危险的</a:t>
            </a:r>
            <a:endParaRPr lang="zh-CN" altLang="en-US" sz="3200" b="1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/>
              <a:t>熊猫是濒危物种。</a:t>
            </a:r>
            <a:endParaRPr lang="zh-CN" altLang="en-US" sz="32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Pandas are an endangered species.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33794" name="文本框 12291"/>
          <p:cNvSpPr txBox="1">
            <a:spLocks noChangeArrowheads="1"/>
          </p:cNvSpPr>
          <p:nvPr/>
        </p:nvSpPr>
        <p:spPr bwMode="auto">
          <a:xfrm>
            <a:off x="2627313" y="525463"/>
            <a:ext cx="3962400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800">
                <a:solidFill>
                  <a:srgbClr val="0000FF"/>
                </a:solidFill>
                <a:latin typeface="Comic Sans MS" panose="030F0702030302020204" pitchFamily="66" charset="0"/>
              </a:rPr>
              <a:t>Notes </a:t>
            </a:r>
            <a:r>
              <a:rPr lang="en-US" altLang="zh-CN" sz="3600">
                <a:latin typeface="Times New Roman" panose="02020603050405020304" pitchFamily="18" charset="0"/>
              </a:rPr>
              <a:t>P65-69</a:t>
            </a:r>
            <a:endParaRPr lang="en-US" altLang="zh-CN" sz="3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 noChangeArrowheads="1"/>
          </p:cNvSpPr>
          <p:nvPr>
            <p:ph idx="1"/>
          </p:nvPr>
        </p:nvSpPr>
        <p:spPr>
          <a:xfrm>
            <a:off x="504825" y="1330325"/>
            <a:ext cx="8181975" cy="3302635"/>
          </a:xfrm>
        </p:spPr>
        <p:txBody>
          <a:bodyPr/>
          <a:lstStyle/>
          <a:p>
            <a:pPr marL="742950" indent="-742950">
              <a:buFont typeface="Wingdings 2" panose="05020102010507070707" pitchFamily="18" charset="2"/>
              <a:buNone/>
              <a:defRPr/>
            </a:pPr>
            <a:r>
              <a:rPr lang="en-US" altLang="zh-CN" sz="3600" b="1" dirty="0">
                <a:sym typeface="Arial" panose="020B0604020202020204" pitchFamily="34" charset="0"/>
              </a:rPr>
              <a:t>learn about		</a:t>
            </a:r>
            <a:r>
              <a:rPr lang="zh-CN" altLang="en-US" sz="3600" b="1" dirty="0">
                <a:sym typeface="Arial" panose="020B0604020202020204" pitchFamily="34" charset="0"/>
              </a:rPr>
              <a:t>了解</a:t>
            </a:r>
            <a:endParaRPr lang="en-US" altLang="zh-CN" sz="3600" dirty="0">
              <a:sym typeface="Arial" panose="020B0604020202020204" pitchFamily="34" charset="0"/>
            </a:endParaRPr>
          </a:p>
          <a:p>
            <a:pPr marL="742950" indent="-742950">
              <a:buFont typeface="Wingdings 2" panose="05020102010507070707" pitchFamily="18" charset="2"/>
              <a:buNone/>
              <a:defRPr/>
            </a:pPr>
            <a:endParaRPr lang="zh-CN" altLang="en-US" sz="36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3600" dirty="0"/>
              <a:t>帮助别人了解中国是我的荣幸</a:t>
            </a:r>
            <a:r>
              <a:rPr lang="zh-CN" altLang="zh-CN" sz="3600" dirty="0"/>
              <a:t>。</a:t>
            </a:r>
            <a:endParaRPr lang="zh-CN" altLang="zh-CN" sz="3600" dirty="0"/>
          </a:p>
          <a:p>
            <a:pPr>
              <a:buFont typeface="Wingdings 2" panose="05020102010507070707" pitchFamily="18" charset="2"/>
              <a:buNone/>
              <a:defRPr/>
            </a:pPr>
            <a:endParaRPr lang="en-US" altLang="zh-CN" sz="3600" dirty="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  <a:defRPr/>
            </a:pPr>
            <a:endParaRPr lang="en-US" altLang="zh-CN" sz="3600" dirty="0"/>
          </a:p>
        </p:txBody>
      </p:sp>
      <p:sp>
        <p:nvSpPr>
          <p:cNvPr id="2" name="文本框 1"/>
          <p:cNvSpPr txBox="1"/>
          <p:nvPr/>
        </p:nvSpPr>
        <p:spPr>
          <a:xfrm>
            <a:off x="504825" y="3797300"/>
            <a:ext cx="8804275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buFont typeface="Wingdings 2" panose="05020102010507070707" pitchFamily="18" charset="2"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  <a:sym typeface="+mn-ea"/>
              </a:rPr>
              <a:t>It's my pleasure to help other people learn </a:t>
            </a:r>
            <a:endParaRPr lang="en-US" altLang="zh-CN" sz="3600" dirty="0">
              <a:solidFill>
                <a:srgbClr val="FF0000"/>
              </a:solidFill>
            </a:endParaRPr>
          </a:p>
          <a:p>
            <a:pPr algn="l">
              <a:buFont typeface="Wingdings 2" panose="05020102010507070707" pitchFamily="18" charset="2"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  <a:sym typeface="+mn-ea"/>
              </a:rPr>
              <a:t>about china.</a:t>
            </a:r>
            <a:endParaRPr lang="en-US" altLang="zh-CN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图片 2" descr="保护动物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688" y="4799013"/>
            <a:ext cx="2603500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342900" y="760413"/>
            <a:ext cx="8456613" cy="2945765"/>
          </a:xfrm>
        </p:spPr>
        <p:txBody>
          <a:bodyPr/>
          <a:lstStyle/>
          <a:p>
            <a:pPr algn="l"/>
            <a:r>
              <a:rPr lang="en-US" altLang="zh-CN" sz="3200" b="1"/>
              <a:t> wild 		</a:t>
            </a:r>
            <a:r>
              <a:rPr lang="en-US" altLang="zh-CN" sz="3200" b="1" i="1"/>
              <a:t>n. </a:t>
            </a:r>
            <a:r>
              <a:rPr lang="zh-CN" altLang="en-US" sz="3200" b="1"/>
              <a:t>自然环境；野生状态</a:t>
            </a:r>
            <a:endParaRPr lang="zh-CN" altLang="en-US" sz="3200" b="1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    wild		adj. </a:t>
            </a:r>
            <a:r>
              <a:rPr lang="zh-CN" altLang="en-US" sz="3200" b="1"/>
              <a:t>野生的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    </a:t>
            </a:r>
            <a:r>
              <a:rPr lang="en-US" altLang="zh-CN" sz="3200" b="1"/>
              <a:t>in the wild 	</a:t>
            </a:r>
            <a:r>
              <a:rPr lang="zh-CN" altLang="en-US" sz="3200" b="1"/>
              <a:t>在野生环境中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动物园给人们展示了动物在野外的生活方式。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83235" y="3827145"/>
            <a:ext cx="7796530" cy="10763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+mn-ea"/>
              </a:rPr>
              <a:t>Zoos show people how animals live in the </a:t>
            </a:r>
            <a:endParaRPr lang="en-US" altLang="zh-CN" sz="3200">
              <a:solidFill>
                <a:srgbClr val="FF0000"/>
              </a:solidFill>
            </a:endParaRPr>
          </a:p>
          <a:p>
            <a:pPr algn="l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+mn-ea"/>
              </a:rPr>
              <a:t>wild. </a:t>
            </a:r>
            <a:endParaRPr lang="en-US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c:\documents and settings\administrator\application data\360se6\User Data\temp\1459839015608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765175"/>
            <a:ext cx="27114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620713"/>
            <a:ext cx="8504237" cy="574675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zh-CN" sz="3200" b="1"/>
              <a:t>  weight 		</a:t>
            </a:r>
            <a:r>
              <a:rPr lang="en-US" altLang="zh-CN" sz="3200" b="1" i="1"/>
              <a:t>n. </a:t>
            </a:r>
            <a:r>
              <a:rPr lang="zh-CN" altLang="en-US" sz="3200" b="1"/>
              <a:t>重量（不可数名词）</a:t>
            </a:r>
            <a:endParaRPr lang="zh-CN" altLang="en-US" sz="3200" b="1"/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b="1"/>
              <a:t>	</a:t>
            </a:r>
            <a:r>
              <a:rPr lang="en-US" altLang="zh-CN" sz="3200" b="1"/>
              <a:t>weigh</a:t>
            </a:r>
            <a:r>
              <a:rPr lang="zh-CN" altLang="en-US" sz="3200" b="1"/>
              <a:t>		</a:t>
            </a:r>
            <a:r>
              <a:rPr lang="en-US" altLang="zh-CN" sz="3200" b="1"/>
              <a:t>v. </a:t>
            </a:r>
            <a:r>
              <a:rPr lang="zh-CN" altLang="en-US" sz="3200" b="1"/>
              <a:t>有</a:t>
            </a:r>
            <a:r>
              <a:rPr lang="en-US" altLang="zh-CN" sz="3200" b="1"/>
              <a:t>……</a:t>
            </a:r>
            <a:r>
              <a:rPr lang="zh-CN" altLang="en-US" sz="3200" b="1"/>
              <a:t>重</a:t>
            </a:r>
            <a:endParaRPr lang="zh-CN" altLang="en-US" sz="3200" b="1"/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b="1"/>
              <a:t>		</a:t>
            </a:r>
            <a:r>
              <a:rPr lang="en-US" altLang="zh-CN" sz="3200"/>
              <a:t>    </a:t>
            </a:r>
            <a:r>
              <a:rPr lang="en-US" altLang="zh-CN" sz="3200">
                <a:solidFill>
                  <a:srgbClr val="0000FF"/>
                </a:solidFill>
              </a:rPr>
              <a:t>put on weight	</a:t>
            </a:r>
            <a:r>
              <a:rPr lang="zh-CN" altLang="en-US" sz="3200">
                <a:solidFill>
                  <a:srgbClr val="0000FF"/>
                </a:solidFill>
              </a:rPr>
              <a:t>增重</a:t>
            </a:r>
            <a:r>
              <a:rPr lang="en-US" altLang="zh-CN" sz="3200">
                <a:solidFill>
                  <a:srgbClr val="0000FF"/>
                </a:solidFill>
              </a:rPr>
              <a:t>         </a:t>
            </a:r>
            <a:endParaRPr lang="en-US" altLang="zh-CN" sz="3200">
              <a:solidFill>
                <a:srgbClr val="0000FF"/>
              </a:solidFill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FF"/>
                </a:solidFill>
              </a:rPr>
              <a:t>             lose weight	</a:t>
            </a:r>
            <a:r>
              <a:rPr lang="zh-CN" altLang="en-US" sz="3200">
                <a:solidFill>
                  <a:srgbClr val="0000FF"/>
                </a:solidFill>
              </a:rPr>
              <a:t>减肥</a:t>
            </a:r>
            <a:endParaRPr lang="zh-CN" altLang="en-US" sz="3200">
              <a:solidFill>
                <a:srgbClr val="0000FF"/>
              </a:solidFill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我将能弄清楚这头大象的体重。</a:t>
            </a:r>
            <a:endParaRPr lang="zh-CN" altLang="en-US" sz="3200"/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I’ll be able to find out the weight of the elephant.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她怕发胖，她每天都称体重。</a:t>
            </a:r>
            <a:endParaRPr lang="zh-CN" altLang="en-US" sz="3200"/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She is afraid of becoming fat. She weighs herself 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every day.</a:t>
            </a:r>
            <a:endParaRPr lang="en-US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914400"/>
            <a:ext cx="8153400" cy="4131945"/>
          </a:xfrm>
        </p:spPr>
        <p:txBody>
          <a:bodyPr/>
          <a:lstStyle/>
          <a:p>
            <a:pPr>
              <a:lnSpc>
                <a:spcPct val="105000"/>
              </a:lnSpc>
            </a:pPr>
            <a:r>
              <a:rPr lang="en-US" altLang="zh-CN" sz="3600" b="1"/>
              <a:t>  population </a:t>
            </a:r>
            <a:endParaRPr lang="en-US" altLang="zh-CN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 i="1"/>
              <a:t>      n.</a:t>
            </a:r>
            <a:r>
              <a:rPr lang="en-US" altLang="zh-CN" sz="3600"/>
              <a:t>(</a:t>
            </a:r>
            <a:r>
              <a:rPr lang="zh-CN" altLang="en-US" sz="3600"/>
              <a:t>统称</a:t>
            </a:r>
            <a:r>
              <a:rPr lang="en-US" altLang="zh-CN" sz="3600"/>
              <a:t>)</a:t>
            </a:r>
            <a:r>
              <a:rPr lang="zh-CN" altLang="en-US" sz="3600"/>
              <a:t>某领域的生物；族群；人口</a:t>
            </a:r>
            <a:endParaRPr lang="zh-CN" altLang="en-US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集合名词，作主语时谓语动词用</a:t>
            </a:r>
            <a:r>
              <a:rPr lang="zh-CN" altLang="en-US" sz="3600" b="1">
                <a:solidFill>
                  <a:srgbClr val="FF0000"/>
                </a:solidFill>
              </a:rPr>
              <a:t>单数</a:t>
            </a:r>
            <a:r>
              <a:rPr lang="zh-CN" altLang="en-US" sz="3600"/>
              <a:t>。</a:t>
            </a:r>
            <a:endParaRPr lang="en-US" altLang="zh-CN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① </a:t>
            </a:r>
            <a:r>
              <a:rPr lang="en-US" altLang="zh-CN" sz="3600">
                <a:solidFill>
                  <a:srgbClr val="0000FF"/>
                </a:solidFill>
              </a:rPr>
              <a:t>the population of	…..</a:t>
            </a:r>
            <a:r>
              <a:rPr lang="zh-CN" altLang="en-US" sz="3600">
                <a:solidFill>
                  <a:srgbClr val="0000FF"/>
                </a:solidFill>
              </a:rPr>
              <a:t>的人口数量</a:t>
            </a:r>
            <a:endParaRPr lang="zh-CN" altLang="en-US" sz="3600">
              <a:solidFill>
                <a:srgbClr val="0000FF"/>
              </a:solidFill>
            </a:endParaRP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这个城镇的人口大约是两万人。</a:t>
            </a:r>
            <a:endParaRPr lang="zh-CN" altLang="en-US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endParaRPr lang="en-US" altLang="zh-CN" sz="360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0660" y="4399280"/>
            <a:ext cx="8742680" cy="12541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  <a:sym typeface="+mn-ea"/>
              </a:rPr>
              <a:t>The population of the town is about twenty </a:t>
            </a:r>
            <a:endParaRPr lang="en-US" altLang="zh-CN" sz="3600">
              <a:solidFill>
                <a:srgbClr val="FF0000"/>
              </a:solidFill>
            </a:endParaRPr>
          </a:p>
          <a:p>
            <a:pPr algn="l"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  <a:sym typeface="+mn-ea"/>
              </a:rPr>
              <a:t>thousand.</a:t>
            </a:r>
            <a:endParaRPr lang="en-US" altLang="zh-CN" sz="36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914400"/>
            <a:ext cx="8153400" cy="5515610"/>
          </a:xfrm>
        </p:spPr>
        <p:txBody>
          <a:bodyPr/>
          <a:lstStyle/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②对人口提问用</a:t>
            </a:r>
            <a:endParaRPr lang="zh-CN" altLang="en-US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中国有多少人口？</a:t>
            </a:r>
            <a:endParaRPr lang="zh-CN" altLang="en-US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What’s the population of China?</a:t>
            </a:r>
            <a:endParaRPr lang="en-US" altLang="zh-CN" sz="3600">
              <a:solidFill>
                <a:srgbClr val="FF0000"/>
              </a:solidFill>
            </a:endParaRP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=How large is the population of China?</a:t>
            </a:r>
            <a:endParaRPr lang="en-US" altLang="zh-CN" sz="3600">
              <a:solidFill>
                <a:srgbClr val="FF0000"/>
              </a:solidFill>
            </a:endParaRP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③表示人口的多或少用</a:t>
            </a:r>
            <a:endParaRPr lang="en-US" altLang="zh-CN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中国人口众多。</a:t>
            </a:r>
            <a:endParaRPr lang="en-US" altLang="zh-CN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The population of China is large.</a:t>
            </a:r>
            <a:endParaRPr lang="en-US" altLang="zh-CN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endParaRPr lang="zh-CN" altLang="en-US" sz="3600"/>
          </a:p>
        </p:txBody>
      </p:sp>
      <p:sp>
        <p:nvSpPr>
          <p:cNvPr id="2" name="文本框 1"/>
          <p:cNvSpPr txBox="1"/>
          <p:nvPr/>
        </p:nvSpPr>
        <p:spPr>
          <a:xfrm>
            <a:off x="3997960" y="914400"/>
            <a:ext cx="49072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3600">
                <a:sym typeface="+mn-ea"/>
              </a:rPr>
              <a:t>what</a:t>
            </a:r>
            <a:r>
              <a:rPr lang="zh-CN" altLang="en-US" sz="3600">
                <a:sym typeface="+mn-ea"/>
              </a:rPr>
              <a:t>或</a:t>
            </a:r>
            <a:r>
              <a:rPr lang="en-US" altLang="zh-CN" sz="3600">
                <a:sym typeface="+mn-ea"/>
              </a:rPr>
              <a:t>how large/ big</a:t>
            </a:r>
            <a:r>
              <a:rPr lang="zh-CN" altLang="en-US" sz="3600">
                <a:sym typeface="+mn-ea"/>
              </a:rPr>
              <a:t>。</a:t>
            </a:r>
            <a:endParaRPr lang="zh-CN" altLang="en-US" sz="3600"/>
          </a:p>
        </p:txBody>
      </p:sp>
      <p:sp>
        <p:nvSpPr>
          <p:cNvPr id="3" name="文本框 2"/>
          <p:cNvSpPr txBox="1"/>
          <p:nvPr/>
        </p:nvSpPr>
        <p:spPr>
          <a:xfrm>
            <a:off x="5336540" y="3705225"/>
            <a:ext cx="28498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3600">
                <a:sym typeface="+mn-ea"/>
              </a:rPr>
              <a:t>large/small</a:t>
            </a:r>
            <a:r>
              <a:rPr lang="zh-CN" altLang="en-US" sz="3600">
                <a:sym typeface="+mn-ea"/>
              </a:rPr>
              <a:t>。</a:t>
            </a:r>
            <a:endParaRPr lang="en-US" altLang="zh-CN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247775"/>
            <a:ext cx="8153400" cy="3329940"/>
          </a:xfrm>
        </p:spPr>
        <p:txBody>
          <a:bodyPr/>
          <a:lstStyle/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④表达“（某地</a:t>
            </a:r>
            <a:r>
              <a:rPr lang="en-US" altLang="zh-CN" sz="3600"/>
              <a:t>/</a:t>
            </a:r>
            <a:r>
              <a:rPr lang="zh-CN" altLang="en-US" sz="3600"/>
              <a:t>某范围内）有多少人口”时，用</a:t>
            </a:r>
            <a:r>
              <a:rPr lang="en-US" altLang="zh-CN" sz="3600" b="1" i="1"/>
              <a:t>have/has a population of…</a:t>
            </a:r>
            <a:endParaRPr lang="zh-CN" altLang="en-US" sz="3600" b="1" i="1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zh-CN" altLang="en-US" sz="3600"/>
              <a:t>中国的人口超过</a:t>
            </a:r>
            <a:r>
              <a:rPr lang="en-US" altLang="zh-CN" sz="3600"/>
              <a:t>13</a:t>
            </a:r>
            <a:r>
              <a:rPr lang="zh-CN" altLang="en-US" sz="3600"/>
              <a:t>亿。</a:t>
            </a:r>
            <a:endParaRPr lang="zh-CN" altLang="en-US" sz="3600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China has a population of more than 1.3 </a:t>
            </a:r>
            <a:endParaRPr lang="en-US" altLang="zh-CN" sz="3600">
              <a:solidFill>
                <a:srgbClr val="FF0000"/>
              </a:solidFill>
            </a:endParaRPr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billion.</a:t>
            </a:r>
            <a:endParaRPr lang="en-US" altLang="zh-CN" sz="36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981075"/>
            <a:ext cx="8153400" cy="3580765"/>
          </a:xfrm>
        </p:spPr>
        <p:txBody>
          <a:bodyPr/>
          <a:lstStyle/>
          <a:p>
            <a:pPr>
              <a:lnSpc>
                <a:spcPct val="105000"/>
              </a:lnSpc>
            </a:pPr>
            <a:r>
              <a:rPr lang="en-US" altLang="zh-CN" sz="3600" b="1"/>
              <a:t> behaviour 	    </a:t>
            </a:r>
            <a:r>
              <a:rPr lang="en-US" altLang="zh-CN" sz="3600" b="1" i="1"/>
              <a:t>n. </a:t>
            </a:r>
            <a:r>
              <a:rPr lang="en-US" altLang="zh-CN" sz="3600" b="1"/>
              <a:t>(</a:t>
            </a:r>
            <a:r>
              <a:rPr lang="zh-CN" altLang="en-US" sz="3600" b="1"/>
              <a:t>动植物的</a:t>
            </a:r>
            <a:r>
              <a:rPr lang="en-US" altLang="zh-CN" sz="3600" b="1"/>
              <a:t>)</a:t>
            </a:r>
            <a:r>
              <a:rPr lang="zh-CN" altLang="en-US" sz="3600" b="1"/>
              <a:t>活动方式</a:t>
            </a:r>
            <a:endParaRPr lang="en-US" altLang="zh-CN" sz="3600" b="1"/>
          </a:p>
          <a:p>
            <a:pPr>
              <a:lnSpc>
                <a:spcPct val="105000"/>
              </a:lnSpc>
              <a:buFont typeface="Wingdings 2" panose="05020102010507070707" pitchFamily="18" charset="2"/>
              <a:buNone/>
            </a:pPr>
            <a:r>
              <a:rPr lang="en-US" altLang="zh-CN" sz="3600" b="1"/>
              <a:t>      behave	    v. </a:t>
            </a:r>
            <a:r>
              <a:rPr lang="zh-CN" altLang="en-US" sz="3600" b="1"/>
              <a:t>表现</a:t>
            </a:r>
            <a:r>
              <a:rPr lang="zh-CN" altLang="en-US" sz="3600"/>
              <a:t> </a:t>
            </a:r>
            <a:endParaRPr lang="en-US" altLang="zh-CN" sz="36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规矩点！</a:t>
            </a:r>
            <a:endParaRPr lang="en-US" altLang="zh-CN" sz="36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Behave yourself</a:t>
            </a:r>
            <a:r>
              <a:rPr lang="zh-CN" altLang="en-US" sz="3600">
                <a:solidFill>
                  <a:srgbClr val="FF0000"/>
                </a:solidFill>
              </a:rPr>
              <a:t>！</a:t>
            </a:r>
            <a:r>
              <a:rPr lang="en-US" altLang="zh-CN" sz="3600">
                <a:solidFill>
                  <a:srgbClr val="FF0000"/>
                </a:solidFill>
              </a:rPr>
              <a:t> </a:t>
            </a:r>
            <a:endParaRPr lang="en-US" altLang="zh-CN" sz="360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孩子们行为良好。</a:t>
            </a:r>
            <a:endParaRPr lang="en-US" altLang="zh-CN" sz="36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The children behave well. </a:t>
            </a:r>
            <a:endParaRPr lang="en-US" altLang="zh-CN" sz="3600">
              <a:solidFill>
                <a:srgbClr val="FF0000"/>
              </a:solidFill>
            </a:endParaRPr>
          </a:p>
        </p:txBody>
      </p:sp>
      <p:pic>
        <p:nvPicPr>
          <p:cNvPr id="40962" name="Picture 2" descr="c:\documents and settings\administrator\application data\360se6\User Data\temp\t01e8ad91fdcfd23f67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4406900"/>
            <a:ext cx="2881312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765175"/>
            <a:ext cx="8229600" cy="568960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/>
              <a:t>7. Weight </a:t>
            </a:r>
            <a:r>
              <a:rPr lang="en-US" altLang="zh-CN" sz="2800" b="1">
                <a:solidFill>
                  <a:srgbClr val="FF3300"/>
                </a:solidFill>
              </a:rPr>
              <a:t>at birth</a:t>
            </a:r>
            <a:r>
              <a:rPr lang="en-US" altLang="zh-CN" sz="2800" b="1"/>
              <a:t>: about 100-200 grams </a:t>
            </a:r>
            <a:endParaRPr lang="en-US" altLang="zh-CN" sz="2800" b="1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/>
              <a:t>出生时体重：约</a:t>
            </a:r>
            <a:r>
              <a:rPr lang="en-US" altLang="zh-CN" sz="2800" b="1"/>
              <a:t>100-200</a:t>
            </a:r>
            <a:r>
              <a:rPr lang="zh-CN" altLang="en-US" sz="2800" b="1"/>
              <a:t>克</a:t>
            </a:r>
            <a:endParaRPr lang="en-US" altLang="zh-CN" sz="2800" b="1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/>
              <a:t>birth 		</a:t>
            </a:r>
            <a:r>
              <a:rPr lang="en-US" altLang="zh-CN" sz="2800" i="1"/>
              <a:t>n. </a:t>
            </a:r>
            <a:r>
              <a:rPr lang="zh-CN" altLang="en-US" sz="2800"/>
              <a:t>出生；诞生</a:t>
            </a:r>
            <a:endParaRPr lang="zh-CN" altLang="en-US" sz="28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/>
              <a:t>the day of one’s birth  </a:t>
            </a:r>
            <a:r>
              <a:rPr lang="zh-CN" altLang="en-US" sz="2800"/>
              <a:t>某人出生的日子</a:t>
            </a:r>
            <a:endParaRPr lang="en-US" altLang="zh-CN" sz="28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/>
              <a:t>at birth= when sb / sth was born	    </a:t>
            </a:r>
            <a:r>
              <a:rPr lang="zh-CN" altLang="en-US" sz="2800"/>
              <a:t>出生时</a:t>
            </a:r>
            <a:endParaRPr lang="en-US" altLang="zh-CN" sz="2800" b="1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/>
              <a:t>give birth to		</a:t>
            </a:r>
            <a:r>
              <a:rPr lang="zh-CN" altLang="en-US" sz="2800"/>
              <a:t>生孩子；产仔</a:t>
            </a:r>
            <a:endParaRPr lang="zh-CN" altLang="en-US" sz="28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/>
              <a:t>那个婴儿出生时有三公斤重。</a:t>
            </a:r>
            <a:r>
              <a:rPr lang="en-US" altLang="zh-CN" sz="2800"/>
              <a:t> </a:t>
            </a:r>
            <a:endParaRPr lang="en-US" altLang="zh-CN" sz="280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</a:rPr>
              <a:t>The baby weighed three kilograms at birth.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</a:rPr>
              <a:t>= The baby weighed three kilograms when it was born.</a:t>
            </a:r>
            <a:endParaRPr lang="en-US" altLang="zh-CN" sz="280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/>
              <a:t>苏珊生了一个健康的宝宝。</a:t>
            </a:r>
            <a:endParaRPr lang="en-US" altLang="zh-CN" sz="280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</a:rPr>
              <a:t>Susan gave birth to a healthy baby.</a:t>
            </a:r>
            <a:endParaRPr lang="en-US" altLang="zh-CN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836613"/>
            <a:ext cx="8147050" cy="5527675"/>
          </a:xfrm>
        </p:spPr>
        <p:txBody>
          <a:bodyPr/>
          <a:lstStyle/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 b="1"/>
              <a:t>1. </a:t>
            </a:r>
            <a:r>
              <a:rPr lang="zh-CN" altLang="en-US" sz="3200" b="1"/>
              <a:t>选择最佳答案填空。</a:t>
            </a:r>
            <a:endParaRPr lang="zh-CN" altLang="en-US" sz="32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(    ) ____, most babies weigh between 6 and 8 </a:t>
            </a:r>
            <a:endParaRPr lang="en-US" altLang="zh-CN" sz="32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        pounds.</a:t>
            </a:r>
            <a:endParaRPr lang="en-US" altLang="zh-CN" sz="32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		A. By birth</a:t>
            </a:r>
            <a:r>
              <a:rPr lang="zh-CN" altLang="en-US" sz="3200"/>
              <a:t>             </a:t>
            </a:r>
            <a:r>
              <a:rPr lang="en-US" altLang="zh-CN" sz="3200"/>
              <a:t> B. At birth</a:t>
            </a:r>
            <a:endParaRPr lang="en-US" altLang="zh-CN" sz="32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		C. Having birth</a:t>
            </a:r>
            <a:r>
              <a:rPr lang="zh-CN" altLang="en-US" sz="3200"/>
              <a:t>     </a:t>
            </a:r>
            <a:r>
              <a:rPr lang="en-US" altLang="zh-CN" sz="3200"/>
              <a:t> D. Giving birth</a:t>
            </a:r>
            <a:endParaRPr lang="en-US" altLang="zh-CN" sz="32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 b="1"/>
              <a:t>2. </a:t>
            </a:r>
            <a:r>
              <a:rPr lang="zh-CN" altLang="en-US" sz="3200" b="1"/>
              <a:t>同义句转换。</a:t>
            </a:r>
            <a:endParaRPr lang="zh-CN" altLang="en-US" sz="32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The monkey weighed 100 grams when it was </a:t>
            </a:r>
            <a:endParaRPr lang="en-US" altLang="zh-CN" sz="32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born.</a:t>
            </a:r>
            <a:endParaRPr lang="en-US" altLang="zh-CN" sz="32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The monkey weighed 100 grams ____ ____.</a:t>
            </a:r>
            <a:endParaRPr lang="zh-CN" altLang="en-US" sz="3200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6094413" y="5653088"/>
            <a:ext cx="18176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at    birth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611188" y="1433513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3012" name="TextBox 4"/>
          <p:cNvSpPr txBox="1">
            <a:spLocks noChangeArrowheads="1"/>
          </p:cNvSpPr>
          <p:nvPr/>
        </p:nvSpPr>
        <p:spPr bwMode="auto">
          <a:xfrm>
            <a:off x="3348038" y="260350"/>
            <a:ext cx="25923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idx="1"/>
          </p:nvPr>
        </p:nvSpPr>
        <p:spPr>
          <a:xfrm>
            <a:off x="395536" y="549275"/>
            <a:ext cx="8570913" cy="5746750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3000" b="1" dirty="0">
                <a:solidFill>
                  <a:srgbClr val="FF3300"/>
                </a:solidFill>
              </a:rPr>
              <a:t> The rest of</a:t>
            </a:r>
            <a:r>
              <a:rPr lang="en-US" altLang="zh-CN" sz="3000" b="1" dirty="0">
                <a:solidFill>
                  <a:schemeClr val="hlink"/>
                </a:solidFill>
              </a:rPr>
              <a:t> </a:t>
            </a:r>
            <a:r>
              <a:rPr lang="en-US" altLang="zh-CN" sz="3000" b="1" dirty="0"/>
              <a:t>its body is white. </a:t>
            </a:r>
            <a:endParaRPr lang="en-US" altLang="zh-CN" sz="3000" b="1" dirty="0"/>
          </a:p>
          <a:p>
            <a:pPr>
              <a:lnSpc>
                <a:spcPct val="110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3000" b="1" dirty="0"/>
              <a:t>身体的其余部分都是白色的。</a:t>
            </a:r>
            <a:endParaRPr lang="zh-CN" altLang="en-US" sz="3000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the rest of 		</a:t>
            </a:r>
            <a:r>
              <a:rPr lang="zh-CN" altLang="en-US" sz="3000" dirty="0"/>
              <a:t>其余的……；剩下的……</a:t>
            </a:r>
            <a:endParaRPr lang="en-US" altLang="zh-CN" sz="3000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后面可以接</a:t>
            </a:r>
            <a:r>
              <a:rPr lang="zh-CN" altLang="en-US" sz="3000" dirty="0">
                <a:solidFill>
                  <a:srgbClr val="FF0000"/>
                </a:solidFill>
              </a:rPr>
              <a:t>可数名词</a:t>
            </a:r>
            <a:r>
              <a:rPr lang="zh-CN" altLang="en-US" sz="3000" dirty="0"/>
              <a:t>，也可以接</a:t>
            </a:r>
            <a:r>
              <a:rPr lang="zh-CN" altLang="en-US" sz="3000" dirty="0">
                <a:solidFill>
                  <a:srgbClr val="FF0000"/>
                </a:solidFill>
              </a:rPr>
              <a:t>不可数名词</a:t>
            </a:r>
            <a:r>
              <a:rPr lang="zh-CN" altLang="en-US" sz="3000" dirty="0"/>
              <a:t>。</a:t>
            </a:r>
            <a:endParaRPr lang="en-US" altLang="zh-CN" sz="3000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修饰主语时，谓语动词的单复数形式</a:t>
            </a:r>
            <a:r>
              <a:rPr lang="zh-CN" altLang="en-US" sz="3000" dirty="0">
                <a:solidFill>
                  <a:srgbClr val="FF0000"/>
                </a:solidFill>
              </a:rPr>
              <a:t>由</a:t>
            </a:r>
            <a:r>
              <a:rPr lang="en-US" altLang="zh-CN" sz="3000" dirty="0"/>
              <a:t>of </a:t>
            </a:r>
            <a:r>
              <a:rPr lang="zh-CN" altLang="en-US" sz="3000" dirty="0"/>
              <a:t>后</a:t>
            </a:r>
            <a:endParaRPr lang="en-US" altLang="zh-CN" sz="3000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的</a:t>
            </a:r>
            <a:r>
              <a:rPr lang="zh-CN" altLang="en-US" sz="3000" dirty="0">
                <a:solidFill>
                  <a:srgbClr val="FF0000"/>
                </a:solidFill>
              </a:rPr>
              <a:t>名词</a:t>
            </a:r>
            <a:r>
              <a:rPr lang="zh-CN" altLang="en-US" sz="3000" dirty="0"/>
              <a:t>决定。例如：</a:t>
            </a:r>
            <a:endParaRPr lang="zh-CN" altLang="en-US" sz="3000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文章的剩余部分解释了作者为什么去美国。</a:t>
            </a:r>
            <a:r>
              <a:rPr lang="en-US" altLang="zh-CN" sz="3000" dirty="0"/>
              <a:t> </a:t>
            </a:r>
            <a:endParaRPr lang="en-US" altLang="zh-CN" sz="3000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The rest of the passage explain</a:t>
            </a:r>
            <a:r>
              <a:rPr lang="en-US" altLang="zh-CN" sz="3000" b="1" u="sng" dirty="0">
                <a:solidFill>
                  <a:schemeClr val="accent5">
                    <a:lumMod val="75000"/>
                  </a:schemeClr>
                </a:solidFill>
              </a:rPr>
              <a:t>s</a:t>
            </a:r>
            <a:r>
              <a:rPr lang="en-US" altLang="zh-CN" sz="3000" dirty="0">
                <a:solidFill>
                  <a:srgbClr val="FF3300"/>
                </a:solidFill>
              </a:rPr>
              <a:t> </a:t>
            </a:r>
            <a:r>
              <a:rPr lang="en-US" altLang="zh-CN" sz="3000" i="1" dirty="0">
                <a:solidFill>
                  <a:srgbClr val="FF3300"/>
                </a:solidFill>
              </a:rPr>
              <a:t>why the writer </a:t>
            </a:r>
            <a:endParaRPr lang="en-US" altLang="zh-CN" sz="3000" i="1" dirty="0">
              <a:solidFill>
                <a:srgbClr val="FF3300"/>
              </a:solidFill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i="1" dirty="0">
                <a:solidFill>
                  <a:srgbClr val="FF3300"/>
                </a:solidFill>
              </a:rPr>
              <a:t>went to America</a:t>
            </a:r>
            <a:r>
              <a:rPr lang="en-US" altLang="zh-CN" sz="3000" dirty="0">
                <a:solidFill>
                  <a:srgbClr val="FF3300"/>
                </a:solidFill>
              </a:rPr>
              <a:t>. </a:t>
            </a:r>
            <a:endParaRPr lang="en-US" altLang="zh-CN" sz="3000" dirty="0">
              <a:solidFill>
                <a:srgbClr val="FF3300"/>
              </a:solidFill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剩下的都是青苹果。</a:t>
            </a:r>
            <a:endParaRPr lang="zh-CN" altLang="en-US" sz="3000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The rest of the apples </a:t>
            </a:r>
            <a:r>
              <a:rPr lang="en-US" altLang="zh-CN" sz="3000" dirty="0">
                <a:solidFill>
                  <a:srgbClr val="0070C0"/>
                </a:solidFill>
              </a:rPr>
              <a:t>are</a:t>
            </a:r>
            <a:r>
              <a:rPr lang="en-US" altLang="zh-CN" sz="3000" dirty="0">
                <a:solidFill>
                  <a:srgbClr val="FF3300"/>
                </a:solidFill>
              </a:rPr>
              <a:t> green.</a:t>
            </a:r>
            <a:endParaRPr lang="en-US" altLang="zh-CN" sz="30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1608138"/>
            <a:ext cx="8218487" cy="4741862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/>
              <a:t>1. </a:t>
            </a:r>
            <a:r>
              <a:rPr lang="zh-CN" altLang="en-US" sz="2800" b="1"/>
              <a:t>选择最佳答案填空。</a:t>
            </a:r>
            <a:endParaRPr lang="zh-CN" altLang="en-US" sz="28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(    )The rest of the milk ____ drunk by me just </a:t>
            </a:r>
            <a:endParaRPr lang="en-US" altLang="zh-CN" sz="28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       now.</a:t>
            </a:r>
            <a:endParaRPr lang="en-US" altLang="zh-CN" sz="28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A. was 	B. is 		C. were 	D. are</a:t>
            </a:r>
            <a:endParaRPr lang="en-US" altLang="zh-CN" sz="28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/>
              <a:t>2. </a:t>
            </a: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</a:t>
            </a:r>
            <a:r>
              <a:rPr lang="zh-CN" altLang="en-US" sz="2800"/>
              <a:t>一些学生在操场上，其余的在教室里。</a:t>
            </a:r>
            <a:endParaRPr lang="zh-CN" altLang="en-US" sz="28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Some students are </a:t>
            </a:r>
            <a:r>
              <a:rPr lang="zh-CN" altLang="en-US" sz="2800"/>
              <a:t>i</a:t>
            </a:r>
            <a:r>
              <a:rPr lang="en-US" altLang="zh-CN" sz="2800"/>
              <a:t>n the playground, and _____ _____ _____ in the classrooms.</a:t>
            </a:r>
            <a:endParaRPr lang="zh-CN" altLang="en-US" sz="2800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898525" y="5784850"/>
            <a:ext cx="23050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 rest   are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611188" y="2257425"/>
            <a:ext cx="4445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0" name="TextBox 4"/>
          <p:cNvSpPr txBox="1">
            <a:spLocks noChangeArrowheads="1"/>
          </p:cNvSpPr>
          <p:nvPr/>
        </p:nvSpPr>
        <p:spPr bwMode="auto">
          <a:xfrm>
            <a:off x="3276600" y="550863"/>
            <a:ext cx="2590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6827838" y="5260975"/>
            <a:ext cx="8397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the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idx="1"/>
          </p:nvPr>
        </p:nvSpPr>
        <p:spPr>
          <a:xfrm>
            <a:off x="323850" y="536575"/>
            <a:ext cx="8507413" cy="5862320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sz="2800" b="1" dirty="0"/>
              <a:t> A giant panda can eat </a:t>
            </a:r>
            <a:r>
              <a:rPr lang="en-US" altLang="zh-CN" sz="2800" b="1" dirty="0">
                <a:solidFill>
                  <a:srgbClr val="FF3300"/>
                </a:solidFill>
              </a:rPr>
              <a:t>as much as</a:t>
            </a:r>
            <a:r>
              <a:rPr lang="en-US" altLang="zh-CN" sz="2800" b="1" dirty="0">
                <a:solidFill>
                  <a:schemeClr val="hlink"/>
                </a:solidFill>
              </a:rPr>
              <a:t> </a:t>
            </a:r>
            <a:r>
              <a:rPr lang="en-US" altLang="zh-CN" sz="2800" b="1" dirty="0"/>
              <a:t>30 kilograms </a:t>
            </a:r>
            <a:endParaRPr lang="en-US" altLang="zh-CN" sz="2800" b="1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 dirty="0"/>
              <a:t>of bamboo a day. </a:t>
            </a:r>
            <a:endParaRPr lang="en-US" altLang="zh-CN" sz="2800" b="1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/>
              <a:t>一只大熊猫一天能吃多达</a:t>
            </a:r>
            <a:r>
              <a:rPr lang="en-US" altLang="zh-CN" sz="2800" b="1" dirty="0"/>
              <a:t>30</a:t>
            </a:r>
            <a:r>
              <a:rPr lang="zh-CN" altLang="en-US" sz="2800" b="1" dirty="0"/>
              <a:t>千克的竹子。</a:t>
            </a:r>
            <a:endParaRPr lang="zh-CN" altLang="en-US" sz="2800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as much as </a:t>
            </a:r>
            <a:r>
              <a:rPr lang="zh-CN" altLang="en-US" sz="2800" dirty="0"/>
              <a:t>在本句意为“多达；</a:t>
            </a:r>
            <a:r>
              <a:rPr lang="en-US" altLang="zh-CN" sz="2800" dirty="0"/>
              <a:t>……</a:t>
            </a:r>
            <a:r>
              <a:rPr lang="zh-CN" altLang="en-US" sz="2800" dirty="0"/>
              <a:t>之多”，表示数</a:t>
            </a:r>
            <a:endParaRPr lang="en-US" altLang="zh-CN" sz="2800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量的程度，常与数词连用。</a:t>
            </a:r>
            <a:endParaRPr lang="en-US" altLang="zh-CN" sz="2800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FF"/>
                </a:solidFill>
              </a:rPr>
              <a:t>注意：</a:t>
            </a:r>
            <a:r>
              <a:rPr lang="en-US" altLang="zh-CN" sz="2800" dirty="0"/>
              <a:t>as much as </a:t>
            </a:r>
            <a:r>
              <a:rPr lang="zh-CN" altLang="en-US" sz="2800" dirty="0"/>
              <a:t>用于表示具体的数量时，后面接在</a:t>
            </a:r>
            <a:endParaRPr lang="en-US" altLang="zh-CN" sz="2800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意义上属于不可数的可数名词，如表示</a:t>
            </a:r>
            <a:r>
              <a:rPr lang="zh-CN" altLang="en-US" sz="2800" dirty="0">
                <a:solidFill>
                  <a:srgbClr val="0000FF"/>
                </a:solidFill>
              </a:rPr>
              <a:t>金钱、重量或</a:t>
            </a:r>
            <a:endParaRPr lang="en-US" altLang="zh-CN" sz="2800" dirty="0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FF"/>
                </a:solidFill>
              </a:rPr>
              <a:t>距离</a:t>
            </a:r>
            <a:r>
              <a:rPr lang="zh-CN" altLang="en-US" sz="2800" dirty="0"/>
              <a:t>等的名词。例如：</a:t>
            </a:r>
            <a:endParaRPr lang="zh-CN" altLang="en-US" sz="2800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它整整花了我</a:t>
            </a:r>
            <a:r>
              <a:rPr lang="en-US" altLang="zh-CN" sz="2800" dirty="0"/>
              <a:t>100 </a:t>
            </a:r>
            <a:r>
              <a:rPr lang="zh-CN" altLang="en-US" sz="2800" dirty="0"/>
              <a:t>美元。（</a:t>
            </a:r>
            <a:r>
              <a:rPr lang="en-US" altLang="zh-CN" sz="2800" dirty="0"/>
              <a:t>dollar </a:t>
            </a:r>
            <a:r>
              <a:rPr lang="zh-CN" altLang="en-US" sz="2800" dirty="0"/>
              <a:t>表示金钱，形式上是</a:t>
            </a:r>
            <a:endParaRPr lang="en-US" altLang="zh-CN" sz="2800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可数名词，但意义上属于不可数名词）</a:t>
            </a:r>
            <a:endParaRPr lang="zh-CN" altLang="en-US" sz="2800" dirty="0"/>
          </a:p>
          <a:p>
            <a:pPr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3300"/>
                </a:solidFill>
              </a:rPr>
              <a:t>It cost me as much as 100 dollars.</a:t>
            </a:r>
            <a:endParaRPr lang="en-US" altLang="zh-CN" sz="28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idx="1"/>
          </p:nvPr>
        </p:nvSpPr>
        <p:spPr>
          <a:xfrm>
            <a:off x="323850" y="825500"/>
            <a:ext cx="8507413" cy="413067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000FF"/>
                </a:solidFill>
              </a:rPr>
              <a:t>【</a:t>
            </a:r>
            <a:r>
              <a:rPr lang="zh-CN" altLang="en-US" sz="3200">
                <a:solidFill>
                  <a:srgbClr val="0000FF"/>
                </a:solidFill>
              </a:rPr>
              <a:t>拓展</a:t>
            </a:r>
            <a:r>
              <a:rPr lang="en-US" altLang="zh-CN" sz="3200">
                <a:solidFill>
                  <a:srgbClr val="0000FF"/>
                </a:solidFill>
              </a:rPr>
              <a:t>】</a:t>
            </a:r>
            <a:endParaRPr lang="en-US" altLang="zh-CN" sz="3200">
              <a:solidFill>
                <a:srgbClr val="0000FF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/>
              <a:t>as many as </a:t>
            </a:r>
            <a:r>
              <a:rPr lang="zh-CN" altLang="en-US" sz="3200"/>
              <a:t>也表示“多达；</a:t>
            </a:r>
            <a:r>
              <a:rPr lang="en-US" altLang="zh-CN" sz="3200"/>
              <a:t>……</a:t>
            </a:r>
            <a:r>
              <a:rPr lang="zh-CN" altLang="en-US" sz="3200"/>
              <a:t>之多”，也常</a:t>
            </a:r>
            <a:endParaRPr lang="en-US" altLang="zh-CN" sz="32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/>
              <a:t>与数词连用，但其后面接表示可数概念的可数</a:t>
            </a:r>
            <a:endParaRPr lang="en-US" altLang="zh-CN" sz="32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/>
              <a:t>名词复数。例如：</a:t>
            </a:r>
            <a:endParaRPr lang="zh-CN" altLang="en-US" sz="3200"/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0000"/>
                </a:solidFill>
              </a:rPr>
              <a:t>I read as many as 10 books this month.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/>
              <a:t>我这个月读了十本书之多。</a:t>
            </a:r>
            <a:endParaRPr lang="en-US" altLang="zh-CN" sz="32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/>
              <a:t>（</a:t>
            </a:r>
            <a:r>
              <a:rPr lang="en-US" altLang="zh-CN" sz="3200"/>
              <a:t>10 books </a:t>
            </a:r>
            <a:r>
              <a:rPr lang="zh-CN" altLang="en-US" sz="3200"/>
              <a:t>表示的是可数概念）</a:t>
            </a:r>
            <a:endParaRPr lang="en-US" altLang="zh-CN" sz="320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idx="1"/>
          </p:nvPr>
        </p:nvSpPr>
        <p:spPr>
          <a:xfrm>
            <a:off x="461963" y="1292225"/>
            <a:ext cx="8218487" cy="4832350"/>
          </a:xfrm>
        </p:spPr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/>
              <a:t>选择最佳答案填空。</a:t>
            </a:r>
            <a:endParaRPr lang="zh-CN" altLang="en-US" sz="28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(    )1. We walked ___ 30 miles today.</a:t>
            </a:r>
            <a:endParaRPr lang="en-US" altLang="zh-CN" sz="28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	A. as much as 	B. as many as</a:t>
            </a:r>
            <a:endParaRPr lang="en-US" altLang="zh-CN" sz="28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	C. much as 		D. many as</a:t>
            </a:r>
            <a:endParaRPr lang="en-US" altLang="zh-CN" sz="28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(    )2. There are ___ 65 students in my class.</a:t>
            </a:r>
            <a:endParaRPr lang="en-US" altLang="zh-CN" sz="28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	A. as much as 	B. as many as</a:t>
            </a:r>
            <a:endParaRPr lang="en-US" altLang="zh-CN" sz="28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	C. much as 		D. many as</a:t>
            </a:r>
            <a:endParaRPr lang="en-US" altLang="zh-CN" sz="28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3. </a:t>
            </a:r>
            <a:r>
              <a:rPr lang="zh-CN" altLang="en-US" sz="2800"/>
              <a:t>这个婴儿出生时重达</a:t>
            </a:r>
            <a:r>
              <a:rPr lang="en-US" altLang="zh-CN" sz="2800"/>
              <a:t>4</a:t>
            </a:r>
            <a:r>
              <a:rPr lang="zh-CN" altLang="en-US" sz="2800"/>
              <a:t>公斤。</a:t>
            </a:r>
            <a:endParaRPr lang="zh-CN" altLang="en-US" sz="28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This baby weighed ____ ____ ____ 4 kilograms at birth.</a:t>
            </a:r>
            <a:endParaRPr lang="zh-CN" altLang="en-US" sz="2800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733800" y="5146675"/>
            <a:ext cx="26654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as   much  as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611188" y="1736725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684213" y="3019425"/>
            <a:ext cx="420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3" name="TextBox 5"/>
          <p:cNvSpPr txBox="1">
            <a:spLocks noChangeArrowheads="1"/>
          </p:cNvSpPr>
          <p:nvPr/>
        </p:nvSpPr>
        <p:spPr bwMode="auto">
          <a:xfrm>
            <a:off x="2478088" y="555625"/>
            <a:ext cx="25923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idx="1"/>
          </p:nvPr>
        </p:nvSpPr>
        <p:spPr>
          <a:xfrm>
            <a:off x="498475" y="862013"/>
            <a:ext cx="8147050" cy="4523105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zh-CN" sz="3200" b="1"/>
              <a:t> Pandas like to live </a:t>
            </a:r>
            <a:r>
              <a:rPr lang="en-US" altLang="zh-CN" sz="3200" b="1">
                <a:solidFill>
                  <a:srgbClr val="FF3300"/>
                </a:solidFill>
              </a:rPr>
              <a:t>on their own</a:t>
            </a:r>
            <a:r>
              <a:rPr lang="en-US" altLang="zh-CN" sz="3200" b="1"/>
              <a:t>. </a:t>
            </a:r>
            <a:endParaRPr lang="en-US" altLang="zh-CN" sz="3200" b="1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/>
              <a:t>熊猫喜欢独居。</a:t>
            </a:r>
            <a:endParaRPr lang="zh-CN" altLang="en-US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on one’s own= (all) by oneself= alone        </a:t>
            </a:r>
            <a:r>
              <a:rPr lang="zh-CN" altLang="en-US" sz="3200"/>
              <a:t>独自</a:t>
            </a:r>
            <a:endParaRPr lang="en-US" altLang="zh-CN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/>
              <a:t>例如：</a:t>
            </a:r>
            <a:endParaRPr lang="zh-CN" altLang="en-US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/>
              <a:t>那个小男孩可以独自完成这项工作。</a:t>
            </a:r>
            <a:endParaRPr lang="zh-CN" altLang="en-US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The little boy can finish the work on his own.</a:t>
            </a:r>
            <a:endParaRPr lang="en-US" altLang="zh-CN" sz="3200">
              <a:solidFill>
                <a:srgbClr val="FF3300"/>
              </a:solidFill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= The little boy can finish the work all by himself.</a:t>
            </a:r>
            <a:endParaRPr lang="en-US" altLang="zh-CN" sz="3200">
              <a:solidFill>
                <a:srgbClr val="FF3300"/>
              </a:solidFill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= The little boy can finish the work alone.</a:t>
            </a:r>
            <a:endParaRPr lang="en-US" altLang="zh-CN" sz="320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1624013"/>
            <a:ext cx="8218487" cy="3436937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/>
              <a:t>同义句转换。</a:t>
            </a:r>
            <a:endParaRPr lang="zh-CN" altLang="en-US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1. I live alone.</a:t>
            </a:r>
            <a:endParaRPr lang="en-US" altLang="zh-CN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	I live _____ _____ _____.</a:t>
            </a:r>
            <a:endParaRPr lang="en-US" altLang="zh-CN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2. She said she could do it all by herself.</a:t>
            </a:r>
            <a:endParaRPr lang="en-US" altLang="zh-CN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	She said she could do it _____ _____ _____.</a:t>
            </a:r>
            <a:endParaRPr lang="zh-CN" altLang="en-US" sz="3200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5076825" y="4316413"/>
            <a:ext cx="287655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on     her     own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619250" y="2990850"/>
            <a:ext cx="44942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on my own / all by myself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0180" name="TextBox 5"/>
          <p:cNvSpPr txBox="1">
            <a:spLocks noChangeArrowheads="1"/>
          </p:cNvSpPr>
          <p:nvPr/>
        </p:nvSpPr>
        <p:spPr bwMode="auto">
          <a:xfrm>
            <a:off x="3203575" y="550863"/>
            <a:ext cx="25923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idx="1"/>
          </p:nvPr>
        </p:nvSpPr>
        <p:spPr>
          <a:xfrm>
            <a:off x="539750" y="696913"/>
            <a:ext cx="8147050" cy="403098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zh-CN" sz="3200" b="1"/>
              <a:t>They need to eat a lot to </a:t>
            </a:r>
            <a:r>
              <a:rPr lang="en-US" altLang="zh-CN" sz="3200" b="1">
                <a:solidFill>
                  <a:srgbClr val="FF0000"/>
                </a:solidFill>
              </a:rPr>
              <a:t>stay healthy</a:t>
            </a:r>
            <a:r>
              <a:rPr lang="en-US" altLang="zh-CN" sz="3200" b="1"/>
              <a:t>, so they </a:t>
            </a:r>
            <a:r>
              <a:rPr lang="en-US" altLang="zh-CN" sz="3200" b="1">
                <a:solidFill>
                  <a:srgbClr val="FF0000"/>
                </a:solidFill>
              </a:rPr>
              <a:t>spend </a:t>
            </a:r>
            <a:r>
              <a:rPr lang="en-US" altLang="zh-CN" sz="3200" b="1"/>
              <a:t>more than 12 hours a day eating. </a:t>
            </a:r>
            <a:endParaRPr lang="en-US" altLang="zh-CN" sz="3200" b="1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/>
              <a:t>他们需要大量进食以保持健康，因此它们一</a:t>
            </a:r>
            <a:endParaRPr lang="en-US" altLang="zh-CN" sz="3200" b="1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/>
              <a:t>天进食花的时间超过</a:t>
            </a:r>
            <a:r>
              <a:rPr lang="en-US" altLang="zh-CN" sz="3200" b="1"/>
              <a:t>12</a:t>
            </a:r>
            <a:r>
              <a:rPr lang="zh-CN" altLang="en-US" sz="3200" b="1"/>
              <a:t>个小时。</a:t>
            </a:r>
            <a:endParaRPr lang="zh-CN" altLang="en-US" sz="3200" b="1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/>
              <a:t> </a:t>
            </a:r>
            <a:endParaRPr lang="en-US" altLang="zh-CN" sz="32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/>
              <a:t>① </a:t>
            </a:r>
            <a:r>
              <a:rPr lang="en-US" altLang="zh-CN" sz="3200"/>
              <a:t>stay healthy=keep healthy	</a:t>
            </a:r>
            <a:r>
              <a:rPr lang="zh-CN" altLang="en-US" sz="3200"/>
              <a:t>保持健康</a:t>
            </a:r>
            <a:endParaRPr lang="en-US" altLang="zh-CN" sz="32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/>
              <a:t>你应该多一点锻炼来保持健康。</a:t>
            </a:r>
            <a:endParaRPr lang="en-US" altLang="zh-CN" sz="32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You should exercise more to stay healthy. </a:t>
            </a:r>
            <a:endParaRPr lang="en-US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590550"/>
            <a:ext cx="8218488" cy="5862638"/>
          </a:xfrm>
        </p:spPr>
        <p:txBody>
          <a:bodyPr/>
          <a:lstStyle/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/>
              <a:t>②spend some time (in) doing sth </a:t>
            </a:r>
            <a:r>
              <a:rPr lang="zh-CN" altLang="en-US" sz="3000"/>
              <a:t>花时间做某事</a:t>
            </a:r>
            <a:endParaRPr lang="en-US" altLang="zh-CN" sz="3000"/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3000"/>
              <a:t>例如：</a:t>
            </a:r>
            <a:endParaRPr lang="zh-CN" altLang="en-US" sz="3000"/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3000"/>
              <a:t>我花了三个小时打扫我的房子。</a:t>
            </a:r>
            <a:r>
              <a:rPr lang="en-US" altLang="zh-CN" sz="3000"/>
              <a:t> </a:t>
            </a:r>
            <a:endParaRPr lang="en-US" altLang="zh-CN" sz="3000"/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</a:rPr>
              <a:t>I spent three hours (in) cleaning my house. </a:t>
            </a:r>
            <a:endParaRPr lang="zh-CN" altLang="en-US" sz="3000">
              <a:solidFill>
                <a:srgbClr val="FF3300"/>
              </a:solidFill>
            </a:endParaRPr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0000FF"/>
                </a:solidFill>
              </a:rPr>
              <a:t>【</a:t>
            </a:r>
            <a:r>
              <a:rPr lang="zh-CN" altLang="en-US" sz="3000">
                <a:solidFill>
                  <a:srgbClr val="0000FF"/>
                </a:solidFill>
              </a:rPr>
              <a:t>拓展</a:t>
            </a:r>
            <a:r>
              <a:rPr lang="en-US" altLang="zh-CN" sz="3000">
                <a:solidFill>
                  <a:srgbClr val="0000FF"/>
                </a:solidFill>
              </a:rPr>
              <a:t>】</a:t>
            </a:r>
            <a:r>
              <a:rPr lang="en-US" altLang="zh-CN" sz="3000"/>
              <a:t>spend </a:t>
            </a:r>
            <a:r>
              <a:rPr lang="zh-CN" altLang="en-US" sz="3000"/>
              <a:t>的常用结构还有</a:t>
            </a:r>
            <a:endParaRPr lang="en-US" altLang="zh-CN" sz="3000"/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/>
              <a:t>spend some time / money on sth</a:t>
            </a:r>
            <a:endParaRPr lang="en-US" altLang="zh-CN" sz="3000"/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3000"/>
              <a:t>在某事物上花时间或金钱            例如：</a:t>
            </a:r>
            <a:endParaRPr lang="zh-CN" altLang="en-US" sz="3000"/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3000"/>
              <a:t>汤姆花了三个小时在作业上。</a:t>
            </a:r>
            <a:endParaRPr lang="zh-CN" altLang="en-US" sz="3000"/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</a:rPr>
              <a:t>Tom spent three hours on his homework.</a:t>
            </a:r>
            <a:r>
              <a:rPr lang="en-US" altLang="zh-CN" sz="3000"/>
              <a:t> </a:t>
            </a:r>
            <a:endParaRPr lang="en-US" altLang="zh-CN" sz="3000"/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3000"/>
              <a:t>她花了</a:t>
            </a:r>
            <a:r>
              <a:rPr lang="en-US" altLang="zh-CN" sz="3000"/>
              <a:t>200</a:t>
            </a:r>
            <a:r>
              <a:rPr lang="zh-CN" altLang="en-US" sz="3000"/>
              <a:t>美元买了这个钱包。</a:t>
            </a:r>
            <a:r>
              <a:rPr lang="en-US" altLang="zh-CN" sz="3000"/>
              <a:t> </a:t>
            </a:r>
            <a:endParaRPr lang="en-US" altLang="zh-CN" sz="3000"/>
          </a:p>
          <a:p>
            <a:pPr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</a:rPr>
              <a:t>She spent 200 dollars on this purse.</a:t>
            </a:r>
            <a:endParaRPr lang="en-US" altLang="zh-CN" sz="300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1295400"/>
            <a:ext cx="8218487" cy="5043488"/>
          </a:xfrm>
        </p:spPr>
        <p:txBody>
          <a:bodyPr/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选择最佳答案填空。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(    )1. You shouldn’t spend too much time ____ TV.</a:t>
            </a:r>
            <a:endParaRPr lang="en-US" altLang="zh-CN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A. to watch 		B. watch</a:t>
            </a:r>
            <a:endParaRPr lang="en-US" altLang="zh-CN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C. to watching 	D. watching</a:t>
            </a:r>
            <a:endParaRPr lang="en-US" altLang="zh-CN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(    )2. My team spent half a year ____ this project.</a:t>
            </a:r>
            <a:endParaRPr lang="en-US" altLang="zh-CN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A. in 		B. on 		C. at 		D. with</a:t>
            </a:r>
            <a:endParaRPr lang="en-US" altLang="zh-CN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3. </a:t>
            </a:r>
            <a:r>
              <a:rPr lang="zh-CN" altLang="en-US" sz="2800"/>
              <a:t>他们花了三年的时间造这座桥。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They ______ three years ______ this bridge.</a:t>
            </a:r>
            <a:endParaRPr lang="zh-CN" altLang="en-US" sz="2800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619250" y="5688013"/>
            <a:ext cx="48974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spent                      building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611188" y="1843088"/>
            <a:ext cx="4984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611188" y="3498850"/>
            <a:ext cx="477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3" name="TextBox 5"/>
          <p:cNvSpPr txBox="1">
            <a:spLocks noChangeArrowheads="1"/>
          </p:cNvSpPr>
          <p:nvPr/>
        </p:nvSpPr>
        <p:spPr bwMode="auto">
          <a:xfrm>
            <a:off x="3276600" y="550863"/>
            <a:ext cx="2590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2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ChangeArrowheads="1"/>
          </p:cNvSpPr>
          <p:nvPr>
            <p:ph idx="1"/>
          </p:nvPr>
        </p:nvSpPr>
        <p:spPr>
          <a:xfrm>
            <a:off x="411163" y="889000"/>
            <a:ext cx="8147050" cy="403098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zh-CN" sz="3200" b="1"/>
              <a:t>People are </a:t>
            </a:r>
            <a:r>
              <a:rPr lang="en-US" altLang="zh-CN" sz="3200" b="1">
                <a:solidFill>
                  <a:srgbClr val="FF0000"/>
                </a:solidFill>
              </a:rPr>
              <a:t>cutting down </a:t>
            </a:r>
            <a:r>
              <a:rPr lang="en-US" altLang="zh-CN" sz="3200" b="1"/>
              <a:t>forests, so the</a:t>
            </a:r>
            <a:endParaRPr lang="en-US" altLang="zh-CN" sz="3200" b="1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 pandas are </a:t>
            </a:r>
            <a:r>
              <a:rPr lang="en-US" altLang="zh-CN" sz="3200" b="1">
                <a:solidFill>
                  <a:srgbClr val="FF0000"/>
                </a:solidFill>
              </a:rPr>
              <a:t>losing their homes</a:t>
            </a:r>
            <a:r>
              <a:rPr lang="en-US" altLang="zh-CN" sz="3200" b="1"/>
              <a:t>. </a:t>
            </a:r>
            <a:endParaRPr lang="en-US" altLang="zh-CN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/>
              <a:t>人们一直在砍伐森林，因此大熊猫正不断失</a:t>
            </a:r>
            <a:endParaRPr lang="en-US" altLang="zh-CN" sz="3200" b="1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/>
              <a:t>去家园。</a:t>
            </a:r>
            <a:endParaRPr lang="en-US" altLang="zh-CN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① cut down	</a:t>
            </a:r>
            <a:r>
              <a:rPr lang="zh-CN" altLang="en-US" sz="3200"/>
              <a:t>砍倒</a:t>
            </a:r>
            <a:endParaRPr lang="en-US" altLang="zh-CN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/>
              <a:t>如：</a:t>
            </a:r>
            <a:endParaRPr lang="en-US" altLang="zh-CN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/>
              <a:t>对我来说用一把刀很难砍倒这棵树。</a:t>
            </a:r>
            <a:endParaRPr lang="en-US" altLang="zh-CN" sz="32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____ is hard ____ me ____ ____ ____ the tree. 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600075" y="4337050"/>
            <a:ext cx="65865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It                  for         to     cut   down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1412875"/>
            <a:ext cx="8147050" cy="3436620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②lose one’s home	</a:t>
            </a:r>
            <a:r>
              <a:rPr lang="zh-CN" altLang="en-US" sz="3200"/>
              <a:t>失去家园</a:t>
            </a:r>
            <a:endParaRPr lang="en-US" altLang="zh-CN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如：</a:t>
            </a:r>
            <a:endParaRPr lang="en-US" altLang="zh-CN" sz="3200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地震后，很多人失去了家园。</a:t>
            </a:r>
            <a:endParaRPr lang="en-US" altLang="zh-CN" sz="3200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After the earthquake, a lot of people lost their 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home</a:t>
            </a:r>
            <a:r>
              <a:rPr lang="en-US" altLang="zh-CN" sz="3200" b="1">
                <a:solidFill>
                  <a:srgbClr val="0070C0"/>
                </a:solidFill>
              </a:rPr>
              <a:t>s</a:t>
            </a:r>
            <a:r>
              <a:rPr lang="en-US" altLang="zh-CN" sz="3200">
                <a:solidFill>
                  <a:srgbClr val="FF0000"/>
                </a:solidFill>
              </a:rPr>
              <a:t>.</a:t>
            </a:r>
            <a:endParaRPr lang="en-US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idx="1"/>
          </p:nvPr>
        </p:nvSpPr>
        <p:spPr>
          <a:xfrm>
            <a:off x="395288" y="738188"/>
            <a:ext cx="8147050" cy="5502275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sz="3200" b="1"/>
              <a:t> Some people are </a:t>
            </a:r>
            <a:r>
              <a:rPr lang="en-US" altLang="zh-CN" sz="3200" b="1">
                <a:solidFill>
                  <a:srgbClr val="FF0000"/>
                </a:solidFill>
              </a:rPr>
              <a:t>killing</a:t>
            </a:r>
            <a:r>
              <a:rPr lang="en-US" altLang="zh-CN" sz="3200" b="1"/>
              <a:t> them </a:t>
            </a:r>
            <a:r>
              <a:rPr lang="en-US" altLang="zh-CN" sz="3200" b="1">
                <a:solidFill>
                  <a:srgbClr val="FF0000"/>
                </a:solidFill>
              </a:rPr>
              <a:t>for</a:t>
            </a:r>
            <a:r>
              <a:rPr lang="en-US" altLang="zh-CN" sz="3200" b="1"/>
              <a:t> their </a:t>
            </a:r>
            <a:r>
              <a:rPr lang="en-US" altLang="zh-CN" sz="3200" b="1">
                <a:solidFill>
                  <a:srgbClr val="FF0000"/>
                </a:solidFill>
              </a:rPr>
              <a:t>fur.</a:t>
            </a:r>
            <a:endParaRPr lang="en-US" altLang="zh-CN" sz="3200" b="1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/>
              <a:t>有人猎杀大熊猫以盗取它们的皮毛。</a:t>
            </a:r>
            <a:r>
              <a:rPr lang="en-US" altLang="zh-CN" sz="3200"/>
              <a:t> </a:t>
            </a:r>
            <a:endParaRPr lang="en-US" altLang="zh-CN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① kill for		</a:t>
            </a:r>
            <a:r>
              <a:rPr lang="zh-CN" altLang="en-US" sz="3200"/>
              <a:t>为了</a:t>
            </a:r>
            <a:r>
              <a:rPr lang="en-US" altLang="zh-CN" sz="3200"/>
              <a:t>……</a:t>
            </a:r>
            <a:r>
              <a:rPr lang="zh-CN" altLang="en-US" sz="3200"/>
              <a:t>而猎杀</a:t>
            </a:r>
            <a:endParaRPr lang="en-US" altLang="zh-CN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过去，猎人杀动物是为了食物。</a:t>
            </a:r>
            <a:endParaRPr lang="en-US" altLang="zh-CN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0000"/>
                </a:solidFill>
              </a:rPr>
              <a:t>In the past hunters kill animals for food.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② fur 		</a:t>
            </a:r>
            <a:r>
              <a:rPr lang="en-US" altLang="zh-CN" sz="3200" i="1"/>
              <a:t>n.</a:t>
            </a:r>
            <a:r>
              <a:rPr lang="zh-CN" altLang="en-US" sz="3200"/>
              <a:t>（ 动物的）毛皮 </a:t>
            </a:r>
            <a:endParaRPr lang="en-US" altLang="zh-CN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狗咬狗，两嘴毛。</a:t>
            </a:r>
            <a:endParaRPr lang="en-US" altLang="zh-CN" sz="3200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When dog bites dog, each gets a mouthful of fur.</a:t>
            </a:r>
            <a:endParaRPr lang="en-US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idx="1"/>
          </p:nvPr>
        </p:nvSpPr>
        <p:spPr>
          <a:xfrm>
            <a:off x="250825" y="1262063"/>
            <a:ext cx="8497888" cy="3784600"/>
          </a:xfrm>
        </p:spPr>
        <p:txBody>
          <a:bodyPr/>
          <a:lstStyle/>
          <a:p>
            <a:pPr marL="730250" indent="-457200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zh-CN" sz="3200" b="1" dirty="0"/>
              <a:t> the part of body </a:t>
            </a:r>
            <a:r>
              <a:rPr lang="en-US" altLang="zh-CN" sz="3200" b="1" dirty="0">
                <a:solidFill>
                  <a:srgbClr val="FF0000"/>
                </a:solidFill>
              </a:rPr>
              <a:t>between</a:t>
            </a:r>
            <a:r>
              <a:rPr lang="en-US" altLang="zh-CN" sz="3200" b="1" dirty="0"/>
              <a:t> the arms </a:t>
            </a:r>
            <a:r>
              <a:rPr lang="en-US" altLang="zh-CN" sz="3200" b="1" dirty="0">
                <a:solidFill>
                  <a:srgbClr val="FF0000"/>
                </a:solidFill>
              </a:rPr>
              <a:t>and </a:t>
            </a:r>
            <a:r>
              <a:rPr lang="en-US" altLang="zh-CN" sz="3200" b="1" dirty="0"/>
              <a:t>the neck(P68-C1)</a:t>
            </a:r>
            <a:endParaRPr lang="en-US" altLang="zh-CN" sz="3200" b="1" dirty="0"/>
          </a:p>
          <a:p>
            <a:pPr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3200" dirty="0"/>
              <a:t>between… and…	</a:t>
            </a:r>
            <a:r>
              <a:rPr lang="zh-CN" altLang="en-US" sz="3200" dirty="0"/>
              <a:t>在</a:t>
            </a:r>
            <a:r>
              <a:rPr lang="en-US" altLang="zh-CN" sz="3200" dirty="0"/>
              <a:t>…</a:t>
            </a:r>
            <a:r>
              <a:rPr lang="zh-CN" altLang="en-US" sz="3200" dirty="0"/>
              <a:t>和</a:t>
            </a:r>
            <a:r>
              <a:rPr lang="en-US" altLang="zh-CN" sz="3200" dirty="0"/>
              <a:t>…</a:t>
            </a:r>
            <a:r>
              <a:rPr lang="zh-CN" altLang="en-US" sz="3200" dirty="0"/>
              <a:t>之间（两者）</a:t>
            </a:r>
            <a:endParaRPr lang="zh-CN" altLang="en-US" sz="3200" dirty="0"/>
          </a:p>
          <a:p>
            <a:pPr marL="34290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房子与公路之间有条小路。 </a:t>
            </a:r>
            <a:endParaRPr lang="en-US" altLang="zh-CN" sz="3200" dirty="0"/>
          </a:p>
          <a:p>
            <a:pPr marL="34290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There is a path between the house and the road.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46125" y="1412875"/>
            <a:ext cx="8074025" cy="6046788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1. The giant panda has a small </a:t>
            </a:r>
            <a:r>
              <a:rPr lang="en-US" altLang="zh-CN" sz="2800" i="1"/>
              <a:t>population</a:t>
            </a:r>
            <a:r>
              <a:rPr lang="en-US" altLang="zh-CN" sz="2800"/>
              <a:t>.</a:t>
            </a:r>
            <a:endParaRPr lang="en-US" altLang="zh-CN" sz="2800"/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A. the total weight of animals in an area</a:t>
            </a:r>
            <a:endParaRPr lang="en-US" altLang="zh-CN" sz="2800"/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B. the total number of animals in an area</a:t>
            </a:r>
            <a:endParaRPr lang="en-US" altLang="zh-CN" sz="2800"/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2. Not many pandas live in the </a:t>
            </a:r>
            <a:r>
              <a:rPr lang="en-US" altLang="zh-CN" sz="2800" i="1"/>
              <a:t>wild</a:t>
            </a:r>
            <a:r>
              <a:rPr lang="en-US" altLang="zh-CN" sz="2800"/>
              <a:t> because there is not enough food for them.</a:t>
            </a:r>
            <a:endParaRPr lang="en-US" altLang="zh-CN" sz="2800"/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A. a natural environment not controlled by people</a:t>
            </a:r>
            <a:endParaRPr lang="en-US" altLang="zh-CN" sz="2800"/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B. a dangerous place</a:t>
            </a:r>
            <a:endParaRPr lang="en-US" altLang="zh-CN" sz="2800"/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3.</a:t>
            </a:r>
            <a:r>
              <a:rPr lang="zh-CN" altLang="en-US" sz="2800"/>
              <a:t> </a:t>
            </a:r>
            <a:r>
              <a:rPr lang="en-US" altLang="zh-CN" sz="2800"/>
              <a:t>A giant panda is tiny </a:t>
            </a:r>
            <a:r>
              <a:rPr lang="en-US" altLang="zh-CN" sz="2800" i="1"/>
              <a:t>at birth</a:t>
            </a:r>
            <a:r>
              <a:rPr lang="en-US" altLang="zh-CN" sz="2800"/>
              <a:t>.</a:t>
            </a:r>
            <a:endParaRPr lang="en-US" altLang="zh-CN" sz="2800"/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A. when it dies   b. when it is born</a:t>
            </a:r>
            <a:endParaRPr lang="en-US" altLang="zh-CN" sz="2800"/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endParaRPr lang="en-US" altLang="zh-CN" sz="2800"/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endParaRPr lang="en-US" altLang="zh-CN" sz="2800"/>
          </a:p>
        </p:txBody>
      </p:sp>
      <p:sp>
        <p:nvSpPr>
          <p:cNvPr id="58370" name="Text Box 4"/>
          <p:cNvSpPr txBox="1">
            <a:spLocks noChangeArrowheads="1"/>
          </p:cNvSpPr>
          <p:nvPr/>
        </p:nvSpPr>
        <p:spPr bwMode="auto">
          <a:xfrm>
            <a:off x="360363" y="755650"/>
            <a:ext cx="83629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C1 Circle the correct meanings.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  <p:sp>
        <p:nvSpPr>
          <p:cNvPr id="58371" name="Rectangle 2"/>
          <p:cNvSpPr txBox="1">
            <a:spLocks noChangeArrowheads="1"/>
          </p:cNvSpPr>
          <p:nvPr/>
        </p:nvSpPr>
        <p:spPr bwMode="auto">
          <a:xfrm>
            <a:off x="3276600" y="84138"/>
            <a:ext cx="25765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0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Vocabulary</a:t>
            </a:r>
            <a:endParaRPr lang="en-US" altLang="zh-CN" sz="3000" b="1" noProof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3" name="Text Box 4"/>
          <p:cNvSpPr txBox="1">
            <a:spLocks noChangeArrowheads="1"/>
          </p:cNvSpPr>
          <p:nvPr/>
        </p:nvSpPr>
        <p:spPr bwMode="auto">
          <a:xfrm>
            <a:off x="360363" y="1449388"/>
            <a:ext cx="3124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B 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4" name="Text Box 9"/>
          <p:cNvSpPr txBox="1">
            <a:spLocks noChangeArrowheads="1"/>
          </p:cNvSpPr>
          <p:nvPr/>
        </p:nvSpPr>
        <p:spPr bwMode="auto">
          <a:xfrm>
            <a:off x="323850" y="3141663"/>
            <a:ext cx="6477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A  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5" name="Text Box 4"/>
          <p:cNvSpPr txBox="1">
            <a:spLocks noChangeArrowheads="1"/>
          </p:cNvSpPr>
          <p:nvPr/>
        </p:nvSpPr>
        <p:spPr bwMode="auto">
          <a:xfrm>
            <a:off x="323850" y="5241925"/>
            <a:ext cx="431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B 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8375" name="图片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413" y="4649788"/>
            <a:ext cx="1866900" cy="202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矩形 4"/>
          <p:cNvSpPr>
            <a:spLocks noChangeArrowheads="1"/>
          </p:cNvSpPr>
          <p:nvPr/>
        </p:nvSpPr>
        <p:spPr bwMode="auto">
          <a:xfrm>
            <a:off x="755650" y="803275"/>
            <a:ext cx="82804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4. A giant panda is about two to three feet tall at the </a:t>
            </a:r>
            <a:r>
              <a:rPr lang="en-US" altLang="zh-CN" sz="2800" i="1">
                <a:latin typeface="Times New Roman" panose="02020603050405020304" pitchFamily="18" charset="0"/>
              </a:rPr>
              <a:t>shoulder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A. the part of body between the arms and the neck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B. the top of the head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5. Shanxi is in </a:t>
            </a:r>
            <a:r>
              <a:rPr lang="en-US" altLang="zh-CN" sz="2800" i="1">
                <a:latin typeface="Times New Roman" panose="02020603050405020304" pitchFamily="18" charset="0"/>
              </a:rPr>
              <a:t>Central</a:t>
            </a:r>
            <a:r>
              <a:rPr lang="en-US" altLang="zh-CN" sz="2800">
                <a:latin typeface="Times New Roman" panose="02020603050405020304" pitchFamily="18" charset="0"/>
              </a:rPr>
              <a:t> China. You can see pandas there.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A. the middle of   b. the area around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320675" y="785813"/>
            <a:ext cx="3124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A  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323850" y="2689225"/>
            <a:ext cx="647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A  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9396" name="图片 13316" descr="QQ截图2015011517362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5013325"/>
            <a:ext cx="278606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ext Box 3"/>
          <p:cNvSpPr txBox="1">
            <a:spLocks noChangeArrowheads="1"/>
          </p:cNvSpPr>
          <p:nvPr/>
        </p:nvSpPr>
        <p:spPr bwMode="auto">
          <a:xfrm>
            <a:off x="395288" y="1412875"/>
            <a:ext cx="8497887" cy="523875"/>
          </a:xfrm>
          <a:prstGeom prst="rect">
            <a:avLst/>
          </a:prstGeom>
          <a:solidFill>
            <a:srgbClr val="FFFF66"/>
          </a:solidFill>
          <a:ln w="9525">
            <a:solidFill>
              <a:srgbClr val="FF0000"/>
            </a:solidFill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adult    in the w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ld    population     at birth     kilogram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418" name="Text Box 4"/>
          <p:cNvSpPr txBox="1">
            <a:spLocks noChangeArrowheads="1"/>
          </p:cNvSpPr>
          <p:nvPr/>
        </p:nvSpPr>
        <p:spPr bwMode="auto">
          <a:xfrm>
            <a:off x="539750" y="404813"/>
            <a:ext cx="83534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C2 Complete the passage with the words from the box. Change their forms if necessary.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  <p:sp>
        <p:nvSpPr>
          <p:cNvPr id="60419" name="矩形 1"/>
          <p:cNvSpPr>
            <a:spLocks noChangeArrowheads="1"/>
          </p:cNvSpPr>
          <p:nvPr/>
        </p:nvSpPr>
        <p:spPr bwMode="auto">
          <a:xfrm>
            <a:off x="395288" y="1989138"/>
            <a:ext cx="8569325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800" b="1">
                <a:latin typeface="Times New Roman" panose="02020603050405020304" pitchFamily="18" charset="0"/>
              </a:rPr>
              <a:t>Rabbit fact file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      A rabbit weighs between 0.4 and 2 __________ and can live for up to 12 years. However, a rabbit _________ can seldom live for more than a year.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zh-CN" altLang="en-US" sz="2800">
                <a:latin typeface="Times New Roman" panose="02020603050405020304" pitchFamily="18" charset="0"/>
              </a:rPr>
              <a:t>      </a:t>
            </a:r>
            <a:r>
              <a:rPr lang="en-US" altLang="zh-CN" sz="2800">
                <a:latin typeface="Times New Roman" panose="02020603050405020304" pitchFamily="18" charset="0"/>
              </a:rPr>
              <a:t>_______, a baby rabbit cannot see. An ______ rabbit cannot see very far, but it can see behind it self without turning its head.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zh-CN" altLang="en-US" sz="2800">
                <a:latin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</a:rPr>
              <a:t>Adult rabbits can give birth to many baby rabbits, 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and their __________ can grow very quickly. This can cause problems to farmers, because rabbits like to eat the farmers’ vegetables.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6011863" y="2420938"/>
            <a:ext cx="19002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kilograms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7019925" y="2852738"/>
            <a:ext cx="21240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in the wild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755650" y="36972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At birth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6445250" y="3697288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adult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5" name="Text Box 4"/>
          <p:cNvSpPr txBox="1">
            <a:spLocks noChangeArrowheads="1"/>
          </p:cNvSpPr>
          <p:nvPr/>
        </p:nvSpPr>
        <p:spPr bwMode="auto">
          <a:xfrm>
            <a:off x="1260475" y="5354638"/>
            <a:ext cx="20161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population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  <p:bldP spid="14343" grpId="0"/>
      <p:bldP spid="14344" grpId="0"/>
      <p:bldP spid="1434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ext Box 9"/>
          <p:cNvSpPr txBox="1">
            <a:spLocks noChangeArrowheads="1"/>
          </p:cNvSpPr>
          <p:nvPr/>
        </p:nvSpPr>
        <p:spPr bwMode="auto">
          <a:xfrm>
            <a:off x="179388" y="1797050"/>
            <a:ext cx="87471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latin typeface="Times New Roman" panose="02020603050405020304" pitchFamily="18" charset="0"/>
              </a:rPr>
              <a:t>D1 Mandy wrote a passage about pandas for the school newspaper, but she has made some mistakes. Read the article on page 67 and help her correct the mistakes.</a:t>
            </a:r>
            <a:endParaRPr lang="en-US" altLang="zh-CN" sz="3200" b="1" i="1">
              <a:latin typeface="Times New Roman" panose="02020603050405020304" pitchFamily="18" charset="0"/>
            </a:endParaRPr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484438" y="836613"/>
            <a:ext cx="3527425" cy="600075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zh-CN" sz="3600" b="1" noProof="1">
                <a:solidFill>
                  <a:srgbClr val="7030A0"/>
                </a:solidFill>
              </a:rPr>
              <a:t>Comprehension</a:t>
            </a:r>
            <a:endParaRPr lang="en-US" altLang="zh-CN" sz="3600" b="1" noProof="1">
              <a:solidFill>
                <a:srgbClr val="7030A0"/>
              </a:solidFill>
            </a:endParaRPr>
          </a:p>
        </p:txBody>
      </p:sp>
      <p:pic>
        <p:nvPicPr>
          <p:cNvPr id="61443" name="Picture 2" descr="c:\documents and settings\administrator\application data\360se6\User Data\temp\234679-14040Q4105381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588" y="4510088"/>
            <a:ext cx="172402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323850" y="549275"/>
            <a:ext cx="8424863" cy="5902325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                      Please help us!</a:t>
            </a:r>
            <a:endParaRPr lang="en-US" altLang="zh-CN" sz="320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/>
              <a:t>Hello. I am a panda. My home is in Central and Southern china. I live close to the mountains. I </a:t>
            </a:r>
            <a:endParaRPr lang="en-US" altLang="zh-CN" sz="3200"/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zh-CN" sz="320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/>
              <a:t>have a black face with white patches around my eyes. I also have black ears, shoulders and legs. I love eating bamboo and I spend more than 18 hours a day eating.</a:t>
            </a:r>
            <a:endParaRPr lang="en-US" altLang="zh-CN" sz="320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3200"/>
              <a:t>There are about 3</a:t>
            </a:r>
            <a:r>
              <a:rPr lang="zh-CN" altLang="en-US" sz="3200"/>
              <a:t>,</a:t>
            </a:r>
            <a:r>
              <a:rPr lang="en-US" altLang="zh-CN" sz="3200"/>
              <a:t>000 of us in the wild. However, some people are still killing us for our teeth. Please help us!</a:t>
            </a:r>
            <a:endParaRPr lang="en-US" altLang="zh-CN" sz="3200"/>
          </a:p>
        </p:txBody>
      </p:sp>
      <p:sp>
        <p:nvSpPr>
          <p:cNvPr id="16390" name="Text Box 5"/>
          <p:cNvSpPr txBox="1">
            <a:spLocks noChangeArrowheads="1"/>
          </p:cNvSpPr>
          <p:nvPr/>
        </p:nvSpPr>
        <p:spPr bwMode="auto">
          <a:xfrm>
            <a:off x="323850" y="2276475"/>
            <a:ext cx="16573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Western  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1" name="Text Box 6"/>
          <p:cNvSpPr txBox="1">
            <a:spLocks noChangeArrowheads="1"/>
          </p:cNvSpPr>
          <p:nvPr/>
        </p:nvSpPr>
        <p:spPr bwMode="auto">
          <a:xfrm>
            <a:off x="7353300" y="4365625"/>
            <a:ext cx="603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12  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2" name="Text Box 9"/>
          <p:cNvSpPr txBox="1">
            <a:spLocks noChangeArrowheads="1"/>
          </p:cNvSpPr>
          <p:nvPr/>
        </p:nvSpPr>
        <p:spPr bwMode="auto">
          <a:xfrm>
            <a:off x="6765925" y="5949950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fur  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93" name="矩形 16392"/>
          <p:cNvSpPr>
            <a:spLocks noChangeArrowheads="1"/>
          </p:cNvSpPr>
          <p:nvPr/>
        </p:nvSpPr>
        <p:spPr bwMode="auto">
          <a:xfrm>
            <a:off x="3924300" y="2349500"/>
            <a:ext cx="1655763" cy="431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high up in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4" name="矩形 16393"/>
          <p:cNvSpPr>
            <a:spLocks noChangeArrowheads="1"/>
          </p:cNvSpPr>
          <p:nvPr/>
        </p:nvSpPr>
        <p:spPr bwMode="auto">
          <a:xfrm>
            <a:off x="3781425" y="4292600"/>
            <a:ext cx="935038" cy="3603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1,600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50825" y="1700213"/>
            <a:ext cx="1728788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3851275" y="1700213"/>
            <a:ext cx="1512888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7380288" y="3860800"/>
            <a:ext cx="576262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916238" y="4868863"/>
            <a:ext cx="1150937" cy="504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cxnSp>
        <p:nvCxnSpPr>
          <p:cNvPr id="18" name="直接箭头连接符 17"/>
          <p:cNvCxnSpPr>
            <a:stCxn id="16" idx="7"/>
          </p:cNvCxnSpPr>
          <p:nvPr/>
        </p:nvCxnSpPr>
        <p:spPr>
          <a:xfrm flipV="1">
            <a:off x="3898900" y="4652963"/>
            <a:ext cx="241300" cy="2905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/>
          <p:cNvSpPr/>
          <p:nvPr/>
        </p:nvSpPr>
        <p:spPr>
          <a:xfrm>
            <a:off x="6588125" y="5373688"/>
            <a:ext cx="1008063" cy="5032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1444625" y="2862580"/>
            <a:ext cx="1281430" cy="4324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4067175" y="2781300"/>
            <a:ext cx="1209675" cy="5410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  <p:bldP spid="16391" grpId="0"/>
      <p:bldP spid="16392" grpId="0"/>
      <p:bldP spid="16393" grpId="0" animBg="1"/>
      <p:bldP spid="16394" grpId="0" bldLvl="0" animBg="1"/>
      <p:bldP spid="10" grpId="0" animBg="1"/>
      <p:bldP spid="14" grpId="0" animBg="1"/>
      <p:bldP spid="15" grpId="0" animBg="1"/>
      <p:bldP spid="16" grpId="0" animBg="1"/>
      <p:bldP spid="21" grpId="0" animBg="1"/>
      <p:bldP spid="2" grpId="0" bldLvl="0" animBg="1"/>
      <p:bldP spid="3" grpId="0" bldLvl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2133600"/>
            <a:ext cx="8064500" cy="3538538"/>
          </a:xfrm>
        </p:spPr>
        <p:txBody>
          <a:bodyPr/>
          <a:lstStyle/>
          <a:p>
            <a:pPr marL="0" indent="0" eaLnBrk="1" hangingPunct="1"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Why are giant pandas endangered?</a:t>
            </a:r>
            <a:endParaRPr lang="en-US" altLang="zh-CN" sz="3200" b="1"/>
          </a:p>
          <a:p>
            <a:pPr marL="0" indent="0" eaLnBrk="1" hangingPunct="1"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They are losing their homes because</a:t>
            </a:r>
            <a:endParaRPr lang="en-US" altLang="zh-CN" sz="3200"/>
          </a:p>
          <a:p>
            <a:pPr marL="0" indent="0" eaLnBrk="1" hangingPunct="1"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0000"/>
                </a:solidFill>
              </a:rPr>
              <a:t>p</a:t>
            </a:r>
            <a:r>
              <a:rPr lang="en-US" altLang="zh-CN" sz="3200">
                <a:solidFill>
                  <a:srgbClr val="FF0000"/>
                </a:solidFill>
              </a:rPr>
              <a:t>eople are cutting down forests.</a:t>
            </a:r>
            <a:endParaRPr lang="en-US" altLang="zh-CN" sz="3200">
              <a:solidFill>
                <a:srgbClr val="FF0000"/>
              </a:solidFill>
            </a:endParaRPr>
          </a:p>
          <a:p>
            <a:pPr marL="0" indent="0" eaLnBrk="1" hangingPunct="1"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Some people are killing them for their fur.</a:t>
            </a:r>
            <a:endParaRPr lang="zh-CN" altLang="en-US" sz="3200">
              <a:solidFill>
                <a:srgbClr val="FF0000"/>
              </a:solidFill>
            </a:endParaRPr>
          </a:p>
          <a:p>
            <a:pPr marL="0" indent="0" eaLnBrk="1" hangingPunct="1"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(Possible answer) People are polluting their homes.</a:t>
            </a:r>
            <a:endParaRPr lang="zh-CN" altLang="en-US" sz="3200"/>
          </a:p>
        </p:txBody>
      </p:sp>
      <p:sp>
        <p:nvSpPr>
          <p:cNvPr id="63490" name="Text Box 3"/>
          <p:cNvSpPr txBox="1">
            <a:spLocks noChangeArrowheads="1"/>
          </p:cNvSpPr>
          <p:nvPr/>
        </p:nvSpPr>
        <p:spPr bwMode="auto">
          <a:xfrm>
            <a:off x="177800" y="620713"/>
            <a:ext cx="87852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D2 You are writing about the future of the giant panda. Read the article again and complete the notes below. You may also add some other facts.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ext Box 3"/>
          <p:cNvSpPr txBox="1">
            <a:spLocks noChangeArrowheads="1"/>
          </p:cNvSpPr>
          <p:nvPr/>
        </p:nvSpPr>
        <p:spPr bwMode="auto">
          <a:xfrm>
            <a:off x="395288" y="692150"/>
            <a:ext cx="82804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D3. Discuss with your partner</a:t>
            </a:r>
            <a:r>
              <a:rPr lang="zh-CN" altLang="en-US" sz="2800" b="1" i="1">
                <a:latin typeface="Times New Roman" panose="02020603050405020304" pitchFamily="18" charset="0"/>
              </a:rPr>
              <a:t>s:</a:t>
            </a:r>
            <a:r>
              <a:rPr lang="en-US" altLang="zh-CN" sz="2800" b="1" i="1">
                <a:latin typeface="Times New Roman" panose="02020603050405020304" pitchFamily="18" charset="0"/>
              </a:rPr>
              <a:t> How can we help the giant panda?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  <p:sp>
        <p:nvSpPr>
          <p:cNvPr id="18436" name="矩形 1"/>
          <p:cNvSpPr>
            <a:spLocks noChangeArrowheads="1"/>
          </p:cNvSpPr>
          <p:nvPr/>
        </p:nvSpPr>
        <p:spPr bwMode="auto">
          <a:xfrm>
            <a:off x="395288" y="1660525"/>
            <a:ext cx="8567737" cy="376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15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We should </a:t>
            </a:r>
            <a:r>
              <a:rPr lang="en-US" altLang="zh-CN" sz="3200">
                <a:latin typeface="Times New Roman" panose="02020603050405020304" pitchFamily="18" charset="0"/>
              </a:rPr>
              <a:t>protect the environment by planting more trees</a:t>
            </a:r>
            <a:r>
              <a:rPr lang="zh-CN" altLang="en-US" sz="3200">
                <a:latin typeface="Times New Roman" panose="02020603050405020304" pitchFamily="18" charset="0"/>
              </a:rPr>
              <a:t> and</a:t>
            </a:r>
            <a:r>
              <a:rPr lang="en-US" altLang="zh-CN" sz="3200">
                <a:latin typeface="Times New Roman" panose="02020603050405020304" pitchFamily="18" charset="0"/>
              </a:rPr>
              <a:t> bamboo.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ct val="15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We human being</a:t>
            </a:r>
            <a:r>
              <a:rPr lang="zh-CN" altLang="en-US" sz="3200">
                <a:latin typeface="Times New Roman" panose="02020603050405020304" pitchFamily="18" charset="0"/>
              </a:rPr>
              <a:t>s</a:t>
            </a:r>
            <a:r>
              <a:rPr lang="en-US" altLang="zh-CN" sz="3200">
                <a:latin typeface="Times New Roman" panose="02020603050405020304" pitchFamily="18" charset="0"/>
              </a:rPr>
              <a:t> should be friendly to pandas.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ct val="15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We’d better not </a:t>
            </a:r>
            <a:r>
              <a:rPr lang="en-US" altLang="zh-CN" sz="3200" i="1">
                <a:latin typeface="Times New Roman" panose="02020603050405020304" pitchFamily="18" charset="0"/>
              </a:rPr>
              <a:t>disturb</a:t>
            </a:r>
            <a:r>
              <a:rPr lang="zh-CN" altLang="en-US" sz="3200">
                <a:latin typeface="Times New Roman" panose="02020603050405020304" pitchFamily="18" charset="0"/>
              </a:rPr>
              <a:t>（打扰） </a:t>
            </a:r>
            <a:r>
              <a:rPr lang="en-US" altLang="zh-CN" sz="3200">
                <a:latin typeface="Times New Roman" panose="02020603050405020304" pitchFamily="18" charset="0"/>
              </a:rPr>
              <a:t>them by </a:t>
            </a:r>
            <a:r>
              <a:rPr lang="en-US" altLang="zh-CN" sz="3200" i="1">
                <a:latin typeface="Times New Roman" panose="02020603050405020304" pitchFamily="18" charset="0"/>
              </a:rPr>
              <a:t>invading</a:t>
            </a:r>
            <a:r>
              <a:rPr lang="zh-CN" altLang="en-US" sz="3200">
                <a:latin typeface="Times New Roman" panose="02020603050405020304" pitchFamily="18" charset="0"/>
              </a:rPr>
              <a:t>（侵入） </a:t>
            </a:r>
            <a:r>
              <a:rPr lang="en-US" altLang="zh-CN" sz="3200">
                <a:latin typeface="Times New Roman" panose="02020603050405020304" pitchFamily="18" charset="0"/>
              </a:rPr>
              <a:t>their </a:t>
            </a:r>
            <a:r>
              <a:rPr lang="en-US" altLang="zh-CN" sz="3200" i="1">
                <a:latin typeface="Times New Roman" panose="02020603050405020304" pitchFamily="18" charset="0"/>
              </a:rPr>
              <a:t>habitat</a:t>
            </a:r>
            <a:r>
              <a:rPr lang="zh-CN" altLang="en-US" sz="3200" i="1">
                <a:latin typeface="Times New Roman" panose="02020603050405020304" pitchFamily="18" charset="0"/>
              </a:rPr>
              <a:t>s</a:t>
            </a:r>
            <a:r>
              <a:rPr lang="zh-CN" altLang="en-US" sz="3200">
                <a:latin typeface="Times New Roman" panose="02020603050405020304" pitchFamily="18" charset="0"/>
              </a:rPr>
              <a:t>（栖息地）</a:t>
            </a:r>
            <a:r>
              <a:rPr lang="en-US" altLang="zh-CN" sz="3200">
                <a:latin typeface="Times New Roman" panose="02020603050405020304" pitchFamily="18" charset="0"/>
              </a:rPr>
              <a:t>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ct val="15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And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we can </a:t>
            </a:r>
            <a:r>
              <a:rPr lang="en-US" altLang="zh-CN" sz="3200">
                <a:latin typeface="Times New Roman" panose="02020603050405020304" pitchFamily="18" charset="0"/>
              </a:rPr>
              <a:t>try ou</a:t>
            </a:r>
            <a:r>
              <a:rPr lang="zh-CN" altLang="en-US" sz="3200">
                <a:latin typeface="Times New Roman" panose="02020603050405020304" pitchFamily="18" charset="0"/>
              </a:rPr>
              <a:t>r</a:t>
            </a:r>
            <a:r>
              <a:rPr lang="en-US" altLang="zh-CN" sz="3200">
                <a:latin typeface="Times New Roman" panose="02020603050405020304" pitchFamily="18" charset="0"/>
              </a:rPr>
              <a:t> best to offer help when they are in trouble.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 rot="21300000">
            <a:off x="298450" y="5241777"/>
            <a:ext cx="8647430" cy="762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4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+mn-ea"/>
              </a:rPr>
              <a:t>It is important for us to save them!</a:t>
            </a:r>
            <a:endParaRPr lang="en-US" altLang="zh-CN" sz="440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6562" name="TextBox 4"/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矩形 21"/>
          <p:cNvSpPr>
            <a:spLocks noChangeArrowheads="1"/>
          </p:cNvSpPr>
          <p:nvPr/>
        </p:nvSpPr>
        <p:spPr bwMode="auto">
          <a:xfrm>
            <a:off x="319088" y="692150"/>
            <a:ext cx="83566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sym typeface="Calibri" panose="020F0502020204030204" pitchFamily="34" charset="0"/>
              </a:rPr>
              <a:t>I. Complete the sentences with the words you have learnt. The initial letters have been given.</a:t>
            </a:r>
            <a:endParaRPr lang="zh-CN" altLang="en-US" sz="2800"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13" name="TextBox 16"/>
          <p:cNvSpPr>
            <a:spLocks noChangeArrowheads="1"/>
          </p:cNvSpPr>
          <p:nvPr/>
        </p:nvSpPr>
        <p:spPr bwMode="auto">
          <a:xfrm>
            <a:off x="250825" y="1700213"/>
            <a:ext cx="8893175" cy="44021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A newborn baby usually weighs about three k_______.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Many people are working hard to keep e____________ animals from dying out.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We can find wild giant pandas in the mountains in C______ and Western China.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Now let’s read the fact f_______ about South China tigers.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I hurt my s_______ when I was throwing the ball.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Nowadays, we cannot see many giant pandas or South China tigers in the w_______.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235825" y="1700213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ilograms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588125" y="2133600"/>
            <a:ext cx="18002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ndangered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39750" y="3357563"/>
            <a:ext cx="12954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entral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211638" y="3789363"/>
            <a:ext cx="8651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ile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124075" y="4705350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houlder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635375" y="5516563"/>
            <a:ext cx="12969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ild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矩形 21"/>
          <p:cNvSpPr>
            <a:spLocks noChangeArrowheads="1"/>
          </p:cNvSpPr>
          <p:nvPr/>
        </p:nvSpPr>
        <p:spPr bwMode="auto">
          <a:xfrm>
            <a:off x="319088" y="692150"/>
            <a:ext cx="83566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sym typeface="Calibri" panose="020F0502020204030204" pitchFamily="34" charset="0"/>
              </a:rPr>
              <a:t>I. Complete the sentences with the words you have learnt. The initial letters have been given.</a:t>
            </a:r>
            <a:endParaRPr lang="zh-CN" altLang="en-US" sz="2800"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13" name="TextBox 16"/>
          <p:cNvSpPr>
            <a:spLocks noChangeArrowheads="1"/>
          </p:cNvSpPr>
          <p:nvPr/>
        </p:nvSpPr>
        <p:spPr bwMode="auto">
          <a:xfrm>
            <a:off x="250825" y="1700213"/>
            <a:ext cx="8893175" cy="44021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China has a large p___________.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Giant pandas mainly eat b_______ for food.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Millie was only 47 </a:t>
            </a:r>
            <a:r>
              <a:rPr lang="en-US" altLang="zh-CN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centimetres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long at b_______.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Scientists keep giant pandas in reserves to learn about their b_______.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You are too fat. I think you have put on too much w_______.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Some people are c_______ to their pet dogs. We should be friendly to them.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Calibri" panose="020F0502020204030204" pitchFamily="34" charset="0"/>
                <a:sym typeface="Calibri" panose="020F0502020204030204" pitchFamily="34" charset="0"/>
              </a:rPr>
              <a:t>     Would you like to order now? This is today’s m_______.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+mn-ea"/>
              <a:sym typeface="宋体" panose="02010600030101010101" pitchFamily="2" charset="-122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635375" y="1628775"/>
            <a:ext cx="1728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opulation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4643438" y="2133600"/>
            <a:ext cx="12969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amboo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659563" y="2565400"/>
            <a:ext cx="12954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irth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1331913" y="3357563"/>
            <a:ext cx="16557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ehaviour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11188" y="4221163"/>
            <a:ext cx="12969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eight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3492500" y="4652963"/>
            <a:ext cx="12969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ruel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7596188" y="5516563"/>
            <a:ext cx="12969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enu</a:t>
            </a:r>
            <a:endParaRPr lang="zh-CN" altLang="en-US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extBox 6"/>
          <p:cNvSpPr txBox="1">
            <a:spLocks noChangeArrowheads="1"/>
          </p:cNvSpPr>
          <p:nvPr/>
        </p:nvSpPr>
        <p:spPr bwMode="auto">
          <a:xfrm>
            <a:off x="2411413" y="539750"/>
            <a:ext cx="41560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7030A0"/>
                </a:solidFill>
                <a:latin typeface="Times New Roman" panose="02020603050405020304" pitchFamily="18" charset="0"/>
              </a:rPr>
              <a:t>II. Retell the passage</a:t>
            </a:r>
            <a:endParaRPr lang="en-US" altLang="zh-CN" sz="32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 flipV="1">
            <a:off x="2916238" y="3213100"/>
            <a:ext cx="749300" cy="32385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5292725" y="3284538"/>
            <a:ext cx="719138" cy="19050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2771775" y="4149725"/>
            <a:ext cx="604838" cy="3063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94313" y="4738688"/>
            <a:ext cx="646112" cy="30638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4516438" y="2511425"/>
            <a:ext cx="0" cy="64770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3276600" y="1773238"/>
            <a:ext cx="3816350" cy="1096962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</a:rPr>
              <a:t>Home:</a:t>
            </a:r>
            <a:endParaRPr lang="en-US" altLang="zh-CN" sz="2800" b="1" noProof="1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High up in the mountains of …</a:t>
            </a:r>
            <a:endParaRPr lang="en-US" altLang="zh-CN" sz="2800" b="1" i="1" noProof="1">
              <a:solidFill>
                <a:schemeClr val="tx1"/>
              </a:solidFill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 flipH="1">
            <a:off x="3995738" y="4941888"/>
            <a:ext cx="144462" cy="50323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6156325" y="2690813"/>
            <a:ext cx="2736850" cy="954087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</a:rPr>
              <a:t>Food:</a:t>
            </a:r>
            <a:endParaRPr lang="en-US" altLang="zh-CN" sz="2800" b="1" noProof="1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In the wild</a:t>
            </a:r>
            <a:r>
              <a:rPr lang="zh-CN" altLang="en-US" sz="2800" b="1" i="1" dirty="0">
                <a:solidFill>
                  <a:schemeClr val="tx1"/>
                </a:solidFill>
              </a:rPr>
              <a:t>：</a:t>
            </a:r>
            <a:endParaRPr lang="en-US" altLang="zh-CN" sz="28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In zoos</a:t>
            </a:r>
            <a:r>
              <a:rPr lang="zh-CN" altLang="en-US" sz="2800" b="1" i="1" dirty="0">
                <a:solidFill>
                  <a:schemeClr val="tx1"/>
                </a:solidFill>
              </a:rPr>
              <a:t>：</a:t>
            </a:r>
            <a:endParaRPr lang="en-US" altLang="zh-CN" sz="2800" b="1" i="1" dirty="0">
              <a:solidFill>
                <a:schemeClr val="tx1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1" cstate="print"/>
          <a:srcRect l="69510" b="77340"/>
          <a:stretch>
            <a:fillRect/>
          </a:stretch>
        </p:blipFill>
        <p:spPr bwMode="auto">
          <a:xfrm>
            <a:off x="3350562" y="2999423"/>
            <a:ext cx="2406563" cy="20882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" name="Oval 32"/>
          <p:cNvSpPr/>
          <p:nvPr/>
        </p:nvSpPr>
        <p:spPr>
          <a:xfrm>
            <a:off x="5859463" y="4292600"/>
            <a:ext cx="3284537" cy="1800225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</a:rPr>
              <a:t>Behaviour</a:t>
            </a:r>
            <a:endParaRPr lang="en-US" altLang="zh-CN" sz="2800" b="1" noProof="1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1.</a:t>
            </a:r>
            <a:endParaRPr lang="en-US" altLang="zh-CN" sz="2800" b="1" i="1" noProof="1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2.</a:t>
            </a:r>
            <a:endParaRPr lang="en-US" altLang="zh-CN" sz="2800" b="1" noProof="1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3. </a:t>
            </a:r>
            <a:endParaRPr lang="en-US" altLang="zh-CN" sz="2800" b="1" i="1" noProof="1">
              <a:solidFill>
                <a:schemeClr val="tx1"/>
              </a:solidFill>
            </a:endParaRPr>
          </a:p>
          <a:p>
            <a:pPr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4. </a:t>
            </a:r>
            <a:endParaRPr lang="en-US" altLang="zh-CN" sz="2800" b="1" i="1" noProof="1">
              <a:solidFill>
                <a:schemeClr val="tx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2411413" y="5445125"/>
            <a:ext cx="3168650" cy="1223963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</a:rPr>
              <a:t>Life:</a:t>
            </a:r>
            <a:endParaRPr lang="en-US" altLang="zh-CN" sz="2800" b="1" noProof="1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In the wild</a:t>
            </a:r>
            <a:r>
              <a:rPr lang="zh-CN" altLang="en-US" sz="2800" b="1" i="1" dirty="0">
                <a:solidFill>
                  <a:schemeClr val="tx1"/>
                </a:solidFill>
              </a:rPr>
              <a:t>：</a:t>
            </a:r>
            <a:endParaRPr lang="en-US" altLang="zh-CN" sz="28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In zoos</a:t>
            </a:r>
            <a:r>
              <a:rPr lang="zh-CN" altLang="en-US" sz="2800" b="1" i="1" dirty="0">
                <a:solidFill>
                  <a:schemeClr val="tx1"/>
                </a:solidFill>
              </a:rPr>
              <a:t>：</a:t>
            </a:r>
            <a:endParaRPr lang="en-US" altLang="zh-CN" sz="2800" b="1" i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dirty="0">
                <a:solidFill>
                  <a:schemeClr val="tx1"/>
                </a:solidFill>
              </a:rPr>
              <a:t> 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1187450" y="4149725"/>
            <a:ext cx="1665288" cy="954088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</a:rPr>
              <a:t>?</a:t>
            </a:r>
            <a:endParaRPr lang="zh-CN" altLang="en-US" sz="2800" b="1" noProof="1">
              <a:solidFill>
                <a:schemeClr val="tx1"/>
              </a:solidFill>
            </a:endParaRPr>
          </a:p>
        </p:txBody>
      </p:sp>
      <p:sp>
        <p:nvSpPr>
          <p:cNvPr id="36" name="Oval 35"/>
          <p:cNvSpPr/>
          <p:nvPr/>
        </p:nvSpPr>
        <p:spPr>
          <a:xfrm>
            <a:off x="179388" y="2276475"/>
            <a:ext cx="2952750" cy="1512888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2800" b="1" noProof="1">
                <a:solidFill>
                  <a:schemeClr val="tx1"/>
                </a:solidFill>
              </a:rPr>
              <a:t>Appearance:</a:t>
            </a:r>
            <a:endParaRPr lang="en-US" altLang="zh-CN" sz="2800" b="1" noProof="1">
              <a:solidFill>
                <a:schemeClr val="tx1"/>
              </a:solidFill>
            </a:endParaRPr>
          </a:p>
          <a:p>
            <a:pPr algn="ctr"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Color:</a:t>
            </a:r>
            <a:endParaRPr lang="en-US" altLang="zh-CN" sz="2800" b="1" i="1" noProof="1">
              <a:solidFill>
                <a:schemeClr val="tx1"/>
              </a:solidFill>
            </a:endParaRPr>
          </a:p>
          <a:p>
            <a:pPr algn="ctr">
              <a:buFontTx/>
              <a:buNone/>
              <a:defRPr/>
            </a:pPr>
            <a:r>
              <a:rPr lang="en-US" altLang="zh-CN" sz="2800" b="1" i="1" noProof="1">
                <a:solidFill>
                  <a:schemeClr val="tx1"/>
                </a:solidFill>
              </a:rPr>
              <a:t>Weight:</a:t>
            </a:r>
            <a:endParaRPr lang="en-US" altLang="zh-CN" sz="2800" b="1" i="1" noProof="1">
              <a:solidFill>
                <a:schemeClr val="tx1"/>
              </a:solidFill>
            </a:endParaRPr>
          </a:p>
          <a:p>
            <a:pPr algn="ctr">
              <a:buFontTx/>
              <a:buNone/>
              <a:defRPr/>
            </a:pPr>
            <a:endParaRPr lang="en-US" altLang="zh-CN" sz="2800" b="1" i="1" noProof="1">
              <a:solidFill>
                <a:schemeClr val="tx1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ldLvl="0" animBg="1"/>
      <p:bldP spid="32" grpId="0" bldLvl="0" animBg="1"/>
      <p:bldP spid="33" grpId="0" bldLvl="0" animBg="1"/>
      <p:bldP spid="34" grpId="0" bldLvl="0" animBg="1"/>
      <p:bldP spid="35" grpId="0" bldLvl="0" animBg="1"/>
      <p:bldP spid="36" grpId="0" bldLvl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21"/>
          <p:cNvSpPr>
            <a:spLocks noChangeArrowheads="1"/>
          </p:cNvSpPr>
          <p:nvPr/>
        </p:nvSpPr>
        <p:spPr bwMode="auto">
          <a:xfrm>
            <a:off x="757238" y="1611313"/>
            <a:ext cx="7631112" cy="2862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600" dirty="0">
                <a:solidFill>
                  <a:schemeClr val="tx1"/>
                </a:solidFill>
              </a:rPr>
              <a:t>You may begin like this: </a:t>
            </a:r>
            <a:endParaRPr lang="en-US" altLang="zh-CN" sz="36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altLang="zh-CN" sz="36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600" dirty="0">
                <a:solidFill>
                  <a:srgbClr val="0070C0"/>
                </a:solidFill>
              </a:rPr>
              <a:t> </a:t>
            </a:r>
            <a:r>
              <a:rPr lang="en-US" altLang="zh-CN" sz="3600" dirty="0">
                <a:solidFill>
                  <a:srgbClr val="FF0000"/>
                </a:solidFill>
              </a:rPr>
              <a:t>Hello, I am a giant panda. I have a white face with black patches around my eyes. I also have…. </a:t>
            </a:r>
            <a:endParaRPr lang="en-US" altLang="zh-CN" sz="36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682" name="TextBox 4"/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ChangeArrowheads="1"/>
          </p:cNvSpPr>
          <p:nvPr>
            <p:ph type="title"/>
          </p:nvPr>
        </p:nvSpPr>
        <p:spPr>
          <a:xfrm>
            <a:off x="2771775" y="333375"/>
            <a:ext cx="2962275" cy="633413"/>
          </a:xfrm>
        </p:spPr>
        <p:txBody>
          <a:bodyPr/>
          <a:lstStyle/>
          <a:p>
            <a:r>
              <a:rPr lang="en-US" altLang="zh-CN" sz="4000">
                <a:solidFill>
                  <a:srgbClr val="0000FF"/>
                </a:solidFill>
              </a:rPr>
              <a:t>Dictation</a:t>
            </a:r>
            <a:endParaRPr lang="en-US" altLang="zh-CN" sz="4000">
              <a:solidFill>
                <a:srgbClr val="0000FF"/>
              </a:solidFill>
            </a:endParaRPr>
          </a:p>
        </p:txBody>
      </p:sp>
      <p:sp>
        <p:nvSpPr>
          <p:cNvPr id="72706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1125538"/>
            <a:ext cx="4103688" cy="5184775"/>
          </a:xfrm>
        </p:spPr>
        <p:txBody>
          <a:bodyPr/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濒危的 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档案 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大熊猫 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义务；责任 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自然环境；野生状态 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竹；竹子 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成年动物 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重量 </a:t>
            </a:r>
            <a:endParaRPr lang="zh-CN" altLang="en-US" sz="28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千克；公斤</a:t>
            </a:r>
            <a:endParaRPr lang="zh-CN" altLang="en-US" sz="2800"/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4860925" y="836613"/>
            <a:ext cx="2663825" cy="575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endangered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file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giant panda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obligation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wild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bamboo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adult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weight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kilogram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7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7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7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7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7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7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3"/>
          <p:cNvSpPr>
            <a:spLocks noGrp="1" noChangeArrowheads="1"/>
          </p:cNvSpPr>
          <p:nvPr>
            <p:ph idx="1"/>
          </p:nvPr>
        </p:nvSpPr>
        <p:spPr>
          <a:xfrm>
            <a:off x="682625" y="1035050"/>
            <a:ext cx="4537075" cy="5626100"/>
          </a:xfrm>
        </p:spPr>
        <p:txBody>
          <a:bodyPr/>
          <a:lstStyle/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某领域的生物；族群；人口 </a:t>
            </a:r>
            <a:endParaRPr lang="zh-CN" altLang="en-US" sz="2800"/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（ 动植物的）活动方式 </a:t>
            </a:r>
            <a:endParaRPr lang="zh-CN" altLang="en-US" sz="2800"/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出生；诞生</a:t>
            </a:r>
            <a:endParaRPr lang="zh-CN" altLang="en-US" sz="2800"/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色斑；斑点 </a:t>
            </a:r>
            <a:endParaRPr lang="zh-CN" altLang="en-US" sz="2800"/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肩；肩膀 </a:t>
            </a:r>
            <a:endParaRPr lang="zh-CN" altLang="en-US" sz="2800"/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在中心的；中央的 </a:t>
            </a:r>
            <a:endParaRPr lang="zh-CN" altLang="en-US" sz="2800"/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菜单 </a:t>
            </a:r>
            <a:endParaRPr lang="zh-CN" altLang="en-US" sz="2800"/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（ 动物的）毛皮 </a:t>
            </a:r>
            <a:endParaRPr lang="zh-CN" altLang="en-US" sz="2800"/>
          </a:p>
          <a:p>
            <a:pPr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残忍的；残酷的 </a:t>
            </a:r>
            <a:endParaRPr lang="zh-CN" altLang="en-US" sz="2800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5219700" y="908050"/>
            <a:ext cx="2663825" cy="57531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population</a:t>
            </a:r>
            <a:endParaRPr lang="en-US" altLang="zh-CN" sz="3200" dirty="0">
              <a:solidFill>
                <a:srgbClr val="FF3300"/>
              </a:solidFill>
              <a:latin typeface="+mn-lt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 err="1">
                <a:solidFill>
                  <a:srgbClr val="FF3300"/>
                </a:solidFill>
                <a:latin typeface="+mn-lt"/>
              </a:rPr>
              <a:t>behaviour</a:t>
            </a:r>
            <a:endParaRPr lang="en-US" altLang="zh-CN" sz="3200" dirty="0">
              <a:solidFill>
                <a:srgbClr val="FF3300"/>
              </a:solidFill>
              <a:latin typeface="+mn-lt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birth</a:t>
            </a:r>
            <a:endParaRPr lang="en-US" altLang="zh-CN" sz="3200" dirty="0">
              <a:solidFill>
                <a:srgbClr val="FF3300"/>
              </a:solidFill>
              <a:latin typeface="+mn-lt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patch</a:t>
            </a:r>
            <a:endParaRPr lang="en-US" altLang="zh-CN" sz="3200" dirty="0">
              <a:solidFill>
                <a:srgbClr val="FF3300"/>
              </a:solidFill>
              <a:latin typeface="+mn-lt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shoulder</a:t>
            </a:r>
            <a:endParaRPr lang="en-US" altLang="zh-CN" sz="3200" dirty="0">
              <a:solidFill>
                <a:srgbClr val="FF3300"/>
              </a:solidFill>
              <a:latin typeface="+mn-lt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central</a:t>
            </a:r>
            <a:endParaRPr lang="en-US" altLang="zh-CN" sz="3200" dirty="0">
              <a:solidFill>
                <a:srgbClr val="FF3300"/>
              </a:solidFill>
              <a:latin typeface="+mn-lt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menu</a:t>
            </a:r>
            <a:endParaRPr lang="en-US" altLang="zh-CN" sz="3200" dirty="0">
              <a:solidFill>
                <a:srgbClr val="FF3300"/>
              </a:solidFill>
              <a:latin typeface="+mn-lt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fur</a:t>
            </a:r>
            <a:endParaRPr lang="en-US" altLang="zh-CN" sz="3200" dirty="0">
              <a:solidFill>
                <a:srgbClr val="FF3300"/>
              </a:solidFill>
              <a:latin typeface="+mn-lt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  <a:defRPr/>
            </a:pPr>
            <a:r>
              <a:rPr lang="en-US" altLang="zh-CN" sz="3200" dirty="0">
                <a:solidFill>
                  <a:srgbClr val="FF3300"/>
                </a:solidFill>
                <a:latin typeface="+mn-lt"/>
              </a:rPr>
              <a:t>cruel</a:t>
            </a:r>
            <a:endParaRPr lang="zh-CN" altLang="en-US" sz="3200" dirty="0">
              <a:solidFill>
                <a:srgbClr val="FF3300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8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8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8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8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2"/>
          <p:cNvSpPr>
            <a:spLocks noGrp="1" noChangeArrowheads="1"/>
          </p:cNvSpPr>
          <p:nvPr>
            <p:ph idx="1"/>
          </p:nvPr>
        </p:nvSpPr>
        <p:spPr>
          <a:xfrm>
            <a:off x="466725" y="836613"/>
            <a:ext cx="8208963" cy="5216525"/>
          </a:xfrm>
        </p:spPr>
        <p:txBody>
          <a:bodyPr/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3000" b="1"/>
              <a:t>一、根据句意和所给首字母写出所缺单词。</a:t>
            </a:r>
            <a:endParaRPr lang="zh-CN" altLang="en-US" sz="30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1. People often say that the g______ panda is our </a:t>
            </a:r>
            <a:r>
              <a:rPr lang="en-US" altLang="zh-CN" sz="3000" i="1"/>
              <a:t>national treasure</a:t>
            </a:r>
            <a:r>
              <a:rPr lang="en-US" altLang="zh-CN" sz="3000"/>
              <a:t> (</a:t>
            </a:r>
            <a:r>
              <a:rPr lang="zh-CN" altLang="en-US" sz="3000"/>
              <a:t>国宝</a:t>
            </a:r>
            <a:r>
              <a:rPr lang="en-US" altLang="zh-CN" sz="3000"/>
              <a:t>).</a:t>
            </a:r>
            <a:endParaRPr lang="en-US" altLang="zh-CN" sz="30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2. Animals should live in the w______ , not in zoos.</a:t>
            </a:r>
            <a:endParaRPr lang="en-US" altLang="zh-CN" sz="30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3. Cats are covered with soft f______.</a:t>
            </a:r>
            <a:endParaRPr lang="en-US" altLang="zh-CN" sz="30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4. It is c______ to kill animals.</a:t>
            </a:r>
            <a:endParaRPr lang="en-US" altLang="zh-CN" sz="30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5. My father came home with a heavy box on his s______.</a:t>
            </a:r>
            <a:endParaRPr lang="en-US" altLang="zh-CN" sz="3000"/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6. My aunt gave b______ to a baby girl yesterday.</a:t>
            </a:r>
            <a:endParaRPr lang="zh-CN" altLang="en-US" sz="3000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5076825" y="1501775"/>
            <a:ext cx="76358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iant</a:t>
            </a:r>
            <a:endParaRPr lang="zh-CN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5348288" y="2565400"/>
            <a:ext cx="592137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ild</a:t>
            </a:r>
            <a:endParaRPr lang="zh-CN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5148263" y="3157538"/>
            <a:ext cx="5048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ur</a:t>
            </a:r>
            <a:endParaRPr lang="zh-CN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1692275" y="3805238"/>
            <a:ext cx="881063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ruel </a:t>
            </a:r>
            <a:endParaRPr lang="zh-CN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971550" y="4886325"/>
            <a:ext cx="136048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houlder</a:t>
            </a:r>
            <a:endParaRPr lang="zh-CN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3281363" y="5461000"/>
            <a:ext cx="7207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irth</a:t>
            </a:r>
            <a:endParaRPr lang="zh-CN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  <p:bldP spid="31750" grpId="0"/>
      <p:bldP spid="31751" grpId="0"/>
      <p:bldP spid="3175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/>
          <p:cNvSpPr>
            <a:spLocks noGrp="1" noChangeArrowheads="1"/>
          </p:cNvSpPr>
          <p:nvPr>
            <p:ph idx="1"/>
          </p:nvPr>
        </p:nvSpPr>
        <p:spPr>
          <a:xfrm>
            <a:off x="541338" y="692150"/>
            <a:ext cx="8424862" cy="5173663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en-US" sz="2800" b="1"/>
              <a:t>二、根据中文意思完成句子。</a:t>
            </a:r>
            <a:endParaRPr lang="zh-CN" altLang="en-US" sz="2800"/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1. </a:t>
            </a:r>
            <a:r>
              <a:rPr lang="zh-CN" altLang="en-US" sz="2800"/>
              <a:t>那个婴儿出生时有</a:t>
            </a:r>
            <a:r>
              <a:rPr lang="en-US" altLang="zh-CN" sz="2800"/>
              <a:t>4.5</a:t>
            </a:r>
            <a:r>
              <a:rPr lang="zh-CN" altLang="en-US" sz="2800"/>
              <a:t>公斤重。</a:t>
            </a:r>
            <a:endParaRPr lang="zh-CN" altLang="en-US" sz="2800"/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     _____ _____, the baby weighed 4.5 kilograms.</a:t>
            </a:r>
            <a:endParaRPr lang="en-US" altLang="zh-CN" sz="2800"/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2. </a:t>
            </a:r>
            <a:r>
              <a:rPr lang="zh-CN" altLang="en-US" sz="2800"/>
              <a:t>我经常和我的孩子在野外观察鸟类。</a:t>
            </a:r>
            <a:endParaRPr lang="zh-CN" altLang="en-US" sz="2800"/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I often watch birds _____ _____ _____ with my child.</a:t>
            </a:r>
            <a:endParaRPr lang="en-US" altLang="zh-CN" sz="2800"/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3. </a:t>
            </a:r>
            <a:r>
              <a:rPr lang="zh-CN" altLang="en-US" sz="2800"/>
              <a:t>晚上不要单独外出。</a:t>
            </a:r>
            <a:endParaRPr lang="zh-CN" altLang="en-US" sz="2800"/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Don ’t go outside _____ _____ _____ at night.</a:t>
            </a:r>
            <a:endParaRPr lang="en-US" altLang="zh-CN" sz="2800"/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4. </a:t>
            </a:r>
            <a:r>
              <a:rPr lang="zh-CN" altLang="en-US" sz="2800"/>
              <a:t>如果人们不停止砍伐森林，将会危害野生动植物。</a:t>
            </a:r>
            <a:endParaRPr lang="zh-CN" altLang="en-US" sz="2800"/>
          </a:p>
          <a:p>
            <a:pPr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	If people don ’t stop ______ _____ forests, it will endanger the wildlife.</a:t>
            </a:r>
            <a:endParaRPr lang="zh-CN" altLang="en-US" sz="2800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1116013" y="1673225"/>
            <a:ext cx="1958975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rgbClr val="FF0000"/>
                </a:solidFill>
                <a:latin typeface="+mn-lt"/>
              </a:rPr>
              <a:t> At      birth</a:t>
            </a:r>
            <a:endParaRPr lang="zh-CN" altLang="en-US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3924300" y="2759075"/>
            <a:ext cx="2482850" cy="520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>
                <a:solidFill>
                  <a:srgbClr val="FF0000"/>
                </a:solidFill>
                <a:latin typeface="+mn-lt"/>
              </a:rPr>
              <a:t>in      the    wild</a:t>
            </a:r>
            <a:endParaRPr lang="zh-CN" altLang="en-US" sz="280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203575" y="3644900"/>
            <a:ext cx="43529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>
                <a:solidFill>
                  <a:srgbClr val="FF0000"/>
                </a:solidFill>
                <a:latin typeface="+mn-lt"/>
              </a:rPr>
              <a:t>on your own / all by yourself</a:t>
            </a:r>
            <a:endParaRPr lang="zh-CN" altLang="en-US" sz="280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848100" y="4805363"/>
            <a:ext cx="2068513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>
                <a:solidFill>
                  <a:srgbClr val="FF0000"/>
                </a:solidFill>
                <a:latin typeface="+mn-lt"/>
              </a:rPr>
              <a:t>cutting down</a:t>
            </a:r>
            <a:endParaRPr lang="zh-CN" altLang="en-US" sz="280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  <p:bldP spid="3277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6802" name="TextBox 4"/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ags/tag1.xml><?xml version="1.0" encoding="utf-8"?>
<p:tagLst xmlns:p="http://schemas.openxmlformats.org/presentationml/2006/main">
  <p:tag name="KSO_WM_TEMPLATE_CATEGORY" val="custom"/>
  <p:tag name="KSO_WM_TEMPLATE_INDEX" val="43"/>
</p:tagLst>
</file>

<file path=ppt/tags/tag2.xml><?xml version="1.0" encoding="utf-8"?>
<p:tagLst xmlns:p="http://schemas.openxmlformats.org/presentationml/2006/main">
  <p:tag name="KSO_WM_TEMPLATE_CATEGORY" val="custom"/>
  <p:tag name="KSO_WM_TEMPLATE_INDEX" val="43"/>
</p:tagLst>
</file>

<file path=ppt/tags/tag3.xml><?xml version="1.0" encoding="utf-8"?>
<p:tagLst xmlns:p="http://schemas.openxmlformats.org/presentationml/2006/main">
  <p:tag name="KSO_WM_TEMPLATE_CATEGORY" val="custom"/>
  <p:tag name="KSO_WM_TEMPLATE_INDEX" val="43"/>
</p:tagLst>
</file>

<file path=ppt/tags/tag4.xml><?xml version="1.0" encoding="utf-8"?>
<p:tagLst xmlns:p="http://schemas.openxmlformats.org/presentationml/2006/main">
  <p:tag name="KSO_WM_TEMPLATE_CATEGORY" val="custom"/>
  <p:tag name="KSO_WM_TEMPLATE_INDEX" val="43"/>
</p:tagLst>
</file>

<file path=ppt/tags/tag5.xml><?xml version="1.0" encoding="utf-8"?>
<p:tagLst xmlns:p="http://schemas.openxmlformats.org/presentationml/2006/main">
  <p:tag name="KSO_WM_TEMPLATE_CATEGORY" val="custom"/>
  <p:tag name="KSO_WM_TEMPLATE_INDEX" val="43"/>
</p:tagLst>
</file>

<file path=ppt/tags/tag6.xml><?xml version="1.0" encoding="utf-8"?>
<p:tagLst xmlns:p="http://schemas.openxmlformats.org/presentationml/2006/main">
  <p:tag name="KSO_WM_TEMPLATE_CATEGORY" val="custom"/>
  <p:tag name="KSO_WM_TEMPLATE_INDEX" val="43"/>
</p:tagLst>
</file>

<file path=ppt/tags/tag7.xml><?xml version="1.0" encoding="utf-8"?>
<p:tagLst xmlns:p="http://schemas.openxmlformats.org/presentationml/2006/main">
  <p:tag name="KSO_WM_TEMPLATE_CATEGORY" val="custom"/>
  <p:tag name="KSO_WM_TEMPLATE_INDEX" val="43"/>
</p:tagLst>
</file>

<file path=ppt/tags/tag8.xml><?xml version="1.0" encoding="utf-8"?>
<p:tagLst xmlns:p="http://schemas.openxmlformats.org/presentationml/2006/main">
  <p:tag name="KSO_WM_TEMPLATE_CATEGORY" val="custom"/>
  <p:tag name="KSO_WM_TEMPLATE_INDEX" val="43"/>
</p:tagLst>
</file>

<file path=ppt/tags/tag9.xml><?xml version="1.0" encoding="utf-8"?>
<p:tagLst xmlns:p="http://schemas.openxmlformats.org/presentationml/2006/main">
  <p:tag name="KSO_WM_TEMPLATE_CATEGORY" val="custom"/>
  <p:tag name="KSO_WM_TEMPLATE_INDEX" val="43"/>
</p:tagLst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6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13841</Words>
  <Application>WPS 演示</Application>
  <PresentationFormat>全屏显示(4:3)</PresentationFormat>
  <Paragraphs>755</Paragraphs>
  <Slides>68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68</vt:i4>
      </vt:variant>
    </vt:vector>
  </HeadingPairs>
  <TitlesOfParts>
    <vt:vector size="80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Arial Unicode MS</vt:lpstr>
      <vt:lpstr>黑体</vt:lpstr>
      <vt:lpstr>u7模板</vt:lpstr>
      <vt:lpstr>PowerPoint 演示文稿</vt:lpstr>
      <vt:lpstr>PowerPoint 演示文稿</vt:lpstr>
      <vt:lpstr>PowerPoint 演示文稿</vt:lpstr>
      <vt:lpstr>PowerPoint 演示文稿</vt:lpstr>
      <vt:lpstr>Play a game</vt:lpstr>
      <vt:lpstr>Brain twists 脑筋急转弯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Comprehension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Dictation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Huang</cp:lastModifiedBy>
  <cp:revision>50</cp:revision>
  <dcterms:created xsi:type="dcterms:W3CDTF">2017-01-04T07:10:00Z</dcterms:created>
  <dcterms:modified xsi:type="dcterms:W3CDTF">2019-05-06T12:25:55Z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2052-11.3.0.8513</vt:lpwstr>
  </property>
</Properties>
</file>