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81" r:id="rId4"/>
    <p:sldId id="258" r:id="rId5"/>
    <p:sldId id="257" r:id="rId6"/>
    <p:sldId id="263" r:id="rId7"/>
    <p:sldId id="283" r:id="rId8"/>
    <p:sldId id="290" r:id="rId9"/>
    <p:sldId id="295" r:id="rId10"/>
    <p:sldId id="291" r:id="rId11"/>
    <p:sldId id="296" r:id="rId12"/>
    <p:sldId id="292" r:id="rId13"/>
    <p:sldId id="285" r:id="rId14"/>
    <p:sldId id="286" r:id="rId15"/>
    <p:sldId id="289" r:id="rId16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66"/>
    <a:srgbClr val="196158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89"/>
    <p:restoredTop sz="94581"/>
  </p:normalViewPr>
  <p:slideViewPr>
    <p:cSldViewPr showGuides="1">
      <p:cViewPr>
        <p:scale>
          <a:sx n="66" d="100"/>
          <a:sy n="66" d="100"/>
        </p:scale>
        <p:origin x="-2022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440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8" name="Group 8"/>
          <p:cNvGrpSpPr/>
          <p:nvPr/>
        </p:nvGrpSpPr>
        <p:grpSpPr>
          <a:xfrm>
            <a:off x="342900" y="1908175"/>
            <a:ext cx="557213" cy="2579688"/>
            <a:chOff x="1407" y="1525"/>
            <a:chExt cx="90" cy="862"/>
          </a:xfrm>
        </p:grpSpPr>
        <p:sp>
          <p:nvSpPr>
            <p:cNvPr id="4105" name="Rectangle 4"/>
            <p:cNvSpPr/>
            <p:nvPr/>
          </p:nvSpPr>
          <p:spPr>
            <a:xfrm>
              <a:off x="1429" y="1525"/>
              <a:ext cx="45" cy="81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106" name="Oval 5"/>
            <p:cNvSpPr/>
            <p:nvPr/>
          </p:nvSpPr>
          <p:spPr>
            <a:xfrm>
              <a:off x="1407" y="2341"/>
              <a:ext cx="90" cy="46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107" name="Oval 7"/>
            <p:cNvSpPr/>
            <p:nvPr/>
          </p:nvSpPr>
          <p:spPr>
            <a:xfrm>
              <a:off x="1407" y="1531"/>
              <a:ext cx="90" cy="46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099" name="Group 22"/>
          <p:cNvGrpSpPr/>
          <p:nvPr/>
        </p:nvGrpSpPr>
        <p:grpSpPr>
          <a:xfrm>
            <a:off x="757238" y="1824038"/>
            <a:ext cx="8080375" cy="2663825"/>
            <a:chOff x="1519" y="1149"/>
            <a:chExt cx="3002" cy="1678"/>
          </a:xfrm>
        </p:grpSpPr>
        <p:sp>
          <p:nvSpPr>
            <p:cNvPr id="2061" name="Rectangle 13"/>
            <p:cNvSpPr>
              <a:spLocks noChangeArrowheads="1"/>
            </p:cNvSpPr>
            <p:nvPr/>
          </p:nvSpPr>
          <p:spPr bwMode="auto">
            <a:xfrm>
              <a:off x="1519" y="1253"/>
              <a:ext cx="2857" cy="147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2.2    </a:t>
              </a:r>
              <a:r>
                <a:rPr kumimoji="0" lang="zh-CN" altLang="en-US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享受学习</a:t>
              </a:r>
              <a:endPara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01" name="Group 18"/>
            <p:cNvGrpSpPr/>
            <p:nvPr/>
          </p:nvGrpSpPr>
          <p:grpSpPr>
            <a:xfrm>
              <a:off x="4340" y="1149"/>
              <a:ext cx="181" cy="1678"/>
              <a:chOff x="1407" y="1525"/>
              <a:chExt cx="90" cy="862"/>
            </a:xfrm>
          </p:grpSpPr>
          <p:sp>
            <p:nvSpPr>
              <p:cNvPr id="4102" name="Rectangle 19"/>
              <p:cNvSpPr/>
              <p:nvPr/>
            </p:nvSpPr>
            <p:spPr>
              <a:xfrm>
                <a:off x="1429" y="1525"/>
                <a:ext cx="45" cy="816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03" name="Oval 20"/>
              <p:cNvSpPr/>
              <p:nvPr/>
            </p:nvSpPr>
            <p:spPr>
              <a:xfrm>
                <a:off x="1407" y="2341"/>
                <a:ext cx="90" cy="46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04" name="Oval 21"/>
              <p:cNvSpPr/>
              <p:nvPr/>
            </p:nvSpPr>
            <p:spPr>
              <a:xfrm>
                <a:off x="1407" y="1531"/>
                <a:ext cx="90" cy="46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1"/>
          <p:cNvSpPr/>
          <p:nvPr/>
        </p:nvSpPr>
        <p:spPr>
          <a:xfrm>
            <a:off x="-171450" y="17463"/>
            <a:ext cx="463867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一、体味学习</a:t>
            </a:r>
            <a:endParaRPr lang="zh-CN" altLang="en-US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123" name="Group 13"/>
          <p:cNvGrpSpPr/>
          <p:nvPr/>
        </p:nvGrpSpPr>
        <p:grpSpPr>
          <a:xfrm>
            <a:off x="273050" y="815975"/>
            <a:ext cx="4624388" cy="5126038"/>
            <a:chOff x="249" y="255"/>
            <a:chExt cx="1782" cy="3633"/>
          </a:xfrm>
        </p:grpSpPr>
        <p:pic>
          <p:nvPicPr>
            <p:cNvPr id="5127" name="Picture 4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046831">
              <a:off x="884" y="1525"/>
              <a:ext cx="1134" cy="1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8" name="Picture 5" descr="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0" y="2568"/>
              <a:ext cx="1361" cy="1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9" name="Picture 6" descr="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9" y="255"/>
              <a:ext cx="1782" cy="132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124" name="Picture 5" descr="u=1352857120,99375054&amp;fm=21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3162300"/>
            <a:ext cx="3600450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Picture 6" descr="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163" y="741363"/>
            <a:ext cx="3648075" cy="2239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6" name="TextBox 14"/>
          <p:cNvSpPr txBox="1"/>
          <p:nvPr/>
        </p:nvSpPr>
        <p:spPr>
          <a:xfrm>
            <a:off x="4116388" y="5464175"/>
            <a:ext cx="4845050" cy="95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endParaRPr lang="en-US" altLang="zh-CN" sz="2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学习给他们带来什么样的感受？</a:t>
            </a:r>
            <a:endParaRPr lang="zh-CN" altLang="en-US" sz="2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30200" y="2133600"/>
            <a:ext cx="8540750" cy="41941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、学习中有快乐</a:t>
            </a:r>
            <a:endParaRPr kumimoji="0" lang="en-US" altLang="zh-CN" sz="3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对某方面的知识有强烈兴趣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自己解决某个问题的时候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学习中找到志趣相投的同伴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发现自己的潜能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获得新的知识</a:t>
            </a: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……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47" name="TextBox 13"/>
          <p:cNvSpPr txBox="1"/>
          <p:nvPr/>
        </p:nvSpPr>
        <p:spPr>
          <a:xfrm>
            <a:off x="250825" y="476250"/>
            <a:ext cx="52800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活动一：学习之乐齐分享</a:t>
            </a:r>
            <a:endParaRPr lang="zh-CN" altLang="en-US" sz="36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8" name="TextBox 14"/>
          <p:cNvSpPr txBox="1"/>
          <p:nvPr/>
        </p:nvSpPr>
        <p:spPr>
          <a:xfrm>
            <a:off x="1654175" y="1122363"/>
            <a:ext cx="7188200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在你的学习中，你有哪些快乐的体验？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7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7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35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7">
                                            <p:txEl>
                                              <p:charRg st="35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07">
                                            <p:txEl>
                                              <p:charRg st="35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48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charRg st="48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charRg st="48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5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107">
                                            <p:txEl>
                                              <p:charRg st="5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107">
                                            <p:txEl>
                                              <p:charRg st="5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10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10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TextBox 1"/>
          <p:cNvSpPr txBox="1"/>
          <p:nvPr/>
        </p:nvSpPr>
        <p:spPr>
          <a:xfrm>
            <a:off x="395288" y="692150"/>
            <a:ext cx="716438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思考：在我们收获学习快乐的背后，是一帆   </a:t>
            </a:r>
            <a:endParaRPr lang="zh-CN" altLang="en-US" sz="28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风顺的吗？需要我们付出什么？</a:t>
            </a:r>
            <a:endParaRPr lang="en-US" altLang="zh-CN" sz="28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850" y="2133600"/>
            <a:ext cx="7407275" cy="29559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、学习中也有辛苦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Tx/>
              <a:buNone/>
              <a:defRPr/>
            </a:pP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学习过程需要集中注意力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学习耗费精力、时间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学习会遇到困难和阻挠时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产生不良情绪。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1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charRg st="11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11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charRg st="2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charRg st="2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33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charRg st="33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charRg st="33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charRg st="4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charRg st="4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2500313" y="3213100"/>
            <a:ext cx="4818063" cy="14462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梅花香自苦寒来</a:t>
            </a:r>
            <a:endParaRPr kumimoji="0" lang="en-US" altLang="zh-CN" sz="3600" b="1" kern="1200" cap="none" spc="0" normalizeH="0" baseline="0" noProof="0" dirty="0">
              <a:solidFill>
                <a:schemeClr val="tx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endParaRPr kumimoji="0" lang="en-US" altLang="zh-CN" sz="1600" b="1" kern="1200" cap="none" spc="0" normalizeH="0" baseline="0" noProof="0" dirty="0">
              <a:solidFill>
                <a:schemeClr val="tx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不历经风雨怎能见彩虹</a:t>
            </a:r>
            <a:endParaRPr kumimoji="0" lang="zh-CN" altLang="en-US" sz="3600" b="1" kern="1200" cap="none" spc="0" normalizeH="0" baseline="0" noProof="0" dirty="0">
              <a:solidFill>
                <a:schemeClr val="tx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455613" y="1746250"/>
            <a:ext cx="891857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学习是苦乐交织的，有苦更有乐</a:t>
            </a:r>
            <a:endParaRPr lang="en-US" altLang="zh-CN" sz="44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Box 3"/>
          <p:cNvSpPr txBox="1"/>
          <p:nvPr/>
        </p:nvSpPr>
        <p:spPr>
          <a:xfrm>
            <a:off x="231775" y="77788"/>
            <a:ext cx="3570288" cy="7699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二、学会学习</a:t>
            </a:r>
            <a:endParaRPr lang="zh-CN" altLang="en-US" sz="44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125538"/>
            <a:ext cx="8220075" cy="5232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我们的困惑：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14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）不喜欢学习，学习没有动力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）学习难度大、进度快，上课总听不明白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）科目多、作业多，怎么做都做不完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）遇到不会的问题，不知道该怎么办</a:t>
            </a:r>
            <a:endParaRPr lang="zh-CN" altLang="en-US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活动：出谋划策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1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以小组为单位，集众人之力，一起解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决这些困惑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0" name="TextBox 3"/>
          <p:cNvSpPr txBox="1"/>
          <p:nvPr/>
        </p:nvSpPr>
        <p:spPr>
          <a:xfrm>
            <a:off x="3746500" y="1412875"/>
            <a:ext cx="28257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矩形 4"/>
          <p:cNvSpPr/>
          <p:nvPr/>
        </p:nvSpPr>
        <p:spPr>
          <a:xfrm>
            <a:off x="6443663" y="1966913"/>
            <a:ext cx="30670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2" name="矩形 5"/>
          <p:cNvSpPr/>
          <p:nvPr/>
        </p:nvSpPr>
        <p:spPr>
          <a:xfrm>
            <a:off x="5740400" y="3646488"/>
            <a:ext cx="343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3" name="矩形 6"/>
          <p:cNvSpPr/>
          <p:nvPr/>
        </p:nvSpPr>
        <p:spPr>
          <a:xfrm>
            <a:off x="6807200" y="2916238"/>
            <a:ext cx="28257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4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charRg st="24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charRg st="24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4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charRg st="64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charRg st="64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charRg st="8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charRg st="8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93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charRg st="93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charRg st="93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16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charRg st="116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charRg st="116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9" name="AutoShape 7"/>
          <p:cNvSpPr>
            <a:spLocks noChangeArrowheads="1"/>
          </p:cNvSpPr>
          <p:nvPr/>
        </p:nvSpPr>
        <p:spPr bwMode="auto">
          <a:xfrm>
            <a:off x="250825" y="620713"/>
            <a:ext cx="8713788" cy="10096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00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、学会学习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需要发现并保持对学习的兴趣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339" name="TextBox 1"/>
          <p:cNvSpPr txBox="1"/>
          <p:nvPr/>
        </p:nvSpPr>
        <p:spPr>
          <a:xfrm>
            <a:off x="539750" y="1919288"/>
            <a:ext cx="79819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知之者，不如好之者；好之者，不如乐之者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925" y="2924175"/>
            <a:ext cx="5953125" cy="10779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学习兴趣与学习目的密切相关</a:t>
            </a:r>
            <a:endParaRPr kumimoji="0" lang="en-US" altLang="zh-CN" sz="3200" b="1" kern="1200" cap="none" spc="0" normalizeH="0" baseline="0" noProof="0" dirty="0">
              <a:solidFill>
                <a:schemeClr val="tx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要树立远大志向，明确学习目标</a:t>
            </a:r>
            <a:endParaRPr kumimoji="0" lang="zh-CN" altLang="en-US" sz="3200" b="1" kern="1200" cap="none" spc="0" normalizeH="0" baseline="0" noProof="0" dirty="0">
              <a:solidFill>
                <a:schemeClr val="tx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 animBg="1"/>
      <p:bldP spid="14339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Box 3"/>
          <p:cNvSpPr txBox="1"/>
          <p:nvPr/>
        </p:nvSpPr>
        <p:spPr>
          <a:xfrm>
            <a:off x="231775" y="77788"/>
            <a:ext cx="3570288" cy="7699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二、学会学习</a:t>
            </a:r>
            <a:endParaRPr lang="zh-CN" altLang="en-US" sz="44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TextBox 1"/>
          <p:cNvSpPr txBox="1"/>
          <p:nvPr/>
        </p:nvSpPr>
        <p:spPr>
          <a:xfrm>
            <a:off x="0" y="1125538"/>
            <a:ext cx="8220075" cy="4740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我们的困惑：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14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）不喜欢学习，学习没有动力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）学习难度大、进度快，上课总听不明白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）科目多、作业多，怎么做都做不完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）遇到不会的问题，不知道该怎么办</a:t>
            </a:r>
            <a:endParaRPr lang="zh-CN" altLang="en-US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活动二：出谋划策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以小组为单位，集众人之力，一起解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决这些困惑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8" name="TextBox 3"/>
          <p:cNvSpPr txBox="1"/>
          <p:nvPr/>
        </p:nvSpPr>
        <p:spPr>
          <a:xfrm>
            <a:off x="3746500" y="1412875"/>
            <a:ext cx="28257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矩形 4"/>
          <p:cNvSpPr/>
          <p:nvPr/>
        </p:nvSpPr>
        <p:spPr>
          <a:xfrm>
            <a:off x="6443663" y="2025650"/>
            <a:ext cx="30670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0" name="矩形 5"/>
          <p:cNvSpPr/>
          <p:nvPr/>
        </p:nvSpPr>
        <p:spPr>
          <a:xfrm>
            <a:off x="5740400" y="3646488"/>
            <a:ext cx="343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1" name="矩形 6"/>
          <p:cNvSpPr/>
          <p:nvPr/>
        </p:nvSpPr>
        <p:spPr>
          <a:xfrm>
            <a:off x="6807200" y="2916238"/>
            <a:ext cx="28257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Rectangle 2"/>
          <p:cNvSpPr>
            <a:spLocks noGrp="1" noRot="1"/>
          </p:cNvSpPr>
          <p:nvPr>
            <p:ph type="body"/>
          </p:nvPr>
        </p:nvSpPr>
        <p:spPr>
          <a:xfrm>
            <a:off x="323850" y="2492375"/>
            <a:ext cx="8540750" cy="4194175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None/>
            </a:pPr>
            <a:endParaRPr lang="zh-CN" altLang="en-US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养成良好的学习习惯</a:t>
            </a:r>
            <a:endParaRPr lang="en-US" altLang="zh-CN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合理安排学习时间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提高学习的效率</a:t>
            </a:r>
            <a:endParaRPr lang="en-US" altLang="zh-CN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……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endParaRPr lang="en-US" altLang="zh-CN" dirty="0"/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4356100" y="2424113"/>
            <a:ext cx="5059363" cy="4464050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适合自己的就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是最好的方法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auto">
          <a:xfrm>
            <a:off x="323850" y="549275"/>
            <a:ext cx="8424863" cy="863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00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、学会学习，需要掌握科学的学习方法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365" name="TextBox 1"/>
          <p:cNvSpPr txBox="1"/>
          <p:nvPr/>
        </p:nvSpPr>
        <p:spPr>
          <a:xfrm>
            <a:off x="1258888" y="1838325"/>
            <a:ext cx="4699000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工欲善其事，必先利其器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charRg st="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2706">
                                            <p:txEl>
                                              <p:charRg st="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charRg st="11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2706">
                                            <p:txEl>
                                              <p:charRg st="11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charRg st="2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2706">
                                            <p:txEl>
                                              <p:charRg st="2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charRg st="28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2706">
                                            <p:txEl>
                                              <p:charRg st="28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build="p"/>
      <p:bldP spid="72707" grpId="0" animBg="1"/>
      <p:bldP spid="72708" grpId="0" animBg="1"/>
      <p:bldP spid="153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Box 3"/>
          <p:cNvSpPr txBox="1"/>
          <p:nvPr/>
        </p:nvSpPr>
        <p:spPr>
          <a:xfrm>
            <a:off x="231775" y="77788"/>
            <a:ext cx="3570288" cy="7699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二、学会学习</a:t>
            </a:r>
            <a:endParaRPr lang="zh-CN" altLang="en-US" sz="44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TextBox 1"/>
          <p:cNvSpPr txBox="1"/>
          <p:nvPr/>
        </p:nvSpPr>
        <p:spPr>
          <a:xfrm>
            <a:off x="0" y="1125538"/>
            <a:ext cx="8220075" cy="4740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我们的困惑：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14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）不喜欢学习，学习没有动力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）学习难度大、进度快，上课总听不明白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）科目多、作业多，怎么做都做不完</a:t>
            </a:r>
            <a:endParaRPr lang="en-US" altLang="zh-CN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297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）遇到不会的问题，不知道该怎么办</a:t>
            </a:r>
            <a:endParaRPr lang="zh-CN" altLang="en-US" sz="3200" b="1" dirty="0">
              <a:solidFill>
                <a:srgbClr val="297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活动：出谋划策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以小组为单位，集众人之力，一起解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决这些困惑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6" name="TextBox 3"/>
          <p:cNvSpPr txBox="1"/>
          <p:nvPr/>
        </p:nvSpPr>
        <p:spPr>
          <a:xfrm>
            <a:off x="3746500" y="1412875"/>
            <a:ext cx="28257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4"/>
          <p:cNvSpPr/>
          <p:nvPr/>
        </p:nvSpPr>
        <p:spPr>
          <a:xfrm>
            <a:off x="6237288" y="1992313"/>
            <a:ext cx="30670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8" name="矩形 5"/>
          <p:cNvSpPr/>
          <p:nvPr/>
        </p:nvSpPr>
        <p:spPr>
          <a:xfrm>
            <a:off x="5740400" y="3646488"/>
            <a:ext cx="343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9" name="矩形 6"/>
          <p:cNvSpPr/>
          <p:nvPr/>
        </p:nvSpPr>
        <p:spPr>
          <a:xfrm>
            <a:off x="6807200" y="2916238"/>
            <a:ext cx="28257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200" b="1" dirty="0">
                <a:solidFill>
                  <a:srgbClr val="19615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组）</a:t>
            </a:r>
            <a:endParaRPr lang="zh-CN" altLang="en-US" sz="3200" b="1" dirty="0">
              <a:solidFill>
                <a:srgbClr val="19615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7" name="Rectangle 3"/>
          <p:cNvSpPr>
            <a:spLocks noGrp="1" noRot="1"/>
          </p:cNvSpPr>
          <p:nvPr>
            <p:ph type="body"/>
          </p:nvPr>
        </p:nvSpPr>
        <p:spPr>
          <a:xfrm>
            <a:off x="301625" y="1173163"/>
            <a:ext cx="8540750" cy="4194175"/>
          </a:xfrm>
          <a:ln/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自主学习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探究学习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合作学习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慕课、微课等学习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auto">
          <a:xfrm>
            <a:off x="323850" y="260350"/>
            <a:ext cx="8634413" cy="7921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00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、学会学习，要善于运用不同的学习方式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340" name="Text Box 10"/>
          <p:cNvSpPr txBox="1"/>
          <p:nvPr/>
        </p:nvSpPr>
        <p:spPr>
          <a:xfrm>
            <a:off x="5795963" y="6491288"/>
            <a:ext cx="12255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合作学习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14341" name="Picture 12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4225925"/>
            <a:ext cx="3937000" cy="2565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42" name="Group 15"/>
          <p:cNvGrpSpPr/>
          <p:nvPr/>
        </p:nvGrpSpPr>
        <p:grpSpPr>
          <a:xfrm>
            <a:off x="323850" y="1268413"/>
            <a:ext cx="8634413" cy="5480050"/>
            <a:chOff x="204" y="799"/>
            <a:chExt cx="5439" cy="3452"/>
          </a:xfrm>
        </p:grpSpPr>
        <p:pic>
          <p:nvPicPr>
            <p:cNvPr id="14343" name="Picture 9" descr="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4" y="2341"/>
              <a:ext cx="2072" cy="15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4" name="Picture 8" descr="未标题-1 拷贝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43" y="799"/>
              <a:ext cx="2400" cy="18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5" name="Text Box 13"/>
            <p:cNvSpPr txBox="1"/>
            <p:nvPr/>
          </p:nvSpPr>
          <p:spPr>
            <a:xfrm>
              <a:off x="3787" y="4020"/>
              <a:ext cx="9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探究学习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6" name="Text Box 14"/>
            <p:cNvSpPr txBox="1"/>
            <p:nvPr/>
          </p:nvSpPr>
          <p:spPr>
            <a:xfrm>
              <a:off x="3878" y="2205"/>
              <a:ext cx="9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合作学习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2467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1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2467">
                                            <p:txEl>
                                              <p:charRg st="1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2467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  <p:bldP spid="624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Box 1"/>
          <p:cNvSpPr txBox="1"/>
          <p:nvPr/>
        </p:nvSpPr>
        <p:spPr>
          <a:xfrm>
            <a:off x="1259205" y="2420303"/>
            <a:ext cx="687387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活动三：分享学霸的学习经验</a:t>
            </a:r>
            <a:endParaRPr lang="zh-CN" altLang="en-US" sz="40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 noRot="1"/>
          </p:cNvSpPr>
          <p:nvPr>
            <p:ph type="title"/>
          </p:nvPr>
        </p:nvSpPr>
        <p:spPr>
          <a:xfrm>
            <a:off x="250825" y="2492375"/>
            <a:ext cx="8353425" cy="1143000"/>
          </a:xfrm>
          <a:ln/>
        </p:spPr>
        <p:txBody>
          <a:bodyPr vert="horz" wrap="square" lIns="91440" tIns="45720" rIns="91440" bIns="45720" anchor="ctr" anchorCtr="0"/>
          <a:p>
            <a:pPr algn="l"/>
            <a:r>
              <a:rPr lang="zh-CN" altLang="en-US" sz="6000" b="1" dirty="0">
                <a:latin typeface="黑体" panose="02010609060101010101" pitchFamily="49" charset="-122"/>
                <a:ea typeface="黑体" panose="02010609060101010101" pitchFamily="49" charset="-122"/>
              </a:rPr>
              <a:t>活动四：大家说</a:t>
            </a:r>
            <a:br>
              <a:rPr lang="en-US" altLang="zh-CN" sz="60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en-US" altLang="zh-CN" sz="60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6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6000" b="1" dirty="0">
                <a:latin typeface="黑体" panose="02010609060101010101" pitchFamily="49" charset="-122"/>
                <a:ea typeface="黑体" panose="02010609060101010101" pitchFamily="49" charset="-122"/>
              </a:rPr>
              <a:t>我的收获？？</a:t>
            </a:r>
            <a:endParaRPr lang="zh-CN" altLang="en-US" sz="6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课后拓展：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结合本课内容，反思自己学习的经验与教训，总结、完善适合自己的学习方法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c27fa47d-cf19-4c79-84d9-7d6f94e771f3"/>
  <p:tag name="COMMONDATA" val="eyJoZGlkIjoiMDVkYWI0MmE4MDc3NjQxNDYxYjcyYzYyMmNjOWY1ODQifQ=="/>
</p:tagLst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985</Words>
  <Application>WPS 演示</Application>
  <PresentationFormat>全屏显示(4:3)</PresentationFormat>
  <Paragraphs>141</Paragraphs>
  <Slides>14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Arial</vt:lpstr>
      <vt:lpstr>宋体</vt:lpstr>
      <vt:lpstr>Wingdings</vt:lpstr>
      <vt:lpstr>Calibri</vt:lpstr>
      <vt:lpstr>黑体</vt:lpstr>
      <vt:lpstr>微软雅黑</vt:lpstr>
      <vt:lpstr>Arial Unicode MS</vt:lpstr>
      <vt:lpstr>诗情画意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xjghost</dc:creator>
  <cp:lastModifiedBy>琪</cp:lastModifiedBy>
  <cp:revision>56</cp:revision>
  <dcterms:created xsi:type="dcterms:W3CDTF">2016-09-10T07:27:46Z</dcterms:created>
  <dcterms:modified xsi:type="dcterms:W3CDTF">2023-01-09T03:44:06Z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BAD983E3AAB048CB9F62172FCA780774</vt:lpwstr>
  </property>
  <property fmtid="{D5CDD505-2E9C-101B-9397-08002B2CF9AE}" pid="3" name="KSOProductBuildVer">
    <vt:lpwstr>2052-11.1.0.12970</vt:lpwstr>
  </property>
</Properties>
</file>