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76" r:id="rId2"/>
    <p:sldId id="305" r:id="rId3"/>
    <p:sldId id="306" r:id="rId4"/>
    <p:sldId id="308" r:id="rId5"/>
    <p:sldId id="309" r:id="rId6"/>
    <p:sldId id="355" r:id="rId7"/>
    <p:sldId id="311" r:id="rId8"/>
    <p:sldId id="314" r:id="rId9"/>
    <p:sldId id="315" r:id="rId10"/>
    <p:sldId id="316" r:id="rId11"/>
    <p:sldId id="356" r:id="rId12"/>
    <p:sldId id="358" r:id="rId13"/>
    <p:sldId id="359" r:id="rId14"/>
    <p:sldId id="357" r:id="rId15"/>
    <p:sldId id="324" r:id="rId16"/>
    <p:sldId id="325" r:id="rId17"/>
    <p:sldId id="360" r:id="rId18"/>
    <p:sldId id="361" r:id="rId19"/>
    <p:sldId id="362" r:id="rId20"/>
    <p:sldId id="327" r:id="rId21"/>
    <p:sldId id="328" r:id="rId22"/>
    <p:sldId id="329" r:id="rId23"/>
    <p:sldId id="352" r:id="rId24"/>
    <p:sldId id="353" r:id="rId25"/>
    <p:sldId id="274" r:id="rId26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15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0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A50021"/>
    <a:srgbClr val="FFFF00"/>
    <a:srgbClr val="279B37"/>
    <a:srgbClr val="0000FF"/>
    <a:srgbClr val="003200"/>
    <a:srgbClr val="0096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0" autoAdjust="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0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zh-CN" alt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altLang="zh-CN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22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altLang="zh-CN"/>
          </a:p>
        </p:txBody>
      </p:sp>
      <p:sp>
        <p:nvSpPr>
          <p:cNvPr id="122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635A29E-B1F7-42FC-954C-ECB21124584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5740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635A29E-B1F7-42FC-954C-ECB211245849}" type="slidenum">
              <a:rPr lang="zh-CN" altLang="en-US" smtClean="0"/>
              <a:pPr/>
              <a:t>1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88928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44467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80442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278126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，一项大型内容和两项小型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36266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60" r:id="rId5"/>
  </p:sldLayoutIdLst>
  <p:transition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defTabSz="846138" rtl="0" fontAlgn="base">
        <a:spcBef>
          <a:spcPct val="0"/>
        </a:spcBef>
        <a:spcAft>
          <a:spcPct val="0"/>
        </a:spcAft>
        <a:defRPr sz="22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2pPr>
      <a:lvl3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3pPr>
      <a:lvl4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4pPr>
      <a:lvl5pPr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5pPr>
      <a:lvl6pPr marL="4572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6pPr>
      <a:lvl7pPr marL="9144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7pPr>
      <a:lvl8pPr marL="13716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8pPr>
      <a:lvl9pPr marL="1828800" algn="l" defTabSz="846138" rtl="0" fontAlgn="base">
        <a:spcBef>
          <a:spcPct val="0"/>
        </a:spcBef>
        <a:spcAft>
          <a:spcPct val="0"/>
        </a:spcAft>
        <a:defRPr sz="2200">
          <a:solidFill>
            <a:srgbClr val="000000"/>
          </a:solidFill>
          <a:latin typeface="Arial" panose="020B0604020202020204" pitchFamily="34" charset="0"/>
        </a:defRPr>
      </a:lvl9pPr>
    </p:titleStyle>
    <p:bodyStyle>
      <a:lvl1pPr marL="317500" indent="-317500" algn="l" defTabSz="846138" rtl="0" fontAlgn="base">
        <a:spcBef>
          <a:spcPct val="20000"/>
        </a:spcBef>
        <a:spcAft>
          <a:spcPct val="0"/>
        </a:spcAft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8975" indent="-265113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58863" indent="-212725" algn="l" defTabSz="846138" rtl="0" fontAlgn="base">
        <a:spcBef>
          <a:spcPct val="20000"/>
        </a:spcBef>
        <a:spcAft>
          <a:spcPct val="0"/>
        </a:spcAft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1138" indent="-211138" algn="l" defTabSz="846138" rtl="0" fontAlgn="base">
        <a:spcBef>
          <a:spcPct val="20000"/>
        </a:spcBef>
        <a:spcAft>
          <a:spcPct val="0"/>
        </a:spcAft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905000" indent="-211138" algn="l" defTabSz="846138" rtl="0" fontAlgn="base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5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file:///D:\&#24352;&#20255;&#25152;&#26377;&#30340;&#24494;&#35838;\&#23454;&#39564;&#24494;&#35838;\&#21021;&#25104;&#21697;\70&#33519;&#19982;&#28340;&#27700;&#12289;&#37240;&#24615;&#39640;&#38192;&#37240;&#38078;&#28342;&#28082;&#30340;&#20316;&#29992;.mpg" TargetMode="Externa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hyperlink" Target="79&#12289;&#33519;&#30340;&#28340;&#20195;&#21453;&#24212;.flv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hyperlink" Target="&#24517;&#20462;2-&#23454;&#39564;3-1.(&#34917;&#20805;&#65289;&#33519;&#30340;&#30813;&#21270;&#21453;&#24212;&#65288;&#27969;&#30021;&#65289;.mp4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ChangeArrowheads="1"/>
          </p:cNvSpPr>
          <p:nvPr/>
        </p:nvSpPr>
        <p:spPr bwMode="auto">
          <a:xfrm>
            <a:off x="1511300" y="1412776"/>
            <a:ext cx="6399212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algn="ctr" defTabSz="846138">
              <a:spcBef>
                <a:spcPct val="20000"/>
              </a:spcBef>
              <a:defRPr sz="29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23863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846138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270000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693863" algn="ctr" defTabSz="846138">
              <a:spcBef>
                <a:spcPct val="20000"/>
              </a:spcBef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1510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6082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0654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5226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第二章 烃和卤代烃</a:t>
            </a:r>
            <a:endParaRPr lang="en-US" altLang="zh-CN" sz="36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5" name="Rectangle 5"/>
          <p:cNvSpPr>
            <a:spLocks noChangeArrowheads="1"/>
          </p:cNvSpPr>
          <p:nvPr/>
        </p:nvSpPr>
        <p:spPr bwMode="auto">
          <a:xfrm>
            <a:off x="1511299" y="2342866"/>
            <a:ext cx="6399213" cy="79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/>
          <a:lstStyle>
            <a:lvl1pPr algn="ctr" defTabSz="846138">
              <a:spcBef>
                <a:spcPct val="20000"/>
              </a:spcBef>
              <a:defRPr sz="29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23863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846138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270000" algn="ctr" defTabSz="846138">
              <a:spcBef>
                <a:spcPct val="20000"/>
              </a:spcBef>
              <a:defRPr sz="2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693863" algn="ctr" defTabSz="846138">
              <a:spcBef>
                <a:spcPct val="20000"/>
              </a:spcBef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1510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6082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0654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522663" algn="ctr" defTabSz="846138" fontAlgn="base">
              <a:spcBef>
                <a:spcPct val="2000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36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第二节 芳香烃</a:t>
            </a:r>
            <a:endParaRPr lang="en-US" altLang="zh-CN" sz="36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389" y="851578"/>
            <a:ext cx="1346988" cy="152832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47701" y="728700"/>
            <a:ext cx="2125621" cy="177408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18717" y="3143998"/>
            <a:ext cx="3384376" cy="337591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03618" y="131474"/>
            <a:ext cx="92145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/>
              <a:t>苯是在</a:t>
            </a:r>
            <a:r>
              <a:rPr lang="en-US" altLang="zh-CN" sz="2000"/>
              <a:t>1825</a:t>
            </a:r>
            <a:r>
              <a:rPr lang="zh-CN" altLang="en-US" sz="2000"/>
              <a:t>年由英国科学家法拉第</a:t>
            </a:r>
            <a:r>
              <a:rPr lang="en-US" altLang="zh-CN" sz="2000"/>
              <a:t>(Michael Faraday,1791— 1867)</a:t>
            </a:r>
            <a:r>
              <a:rPr lang="zh-CN" altLang="en-US" sz="2000"/>
              <a:t>首先发现的。</a:t>
            </a:r>
            <a:endParaRPr lang="zh-CN" altLang="en-US" sz="20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73025" y="477838"/>
            <a:ext cx="9144000" cy="1042987"/>
          </a:xfrm>
          <a:prstGeom prst="rect">
            <a:avLst/>
          </a:prstGeom>
        </p:spPr>
        <p:txBody>
          <a:bodyPr/>
          <a:lstStyle/>
          <a:p>
            <a:r>
              <a:rPr kumimoji="1" lang="zh-CN" altLang="en-US" sz="2800" b="1">
                <a:solidFill>
                  <a:schemeClr val="tx1"/>
                </a:solidFill>
                <a:ea typeface="宋体" panose="02010600030101010101" pitchFamily="2" charset="-122"/>
              </a:rPr>
              <a:t>  一、苯的物理性质</a:t>
            </a:r>
            <a:br>
              <a:rPr kumimoji="1" lang="zh-CN" altLang="en-US" sz="2800" b="1">
                <a:solidFill>
                  <a:schemeClr val="tx1"/>
                </a:solidFill>
                <a:ea typeface="宋体" panose="02010600030101010101" pitchFamily="2" charset="-122"/>
              </a:rPr>
            </a:br>
            <a:r>
              <a:rPr kumimoji="1" lang="zh-CN" altLang="en-US" sz="2800" b="1">
                <a:solidFill>
                  <a:schemeClr val="tx1"/>
                </a:solidFill>
                <a:ea typeface="宋体" panose="02010600030101010101" pitchFamily="2" charset="-122"/>
              </a:rPr>
              <a:t>（色、味、态、熔点、沸点、密度、溶解性、特性）</a:t>
            </a:r>
          </a:p>
        </p:txBody>
      </p:sp>
      <p:sp>
        <p:nvSpPr>
          <p:cNvPr id="215043" name="Rectangle 3"/>
          <p:cNvSpPr>
            <a:spLocks noChangeArrowheads="1"/>
          </p:cNvSpPr>
          <p:nvPr/>
        </p:nvSpPr>
        <p:spPr bwMode="auto">
          <a:xfrm>
            <a:off x="792163" y="1697038"/>
            <a:ext cx="16573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solidFill>
                  <a:srgbClr val="9933FF"/>
                </a:solidFill>
              </a:rPr>
              <a:t>颜色</a:t>
            </a:r>
          </a:p>
        </p:txBody>
      </p:sp>
      <p:sp>
        <p:nvSpPr>
          <p:cNvPr id="215044" name="Rectangle 4"/>
          <p:cNvSpPr>
            <a:spLocks noChangeArrowheads="1"/>
          </p:cNvSpPr>
          <p:nvPr/>
        </p:nvSpPr>
        <p:spPr bwMode="auto">
          <a:xfrm>
            <a:off x="2592388" y="1660525"/>
            <a:ext cx="17700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无色</a:t>
            </a:r>
          </a:p>
        </p:txBody>
      </p:sp>
      <p:sp>
        <p:nvSpPr>
          <p:cNvPr id="215045" name="Rectangle 5"/>
          <p:cNvSpPr>
            <a:spLocks noChangeArrowheads="1"/>
          </p:cNvSpPr>
          <p:nvPr/>
        </p:nvSpPr>
        <p:spPr bwMode="auto">
          <a:xfrm>
            <a:off x="684213" y="2341563"/>
            <a:ext cx="16557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33FF"/>
                </a:solidFill>
              </a:rPr>
              <a:t>气味</a:t>
            </a:r>
          </a:p>
        </p:txBody>
      </p:sp>
      <p:sp>
        <p:nvSpPr>
          <p:cNvPr id="215046" name="Rectangle 6"/>
          <p:cNvSpPr>
            <a:spLocks noChangeArrowheads="1"/>
          </p:cNvSpPr>
          <p:nvPr/>
        </p:nvSpPr>
        <p:spPr bwMode="auto">
          <a:xfrm>
            <a:off x="2700338" y="2341563"/>
            <a:ext cx="2051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特殊气味</a:t>
            </a:r>
            <a:endParaRPr lang="zh-CN" altLang="en-US" sz="3200" b="1">
              <a:solidFill>
                <a:srgbClr val="9966FF"/>
              </a:solidFill>
            </a:endParaRPr>
          </a:p>
        </p:txBody>
      </p:sp>
      <p:sp>
        <p:nvSpPr>
          <p:cNvPr id="215047" name="Rectangle 7"/>
          <p:cNvSpPr>
            <a:spLocks noChangeArrowheads="1"/>
          </p:cNvSpPr>
          <p:nvPr/>
        </p:nvSpPr>
        <p:spPr bwMode="auto">
          <a:xfrm>
            <a:off x="755650" y="2957513"/>
            <a:ext cx="18002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33FF"/>
                </a:solidFill>
              </a:rPr>
              <a:t>状态</a:t>
            </a:r>
          </a:p>
        </p:txBody>
      </p:sp>
      <p:sp>
        <p:nvSpPr>
          <p:cNvPr id="215048" name="Rectangle 8"/>
          <p:cNvSpPr>
            <a:spLocks noChangeArrowheads="1"/>
          </p:cNvSpPr>
          <p:nvPr/>
        </p:nvSpPr>
        <p:spPr bwMode="auto">
          <a:xfrm>
            <a:off x="2700338" y="2957513"/>
            <a:ext cx="17272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液态</a:t>
            </a:r>
          </a:p>
        </p:txBody>
      </p:sp>
      <p:sp>
        <p:nvSpPr>
          <p:cNvPr id="215049" name="Rectangle 9"/>
          <p:cNvSpPr>
            <a:spLocks noChangeArrowheads="1"/>
          </p:cNvSpPr>
          <p:nvPr/>
        </p:nvSpPr>
        <p:spPr bwMode="auto">
          <a:xfrm>
            <a:off x="755650" y="3676650"/>
            <a:ext cx="16573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33FF"/>
                </a:solidFill>
              </a:rPr>
              <a:t>熔点</a:t>
            </a:r>
          </a:p>
        </p:txBody>
      </p:sp>
      <p:sp>
        <p:nvSpPr>
          <p:cNvPr id="215050" name="Rectangle 10"/>
          <p:cNvSpPr>
            <a:spLocks noChangeArrowheads="1"/>
          </p:cNvSpPr>
          <p:nvPr/>
        </p:nvSpPr>
        <p:spPr bwMode="auto">
          <a:xfrm>
            <a:off x="2736850" y="3748088"/>
            <a:ext cx="136683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33CC"/>
                </a:solidFill>
              </a:rPr>
              <a:t>5.5℃</a:t>
            </a:r>
          </a:p>
        </p:txBody>
      </p:sp>
      <p:sp>
        <p:nvSpPr>
          <p:cNvPr id="215051" name="Rectangle 11"/>
          <p:cNvSpPr>
            <a:spLocks noChangeArrowheads="1"/>
          </p:cNvSpPr>
          <p:nvPr/>
        </p:nvSpPr>
        <p:spPr bwMode="auto">
          <a:xfrm>
            <a:off x="4429125" y="3676650"/>
            <a:ext cx="16557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00FF"/>
                </a:solidFill>
              </a:rPr>
              <a:t>沸点</a:t>
            </a:r>
          </a:p>
        </p:txBody>
      </p:sp>
      <p:sp>
        <p:nvSpPr>
          <p:cNvPr id="215052" name="Rectangle 12"/>
          <p:cNvSpPr>
            <a:spLocks noChangeArrowheads="1"/>
          </p:cNvSpPr>
          <p:nvPr/>
        </p:nvSpPr>
        <p:spPr bwMode="auto">
          <a:xfrm>
            <a:off x="5795963" y="3681413"/>
            <a:ext cx="234473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200" b="1">
                <a:solidFill>
                  <a:srgbClr val="FF33CC"/>
                </a:solidFill>
              </a:rPr>
              <a:t>80.1℃</a:t>
            </a:r>
          </a:p>
        </p:txBody>
      </p:sp>
      <p:sp>
        <p:nvSpPr>
          <p:cNvPr id="215053" name="Rectangle 13"/>
          <p:cNvSpPr>
            <a:spLocks noChangeArrowheads="1"/>
          </p:cNvSpPr>
          <p:nvPr/>
        </p:nvSpPr>
        <p:spPr bwMode="auto">
          <a:xfrm>
            <a:off x="828675" y="4397375"/>
            <a:ext cx="16557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33FF"/>
                </a:solidFill>
              </a:rPr>
              <a:t>密度</a:t>
            </a:r>
          </a:p>
        </p:txBody>
      </p:sp>
      <p:sp>
        <p:nvSpPr>
          <p:cNvPr id="215054" name="Rectangle 14"/>
          <p:cNvSpPr>
            <a:spLocks noChangeArrowheads="1"/>
          </p:cNvSpPr>
          <p:nvPr/>
        </p:nvSpPr>
        <p:spPr bwMode="auto">
          <a:xfrm>
            <a:off x="2663825" y="4468813"/>
            <a:ext cx="15843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比水小</a:t>
            </a:r>
          </a:p>
        </p:txBody>
      </p:sp>
      <p:sp>
        <p:nvSpPr>
          <p:cNvPr id="215055" name="Rectangle 15"/>
          <p:cNvSpPr>
            <a:spLocks noChangeArrowheads="1"/>
          </p:cNvSpPr>
          <p:nvPr/>
        </p:nvSpPr>
        <p:spPr bwMode="auto">
          <a:xfrm>
            <a:off x="4427538" y="4508500"/>
            <a:ext cx="1727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00FF"/>
                </a:solidFill>
              </a:rPr>
              <a:t>毒性</a:t>
            </a:r>
          </a:p>
        </p:txBody>
      </p:sp>
      <p:sp>
        <p:nvSpPr>
          <p:cNvPr id="215056" name="Rectangle 16"/>
          <p:cNvSpPr>
            <a:spLocks noChangeArrowheads="1"/>
          </p:cNvSpPr>
          <p:nvPr/>
        </p:nvSpPr>
        <p:spPr bwMode="auto">
          <a:xfrm>
            <a:off x="5795963" y="4545013"/>
            <a:ext cx="18716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有毒</a:t>
            </a:r>
          </a:p>
        </p:txBody>
      </p:sp>
      <p:sp>
        <p:nvSpPr>
          <p:cNvPr id="215057" name="Rectangle 17"/>
          <p:cNvSpPr>
            <a:spLocks noChangeArrowheads="1"/>
          </p:cNvSpPr>
          <p:nvPr/>
        </p:nvSpPr>
        <p:spPr bwMode="auto">
          <a:xfrm>
            <a:off x="827088" y="5297488"/>
            <a:ext cx="23050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9933FF"/>
                </a:solidFill>
              </a:rPr>
              <a:t>溶解性</a:t>
            </a:r>
          </a:p>
        </p:txBody>
      </p:sp>
      <p:sp>
        <p:nvSpPr>
          <p:cNvPr id="215058" name="Rectangle 18"/>
          <p:cNvSpPr>
            <a:spLocks noChangeArrowheads="1"/>
          </p:cNvSpPr>
          <p:nvPr/>
        </p:nvSpPr>
        <p:spPr bwMode="auto">
          <a:xfrm>
            <a:off x="2627313" y="5260975"/>
            <a:ext cx="56165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不溶于水，易溶于有机溶剂。</a:t>
            </a:r>
          </a:p>
        </p:txBody>
      </p:sp>
      <p:sp>
        <p:nvSpPr>
          <p:cNvPr id="215059" name="Rectangle 19"/>
          <p:cNvSpPr>
            <a:spLocks noChangeArrowheads="1"/>
          </p:cNvSpPr>
          <p:nvPr/>
        </p:nvSpPr>
        <p:spPr bwMode="auto">
          <a:xfrm>
            <a:off x="3851275" y="2960688"/>
            <a:ext cx="277177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33CC"/>
                </a:solidFill>
              </a:rPr>
              <a:t>易挥发</a:t>
            </a:r>
          </a:p>
        </p:txBody>
      </p:sp>
      <p:sp>
        <p:nvSpPr>
          <p:cNvPr id="215060" name="Rectangle 20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215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85" decel="100000"/>
                                        <p:tgtEl>
                                          <p:spTgt spid="2150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385" decel="100000"/>
                                        <p:tgtEl>
                                          <p:spTgt spid="21504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385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385" fill="hold"/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1000"/>
                                        <p:tgtEl>
                                          <p:spTgt spid="215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85" decel="100000"/>
                                        <p:tgtEl>
                                          <p:spTgt spid="2150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385" decel="100000"/>
                                        <p:tgtEl>
                                          <p:spTgt spid="21504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1" dur="385" fill="hold"/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385" fill="hold"/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1000"/>
                                        <p:tgtEl>
                                          <p:spTgt spid="215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85" decel="100000"/>
                                        <p:tgtEl>
                                          <p:spTgt spid="2150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385" decel="100000"/>
                                        <p:tgtEl>
                                          <p:spTgt spid="215048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7" dur="385" fill="hold"/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9" dur="385" fill="hold"/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5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5" dur="1000"/>
                                        <p:tgtEl>
                                          <p:spTgt spid="215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85" decel="100000"/>
                                        <p:tgtEl>
                                          <p:spTgt spid="215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385" decel="100000"/>
                                        <p:tgtEl>
                                          <p:spTgt spid="215050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3" dur="385" fill="hold"/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4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65" dur="385" fill="hold"/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66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1000"/>
                                        <p:tgtEl>
                                          <p:spTgt spid="215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385" decel="100000"/>
                                        <p:tgtEl>
                                          <p:spTgt spid="215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385" decel="100000"/>
                                        <p:tgtEl>
                                          <p:spTgt spid="215052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78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79" dur="385" fill="hold"/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0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1" dur="385" fill="hold"/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2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85" decel="100000"/>
                                        <p:tgtEl>
                                          <p:spTgt spid="2150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385" decel="100000"/>
                                        <p:tgtEl>
                                          <p:spTgt spid="21505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90" dur="385" fill="hold"/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9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92" dur="385" fill="hold"/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9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8" dur="1000"/>
                                        <p:tgtEl>
                                          <p:spTgt spid="215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85" decel="100000"/>
                                        <p:tgtEl>
                                          <p:spTgt spid="2150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385" decel="100000"/>
                                        <p:tgtEl>
                                          <p:spTgt spid="21505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6" dur="385" fill="hold"/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8" dur="385" fill="hold"/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 nodeType="clickPar">
                      <p:stCondLst>
                        <p:cond delay="indefinite"/>
                      </p:stCondLst>
                      <p:childTnLst>
                        <p:par>
                          <p:cTn id="1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4" dur="1000"/>
                                        <p:tgtEl>
                                          <p:spTgt spid="215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 nodeType="clickPar">
                      <p:stCondLst>
                        <p:cond delay="indefinite"/>
                      </p:stCondLst>
                      <p:childTnLst>
                        <p:par>
                          <p:cTn id="1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9" dur="1000"/>
                                        <p:tgtEl>
                                          <p:spTgt spid="21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4" dur="1000"/>
                                        <p:tgtEl>
                                          <p:spTgt spid="215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385" decel="100000"/>
                                        <p:tgtEl>
                                          <p:spTgt spid="2150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385" decel="100000"/>
                                        <p:tgtEl>
                                          <p:spTgt spid="21505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32" dur="385" fill="hold"/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3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34" dur="385" fill="hold"/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15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43" grpId="0"/>
      <p:bldP spid="215044" grpId="0"/>
      <p:bldP spid="215045" grpId="0"/>
      <p:bldP spid="215046" grpId="0"/>
      <p:bldP spid="215047" grpId="0"/>
      <p:bldP spid="215048" grpId="0"/>
      <p:bldP spid="215049" grpId="0"/>
      <p:bldP spid="215050" grpId="0"/>
      <p:bldP spid="215051" grpId="0"/>
      <p:bldP spid="215052" grpId="0"/>
      <p:bldP spid="215053" grpId="0"/>
      <p:bldP spid="215054" grpId="0"/>
      <p:bldP spid="215055" grpId="0"/>
      <p:bldP spid="215056" grpId="0"/>
      <p:bldP spid="215057" grpId="0"/>
      <p:bldP spid="215058" grpId="0"/>
      <p:bldP spid="21505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2"/>
          <p:cNvSpPr>
            <a:spLocks noChangeArrowheads="1"/>
          </p:cNvSpPr>
          <p:nvPr/>
        </p:nvSpPr>
        <p:spPr bwMode="auto">
          <a:xfrm>
            <a:off x="0" y="908050"/>
            <a:ext cx="5903913" cy="684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200" b="1">
                <a:solidFill>
                  <a:schemeClr val="tx1"/>
                </a:solidFill>
                <a:ea typeface="黑体" panose="02010609060101010101" pitchFamily="49" charset="-122"/>
              </a:rPr>
              <a:t>二、苯的分子结构与化学性质：</a:t>
            </a:r>
            <a:endParaRPr lang="zh-CN" altLang="en-US" sz="3200" b="1">
              <a:solidFill>
                <a:schemeClr val="tx1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6067" name="Rectangle 3"/>
          <p:cNvSpPr>
            <a:spLocks noChangeArrowheads="1"/>
          </p:cNvSpPr>
          <p:nvPr/>
        </p:nvSpPr>
        <p:spPr bwMode="auto">
          <a:xfrm>
            <a:off x="611188" y="2352675"/>
            <a:ext cx="7489825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46138">
              <a:spcBef>
                <a:spcPct val="20000"/>
              </a:spcBef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>
                <a:solidFill>
                  <a:srgbClr val="3333FF"/>
                </a:solidFill>
                <a:latin typeface="宋体" panose="02010600030101010101" pitchFamily="2" charset="-122"/>
              </a:rPr>
              <a:t>）结构式       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2800" b="1">
                <a:solidFill>
                  <a:srgbClr val="3333FF"/>
                </a:solidFill>
                <a:latin typeface="宋体" panose="02010600030101010101" pitchFamily="2" charset="-122"/>
              </a:rPr>
              <a:t>）结构简式</a:t>
            </a:r>
            <a:endParaRPr lang="zh-CN" altLang="en-US" sz="2800">
              <a:solidFill>
                <a:srgbClr val="3333FF"/>
              </a:solidFill>
            </a:endParaRPr>
          </a:p>
        </p:txBody>
      </p:sp>
      <p:pic>
        <p:nvPicPr>
          <p:cNvPr id="216068" name="Picture 4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6" t="5038" r="5447" b="3488"/>
          <a:stretch>
            <a:fillRect/>
          </a:stretch>
        </p:blipFill>
        <p:spPr bwMode="auto">
          <a:xfrm>
            <a:off x="576263" y="2960688"/>
            <a:ext cx="2232025" cy="1652587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16071" name="Rectangle 7"/>
          <p:cNvSpPr>
            <a:spLocks noChangeArrowheads="1"/>
          </p:cNvSpPr>
          <p:nvPr/>
        </p:nvSpPr>
        <p:spPr bwMode="auto">
          <a:xfrm>
            <a:off x="0" y="1703388"/>
            <a:ext cx="3887788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2800">
                <a:solidFill>
                  <a:srgbClr val="3333FF"/>
                </a:solidFill>
              </a:rPr>
              <a:t>1</a:t>
            </a:r>
            <a:r>
              <a:rPr lang="zh-CN" altLang="en-US" sz="2800">
                <a:solidFill>
                  <a:srgbClr val="3333FF"/>
                </a:solidFill>
              </a:rPr>
              <a:t>、</a:t>
            </a:r>
            <a:r>
              <a:rPr lang="zh-CN" altLang="en-US" sz="2800" b="1">
                <a:solidFill>
                  <a:srgbClr val="3333FF"/>
                </a:solidFill>
              </a:rPr>
              <a:t>组成与结构</a:t>
            </a:r>
            <a:r>
              <a:rPr lang="zh-CN" altLang="en-US" sz="2800">
                <a:solidFill>
                  <a:srgbClr val="3333FF"/>
                </a:solidFill>
              </a:rPr>
              <a:t>：</a:t>
            </a:r>
            <a:endParaRPr lang="zh-CN" altLang="en-US" sz="2800" b="1"/>
          </a:p>
        </p:txBody>
      </p:sp>
      <p:grpSp>
        <p:nvGrpSpPr>
          <p:cNvPr id="216072" name="Group 8"/>
          <p:cNvGrpSpPr>
            <a:grpSpLocks/>
          </p:cNvGrpSpPr>
          <p:nvPr/>
        </p:nvGrpSpPr>
        <p:grpSpPr bwMode="auto">
          <a:xfrm>
            <a:off x="3779838" y="3287713"/>
            <a:ext cx="2447925" cy="1079500"/>
            <a:chOff x="2744" y="1390"/>
            <a:chExt cx="2268" cy="997"/>
          </a:xfrm>
        </p:grpSpPr>
        <p:grpSp>
          <p:nvGrpSpPr>
            <p:cNvPr id="216073" name="Group 9"/>
            <p:cNvGrpSpPr>
              <a:grpSpLocks/>
            </p:cNvGrpSpPr>
            <p:nvPr/>
          </p:nvGrpSpPr>
          <p:grpSpPr bwMode="auto">
            <a:xfrm>
              <a:off x="2744" y="1390"/>
              <a:ext cx="862" cy="997"/>
              <a:chOff x="204" y="3113"/>
              <a:chExt cx="862" cy="997"/>
            </a:xfrm>
          </p:grpSpPr>
          <p:sp>
            <p:nvSpPr>
              <p:cNvPr id="216074" name="AutoShape 10"/>
              <p:cNvSpPr>
                <a:spLocks noChangeArrowheads="1"/>
              </p:cNvSpPr>
              <p:nvPr/>
            </p:nvSpPr>
            <p:spPr bwMode="auto">
              <a:xfrm rot="5400000">
                <a:off x="136" y="3181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6075" name="Line 11"/>
              <p:cNvSpPr>
                <a:spLocks noChangeShapeType="1"/>
              </p:cNvSpPr>
              <p:nvPr/>
            </p:nvSpPr>
            <p:spPr bwMode="auto">
              <a:xfrm flipV="1">
                <a:off x="295" y="3203"/>
                <a:ext cx="317" cy="182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16076" name="Line 12"/>
              <p:cNvSpPr>
                <a:spLocks noChangeShapeType="1"/>
              </p:cNvSpPr>
              <p:nvPr/>
            </p:nvSpPr>
            <p:spPr bwMode="auto">
              <a:xfrm>
                <a:off x="294" y="3840"/>
                <a:ext cx="318" cy="180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16077" name="Line 13"/>
              <p:cNvSpPr>
                <a:spLocks noChangeShapeType="1"/>
              </p:cNvSpPr>
              <p:nvPr/>
            </p:nvSpPr>
            <p:spPr bwMode="auto">
              <a:xfrm flipV="1">
                <a:off x="975" y="3430"/>
                <a:ext cx="0" cy="363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216078" name="Group 14"/>
            <p:cNvGrpSpPr>
              <a:grpSpLocks/>
            </p:cNvGrpSpPr>
            <p:nvPr/>
          </p:nvGrpSpPr>
          <p:grpSpPr bwMode="auto">
            <a:xfrm>
              <a:off x="4015" y="1434"/>
              <a:ext cx="997" cy="862"/>
              <a:chOff x="1339" y="3203"/>
              <a:chExt cx="997" cy="862"/>
            </a:xfrm>
          </p:grpSpPr>
          <p:sp>
            <p:nvSpPr>
              <p:cNvPr id="216079" name="AutoShape 15"/>
              <p:cNvSpPr>
                <a:spLocks noChangeArrowheads="1"/>
              </p:cNvSpPr>
              <p:nvPr/>
            </p:nvSpPr>
            <p:spPr bwMode="auto">
              <a:xfrm>
                <a:off x="1339" y="3203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16080" name="Oval 16"/>
              <p:cNvSpPr>
                <a:spLocks noChangeArrowheads="1"/>
              </p:cNvSpPr>
              <p:nvPr/>
            </p:nvSpPr>
            <p:spPr bwMode="auto">
              <a:xfrm>
                <a:off x="1655" y="3430"/>
                <a:ext cx="363" cy="363"/>
              </a:xfrm>
              <a:prstGeom prst="ellips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6081" name="Rectangle 17"/>
          <p:cNvSpPr>
            <a:spLocks noChangeArrowheads="1"/>
          </p:cNvSpPr>
          <p:nvPr/>
        </p:nvSpPr>
        <p:spPr bwMode="auto">
          <a:xfrm>
            <a:off x="3635375" y="1703388"/>
            <a:ext cx="2235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3333FF"/>
                </a:solidFill>
              </a:rPr>
              <a:t>分子式：</a:t>
            </a:r>
            <a:endParaRPr lang="zh-CN" altLang="en-US" sz="2800" b="1" baseline="-25000">
              <a:solidFill>
                <a:srgbClr val="3333FF"/>
              </a:solidFill>
            </a:endParaRPr>
          </a:p>
        </p:txBody>
      </p:sp>
      <p:sp>
        <p:nvSpPr>
          <p:cNvPr id="216082" name="Rectangle 18"/>
          <p:cNvSpPr>
            <a:spLocks noChangeArrowheads="1"/>
          </p:cNvSpPr>
          <p:nvPr/>
        </p:nvSpPr>
        <p:spPr bwMode="auto">
          <a:xfrm>
            <a:off x="5759450" y="1776413"/>
            <a:ext cx="9683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3333FF"/>
                </a:solidFill>
              </a:rPr>
              <a:t>C</a:t>
            </a:r>
            <a:r>
              <a:rPr lang="en-US" altLang="zh-CN" sz="2800" b="1" baseline="-25000">
                <a:solidFill>
                  <a:srgbClr val="3333FF"/>
                </a:solidFill>
              </a:rPr>
              <a:t>6</a:t>
            </a:r>
            <a:r>
              <a:rPr lang="en-US" altLang="zh-CN" sz="2800" b="1">
                <a:solidFill>
                  <a:srgbClr val="3333FF"/>
                </a:solidFill>
              </a:rPr>
              <a:t>H</a:t>
            </a:r>
            <a:r>
              <a:rPr lang="en-US" altLang="zh-CN" sz="2800" b="1" baseline="-25000">
                <a:solidFill>
                  <a:srgbClr val="3333FF"/>
                </a:solidFill>
              </a:rPr>
              <a:t>6</a:t>
            </a:r>
          </a:p>
        </p:txBody>
      </p:sp>
      <p:sp>
        <p:nvSpPr>
          <p:cNvPr id="216083" name="Text Box 19"/>
          <p:cNvSpPr txBox="1">
            <a:spLocks noChangeArrowheads="1"/>
          </p:cNvSpPr>
          <p:nvPr/>
        </p:nvSpPr>
        <p:spPr bwMode="auto">
          <a:xfrm>
            <a:off x="6624638" y="3540125"/>
            <a:ext cx="23399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键角 </a:t>
            </a:r>
            <a:r>
              <a:rPr lang="en-US" altLang="zh-CN" sz="3200" b="1"/>
              <a:t>120°</a:t>
            </a:r>
          </a:p>
        </p:txBody>
      </p:sp>
      <p:sp>
        <p:nvSpPr>
          <p:cNvPr id="216084" name="Rectangle 20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16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80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80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80"/>
                                        <p:tgtEl>
                                          <p:spTgt spid="2160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21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160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6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6067" grpId="0" build="p" autoUpdateAnimBg="0"/>
      <p:bldP spid="216071" grpId="0"/>
      <p:bldP spid="216081" grpId="0"/>
      <p:bldP spid="216082" grpId="0"/>
      <p:bldP spid="21608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900" y="584200"/>
            <a:ext cx="8534400" cy="720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</a:extLst>
        </p:spPr>
        <p:txBody>
          <a:bodyPr/>
          <a:lstStyle/>
          <a:p>
            <a:r>
              <a:rPr lang="zh-CN" altLang="en-US" sz="32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现代技术对苯分子结构的进一步研究表明</a:t>
            </a:r>
            <a:r>
              <a:rPr lang="en-US" altLang="zh-CN" sz="32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:</a:t>
            </a:r>
          </a:p>
        </p:txBody>
      </p:sp>
      <p:sp>
        <p:nvSpPr>
          <p:cNvPr id="218115" name="Rectangle 3"/>
          <p:cNvSpPr>
            <a:spLocks noChangeArrowheads="1"/>
          </p:cNvSpPr>
          <p:nvPr/>
        </p:nvSpPr>
        <p:spPr bwMode="auto">
          <a:xfrm>
            <a:off x="503238" y="1233488"/>
            <a:ext cx="8075612" cy="128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    苯分子是平面正六边形的结构，苯分子里的</a:t>
            </a:r>
            <a:r>
              <a:rPr kumimoji="1" lang="en-US" altLang="zh-CN" sz="2800" b="1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6</a:t>
            </a: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个碳原子和</a:t>
            </a:r>
            <a:r>
              <a:rPr kumimoji="1" lang="en-US" altLang="zh-CN" sz="2800" b="1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6</a:t>
            </a: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个氢原子都在同一平面上。</a:t>
            </a:r>
          </a:p>
        </p:txBody>
      </p:sp>
      <p:graphicFrame>
        <p:nvGraphicFramePr>
          <p:cNvPr id="218116" name="Group 4"/>
          <p:cNvGraphicFramePr>
            <a:graphicFrameLocks noGrp="1"/>
          </p:cNvGraphicFramePr>
          <p:nvPr/>
        </p:nvGraphicFramePr>
        <p:xfrm>
          <a:off x="328613" y="3357563"/>
          <a:ext cx="8564562" cy="2736852"/>
        </p:xfrm>
        <a:graphic>
          <a:graphicData uri="http://schemas.openxmlformats.org/drawingml/2006/table">
            <a:tbl>
              <a:tblPr/>
              <a:tblGrid>
                <a:gridCol w="2232025"/>
                <a:gridCol w="2159000"/>
                <a:gridCol w="2159000"/>
                <a:gridCol w="2014537"/>
              </a:tblGrid>
              <a:tr h="9699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A6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键角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键   能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(KJ/mol)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键   长</a:t>
                      </a:r>
                      <a:b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</a:b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(10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-10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m)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C—C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109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o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28’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348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1.54</a:t>
                      </a:r>
                      <a:endParaRPr kumimoji="0" lang="en-US" altLang="zh-CN" sz="2400" b="1" i="0" u="none" strike="noStrike" cap="none" normalizeH="0" baseline="30000" smtClean="0">
                        <a:ln>
                          <a:noFill/>
                        </a:ln>
                        <a:solidFill>
                          <a:srgbClr val="0000A6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261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C==C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120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   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615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1.33</a:t>
                      </a:r>
                      <a:endParaRPr kumimoji="0" lang="en-US" altLang="zh-CN" sz="2400" b="1" i="0" u="none" strike="noStrike" cap="none" normalizeH="0" baseline="30000" smtClean="0">
                        <a:ln>
                          <a:noFill/>
                        </a:ln>
                        <a:solidFill>
                          <a:srgbClr val="0000A6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苯中碳碳键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120</a:t>
                      </a:r>
                      <a:r>
                        <a:rPr kumimoji="0" lang="en-US" altLang="zh-CN" sz="2400" b="1" i="0" u="none" strike="noStrike" cap="none" normalizeH="0" baseline="3000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    约</a:t>
                      </a: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494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A6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1.40</a:t>
                      </a:r>
                      <a:endParaRPr kumimoji="0" lang="en-US" altLang="zh-CN" sz="2400" b="1" i="0" u="none" strike="noStrike" cap="none" normalizeH="0" baseline="30000" smtClean="0">
                        <a:ln>
                          <a:noFill/>
                        </a:ln>
                        <a:solidFill>
                          <a:srgbClr val="0000A6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8143" name="Rectangle 31"/>
          <p:cNvSpPr>
            <a:spLocks noChangeArrowheads="1"/>
          </p:cNvSpPr>
          <p:nvPr/>
        </p:nvSpPr>
        <p:spPr bwMode="auto">
          <a:xfrm>
            <a:off x="2951163" y="2565400"/>
            <a:ext cx="2376487" cy="627063"/>
          </a:xfrm>
          <a:prstGeom prst="rect">
            <a:avLst/>
          </a:prstGeom>
          <a:noFill/>
          <a:ln w="38100">
            <a:solidFill>
              <a:srgbClr val="00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2800" b="1">
                <a:solidFill>
                  <a:srgbClr val="0000CC"/>
                </a:solidFill>
                <a:ea typeface="华文新魏" panose="02010800040101010101" pitchFamily="2" charset="-122"/>
              </a:rPr>
              <a:t>键参数的比较</a:t>
            </a:r>
          </a:p>
        </p:txBody>
      </p:sp>
      <p:sp>
        <p:nvSpPr>
          <p:cNvPr id="218144" name="Rectangle 32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8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18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814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ChangeArrowheads="1"/>
          </p:cNvSpPr>
          <p:nvPr/>
        </p:nvSpPr>
        <p:spPr bwMode="auto">
          <a:xfrm>
            <a:off x="468313" y="765175"/>
            <a:ext cx="8075612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    苯分子里不存在一般的碳碳双键，分子里的</a:t>
            </a:r>
            <a:r>
              <a:rPr kumimoji="1" lang="en-US" altLang="zh-CN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6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个碳原子之间的键完全相同，是一种介于单键和双键之间的特殊</a:t>
            </a:r>
            <a:r>
              <a:rPr kumimoji="1" lang="en-US" altLang="zh-CN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(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独特</a:t>
            </a:r>
            <a:r>
              <a:rPr kumimoji="1" lang="en-US" altLang="zh-CN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)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的键。大</a:t>
            </a:r>
            <a:r>
              <a:rPr kumimoji="1" lang="en-US" altLang="zh-CN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π</a:t>
            </a:r>
            <a:r>
              <a:rPr kumimoji="1" lang="zh-CN" altLang="en-US" sz="2800" b="1">
                <a:solidFill>
                  <a:srgbClr val="0000FF"/>
                </a:solidFill>
                <a:latin typeface="宋体" panose="02010600030101010101" pitchFamily="2" charset="-122"/>
                <a:sym typeface="Wingdings" panose="05000000000000000000" pitchFamily="2" charset="2"/>
              </a:rPr>
              <a:t>键！</a:t>
            </a:r>
          </a:p>
        </p:txBody>
      </p:sp>
      <p:graphicFrame>
        <p:nvGraphicFramePr>
          <p:cNvPr id="219139" name="Object 3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323850" y="2205038"/>
          <a:ext cx="4284663" cy="3538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89" name="BMP 图象" r:id="rId3" imgW="4219048" imgH="3486637" progId="Paint.Picture">
                  <p:embed/>
                </p:oleObj>
              </mc:Choice>
              <mc:Fallback>
                <p:oleObj name="BMP 图象" r:id="rId3" imgW="4219048" imgH="3486637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2205038"/>
                        <a:ext cx="4284663" cy="35385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9140" name="Object 4"/>
          <p:cNvGraphicFramePr>
            <a:graphicFrameLocks noGrp="1" noChangeAspect="1"/>
          </p:cNvGraphicFramePr>
          <p:nvPr>
            <p:ph sz="quarter" idx="4294967295"/>
          </p:nvPr>
        </p:nvGraphicFramePr>
        <p:xfrm>
          <a:off x="4356100" y="3824288"/>
          <a:ext cx="2122488" cy="216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190" name="BMP 图象" r:id="rId5" imgW="1848108" imgH="1704762" progId="Paint.Picture">
                  <p:embed/>
                </p:oleObj>
              </mc:Choice>
              <mc:Fallback>
                <p:oleObj name="BMP 图象" r:id="rId5" imgW="1848108" imgH="1704762" progId="Paint.Picture">
                  <p:embed/>
                  <p:pic>
                    <p:nvPicPr>
                      <p:cNvPr id="0" name="Object 4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3824288"/>
                        <a:ext cx="2122488" cy="2163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tx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9141" name="Picture 5" descr="bendejiegou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8088" y="1939132"/>
            <a:ext cx="2820987" cy="2967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9142" name="Rectangle 6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950" y="728663"/>
            <a:ext cx="8928100" cy="684113"/>
          </a:xfrm>
          <a:prstGeom prst="rect">
            <a:avLst/>
          </a:prstGeom>
        </p:spPr>
        <p:txBody>
          <a:bodyPr/>
          <a:lstStyle/>
          <a:p>
            <a:r>
              <a:rPr lang="zh-CN" altLang="en-US" sz="3200"/>
              <a:t>请你证明苯分子结构</a:t>
            </a:r>
            <a:r>
              <a:rPr lang="zh-CN" altLang="en-US" sz="3200" smtClean="0"/>
              <a:t>中</a:t>
            </a:r>
            <a:r>
              <a:rPr lang="zh-CN" altLang="en-US" sz="3200" smtClean="0">
                <a:solidFill>
                  <a:srgbClr val="FF0000"/>
                </a:solidFill>
              </a:rPr>
              <a:t>碳</a:t>
            </a:r>
            <a:r>
              <a:rPr lang="zh-CN" altLang="en-US" sz="3200">
                <a:solidFill>
                  <a:srgbClr val="FF0000"/>
                </a:solidFill>
              </a:rPr>
              <a:t>碳</a:t>
            </a:r>
            <a:r>
              <a:rPr lang="zh-CN" altLang="en-US" sz="3200" smtClean="0">
                <a:solidFill>
                  <a:srgbClr val="FF0000"/>
                </a:solidFill>
              </a:rPr>
              <a:t>键</a:t>
            </a:r>
            <a:r>
              <a:rPr lang="zh-CN" altLang="en-US" sz="3200" smtClean="0"/>
              <a:t>不是</a:t>
            </a:r>
            <a:r>
              <a:rPr lang="zh-CN" altLang="en-US" sz="3200"/>
              <a:t>单双交替？</a:t>
            </a:r>
          </a:p>
          <a:p>
            <a:r>
              <a:rPr lang="zh-CN" altLang="en-US"/>
              <a:t>   </a:t>
            </a:r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92" y="1412776"/>
            <a:ext cx="2808312" cy="482904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/>
          <p:cNvSpPr>
            <a:spLocks noChangeArrowheads="1"/>
          </p:cNvSpPr>
          <p:nvPr/>
        </p:nvSpPr>
        <p:spPr bwMode="auto">
          <a:xfrm>
            <a:off x="611188" y="481013"/>
            <a:ext cx="74993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800">
                <a:solidFill>
                  <a:srgbClr val="0000A6"/>
                </a:solidFill>
                <a:ea typeface="隶书" panose="02010509060101010101" pitchFamily="49" charset="-122"/>
              </a:rPr>
              <a:t>苯具有怎样的化学性质呢？</a:t>
            </a:r>
          </a:p>
        </p:txBody>
      </p:sp>
      <p:sp>
        <p:nvSpPr>
          <p:cNvPr id="221187" name="Rectangle 3"/>
          <p:cNvSpPr>
            <a:spLocks noChangeArrowheads="1"/>
          </p:cNvSpPr>
          <p:nvPr/>
        </p:nvSpPr>
        <p:spPr bwMode="auto">
          <a:xfrm>
            <a:off x="827088" y="1052513"/>
            <a:ext cx="1582737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rgbClr val="006600"/>
                </a:solidFill>
                <a:ea typeface="幼圆" panose="02010509060101010101" pitchFamily="49" charset="-122"/>
              </a:rPr>
              <a:t>苯的特殊结构</a:t>
            </a:r>
          </a:p>
        </p:txBody>
      </p:sp>
      <p:sp>
        <p:nvSpPr>
          <p:cNvPr id="221188" name="AutoShape 4"/>
          <p:cNvSpPr>
            <a:spLocks noChangeArrowheads="1"/>
          </p:cNvSpPr>
          <p:nvPr/>
        </p:nvSpPr>
        <p:spPr bwMode="auto">
          <a:xfrm>
            <a:off x="2268538" y="2060575"/>
            <a:ext cx="1295400" cy="228600"/>
          </a:xfrm>
          <a:prstGeom prst="rightArrow">
            <a:avLst>
              <a:gd name="adj1" fmla="val 50000"/>
              <a:gd name="adj2" fmla="val 141667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1189" name="Rectangle 5"/>
          <p:cNvSpPr>
            <a:spLocks noChangeArrowheads="1"/>
          </p:cNvSpPr>
          <p:nvPr/>
        </p:nvSpPr>
        <p:spPr bwMode="auto">
          <a:xfrm>
            <a:off x="3563938" y="1735138"/>
            <a:ext cx="38417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800" b="1">
                <a:solidFill>
                  <a:srgbClr val="CC3300"/>
                </a:solidFill>
                <a:ea typeface="华文新魏" panose="02010800040101010101" pitchFamily="2" charset="-122"/>
              </a:rPr>
              <a:t>苯的特殊性质</a:t>
            </a:r>
          </a:p>
        </p:txBody>
      </p:sp>
      <p:sp>
        <p:nvSpPr>
          <p:cNvPr id="221190" name="Rectangle 6"/>
          <p:cNvSpPr>
            <a:spLocks noChangeArrowheads="1"/>
          </p:cNvSpPr>
          <p:nvPr/>
        </p:nvSpPr>
        <p:spPr bwMode="auto">
          <a:xfrm>
            <a:off x="2354263" y="3860800"/>
            <a:ext cx="180022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>
                <a:solidFill>
                  <a:srgbClr val="6600CC"/>
                </a:solidFill>
                <a:ea typeface="楷体_GB2312" pitchFamily="49" charset="-122"/>
              </a:rPr>
              <a:t>饱和烃的性质</a:t>
            </a:r>
          </a:p>
        </p:txBody>
      </p:sp>
      <p:sp>
        <p:nvSpPr>
          <p:cNvPr id="221191" name="Rectangle 7"/>
          <p:cNvSpPr>
            <a:spLocks noChangeArrowheads="1"/>
          </p:cNvSpPr>
          <p:nvPr/>
        </p:nvSpPr>
        <p:spPr bwMode="auto">
          <a:xfrm>
            <a:off x="6213475" y="3844925"/>
            <a:ext cx="23764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4000" b="1">
                <a:solidFill>
                  <a:srgbClr val="993366"/>
                </a:solidFill>
                <a:ea typeface="楷体_GB2312" pitchFamily="49" charset="-122"/>
              </a:rPr>
              <a:t>不饱和烃的性质</a:t>
            </a:r>
          </a:p>
        </p:txBody>
      </p:sp>
      <p:sp>
        <p:nvSpPr>
          <p:cNvPr id="221192" name="AutoShape 8"/>
          <p:cNvSpPr>
            <a:spLocks noChangeArrowheads="1"/>
          </p:cNvSpPr>
          <p:nvPr/>
        </p:nvSpPr>
        <p:spPr bwMode="auto">
          <a:xfrm>
            <a:off x="3132138" y="5156200"/>
            <a:ext cx="152400" cy="288925"/>
          </a:xfrm>
          <a:prstGeom prst="downArrow">
            <a:avLst>
              <a:gd name="adj1" fmla="val 50000"/>
              <a:gd name="adj2" fmla="val 4739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21193" name="AutoShape 9"/>
          <p:cNvSpPr>
            <a:spLocks noChangeArrowheads="1"/>
          </p:cNvSpPr>
          <p:nvPr/>
        </p:nvSpPr>
        <p:spPr bwMode="auto">
          <a:xfrm>
            <a:off x="7308850" y="5156200"/>
            <a:ext cx="152400" cy="288925"/>
          </a:xfrm>
          <a:prstGeom prst="downArrow">
            <a:avLst>
              <a:gd name="adj1" fmla="val 50000"/>
              <a:gd name="adj2" fmla="val 47396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21194" name="Rectangle 10"/>
          <p:cNvSpPr>
            <a:spLocks noChangeArrowheads="1"/>
          </p:cNvSpPr>
          <p:nvPr/>
        </p:nvSpPr>
        <p:spPr bwMode="auto">
          <a:xfrm>
            <a:off x="1979613" y="5373688"/>
            <a:ext cx="2663825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rgbClr val="FF0000"/>
                </a:solidFill>
                <a:ea typeface="华文新魏" panose="02010800040101010101" pitchFamily="2" charset="-122"/>
              </a:rPr>
              <a:t>取代反应</a:t>
            </a:r>
          </a:p>
        </p:txBody>
      </p:sp>
      <p:sp>
        <p:nvSpPr>
          <p:cNvPr id="221195" name="Rectangle 11"/>
          <p:cNvSpPr>
            <a:spLocks noChangeArrowheads="1"/>
          </p:cNvSpPr>
          <p:nvPr/>
        </p:nvSpPr>
        <p:spPr bwMode="auto">
          <a:xfrm>
            <a:off x="6178550" y="5373688"/>
            <a:ext cx="25701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400" b="1">
                <a:solidFill>
                  <a:srgbClr val="9900CC"/>
                </a:solidFill>
                <a:ea typeface="华文新魏" panose="02010800040101010101" pitchFamily="2" charset="-122"/>
              </a:rPr>
              <a:t>加成反应</a:t>
            </a:r>
          </a:p>
        </p:txBody>
      </p:sp>
      <p:sp>
        <p:nvSpPr>
          <p:cNvPr id="221196" name="AutoShape 12"/>
          <p:cNvSpPr>
            <a:spLocks noChangeArrowheads="1"/>
          </p:cNvSpPr>
          <p:nvPr/>
        </p:nvSpPr>
        <p:spPr bwMode="auto">
          <a:xfrm>
            <a:off x="5321300" y="2636838"/>
            <a:ext cx="228600" cy="685800"/>
          </a:xfrm>
          <a:prstGeom prst="downArrow">
            <a:avLst>
              <a:gd name="adj1" fmla="val 50000"/>
              <a:gd name="adj2" fmla="val 75000"/>
            </a:avLst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221197" name="AutoShape 13"/>
          <p:cNvSpPr>
            <a:spLocks/>
          </p:cNvSpPr>
          <p:nvPr/>
        </p:nvSpPr>
        <p:spPr bwMode="auto">
          <a:xfrm rot="5447297">
            <a:off x="5214938" y="1562100"/>
            <a:ext cx="457200" cy="4191000"/>
          </a:xfrm>
          <a:prstGeom prst="leftBrace">
            <a:avLst>
              <a:gd name="adj1" fmla="val 76389"/>
              <a:gd name="adj2" fmla="val 50000"/>
            </a:avLst>
          </a:prstGeom>
          <a:noFill/>
          <a:ln w="38100">
            <a:solidFill>
              <a:srgbClr val="0000A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21198" name="Rectangle 14"/>
          <p:cNvSpPr>
            <a:spLocks noChangeArrowheads="1"/>
          </p:cNvSpPr>
          <p:nvPr/>
        </p:nvSpPr>
        <p:spPr bwMode="auto">
          <a:xfrm>
            <a:off x="4849813" y="3927475"/>
            <a:ext cx="1306512" cy="143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8800" b="1">
                <a:solidFill>
                  <a:srgbClr val="FF0000"/>
                </a:solidFill>
                <a:latin typeface="Times New Roman" panose="02020603050405020304" pitchFamily="18" charset="0"/>
              </a:rPr>
              <a:t>？</a:t>
            </a:r>
          </a:p>
        </p:txBody>
      </p:sp>
      <p:sp>
        <p:nvSpPr>
          <p:cNvPr id="221199" name="Rectangle 15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1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1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21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21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1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221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21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21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21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221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1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21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1187" grpId="0"/>
      <p:bldP spid="221188" grpId="0" animBg="1"/>
      <p:bldP spid="221189" grpId="0"/>
      <p:bldP spid="221190" grpId="0"/>
      <p:bldP spid="221191" grpId="0"/>
      <p:bldP spid="221192" grpId="0" animBg="1"/>
      <p:bldP spid="221193" grpId="0" animBg="1"/>
      <p:bldP spid="221194" grpId="0"/>
      <p:bldP spid="221195" grpId="0"/>
      <p:bldP spid="221196" grpId="0" animBg="1"/>
      <p:bldP spid="221197" grpId="0" animBg="1"/>
      <p:bldP spid="2211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Line 2"/>
          <p:cNvSpPr>
            <a:spLocks noChangeShapeType="1"/>
          </p:cNvSpPr>
          <p:nvPr/>
        </p:nvSpPr>
        <p:spPr bwMode="auto">
          <a:xfrm>
            <a:off x="1905967" y="4161813"/>
            <a:ext cx="27209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224259" name="Line 3"/>
          <p:cNvSpPr>
            <a:spLocks noChangeShapeType="1"/>
          </p:cNvSpPr>
          <p:nvPr/>
        </p:nvSpPr>
        <p:spPr bwMode="auto">
          <a:xfrm>
            <a:off x="1883742" y="2155213"/>
            <a:ext cx="32480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224260" name="Group 4"/>
          <p:cNvGrpSpPr>
            <a:grpSpLocks/>
          </p:cNvGrpSpPr>
          <p:nvPr/>
        </p:nvGrpSpPr>
        <p:grpSpPr bwMode="auto">
          <a:xfrm>
            <a:off x="358154" y="489925"/>
            <a:ext cx="8769350" cy="4576763"/>
            <a:chOff x="384" y="382"/>
            <a:chExt cx="5184" cy="2932"/>
          </a:xfrm>
        </p:grpSpPr>
        <p:sp>
          <p:nvSpPr>
            <p:cNvPr id="224261" name="Text Box 5"/>
            <p:cNvSpPr txBox="1">
              <a:spLocks noChangeArrowheads="1"/>
            </p:cNvSpPr>
            <p:nvPr/>
          </p:nvSpPr>
          <p:spPr bwMode="auto">
            <a:xfrm>
              <a:off x="1407" y="2397"/>
              <a:ext cx="761" cy="2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2400" b="1">
                  <a:solidFill>
                    <a:srgbClr val="0066FF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1ml</a:t>
              </a:r>
              <a:r>
                <a:rPr kumimoji="1" lang="zh-CN" altLang="zh-CN" sz="2400" b="1">
                  <a:solidFill>
                    <a:srgbClr val="0066FF"/>
                  </a:solidFill>
                  <a:latin typeface="Times New Roman" panose="02020603050405020304" pitchFamily="18" charset="0"/>
                  <a:ea typeface="幼圆" panose="02010509060101010101" pitchFamily="49" charset="-122"/>
                </a:rPr>
                <a:t>溴水</a:t>
              </a:r>
              <a:endParaRPr kumimoji="1" lang="zh-CN" altLang="en-US" sz="2400" b="1">
                <a:solidFill>
                  <a:srgbClr val="0066FF"/>
                </a:solidFill>
                <a:latin typeface="Times New Roman" panose="02020603050405020304" pitchFamily="18" charset="0"/>
                <a:ea typeface="幼圆" panose="02010509060101010101" pitchFamily="49" charset="-122"/>
              </a:endParaRPr>
            </a:p>
          </p:txBody>
        </p:sp>
        <p:grpSp>
          <p:nvGrpSpPr>
            <p:cNvPr id="224262" name="Group 6"/>
            <p:cNvGrpSpPr>
              <a:grpSpLocks/>
            </p:cNvGrpSpPr>
            <p:nvPr/>
          </p:nvGrpSpPr>
          <p:grpSpPr bwMode="auto">
            <a:xfrm>
              <a:off x="384" y="382"/>
              <a:ext cx="5184" cy="2932"/>
              <a:chOff x="384" y="382"/>
              <a:chExt cx="5184" cy="2932"/>
            </a:xfrm>
          </p:grpSpPr>
          <p:sp>
            <p:nvSpPr>
              <p:cNvPr id="224263" name="Text Box 7"/>
              <p:cNvSpPr txBox="1">
                <a:spLocks noChangeArrowheads="1"/>
              </p:cNvSpPr>
              <p:nvPr/>
            </p:nvSpPr>
            <p:spPr bwMode="auto">
              <a:xfrm>
                <a:off x="953" y="382"/>
                <a:ext cx="109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endParaRPr kumimoji="1" lang="zh-CN" altLang="en-US" sz="2400" b="1">
                  <a:latin typeface="幼圆" panose="02010509060101010101" pitchFamily="49" charset="-122"/>
                  <a:ea typeface="幼圆" panose="02010509060101010101" pitchFamily="49" charset="-122"/>
                </a:endParaRPr>
              </a:p>
            </p:txBody>
          </p:sp>
          <p:sp>
            <p:nvSpPr>
              <p:cNvPr id="224264" name="Rectangle 8"/>
              <p:cNvSpPr>
                <a:spLocks noChangeArrowheads="1"/>
              </p:cNvSpPr>
              <p:nvPr/>
            </p:nvSpPr>
            <p:spPr bwMode="auto">
              <a:xfrm>
                <a:off x="384" y="1196"/>
                <a:ext cx="598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2ml</a:t>
                </a:r>
                <a:r>
                  <a:rPr kumimoji="1" lang="zh-CN" altLang="en-US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苯</a:t>
                </a:r>
              </a:p>
            </p:txBody>
          </p:sp>
          <p:sp>
            <p:nvSpPr>
              <p:cNvPr id="224265" name="Rectangle 9"/>
              <p:cNvSpPr>
                <a:spLocks noChangeArrowheads="1"/>
              </p:cNvSpPr>
              <p:nvPr/>
            </p:nvSpPr>
            <p:spPr bwMode="auto">
              <a:xfrm>
                <a:off x="440" y="2543"/>
                <a:ext cx="580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2ml</a:t>
                </a:r>
                <a:r>
                  <a:rPr kumimoji="1" lang="zh-CN" altLang="en-US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苯</a:t>
                </a:r>
              </a:p>
            </p:txBody>
          </p:sp>
          <p:grpSp>
            <p:nvGrpSpPr>
              <p:cNvPr id="224266" name="Group 10"/>
              <p:cNvGrpSpPr>
                <a:grpSpLocks/>
              </p:cNvGrpSpPr>
              <p:nvPr/>
            </p:nvGrpSpPr>
            <p:grpSpPr bwMode="auto">
              <a:xfrm>
                <a:off x="1056" y="816"/>
                <a:ext cx="192" cy="1008"/>
                <a:chOff x="960" y="144"/>
                <a:chExt cx="192" cy="1008"/>
              </a:xfrm>
            </p:grpSpPr>
            <p:sp>
              <p:nvSpPr>
                <p:cNvPr id="224267" name="AutoShape 11"/>
                <p:cNvSpPr>
                  <a:spLocks noChangeArrowheads="1"/>
                </p:cNvSpPr>
                <p:nvPr/>
              </p:nvSpPr>
              <p:spPr bwMode="auto">
                <a:xfrm rot="5400000">
                  <a:off x="960" y="960"/>
                  <a:ext cx="192" cy="192"/>
                </a:xfrm>
                <a:prstGeom prst="flowChartDelay">
                  <a:avLst/>
                </a:prstGeom>
                <a:gradFill rotWithShape="1">
                  <a:gsLst>
                    <a:gs pos="0">
                      <a:srgbClr val="BF3F7F">
                        <a:gamma/>
                        <a:shade val="46275"/>
                        <a:invGamma/>
                      </a:srgbClr>
                    </a:gs>
                    <a:gs pos="50000">
                      <a:srgbClr val="BF3F7F"/>
                    </a:gs>
                    <a:gs pos="100000">
                      <a:srgbClr val="BF3F7F">
                        <a:gamma/>
                        <a:shade val="46275"/>
                        <a:invGamma/>
                      </a:srgbClr>
                    </a:gs>
                  </a:gsLst>
                  <a:lin ang="189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24268" name="Rectangle 12"/>
                <p:cNvSpPr>
                  <a:spLocks noChangeArrowheads="1"/>
                </p:cNvSpPr>
                <p:nvPr/>
              </p:nvSpPr>
              <p:spPr bwMode="auto">
                <a:xfrm>
                  <a:off x="960" y="144"/>
                  <a:ext cx="192" cy="816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0">
                        <a:gsLst>
                          <a:gs pos="0">
                            <a:srgbClr val="99CCFF">
                              <a:gamma/>
                              <a:shade val="70980"/>
                              <a:invGamma/>
                            </a:srgbClr>
                          </a:gs>
                          <a:gs pos="50000">
                            <a:srgbClr val="99CCFF"/>
                          </a:gs>
                          <a:gs pos="100000">
                            <a:srgbClr val="99CCFF">
                              <a:gamma/>
                              <a:shade val="70980"/>
                              <a:invGamma/>
                            </a:srgbClr>
                          </a:gs>
                        </a:gsLst>
                        <a:lin ang="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224269" name="Group 13"/>
              <p:cNvGrpSpPr>
                <a:grpSpLocks/>
              </p:cNvGrpSpPr>
              <p:nvPr/>
            </p:nvGrpSpPr>
            <p:grpSpPr bwMode="auto">
              <a:xfrm>
                <a:off x="1056" y="2256"/>
                <a:ext cx="192" cy="1008"/>
                <a:chOff x="960" y="144"/>
                <a:chExt cx="192" cy="1008"/>
              </a:xfrm>
            </p:grpSpPr>
            <p:sp>
              <p:nvSpPr>
                <p:cNvPr id="224270" name="AutoShape 14"/>
                <p:cNvSpPr>
                  <a:spLocks noChangeArrowheads="1"/>
                </p:cNvSpPr>
                <p:nvPr/>
              </p:nvSpPr>
              <p:spPr bwMode="auto">
                <a:xfrm rot="5400000">
                  <a:off x="960" y="960"/>
                  <a:ext cx="192" cy="192"/>
                </a:xfrm>
                <a:prstGeom prst="flowChartDelay">
                  <a:avLst/>
                </a:prstGeom>
                <a:gradFill rotWithShape="1">
                  <a:gsLst>
                    <a:gs pos="0">
                      <a:srgbClr val="FF9900">
                        <a:gamma/>
                        <a:shade val="46275"/>
                        <a:invGamma/>
                      </a:srgbClr>
                    </a:gs>
                    <a:gs pos="50000">
                      <a:srgbClr val="FF9900"/>
                    </a:gs>
                    <a:gs pos="100000">
                      <a:srgbClr val="FF9900">
                        <a:gamma/>
                        <a:shade val="46275"/>
                        <a:invGamma/>
                      </a:srgbClr>
                    </a:gs>
                  </a:gsLst>
                  <a:lin ang="5400000" scaled="1"/>
                </a:gra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  <p:sp>
              <p:nvSpPr>
                <p:cNvPr id="224271" name="Rectangle 15"/>
                <p:cNvSpPr>
                  <a:spLocks noChangeArrowheads="1"/>
                </p:cNvSpPr>
                <p:nvPr/>
              </p:nvSpPr>
              <p:spPr bwMode="auto">
                <a:xfrm>
                  <a:off x="960" y="144"/>
                  <a:ext cx="192" cy="816"/>
                </a:xfrm>
                <a:prstGeom prst="rect">
                  <a:avLst/>
                </a:prstGeom>
                <a:noFill/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gradFill rotWithShape="0">
                        <a:gsLst>
                          <a:gs pos="0">
                            <a:srgbClr val="99CCFF">
                              <a:gamma/>
                              <a:shade val="70980"/>
                              <a:invGamma/>
                            </a:srgbClr>
                          </a:gs>
                          <a:gs pos="50000">
                            <a:srgbClr val="99CCFF"/>
                          </a:gs>
                          <a:gs pos="100000">
                            <a:srgbClr val="99CCFF">
                              <a:gamma/>
                              <a:shade val="70980"/>
                              <a:invGamma/>
                            </a:srgbClr>
                          </a:gs>
                        </a:gsLst>
                        <a:lin ang="0" scaled="1"/>
                      </a:gra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24272" name="Text Box 16"/>
              <p:cNvSpPr txBox="1">
                <a:spLocks noChangeArrowheads="1"/>
              </p:cNvSpPr>
              <p:nvPr/>
            </p:nvSpPr>
            <p:spPr bwMode="auto">
              <a:xfrm>
                <a:off x="1403" y="1006"/>
                <a:ext cx="1687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en-US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1mlKMnO</a:t>
                </a:r>
                <a:r>
                  <a:rPr kumimoji="1" lang="en-US" altLang="zh-CN" sz="2400" b="1" baseline="-25000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4</a:t>
                </a:r>
                <a:r>
                  <a:rPr kumimoji="1" lang="en-US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(H</a:t>
                </a:r>
                <a:r>
                  <a:rPr kumimoji="1" lang="en-US" altLang="zh-CN" sz="2000" b="1" baseline="30000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+</a:t>
                </a:r>
                <a:r>
                  <a:rPr kumimoji="1" lang="en-US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)</a:t>
                </a:r>
                <a:r>
                  <a:rPr kumimoji="1" lang="zh-CN" altLang="zh-CN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溶液</a:t>
                </a:r>
                <a:endParaRPr kumimoji="1" lang="zh-CN" altLang="en-US" sz="2400" b="1">
                  <a:solidFill>
                    <a:srgbClr val="0066FF"/>
                  </a:solidFill>
                  <a:latin typeface="Times New Roman" panose="02020603050405020304" pitchFamily="18" charset="0"/>
                  <a:ea typeface="幼圆" panose="02010509060101010101" pitchFamily="49" charset="-122"/>
                </a:endParaRPr>
              </a:p>
            </p:txBody>
          </p:sp>
          <p:sp>
            <p:nvSpPr>
              <p:cNvPr id="224273" name="Text Box 17"/>
              <p:cNvSpPr txBox="1">
                <a:spLocks noChangeArrowheads="1"/>
              </p:cNvSpPr>
              <p:nvPr/>
            </p:nvSpPr>
            <p:spPr bwMode="auto">
              <a:xfrm>
                <a:off x="3137" y="1151"/>
                <a:ext cx="1911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latin typeface="幼圆" panose="02010509060101010101" pitchFamily="49" charset="-122"/>
                    <a:ea typeface="幼圆" panose="02010509060101010101" pitchFamily="49" charset="-122"/>
                  </a:rPr>
                  <a:t>  （              ）</a:t>
                </a:r>
              </a:p>
            </p:txBody>
          </p:sp>
          <p:sp>
            <p:nvSpPr>
              <p:cNvPr id="224274" name="Rectangle 18"/>
              <p:cNvSpPr>
                <a:spLocks noChangeArrowheads="1"/>
              </p:cNvSpPr>
              <p:nvPr/>
            </p:nvSpPr>
            <p:spPr bwMode="auto">
              <a:xfrm>
                <a:off x="2256" y="2543"/>
                <a:ext cx="792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latin typeface="幼圆" panose="02010509060101010101" pitchFamily="49" charset="-122"/>
                    <a:ea typeface="幼圆" panose="02010509060101010101" pitchFamily="49" charset="-122"/>
                  </a:rPr>
                  <a:t>   </a:t>
                </a:r>
              </a:p>
            </p:txBody>
          </p:sp>
          <p:sp>
            <p:nvSpPr>
              <p:cNvPr id="224275" name="Rectangle 19"/>
              <p:cNvSpPr>
                <a:spLocks noChangeArrowheads="1"/>
              </p:cNvSpPr>
              <p:nvPr/>
            </p:nvSpPr>
            <p:spPr bwMode="auto">
              <a:xfrm>
                <a:off x="1488" y="2685"/>
                <a:ext cx="504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振荡</a:t>
                </a:r>
              </a:p>
            </p:txBody>
          </p:sp>
          <p:sp>
            <p:nvSpPr>
              <p:cNvPr id="224276" name="Rectangle 20"/>
              <p:cNvSpPr>
                <a:spLocks noChangeArrowheads="1"/>
              </p:cNvSpPr>
              <p:nvPr/>
            </p:nvSpPr>
            <p:spPr bwMode="auto">
              <a:xfrm>
                <a:off x="1968" y="1389"/>
                <a:ext cx="504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solidFill>
                      <a:srgbClr val="0066FF"/>
                    </a:solidFill>
                    <a:latin typeface="Times New Roman" panose="02020603050405020304" pitchFamily="18" charset="0"/>
                    <a:ea typeface="幼圆" panose="02010509060101010101" pitchFamily="49" charset="-122"/>
                  </a:rPr>
                  <a:t>振荡</a:t>
                </a:r>
              </a:p>
            </p:txBody>
          </p:sp>
          <p:sp>
            <p:nvSpPr>
              <p:cNvPr id="224277" name="Line 21"/>
              <p:cNvSpPr>
                <a:spLocks noChangeShapeType="1"/>
              </p:cNvSpPr>
              <p:nvPr/>
            </p:nvSpPr>
            <p:spPr bwMode="auto">
              <a:xfrm flipV="1">
                <a:off x="2928" y="2208"/>
                <a:ext cx="432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4278" name="Line 22"/>
              <p:cNvSpPr>
                <a:spLocks noChangeShapeType="1"/>
              </p:cNvSpPr>
              <p:nvPr/>
            </p:nvSpPr>
            <p:spPr bwMode="auto">
              <a:xfrm>
                <a:off x="2928" y="2736"/>
                <a:ext cx="432" cy="43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4279" name="Text Box 23"/>
              <p:cNvSpPr txBox="1">
                <a:spLocks noChangeArrowheads="1"/>
              </p:cNvSpPr>
              <p:nvPr/>
            </p:nvSpPr>
            <p:spPr bwMode="auto">
              <a:xfrm>
                <a:off x="3382" y="2013"/>
                <a:ext cx="2091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latin typeface="幼圆" panose="02010509060101010101" pitchFamily="49" charset="-122"/>
                    <a:ea typeface="幼圆" panose="02010509060101010101" pitchFamily="49" charset="-122"/>
                  </a:rPr>
                  <a:t>（                  ）</a:t>
                </a:r>
              </a:p>
            </p:txBody>
          </p:sp>
          <p:sp>
            <p:nvSpPr>
              <p:cNvPr id="224280" name="Rectangle 24"/>
              <p:cNvSpPr>
                <a:spLocks noChangeArrowheads="1"/>
              </p:cNvSpPr>
              <p:nvPr/>
            </p:nvSpPr>
            <p:spPr bwMode="auto">
              <a:xfrm>
                <a:off x="3312" y="3021"/>
                <a:ext cx="2256" cy="2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kumimoji="1" lang="zh-CN" altLang="en-US" sz="2400" b="1">
                    <a:latin typeface="幼圆" panose="02010509060101010101" pitchFamily="49" charset="-122"/>
                    <a:ea typeface="幼圆" panose="02010509060101010101" pitchFamily="49" charset="-122"/>
                  </a:rPr>
                  <a:t>（                  ）  </a:t>
                </a:r>
              </a:p>
            </p:txBody>
          </p:sp>
        </p:grpSp>
      </p:grpSp>
      <p:sp>
        <p:nvSpPr>
          <p:cNvPr id="224281" name="Text Box 25"/>
          <p:cNvSpPr txBox="1">
            <a:spLocks noChangeArrowheads="1"/>
          </p:cNvSpPr>
          <p:nvPr/>
        </p:nvSpPr>
        <p:spPr bwMode="auto">
          <a:xfrm>
            <a:off x="0" y="5066688"/>
            <a:ext cx="9144000" cy="184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3200" b="1">
                <a:solidFill>
                  <a:srgbClr val="993300"/>
                </a:solidFill>
                <a:ea typeface="隶书" panose="02010509060101010101" pitchFamily="49" charset="-122"/>
              </a:rPr>
              <a:t>结论：苯与酸性高锰酸钾、溴水都不反应，由此说明苯中</a:t>
            </a:r>
            <a:r>
              <a:rPr lang="zh-CN" altLang="en-US" sz="3200" b="1">
                <a:solidFill>
                  <a:srgbClr val="CC0099"/>
                </a:solidFill>
                <a:ea typeface="隶书" panose="02010509060101010101" pitchFamily="49" charset="-122"/>
              </a:rPr>
              <a:t>不存在</a:t>
            </a:r>
            <a:r>
              <a:rPr lang="zh-CN" altLang="en-US" sz="3200" b="1">
                <a:solidFill>
                  <a:srgbClr val="993300"/>
                </a:solidFill>
                <a:ea typeface="隶书" panose="02010509060101010101" pitchFamily="49" charset="-122"/>
              </a:rPr>
              <a:t>与乙烯、乙炔相同的双键和叁键，</a:t>
            </a:r>
            <a:r>
              <a:rPr lang="zh-CN" altLang="en-US" sz="3200" b="1">
                <a:latin typeface="Times New Roman" panose="02020603050405020304" pitchFamily="18" charset="0"/>
                <a:ea typeface="方正姚体" panose="02010601030101010101" pitchFamily="2" charset="-122"/>
              </a:rPr>
              <a:t>苯与不饱和烃有很大区别。</a:t>
            </a:r>
          </a:p>
        </p:txBody>
      </p:sp>
      <p:sp>
        <p:nvSpPr>
          <p:cNvPr id="224282" name="Text Box 26"/>
          <p:cNvSpPr txBox="1">
            <a:spLocks noChangeArrowheads="1"/>
          </p:cNvSpPr>
          <p:nvPr/>
        </p:nvSpPr>
        <p:spPr bwMode="auto">
          <a:xfrm>
            <a:off x="5030167" y="1699600"/>
            <a:ext cx="36734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CC0099"/>
                </a:solidFill>
                <a:latin typeface="楷体_GB2312" pitchFamily="49" charset="-122"/>
                <a:ea typeface="楷体_GB2312" pitchFamily="49" charset="-122"/>
              </a:rPr>
              <a:t>紫红色不褪色</a:t>
            </a:r>
            <a:endParaRPr kumimoji="1" lang="zh-CN" altLang="en-US" sz="2800" b="1">
              <a:solidFill>
                <a:srgbClr val="FF33CC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4283" name="Text Box 27"/>
          <p:cNvSpPr txBox="1">
            <a:spLocks noChangeArrowheads="1"/>
          </p:cNvSpPr>
          <p:nvPr/>
        </p:nvSpPr>
        <p:spPr bwMode="auto">
          <a:xfrm>
            <a:off x="5850904" y="3053738"/>
            <a:ext cx="27479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solidFill>
                  <a:srgbClr val="FF6600"/>
                </a:solidFill>
                <a:latin typeface="楷体_GB2312" pitchFamily="49" charset="-122"/>
                <a:ea typeface="楷体_GB2312" pitchFamily="49" charset="-122"/>
              </a:rPr>
              <a:t>上层橙黄色</a:t>
            </a:r>
            <a:endParaRPr kumimoji="1" lang="zh-CN" altLang="en-US" sz="2800" b="1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224284" name="Text Box 28"/>
          <p:cNvSpPr txBox="1">
            <a:spLocks noChangeArrowheads="1"/>
          </p:cNvSpPr>
          <p:nvPr/>
        </p:nvSpPr>
        <p:spPr bwMode="auto">
          <a:xfrm>
            <a:off x="6003304" y="4622188"/>
            <a:ext cx="2439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zh-CN" altLang="en-US" sz="2800" b="1">
                <a:latin typeface="楷体_GB2312" pitchFamily="49" charset="-122"/>
                <a:ea typeface="楷体_GB2312" pitchFamily="49" charset="-122"/>
              </a:rPr>
              <a:t>下层几乎无色</a:t>
            </a:r>
          </a:p>
        </p:txBody>
      </p:sp>
      <p:sp>
        <p:nvSpPr>
          <p:cNvPr id="224286" name="Rectangle 30"/>
          <p:cNvSpPr>
            <a:spLocks noChangeArrowheads="1"/>
          </p:cNvSpPr>
          <p:nvPr/>
        </p:nvSpPr>
        <p:spPr bwMode="auto">
          <a:xfrm>
            <a:off x="6211267" y="3656988"/>
            <a:ext cx="20161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rgbClr val="009900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水层颜色为何变浅？</a:t>
            </a:r>
          </a:p>
        </p:txBody>
      </p:sp>
      <p:sp>
        <p:nvSpPr>
          <p:cNvPr id="34" name="Rectangle 3"/>
          <p:cNvSpPr>
            <a:spLocks noChangeArrowheads="1"/>
          </p:cNvSpPr>
          <p:nvPr/>
        </p:nvSpPr>
        <p:spPr bwMode="auto">
          <a:xfrm>
            <a:off x="113613" y="-88698"/>
            <a:ext cx="8567738" cy="1332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140000"/>
              </a:lnSpc>
              <a:spcBef>
                <a:spcPct val="20000"/>
              </a:spcBef>
            </a:pPr>
            <a:r>
              <a:rPr kumimoji="1" lang="zh-CN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溴水</a:t>
            </a:r>
            <a:r>
              <a:rPr kumimoji="1" lang="zh-CN" altLang="en-US" sz="2800" b="1">
                <a:solidFill>
                  <a:srgbClr val="0000FF"/>
                </a:solidFill>
                <a:latin typeface="+mn-ea"/>
                <a:ea typeface="+mn-ea"/>
              </a:rPr>
              <a:t>和</a:t>
            </a:r>
            <a:r>
              <a:rPr kumimoji="1"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酸性高锰酸钾</a:t>
            </a:r>
            <a:r>
              <a:rPr kumimoji="1" lang="zh-CN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溶液</a:t>
            </a:r>
            <a:r>
              <a:rPr kumimoji="1" lang="zh-CN" altLang="en-US" sz="2800" b="1" smtClean="0">
                <a:solidFill>
                  <a:srgbClr val="0000FF"/>
                </a:solidFill>
                <a:latin typeface="+mn-ea"/>
                <a:ea typeface="+mn-ea"/>
              </a:rPr>
              <a:t>中加入</a:t>
            </a:r>
            <a:r>
              <a:rPr kumimoji="1"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少量苯</a:t>
            </a:r>
            <a:r>
              <a:rPr kumimoji="1" lang="zh-CN" altLang="en-US" sz="2800" b="1">
                <a:solidFill>
                  <a:srgbClr val="0000FF"/>
                </a:solidFill>
                <a:latin typeface="+mn-ea"/>
                <a:ea typeface="+mn-ea"/>
              </a:rPr>
              <a:t>，用力振荡，静置，观察现象。</a:t>
            </a:r>
          </a:p>
        </p:txBody>
      </p:sp>
      <p:pic>
        <p:nvPicPr>
          <p:cNvPr id="2" name="图片 1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4669" y="348812"/>
            <a:ext cx="1347333" cy="1524132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24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224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224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2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81" grpId="0" autoUpdateAnimBg="0"/>
      <p:bldP spid="224282" grpId="0" autoUpdateAnimBg="0"/>
      <p:bldP spid="224283" grpId="0" autoUpdateAnimBg="0"/>
      <p:bldP spid="224284" grpId="0" autoUpdateAnimBg="0"/>
      <p:bldP spid="224286" grpId="0"/>
      <p:bldP spid="3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44450"/>
            <a:ext cx="6335713" cy="492125"/>
          </a:xfrm>
          <a:prstGeom prst="rect">
            <a:avLst/>
          </a:prstGeom>
        </p:spPr>
        <p:txBody>
          <a:bodyPr/>
          <a:lstStyle/>
          <a:p>
            <a:r>
              <a:rPr lang="zh-CN" altLang="en-US"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2252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07950" y="728663"/>
            <a:ext cx="8928100" cy="5221287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/>
              <a:t> </a:t>
            </a:r>
          </a:p>
        </p:txBody>
      </p:sp>
      <p:sp>
        <p:nvSpPr>
          <p:cNvPr id="225285" name="Text Box 5"/>
          <p:cNvSpPr txBox="1">
            <a:spLocks noChangeArrowheads="1"/>
          </p:cNvSpPr>
          <p:nvPr/>
        </p:nvSpPr>
        <p:spPr bwMode="auto">
          <a:xfrm>
            <a:off x="358775" y="1125538"/>
            <a:ext cx="40322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32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(1)</a:t>
            </a:r>
            <a:r>
              <a:rPr kumimoji="1" lang="zh-CN" altLang="en-US" sz="32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氧</a:t>
            </a:r>
            <a:r>
              <a:rPr kumimoji="1" lang="zh-CN" altLang="en-US" sz="32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化反应：</a:t>
            </a:r>
          </a:p>
        </p:txBody>
      </p:sp>
      <p:sp>
        <p:nvSpPr>
          <p:cNvPr id="225286" name="Rectangle 6"/>
          <p:cNvSpPr>
            <a:spLocks noChangeArrowheads="1"/>
          </p:cNvSpPr>
          <p:nvPr/>
        </p:nvSpPr>
        <p:spPr bwMode="auto">
          <a:xfrm>
            <a:off x="4267200" y="32670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/>
          </a:p>
        </p:txBody>
      </p:sp>
      <p:sp>
        <p:nvSpPr>
          <p:cNvPr id="225287" name="Text Box 7"/>
          <p:cNvSpPr txBox="1">
            <a:spLocks noChangeArrowheads="1"/>
          </p:cNvSpPr>
          <p:nvPr/>
        </p:nvSpPr>
        <p:spPr bwMode="auto">
          <a:xfrm>
            <a:off x="755650" y="2957513"/>
            <a:ext cx="77343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</a:rPr>
              <a:t>现象：火焰明亮，带有浓烟</a:t>
            </a:r>
          </a:p>
        </p:txBody>
      </p:sp>
      <p:grpSp>
        <p:nvGrpSpPr>
          <p:cNvPr id="225290" name="Group 10"/>
          <p:cNvGrpSpPr>
            <a:grpSpLocks/>
          </p:cNvGrpSpPr>
          <p:nvPr/>
        </p:nvGrpSpPr>
        <p:grpSpPr bwMode="auto">
          <a:xfrm>
            <a:off x="611188" y="2132013"/>
            <a:ext cx="7777162" cy="820737"/>
            <a:chOff x="521" y="1616"/>
            <a:chExt cx="4899" cy="517"/>
          </a:xfrm>
        </p:grpSpPr>
        <p:sp>
          <p:nvSpPr>
            <p:cNvPr id="225291" name="Rectangle 11"/>
            <p:cNvSpPr>
              <a:spLocks noChangeArrowheads="1"/>
            </p:cNvSpPr>
            <p:nvPr/>
          </p:nvSpPr>
          <p:spPr bwMode="auto">
            <a:xfrm>
              <a:off x="521" y="1616"/>
              <a:ext cx="4899" cy="5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>
                  <a:solidFill>
                    <a:schemeClr val="tx1"/>
                  </a:solidFill>
                </a:rPr>
                <a:t>2C</a:t>
              </a:r>
              <a:r>
                <a:rPr lang="en-US" altLang="zh-CN" sz="2800" b="1" baseline="-25000">
                  <a:solidFill>
                    <a:schemeClr val="tx1"/>
                  </a:solidFill>
                </a:rPr>
                <a:t>6</a:t>
              </a:r>
              <a:r>
                <a:rPr lang="en-US" altLang="zh-CN" sz="2800" b="1">
                  <a:solidFill>
                    <a:schemeClr val="tx1"/>
                  </a:solidFill>
                </a:rPr>
                <a:t>H</a:t>
              </a:r>
              <a:r>
                <a:rPr lang="en-US" altLang="zh-CN" sz="2800" b="1" baseline="-25000">
                  <a:solidFill>
                    <a:schemeClr val="tx1"/>
                  </a:solidFill>
                </a:rPr>
                <a:t>6</a:t>
              </a:r>
              <a:r>
                <a:rPr lang="en-US" altLang="zh-CN" sz="2800" b="1">
                  <a:solidFill>
                    <a:schemeClr val="tx1"/>
                  </a:solidFill>
                </a:rPr>
                <a:t>+15O</a:t>
              </a:r>
              <a:r>
                <a:rPr lang="en-US" altLang="zh-CN" sz="2800" b="1" baseline="-25000">
                  <a:solidFill>
                    <a:schemeClr val="tx1"/>
                  </a:solidFill>
                </a:rPr>
                <a:t>2    </a:t>
              </a:r>
              <a:r>
                <a:rPr lang="en-US" altLang="zh-CN" sz="2800" b="1">
                  <a:solidFill>
                    <a:schemeClr val="tx1"/>
                  </a:solidFill>
                </a:rPr>
                <a:t>                    12CO</a:t>
              </a:r>
              <a:r>
                <a:rPr lang="en-US" altLang="zh-CN" sz="2800" b="1" baseline="-25000">
                  <a:solidFill>
                    <a:schemeClr val="tx1"/>
                  </a:solidFill>
                </a:rPr>
                <a:t>2</a:t>
              </a:r>
              <a:r>
                <a:rPr lang="en-US" altLang="zh-CN" sz="2800" b="1">
                  <a:solidFill>
                    <a:schemeClr val="tx1"/>
                  </a:solidFill>
                </a:rPr>
                <a:t>+ 6H</a:t>
              </a:r>
              <a:r>
                <a:rPr lang="en-US" altLang="zh-CN" sz="2800" b="1" baseline="-25000">
                  <a:solidFill>
                    <a:schemeClr val="tx1"/>
                  </a:solidFill>
                </a:rPr>
                <a:t>2</a:t>
              </a:r>
              <a:r>
                <a:rPr lang="en-US" altLang="zh-CN" sz="2800" b="1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225292" name="Line 12"/>
            <p:cNvSpPr>
              <a:spLocks noChangeShapeType="1"/>
            </p:cNvSpPr>
            <p:nvPr/>
          </p:nvSpPr>
          <p:spPr bwMode="auto">
            <a:xfrm>
              <a:off x="2437" y="1933"/>
              <a:ext cx="761" cy="0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25293" name="Text Box 13"/>
            <p:cNvSpPr txBox="1">
              <a:spLocks noChangeArrowheads="1"/>
            </p:cNvSpPr>
            <p:nvPr/>
          </p:nvSpPr>
          <p:spPr bwMode="auto">
            <a:xfrm>
              <a:off x="2472" y="1616"/>
              <a:ext cx="6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800" b="1">
                  <a:latin typeface="Times New Roman" panose="02020603050405020304" pitchFamily="18" charset="0"/>
                </a:rPr>
                <a:t>点燃</a:t>
              </a:r>
            </a:p>
          </p:txBody>
        </p:sp>
      </p:grpSp>
      <p:sp>
        <p:nvSpPr>
          <p:cNvPr id="225296" name="Rectangle 16"/>
          <p:cNvSpPr>
            <a:spLocks noRot="1" noChangeArrowheads="1"/>
          </p:cNvSpPr>
          <p:nvPr/>
        </p:nvSpPr>
        <p:spPr bwMode="auto">
          <a:xfrm>
            <a:off x="-32216" y="60327"/>
            <a:ext cx="4427538" cy="747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200" b="1">
                <a:solidFill>
                  <a:schemeClr val="tx1"/>
                </a:solidFill>
              </a:rPr>
              <a:t>2</a:t>
            </a:r>
            <a:r>
              <a:rPr lang="zh-CN" altLang="en-US" sz="3200" b="1">
                <a:solidFill>
                  <a:schemeClr val="tx1"/>
                </a:solidFill>
              </a:rPr>
              <a:t>、苯的化学性质</a:t>
            </a:r>
            <a:r>
              <a:rPr lang="zh-CN" altLang="en-US" sz="320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225297" name="Text Box 17"/>
          <p:cNvSpPr txBox="1">
            <a:spLocks noChangeArrowheads="1"/>
          </p:cNvSpPr>
          <p:nvPr/>
        </p:nvSpPr>
        <p:spPr bwMode="auto">
          <a:xfrm>
            <a:off x="468313" y="1665288"/>
            <a:ext cx="19446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smtClean="0"/>
              <a:t>燃烧</a:t>
            </a:r>
            <a:endParaRPr lang="zh-CN" altLang="en-US" sz="3200" b="1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5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52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87" grpId="0" autoUpdateAnimBg="0"/>
      <p:bldP spid="22529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Text Box 2"/>
          <p:cNvSpPr txBox="1">
            <a:spLocks noChangeArrowheads="1"/>
          </p:cNvSpPr>
          <p:nvPr/>
        </p:nvSpPr>
        <p:spPr bwMode="auto">
          <a:xfrm>
            <a:off x="-144524" y="56427"/>
            <a:ext cx="482441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）取代反应</a:t>
            </a:r>
          </a:p>
        </p:txBody>
      </p:sp>
      <p:sp>
        <p:nvSpPr>
          <p:cNvPr id="226307" name="Text Box 3"/>
          <p:cNvSpPr txBox="1">
            <a:spLocks noChangeArrowheads="1"/>
          </p:cNvSpPr>
          <p:nvPr/>
        </p:nvSpPr>
        <p:spPr bwMode="auto">
          <a:xfrm>
            <a:off x="151218" y="725472"/>
            <a:ext cx="482441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 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2" action="ppaction://hlinkfile"/>
              </a:rPr>
              <a:t>苯的溴代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413" y="2660870"/>
            <a:ext cx="3312430" cy="4012464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2267681" y="6488668"/>
            <a:ext cx="135966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1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AgNO</a:t>
            </a:r>
            <a:r>
              <a:rPr lang="en-US" altLang="zh-CN" sz="1800" baseline="-25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zh-CN" altLang="en-US" sz="18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溶液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790628" y="4649776"/>
            <a:ext cx="95410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苯、溴</a:t>
            </a:r>
            <a:endParaRPr lang="en-US" altLang="zh-CN" sz="2000" b="0" cap="none" spc="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zh-CN" altLang="en-US" sz="2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铁粉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" name="Text Box 11"/>
          <p:cNvSpPr txBox="1">
            <a:spLocks noChangeArrowheads="1"/>
          </p:cNvSpPr>
          <p:nvPr/>
        </p:nvSpPr>
        <p:spPr bwMode="auto">
          <a:xfrm>
            <a:off x="3216151" y="2624471"/>
            <a:ext cx="379142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1</a:t>
            </a:r>
            <a:r>
              <a:rPr kumimoji="1" lang="zh-CN" altLang="en-US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试剂加入顺序：</a:t>
            </a:r>
            <a:r>
              <a:rPr kumimoji="1" lang="zh-CN" altLang="en-US" sz="18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苯</a:t>
            </a:r>
            <a:r>
              <a:rPr kumimoji="1" lang="zh-CN" altLang="en-US" sz="1800" b="1" dirty="0" smtClean="0">
                <a:solidFill>
                  <a:srgbClr val="FF000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→</a:t>
            </a:r>
            <a:r>
              <a:rPr kumimoji="1" lang="zh-CN" altLang="en-US" sz="18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液溴</a:t>
            </a:r>
            <a:r>
              <a:rPr kumimoji="1" lang="zh-CN" altLang="en-US" sz="1800" b="1" dirty="0" smtClean="0">
                <a:solidFill>
                  <a:srgbClr val="FF0000"/>
                </a:solidFill>
                <a:latin typeface="MS PMincho" panose="02020600040205080304" pitchFamily="18" charset="-128"/>
                <a:ea typeface="MS PMincho" panose="02020600040205080304" pitchFamily="18" charset="-128"/>
              </a:rPr>
              <a:t>→</a:t>
            </a:r>
            <a:r>
              <a:rPr kumimoji="1" lang="zh-CN" altLang="en-US" sz="18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 </a:t>
            </a:r>
            <a:r>
              <a:rPr kumimoji="1" lang="en-US" altLang="zh-CN" sz="1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Fe</a:t>
            </a:r>
            <a:r>
              <a:rPr kumimoji="1" lang="zh-CN" altLang="en-US" sz="18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屑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232217" y="2986686"/>
            <a:ext cx="289534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2</a:t>
            </a:r>
            <a:r>
              <a:rPr kumimoji="1" lang="zh-CN" altLang="en-US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铁屑的作用：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作</a:t>
            </a:r>
            <a:r>
              <a:rPr kumimoji="1" lang="zh-CN" altLang="en-US" sz="20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催化剂</a:t>
            </a:r>
            <a:endParaRPr kumimoji="1" lang="zh-CN" altLang="en-US" sz="2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226532" y="3431273"/>
            <a:ext cx="5734262" cy="861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3</a:t>
            </a:r>
            <a:r>
              <a:rPr kumimoji="1" lang="zh-CN" altLang="en-US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现象</a:t>
            </a:r>
            <a:r>
              <a:rPr kumimoji="1" lang="zh-CN" altLang="en-US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：烧瓶内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剧烈</a:t>
            </a:r>
            <a:r>
              <a:rPr kumimoji="1" lang="zh-CN" altLang="en-US" sz="20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反应，轻微翻腾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，反应</a:t>
            </a:r>
            <a:r>
              <a:rPr kumimoji="1" lang="zh-CN" altLang="en-US" sz="20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放热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。</a:t>
            </a:r>
            <a:endParaRPr kumimoji="1" lang="en-US" altLang="zh-CN" sz="2000" b="1" dirty="0" smtClean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导气管口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出现白雾；</a:t>
            </a:r>
            <a:r>
              <a:rPr kumimoji="1" lang="zh-CN" altLang="en-US" sz="20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烧杯中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出现浅黄色沉淀</a:t>
            </a:r>
            <a:endParaRPr kumimoji="1" lang="zh-CN" altLang="en-US" sz="2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3179402" y="4351560"/>
            <a:ext cx="521809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4</a:t>
            </a:r>
            <a:r>
              <a:rPr kumimoji="1" lang="zh-CN" altLang="en-US" sz="20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长导管作用：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导</a:t>
            </a:r>
            <a:r>
              <a:rPr kumimoji="1" lang="zh-CN" altLang="en-US" sz="2000" b="1" dirty="0">
                <a:solidFill>
                  <a:srgbClr val="FF00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气和冷凝回流（或冷凝器）</a:t>
            </a:r>
            <a:endParaRPr kumimoji="1" lang="zh-CN" altLang="en-US" sz="2400" b="1" dirty="0">
              <a:solidFill>
                <a:srgbClr val="FF0000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198116" y="4773764"/>
            <a:ext cx="5647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1800" b="1" dirty="0" smtClean="0">
                <a:solidFill>
                  <a:srgbClr val="FF33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5</a:t>
            </a:r>
            <a:r>
              <a:rPr kumimoji="1" lang="zh-CN" altLang="en-US" sz="1800" b="1" dirty="0" smtClean="0">
                <a:solidFill>
                  <a:srgbClr val="FF33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长导管不伸入液面下：溴化</a:t>
            </a:r>
            <a:r>
              <a:rPr kumimoji="1" lang="zh-CN" altLang="en-US" sz="1800" b="1" dirty="0">
                <a:solidFill>
                  <a:srgbClr val="FF3300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氢易溶于水，防止倒吸。</a:t>
            </a:r>
            <a:endParaRPr kumimoji="1" lang="zh-CN" altLang="en-US" sz="1800" b="1" dirty="0"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3241265" y="5156252"/>
            <a:ext cx="51828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6</a:t>
            </a:r>
            <a:r>
              <a:rPr kumimoji="1" lang="zh-CN" altLang="en-US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哪些</a:t>
            </a:r>
            <a:r>
              <a:rPr kumimoji="1" lang="zh-CN" altLang="en-US" sz="1800" b="1" dirty="0">
                <a:latin typeface="幼圆" panose="02010509060101010101" pitchFamily="49" charset="-122"/>
                <a:ea typeface="幼圆" panose="02010509060101010101" pitchFamily="49" charset="-122"/>
              </a:rPr>
              <a:t>现象说明发生了取代反应而不是加成反应？</a:t>
            </a:r>
          </a:p>
        </p:txBody>
      </p:sp>
      <p:sp>
        <p:nvSpPr>
          <p:cNvPr id="7" name="矩形 6"/>
          <p:cNvSpPr/>
          <p:nvPr/>
        </p:nvSpPr>
        <p:spPr>
          <a:xfrm>
            <a:off x="3466262" y="5690178"/>
            <a:ext cx="541526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7</a:t>
            </a:r>
            <a:r>
              <a:rPr kumimoji="1" lang="zh-CN" altLang="en-US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纯净</a:t>
            </a:r>
            <a:r>
              <a:rPr kumimoji="1" lang="zh-CN" altLang="en-US" sz="1800" b="1" dirty="0">
                <a:latin typeface="幼圆" panose="02010509060101010101" pitchFamily="49" charset="-122"/>
                <a:ea typeface="幼圆" panose="02010509060101010101" pitchFamily="49" charset="-122"/>
              </a:rPr>
              <a:t>的溴苯应是无色的，为什么所得溴苯为褐色</a:t>
            </a:r>
            <a:r>
              <a:rPr kumimoji="1" lang="zh-CN" altLang="en-US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？</a:t>
            </a:r>
            <a:endParaRPr kumimoji="1" lang="en-US" altLang="zh-CN" sz="1800" b="1" dirty="0" smtClean="0"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kumimoji="1" lang="zh-CN" altLang="en-US" sz="1800" b="1" dirty="0" smtClean="0">
                <a:latin typeface="幼圆" panose="02010509060101010101" pitchFamily="49" charset="-122"/>
                <a:ea typeface="幼圆" panose="02010509060101010101" pitchFamily="49" charset="-122"/>
              </a:rPr>
              <a:t>溶解了什么物质？用什么试剂除杂？</a:t>
            </a:r>
            <a:endParaRPr lang="zh-CN" altLang="en-US" sz="1800" dirty="0"/>
          </a:p>
        </p:txBody>
      </p:sp>
      <p:graphicFrame>
        <p:nvGraphicFramePr>
          <p:cNvPr id="8" name="表格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239833"/>
              </p:ext>
            </p:extLst>
          </p:nvPr>
        </p:nvGraphicFramePr>
        <p:xfrm>
          <a:off x="2864794" y="169212"/>
          <a:ext cx="6096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9200"/>
                <a:gridCol w="1219200"/>
                <a:gridCol w="1219200"/>
                <a:gridCol w="1219200"/>
                <a:gridCol w="1219200"/>
              </a:tblGrid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物质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err="1" smtClean="0"/>
                        <a:t>HBr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Br</a:t>
                      </a:r>
                      <a:r>
                        <a:rPr lang="en-US" altLang="zh-CN" baseline="-25000" dirty="0" smtClean="0"/>
                        <a:t>2</a:t>
                      </a:r>
                      <a:endParaRPr lang="zh-CN" altLang="en-US" baseline="-25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苯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溴苯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密度</a:t>
                      </a:r>
                      <a:r>
                        <a:rPr lang="en-US" altLang="zh-CN" dirty="0" smtClean="0"/>
                        <a:t>g/mL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0.0036452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3.10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0.88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1.50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沸点℃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-66.8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59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80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zh-CN" dirty="0" smtClean="0"/>
                        <a:t>156</a:t>
                      </a:r>
                      <a:endParaRPr lang="zh-CN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水溶性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易溶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微溶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微溶</a:t>
                      </a:r>
                      <a:endParaRPr lang="zh-CN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zh-CN" altLang="en-US" dirty="0" smtClean="0"/>
                        <a:t>微溶</a:t>
                      </a:r>
                      <a:endParaRPr lang="zh-CN" altLang="en-US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52779" y="1622331"/>
            <a:ext cx="5076564" cy="1170675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 autoUpdateAnimBg="0"/>
      <p:bldP spid="14" grpId="0" autoUpdateAnimBg="0"/>
      <p:bldP spid="15" grpId="0" autoUpdateAnimBg="0"/>
      <p:bldP spid="6" grpId="0"/>
      <p:bldP spid="17" grpId="0" autoUpdateAnimBg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11872" y="11686"/>
            <a:ext cx="387798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溴制备实验装置多样化分析</a:t>
            </a:r>
            <a:endParaRPr lang="zh-CN" altLang="en-US" sz="2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35" y="620688"/>
            <a:ext cx="4064037" cy="2941287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288685"/>
            <a:ext cx="11336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39</a:t>
            </a:r>
            <a:r>
              <a:rPr lang="zh-CN" altLang="en-US" sz="1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1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3573736"/>
            <a:ext cx="2120969" cy="313368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9932" y="620688"/>
            <a:ext cx="3379650" cy="2607159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91880" y="3376773"/>
            <a:ext cx="4772431" cy="3495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790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872716"/>
            <a:ext cx="8670781" cy="4716524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555776" y="9053"/>
            <a:ext cx="45704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2012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高考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28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题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3887924" y="1887502"/>
            <a:ext cx="46858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五三</a:t>
            </a:r>
            <a:r>
              <a:rPr lang="en-US" altLang="zh-CN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44</a:t>
            </a:r>
            <a:r>
              <a:rPr lang="zh-CN" alt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页 </a:t>
            </a:r>
            <a:r>
              <a:rPr lang="en-US" altLang="zh-CN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13</a:t>
            </a:r>
            <a:r>
              <a:rPr lang="zh-CN" altLang="en-US" sz="5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题</a:t>
            </a:r>
            <a:endParaRPr lang="zh-CN" altLang="en-US" sz="5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2260" y="2984526"/>
            <a:ext cx="2152650" cy="361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1662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85" y="0"/>
            <a:ext cx="9200418" cy="273630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80" y="3681028"/>
            <a:ext cx="9183532" cy="172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3177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159218" y="747577"/>
            <a:ext cx="2083371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b </a:t>
            </a:r>
            <a:r>
              <a:rPr lang="zh-CN" altLang="en-US" sz="2800" b="1" dirty="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  <a:hlinkClick r:id="rId2" action="ppaction://hlinkfile"/>
              </a:rPr>
              <a:t>苯的硝化</a:t>
            </a:r>
            <a:endParaRPr lang="zh-CN" altLang="en-US" sz="2800" b="1" dirty="0">
              <a:solidFill>
                <a:srgbClr val="0000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Rectangle 35"/>
          <p:cNvSpPr>
            <a:spLocks noChangeArrowheads="1"/>
          </p:cNvSpPr>
          <p:nvPr/>
        </p:nvSpPr>
        <p:spPr bwMode="auto">
          <a:xfrm>
            <a:off x="2919353" y="145326"/>
            <a:ext cx="6224647" cy="954107"/>
          </a:xfrm>
          <a:prstGeom prst="rect">
            <a:avLst/>
          </a:prstGeom>
          <a:solidFill>
            <a:srgbClr val="00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烃</a:t>
            </a:r>
            <a:r>
              <a:rPr lang="zh-CN" altLang="en-US" sz="2800" b="1" dirty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分子中的氢原子被－</a:t>
            </a:r>
            <a:r>
              <a:rPr lang="en-US" altLang="zh-CN" sz="2800" b="1" dirty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NO</a:t>
            </a:r>
            <a:r>
              <a:rPr lang="en-US" altLang="zh-CN" sz="2800" b="1" baseline="-25000" dirty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2</a:t>
            </a:r>
            <a:r>
              <a:rPr lang="zh-CN" altLang="en-US" sz="2800" b="1" dirty="0" smtClean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所</a:t>
            </a:r>
            <a:endParaRPr lang="en-US" altLang="zh-CN" sz="2800" b="1" dirty="0" smtClean="0">
              <a:solidFill>
                <a:schemeClr val="accent4"/>
              </a:solidFill>
              <a:latin typeface="Times New Roman" panose="02020603050405020304" pitchFamily="18" charset="0"/>
              <a:ea typeface="隶书" panose="02010509060101010101" pitchFamily="49" charset="-122"/>
            </a:endParaRPr>
          </a:p>
          <a:p>
            <a:r>
              <a:rPr lang="zh-CN" altLang="en-US" sz="2800" b="1" dirty="0" smtClean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取代</a:t>
            </a:r>
            <a:r>
              <a:rPr lang="zh-CN" altLang="en-US" sz="2800" b="1" dirty="0">
                <a:solidFill>
                  <a:schemeClr val="accent4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的反应叫做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隶书" panose="02010509060101010101" pitchFamily="49" charset="-122"/>
              </a:rPr>
              <a:t>硝化反应</a:t>
            </a:r>
          </a:p>
        </p:txBody>
      </p:sp>
      <p:sp>
        <p:nvSpPr>
          <p:cNvPr id="18" name="Rectangle 36"/>
          <p:cNvSpPr>
            <a:spLocks noChangeArrowheads="1"/>
          </p:cNvSpPr>
          <p:nvPr/>
        </p:nvSpPr>
        <p:spPr bwMode="auto">
          <a:xfrm>
            <a:off x="2024" y="1334055"/>
            <a:ext cx="23952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1200" b="1" dirty="0">
                <a:solidFill>
                  <a:srgbClr val="FF0000"/>
                </a:solidFill>
              </a:rPr>
              <a:t>硝基</a:t>
            </a:r>
            <a:r>
              <a:rPr kumimoji="1" lang="en-US" altLang="zh-CN" sz="1200" b="1" dirty="0">
                <a:solidFill>
                  <a:srgbClr val="FF0000"/>
                </a:solidFill>
              </a:rPr>
              <a:t>:</a:t>
            </a:r>
            <a:r>
              <a:rPr kumimoji="1" lang="zh-CN" altLang="en-US" sz="1200" b="1" dirty="0">
                <a:solidFill>
                  <a:srgbClr val="FF0000"/>
                </a:solidFill>
              </a:rPr>
              <a:t>－</a:t>
            </a:r>
            <a:r>
              <a:rPr kumimoji="1" lang="en-US" altLang="zh-CN" sz="1200" b="1" dirty="0">
                <a:solidFill>
                  <a:srgbClr val="FF0000"/>
                </a:solidFill>
              </a:rPr>
              <a:t>NO</a:t>
            </a:r>
            <a:r>
              <a:rPr kumimoji="1" lang="en-US" altLang="zh-CN" sz="1200" b="1" baseline="-25000" dirty="0">
                <a:solidFill>
                  <a:srgbClr val="FF0000"/>
                </a:solidFill>
              </a:rPr>
              <a:t>2</a:t>
            </a:r>
            <a:r>
              <a:rPr kumimoji="1" lang="en-US" altLang="zh-CN" sz="1200" dirty="0"/>
              <a:t>(</a:t>
            </a:r>
            <a:r>
              <a:rPr kumimoji="1" lang="zh-CN" altLang="en-US" sz="1200" b="1" dirty="0">
                <a:solidFill>
                  <a:srgbClr val="0000CC"/>
                </a:solidFill>
              </a:rPr>
              <a:t>注意与</a:t>
            </a:r>
            <a:r>
              <a:rPr kumimoji="1" lang="en-US" altLang="zh-CN" sz="1200" b="1" dirty="0">
                <a:solidFill>
                  <a:srgbClr val="0000CC"/>
                </a:solidFill>
              </a:rPr>
              <a:t>NO</a:t>
            </a:r>
            <a:r>
              <a:rPr kumimoji="1" lang="en-US" altLang="zh-CN" sz="1200" b="1" baseline="-25000" dirty="0">
                <a:solidFill>
                  <a:srgbClr val="0000CC"/>
                </a:solidFill>
              </a:rPr>
              <a:t>2</a:t>
            </a:r>
            <a:r>
              <a:rPr kumimoji="1" lang="zh-CN" altLang="en-US" sz="1200" b="1" baseline="30000" dirty="0">
                <a:solidFill>
                  <a:srgbClr val="0000CC"/>
                </a:solidFill>
              </a:rPr>
              <a:t>－</a:t>
            </a:r>
            <a:r>
              <a:rPr kumimoji="1" lang="zh-CN" altLang="en-US" sz="1200" b="1" dirty="0">
                <a:solidFill>
                  <a:srgbClr val="0000CC"/>
                </a:solidFill>
              </a:rPr>
              <a:t> 区别</a:t>
            </a:r>
            <a:r>
              <a:rPr kumimoji="1" lang="zh-CN" altLang="en-US" sz="1200" dirty="0"/>
              <a:t>）</a:t>
            </a:r>
          </a:p>
        </p:txBody>
      </p:sp>
      <p:sp>
        <p:nvSpPr>
          <p:cNvPr id="19" name="Text Box 37"/>
          <p:cNvSpPr txBox="1">
            <a:spLocks noChangeArrowheads="1"/>
          </p:cNvSpPr>
          <p:nvPr/>
        </p:nvSpPr>
        <p:spPr bwMode="auto">
          <a:xfrm>
            <a:off x="5586686" y="1867600"/>
            <a:ext cx="34275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3600" b="1" dirty="0">
                <a:latin typeface="Times New Roman" panose="02020603050405020304" pitchFamily="18" charset="0"/>
                <a:ea typeface="隶书" panose="02010509060101010101" pitchFamily="49" charset="-122"/>
              </a:rPr>
              <a:t>吸水剂和</a:t>
            </a:r>
            <a:r>
              <a:rPr kumimoji="1" lang="zh-CN" altLang="en-US" sz="3600" b="1" dirty="0" smtClean="0">
                <a:latin typeface="Times New Roman" panose="02020603050405020304" pitchFamily="18" charset="0"/>
                <a:ea typeface="隶书" panose="02010509060101010101" pitchFamily="49" charset="-122"/>
              </a:rPr>
              <a:t>催化剂</a:t>
            </a:r>
            <a:endParaRPr kumimoji="1" lang="zh-CN" altLang="en-US" sz="3600" b="1" dirty="0">
              <a:latin typeface="Times New Roman" panose="02020603050405020304" pitchFamily="18" charset="0"/>
              <a:ea typeface="隶书" panose="02010509060101010101" pitchFamily="49" charset="-122"/>
            </a:endParaRPr>
          </a:p>
        </p:txBody>
      </p:sp>
      <p:sp>
        <p:nvSpPr>
          <p:cNvPr id="22" name="Text Box 2"/>
          <p:cNvSpPr txBox="1">
            <a:spLocks noChangeArrowheads="1"/>
          </p:cNvSpPr>
          <p:nvPr/>
        </p:nvSpPr>
        <p:spPr bwMode="auto">
          <a:xfrm>
            <a:off x="14510" y="89765"/>
            <a:ext cx="3024336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3200" b="1" dirty="0">
                <a:latin typeface="黑体" panose="02010609060101010101" pitchFamily="49" charset="-122"/>
                <a:ea typeface="黑体" panose="02010609060101010101" pitchFamily="49" charset="-122"/>
              </a:rPr>
              <a:t>）取代反应</a:t>
            </a: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0911" y="907491"/>
            <a:ext cx="6783089" cy="1269578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5556728" y="1627865"/>
            <a:ext cx="39145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b="1" dirty="0">
                <a:latin typeface="黑体" panose="02010609060101010101" pitchFamily="49" charset="-122"/>
                <a:ea typeface="黑体" panose="02010609060101010101" pitchFamily="49" charset="-122"/>
              </a:rPr>
              <a:t>℃</a:t>
            </a:r>
            <a:endParaRPr lang="zh-CN" altLang="en-US" dirty="0"/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2103" y="2408842"/>
            <a:ext cx="2678602" cy="4326111"/>
          </a:xfrm>
          <a:prstGeom prst="rect">
            <a:avLst/>
          </a:prstGeom>
        </p:spPr>
      </p:pic>
      <p:sp>
        <p:nvSpPr>
          <p:cNvPr id="26" name="矩形 25"/>
          <p:cNvSpPr/>
          <p:nvPr/>
        </p:nvSpPr>
        <p:spPr>
          <a:xfrm>
            <a:off x="1345370" y="2421265"/>
            <a:ext cx="111601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1600" b="1" dirty="0">
                <a:latin typeface="楷体_GB2312" pitchFamily="49" charset="-122"/>
                <a:ea typeface="楷体_GB2312" pitchFamily="49" charset="-122"/>
              </a:rPr>
              <a:t>实验步骤</a:t>
            </a:r>
            <a:r>
              <a:rPr kumimoji="1" lang="en-US" altLang="zh-CN" sz="1600" b="1" dirty="0">
                <a:latin typeface="楷体_GB2312" pitchFamily="49" charset="-122"/>
                <a:ea typeface="楷体_GB2312" pitchFamily="49" charset="-122"/>
              </a:rPr>
              <a:t>:</a:t>
            </a:r>
            <a:endParaRPr lang="zh-CN" altLang="en-US" dirty="0"/>
          </a:p>
        </p:txBody>
      </p:sp>
      <p:sp>
        <p:nvSpPr>
          <p:cNvPr id="27" name="矩形 26"/>
          <p:cNvSpPr/>
          <p:nvPr/>
        </p:nvSpPr>
        <p:spPr>
          <a:xfrm>
            <a:off x="2576289" y="2383664"/>
            <a:ext cx="61171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 smtClean="0">
                <a:latin typeface="楷体_GB2312" pitchFamily="49" charset="-122"/>
                <a:ea typeface="楷体_GB2312" pitchFamily="49" charset="-122"/>
              </a:rPr>
              <a:t>①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配制混酸</a:t>
            </a:r>
            <a:r>
              <a:rPr kumimoji="1" lang="zh-CN" altLang="en-US" sz="2000" b="1" dirty="0" smtClean="0">
                <a:latin typeface="楷体_GB2312" pitchFamily="49" charset="-122"/>
                <a:ea typeface="楷体_GB2312" pitchFamily="49" charset="-122"/>
              </a:rPr>
              <a:t>：先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将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1.5mL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浓硝酸注入大试管中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再慢慢注入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2mL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浓硫酸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并及时摇匀和冷却。</a:t>
            </a:r>
            <a:endParaRPr kumimoji="1" lang="en-US" altLang="zh-CN" sz="2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576289" y="3054020"/>
            <a:ext cx="63691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 smtClean="0">
                <a:latin typeface="楷体_GB2312" pitchFamily="49" charset="-122"/>
                <a:ea typeface="楷体_GB2312" pitchFamily="49" charset="-122"/>
              </a:rPr>
              <a:t>②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添加反应物</a:t>
            </a:r>
            <a:r>
              <a:rPr kumimoji="1" lang="zh-CN" altLang="en-US" sz="2000" b="1" dirty="0" smtClean="0">
                <a:latin typeface="楷体_GB2312" pitchFamily="49" charset="-122"/>
                <a:ea typeface="楷体_GB2312" pitchFamily="49" charset="-122"/>
              </a:rPr>
              <a:t>：向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冷却后的酸中逐滴加入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1mL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苯</a:t>
            </a:r>
            <a:r>
              <a:rPr kumimoji="1" lang="en-US" altLang="zh-CN" sz="2000" b="1" dirty="0" smtClean="0">
                <a:latin typeface="楷体_GB2312" pitchFamily="49" charset="-122"/>
                <a:ea typeface="楷体_GB2312" pitchFamily="49" charset="-122"/>
              </a:rPr>
              <a:t>,</a:t>
            </a:r>
          </a:p>
          <a:p>
            <a:r>
              <a:rPr kumimoji="1" lang="zh-CN" altLang="en-US" sz="2000" b="1" dirty="0" smtClean="0">
                <a:latin typeface="楷体_GB2312" pitchFamily="49" charset="-122"/>
                <a:ea typeface="楷体_GB2312" pitchFamily="49" charset="-122"/>
              </a:rPr>
              <a:t>充分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振荡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混和均匀。</a:t>
            </a:r>
            <a:endParaRPr kumimoji="1" lang="en-US" altLang="zh-CN" sz="2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2198117" y="4914915"/>
            <a:ext cx="69028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2000" b="1" dirty="0" smtClean="0">
                <a:latin typeface="楷体_GB2312" pitchFamily="49" charset="-122"/>
                <a:ea typeface="楷体_GB2312" pitchFamily="49" charset="-122"/>
              </a:rPr>
              <a:t>③</a:t>
            </a:r>
            <a:r>
              <a:rPr kumimoji="1" lang="zh-CN" altLang="en-US" sz="2000" b="1" dirty="0" smtClean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水浴加热反应</a:t>
            </a:r>
            <a:r>
              <a:rPr kumimoji="1" lang="zh-CN" altLang="en-US" sz="2000" b="1" dirty="0" smtClean="0">
                <a:latin typeface="楷体_GB2312" pitchFamily="49" charset="-122"/>
                <a:ea typeface="楷体_GB2312" pitchFamily="49" charset="-122"/>
              </a:rPr>
              <a:t>：将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混合物控制在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50-60℃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的条件下约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10min</a:t>
            </a:r>
            <a:endParaRPr lang="zh-CN" altLang="en-US" sz="2000" dirty="0"/>
          </a:p>
        </p:txBody>
      </p:sp>
      <p:sp>
        <p:nvSpPr>
          <p:cNvPr id="30" name="矩形 29"/>
          <p:cNvSpPr/>
          <p:nvPr/>
        </p:nvSpPr>
        <p:spPr>
          <a:xfrm>
            <a:off x="1903376" y="3899252"/>
            <a:ext cx="725951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zh-CN" altLang="en-US" sz="2000" b="1" dirty="0" smtClean="0">
                <a:latin typeface="楷体_GB2312" pitchFamily="49" charset="-122"/>
                <a:ea typeface="楷体_GB2312" pitchFamily="49" charset="-122"/>
              </a:rPr>
              <a:t>原因解释：浓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硝酸和浓硫酸的混合酸要冷却到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50-60℃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以下，再慢慢滴入苯，边加边振荡，因为反应放热，温度过高，苯易挥发，且硝酸也会分解，同时苯和浓硫酸在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75-80℃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时会发生反应。</a:t>
            </a:r>
          </a:p>
        </p:txBody>
      </p:sp>
      <p:sp>
        <p:nvSpPr>
          <p:cNvPr id="31" name="矩形 30"/>
          <p:cNvSpPr/>
          <p:nvPr/>
        </p:nvSpPr>
        <p:spPr>
          <a:xfrm>
            <a:off x="157992" y="1525904"/>
            <a:ext cx="17235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五三</a:t>
            </a:r>
            <a:r>
              <a:rPr lang="en-US" altLang="zh-CN" sz="40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pitchFamily="49" charset="-122"/>
                <a:ea typeface="楷体" panose="02010609060101010101" pitchFamily="49" charset="-122"/>
              </a:rPr>
              <a:t>39</a:t>
            </a:r>
            <a:endParaRPr lang="zh-CN" altLang="en-US" sz="40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2132211" y="5305164"/>
            <a:ext cx="7240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④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将反应后的液体到入盛冷水的烧杯中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可以看到烧杯底部有黄色油状物生成，经过分离得到粗硝基苯。</a:t>
            </a:r>
            <a:endParaRPr kumimoji="1" lang="en-US" altLang="zh-CN" sz="2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922405" y="6080416"/>
            <a:ext cx="724048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⑤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粗产品依次用蒸馏水和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5%NaOH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溶液洗涤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最后再用蒸馏水洗涤。将用无水</a:t>
            </a:r>
            <a:r>
              <a:rPr kumimoji="1" lang="en-US" altLang="zh-CN" sz="2000" b="1" dirty="0">
                <a:latin typeface="楷体_GB2312" pitchFamily="49" charset="-122"/>
                <a:ea typeface="楷体_GB2312" pitchFamily="49" charset="-122"/>
              </a:rPr>
              <a:t>CaCl</a:t>
            </a:r>
            <a:r>
              <a:rPr kumimoji="1" lang="en-US" altLang="zh-CN" sz="2000" b="1" baseline="-25000" dirty="0">
                <a:latin typeface="楷体_GB2312" pitchFamily="49" charset="-122"/>
                <a:ea typeface="楷体_GB2312" pitchFamily="49" charset="-122"/>
              </a:rPr>
              <a:t>2</a:t>
            </a:r>
            <a:r>
              <a:rPr kumimoji="1" lang="zh-CN" altLang="en-US" sz="2000" b="1" dirty="0">
                <a:latin typeface="楷体_GB2312" pitchFamily="49" charset="-122"/>
                <a:ea typeface="楷体_GB2312" pitchFamily="49" charset="-122"/>
              </a:rPr>
              <a:t>干燥后的粗硝基苯进行蒸馏，得到纯硝基苯。</a:t>
            </a:r>
            <a:endParaRPr kumimoji="1" lang="en-US" altLang="zh-CN" sz="2000" b="1" dirty="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" name="Rectangle 38"/>
          <p:cNvSpPr>
            <a:spLocks noChangeArrowheads="1"/>
          </p:cNvSpPr>
          <p:nvPr/>
        </p:nvSpPr>
        <p:spPr bwMode="auto">
          <a:xfrm>
            <a:off x="3197997" y="1946597"/>
            <a:ext cx="26733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浓硫酸的作用：</a:t>
            </a:r>
            <a:endParaRPr kumimoji="1" lang="zh-CN" altLang="en-US" sz="3200" dirty="0"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-19653" y="2370260"/>
            <a:ext cx="1005403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16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冷凝回流</a:t>
            </a:r>
            <a:endParaRPr lang="zh-CN" altLang="en-US" sz="1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7" name="直接箭头连接符 36"/>
          <p:cNvCxnSpPr/>
          <p:nvPr/>
        </p:nvCxnSpPr>
        <p:spPr bwMode="auto">
          <a:xfrm>
            <a:off x="779392" y="2737607"/>
            <a:ext cx="565978" cy="35394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03622248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7" grpId="0" animBg="1"/>
      <p:bldP spid="18" grpId="0"/>
      <p:bldP spid="19" grpId="0"/>
      <p:bldP spid="27" grpId="0"/>
      <p:bldP spid="28" grpId="0"/>
      <p:bldP spid="29" grpId="0"/>
      <p:bldP spid="30" grpId="0"/>
      <p:bldP spid="32" grpId="0"/>
      <p:bldP spid="33" grpId="0"/>
      <p:bldP spid="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2"/>
          <p:cNvSpPr>
            <a:spLocks noChangeArrowheads="1"/>
          </p:cNvSpPr>
          <p:nvPr/>
        </p:nvSpPr>
        <p:spPr bwMode="auto">
          <a:xfrm>
            <a:off x="215900" y="116632"/>
            <a:ext cx="1712913" cy="701675"/>
          </a:xfrm>
          <a:prstGeom prst="rect">
            <a:avLst/>
          </a:prstGeom>
          <a:solidFill>
            <a:srgbClr val="FF99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4000" b="1" dirty="0">
                <a:solidFill>
                  <a:schemeClr val="bg1"/>
                </a:solidFill>
                <a:latin typeface="宋体" panose="02010600030101010101" pitchFamily="2" charset="-122"/>
              </a:rPr>
              <a:t>注意：</a:t>
            </a:r>
          </a:p>
        </p:txBody>
      </p:sp>
      <p:sp>
        <p:nvSpPr>
          <p:cNvPr id="234500" name="Rectangle 4"/>
          <p:cNvSpPr>
            <a:spLocks noChangeArrowheads="1"/>
          </p:cNvSpPr>
          <p:nvPr/>
        </p:nvSpPr>
        <p:spPr bwMode="auto">
          <a:xfrm>
            <a:off x="0" y="944724"/>
            <a:ext cx="9144000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latin typeface="楷体_GB2312" pitchFamily="49" charset="-122"/>
                <a:ea typeface="楷体_GB2312" pitchFamily="49" charset="-122"/>
              </a:rPr>
              <a:t>通常，实验中什么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时候采用</a:t>
            </a:r>
            <a:r>
              <a:rPr kumimoji="1" lang="zh-CN" altLang="en-US" sz="32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水浴</a:t>
            </a:r>
            <a:r>
              <a:rPr kumimoji="1" lang="zh-CN" altLang="en-US" sz="3200" b="1" dirty="0" smtClean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加热？</a:t>
            </a:r>
            <a:endParaRPr kumimoji="1" lang="en-US" altLang="zh-CN" sz="3200" b="1" dirty="0" smtClean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spcBef>
                <a:spcPct val="50000"/>
              </a:spcBef>
            </a:pPr>
            <a:r>
              <a:rPr kumimoji="1" lang="zh-CN" altLang="en-US" sz="3200" b="1" dirty="0" smtClean="0">
                <a:latin typeface="楷体_GB2312" pitchFamily="49" charset="-122"/>
                <a:ea typeface="楷体_GB2312" pitchFamily="49" charset="-122"/>
              </a:rPr>
              <a:t>需要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加热，而且一定要控制在</a:t>
            </a:r>
            <a:r>
              <a:rPr kumimoji="1" lang="en-US" altLang="zh-CN" sz="3200" b="1" dirty="0">
                <a:latin typeface="楷体_GB2312" pitchFamily="49" charset="-122"/>
                <a:ea typeface="楷体_GB2312" pitchFamily="49" charset="-122"/>
              </a:rPr>
              <a:t>100℃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以下，均可采用水浴加热。如果超过</a:t>
            </a:r>
            <a:r>
              <a:rPr kumimoji="1" lang="en-US" altLang="zh-CN" sz="3200" b="1" dirty="0">
                <a:latin typeface="楷体_GB2312" pitchFamily="49" charset="-122"/>
                <a:ea typeface="楷体_GB2312" pitchFamily="49" charset="-122"/>
              </a:rPr>
              <a:t>100 ℃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，还可采用油浴（</a:t>
            </a:r>
            <a:r>
              <a:rPr kumimoji="1" lang="en-US" altLang="zh-CN" sz="3200" b="1" dirty="0">
                <a:latin typeface="楷体_GB2312" pitchFamily="49" charset="-122"/>
                <a:ea typeface="楷体_GB2312" pitchFamily="49" charset="-122"/>
              </a:rPr>
              <a:t>0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～</a:t>
            </a:r>
            <a:r>
              <a:rPr kumimoji="1" lang="en-US" altLang="zh-CN" sz="3200" b="1" dirty="0">
                <a:latin typeface="楷体_GB2312" pitchFamily="49" charset="-122"/>
                <a:ea typeface="楷体_GB2312" pitchFamily="49" charset="-122"/>
              </a:rPr>
              <a:t>300 ℃</a:t>
            </a:r>
            <a:r>
              <a:rPr kumimoji="1" lang="zh-CN" altLang="en-US" sz="3200" b="1" dirty="0">
                <a:latin typeface="楷体_GB2312" pitchFamily="49" charset="-122"/>
                <a:ea typeface="楷体_GB2312" pitchFamily="49" charset="-122"/>
              </a:rPr>
              <a:t>）、沙浴温度更高。</a:t>
            </a:r>
          </a:p>
        </p:txBody>
      </p:sp>
      <p:sp>
        <p:nvSpPr>
          <p:cNvPr id="2" name="矩形 1"/>
          <p:cNvSpPr/>
          <p:nvPr/>
        </p:nvSpPr>
        <p:spPr>
          <a:xfrm>
            <a:off x="0" y="3794920"/>
            <a:ext cx="91440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水浴：沸点在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80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度以下的液体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沸水浴或蒸气浴：需要加热到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100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度时用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液态石蜡：可以加热到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160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易燃烧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植物油：菜油或花生油可以加热到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220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橄榄油可以加热到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250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硅油浴：加热到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250-300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性质稳定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不易燃烧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安全</a:t>
            </a:r>
            <a:r>
              <a:rPr lang="zh-CN" altLang="en-US" sz="2400" dirty="0"/>
              <a:t/>
            </a:r>
            <a:br>
              <a:rPr lang="zh-CN" altLang="en-US" sz="2400" dirty="0"/>
            </a:b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沙浴：可以加热到大于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300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度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但为了受热均匀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使用沙子需用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60-80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目筛筛过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容器为厚壁生铁锅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.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注意个问题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沙子传热性差</a:t>
            </a:r>
            <a:r>
              <a:rPr lang="en-US" altLang="zh-CN" sz="2400" dirty="0">
                <a:solidFill>
                  <a:srgbClr val="333333"/>
                </a:solidFill>
                <a:latin typeface="zuoyeFont_mathFont"/>
              </a:rPr>
              <a:t>,</a:t>
            </a:r>
            <a:r>
              <a:rPr lang="zh-CN" altLang="en-US" sz="2400" dirty="0">
                <a:solidFill>
                  <a:srgbClr val="333333"/>
                </a:solidFill>
                <a:latin typeface="zuoyeFont_mathFont"/>
              </a:rPr>
              <a:t>可以用温度计观察温度变化</a:t>
            </a:r>
            <a:endParaRPr lang="zh-CN" altLang="en-US" sz="2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4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4500" grpId="0" autoUpdateAnimBg="0"/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2"/>
          <p:cNvSpPr>
            <a:spLocks noChangeArrowheads="1"/>
          </p:cNvSpPr>
          <p:nvPr/>
        </p:nvSpPr>
        <p:spPr bwMode="auto">
          <a:xfrm>
            <a:off x="323850" y="3860800"/>
            <a:ext cx="8569325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ct val="50000"/>
              </a:spcBef>
            </a:pP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⑤为提纯硝基苯，一般将粗产品依次用</a:t>
            </a:r>
            <a:r>
              <a:rPr kumimoji="1" lang="zh-CN" altLang="en-US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蒸馏水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和</a:t>
            </a:r>
            <a:r>
              <a:rPr kumimoji="1" lang="en-US" altLang="zh-CN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NaOH</a:t>
            </a:r>
            <a:r>
              <a:rPr kumimoji="1" lang="zh-CN" altLang="en-US" sz="4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溶液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洗涤。</a:t>
            </a:r>
          </a:p>
        </p:txBody>
      </p:sp>
      <p:sp>
        <p:nvSpPr>
          <p:cNvPr id="235523" name="Rectangle 3"/>
          <p:cNvSpPr>
            <a:spLocks noChangeArrowheads="1"/>
          </p:cNvSpPr>
          <p:nvPr/>
        </p:nvSpPr>
        <p:spPr bwMode="auto">
          <a:xfrm>
            <a:off x="471055" y="711200"/>
            <a:ext cx="712946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4000" b="1" dirty="0">
                <a:latin typeface="楷体_GB2312" pitchFamily="49" charset="-122"/>
                <a:ea typeface="楷体_GB2312" pitchFamily="49" charset="-122"/>
              </a:rPr>
              <a:t>③温度计必须</a:t>
            </a:r>
            <a:r>
              <a:rPr kumimoji="1" lang="zh-CN" altLang="en-US" sz="40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悬挂</a:t>
            </a:r>
            <a:r>
              <a:rPr kumimoji="1" lang="zh-CN" altLang="en-US" sz="4000" b="1" dirty="0">
                <a:latin typeface="楷体_GB2312" pitchFamily="49" charset="-122"/>
                <a:ea typeface="楷体_GB2312" pitchFamily="49" charset="-122"/>
              </a:rPr>
              <a:t>在</a:t>
            </a:r>
            <a:r>
              <a:rPr kumimoji="1" lang="zh-CN" altLang="en-US" sz="4000" b="1" dirty="0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水浴</a:t>
            </a:r>
            <a:r>
              <a:rPr kumimoji="1" lang="zh-CN" altLang="en-US" sz="4000" b="1" dirty="0">
                <a:latin typeface="楷体_GB2312" pitchFamily="49" charset="-122"/>
                <a:ea typeface="楷体_GB2312" pitchFamily="49" charset="-122"/>
              </a:rPr>
              <a:t>中。</a:t>
            </a:r>
          </a:p>
        </p:txBody>
      </p:sp>
      <p:grpSp>
        <p:nvGrpSpPr>
          <p:cNvPr id="235524" name="Group 4"/>
          <p:cNvGrpSpPr>
            <a:grpSpLocks/>
          </p:cNvGrpSpPr>
          <p:nvPr/>
        </p:nvGrpSpPr>
        <p:grpSpPr bwMode="auto">
          <a:xfrm>
            <a:off x="323850" y="1412875"/>
            <a:ext cx="8496300" cy="2287588"/>
            <a:chOff x="205" y="935"/>
            <a:chExt cx="5079" cy="1441"/>
          </a:xfrm>
        </p:grpSpPr>
        <p:sp>
          <p:nvSpPr>
            <p:cNvPr id="235525" name="Rectangle 5"/>
            <p:cNvSpPr>
              <a:spLocks noChangeArrowheads="1"/>
            </p:cNvSpPr>
            <p:nvPr/>
          </p:nvSpPr>
          <p:spPr bwMode="auto">
            <a:xfrm>
              <a:off x="205" y="935"/>
              <a:ext cx="5079" cy="5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kumimoji="1" lang="zh-CN" altLang="en-US" sz="4000" b="1"/>
                <a:t>④</a:t>
              </a:r>
              <a:r>
                <a:rPr kumimoji="1" lang="zh-CN" altLang="en-US" sz="4000" b="1">
                  <a:latin typeface="楷体_GB2312" pitchFamily="49" charset="-122"/>
                  <a:ea typeface="楷体_GB2312" pitchFamily="49" charset="-122"/>
                </a:rPr>
                <a:t>不纯的硝基苯显</a:t>
              </a:r>
              <a:r>
                <a:rPr kumimoji="1" lang="zh-CN" altLang="en-US" sz="40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黄</a:t>
              </a:r>
              <a:r>
                <a:rPr kumimoji="1" lang="zh-CN" altLang="en-US" sz="4000" b="1">
                  <a:latin typeface="楷体_GB2312" pitchFamily="49" charset="-122"/>
                  <a:ea typeface="楷体_GB2312" pitchFamily="49" charset="-122"/>
                </a:rPr>
                <a:t>色</a:t>
              </a:r>
            </a:p>
          </p:txBody>
        </p:sp>
        <p:sp>
          <p:nvSpPr>
            <p:cNvPr id="235526" name="Rectangle 6"/>
            <p:cNvSpPr>
              <a:spLocks noChangeArrowheads="1"/>
            </p:cNvSpPr>
            <p:nvPr/>
          </p:nvSpPr>
          <p:spPr bwMode="auto">
            <a:xfrm>
              <a:off x="295" y="935"/>
              <a:ext cx="4718" cy="14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lnSpc>
                  <a:spcPct val="120000"/>
                </a:lnSpc>
                <a:spcBef>
                  <a:spcPct val="50000"/>
                </a:spcBef>
              </a:pPr>
              <a:r>
                <a:rPr kumimoji="1" lang="zh-CN" altLang="en-US" sz="4000" b="1">
                  <a:latin typeface="楷体_GB2312" pitchFamily="49" charset="-122"/>
                  <a:ea typeface="楷体_GB2312" pitchFamily="49" charset="-122"/>
                </a:rPr>
                <a:t>                   （因为溶有</a:t>
              </a:r>
              <a:r>
                <a:rPr kumimoji="1" lang="en-US" altLang="zh-CN" sz="4000" b="1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NO</a:t>
              </a:r>
              <a:r>
                <a:rPr kumimoji="1" lang="en-US" altLang="zh-CN" sz="4000" b="1" baseline="-25000">
                  <a:solidFill>
                    <a:srgbClr val="FF0000"/>
                  </a:solidFill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kumimoji="1" lang="zh-CN" altLang="en-US" sz="4000" b="1">
                  <a:latin typeface="楷体_GB2312" pitchFamily="49" charset="-122"/>
                  <a:ea typeface="楷体_GB2312" pitchFamily="49" charset="-122"/>
                </a:rPr>
                <a:t>）而纯净硝基苯是无色，有苦杏仁味，比水重，油状液体。</a:t>
              </a:r>
            </a:p>
          </p:txBody>
        </p:sp>
      </p:grp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35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35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2" grpId="0" autoUpdateAnimBg="0"/>
      <p:bldP spid="23552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7644" y="1916832"/>
            <a:ext cx="5499287" cy="2268252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717826" y="41113"/>
            <a:ext cx="146706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硝基苯题型</a:t>
            </a:r>
            <a:endParaRPr lang="zh-CN" altLang="en-US" sz="2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0" y="276274"/>
            <a:ext cx="16209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0" cap="none" spc="0" dirty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选择装置</a:t>
            </a:r>
            <a:endParaRPr lang="zh-CN" altLang="en-US" sz="2800" b="0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71412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79812" y="0"/>
            <a:ext cx="30316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五三</a:t>
            </a:r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45</a:t>
            </a:r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19220"/>
            <a:ext cx="9157393" cy="4706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5229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57" y="584684"/>
            <a:ext cx="9171449" cy="56166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837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ext Box 2"/>
          <p:cNvSpPr txBox="1">
            <a:spLocks noChangeArrowheads="1"/>
          </p:cNvSpPr>
          <p:nvPr/>
        </p:nvSpPr>
        <p:spPr bwMode="auto">
          <a:xfrm>
            <a:off x="431800" y="728663"/>
            <a:ext cx="82089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Tahoma" panose="020B0604030504040204" pitchFamily="34" charset="0"/>
                <a:ea typeface="楷体_GB2312" pitchFamily="49" charset="-122"/>
              </a:rPr>
              <a:t>c  </a:t>
            </a:r>
            <a:r>
              <a:rPr lang="zh-CN" altLang="en-US" sz="3200" b="1">
                <a:latin typeface="Tahoma" panose="020B0604030504040204" pitchFamily="34" charset="0"/>
                <a:ea typeface="楷体_GB2312" pitchFamily="49" charset="-122"/>
              </a:rPr>
              <a:t>磺化（苯分子中的</a:t>
            </a:r>
            <a:r>
              <a:rPr lang="en-US" altLang="zh-CN" sz="3200" b="1">
                <a:latin typeface="Times New Roman" panose="02020603050405020304" pitchFamily="18" charset="0"/>
                <a:ea typeface="楷体_GB2312" pitchFamily="49" charset="-122"/>
              </a:rPr>
              <a:t>H</a:t>
            </a:r>
            <a:r>
              <a:rPr lang="zh-CN" altLang="en-US" sz="3200" b="1">
                <a:latin typeface="Tahoma" panose="020B0604030504040204" pitchFamily="34" charset="0"/>
                <a:ea typeface="楷体_GB2312" pitchFamily="49" charset="-122"/>
              </a:rPr>
              <a:t>原子被磺酸基取代的反应）</a:t>
            </a:r>
          </a:p>
        </p:txBody>
      </p:sp>
      <p:grpSp>
        <p:nvGrpSpPr>
          <p:cNvPr id="237571" name="Group 3"/>
          <p:cNvGrpSpPr>
            <a:grpSpLocks/>
          </p:cNvGrpSpPr>
          <p:nvPr/>
        </p:nvGrpSpPr>
        <p:grpSpPr bwMode="auto">
          <a:xfrm>
            <a:off x="2916238" y="2100263"/>
            <a:ext cx="0" cy="792162"/>
            <a:chOff x="3787" y="1525"/>
            <a:chExt cx="0" cy="499"/>
          </a:xfrm>
        </p:grpSpPr>
        <p:sp>
          <p:nvSpPr>
            <p:cNvPr id="237572" name="Line 4"/>
            <p:cNvSpPr>
              <a:spLocks noChangeShapeType="1"/>
            </p:cNvSpPr>
            <p:nvPr/>
          </p:nvSpPr>
          <p:spPr bwMode="auto">
            <a:xfrm flipH="1">
              <a:off x="3787" y="1525"/>
              <a:ext cx="0" cy="9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573" name="Line 5"/>
            <p:cNvSpPr>
              <a:spLocks noChangeShapeType="1"/>
            </p:cNvSpPr>
            <p:nvPr/>
          </p:nvSpPr>
          <p:spPr bwMode="auto">
            <a:xfrm flipH="1">
              <a:off x="3787" y="1661"/>
              <a:ext cx="0" cy="9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574" name="Line 6"/>
            <p:cNvSpPr>
              <a:spLocks noChangeShapeType="1"/>
            </p:cNvSpPr>
            <p:nvPr/>
          </p:nvSpPr>
          <p:spPr bwMode="auto">
            <a:xfrm flipH="1">
              <a:off x="3787" y="1797"/>
              <a:ext cx="0" cy="9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7575" name="Line 7"/>
            <p:cNvSpPr>
              <a:spLocks noChangeShapeType="1"/>
            </p:cNvSpPr>
            <p:nvPr/>
          </p:nvSpPr>
          <p:spPr bwMode="auto">
            <a:xfrm flipH="1">
              <a:off x="3787" y="1933"/>
              <a:ext cx="0" cy="91"/>
            </a:xfrm>
            <a:prstGeom prst="line">
              <a:avLst/>
            </a:prstGeom>
            <a:noFill/>
            <a:ln w="254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37576" name="Rectangle 8"/>
          <p:cNvSpPr>
            <a:spLocks noChangeArrowheads="1"/>
          </p:cNvSpPr>
          <p:nvPr/>
        </p:nvSpPr>
        <p:spPr bwMode="auto">
          <a:xfrm>
            <a:off x="7721600" y="2600325"/>
            <a:ext cx="1422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0000CC"/>
                </a:solidFill>
                <a:latin typeface="Times New Roman" panose="02020603050405020304" pitchFamily="18" charset="0"/>
              </a:rPr>
              <a:t>+ H</a:t>
            </a:r>
            <a:r>
              <a:rPr lang="en-US" altLang="zh-CN" sz="36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600" b="1">
                <a:solidFill>
                  <a:srgbClr val="0000CC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37577" name="Rectangle 9"/>
          <p:cNvSpPr>
            <a:spLocks noChangeArrowheads="1"/>
          </p:cNvSpPr>
          <p:nvPr/>
        </p:nvSpPr>
        <p:spPr bwMode="auto">
          <a:xfrm>
            <a:off x="4643438" y="3465513"/>
            <a:ext cx="25923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chemeClr val="tx2"/>
                </a:solidFill>
                <a:latin typeface="Tahoma" panose="020B0604030504040204" pitchFamily="34" charset="0"/>
                <a:ea typeface="楷体_GB2312" pitchFamily="49" charset="-122"/>
              </a:rPr>
              <a:t>  </a:t>
            </a:r>
            <a:r>
              <a:rPr lang="zh-CN" altLang="en-US" sz="3200" b="1">
                <a:solidFill>
                  <a:srgbClr val="0000CC"/>
                </a:solidFill>
                <a:latin typeface="Tahoma" panose="020B0604030504040204" pitchFamily="34" charset="0"/>
                <a:ea typeface="楷体_GB2312" pitchFamily="49" charset="-122"/>
              </a:rPr>
              <a:t>（苯磺酸）</a:t>
            </a:r>
          </a:p>
        </p:txBody>
      </p:sp>
      <p:sp>
        <p:nvSpPr>
          <p:cNvPr id="237578" name="Rectangle 10"/>
          <p:cNvSpPr>
            <a:spLocks noChangeArrowheads="1"/>
          </p:cNvSpPr>
          <p:nvPr/>
        </p:nvSpPr>
        <p:spPr bwMode="auto">
          <a:xfrm>
            <a:off x="0" y="294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3757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37580" name="Rectangle 12"/>
          <p:cNvSpPr>
            <a:spLocks noChangeArrowheads="1"/>
          </p:cNvSpPr>
          <p:nvPr/>
        </p:nvSpPr>
        <p:spPr bwMode="auto">
          <a:xfrm>
            <a:off x="0" y="29495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37581" name="Text Box 13"/>
          <p:cNvSpPr txBox="1">
            <a:spLocks noChangeArrowheads="1"/>
          </p:cNvSpPr>
          <p:nvPr/>
        </p:nvSpPr>
        <p:spPr bwMode="auto">
          <a:xfrm>
            <a:off x="1763713" y="2312988"/>
            <a:ext cx="2447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+ HO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－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SO</a:t>
            </a:r>
            <a:r>
              <a:rPr lang="en-US" altLang="zh-CN" sz="2800" b="1" baseline="-25000">
                <a:solidFill>
                  <a:srgbClr val="0000CC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H</a:t>
            </a:r>
          </a:p>
        </p:txBody>
      </p:sp>
      <p:grpSp>
        <p:nvGrpSpPr>
          <p:cNvPr id="237586" name="Group 18"/>
          <p:cNvGrpSpPr>
            <a:grpSpLocks/>
          </p:cNvGrpSpPr>
          <p:nvPr/>
        </p:nvGrpSpPr>
        <p:grpSpPr bwMode="auto">
          <a:xfrm>
            <a:off x="755650" y="1881188"/>
            <a:ext cx="935038" cy="1223962"/>
            <a:chOff x="1532" y="672"/>
            <a:chExt cx="531" cy="768"/>
          </a:xfrm>
        </p:grpSpPr>
        <p:sp>
          <p:nvSpPr>
            <p:cNvPr id="237587" name="AutoShape 19"/>
            <p:cNvSpPr>
              <a:spLocks noChangeArrowheads="1"/>
            </p:cNvSpPr>
            <p:nvPr/>
          </p:nvSpPr>
          <p:spPr bwMode="auto">
            <a:xfrm rot="16194560">
              <a:off x="1414" y="790"/>
              <a:ext cx="768" cy="531"/>
            </a:xfrm>
            <a:prstGeom prst="hexagon">
              <a:avLst>
                <a:gd name="adj" fmla="val 36158"/>
                <a:gd name="vf" fmla="val 115470"/>
              </a:avLst>
            </a:prstGeom>
            <a:noFill/>
            <a:ln w="5080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88" name="Line 20"/>
            <p:cNvSpPr>
              <a:spLocks noChangeShapeType="1"/>
            </p:cNvSpPr>
            <p:nvPr/>
          </p:nvSpPr>
          <p:spPr bwMode="auto">
            <a:xfrm rot="262515">
              <a:off x="1584" y="1200"/>
              <a:ext cx="240" cy="14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89" name="Line 21"/>
            <p:cNvSpPr>
              <a:spLocks noChangeShapeType="1"/>
            </p:cNvSpPr>
            <p:nvPr/>
          </p:nvSpPr>
          <p:spPr bwMode="auto">
            <a:xfrm>
              <a:off x="1968" y="912"/>
              <a:ext cx="0" cy="336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7590" name="Line 22"/>
            <p:cNvSpPr>
              <a:spLocks noChangeShapeType="1"/>
            </p:cNvSpPr>
            <p:nvPr/>
          </p:nvSpPr>
          <p:spPr bwMode="auto">
            <a:xfrm rot="-4026852">
              <a:off x="1584" y="768"/>
              <a:ext cx="240" cy="144"/>
            </a:xfrm>
            <a:prstGeom prst="line">
              <a:avLst/>
            </a:prstGeom>
            <a:noFill/>
            <a:ln w="508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37591" name="Group 23"/>
          <p:cNvGrpSpPr>
            <a:grpSpLocks/>
          </p:cNvGrpSpPr>
          <p:nvPr/>
        </p:nvGrpSpPr>
        <p:grpSpPr bwMode="auto">
          <a:xfrm>
            <a:off x="5364163" y="2024063"/>
            <a:ext cx="2444750" cy="1371600"/>
            <a:chOff x="3379" y="1207"/>
            <a:chExt cx="1540" cy="864"/>
          </a:xfrm>
        </p:grpSpPr>
        <p:sp>
          <p:nvSpPr>
            <p:cNvPr id="237592" name="Rectangle 24"/>
            <p:cNvSpPr>
              <a:spLocks noChangeArrowheads="1"/>
            </p:cNvSpPr>
            <p:nvPr/>
          </p:nvSpPr>
          <p:spPr bwMode="auto">
            <a:xfrm>
              <a:off x="3923" y="1251"/>
              <a:ext cx="99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－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SO</a:t>
              </a:r>
              <a:r>
                <a:rPr lang="en-US" altLang="zh-CN" sz="3200" b="1" baseline="-25000">
                  <a:solidFill>
                    <a:srgbClr val="0000CC"/>
                  </a:solidFill>
                  <a:latin typeface="Times New Roman" panose="02020603050405020304" pitchFamily="18" charset="0"/>
                </a:rPr>
                <a:t>3</a:t>
              </a:r>
              <a:r>
                <a:rPr lang="en-US" altLang="zh-CN" sz="3200" b="1">
                  <a:solidFill>
                    <a:srgbClr val="0000CC"/>
                  </a:solidFill>
                  <a:latin typeface="Times New Roman" panose="02020603050405020304" pitchFamily="18" charset="0"/>
                </a:rPr>
                <a:t>H</a:t>
              </a:r>
              <a:endParaRPr lang="en-US" altLang="zh-CN" sz="3200" b="1" baseline="-25000">
                <a:solidFill>
                  <a:srgbClr val="0000CC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37593" name="Group 25"/>
            <p:cNvGrpSpPr>
              <a:grpSpLocks/>
            </p:cNvGrpSpPr>
            <p:nvPr/>
          </p:nvGrpSpPr>
          <p:grpSpPr bwMode="auto">
            <a:xfrm>
              <a:off x="3379" y="1207"/>
              <a:ext cx="624" cy="864"/>
              <a:chOff x="1532" y="672"/>
              <a:chExt cx="531" cy="768"/>
            </a:xfrm>
          </p:grpSpPr>
          <p:sp>
            <p:nvSpPr>
              <p:cNvPr id="237594" name="AutoShape 26"/>
              <p:cNvSpPr>
                <a:spLocks noChangeArrowheads="1"/>
              </p:cNvSpPr>
              <p:nvPr/>
            </p:nvSpPr>
            <p:spPr bwMode="auto">
              <a:xfrm rot="16194560">
                <a:off x="1414" y="790"/>
                <a:ext cx="768" cy="531"/>
              </a:xfrm>
              <a:prstGeom prst="hexagon">
                <a:avLst>
                  <a:gd name="adj" fmla="val 36158"/>
                  <a:gd name="vf" fmla="val 115470"/>
                </a:avLst>
              </a:prstGeom>
              <a:noFill/>
              <a:ln w="5080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bg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7595" name="Line 27"/>
              <p:cNvSpPr>
                <a:spLocks noChangeShapeType="1"/>
              </p:cNvSpPr>
              <p:nvPr/>
            </p:nvSpPr>
            <p:spPr bwMode="auto">
              <a:xfrm rot="262515">
                <a:off x="1584" y="1200"/>
                <a:ext cx="240" cy="144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7596" name="Line 28"/>
              <p:cNvSpPr>
                <a:spLocks noChangeShapeType="1"/>
              </p:cNvSpPr>
              <p:nvPr/>
            </p:nvSpPr>
            <p:spPr bwMode="auto">
              <a:xfrm>
                <a:off x="1968" y="912"/>
                <a:ext cx="0" cy="336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7597" name="Line 29"/>
              <p:cNvSpPr>
                <a:spLocks noChangeShapeType="1"/>
              </p:cNvSpPr>
              <p:nvPr/>
            </p:nvSpPr>
            <p:spPr bwMode="auto">
              <a:xfrm rot="-4026852">
                <a:off x="1584" y="768"/>
                <a:ext cx="240" cy="144"/>
              </a:xfrm>
              <a:prstGeom prst="line">
                <a:avLst/>
              </a:prstGeom>
              <a:noFill/>
              <a:ln w="508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7599" name="Text Box 31"/>
          <p:cNvSpPr txBox="1">
            <a:spLocks noChangeArrowheads="1"/>
          </p:cNvSpPr>
          <p:nvPr/>
        </p:nvSpPr>
        <p:spPr bwMode="auto">
          <a:xfrm>
            <a:off x="1223963" y="4724400"/>
            <a:ext cx="640873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磺酸基中的硫原子和苯环直接相连</a:t>
            </a:r>
          </a:p>
        </p:txBody>
      </p:sp>
      <p:sp>
        <p:nvSpPr>
          <p:cNvPr id="237600" name="Rectangle 32"/>
          <p:cNvSpPr>
            <a:spLocks noChangeArrowheads="1"/>
          </p:cNvSpPr>
          <p:nvPr/>
        </p:nvSpPr>
        <p:spPr bwMode="auto">
          <a:xfrm>
            <a:off x="4348163" y="4941888"/>
            <a:ext cx="31765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kumimoji="1" lang="zh-CN" altLang="en-US" sz="2800" b="1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7601" name="Text Box 33"/>
          <p:cNvSpPr txBox="1">
            <a:spLocks noChangeArrowheads="1"/>
          </p:cNvSpPr>
          <p:nvPr/>
        </p:nvSpPr>
        <p:spPr bwMode="auto">
          <a:xfrm>
            <a:off x="4211638" y="5408613"/>
            <a:ext cx="38068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 b="1">
                <a:latin typeface="Times New Roman" panose="02020603050405020304" pitchFamily="18" charset="0"/>
                <a:ea typeface="隶书" panose="02010509060101010101" pitchFamily="49" charset="-122"/>
              </a:rPr>
              <a:t>吸水剂和磺化剂</a:t>
            </a:r>
          </a:p>
        </p:txBody>
      </p:sp>
      <p:sp>
        <p:nvSpPr>
          <p:cNvPr id="237602" name="Text Box 34"/>
          <p:cNvSpPr txBox="1">
            <a:spLocks noChangeArrowheads="1"/>
          </p:cNvSpPr>
          <p:nvPr/>
        </p:nvSpPr>
        <p:spPr bwMode="auto">
          <a:xfrm>
            <a:off x="5003800" y="4113213"/>
            <a:ext cx="37338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99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（磺酸基：</a:t>
            </a:r>
            <a:r>
              <a:rPr kumimoji="1"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—SO</a:t>
            </a:r>
            <a:r>
              <a:rPr kumimoji="1"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kumimoji="1"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kumimoji="1" lang="zh-CN" altLang="en-US" sz="2800" b="1"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</a:p>
        </p:txBody>
      </p:sp>
      <p:sp>
        <p:nvSpPr>
          <p:cNvPr id="237603" name="Rectangle 35"/>
          <p:cNvSpPr>
            <a:spLocks noChangeArrowheads="1"/>
          </p:cNvSpPr>
          <p:nvPr/>
        </p:nvSpPr>
        <p:spPr bwMode="auto">
          <a:xfrm>
            <a:off x="431800" y="4041775"/>
            <a:ext cx="45037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800" b="1">
                <a:latin typeface="Times New Roman" panose="02020603050405020304" pitchFamily="18" charset="0"/>
                <a:ea typeface="方正姚体" panose="02010601030101010101" pitchFamily="2" charset="-122"/>
              </a:rPr>
              <a:t>磺酸基与苯环的连接方式</a:t>
            </a:r>
            <a:r>
              <a:rPr kumimoji="1" lang="zh-CN" altLang="en-US" sz="3200" b="1">
                <a:latin typeface="Times New Roman" panose="02020603050405020304" pitchFamily="18" charset="0"/>
              </a:rPr>
              <a:t>：</a:t>
            </a:r>
          </a:p>
        </p:txBody>
      </p:sp>
      <p:sp>
        <p:nvSpPr>
          <p:cNvPr id="237604" name="Rectangle 36"/>
          <p:cNvSpPr>
            <a:spLocks noChangeArrowheads="1"/>
          </p:cNvSpPr>
          <p:nvPr/>
        </p:nvSpPr>
        <p:spPr bwMode="auto">
          <a:xfrm>
            <a:off x="1392238" y="5445125"/>
            <a:ext cx="30289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kumimoji="1" lang="zh-CN" altLang="en-US" sz="3200" b="1">
                <a:latin typeface="Times New Roman" panose="02020603050405020304" pitchFamily="18" charset="0"/>
                <a:ea typeface="方正姚体" panose="02010601030101010101" pitchFamily="2" charset="-122"/>
              </a:rPr>
              <a:t>浓硫酸的作用：</a:t>
            </a:r>
            <a:endParaRPr kumimoji="1" lang="zh-CN" altLang="en-US" sz="3200"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grpSp>
        <p:nvGrpSpPr>
          <p:cNvPr id="237610" name="Group 42"/>
          <p:cNvGrpSpPr>
            <a:grpSpLocks/>
          </p:cNvGrpSpPr>
          <p:nvPr/>
        </p:nvGrpSpPr>
        <p:grpSpPr bwMode="auto">
          <a:xfrm>
            <a:off x="4032250" y="2168525"/>
            <a:ext cx="1368425" cy="612775"/>
            <a:chOff x="2540" y="1366"/>
            <a:chExt cx="862" cy="386"/>
          </a:xfrm>
        </p:grpSpPr>
        <p:sp>
          <p:nvSpPr>
            <p:cNvPr id="237584" name="Text Box 16"/>
            <p:cNvSpPr txBox="1">
              <a:spLocks noChangeArrowheads="1"/>
            </p:cNvSpPr>
            <p:nvPr/>
          </p:nvSpPr>
          <p:spPr bwMode="auto">
            <a:xfrm>
              <a:off x="2540" y="1366"/>
              <a:ext cx="86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1800" b="1">
                  <a:solidFill>
                    <a:srgbClr val="0000CC"/>
                  </a:solidFill>
                  <a:latin typeface="Times New Roman" panose="02020603050405020304" pitchFamily="18" charset="0"/>
                  <a:ea typeface="楷体_GB2312" pitchFamily="49" charset="-122"/>
                </a:rPr>
                <a:t>70℃~80℃</a:t>
              </a:r>
            </a:p>
          </p:txBody>
        </p:sp>
        <p:grpSp>
          <p:nvGrpSpPr>
            <p:cNvPr id="237605" name="Group 37"/>
            <p:cNvGrpSpPr>
              <a:grpSpLocks/>
            </p:cNvGrpSpPr>
            <p:nvPr/>
          </p:nvGrpSpPr>
          <p:grpSpPr bwMode="auto">
            <a:xfrm>
              <a:off x="2608" y="1548"/>
              <a:ext cx="635" cy="204"/>
              <a:chOff x="0" y="0"/>
              <a:chExt cx="499" cy="153"/>
            </a:xfrm>
          </p:grpSpPr>
          <p:sp>
            <p:nvSpPr>
              <p:cNvPr id="237606" name="Line 38"/>
              <p:cNvSpPr>
                <a:spLocks noChangeShapeType="1"/>
              </p:cNvSpPr>
              <p:nvPr/>
            </p:nvSpPr>
            <p:spPr bwMode="auto">
              <a:xfrm>
                <a:off x="0" y="54"/>
                <a:ext cx="49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7607" name="Line 39"/>
              <p:cNvSpPr>
                <a:spLocks noChangeShapeType="1"/>
              </p:cNvSpPr>
              <p:nvPr/>
            </p:nvSpPr>
            <p:spPr bwMode="auto">
              <a:xfrm>
                <a:off x="0" y="108"/>
                <a:ext cx="499" cy="0"/>
              </a:xfrm>
              <a:prstGeom prst="line">
                <a:avLst/>
              </a:prstGeom>
              <a:noFill/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7608" name="Line 40"/>
              <p:cNvSpPr>
                <a:spLocks noChangeShapeType="1"/>
              </p:cNvSpPr>
              <p:nvPr/>
            </p:nvSpPr>
            <p:spPr bwMode="auto">
              <a:xfrm flipH="1" flipV="1">
                <a:off x="399" y="0"/>
                <a:ext cx="90" cy="4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237609" name="Line 41"/>
              <p:cNvSpPr>
                <a:spLocks noChangeShapeType="1"/>
              </p:cNvSpPr>
              <p:nvPr/>
            </p:nvSpPr>
            <p:spPr bwMode="auto">
              <a:xfrm flipH="1" flipV="1">
                <a:off x="0" y="108"/>
                <a:ext cx="90" cy="45"/>
              </a:xfrm>
              <a:prstGeom prst="line">
                <a:avLst/>
              </a:prstGeom>
              <a:noFill/>
              <a:ln w="571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</p:grpSp>
      <p:sp>
        <p:nvSpPr>
          <p:cNvPr id="237611" name="Rectangle 43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7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75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7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7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7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37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7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7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237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23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7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7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237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70" grpId="0"/>
      <p:bldP spid="237576" grpId="0"/>
      <p:bldP spid="237577" grpId="0"/>
      <p:bldP spid="237581" grpId="0"/>
      <p:bldP spid="237599" grpId="0"/>
      <p:bldP spid="237601" grpId="0"/>
      <p:bldP spid="237602" grpId="0"/>
      <p:bldP spid="237603" grpId="0"/>
      <p:bldP spid="23760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2"/>
          <p:cNvSpPr>
            <a:spLocks noChangeArrowheads="1"/>
          </p:cNvSpPr>
          <p:nvPr/>
        </p:nvSpPr>
        <p:spPr bwMode="auto">
          <a:xfrm>
            <a:off x="250825" y="765175"/>
            <a:ext cx="6911975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600" b="1">
                <a:solidFill>
                  <a:srgbClr val="0000FF"/>
                </a:solidFill>
              </a:rPr>
              <a:t>（</a:t>
            </a:r>
            <a:r>
              <a:rPr lang="en-US" altLang="zh-CN" sz="3600" b="1">
                <a:solidFill>
                  <a:srgbClr val="0000FF"/>
                </a:solidFill>
              </a:rPr>
              <a:t>3</a:t>
            </a:r>
            <a:r>
              <a:rPr lang="zh-CN" altLang="en-US" sz="3600" b="1">
                <a:solidFill>
                  <a:srgbClr val="0000FF"/>
                </a:solidFill>
              </a:rPr>
              <a:t>）苯的加成反应 （与</a:t>
            </a:r>
            <a:r>
              <a:rPr lang="en-US" altLang="zh-CN" sz="3600" b="1">
                <a:solidFill>
                  <a:srgbClr val="0000FF"/>
                </a:solidFill>
              </a:rPr>
              <a:t>H</a:t>
            </a:r>
            <a:r>
              <a:rPr lang="en-US" altLang="zh-CN" sz="3600" b="1" baseline="-25000">
                <a:solidFill>
                  <a:srgbClr val="0000FF"/>
                </a:solidFill>
              </a:rPr>
              <a:t>2</a:t>
            </a:r>
            <a:r>
              <a:rPr lang="zh-CN" altLang="en-US" sz="3600" b="1">
                <a:solidFill>
                  <a:srgbClr val="0000FF"/>
                </a:solidFill>
              </a:rPr>
              <a:t>、</a:t>
            </a:r>
            <a:r>
              <a:rPr lang="en-US" altLang="zh-CN" sz="3600" b="1">
                <a:solidFill>
                  <a:srgbClr val="0000FF"/>
                </a:solidFill>
              </a:rPr>
              <a:t>Cl</a:t>
            </a:r>
            <a:r>
              <a:rPr lang="en-US" altLang="zh-CN" sz="3600" b="1" baseline="-25000">
                <a:solidFill>
                  <a:srgbClr val="0000FF"/>
                </a:solidFill>
              </a:rPr>
              <a:t>2</a:t>
            </a:r>
            <a:r>
              <a:rPr lang="en-US" altLang="zh-CN" sz="3600" b="1">
                <a:solidFill>
                  <a:srgbClr val="0000FF"/>
                </a:solidFill>
              </a:rPr>
              <a:t>)</a:t>
            </a:r>
          </a:p>
        </p:txBody>
      </p:sp>
      <p:grpSp>
        <p:nvGrpSpPr>
          <p:cNvPr id="238596" name="Group 4"/>
          <p:cNvGrpSpPr>
            <a:grpSpLocks/>
          </p:cNvGrpSpPr>
          <p:nvPr/>
        </p:nvGrpSpPr>
        <p:grpSpPr bwMode="auto">
          <a:xfrm>
            <a:off x="1042988" y="1700213"/>
            <a:ext cx="4321175" cy="936625"/>
            <a:chOff x="748" y="709"/>
            <a:chExt cx="2722" cy="590"/>
          </a:xfrm>
        </p:grpSpPr>
        <p:grpSp>
          <p:nvGrpSpPr>
            <p:cNvPr id="238597" name="Group 5"/>
            <p:cNvGrpSpPr>
              <a:grpSpLocks/>
            </p:cNvGrpSpPr>
            <p:nvPr/>
          </p:nvGrpSpPr>
          <p:grpSpPr bwMode="auto">
            <a:xfrm>
              <a:off x="748" y="709"/>
              <a:ext cx="635" cy="545"/>
              <a:chOff x="1339" y="3203"/>
              <a:chExt cx="997" cy="862"/>
            </a:xfrm>
          </p:grpSpPr>
          <p:sp>
            <p:nvSpPr>
              <p:cNvPr id="238598" name="AutoShape 6"/>
              <p:cNvSpPr>
                <a:spLocks noChangeArrowheads="1"/>
              </p:cNvSpPr>
              <p:nvPr/>
            </p:nvSpPr>
            <p:spPr bwMode="auto">
              <a:xfrm>
                <a:off x="1339" y="3203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238599" name="Oval 7"/>
              <p:cNvSpPr>
                <a:spLocks noChangeArrowheads="1"/>
              </p:cNvSpPr>
              <p:nvPr/>
            </p:nvSpPr>
            <p:spPr bwMode="auto">
              <a:xfrm>
                <a:off x="1655" y="3430"/>
                <a:ext cx="363" cy="363"/>
              </a:xfrm>
              <a:prstGeom prst="ellips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238600" name="AutoShape 8"/>
            <p:cNvSpPr>
              <a:spLocks noChangeArrowheads="1"/>
            </p:cNvSpPr>
            <p:nvPr/>
          </p:nvSpPr>
          <p:spPr bwMode="auto">
            <a:xfrm>
              <a:off x="2835" y="754"/>
              <a:ext cx="635" cy="545"/>
            </a:xfrm>
            <a:prstGeom prst="hexagon">
              <a:avLst>
                <a:gd name="adj" fmla="val 29128"/>
                <a:gd name="vf" fmla="val 115470"/>
              </a:avLst>
            </a:prstGeom>
            <a:noFill/>
            <a:ln w="508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8601" name="Rectangle 9"/>
            <p:cNvSpPr>
              <a:spLocks noChangeArrowheads="1"/>
            </p:cNvSpPr>
            <p:nvPr/>
          </p:nvSpPr>
          <p:spPr bwMode="auto">
            <a:xfrm>
              <a:off x="1429" y="709"/>
              <a:ext cx="907" cy="5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+ 3H</a:t>
              </a:r>
              <a:r>
                <a:rPr lang="en-US" altLang="zh-CN" sz="3600" b="1" baseline="-2500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238602" name="Line 10"/>
            <p:cNvSpPr>
              <a:spLocks noChangeShapeType="1"/>
            </p:cNvSpPr>
            <p:nvPr/>
          </p:nvSpPr>
          <p:spPr bwMode="auto">
            <a:xfrm>
              <a:off x="2154" y="1027"/>
              <a:ext cx="590" cy="0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arrow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03" name="Rectangle 11"/>
            <p:cNvSpPr>
              <a:spLocks noChangeArrowheads="1"/>
            </p:cNvSpPr>
            <p:nvPr/>
          </p:nvSpPr>
          <p:spPr bwMode="auto">
            <a:xfrm>
              <a:off x="2200" y="709"/>
              <a:ext cx="453" cy="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Ni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</p:grpSp>
      <p:sp>
        <p:nvSpPr>
          <p:cNvPr id="238604" name="Rectangle 12"/>
          <p:cNvSpPr>
            <a:spLocks noChangeArrowheads="1"/>
          </p:cNvSpPr>
          <p:nvPr/>
        </p:nvSpPr>
        <p:spPr bwMode="auto">
          <a:xfrm>
            <a:off x="5903913" y="1736725"/>
            <a:ext cx="1800225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600" b="1">
                <a:solidFill>
                  <a:schemeClr val="tx1"/>
                </a:solidFill>
              </a:rPr>
              <a:t>环己烷</a:t>
            </a:r>
            <a:endParaRPr lang="zh-CN" altLang="en-US" sz="3600" b="1" baseline="-25000">
              <a:solidFill>
                <a:schemeClr val="tx1"/>
              </a:solidFill>
            </a:endParaRPr>
          </a:p>
        </p:txBody>
      </p:sp>
      <p:sp>
        <p:nvSpPr>
          <p:cNvPr id="238605" name="Rectangle 13"/>
          <p:cNvSpPr>
            <a:spLocks noChangeArrowheads="1"/>
          </p:cNvSpPr>
          <p:nvPr/>
        </p:nvSpPr>
        <p:spPr bwMode="auto">
          <a:xfrm>
            <a:off x="3276600" y="2205038"/>
            <a:ext cx="1101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600" b="1">
                <a:ea typeface="黑体" panose="02010609060101010101" pitchFamily="49" charset="-122"/>
              </a:rPr>
              <a:t>加热</a:t>
            </a:r>
          </a:p>
        </p:txBody>
      </p:sp>
      <p:grpSp>
        <p:nvGrpSpPr>
          <p:cNvPr id="238609" name="Group 17"/>
          <p:cNvGrpSpPr>
            <a:grpSpLocks/>
          </p:cNvGrpSpPr>
          <p:nvPr/>
        </p:nvGrpSpPr>
        <p:grpSpPr bwMode="auto">
          <a:xfrm>
            <a:off x="647700" y="3571875"/>
            <a:ext cx="909638" cy="865188"/>
            <a:chOff x="1339" y="3203"/>
            <a:chExt cx="997" cy="862"/>
          </a:xfrm>
        </p:grpSpPr>
        <p:sp>
          <p:nvSpPr>
            <p:cNvPr id="238610" name="AutoShape 18"/>
            <p:cNvSpPr>
              <a:spLocks noChangeArrowheads="1"/>
            </p:cNvSpPr>
            <p:nvPr/>
          </p:nvSpPr>
          <p:spPr bwMode="auto">
            <a:xfrm>
              <a:off x="1339" y="3203"/>
              <a:ext cx="997" cy="862"/>
            </a:xfrm>
            <a:prstGeom prst="hexagon">
              <a:avLst>
                <a:gd name="adj" fmla="val 28915"/>
                <a:gd name="vf" fmla="val 115470"/>
              </a:avLst>
            </a:prstGeom>
            <a:noFill/>
            <a:ln w="508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8611" name="Oval 19"/>
            <p:cNvSpPr>
              <a:spLocks noChangeArrowheads="1"/>
            </p:cNvSpPr>
            <p:nvPr/>
          </p:nvSpPr>
          <p:spPr bwMode="auto">
            <a:xfrm>
              <a:off x="1655" y="3430"/>
              <a:ext cx="363" cy="363"/>
            </a:xfrm>
            <a:prstGeom prst="ellips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238612" name="Rectangle 20"/>
          <p:cNvSpPr>
            <a:spLocks noChangeArrowheads="1"/>
          </p:cNvSpPr>
          <p:nvPr/>
        </p:nvSpPr>
        <p:spPr bwMode="auto">
          <a:xfrm>
            <a:off x="1557338" y="3571875"/>
            <a:ext cx="1754187" cy="892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zh-CN" sz="3600" b="1">
                <a:solidFill>
                  <a:schemeClr val="tx1"/>
                </a:solidFill>
              </a:rPr>
              <a:t>+ 3Cl</a:t>
            </a:r>
            <a:r>
              <a:rPr lang="en-US" altLang="zh-CN" sz="3600" b="1" baseline="-2500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38613" name="Line 21"/>
          <p:cNvSpPr>
            <a:spLocks noChangeShapeType="1"/>
          </p:cNvSpPr>
          <p:nvPr/>
        </p:nvSpPr>
        <p:spPr bwMode="auto">
          <a:xfrm>
            <a:off x="3276600" y="4221163"/>
            <a:ext cx="1558925" cy="0"/>
          </a:xfrm>
          <a:prstGeom prst="line">
            <a:avLst/>
          </a:prstGeom>
          <a:noFill/>
          <a:ln w="57150" cap="sq">
            <a:solidFill>
              <a:schemeClr val="tx1"/>
            </a:solidFill>
            <a:round/>
            <a:headEnd type="none" w="sm" len="sm"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38614" name="Rectangle 22"/>
          <p:cNvSpPr>
            <a:spLocks noChangeArrowheads="1"/>
          </p:cNvSpPr>
          <p:nvPr/>
        </p:nvSpPr>
        <p:spPr bwMode="auto">
          <a:xfrm>
            <a:off x="3167063" y="3429000"/>
            <a:ext cx="1860550" cy="576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sz="3600" b="1">
                <a:solidFill>
                  <a:schemeClr val="tx1"/>
                </a:solidFill>
              </a:rPr>
              <a:t>催化剂</a:t>
            </a:r>
            <a:endParaRPr lang="zh-CN" altLang="en-US" sz="3600" b="1" baseline="-25000">
              <a:solidFill>
                <a:schemeClr val="tx1"/>
              </a:solidFill>
            </a:endParaRPr>
          </a:p>
        </p:txBody>
      </p:sp>
      <p:grpSp>
        <p:nvGrpSpPr>
          <p:cNvPr id="238615" name="Group 23"/>
          <p:cNvGrpSpPr>
            <a:grpSpLocks/>
          </p:cNvGrpSpPr>
          <p:nvPr/>
        </p:nvGrpSpPr>
        <p:grpSpPr bwMode="auto">
          <a:xfrm>
            <a:off x="5222875" y="2708275"/>
            <a:ext cx="2768600" cy="2824163"/>
            <a:chOff x="3671" y="2468"/>
            <a:chExt cx="1933" cy="1779"/>
          </a:xfrm>
        </p:grpSpPr>
        <p:sp>
          <p:nvSpPr>
            <p:cNvPr id="238616" name="AutoShape 24"/>
            <p:cNvSpPr>
              <a:spLocks noChangeArrowheads="1"/>
            </p:cNvSpPr>
            <p:nvPr/>
          </p:nvSpPr>
          <p:spPr bwMode="auto">
            <a:xfrm>
              <a:off x="4243" y="3034"/>
              <a:ext cx="772" cy="608"/>
            </a:xfrm>
            <a:prstGeom prst="hexagon">
              <a:avLst>
                <a:gd name="adj" fmla="val 31743"/>
                <a:gd name="vf" fmla="val 115470"/>
              </a:avLst>
            </a:prstGeom>
            <a:noFill/>
            <a:ln w="50800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8617" name="Rectangle 25"/>
            <p:cNvSpPr>
              <a:spLocks noChangeArrowheads="1"/>
            </p:cNvSpPr>
            <p:nvPr/>
          </p:nvSpPr>
          <p:spPr bwMode="auto">
            <a:xfrm>
              <a:off x="5148" y="3289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18" name="Rectangle 26"/>
            <p:cNvSpPr>
              <a:spLocks noChangeArrowheads="1"/>
            </p:cNvSpPr>
            <p:nvPr/>
          </p:nvSpPr>
          <p:spPr bwMode="auto">
            <a:xfrm>
              <a:off x="4238" y="2468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19" name="Rectangle 27"/>
            <p:cNvSpPr>
              <a:spLocks noChangeArrowheads="1"/>
            </p:cNvSpPr>
            <p:nvPr/>
          </p:nvSpPr>
          <p:spPr bwMode="auto">
            <a:xfrm>
              <a:off x="5022" y="2620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0" name="Rectangle 28"/>
            <p:cNvSpPr>
              <a:spLocks noChangeArrowheads="1"/>
            </p:cNvSpPr>
            <p:nvPr/>
          </p:nvSpPr>
          <p:spPr bwMode="auto">
            <a:xfrm>
              <a:off x="3671" y="2926"/>
              <a:ext cx="456" cy="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1" name="Rectangle 29"/>
            <p:cNvSpPr>
              <a:spLocks noChangeArrowheads="1"/>
            </p:cNvSpPr>
            <p:nvPr/>
          </p:nvSpPr>
          <p:spPr bwMode="auto">
            <a:xfrm>
              <a:off x="4649" y="3851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2" name="Rectangle 30"/>
            <p:cNvSpPr>
              <a:spLocks noChangeArrowheads="1"/>
            </p:cNvSpPr>
            <p:nvPr/>
          </p:nvSpPr>
          <p:spPr bwMode="auto">
            <a:xfrm>
              <a:off x="3923" y="3714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Cl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3" name="Rectangle 31"/>
            <p:cNvSpPr>
              <a:spLocks noChangeArrowheads="1"/>
            </p:cNvSpPr>
            <p:nvPr/>
          </p:nvSpPr>
          <p:spPr bwMode="auto">
            <a:xfrm>
              <a:off x="3883" y="2624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4" name="Rectangle 32"/>
            <p:cNvSpPr>
              <a:spLocks noChangeArrowheads="1"/>
            </p:cNvSpPr>
            <p:nvPr/>
          </p:nvSpPr>
          <p:spPr bwMode="auto">
            <a:xfrm>
              <a:off x="3696" y="3352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5" name="Rectangle 33"/>
            <p:cNvSpPr>
              <a:spLocks noChangeArrowheads="1"/>
            </p:cNvSpPr>
            <p:nvPr/>
          </p:nvSpPr>
          <p:spPr bwMode="auto">
            <a:xfrm>
              <a:off x="4241" y="3851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6" name="Rectangle 34"/>
            <p:cNvSpPr>
              <a:spLocks noChangeArrowheads="1"/>
            </p:cNvSpPr>
            <p:nvPr/>
          </p:nvSpPr>
          <p:spPr bwMode="auto">
            <a:xfrm>
              <a:off x="4967" y="3579"/>
              <a:ext cx="456" cy="3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7" name="Rectangle 35"/>
            <p:cNvSpPr>
              <a:spLocks noChangeArrowheads="1"/>
            </p:cNvSpPr>
            <p:nvPr/>
          </p:nvSpPr>
          <p:spPr bwMode="auto">
            <a:xfrm>
              <a:off x="5148" y="2970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8" name="Rectangle 36"/>
            <p:cNvSpPr>
              <a:spLocks noChangeArrowheads="1"/>
            </p:cNvSpPr>
            <p:nvPr/>
          </p:nvSpPr>
          <p:spPr bwMode="auto">
            <a:xfrm>
              <a:off x="4614" y="2478"/>
              <a:ext cx="456" cy="3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3600" b="1">
                  <a:solidFill>
                    <a:schemeClr val="tx1"/>
                  </a:solidFill>
                </a:rPr>
                <a:t>H</a:t>
              </a:r>
              <a:endParaRPr lang="en-US" altLang="zh-CN" sz="3600" b="1" baseline="-25000">
                <a:solidFill>
                  <a:schemeClr val="tx1"/>
                </a:solidFill>
              </a:endParaRPr>
            </a:p>
          </p:txBody>
        </p:sp>
        <p:sp>
          <p:nvSpPr>
            <p:cNvPr id="238629" name="Line 37"/>
            <p:cNvSpPr>
              <a:spLocks noChangeShapeType="1"/>
            </p:cNvSpPr>
            <p:nvPr/>
          </p:nvSpPr>
          <p:spPr bwMode="auto">
            <a:xfrm flipV="1">
              <a:off x="5015" y="3193"/>
              <a:ext cx="175" cy="12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0" name="Line 38"/>
            <p:cNvSpPr>
              <a:spLocks noChangeShapeType="1"/>
            </p:cNvSpPr>
            <p:nvPr/>
          </p:nvSpPr>
          <p:spPr bwMode="auto">
            <a:xfrm>
              <a:off x="5015" y="3353"/>
              <a:ext cx="175" cy="96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1" name="Line 39"/>
            <p:cNvSpPr>
              <a:spLocks noChangeShapeType="1"/>
            </p:cNvSpPr>
            <p:nvPr/>
          </p:nvSpPr>
          <p:spPr bwMode="auto">
            <a:xfrm flipV="1">
              <a:off x="4840" y="2810"/>
              <a:ext cx="0" cy="224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2" name="Line 40"/>
            <p:cNvSpPr>
              <a:spLocks noChangeShapeType="1"/>
            </p:cNvSpPr>
            <p:nvPr/>
          </p:nvSpPr>
          <p:spPr bwMode="auto">
            <a:xfrm flipV="1">
              <a:off x="4840" y="2906"/>
              <a:ext cx="245" cy="12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3" name="Line 41"/>
            <p:cNvSpPr>
              <a:spLocks noChangeShapeType="1"/>
            </p:cNvSpPr>
            <p:nvPr/>
          </p:nvSpPr>
          <p:spPr bwMode="auto">
            <a:xfrm flipV="1">
              <a:off x="4453" y="2810"/>
              <a:ext cx="0" cy="224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4" name="Line 42"/>
            <p:cNvSpPr>
              <a:spLocks noChangeShapeType="1"/>
            </p:cNvSpPr>
            <p:nvPr/>
          </p:nvSpPr>
          <p:spPr bwMode="auto">
            <a:xfrm flipH="1" flipV="1">
              <a:off x="4243" y="2906"/>
              <a:ext cx="210" cy="12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5" name="Line 43"/>
            <p:cNvSpPr>
              <a:spLocks noChangeShapeType="1"/>
            </p:cNvSpPr>
            <p:nvPr/>
          </p:nvSpPr>
          <p:spPr bwMode="auto">
            <a:xfrm flipH="1" flipV="1">
              <a:off x="4067" y="3193"/>
              <a:ext cx="176" cy="12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6" name="Line 44"/>
            <p:cNvSpPr>
              <a:spLocks noChangeShapeType="1"/>
            </p:cNvSpPr>
            <p:nvPr/>
          </p:nvSpPr>
          <p:spPr bwMode="auto">
            <a:xfrm flipH="1">
              <a:off x="4032" y="3321"/>
              <a:ext cx="211" cy="128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7" name="Line 45"/>
            <p:cNvSpPr>
              <a:spLocks noChangeShapeType="1"/>
            </p:cNvSpPr>
            <p:nvPr/>
          </p:nvSpPr>
          <p:spPr bwMode="auto">
            <a:xfrm flipH="1">
              <a:off x="4243" y="3640"/>
              <a:ext cx="175" cy="129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8" name="Line 46"/>
            <p:cNvSpPr>
              <a:spLocks noChangeShapeType="1"/>
            </p:cNvSpPr>
            <p:nvPr/>
          </p:nvSpPr>
          <p:spPr bwMode="auto">
            <a:xfrm>
              <a:off x="4453" y="3640"/>
              <a:ext cx="0" cy="224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39" name="Line 47"/>
            <p:cNvSpPr>
              <a:spLocks noChangeShapeType="1"/>
            </p:cNvSpPr>
            <p:nvPr/>
          </p:nvSpPr>
          <p:spPr bwMode="auto">
            <a:xfrm>
              <a:off x="4804" y="3640"/>
              <a:ext cx="0" cy="224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238640" name="Line 48"/>
            <p:cNvSpPr>
              <a:spLocks noChangeShapeType="1"/>
            </p:cNvSpPr>
            <p:nvPr/>
          </p:nvSpPr>
          <p:spPr bwMode="auto">
            <a:xfrm>
              <a:off x="4840" y="3640"/>
              <a:ext cx="210" cy="96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</p:grpSp>
      <p:sp>
        <p:nvSpPr>
          <p:cNvPr id="238641" name="Text Box 49"/>
          <p:cNvSpPr txBox="1">
            <a:spLocks noChangeArrowheads="1"/>
          </p:cNvSpPr>
          <p:nvPr/>
        </p:nvSpPr>
        <p:spPr bwMode="auto">
          <a:xfrm>
            <a:off x="6084888" y="5481638"/>
            <a:ext cx="17637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六六六</a:t>
            </a:r>
          </a:p>
        </p:txBody>
      </p:sp>
      <p:sp>
        <p:nvSpPr>
          <p:cNvPr id="238642" name="Rectangle 50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Text Box 2"/>
          <p:cNvSpPr txBox="1">
            <a:spLocks noChangeArrowheads="1"/>
          </p:cNvSpPr>
          <p:nvPr/>
        </p:nvSpPr>
        <p:spPr bwMode="auto">
          <a:xfrm>
            <a:off x="6767513" y="0"/>
            <a:ext cx="2376487" cy="588963"/>
          </a:xfrm>
          <a:prstGeom prst="rect">
            <a:avLst/>
          </a:prstGeom>
          <a:gradFill rotWithShape="1">
            <a:gsLst>
              <a:gs pos="0">
                <a:srgbClr val="0000CC"/>
              </a:gs>
              <a:gs pos="50000">
                <a:schemeClr val="bg1"/>
              </a:gs>
              <a:gs pos="100000">
                <a:srgbClr val="0000CC"/>
              </a:gs>
            </a:gsLst>
            <a:lin ang="18900000" scaled="1"/>
          </a:gradFill>
          <a:ln w="9525">
            <a:solidFill>
              <a:srgbClr val="CC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对比与归纳</a:t>
            </a:r>
          </a:p>
        </p:txBody>
      </p:sp>
      <p:graphicFrame>
        <p:nvGraphicFramePr>
          <p:cNvPr id="239619" name="Group 3"/>
          <p:cNvGraphicFramePr>
            <a:graphicFrameLocks noGrp="1"/>
          </p:cNvGraphicFramePr>
          <p:nvPr/>
        </p:nvGraphicFramePr>
        <p:xfrm>
          <a:off x="250825" y="681038"/>
          <a:ext cx="8497888" cy="5556251"/>
        </p:xfrm>
        <a:graphic>
          <a:graphicData uri="http://schemas.openxmlformats.org/drawingml/2006/table">
            <a:tbl>
              <a:tblPr/>
              <a:tblGrid>
                <a:gridCol w="936625"/>
                <a:gridCol w="2016125"/>
                <a:gridCol w="1368425"/>
                <a:gridCol w="1392238"/>
                <a:gridCol w="1392237"/>
                <a:gridCol w="1392238"/>
              </a:tblGrid>
              <a:tr h="615950"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烷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烯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苯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15950">
                <a:tc rowSpan="3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与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Br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作用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Br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2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试剂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59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反应条件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反应类型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7538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与</a:t>
                      </a:r>
                      <a:r>
                        <a:rPr kumimoji="0" lang="en-US" altLang="zh-CN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KMnO</a:t>
                      </a:r>
                      <a:r>
                        <a:rPr kumimoji="0" lang="en-US" altLang="zh-CN" sz="2000" b="1" i="0" u="none" strike="noStrike" cap="none" normalizeH="0" baseline="-2500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4</a:t>
                      </a: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作用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1208088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15950">
                <a:tc row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点燃</a:t>
                      </a:r>
                    </a:p>
                  </a:txBody>
                  <a:tcPr marL="90000" marR="90000" marT="46800" marB="46800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现象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159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结论</a:t>
                      </a: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3pPr>
                      <a:lvl4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4pPr>
                      <a:lvl5pPr>
                        <a:spcBef>
                          <a:spcPct val="20000"/>
                        </a:spcBef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160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L="90000" marR="90000" marT="46800" marB="46800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39673" name="Text Box 57"/>
          <p:cNvSpPr txBox="1">
            <a:spLocks noChangeArrowheads="1"/>
          </p:cNvSpPr>
          <p:nvPr/>
        </p:nvSpPr>
        <p:spPr bwMode="auto">
          <a:xfrm>
            <a:off x="3348038" y="13414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纯溴</a:t>
            </a:r>
          </a:p>
        </p:txBody>
      </p:sp>
      <p:sp>
        <p:nvSpPr>
          <p:cNvPr id="239674" name="Text Box 58"/>
          <p:cNvSpPr txBox="1">
            <a:spLocks noChangeArrowheads="1"/>
          </p:cNvSpPr>
          <p:nvPr/>
        </p:nvSpPr>
        <p:spPr bwMode="auto">
          <a:xfrm>
            <a:off x="4787900" y="13414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</a:rPr>
              <a:t>溴水</a:t>
            </a:r>
          </a:p>
        </p:txBody>
      </p:sp>
      <p:sp>
        <p:nvSpPr>
          <p:cNvPr id="239675" name="Text Box 59"/>
          <p:cNvSpPr txBox="1">
            <a:spLocks noChangeArrowheads="1"/>
          </p:cNvSpPr>
          <p:nvPr/>
        </p:nvSpPr>
        <p:spPr bwMode="auto">
          <a:xfrm>
            <a:off x="6156325" y="13414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纯溴</a:t>
            </a:r>
          </a:p>
        </p:txBody>
      </p:sp>
      <p:sp>
        <p:nvSpPr>
          <p:cNvPr id="239676" name="Text Box 60"/>
          <p:cNvSpPr txBox="1">
            <a:spLocks noChangeArrowheads="1"/>
          </p:cNvSpPr>
          <p:nvPr/>
        </p:nvSpPr>
        <p:spPr bwMode="auto">
          <a:xfrm>
            <a:off x="7451725" y="1341438"/>
            <a:ext cx="1079500" cy="519112"/>
          </a:xfrm>
          <a:prstGeom prst="rect">
            <a:avLst/>
          </a:prstGeom>
          <a:gradFill rotWithShape="1">
            <a:gsLst>
              <a:gs pos="0">
                <a:srgbClr val="0000CC"/>
              </a:gs>
              <a:gs pos="50000">
                <a:schemeClr val="bg1"/>
              </a:gs>
              <a:gs pos="100000">
                <a:srgbClr val="0000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</a:rPr>
              <a:t>溴水</a:t>
            </a:r>
          </a:p>
        </p:txBody>
      </p:sp>
      <p:sp>
        <p:nvSpPr>
          <p:cNvPr id="239677" name="Text Box 61"/>
          <p:cNvSpPr txBox="1">
            <a:spLocks noChangeArrowheads="1"/>
          </p:cNvSpPr>
          <p:nvPr/>
        </p:nvSpPr>
        <p:spPr bwMode="auto">
          <a:xfrm>
            <a:off x="3348038" y="19891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光照</a:t>
            </a:r>
          </a:p>
        </p:txBody>
      </p:sp>
      <p:sp>
        <p:nvSpPr>
          <p:cNvPr id="239678" name="Text Box 62"/>
          <p:cNvSpPr txBox="1">
            <a:spLocks noChangeArrowheads="1"/>
          </p:cNvSpPr>
          <p:nvPr/>
        </p:nvSpPr>
        <p:spPr bwMode="auto">
          <a:xfrm>
            <a:off x="3348038" y="26368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取代</a:t>
            </a:r>
          </a:p>
        </p:txBody>
      </p:sp>
      <p:sp>
        <p:nvSpPr>
          <p:cNvPr id="239679" name="Text Box 63"/>
          <p:cNvSpPr txBox="1">
            <a:spLocks noChangeArrowheads="1"/>
          </p:cNvSpPr>
          <p:nvPr/>
        </p:nvSpPr>
        <p:spPr bwMode="auto">
          <a:xfrm>
            <a:off x="4787900" y="26368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</a:rPr>
              <a:t>加成</a:t>
            </a:r>
          </a:p>
        </p:txBody>
      </p:sp>
      <p:sp>
        <p:nvSpPr>
          <p:cNvPr id="239680" name="Line 64"/>
          <p:cNvSpPr>
            <a:spLocks noChangeShapeType="1"/>
          </p:cNvSpPr>
          <p:nvPr/>
        </p:nvSpPr>
        <p:spPr bwMode="auto">
          <a:xfrm>
            <a:off x="4572000" y="1989138"/>
            <a:ext cx="1368425" cy="576262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681" name="Text Box 65"/>
          <p:cNvSpPr txBox="1">
            <a:spLocks noChangeArrowheads="1"/>
          </p:cNvSpPr>
          <p:nvPr/>
        </p:nvSpPr>
        <p:spPr bwMode="auto">
          <a:xfrm>
            <a:off x="6156325" y="19891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Fe</a:t>
            </a:r>
            <a:r>
              <a:rPr lang="zh-CN" altLang="en-US" sz="3200" b="1">
                <a:solidFill>
                  <a:srgbClr val="CC0000"/>
                </a:solidFill>
              </a:rPr>
              <a:t>粉</a:t>
            </a:r>
          </a:p>
        </p:txBody>
      </p:sp>
      <p:sp>
        <p:nvSpPr>
          <p:cNvPr id="239682" name="Text Box 66"/>
          <p:cNvSpPr txBox="1">
            <a:spLocks noChangeArrowheads="1"/>
          </p:cNvSpPr>
          <p:nvPr/>
        </p:nvSpPr>
        <p:spPr bwMode="auto">
          <a:xfrm>
            <a:off x="6156325" y="2636838"/>
            <a:ext cx="10795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取代</a:t>
            </a:r>
          </a:p>
        </p:txBody>
      </p:sp>
      <p:sp>
        <p:nvSpPr>
          <p:cNvPr id="239683" name="Text Box 67"/>
          <p:cNvSpPr txBox="1">
            <a:spLocks noChangeArrowheads="1"/>
          </p:cNvSpPr>
          <p:nvPr/>
        </p:nvSpPr>
        <p:spPr bwMode="auto">
          <a:xfrm>
            <a:off x="7451725" y="1989138"/>
            <a:ext cx="1079500" cy="519112"/>
          </a:xfrm>
          <a:prstGeom prst="rect">
            <a:avLst/>
          </a:prstGeom>
          <a:gradFill rotWithShape="1">
            <a:gsLst>
              <a:gs pos="0">
                <a:srgbClr val="0000CC"/>
              </a:gs>
              <a:gs pos="50000">
                <a:schemeClr val="bg1"/>
              </a:gs>
              <a:gs pos="100000">
                <a:srgbClr val="0000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</a:rPr>
              <a:t>萃取</a:t>
            </a:r>
          </a:p>
        </p:txBody>
      </p:sp>
      <p:sp>
        <p:nvSpPr>
          <p:cNvPr id="239684" name="Text Box 68"/>
          <p:cNvSpPr txBox="1">
            <a:spLocks noChangeArrowheads="1"/>
          </p:cNvSpPr>
          <p:nvPr/>
        </p:nvSpPr>
        <p:spPr bwMode="auto">
          <a:xfrm>
            <a:off x="7380288" y="2708275"/>
            <a:ext cx="1306512" cy="457200"/>
          </a:xfrm>
          <a:prstGeom prst="rect">
            <a:avLst/>
          </a:prstGeom>
          <a:gradFill rotWithShape="1">
            <a:gsLst>
              <a:gs pos="0">
                <a:srgbClr val="0000CC"/>
              </a:gs>
              <a:gs pos="50000">
                <a:schemeClr val="bg1"/>
              </a:gs>
              <a:gs pos="100000">
                <a:srgbClr val="0000CC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</a:rPr>
              <a:t>无反应</a:t>
            </a:r>
          </a:p>
        </p:txBody>
      </p:sp>
      <p:sp>
        <p:nvSpPr>
          <p:cNvPr id="239685" name="Line 69"/>
          <p:cNvSpPr>
            <a:spLocks noChangeShapeType="1"/>
          </p:cNvSpPr>
          <p:nvPr/>
        </p:nvSpPr>
        <p:spPr bwMode="auto">
          <a:xfrm flipH="1">
            <a:off x="1258888" y="3789363"/>
            <a:ext cx="19446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9686" name="Text Box 70"/>
          <p:cNvSpPr txBox="1">
            <a:spLocks noChangeArrowheads="1"/>
          </p:cNvSpPr>
          <p:nvPr/>
        </p:nvSpPr>
        <p:spPr bwMode="auto">
          <a:xfrm>
            <a:off x="1692275" y="3213100"/>
            <a:ext cx="12239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现象</a:t>
            </a:r>
          </a:p>
        </p:txBody>
      </p:sp>
      <p:sp>
        <p:nvSpPr>
          <p:cNvPr id="239687" name="Text Box 71"/>
          <p:cNvSpPr txBox="1">
            <a:spLocks noChangeArrowheads="1"/>
          </p:cNvSpPr>
          <p:nvPr/>
        </p:nvSpPr>
        <p:spPr bwMode="auto">
          <a:xfrm>
            <a:off x="1763713" y="4005263"/>
            <a:ext cx="7207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结论</a:t>
            </a:r>
          </a:p>
        </p:txBody>
      </p:sp>
      <p:sp>
        <p:nvSpPr>
          <p:cNvPr id="239688" name="Text Box 72"/>
          <p:cNvSpPr txBox="1">
            <a:spLocks noChangeArrowheads="1"/>
          </p:cNvSpPr>
          <p:nvPr/>
        </p:nvSpPr>
        <p:spPr bwMode="auto">
          <a:xfrm>
            <a:off x="3203575" y="3213100"/>
            <a:ext cx="12954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</a:rPr>
              <a:t>不褪色</a:t>
            </a:r>
          </a:p>
        </p:txBody>
      </p:sp>
      <p:sp>
        <p:nvSpPr>
          <p:cNvPr id="239689" name="Text Box 73"/>
          <p:cNvSpPr txBox="1">
            <a:spLocks noChangeArrowheads="1"/>
          </p:cNvSpPr>
          <p:nvPr/>
        </p:nvSpPr>
        <p:spPr bwMode="auto">
          <a:xfrm>
            <a:off x="4716463" y="3284538"/>
            <a:ext cx="9366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  <a:ea typeface="黑体" panose="02010609060101010101" pitchFamily="49" charset="-122"/>
              </a:rPr>
              <a:t>褪色</a:t>
            </a:r>
          </a:p>
        </p:txBody>
      </p:sp>
      <p:sp>
        <p:nvSpPr>
          <p:cNvPr id="239690" name="Text Box 74"/>
          <p:cNvSpPr txBox="1">
            <a:spLocks noChangeArrowheads="1"/>
          </p:cNvSpPr>
          <p:nvPr/>
        </p:nvSpPr>
        <p:spPr bwMode="auto">
          <a:xfrm>
            <a:off x="6300788" y="3284538"/>
            <a:ext cx="12954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  <a:ea typeface="黑体" panose="02010609060101010101" pitchFamily="49" charset="-122"/>
              </a:rPr>
              <a:t>不褪色</a:t>
            </a:r>
          </a:p>
        </p:txBody>
      </p:sp>
      <p:sp>
        <p:nvSpPr>
          <p:cNvPr id="239691" name="Text Box 75"/>
          <p:cNvSpPr txBox="1">
            <a:spLocks noChangeArrowheads="1"/>
          </p:cNvSpPr>
          <p:nvPr/>
        </p:nvSpPr>
        <p:spPr bwMode="auto">
          <a:xfrm>
            <a:off x="3276600" y="3860800"/>
            <a:ext cx="1225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</a:rPr>
              <a:t>不被</a:t>
            </a:r>
            <a:r>
              <a:rPr lang="en-US" altLang="zh-CN" sz="2400" b="1">
                <a:solidFill>
                  <a:srgbClr val="CC0000"/>
                </a:solidFill>
              </a:rPr>
              <a:t>KMnO</a:t>
            </a:r>
            <a:r>
              <a:rPr lang="en-US" altLang="zh-CN" sz="2400" b="1" baseline="-25000">
                <a:solidFill>
                  <a:srgbClr val="CC0000"/>
                </a:solidFill>
              </a:rPr>
              <a:t>4</a:t>
            </a:r>
            <a:r>
              <a:rPr lang="zh-CN" altLang="en-US" sz="2400" b="1">
                <a:solidFill>
                  <a:srgbClr val="CC0000"/>
                </a:solidFill>
              </a:rPr>
              <a:t>氧化</a:t>
            </a:r>
          </a:p>
        </p:txBody>
      </p:sp>
      <p:sp>
        <p:nvSpPr>
          <p:cNvPr id="239692" name="Text Box 76"/>
          <p:cNvSpPr txBox="1">
            <a:spLocks noChangeArrowheads="1"/>
          </p:cNvSpPr>
          <p:nvPr/>
        </p:nvSpPr>
        <p:spPr bwMode="auto">
          <a:xfrm>
            <a:off x="4643438" y="3860800"/>
            <a:ext cx="1225550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CC"/>
                </a:solidFill>
                <a:ea typeface="黑体" panose="02010609060101010101" pitchFamily="49" charset="-122"/>
              </a:rPr>
              <a:t>易被</a:t>
            </a:r>
            <a:r>
              <a:rPr lang="en-US" altLang="zh-CN" sz="2400" b="1">
                <a:solidFill>
                  <a:srgbClr val="0000CC"/>
                </a:solidFill>
              </a:rPr>
              <a:t>KMnO</a:t>
            </a:r>
            <a:r>
              <a:rPr lang="en-US" altLang="zh-CN" sz="2400" b="1" baseline="-25000">
                <a:solidFill>
                  <a:srgbClr val="0000CC"/>
                </a:solidFill>
              </a:rPr>
              <a:t>4</a:t>
            </a:r>
            <a:r>
              <a:rPr lang="zh-CN" altLang="en-US" sz="2400" b="1">
                <a:solidFill>
                  <a:srgbClr val="0000CC"/>
                </a:solidFill>
              </a:rPr>
              <a:t>氧化</a:t>
            </a:r>
          </a:p>
        </p:txBody>
      </p:sp>
      <p:sp>
        <p:nvSpPr>
          <p:cNvPr id="239693" name="Text Box 77"/>
          <p:cNvSpPr txBox="1">
            <a:spLocks noChangeArrowheads="1"/>
          </p:cNvSpPr>
          <p:nvPr/>
        </p:nvSpPr>
        <p:spPr bwMode="auto">
          <a:xfrm>
            <a:off x="6084888" y="3933825"/>
            <a:ext cx="23034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苯环难被</a:t>
            </a:r>
            <a:r>
              <a:rPr lang="en-US" altLang="zh-CN" sz="280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KMnO</a:t>
            </a:r>
            <a:r>
              <a:rPr lang="en-US" altLang="zh-CN" sz="2800" b="1" baseline="-2500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80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氧化</a:t>
            </a:r>
          </a:p>
        </p:txBody>
      </p:sp>
      <p:sp>
        <p:nvSpPr>
          <p:cNvPr id="239694" name="Text Box 78"/>
          <p:cNvSpPr txBox="1">
            <a:spLocks noChangeArrowheads="1"/>
          </p:cNvSpPr>
          <p:nvPr/>
        </p:nvSpPr>
        <p:spPr bwMode="auto">
          <a:xfrm>
            <a:off x="3276600" y="5084763"/>
            <a:ext cx="1225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800" b="1">
                <a:solidFill>
                  <a:srgbClr val="CC0000"/>
                </a:solidFill>
                <a:ea typeface="黑体" panose="02010609060101010101" pitchFamily="49" charset="-122"/>
              </a:rPr>
              <a:t>焰色浅，无烟</a:t>
            </a:r>
          </a:p>
        </p:txBody>
      </p:sp>
      <p:sp>
        <p:nvSpPr>
          <p:cNvPr id="239695" name="Text Box 79"/>
          <p:cNvSpPr txBox="1">
            <a:spLocks noChangeArrowheads="1"/>
          </p:cNvSpPr>
          <p:nvPr/>
        </p:nvSpPr>
        <p:spPr bwMode="auto">
          <a:xfrm>
            <a:off x="4643438" y="4941888"/>
            <a:ext cx="12255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CC"/>
                </a:solidFill>
                <a:ea typeface="黑体" panose="02010609060101010101" pitchFamily="49" charset="-122"/>
              </a:rPr>
              <a:t>焰色亮，有烟</a:t>
            </a:r>
          </a:p>
        </p:txBody>
      </p:sp>
      <p:sp>
        <p:nvSpPr>
          <p:cNvPr id="239696" name="Text Box 80"/>
          <p:cNvSpPr txBox="1">
            <a:spLocks noChangeArrowheads="1"/>
          </p:cNvSpPr>
          <p:nvPr/>
        </p:nvSpPr>
        <p:spPr bwMode="auto">
          <a:xfrm>
            <a:off x="6227763" y="5084763"/>
            <a:ext cx="2159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CC0000"/>
                </a:solidFill>
                <a:ea typeface="黑体" panose="02010609060101010101" pitchFamily="49" charset="-122"/>
              </a:rPr>
              <a:t>焰色亮，浓烟</a:t>
            </a:r>
          </a:p>
        </p:txBody>
      </p:sp>
      <p:sp>
        <p:nvSpPr>
          <p:cNvPr id="239697" name="Text Box 81"/>
          <p:cNvSpPr txBox="1">
            <a:spLocks noChangeArrowheads="1"/>
          </p:cNvSpPr>
          <p:nvPr/>
        </p:nvSpPr>
        <p:spPr bwMode="auto">
          <a:xfrm>
            <a:off x="3276600" y="5734050"/>
            <a:ext cx="1225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CC0000"/>
                </a:solidFill>
              </a:rPr>
              <a:t>C%</a:t>
            </a:r>
            <a:r>
              <a:rPr lang="zh-CN" altLang="en-US" sz="2400" b="1">
                <a:solidFill>
                  <a:srgbClr val="CC0000"/>
                </a:solidFill>
                <a:ea typeface="黑体" panose="02010609060101010101" pitchFamily="49" charset="-122"/>
              </a:rPr>
              <a:t>低</a:t>
            </a:r>
          </a:p>
        </p:txBody>
      </p:sp>
      <p:sp>
        <p:nvSpPr>
          <p:cNvPr id="239698" name="Text Box 82"/>
          <p:cNvSpPr txBox="1">
            <a:spLocks noChangeArrowheads="1"/>
          </p:cNvSpPr>
          <p:nvPr/>
        </p:nvSpPr>
        <p:spPr bwMode="auto">
          <a:xfrm>
            <a:off x="4572000" y="5734050"/>
            <a:ext cx="1368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CC"/>
                </a:solidFill>
              </a:rPr>
              <a:t>C%</a:t>
            </a:r>
            <a:r>
              <a:rPr lang="zh-CN" altLang="en-US" sz="2400" b="1">
                <a:solidFill>
                  <a:srgbClr val="0000CC"/>
                </a:solidFill>
                <a:ea typeface="黑体" panose="02010609060101010101" pitchFamily="49" charset="-122"/>
              </a:rPr>
              <a:t>较高</a:t>
            </a:r>
          </a:p>
        </p:txBody>
      </p:sp>
      <p:sp>
        <p:nvSpPr>
          <p:cNvPr id="239699" name="Text Box 83"/>
          <p:cNvSpPr txBox="1">
            <a:spLocks noChangeArrowheads="1"/>
          </p:cNvSpPr>
          <p:nvPr/>
        </p:nvSpPr>
        <p:spPr bwMode="auto">
          <a:xfrm>
            <a:off x="6300788" y="5661025"/>
            <a:ext cx="1800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solidFill>
                  <a:srgbClr val="CC0000"/>
                </a:solidFill>
              </a:rPr>
              <a:t>C%</a:t>
            </a:r>
            <a:r>
              <a:rPr lang="zh-CN" altLang="en-US" sz="3200" b="1">
                <a:solidFill>
                  <a:srgbClr val="CC0000"/>
                </a:solidFill>
                <a:ea typeface="黑体" panose="02010609060101010101" pitchFamily="49" charset="-122"/>
              </a:rPr>
              <a:t>高</a:t>
            </a:r>
          </a:p>
        </p:txBody>
      </p:sp>
      <p:sp>
        <p:nvSpPr>
          <p:cNvPr id="239700" name="Rectangle 84"/>
          <p:cNvSpPr>
            <a:spLocks noChangeArrowheads="1"/>
          </p:cNvSpPr>
          <p:nvPr/>
        </p:nvSpPr>
        <p:spPr bwMode="auto">
          <a:xfrm>
            <a:off x="250825" y="620713"/>
            <a:ext cx="8534400" cy="701675"/>
          </a:xfrm>
          <a:prstGeom prst="rect">
            <a:avLst/>
          </a:prstGeom>
          <a:solidFill>
            <a:srgbClr val="00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ctr"/>
            <a:r>
              <a:rPr kumimoji="1" lang="zh-CN" altLang="en-US" sz="4000" b="1">
                <a:solidFill>
                  <a:srgbClr val="FF3300"/>
                </a:solidFill>
                <a:latin typeface="楷体_GB2312" pitchFamily="49" charset="-122"/>
                <a:ea typeface="楷体_GB2312" pitchFamily="49" charset="-122"/>
                <a:sym typeface="Wingdings" panose="05000000000000000000" pitchFamily="2" charset="2"/>
              </a:rPr>
              <a:t>小结：苯易取代、难加成、难氧化</a:t>
            </a:r>
          </a:p>
        </p:txBody>
      </p:sp>
      <p:sp>
        <p:nvSpPr>
          <p:cNvPr id="239701" name="Rectangle 85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苯的结构与化学性质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9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9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9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9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239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39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39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239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239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239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239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2" dur="500"/>
                                        <p:tgtEl>
                                          <p:spTgt spid="239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2396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2" dur="500"/>
                                        <p:tgtEl>
                                          <p:spTgt spid="239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7" dur="500"/>
                                        <p:tgtEl>
                                          <p:spTgt spid="2396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2" dur="500"/>
                                        <p:tgtEl>
                                          <p:spTgt spid="239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7" dur="500"/>
                                        <p:tgtEl>
                                          <p:spTgt spid="239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2" dur="500"/>
                                        <p:tgtEl>
                                          <p:spTgt spid="2396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7" dur="500"/>
                                        <p:tgtEl>
                                          <p:spTgt spid="239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 nodeType="clickPar">
                      <p:stCondLst>
                        <p:cond delay="indefinite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2" dur="500"/>
                                        <p:tgtEl>
                                          <p:spTgt spid="239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396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2" dur="500"/>
                                        <p:tgtEl>
                                          <p:spTgt spid="23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7" dur="500"/>
                                        <p:tgtEl>
                                          <p:spTgt spid="2396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2" dur="500"/>
                                        <p:tgtEl>
                                          <p:spTgt spid="23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9673" grpId="0"/>
      <p:bldP spid="239674" grpId="0"/>
      <p:bldP spid="239675" grpId="0"/>
      <p:bldP spid="239676" grpId="0" animBg="1"/>
      <p:bldP spid="239677" grpId="0"/>
      <p:bldP spid="239678" grpId="0"/>
      <p:bldP spid="239679" grpId="0"/>
      <p:bldP spid="239680" grpId="0" animBg="1"/>
      <p:bldP spid="239681" grpId="0"/>
      <p:bldP spid="239682" grpId="0"/>
      <p:bldP spid="239683" grpId="0" animBg="1"/>
      <p:bldP spid="239684" grpId="0" animBg="1"/>
      <p:bldP spid="239688" grpId="0"/>
      <p:bldP spid="239689" grpId="0"/>
      <p:bldP spid="239690" grpId="0"/>
      <p:bldP spid="239691" grpId="0"/>
      <p:bldP spid="239692" grpId="0"/>
      <p:bldP spid="239693" grpId="0"/>
      <p:bldP spid="239694" grpId="0"/>
      <p:bldP spid="239695" grpId="0"/>
      <p:bldP spid="239696" grpId="0"/>
      <p:bldP spid="239697" grpId="0"/>
      <p:bldP spid="239698" grpId="0"/>
      <p:bldP spid="239699" grpId="0"/>
      <p:bldP spid="23970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2"/>
          <p:cNvSpPr>
            <a:spLocks noChangeArrowheads="1"/>
          </p:cNvSpPr>
          <p:nvPr/>
        </p:nvSpPr>
        <p:spPr bwMode="auto">
          <a:xfrm>
            <a:off x="539750" y="908050"/>
            <a:ext cx="8604250" cy="5208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证明苯分子中不存在单双键交替的理由是 （    ）</a:t>
            </a:r>
          </a:p>
          <a:p>
            <a:pPr>
              <a:lnSpc>
                <a:spcPct val="110000"/>
              </a:lnSpc>
            </a:pPr>
            <a:r>
              <a:rPr kumimoji="1" lang="en-US" altLang="zh-CN" sz="4000" b="1">
                <a:latin typeface="楷体_GB2312" pitchFamily="49" charset="-122"/>
                <a:ea typeface="楷体_GB2312" pitchFamily="49" charset="-122"/>
              </a:rPr>
              <a:t>A.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苯的邻位二元取代物只有一种</a:t>
            </a:r>
            <a:b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40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kumimoji="1" lang="en-US" altLang="zh-CN" sz="4000" b="1">
                <a:latin typeface="楷体_GB2312" pitchFamily="49" charset="-122"/>
                <a:ea typeface="楷体_GB2312" pitchFamily="49" charset="-122"/>
              </a:rPr>
              <a:t>B.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苯的间位二元取代物只有一种</a:t>
            </a:r>
            <a:b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40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kumimoji="1" lang="en-US" altLang="zh-CN" sz="4000" b="1">
                <a:latin typeface="楷体_GB2312" pitchFamily="49" charset="-122"/>
                <a:ea typeface="楷体_GB2312" pitchFamily="49" charset="-122"/>
              </a:rPr>
              <a:t>C.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苯的对位二元取代物只有一种</a:t>
            </a:r>
            <a:b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</a:br>
            <a:endParaRPr kumimoji="1" lang="zh-CN" altLang="en-US" sz="4000" b="1">
              <a:latin typeface="楷体_GB2312" pitchFamily="49" charset="-122"/>
              <a:ea typeface="楷体_GB2312" pitchFamily="49" charset="-122"/>
            </a:endParaRPr>
          </a:p>
          <a:p>
            <a:pPr>
              <a:lnSpc>
                <a:spcPct val="80000"/>
              </a:lnSpc>
            </a:pPr>
            <a:r>
              <a:rPr kumimoji="1" lang="en-US" altLang="zh-CN" sz="4000" b="1">
                <a:latin typeface="楷体_GB2312" pitchFamily="49" charset="-122"/>
                <a:ea typeface="楷体_GB2312" pitchFamily="49" charset="-122"/>
              </a:rPr>
              <a:t>D.</a:t>
            </a:r>
            <a:r>
              <a:rPr kumimoji="1" lang="zh-CN" altLang="en-US" sz="4000" b="1">
                <a:latin typeface="楷体_GB2312" pitchFamily="49" charset="-122"/>
                <a:ea typeface="楷体_GB2312" pitchFamily="49" charset="-122"/>
              </a:rPr>
              <a:t>苯的邻位二元取代物有二种</a:t>
            </a:r>
          </a:p>
        </p:txBody>
      </p:sp>
      <p:sp>
        <p:nvSpPr>
          <p:cNvPr id="263171" name="Text Box 3"/>
          <p:cNvSpPr txBox="1">
            <a:spLocks noChangeArrowheads="1"/>
          </p:cNvSpPr>
          <p:nvPr/>
        </p:nvSpPr>
        <p:spPr bwMode="auto">
          <a:xfrm>
            <a:off x="2268538" y="1665288"/>
            <a:ext cx="123983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00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sp>
        <p:nvSpPr>
          <p:cNvPr id="263172" name="Text Box 4"/>
          <p:cNvSpPr txBox="1">
            <a:spLocks noChangeArrowheads="1"/>
          </p:cNvSpPr>
          <p:nvPr/>
        </p:nvSpPr>
        <p:spPr bwMode="auto">
          <a:xfrm>
            <a:off x="6696075" y="188913"/>
            <a:ext cx="2089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练一练</a:t>
            </a:r>
          </a:p>
        </p:txBody>
      </p:sp>
      <p:sp>
        <p:nvSpPr>
          <p:cNvPr id="263173" name="Rectangle 5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芳香烃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75"/>
                                        <p:tgtEl>
                                          <p:spTgt spid="263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3171" grpId="0" build="p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ChangeArrowheads="1"/>
          </p:cNvSpPr>
          <p:nvPr/>
        </p:nvSpPr>
        <p:spPr bwMode="auto">
          <a:xfrm>
            <a:off x="539750" y="1196975"/>
            <a:ext cx="8281988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4000" b="1">
                <a:latin typeface="Times New Roman" panose="02020603050405020304" pitchFamily="18" charset="0"/>
              </a:rPr>
              <a:t> 下列物质中所有原子都有可能在同一平面上的是 （        ）</a:t>
            </a:r>
          </a:p>
        </p:txBody>
      </p:sp>
      <p:sp>
        <p:nvSpPr>
          <p:cNvPr id="264195" name="AutoShape 3"/>
          <p:cNvSpPr>
            <a:spLocks noChangeArrowheads="1"/>
          </p:cNvSpPr>
          <p:nvPr/>
        </p:nvSpPr>
        <p:spPr bwMode="auto">
          <a:xfrm rot="16200000" flipV="1">
            <a:off x="990600" y="3725863"/>
            <a:ext cx="1143000" cy="838200"/>
          </a:xfrm>
          <a:prstGeom prst="hexagon">
            <a:avLst>
              <a:gd name="adj" fmla="val 42418"/>
              <a:gd name="vf" fmla="val 115470"/>
            </a:avLst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4196" name="Line 4"/>
          <p:cNvSpPr>
            <a:spLocks noChangeShapeType="1"/>
          </p:cNvSpPr>
          <p:nvPr/>
        </p:nvSpPr>
        <p:spPr bwMode="auto">
          <a:xfrm>
            <a:off x="7467600" y="3594100"/>
            <a:ext cx="0" cy="152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64197" name="Text Box 5"/>
          <p:cNvSpPr txBox="1">
            <a:spLocks noChangeArrowheads="1"/>
          </p:cNvSpPr>
          <p:nvPr/>
        </p:nvSpPr>
        <p:spPr bwMode="auto">
          <a:xfrm>
            <a:off x="1295400" y="5251450"/>
            <a:ext cx="101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latin typeface="Tahoma" panose="020B0604030504040204" pitchFamily="34" charset="0"/>
              </a:rPr>
              <a:t>A  </a:t>
            </a:r>
          </a:p>
        </p:txBody>
      </p:sp>
      <p:sp>
        <p:nvSpPr>
          <p:cNvPr id="264198" name="Text Box 6"/>
          <p:cNvSpPr txBox="1">
            <a:spLocks noChangeArrowheads="1"/>
          </p:cNvSpPr>
          <p:nvPr/>
        </p:nvSpPr>
        <p:spPr bwMode="auto">
          <a:xfrm>
            <a:off x="3124200" y="5254625"/>
            <a:ext cx="101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latin typeface="Tahoma" panose="020B0604030504040204" pitchFamily="34" charset="0"/>
              </a:rPr>
              <a:t>B</a:t>
            </a:r>
          </a:p>
        </p:txBody>
      </p:sp>
      <p:sp>
        <p:nvSpPr>
          <p:cNvPr id="264199" name="Text Box 7"/>
          <p:cNvSpPr txBox="1">
            <a:spLocks noChangeArrowheads="1"/>
          </p:cNvSpPr>
          <p:nvPr/>
        </p:nvSpPr>
        <p:spPr bwMode="auto">
          <a:xfrm>
            <a:off x="4724400" y="5295900"/>
            <a:ext cx="101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latin typeface="Tahoma" panose="020B0604030504040204" pitchFamily="34" charset="0"/>
              </a:rPr>
              <a:t>C           </a:t>
            </a:r>
          </a:p>
        </p:txBody>
      </p:sp>
      <p:sp>
        <p:nvSpPr>
          <p:cNvPr id="264200" name="Text Box 8"/>
          <p:cNvSpPr txBox="1">
            <a:spLocks noChangeArrowheads="1"/>
          </p:cNvSpPr>
          <p:nvPr/>
        </p:nvSpPr>
        <p:spPr bwMode="auto">
          <a:xfrm>
            <a:off x="6934200" y="5348288"/>
            <a:ext cx="177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2400" b="1">
                <a:latin typeface="Tahoma" panose="020B0604030504040204" pitchFamily="34" charset="0"/>
              </a:rPr>
              <a:t>D</a:t>
            </a:r>
          </a:p>
        </p:txBody>
      </p:sp>
      <p:sp>
        <p:nvSpPr>
          <p:cNvPr id="264201" name="Text Box 9"/>
          <p:cNvSpPr txBox="1">
            <a:spLocks noChangeArrowheads="1"/>
          </p:cNvSpPr>
          <p:nvPr/>
        </p:nvSpPr>
        <p:spPr bwMode="auto">
          <a:xfrm>
            <a:off x="4284663" y="1741488"/>
            <a:ext cx="6096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>
                <a:solidFill>
                  <a:srgbClr val="FF0000"/>
                </a:solidFill>
                <a:latin typeface="Tahoma" panose="020B0604030504040204" pitchFamily="34" charset="0"/>
              </a:rPr>
              <a:t>B</a:t>
            </a:r>
          </a:p>
        </p:txBody>
      </p:sp>
      <p:sp>
        <p:nvSpPr>
          <p:cNvPr id="264202" name="Text Box 10"/>
          <p:cNvSpPr txBox="1">
            <a:spLocks noChangeArrowheads="1"/>
          </p:cNvSpPr>
          <p:nvPr/>
        </p:nvSpPr>
        <p:spPr bwMode="auto">
          <a:xfrm>
            <a:off x="4859338" y="1741488"/>
            <a:ext cx="5334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kumimoji="1" lang="en-US" altLang="zh-CN" sz="4800">
                <a:solidFill>
                  <a:srgbClr val="FF0000"/>
                </a:solidFill>
                <a:latin typeface="Tahoma" panose="020B0604030504040204" pitchFamily="34" charset="0"/>
              </a:rPr>
              <a:t>C</a:t>
            </a:r>
          </a:p>
        </p:txBody>
      </p:sp>
      <p:sp>
        <p:nvSpPr>
          <p:cNvPr id="264203" name="Oval 11"/>
          <p:cNvSpPr>
            <a:spLocks noChangeArrowheads="1"/>
          </p:cNvSpPr>
          <p:nvPr/>
        </p:nvSpPr>
        <p:spPr bwMode="auto">
          <a:xfrm>
            <a:off x="6372225" y="1052513"/>
            <a:ext cx="1152525" cy="936625"/>
          </a:xfrm>
          <a:prstGeom prst="ellips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en-US" sz="2400">
              <a:solidFill>
                <a:schemeClr val="hlink"/>
              </a:solidFill>
              <a:latin typeface="Tahoma" panose="020B0604030504040204" pitchFamily="34" charset="0"/>
            </a:endParaRPr>
          </a:p>
        </p:txBody>
      </p:sp>
      <p:sp>
        <p:nvSpPr>
          <p:cNvPr id="264204" name="Rectangle 12"/>
          <p:cNvSpPr>
            <a:spLocks noChangeArrowheads="1"/>
          </p:cNvSpPr>
          <p:nvPr/>
        </p:nvSpPr>
        <p:spPr bwMode="auto">
          <a:xfrm>
            <a:off x="0" y="31289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264205" name="Group 13"/>
          <p:cNvGrpSpPr>
            <a:grpSpLocks/>
          </p:cNvGrpSpPr>
          <p:nvPr/>
        </p:nvGrpSpPr>
        <p:grpSpPr bwMode="auto">
          <a:xfrm>
            <a:off x="4595813" y="2803525"/>
            <a:ext cx="1887537" cy="2138363"/>
            <a:chOff x="2895" y="1766"/>
            <a:chExt cx="1189" cy="1347"/>
          </a:xfrm>
        </p:grpSpPr>
        <p:grpSp>
          <p:nvGrpSpPr>
            <p:cNvPr id="264206" name="Group 14"/>
            <p:cNvGrpSpPr>
              <a:grpSpLocks/>
            </p:cNvGrpSpPr>
            <p:nvPr/>
          </p:nvGrpSpPr>
          <p:grpSpPr bwMode="auto">
            <a:xfrm>
              <a:off x="3036" y="1766"/>
              <a:ext cx="1048" cy="379"/>
              <a:chOff x="1157" y="2837"/>
              <a:chExt cx="1048" cy="379"/>
            </a:xfrm>
          </p:grpSpPr>
          <p:sp>
            <p:nvSpPr>
              <p:cNvPr id="264207" name="Text Box 15"/>
              <p:cNvSpPr txBox="1">
                <a:spLocks noChangeArrowheads="1"/>
              </p:cNvSpPr>
              <p:nvPr/>
            </p:nvSpPr>
            <p:spPr bwMode="auto">
              <a:xfrm>
                <a:off x="1157" y="2837"/>
                <a:ext cx="1048" cy="36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3200">
                    <a:solidFill>
                      <a:srgbClr val="FFFF00"/>
                    </a:solidFill>
                    <a:latin typeface="Tahoma" panose="020B0604030504040204" pitchFamily="34" charset="0"/>
                  </a:rPr>
                  <a:t>CH=CH</a:t>
                </a:r>
                <a:r>
                  <a:rPr kumimoji="1" lang="en-US" altLang="zh-CN" sz="3200" baseline="-25000">
                    <a:solidFill>
                      <a:srgbClr val="FFFF00"/>
                    </a:solidFill>
                    <a:latin typeface="Tahoma" panose="020B0604030504040204" pitchFamily="34" charset="0"/>
                  </a:rPr>
                  <a:t>2</a:t>
                </a:r>
              </a:p>
            </p:txBody>
          </p:sp>
          <p:sp>
            <p:nvSpPr>
              <p:cNvPr id="264208" name="Line 16"/>
              <p:cNvSpPr>
                <a:spLocks noChangeShapeType="1"/>
              </p:cNvSpPr>
              <p:nvPr/>
            </p:nvSpPr>
            <p:spPr bwMode="auto">
              <a:xfrm>
                <a:off x="1344" y="3120"/>
                <a:ext cx="0" cy="96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64209" name="Group 17"/>
            <p:cNvGrpSpPr>
              <a:grpSpLocks/>
            </p:cNvGrpSpPr>
            <p:nvPr/>
          </p:nvGrpSpPr>
          <p:grpSpPr bwMode="auto">
            <a:xfrm>
              <a:off x="2895" y="2160"/>
              <a:ext cx="635" cy="953"/>
              <a:chOff x="2971" y="2205"/>
              <a:chExt cx="457" cy="771"/>
            </a:xfrm>
          </p:grpSpPr>
          <p:sp>
            <p:nvSpPr>
              <p:cNvPr id="264210" name="AutoShape 18"/>
              <p:cNvSpPr>
                <a:spLocks noChangeAspect="1" noChangeArrowheads="1" noTextEdit="1"/>
              </p:cNvSpPr>
              <p:nvPr/>
            </p:nvSpPr>
            <p:spPr bwMode="auto">
              <a:xfrm>
                <a:off x="2971" y="2205"/>
                <a:ext cx="457" cy="77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1" name="Line 19"/>
              <p:cNvSpPr>
                <a:spLocks noChangeShapeType="1"/>
              </p:cNvSpPr>
              <p:nvPr/>
            </p:nvSpPr>
            <p:spPr bwMode="auto">
              <a:xfrm>
                <a:off x="2998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2" name="Line 20"/>
              <p:cNvSpPr>
                <a:spLocks noChangeShapeType="1"/>
              </p:cNvSpPr>
              <p:nvPr/>
            </p:nvSpPr>
            <p:spPr bwMode="auto">
              <a:xfrm>
                <a:off x="3026" y="2442"/>
                <a:ext cx="1" cy="295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3" name="Line 21"/>
              <p:cNvSpPr>
                <a:spLocks noChangeShapeType="1"/>
              </p:cNvSpPr>
              <p:nvPr/>
            </p:nvSpPr>
            <p:spPr bwMode="auto">
              <a:xfrm>
                <a:off x="2998" y="2760"/>
                <a:ext cx="200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4" name="Line 22"/>
              <p:cNvSpPr>
                <a:spLocks noChangeShapeType="1"/>
              </p:cNvSpPr>
              <p:nvPr/>
            </p:nvSpPr>
            <p:spPr bwMode="auto">
              <a:xfrm flipV="1">
                <a:off x="3198" y="2760"/>
                <a:ext cx="199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5" name="Line 23"/>
              <p:cNvSpPr>
                <a:spLocks noChangeShapeType="1"/>
              </p:cNvSpPr>
              <p:nvPr/>
            </p:nvSpPr>
            <p:spPr bwMode="auto">
              <a:xfrm flipV="1">
                <a:off x="3198" y="2737"/>
                <a:ext cx="171" cy="147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6" name="Line 24"/>
              <p:cNvSpPr>
                <a:spLocks noChangeShapeType="1"/>
              </p:cNvSpPr>
              <p:nvPr/>
            </p:nvSpPr>
            <p:spPr bwMode="auto">
              <a:xfrm flipV="1">
                <a:off x="3397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7" name="Line 25"/>
              <p:cNvSpPr>
                <a:spLocks noChangeShapeType="1"/>
              </p:cNvSpPr>
              <p:nvPr/>
            </p:nvSpPr>
            <p:spPr bwMode="auto">
              <a:xfrm flipH="1" flipV="1">
                <a:off x="3198" y="2248"/>
                <a:ext cx="199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8" name="Line 26"/>
              <p:cNvSpPr>
                <a:spLocks noChangeShapeType="1"/>
              </p:cNvSpPr>
              <p:nvPr/>
            </p:nvSpPr>
            <p:spPr bwMode="auto">
              <a:xfrm flipH="1" flipV="1">
                <a:off x="3198" y="2294"/>
                <a:ext cx="171" cy="148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19" name="Line 27"/>
              <p:cNvSpPr>
                <a:spLocks noChangeShapeType="1"/>
              </p:cNvSpPr>
              <p:nvPr/>
            </p:nvSpPr>
            <p:spPr bwMode="auto">
              <a:xfrm flipH="1">
                <a:off x="2998" y="2248"/>
                <a:ext cx="200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64220" name="Group 28"/>
          <p:cNvGrpSpPr>
            <a:grpSpLocks/>
          </p:cNvGrpSpPr>
          <p:nvPr/>
        </p:nvGrpSpPr>
        <p:grpSpPr bwMode="auto">
          <a:xfrm>
            <a:off x="6877050" y="3068638"/>
            <a:ext cx="1524000" cy="2160587"/>
            <a:chOff x="4332" y="1933"/>
            <a:chExt cx="960" cy="1361"/>
          </a:xfrm>
        </p:grpSpPr>
        <p:sp>
          <p:nvSpPr>
            <p:cNvPr id="264221" name="Text Box 29"/>
            <p:cNvSpPr txBox="1">
              <a:spLocks noChangeArrowheads="1"/>
            </p:cNvSpPr>
            <p:nvPr/>
          </p:nvSpPr>
          <p:spPr bwMode="auto">
            <a:xfrm>
              <a:off x="4332" y="1933"/>
              <a:ext cx="960" cy="40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en-US" altLang="zh-CN" sz="3600">
                  <a:solidFill>
                    <a:srgbClr val="FFFF00"/>
                  </a:solidFill>
                  <a:latin typeface="Tahoma" panose="020B0604030504040204" pitchFamily="34" charset="0"/>
                </a:rPr>
                <a:t>CH</a:t>
              </a:r>
              <a:r>
                <a:rPr kumimoji="1" lang="en-US" altLang="zh-CN" sz="3600" baseline="-25000">
                  <a:solidFill>
                    <a:srgbClr val="FFFF00"/>
                  </a:solidFill>
                  <a:latin typeface="Tahoma" panose="020B0604030504040204" pitchFamily="34" charset="0"/>
                </a:rPr>
                <a:t>3</a:t>
              </a:r>
            </a:p>
          </p:txBody>
        </p:sp>
        <p:grpSp>
          <p:nvGrpSpPr>
            <p:cNvPr id="264222" name="Group 30"/>
            <p:cNvGrpSpPr>
              <a:grpSpLocks/>
            </p:cNvGrpSpPr>
            <p:nvPr/>
          </p:nvGrpSpPr>
          <p:grpSpPr bwMode="auto">
            <a:xfrm>
              <a:off x="4377" y="2341"/>
              <a:ext cx="635" cy="953"/>
              <a:chOff x="2971" y="2205"/>
              <a:chExt cx="457" cy="771"/>
            </a:xfrm>
          </p:grpSpPr>
          <p:sp>
            <p:nvSpPr>
              <p:cNvPr id="264223" name="AutoShape 31"/>
              <p:cNvSpPr>
                <a:spLocks noChangeAspect="1" noChangeArrowheads="1" noTextEdit="1"/>
              </p:cNvSpPr>
              <p:nvPr/>
            </p:nvSpPr>
            <p:spPr bwMode="auto">
              <a:xfrm>
                <a:off x="2971" y="2205"/>
                <a:ext cx="457" cy="77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4" name="Line 32"/>
              <p:cNvSpPr>
                <a:spLocks noChangeShapeType="1"/>
              </p:cNvSpPr>
              <p:nvPr/>
            </p:nvSpPr>
            <p:spPr bwMode="auto">
              <a:xfrm>
                <a:off x="2998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5" name="Line 33"/>
              <p:cNvSpPr>
                <a:spLocks noChangeShapeType="1"/>
              </p:cNvSpPr>
              <p:nvPr/>
            </p:nvSpPr>
            <p:spPr bwMode="auto">
              <a:xfrm>
                <a:off x="3026" y="2442"/>
                <a:ext cx="1" cy="295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6" name="Line 34"/>
              <p:cNvSpPr>
                <a:spLocks noChangeShapeType="1"/>
              </p:cNvSpPr>
              <p:nvPr/>
            </p:nvSpPr>
            <p:spPr bwMode="auto">
              <a:xfrm>
                <a:off x="2998" y="2760"/>
                <a:ext cx="200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7" name="Line 35"/>
              <p:cNvSpPr>
                <a:spLocks noChangeShapeType="1"/>
              </p:cNvSpPr>
              <p:nvPr/>
            </p:nvSpPr>
            <p:spPr bwMode="auto">
              <a:xfrm flipV="1">
                <a:off x="3198" y="2760"/>
                <a:ext cx="199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8" name="Line 36"/>
              <p:cNvSpPr>
                <a:spLocks noChangeShapeType="1"/>
              </p:cNvSpPr>
              <p:nvPr/>
            </p:nvSpPr>
            <p:spPr bwMode="auto">
              <a:xfrm flipV="1">
                <a:off x="3198" y="2737"/>
                <a:ext cx="171" cy="147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29" name="Line 37"/>
              <p:cNvSpPr>
                <a:spLocks noChangeShapeType="1"/>
              </p:cNvSpPr>
              <p:nvPr/>
            </p:nvSpPr>
            <p:spPr bwMode="auto">
              <a:xfrm flipV="1">
                <a:off x="3397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30" name="Line 38"/>
              <p:cNvSpPr>
                <a:spLocks noChangeShapeType="1"/>
              </p:cNvSpPr>
              <p:nvPr/>
            </p:nvSpPr>
            <p:spPr bwMode="auto">
              <a:xfrm flipH="1" flipV="1">
                <a:off x="3198" y="2248"/>
                <a:ext cx="199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31" name="Line 39"/>
              <p:cNvSpPr>
                <a:spLocks noChangeShapeType="1"/>
              </p:cNvSpPr>
              <p:nvPr/>
            </p:nvSpPr>
            <p:spPr bwMode="auto">
              <a:xfrm flipH="1" flipV="1">
                <a:off x="3198" y="2294"/>
                <a:ext cx="171" cy="148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32" name="Line 40"/>
              <p:cNvSpPr>
                <a:spLocks noChangeShapeType="1"/>
              </p:cNvSpPr>
              <p:nvPr/>
            </p:nvSpPr>
            <p:spPr bwMode="auto">
              <a:xfrm flipH="1">
                <a:off x="2998" y="2248"/>
                <a:ext cx="200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264233" name="Group 41"/>
          <p:cNvGrpSpPr>
            <a:grpSpLocks/>
          </p:cNvGrpSpPr>
          <p:nvPr/>
        </p:nvGrpSpPr>
        <p:grpSpPr bwMode="auto">
          <a:xfrm>
            <a:off x="2916238" y="2947988"/>
            <a:ext cx="1008062" cy="2138362"/>
            <a:chOff x="1837" y="1857"/>
            <a:chExt cx="635" cy="1347"/>
          </a:xfrm>
        </p:grpSpPr>
        <p:grpSp>
          <p:nvGrpSpPr>
            <p:cNvPr id="264234" name="Group 42"/>
            <p:cNvGrpSpPr>
              <a:grpSpLocks/>
            </p:cNvGrpSpPr>
            <p:nvPr/>
          </p:nvGrpSpPr>
          <p:grpSpPr bwMode="auto">
            <a:xfrm>
              <a:off x="2021" y="1857"/>
              <a:ext cx="329" cy="379"/>
              <a:chOff x="1373" y="2693"/>
              <a:chExt cx="329" cy="379"/>
            </a:xfrm>
          </p:grpSpPr>
          <p:sp>
            <p:nvSpPr>
              <p:cNvPr id="264235" name="Text Box 43"/>
              <p:cNvSpPr txBox="1">
                <a:spLocks noChangeArrowheads="1"/>
              </p:cNvSpPr>
              <p:nvPr/>
            </p:nvSpPr>
            <p:spPr bwMode="auto">
              <a:xfrm>
                <a:off x="1373" y="2693"/>
                <a:ext cx="329" cy="365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/>
                <a:r>
                  <a:rPr kumimoji="1" lang="en-US" altLang="zh-CN" sz="3200">
                    <a:solidFill>
                      <a:srgbClr val="FFFF00"/>
                    </a:solidFill>
                    <a:latin typeface="Tahoma" panose="020B0604030504040204" pitchFamily="34" charset="0"/>
                  </a:rPr>
                  <a:t>Cl</a:t>
                </a:r>
              </a:p>
            </p:txBody>
          </p:sp>
          <p:sp>
            <p:nvSpPr>
              <p:cNvPr id="264236" name="Line 44"/>
              <p:cNvSpPr>
                <a:spLocks noChangeShapeType="1"/>
              </p:cNvSpPr>
              <p:nvPr/>
            </p:nvSpPr>
            <p:spPr bwMode="auto">
              <a:xfrm>
                <a:off x="1488" y="2976"/>
                <a:ext cx="0" cy="9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264237" name="Group 45"/>
            <p:cNvGrpSpPr>
              <a:grpSpLocks/>
            </p:cNvGrpSpPr>
            <p:nvPr/>
          </p:nvGrpSpPr>
          <p:grpSpPr bwMode="auto">
            <a:xfrm>
              <a:off x="1837" y="2251"/>
              <a:ext cx="635" cy="953"/>
              <a:chOff x="2971" y="2205"/>
              <a:chExt cx="457" cy="771"/>
            </a:xfrm>
          </p:grpSpPr>
          <p:sp>
            <p:nvSpPr>
              <p:cNvPr id="264238" name="AutoShape 46"/>
              <p:cNvSpPr>
                <a:spLocks noChangeAspect="1" noChangeArrowheads="1" noTextEdit="1"/>
              </p:cNvSpPr>
              <p:nvPr/>
            </p:nvSpPr>
            <p:spPr bwMode="auto">
              <a:xfrm>
                <a:off x="2971" y="2205"/>
                <a:ext cx="457" cy="771"/>
              </a:xfrm>
              <a:prstGeom prst="rect">
                <a:avLst/>
              </a:pr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381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39" name="Line 47"/>
              <p:cNvSpPr>
                <a:spLocks noChangeShapeType="1"/>
              </p:cNvSpPr>
              <p:nvPr/>
            </p:nvSpPr>
            <p:spPr bwMode="auto">
              <a:xfrm>
                <a:off x="2998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0" name="Line 48"/>
              <p:cNvSpPr>
                <a:spLocks noChangeShapeType="1"/>
              </p:cNvSpPr>
              <p:nvPr/>
            </p:nvSpPr>
            <p:spPr bwMode="auto">
              <a:xfrm>
                <a:off x="3026" y="2442"/>
                <a:ext cx="1" cy="295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1" name="Line 49"/>
              <p:cNvSpPr>
                <a:spLocks noChangeShapeType="1"/>
              </p:cNvSpPr>
              <p:nvPr/>
            </p:nvSpPr>
            <p:spPr bwMode="auto">
              <a:xfrm>
                <a:off x="2998" y="2760"/>
                <a:ext cx="200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2" name="Line 50"/>
              <p:cNvSpPr>
                <a:spLocks noChangeShapeType="1"/>
              </p:cNvSpPr>
              <p:nvPr/>
            </p:nvSpPr>
            <p:spPr bwMode="auto">
              <a:xfrm flipV="1">
                <a:off x="3198" y="2760"/>
                <a:ext cx="199" cy="171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3" name="Line 51"/>
              <p:cNvSpPr>
                <a:spLocks noChangeShapeType="1"/>
              </p:cNvSpPr>
              <p:nvPr/>
            </p:nvSpPr>
            <p:spPr bwMode="auto">
              <a:xfrm flipV="1">
                <a:off x="3198" y="2737"/>
                <a:ext cx="171" cy="147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4" name="Line 52"/>
              <p:cNvSpPr>
                <a:spLocks noChangeShapeType="1"/>
              </p:cNvSpPr>
              <p:nvPr/>
            </p:nvSpPr>
            <p:spPr bwMode="auto">
              <a:xfrm flipV="1">
                <a:off x="3397" y="2418"/>
                <a:ext cx="1" cy="342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5" name="Line 53"/>
              <p:cNvSpPr>
                <a:spLocks noChangeShapeType="1"/>
              </p:cNvSpPr>
              <p:nvPr/>
            </p:nvSpPr>
            <p:spPr bwMode="auto">
              <a:xfrm flipH="1" flipV="1">
                <a:off x="3198" y="2248"/>
                <a:ext cx="199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6" name="Line 54"/>
              <p:cNvSpPr>
                <a:spLocks noChangeShapeType="1"/>
              </p:cNvSpPr>
              <p:nvPr/>
            </p:nvSpPr>
            <p:spPr bwMode="auto">
              <a:xfrm flipH="1" flipV="1">
                <a:off x="3198" y="2294"/>
                <a:ext cx="171" cy="148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4247" name="Line 55"/>
              <p:cNvSpPr>
                <a:spLocks noChangeShapeType="1"/>
              </p:cNvSpPr>
              <p:nvPr/>
            </p:nvSpPr>
            <p:spPr bwMode="auto">
              <a:xfrm flipH="1">
                <a:off x="2998" y="2248"/>
                <a:ext cx="200" cy="170"/>
              </a:xfrm>
              <a:prstGeom prst="line">
                <a:avLst/>
              </a:prstGeom>
              <a:noFill/>
              <a:ln w="38100">
                <a:solidFill>
                  <a:srgbClr val="FFFF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264248" name="Rectangle 56"/>
          <p:cNvSpPr>
            <a:spLocks noChangeArrowheads="1"/>
          </p:cNvSpPr>
          <p:nvPr/>
        </p:nvSpPr>
        <p:spPr bwMode="auto">
          <a:xfrm>
            <a:off x="0" y="31337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264249" name="Line 57"/>
          <p:cNvSpPr>
            <a:spLocks noChangeShapeType="1"/>
          </p:cNvSpPr>
          <p:nvPr/>
        </p:nvSpPr>
        <p:spPr bwMode="auto">
          <a:xfrm>
            <a:off x="3419475" y="3429000"/>
            <a:ext cx="0" cy="21590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4250" name="Line 58"/>
          <p:cNvSpPr>
            <a:spLocks noChangeShapeType="1"/>
          </p:cNvSpPr>
          <p:nvPr/>
        </p:nvSpPr>
        <p:spPr bwMode="auto">
          <a:xfrm>
            <a:off x="5076825" y="3284538"/>
            <a:ext cx="0" cy="21590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4251" name="Line 59"/>
          <p:cNvSpPr>
            <a:spLocks noChangeShapeType="1"/>
          </p:cNvSpPr>
          <p:nvPr/>
        </p:nvSpPr>
        <p:spPr bwMode="auto">
          <a:xfrm>
            <a:off x="7451725" y="3573463"/>
            <a:ext cx="0" cy="215900"/>
          </a:xfrm>
          <a:prstGeom prst="line">
            <a:avLst/>
          </a:prstGeom>
          <a:noFill/>
          <a:ln w="28575">
            <a:solidFill>
              <a:srgbClr val="FFCC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4252" name="Text Box 60"/>
          <p:cNvSpPr txBox="1">
            <a:spLocks noChangeArrowheads="1"/>
          </p:cNvSpPr>
          <p:nvPr/>
        </p:nvSpPr>
        <p:spPr bwMode="auto">
          <a:xfrm>
            <a:off x="7054850" y="296863"/>
            <a:ext cx="20891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练一练</a:t>
            </a:r>
          </a:p>
        </p:txBody>
      </p:sp>
      <p:sp>
        <p:nvSpPr>
          <p:cNvPr id="264253" name="Rectangle 61"/>
          <p:cNvSpPr>
            <a:spLocks noChangeArrowheads="1"/>
          </p:cNvSpPr>
          <p:nvPr/>
        </p:nvSpPr>
        <p:spPr bwMode="auto">
          <a:xfrm>
            <a:off x="0" y="0"/>
            <a:ext cx="6335713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84644" tIns="42323" rIns="84644" bIns="42323" anchor="ctr"/>
          <a:lstStyle>
            <a:lvl1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defTabSz="846138"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4572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9144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13716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1828800" defTabSz="846138" fontAlgn="base">
              <a:spcBef>
                <a:spcPct val="0"/>
              </a:spcBef>
              <a:spcAft>
                <a:spcPct val="0"/>
              </a:spcAft>
              <a:defRPr sz="2200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r>
              <a:rPr lang="zh-CN" altLang="en-US" b="1"/>
              <a:t>芳香烃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264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75"/>
                                        <p:tgtEl>
                                          <p:spTgt spid="264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75"/>
                                        <p:tgtEl>
                                          <p:spTgt spid="2642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4201" grpId="0" build="p" autoUpdateAnimBg="0"/>
      <p:bldP spid="264202" grpId="0" build="p" autoUpdateAnimBg="0"/>
      <p:bldP spid="264203" grpId="0" animBg="1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368425" y="2097088"/>
            <a:ext cx="6542088" cy="212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8093" tIns="24046" rIns="48093" bIns="24046">
            <a:spAutoFit/>
          </a:bodyPr>
          <a:lstStyle>
            <a:lvl1pPr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241300"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481013"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722313"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962025" defTabSz="48101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1419225"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1876425"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2333625"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2790825" defTabSz="4810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zh-CN" sz="6800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Thanks </a:t>
            </a:r>
          </a:p>
          <a:p>
            <a:pPr algn="ctr"/>
            <a:r>
              <a:rPr lang="zh-CN" altLang="en-US" sz="6800">
                <a:solidFill>
                  <a:srgbClr val="0000FF"/>
                </a:solidFill>
                <a:cs typeface="Times New Roman" panose="02020603050405020304" pitchFamily="18" charset="0"/>
              </a:rPr>
              <a:t>谢谢您的观看！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utoUpdateAnimBg="0"/>
    </p:bldLst>
  </p:timing>
</p:sld>
</file>

<file path=ppt/theme/theme1.xml><?xml version="1.0" encoding="utf-8"?>
<a:theme xmlns:a="http://schemas.openxmlformats.org/drawingml/2006/main" name="Generic medical background">
  <a:themeElements>
    <a:clrScheme name="Generic medical background 13">
      <a:dk1>
        <a:srgbClr val="000000"/>
      </a:dk1>
      <a:lt1>
        <a:srgbClr val="FFFFFF"/>
      </a:lt1>
      <a:dk2>
        <a:srgbClr val="FFFFFF"/>
      </a:dk2>
      <a:lt2>
        <a:srgbClr val="5F5F5F"/>
      </a:lt2>
      <a:accent1>
        <a:srgbClr val="036B13"/>
      </a:accent1>
      <a:accent2>
        <a:srgbClr val="97BB98"/>
      </a:accent2>
      <a:accent3>
        <a:srgbClr val="FFFFFF"/>
      </a:accent3>
      <a:accent4>
        <a:srgbClr val="000000"/>
      </a:accent4>
      <a:accent5>
        <a:srgbClr val="AABAAA"/>
      </a:accent5>
      <a:accent6>
        <a:srgbClr val="88A989"/>
      </a:accent6>
      <a:hlink>
        <a:srgbClr val="C0C0C0"/>
      </a:hlink>
      <a:folHlink>
        <a:srgbClr val="004800"/>
      </a:folHlink>
    </a:clrScheme>
    <a:fontScheme name="Generic medical background">
      <a:majorFont>
        <a:latin typeface="Arial"/>
        <a:ea typeface=""/>
        <a:cs typeface=""/>
      </a:majorFont>
      <a:minorFont>
        <a:latin typeface="黑体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zh-CN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810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zh-CN" sz="15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Generic medical background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eneric medical background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eneric medical background 13">
        <a:dk1>
          <a:srgbClr val="000000"/>
        </a:dk1>
        <a:lt1>
          <a:srgbClr val="FFFFFF"/>
        </a:lt1>
        <a:dk2>
          <a:srgbClr val="FFFFFF"/>
        </a:dk2>
        <a:lt2>
          <a:srgbClr val="5F5F5F"/>
        </a:lt2>
        <a:accent1>
          <a:srgbClr val="036B13"/>
        </a:accent1>
        <a:accent2>
          <a:srgbClr val="97BB98"/>
        </a:accent2>
        <a:accent3>
          <a:srgbClr val="FFFFFF"/>
        </a:accent3>
        <a:accent4>
          <a:srgbClr val="000000"/>
        </a:accent4>
        <a:accent5>
          <a:srgbClr val="AABAAA"/>
        </a:accent5>
        <a:accent6>
          <a:srgbClr val="88A989"/>
        </a:accent6>
        <a:hlink>
          <a:srgbClr val="C0C0C0"/>
        </a:hlink>
        <a:folHlink>
          <a:srgbClr val="004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1022</TotalTime>
  <Pages>0</Pages>
  <Words>1239</Words>
  <Characters>0</Characters>
  <Application>Microsoft Office PowerPoint</Application>
  <DocSecurity>0</DocSecurity>
  <PresentationFormat>全屏显示(4:3)</PresentationFormat>
  <Lines>0</Lines>
  <Paragraphs>251</Paragraphs>
  <Slides>25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41" baseType="lpstr">
      <vt:lpstr>MS PMincho</vt:lpstr>
      <vt:lpstr>zuoyeFont_mathFont</vt:lpstr>
      <vt:lpstr>方正姚体</vt:lpstr>
      <vt:lpstr>黑体</vt:lpstr>
      <vt:lpstr>华文新魏</vt:lpstr>
      <vt:lpstr>楷体</vt:lpstr>
      <vt:lpstr>楷体_GB2312</vt:lpstr>
      <vt:lpstr>隶书</vt:lpstr>
      <vt:lpstr>宋体</vt:lpstr>
      <vt:lpstr>幼圆</vt:lpstr>
      <vt:lpstr>Arial</vt:lpstr>
      <vt:lpstr>Tahoma</vt:lpstr>
      <vt:lpstr>Times New Roman</vt:lpstr>
      <vt:lpstr>Wingdings</vt:lpstr>
      <vt:lpstr>Generic medical background</vt:lpstr>
      <vt:lpstr>BMP 图象</vt:lpstr>
      <vt:lpstr>PowerPoint 演示文稿</vt:lpstr>
      <vt:lpstr>  一、苯的物理性质 （色、味、态、熔点、沸点、密度、溶解性、特性）</vt:lpstr>
      <vt:lpstr>PowerPoint 演示文稿</vt:lpstr>
      <vt:lpstr>现代技术对苯分子结构的进一步研究表明:</vt:lpstr>
      <vt:lpstr>PowerPoint 演示文稿</vt:lpstr>
      <vt:lpstr>PowerPoint 演示文稿</vt:lpstr>
      <vt:lpstr>PowerPoint 演示文稿</vt:lpstr>
      <vt:lpstr>PowerPoint 演示文稿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x</Company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 title text here</dc:title>
  <dc:subject/>
  <dc:creator>x</dc:creator>
  <cp:keywords/>
  <dc:description/>
  <cp:lastModifiedBy>oscarfox</cp:lastModifiedBy>
  <cp:revision>77</cp:revision>
  <cp:lastPrinted>1899-12-30T00:00:00Z</cp:lastPrinted>
  <dcterms:created xsi:type="dcterms:W3CDTF">2008-10-09T13:36:39Z</dcterms:created>
  <dcterms:modified xsi:type="dcterms:W3CDTF">2017-03-09T08:11:51Z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2052-8.1.0.3526</vt:lpwstr>
  </property>
</Properties>
</file>