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6" r:id="rId4"/>
    <p:sldId id="258" r:id="rId5"/>
    <p:sldId id="262" r:id="rId6"/>
    <p:sldId id="259" r:id="rId7"/>
    <p:sldId id="260" r:id="rId8"/>
    <p:sldId id="261" r:id="rId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69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1C27777-829E-4AEA-9D01-B81814B30C01}"/>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4CDA2969-43D2-42CE-82FE-3484646F98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5C7FF34B-4237-405E-B598-1285B0B52016}"/>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5" name="页脚占位符 4">
            <a:extLst>
              <a:ext uri="{FF2B5EF4-FFF2-40B4-BE49-F238E27FC236}">
                <a16:creationId xmlns:a16="http://schemas.microsoft.com/office/drawing/2014/main" id="{CBE68A02-4C35-45FE-8ED7-E90D684D75D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B85A542-AFF0-4565-8C60-C68475E9A074}"/>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3819458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7E0EF41-C2AB-46C6-BA98-0DEDC3C2EE6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3312C134-1F49-4B46-A908-7DF993128539}"/>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9E4EED0-44E6-431D-BCD4-DC54F6D83EDF}"/>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5" name="页脚占位符 4">
            <a:extLst>
              <a:ext uri="{FF2B5EF4-FFF2-40B4-BE49-F238E27FC236}">
                <a16:creationId xmlns:a16="http://schemas.microsoft.com/office/drawing/2014/main" id="{3A29352D-640F-4BF9-BE14-3D185E5756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59E3994-A372-43DF-91D7-22492603F126}"/>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183396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CFA815-E04A-45FD-8A97-46D2B665FD1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A5E67971-6DE5-4795-A13D-854F5BD4CA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70AED44E-DE68-4703-BFC3-822885EDB2AF}"/>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5" name="页脚占位符 4">
            <a:extLst>
              <a:ext uri="{FF2B5EF4-FFF2-40B4-BE49-F238E27FC236}">
                <a16:creationId xmlns:a16="http://schemas.microsoft.com/office/drawing/2014/main" id="{27AD2263-D860-46C7-A1A8-F40923CADA1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A775442-578C-41FB-84C5-D5341CE994E0}"/>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749624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C38E3D-1C56-4556-8154-C9C5E63B9F6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7937C247-36BF-43AD-9E4F-1E2B1BE7D7B6}"/>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8637C8AC-ACA4-4735-B3B8-C9D307B26B09}"/>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50B16431-2277-4A99-9CF0-B61B77357B5B}"/>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6" name="页脚占位符 5">
            <a:extLst>
              <a:ext uri="{FF2B5EF4-FFF2-40B4-BE49-F238E27FC236}">
                <a16:creationId xmlns:a16="http://schemas.microsoft.com/office/drawing/2014/main" id="{E12BAE44-3673-42BB-B4D9-DD2BBB389BC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AF7A396-D62F-4EB8-839B-CBE76F1FCA74}"/>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1040764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2364DF-7970-41C9-A8BF-B085CA08177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FDFF4F1C-D7DA-44F1-B9DA-A9AD253C94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EDAF2B42-FC3F-40E9-AA2E-4EDF12E926EF}"/>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852049E9-B0B8-4A63-82BC-F0EDE663B5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C71E9CB9-A99C-464B-A9D2-C50EDC206EB8}"/>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4746722E-F74C-4165-9EF0-AF4083288F0F}"/>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8" name="页脚占位符 7">
            <a:extLst>
              <a:ext uri="{FF2B5EF4-FFF2-40B4-BE49-F238E27FC236}">
                <a16:creationId xmlns:a16="http://schemas.microsoft.com/office/drawing/2014/main" id="{5D4A642A-A856-41F3-8AD0-590A1CC4799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BF775342-E458-4787-B6BE-66D5329B01C2}"/>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2827759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B616C55-5173-416B-BCBD-F57D04750FF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BF27E018-7CBA-42AA-AC32-42EA62F63EDC}"/>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4" name="页脚占位符 3">
            <a:extLst>
              <a:ext uri="{FF2B5EF4-FFF2-40B4-BE49-F238E27FC236}">
                <a16:creationId xmlns:a16="http://schemas.microsoft.com/office/drawing/2014/main" id="{C1A6F67C-230B-41C6-87E1-764528EDA760}"/>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5E08721E-7F39-407C-B103-171FC7564D99}"/>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3461218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E644A6C7-6EC1-4225-9CE4-87388B644F24}"/>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3" name="页脚占位符 2">
            <a:extLst>
              <a:ext uri="{FF2B5EF4-FFF2-40B4-BE49-F238E27FC236}">
                <a16:creationId xmlns:a16="http://schemas.microsoft.com/office/drawing/2014/main" id="{1B220A5C-23E4-4788-B838-35E2EEE9DBF4}"/>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2FE0723-4A97-445E-9F11-8D75A4938C91}"/>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1173527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16605C-64D7-4EE4-B0B2-A3176E0D9CA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04851899-9952-4B55-A0D1-F4CEDE2692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CB320ECF-98E1-41FD-ABE4-2E1C4EBCDA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F2B9317E-0BF2-44AC-B4FB-0ECDD841557F}"/>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6" name="页脚占位符 5">
            <a:extLst>
              <a:ext uri="{FF2B5EF4-FFF2-40B4-BE49-F238E27FC236}">
                <a16:creationId xmlns:a16="http://schemas.microsoft.com/office/drawing/2014/main" id="{F99F2EB8-BFA8-4955-8086-EB966E7C4D7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B4B08B8-6591-493C-8C18-145B1183E20B}"/>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3703702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5B021F-1658-436B-9406-E9E6C3C6B28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0C07F4A3-A0DE-40A7-A561-F33E212988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2240FF96-180B-4F26-ADD3-D01336F9DA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9C3DFF8-7160-4431-A8BC-EB23DC912D8D}"/>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6" name="页脚占位符 5">
            <a:extLst>
              <a:ext uri="{FF2B5EF4-FFF2-40B4-BE49-F238E27FC236}">
                <a16:creationId xmlns:a16="http://schemas.microsoft.com/office/drawing/2014/main" id="{24732780-0BEE-4216-B974-1C84ACA5459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C833DC7-D89A-409D-A4DB-D091A54ED051}"/>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439978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43EBA37-632F-4E4D-9E9C-A3DC18DF30E3}"/>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71F83E39-8556-483D-95A4-7DEB72AC3EA5}"/>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7CD25CA-D72F-4323-8FD1-CC01D1BF70F4}"/>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5" name="页脚占位符 4">
            <a:extLst>
              <a:ext uri="{FF2B5EF4-FFF2-40B4-BE49-F238E27FC236}">
                <a16:creationId xmlns:a16="http://schemas.microsoft.com/office/drawing/2014/main" id="{9D6F60F8-74D5-414F-8379-B855318E18A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9F236FA-2790-4424-A7D5-A71CB44B56A9}"/>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603781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20D3DDAC-A623-485F-B1B6-4778E4927FC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57342C96-7F71-4EE9-A928-03D178D818FD}"/>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B7DB519-BED7-4BE2-8580-B7503A806BC8}"/>
              </a:ext>
            </a:extLst>
          </p:cNvPr>
          <p:cNvSpPr>
            <a:spLocks noGrp="1"/>
          </p:cNvSpPr>
          <p:nvPr>
            <p:ph type="dt" sz="half" idx="10"/>
          </p:nvPr>
        </p:nvSpPr>
        <p:spPr/>
        <p:txBody>
          <a:bodyPr/>
          <a:lstStyle/>
          <a:p>
            <a:fld id="{0711FDD3-7545-4449-BA1C-4CD8AE38FA31}" type="datetimeFigureOut">
              <a:rPr lang="zh-CN" altLang="en-US" smtClean="0"/>
              <a:t>2021/12/23</a:t>
            </a:fld>
            <a:endParaRPr lang="zh-CN" altLang="en-US"/>
          </a:p>
        </p:txBody>
      </p:sp>
      <p:sp>
        <p:nvSpPr>
          <p:cNvPr id="5" name="页脚占位符 4">
            <a:extLst>
              <a:ext uri="{FF2B5EF4-FFF2-40B4-BE49-F238E27FC236}">
                <a16:creationId xmlns:a16="http://schemas.microsoft.com/office/drawing/2014/main" id="{5B51982D-C4AC-447C-A44F-EB7E3119787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68CB34B-7E6B-49F8-B61E-6DB49165964E}"/>
              </a:ext>
            </a:extLst>
          </p:cNvPr>
          <p:cNvSpPr>
            <a:spLocks noGrp="1"/>
          </p:cNvSpPr>
          <p:nvPr>
            <p:ph type="sldNum" sz="quarter" idx="12"/>
          </p:nvPr>
        </p:nvSpPr>
        <p:spPr/>
        <p:txBody>
          <a:body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4130374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A96C479A-BB97-4101-8980-FB34C7BD2B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05B5BE98-53A1-4D12-B201-428DAEBF4C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1031640E-8545-40C8-9256-AA1C95F653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11FDD3-7545-4449-BA1C-4CD8AE38FA31}" type="datetimeFigureOut">
              <a:rPr lang="zh-CN" altLang="en-US" smtClean="0"/>
              <a:t>2021/12/23</a:t>
            </a:fld>
            <a:endParaRPr lang="zh-CN" altLang="en-US"/>
          </a:p>
        </p:txBody>
      </p:sp>
      <p:sp>
        <p:nvSpPr>
          <p:cNvPr id="5" name="页脚占位符 4">
            <a:extLst>
              <a:ext uri="{FF2B5EF4-FFF2-40B4-BE49-F238E27FC236}">
                <a16:creationId xmlns:a16="http://schemas.microsoft.com/office/drawing/2014/main" id="{72295583-3661-41D3-B9DA-DF22008053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F96E8FD0-8ADF-4A2E-B1C1-7713D12F9E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6F5E1A-83D1-48D3-BFB8-0E446F3C61FF}" type="slidenum">
              <a:rPr lang="zh-CN" altLang="en-US" smtClean="0"/>
              <a:t>‹#›</a:t>
            </a:fld>
            <a:endParaRPr lang="zh-CN" altLang="en-US"/>
          </a:p>
        </p:txBody>
      </p:sp>
    </p:spTree>
    <p:extLst>
      <p:ext uri="{BB962C8B-B14F-4D97-AF65-F5344CB8AC3E}">
        <p14:creationId xmlns:p14="http://schemas.microsoft.com/office/powerpoint/2010/main" val="22621413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6E03FD3E-E18D-49FD-8515-9CB423286646}"/>
              </a:ext>
            </a:extLst>
          </p:cNvPr>
          <p:cNvSpPr txBox="1"/>
          <p:nvPr/>
        </p:nvSpPr>
        <p:spPr>
          <a:xfrm>
            <a:off x="111760" y="161003"/>
            <a:ext cx="11755120" cy="6001643"/>
          </a:xfrm>
          <a:prstGeom prst="rect">
            <a:avLst/>
          </a:prstGeom>
          <a:noFill/>
        </p:spPr>
        <p:txBody>
          <a:bodyPr wrap="square">
            <a:spAutoFit/>
          </a:bodyPr>
          <a:lstStyle/>
          <a:p>
            <a:r>
              <a:rPr lang="en-US" altLang="zh-CN" sz="3200" dirty="0">
                <a:solidFill>
                  <a:srgbClr val="000000"/>
                </a:solidFill>
                <a:effectLst/>
              </a:rPr>
              <a:t>1.</a:t>
            </a:r>
            <a:r>
              <a:rPr lang="zh-CN" altLang="en-US" sz="3200" dirty="0">
                <a:solidFill>
                  <a:srgbClr val="FF0000"/>
                </a:solidFill>
                <a:effectLst/>
                <a:highlight>
                  <a:srgbClr val="FFFF00"/>
                </a:highlight>
              </a:rPr>
              <a:t>搭配不当：</a:t>
            </a:r>
            <a:r>
              <a:rPr lang="en-US" altLang="zh-CN" sz="3200" dirty="0">
                <a:solidFill>
                  <a:srgbClr val="000000"/>
                </a:solidFill>
                <a:effectLst/>
              </a:rPr>
              <a:t>(1)</a:t>
            </a:r>
            <a:r>
              <a:rPr lang="zh-CN" altLang="en-US" sz="3200" dirty="0">
                <a:solidFill>
                  <a:srgbClr val="FF0000"/>
                </a:solidFill>
                <a:effectLst/>
              </a:rPr>
              <a:t>主谓搭配不当</a:t>
            </a:r>
            <a:r>
              <a:rPr lang="zh-CN" altLang="en-US" sz="3200" dirty="0">
                <a:solidFill>
                  <a:srgbClr val="000000"/>
                </a:solidFill>
                <a:effectLst/>
              </a:rPr>
              <a:t>：</a:t>
            </a:r>
            <a:endParaRPr lang="zh-CN" altLang="en-US" sz="3200" dirty="0">
              <a:effectLst/>
            </a:endParaRPr>
          </a:p>
          <a:p>
            <a:r>
              <a:rPr lang="en-US" altLang="zh-CN" sz="3200" dirty="0">
                <a:solidFill>
                  <a:srgbClr val="000000"/>
                </a:solidFill>
                <a:effectLst/>
              </a:rPr>
              <a:t>A.</a:t>
            </a:r>
            <a:r>
              <a:rPr lang="zh-CN" altLang="en-US" sz="3200" dirty="0">
                <a:solidFill>
                  <a:srgbClr val="000000"/>
                </a:solidFill>
                <a:effectLst/>
                <a:latin typeface="华文楷体" panose="02010600040101010101" pitchFamily="2" charset="-122"/>
                <a:ea typeface="华文楷体" panose="02010600040101010101" pitchFamily="2" charset="-122"/>
              </a:rPr>
              <a:t>三年中，这个县的粮食产量以平均每年递增</a:t>
            </a:r>
            <a:r>
              <a:rPr lang="en-US" altLang="zh-CN" sz="3200" dirty="0">
                <a:solidFill>
                  <a:srgbClr val="000000"/>
                </a:solidFill>
                <a:effectLst/>
                <a:latin typeface="华文楷体" panose="02010600040101010101" pitchFamily="2" charset="-122"/>
                <a:ea typeface="华文楷体" panose="02010600040101010101" pitchFamily="2" charset="-122"/>
              </a:rPr>
              <a:t>20%</a:t>
            </a:r>
            <a:r>
              <a:rPr lang="zh-CN" altLang="en-US" sz="3200" dirty="0">
                <a:solidFill>
                  <a:srgbClr val="000000"/>
                </a:solidFill>
                <a:effectLst/>
                <a:latin typeface="华文楷体" panose="02010600040101010101" pitchFamily="2" charset="-122"/>
                <a:ea typeface="华文楷体" panose="02010600040101010101" pitchFamily="2" charset="-122"/>
              </a:rPr>
              <a:t>的速度大踏步地向前发展。</a:t>
            </a:r>
            <a:endParaRPr lang="zh-CN" altLang="en-US" sz="3200" dirty="0">
              <a:effectLst/>
              <a:latin typeface="华文楷体" panose="02010600040101010101" pitchFamily="2" charset="-122"/>
              <a:ea typeface="华文楷体" panose="02010600040101010101" pitchFamily="2" charset="-122"/>
            </a:endParaRPr>
          </a:p>
          <a:p>
            <a:r>
              <a:rPr lang="zh-CN" altLang="en-US" sz="3200" dirty="0">
                <a:solidFill>
                  <a:srgbClr val="000000"/>
                </a:solidFill>
                <a:effectLst/>
              </a:rPr>
              <a:t>修改：向前发展</a:t>
            </a:r>
            <a:r>
              <a:rPr lang="en-US" altLang="zh-CN" sz="3200" dirty="0">
                <a:solidFill>
                  <a:srgbClr val="000000"/>
                </a:solidFill>
                <a:effectLst/>
              </a:rPr>
              <a:t>——</a:t>
            </a:r>
            <a:r>
              <a:rPr lang="zh-CN" altLang="en-US" sz="3200" dirty="0">
                <a:solidFill>
                  <a:srgbClr val="000000"/>
                </a:solidFill>
                <a:effectLst/>
              </a:rPr>
              <a:t>提高</a:t>
            </a:r>
            <a:endParaRPr lang="zh-CN" altLang="en-US" sz="3200" dirty="0">
              <a:effectLst/>
            </a:endParaRPr>
          </a:p>
          <a:p>
            <a:r>
              <a:rPr lang="en-US" altLang="zh-CN" sz="3200" dirty="0">
                <a:solidFill>
                  <a:srgbClr val="000000"/>
                </a:solidFill>
                <a:effectLst/>
              </a:rPr>
              <a:t>B.</a:t>
            </a:r>
            <a:r>
              <a:rPr lang="zh-CN" altLang="en-US" sz="3200" dirty="0">
                <a:solidFill>
                  <a:srgbClr val="000000"/>
                </a:solidFill>
                <a:effectLst/>
                <a:latin typeface="华文楷体" panose="02010600040101010101" pitchFamily="2" charset="-122"/>
                <a:ea typeface="华文楷体" panose="02010600040101010101" pitchFamily="2" charset="-122"/>
              </a:rPr>
              <a:t>它每年的发电量，除了供给张村使用外，还向林头、东关等地输送。</a:t>
            </a:r>
            <a:endParaRPr lang="zh-CN" altLang="en-US" sz="3200" dirty="0">
              <a:effectLst/>
              <a:latin typeface="华文楷体" panose="02010600040101010101" pitchFamily="2" charset="-122"/>
              <a:ea typeface="华文楷体" panose="02010600040101010101" pitchFamily="2" charset="-122"/>
            </a:endParaRPr>
          </a:p>
          <a:p>
            <a:r>
              <a:rPr lang="zh-CN" altLang="en-US" sz="3200" dirty="0">
                <a:solidFill>
                  <a:srgbClr val="000000"/>
                </a:solidFill>
                <a:effectLst/>
              </a:rPr>
              <a:t>修改：发电量</a:t>
            </a:r>
            <a:r>
              <a:rPr lang="en-US" altLang="zh-CN" sz="3200" dirty="0">
                <a:solidFill>
                  <a:srgbClr val="000000"/>
                </a:solidFill>
                <a:effectLst/>
              </a:rPr>
              <a:t>——</a:t>
            </a:r>
            <a:r>
              <a:rPr lang="zh-CN" altLang="en-US" sz="3200" dirty="0">
                <a:solidFill>
                  <a:srgbClr val="000000"/>
                </a:solidFill>
                <a:effectLst/>
              </a:rPr>
              <a:t>发的电</a:t>
            </a:r>
            <a:endParaRPr lang="zh-CN" altLang="en-US" sz="3200" dirty="0">
              <a:effectLst/>
            </a:endParaRPr>
          </a:p>
          <a:p>
            <a:r>
              <a:rPr lang="en-US" altLang="zh-CN" sz="3200" dirty="0">
                <a:solidFill>
                  <a:srgbClr val="000000"/>
                </a:solidFill>
                <a:effectLst/>
              </a:rPr>
              <a:t>(2)</a:t>
            </a:r>
            <a:r>
              <a:rPr lang="zh-CN" altLang="en-US" sz="3200" dirty="0">
                <a:solidFill>
                  <a:srgbClr val="FF0000"/>
                </a:solidFill>
                <a:effectLst/>
              </a:rPr>
              <a:t>动宾搭配不当</a:t>
            </a:r>
            <a:r>
              <a:rPr lang="zh-CN" altLang="en-US" sz="3200" dirty="0">
                <a:solidFill>
                  <a:srgbClr val="000000"/>
                </a:solidFill>
                <a:effectLst/>
              </a:rPr>
              <a:t>：</a:t>
            </a:r>
            <a:r>
              <a:rPr lang="zh-CN" altLang="en-US" sz="3200" dirty="0">
                <a:solidFill>
                  <a:srgbClr val="000000"/>
                </a:solidFill>
                <a:effectLst/>
                <a:latin typeface="华文楷体" panose="02010600040101010101" pitchFamily="2" charset="-122"/>
                <a:ea typeface="华文楷体" panose="02010600040101010101" pitchFamily="2" charset="-122"/>
              </a:rPr>
              <a:t>他主动为这个系工程力学专业的两届船舶结构力学学习班挑起了船舶结构力学的主讲任务。</a:t>
            </a:r>
            <a:endParaRPr lang="zh-CN" altLang="en-US" sz="3200" dirty="0">
              <a:effectLst/>
              <a:latin typeface="华文楷体" panose="02010600040101010101" pitchFamily="2" charset="-122"/>
              <a:ea typeface="华文楷体" panose="02010600040101010101" pitchFamily="2" charset="-122"/>
            </a:endParaRPr>
          </a:p>
          <a:p>
            <a:r>
              <a:rPr lang="zh-CN" altLang="en-US" sz="3200" dirty="0">
                <a:solidFill>
                  <a:srgbClr val="000000"/>
                </a:solidFill>
                <a:effectLst/>
              </a:rPr>
              <a:t>修改：挑起</a:t>
            </a:r>
            <a:r>
              <a:rPr lang="en-US" altLang="zh-CN" sz="3200" dirty="0">
                <a:solidFill>
                  <a:srgbClr val="000000"/>
                </a:solidFill>
                <a:effectLst/>
              </a:rPr>
              <a:t>——</a:t>
            </a:r>
            <a:r>
              <a:rPr lang="zh-CN" altLang="en-US" sz="3200" dirty="0">
                <a:solidFill>
                  <a:srgbClr val="000000"/>
                </a:solidFill>
                <a:effectLst/>
              </a:rPr>
              <a:t>承担</a:t>
            </a:r>
            <a:endParaRPr lang="zh-CN" altLang="en-US" sz="3200" dirty="0">
              <a:effectLst/>
            </a:endParaRPr>
          </a:p>
          <a:p>
            <a:r>
              <a:rPr lang="en-US" altLang="zh-CN" sz="3200" dirty="0">
                <a:solidFill>
                  <a:srgbClr val="000000"/>
                </a:solidFill>
                <a:effectLst/>
              </a:rPr>
              <a:t>(3)</a:t>
            </a:r>
            <a:r>
              <a:rPr lang="zh-CN" altLang="en-US" sz="3200" dirty="0">
                <a:solidFill>
                  <a:srgbClr val="FF0000"/>
                </a:solidFill>
                <a:effectLst/>
              </a:rPr>
              <a:t>主宾搭配不当</a:t>
            </a:r>
            <a:r>
              <a:rPr lang="zh-CN" altLang="en-US" sz="3200" dirty="0">
                <a:solidFill>
                  <a:srgbClr val="000000"/>
                </a:solidFill>
                <a:effectLst/>
              </a:rPr>
              <a:t>：</a:t>
            </a:r>
            <a:r>
              <a:rPr lang="zh-CN" altLang="en-US" sz="3200" dirty="0">
                <a:solidFill>
                  <a:srgbClr val="000000"/>
                </a:solidFill>
                <a:effectLst/>
                <a:latin typeface="华文楷体" panose="02010600040101010101" pitchFamily="2" charset="-122"/>
                <a:ea typeface="华文楷体" panose="02010600040101010101" pitchFamily="2" charset="-122"/>
              </a:rPr>
              <a:t>秋天的北京是美丽的季节。</a:t>
            </a:r>
            <a:endParaRPr lang="zh-CN" altLang="en-US" sz="3200" dirty="0">
              <a:effectLst/>
              <a:latin typeface="华文楷体" panose="02010600040101010101" pitchFamily="2" charset="-122"/>
              <a:ea typeface="华文楷体" panose="02010600040101010101" pitchFamily="2" charset="-122"/>
            </a:endParaRPr>
          </a:p>
          <a:p>
            <a:r>
              <a:rPr lang="zh-CN" altLang="en-US" sz="3200" dirty="0">
                <a:solidFill>
                  <a:srgbClr val="000000"/>
                </a:solidFill>
                <a:effectLst/>
              </a:rPr>
              <a:t>修改：秋天的北京</a:t>
            </a:r>
            <a:r>
              <a:rPr lang="en-US" altLang="zh-CN" sz="3200" dirty="0">
                <a:solidFill>
                  <a:srgbClr val="000000"/>
                </a:solidFill>
                <a:effectLst/>
              </a:rPr>
              <a:t>——</a:t>
            </a:r>
            <a:r>
              <a:rPr lang="zh-CN" altLang="en-US" sz="3200" dirty="0">
                <a:solidFill>
                  <a:srgbClr val="000000"/>
                </a:solidFill>
                <a:effectLst/>
              </a:rPr>
              <a:t>北京的秋天</a:t>
            </a:r>
            <a:endParaRPr lang="zh-CN" altLang="en-US" sz="3200" dirty="0">
              <a:effectLst/>
            </a:endParaRPr>
          </a:p>
        </p:txBody>
      </p:sp>
    </p:spTree>
    <p:extLst>
      <p:ext uri="{BB962C8B-B14F-4D97-AF65-F5344CB8AC3E}">
        <p14:creationId xmlns:p14="http://schemas.microsoft.com/office/powerpoint/2010/main" val="2124627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4F4E95DF-E872-4C46-BCA5-432A9E7276D0}"/>
              </a:ext>
            </a:extLst>
          </p:cNvPr>
          <p:cNvSpPr txBox="1"/>
          <p:nvPr/>
        </p:nvSpPr>
        <p:spPr>
          <a:xfrm>
            <a:off x="101600" y="0"/>
            <a:ext cx="11775440" cy="4324261"/>
          </a:xfrm>
          <a:prstGeom prst="rect">
            <a:avLst/>
          </a:prstGeom>
          <a:noFill/>
        </p:spPr>
        <p:txBody>
          <a:bodyPr wrap="square">
            <a:spAutoFit/>
          </a:bodyPr>
          <a:lstStyle/>
          <a:p>
            <a:r>
              <a:rPr lang="en-US" altLang="zh-CN" sz="3600" dirty="0"/>
              <a:t>2.</a:t>
            </a:r>
            <a:r>
              <a:rPr lang="zh-CN" altLang="en-US" sz="3600" dirty="0">
                <a:solidFill>
                  <a:srgbClr val="FF0000"/>
                </a:solidFill>
              </a:rPr>
              <a:t>成分残缺</a:t>
            </a:r>
            <a:r>
              <a:rPr lang="zh-CN" altLang="en-US" sz="3600" dirty="0"/>
              <a:t>：常见的是缺主语或宾语。</a:t>
            </a:r>
          </a:p>
          <a:p>
            <a:r>
              <a:rPr lang="en-US" altLang="zh-CN" sz="3600" dirty="0"/>
              <a:t>(1)</a:t>
            </a:r>
            <a:r>
              <a:rPr lang="zh-CN" altLang="en-US" sz="3600" dirty="0">
                <a:solidFill>
                  <a:srgbClr val="FF0000"/>
                </a:solidFill>
              </a:rPr>
              <a:t>缺少主语</a:t>
            </a:r>
            <a:r>
              <a:rPr lang="zh-CN" altLang="en-US" sz="3600" dirty="0"/>
              <a:t>：</a:t>
            </a:r>
            <a:r>
              <a:rPr lang="zh-CN" altLang="en-US" sz="3600" dirty="0">
                <a:latin typeface="华文楷体" panose="02010600040101010101" pitchFamily="2" charset="-122"/>
                <a:ea typeface="华文楷体" panose="02010600040101010101" pitchFamily="2" charset="-122"/>
              </a:rPr>
              <a:t>通过大家的努力，使“非典”的疫情被控制了。</a:t>
            </a:r>
          </a:p>
          <a:p>
            <a:r>
              <a:rPr lang="zh-CN" altLang="en-US" sz="3600" dirty="0"/>
              <a:t>修改：删“通过”或“使”</a:t>
            </a:r>
          </a:p>
          <a:p>
            <a:r>
              <a:rPr lang="en-US" altLang="zh-CN" sz="3600" dirty="0"/>
              <a:t>(2)</a:t>
            </a:r>
            <a:r>
              <a:rPr lang="zh-CN" altLang="en-US" sz="3600" dirty="0">
                <a:solidFill>
                  <a:srgbClr val="FF0000"/>
                </a:solidFill>
              </a:rPr>
              <a:t>缺少宾语</a:t>
            </a:r>
            <a:r>
              <a:rPr lang="zh-CN" altLang="en-US" sz="3600" dirty="0"/>
              <a:t>：</a:t>
            </a:r>
            <a:r>
              <a:rPr lang="zh-CN" altLang="en-US" sz="3600" dirty="0">
                <a:latin typeface="华文楷体" panose="02010600040101010101" pitchFamily="2" charset="-122"/>
                <a:ea typeface="华文楷体" panose="02010600040101010101" pitchFamily="2" charset="-122"/>
              </a:rPr>
              <a:t>目前，我国各方面人才的数量和质量还不能满足经济和社会发展。</a:t>
            </a:r>
          </a:p>
          <a:p>
            <a:r>
              <a:rPr lang="zh-CN" altLang="en-US" sz="3600" dirty="0"/>
              <a:t>修改：加上“的需要”</a:t>
            </a:r>
            <a:endParaRPr lang="en-US" altLang="zh-CN" sz="3600" dirty="0"/>
          </a:p>
          <a:p>
            <a:endParaRPr lang="zh-CN" altLang="en-US" sz="2300" dirty="0"/>
          </a:p>
        </p:txBody>
      </p:sp>
    </p:spTree>
    <p:extLst>
      <p:ext uri="{BB962C8B-B14F-4D97-AF65-F5344CB8AC3E}">
        <p14:creationId xmlns:p14="http://schemas.microsoft.com/office/powerpoint/2010/main" val="90470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1CD3CFA-1A38-4FF9-A006-5C2C38842007}"/>
              </a:ext>
            </a:extLst>
          </p:cNvPr>
          <p:cNvSpPr txBox="1"/>
          <p:nvPr/>
        </p:nvSpPr>
        <p:spPr>
          <a:xfrm>
            <a:off x="233680" y="99254"/>
            <a:ext cx="11480800" cy="6494085"/>
          </a:xfrm>
          <a:prstGeom prst="rect">
            <a:avLst/>
          </a:prstGeom>
          <a:noFill/>
        </p:spPr>
        <p:txBody>
          <a:bodyPr wrap="square">
            <a:spAutoFit/>
          </a:bodyPr>
          <a:lstStyle/>
          <a:p>
            <a:r>
              <a:rPr lang="en-US" altLang="zh-CN" sz="3200" dirty="0"/>
              <a:t>3.</a:t>
            </a:r>
            <a:r>
              <a:rPr lang="zh-CN" altLang="en-US" sz="3200" dirty="0">
                <a:solidFill>
                  <a:srgbClr val="FF0000"/>
                </a:solidFill>
              </a:rPr>
              <a:t>语序不当</a:t>
            </a:r>
            <a:r>
              <a:rPr lang="zh-CN" altLang="en-US" sz="3200" dirty="0"/>
              <a:t>：</a:t>
            </a:r>
            <a:endParaRPr lang="en-US" altLang="zh-CN" sz="3200" dirty="0"/>
          </a:p>
          <a:p>
            <a:r>
              <a:rPr lang="en-US" altLang="zh-CN" sz="3200" dirty="0"/>
              <a:t>A.</a:t>
            </a:r>
            <a:r>
              <a:rPr lang="zh-CN" altLang="en-US" sz="3200" dirty="0">
                <a:latin typeface="华文楷体" panose="02010600040101010101" pitchFamily="2" charset="-122"/>
                <a:ea typeface="华文楷体" panose="02010600040101010101" pitchFamily="2" charset="-122"/>
              </a:rPr>
              <a:t>大家在会上研究并提出了一些实际问题。</a:t>
            </a:r>
          </a:p>
          <a:p>
            <a:r>
              <a:rPr lang="zh-CN" altLang="en-US" sz="3200" dirty="0"/>
              <a:t>修改：研究并提出</a:t>
            </a:r>
            <a:r>
              <a:rPr lang="en-US" altLang="zh-CN" sz="3200" dirty="0"/>
              <a:t>——</a:t>
            </a:r>
            <a:r>
              <a:rPr lang="zh-CN" altLang="en-US" sz="3200" dirty="0"/>
              <a:t>提出并研究</a:t>
            </a:r>
          </a:p>
          <a:p>
            <a:r>
              <a:rPr lang="en-US" altLang="zh-CN" sz="3200" dirty="0"/>
              <a:t>B.</a:t>
            </a:r>
            <a:r>
              <a:rPr lang="zh-CN" altLang="en-US" sz="3200" dirty="0">
                <a:latin typeface="华文楷体" panose="02010600040101010101" pitchFamily="2" charset="-122"/>
                <a:ea typeface="华文楷体" panose="02010600040101010101" pitchFamily="2" charset="-122"/>
              </a:rPr>
              <a:t>要教会学生如何学习，如何创造，如何研究。</a:t>
            </a:r>
          </a:p>
          <a:p>
            <a:r>
              <a:rPr lang="zh-CN" altLang="en-US" sz="3200" dirty="0"/>
              <a:t>修改：学习</a:t>
            </a:r>
            <a:r>
              <a:rPr lang="en-US" altLang="zh-CN" sz="3200" dirty="0"/>
              <a:t>——</a:t>
            </a:r>
            <a:r>
              <a:rPr lang="zh-CN" altLang="en-US" sz="3200" dirty="0"/>
              <a:t>研究</a:t>
            </a:r>
            <a:r>
              <a:rPr lang="en-US" altLang="zh-CN" sz="3200" dirty="0"/>
              <a:t>——</a:t>
            </a:r>
            <a:r>
              <a:rPr lang="zh-CN" altLang="en-US" sz="3200" dirty="0"/>
              <a:t>创造</a:t>
            </a:r>
          </a:p>
          <a:p>
            <a:r>
              <a:rPr lang="en-US" altLang="zh-CN" sz="3200" dirty="0"/>
              <a:t>C.</a:t>
            </a:r>
            <a:r>
              <a:rPr lang="zh-CN" altLang="en-US" sz="3200" dirty="0">
                <a:latin typeface="华文楷体" panose="02010600040101010101" pitchFamily="2" charset="-122"/>
                <a:ea typeface="华文楷体" panose="02010600040101010101" pitchFamily="2" charset="-122"/>
              </a:rPr>
              <a:t>我们班同学将来都希望成为一个有所作为的人。</a:t>
            </a:r>
          </a:p>
          <a:p>
            <a:r>
              <a:rPr lang="zh-CN" altLang="en-US" sz="3200" dirty="0"/>
              <a:t>修改：</a:t>
            </a:r>
            <a:r>
              <a:rPr lang="zh-CN" altLang="en-US" sz="3200" dirty="0">
                <a:solidFill>
                  <a:srgbClr val="FF0000"/>
                </a:solidFill>
              </a:rPr>
              <a:t>都</a:t>
            </a:r>
            <a:r>
              <a:rPr lang="zh-CN" altLang="en-US" sz="3200" dirty="0"/>
              <a:t>希望将来</a:t>
            </a:r>
          </a:p>
          <a:p>
            <a:r>
              <a:rPr lang="en-US" altLang="zh-CN" sz="3200" dirty="0"/>
              <a:t>4.</a:t>
            </a:r>
            <a:r>
              <a:rPr lang="zh-CN" altLang="en-US" sz="3200" dirty="0">
                <a:solidFill>
                  <a:srgbClr val="FF0000"/>
                </a:solidFill>
              </a:rPr>
              <a:t>否定不当：</a:t>
            </a:r>
            <a:r>
              <a:rPr lang="en-US" altLang="zh-CN" sz="3200" dirty="0"/>
              <a:t>A.</a:t>
            </a:r>
            <a:r>
              <a:rPr lang="zh-CN" altLang="en-US" sz="3200" dirty="0">
                <a:latin typeface="华文楷体" panose="02010600040101010101" pitchFamily="2" charset="-122"/>
                <a:ea typeface="华文楷体" panose="02010600040101010101" pitchFamily="2" charset="-122"/>
              </a:rPr>
              <a:t>谁也不能否认优异的成绩不是靠勤奋学习得来的。</a:t>
            </a:r>
          </a:p>
          <a:p>
            <a:r>
              <a:rPr lang="zh-CN" altLang="en-US" sz="3200" dirty="0"/>
              <a:t>修改：不能否认与不是构成三重否定，仍是否定，将不是改是</a:t>
            </a:r>
          </a:p>
          <a:p>
            <a:r>
              <a:rPr lang="en-US" altLang="zh-CN" sz="3200" dirty="0"/>
              <a:t>B.</a:t>
            </a:r>
            <a:r>
              <a:rPr lang="zh-CN" altLang="en-US" sz="3200" dirty="0">
                <a:latin typeface="华文楷体" panose="02010600040101010101" pitchFamily="2" charset="-122"/>
                <a:ea typeface="华文楷体" panose="02010600040101010101" pitchFamily="2" charset="-122"/>
              </a:rPr>
              <a:t>观看日出时，不能用眼睛直接观看，以免不要灼伤眼睛。</a:t>
            </a:r>
          </a:p>
          <a:p>
            <a:r>
              <a:rPr lang="zh-CN" altLang="en-US" sz="3200" dirty="0"/>
              <a:t>修改：将不要删去</a:t>
            </a:r>
          </a:p>
          <a:p>
            <a:r>
              <a:rPr lang="en-US" altLang="zh-CN" sz="3200" dirty="0"/>
              <a:t>C.</a:t>
            </a:r>
            <a:r>
              <a:rPr lang="zh-CN" altLang="en-US" sz="3200" dirty="0">
                <a:latin typeface="华文楷体" panose="02010600040101010101" pitchFamily="2" charset="-122"/>
                <a:ea typeface="华文楷体" panose="02010600040101010101" pitchFamily="2" charset="-122"/>
              </a:rPr>
              <a:t>骑自行车要遵守交通规则，防止不出交通事故。</a:t>
            </a:r>
          </a:p>
          <a:p>
            <a:r>
              <a:rPr lang="zh-CN" altLang="en-US" sz="3200" dirty="0"/>
              <a:t>修改：删不</a:t>
            </a:r>
          </a:p>
        </p:txBody>
      </p:sp>
    </p:spTree>
    <p:extLst>
      <p:ext uri="{BB962C8B-B14F-4D97-AF65-F5344CB8AC3E}">
        <p14:creationId xmlns:p14="http://schemas.microsoft.com/office/powerpoint/2010/main" val="3467407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EA7DDF24-D446-4084-AA9A-0E74112DAFA1}"/>
              </a:ext>
            </a:extLst>
          </p:cNvPr>
          <p:cNvSpPr txBox="1"/>
          <p:nvPr/>
        </p:nvSpPr>
        <p:spPr>
          <a:xfrm>
            <a:off x="261257" y="1661656"/>
            <a:ext cx="11836400" cy="3046988"/>
          </a:xfrm>
          <a:prstGeom prst="rect">
            <a:avLst/>
          </a:prstGeom>
          <a:noFill/>
        </p:spPr>
        <p:txBody>
          <a:bodyPr wrap="square">
            <a:spAutoFit/>
          </a:bodyPr>
          <a:lstStyle/>
          <a:p>
            <a:r>
              <a:rPr lang="en-US" altLang="zh-CN" sz="3200" dirty="0">
                <a:solidFill>
                  <a:srgbClr val="FF0000"/>
                </a:solidFill>
              </a:rPr>
              <a:t>1.</a:t>
            </a:r>
            <a:r>
              <a:rPr lang="zh-CN" altLang="en-US" sz="3200" dirty="0">
                <a:solidFill>
                  <a:srgbClr val="FF0000"/>
                </a:solidFill>
              </a:rPr>
              <a:t>看到介词不放过</a:t>
            </a:r>
            <a:br>
              <a:rPr lang="zh-CN" altLang="en-US" sz="3200" dirty="0"/>
            </a:br>
            <a:r>
              <a:rPr lang="zh-CN" altLang="en-US" sz="3200" dirty="0"/>
              <a:t>介词使用不当，极易造成成分残缺、表意不明或不当。例如：</a:t>
            </a:r>
            <a:br>
              <a:rPr lang="zh-CN" altLang="en-US" sz="3200" dirty="0"/>
            </a:br>
            <a:r>
              <a:rPr lang="zh-CN" altLang="en-US" sz="3200" dirty="0"/>
              <a:t>①经过老主任再三解释，才使他怒气逐渐平息，最后脸上勉强露出了一丝笑容。</a:t>
            </a:r>
            <a:br>
              <a:rPr lang="zh-CN" altLang="en-US" sz="3200" dirty="0"/>
            </a:br>
            <a:r>
              <a:rPr lang="zh-CN" altLang="en-US" sz="3200" dirty="0"/>
              <a:t>句首滥用介词“经过”，致使残缺主语。</a:t>
            </a:r>
            <a:br>
              <a:rPr lang="zh-CN" altLang="en-US" sz="3200" dirty="0"/>
            </a:br>
            <a:endParaRPr lang="zh-CN" altLang="en-US" sz="3200" dirty="0"/>
          </a:p>
        </p:txBody>
      </p:sp>
    </p:spTree>
    <p:extLst>
      <p:ext uri="{BB962C8B-B14F-4D97-AF65-F5344CB8AC3E}">
        <p14:creationId xmlns:p14="http://schemas.microsoft.com/office/powerpoint/2010/main" val="1744091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BC91511-150B-49D2-94FE-D9055322DCFC}"/>
              </a:ext>
            </a:extLst>
          </p:cNvPr>
          <p:cNvSpPr txBox="1"/>
          <p:nvPr/>
        </p:nvSpPr>
        <p:spPr>
          <a:xfrm>
            <a:off x="0" y="0"/>
            <a:ext cx="11744960" cy="6494085"/>
          </a:xfrm>
          <a:prstGeom prst="rect">
            <a:avLst/>
          </a:prstGeom>
          <a:noFill/>
        </p:spPr>
        <p:txBody>
          <a:bodyPr wrap="square">
            <a:spAutoFit/>
          </a:bodyPr>
          <a:lstStyle/>
          <a:p>
            <a:r>
              <a:rPr lang="en-US" altLang="zh-CN" sz="3200" dirty="0">
                <a:solidFill>
                  <a:srgbClr val="FF0000"/>
                </a:solidFill>
              </a:rPr>
              <a:t>2.</a:t>
            </a:r>
            <a:r>
              <a:rPr lang="zh-CN" altLang="en-US" sz="3200" dirty="0">
                <a:solidFill>
                  <a:srgbClr val="FF0000"/>
                </a:solidFill>
              </a:rPr>
              <a:t>看到否定词不放过，</a:t>
            </a:r>
            <a:r>
              <a:rPr lang="zh-CN" altLang="en-US" sz="3200" dirty="0"/>
              <a:t>审读否定词时一定要注意含有否定意味的一类词语，如：禁止、切忌、杜绝、避免、缺乏等。</a:t>
            </a:r>
            <a:endParaRPr lang="en-US" altLang="zh-CN" sz="3200" dirty="0"/>
          </a:p>
          <a:p>
            <a:r>
              <a:rPr lang="zh-CN" altLang="en-US" sz="3200" dirty="0"/>
              <a:t>例如：①在激烈的市场竞争中，我们所缺乏的，一是勇气不足，二是谋略不当。</a:t>
            </a:r>
            <a:br>
              <a:rPr lang="zh-CN" altLang="en-US" sz="3200" dirty="0"/>
            </a:br>
            <a:r>
              <a:rPr lang="zh-CN" altLang="en-US" sz="3200" dirty="0"/>
              <a:t>      前面已用了“缺乏”这一表否定意义的词语，后面“不足”和“不当”即为多余否定。</a:t>
            </a:r>
            <a:br>
              <a:rPr lang="zh-CN" altLang="en-US" sz="3200" dirty="0"/>
            </a:br>
            <a:r>
              <a:rPr lang="zh-CN" altLang="en-US" sz="3200" dirty="0"/>
              <a:t>②近几年，王芳几乎无时无刻不忘搜集整理民歌。          </a:t>
            </a:r>
            <a:endParaRPr lang="en-US" altLang="zh-CN" sz="3200" dirty="0"/>
          </a:p>
          <a:p>
            <a:r>
              <a:rPr lang="zh-CN" altLang="en-US" sz="3200" dirty="0">
                <a:solidFill>
                  <a:srgbClr val="FF0000"/>
                </a:solidFill>
              </a:rPr>
              <a:t>      “无时无刻不”等于“每时每刻都”。</a:t>
            </a:r>
            <a:r>
              <a:rPr lang="zh-CN" altLang="en-US" sz="3200" dirty="0"/>
              <a:t> </a:t>
            </a:r>
            <a:br>
              <a:rPr lang="zh-CN" altLang="en-US" sz="3200" dirty="0"/>
            </a:br>
            <a:r>
              <a:rPr lang="en-US" altLang="zh-CN" sz="3200" dirty="0">
                <a:solidFill>
                  <a:srgbClr val="FF0000"/>
                </a:solidFill>
              </a:rPr>
              <a:t>3.</a:t>
            </a:r>
            <a:r>
              <a:rPr lang="zh-CN" altLang="en-US" sz="3200" dirty="0">
                <a:solidFill>
                  <a:srgbClr val="FF0000"/>
                </a:solidFill>
                <a:highlight>
                  <a:srgbClr val="FFFF00"/>
                </a:highlight>
              </a:rPr>
              <a:t>看到两面词不放过</a:t>
            </a:r>
            <a:br>
              <a:rPr lang="zh-CN" altLang="en-US" sz="3200" dirty="0"/>
            </a:br>
            <a:r>
              <a:rPr lang="zh-CN" altLang="en-US" sz="3200" dirty="0"/>
              <a:t>①要保证安全生产，机器质量的</a:t>
            </a:r>
            <a:r>
              <a:rPr lang="zh-CN" altLang="en-US" sz="3200" dirty="0">
                <a:solidFill>
                  <a:srgbClr val="FF0000"/>
                </a:solidFill>
              </a:rPr>
              <a:t>好坏</a:t>
            </a:r>
            <a:r>
              <a:rPr lang="zh-CN" altLang="en-US" sz="3200" dirty="0"/>
              <a:t>，是重要条件。</a:t>
            </a:r>
            <a:br>
              <a:rPr lang="zh-CN" altLang="en-US" sz="3200" dirty="0"/>
            </a:br>
            <a:r>
              <a:rPr lang="zh-CN" altLang="en-US" sz="3200" dirty="0"/>
              <a:t>②我们</a:t>
            </a:r>
            <a:r>
              <a:rPr lang="zh-CN" altLang="en-US" sz="3200" dirty="0">
                <a:solidFill>
                  <a:srgbClr val="FF0000"/>
                </a:solidFill>
              </a:rPr>
              <a:t>能不能</a:t>
            </a:r>
            <a:r>
              <a:rPr lang="zh-CN" altLang="en-US" sz="3200" dirty="0"/>
              <a:t>培养出“四有新人”，是关系到我党和国家前途命运的大事，也是教育战线的根本任务。</a:t>
            </a:r>
            <a:br>
              <a:rPr lang="zh-CN" altLang="en-US" sz="3200" dirty="0"/>
            </a:br>
            <a:r>
              <a:rPr lang="zh-CN" altLang="en-US" sz="3200" dirty="0"/>
              <a:t>上述两例病因相同，都是两面与一面不搭配。 </a:t>
            </a:r>
          </a:p>
        </p:txBody>
      </p:sp>
    </p:spTree>
    <p:extLst>
      <p:ext uri="{BB962C8B-B14F-4D97-AF65-F5344CB8AC3E}">
        <p14:creationId xmlns:p14="http://schemas.microsoft.com/office/powerpoint/2010/main" val="31047855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FC26FA3-A7CE-4732-A700-EB1A7BCC7F3A}"/>
              </a:ext>
            </a:extLst>
          </p:cNvPr>
          <p:cNvSpPr txBox="1"/>
          <p:nvPr/>
        </p:nvSpPr>
        <p:spPr>
          <a:xfrm>
            <a:off x="111760" y="159286"/>
            <a:ext cx="11765280" cy="7109639"/>
          </a:xfrm>
          <a:prstGeom prst="rect">
            <a:avLst/>
          </a:prstGeom>
          <a:noFill/>
        </p:spPr>
        <p:txBody>
          <a:bodyPr wrap="square">
            <a:spAutoFit/>
          </a:bodyPr>
          <a:lstStyle/>
          <a:p>
            <a:r>
              <a:rPr lang="en-US" altLang="zh-CN" sz="2400" dirty="0">
                <a:solidFill>
                  <a:srgbClr val="FF0000"/>
                </a:solidFill>
              </a:rPr>
              <a:t>4.</a:t>
            </a:r>
            <a:r>
              <a:rPr lang="zh-CN" altLang="en-US" sz="2400" dirty="0">
                <a:solidFill>
                  <a:srgbClr val="FF0000"/>
                </a:solidFill>
              </a:rPr>
              <a:t>看到关联词语不放过</a:t>
            </a:r>
            <a:br>
              <a:rPr lang="zh-CN" altLang="en-US" sz="2400" dirty="0"/>
            </a:br>
            <a:r>
              <a:rPr lang="zh-CN" altLang="en-US" sz="2400" dirty="0"/>
              <a:t>关联词语使用不当，可能会出现搭配不当、位置不当、层次颠倒或强加关联词等毛病。</a:t>
            </a:r>
            <a:br>
              <a:rPr lang="zh-CN" altLang="en-US" sz="2400" dirty="0"/>
            </a:br>
            <a:r>
              <a:rPr lang="zh-CN" altLang="en-US" sz="2400" dirty="0"/>
              <a:t>①无论干部和群众，毫不例外，都必须遵守社会主义法制。</a:t>
            </a:r>
            <a:br>
              <a:rPr lang="zh-CN" altLang="en-US" sz="2400" dirty="0"/>
            </a:br>
            <a:r>
              <a:rPr lang="zh-CN" altLang="en-US" sz="2400" dirty="0"/>
              <a:t>此例中“无论”后面不能接并列短语，只能带由选择性的连词“还是”或“或”组成的短语。</a:t>
            </a:r>
            <a:br>
              <a:rPr lang="zh-CN" altLang="en-US" sz="2400" dirty="0"/>
            </a:br>
            <a:r>
              <a:rPr lang="zh-CN" altLang="en-US" sz="2400" dirty="0"/>
              <a:t>②不但他喜欢京剧脸谱，而且喜欢京剧的各种服饰。</a:t>
            </a:r>
            <a:br>
              <a:rPr lang="zh-CN" altLang="en-US" sz="2400" dirty="0"/>
            </a:br>
            <a:r>
              <a:rPr lang="zh-CN" altLang="en-US" sz="2400" dirty="0"/>
              <a:t>此例两分句主语相同，第一分句的关联词“不但”应放在主语之后。</a:t>
            </a:r>
            <a:br>
              <a:rPr lang="zh-CN" altLang="en-US" sz="2400" dirty="0"/>
            </a:br>
            <a:r>
              <a:rPr lang="zh-CN" altLang="en-US" sz="2400" dirty="0"/>
              <a:t>③未来世界的竞争决不仅仅是科学技术的竞争，更是顶尖人才的竞争。</a:t>
            </a:r>
            <a:br>
              <a:rPr lang="zh-CN" altLang="en-US" sz="2400" dirty="0"/>
            </a:br>
            <a:r>
              <a:rPr lang="zh-CN" altLang="en-US" sz="2400" dirty="0"/>
              <a:t>此例递进层次颠倒，应将“科学技术”和“顶尖人才”调换位置。 </a:t>
            </a:r>
          </a:p>
          <a:p>
            <a:br>
              <a:rPr lang="zh-CN" altLang="en-US" sz="2400" dirty="0">
                <a:highlight>
                  <a:srgbClr val="FFFF00"/>
                </a:highlight>
              </a:rPr>
            </a:br>
            <a:r>
              <a:rPr lang="en-US" altLang="zh-CN" sz="2400" dirty="0">
                <a:solidFill>
                  <a:srgbClr val="FF0000"/>
                </a:solidFill>
                <a:highlight>
                  <a:srgbClr val="FFFF00"/>
                </a:highlight>
              </a:rPr>
              <a:t>5.</a:t>
            </a:r>
            <a:r>
              <a:rPr lang="zh-CN" altLang="en-US" sz="2400" dirty="0">
                <a:solidFill>
                  <a:srgbClr val="FF0000"/>
                </a:solidFill>
                <a:highlight>
                  <a:srgbClr val="FFFF00"/>
                </a:highlight>
              </a:rPr>
              <a:t>看到并列短语不放过</a:t>
            </a:r>
            <a:endParaRPr lang="en-US" altLang="zh-CN" sz="2400" dirty="0">
              <a:solidFill>
                <a:srgbClr val="FF0000"/>
              </a:solidFill>
              <a:highlight>
                <a:srgbClr val="FFFF00"/>
              </a:highlight>
            </a:endParaRPr>
          </a:p>
          <a:p>
            <a:r>
              <a:rPr lang="zh-CN" altLang="en-US" sz="2400" dirty="0"/>
              <a:t>句子中的并列成分在搭配方面很容易出现毛病。例如：</a:t>
            </a:r>
            <a:br>
              <a:rPr lang="zh-CN" altLang="en-US" sz="2400" dirty="0"/>
            </a:br>
            <a:r>
              <a:rPr lang="zh-CN" altLang="en-US" sz="2400" dirty="0"/>
              <a:t>①大家怀着崇敬的心情，注视和倾听着这位英雄的报告。</a:t>
            </a:r>
            <a:br>
              <a:rPr lang="zh-CN" altLang="en-US" sz="2400" dirty="0"/>
            </a:br>
            <a:r>
              <a:rPr lang="zh-CN" altLang="en-US" sz="2400" dirty="0"/>
              <a:t>此例中的并列谓语“注视和倾听”和宾语“报告”只能部分搭配。</a:t>
            </a:r>
            <a:br>
              <a:rPr lang="zh-CN" altLang="en-US" sz="2400" dirty="0"/>
            </a:br>
            <a:r>
              <a:rPr lang="zh-CN" altLang="en-US" sz="2400" dirty="0"/>
              <a:t>②人类在高科技领域取得了一系列的重大发现和进展。</a:t>
            </a:r>
            <a:br>
              <a:rPr lang="zh-CN" altLang="en-US" sz="2400" dirty="0"/>
            </a:br>
            <a:r>
              <a:rPr lang="zh-CN" altLang="en-US" sz="2400" dirty="0"/>
              <a:t>此例的并列宾语“发现和进展”中只有“进展”能和谓语“取得”搭配。</a:t>
            </a:r>
            <a:br>
              <a:rPr lang="zh-CN" altLang="en-US" sz="2400" dirty="0"/>
            </a:br>
            <a:r>
              <a:rPr lang="zh-CN" altLang="en-US" sz="2400" dirty="0"/>
              <a:t>③引进新技术后，某产品的质量和数量都有了很大提高。</a:t>
            </a:r>
            <a:br>
              <a:rPr lang="zh-CN" altLang="en-US" sz="2400" dirty="0"/>
            </a:br>
            <a:r>
              <a:rPr lang="zh-CN" altLang="en-US" sz="2400" dirty="0"/>
              <a:t>此例的并列主语“质量和数量”中，只有“质量”一词能和动词“提高”搭配。 </a:t>
            </a:r>
          </a:p>
          <a:p>
            <a:br>
              <a:rPr lang="zh-CN" altLang="en-US" sz="2400" dirty="0"/>
            </a:br>
            <a:endParaRPr lang="zh-CN" altLang="en-US" sz="2400" dirty="0"/>
          </a:p>
        </p:txBody>
      </p:sp>
    </p:spTree>
    <p:extLst>
      <p:ext uri="{BB962C8B-B14F-4D97-AF65-F5344CB8AC3E}">
        <p14:creationId xmlns:p14="http://schemas.microsoft.com/office/powerpoint/2010/main" val="503268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12661344-9796-4EEE-A652-12454ECC4BC5}"/>
              </a:ext>
            </a:extLst>
          </p:cNvPr>
          <p:cNvSpPr txBox="1"/>
          <p:nvPr/>
        </p:nvSpPr>
        <p:spPr>
          <a:xfrm>
            <a:off x="91440" y="86092"/>
            <a:ext cx="12100560" cy="6247864"/>
          </a:xfrm>
          <a:prstGeom prst="rect">
            <a:avLst/>
          </a:prstGeom>
          <a:noFill/>
        </p:spPr>
        <p:txBody>
          <a:bodyPr wrap="square">
            <a:spAutoFit/>
          </a:bodyPr>
          <a:lstStyle/>
          <a:p>
            <a:r>
              <a:rPr lang="en-US" altLang="zh-CN" sz="3200" dirty="0">
                <a:solidFill>
                  <a:srgbClr val="FF0000"/>
                </a:solidFill>
              </a:rPr>
              <a:t>6.</a:t>
            </a:r>
            <a:r>
              <a:rPr lang="zh-CN" altLang="en-US" sz="3200" dirty="0">
                <a:solidFill>
                  <a:srgbClr val="FF0000"/>
                </a:solidFill>
              </a:rPr>
              <a:t>看到有表数量、范围或程度的词不放过</a:t>
            </a:r>
            <a:br>
              <a:rPr lang="zh-CN" altLang="en-US" sz="3200" dirty="0"/>
            </a:br>
            <a:r>
              <a:rPr lang="zh-CN" altLang="en-US" sz="3200" dirty="0"/>
              <a:t>句中表数量范围或程度的词常易与其他词语相矛盾。例如：</a:t>
            </a:r>
            <a:br>
              <a:rPr lang="zh-CN" altLang="en-US" sz="3200" dirty="0"/>
            </a:br>
            <a:r>
              <a:rPr lang="zh-CN" altLang="en-US" sz="3200" dirty="0"/>
              <a:t>①经过刻苦努力，期末考试，他六门功课平均都在</a:t>
            </a:r>
            <a:r>
              <a:rPr lang="en-US" altLang="zh-CN" sz="3200" dirty="0"/>
              <a:t>90</a:t>
            </a:r>
            <a:r>
              <a:rPr lang="zh-CN" altLang="en-US" sz="3200" dirty="0"/>
              <a:t>分以上。</a:t>
            </a:r>
            <a:br>
              <a:rPr lang="zh-CN" altLang="en-US" sz="3200" dirty="0"/>
            </a:br>
            <a:endParaRPr lang="en-US" altLang="zh-CN" sz="3200" dirty="0"/>
          </a:p>
          <a:p>
            <a:r>
              <a:rPr lang="zh-CN" altLang="en-US" sz="3200" dirty="0"/>
              <a:t>句中的“都”是指前面提到的各项，但前面的“平均”只能有一个数，故“都”与“平均”矛盾。句末的“</a:t>
            </a:r>
            <a:r>
              <a:rPr lang="en-US" altLang="zh-CN" sz="3200" dirty="0"/>
              <a:t>90</a:t>
            </a:r>
            <a:r>
              <a:rPr lang="zh-CN" altLang="en-US" sz="3200" dirty="0"/>
              <a:t>分以上”是约数，也与“平均”矛盾。</a:t>
            </a:r>
            <a:br>
              <a:rPr lang="zh-CN" altLang="en-US" sz="3200" dirty="0"/>
            </a:br>
            <a:r>
              <a:rPr lang="zh-CN" altLang="en-US" sz="3200" dirty="0"/>
              <a:t>②有报道说，目前绝大多数企业的销售利润在</a:t>
            </a:r>
            <a:r>
              <a:rPr lang="en-US" altLang="zh-CN" sz="3200" dirty="0"/>
              <a:t>8</a:t>
            </a:r>
            <a:r>
              <a:rPr lang="zh-CN" altLang="en-US" sz="3200" dirty="0"/>
              <a:t>％以下，比去年下降了</a:t>
            </a:r>
            <a:r>
              <a:rPr lang="en-US" altLang="zh-CN" sz="3200" dirty="0"/>
              <a:t>1</a:t>
            </a:r>
            <a:r>
              <a:rPr lang="zh-CN" altLang="en-US" sz="3200" dirty="0"/>
              <a:t>倍。</a:t>
            </a:r>
            <a:br>
              <a:rPr lang="zh-CN" altLang="en-US" sz="3200" dirty="0"/>
            </a:br>
            <a:endParaRPr lang="en-US" altLang="zh-CN" sz="3200" dirty="0"/>
          </a:p>
          <a:p>
            <a:r>
              <a:rPr lang="zh-CN" altLang="en-US" sz="3200" dirty="0"/>
              <a:t>“减少”“下降”“贬值”都不能超过一倍，减少</a:t>
            </a:r>
            <a:r>
              <a:rPr lang="en-US" altLang="zh-CN" sz="3200" dirty="0"/>
              <a:t>1</a:t>
            </a:r>
            <a:r>
              <a:rPr lang="zh-CN" altLang="en-US" sz="3200" dirty="0"/>
              <a:t>倍就意味着把原数减完了。 </a:t>
            </a:r>
          </a:p>
          <a:p>
            <a:br>
              <a:rPr lang="zh-CN" altLang="en-US" sz="2400" dirty="0"/>
            </a:br>
            <a:endParaRPr lang="zh-CN" altLang="en-US" sz="2400" dirty="0"/>
          </a:p>
        </p:txBody>
      </p:sp>
    </p:spTree>
    <p:extLst>
      <p:ext uri="{BB962C8B-B14F-4D97-AF65-F5344CB8AC3E}">
        <p14:creationId xmlns:p14="http://schemas.microsoft.com/office/powerpoint/2010/main" val="2258343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CBC13C51-B6A8-42A2-914F-1883BCC436C4}"/>
              </a:ext>
            </a:extLst>
          </p:cNvPr>
          <p:cNvSpPr txBox="1"/>
          <p:nvPr/>
        </p:nvSpPr>
        <p:spPr>
          <a:xfrm>
            <a:off x="254000" y="81340"/>
            <a:ext cx="11653520" cy="5509200"/>
          </a:xfrm>
          <a:prstGeom prst="rect">
            <a:avLst/>
          </a:prstGeom>
          <a:noFill/>
        </p:spPr>
        <p:txBody>
          <a:bodyPr wrap="square">
            <a:spAutoFit/>
          </a:bodyPr>
          <a:lstStyle/>
          <a:p>
            <a:r>
              <a:rPr lang="en-US" altLang="zh-CN" sz="3200">
                <a:solidFill>
                  <a:srgbClr val="FF0000"/>
                </a:solidFill>
              </a:rPr>
              <a:t>7.</a:t>
            </a:r>
            <a:r>
              <a:rPr lang="zh-CN" altLang="en-US" sz="3200" dirty="0">
                <a:solidFill>
                  <a:srgbClr val="FF0000"/>
                </a:solidFill>
              </a:rPr>
              <a:t>主干分析法</a:t>
            </a:r>
            <a:br>
              <a:rPr lang="zh-CN" altLang="en-US" sz="3200" dirty="0"/>
            </a:br>
            <a:r>
              <a:rPr lang="zh-CN" altLang="en-US" sz="3200" dirty="0"/>
              <a:t>对句子作语法分析，可先提取句子主干，检查主干是否有毛病，若主干无毛病，再检查它的附加成分，看修饰语和中心语有无毛病。例如：</a:t>
            </a:r>
            <a:br>
              <a:rPr lang="zh-CN" altLang="en-US" sz="3200" dirty="0"/>
            </a:br>
            <a:r>
              <a:rPr lang="zh-CN" altLang="en-US" sz="3200" dirty="0"/>
              <a:t>①我国棉花的生产，长期不能自给。</a:t>
            </a:r>
            <a:br>
              <a:rPr lang="zh-CN" altLang="en-US" sz="3200" dirty="0"/>
            </a:br>
            <a:r>
              <a:rPr lang="zh-CN" altLang="en-US" sz="3200" dirty="0"/>
              <a:t>此句主干为“生产不能自给”，很容易看出主语“生产”和谓语“自给”不能搭配。</a:t>
            </a:r>
            <a:br>
              <a:rPr lang="zh-CN" altLang="en-US" sz="3200" dirty="0"/>
            </a:br>
            <a:r>
              <a:rPr lang="zh-CN" altLang="en-US" sz="3200" dirty="0"/>
              <a:t>②博物馆展出了宋朝时期新出土的古船。</a:t>
            </a:r>
            <a:br>
              <a:rPr lang="zh-CN" altLang="en-US" sz="3200" dirty="0"/>
            </a:br>
            <a:r>
              <a:rPr lang="zh-CN" altLang="en-US" sz="3200" dirty="0"/>
              <a:t>此例主干为“博物馆展出古船”没有任何毛病，再看修饰语，“宋朝时期” 和“新出土”均为“古船”的定语，检查一下，就发现定语语序不当，应为“新出土的宋朝时期的古船。</a:t>
            </a:r>
          </a:p>
        </p:txBody>
      </p:sp>
    </p:spTree>
    <p:extLst>
      <p:ext uri="{BB962C8B-B14F-4D97-AF65-F5344CB8AC3E}">
        <p14:creationId xmlns:p14="http://schemas.microsoft.com/office/powerpoint/2010/main" val="2372439363"/>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1108</Words>
  <Application>Microsoft Office PowerPoint</Application>
  <PresentationFormat>宽屏</PresentationFormat>
  <Paragraphs>40</Paragraphs>
  <Slides>8</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8</vt:i4>
      </vt:variant>
    </vt:vector>
  </HeadingPairs>
  <TitlesOfParts>
    <vt:vector size="13" baseType="lpstr">
      <vt:lpstr>等线</vt:lpstr>
      <vt:lpstr>等线 Light</vt:lpstr>
      <vt:lpstr>华文楷体</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Yan .</dc:creator>
  <cp:lastModifiedBy>mengnannan</cp:lastModifiedBy>
  <cp:revision>8</cp:revision>
  <dcterms:created xsi:type="dcterms:W3CDTF">2021-12-20T01:38:48Z</dcterms:created>
  <dcterms:modified xsi:type="dcterms:W3CDTF">2021-12-23T11:42:50Z</dcterms:modified>
</cp:coreProperties>
</file>