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8"/>
  </p:notesMasterIdLst>
  <p:sldIdLst>
    <p:sldId id="319" r:id="rId2"/>
    <p:sldId id="359" r:id="rId3"/>
    <p:sldId id="321" r:id="rId4"/>
    <p:sldId id="503" r:id="rId5"/>
    <p:sldId id="504" r:id="rId6"/>
    <p:sldId id="483" r:id="rId7"/>
    <p:sldId id="506" r:id="rId8"/>
    <p:sldId id="505" r:id="rId9"/>
    <p:sldId id="486" r:id="rId10"/>
    <p:sldId id="507" r:id="rId11"/>
    <p:sldId id="488" r:id="rId12"/>
    <p:sldId id="508" r:id="rId13"/>
    <p:sldId id="509" r:id="rId14"/>
    <p:sldId id="510" r:id="rId15"/>
    <p:sldId id="511" r:id="rId16"/>
    <p:sldId id="512" r:id="rId17"/>
    <p:sldId id="498" r:id="rId18"/>
    <p:sldId id="499" r:id="rId19"/>
    <p:sldId id="500" r:id="rId20"/>
    <p:sldId id="422" r:id="rId21"/>
    <p:sldId id="464" r:id="rId22"/>
    <p:sldId id="465" r:id="rId23"/>
    <p:sldId id="466" r:id="rId24"/>
    <p:sldId id="467" r:id="rId25"/>
    <p:sldId id="468" r:id="rId26"/>
    <p:sldId id="469" r:id="rId27"/>
    <p:sldId id="470" r:id="rId28"/>
    <p:sldId id="471" r:id="rId29"/>
    <p:sldId id="472" r:id="rId30"/>
    <p:sldId id="473" r:id="rId31"/>
    <p:sldId id="474" r:id="rId32"/>
    <p:sldId id="475" r:id="rId33"/>
    <p:sldId id="476" r:id="rId34"/>
    <p:sldId id="477" r:id="rId35"/>
    <p:sldId id="478" r:id="rId36"/>
    <p:sldId id="325" r:id="rId3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EA4DAF65-CF06-47B1-8B50-4DD3BB4395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BB321E8-C8A2-4C1E-9763-0841B8F03A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9DD0515-9E4F-4709-B7C9-CA5DB0A7A6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184A090C-013E-4A40-A83A-EF37684A03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202350-660F-4A36-BD0D-D21877BF68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C7307C4-21B3-43EA-BAEB-1EAEEA021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A762E524-1139-495A-96EF-A2EFB7E7630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487E8D9-CBF8-4D91-B7CC-045A1E74B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8339652-D8BA-4906-BC83-0EA0E627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643D183-58E0-45C1-9107-232736D0F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F16761-CCC8-4242-B7E2-78AA7948BC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2565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D241108-9258-4789-BA1C-2D2369C37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C84F9A6-A711-44E5-AC99-09D5F865D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D487D54-87EF-4C34-A63F-081FB3A1F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639A8-4B2A-44D2-81F5-2F57103C1B2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2255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C5911AC-3662-4834-B93C-28B89A699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233E88F-3009-4B7B-ACA8-040EE1D21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3B34C5D-11E6-456C-845E-50A6C8B3C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9F944-ACB4-4EB1-B3AA-475E9FA373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6654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FB00ED1-06B3-4485-90D6-72656A75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49D7CF5-FF77-4303-9629-8864584A0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3E94CF7B-9A18-4F6E-9214-1EC56D31A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DA520-D4F3-477A-96C2-775101C02A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142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BA126C38-BD65-45DE-AC33-8351ABD6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6F4AFF22-C1B7-439B-9D69-0D7DDAB87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591342B1-0C17-40D7-9C18-B2B4F6127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0B332-5D3F-4263-803A-0EFAFB708CB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562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DC58A3D0-0399-42CB-A94F-733C76909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1380CA96-7F59-44CC-AFAD-9CBD2AC17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0402BC8E-6C2D-41DC-9AD2-374B87602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5FDC4B-0CC6-4280-837C-40D1EDFCA0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6040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0845377-6CFC-4CAC-916A-13D9E42E8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83F947B-E20B-495F-8F3B-848A42F6F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E1066F7-0914-4EE4-BAE0-5AD50878F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FC1527-1603-4E72-B117-177991663F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0441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2E79DBC-653C-470C-A1A6-AE1EA0CAC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84580E8-1530-4123-9EB8-166A4689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E5C3C2A-97FC-4D0F-9C45-AD51BC83D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63796-3FD1-462A-975D-626F31D363F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2608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9C9BAC55-6E93-4EA3-A2F4-53B32196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B58EC83A-A530-4378-96CD-9A73C0CAE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E0A2ECB-7A8A-46BA-BBFA-982A6C873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6E711B-1C0B-4232-B0EB-A003442102D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1062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9F795C2-0674-4314-9674-AB7ADD3EB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72E6DDC-5348-4585-9564-48470FFB3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D34045D-9E06-44AB-AFA8-063FD1FDC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B1377-46D8-4E2A-9CC8-156D5910FC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55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E39BA70-5811-4200-8F6D-C69A2C008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D927637-4D7B-4040-B446-D87DC8ED4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9912BD7-FFD5-4C53-8E92-15602C829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D62E3-2631-4A51-8146-E5AED9F814E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8539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41713399-8989-41F5-A5C9-9814C7744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F144A687-A5CC-4522-9ED6-37A4E6A70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8FD26674-CE9E-4301-903D-8DD1C90A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A9EF76-3596-4551-B31E-D165BA839A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066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C2D05C66-9650-4FF2-93FB-59EE0789F3EE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624BADDF-5078-4677-83BF-187514405F3D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A54090FE-02CB-47F8-8EE0-3C6BCC251369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D904A549-13B4-4E28-82A0-9192DAD5DE31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70C7E213-B812-4CA5-9169-3A1EDECDFEDC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0E5E81AB-4709-4166-B9E2-41839884E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7424E606-0079-47D7-8643-15383957A3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Speaking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6130A53-3E21-44C7-959E-EFFF39D18D1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2082A669-88B5-42DF-8382-74F25EFF4AB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6E3E57B8-0BB9-4C18-85E1-01DDC784A0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6B99523D-DCD7-4E38-BEF1-728796285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9F079AA2-D0B0-47E1-AD46-E2CDE0E87F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F43FE26-86C8-4910-AC83-4B8FCD5CC5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75382F42-809B-450D-9C15-B0B4E846627B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419475" y="1698625"/>
            <a:ext cx="2160588" cy="576263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>
                <a:ln w="12700">
                  <a:noFill/>
                  <a:prstDash val="solid"/>
                </a:ln>
                <a:solidFill>
                  <a:srgbClr val="CCECFF"/>
                </a:solidFill>
                <a:cs typeface="Times New Roman" panose="02020603050405020304" pitchFamily="18" charset="0"/>
              </a:rPr>
              <a:t>Speaking</a:t>
            </a:r>
          </a:p>
        </p:txBody>
      </p:sp>
      <p:sp>
        <p:nvSpPr>
          <p:cNvPr id="4099" name="TextBox 4">
            <a:extLst>
              <a:ext uri="{FF2B5EF4-FFF2-40B4-BE49-F238E27FC236}">
                <a16:creationId xmlns:a16="http://schemas.microsoft.com/office/drawing/2014/main" id="{62B46490-EF3A-4E8D-B959-9AE24ED23B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620713"/>
            <a:ext cx="5689600" cy="646112"/>
          </a:xfrm>
          <a:prstGeom prst="rect">
            <a:avLst/>
          </a:prstGeom>
          <a:solidFill>
            <a:srgbClr val="8AD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CEC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7  The unknown world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27DE05A8-9F24-4C3F-A84F-2E72E43CEC7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4386263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9DDD7B35-E388-46CA-AAF1-F337109D7DD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2587625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169003FC-5BFA-4DE0-812D-23325384178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3505200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F07F51D9-9F9A-47F2-AB12-2A68B7854841}"/>
              </a:ext>
            </a:extLst>
          </p:cNvPr>
          <p:cNvSpPr/>
          <p:nvPr/>
        </p:nvSpPr>
        <p:spPr>
          <a:xfrm rot="20563910" flipH="1">
            <a:off x="3276079" y="267391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7CAD8902-D7E8-4A74-AFE7-E24C22742EF7}"/>
              </a:ext>
            </a:extLst>
          </p:cNvPr>
          <p:cNvSpPr/>
          <p:nvPr/>
        </p:nvSpPr>
        <p:spPr>
          <a:xfrm rot="1326258">
            <a:off x="3806723" y="357377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8D885791-C86C-4E24-A1D3-9701F72CB42E}"/>
              </a:ext>
            </a:extLst>
          </p:cNvPr>
          <p:cNvSpPr/>
          <p:nvPr/>
        </p:nvSpPr>
        <p:spPr>
          <a:xfrm rot="1326258">
            <a:off x="3792605" y="1752136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5F21E8-05BD-471A-8BC5-D85F00FA4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2241550"/>
            <a:ext cx="487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5A14E2-C997-493D-B8A2-631498C34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3117850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D2973C6-6385-44E3-836D-80D596A31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984625"/>
            <a:ext cx="4889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130" name="TextBox 32">
            <a:extLst>
              <a:ext uri="{FF2B5EF4-FFF2-40B4-BE49-F238E27FC236}">
                <a16:creationId xmlns:a16="http://schemas.microsoft.com/office/drawing/2014/main" id="{132FFF6A-28D4-40A3-9AF5-13A4F513C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59E226EA-B016-4F35-ACD7-8A90320D4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2074863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82D2799A-68C3-4658-9F3A-D969EAB82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011488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19634988-EF19-4D14-9BDC-465972E0A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876675"/>
            <a:ext cx="26638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6" grpId="0"/>
      <p:bldP spid="39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9F31E4C8-85B1-4BD5-9B9E-036B8BE397EA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>
            <a:extLst>
              <a:ext uri="{FF2B5EF4-FFF2-40B4-BE49-F238E27FC236}">
                <a16:creationId xmlns:a16="http://schemas.microsoft.com/office/drawing/2014/main" id="{C718D803-8872-4D5C-B289-6A3DDC186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2">
            <a:extLst>
              <a:ext uri="{FF2B5EF4-FFF2-40B4-BE49-F238E27FC236}">
                <a16:creationId xmlns:a16="http://schemas.microsoft.com/office/drawing/2014/main" id="{B8917B04-B0AB-4F8B-9FE5-0266BB042D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388" y="765175"/>
            <a:ext cx="8785225" cy="354012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John: Tiffany, do you know the news about the UFO?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Tiffany: UFO?____ I think it is just an April Fool’s day’s joke.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John: But the local newspaper and TV reported it.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Tiffany: ____. People have never seen it before.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John: ____. UFO does not really exist.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Tiffany: It is irresponsible for the media to tell such a lie.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443CE6-88A0-4766-9B0D-C50A51018E2E}"/>
              </a:ext>
            </a:extLst>
          </p:cNvPr>
          <p:cNvSpPr txBox="1"/>
          <p:nvPr/>
        </p:nvSpPr>
        <p:spPr>
          <a:xfrm>
            <a:off x="466725" y="4259263"/>
            <a:ext cx="7777163" cy="240065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AutoNum type="alphaUcPeriod"/>
              <a:defRPr/>
            </a:pPr>
            <a:r>
              <a:rPr lang="en-US" altLang="zh-CN" sz="3000" dirty="0">
                <a:latin typeface="Times New Roman" panose="02020603050405020304" pitchFamily="18" charset="0"/>
              </a:rPr>
              <a:t>I agree with you.</a:t>
            </a:r>
          </a:p>
          <a:p>
            <a:pPr marL="342900" indent="-342900">
              <a:buFont typeface="Arial" panose="020B0604020202020204" pitchFamily="34" charset="0"/>
              <a:buAutoNum type="alphaUcPeriod"/>
              <a:defRPr/>
            </a:pPr>
            <a:r>
              <a:rPr lang="en-US" altLang="zh-CN" sz="3000" dirty="0">
                <a:latin typeface="Times New Roman" panose="02020603050405020304" pitchFamily="18" charset="0"/>
              </a:rPr>
              <a:t>So do I.</a:t>
            </a:r>
          </a:p>
          <a:p>
            <a:pPr marL="342900" indent="-342900">
              <a:buFont typeface="Arial" panose="020B0604020202020204" pitchFamily="34" charset="0"/>
              <a:buAutoNum type="alphaUcPeriod"/>
              <a:defRPr/>
            </a:pPr>
            <a:r>
              <a:rPr lang="en-US" altLang="zh-CN" sz="3000" dirty="0">
                <a:latin typeface="Times New Roman" panose="02020603050405020304" pitchFamily="18" charset="0"/>
              </a:rPr>
              <a:t>I think they are  joking.</a:t>
            </a:r>
          </a:p>
          <a:p>
            <a:pPr marL="342900" indent="-342900">
              <a:buFont typeface="Arial" panose="020B0604020202020204" pitchFamily="34" charset="0"/>
              <a:buAutoNum type="alphaUcPeriod"/>
              <a:defRPr/>
            </a:pPr>
            <a:r>
              <a:rPr lang="en-US" altLang="zh-CN" sz="3000" dirty="0">
                <a:latin typeface="Times New Roman" panose="02020603050405020304" pitchFamily="18" charset="0"/>
              </a:rPr>
              <a:t>I don’t believe it.</a:t>
            </a:r>
          </a:p>
          <a:p>
            <a:pPr marL="342900" indent="-342900">
              <a:buFont typeface="Arial" panose="020B0604020202020204" pitchFamily="34" charset="0"/>
              <a:buAutoNum type="alphaUcPeriod"/>
              <a:defRPr/>
            </a:pPr>
            <a:r>
              <a:rPr lang="en-US" altLang="zh-CN" sz="3000" dirty="0">
                <a:latin typeface="Times New Roman" panose="02020603050405020304" pitchFamily="18" charset="0"/>
              </a:rPr>
              <a:t>I disagree.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19A33D-1AB2-4059-809C-1EAFB1BC5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3942" y="1196752"/>
            <a:ext cx="122396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A3A4EF-2112-4EDD-9880-0EF634A9D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8754" y="2576289"/>
            <a:ext cx="12239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723E93-DA18-47D2-B71F-2E6DA00F4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392" y="3239864"/>
            <a:ext cx="72072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5D35E22-CC46-48EF-BC78-891F6586B451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9218" name="TextBox 4">
            <a:extLst>
              <a:ext uri="{FF2B5EF4-FFF2-40B4-BE49-F238E27FC236}">
                <a16:creationId xmlns:a16="http://schemas.microsoft.com/office/drawing/2014/main" id="{BB75160E-155A-4F5E-9639-9CAF45FE3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Box 6">
            <a:extLst>
              <a:ext uri="{FF2B5EF4-FFF2-40B4-BE49-F238E27FC236}">
                <a16:creationId xmlns:a16="http://schemas.microsoft.com/office/drawing/2014/main" id="{3C2D11FF-4F7F-48DA-9A79-F017F3F22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476250"/>
            <a:ext cx="24272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Talk time</a:t>
            </a:r>
          </a:p>
        </p:txBody>
      </p:sp>
      <p:pic>
        <p:nvPicPr>
          <p:cNvPr id="10242" name="图片 7" descr="屏幕剪辑">
            <a:extLst>
              <a:ext uri="{FF2B5EF4-FFF2-40B4-BE49-F238E27FC236}">
                <a16:creationId xmlns:a16="http://schemas.microsoft.com/office/drawing/2014/main" id="{820FCE11-A54B-49B0-9CC6-61362C939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916113"/>
            <a:ext cx="8815388" cy="389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alk time pic.wav">
            <a:hlinkClick r:id="" action="ppaction://media"/>
            <a:extLst>
              <a:ext uri="{FF2B5EF4-FFF2-40B4-BE49-F238E27FC236}">
                <a16:creationId xmlns:a16="http://schemas.microsoft.com/office/drawing/2014/main" id="{772CB458-0173-4A4B-B261-0072E03656AE}"/>
              </a:ext>
            </a:extLst>
          </p:cNvPr>
          <p:cNvPicPr>
            <a:picLocks noRot="1" noChangeAspect="1" noChangeArrowheads="1"/>
          </p:cNvPicPr>
          <p:nvPr>
            <a:wavAudioFile r:embed="rId1" name="talk time pic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341438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B2EF297-75E1-4D4C-9ACB-25BBD4FCE672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>
            <a:extLst>
              <a:ext uri="{FF2B5EF4-FFF2-40B4-BE49-F238E27FC236}">
                <a16:creationId xmlns:a16="http://schemas.microsoft.com/office/drawing/2014/main" id="{76461795-7207-47F5-940A-5025E436AF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6">
            <a:extLst>
              <a:ext uri="{FF2B5EF4-FFF2-40B4-BE49-F238E27FC236}">
                <a16:creationId xmlns:a16="http://schemas.microsoft.com/office/drawing/2014/main" id="{AFADCC4D-8FA4-4843-B478-DF99B72AC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975" y="908050"/>
            <a:ext cx="88566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In pairs, make a conversation like the example above. Choose one of the following topics.</a:t>
            </a:r>
            <a:endParaRPr lang="zh-CN" altLang="en-US" b="1">
              <a:latin typeface="Times New Roman" panose="02020603050405020304" pitchFamily="18" charset="0"/>
            </a:endParaRPr>
          </a:p>
        </p:txBody>
      </p:sp>
      <p:sp>
        <p:nvSpPr>
          <p:cNvPr id="12290" name="Text Box 3">
            <a:extLst>
              <a:ext uri="{FF2B5EF4-FFF2-40B4-BE49-F238E27FC236}">
                <a16:creationId xmlns:a16="http://schemas.microsoft.com/office/drawing/2014/main" id="{4D2F4617-48D0-4BDA-B8E6-A3B39EFD6C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276475"/>
            <a:ext cx="6048375" cy="2801938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Aliens are a danger to us .             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Aliens will become our friends.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Aliens are cleverer than us.        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We will fight aliens in the future.</a:t>
            </a:r>
          </a:p>
        </p:txBody>
      </p:sp>
      <p:pic>
        <p:nvPicPr>
          <p:cNvPr id="12291" name="图片 9" descr="thinking.gif">
            <a:extLst>
              <a:ext uri="{FF2B5EF4-FFF2-40B4-BE49-F238E27FC236}">
                <a16:creationId xmlns:a16="http://schemas.microsoft.com/office/drawing/2014/main" id="{F202B02F-932A-4310-B6FB-9165D89EB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321175"/>
            <a:ext cx="2065337" cy="2249488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333333">
                <a:alpha val="6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37B30B50-DB53-467D-B743-F5C99BE9F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1112838"/>
            <a:ext cx="8139113" cy="58261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What can we say to express agreement?</a:t>
            </a:r>
          </a:p>
        </p:txBody>
      </p:sp>
      <p:sp>
        <p:nvSpPr>
          <p:cNvPr id="13314" name="矩形 1">
            <a:extLst>
              <a:ext uri="{FF2B5EF4-FFF2-40B4-BE49-F238E27FC236}">
                <a16:creationId xmlns:a16="http://schemas.microsoft.com/office/drawing/2014/main" id="{FAC8C74A-052B-469B-B5D9-99B2241EE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060575"/>
            <a:ext cx="71278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Yes, indeed.</a:t>
            </a: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Yes, (that’s) exactly what I think.</a:t>
            </a: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 agree totally/one hundred per cent</a:t>
            </a:r>
          </a:p>
          <a:p>
            <a:pPr marL="0" lvl="1"/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   /completely.</a:t>
            </a: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That’s just what I was going to say.</a:t>
            </a: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 think so.</a:t>
            </a:r>
            <a:endParaRPr lang="zh-CN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Yes, that’s right.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 true!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72EA49AB-AE6B-4098-99B6-42904F070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000" y="1120775"/>
            <a:ext cx="7874000" cy="5842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What can we say to express disagreement?</a:t>
            </a:r>
          </a:p>
        </p:txBody>
      </p:sp>
      <p:sp>
        <p:nvSpPr>
          <p:cNvPr id="14338" name="矩形 1">
            <a:extLst>
              <a:ext uri="{FF2B5EF4-FFF2-40B4-BE49-F238E27FC236}">
                <a16:creationId xmlns:a16="http://schemas.microsoft.com/office/drawing/2014/main" id="{BB2D557D-B723-4BD1-B83C-98BF39FD2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060575"/>
            <a:ext cx="7127875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I’m not so sure about that.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Do you really think so?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I’m a bit surprised you said that.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Well, that’s a matter of opinion.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I wouldn’t say that.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47C9492D-136F-4011-897D-DCC064C71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613" y="1069975"/>
            <a:ext cx="8232775" cy="9525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pairs, make a conversation like the example above. Choose one of the following topics.</a:t>
            </a:r>
          </a:p>
        </p:txBody>
      </p:sp>
      <p:pic>
        <p:nvPicPr>
          <p:cNvPr id="15362" name="图片 2" descr="屏幕剪辑">
            <a:extLst>
              <a:ext uri="{FF2B5EF4-FFF2-40B4-BE49-F238E27FC236}">
                <a16:creationId xmlns:a16="http://schemas.microsoft.com/office/drawing/2014/main" id="{81ABAC5F-2EE8-4E4E-B7C4-9E18AF53D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227263"/>
            <a:ext cx="851058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图片 7" descr="屏幕剪辑">
            <a:extLst>
              <a:ext uri="{FF2B5EF4-FFF2-40B4-BE49-F238E27FC236}">
                <a16:creationId xmlns:a16="http://schemas.microsoft.com/office/drawing/2014/main" id="{98A666AE-708A-4860-AD38-FAA0BC6CF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3429000"/>
            <a:ext cx="7107237" cy="314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9">
            <a:extLst>
              <a:ext uri="{FF2B5EF4-FFF2-40B4-BE49-F238E27FC236}">
                <a16:creationId xmlns:a16="http://schemas.microsoft.com/office/drawing/2014/main" id="{3FE191F7-695F-4432-825F-06D09F04B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3716338"/>
            <a:ext cx="2643187" cy="9540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I think/believe that …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>
            <a:extLst>
              <a:ext uri="{FF2B5EF4-FFF2-40B4-BE49-F238E27FC236}">
                <a16:creationId xmlns:a16="http://schemas.microsoft.com/office/drawing/2014/main" id="{57E63E92-2E2C-4E18-9F99-CE64BA8203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31875"/>
            <a:ext cx="4906963" cy="815975"/>
          </a:xfrm>
        </p:spPr>
        <p:txBody>
          <a:bodyPr>
            <a:spAutoFit/>
          </a:bodyPr>
          <a:lstStyle/>
          <a:p>
            <a:r>
              <a:rPr lang="en-US" altLang="zh-CN" sz="4800">
                <a:solidFill>
                  <a:srgbClr val="0000FF"/>
                </a:solidFill>
              </a:rPr>
              <a:t>Group Discussion</a:t>
            </a:r>
            <a:endParaRPr lang="zh-CN" altLang="en-US" sz="4800">
              <a:solidFill>
                <a:srgbClr val="0000FF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08A634D-4DB4-491C-92EB-2FA46117C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2160587"/>
          </a:xfrm>
        </p:spPr>
        <p:txBody>
          <a:bodyPr/>
          <a:lstStyle/>
          <a:p>
            <a:pPr>
              <a:defRPr/>
            </a:pPr>
            <a:r>
              <a:rPr lang="en-US" altLang="zh-CN" sz="3200" dirty="0"/>
              <a:t>Discuss the topic “Have aliens ever visited the Earth?”</a:t>
            </a:r>
          </a:p>
          <a:p>
            <a:pPr>
              <a:defRPr/>
            </a:pPr>
            <a:r>
              <a:rPr lang="en-US" altLang="zh-CN" sz="3200" dirty="0"/>
              <a:t>Come up with at least </a:t>
            </a:r>
            <a:r>
              <a:rPr lang="en-US" altLang="zh-CN" sz="3200" u="sng" dirty="0">
                <a:solidFill>
                  <a:srgbClr val="FF0000"/>
                </a:solidFill>
              </a:rPr>
              <a:t>three reasons </a:t>
            </a:r>
            <a:r>
              <a:rPr lang="en-US" altLang="zh-CN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n-US" altLang="zh-CN" sz="3200" dirty="0"/>
              <a:t> and </a:t>
            </a:r>
            <a:r>
              <a:rPr lang="en-US" altLang="zh-CN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against</a:t>
            </a:r>
            <a:r>
              <a:rPr lang="en-US" altLang="zh-CN" sz="3200" dirty="0"/>
              <a:t>.</a:t>
            </a:r>
            <a:endParaRPr lang="zh-CN" altLang="en-US" sz="3200" dirty="0"/>
          </a:p>
        </p:txBody>
      </p:sp>
      <p:pic>
        <p:nvPicPr>
          <p:cNvPr id="16387" name="图片 3">
            <a:extLst>
              <a:ext uri="{FF2B5EF4-FFF2-40B4-BE49-F238E27FC236}">
                <a16:creationId xmlns:a16="http://schemas.microsoft.com/office/drawing/2014/main" id="{0E3E534B-D6C9-48AB-ACD0-9F18066B9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25" y="4648200"/>
            <a:ext cx="2484438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3">
            <a:extLst>
              <a:ext uri="{FF2B5EF4-FFF2-40B4-BE49-F238E27FC236}">
                <a16:creationId xmlns:a16="http://schemas.microsoft.com/office/drawing/2014/main" id="{CD68E3C8-18B2-4AD3-9147-4274C1D33A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0550" y="549275"/>
            <a:ext cx="7437438" cy="660400"/>
          </a:xfrm>
        </p:spPr>
        <p:txBody>
          <a:bodyPr>
            <a:spAutoFit/>
          </a:bodyPr>
          <a:lstStyle/>
          <a:p>
            <a:r>
              <a:rPr lang="en-US" altLang="zh-CN" sz="4000">
                <a:solidFill>
                  <a:srgbClr val="0000FF"/>
                </a:solidFill>
              </a:rPr>
              <a:t>Have aliens ever visited the Earth?</a:t>
            </a:r>
            <a:endParaRPr lang="zh-CN" altLang="en-US" sz="4000">
              <a:solidFill>
                <a:srgbClr val="0000FF"/>
              </a:solidFill>
            </a:endParaRP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11AA00-3180-4577-9796-16C98034AF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4988" y="1341438"/>
            <a:ext cx="4038600" cy="4525962"/>
          </a:xfrm>
        </p:spPr>
        <p:txBody>
          <a:bodyPr/>
          <a:lstStyle/>
          <a:p>
            <a:pPr>
              <a:defRPr/>
            </a:pPr>
            <a:r>
              <a:rPr lang="en-US" altLang="zh-CN" dirty="0"/>
              <a:t>Aliens have visited the Earth. We know this because…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dirty="0"/>
              <a:t>1.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dirty="0"/>
              <a:t>2.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dirty="0"/>
              <a:t>3.</a:t>
            </a:r>
            <a:endParaRPr lang="zh-CN" altLang="en-US" dirty="0"/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8E96DB9-07F9-4366-A614-480CD68E7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3588" y="1268413"/>
            <a:ext cx="4038600" cy="4525962"/>
          </a:xfrm>
        </p:spPr>
        <p:txBody>
          <a:bodyPr/>
          <a:lstStyle/>
          <a:p>
            <a:pPr>
              <a:defRPr/>
            </a:pPr>
            <a:r>
              <a:rPr lang="en-US" altLang="zh-CN" dirty="0"/>
              <a:t>Aliens have visited the Earth. We know this because…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dirty="0"/>
              <a:t>1.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dirty="0"/>
              <a:t>2.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dirty="0"/>
              <a:t>3.</a:t>
            </a:r>
            <a:endParaRPr lang="zh-CN" altLang="en-US" dirty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17412" name="图片 7">
            <a:extLst>
              <a:ext uri="{FF2B5EF4-FFF2-40B4-BE49-F238E27FC236}">
                <a16:creationId xmlns:a16="http://schemas.microsoft.com/office/drawing/2014/main" id="{D91B8426-8C01-4C62-A940-3EF14969A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076700"/>
            <a:ext cx="6913562" cy="241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4">
            <a:extLst>
              <a:ext uri="{FF2B5EF4-FFF2-40B4-BE49-F238E27FC236}">
                <a16:creationId xmlns:a16="http://schemas.microsoft.com/office/drawing/2014/main" id="{36BD3793-D63B-4662-A86F-CEF041B3E4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765175"/>
            <a:ext cx="4114800" cy="661988"/>
          </a:xfrm>
        </p:spPr>
        <p:txBody>
          <a:bodyPr>
            <a:spAutoFit/>
          </a:bodyPr>
          <a:lstStyle/>
          <a:p>
            <a:r>
              <a:rPr lang="en-US" altLang="zh-CN" sz="4000">
                <a:solidFill>
                  <a:srgbClr val="0000FF"/>
                </a:solidFill>
              </a:rPr>
              <a:t>Write a report</a:t>
            </a:r>
            <a:endParaRPr lang="zh-CN" altLang="en-US" sz="4000">
              <a:solidFill>
                <a:srgbClr val="0000FF"/>
              </a:solidFill>
            </a:endParaRPr>
          </a:p>
        </p:txBody>
      </p:sp>
      <p:sp>
        <p:nvSpPr>
          <p:cNvPr id="18434" name="内容占位符 5">
            <a:extLst>
              <a:ext uri="{FF2B5EF4-FFF2-40B4-BE49-F238E27FC236}">
                <a16:creationId xmlns:a16="http://schemas.microsoft.com/office/drawing/2014/main" id="{BDA1D817-94E5-4152-8FE3-D7BB7DDE5F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557338"/>
            <a:ext cx="8229600" cy="954087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800"/>
              <a:t>Use the results of the discussion above to write your opinion on this topic.</a:t>
            </a:r>
            <a:endParaRPr lang="zh-CN" altLang="en-US" sz="2800"/>
          </a:p>
        </p:txBody>
      </p:sp>
      <p:sp>
        <p:nvSpPr>
          <p:cNvPr id="18435" name="TextBox 6">
            <a:extLst>
              <a:ext uri="{FF2B5EF4-FFF2-40B4-BE49-F238E27FC236}">
                <a16:creationId xmlns:a16="http://schemas.microsoft.com/office/drawing/2014/main" id="{57EDA75A-94DB-408C-A504-A41CD616D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492375"/>
            <a:ext cx="860425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     I believe aliens have/ haven’t visited the Earth. There are three reasons for my opinion.</a:t>
            </a:r>
          </a:p>
          <a:p>
            <a:endParaRPr lang="en-US" altLang="zh-CN" sz="2800" b="1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    To begin with,____________________________</a:t>
            </a:r>
          </a:p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    In addition,_____________________________</a:t>
            </a:r>
          </a:p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    What’s more,____________________________</a:t>
            </a:r>
          </a:p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     </a:t>
            </a:r>
          </a:p>
          <a:p>
            <a:r>
              <a:rPr lang="en-US" altLang="zh-CN" sz="2800" b="1">
                <a:solidFill>
                  <a:srgbClr val="7030A0"/>
                </a:solidFill>
                <a:latin typeface="Times New Roman" panose="02020603050405020304" pitchFamily="18" charset="0"/>
              </a:rPr>
              <a:t>    In a word, there just is a lot of / isn’t really any evidence of alien visits to the Earth.</a:t>
            </a:r>
            <a:endParaRPr lang="zh-CN" altLang="en-US" sz="28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%ROL_OAJN(NBSF{]I{4[}KT">
            <a:extLst>
              <a:ext uri="{FF2B5EF4-FFF2-40B4-BE49-F238E27FC236}">
                <a16:creationId xmlns:a16="http://schemas.microsoft.com/office/drawing/2014/main" id="{010C5313-8690-4809-A17A-F44C10FCB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9241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矩形 1">
            <a:extLst>
              <a:ext uri="{FF2B5EF4-FFF2-40B4-BE49-F238E27FC236}">
                <a16:creationId xmlns:a16="http://schemas.microsoft.com/office/drawing/2014/main" id="{C9D9A307-9785-444E-ABB9-346BDBAD9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452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Look at B on page 102 again. The two astronauts must get to their mother ship as soon as possible. They have the following things, but they can only take five of them.</a:t>
            </a:r>
          </a:p>
        </p:txBody>
      </p:sp>
      <p:sp>
        <p:nvSpPr>
          <p:cNvPr id="19459" name="AutoShape 4">
            <a:extLst>
              <a:ext uri="{FF2B5EF4-FFF2-40B4-BE49-F238E27FC236}">
                <a16:creationId xmlns:a16="http://schemas.microsoft.com/office/drawing/2014/main" id="{E4973655-EB71-41A2-A572-9BB4D1484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975" y="1862138"/>
            <a:ext cx="8274050" cy="4591050"/>
          </a:xfrm>
          <a:prstGeom prst="foldedCorner">
            <a:avLst>
              <a:gd name="adj" fmla="val 18519"/>
            </a:avLst>
          </a:prstGeom>
          <a:solidFill>
            <a:srgbClr val="FFCC99">
              <a:alpha val="32941"/>
            </a:srgbClr>
          </a:solidFill>
          <a:ln w="9525">
            <a:solidFill>
              <a:srgbClr val="FFCC99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9460" name="Rectangle 5">
            <a:extLst>
              <a:ext uri="{FF2B5EF4-FFF2-40B4-BE49-F238E27FC236}">
                <a16:creationId xmlns:a16="http://schemas.microsoft.com/office/drawing/2014/main" id="{1E830649-C28F-4998-BFE1-6DBAD0FFC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928813"/>
            <a:ext cx="7974013" cy="448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a camera                       </a:t>
            </a:r>
            <a:r>
              <a:rPr lang="zh-CN" altLang="en-US" sz="3200" b="1">
                <a:latin typeface="Times New Roman" panose="02020603050405020304" pitchFamily="18" charset="0"/>
              </a:rPr>
              <a:t>一部照相机                        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a tent                             </a:t>
            </a:r>
            <a:r>
              <a:rPr lang="zh-CN" altLang="en-US" sz="3200" b="1">
                <a:latin typeface="Times New Roman" panose="02020603050405020304" pitchFamily="18" charset="0"/>
              </a:rPr>
              <a:t>一个帐篷                         </a:t>
            </a:r>
            <a:r>
              <a:rPr lang="en-US" altLang="zh-CN" sz="3200" b="1">
                <a:latin typeface="Times New Roman" panose="02020603050405020304" pitchFamily="18" charset="0"/>
              </a:rPr>
              <a:t>10 bottles of water        </a:t>
            </a:r>
            <a:r>
              <a:rPr lang="zh-CN" altLang="en-US" sz="3200" b="1">
                <a:latin typeface="Times New Roman" panose="02020603050405020304" pitchFamily="18" charset="0"/>
              </a:rPr>
              <a:t>十瓶水        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a knife                            </a:t>
            </a:r>
            <a:r>
              <a:rPr lang="zh-CN" altLang="en-US" sz="3200" b="1">
                <a:latin typeface="Times New Roman" panose="02020603050405020304" pitchFamily="18" charset="0"/>
              </a:rPr>
              <a:t>一把刀   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matches                        </a:t>
            </a:r>
            <a:r>
              <a:rPr lang="zh-CN" altLang="en-US" sz="3200" b="1">
                <a:latin typeface="Times New Roman" panose="02020603050405020304" pitchFamily="18" charset="0"/>
              </a:rPr>
              <a:t>火柴    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25 gold coins                25</a:t>
            </a:r>
            <a:r>
              <a:rPr lang="zh-CN" altLang="en-US" sz="3200" b="1">
                <a:latin typeface="Times New Roman" panose="02020603050405020304" pitchFamily="18" charset="0"/>
              </a:rPr>
              <a:t>块金币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a</a:t>
            </a:r>
            <a:r>
              <a:rPr lang="en-US" altLang="zh-CN" sz="3200" b="1">
                <a:latin typeface="Times New Roman" panose="02020603050405020304" pitchFamily="18" charset="0"/>
              </a:rPr>
              <a:t> map of Planet X       </a:t>
            </a:r>
            <a:r>
              <a:rPr lang="zh-CN" altLang="en-US" sz="3200" b="1">
                <a:latin typeface="Times New Roman" panose="02020603050405020304" pitchFamily="18" charset="0"/>
              </a:rPr>
              <a:t>行星</a:t>
            </a:r>
            <a:r>
              <a:rPr lang="en-US" altLang="zh-CN" sz="3200" b="1">
                <a:latin typeface="Times New Roman" panose="02020603050405020304" pitchFamily="18" charset="0"/>
              </a:rPr>
              <a:t>X</a:t>
            </a:r>
            <a:r>
              <a:rPr lang="zh-CN" altLang="en-US" sz="3200" b="1">
                <a:latin typeface="Times New Roman" panose="02020603050405020304" pitchFamily="18" charset="0"/>
              </a:rPr>
              <a:t>的地图    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medicine                       </a:t>
            </a:r>
            <a:r>
              <a:rPr lang="zh-CN" altLang="en-US" sz="3200" b="1">
                <a:latin typeface="Times New Roman" panose="02020603050405020304" pitchFamily="18" charset="0"/>
              </a:rPr>
              <a:t>药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6 lunch boxed               6</a:t>
            </a:r>
            <a:r>
              <a:rPr lang="zh-CN" altLang="en-US" sz="3200" b="1">
                <a:latin typeface="Times New Roman" panose="02020603050405020304" pitchFamily="18" charset="0"/>
              </a:rPr>
              <a:t>个午餐盒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TextBox 6">
            <a:extLst>
              <a:ext uri="{FF2B5EF4-FFF2-40B4-BE49-F238E27FC236}">
                <a16:creationId xmlns:a16="http://schemas.microsoft.com/office/drawing/2014/main" id="{96430997-A6C3-47A5-9573-5392A019A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5288" y="44450"/>
            <a:ext cx="2428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Speak up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>
            <a:extLst>
              <a:ext uri="{FF2B5EF4-FFF2-40B4-BE49-F238E27FC236}">
                <a16:creationId xmlns:a16="http://schemas.microsoft.com/office/drawing/2014/main" id="{458C72E9-D4AD-4293-BE03-4C88C55C4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925" y="4716463"/>
            <a:ext cx="2532063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矩形 7">
            <a:extLst>
              <a:ext uri="{FF2B5EF4-FFF2-40B4-BE49-F238E27FC236}">
                <a16:creationId xmlns:a16="http://schemas.microsoft.com/office/drawing/2014/main" id="{7A3D8CA1-4959-4BF4-8F55-624615F0C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836613"/>
            <a:ext cx="84248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Work in pairs . Imagine you and your classmate are Liz and Gus.</a:t>
            </a:r>
          </a:p>
        </p:txBody>
      </p:sp>
      <p:sp>
        <p:nvSpPr>
          <p:cNvPr id="20483" name="Rectangle 4">
            <a:extLst>
              <a:ext uri="{FF2B5EF4-FFF2-40B4-BE49-F238E27FC236}">
                <a16:creationId xmlns:a16="http://schemas.microsoft.com/office/drawing/2014/main" id="{4BFF5FCF-E28C-4795-83AC-9D46C886D4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875" y="1917700"/>
            <a:ext cx="843597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AutoNum type="arabicPlain"/>
            </a:pPr>
            <a:r>
              <a:rPr lang="en-US" altLang="zh-CN" sz="3200">
                <a:latin typeface="Times New Roman" panose="02020603050405020304" pitchFamily="18" charset="0"/>
              </a:rPr>
              <a:t>    Choose five things to take with you.    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        Explain why you need these things and  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        why you agree or disagree with your 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        classmate;</a:t>
            </a:r>
          </a:p>
          <a:p>
            <a:pPr>
              <a:buFont typeface="Arial" panose="020B0604020202020204" pitchFamily="34" charset="0"/>
              <a:buAutoNum type="arabicPlain" startAt="2"/>
            </a:pPr>
            <a:r>
              <a:rPr lang="en-US" altLang="zh-CN" sz="3200">
                <a:latin typeface="Times New Roman" panose="02020603050405020304" pitchFamily="18" charset="0"/>
              </a:rPr>
              <a:t>    Tell the class your list and give your                 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        reasons.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8C202DD5-7BCD-4227-8E50-52DB3303A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3" y="692150"/>
            <a:ext cx="7934325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You can use the following expressions for reference.</a:t>
            </a:r>
          </a:p>
        </p:txBody>
      </p:sp>
      <p:pic>
        <p:nvPicPr>
          <p:cNvPr id="21506" name="图片 9" descr="屏幕剪辑">
            <a:extLst>
              <a:ext uri="{FF2B5EF4-FFF2-40B4-BE49-F238E27FC236}">
                <a16:creationId xmlns:a16="http://schemas.microsoft.com/office/drawing/2014/main" id="{4F50ABE0-B29B-4BE2-A32F-528CFC5E8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938588"/>
            <a:ext cx="2538413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矩形 2">
            <a:extLst>
              <a:ext uri="{FF2B5EF4-FFF2-40B4-BE49-F238E27FC236}">
                <a16:creationId xmlns:a16="http://schemas.microsoft.com/office/drawing/2014/main" id="{9EA09E68-998A-493C-B112-108A51C3E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477963"/>
            <a:ext cx="5616575" cy="48307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Offering suggestions: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Let’s …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I suggest that …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Why don’t we …?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What about …?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Accepting suggestions: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Yes, that’s a good idea.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We need … because we must …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Rejecting suggestions: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No, we don’t need to take that.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We don’t need … because …</a:t>
            </a:r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21">
            <a:extLst>
              <a:ext uri="{FF2B5EF4-FFF2-40B4-BE49-F238E27FC236}">
                <a16:creationId xmlns:a16="http://schemas.microsoft.com/office/drawing/2014/main" id="{FC440232-91ED-4F5B-86CC-868290A29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25" y="1052513"/>
            <a:ext cx="914400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Discuss the things you will take and complete the table below.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F810C7A1-9A54-4BCE-8ACB-2785AFAE30D3}"/>
              </a:ext>
            </a:extLst>
          </p:cNvPr>
          <p:cNvGraphicFramePr>
            <a:graphicFrameLocks noGrp="1"/>
          </p:cNvGraphicFramePr>
          <p:nvPr/>
        </p:nvGraphicFramePr>
        <p:xfrm>
          <a:off x="928688" y="2349500"/>
          <a:ext cx="7459662" cy="2643188"/>
        </p:xfrm>
        <a:graphic>
          <a:graphicData uri="http://schemas.openxmlformats.org/drawingml/2006/table">
            <a:tbl>
              <a:tblPr/>
              <a:tblGrid>
                <a:gridCol w="12157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3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243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4448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b="1" kern="100" baseline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/>
                        </a:rPr>
                        <a:t>Thing </a:t>
                      </a:r>
                      <a:endParaRPr lang="zh-CN" sz="3200" b="1" kern="1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b="1" kern="100" baseline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/>
                        </a:rPr>
                        <a:t>Reason</a:t>
                      </a:r>
                      <a:endParaRPr lang="zh-CN" sz="3200" b="1" kern="1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b="1" kern="100" baseline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/>
                        </a:rPr>
                        <a:t>Agree/Disagree</a:t>
                      </a:r>
                      <a:endParaRPr lang="zh-CN" sz="3200" b="1" kern="1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370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kern="100" baseline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/>
                        </a:rPr>
                        <a:t>Liz</a:t>
                      </a:r>
                      <a:endParaRPr lang="zh-CN" sz="3200" kern="100" baseline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9370"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kern="100" baseline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/>
                        </a:rPr>
                        <a:t>Gus</a:t>
                      </a:r>
                      <a:endParaRPr lang="zh-CN" sz="3200" kern="100" baseline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3200" kern="100" baseline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9" marR="685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" descr="屏幕剪辑">
            <a:extLst>
              <a:ext uri="{FF2B5EF4-FFF2-40B4-BE49-F238E27FC236}">
                <a16:creationId xmlns:a16="http://schemas.microsoft.com/office/drawing/2014/main" id="{C2384B0D-C811-40F0-AFBE-A8F3EC0EC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239963"/>
            <a:ext cx="8128000" cy="429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矩形 2">
            <a:extLst>
              <a:ext uri="{FF2B5EF4-FFF2-40B4-BE49-F238E27FC236}">
                <a16:creationId xmlns:a16="http://schemas.microsoft.com/office/drawing/2014/main" id="{87105400-E7B3-4F89-A6FB-5622E6ECDA9E}"/>
              </a:ext>
            </a:extLst>
          </p:cNvPr>
          <p:cNvSpPr>
            <a:spLocks noChangeArrowheads="1"/>
          </p:cNvSpPr>
          <p:nvPr/>
        </p:nvSpPr>
        <p:spPr bwMode="auto">
          <a:xfrm rot="-221020">
            <a:off x="1268413" y="2563813"/>
            <a:ext cx="6815137" cy="3109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en-US" altLang="zh-CN" sz="2800" dirty="0">
                <a:latin typeface="+mn-lt"/>
              </a:rPr>
              <a:t>Fellow students,</a:t>
            </a:r>
            <a:endParaRPr lang="zh-CN" altLang="zh-CN" sz="2800" dirty="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2800" dirty="0">
                <a:latin typeface="+mn-lt"/>
              </a:rPr>
              <a:t>We have decided to carry these five things. Firstly, we will carry … because … Secondly, …</a:t>
            </a:r>
            <a:endParaRPr lang="zh-CN" altLang="zh-CN" sz="2800" dirty="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2800" dirty="0">
                <a:latin typeface="+mn-lt"/>
              </a:rPr>
              <a:t>Thirdly, … Then, … Lastly, … Have you got any questions?</a:t>
            </a:r>
            <a:endParaRPr lang="zh-CN" altLang="zh-CN" sz="2800" dirty="0">
              <a:latin typeface="+mn-lt"/>
            </a:endParaRPr>
          </a:p>
          <a:p>
            <a:pPr>
              <a:buFontTx/>
              <a:buNone/>
              <a:defRPr/>
            </a:pPr>
            <a:endParaRPr lang="zh-CN" altLang="en-US" sz="2800" dirty="0">
              <a:latin typeface="+mn-lt"/>
            </a:endParaRPr>
          </a:p>
        </p:txBody>
      </p:sp>
      <p:sp>
        <p:nvSpPr>
          <p:cNvPr id="7" name="矩形 21">
            <a:extLst>
              <a:ext uri="{FF2B5EF4-FFF2-40B4-BE49-F238E27FC236}">
                <a16:creationId xmlns:a16="http://schemas.microsoft.com/office/drawing/2014/main" id="{B47EF00A-D5CA-428A-9B3E-9FF00C106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81075"/>
            <a:ext cx="9144000" cy="952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Make a report about the five things you want to take with you and give reasons. Use the expressions below to help you.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4">
            <a:extLst>
              <a:ext uri="{FF2B5EF4-FFF2-40B4-BE49-F238E27FC236}">
                <a16:creationId xmlns:a16="http://schemas.microsoft.com/office/drawing/2014/main" id="{9C2EAD7C-EFF9-490F-97EF-9C50D1F40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36838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24578" name="图片 5" descr="学习.jpg">
            <a:extLst>
              <a:ext uri="{FF2B5EF4-FFF2-40B4-BE49-F238E27FC236}">
                <a16:creationId xmlns:a16="http://schemas.microsoft.com/office/drawing/2014/main" id="{712645CE-BC95-4518-98CE-A59CCE0A0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内容占位符 2">
            <a:extLst>
              <a:ext uri="{FF2B5EF4-FFF2-40B4-BE49-F238E27FC236}">
                <a16:creationId xmlns:a16="http://schemas.microsoft.com/office/drawing/2014/main" id="{C02F649B-10A4-4FCA-83A9-2D486F2EC1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4025" y="1762125"/>
            <a:ext cx="8150225" cy="3538538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as soon as possible	</a:t>
            </a:r>
            <a:r>
              <a:rPr lang="zh-CN" altLang="en-US" sz="3200"/>
              <a:t>尽快 p. 106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tent  </a:t>
            </a:r>
            <a:r>
              <a:rPr lang="en-US" altLang="zh-CN" sz="3200"/>
              <a:t>				</a:t>
            </a:r>
            <a:r>
              <a:rPr lang="zh-CN" altLang="en-US" sz="3200"/>
              <a:t>n. 帐篷 p. 106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knife  </a:t>
            </a:r>
            <a:r>
              <a:rPr lang="en-US" altLang="zh-CN" sz="3200"/>
              <a:t>			</a:t>
            </a:r>
            <a:r>
              <a:rPr lang="zh-CN" altLang="en-US" sz="3200"/>
              <a:t>n. 刀 p. 106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/>
              <a:t>explain  </a:t>
            </a:r>
            <a:r>
              <a:rPr lang="en-US" altLang="zh-CN" sz="3200"/>
              <a:t>			</a:t>
            </a:r>
            <a:r>
              <a:rPr lang="zh-CN" altLang="en-US" sz="3200"/>
              <a:t>v. 解释；说明 p. 106</a:t>
            </a:r>
            <a:endParaRPr lang="en-US" altLang="zh-CN" sz="320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agree with			</a:t>
            </a:r>
            <a:r>
              <a:rPr lang="zh-CN" altLang="en-US" sz="3200"/>
              <a:t>同意；赞成 p. 106</a:t>
            </a:r>
            <a:endParaRPr lang="en-US" altLang="zh-CN" sz="320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disagree with		</a:t>
            </a:r>
            <a:r>
              <a:rPr lang="zh-CN" altLang="en-US" sz="3200"/>
              <a:t>不同意；持不同意见；</a:t>
            </a:r>
            <a:r>
              <a:rPr lang="en-US" altLang="zh-CN" sz="3200"/>
              <a:t>				</a:t>
            </a:r>
            <a:r>
              <a:rPr lang="zh-CN" altLang="en-US" sz="3200"/>
              <a:t>有分歧 p. 106</a:t>
            </a:r>
          </a:p>
        </p:txBody>
      </p:sp>
      <p:pic>
        <p:nvPicPr>
          <p:cNvPr id="25602" name="图片 3" descr="飞碟3.jpg">
            <a:extLst>
              <a:ext uri="{FF2B5EF4-FFF2-40B4-BE49-F238E27FC236}">
                <a16:creationId xmlns:a16="http://schemas.microsoft.com/office/drawing/2014/main" id="{359855B4-6CBE-4C5C-91B6-E72915CD2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5300663"/>
            <a:ext cx="260191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矩形 1">
            <a:extLst>
              <a:ext uri="{FF2B5EF4-FFF2-40B4-BE49-F238E27FC236}">
                <a16:creationId xmlns:a16="http://schemas.microsoft.com/office/drawing/2014/main" id="{F2510914-E47D-479F-987D-0DC3A781B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9688" y="660400"/>
            <a:ext cx="6265862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</a:p>
          <a:p>
            <a:r>
              <a:rPr lang="en-US" altLang="zh-CN" sz="4000">
                <a:ea typeface="黑体" panose="02010609060101010101" pitchFamily="49" charset="-122"/>
              </a:rPr>
              <a:t>P</a:t>
            </a:r>
            <a:r>
              <a:rPr lang="en-US" altLang="zh-CN" sz="2800">
                <a:ea typeface="黑体" panose="02010609060101010101" pitchFamily="49" charset="-122"/>
              </a:rPr>
              <a:t>106</a:t>
            </a:r>
            <a:endParaRPr lang="en-US" altLang="zh-CN" sz="4000"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F0D52C0C-40D8-4077-8F78-67632FBF18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1131888"/>
            <a:ext cx="8578850" cy="5173662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sz="2800" b="1" dirty="0"/>
              <a:t>1. — I think / believe that the pyramids in Egypt   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sz="2800" b="1" dirty="0"/>
              <a:t>          were built by aliens.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/>
              <a:t>    </a:t>
            </a:r>
            <a:r>
              <a:rPr lang="en-US" sz="2800" b="1" dirty="0">
                <a:sym typeface="+mn-ea"/>
              </a:rPr>
              <a:t>—</a:t>
            </a:r>
            <a:r>
              <a:rPr lang="en-US" sz="2800" b="1" dirty="0">
                <a:solidFill>
                  <a:schemeClr val="hlink"/>
                </a:solidFill>
              </a:rPr>
              <a:t> </a:t>
            </a:r>
            <a:r>
              <a:rPr lang="en-US" sz="2800" b="1" dirty="0">
                <a:solidFill>
                  <a:srgbClr val="FF3300"/>
                </a:solidFill>
              </a:rPr>
              <a:t>So do I</a:t>
            </a:r>
            <a:r>
              <a:rPr lang="en-US" sz="2800" b="1" dirty="0">
                <a:solidFill>
                  <a:schemeClr val="hlink"/>
                </a:solidFill>
              </a:rPr>
              <a:t>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/>
              <a:t>——</a:t>
            </a:r>
            <a:r>
              <a:rPr lang="zh-CN" altLang="en-US" sz="2800" b="1" dirty="0"/>
              <a:t>我认为埃及的金字塔是外星人建造的。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/>
              <a:t>——</a:t>
            </a:r>
            <a:r>
              <a:rPr lang="zh-CN" altLang="en-US" sz="2800" b="1" dirty="0"/>
              <a:t>我也是（这样认为的）</a:t>
            </a:r>
            <a:r>
              <a:rPr lang="zh-CN" altLang="en-US" sz="2800" dirty="0">
                <a:solidFill>
                  <a:schemeClr val="hlink"/>
                </a:solidFill>
              </a:rPr>
              <a:t>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dirty="0">
                <a:solidFill>
                  <a:srgbClr val="FF0000"/>
                </a:solidFill>
              </a:rPr>
              <a:t>So do I.	 </a:t>
            </a:r>
            <a:r>
              <a:rPr lang="zh-CN" altLang="en-US" sz="2800" dirty="0">
                <a:solidFill>
                  <a:srgbClr val="FF0000"/>
                </a:solidFill>
              </a:rPr>
              <a:t>我也是。</a:t>
            </a:r>
            <a:r>
              <a:rPr lang="zh-CN" altLang="en-US" sz="2800" dirty="0"/>
              <a:t> 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dirty="0"/>
              <a:t>1</a:t>
            </a:r>
            <a:r>
              <a:rPr lang="zh-CN" altLang="en-US" sz="2800" dirty="0"/>
              <a:t>）“ </a:t>
            </a:r>
            <a:r>
              <a:rPr lang="en-US" sz="2800" dirty="0"/>
              <a:t>So +</a:t>
            </a:r>
            <a:r>
              <a:rPr lang="zh-CN" altLang="en-US" sz="2800" dirty="0"/>
              <a:t>助动词</a:t>
            </a:r>
            <a:r>
              <a:rPr lang="en-US" sz="2800" dirty="0"/>
              <a:t>/ be </a:t>
            </a:r>
            <a:r>
              <a:rPr lang="zh-CN" altLang="en-US" sz="2800" dirty="0"/>
              <a:t>动词</a:t>
            </a:r>
            <a:r>
              <a:rPr lang="en-US" sz="2800" dirty="0"/>
              <a:t>/</a:t>
            </a:r>
            <a:r>
              <a:rPr lang="zh-CN" altLang="en-US" sz="2800" dirty="0"/>
              <a:t>情态动词</a:t>
            </a:r>
            <a:r>
              <a:rPr lang="en-US" sz="2800" dirty="0"/>
              <a:t>+</a:t>
            </a:r>
            <a:r>
              <a:rPr lang="zh-CN" altLang="en-US" sz="2800" dirty="0"/>
              <a:t>主语”结构表示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/>
              <a:t>前面所述的肯定情况同样适用于后面的人或物。该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/>
              <a:t>结构中的助动词、</a:t>
            </a:r>
            <a:r>
              <a:rPr lang="en-US" sz="2800" dirty="0"/>
              <a:t>be </a:t>
            </a:r>
            <a:r>
              <a:rPr lang="zh-CN" altLang="en-US" sz="2800" dirty="0"/>
              <a:t>动词或情态动词的时态要与前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/>
              <a:t>一句保持一致，单复数形式则由后面的主语决定。</a:t>
            </a:r>
            <a:endParaRPr lang="zh-CN" altLang="en-US" sz="2800" dirty="0">
              <a:solidFill>
                <a:srgbClr val="FF3300"/>
              </a:solidFill>
            </a:endParaRPr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4D39147E-B334-4F81-A121-41DDD5E85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330200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P106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F6DEB47D-74E3-4D43-8B0F-6EC2E4EABB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692150"/>
            <a:ext cx="8218487" cy="5903913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例如：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露西唱歌很好听。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我也是。</a:t>
            </a:r>
            <a:r>
              <a:rPr lang="en-US" sz="3200" dirty="0"/>
              <a:t>/ </a:t>
            </a:r>
            <a:r>
              <a:rPr lang="zh-CN" altLang="en-US" sz="3200" dirty="0"/>
              <a:t>莉莉也是。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Lucy sings beautifully.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So do I. / So does Lily.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汤姆昨天去体育馆看足球赛了。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我也去了。</a:t>
            </a:r>
            <a:r>
              <a:rPr lang="en-US" sz="3200" dirty="0"/>
              <a:t>/ </a:t>
            </a:r>
            <a:r>
              <a:rPr lang="zh-CN" altLang="en-US" sz="3200" dirty="0"/>
              <a:t>彼得也去了。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Tom went to the gym to watch the football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     match yesterday.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So did I. / So did Peter.</a:t>
            </a:r>
            <a:endParaRPr lang="zh-CN" altLang="en-U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3EF399F6-376F-4A53-A006-C5CD75646B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620713"/>
            <a:ext cx="8218487" cy="609282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2</a:t>
            </a:r>
            <a:r>
              <a:rPr lang="zh-CN" altLang="en-US" sz="3000"/>
              <a:t>）</a:t>
            </a:r>
            <a:r>
              <a:rPr lang="en-US" altLang="zh-CN" sz="3000"/>
              <a:t>“Neither +</a:t>
            </a:r>
            <a:r>
              <a:rPr lang="zh-CN" altLang="en-US" sz="3000"/>
              <a:t>助动词</a:t>
            </a:r>
            <a:r>
              <a:rPr lang="en-US" altLang="zh-CN" sz="3000"/>
              <a:t>/be </a:t>
            </a:r>
            <a:r>
              <a:rPr lang="zh-CN" altLang="en-US" sz="3000"/>
              <a:t>动词</a:t>
            </a:r>
            <a:r>
              <a:rPr lang="en-US" altLang="zh-CN" sz="3000"/>
              <a:t>/</a:t>
            </a:r>
            <a:r>
              <a:rPr lang="zh-CN" altLang="en-US" sz="3000"/>
              <a:t>情态动词</a:t>
            </a:r>
            <a:r>
              <a:rPr lang="en-US" altLang="zh-CN" sz="3000"/>
              <a:t>+</a:t>
            </a:r>
            <a:r>
              <a:rPr lang="zh-CN" altLang="en-US" sz="3000"/>
              <a:t>主语”</a:t>
            </a:r>
            <a:endParaRPr lang="en-US" altLang="zh-CN" sz="30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/>
              <a:t>意为“</a:t>
            </a:r>
            <a:r>
              <a:rPr lang="en-US" altLang="zh-CN" sz="3000"/>
              <a:t>……</a:t>
            </a:r>
            <a:r>
              <a:rPr lang="zh-CN" altLang="en-US" sz="3000"/>
              <a:t>也不</a:t>
            </a:r>
            <a:r>
              <a:rPr lang="en-US" altLang="zh-CN" sz="3000"/>
              <a:t>……”</a:t>
            </a:r>
            <a:r>
              <a:rPr lang="zh-CN" altLang="en-US" sz="3000"/>
              <a:t>，表示前面所述的否定情</a:t>
            </a:r>
            <a:endParaRPr lang="en-US" altLang="zh-CN" sz="30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/>
              <a:t>况同样适用于后面的人或物。例如：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——</a:t>
            </a:r>
            <a:r>
              <a:rPr lang="zh-CN" altLang="en-US" sz="3000"/>
              <a:t>我不喜欢这种音乐。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——</a:t>
            </a:r>
            <a:r>
              <a:rPr lang="zh-CN" altLang="en-US" sz="3000"/>
              <a:t>我也不喜欢。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— I don’t like this kind of music.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— Neither do I.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——</a:t>
            </a:r>
            <a:r>
              <a:rPr lang="zh-CN" altLang="en-US" sz="3000"/>
              <a:t>他们昨晚没去参加那个聚会。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——</a:t>
            </a:r>
            <a:r>
              <a:rPr lang="zh-CN" altLang="en-US" sz="3000"/>
              <a:t>我也没去。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— They didn ’t go to the party last night.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>
                <a:solidFill>
                  <a:srgbClr val="FF3300"/>
                </a:solidFill>
              </a:rPr>
              <a:t>— Neither did I.</a:t>
            </a:r>
            <a:endParaRPr lang="zh-CN" altLang="en-US" sz="300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>
            <a:extLst>
              <a:ext uri="{FF2B5EF4-FFF2-40B4-BE49-F238E27FC236}">
                <a16:creationId xmlns:a16="http://schemas.microsoft.com/office/drawing/2014/main" id="{3198647C-E43B-436E-9FA7-93981D3213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8475" y="719138"/>
            <a:ext cx="8147050" cy="5716587"/>
          </a:xfrm>
        </p:spPr>
        <p:txBody>
          <a:bodyPr/>
          <a:lstStyle/>
          <a:p>
            <a:pPr>
              <a:lnSpc>
                <a:spcPts val="2575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2400" b="1"/>
              <a:t>选择最佳答案填空。</a:t>
            </a:r>
            <a:endParaRPr lang="zh-CN" altLang="en-US" sz="2400"/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)1. — I like watching cartoon films.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I 		B. So I do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do I 	D. Neither I do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)2. — Tom speaks English well.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     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Lily 		B. So does Lily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does Lily </a:t>
            </a:r>
            <a:r>
              <a:rPr lang="zh-CN" altLang="en-US" sz="2400"/>
              <a:t>    </a:t>
            </a:r>
            <a:r>
              <a:rPr lang="en-US" altLang="zh-CN" sz="2400"/>
              <a:t>D. Neither Lily does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)3. — The food was very delicious. I ate too much.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I 		B. So did I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did I 	D. Neither I did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)4. — It’s raining. I don’t want to go out.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I 		B. So I do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do I 	D. Neither I do</a:t>
            </a:r>
            <a:endParaRPr lang="zh-CN" altLang="en-US" sz="240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F225B995-5E0E-495B-AABA-9051B6860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084763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A312432A-55EA-4C50-8E4D-CAF1F6BF5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979488"/>
            <a:ext cx="4079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94B7913D-0F4C-44A3-A2AA-3C91F75C8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27647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DDA08B8A-451A-434A-9300-BFBD4FA81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716338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2" name="矩形 1">
            <a:extLst>
              <a:ext uri="{FF2B5EF4-FFF2-40B4-BE49-F238E27FC236}">
                <a16:creationId xmlns:a16="http://schemas.microsoft.com/office/drawing/2014/main" id="{A530ABFF-F6A9-4169-BDBA-5014D377D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2095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9703" name="椭圆 4">
            <a:extLst>
              <a:ext uri="{FF2B5EF4-FFF2-40B4-BE49-F238E27FC236}">
                <a16:creationId xmlns:a16="http://schemas.microsoft.com/office/drawing/2014/main" id="{ED9EE522-5AA8-4B57-A9EB-C5349AEA2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666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BF60896D-AD0A-4529-A60C-30D7634A64A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88963" y="674688"/>
            <a:ext cx="8393112" cy="5508625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2. I </a:t>
            </a:r>
            <a:r>
              <a:rPr lang="en-US" altLang="zh-CN" sz="3200" b="1">
                <a:solidFill>
                  <a:srgbClr val="FF3300"/>
                </a:solidFill>
              </a:rPr>
              <a:t>disagree</a:t>
            </a:r>
            <a:r>
              <a:rPr lang="en-US" altLang="zh-CN" sz="3200" b="1"/>
              <a:t>. </a:t>
            </a:r>
            <a:r>
              <a:rPr lang="zh-CN" altLang="en-US" sz="3200" b="1"/>
              <a:t>我不同意。</a:t>
            </a:r>
            <a:endParaRPr lang="zh-CN" altLang="en-US" sz="320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1</a:t>
            </a:r>
            <a:r>
              <a:rPr lang="zh-CN" altLang="en-US" sz="3200"/>
              <a:t>）</a:t>
            </a:r>
            <a:r>
              <a:rPr lang="en-US" altLang="zh-CN" sz="3200"/>
              <a:t>disagree </a:t>
            </a:r>
            <a:r>
              <a:rPr lang="zh-CN" altLang="en-US" sz="3200"/>
              <a:t>意为“不同意”，是由动词</a:t>
            </a:r>
            <a:r>
              <a:rPr lang="en-US" altLang="zh-CN" sz="3200"/>
              <a:t>agree</a:t>
            </a:r>
            <a:r>
              <a:rPr lang="zh-CN" altLang="en-US" sz="3200"/>
              <a:t>加前缀“</a:t>
            </a:r>
            <a:r>
              <a:rPr lang="en-US" altLang="zh-CN" sz="3200"/>
              <a:t>dis⁃”</a:t>
            </a:r>
            <a:r>
              <a:rPr lang="zh-CN" altLang="en-US" sz="3200"/>
              <a:t>变化而来的。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前缀“</a:t>
            </a:r>
            <a:r>
              <a:rPr lang="en-US" altLang="zh-CN" sz="3200"/>
              <a:t>dis⁃”</a:t>
            </a:r>
            <a:r>
              <a:rPr lang="zh-CN" altLang="en-US" sz="3200"/>
              <a:t>加在某些动词、名词或形容词前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可构成其反义词。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例如：</a:t>
            </a:r>
            <a:r>
              <a:rPr lang="en-US" altLang="zh-CN" sz="3200"/>
              <a:t>dislike“</a:t>
            </a:r>
            <a:r>
              <a:rPr lang="zh-CN" altLang="en-US" sz="3200"/>
              <a:t>不喜欢”，</a:t>
            </a:r>
            <a:r>
              <a:rPr lang="en-US" altLang="zh-CN" sz="3200"/>
              <a:t>dishonest “</a:t>
            </a:r>
            <a:r>
              <a:rPr lang="zh-CN" altLang="en-US" sz="3200"/>
              <a:t>不诚实”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2</a:t>
            </a:r>
            <a:r>
              <a:rPr lang="zh-CN" altLang="en-US" sz="3200"/>
              <a:t>）</a:t>
            </a:r>
            <a:r>
              <a:rPr lang="en-US" altLang="zh-CN" sz="3200"/>
              <a:t>disagree </a:t>
            </a:r>
            <a:r>
              <a:rPr lang="zh-CN" altLang="en-US" sz="3200"/>
              <a:t>常用于句型“</a:t>
            </a:r>
            <a:r>
              <a:rPr lang="en-US" altLang="zh-CN" sz="3200"/>
              <a:t>disagree with sb”</a:t>
            </a:r>
            <a:r>
              <a:rPr lang="zh-CN" altLang="en-US" sz="3200"/>
              <a:t>，可与“</a:t>
            </a:r>
            <a:r>
              <a:rPr lang="en-US" altLang="zh-CN" sz="3200"/>
              <a:t>don’t agree with sb”</a:t>
            </a:r>
            <a:r>
              <a:rPr lang="zh-CN" altLang="en-US" sz="3200"/>
              <a:t>互换使用。例如：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/>
              <a:t>他不同意我（的看法）。</a:t>
            </a:r>
            <a:r>
              <a:rPr lang="en-US" altLang="zh-CN" sz="3200"/>
              <a:t>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He disagreed with me.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= He didn’t agree with me.</a:t>
            </a:r>
            <a:endParaRPr lang="zh-CN" altLang="en-US" sz="320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6DB3BC9D-4A72-419B-B39B-2D8F0D3445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2066925"/>
            <a:ext cx="8218487" cy="2909888"/>
          </a:xfrm>
        </p:spPr>
        <p:txBody>
          <a:bodyPr/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写出下列单词的反义词，并写出其中文意思。</a:t>
            </a:r>
            <a:endParaRPr lang="zh-CN" altLang="en-US" sz="280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cover          _____________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appear        _____________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order          _____________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4. interested   _____________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07974E9C-E2EC-4525-9849-43CB7C63D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2643188"/>
            <a:ext cx="23066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discover;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发现</a:t>
            </a: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E57159D7-4420-432A-80BF-36712B2BF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3217863"/>
            <a:ext cx="24653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disappear;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消失</a:t>
            </a: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D7E1C8C6-F151-41A6-8246-BDF3DBE6C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3795713"/>
            <a:ext cx="23034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disorder;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混乱</a:t>
            </a:r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EB48E767-12E4-4E6C-BAD0-59984FC5F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4346575"/>
            <a:ext cx="39798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disinterested;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不感兴趣的</a:t>
            </a:r>
          </a:p>
        </p:txBody>
      </p:sp>
      <p:sp>
        <p:nvSpPr>
          <p:cNvPr id="31750" name="矩形 1">
            <a:extLst>
              <a:ext uri="{FF2B5EF4-FFF2-40B4-BE49-F238E27FC236}">
                <a16:creationId xmlns:a16="http://schemas.microsoft.com/office/drawing/2014/main" id="{399C6C37-0930-46F6-8019-1B6D19C78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12788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1751" name="椭圆 4">
            <a:extLst>
              <a:ext uri="{FF2B5EF4-FFF2-40B4-BE49-F238E27FC236}">
                <a16:creationId xmlns:a16="http://schemas.microsoft.com/office/drawing/2014/main" id="{7DCDE2A6-12A0-4633-A087-033FB7B68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5699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D0BB30D-5554-4719-A1E3-2F7F5EC3BA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496300" cy="589915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/>
              <a:t>3. The two astronauts must get to their mother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/>
              <a:t>ship </a:t>
            </a:r>
            <a:r>
              <a:rPr lang="en-US" altLang="zh-CN" sz="3200" b="1">
                <a:solidFill>
                  <a:srgbClr val="FF3300"/>
                </a:solidFill>
              </a:rPr>
              <a:t>as soon as possible</a:t>
            </a:r>
            <a:r>
              <a:rPr lang="en-US" altLang="zh-CN" sz="3200" b="1"/>
              <a:t>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/>
              <a:t>这两个宇航员必须尽快到达他们的母舰。</a:t>
            </a:r>
            <a:endParaRPr lang="zh-CN" altLang="en-US" sz="320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/>
              <a:t>as soon as possible </a:t>
            </a:r>
            <a:r>
              <a:rPr lang="zh-CN" altLang="en-US" sz="3200"/>
              <a:t>意为“尽可能快地”，相</a:t>
            </a:r>
            <a:endParaRPr lang="en-US" altLang="zh-CN" sz="320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当于</a:t>
            </a:r>
            <a:r>
              <a:rPr lang="en-US" altLang="zh-CN" sz="3200"/>
              <a:t>as soon as sb can / could</a:t>
            </a:r>
            <a:r>
              <a:rPr lang="zh-CN" altLang="en-US" sz="3200"/>
              <a:t>。例如：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/>
              <a:t>已经是早上</a:t>
            </a:r>
            <a:r>
              <a:rPr lang="en-US" altLang="zh-CN" sz="3200"/>
              <a:t>7 :40</a:t>
            </a:r>
            <a:r>
              <a:rPr lang="zh-CN" altLang="en-US" sz="3200"/>
              <a:t>了，我们必须尽快到达学校。</a:t>
            </a:r>
            <a:r>
              <a:rPr lang="en-US" altLang="zh-CN" sz="320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It’s already 7:40 a.m. We must get to school as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soon as possible.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= It’s already 7:40 a.m. We must get to school as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soon as we can.</a:t>
            </a:r>
            <a:endParaRPr lang="zh-CN" altLang="en-US" sz="320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>
            <a:extLst>
              <a:ext uri="{FF2B5EF4-FFF2-40B4-BE49-F238E27FC236}">
                <a16:creationId xmlns:a16="http://schemas.microsoft.com/office/drawing/2014/main" id="{BA98DA6A-9BC7-4E3D-AC2B-2134F562D4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931988"/>
            <a:ext cx="8147050" cy="2747962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根据中文意思完成句子。</a:t>
            </a:r>
            <a:endParaRPr lang="zh-CN" altLang="en-US" sz="320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请你尽快给我回信。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Please write to me _____ _____ _____ ______.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Please write to me ___ ___ ___ ___ ___.</a:t>
            </a:r>
            <a:endParaRPr lang="zh-CN" altLang="en-US" sz="32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93B1EB45-9A93-422B-A428-42EE1E827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5225" y="4002088"/>
            <a:ext cx="4481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as  soon as  you  can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25E41251-0869-4A0B-8EC7-4B946A718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6350" y="3284538"/>
            <a:ext cx="48704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as      soon      as     possible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6" name="矩形 1">
            <a:extLst>
              <a:ext uri="{FF2B5EF4-FFF2-40B4-BE49-F238E27FC236}">
                <a16:creationId xmlns:a16="http://schemas.microsoft.com/office/drawing/2014/main" id="{872977AB-E458-4865-856B-102017013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85813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3797" name="椭圆 4">
            <a:extLst>
              <a:ext uri="{FF2B5EF4-FFF2-40B4-BE49-F238E27FC236}">
                <a16:creationId xmlns:a16="http://schemas.microsoft.com/office/drawing/2014/main" id="{D7793C0A-2097-43E1-864C-9A8306A61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6429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8274B2A-65D0-4908-B170-512BD5CD105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66788"/>
            <a:ext cx="8218487" cy="2503487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 b="1"/>
              <a:t>4. </a:t>
            </a:r>
            <a:r>
              <a:rPr lang="zh-CN" altLang="en-US" sz="3200" b="1"/>
              <a:t>tent  </a:t>
            </a:r>
            <a:r>
              <a:rPr lang="en-US" altLang="zh-CN" sz="3200" b="1"/>
              <a:t>		</a:t>
            </a:r>
            <a:r>
              <a:rPr lang="zh-CN" altLang="en-US" sz="3200" b="1"/>
              <a:t>n. 帐篷 </a:t>
            </a:r>
            <a:endParaRPr lang="en-US" altLang="zh-CN" sz="32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我们在营地上搭起了帐蓬。</a:t>
            </a:r>
            <a:r>
              <a:rPr lang="en-US" altLang="zh-CN" sz="3200"/>
              <a:t>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FF3300"/>
                </a:solidFill>
              </a:rPr>
              <a:t>We put up our tent in the camp site. </a:t>
            </a:r>
            <a:endParaRPr lang="zh-CN" altLang="en-US" sz="3200">
              <a:solidFill>
                <a:srgbClr val="FF3300"/>
              </a:solidFill>
            </a:endParaRPr>
          </a:p>
        </p:txBody>
      </p:sp>
      <p:pic>
        <p:nvPicPr>
          <p:cNvPr id="34818" name="Picture 2" descr="c:\documents and settings\administrator\application data\360se6\User Data\temp\13070585.jpg">
            <a:extLst>
              <a:ext uri="{FF2B5EF4-FFF2-40B4-BE49-F238E27FC236}">
                <a16:creationId xmlns:a16="http://schemas.microsoft.com/office/drawing/2014/main" id="{E0874897-E560-42FD-8AB7-890910893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113" y="4633913"/>
            <a:ext cx="3341687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屏幕剪辑">
            <a:extLst>
              <a:ext uri="{FF2B5EF4-FFF2-40B4-BE49-F238E27FC236}">
                <a16:creationId xmlns:a16="http://schemas.microsoft.com/office/drawing/2014/main" id="{B0B4C61D-CE8D-4AB5-BB4C-30366F990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759325"/>
            <a:ext cx="2281237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6AD632-77D1-4909-9C04-3CC07EB9ED9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1013" y="1119188"/>
            <a:ext cx="8150225" cy="5246687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5. </a:t>
            </a:r>
            <a:r>
              <a:rPr lang="zh-CN" altLang="en-US" sz="3200" b="1">
                <a:sym typeface="Arial" panose="020B0604020202020204" pitchFamily="34" charset="0"/>
              </a:rPr>
              <a:t>knife  		n. 刀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以f或fe结尾的名词变复数时把f或fe变为v，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再加-es，如：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wife-wives妻子，life-lives生命，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leaf-leaves叶子，thief-thieves小偷，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wolf-wolves狼，shelf-shelves架子。</a:t>
            </a: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这把刀是干什么用的？</a:t>
            </a: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  <a:sym typeface="Arial" panose="020B0604020202020204" pitchFamily="34" charset="0"/>
              </a:rPr>
              <a:t>What is the knife used for?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63CA80D-C492-4ADB-93F7-A8A2214883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4568825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6. </a:t>
            </a:r>
            <a:r>
              <a:rPr lang="zh-CN" altLang="en-US" sz="3200" b="1">
                <a:sym typeface="Arial" panose="020B0604020202020204" pitchFamily="34" charset="0"/>
              </a:rPr>
              <a:t>explain  </a:t>
            </a:r>
            <a:r>
              <a:rPr lang="en-US" altLang="zh-CN" sz="3200" b="1">
                <a:sym typeface="Arial" panose="020B0604020202020204" pitchFamily="34" charset="0"/>
              </a:rPr>
              <a:t>		</a:t>
            </a:r>
            <a:r>
              <a:rPr lang="zh-CN" altLang="en-US" sz="3200" b="1">
                <a:sym typeface="Arial" panose="020B0604020202020204" pitchFamily="34" charset="0"/>
              </a:rPr>
              <a:t>v. 解释；说明</a:t>
            </a:r>
            <a:endParaRPr lang="zh-CN" altLang="en-US" sz="320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>
                <a:solidFill>
                  <a:srgbClr val="0000FF"/>
                </a:solidFill>
              </a:rPr>
              <a:t>explain sth. to sb. / explain to sb. sth. 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</a:rPr>
              <a:t>				</a:t>
            </a:r>
            <a:r>
              <a:rPr lang="zh-CN" altLang="en-US" sz="3200">
                <a:solidFill>
                  <a:srgbClr val="0000FF"/>
                </a:solidFill>
              </a:rPr>
              <a:t>向某人解释某事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你应该解释一下你不反对他看电视。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You should explain that you don't mind him 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watching TV.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他向我说明这个机器怎样使用。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explained to me how the machine was used.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内容占位符 2">
            <a:extLst>
              <a:ext uri="{FF2B5EF4-FFF2-40B4-BE49-F238E27FC236}">
                <a16:creationId xmlns:a16="http://schemas.microsoft.com/office/drawing/2014/main" id="{EA652994-3BE2-4F6D-87A4-5F5F3E50A9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765175"/>
            <a:ext cx="8229600" cy="2668588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>
                <a:sym typeface="Arial" panose="020B0604020202020204" pitchFamily="34" charset="0"/>
              </a:rPr>
              <a:t>7. </a:t>
            </a:r>
            <a:r>
              <a:rPr lang="en-US" altLang="zh-CN" sz="3200" b="1"/>
              <a:t>agree with		 </a:t>
            </a:r>
            <a:r>
              <a:rPr lang="zh-CN" altLang="en-US" sz="3200" b="1"/>
              <a:t>同意；赞成</a:t>
            </a:r>
            <a:endParaRPr lang="en-US" altLang="zh-CN" sz="320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disagree with		</a:t>
            </a:r>
            <a:r>
              <a:rPr lang="zh-CN" altLang="en-US" sz="3200"/>
              <a:t>不同意；持不同意见；</a:t>
            </a:r>
            <a:r>
              <a:rPr lang="en-US" altLang="zh-CN" sz="3200"/>
              <a:t>					</a:t>
            </a:r>
            <a:r>
              <a:rPr lang="zh-CN" altLang="en-US" sz="3200"/>
              <a:t>有分歧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zh-CN" altLang="en-US" sz="320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/>
              <a:t>辨析：</a:t>
            </a:r>
            <a:r>
              <a:rPr lang="en-US" altLang="zh-CN" sz="3200"/>
              <a:t>agree with, agree to</a:t>
            </a:r>
            <a:r>
              <a:rPr lang="zh-CN" altLang="en-US" sz="3200"/>
              <a:t>与</a:t>
            </a:r>
            <a:r>
              <a:rPr lang="en-US" altLang="zh-CN" sz="3200"/>
              <a:t>agree on</a:t>
            </a:r>
            <a:endParaRPr lang="zh-CN" altLang="en-US" sz="3200"/>
          </a:p>
        </p:txBody>
      </p:sp>
      <p:pic>
        <p:nvPicPr>
          <p:cNvPr id="37890" name="图片 1">
            <a:extLst>
              <a:ext uri="{FF2B5EF4-FFF2-40B4-BE49-F238E27FC236}">
                <a16:creationId xmlns:a16="http://schemas.microsoft.com/office/drawing/2014/main" id="{70FED7FD-0001-4511-BB01-366A4871A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4202113"/>
            <a:ext cx="2325687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内容占位符 2">
            <a:extLst>
              <a:ext uri="{FF2B5EF4-FFF2-40B4-BE49-F238E27FC236}">
                <a16:creationId xmlns:a16="http://schemas.microsoft.com/office/drawing/2014/main" id="{4025061E-DAE8-4873-A274-BA22F7CD50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3713" y="671513"/>
            <a:ext cx="8229600" cy="582612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辨析：</a:t>
            </a:r>
            <a:r>
              <a:rPr lang="en-US" altLang="zh-CN" sz="3200" b="1">
                <a:solidFill>
                  <a:srgbClr val="0000FF"/>
                </a:solidFill>
              </a:rPr>
              <a:t>agree with, agree to</a:t>
            </a:r>
            <a:r>
              <a:rPr lang="zh-CN" altLang="en-US" sz="3200" b="1">
                <a:solidFill>
                  <a:srgbClr val="0000FF"/>
                </a:solidFill>
              </a:rPr>
              <a:t>与</a:t>
            </a:r>
            <a:r>
              <a:rPr lang="en-US" altLang="zh-CN" sz="3200" b="1">
                <a:solidFill>
                  <a:srgbClr val="0000FF"/>
                </a:solidFill>
              </a:rPr>
              <a:t>agree on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C2D099E-ECD6-47CA-9FCE-5825B0EC6711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417638"/>
          <a:ext cx="8569325" cy="454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1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隶书" pitchFamily="49" charset="-122"/>
                        </a:rPr>
                        <a:t>agree with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后面接“人”或“意见；看法”。表示同意某人的观点</a:t>
                      </a: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我们同意你所说的话。</a:t>
                      </a:r>
                      <a:endParaRPr lang="en-US" altLang="zh-CN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28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 agree with what you said.</a:t>
                      </a:r>
                      <a:endParaRPr lang="zh-CN" altLang="en-US" sz="28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446"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agree to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后面接“计划、建议、安排、决定等” 。表示同意某一计划、建议或决定等</a:t>
                      </a: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他同意了我的计划。</a:t>
                      </a:r>
                      <a:r>
                        <a:rPr lang="en-US" altLang="zh-CN" sz="28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 agreed to my plan.</a:t>
                      </a:r>
                      <a:endParaRPr lang="zh-CN" altLang="en-US" sz="28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隶书" pitchFamily="49" charset="-122"/>
                        </a:rPr>
                        <a:t>agree on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表示双方通过协商就某事达成一致，主语一般用表示复数的词</a:t>
                      </a: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他们同意了这些条款。</a:t>
                      </a:r>
                      <a:endParaRPr lang="en-US" altLang="zh-CN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28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They agreed on these terms.</a:t>
                      </a:r>
                      <a:endParaRPr lang="zh-CN" altLang="en-US" sz="28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>
            <a:extLst>
              <a:ext uri="{FF2B5EF4-FFF2-40B4-BE49-F238E27FC236}">
                <a16:creationId xmlns:a16="http://schemas.microsoft.com/office/drawing/2014/main" id="{0EF9BC2B-0B44-4F14-9B73-D5F6578887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954213"/>
            <a:ext cx="8218487" cy="3405187"/>
          </a:xfrm>
        </p:spPr>
        <p:txBody>
          <a:bodyPr/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en-US" altLang="zh-CN" sz="2800" b="1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对于这件事，我爸爸和妈妈的意见不一致。所以他</a:t>
            </a:r>
            <a:endParaRPr lang="en-US" altLang="zh-CN" sz="280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们问我是怎么想的。</a:t>
            </a:r>
            <a:endParaRPr lang="en-US" altLang="zh-CN" sz="280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My father ________ _______ my mother about this matter.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So they asked me what I thought of it.</a:t>
            </a:r>
            <a:endParaRPr lang="zh-CN" altLang="en-US" sz="280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EC07E071-2078-4257-9CD3-7E42FCD0F3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4700" y="3679825"/>
            <a:ext cx="27352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disagreed  with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39" name="矩形 1">
            <a:extLst>
              <a:ext uri="{FF2B5EF4-FFF2-40B4-BE49-F238E27FC236}">
                <a16:creationId xmlns:a16="http://schemas.microsoft.com/office/drawing/2014/main" id="{2A0B40EB-1D42-4687-B60B-6146092D2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3113" y="1095375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9940" name="椭圆 4">
            <a:extLst>
              <a:ext uri="{FF2B5EF4-FFF2-40B4-BE49-F238E27FC236}">
                <a16:creationId xmlns:a16="http://schemas.microsoft.com/office/drawing/2014/main" id="{D3C7335F-BD01-472E-8BA1-8DA6E4435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96202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B6CCCA2-A5D0-46B1-B437-4A61B4290A73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0962" name="TextBox 4">
            <a:extLst>
              <a:ext uri="{FF2B5EF4-FFF2-40B4-BE49-F238E27FC236}">
                <a16:creationId xmlns:a16="http://schemas.microsoft.com/office/drawing/2014/main" id="{22B7C570-2D24-4190-A011-400B19B3B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4</TotalTime>
  <Words>1438</Words>
  <Application>Microsoft Office PowerPoint</Application>
  <PresentationFormat>全屏显示(4:3)</PresentationFormat>
  <Paragraphs>251</Paragraphs>
  <Slides>36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4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黑体</vt:lpstr>
      <vt:lpstr>隶书</vt:lpstr>
      <vt:lpstr>Times New Roman</vt:lpstr>
      <vt:lpstr>Arial Unicode MS</vt:lpstr>
      <vt:lpstr>Wingdings</vt:lpstr>
      <vt:lpstr>Lucida Sans Unicode</vt:lpstr>
      <vt:lpstr>Courier New</vt:lpstr>
      <vt:lpstr>Segoe Print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Group Discussion</vt:lpstr>
      <vt:lpstr>Have aliens ever visited the Earth?</vt:lpstr>
      <vt:lpstr>Write a report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19</cp:revision>
  <dcterms:created xsi:type="dcterms:W3CDTF">2017-01-09T01:06:42Z</dcterms:created>
  <dcterms:modified xsi:type="dcterms:W3CDTF">2019-01-04T06:50:43Z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