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gif" ContentType="image/gi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38" r:id="rId5"/>
    <p:sldId id="312" r:id="rId6"/>
    <p:sldId id="362" r:id="rId7"/>
    <p:sldId id="314" r:id="rId8"/>
    <p:sldId id="257" r:id="rId9"/>
    <p:sldId id="339" r:id="rId10"/>
    <p:sldId id="343" r:id="rId11"/>
    <p:sldId id="316" r:id="rId12"/>
    <p:sldId id="353" r:id="rId13"/>
    <p:sldId id="354" r:id="rId14"/>
    <p:sldId id="340" r:id="rId15"/>
    <p:sldId id="342" r:id="rId16"/>
    <p:sldId id="319" r:id="rId17"/>
    <p:sldId id="320" r:id="rId18"/>
    <p:sldId id="265" r:id="rId19"/>
    <p:sldId id="267" r:id="rId20"/>
    <p:sldId id="309" r:id="rId21"/>
    <p:sldId id="345" r:id="rId22"/>
    <p:sldId id="356" r:id="rId23"/>
    <p:sldId id="357" r:id="rId24"/>
    <p:sldId id="346" r:id="rId25"/>
    <p:sldId id="347" r:id="rId26"/>
    <p:sldId id="358" r:id="rId27"/>
    <p:sldId id="359" r:id="rId28"/>
    <p:sldId id="360" r:id="rId29"/>
    <p:sldId id="348" r:id="rId30"/>
    <p:sldId id="349" r:id="rId31"/>
    <p:sldId id="350" r:id="rId32"/>
    <p:sldId id="351" r:id="rId33"/>
    <p:sldId id="322" r:id="rId34"/>
    <p:sldId id="332" r:id="rId35"/>
    <p:sldId id="333" r:id="rId36"/>
    <p:sldId id="334" r:id="rId37"/>
    <p:sldId id="335" r:id="rId38"/>
    <p:sldId id="336" r:id="rId39"/>
    <p:sldId id="361" r:id="rId40"/>
    <p:sldId id="330" r:id="rId41"/>
    <p:sldId id="337" r:id="rId42"/>
    <p:sldId id="341" r:id="rId43"/>
    <p:sldId id="344" r:id="rId44"/>
    <p:sldId id="355" r:id="rId4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800" b="1" i="1" u="none" kern="1200" baseline="0">
        <a:solidFill>
          <a:srgbClr val="FF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E412"/>
    <a:srgbClr val="96D111"/>
    <a:srgbClr val="8CC310"/>
    <a:srgbClr val="CC0099"/>
    <a:srgbClr val="C9F193"/>
    <a:srgbClr val="BEEE7E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7598"/>
    <p:restoredTop sz="96491"/>
  </p:normalViewPr>
  <p:slideViewPr>
    <p:cSldViewPr showGuides="1">
      <p:cViewPr varScale="1">
        <p:scale>
          <a:sx n="95" d="100"/>
          <a:sy n="95" d="100"/>
        </p:scale>
        <p:origin x="-6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7" Type="http://schemas.openxmlformats.org/officeDocument/2006/relationships/image" Target="../media/image10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20.wmf"/><Relationship Id="rId8" Type="http://schemas.openxmlformats.org/officeDocument/2006/relationships/image" Target="../media/image19.wmf"/><Relationship Id="rId7" Type="http://schemas.openxmlformats.org/officeDocument/2006/relationships/image" Target="../media/image18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1.vml.rels><?xml version="1.0" encoding="UTF-8" standalone="yes"?>
<Relationships xmlns="http://schemas.openxmlformats.org/package/2006/relationships"><Relationship Id="rId4" Type="http://schemas.openxmlformats.org/officeDocument/2006/relationships/image" Target="../media/image45.wmf"/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3.vml.rels><?xml version="1.0" encoding="UTF-8" standalone="yes"?>
<Relationships xmlns="http://schemas.openxmlformats.org/package/2006/relationships"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1.png"/><Relationship Id="rId1" Type="http://schemas.openxmlformats.org/officeDocument/2006/relationships/image" Target="../media/image49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drawings/_rels/vmlDrawing23.vml.rels><?xml version="1.0" encoding="UTF-8" standalone="yes"?>
<Relationships xmlns="http://schemas.openxmlformats.org/package/2006/relationships"><Relationship Id="rId4" Type="http://schemas.openxmlformats.org/officeDocument/2006/relationships/image" Target="../media/image78.wmf"/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1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 b="0" i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 i="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81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1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 b="0" i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1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b="0" i="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AE1C555-BF87-4BCA-98F9-D5183131C3B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幻灯片图像占位符 512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1203" name="文本占位符 51202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b="0" i="0">
                <a:solidFill>
                  <a:schemeClr val="tx1"/>
                </a:solidFill>
              </a:rPr>
            </a:fld>
            <a:endParaRPr lang="en-US" altLang="zh-CN" sz="1200" b="0" i="0">
              <a:solidFill>
                <a:schemeClr val="tx1"/>
              </a:solidFill>
            </a:endParaRPr>
          </a:p>
        </p:txBody>
      </p:sp>
      <p:sp>
        <p:nvSpPr>
          <p:cNvPr id="6147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幻灯片图像占位符 532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3251" name="文本占位符 53250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幻灯片图像占位符 522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2227" name="文本占位符 52226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552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5299" name="文本占位符 55298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幻灯片图像占位符 542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4275" name="文本占位符 54274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563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6323" name="文本占位符 56322"/>
          <p:cNvSpPr/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b="0" i="0">
                <a:solidFill>
                  <a:schemeClr val="tx1"/>
                </a:solidFill>
              </a:rPr>
            </a:fld>
            <a:endParaRPr lang="en-US" altLang="zh-CN" sz="1200" b="0" i="0">
              <a:solidFill>
                <a:schemeClr val="tx1"/>
              </a:solidFill>
            </a:endParaRPr>
          </a:p>
        </p:txBody>
      </p:sp>
      <p:sp>
        <p:nvSpPr>
          <p:cNvPr id="29699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b="0" i="0">
                <a:solidFill>
                  <a:schemeClr val="tx1"/>
                </a:solidFill>
              </a:rPr>
            </a:fld>
            <a:endParaRPr lang="en-US" altLang="zh-CN" sz="1200" b="0" i="0">
              <a:solidFill>
                <a:schemeClr val="tx1"/>
              </a:solidFill>
            </a:endParaRPr>
          </a:p>
        </p:txBody>
      </p:sp>
      <p:sp>
        <p:nvSpPr>
          <p:cNvPr id="44035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 wrap="square" lIns="91440" tIns="45720" rIns="91440" bIns="45720" anchor="t"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050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2056" name="Oval 2051"/>
            <p:cNvSpPr/>
            <p:nvPr/>
          </p:nvSpPr>
          <p:spPr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2052"/>
            <p:cNvSpPr/>
            <p:nvPr/>
          </p:nvSpPr>
          <p:spPr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2053"/>
            <p:cNvSpPr/>
            <p:nvPr/>
          </p:nvSpPr>
          <p:spPr>
            <a:xfrm flipH="1">
              <a:off x="2136" y="1008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2054"/>
            <p:cNvSpPr/>
            <p:nvPr/>
          </p:nvSpPr>
          <p:spPr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2055"/>
            <p:cNvSpPr/>
            <p:nvPr/>
          </p:nvSpPr>
          <p:spPr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1" name="Oval 2056"/>
            <p:cNvSpPr/>
            <p:nvPr/>
          </p:nvSpPr>
          <p:spPr>
            <a:xfrm flipH="1">
              <a:off x="4392" y="2064"/>
              <a:ext cx="960" cy="960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1452" name="Rectangle 2060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61453" name="Rectangle 2061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20" name="Rectangle 20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205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Rectangle 205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84B66D0-1140-4A5F-8142-1182F3C4B434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1032" name="Oval 3"/>
            <p:cNvSpPr/>
            <p:nvPr/>
          </p:nvSpPr>
          <p:spPr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33" name="Oval 4"/>
            <p:cNvSpPr/>
            <p:nvPr/>
          </p:nvSpPr>
          <p:spPr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34" name="Oval 5"/>
            <p:cNvSpPr/>
            <p:nvPr/>
          </p:nvSpPr>
          <p:spPr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35" name="Oval 6"/>
            <p:cNvSpPr/>
            <p:nvPr/>
          </p:nvSpPr>
          <p:spPr>
            <a:xfrm flipH="1">
              <a:off x="3984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36" name="Oval 7"/>
            <p:cNvSpPr/>
            <p:nvPr/>
          </p:nvSpPr>
          <p:spPr>
            <a:xfrm flipH="1">
              <a:off x="1486" y="192"/>
              <a:ext cx="695" cy="696"/>
            </a:xfrm>
            <a:prstGeom prst="ellipse">
              <a:avLst/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 eaLnBrk="1" hangingPunct="1"/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042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000" b="0" i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4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000" b="0" i="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4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 b="0" i="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E28A1DA-839E-48D5-A917-F2B2915E2233}" type="slidenum">
              <a:rPr kumimoji="0" lang="en-US" altLang="zh-CN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Rectangle 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GIF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7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9" Type="http://schemas.openxmlformats.org/officeDocument/2006/relationships/notesSlide" Target="../notesSlides/notesSlide3.xml"/><Relationship Id="rId18" Type="http://schemas.openxmlformats.org/officeDocument/2006/relationships/vmlDrawing" Target="../drawings/vmlDrawing1.vml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11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10.w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9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8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image" Target="../media/image15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0.bin"/><Relationship Id="rId22" Type="http://schemas.openxmlformats.org/officeDocument/2006/relationships/notesSlide" Target="../notesSlides/notesSlide4.xml"/><Relationship Id="rId21" Type="http://schemas.openxmlformats.org/officeDocument/2006/relationships/vmlDrawing" Target="../drawings/vmlDrawing2.vml"/><Relationship Id="rId20" Type="http://schemas.openxmlformats.org/officeDocument/2006/relationships/slideLayout" Target="../slideLayouts/slideLayout7.xml"/><Relationship Id="rId2" Type="http://schemas.openxmlformats.org/officeDocument/2006/relationships/image" Target="../media/image12.wmf"/><Relationship Id="rId19" Type="http://schemas.openxmlformats.org/officeDocument/2006/relationships/oleObject" Target="../embeddings/oleObject18.bin"/><Relationship Id="rId18" Type="http://schemas.openxmlformats.org/officeDocument/2006/relationships/image" Target="../media/image20.wmf"/><Relationship Id="rId17" Type="http://schemas.openxmlformats.org/officeDocument/2006/relationships/oleObject" Target="../embeddings/oleObject17.bin"/><Relationship Id="rId16" Type="http://schemas.openxmlformats.org/officeDocument/2006/relationships/image" Target="../media/image19.wmf"/><Relationship Id="rId15" Type="http://schemas.openxmlformats.org/officeDocument/2006/relationships/oleObject" Target="../embeddings/oleObject16.bin"/><Relationship Id="rId14" Type="http://schemas.openxmlformats.org/officeDocument/2006/relationships/image" Target="../media/image18.wmf"/><Relationship Id="rId13" Type="http://schemas.openxmlformats.org/officeDocument/2006/relationships/oleObject" Target="../embeddings/oleObject15.bin"/><Relationship Id="rId12" Type="http://schemas.openxmlformats.org/officeDocument/2006/relationships/image" Target="../media/image17.wmf"/><Relationship Id="rId11" Type="http://schemas.openxmlformats.org/officeDocument/2006/relationships/oleObject" Target="../embeddings/oleObject14.bin"/><Relationship Id="rId10" Type="http://schemas.openxmlformats.org/officeDocument/2006/relationships/image" Target="../media/image16.wmf"/><Relationship Id="rId1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9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4.bin"/><Relationship Id="rId8" Type="http://schemas.openxmlformats.org/officeDocument/2006/relationships/image" Target="../media/image26.w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23.wmf"/><Relationship Id="rId15" Type="http://schemas.openxmlformats.org/officeDocument/2006/relationships/notesSlide" Target="../notesSlides/notesSlide5.xml"/><Relationship Id="rId14" Type="http://schemas.openxmlformats.org/officeDocument/2006/relationships/vmlDrawing" Target="../drawings/vmlDrawing4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8.wmf"/><Relationship Id="rId11" Type="http://schemas.openxmlformats.org/officeDocument/2006/relationships/oleObject" Target="../embeddings/oleObject25.bin"/><Relationship Id="rId10" Type="http://schemas.openxmlformats.org/officeDocument/2006/relationships/image" Target="../media/image27.wmf"/><Relationship Id="rId1" Type="http://schemas.openxmlformats.org/officeDocument/2006/relationships/oleObject" Target="../embeddings/oleObject20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2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32.wmf"/><Relationship Id="rId1" Type="http://schemas.openxmlformats.org/officeDocument/2006/relationships/oleObject" Target="../embeddings/oleObject28.bin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oleObject" Target="../embeddings/oleObject31.bin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8.wmf"/><Relationship Id="rId3" Type="http://schemas.openxmlformats.org/officeDocument/2006/relationships/oleObject" Target="../embeddings/oleObject33.bin"/><Relationship Id="rId2" Type="http://schemas.openxmlformats.org/officeDocument/2006/relationships/image" Target="../media/image37.wmf"/><Relationship Id="rId1" Type="http://schemas.openxmlformats.org/officeDocument/2006/relationships/oleObject" Target="../embeddings/oleObject32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9.wmf"/><Relationship Id="rId1" Type="http://schemas.openxmlformats.org/officeDocument/2006/relationships/oleObject" Target="../embeddings/oleObject34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1.w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40.wmf"/><Relationship Id="rId1" Type="http://schemas.openxmlformats.org/officeDocument/2006/relationships/oleObject" Target="../embeddings/oleObject35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45.wmf"/><Relationship Id="rId7" Type="http://schemas.openxmlformats.org/officeDocument/2006/relationships/oleObject" Target="../embeddings/oleObject40.bin"/><Relationship Id="rId6" Type="http://schemas.openxmlformats.org/officeDocument/2006/relationships/image" Target="../media/image44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43.wmf"/><Relationship Id="rId3" Type="http://schemas.openxmlformats.org/officeDocument/2006/relationships/oleObject" Target="../embeddings/oleObject38.bin"/><Relationship Id="rId2" Type="http://schemas.openxmlformats.org/officeDocument/2006/relationships/image" Target="../media/image42.wmf"/><Relationship Id="rId11" Type="http://schemas.openxmlformats.org/officeDocument/2006/relationships/notesSlide" Target="../notesSlides/notesSlide7.xml"/><Relationship Id="rId10" Type="http://schemas.openxmlformats.org/officeDocument/2006/relationships/vmlDrawing" Target="../drawings/vmlDrawing11.vml"/><Relationship Id="rId1" Type="http://schemas.openxmlformats.org/officeDocument/2006/relationships/oleObject" Target="../embeddings/oleObject37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6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8.wmf"/><Relationship Id="rId3" Type="http://schemas.openxmlformats.org/officeDocument/2006/relationships/oleObject" Target="../embeddings/oleObject42.bin"/><Relationship Id="rId2" Type="http://schemas.openxmlformats.org/officeDocument/2006/relationships/image" Target="../media/image47.wmf"/><Relationship Id="rId1" Type="http://schemas.openxmlformats.org/officeDocument/2006/relationships/oleObject" Target="../embeddings/oleObject41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7.bin"/><Relationship Id="rId8" Type="http://schemas.openxmlformats.org/officeDocument/2006/relationships/image" Target="../media/image52.png"/><Relationship Id="rId7" Type="http://schemas.openxmlformats.org/officeDocument/2006/relationships/oleObject" Target="../embeddings/oleObject46.bin"/><Relationship Id="rId6" Type="http://schemas.openxmlformats.org/officeDocument/2006/relationships/image" Target="../media/image51.png"/><Relationship Id="rId5" Type="http://schemas.openxmlformats.org/officeDocument/2006/relationships/oleObject" Target="../embeddings/oleObject45.bin"/><Relationship Id="rId4" Type="http://schemas.openxmlformats.org/officeDocument/2006/relationships/image" Target="../media/image50.png"/><Relationship Id="rId3" Type="http://schemas.openxmlformats.org/officeDocument/2006/relationships/oleObject" Target="../embeddings/oleObject44.bin"/><Relationship Id="rId2" Type="http://schemas.openxmlformats.org/officeDocument/2006/relationships/image" Target="../media/image49.png"/><Relationship Id="rId14" Type="http://schemas.openxmlformats.org/officeDocument/2006/relationships/vmlDrawing" Target="../drawings/vmlDrawing13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54.png"/><Relationship Id="rId11" Type="http://schemas.openxmlformats.org/officeDocument/2006/relationships/oleObject" Target="../embeddings/oleObject48.bin"/><Relationship Id="rId10" Type="http://schemas.openxmlformats.org/officeDocument/2006/relationships/image" Target="../media/image53.png"/><Relationship Id="rId1" Type="http://schemas.openxmlformats.org/officeDocument/2006/relationships/oleObject" Target="../embeddings/oleObject43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4.bin"/><Relationship Id="rId8" Type="http://schemas.openxmlformats.org/officeDocument/2006/relationships/oleObject" Target="../embeddings/oleObject53.bin"/><Relationship Id="rId7" Type="http://schemas.openxmlformats.org/officeDocument/2006/relationships/oleObject" Target="../embeddings/oleObject52.bin"/><Relationship Id="rId6" Type="http://schemas.openxmlformats.org/officeDocument/2006/relationships/image" Target="../media/image54.png"/><Relationship Id="rId5" Type="http://schemas.openxmlformats.org/officeDocument/2006/relationships/oleObject" Target="../embeddings/oleObject51.bin"/><Relationship Id="rId4" Type="http://schemas.openxmlformats.org/officeDocument/2006/relationships/image" Target="../media/image51.png"/><Relationship Id="rId3" Type="http://schemas.openxmlformats.org/officeDocument/2006/relationships/oleObject" Target="../embeddings/oleObject50.bin"/><Relationship Id="rId2" Type="http://schemas.openxmlformats.org/officeDocument/2006/relationships/image" Target="../media/image49.png"/><Relationship Id="rId11" Type="http://schemas.openxmlformats.org/officeDocument/2006/relationships/vmlDrawing" Target="../drawings/vmlDrawing14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49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5.wmf"/><Relationship Id="rId1" Type="http://schemas.openxmlformats.org/officeDocument/2006/relationships/oleObject" Target="../embeddings/oleObject55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7" Type="http://schemas.openxmlformats.org/officeDocument/2006/relationships/vmlDrawing" Target="../drawings/vmlDrawing16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png"/><Relationship Id="rId3" Type="http://schemas.openxmlformats.org/officeDocument/2006/relationships/oleObject" Target="../embeddings/oleObject57.bin"/><Relationship Id="rId2" Type="http://schemas.openxmlformats.org/officeDocument/2006/relationships/image" Target="../media/image56.png"/><Relationship Id="rId1" Type="http://schemas.openxmlformats.org/officeDocument/2006/relationships/oleObject" Target="../embeddings/oleObject56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9.wmf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0.wmf"/><Relationship Id="rId1" Type="http://schemas.openxmlformats.org/officeDocument/2006/relationships/oleObject" Target="../embeddings/oleObject58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8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2.wmf"/><Relationship Id="rId3" Type="http://schemas.openxmlformats.org/officeDocument/2006/relationships/oleObject" Target="../embeddings/oleObject60.bin"/><Relationship Id="rId2" Type="http://schemas.openxmlformats.org/officeDocument/2006/relationships/image" Target="../media/image61.wmf"/><Relationship Id="rId1" Type="http://schemas.openxmlformats.org/officeDocument/2006/relationships/oleObject" Target="../embeddings/oleObject59.bin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9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1.wmf"/><Relationship Id="rId3" Type="http://schemas.openxmlformats.org/officeDocument/2006/relationships/oleObject" Target="../embeddings/oleObject62.bin"/><Relationship Id="rId2" Type="http://schemas.openxmlformats.org/officeDocument/2006/relationships/image" Target="../media/image40.wmf"/><Relationship Id="rId1" Type="http://schemas.openxmlformats.org/officeDocument/2006/relationships/oleObject" Target="../embeddings/oleObject61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3.e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image" Target="../media/image71.GIF"/><Relationship Id="rId8" Type="http://schemas.openxmlformats.org/officeDocument/2006/relationships/image" Target="../media/image70.GIF"/><Relationship Id="rId7" Type="http://schemas.openxmlformats.org/officeDocument/2006/relationships/image" Target="../media/image69.GIF"/><Relationship Id="rId6" Type="http://schemas.openxmlformats.org/officeDocument/2006/relationships/image" Target="../media/image68.jpeg"/><Relationship Id="rId5" Type="http://schemas.openxmlformats.org/officeDocument/2006/relationships/image" Target="../media/image67.GIF"/><Relationship Id="rId4" Type="http://schemas.openxmlformats.org/officeDocument/2006/relationships/image" Target="../media/image66.GIF"/><Relationship Id="rId3" Type="http://schemas.openxmlformats.org/officeDocument/2006/relationships/image" Target="../media/image65.GIF"/><Relationship Id="rId2" Type="http://schemas.openxmlformats.org/officeDocument/2006/relationships/image" Target="../media/image64.png"/><Relationship Id="rId11" Type="http://schemas.openxmlformats.org/officeDocument/2006/relationships/vmlDrawing" Target="../drawings/vmlDrawing20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63.bin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2.wmf"/><Relationship Id="rId1" Type="http://schemas.openxmlformats.org/officeDocument/2006/relationships/oleObject" Target="../embeddings/oleObject64.bin"/></Relationships>
</file>

<file path=ppt/slides/_rels/slide4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4.wmf"/><Relationship Id="rId3" Type="http://schemas.openxmlformats.org/officeDocument/2006/relationships/oleObject" Target="../embeddings/oleObject66.bin"/><Relationship Id="rId2" Type="http://schemas.openxmlformats.org/officeDocument/2006/relationships/image" Target="../media/image73.wmf"/><Relationship Id="rId1" Type="http://schemas.openxmlformats.org/officeDocument/2006/relationships/oleObject" Target="../embeddings/oleObject65.bin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8.wmf"/><Relationship Id="rId7" Type="http://schemas.openxmlformats.org/officeDocument/2006/relationships/oleObject" Target="../embeddings/oleObject70.bin"/><Relationship Id="rId6" Type="http://schemas.openxmlformats.org/officeDocument/2006/relationships/image" Target="../media/image77.w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76.wmf"/><Relationship Id="rId3" Type="http://schemas.openxmlformats.org/officeDocument/2006/relationships/oleObject" Target="../embeddings/oleObject68.bin"/><Relationship Id="rId2" Type="http://schemas.openxmlformats.org/officeDocument/2006/relationships/image" Target="../media/image75.wmf"/><Relationship Id="rId10" Type="http://schemas.openxmlformats.org/officeDocument/2006/relationships/vmlDrawing" Target="../drawings/vmlDrawing23.vml"/><Relationship Id="rId1" Type="http://schemas.openxmlformats.org/officeDocument/2006/relationships/oleObject" Target="../embeddings/oleObject6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8" name="Text Box 4"/>
          <p:cNvSpPr txBox="1"/>
          <p:nvPr/>
        </p:nvSpPr>
        <p:spPr>
          <a:xfrm>
            <a:off x="1187450" y="1628775"/>
            <a:ext cx="6553200" cy="1828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5400" i="0">
                <a:solidFill>
                  <a:srgbClr val="0000FF"/>
                </a:solidFill>
                <a:latin typeface="方正卡通简体" pitchFamily="65" charset="-122"/>
                <a:ea typeface="方正卡通简体" pitchFamily="65" charset="-122"/>
              </a:rPr>
              <a:t>《</a:t>
            </a:r>
            <a:r>
              <a:rPr lang="zh-CN" altLang="en-US" sz="5400" i="0" dirty="0">
                <a:solidFill>
                  <a:srgbClr val="0000FF"/>
                </a:solidFill>
                <a:latin typeface="方正卡通简体" pitchFamily="65" charset="-122"/>
                <a:ea typeface="方正卡通简体" pitchFamily="65" charset="-122"/>
              </a:rPr>
              <a:t>一元一次不等式</a:t>
            </a:r>
            <a:r>
              <a:rPr lang="en-US" altLang="zh-CN" sz="5400" i="0">
                <a:solidFill>
                  <a:srgbClr val="0000FF"/>
                </a:solidFill>
                <a:latin typeface="方正卡通简体" pitchFamily="65" charset="-122"/>
                <a:ea typeface="方正卡通简体" pitchFamily="65" charset="-122"/>
              </a:rPr>
              <a:t>》</a:t>
            </a:r>
            <a:endParaRPr lang="en-US" altLang="zh-CN" sz="5400" i="0">
              <a:solidFill>
                <a:srgbClr val="0000FF"/>
              </a:solidFill>
              <a:latin typeface="方正卡通简体" pitchFamily="65" charset="-122"/>
              <a:ea typeface="方正卡通简体" pitchFamily="65" charset="-122"/>
            </a:endParaRPr>
          </a:p>
          <a:p>
            <a:pPr eaLnBrk="1" hangingPunct="1"/>
            <a:r>
              <a:rPr lang="en-US" altLang="zh-CN" sz="6000" i="0">
                <a:solidFill>
                  <a:srgbClr val="990099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6000" i="0" dirty="0">
                <a:solidFill>
                  <a:srgbClr val="990099"/>
                </a:solidFill>
                <a:latin typeface="Arial" panose="020B0604020202020204" pitchFamily="34" charset="0"/>
              </a:rPr>
              <a:t>复习课</a:t>
            </a:r>
            <a:endParaRPr lang="zh-CN" altLang="en-US" sz="6000" i="0" dirty="0">
              <a:solidFill>
                <a:srgbClr val="990099"/>
              </a:solidFill>
              <a:latin typeface="Arial" panose="020B0604020202020204" pitchFamily="34" charset="0"/>
            </a:endParaRPr>
          </a:p>
        </p:txBody>
      </p:sp>
      <p:pic>
        <p:nvPicPr>
          <p:cNvPr id="4099" name="Picture 21" descr="ok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707063"/>
            <a:ext cx="9144000" cy="1150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Rectangle 16"/>
          <p:cNvSpPr>
            <a:spLocks noGrp="1"/>
          </p:cNvSpPr>
          <p:nvPr>
            <p:ph type="ctrTitle"/>
          </p:nvPr>
        </p:nvSpPr>
        <p:spPr>
          <a:xfrm>
            <a:off x="900113" y="1196975"/>
            <a:ext cx="7772400" cy="1933575"/>
          </a:xfrm>
          <a:ln/>
        </p:spPr>
        <p:txBody>
          <a:bodyPr vert="horz" wrap="square" lIns="91440" tIns="45720" rIns="91440" bIns="45720" anchor="b"/>
          <a:p>
            <a:pPr eaLnBrk="1" hangingPunct="1"/>
            <a:r>
              <a:rPr lang="en-US" altLang="zh-CN" kern="1200">
                <a:latin typeface="+mj-lt"/>
                <a:ea typeface="+mj-ea"/>
                <a:cs typeface="+mj-cs"/>
              </a:rPr>
              <a:t> </a:t>
            </a:r>
            <a:endParaRPr lang="en-US" altLang="zh-CN" kern="1200">
              <a:latin typeface="+mj-lt"/>
              <a:ea typeface="+mj-ea"/>
              <a:cs typeface="+mj-cs"/>
            </a:endParaRPr>
          </a:p>
        </p:txBody>
      </p:sp>
      <p:pic>
        <p:nvPicPr>
          <p:cNvPr id="4101" name="Picture 22" descr="gif0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5084763"/>
            <a:ext cx="1584325" cy="158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r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2"/>
          <p:cNvSpPr txBox="1"/>
          <p:nvPr/>
        </p:nvSpPr>
        <p:spPr>
          <a:xfrm>
            <a:off x="-9525" y="2286000"/>
            <a:ext cx="803275" cy="18288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 eaLnBrk="1" hangingPunct="1"/>
            <a:r>
              <a:rPr lang="zh-CN" altLang="en-US" sz="4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不等式</a:t>
            </a:r>
            <a:endParaRPr lang="zh-CN" altLang="en-US" sz="40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3" name="AutoShape 3"/>
          <p:cNvSpPr/>
          <p:nvPr/>
        </p:nvSpPr>
        <p:spPr>
          <a:xfrm>
            <a:off x="838200" y="1676400"/>
            <a:ext cx="381000" cy="2819400"/>
          </a:xfrm>
          <a:prstGeom prst="leftBrace">
            <a:avLst>
              <a:gd name="adj1" fmla="val 616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1219200" y="1295400"/>
            <a:ext cx="222408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不等式性质</a:t>
            </a:r>
            <a:endParaRPr lang="zh-CN" altLang="en-US" sz="32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1" name="AutoShape 5"/>
          <p:cNvSpPr/>
          <p:nvPr/>
        </p:nvSpPr>
        <p:spPr>
          <a:xfrm>
            <a:off x="3733800" y="685800"/>
            <a:ext cx="304800" cy="1905000"/>
          </a:xfrm>
          <a:prstGeom prst="leftBrace">
            <a:avLst>
              <a:gd name="adj1" fmla="val 5208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3542" name="Text Box 6"/>
          <p:cNvSpPr txBox="1"/>
          <p:nvPr/>
        </p:nvSpPr>
        <p:spPr>
          <a:xfrm>
            <a:off x="3886200" y="457200"/>
            <a:ext cx="27876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400" i="0">
                <a:solidFill>
                  <a:schemeClr val="accent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、不等式的传递性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3" name="Text Box 7"/>
          <p:cNvSpPr txBox="1"/>
          <p:nvPr/>
        </p:nvSpPr>
        <p:spPr>
          <a:xfrm>
            <a:off x="3886200" y="990600"/>
            <a:ext cx="4932363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400" i="0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、不等式的两边都加上（或减去）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同一个数，所得不等式仍成立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4" name="Text Box 8"/>
          <p:cNvSpPr txBox="1"/>
          <p:nvPr/>
        </p:nvSpPr>
        <p:spPr>
          <a:xfrm>
            <a:off x="3924300" y="1844675"/>
            <a:ext cx="5392738" cy="1917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400" i="0">
                <a:solidFill>
                  <a:schemeClr val="accent2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、不等式的两边都乘（或都除以）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同一个</a:t>
            </a:r>
            <a:r>
              <a:rPr lang="zh-CN" altLang="en-US" sz="24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正数</a:t>
            </a:r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，所得不等式仍成立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不等式的两边都都乘（或都除以）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同一个</a:t>
            </a:r>
            <a:r>
              <a:rPr lang="zh-CN" altLang="en-US" sz="24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负数</a:t>
            </a:r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4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必须把不等号改变方向</a:t>
            </a:r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，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400" i="0" dirty="0">
                <a:solidFill>
                  <a:schemeClr val="accent2"/>
                </a:solidFill>
                <a:latin typeface="Times New Roman" panose="02020603050405020304" pitchFamily="18" charset="0"/>
              </a:rPr>
              <a:t>所得不等式仍成立</a:t>
            </a:r>
            <a:endParaRPr lang="zh-CN" altLang="en-US" sz="2400" i="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5" name="Text Box 9"/>
          <p:cNvSpPr txBox="1"/>
          <p:nvPr/>
        </p:nvSpPr>
        <p:spPr>
          <a:xfrm>
            <a:off x="1203325" y="4030663"/>
            <a:ext cx="1816100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一元一次</a:t>
            </a:r>
            <a:endParaRPr lang="zh-CN" altLang="en-US" sz="32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不等式</a:t>
            </a:r>
            <a:endParaRPr lang="zh-CN" altLang="en-US" sz="32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6" name="AutoShape 10"/>
          <p:cNvSpPr/>
          <p:nvPr/>
        </p:nvSpPr>
        <p:spPr>
          <a:xfrm>
            <a:off x="3048000" y="4191000"/>
            <a:ext cx="304800" cy="1295400"/>
          </a:xfrm>
          <a:prstGeom prst="leftBrace">
            <a:avLst>
              <a:gd name="adj1" fmla="val 35416"/>
              <a:gd name="adj2" fmla="val 50000"/>
            </a:avLst>
          </a:prstGeom>
          <a:noFill/>
          <a:ln w="381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3547" name="Text Box 11"/>
          <p:cNvSpPr txBox="1"/>
          <p:nvPr/>
        </p:nvSpPr>
        <p:spPr>
          <a:xfrm>
            <a:off x="3429000" y="4038600"/>
            <a:ext cx="26352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解一元一次不等式</a:t>
            </a:r>
            <a:endParaRPr lang="zh-CN" altLang="en-US" sz="24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8" name="Text Box 12"/>
          <p:cNvSpPr txBox="1"/>
          <p:nvPr/>
        </p:nvSpPr>
        <p:spPr>
          <a:xfrm>
            <a:off x="3352800" y="5181600"/>
            <a:ext cx="29416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解一元一次不等式组</a:t>
            </a:r>
            <a:endParaRPr lang="zh-CN" altLang="en-US" sz="24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49" name="AutoShape 13"/>
          <p:cNvSpPr/>
          <p:nvPr/>
        </p:nvSpPr>
        <p:spPr>
          <a:xfrm>
            <a:off x="6324600" y="4267200"/>
            <a:ext cx="228600" cy="1295400"/>
          </a:xfrm>
          <a:prstGeom prst="rightBrace">
            <a:avLst>
              <a:gd name="adj1" fmla="val 472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 eaLnBrk="1" hangingPunct="1"/>
            <a:endParaRPr lang="zh-CN" altLang="zh-CN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3550" name="Text Box 14"/>
          <p:cNvSpPr txBox="1"/>
          <p:nvPr/>
        </p:nvSpPr>
        <p:spPr>
          <a:xfrm>
            <a:off x="6553200" y="4443413"/>
            <a:ext cx="2327275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i="0" dirty="0">
                <a:solidFill>
                  <a:schemeClr val="tx1"/>
                </a:solidFill>
                <a:latin typeface="Times New Roman" panose="02020603050405020304" pitchFamily="18" charset="0"/>
              </a:rPr>
              <a:t>在数轴上表示</a:t>
            </a:r>
            <a:endParaRPr lang="zh-CN" altLang="en-US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不等式的解</a:t>
            </a:r>
            <a:endParaRPr lang="zh-CN" altLang="en-US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5" name="WordArt 15"/>
          <p:cNvSpPr>
            <a:spLocks noTextEdit="1"/>
          </p:cNvSpPr>
          <p:nvPr/>
        </p:nvSpPr>
        <p:spPr>
          <a:xfrm>
            <a:off x="179388" y="188913"/>
            <a:ext cx="2971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TopLeft">
                <a:rot lat="0" lon="0" rev="0"/>
              </a:camera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p>
            <a:pPr algn="ctr"/>
            <a:r>
              <a:rPr lang="zh-CN" altLang="en-US" sz="3600" b="1" i="1">
                <a:gradFill rotWithShape="1">
                  <a:gsLst>
                    <a:gs pos="0">
                      <a:srgbClr val="0000FF">
                        <a:alpha val="50000"/>
                      </a:srgbClr>
                    </a:gs>
                    <a:gs pos="100000">
                      <a:srgbClr val="FFFF00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本章结构框图</a:t>
            </a:r>
            <a:endParaRPr lang="zh-CN" altLang="en-US" sz="3600" b="1" i="1">
              <a:gradFill rotWithShape="1">
                <a:gsLst>
                  <a:gs pos="0">
                    <a:srgbClr val="0000FF">
                      <a:alpha val="50000"/>
                    </a:srgbClr>
                  </a:gs>
                  <a:gs pos="100000">
                    <a:srgbClr val="FFFF00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3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3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3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3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93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3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41" grpId="0" animBg="1"/>
      <p:bldP spid="193542" grpId="0"/>
      <p:bldP spid="193543" grpId="0"/>
      <p:bldP spid="193544" grpId="0"/>
      <p:bldP spid="193545" grpId="0"/>
      <p:bldP spid="193546" grpId="0" animBg="1"/>
      <p:bldP spid="193547" grpId="0"/>
      <p:bldP spid="193548" grpId="0"/>
      <p:bldP spid="193549" grpId="0" animBg="1"/>
      <p:bldP spid="1935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2819" name="Text Box 3"/>
          <p:cNvSpPr txBox="1"/>
          <p:nvPr/>
        </p:nvSpPr>
        <p:spPr>
          <a:xfrm>
            <a:off x="609600" y="1371600"/>
            <a:ext cx="7315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chemeClr val="tx1"/>
                </a:solidFill>
                <a:latin typeface="宋体" panose="02010600030101010101" pitchFamily="2" charset="-122"/>
              </a:rPr>
              <a:t>在下列数学表达式中找出不等式</a:t>
            </a:r>
            <a:r>
              <a:rPr lang="zh-CN" altLang="en-US" i="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zh-CN" i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zh-CN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62820" name="Object 4"/>
          <p:cNvGraphicFramePr>
            <a:graphicFrameLocks noChangeAspect="1"/>
          </p:cNvGraphicFramePr>
          <p:nvPr/>
        </p:nvGraphicFramePr>
        <p:xfrm>
          <a:off x="838200" y="1981200"/>
          <a:ext cx="1143000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57200" imgH="177800" progId="Equation.3">
                  <p:embed/>
                </p:oleObj>
              </mc:Choice>
              <mc:Fallback>
                <p:oleObj name="" r:id="rId1" imgW="457200" imgH="177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8200" y="1981200"/>
                        <a:ext cx="1143000" cy="452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1" name="Object 5"/>
          <p:cNvGraphicFramePr>
            <a:graphicFrameLocks noChangeAspect="1"/>
          </p:cNvGraphicFramePr>
          <p:nvPr/>
        </p:nvGraphicFramePr>
        <p:xfrm>
          <a:off x="2390775" y="1981200"/>
          <a:ext cx="1495425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60400" imgH="177800" progId="Equation.3">
                  <p:embed/>
                </p:oleObj>
              </mc:Choice>
              <mc:Fallback>
                <p:oleObj name="" r:id="rId3" imgW="660400" imgH="177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0775" y="1981200"/>
                        <a:ext cx="1495425" cy="411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2" name="Object 6"/>
          <p:cNvGraphicFramePr>
            <a:graphicFrameLocks noChangeAspect="1"/>
          </p:cNvGraphicFramePr>
          <p:nvPr/>
        </p:nvGraphicFramePr>
        <p:xfrm>
          <a:off x="4343400" y="1981200"/>
          <a:ext cx="838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354965" imgH="177800" progId="Equation.3">
                  <p:embed/>
                </p:oleObj>
              </mc:Choice>
              <mc:Fallback>
                <p:oleObj name="" r:id="rId5" imgW="354965" imgH="1778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43400" y="1981200"/>
                        <a:ext cx="838200" cy="431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3" name="Object 7"/>
          <p:cNvGraphicFramePr>
            <a:graphicFrameLocks noChangeAspect="1"/>
          </p:cNvGraphicFramePr>
          <p:nvPr/>
        </p:nvGraphicFramePr>
        <p:xfrm>
          <a:off x="5657850" y="1905000"/>
          <a:ext cx="104775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419100" imgH="203200" progId="Equation.3">
                  <p:embed/>
                </p:oleObj>
              </mc:Choice>
              <mc:Fallback>
                <p:oleObj name="" r:id="rId7" imgW="419100" imgH="203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57850" y="1905000"/>
                        <a:ext cx="1047750" cy="500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4" name="Object 8"/>
          <p:cNvGraphicFramePr>
            <a:graphicFrameLocks noChangeAspect="1"/>
          </p:cNvGraphicFramePr>
          <p:nvPr/>
        </p:nvGraphicFramePr>
        <p:xfrm>
          <a:off x="7445375" y="1981200"/>
          <a:ext cx="73342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330200" imgH="177800" progId="Equation.3">
                  <p:embed/>
                </p:oleObj>
              </mc:Choice>
              <mc:Fallback>
                <p:oleObj name="" r:id="rId9" imgW="330200" imgH="1778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445375" y="1981200"/>
                        <a:ext cx="733425" cy="398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5" name="Object 9"/>
          <p:cNvGraphicFramePr>
            <a:graphicFrameLocks noChangeAspect="1"/>
          </p:cNvGraphicFramePr>
          <p:nvPr/>
        </p:nvGraphicFramePr>
        <p:xfrm>
          <a:off x="990600" y="2590800"/>
          <a:ext cx="89217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381000" imgH="393700" progId="Equation.3">
                  <p:embed/>
                </p:oleObj>
              </mc:Choice>
              <mc:Fallback>
                <p:oleObj name="" r:id="rId11" imgW="381000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90600" y="2590800"/>
                        <a:ext cx="892175" cy="91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6" name="Object 10"/>
          <p:cNvGraphicFramePr>
            <a:graphicFrameLocks noChangeAspect="1"/>
          </p:cNvGraphicFramePr>
          <p:nvPr/>
        </p:nvGraphicFramePr>
        <p:xfrm>
          <a:off x="2286000" y="2805113"/>
          <a:ext cx="1547813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3" imgW="660400" imgH="203200" progId="Equation.3">
                  <p:embed/>
                </p:oleObj>
              </mc:Choice>
              <mc:Fallback>
                <p:oleObj name="" r:id="rId13" imgW="660400" imgH="2032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286000" y="2805113"/>
                        <a:ext cx="1547813" cy="471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2827" name="Object 11"/>
          <p:cNvGraphicFramePr>
            <a:graphicFrameLocks noChangeAspect="1"/>
          </p:cNvGraphicFramePr>
          <p:nvPr/>
        </p:nvGraphicFramePr>
        <p:xfrm>
          <a:off x="4348163" y="2819400"/>
          <a:ext cx="2357437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5" imgW="1054100" imgH="203200" progId="Equation.3">
                  <p:embed/>
                </p:oleObj>
              </mc:Choice>
              <mc:Fallback>
                <p:oleObj name="" r:id="rId15" imgW="1054100" imgH="2032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348163" y="2819400"/>
                        <a:ext cx="2357437" cy="446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2832" name="Rectangle 16"/>
          <p:cNvSpPr/>
          <p:nvPr/>
        </p:nvSpPr>
        <p:spPr>
          <a:xfrm>
            <a:off x="1447800" y="1752600"/>
            <a:ext cx="946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0" i="0">
                <a:latin typeface="Arial" panose="020B0604020202020204" pitchFamily="34" charset="0"/>
              </a:rPr>
              <a:t>√</a:t>
            </a:r>
            <a:endParaRPr lang="en-US" altLang="zh-CN" sz="6000" b="0" i="0">
              <a:latin typeface="Arial" panose="020B0604020202020204" pitchFamily="34" charset="0"/>
            </a:endParaRPr>
          </a:p>
        </p:txBody>
      </p:sp>
      <p:sp>
        <p:nvSpPr>
          <p:cNvPr id="162833" name="Rectangle 17"/>
          <p:cNvSpPr/>
          <p:nvPr/>
        </p:nvSpPr>
        <p:spPr>
          <a:xfrm>
            <a:off x="3321050" y="1752600"/>
            <a:ext cx="946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0" i="0">
                <a:latin typeface="Arial" panose="020B0604020202020204" pitchFamily="34" charset="0"/>
              </a:rPr>
              <a:t>√</a:t>
            </a:r>
            <a:endParaRPr lang="en-US" altLang="zh-CN" sz="6000" b="0" i="0">
              <a:latin typeface="Arial" panose="020B0604020202020204" pitchFamily="34" charset="0"/>
            </a:endParaRPr>
          </a:p>
        </p:txBody>
      </p:sp>
      <p:sp>
        <p:nvSpPr>
          <p:cNvPr id="162834" name="Rectangle 18"/>
          <p:cNvSpPr/>
          <p:nvPr/>
        </p:nvSpPr>
        <p:spPr>
          <a:xfrm>
            <a:off x="6172200" y="1736725"/>
            <a:ext cx="946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0" i="0">
                <a:latin typeface="Arial" panose="020B0604020202020204" pitchFamily="34" charset="0"/>
              </a:rPr>
              <a:t>√</a:t>
            </a:r>
            <a:endParaRPr lang="en-US" altLang="zh-CN" sz="6000" b="0" i="0">
              <a:latin typeface="Arial" panose="020B0604020202020204" pitchFamily="34" charset="0"/>
            </a:endParaRPr>
          </a:p>
        </p:txBody>
      </p:sp>
      <p:sp>
        <p:nvSpPr>
          <p:cNvPr id="162836" name="Rectangle 20"/>
          <p:cNvSpPr/>
          <p:nvPr/>
        </p:nvSpPr>
        <p:spPr>
          <a:xfrm>
            <a:off x="1295400" y="2574925"/>
            <a:ext cx="946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0" i="0">
                <a:latin typeface="Arial" panose="020B0604020202020204" pitchFamily="34" charset="0"/>
              </a:rPr>
              <a:t>√</a:t>
            </a:r>
            <a:endParaRPr lang="en-US" altLang="zh-CN" sz="6000" b="0" i="0">
              <a:latin typeface="Arial" panose="020B0604020202020204" pitchFamily="34" charset="0"/>
            </a:endParaRPr>
          </a:p>
        </p:txBody>
      </p:sp>
      <p:sp>
        <p:nvSpPr>
          <p:cNvPr id="162837" name="Rectangle 21"/>
          <p:cNvSpPr/>
          <p:nvPr/>
        </p:nvSpPr>
        <p:spPr>
          <a:xfrm>
            <a:off x="3276600" y="2574925"/>
            <a:ext cx="946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0" i="0">
                <a:latin typeface="Arial" panose="020B0604020202020204" pitchFamily="34" charset="0"/>
              </a:rPr>
              <a:t>√</a:t>
            </a:r>
            <a:endParaRPr lang="en-US" altLang="zh-CN" sz="6000" b="0" i="0">
              <a:latin typeface="Arial" panose="020B0604020202020204" pitchFamily="34" charset="0"/>
            </a:endParaRPr>
          </a:p>
        </p:txBody>
      </p:sp>
      <p:sp>
        <p:nvSpPr>
          <p:cNvPr id="162838" name="Rectangle 22"/>
          <p:cNvSpPr/>
          <p:nvPr/>
        </p:nvSpPr>
        <p:spPr>
          <a:xfrm>
            <a:off x="6096000" y="2574925"/>
            <a:ext cx="9461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6000" b="0" i="0">
                <a:latin typeface="Arial" panose="020B0604020202020204" pitchFamily="34" charset="0"/>
              </a:rPr>
              <a:t>√</a:t>
            </a:r>
            <a:endParaRPr lang="en-US" altLang="zh-CN" sz="6000" b="0" i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9" grpId="0"/>
      <p:bldP spid="162832" grpId="0"/>
      <p:bldP spid="162833" grpId="0"/>
      <p:bldP spid="162834" grpId="0"/>
      <p:bldP spid="162836" grpId="0"/>
      <p:bldP spid="162837" grpId="0"/>
      <p:bldP spid="1628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2"/>
          <p:cNvSpPr txBox="1"/>
          <p:nvPr/>
        </p:nvSpPr>
        <p:spPr>
          <a:xfrm>
            <a:off x="3348038" y="4149725"/>
            <a:ext cx="2122487" cy="647700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p>
            <a:pPr algn="ctr" eaLnBrk="1" hangingPunct="1">
              <a:spcBef>
                <a:spcPct val="50000"/>
              </a:spcBef>
            </a:pPr>
            <a:endParaRPr lang="zh-CN" altLang="zh-CN" i="0" dirty="0">
              <a:latin typeface="Arial" panose="020B0604020202020204" pitchFamily="34" charset="0"/>
            </a:endParaRPr>
          </a:p>
        </p:txBody>
      </p:sp>
      <p:sp>
        <p:nvSpPr>
          <p:cNvPr id="8195" name="Text Box 3"/>
          <p:cNvSpPr txBox="1"/>
          <p:nvPr/>
        </p:nvSpPr>
        <p:spPr>
          <a:xfrm>
            <a:off x="1873250" y="3644900"/>
            <a:ext cx="611188" cy="3603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zh-CN" i="0" dirty="0">
              <a:latin typeface="Arial" panose="020B0604020202020204" pitchFamily="34" charset="0"/>
            </a:endParaRPr>
          </a:p>
        </p:txBody>
      </p:sp>
      <p:sp>
        <p:nvSpPr>
          <p:cNvPr id="8196" name="Text Box 4"/>
          <p:cNvSpPr txBox="1"/>
          <p:nvPr/>
        </p:nvSpPr>
        <p:spPr>
          <a:xfrm>
            <a:off x="5400675" y="2997200"/>
            <a:ext cx="611188" cy="215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zh-CN" i="0" dirty="0">
              <a:latin typeface="Arial" panose="020B0604020202020204" pitchFamily="34" charset="0"/>
            </a:endParaRPr>
          </a:p>
        </p:txBody>
      </p:sp>
      <p:sp>
        <p:nvSpPr>
          <p:cNvPr id="8197" name="Text Box 5"/>
          <p:cNvSpPr txBox="1"/>
          <p:nvPr/>
        </p:nvSpPr>
        <p:spPr>
          <a:xfrm>
            <a:off x="6659563" y="476250"/>
            <a:ext cx="611187" cy="2159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zh-CN" i="0" dirty="0">
              <a:latin typeface="Arial" panose="020B0604020202020204" pitchFamily="34" charset="0"/>
            </a:endParaRPr>
          </a:p>
        </p:txBody>
      </p:sp>
      <p:sp>
        <p:nvSpPr>
          <p:cNvPr id="8198" name="WordArt 6"/>
          <p:cNvSpPr>
            <a:spLocks noTextEdit="1"/>
          </p:cNvSpPr>
          <p:nvPr/>
        </p:nvSpPr>
        <p:spPr>
          <a:xfrm>
            <a:off x="179388" y="260350"/>
            <a:ext cx="2376487" cy="10080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 b="1" i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知识梳理</a:t>
            </a:r>
            <a:endParaRPr lang="zh-CN" altLang="en-US" sz="3600" b="1" i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323850" y="3860800"/>
            <a:ext cx="11525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zh-CN" sz="18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8200" name="Object 8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14300" imgH="215900" progId="Equation.3">
                  <p:embed/>
                </p:oleObj>
              </mc:Choice>
              <mc:Fallback>
                <p:oleObj name="" r:id="rId1" imgW="114300" imgH="2159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1" name="Text Box 9"/>
          <p:cNvSpPr txBox="1"/>
          <p:nvPr/>
        </p:nvSpPr>
        <p:spPr>
          <a:xfrm>
            <a:off x="3457575" y="1268413"/>
            <a:ext cx="36353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③⑥ </a:t>
            </a:r>
            <a:r>
              <a:rPr lang="en-US" altLang="zh-CN" sz="2400" i="0">
                <a:latin typeface="Arial" panose="020B0604020202020204" pitchFamily="34" charset="0"/>
              </a:rPr>
              <a:t>⑦</a:t>
            </a:r>
            <a:r>
              <a:rPr lang="en-US" altLang="zh-CN" sz="2400" b="0" i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zh-CN" i="0">
                <a:latin typeface="Arial" panose="020B0604020202020204" pitchFamily="34" charset="0"/>
              </a:rPr>
              <a:t>⑧</a:t>
            </a:r>
            <a:endParaRPr lang="en-US" altLang="zh-CN" i="0">
              <a:latin typeface="Arial" panose="020B0604020202020204" pitchFamily="34" charset="0"/>
            </a:endParaRPr>
          </a:p>
        </p:txBody>
      </p:sp>
      <p:grpSp>
        <p:nvGrpSpPr>
          <p:cNvPr id="8202" name="Group 10"/>
          <p:cNvGrpSpPr/>
          <p:nvPr/>
        </p:nvGrpSpPr>
        <p:grpSpPr>
          <a:xfrm>
            <a:off x="0" y="1379538"/>
            <a:ext cx="9793288" cy="2141537"/>
            <a:chOff x="0" y="869"/>
            <a:chExt cx="6169" cy="1349"/>
          </a:xfrm>
        </p:grpSpPr>
        <p:sp>
          <p:nvSpPr>
            <p:cNvPr id="8210" name="Rectangle 11"/>
            <p:cNvSpPr/>
            <p:nvPr/>
          </p:nvSpPr>
          <p:spPr>
            <a:xfrm>
              <a:off x="0" y="869"/>
              <a:ext cx="616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indent="266700" eaLnBrk="1" hangingPunct="1"/>
              <a:r>
                <a:rPr lang="zh-CN" altLang="en-US" sz="240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哪些是一元一次不等式＿＿＿＿＿＿</a:t>
              </a:r>
              <a:endParaRPr lang="zh-CN" altLang="en-US" sz="2400" i="0" dirty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11" name="Rectangle 12"/>
            <p:cNvSpPr/>
            <p:nvPr/>
          </p:nvSpPr>
          <p:spPr>
            <a:xfrm>
              <a:off x="2381" y="1298"/>
              <a:ext cx="3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eaLnBrk="1" hangingPunct="1"/>
              <a:r>
                <a:rPr lang="en-US" altLang="zh-CN" i="0">
                  <a:latin typeface="Arial" panose="020B0604020202020204" pitchFamily="34" charset="0"/>
                </a:rPr>
                <a:t>③</a:t>
              </a:r>
              <a:endParaRPr lang="en-US" altLang="zh-CN" i="0">
                <a:latin typeface="Arial" panose="020B0604020202020204" pitchFamily="34" charset="0"/>
              </a:endParaRPr>
            </a:p>
          </p:txBody>
        </p:sp>
        <p:sp>
          <p:nvSpPr>
            <p:cNvPr id="8212" name="Rectangle 13"/>
            <p:cNvSpPr/>
            <p:nvPr/>
          </p:nvSpPr>
          <p:spPr>
            <a:xfrm>
              <a:off x="204" y="1661"/>
              <a:ext cx="3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eaLnBrk="1" hangingPunct="1"/>
              <a:r>
                <a:rPr lang="en-US" altLang="zh-CN" i="0">
                  <a:latin typeface="Arial" panose="020B0604020202020204" pitchFamily="34" charset="0"/>
                </a:rPr>
                <a:t>⑥</a:t>
              </a:r>
              <a:endParaRPr lang="en-US" altLang="zh-CN" i="0">
                <a:latin typeface="Arial" panose="020B0604020202020204" pitchFamily="34" charset="0"/>
              </a:endParaRPr>
            </a:p>
          </p:txBody>
        </p:sp>
        <p:sp>
          <p:nvSpPr>
            <p:cNvPr id="8213" name="Rectangle 14"/>
            <p:cNvSpPr/>
            <p:nvPr/>
          </p:nvSpPr>
          <p:spPr>
            <a:xfrm>
              <a:off x="4468" y="1661"/>
              <a:ext cx="59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eaLnBrk="1" hangingPunct="1"/>
              <a:r>
                <a:rPr lang="en-US" altLang="zh-CN" i="0">
                  <a:latin typeface="Arial" panose="020B0604020202020204" pitchFamily="34" charset="0"/>
                </a:rPr>
                <a:t>⑧</a:t>
              </a:r>
              <a:endParaRPr lang="en-US" altLang="zh-CN" i="0">
                <a:latin typeface="Arial" panose="020B0604020202020204" pitchFamily="34" charset="0"/>
              </a:endParaRPr>
            </a:p>
          </p:txBody>
        </p:sp>
        <p:sp>
          <p:nvSpPr>
            <p:cNvPr id="8214" name="Rectangle 15"/>
            <p:cNvSpPr/>
            <p:nvPr/>
          </p:nvSpPr>
          <p:spPr>
            <a:xfrm>
              <a:off x="204" y="1298"/>
              <a:ext cx="16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eaLnBrk="1" hangingPunct="1"/>
              <a:r>
                <a:rPr lang="en-US" altLang="zh-CN" i="0">
                  <a:latin typeface="Arial" panose="020B0604020202020204" pitchFamily="34" charset="0"/>
                </a:rPr>
                <a:t>①</a:t>
              </a:r>
              <a:r>
                <a:rPr lang="en-US" altLang="zh-CN" sz="2400" i="0">
                  <a:solidFill>
                    <a:schemeClr val="tx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1&gt;</a:t>
              </a:r>
              <a:r>
                <a:rPr lang="zh-CN" altLang="en-US" sz="2400" i="0" dirty="0">
                  <a:solidFill>
                    <a:schemeClr val="tx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－</a:t>
              </a:r>
              <a:r>
                <a:rPr lang="en-US" altLang="zh-CN" sz="2400" i="0">
                  <a:solidFill>
                    <a:schemeClr val="tx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3</a:t>
              </a:r>
              <a:endParaRPr lang="en-US" altLang="zh-CN" sz="24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8215" name="Group 16"/>
            <p:cNvGrpSpPr/>
            <p:nvPr/>
          </p:nvGrpSpPr>
          <p:grpSpPr>
            <a:xfrm>
              <a:off x="1247" y="1298"/>
              <a:ext cx="1018" cy="327"/>
              <a:chOff x="1632" y="845"/>
              <a:chExt cx="1018" cy="327"/>
            </a:xfrm>
          </p:grpSpPr>
          <p:graphicFrame>
            <p:nvGraphicFramePr>
              <p:cNvPr id="8225" name="Object 17"/>
              <p:cNvGraphicFramePr>
                <a:graphicFrameLocks noChangeAspect="1"/>
              </p:cNvGraphicFramePr>
              <p:nvPr/>
            </p:nvGraphicFramePr>
            <p:xfrm>
              <a:off x="2112" y="864"/>
              <a:ext cx="538" cy="26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3" imgW="354965" imgH="177800" progId="Equation.3">
                      <p:embed/>
                    </p:oleObj>
                  </mc:Choice>
                  <mc:Fallback>
                    <p:oleObj name="" r:id="rId3" imgW="354965" imgH="177800" progId="Equation.3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2112" y="864"/>
                            <a:ext cx="538" cy="26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226" name="Rectangle 18"/>
              <p:cNvSpPr/>
              <p:nvPr/>
            </p:nvSpPr>
            <p:spPr>
              <a:xfrm>
                <a:off x="1632" y="845"/>
                <a:ext cx="34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eaLnBrk="1" hangingPunct="1"/>
                <a:r>
                  <a:rPr lang="en-US" altLang="zh-CN" i="0">
                    <a:latin typeface="Arial" panose="020B0604020202020204" pitchFamily="34" charset="0"/>
                  </a:rPr>
                  <a:t>②</a:t>
                </a:r>
                <a:endParaRPr lang="en-US" altLang="zh-CN" i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8216" name="Rectangle 19"/>
            <p:cNvSpPr/>
            <p:nvPr/>
          </p:nvSpPr>
          <p:spPr>
            <a:xfrm>
              <a:off x="3334" y="1298"/>
              <a:ext cx="113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eaLnBrk="1" hangingPunct="1"/>
              <a:r>
                <a:rPr lang="en-US" altLang="zh-CN" sz="2400" i="0">
                  <a:solidFill>
                    <a:schemeClr val="tx1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0">
                  <a:latin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i="0">
                  <a:latin typeface="Arial" panose="020B0604020202020204" pitchFamily="34" charset="0"/>
                </a:rPr>
                <a:t>④</a:t>
              </a:r>
              <a:r>
                <a:rPr lang="en-US" altLang="zh-CN" i="0">
                  <a:solidFill>
                    <a:schemeClr val="tx1"/>
                  </a:solidFill>
                  <a:latin typeface="Arial" panose="020B0604020202020204" pitchFamily="34" charset="0"/>
                </a:rPr>
                <a:t>  </a:t>
              </a:r>
              <a:r>
                <a:rPr lang="en-US" altLang="zh-CN" i="0">
                  <a:solidFill>
                    <a:schemeClr val="tx1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4+x</a:t>
              </a:r>
              <a:endParaRPr lang="en-US" altLang="zh-CN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8217" name="Group 20"/>
            <p:cNvGrpSpPr/>
            <p:nvPr/>
          </p:nvGrpSpPr>
          <p:grpSpPr>
            <a:xfrm>
              <a:off x="2835" y="1661"/>
              <a:ext cx="1156" cy="496"/>
              <a:chOff x="1536" y="1139"/>
              <a:chExt cx="1113" cy="448"/>
            </a:xfrm>
          </p:grpSpPr>
          <p:graphicFrame>
            <p:nvGraphicFramePr>
              <p:cNvPr id="8223" name="Object 21"/>
              <p:cNvGraphicFramePr>
                <a:graphicFrameLocks noChangeAspect="1"/>
              </p:cNvGraphicFramePr>
              <p:nvPr/>
            </p:nvGraphicFramePr>
            <p:xfrm>
              <a:off x="2151" y="1139"/>
              <a:ext cx="498" cy="44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6" name="" r:id="rId5" imgW="419100" imgH="393700" progId="Equation.3">
                      <p:embed/>
                    </p:oleObj>
                  </mc:Choice>
                  <mc:Fallback>
                    <p:oleObj name="" r:id="rId5" imgW="419100" imgH="393700" progId="Equation.3">
                      <p:embed/>
                      <p:pic>
                        <p:nvPicPr>
                          <p:cNvPr id="0" name="图片 3085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2151" y="1139"/>
                            <a:ext cx="498" cy="44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224" name="Rectangle 22"/>
              <p:cNvSpPr/>
              <p:nvPr/>
            </p:nvSpPr>
            <p:spPr>
              <a:xfrm>
                <a:off x="1536" y="1197"/>
                <a:ext cx="327" cy="29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eaLnBrk="1" hangingPunct="1"/>
                <a:r>
                  <a:rPr lang="en-US" altLang="zh-CN" i="0">
                    <a:latin typeface="Arial" panose="020B0604020202020204" pitchFamily="34" charset="0"/>
                  </a:rPr>
                  <a:t>⑦</a:t>
                </a:r>
                <a:endParaRPr lang="en-US" altLang="zh-CN" i="0">
                  <a:latin typeface="Arial" panose="020B0604020202020204" pitchFamily="34" charset="0"/>
                </a:endParaRPr>
              </a:p>
            </p:txBody>
          </p:sp>
        </p:grpSp>
        <p:graphicFrame>
          <p:nvGraphicFramePr>
            <p:cNvPr id="8218" name="Object 23"/>
            <p:cNvGraphicFramePr>
              <a:graphicFrameLocks noChangeAspect="1"/>
            </p:cNvGraphicFramePr>
            <p:nvPr/>
          </p:nvGraphicFramePr>
          <p:xfrm>
            <a:off x="2835" y="1344"/>
            <a:ext cx="640" cy="2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7" imgW="431165" imgH="177800" progId="Equation.3">
                    <p:embed/>
                  </p:oleObj>
                </mc:Choice>
                <mc:Fallback>
                  <p:oleObj name="" r:id="rId7" imgW="431165" imgH="17780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835" y="1344"/>
                          <a:ext cx="640" cy="2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19" name="Object 24"/>
            <p:cNvGraphicFramePr>
              <a:graphicFrameLocks noChangeAspect="1"/>
            </p:cNvGraphicFramePr>
            <p:nvPr/>
          </p:nvGraphicFramePr>
          <p:xfrm>
            <a:off x="4967" y="1752"/>
            <a:ext cx="640" cy="2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9" imgW="431165" imgH="177800" progId="Equation.3">
                    <p:embed/>
                  </p:oleObj>
                </mc:Choice>
                <mc:Fallback>
                  <p:oleObj name="" r:id="rId9" imgW="431165" imgH="177800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967" y="1752"/>
                          <a:ext cx="640" cy="20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20" name="Text Box 25"/>
            <p:cNvSpPr txBox="1"/>
            <p:nvPr/>
          </p:nvSpPr>
          <p:spPr>
            <a:xfrm rot="-5400000">
              <a:off x="4439" y="1282"/>
              <a:ext cx="38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rot="10800000"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i="0">
                  <a:latin typeface="Arial" panose="020B0604020202020204" pitchFamily="34" charset="0"/>
                </a:rPr>
                <a:t>⑤</a:t>
              </a:r>
              <a:endParaRPr lang="en-US" altLang="zh-CN" i="0">
                <a:latin typeface="Arial" panose="020B0604020202020204" pitchFamily="34" charset="0"/>
              </a:endParaRPr>
            </a:p>
          </p:txBody>
        </p:sp>
        <p:graphicFrame>
          <p:nvGraphicFramePr>
            <p:cNvPr id="8221" name="Object 26"/>
            <p:cNvGraphicFramePr>
              <a:graphicFrameLocks noChangeAspect="1"/>
            </p:cNvGraphicFramePr>
            <p:nvPr/>
          </p:nvGraphicFramePr>
          <p:xfrm>
            <a:off x="4967" y="1298"/>
            <a:ext cx="509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11" imgW="342900" imgH="177800" progId="Equation.3">
                    <p:embed/>
                  </p:oleObj>
                </mc:Choice>
                <mc:Fallback>
                  <p:oleObj name="" r:id="rId11" imgW="342900" imgH="177800" progId="Equation.3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4967" y="1298"/>
                          <a:ext cx="509" cy="2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222" name="Object 27"/>
            <p:cNvGraphicFramePr>
              <a:graphicFrameLocks noChangeAspect="1"/>
            </p:cNvGraphicFramePr>
            <p:nvPr/>
          </p:nvGraphicFramePr>
          <p:xfrm>
            <a:off x="748" y="1616"/>
            <a:ext cx="1443" cy="6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13" imgW="939165" imgH="393700" progId="Equation.3">
                    <p:embed/>
                  </p:oleObj>
                </mc:Choice>
                <mc:Fallback>
                  <p:oleObj name="" r:id="rId13" imgW="939165" imgH="393700" progId="Equation.3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748" y="1616"/>
                          <a:ext cx="1443" cy="60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203" name="Text Box 28"/>
          <p:cNvSpPr txBox="1"/>
          <p:nvPr/>
        </p:nvSpPr>
        <p:spPr>
          <a:xfrm>
            <a:off x="1873250" y="5573713"/>
            <a:ext cx="611188" cy="3603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zh-CN" i="0" dirty="0">
              <a:latin typeface="Arial" panose="020B0604020202020204" pitchFamily="34" charset="0"/>
            </a:endParaRPr>
          </a:p>
        </p:txBody>
      </p:sp>
      <p:sp>
        <p:nvSpPr>
          <p:cNvPr id="224285" name="Text Box 29"/>
          <p:cNvSpPr txBox="1"/>
          <p:nvPr/>
        </p:nvSpPr>
        <p:spPr>
          <a:xfrm>
            <a:off x="468313" y="3644900"/>
            <a:ext cx="1368425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2400" i="0" dirty="0">
                <a:latin typeface="黑体" panose="02010609060101010101" pitchFamily="2" charset="-122"/>
                <a:ea typeface="黑体" panose="02010609060101010101" pitchFamily="2" charset="-122"/>
              </a:rPr>
              <a:t>问题</a:t>
            </a:r>
            <a:r>
              <a:rPr lang="en-US" altLang="zh-CN" sz="2400" i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400" i="0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lang="zh-CN" altLang="en-US" sz="2000" i="0" dirty="0">
                <a:latin typeface="Arial" panose="020B0604020202020204" pitchFamily="34" charset="0"/>
              </a:rPr>
              <a:t>                                                                   </a:t>
            </a:r>
            <a:endParaRPr lang="zh-CN" altLang="en-US" sz="2000" i="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000" i="0">
              <a:latin typeface="Arial" panose="020B0604020202020204" pitchFamily="34" charset="0"/>
            </a:endParaRPr>
          </a:p>
        </p:txBody>
      </p:sp>
      <p:grpSp>
        <p:nvGrpSpPr>
          <p:cNvPr id="224286" name="Group 30"/>
          <p:cNvGrpSpPr/>
          <p:nvPr/>
        </p:nvGrpSpPr>
        <p:grpSpPr>
          <a:xfrm>
            <a:off x="1835150" y="3844925"/>
            <a:ext cx="6121400" cy="2247900"/>
            <a:chOff x="1156" y="2422"/>
            <a:chExt cx="3856" cy="1416"/>
          </a:xfrm>
        </p:grpSpPr>
        <p:graphicFrame>
          <p:nvGraphicFramePr>
            <p:cNvPr id="8208" name="Object 31"/>
            <p:cNvGraphicFramePr>
              <a:graphicFrameLocks noChangeAspect="1"/>
            </p:cNvGraphicFramePr>
            <p:nvPr/>
          </p:nvGraphicFramePr>
          <p:xfrm>
            <a:off x="1610" y="2422"/>
            <a:ext cx="760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1" name="" r:id="rId15" imgW="203200" imgH="292100" progId="Equation.DSMT4">
                    <p:embed/>
                  </p:oleObj>
                </mc:Choice>
                <mc:Fallback>
                  <p:oleObj name="" r:id="rId15" imgW="203200" imgH="292100" progId="Equation.DSMT4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1610" y="2422"/>
                          <a:ext cx="760" cy="7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09" name="Text Box 32"/>
            <p:cNvSpPr txBox="1"/>
            <p:nvPr/>
          </p:nvSpPr>
          <p:spPr>
            <a:xfrm>
              <a:off x="1156" y="3511"/>
              <a:ext cx="385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r>
                <a:rPr lang="zh-CN" altLang="en-US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组成一元一次不等式组，求它的解集。</a:t>
              </a:r>
              <a:endParaRPr lang="zh-CN" altLang="en-US" i="0" dirty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224289" name="Object 33"/>
          <p:cNvGraphicFramePr>
            <a:graphicFrameLocks noChangeAspect="1"/>
          </p:cNvGraphicFramePr>
          <p:nvPr/>
        </p:nvGraphicFramePr>
        <p:xfrm>
          <a:off x="3251200" y="4421188"/>
          <a:ext cx="1055688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7" imgW="419100" imgH="393700" progId="Equation.3">
                  <p:embed/>
                </p:oleObj>
              </mc:Choice>
              <mc:Fallback>
                <p:oleObj name="" r:id="rId17" imgW="419100" imgH="3937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251200" y="4421188"/>
                        <a:ext cx="1055688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4290" name="Object 34"/>
          <p:cNvGraphicFramePr>
            <a:graphicFrameLocks noChangeAspect="1"/>
          </p:cNvGraphicFramePr>
          <p:nvPr/>
        </p:nvGraphicFramePr>
        <p:xfrm>
          <a:off x="3132138" y="3557588"/>
          <a:ext cx="2290762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9" imgW="939165" imgH="393700" progId="Equation.3">
                  <p:embed/>
                </p:oleObj>
              </mc:Choice>
              <mc:Fallback>
                <p:oleObj name="" r:id="rId19" imgW="939165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132138" y="3557588"/>
                        <a:ext cx="2290762" cy="955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4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4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4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4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0" name="Text Box 2"/>
          <p:cNvSpPr txBox="1"/>
          <p:nvPr/>
        </p:nvSpPr>
        <p:spPr>
          <a:xfrm>
            <a:off x="457200" y="304800"/>
            <a:ext cx="2743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hlink"/>
                </a:solidFill>
                <a:latin typeface="Tahoma" panose="020B0604030504040204" pitchFamily="34" charset="0"/>
              </a:rPr>
              <a:t>二 知识体系</a:t>
            </a:r>
            <a:endParaRPr lang="zh-CN" altLang="en-US" sz="3600" i="0" dirty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165891" name="Text Box 3"/>
          <p:cNvSpPr txBox="1"/>
          <p:nvPr/>
        </p:nvSpPr>
        <p:spPr>
          <a:xfrm>
            <a:off x="914400" y="990600"/>
            <a:ext cx="6324600" cy="500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1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不等式的性质</a:t>
            </a:r>
            <a:endParaRPr lang="zh-CN" altLang="en-US" i="0" dirty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(1)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若</a:t>
            </a:r>
            <a:r>
              <a:rPr lang="en-US" altLang="zh-CN" i="0">
                <a:solidFill>
                  <a:schemeClr val="tx1"/>
                </a:solidFill>
                <a:latin typeface="Arial" panose="020B0604020202020204" pitchFamily="34" charset="0"/>
              </a:rPr>
              <a:t>a&gt;b, b&gt;c,</a:t>
            </a:r>
            <a:r>
              <a:rPr lang="zh-CN" altLang="en-US" i="0" dirty="0">
                <a:solidFill>
                  <a:schemeClr val="tx1"/>
                </a:solidFill>
                <a:latin typeface="Arial" panose="020B0604020202020204" pitchFamily="34" charset="0"/>
              </a:rPr>
              <a:t>则</a:t>
            </a:r>
            <a:r>
              <a:rPr lang="en-US" altLang="zh-CN" i="0">
                <a:solidFill>
                  <a:schemeClr val="tx1"/>
                </a:solidFill>
                <a:latin typeface="Arial" panose="020B0604020202020204" pitchFamily="34" charset="0"/>
              </a:rPr>
              <a:t>a&gt;c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(2)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若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a&gt;b, 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 err="1">
                <a:solidFill>
                  <a:schemeClr val="tx1"/>
                </a:solidFill>
                <a:latin typeface="Tahoma" panose="020B0604030504040204" pitchFamily="34" charset="0"/>
              </a:rPr>
              <a:t>a+c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&gt;</a:t>
            </a:r>
            <a:r>
              <a:rPr lang="en-US" altLang="zh-CN" i="0" err="1">
                <a:solidFill>
                  <a:schemeClr val="tx1"/>
                </a:solidFill>
                <a:latin typeface="Tahoma" panose="020B0604030504040204" pitchFamily="34" charset="0"/>
              </a:rPr>
              <a:t>b+c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(3)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若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a&gt;b, c&gt;0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ac&gt;</a:t>
            </a:r>
            <a:r>
              <a:rPr lang="en-US" altLang="zh-CN" i="0" err="1">
                <a:solidFill>
                  <a:schemeClr val="tx1"/>
                </a:solidFill>
                <a:latin typeface="Tahoma" panose="020B0604030504040204" pitchFamily="34" charset="0"/>
              </a:rPr>
              <a:t>bc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    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若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c&lt;0,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ac&lt;</a:t>
            </a:r>
            <a:r>
              <a:rPr lang="en-US" altLang="zh-CN" i="0" err="1">
                <a:solidFill>
                  <a:schemeClr val="tx1"/>
                </a:solidFill>
                <a:latin typeface="Tahoma" panose="020B0604030504040204" pitchFamily="34" charset="0"/>
              </a:rPr>
              <a:t>bc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(4)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若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a&gt;b, c&gt;d </a:t>
            </a: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 err="1">
                <a:solidFill>
                  <a:schemeClr val="tx1"/>
                </a:solidFill>
                <a:latin typeface="Tahoma" panose="020B0604030504040204" pitchFamily="34" charset="0"/>
              </a:rPr>
              <a:t>a+c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&gt;</a:t>
            </a:r>
            <a:r>
              <a:rPr lang="en-US" altLang="zh-CN" i="0" err="1">
                <a:solidFill>
                  <a:schemeClr val="tx1"/>
                </a:solidFill>
                <a:latin typeface="Tahoma" panose="020B0604030504040204" pitchFamily="34" charset="0"/>
              </a:rPr>
              <a:t>b+d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同向不等式可以相加但不能相减</a:t>
            </a:r>
            <a:endParaRPr lang="zh-CN" altLang="en-US" i="0" dirty="0">
              <a:solidFill>
                <a:schemeClr val="tx1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 </a:t>
            </a:r>
            <a:endParaRPr lang="zh-CN" altLang="en-US" i="0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pic>
        <p:nvPicPr>
          <p:cNvPr id="165892" name="Picture 4" descr="shu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7000" y="0"/>
            <a:ext cx="1981200" cy="1639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5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/>
      <p:bldP spid="1658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06" name="Text Box 34"/>
          <p:cNvSpPr txBox="1"/>
          <p:nvPr/>
        </p:nvSpPr>
        <p:spPr>
          <a:xfrm>
            <a:off x="533400" y="381000"/>
            <a:ext cx="7239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i="0" dirty="0">
                <a:latin typeface="华文行楷" panose="02010800040101010101" pitchFamily="2" charset="-122"/>
                <a:ea typeface="华文行楷" panose="02010800040101010101" pitchFamily="2" charset="-122"/>
              </a:rPr>
              <a:t>解不等式的依据是什么</a:t>
            </a:r>
            <a:r>
              <a:rPr lang="en-US" altLang="zh-CN" sz="4000" i="0">
                <a:latin typeface="华文行楷" panose="02010800040101010101" pitchFamily="2" charset="-122"/>
                <a:ea typeface="华文行楷" panose="02010800040101010101" pitchFamily="2" charset="-122"/>
              </a:rPr>
              <a:t>?</a:t>
            </a:r>
            <a:endParaRPr lang="en-US" altLang="zh-CN" sz="4000" i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3110" name="Object 38"/>
          <p:cNvGraphicFramePr>
            <a:graphicFrameLocks noChangeAspect="1"/>
          </p:cNvGraphicFramePr>
          <p:nvPr/>
        </p:nvGraphicFramePr>
        <p:xfrm>
          <a:off x="755650" y="1916113"/>
          <a:ext cx="5688013" cy="449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1765300" imgH="1397000" progId="Equation.3">
                  <p:embed/>
                </p:oleObj>
              </mc:Choice>
              <mc:Fallback>
                <p:oleObj name="" r:id="rId1" imgW="1765300" imgH="13970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5650" y="1916113"/>
                        <a:ext cx="5688013" cy="4498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11" name="Text Box 39"/>
          <p:cNvSpPr txBox="1"/>
          <p:nvPr/>
        </p:nvSpPr>
        <p:spPr>
          <a:xfrm>
            <a:off x="685800" y="1219200"/>
            <a:ext cx="4572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练习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用不等号连接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zh-CN" sz="360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112" name="Text Box 40"/>
          <p:cNvSpPr txBox="1"/>
          <p:nvPr/>
        </p:nvSpPr>
        <p:spPr>
          <a:xfrm>
            <a:off x="1908175" y="1989138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&lt;</a:t>
            </a:r>
            <a:endParaRPr lang="en-US" altLang="zh-CN" i="0">
              <a:latin typeface="Arial" panose="020B0604020202020204" pitchFamily="34" charset="0"/>
            </a:endParaRPr>
          </a:p>
        </p:txBody>
      </p:sp>
      <p:sp>
        <p:nvSpPr>
          <p:cNvPr id="3114" name="Text Box 42"/>
          <p:cNvSpPr txBox="1"/>
          <p:nvPr/>
        </p:nvSpPr>
        <p:spPr>
          <a:xfrm>
            <a:off x="3924300" y="2708275"/>
            <a:ext cx="457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&lt;</a:t>
            </a:r>
            <a:endParaRPr lang="en-US" altLang="zh-CN" i="0">
              <a:latin typeface="Arial" panose="020B0604020202020204" pitchFamily="34" charset="0"/>
            </a:endParaRPr>
          </a:p>
        </p:txBody>
      </p:sp>
      <p:sp>
        <p:nvSpPr>
          <p:cNvPr id="3115" name="Text Box 43"/>
          <p:cNvSpPr txBox="1"/>
          <p:nvPr/>
        </p:nvSpPr>
        <p:spPr>
          <a:xfrm>
            <a:off x="5003800" y="3500438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&lt;</a:t>
            </a:r>
            <a:endParaRPr lang="en-US" altLang="zh-CN" i="0">
              <a:latin typeface="Arial" panose="020B0604020202020204" pitchFamily="34" charset="0"/>
            </a:endParaRPr>
          </a:p>
        </p:txBody>
      </p:sp>
      <p:sp>
        <p:nvSpPr>
          <p:cNvPr id="3116" name="Text Box 44"/>
          <p:cNvSpPr txBox="1"/>
          <p:nvPr/>
        </p:nvSpPr>
        <p:spPr>
          <a:xfrm>
            <a:off x="4716463" y="4221163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&lt;</a:t>
            </a:r>
            <a:endParaRPr lang="en-US" altLang="zh-CN" i="0">
              <a:latin typeface="Arial" panose="020B0604020202020204" pitchFamily="34" charset="0"/>
            </a:endParaRPr>
          </a:p>
        </p:txBody>
      </p:sp>
      <p:sp>
        <p:nvSpPr>
          <p:cNvPr id="3117" name="Text Box 45"/>
          <p:cNvSpPr txBox="1"/>
          <p:nvPr/>
        </p:nvSpPr>
        <p:spPr>
          <a:xfrm>
            <a:off x="3203575" y="4941888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&gt;</a:t>
            </a:r>
            <a:endParaRPr lang="en-US" altLang="zh-CN" i="0">
              <a:latin typeface="Arial" panose="020B0604020202020204" pitchFamily="34" charset="0"/>
            </a:endParaRPr>
          </a:p>
        </p:txBody>
      </p:sp>
      <p:sp>
        <p:nvSpPr>
          <p:cNvPr id="3118" name="Text Box 46"/>
          <p:cNvSpPr txBox="1"/>
          <p:nvPr/>
        </p:nvSpPr>
        <p:spPr>
          <a:xfrm>
            <a:off x="2843213" y="5805488"/>
            <a:ext cx="45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&lt;</a:t>
            </a:r>
            <a:endParaRPr lang="en-US" altLang="zh-CN" i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6" grpId="0"/>
      <p:bldP spid="3111" grpId="0"/>
      <p:bldP spid="3112" grpId="0"/>
      <p:bldP spid="3114" grpId="0"/>
      <p:bldP spid="3115" grpId="0"/>
      <p:bldP spid="3116" grpId="0"/>
      <p:bldP spid="3117" grpId="0"/>
      <p:bldP spid="3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5586" name="Text Box 2"/>
          <p:cNvSpPr txBox="1"/>
          <p:nvPr/>
        </p:nvSpPr>
        <p:spPr>
          <a:xfrm>
            <a:off x="250825" y="765175"/>
            <a:ext cx="8208963" cy="1516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、某饮料瓶上有这样的字样：保质期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18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个月。如果用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（单位：月）表示保质期，那么该饮料的保质期可以用不等式表示为</a:t>
            </a:r>
            <a:r>
              <a:rPr lang="zh-CN" altLang="en-US" sz="2400" i="0" u="sng" dirty="0">
                <a:solidFill>
                  <a:schemeClr val="tx1"/>
                </a:solidFill>
                <a:latin typeface="宋体" panose="02010600030101010101" pitchFamily="2" charset="-122"/>
              </a:rPr>
              <a:t>           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。</a:t>
            </a:r>
            <a:endParaRPr lang="zh-CN" altLang="en-US" sz="2400" i="0" u="sng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95587" name="Text Box 3"/>
          <p:cNvSpPr txBox="1"/>
          <p:nvPr/>
        </p:nvSpPr>
        <p:spPr>
          <a:xfrm>
            <a:off x="179388" y="2298700"/>
            <a:ext cx="7848600" cy="429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、根据数量关系列不等式：</a:t>
            </a:r>
            <a:endParaRPr lang="zh-CN" altLang="en-US" sz="2400" i="0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足球比赛中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每队上场队员人数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p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不超过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11;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  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(2)y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的平方是非负数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;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  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(3)x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的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倍与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的和大于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4;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  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(4)y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12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的差比它的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倍小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;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  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(5)m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与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i="0" dirty="0">
                <a:solidFill>
                  <a:schemeClr val="tx1"/>
                </a:solidFill>
                <a:latin typeface="宋体" panose="02010600030101010101" pitchFamily="2" charset="-122"/>
              </a:rPr>
              <a:t>的相反数的和不小于</a:t>
            </a:r>
            <a:r>
              <a:rPr lang="en-US" altLang="zh-CN" sz="2400" i="0">
                <a:solidFill>
                  <a:schemeClr val="tx1"/>
                </a:solidFill>
                <a:latin typeface="宋体" panose="02010600030101010101" pitchFamily="2" charset="-122"/>
              </a:rPr>
              <a:t>3.</a:t>
            </a:r>
            <a:endParaRPr lang="en-US" altLang="zh-CN" sz="2400" i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95588" name="Text Box 4"/>
          <p:cNvSpPr txBox="1"/>
          <p:nvPr/>
        </p:nvSpPr>
        <p:spPr>
          <a:xfrm>
            <a:off x="1258888" y="1628775"/>
            <a:ext cx="12239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i="0">
                <a:latin typeface="宋体" panose="02010600030101010101" pitchFamily="2" charset="-122"/>
              </a:rPr>
              <a:t>X≤18</a:t>
            </a:r>
            <a:endParaRPr lang="en-US" altLang="zh-CN" sz="3200" i="0">
              <a:latin typeface="宋体" panose="02010600030101010101" pitchFamily="2" charset="-122"/>
            </a:endParaRPr>
          </a:p>
        </p:txBody>
      </p:sp>
      <p:sp>
        <p:nvSpPr>
          <p:cNvPr id="195589" name="Text Box 5"/>
          <p:cNvSpPr txBox="1"/>
          <p:nvPr/>
        </p:nvSpPr>
        <p:spPr>
          <a:xfrm>
            <a:off x="6948488" y="2781300"/>
            <a:ext cx="1584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i="0">
                <a:latin typeface="宋体" panose="02010600030101010101" pitchFamily="2" charset="-122"/>
              </a:rPr>
              <a:t>P≤11</a:t>
            </a:r>
            <a:endParaRPr lang="en-US" altLang="zh-CN" i="0">
              <a:latin typeface="宋体" panose="02010600030101010101" pitchFamily="2" charset="-122"/>
            </a:endParaRPr>
          </a:p>
        </p:txBody>
      </p:sp>
      <p:sp>
        <p:nvSpPr>
          <p:cNvPr id="195590" name="Text Box 6"/>
          <p:cNvSpPr txBox="1"/>
          <p:nvPr/>
        </p:nvSpPr>
        <p:spPr>
          <a:xfrm>
            <a:off x="3779838" y="3573463"/>
            <a:ext cx="1296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i="0">
                <a:latin typeface="宋体" panose="02010600030101010101" pitchFamily="2" charset="-122"/>
              </a:rPr>
              <a:t>y</a:t>
            </a:r>
            <a:r>
              <a:rPr lang="en-US" altLang="zh-CN" i="0" baseline="30000">
                <a:latin typeface="宋体" panose="02010600030101010101" pitchFamily="2" charset="-122"/>
              </a:rPr>
              <a:t>2</a:t>
            </a:r>
            <a:r>
              <a:rPr lang="en-US" altLang="zh-CN" i="0">
                <a:latin typeface="宋体" panose="02010600030101010101" pitchFamily="2" charset="-122"/>
              </a:rPr>
              <a:t>≥0</a:t>
            </a:r>
            <a:endParaRPr lang="en-US" altLang="zh-CN" i="0">
              <a:latin typeface="宋体" panose="02010600030101010101" pitchFamily="2" charset="-122"/>
            </a:endParaRPr>
          </a:p>
        </p:txBody>
      </p:sp>
      <p:sp>
        <p:nvSpPr>
          <p:cNvPr id="195591" name="Text Box 7"/>
          <p:cNvSpPr txBox="1"/>
          <p:nvPr/>
        </p:nvSpPr>
        <p:spPr>
          <a:xfrm>
            <a:off x="4140200" y="4411663"/>
            <a:ext cx="1584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i="0">
                <a:latin typeface="宋体" panose="02010600030101010101" pitchFamily="2" charset="-122"/>
              </a:rPr>
              <a:t>3x+2</a:t>
            </a:r>
            <a:r>
              <a:rPr lang="zh-CN" altLang="en-US" i="0" dirty="0">
                <a:latin typeface="宋体" panose="02010600030101010101" pitchFamily="2" charset="-122"/>
              </a:rPr>
              <a:t>＞</a:t>
            </a:r>
            <a:r>
              <a:rPr lang="en-US" altLang="zh-CN" i="0">
                <a:latin typeface="宋体" panose="02010600030101010101" pitchFamily="2" charset="-122"/>
              </a:rPr>
              <a:t>4</a:t>
            </a:r>
            <a:endParaRPr lang="en-US" altLang="zh-CN" i="0">
              <a:latin typeface="宋体" panose="02010600030101010101" pitchFamily="2" charset="-122"/>
            </a:endParaRPr>
          </a:p>
        </p:txBody>
      </p:sp>
      <p:sp>
        <p:nvSpPr>
          <p:cNvPr id="195592" name="Text Box 8"/>
          <p:cNvSpPr txBox="1"/>
          <p:nvPr/>
        </p:nvSpPr>
        <p:spPr>
          <a:xfrm>
            <a:off x="4356100" y="5348288"/>
            <a:ext cx="21605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i="0">
                <a:latin typeface="宋体" panose="02010600030101010101" pitchFamily="2" charset="-122"/>
              </a:rPr>
              <a:t>y-12</a:t>
            </a:r>
            <a:r>
              <a:rPr lang="zh-CN" altLang="en-US" i="0" dirty="0">
                <a:latin typeface="宋体" panose="02010600030101010101" pitchFamily="2" charset="-122"/>
              </a:rPr>
              <a:t>＜</a:t>
            </a:r>
            <a:r>
              <a:rPr lang="en-US" altLang="zh-CN" i="0">
                <a:latin typeface="宋体" panose="02010600030101010101" pitchFamily="2" charset="-122"/>
              </a:rPr>
              <a:t>5y</a:t>
            </a:r>
            <a:endParaRPr lang="en-US" altLang="zh-CN" i="0">
              <a:latin typeface="宋体" panose="02010600030101010101" pitchFamily="2" charset="-122"/>
            </a:endParaRPr>
          </a:p>
        </p:txBody>
      </p:sp>
      <p:sp>
        <p:nvSpPr>
          <p:cNvPr id="195593" name="Text Box 9"/>
          <p:cNvSpPr txBox="1"/>
          <p:nvPr/>
        </p:nvSpPr>
        <p:spPr>
          <a:xfrm>
            <a:off x="4716463" y="6140450"/>
            <a:ext cx="1584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i="0">
                <a:latin typeface="宋体" panose="02010600030101010101" pitchFamily="2" charset="-122"/>
              </a:rPr>
              <a:t>m-1≥3</a:t>
            </a:r>
            <a:endParaRPr lang="en-US" altLang="zh-CN" i="0">
              <a:latin typeface="宋体" panose="02010600030101010101" pitchFamily="2" charset="-122"/>
            </a:endParaRPr>
          </a:p>
        </p:txBody>
      </p:sp>
      <p:sp>
        <p:nvSpPr>
          <p:cNvPr id="11274" name="Text Box 10"/>
          <p:cNvSpPr txBox="1"/>
          <p:nvPr/>
        </p:nvSpPr>
        <p:spPr>
          <a:xfrm>
            <a:off x="179388" y="246063"/>
            <a:ext cx="31686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rgbClr val="0000FF"/>
                </a:solidFill>
                <a:latin typeface="Tahoma" panose="020B0604030504040204" pitchFamily="34" charset="0"/>
              </a:rPr>
              <a:t>写出下列不等式</a:t>
            </a:r>
            <a:endParaRPr lang="zh-CN" altLang="en-US" i="0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95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8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charRg st="14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95587">
                                            <p:txEl>
                                              <p:charRg st="14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charRg st="42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95587">
                                            <p:txEl>
                                              <p:charRg st="42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5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charRg st="58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5587">
                                            <p:txEl>
                                              <p:charRg st="58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95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charRg st="77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95587">
                                            <p:txEl>
                                              <p:charRg st="77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95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charRg st="97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5587">
                                            <p:txEl>
                                              <p:charRg st="97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95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6" grpId="0"/>
      <p:bldP spid="195588" grpId="0"/>
      <p:bldP spid="195589" grpId="0"/>
      <p:bldP spid="195590" grpId="0"/>
      <p:bldP spid="195591" grpId="0"/>
      <p:bldP spid="195592" grpId="0"/>
      <p:bldP spid="1955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9682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3962400" cy="6667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解一元一次不等式</a:t>
            </a:r>
            <a:endParaRPr kumimoji="0" lang="zh-CN" altLang="en-US" sz="3600" i="0" kern="1200" cap="none" spc="0" normalizeH="0" baseline="0" noProof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2291" name="Object 3"/>
          <p:cNvGraphicFramePr>
            <a:graphicFrameLocks noChangeAspect="1"/>
          </p:cNvGraphicFramePr>
          <p:nvPr/>
        </p:nvGraphicFramePr>
        <p:xfrm>
          <a:off x="2895600" y="1219200"/>
          <a:ext cx="37338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1269365" imgH="393700" progId="Equation.3">
                  <p:embed/>
                </p:oleObj>
              </mc:Choice>
              <mc:Fallback>
                <p:oleObj name="" r:id="rId1" imgW="1269365" imgH="3937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95600" y="1219200"/>
                        <a:ext cx="3733800" cy="1152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9684" name="Text Box 4"/>
          <p:cNvSpPr txBox="1"/>
          <p:nvPr/>
        </p:nvSpPr>
        <p:spPr>
          <a:xfrm>
            <a:off x="0" y="2438400"/>
            <a:ext cx="38862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</a:t>
            </a:r>
            <a:r>
              <a:rPr lang="en-US" altLang="zh-CN" sz="3600" i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去分母</a:t>
            </a:r>
            <a:endParaRPr lang="zh-CN" altLang="en-US" sz="3600" i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去括号</a:t>
            </a:r>
            <a:endParaRPr lang="zh-CN" altLang="en-US" sz="3600" i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移项</a:t>
            </a:r>
            <a:endParaRPr lang="zh-CN" altLang="en-US" sz="3600" i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合并同类项</a:t>
            </a:r>
            <a:endParaRPr lang="zh-CN" altLang="en-US" sz="3600" i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两边除以</a:t>
            </a:r>
            <a:r>
              <a:rPr lang="en-US" altLang="zh-CN" sz="3600" i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-2</a:t>
            </a:r>
            <a:r>
              <a:rPr lang="zh-CN" altLang="en-US" sz="3600" i="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</a:t>
            </a:r>
            <a:endParaRPr lang="zh-CN" altLang="en-US" sz="3600" i="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199685" name="Object 5"/>
          <p:cNvGraphicFramePr>
            <a:graphicFrameLocks noChangeAspect="1"/>
          </p:cNvGraphicFramePr>
          <p:nvPr/>
        </p:nvGraphicFramePr>
        <p:xfrm>
          <a:off x="2514600" y="2438400"/>
          <a:ext cx="4800600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3" imgW="1497965" imgH="203200" progId="Equation.3">
                  <p:embed/>
                </p:oleObj>
              </mc:Choice>
              <mc:Fallback>
                <p:oleObj name="" r:id="rId3" imgW="1497965" imgH="2032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4600" y="2438400"/>
                        <a:ext cx="4800600" cy="639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9686" name="Object 6"/>
          <p:cNvGraphicFramePr>
            <a:graphicFrameLocks noChangeAspect="1"/>
          </p:cNvGraphicFramePr>
          <p:nvPr/>
        </p:nvGraphicFramePr>
        <p:xfrm>
          <a:off x="2590800" y="3429000"/>
          <a:ext cx="46482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5" imgW="3479800" imgH="419100" progId="Equation.DSMT4">
                  <p:embed/>
                </p:oleObj>
              </mc:Choice>
              <mc:Fallback>
                <p:oleObj name="" r:id="rId5" imgW="3479800" imgH="4191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90800" y="3429000"/>
                        <a:ext cx="4648200" cy="560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9687" name="Object 7"/>
          <p:cNvGraphicFramePr>
            <a:graphicFrameLocks noChangeAspect="1"/>
          </p:cNvGraphicFramePr>
          <p:nvPr/>
        </p:nvGraphicFramePr>
        <p:xfrm>
          <a:off x="2514600" y="4191000"/>
          <a:ext cx="5029200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7" imgW="3733800" imgH="419100" progId="Equation.DSMT4">
                  <p:embed/>
                </p:oleObj>
              </mc:Choice>
              <mc:Fallback>
                <p:oleObj name="" r:id="rId7" imgW="3733800" imgH="4191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14600" y="4191000"/>
                        <a:ext cx="5029200" cy="565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9688" name="Object 8"/>
          <p:cNvGraphicFramePr>
            <a:graphicFrameLocks noChangeAspect="1"/>
          </p:cNvGraphicFramePr>
          <p:nvPr/>
        </p:nvGraphicFramePr>
        <p:xfrm>
          <a:off x="3962400" y="4876800"/>
          <a:ext cx="22098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9" imgW="1511300" imgH="419100" progId="Equation.DSMT4">
                  <p:embed/>
                </p:oleObj>
              </mc:Choice>
              <mc:Fallback>
                <p:oleObj name="" r:id="rId9" imgW="1511300" imgH="4191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62400" y="4876800"/>
                        <a:ext cx="2209800" cy="612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9689" name="Object 9"/>
          <p:cNvGraphicFramePr>
            <a:graphicFrameLocks noChangeAspect="1"/>
          </p:cNvGraphicFramePr>
          <p:nvPr/>
        </p:nvGraphicFramePr>
        <p:xfrm>
          <a:off x="4572000" y="5715000"/>
          <a:ext cx="148590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1" imgW="838200" imgH="419100" progId="Equation.DSMT4">
                  <p:embed/>
                </p:oleObj>
              </mc:Choice>
              <mc:Fallback>
                <p:oleObj name="" r:id="rId11" imgW="838200" imgH="4191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72000" y="5715000"/>
                        <a:ext cx="1485900" cy="74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Rectangle 2"/>
          <p:cNvSpPr>
            <a:spLocks noGrp="1"/>
          </p:cNvSpPr>
          <p:nvPr>
            <p:ph type="subTitle" idx="1"/>
          </p:nvPr>
        </p:nvSpPr>
        <p:spPr>
          <a:xfrm>
            <a:off x="533400" y="549275"/>
            <a:ext cx="8610600" cy="1828800"/>
          </a:xfrm>
          <a:ln/>
        </p:spPr>
        <p:txBody>
          <a:bodyPr vert="horz" wrap="square" lIns="91440" tIns="45720" rIns="91440" bIns="45720" anchor="t"/>
          <a:p>
            <a:pPr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en-US" altLang="zh-CN" kern="1200">
                <a:latin typeface="+mn-lt"/>
                <a:ea typeface="+mn-ea"/>
                <a:cs typeface="+mn-cs"/>
              </a:rPr>
              <a:t>2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、</a:t>
            </a:r>
            <a:endParaRPr lang="zh-CN" altLang="en-US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13315" name="Rectangle 3"/>
          <p:cNvSpPr/>
          <p:nvPr/>
        </p:nvSpPr>
        <p:spPr>
          <a:xfrm>
            <a:off x="401955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6" name="Rectangle 4"/>
          <p:cNvSpPr/>
          <p:nvPr/>
        </p:nvSpPr>
        <p:spPr>
          <a:xfrm>
            <a:off x="3743325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7" name="Rectangle 5"/>
          <p:cNvSpPr/>
          <p:nvPr/>
        </p:nvSpPr>
        <p:spPr>
          <a:xfrm>
            <a:off x="3743325" y="28051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8" name="Rectangle 6"/>
          <p:cNvSpPr/>
          <p:nvPr/>
        </p:nvSpPr>
        <p:spPr>
          <a:xfrm>
            <a:off x="3733800" y="2852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9" name="Rectangle 7"/>
          <p:cNvSpPr/>
          <p:nvPr/>
        </p:nvSpPr>
        <p:spPr>
          <a:xfrm>
            <a:off x="0" y="2667000"/>
            <a:ext cx="9144000" cy="24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Rectangle 9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21" name="Rectangle 10"/>
          <p:cNvSpPr/>
          <p:nvPr/>
        </p:nvSpPr>
        <p:spPr>
          <a:xfrm>
            <a:off x="0" y="33289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22" name="Rectangle 11"/>
          <p:cNvSpPr/>
          <p:nvPr/>
        </p:nvSpPr>
        <p:spPr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23" name="Rectangle 12"/>
          <p:cNvSpPr/>
          <p:nvPr/>
        </p:nvSpPr>
        <p:spPr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24" name="Rectangle 13"/>
          <p:cNvSpPr/>
          <p:nvPr/>
        </p:nvSpPr>
        <p:spPr>
          <a:xfrm>
            <a:off x="0" y="33385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25" name="Rectangle 14"/>
          <p:cNvSpPr/>
          <p:nvPr/>
        </p:nvSpPr>
        <p:spPr>
          <a:xfrm>
            <a:off x="1116013" y="523875"/>
            <a:ext cx="6192837" cy="579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1" hangingPunct="1"/>
            <a:r>
              <a:rPr lang="zh-CN" altLang="en-US" sz="32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0" i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）解不等式</a:t>
            </a:r>
            <a:endParaRPr lang="zh-CN" altLang="en-US" sz="32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3326" name="Object 15"/>
          <p:cNvGraphicFramePr>
            <a:graphicFrameLocks noChangeAspect="1"/>
          </p:cNvGraphicFramePr>
          <p:nvPr/>
        </p:nvGraphicFramePr>
        <p:xfrm>
          <a:off x="4140200" y="333375"/>
          <a:ext cx="2376488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" imgW="850265" imgH="393700" progId="Equation.3">
                  <p:embed/>
                </p:oleObj>
              </mc:Choice>
              <mc:Fallback>
                <p:oleObj name="" r:id="rId1" imgW="850265" imgH="3937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40200" y="333375"/>
                        <a:ext cx="2376488" cy="1095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52" name="Rectangle 16"/>
          <p:cNvSpPr/>
          <p:nvPr/>
        </p:nvSpPr>
        <p:spPr>
          <a:xfrm>
            <a:off x="571500" y="1557338"/>
            <a:ext cx="85725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1" hangingPunct="1"/>
            <a:r>
              <a:rPr lang="zh-CN" altLang="en-US" sz="32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并把它的解集表示的数轴上。</a:t>
            </a:r>
            <a:endParaRPr lang="zh-CN" altLang="en-US" sz="32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答案：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67953" name="Object 17"/>
          <p:cNvGraphicFramePr>
            <a:graphicFrameLocks noChangeAspect="1"/>
          </p:cNvGraphicFramePr>
          <p:nvPr/>
        </p:nvGraphicFramePr>
        <p:xfrm>
          <a:off x="3167063" y="2536825"/>
          <a:ext cx="1404937" cy="960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3" imgW="571500" imgH="393700" progId="Equation.3">
                  <p:embed/>
                </p:oleObj>
              </mc:Choice>
              <mc:Fallback>
                <p:oleObj name="" r:id="rId3" imgW="571500" imgH="3937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7063" y="2536825"/>
                        <a:ext cx="1404937" cy="960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54" name="Rectangle 18"/>
          <p:cNvSpPr/>
          <p:nvPr/>
        </p:nvSpPr>
        <p:spPr>
          <a:xfrm>
            <a:off x="1042988" y="3429000"/>
            <a:ext cx="5824537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其解集在数轴上表示如下图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1-40</a:t>
            </a:r>
            <a:endParaRPr lang="en-US" altLang="zh-CN" sz="3200" i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endParaRPr lang="en-US" altLang="zh-CN" sz="3200" i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7955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8888" y="4821238"/>
            <a:ext cx="5400675" cy="1300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795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2">
                                            <p:txEl>
                                              <p:char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7952">
                                            <p:txEl>
                                              <p:charRg st="14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7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7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7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52" grpId="0" build="p"/>
      <p:bldP spid="1679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/>
          </p:cNvSpPr>
          <p:nvPr>
            <p:ph type="subTitle" idx="1"/>
          </p:nvPr>
        </p:nvSpPr>
        <p:spPr>
          <a:xfrm>
            <a:off x="539750" y="1268413"/>
            <a:ext cx="8153400" cy="1828800"/>
          </a:xfrm>
          <a:ln/>
        </p:spPr>
        <p:txBody>
          <a:bodyPr vert="horz" wrap="square" lIns="91440" tIns="45720" rIns="91440" bIns="45720" anchor="t"/>
          <a:p>
            <a:pPr marL="609600" indent="-609600" algn="l" eaLnBrk="1" hangingPunct="1">
              <a:buFont typeface="Wingdings" panose="05000000000000000000" pitchFamily="2" charset="2"/>
            </a:pPr>
            <a:r>
              <a:rPr lang="en-US" altLang="zh-CN" kern="1200">
                <a:latin typeface="+mn-lt"/>
                <a:ea typeface="+mn-ea"/>
                <a:cs typeface="+mn-cs"/>
              </a:rPr>
              <a:t>4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、</a:t>
            </a:r>
            <a:r>
              <a:rPr lang="en-US" altLang="zh-CN" i="1" kern="1200">
                <a:latin typeface="+mn-lt"/>
                <a:ea typeface="+mn-ea"/>
                <a:cs typeface="+mn-cs"/>
              </a:rPr>
              <a:t>y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取何正整数时，代数式</a:t>
            </a:r>
            <a:r>
              <a:rPr lang="en-US" altLang="zh-CN" kern="1200">
                <a:latin typeface="+mn-lt"/>
                <a:ea typeface="+mn-ea"/>
                <a:cs typeface="+mn-cs"/>
              </a:rPr>
              <a:t>2(y-1)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的值不大于</a:t>
            </a:r>
            <a:r>
              <a:rPr lang="en-US" altLang="zh-CN" kern="1200">
                <a:latin typeface="+mn-lt"/>
                <a:ea typeface="+mn-ea"/>
                <a:cs typeface="+mn-cs"/>
              </a:rPr>
              <a:t>10-4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（</a:t>
            </a:r>
            <a:r>
              <a:rPr lang="en-US" altLang="zh-CN" kern="1200">
                <a:latin typeface="+mn-lt"/>
                <a:ea typeface="+mn-ea"/>
                <a:cs typeface="+mn-cs"/>
              </a:rPr>
              <a:t>y-3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）的值。</a:t>
            </a:r>
            <a:endParaRPr lang="zh-CN" altLang="en-US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14339" name="Rectangle 3"/>
          <p:cNvSpPr/>
          <p:nvPr/>
        </p:nvSpPr>
        <p:spPr>
          <a:xfrm>
            <a:off x="401955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3743325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41" name="Rectangle 5"/>
          <p:cNvSpPr/>
          <p:nvPr/>
        </p:nvSpPr>
        <p:spPr>
          <a:xfrm>
            <a:off x="3743325" y="28051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42" name="Rectangle 6"/>
          <p:cNvSpPr/>
          <p:nvPr/>
        </p:nvSpPr>
        <p:spPr>
          <a:xfrm>
            <a:off x="3733800" y="2852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43" name="Rectangle 7"/>
          <p:cNvSpPr/>
          <p:nvPr/>
        </p:nvSpPr>
        <p:spPr>
          <a:xfrm>
            <a:off x="0" y="2667000"/>
            <a:ext cx="9144000" cy="24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4" name="Rectangle 8"/>
          <p:cNvSpPr/>
          <p:nvPr/>
        </p:nvSpPr>
        <p:spPr>
          <a:xfrm>
            <a:off x="3848100" y="27717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10953" name="Rectangle 9"/>
          <p:cNvSpPr/>
          <p:nvPr/>
        </p:nvSpPr>
        <p:spPr>
          <a:xfrm>
            <a:off x="-641350" y="2276475"/>
            <a:ext cx="6127750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indent="1066800" defTabSz="0" eaLnBrk="1" hangingPunct="1">
              <a:tabLst>
                <a:tab pos="266700" algn="l"/>
              </a:tabLst>
            </a:pPr>
            <a:endParaRPr lang="en-US" altLang="zh-CN" sz="3200" b="0" i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indent="1066800" defTabSz="0">
              <a:tabLst>
                <a:tab pos="266700" algn="l"/>
              </a:tabLst>
            </a:pP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解：根据题意列出不等式：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indent="1066800" defTabSz="0">
              <a:tabLst>
                <a:tab pos="266700" algn="l"/>
              </a:tabLst>
            </a:pPr>
            <a:endParaRPr lang="en-US" altLang="zh-CN" sz="3200" i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10954" name="Object 10"/>
          <p:cNvGraphicFramePr>
            <a:graphicFrameLocks noChangeAspect="1"/>
          </p:cNvGraphicFramePr>
          <p:nvPr/>
        </p:nvGraphicFramePr>
        <p:xfrm>
          <a:off x="1908175" y="3429000"/>
          <a:ext cx="410845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" imgW="1422400" imgH="203200" progId="Equation.3">
                  <p:embed/>
                </p:oleObj>
              </mc:Choice>
              <mc:Fallback>
                <p:oleObj name="" r:id="rId1" imgW="1422400" imgH="2032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08175" y="3429000"/>
                        <a:ext cx="4108450" cy="579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955" name="Rectangle 11"/>
          <p:cNvSpPr/>
          <p:nvPr/>
        </p:nvSpPr>
        <p:spPr>
          <a:xfrm>
            <a:off x="1116013" y="4076700"/>
            <a:ext cx="3435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解这个不等式，得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10956" name="Object 12"/>
          <p:cNvGraphicFramePr>
            <a:graphicFrameLocks noChangeAspect="1"/>
          </p:cNvGraphicFramePr>
          <p:nvPr/>
        </p:nvGraphicFramePr>
        <p:xfrm>
          <a:off x="4572000" y="4076700"/>
          <a:ext cx="1150938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3" imgW="368300" imgH="203200" progId="Equation.3">
                  <p:embed/>
                </p:oleObj>
              </mc:Choice>
              <mc:Fallback>
                <p:oleObj name="" r:id="rId3" imgW="368300" imgH="2032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2000" y="4076700"/>
                        <a:ext cx="1150938" cy="619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957" name="Rectangle 13"/>
          <p:cNvSpPr/>
          <p:nvPr/>
        </p:nvSpPr>
        <p:spPr>
          <a:xfrm>
            <a:off x="2484438" y="4652963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解集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10958" name="Object 14"/>
          <p:cNvGraphicFramePr>
            <a:graphicFrameLocks noChangeAspect="1"/>
          </p:cNvGraphicFramePr>
          <p:nvPr/>
        </p:nvGraphicFramePr>
        <p:xfrm>
          <a:off x="3635375" y="4581525"/>
          <a:ext cx="137160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5" imgW="368300" imgH="203200" progId="Equation.3">
                  <p:embed/>
                </p:oleObj>
              </mc:Choice>
              <mc:Fallback>
                <p:oleObj name="" r:id="rId5" imgW="368300" imgH="2032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35375" y="4581525"/>
                        <a:ext cx="1371600" cy="738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0959" name="Rectangle 15"/>
          <p:cNvSpPr/>
          <p:nvPr/>
        </p:nvSpPr>
        <p:spPr>
          <a:xfrm>
            <a:off x="1403350" y="5300663"/>
            <a:ext cx="58737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中的正整数解是：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0953">
                                            <p:txEl>
                                              <p:charRg st="1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0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0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0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10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0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53" grpId="0" build="allAtOnce"/>
      <p:bldP spid="210955" grpId="0"/>
      <p:bldP spid="210957" grpId="0"/>
      <p:bldP spid="2109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1970" name="Text Box 2"/>
          <p:cNvSpPr txBox="1"/>
          <p:nvPr/>
        </p:nvSpPr>
        <p:spPr>
          <a:xfrm>
            <a:off x="0" y="2286000"/>
            <a:ext cx="495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i="0" dirty="0">
                <a:latin typeface="Times New Roman" panose="02020603050405020304" pitchFamily="18" charset="0"/>
              </a:rPr>
              <a:t>解：</a:t>
            </a:r>
            <a:r>
              <a:rPr lang="zh-CN" altLang="en-US" sz="2400" i="0" dirty="0">
                <a:solidFill>
                  <a:srgbClr val="3399FF"/>
                </a:solidFill>
                <a:latin typeface="Times New Roman" panose="02020603050405020304" pitchFamily="18" charset="0"/>
              </a:rPr>
              <a:t>去分母，</a:t>
            </a:r>
            <a:r>
              <a:rPr lang="zh-CN" altLang="en-US" sz="2400" i="0" dirty="0">
                <a:latin typeface="Times New Roman" panose="02020603050405020304" pitchFamily="18" charset="0"/>
              </a:rPr>
              <a:t>得</a:t>
            </a:r>
            <a:r>
              <a:rPr lang="en-US" altLang="zh-CN" sz="2400" i="0">
                <a:latin typeface="Times New Roman" panose="02020603050405020304" pitchFamily="18" charset="0"/>
              </a:rPr>
              <a:t>3 (x-1) ≤ 6 – 2(x-2)</a:t>
            </a:r>
            <a:endParaRPr lang="en-US" altLang="zh-CN" sz="2400" i="0">
              <a:latin typeface="Times New Roman" panose="02020603050405020304" pitchFamily="18" charset="0"/>
            </a:endParaRPr>
          </a:p>
        </p:txBody>
      </p:sp>
      <p:graphicFrame>
        <p:nvGraphicFramePr>
          <p:cNvPr id="211971" name="Object 3"/>
          <p:cNvGraphicFramePr>
            <a:graphicFrameLocks noChangeAspect="1"/>
          </p:cNvGraphicFramePr>
          <p:nvPr/>
        </p:nvGraphicFramePr>
        <p:xfrm>
          <a:off x="914400" y="1447800"/>
          <a:ext cx="32766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" imgW="1933575" imgH="428625" progId="Paint.Picture">
                  <p:embed/>
                </p:oleObj>
              </mc:Choice>
              <mc:Fallback>
                <p:oleObj name="" r:id="rId1" imgW="1933575" imgH="428625" progId="Paint.Picture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14400" y="1447800"/>
                        <a:ext cx="3276600" cy="727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1972" name="AutoShape 4"/>
          <p:cNvSpPr/>
          <p:nvPr/>
        </p:nvSpPr>
        <p:spPr>
          <a:xfrm>
            <a:off x="4876800" y="533400"/>
            <a:ext cx="1676400" cy="1219200"/>
          </a:xfrm>
          <a:prstGeom prst="cloudCallout">
            <a:avLst>
              <a:gd name="adj1" fmla="val 64676"/>
              <a:gd name="adj2" fmla="val 6562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endParaRPr lang="zh-CN" altLang="zh-CN" sz="2400" b="0" i="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73" name="Text Box 5"/>
          <p:cNvSpPr txBox="1"/>
          <p:nvPr/>
        </p:nvSpPr>
        <p:spPr>
          <a:xfrm>
            <a:off x="4572000" y="838200"/>
            <a:ext cx="205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600" i="0" dirty="0">
                <a:solidFill>
                  <a:srgbClr val="000099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自然数解</a:t>
            </a:r>
            <a:endParaRPr lang="zh-CN" altLang="en-US" sz="3600" i="0" dirty="0">
              <a:solidFill>
                <a:srgbClr val="000099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pic>
        <p:nvPicPr>
          <p:cNvPr id="211974" name="Picture 6" descr="Q_0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1676400"/>
            <a:ext cx="365125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75" name="Text Box 7"/>
          <p:cNvSpPr txBox="1"/>
          <p:nvPr/>
        </p:nvSpPr>
        <p:spPr>
          <a:xfrm>
            <a:off x="533400" y="2743200"/>
            <a:ext cx="42529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i="0" dirty="0">
                <a:solidFill>
                  <a:srgbClr val="3399FF"/>
                </a:solidFill>
                <a:latin typeface="Times New Roman" panose="02020603050405020304" pitchFamily="18" charset="0"/>
              </a:rPr>
              <a:t>去括号，</a:t>
            </a:r>
            <a:r>
              <a:rPr lang="zh-CN" altLang="en-US" sz="2400" i="0" dirty="0">
                <a:latin typeface="Times New Roman" panose="02020603050405020304" pitchFamily="18" charset="0"/>
              </a:rPr>
              <a:t>得</a:t>
            </a:r>
            <a:r>
              <a:rPr lang="en-US" altLang="zh-CN" sz="2400" i="0">
                <a:latin typeface="Times New Roman" panose="02020603050405020304" pitchFamily="18" charset="0"/>
              </a:rPr>
              <a:t>3x – 3 ≤ 6 –2x+4</a:t>
            </a:r>
            <a:endParaRPr lang="en-US" altLang="zh-CN" sz="2400" i="0">
              <a:latin typeface="Times New Roman" panose="02020603050405020304" pitchFamily="18" charset="0"/>
            </a:endParaRPr>
          </a:p>
        </p:txBody>
      </p:sp>
      <p:sp>
        <p:nvSpPr>
          <p:cNvPr id="211976" name="Text Box 8"/>
          <p:cNvSpPr txBox="1"/>
          <p:nvPr/>
        </p:nvSpPr>
        <p:spPr>
          <a:xfrm>
            <a:off x="533400" y="3200400"/>
            <a:ext cx="337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i="0" dirty="0">
                <a:solidFill>
                  <a:srgbClr val="3399FF"/>
                </a:solidFill>
                <a:latin typeface="Times New Roman" panose="02020603050405020304" pitchFamily="18" charset="0"/>
              </a:rPr>
              <a:t>移项，</a:t>
            </a:r>
            <a:r>
              <a:rPr lang="zh-CN" altLang="en-US" sz="2400" i="0" dirty="0">
                <a:latin typeface="Times New Roman" panose="02020603050405020304" pitchFamily="18" charset="0"/>
              </a:rPr>
              <a:t>得</a:t>
            </a:r>
            <a:r>
              <a:rPr lang="en-US" altLang="zh-CN" sz="2400" i="0">
                <a:latin typeface="Times New Roman" panose="02020603050405020304" pitchFamily="18" charset="0"/>
              </a:rPr>
              <a:t>3x+2x ≤6+4+3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77" name="Text Box 9"/>
          <p:cNvSpPr txBox="1"/>
          <p:nvPr/>
        </p:nvSpPr>
        <p:spPr>
          <a:xfrm>
            <a:off x="533400" y="3733800"/>
            <a:ext cx="33210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i="0" dirty="0">
                <a:solidFill>
                  <a:srgbClr val="3399FF"/>
                </a:solidFill>
                <a:latin typeface="Times New Roman" panose="02020603050405020304" pitchFamily="18" charset="0"/>
              </a:rPr>
              <a:t>合并同类项，</a:t>
            </a:r>
            <a:r>
              <a:rPr lang="zh-CN" altLang="en-US" sz="2400" i="0" dirty="0">
                <a:latin typeface="Times New Roman" panose="02020603050405020304" pitchFamily="18" charset="0"/>
              </a:rPr>
              <a:t>得</a:t>
            </a:r>
            <a:r>
              <a:rPr lang="en-US" altLang="zh-CN" sz="2400" i="0">
                <a:latin typeface="Times New Roman" panose="02020603050405020304" pitchFamily="18" charset="0"/>
              </a:rPr>
              <a:t>5x ≤13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78" name="Text Box 10"/>
          <p:cNvSpPr txBox="1"/>
          <p:nvPr/>
        </p:nvSpPr>
        <p:spPr>
          <a:xfrm>
            <a:off x="533400" y="4343400"/>
            <a:ext cx="35575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i="0" dirty="0">
                <a:solidFill>
                  <a:srgbClr val="3399FF"/>
                </a:solidFill>
                <a:latin typeface="Times New Roman" panose="02020603050405020304" pitchFamily="18" charset="0"/>
              </a:rPr>
              <a:t>两边同除以</a:t>
            </a:r>
            <a:r>
              <a:rPr lang="en-US" altLang="zh-CN" sz="2400" i="0">
                <a:solidFill>
                  <a:srgbClr val="3399FF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2400" i="0" dirty="0">
                <a:solidFill>
                  <a:srgbClr val="3399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400" i="0" dirty="0">
                <a:latin typeface="Times New Roman" panose="02020603050405020304" pitchFamily="18" charset="0"/>
              </a:rPr>
              <a:t>得</a:t>
            </a:r>
            <a:r>
              <a:rPr lang="en-US" altLang="zh-CN" sz="2400" i="0">
                <a:latin typeface="Times New Roman" panose="02020603050405020304" pitchFamily="18" charset="0"/>
              </a:rPr>
              <a:t>x ≤13/5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79" name="Text Box 11"/>
          <p:cNvSpPr txBox="1"/>
          <p:nvPr/>
        </p:nvSpPr>
        <p:spPr>
          <a:xfrm>
            <a:off x="7010400" y="838200"/>
            <a:ext cx="281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i="0" u="sng">
                <a:solidFill>
                  <a:schemeClr val="tx1"/>
                </a:solidFill>
                <a:latin typeface="Times New Roman" panose="02020603050405020304" pitchFamily="18" charset="0"/>
              </a:rPr>
              <a:t>0 ,  1 ,   2.</a:t>
            </a:r>
            <a:endParaRPr lang="en-US" altLang="zh-CN" sz="3200" i="0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80" name="AutoShape 12"/>
          <p:cNvSpPr/>
          <p:nvPr/>
        </p:nvSpPr>
        <p:spPr>
          <a:xfrm>
            <a:off x="4800600" y="2133600"/>
            <a:ext cx="1524000" cy="1295400"/>
          </a:xfrm>
          <a:prstGeom prst="cloudCallout">
            <a:avLst>
              <a:gd name="adj1" fmla="val 100106"/>
              <a:gd name="adj2" fmla="val 41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endParaRPr lang="zh-CN" altLang="zh-CN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81" name="Text Box 13"/>
          <p:cNvSpPr txBox="1"/>
          <p:nvPr/>
        </p:nvSpPr>
        <p:spPr>
          <a:xfrm>
            <a:off x="4876800" y="2133600"/>
            <a:ext cx="16002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非负整数解</a:t>
            </a:r>
            <a:endParaRPr lang="zh-CN" altLang="en-US" sz="3600" i="0" dirty="0">
              <a:solidFill>
                <a:schemeClr val="tx1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pic>
        <p:nvPicPr>
          <p:cNvPr id="211982" name="Picture 14" descr="Q_0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2971800"/>
            <a:ext cx="411163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83" name="Text Box 15"/>
          <p:cNvSpPr txBox="1"/>
          <p:nvPr/>
        </p:nvSpPr>
        <p:spPr>
          <a:xfrm>
            <a:off x="7239000" y="2438400"/>
            <a:ext cx="2971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i="0" u="sng">
                <a:solidFill>
                  <a:schemeClr val="tx1"/>
                </a:solidFill>
                <a:latin typeface="Times New Roman" panose="02020603050405020304" pitchFamily="18" charset="0"/>
              </a:rPr>
              <a:t>0,   1,   2.</a:t>
            </a:r>
            <a:endParaRPr lang="en-US" altLang="zh-CN" sz="3200" i="0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84" name="AutoShape 16"/>
          <p:cNvSpPr/>
          <p:nvPr/>
        </p:nvSpPr>
        <p:spPr>
          <a:xfrm>
            <a:off x="4419600" y="3657600"/>
            <a:ext cx="1905000" cy="1143000"/>
          </a:xfrm>
          <a:prstGeom prst="cloudCallout">
            <a:avLst>
              <a:gd name="adj1" fmla="val 115917"/>
              <a:gd name="adj2" fmla="val 6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endParaRPr lang="zh-CN" altLang="zh-CN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1985" name="Picture 17" descr="Q_0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4343400"/>
            <a:ext cx="411163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86" name="Text Box 18"/>
          <p:cNvSpPr txBox="1"/>
          <p:nvPr/>
        </p:nvSpPr>
        <p:spPr>
          <a:xfrm>
            <a:off x="4343400" y="3733800"/>
            <a:ext cx="2209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600" i="0" dirty="0">
                <a:solidFill>
                  <a:srgbClr val="000099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正整数解</a:t>
            </a:r>
            <a:endParaRPr lang="zh-CN" altLang="en-US" sz="3600" i="0" dirty="0">
              <a:solidFill>
                <a:srgbClr val="000099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211987" name="Text Box 19"/>
          <p:cNvSpPr txBox="1"/>
          <p:nvPr/>
        </p:nvSpPr>
        <p:spPr>
          <a:xfrm>
            <a:off x="7696200" y="40386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i="0" u="sng">
                <a:solidFill>
                  <a:schemeClr val="tx1"/>
                </a:solidFill>
                <a:latin typeface="Times New Roman" panose="02020603050405020304" pitchFamily="18" charset="0"/>
              </a:rPr>
              <a:t>1,    2.</a:t>
            </a:r>
            <a:endParaRPr lang="en-US" altLang="zh-CN" sz="3200" i="0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988" name="AutoShape 20"/>
          <p:cNvSpPr/>
          <p:nvPr/>
        </p:nvSpPr>
        <p:spPr>
          <a:xfrm>
            <a:off x="2819400" y="4953000"/>
            <a:ext cx="2057400" cy="1524000"/>
          </a:xfrm>
          <a:prstGeom prst="cloudCallout">
            <a:avLst>
              <a:gd name="adj1" fmla="val 141977"/>
              <a:gd name="adj2" fmla="val 41875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 eaLnBrk="1" hangingPunct="1"/>
            <a:endParaRPr lang="zh-CN" altLang="zh-CN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1989" name="Picture 21" descr="Q_0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200" y="5943600"/>
            <a:ext cx="228600" cy="381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1990" name="Text Box 22"/>
          <p:cNvSpPr txBox="1"/>
          <p:nvPr/>
        </p:nvSpPr>
        <p:spPr>
          <a:xfrm>
            <a:off x="3200400" y="5181600"/>
            <a:ext cx="140970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i="0" dirty="0">
                <a:solidFill>
                  <a:schemeClr val="tx1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最大整数</a:t>
            </a:r>
            <a:endParaRPr lang="zh-CN" altLang="en-US" sz="2400" i="0" dirty="0">
              <a:solidFill>
                <a:schemeClr val="tx1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  <a:p>
            <a:pPr eaLnBrk="1" hangingPunct="1"/>
            <a:r>
              <a:rPr lang="zh-CN" altLang="en-US" sz="2400" i="0" dirty="0">
                <a:solidFill>
                  <a:schemeClr val="tx1"/>
                </a:solidFill>
                <a:latin typeface="Times New Roman" panose="02020603050405020304" pitchFamily="18" charset="0"/>
                <a:ea typeface="方正舒体" panose="02010601030101010101" pitchFamily="2" charset="-122"/>
              </a:rPr>
              <a:t>解</a:t>
            </a:r>
            <a:endParaRPr lang="zh-CN" altLang="en-US" sz="2400" i="0" dirty="0">
              <a:solidFill>
                <a:schemeClr val="tx1"/>
              </a:solidFill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5383" name="Text Box 23"/>
          <p:cNvSpPr txBox="1"/>
          <p:nvPr/>
        </p:nvSpPr>
        <p:spPr>
          <a:xfrm>
            <a:off x="7391400" y="59436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3200" i="0" u="sng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i="0" u="sng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84" name="Text Box 24"/>
          <p:cNvSpPr txBox="1"/>
          <p:nvPr/>
        </p:nvSpPr>
        <p:spPr>
          <a:xfrm>
            <a:off x="0" y="1425575"/>
            <a:ext cx="12033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i="0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）</a:t>
            </a:r>
            <a:endParaRPr lang="zh-CN" altLang="en-US" sz="32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1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1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0" grpId="0"/>
      <p:bldP spid="211972" grpId="0" animBg="1"/>
      <p:bldP spid="211973" grpId="0"/>
      <p:bldP spid="211975" grpId="0"/>
      <p:bldP spid="211976" grpId="0"/>
      <p:bldP spid="211977" grpId="0"/>
      <p:bldP spid="211978" grpId="0"/>
      <p:bldP spid="211979" grpId="0"/>
      <p:bldP spid="211980" grpId="0" animBg="1"/>
      <p:bldP spid="211981" grpId="0"/>
      <p:bldP spid="211983" grpId="0"/>
      <p:bldP spid="211984" grpId="0" animBg="1"/>
      <p:bldP spid="211986" grpId="0"/>
      <p:bldP spid="211987" grpId="0"/>
      <p:bldP spid="211988" grpId="0" animBg="1"/>
      <p:bldP spid="2119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Text Box 2"/>
          <p:cNvSpPr txBox="1"/>
          <p:nvPr/>
        </p:nvSpPr>
        <p:spPr>
          <a:xfrm>
            <a:off x="0" y="304800"/>
            <a:ext cx="8686800" cy="1409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(1)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若              的解集为              ，求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的取值范围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________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360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1285875" y="414338"/>
          <a:ext cx="129540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" imgW="419100" imgH="177800" progId="Equation.3">
                  <p:embed/>
                </p:oleObj>
              </mc:Choice>
              <mc:Fallback>
                <p:oleObj name="" r:id="rId1" imgW="419100" imgH="1778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85875" y="414338"/>
                        <a:ext cx="1295400" cy="549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4616450" y="0"/>
          <a:ext cx="1655763" cy="119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3" imgW="381000" imgH="393700" progId="Equation.3">
                  <p:embed/>
                </p:oleObj>
              </mc:Choice>
              <mc:Fallback>
                <p:oleObj name="" r:id="rId3" imgW="381000" imgH="3937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16450" y="0"/>
                        <a:ext cx="1655763" cy="1196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613" name="Text Box 5"/>
          <p:cNvSpPr txBox="1"/>
          <p:nvPr/>
        </p:nvSpPr>
        <p:spPr>
          <a:xfrm>
            <a:off x="0" y="1981200"/>
            <a:ext cx="8640763" cy="2501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15000"/>
              </a:lnSpc>
              <a:spcBef>
                <a:spcPct val="50000"/>
              </a:spcBef>
            </a:pP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(2)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若不等式（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a-2)x&gt;a-2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的解集为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x&lt;1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，求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a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的取值范围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(          )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4000" i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15000"/>
              </a:lnSpc>
              <a:spcBef>
                <a:spcPct val="50000"/>
              </a:spcBef>
            </a:pP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A .a &lt; -2   B. a &lt; 2  C. a &gt;-2   D. a &gt;2</a:t>
            </a:r>
            <a:endParaRPr lang="en-US" altLang="zh-CN" sz="400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96614" name="Text Box 6"/>
          <p:cNvSpPr txBox="1"/>
          <p:nvPr/>
        </p:nvSpPr>
        <p:spPr>
          <a:xfrm>
            <a:off x="0" y="4724400"/>
            <a:ext cx="9612313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(3)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已知不等式（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m-1)x&gt;3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的解集为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x&lt; -1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，求</a:t>
            </a:r>
            <a:r>
              <a:rPr lang="en-US" altLang="zh-CN" sz="4000" i="0">
                <a:solidFill>
                  <a:schemeClr val="tx1"/>
                </a:solidFill>
                <a:latin typeface="Arial" panose="020B0604020202020204" pitchFamily="34" charset="0"/>
              </a:rPr>
              <a:t>m</a:t>
            </a:r>
            <a:r>
              <a:rPr lang="zh-CN" altLang="en-US" sz="4000" i="0" dirty="0">
                <a:solidFill>
                  <a:schemeClr val="tx1"/>
                </a:solidFill>
                <a:latin typeface="Arial" panose="020B0604020202020204" pitchFamily="34" charset="0"/>
              </a:rPr>
              <a:t>的值。</a:t>
            </a:r>
            <a:endParaRPr lang="zh-CN" altLang="en-US" sz="400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96615" name="Text Box 7"/>
          <p:cNvSpPr txBox="1"/>
          <p:nvPr/>
        </p:nvSpPr>
        <p:spPr>
          <a:xfrm>
            <a:off x="2141538" y="998538"/>
            <a:ext cx="10810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4000" i="0">
                <a:latin typeface="Arial" panose="020B0604020202020204" pitchFamily="34" charset="0"/>
              </a:rPr>
              <a:t>a&lt;0</a:t>
            </a:r>
            <a:r>
              <a:rPr lang="en-US" altLang="zh-CN" sz="4000" b="0" i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en-US" altLang="zh-CN" sz="4000" b="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96616" name="Text Box 8"/>
          <p:cNvSpPr txBox="1"/>
          <p:nvPr/>
        </p:nvSpPr>
        <p:spPr>
          <a:xfrm>
            <a:off x="5410200" y="2895600"/>
            <a:ext cx="381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latin typeface="Arial" panose="020B0604020202020204" pitchFamily="34" charset="0"/>
              </a:rPr>
              <a:t>B</a:t>
            </a:r>
            <a:endParaRPr lang="en-US" altLang="zh-CN" i="0">
              <a:latin typeface="Arial" panose="020B0604020202020204" pitchFamily="34" charset="0"/>
            </a:endParaRPr>
          </a:p>
        </p:txBody>
      </p:sp>
      <p:sp>
        <p:nvSpPr>
          <p:cNvPr id="196617" name="Text Box 9"/>
          <p:cNvSpPr txBox="1"/>
          <p:nvPr/>
        </p:nvSpPr>
        <p:spPr>
          <a:xfrm>
            <a:off x="3806825" y="5543550"/>
            <a:ext cx="1260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i="0">
                <a:latin typeface="Arial" panose="020B0604020202020204" pitchFamily="34" charset="0"/>
              </a:rPr>
              <a:t>m= -2</a:t>
            </a:r>
            <a:endParaRPr lang="en-US" altLang="zh-CN" sz="3200" i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661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/>
      <p:bldP spid="196614" grpId="0"/>
      <p:bldP spid="196615" grpId="0"/>
      <p:bldP spid="1966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0" y="323850"/>
            <a:ext cx="8713788" cy="1358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</a:pPr>
            <a:r>
              <a:rPr lang="en-US" altLang="zh-CN" sz="3200" i="0">
                <a:solidFill>
                  <a:schemeClr val="tx1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3200" i="0" dirty="0">
                <a:solidFill>
                  <a:schemeClr val="tx1"/>
                </a:solidFill>
                <a:latin typeface="宋体" panose="02010600030101010101" pitchFamily="2" charset="-122"/>
              </a:rPr>
              <a:t>关于</a:t>
            </a:r>
            <a:r>
              <a:rPr lang="en-US" altLang="zh-CN" sz="32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i="0" dirty="0">
                <a:solidFill>
                  <a:schemeClr val="tx1"/>
                </a:solidFill>
                <a:latin typeface="宋体" panose="02010600030101010101" pitchFamily="2" charset="-122"/>
              </a:rPr>
              <a:t>的不等式            的解集如图所示，则</a:t>
            </a:r>
            <a:r>
              <a:rPr lang="en-US" altLang="zh-CN" sz="3200" i="0">
                <a:solidFill>
                  <a:schemeClr val="tx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i="0" dirty="0">
                <a:solidFill>
                  <a:schemeClr val="tx1"/>
                </a:solidFill>
                <a:latin typeface="宋体" panose="02010600030101010101" pitchFamily="2" charset="-122"/>
              </a:rPr>
              <a:t>的值是</a:t>
            </a:r>
            <a:r>
              <a:rPr lang="zh-CN" altLang="en-US" sz="3200" i="0" u="sng" dirty="0">
                <a:solidFill>
                  <a:schemeClr val="tx1"/>
                </a:solidFill>
                <a:latin typeface="宋体" panose="02010600030101010101" pitchFamily="2" charset="-122"/>
              </a:rPr>
              <a:t>          </a:t>
            </a:r>
            <a:r>
              <a:rPr lang="zh-CN" altLang="en-US" sz="3200" i="0" dirty="0">
                <a:solidFill>
                  <a:schemeClr val="tx1"/>
                </a:solidFill>
                <a:latin typeface="宋体" panose="02010600030101010101" pitchFamily="2" charset="-122"/>
              </a:rPr>
              <a:t>；</a:t>
            </a:r>
            <a:endParaRPr lang="zh-CN" altLang="en-US" sz="32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7411" name="Object 3"/>
          <p:cNvGraphicFramePr>
            <a:graphicFrameLocks noChangeAspect="1"/>
          </p:cNvGraphicFramePr>
          <p:nvPr>
            <p:ph sz="quarter" idx="1"/>
          </p:nvPr>
        </p:nvGraphicFramePr>
        <p:xfrm>
          <a:off x="3419475" y="476250"/>
          <a:ext cx="2303463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" imgW="634365" imgH="177800" progId="Equation.DSMT4">
                  <p:embed/>
                </p:oleObj>
              </mc:Choice>
              <mc:Fallback>
                <p:oleObj name="" r:id="rId1" imgW="634365" imgH="1778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3419475" y="476250"/>
                        <a:ext cx="2303463" cy="64611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412" name="Group 4"/>
          <p:cNvGrpSpPr/>
          <p:nvPr/>
        </p:nvGrpSpPr>
        <p:grpSpPr>
          <a:xfrm>
            <a:off x="1260475" y="2997200"/>
            <a:ext cx="4824413" cy="989013"/>
            <a:chOff x="1927" y="2069"/>
            <a:chExt cx="1951" cy="362"/>
          </a:xfrm>
        </p:grpSpPr>
        <p:grpSp>
          <p:nvGrpSpPr>
            <p:cNvPr id="17416" name="Group 5"/>
            <p:cNvGrpSpPr/>
            <p:nvPr/>
          </p:nvGrpSpPr>
          <p:grpSpPr>
            <a:xfrm>
              <a:off x="1927" y="2205"/>
              <a:ext cx="1951" cy="226"/>
              <a:chOff x="3334" y="3294"/>
              <a:chExt cx="1951" cy="226"/>
            </a:xfrm>
          </p:grpSpPr>
          <p:grpSp>
            <p:nvGrpSpPr>
              <p:cNvPr id="17421" name="Group 6"/>
              <p:cNvGrpSpPr/>
              <p:nvPr/>
            </p:nvGrpSpPr>
            <p:grpSpPr>
              <a:xfrm>
                <a:off x="3334" y="3294"/>
                <a:ext cx="1951" cy="45"/>
                <a:chOff x="2925" y="3884"/>
                <a:chExt cx="1951" cy="45"/>
              </a:xfrm>
            </p:grpSpPr>
            <p:sp>
              <p:nvSpPr>
                <p:cNvPr id="17423" name="Line 7"/>
                <p:cNvSpPr/>
                <p:nvPr/>
              </p:nvSpPr>
              <p:spPr>
                <a:xfrm>
                  <a:off x="2925" y="3929"/>
                  <a:ext cx="1951" cy="0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17424" name="Line 8"/>
                <p:cNvSpPr/>
                <p:nvPr/>
              </p:nvSpPr>
              <p:spPr>
                <a:xfrm flipV="1">
                  <a:off x="3787" y="3884"/>
                  <a:ext cx="0" cy="45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5" name="Line 9"/>
                <p:cNvSpPr/>
                <p:nvPr/>
              </p:nvSpPr>
              <p:spPr>
                <a:xfrm flipV="1">
                  <a:off x="3515" y="3884"/>
                  <a:ext cx="0" cy="45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6" name="Line 10"/>
                <p:cNvSpPr/>
                <p:nvPr/>
              </p:nvSpPr>
              <p:spPr>
                <a:xfrm flipV="1">
                  <a:off x="3243" y="3884"/>
                  <a:ext cx="0" cy="45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7" name="Line 11"/>
                <p:cNvSpPr/>
                <p:nvPr/>
              </p:nvSpPr>
              <p:spPr>
                <a:xfrm flipV="1">
                  <a:off x="4059" y="3884"/>
                  <a:ext cx="0" cy="45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7428" name="Line 12"/>
                <p:cNvSpPr/>
                <p:nvPr/>
              </p:nvSpPr>
              <p:spPr>
                <a:xfrm flipV="1">
                  <a:off x="4332" y="3884"/>
                  <a:ext cx="0" cy="45"/>
                </a:xfrm>
                <a:prstGeom prst="line">
                  <a:avLst/>
                </a:prstGeom>
                <a:ln w="317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7422" name="Text Box 13"/>
              <p:cNvSpPr txBox="1"/>
              <p:nvPr/>
            </p:nvSpPr>
            <p:spPr>
              <a:xfrm>
                <a:off x="3470" y="3385"/>
                <a:ext cx="1633" cy="135"/>
              </a:xfrm>
              <a:prstGeom prst="rect">
                <a:avLst/>
              </a:prstGeom>
              <a:noFill/>
              <a:ln w="31750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 i="0">
                    <a:solidFill>
                      <a:schemeClr val="tx1"/>
                    </a:solidFill>
                    <a:latin typeface="Arial" panose="020B0604020202020204" pitchFamily="34" charset="0"/>
                  </a:rPr>
                  <a:t>   - 2       -1         0        1         2</a:t>
                </a:r>
                <a:endParaRPr lang="en-US" altLang="zh-CN" sz="1800" i="0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7417" name="Group 14"/>
            <p:cNvGrpSpPr/>
            <p:nvPr/>
          </p:nvGrpSpPr>
          <p:grpSpPr>
            <a:xfrm>
              <a:off x="2470" y="2069"/>
              <a:ext cx="908" cy="226"/>
              <a:chOff x="1882" y="2568"/>
              <a:chExt cx="908" cy="226"/>
            </a:xfrm>
          </p:grpSpPr>
          <p:sp>
            <p:nvSpPr>
              <p:cNvPr id="17418" name="Oval 15"/>
              <p:cNvSpPr/>
              <p:nvPr/>
            </p:nvSpPr>
            <p:spPr>
              <a:xfrm>
                <a:off x="2699" y="2704"/>
                <a:ext cx="91" cy="90"/>
              </a:xfrm>
              <a:prstGeom prst="ellipse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eaLnBrk="1" hangingPunct="1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7419" name="Line 16"/>
              <p:cNvSpPr/>
              <p:nvPr/>
            </p:nvSpPr>
            <p:spPr>
              <a:xfrm flipV="1">
                <a:off x="2744" y="2568"/>
                <a:ext cx="0" cy="13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0" name="Line 17"/>
              <p:cNvSpPr/>
              <p:nvPr/>
            </p:nvSpPr>
            <p:spPr>
              <a:xfrm>
                <a:off x="1882" y="2568"/>
                <a:ext cx="862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98674" name="Text Box 18"/>
          <p:cNvSpPr txBox="1"/>
          <p:nvPr/>
        </p:nvSpPr>
        <p:spPr>
          <a:xfrm>
            <a:off x="3563938" y="884238"/>
            <a:ext cx="492125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4800" i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4800" i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14" name="Text Box 19"/>
          <p:cNvSpPr txBox="1"/>
          <p:nvPr/>
        </p:nvSpPr>
        <p:spPr>
          <a:xfrm>
            <a:off x="228600" y="4572000"/>
            <a:ext cx="8534400" cy="1520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(2)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若不等式（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3a-2)x+2&gt;3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的解是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x&gt;2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，那么</a:t>
            </a: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a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必须满足</a:t>
            </a:r>
            <a:r>
              <a:rPr lang="zh-CN" altLang="en-US" sz="3600" i="0" u="sng" dirty="0">
                <a:solidFill>
                  <a:schemeClr val="tx1"/>
                </a:solidFill>
                <a:latin typeface="Arial" panose="020B0604020202020204" pitchFamily="34" charset="0"/>
              </a:rPr>
              <a:t>               </a:t>
            </a:r>
            <a:r>
              <a:rPr lang="en-US" altLang="zh-CN" sz="3600" i="0" u="sng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zh-CN" sz="3600" i="0" u="sng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98676" name="Text Box 20"/>
          <p:cNvSpPr txBox="1"/>
          <p:nvPr/>
        </p:nvSpPr>
        <p:spPr>
          <a:xfrm>
            <a:off x="2997200" y="5364163"/>
            <a:ext cx="17541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200" i="0">
                <a:latin typeface="Arial" panose="020B0604020202020204" pitchFamily="34" charset="0"/>
              </a:rPr>
              <a:t>a= 6/5</a:t>
            </a:r>
            <a:endParaRPr lang="en-US" altLang="zh-CN" sz="3200" i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867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1011" name="Rectangle 3"/>
          <p:cNvSpPr>
            <a:spLocks noGrp="1"/>
          </p:cNvSpPr>
          <p:nvPr>
            <p:ph type="subTitle" idx="1"/>
          </p:nvPr>
        </p:nvSpPr>
        <p:spPr>
          <a:xfrm>
            <a:off x="395288" y="765175"/>
            <a:ext cx="8153400" cy="1828800"/>
          </a:xfrm>
          <a:ln/>
        </p:spPr>
        <p:txBody>
          <a:bodyPr vert="horz" wrap="square" lIns="91440" tIns="45720" rIns="91440" bIns="45720" anchor="t"/>
          <a:p>
            <a:pPr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en-US" altLang="zh-CN" kern="1200">
                <a:latin typeface="+mn-lt"/>
                <a:ea typeface="+mn-ea"/>
                <a:cs typeface="+mn-cs"/>
              </a:rPr>
              <a:t>5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、解关于</a:t>
            </a:r>
            <a:r>
              <a:rPr lang="en-US" altLang="zh-CN" i="1" kern="1200">
                <a:latin typeface="+mn-lt"/>
                <a:ea typeface="+mn-ea"/>
                <a:cs typeface="+mn-cs"/>
              </a:rPr>
              <a:t>x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的不等式： </a:t>
            </a:r>
            <a:r>
              <a:rPr lang="en-US" altLang="zh-CN" kern="1200">
                <a:latin typeface="+mn-lt"/>
                <a:ea typeface="+mn-ea"/>
                <a:cs typeface="+mn-cs"/>
              </a:rPr>
              <a:t>k(x+3)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＞</a:t>
            </a:r>
            <a:r>
              <a:rPr lang="en-US" altLang="zh-CN" kern="1200">
                <a:latin typeface="+mn-lt"/>
                <a:ea typeface="+mn-ea"/>
                <a:cs typeface="+mn-cs"/>
              </a:rPr>
              <a:t>x+4;</a:t>
            </a:r>
            <a:endParaRPr lang="en-US" altLang="zh-CN" kern="1200"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解答：去括号，得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kx+3k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x+4;</a:t>
            </a:r>
            <a:endParaRPr lang="en-US" altLang="zh-CN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90000"/>
              </a:lnSpc>
              <a:buFont typeface="Wingdings" panose="05000000000000000000" pitchFamily="2" charset="2"/>
            </a:pP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移项得</a:t>
            </a:r>
            <a:r>
              <a:rPr lang="en-US" altLang="zh-CN" b="1" kern="1200" err="1">
                <a:solidFill>
                  <a:srgbClr val="FF3300"/>
                </a:solidFill>
                <a:latin typeface="+mn-lt"/>
                <a:ea typeface="+mn-ea"/>
                <a:cs typeface="+mn-cs"/>
              </a:rPr>
              <a:t>kx-x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＞ 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4 -3k ;  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得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(k-1)x 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＞ 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4 -3k ;</a:t>
            </a:r>
            <a:endParaRPr lang="en-US" altLang="zh-CN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若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k-1=0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  即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k=1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时，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0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不成立，</a:t>
            </a:r>
            <a:endParaRPr lang="zh-CN" altLang="en-US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                   ∴不等式无解。</a:t>
            </a:r>
            <a:endParaRPr lang="zh-CN" altLang="en-US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若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k-1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0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，即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k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zh-CN" altLang="en-US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时，</a:t>
            </a:r>
            <a:endParaRPr lang="zh-CN" altLang="en-US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algn="l">
              <a:lnSpc>
                <a:spcPct val="80000"/>
              </a:lnSpc>
              <a:spcBef>
                <a:spcPct val="0"/>
              </a:spcBef>
              <a:buClrTx/>
              <a:buFont typeface="Wingdings" panose="05000000000000000000" pitchFamily="2" charset="2"/>
            </a:pPr>
            <a:endParaRPr lang="en-US" altLang="zh-CN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435" name="Rectangle 4"/>
          <p:cNvSpPr/>
          <p:nvPr/>
        </p:nvSpPr>
        <p:spPr>
          <a:xfrm>
            <a:off x="401955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6" name="Rectangle 5"/>
          <p:cNvSpPr/>
          <p:nvPr/>
        </p:nvSpPr>
        <p:spPr>
          <a:xfrm>
            <a:off x="3743325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7" name="Rectangle 6"/>
          <p:cNvSpPr/>
          <p:nvPr/>
        </p:nvSpPr>
        <p:spPr>
          <a:xfrm>
            <a:off x="3743325" y="28051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38" name="Rectangle 7"/>
          <p:cNvSpPr/>
          <p:nvPr/>
        </p:nvSpPr>
        <p:spPr>
          <a:xfrm>
            <a:off x="0" y="2667000"/>
            <a:ext cx="9144000" cy="24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9" name="Rectangle 8"/>
          <p:cNvSpPr/>
          <p:nvPr/>
        </p:nvSpPr>
        <p:spPr>
          <a:xfrm>
            <a:off x="3848100" y="27717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40" name="Rectangle 9"/>
          <p:cNvSpPr/>
          <p:nvPr/>
        </p:nvSpPr>
        <p:spPr>
          <a:xfrm>
            <a:off x="3810000" y="2667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71019" name="Object 11"/>
          <p:cNvGraphicFramePr>
            <a:graphicFrameLocks noChangeAspect="1"/>
          </p:cNvGraphicFramePr>
          <p:nvPr/>
        </p:nvGraphicFramePr>
        <p:xfrm>
          <a:off x="4140200" y="4005263"/>
          <a:ext cx="2016125" cy="114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" imgW="685800" imgH="393700" progId="Equation.3">
                  <p:embed/>
                </p:oleObj>
              </mc:Choice>
              <mc:Fallback>
                <p:oleObj name="" r:id="rId1" imgW="685800" imgH="393700" progId="Equation.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40200" y="4005263"/>
                        <a:ext cx="2016125" cy="1147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1020" name="Rectangle 12"/>
          <p:cNvSpPr/>
          <p:nvPr/>
        </p:nvSpPr>
        <p:spPr>
          <a:xfrm>
            <a:off x="468313" y="5157788"/>
            <a:ext cx="42243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若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k-1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，即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时，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1021" name="Object 13"/>
          <p:cNvGraphicFramePr>
            <a:graphicFrameLocks noChangeAspect="1"/>
          </p:cNvGraphicFramePr>
          <p:nvPr/>
        </p:nvGraphicFramePr>
        <p:xfrm>
          <a:off x="4067175" y="5751513"/>
          <a:ext cx="1944688" cy="110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3" imgW="685800" imgH="393700" progId="Equation.3">
                  <p:embed/>
                </p:oleObj>
              </mc:Choice>
              <mc:Fallback>
                <p:oleObj name="" r:id="rId3" imgW="685800" imgH="393700" progId="Equation.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7175" y="5751513"/>
                        <a:ext cx="1944688" cy="1106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4" name="Rectangle 14"/>
          <p:cNvSpPr/>
          <p:nvPr/>
        </p:nvSpPr>
        <p:spPr>
          <a:xfrm>
            <a:off x="2895600" y="4246563"/>
            <a:ext cx="311150" cy="2444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10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。</a:t>
            </a:r>
            <a:endParaRPr lang="zh-CN" altLang="en-US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charRg st="2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charRg st="24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charRg st="43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1011">
                                            <p:txEl>
                                              <p:charRg st="43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charRg st="80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1011">
                                            <p:txEl>
                                              <p:charRg st="80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charRg st="103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1011">
                                            <p:txEl>
                                              <p:charRg st="103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charRg st="138" end="1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1011">
                                            <p:txEl>
                                              <p:charRg st="138" end="1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1" grpId="0" build="p"/>
      <p:bldP spid="1710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/>
          </p:cNvSpPr>
          <p:nvPr>
            <p:ph type="subTitle" idx="1"/>
          </p:nvPr>
        </p:nvSpPr>
        <p:spPr>
          <a:xfrm>
            <a:off x="323850" y="549275"/>
            <a:ext cx="8153400" cy="1828800"/>
          </a:xfrm>
          <a:ln/>
        </p:spPr>
        <p:txBody>
          <a:bodyPr vert="horz" wrap="square" lIns="91440" tIns="45720" rIns="91440" bIns="45720" anchor="t"/>
          <a:p>
            <a:pPr algn="l" eaLnBrk="1" hangingPunct="1">
              <a:buFont typeface="Wingdings" panose="05000000000000000000" pitchFamily="2" charset="2"/>
            </a:pPr>
            <a:r>
              <a:rPr lang="en-US" altLang="zh-CN" kern="1200">
                <a:latin typeface="+mn-lt"/>
                <a:ea typeface="+mn-ea"/>
                <a:cs typeface="+mn-cs"/>
              </a:rPr>
              <a:t>6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、 </a:t>
            </a:r>
            <a:r>
              <a:rPr lang="en-US" altLang="zh-CN" kern="1200">
                <a:latin typeface="+mn-lt"/>
                <a:ea typeface="+mn-ea"/>
                <a:cs typeface="+mn-cs"/>
              </a:rPr>
              <a:t>m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取何值时，关于</a:t>
            </a:r>
            <a:r>
              <a:rPr lang="en-US" altLang="zh-CN" i="1" kern="1200">
                <a:latin typeface="+mn-lt"/>
                <a:ea typeface="+mn-ea"/>
                <a:cs typeface="+mn-cs"/>
              </a:rPr>
              <a:t>x</a:t>
            </a:r>
            <a:r>
              <a:rPr lang="zh-CN" altLang="en-US" kern="1200" dirty="0">
                <a:latin typeface="+mn-lt"/>
                <a:ea typeface="+mn-ea"/>
                <a:cs typeface="+mn-cs"/>
              </a:rPr>
              <a:t>的方程</a:t>
            </a:r>
            <a:endParaRPr lang="zh-CN" altLang="en-US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19459" name="Rectangle 3"/>
          <p:cNvSpPr/>
          <p:nvPr/>
        </p:nvSpPr>
        <p:spPr>
          <a:xfrm>
            <a:off x="401955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0" name="Rectangle 4"/>
          <p:cNvSpPr/>
          <p:nvPr/>
        </p:nvSpPr>
        <p:spPr>
          <a:xfrm>
            <a:off x="3743325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1" name="Rectangle 5"/>
          <p:cNvSpPr/>
          <p:nvPr/>
        </p:nvSpPr>
        <p:spPr>
          <a:xfrm>
            <a:off x="3743325" y="28051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2" name="Rectangle 6"/>
          <p:cNvSpPr/>
          <p:nvPr/>
        </p:nvSpPr>
        <p:spPr>
          <a:xfrm>
            <a:off x="3733800" y="2852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3" name="Rectangle 7"/>
          <p:cNvSpPr/>
          <p:nvPr/>
        </p:nvSpPr>
        <p:spPr>
          <a:xfrm>
            <a:off x="0" y="2667000"/>
            <a:ext cx="9144000" cy="24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4" name="Rectangle 8"/>
          <p:cNvSpPr/>
          <p:nvPr/>
        </p:nvSpPr>
        <p:spPr>
          <a:xfrm>
            <a:off x="3848100" y="27717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5" name="Rectangle 9"/>
          <p:cNvSpPr/>
          <p:nvPr/>
        </p:nvSpPr>
        <p:spPr>
          <a:xfrm>
            <a:off x="3810000" y="2667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9466" name="Rectangle 10"/>
          <p:cNvSpPr/>
          <p:nvPr/>
        </p:nvSpPr>
        <p:spPr>
          <a:xfrm>
            <a:off x="3848100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9467" name="Object 12"/>
          <p:cNvGraphicFramePr>
            <a:graphicFrameLocks noChangeAspect="1"/>
          </p:cNvGraphicFramePr>
          <p:nvPr/>
        </p:nvGraphicFramePr>
        <p:xfrm>
          <a:off x="1908175" y="1125538"/>
          <a:ext cx="4176713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1485900" imgH="393700" progId="Equation.3">
                  <p:embed/>
                </p:oleObj>
              </mc:Choice>
              <mc:Fallback>
                <p:oleObj name="" r:id="rId1" imgW="1485900" imgH="393700" progId="Equation.3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08175" y="1125538"/>
                        <a:ext cx="4176713" cy="109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45" name="Rectangle 13"/>
          <p:cNvSpPr/>
          <p:nvPr/>
        </p:nvSpPr>
        <p:spPr>
          <a:xfrm>
            <a:off x="684213" y="2276475"/>
            <a:ext cx="6551612" cy="15541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 eaLnBrk="1" hangingPunct="1">
              <a:tabLst>
                <a:tab pos="266700" algn="l"/>
              </a:tabLst>
            </a:pPr>
            <a:r>
              <a:rPr lang="zh-CN" altLang="en-US" sz="32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的解大于</a:t>
            </a:r>
            <a:r>
              <a:rPr lang="en-US" altLang="zh-CN" sz="3200" b="0" i="0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defTabSz="0">
              <a:tabLst>
                <a:tab pos="266700" algn="l"/>
              </a:tabLst>
            </a:pP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解答：解这个方程：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defTabSz="0">
              <a:tabLst>
                <a:tab pos="266700" algn="l"/>
              </a:tabLst>
            </a:pPr>
            <a:endParaRPr lang="en-US" altLang="zh-CN" sz="3200" i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2046" name="Object 14"/>
          <p:cNvGraphicFramePr>
            <a:graphicFrameLocks noChangeAspect="1"/>
          </p:cNvGraphicFramePr>
          <p:nvPr/>
        </p:nvGraphicFramePr>
        <p:xfrm>
          <a:off x="1547813" y="3357563"/>
          <a:ext cx="5922962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3" imgW="1841500" imgH="203200" progId="Equation.3">
                  <p:embed/>
                </p:oleObj>
              </mc:Choice>
              <mc:Fallback>
                <p:oleObj name="" r:id="rId3" imgW="1841500" imgH="203200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47813" y="3357563"/>
                        <a:ext cx="5922962" cy="644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0" name="Rectangle 15"/>
          <p:cNvSpPr/>
          <p:nvPr/>
        </p:nvSpPr>
        <p:spPr>
          <a:xfrm>
            <a:off x="6418263" y="3394075"/>
            <a:ext cx="374650" cy="2444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∴ 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2048" name="Object 16"/>
          <p:cNvGraphicFramePr>
            <a:graphicFrameLocks noChangeAspect="1"/>
          </p:cNvGraphicFramePr>
          <p:nvPr/>
        </p:nvGraphicFramePr>
        <p:xfrm>
          <a:off x="2771775" y="3789363"/>
          <a:ext cx="2087563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5" imgW="685800" imgH="393700" progId="Equation.3">
                  <p:embed/>
                </p:oleObj>
              </mc:Choice>
              <mc:Fallback>
                <p:oleObj name="" r:id="rId5" imgW="685800" imgH="393700" progId="Equation.3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71775" y="3789363"/>
                        <a:ext cx="2087563" cy="1189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2049" name="Rectangle 17"/>
          <p:cNvSpPr/>
          <p:nvPr/>
        </p:nvSpPr>
        <p:spPr>
          <a:xfrm>
            <a:off x="468313" y="5373688"/>
            <a:ext cx="28352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 eaLnBrk="1" hangingPunct="1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根据题意，得  </a:t>
            </a:r>
            <a:endParaRPr lang="zh-CN" altLang="en-US" sz="3200" i="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2050" name="Rectangle 18"/>
          <p:cNvSpPr/>
          <p:nvPr/>
        </p:nvSpPr>
        <p:spPr>
          <a:xfrm>
            <a:off x="2339975" y="6278563"/>
            <a:ext cx="3529013" cy="5794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/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解得  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32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＞</a:t>
            </a:r>
            <a:r>
              <a:rPr lang="en-US" altLang="zh-CN" sz="3200" i="0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i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74" name="Rectangle 19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72052" name="Object 20"/>
          <p:cNvGraphicFramePr>
            <a:graphicFrameLocks noChangeAspect="1"/>
          </p:cNvGraphicFramePr>
          <p:nvPr/>
        </p:nvGraphicFramePr>
        <p:xfrm>
          <a:off x="3276600" y="5043488"/>
          <a:ext cx="1943100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7" imgW="647700" imgH="393700" progId="Equation.3">
                  <p:embed/>
                </p:oleObj>
              </mc:Choice>
              <mc:Fallback>
                <p:oleObj name="" r:id="rId7" imgW="647700" imgH="393700" progId="Equation.3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76600" y="5043488"/>
                        <a:ext cx="1943100" cy="1171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204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5">
                                            <p:txEl>
                                              <p:charRg st="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2045">
                                            <p:txEl>
                                              <p:charRg st="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2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5" grpId="0" build="p"/>
      <p:bldP spid="172049" grpId="0"/>
      <p:bldP spid="1720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87" name="Text Box 23"/>
          <p:cNvSpPr txBox="1"/>
          <p:nvPr/>
        </p:nvSpPr>
        <p:spPr>
          <a:xfrm>
            <a:off x="900113" y="1052513"/>
            <a:ext cx="7559675" cy="3113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7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、当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取什么值时，代数式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5x-7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的值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）不大于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endParaRPr lang="en-US" altLang="zh-CN" sz="3600" i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）是非负数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）小于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倍与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6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的差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1288" name="Text Box 24"/>
          <p:cNvSpPr txBox="1"/>
          <p:nvPr/>
        </p:nvSpPr>
        <p:spPr>
          <a:xfrm>
            <a:off x="755650" y="4797425"/>
            <a:ext cx="7129463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8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、已知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2x-y=0,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且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x-y+5&gt;0.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求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的取值范围。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7" grpId="0"/>
      <p:bldP spid="112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55" name="Text Box 19"/>
          <p:cNvSpPr txBox="1"/>
          <p:nvPr/>
        </p:nvSpPr>
        <p:spPr>
          <a:xfrm>
            <a:off x="827088" y="908050"/>
            <a:ext cx="743108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9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、你能在数轴上把不等式│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x│&lt; 3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解集表示出来吗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?</a:t>
            </a:r>
            <a:endParaRPr lang="en-US" altLang="zh-CN" sz="3600" i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14360" name="Text Box 24"/>
          <p:cNvSpPr txBox="1"/>
          <p:nvPr/>
        </p:nvSpPr>
        <p:spPr>
          <a:xfrm>
            <a:off x="900113" y="2781300"/>
            <a:ext cx="6840537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Arial" panose="020B0604020202020204" pitchFamily="34" charset="0"/>
              </a:rPr>
              <a:t>10</a:t>
            </a:r>
            <a:r>
              <a:rPr lang="zh-CN" altLang="en-US" sz="3600" i="0" dirty="0">
                <a:solidFill>
                  <a:schemeClr val="tx1"/>
                </a:solidFill>
                <a:latin typeface="Arial" panose="020B0604020202020204" pitchFamily="34" charset="0"/>
              </a:rPr>
              <a:t>、求满足不等式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│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x│≼ 4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整数解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____________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。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pic>
        <p:nvPicPr>
          <p:cNvPr id="21508" name="Picture 29" descr="gifbj0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7813" y="4508500"/>
            <a:ext cx="1417637" cy="1700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Picture 30" descr="gifbj0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4652963"/>
            <a:ext cx="1417638" cy="17002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5" grpId="0"/>
      <p:bldP spid="1436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9746" name="Text Box 2"/>
          <p:cNvSpPr txBox="1"/>
          <p:nvPr/>
        </p:nvSpPr>
        <p:spPr>
          <a:xfrm>
            <a:off x="323850" y="549275"/>
            <a:ext cx="8066088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12.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如果方程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:3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（ｘ－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）＝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ａ＋ｘ－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18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的根是个负数，若ａ是正整数，试确定ｘ的值。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pic>
        <p:nvPicPr>
          <p:cNvPr id="22531" name="Picture 5" descr="gif0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2988" y="4652963"/>
            <a:ext cx="1584325" cy="1584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2" name="Picture 6" descr="gif0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7175" y="5013325"/>
            <a:ext cx="1584325" cy="1584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3" name="Picture 7" descr="gif0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72225" y="4868863"/>
            <a:ext cx="1584325" cy="158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1730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4495800" cy="666750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解一元一次不等式组</a:t>
            </a:r>
            <a:endParaRPr kumimoji="0" lang="zh-CN" altLang="en-US" sz="3600" i="0" kern="1200" cap="none" spc="0" normalizeH="0" baseline="0" noProof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5486400" y="381000"/>
          <a:ext cx="2708275" cy="180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" imgW="939800" imgH="647700" progId="Equation.DSMT4">
                  <p:embed/>
                </p:oleObj>
              </mc:Choice>
              <mc:Fallback>
                <p:oleObj name="" r:id="rId1" imgW="939800" imgH="6477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86400" y="381000"/>
                        <a:ext cx="2708275" cy="1804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Rectangle 4"/>
          <p:cNvSpPr/>
          <p:nvPr/>
        </p:nvSpPr>
        <p:spPr>
          <a:xfrm>
            <a:off x="43656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sz="18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1066800" y="2286000"/>
            <a:ext cx="50292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解：由（</a:t>
            </a:r>
            <a:r>
              <a:rPr kumimoji="0" lang="en-US" altLang="zh-CN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）得：</a:t>
            </a:r>
            <a:r>
              <a:rPr kumimoji="0" lang="en-US" altLang="zh-CN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x&gt;-1</a:t>
            </a:r>
            <a:endParaRPr kumimoji="0" lang="en-US" altLang="zh-CN" sz="3600" i="0" kern="1200" cap="none" spc="0" normalizeH="0" baseline="0" noProof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由（</a:t>
            </a:r>
            <a:r>
              <a:rPr kumimoji="0" lang="en-US" altLang="zh-CN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）得：</a:t>
            </a:r>
            <a:r>
              <a:rPr kumimoji="0" lang="en-US" altLang="zh-CN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x≤6</a:t>
            </a:r>
            <a:endParaRPr kumimoji="0" lang="en-US" altLang="zh-CN" sz="3600" i="0" kern="1200" cap="none" spc="0" normalizeH="0" baseline="0" noProof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3558" name="Group 6"/>
          <p:cNvGrpSpPr/>
          <p:nvPr/>
        </p:nvGrpSpPr>
        <p:grpSpPr>
          <a:xfrm>
            <a:off x="2141538" y="4689475"/>
            <a:ext cx="4621212" cy="485775"/>
            <a:chOff x="1349" y="2954"/>
            <a:chExt cx="2911" cy="306"/>
          </a:xfrm>
        </p:grpSpPr>
        <p:grpSp>
          <p:nvGrpSpPr>
            <p:cNvPr id="23563" name="Group 7"/>
            <p:cNvGrpSpPr/>
            <p:nvPr/>
          </p:nvGrpSpPr>
          <p:grpSpPr>
            <a:xfrm>
              <a:off x="1428" y="2954"/>
              <a:ext cx="2832" cy="68"/>
              <a:chOff x="1428" y="2954"/>
              <a:chExt cx="2832" cy="68"/>
            </a:xfrm>
          </p:grpSpPr>
          <p:sp>
            <p:nvSpPr>
              <p:cNvPr id="23573" name="Line 8"/>
              <p:cNvSpPr/>
              <p:nvPr/>
            </p:nvSpPr>
            <p:spPr>
              <a:xfrm>
                <a:off x="1428" y="3022"/>
                <a:ext cx="2832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3574" name="Line 9"/>
              <p:cNvSpPr/>
              <p:nvPr/>
            </p:nvSpPr>
            <p:spPr>
              <a:xfrm>
                <a:off x="1519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75" name="Line 10"/>
              <p:cNvSpPr/>
              <p:nvPr/>
            </p:nvSpPr>
            <p:spPr>
              <a:xfrm>
                <a:off x="1803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76" name="Line 11"/>
              <p:cNvSpPr/>
              <p:nvPr/>
            </p:nvSpPr>
            <p:spPr>
              <a:xfrm>
                <a:off x="2058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77" name="Line 12"/>
              <p:cNvSpPr/>
              <p:nvPr/>
            </p:nvSpPr>
            <p:spPr>
              <a:xfrm>
                <a:off x="2341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78" name="Line 13"/>
              <p:cNvSpPr/>
              <p:nvPr/>
            </p:nvSpPr>
            <p:spPr>
              <a:xfrm>
                <a:off x="2625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79" name="Line 14"/>
              <p:cNvSpPr/>
              <p:nvPr/>
            </p:nvSpPr>
            <p:spPr>
              <a:xfrm>
                <a:off x="2965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80" name="Line 15"/>
              <p:cNvSpPr/>
              <p:nvPr/>
            </p:nvSpPr>
            <p:spPr>
              <a:xfrm>
                <a:off x="3305" y="2954"/>
                <a:ext cx="0" cy="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81" name="Line 16"/>
              <p:cNvSpPr/>
              <p:nvPr/>
            </p:nvSpPr>
            <p:spPr>
              <a:xfrm>
                <a:off x="3617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82" name="Line 17"/>
              <p:cNvSpPr/>
              <p:nvPr/>
            </p:nvSpPr>
            <p:spPr>
              <a:xfrm>
                <a:off x="3901" y="2982"/>
                <a:ext cx="0" cy="2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3564" name="Text Box 18"/>
            <p:cNvSpPr txBox="1"/>
            <p:nvPr/>
          </p:nvSpPr>
          <p:spPr>
            <a:xfrm>
              <a:off x="1349" y="3006"/>
              <a:ext cx="31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-1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65" name="Text Box 19"/>
            <p:cNvSpPr txBox="1"/>
            <p:nvPr/>
          </p:nvSpPr>
          <p:spPr>
            <a:xfrm>
              <a:off x="1716" y="2990"/>
              <a:ext cx="20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1" hangingPunct="1"/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0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66" name="Text Box 20"/>
            <p:cNvSpPr txBox="1"/>
            <p:nvPr/>
          </p:nvSpPr>
          <p:spPr>
            <a:xfrm>
              <a:off x="1974" y="3010"/>
              <a:ext cx="311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1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67" name="Text Box 21"/>
            <p:cNvSpPr txBox="1"/>
            <p:nvPr/>
          </p:nvSpPr>
          <p:spPr>
            <a:xfrm>
              <a:off x="2228" y="3010"/>
              <a:ext cx="22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68" name="Text Box 22"/>
            <p:cNvSpPr txBox="1"/>
            <p:nvPr/>
          </p:nvSpPr>
          <p:spPr>
            <a:xfrm>
              <a:off x="2540" y="3010"/>
              <a:ext cx="255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3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69" name="Text Box 23"/>
            <p:cNvSpPr txBox="1"/>
            <p:nvPr/>
          </p:nvSpPr>
          <p:spPr>
            <a:xfrm>
              <a:off x="2851" y="3010"/>
              <a:ext cx="31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4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70" name="Text Box 24"/>
            <p:cNvSpPr txBox="1"/>
            <p:nvPr/>
          </p:nvSpPr>
          <p:spPr>
            <a:xfrm>
              <a:off x="3193" y="3010"/>
              <a:ext cx="22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5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71" name="Text Box 25"/>
            <p:cNvSpPr txBox="1"/>
            <p:nvPr/>
          </p:nvSpPr>
          <p:spPr>
            <a:xfrm>
              <a:off x="3532" y="3010"/>
              <a:ext cx="31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6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572" name="Text Box 26"/>
            <p:cNvSpPr txBox="1"/>
            <p:nvPr/>
          </p:nvSpPr>
          <p:spPr>
            <a:xfrm>
              <a:off x="3787" y="3010"/>
              <a:ext cx="19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Arial" panose="020B0604020202020204" pitchFamily="34" charset="0"/>
                </a:rPr>
                <a:t>7</a:t>
              </a:r>
              <a:endParaRPr lang="en-US" altLang="zh-CN" sz="20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3559" name="Freeform 27"/>
          <p:cNvSpPr/>
          <p:nvPr/>
        </p:nvSpPr>
        <p:spPr>
          <a:xfrm>
            <a:off x="2411413" y="4238625"/>
            <a:ext cx="4365625" cy="450850"/>
          </a:xfrm>
          <a:custGeom>
            <a:avLst/>
            <a:gdLst/>
            <a:ahLst/>
            <a:cxnLst>
              <a:cxn ang="0">
                <a:pos x="0" y="450850"/>
              </a:cxn>
              <a:cxn ang="0">
                <a:pos x="179388" y="0"/>
              </a:cxn>
              <a:cxn ang="0">
                <a:pos x="4365625" y="0"/>
              </a:cxn>
            </a:cxnLst>
            <a:pathLst>
              <a:path w="2750" h="284">
                <a:moveTo>
                  <a:pt x="0" y="284"/>
                </a:moveTo>
                <a:lnTo>
                  <a:pt x="113" y="0"/>
                </a:lnTo>
                <a:lnTo>
                  <a:pt x="2750" y="0"/>
                </a:lnTo>
              </a:path>
            </a:pathLst>
          </a:custGeom>
          <a:noFill/>
          <a:ln w="38100" cap="flat" cmpd="sng">
            <a:solidFill>
              <a:srgbClr val="8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3560" name="Oval 28"/>
          <p:cNvSpPr/>
          <p:nvPr/>
        </p:nvSpPr>
        <p:spPr>
          <a:xfrm>
            <a:off x="2366963" y="4687888"/>
            <a:ext cx="88900" cy="90487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3561" name="Freeform 29"/>
          <p:cNvSpPr/>
          <p:nvPr/>
        </p:nvSpPr>
        <p:spPr>
          <a:xfrm>
            <a:off x="2006600" y="4419600"/>
            <a:ext cx="4186238" cy="358775"/>
          </a:xfrm>
          <a:custGeom>
            <a:avLst/>
            <a:gdLst/>
            <a:ahLst/>
            <a:cxnLst>
              <a:cxn ang="0">
                <a:pos x="4186238" y="358775"/>
              </a:cxn>
              <a:cxn ang="0">
                <a:pos x="4051300" y="0"/>
              </a:cxn>
              <a:cxn ang="0">
                <a:pos x="0" y="0"/>
              </a:cxn>
            </a:cxnLst>
            <a:pathLst>
              <a:path w="2637" h="226">
                <a:moveTo>
                  <a:pt x="2637" y="226"/>
                </a:moveTo>
                <a:lnTo>
                  <a:pt x="2552" y="0"/>
                </a:lnTo>
                <a:lnTo>
                  <a:pt x="0" y="0"/>
                </a:lnTo>
              </a:path>
            </a:pathLst>
          </a:custGeom>
          <a:noFill/>
          <a:ln w="38100" cap="flat" cmpd="sng">
            <a:solidFill>
              <a:srgbClr val="8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23562" name="Object 30"/>
          <p:cNvGraphicFramePr>
            <a:graphicFrameLocks noChangeAspect="1"/>
          </p:cNvGraphicFramePr>
          <p:nvPr/>
        </p:nvGraphicFramePr>
        <p:xfrm>
          <a:off x="1962150" y="5499100"/>
          <a:ext cx="4724400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3" imgW="1930400" imgH="342900" progId="Equation.DSMT4">
                  <p:embed/>
                </p:oleObj>
              </mc:Choice>
              <mc:Fallback>
                <p:oleObj name="" r:id="rId3" imgW="1930400" imgH="3429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62150" y="5499100"/>
                        <a:ext cx="4724400" cy="839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2"/>
          <p:cNvSpPr txBox="1"/>
          <p:nvPr/>
        </p:nvSpPr>
        <p:spPr>
          <a:xfrm>
            <a:off x="304800" y="304800"/>
            <a:ext cx="426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rgbClr val="FF0066"/>
                </a:solidFill>
                <a:latin typeface="Tahoma" panose="020B0604030504040204" pitchFamily="34" charset="0"/>
              </a:rPr>
              <a:t>3 </a:t>
            </a:r>
            <a:r>
              <a:rPr lang="zh-CN" altLang="en-US" sz="3600" i="0" dirty="0">
                <a:solidFill>
                  <a:srgbClr val="FF0066"/>
                </a:solidFill>
                <a:latin typeface="Tahoma" panose="020B0604030504040204" pitchFamily="34" charset="0"/>
              </a:rPr>
              <a:t>不等式组的解法</a:t>
            </a:r>
            <a:endParaRPr lang="zh-CN" altLang="en-US" sz="3600" i="0" dirty="0">
              <a:solidFill>
                <a:srgbClr val="FF0066"/>
              </a:solidFill>
              <a:latin typeface="Tahoma" panose="020B0604030504040204" pitchFamily="34" charset="0"/>
            </a:endParaRPr>
          </a:p>
        </p:txBody>
      </p:sp>
      <p:grpSp>
        <p:nvGrpSpPr>
          <p:cNvPr id="214019" name="Group 3"/>
          <p:cNvGrpSpPr/>
          <p:nvPr/>
        </p:nvGrpSpPr>
        <p:grpSpPr>
          <a:xfrm>
            <a:off x="0" y="2057400"/>
            <a:ext cx="2133600" cy="1160463"/>
            <a:chOff x="528" y="1296"/>
            <a:chExt cx="1344" cy="731"/>
          </a:xfrm>
        </p:grpSpPr>
        <p:sp>
          <p:nvSpPr>
            <p:cNvPr id="24684" name="Text Box 4"/>
            <p:cNvSpPr txBox="1"/>
            <p:nvPr/>
          </p:nvSpPr>
          <p:spPr>
            <a:xfrm>
              <a:off x="528" y="1296"/>
              <a:ext cx="1200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若     </a:t>
              </a: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x&gt;3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4685" name="AutoShape 5"/>
            <p:cNvSpPr/>
            <p:nvPr/>
          </p:nvSpPr>
          <p:spPr>
            <a:xfrm>
              <a:off x="960" y="1344"/>
              <a:ext cx="48" cy="672"/>
            </a:xfrm>
            <a:prstGeom prst="leftBrace">
              <a:avLst>
                <a:gd name="adj1" fmla="val 116666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4686" name="Text Box 6"/>
            <p:cNvSpPr txBox="1"/>
            <p:nvPr/>
          </p:nvSpPr>
          <p:spPr>
            <a:xfrm>
              <a:off x="1104" y="1680"/>
              <a:ext cx="7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X&gt;7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14023" name="Text Box 7"/>
          <p:cNvSpPr txBox="1"/>
          <p:nvPr/>
        </p:nvSpPr>
        <p:spPr>
          <a:xfrm>
            <a:off x="1981200" y="3276600"/>
            <a:ext cx="1447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x&gt;7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14024" name="Text Box 8"/>
          <p:cNvSpPr txBox="1"/>
          <p:nvPr/>
        </p:nvSpPr>
        <p:spPr>
          <a:xfrm>
            <a:off x="5715000" y="32766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rgbClr val="000099"/>
                </a:solidFill>
                <a:latin typeface="Tahoma" panose="020B0604030504040204" pitchFamily="34" charset="0"/>
              </a:rPr>
              <a:t>大大取大</a:t>
            </a:r>
            <a:endParaRPr lang="zh-CN" altLang="en-US" i="0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grpSp>
        <p:nvGrpSpPr>
          <p:cNvPr id="214025" name="Group 9"/>
          <p:cNvGrpSpPr/>
          <p:nvPr/>
        </p:nvGrpSpPr>
        <p:grpSpPr>
          <a:xfrm>
            <a:off x="0" y="4419600"/>
            <a:ext cx="2133600" cy="1160463"/>
            <a:chOff x="528" y="1296"/>
            <a:chExt cx="1344" cy="731"/>
          </a:xfrm>
        </p:grpSpPr>
        <p:sp>
          <p:nvSpPr>
            <p:cNvPr id="24681" name="Text Box 10"/>
            <p:cNvSpPr txBox="1"/>
            <p:nvPr/>
          </p:nvSpPr>
          <p:spPr>
            <a:xfrm>
              <a:off x="528" y="1296"/>
              <a:ext cx="1200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若     </a:t>
              </a: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x&lt;3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4682" name="AutoShape 11"/>
            <p:cNvSpPr/>
            <p:nvPr/>
          </p:nvSpPr>
          <p:spPr>
            <a:xfrm>
              <a:off x="960" y="1344"/>
              <a:ext cx="48" cy="672"/>
            </a:xfrm>
            <a:prstGeom prst="leftBrace">
              <a:avLst>
                <a:gd name="adj1" fmla="val 116666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4683" name="Text Box 12"/>
            <p:cNvSpPr txBox="1"/>
            <p:nvPr/>
          </p:nvSpPr>
          <p:spPr>
            <a:xfrm>
              <a:off x="1104" y="1680"/>
              <a:ext cx="7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X&lt;-1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14029" name="Rectangle 13"/>
          <p:cNvSpPr/>
          <p:nvPr/>
        </p:nvSpPr>
        <p:spPr>
          <a:xfrm>
            <a:off x="2209800" y="6019800"/>
            <a:ext cx="1752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x&lt;-1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14030" name="Rectangle 14"/>
          <p:cNvSpPr/>
          <p:nvPr/>
        </p:nvSpPr>
        <p:spPr>
          <a:xfrm>
            <a:off x="5791200" y="6019800"/>
            <a:ext cx="198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rgbClr val="000099"/>
                </a:solidFill>
                <a:latin typeface="Tahoma" panose="020B0604030504040204" pitchFamily="34" charset="0"/>
              </a:rPr>
              <a:t>小小取小</a:t>
            </a:r>
            <a:endParaRPr lang="zh-CN" altLang="en-US" i="0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grpSp>
        <p:nvGrpSpPr>
          <p:cNvPr id="24585" name="Group 15"/>
          <p:cNvGrpSpPr/>
          <p:nvPr/>
        </p:nvGrpSpPr>
        <p:grpSpPr>
          <a:xfrm>
            <a:off x="1905000" y="2514600"/>
            <a:ext cx="7548563" cy="514350"/>
            <a:chOff x="1632" y="760"/>
            <a:chExt cx="2648" cy="324"/>
          </a:xfrm>
        </p:grpSpPr>
        <p:graphicFrame>
          <p:nvGraphicFramePr>
            <p:cNvPr id="24669" name="Object 16"/>
            <p:cNvGraphicFramePr>
              <a:graphicFrameLocks noChangeAspect="1"/>
            </p:cNvGraphicFramePr>
            <p:nvPr/>
          </p:nvGraphicFramePr>
          <p:xfrm>
            <a:off x="1632" y="760"/>
            <a:ext cx="2648" cy="1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8" name="" r:id="rId1" imgW="1666875" imgH="238125" progId="Paint.Picture">
                    <p:embed/>
                  </p:oleObj>
                </mc:Choice>
                <mc:Fallback>
                  <p:oleObj name="" r:id="rId1" imgW="1666875" imgH="238125" progId="Paint.Picture">
                    <p:embed/>
                    <p:pic>
                      <p:nvPicPr>
                        <p:cNvPr id="0" name="图片 3117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32" y="760"/>
                          <a:ext cx="2648" cy="16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4670" name="Group 17"/>
            <p:cNvGrpSpPr/>
            <p:nvPr/>
          </p:nvGrpSpPr>
          <p:grpSpPr>
            <a:xfrm>
              <a:off x="1928" y="819"/>
              <a:ext cx="2166" cy="265"/>
              <a:chOff x="2296" y="985"/>
              <a:chExt cx="2166" cy="265"/>
            </a:xfrm>
          </p:grpSpPr>
          <p:sp>
            <p:nvSpPr>
              <p:cNvPr id="24671" name="Text Box 18"/>
              <p:cNvSpPr txBox="1"/>
              <p:nvPr/>
            </p:nvSpPr>
            <p:spPr>
              <a:xfrm>
                <a:off x="2296" y="1022"/>
                <a:ext cx="6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0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2" name="Text Box 19"/>
              <p:cNvSpPr txBox="1"/>
              <p:nvPr/>
            </p:nvSpPr>
            <p:spPr>
              <a:xfrm>
                <a:off x="3852" y="996"/>
                <a:ext cx="16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7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3" name="Text Box 20"/>
              <p:cNvSpPr txBox="1"/>
              <p:nvPr/>
            </p:nvSpPr>
            <p:spPr>
              <a:xfrm>
                <a:off x="3624" y="992"/>
                <a:ext cx="16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6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4" name="Text Box 21"/>
              <p:cNvSpPr txBox="1"/>
              <p:nvPr/>
            </p:nvSpPr>
            <p:spPr>
              <a:xfrm>
                <a:off x="3392" y="998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5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5" name="Text Box 22"/>
              <p:cNvSpPr txBox="1"/>
              <p:nvPr/>
            </p:nvSpPr>
            <p:spPr>
              <a:xfrm>
                <a:off x="3184" y="996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6" name="Text Box 23"/>
              <p:cNvSpPr txBox="1"/>
              <p:nvPr/>
            </p:nvSpPr>
            <p:spPr>
              <a:xfrm>
                <a:off x="2711" y="992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7" name="Text Box 24"/>
              <p:cNvSpPr txBox="1"/>
              <p:nvPr/>
            </p:nvSpPr>
            <p:spPr>
              <a:xfrm>
                <a:off x="2481" y="985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8" name="Text Box 25"/>
              <p:cNvSpPr txBox="1"/>
              <p:nvPr/>
            </p:nvSpPr>
            <p:spPr>
              <a:xfrm>
                <a:off x="2950" y="990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79" name="Text Box 26"/>
              <p:cNvSpPr txBox="1"/>
              <p:nvPr/>
            </p:nvSpPr>
            <p:spPr>
              <a:xfrm>
                <a:off x="4088" y="1000"/>
                <a:ext cx="149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8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80" name="Text Box 27"/>
              <p:cNvSpPr txBox="1"/>
              <p:nvPr/>
            </p:nvSpPr>
            <p:spPr>
              <a:xfrm>
                <a:off x="4311" y="1000"/>
                <a:ext cx="1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9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4044" name="Group 28"/>
          <p:cNvGrpSpPr/>
          <p:nvPr/>
        </p:nvGrpSpPr>
        <p:grpSpPr>
          <a:xfrm>
            <a:off x="4572000" y="1371600"/>
            <a:ext cx="5156200" cy="1905000"/>
            <a:chOff x="2678" y="372"/>
            <a:chExt cx="3248" cy="1253"/>
          </a:xfrm>
        </p:grpSpPr>
        <p:graphicFrame>
          <p:nvGraphicFramePr>
            <p:cNvPr id="24667" name="Object 29"/>
            <p:cNvGraphicFramePr>
              <a:graphicFrameLocks noChangeAspect="1"/>
            </p:cNvGraphicFramePr>
            <p:nvPr/>
          </p:nvGraphicFramePr>
          <p:xfrm>
            <a:off x="2678" y="372"/>
            <a:ext cx="3248" cy="12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9" name="" r:id="rId3" imgW="2266950" imgH="552450" progId="Paint.Picture">
                    <p:embed/>
                  </p:oleObj>
                </mc:Choice>
                <mc:Fallback>
                  <p:oleObj name="" r:id="rId3" imgW="2266950" imgH="552450" progId="Paint.Picture">
                    <p:embed/>
                    <p:pic>
                      <p:nvPicPr>
                        <p:cNvPr id="0" name="图片 3118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r="39706"/>
                        <a:stretch>
                          <a:fillRect/>
                        </a:stretch>
                      </p:blipFill>
                      <p:spPr>
                        <a:xfrm>
                          <a:off x="2678" y="372"/>
                          <a:ext cx="3248" cy="12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668" name="AutoShape 30"/>
            <p:cNvSpPr/>
            <p:nvPr/>
          </p:nvSpPr>
          <p:spPr>
            <a:xfrm>
              <a:off x="2797" y="1128"/>
              <a:ext cx="106" cy="94"/>
            </a:xfrm>
            <a:prstGeom prst="flowChartConnector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4587" name="Line 31"/>
          <p:cNvSpPr/>
          <p:nvPr/>
        </p:nvSpPr>
        <p:spPr>
          <a:xfrm>
            <a:off x="8610600" y="99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14048" name="Group 32"/>
          <p:cNvGrpSpPr/>
          <p:nvPr/>
        </p:nvGrpSpPr>
        <p:grpSpPr>
          <a:xfrm>
            <a:off x="7010400" y="1295400"/>
            <a:ext cx="2611438" cy="1414463"/>
            <a:chOff x="4223" y="300"/>
            <a:chExt cx="1645" cy="926"/>
          </a:xfrm>
        </p:grpSpPr>
        <p:graphicFrame>
          <p:nvGraphicFramePr>
            <p:cNvPr id="24665" name="Object 33"/>
            <p:cNvGraphicFramePr>
              <a:graphicFrameLocks noChangeAspect="1"/>
            </p:cNvGraphicFramePr>
            <p:nvPr/>
          </p:nvGraphicFramePr>
          <p:xfrm>
            <a:off x="4223" y="300"/>
            <a:ext cx="1645" cy="8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0" name="" r:id="rId5" imgW="2266950" imgH="552450" progId="Paint.Picture">
                    <p:embed/>
                  </p:oleObj>
                </mc:Choice>
                <mc:Fallback>
                  <p:oleObj name="" r:id="rId5" imgW="2266950" imgH="552450" progId="Paint.Picture">
                    <p:embed/>
                    <p:pic>
                      <p:nvPicPr>
                        <p:cNvPr id="0" name="图片 3119"/>
                        <p:cNvPicPr/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r="79402" b="58632"/>
                        <a:stretch>
                          <a:fillRect/>
                        </a:stretch>
                      </p:blipFill>
                      <p:spPr>
                        <a:xfrm>
                          <a:off x="4223" y="300"/>
                          <a:ext cx="1645" cy="8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666" name="AutoShape 34"/>
            <p:cNvSpPr/>
            <p:nvPr/>
          </p:nvSpPr>
          <p:spPr>
            <a:xfrm>
              <a:off x="4424" y="1132"/>
              <a:ext cx="106" cy="94"/>
            </a:xfrm>
            <a:prstGeom prst="flowChartConnector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4589" name="Group 35"/>
          <p:cNvGrpSpPr/>
          <p:nvPr/>
        </p:nvGrpSpPr>
        <p:grpSpPr>
          <a:xfrm>
            <a:off x="1946275" y="5257800"/>
            <a:ext cx="7197725" cy="546100"/>
            <a:chOff x="1540" y="2444"/>
            <a:chExt cx="3111" cy="344"/>
          </a:xfrm>
        </p:grpSpPr>
        <p:graphicFrame>
          <p:nvGraphicFramePr>
            <p:cNvPr id="24654" name="Object 36"/>
            <p:cNvGraphicFramePr>
              <a:graphicFrameLocks noChangeAspect="1"/>
            </p:cNvGraphicFramePr>
            <p:nvPr/>
          </p:nvGraphicFramePr>
          <p:xfrm>
            <a:off x="1540" y="2444"/>
            <a:ext cx="3111" cy="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1" name="" r:id="rId7" imgW="1666875" imgH="238125" progId="Paint.Picture">
                    <p:embed/>
                  </p:oleObj>
                </mc:Choice>
                <mc:Fallback>
                  <p:oleObj name="" r:id="rId7" imgW="1666875" imgH="238125" progId="Paint.Picture">
                    <p:embed/>
                    <p:pic>
                      <p:nvPicPr>
                        <p:cNvPr id="0" name="图片 3120"/>
                        <p:cNvPicPr/>
                        <p:nvPr/>
                      </p:nvPicPr>
                      <p:blipFill>
                        <a:blip r:embed="rId8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540" y="2444"/>
                          <a:ext cx="3111" cy="1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4655" name="Group 37"/>
            <p:cNvGrpSpPr/>
            <p:nvPr/>
          </p:nvGrpSpPr>
          <p:grpSpPr>
            <a:xfrm>
              <a:off x="1808" y="2496"/>
              <a:ext cx="2394" cy="292"/>
              <a:chOff x="2196" y="2496"/>
              <a:chExt cx="2642" cy="292"/>
            </a:xfrm>
          </p:grpSpPr>
          <p:sp>
            <p:nvSpPr>
              <p:cNvPr id="24656" name="Text Box 38"/>
              <p:cNvSpPr txBox="1"/>
              <p:nvPr/>
            </p:nvSpPr>
            <p:spPr>
              <a:xfrm>
                <a:off x="2196" y="2500"/>
                <a:ext cx="29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-</a:t>
                </a: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57" name="Text Box 39"/>
              <p:cNvSpPr txBox="1"/>
              <p:nvPr/>
            </p:nvSpPr>
            <p:spPr>
              <a:xfrm>
                <a:off x="2503" y="2496"/>
                <a:ext cx="35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-</a:t>
                </a: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58" name="Text Box 40"/>
              <p:cNvSpPr txBox="1"/>
              <p:nvPr/>
            </p:nvSpPr>
            <p:spPr>
              <a:xfrm>
                <a:off x="2821" y="2525"/>
                <a:ext cx="312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-1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59" name="Text Box 41"/>
              <p:cNvSpPr txBox="1"/>
              <p:nvPr/>
            </p:nvSpPr>
            <p:spPr>
              <a:xfrm>
                <a:off x="3205" y="2554"/>
                <a:ext cx="6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0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60" name="Text Box 42"/>
              <p:cNvSpPr txBox="1"/>
              <p:nvPr/>
            </p:nvSpPr>
            <p:spPr>
              <a:xfrm>
                <a:off x="4324" y="2517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61" name="Text Box 43"/>
              <p:cNvSpPr txBox="1"/>
              <p:nvPr/>
            </p:nvSpPr>
            <p:spPr>
              <a:xfrm>
                <a:off x="3731" y="2524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62" name="Text Box 44"/>
              <p:cNvSpPr txBox="1"/>
              <p:nvPr/>
            </p:nvSpPr>
            <p:spPr>
              <a:xfrm>
                <a:off x="3444" y="2523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63" name="Text Box 45"/>
              <p:cNvSpPr txBox="1"/>
              <p:nvPr/>
            </p:nvSpPr>
            <p:spPr>
              <a:xfrm>
                <a:off x="4018" y="2522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664" name="Text Box 46"/>
              <p:cNvSpPr txBox="1"/>
              <p:nvPr/>
            </p:nvSpPr>
            <p:spPr>
              <a:xfrm>
                <a:off x="4627" y="2508"/>
                <a:ext cx="21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5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4063" name="Group 47"/>
          <p:cNvGrpSpPr/>
          <p:nvPr/>
        </p:nvGrpSpPr>
        <p:grpSpPr>
          <a:xfrm>
            <a:off x="2362200" y="4495800"/>
            <a:ext cx="2044700" cy="1014413"/>
            <a:chOff x="1818" y="536"/>
            <a:chExt cx="1288" cy="639"/>
          </a:xfrm>
        </p:grpSpPr>
        <p:graphicFrame>
          <p:nvGraphicFramePr>
            <p:cNvPr id="24652" name="Object 48"/>
            <p:cNvGraphicFramePr>
              <a:graphicFrameLocks noChangeAspect="1"/>
            </p:cNvGraphicFramePr>
            <p:nvPr/>
          </p:nvGraphicFramePr>
          <p:xfrm>
            <a:off x="1818" y="536"/>
            <a:ext cx="1288" cy="5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2" name="" r:id="rId9" imgW="2238375" imgH="428625" progId="Paint.Picture">
                    <p:embed/>
                  </p:oleObj>
                </mc:Choice>
                <mc:Fallback>
                  <p:oleObj name="" r:id="rId9" imgW="2238375" imgH="428625" progId="Paint.Picture">
                    <p:embed/>
                    <p:pic>
                      <p:nvPicPr>
                        <p:cNvPr id="0" name="图片 3121"/>
                        <p:cNvPicPr/>
                        <p:nvPr/>
                      </p:nvPicPr>
                      <p:blipFill>
                        <a:blip r:embed="rId10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67546" b="41982"/>
                        <a:stretch>
                          <a:fillRect/>
                        </a:stretch>
                      </p:blipFill>
                      <p:spPr>
                        <a:xfrm>
                          <a:off x="1818" y="536"/>
                          <a:ext cx="1288" cy="5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653" name="Oval 49"/>
            <p:cNvSpPr/>
            <p:nvPr/>
          </p:nvSpPr>
          <p:spPr>
            <a:xfrm>
              <a:off x="2878" y="1054"/>
              <a:ext cx="120" cy="121"/>
            </a:xfrm>
            <a:prstGeom prst="ellipse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 eaLnBrk="1" hangingPunct="1">
                <a:spcBef>
                  <a:spcPct val="50000"/>
                </a:spcBef>
              </a:pPr>
              <a:endParaRPr lang="zh-CN" altLang="zh-CN" sz="2400" b="0" i="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14066" name="Group 50"/>
          <p:cNvGrpSpPr/>
          <p:nvPr/>
        </p:nvGrpSpPr>
        <p:grpSpPr>
          <a:xfrm>
            <a:off x="7391400" y="1828800"/>
            <a:ext cx="2286000" cy="836613"/>
            <a:chOff x="1523" y="2865"/>
            <a:chExt cx="1310" cy="437"/>
          </a:xfrm>
        </p:grpSpPr>
        <p:grpSp>
          <p:nvGrpSpPr>
            <p:cNvPr id="24624" name="Group 51"/>
            <p:cNvGrpSpPr/>
            <p:nvPr/>
          </p:nvGrpSpPr>
          <p:grpSpPr>
            <a:xfrm>
              <a:off x="1523" y="2865"/>
              <a:ext cx="1286" cy="437"/>
              <a:chOff x="4439" y="2534"/>
              <a:chExt cx="1321" cy="448"/>
            </a:xfrm>
          </p:grpSpPr>
          <p:sp>
            <p:nvSpPr>
              <p:cNvPr id="24627" name="Line 52"/>
              <p:cNvSpPr/>
              <p:nvPr/>
            </p:nvSpPr>
            <p:spPr>
              <a:xfrm>
                <a:off x="4439" y="2689"/>
                <a:ext cx="199" cy="247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4628" name="Group 53"/>
              <p:cNvGrpSpPr/>
              <p:nvPr/>
            </p:nvGrpSpPr>
            <p:grpSpPr>
              <a:xfrm>
                <a:off x="4516" y="2534"/>
                <a:ext cx="1244" cy="448"/>
                <a:chOff x="4215" y="2182"/>
                <a:chExt cx="1244" cy="448"/>
              </a:xfrm>
            </p:grpSpPr>
            <p:grpSp>
              <p:nvGrpSpPr>
                <p:cNvPr id="24629" name="Group 54"/>
                <p:cNvGrpSpPr/>
                <p:nvPr/>
              </p:nvGrpSpPr>
              <p:grpSpPr>
                <a:xfrm>
                  <a:off x="4248" y="2182"/>
                  <a:ext cx="1211" cy="432"/>
                  <a:chOff x="3391" y="2924"/>
                  <a:chExt cx="1211" cy="432"/>
                </a:xfrm>
              </p:grpSpPr>
              <p:grpSp>
                <p:nvGrpSpPr>
                  <p:cNvPr id="24632" name="Group 55"/>
                  <p:cNvGrpSpPr/>
                  <p:nvPr/>
                </p:nvGrpSpPr>
                <p:grpSpPr>
                  <a:xfrm>
                    <a:off x="3391" y="2933"/>
                    <a:ext cx="680" cy="423"/>
                    <a:chOff x="842" y="1647"/>
                    <a:chExt cx="549" cy="271"/>
                  </a:xfrm>
                </p:grpSpPr>
                <p:sp>
                  <p:nvSpPr>
                    <p:cNvPr id="24643" name="Line 56"/>
                    <p:cNvSpPr/>
                    <p:nvPr/>
                  </p:nvSpPr>
                  <p:spPr>
                    <a:xfrm>
                      <a:off x="890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4" name="Line 57"/>
                    <p:cNvSpPr/>
                    <p:nvPr/>
                  </p:nvSpPr>
                  <p:spPr>
                    <a:xfrm>
                      <a:off x="938" y="1671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5" name="Line 58"/>
                    <p:cNvSpPr/>
                    <p:nvPr/>
                  </p:nvSpPr>
                  <p:spPr>
                    <a:xfrm>
                      <a:off x="97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6" name="Line 59"/>
                    <p:cNvSpPr/>
                    <p:nvPr/>
                  </p:nvSpPr>
                  <p:spPr>
                    <a:xfrm>
                      <a:off x="1058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7" name="Line 60"/>
                    <p:cNvSpPr/>
                    <p:nvPr/>
                  </p:nvSpPr>
                  <p:spPr>
                    <a:xfrm>
                      <a:off x="102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8" name="Line 61"/>
                    <p:cNvSpPr/>
                    <p:nvPr/>
                  </p:nvSpPr>
                  <p:spPr>
                    <a:xfrm>
                      <a:off x="1106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9" name="Line 62"/>
                    <p:cNvSpPr/>
                    <p:nvPr/>
                  </p:nvSpPr>
                  <p:spPr>
                    <a:xfrm>
                      <a:off x="1166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50" name="Line 63"/>
                    <p:cNvSpPr/>
                    <p:nvPr/>
                  </p:nvSpPr>
                  <p:spPr>
                    <a:xfrm>
                      <a:off x="121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51" name="Line 64"/>
                    <p:cNvSpPr/>
                    <p:nvPr/>
                  </p:nvSpPr>
                  <p:spPr>
                    <a:xfrm>
                      <a:off x="84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24633" name="Group 65"/>
                  <p:cNvGrpSpPr/>
                  <p:nvPr/>
                </p:nvGrpSpPr>
                <p:grpSpPr>
                  <a:xfrm>
                    <a:off x="3922" y="2924"/>
                    <a:ext cx="680" cy="423"/>
                    <a:chOff x="842" y="1647"/>
                    <a:chExt cx="549" cy="271"/>
                  </a:xfrm>
                </p:grpSpPr>
                <p:sp>
                  <p:nvSpPr>
                    <p:cNvPr id="24634" name="Line 66"/>
                    <p:cNvSpPr/>
                    <p:nvPr/>
                  </p:nvSpPr>
                  <p:spPr>
                    <a:xfrm>
                      <a:off x="890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35" name="Line 67"/>
                    <p:cNvSpPr/>
                    <p:nvPr/>
                  </p:nvSpPr>
                  <p:spPr>
                    <a:xfrm>
                      <a:off x="938" y="1671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36" name="Line 68"/>
                    <p:cNvSpPr/>
                    <p:nvPr/>
                  </p:nvSpPr>
                  <p:spPr>
                    <a:xfrm>
                      <a:off x="97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37" name="Line 69"/>
                    <p:cNvSpPr/>
                    <p:nvPr/>
                  </p:nvSpPr>
                  <p:spPr>
                    <a:xfrm>
                      <a:off x="1058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38" name="Line 70"/>
                    <p:cNvSpPr/>
                    <p:nvPr/>
                  </p:nvSpPr>
                  <p:spPr>
                    <a:xfrm>
                      <a:off x="102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39" name="Line 71"/>
                    <p:cNvSpPr/>
                    <p:nvPr/>
                  </p:nvSpPr>
                  <p:spPr>
                    <a:xfrm>
                      <a:off x="1106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0" name="Line 72"/>
                    <p:cNvSpPr/>
                    <p:nvPr/>
                  </p:nvSpPr>
                  <p:spPr>
                    <a:xfrm>
                      <a:off x="1166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1" name="Line 73"/>
                    <p:cNvSpPr/>
                    <p:nvPr/>
                  </p:nvSpPr>
                  <p:spPr>
                    <a:xfrm>
                      <a:off x="121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42" name="Line 74"/>
                    <p:cNvSpPr/>
                    <p:nvPr/>
                  </p:nvSpPr>
                  <p:spPr>
                    <a:xfrm>
                      <a:off x="84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sp>
              <p:nvSpPr>
                <p:cNvPr id="24630" name="Line 75"/>
                <p:cNvSpPr/>
                <p:nvPr/>
              </p:nvSpPr>
              <p:spPr>
                <a:xfrm>
                  <a:off x="4215" y="2336"/>
                  <a:ext cx="211" cy="29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4631" name="Line 76"/>
                <p:cNvSpPr/>
                <p:nvPr/>
              </p:nvSpPr>
              <p:spPr>
                <a:xfrm>
                  <a:off x="4227" y="2288"/>
                  <a:ext cx="211" cy="29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24625" name="Line 77"/>
            <p:cNvSpPr/>
            <p:nvPr/>
          </p:nvSpPr>
          <p:spPr>
            <a:xfrm>
              <a:off x="2656" y="2916"/>
              <a:ext cx="177" cy="22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626" name="Line 78"/>
            <p:cNvSpPr/>
            <p:nvPr/>
          </p:nvSpPr>
          <p:spPr>
            <a:xfrm>
              <a:off x="2715" y="2916"/>
              <a:ext cx="106" cy="16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14095" name="Group 79"/>
          <p:cNvGrpSpPr/>
          <p:nvPr/>
        </p:nvGrpSpPr>
        <p:grpSpPr>
          <a:xfrm>
            <a:off x="2209800" y="4648200"/>
            <a:ext cx="1905000" cy="762000"/>
            <a:chOff x="1523" y="2865"/>
            <a:chExt cx="1310" cy="437"/>
          </a:xfrm>
        </p:grpSpPr>
        <p:grpSp>
          <p:nvGrpSpPr>
            <p:cNvPr id="24596" name="Group 80"/>
            <p:cNvGrpSpPr/>
            <p:nvPr/>
          </p:nvGrpSpPr>
          <p:grpSpPr>
            <a:xfrm>
              <a:off x="1523" y="2865"/>
              <a:ext cx="1286" cy="437"/>
              <a:chOff x="4439" y="2534"/>
              <a:chExt cx="1321" cy="448"/>
            </a:xfrm>
          </p:grpSpPr>
          <p:sp>
            <p:nvSpPr>
              <p:cNvPr id="24599" name="Line 81"/>
              <p:cNvSpPr/>
              <p:nvPr/>
            </p:nvSpPr>
            <p:spPr>
              <a:xfrm>
                <a:off x="4439" y="2689"/>
                <a:ext cx="199" cy="247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4600" name="Group 82"/>
              <p:cNvGrpSpPr/>
              <p:nvPr/>
            </p:nvGrpSpPr>
            <p:grpSpPr>
              <a:xfrm>
                <a:off x="4516" y="2534"/>
                <a:ext cx="1244" cy="448"/>
                <a:chOff x="4215" y="2182"/>
                <a:chExt cx="1244" cy="448"/>
              </a:xfrm>
            </p:grpSpPr>
            <p:grpSp>
              <p:nvGrpSpPr>
                <p:cNvPr id="24601" name="Group 83"/>
                <p:cNvGrpSpPr/>
                <p:nvPr/>
              </p:nvGrpSpPr>
              <p:grpSpPr>
                <a:xfrm>
                  <a:off x="4248" y="2182"/>
                  <a:ext cx="1211" cy="432"/>
                  <a:chOff x="3391" y="2924"/>
                  <a:chExt cx="1211" cy="432"/>
                </a:xfrm>
              </p:grpSpPr>
              <p:grpSp>
                <p:nvGrpSpPr>
                  <p:cNvPr id="24604" name="Group 84"/>
                  <p:cNvGrpSpPr/>
                  <p:nvPr/>
                </p:nvGrpSpPr>
                <p:grpSpPr>
                  <a:xfrm>
                    <a:off x="3391" y="2933"/>
                    <a:ext cx="680" cy="423"/>
                    <a:chOff x="842" y="1647"/>
                    <a:chExt cx="549" cy="271"/>
                  </a:xfrm>
                </p:grpSpPr>
                <p:sp>
                  <p:nvSpPr>
                    <p:cNvPr id="24615" name="Line 85"/>
                    <p:cNvSpPr/>
                    <p:nvPr/>
                  </p:nvSpPr>
                  <p:spPr>
                    <a:xfrm>
                      <a:off x="890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6" name="Line 86"/>
                    <p:cNvSpPr/>
                    <p:nvPr/>
                  </p:nvSpPr>
                  <p:spPr>
                    <a:xfrm>
                      <a:off x="938" y="1671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7" name="Line 87"/>
                    <p:cNvSpPr/>
                    <p:nvPr/>
                  </p:nvSpPr>
                  <p:spPr>
                    <a:xfrm>
                      <a:off x="97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8" name="Line 88"/>
                    <p:cNvSpPr/>
                    <p:nvPr/>
                  </p:nvSpPr>
                  <p:spPr>
                    <a:xfrm>
                      <a:off x="1058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9" name="Line 89"/>
                    <p:cNvSpPr/>
                    <p:nvPr/>
                  </p:nvSpPr>
                  <p:spPr>
                    <a:xfrm>
                      <a:off x="102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20" name="Line 90"/>
                    <p:cNvSpPr/>
                    <p:nvPr/>
                  </p:nvSpPr>
                  <p:spPr>
                    <a:xfrm>
                      <a:off x="1106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21" name="Line 91"/>
                    <p:cNvSpPr/>
                    <p:nvPr/>
                  </p:nvSpPr>
                  <p:spPr>
                    <a:xfrm>
                      <a:off x="1166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22" name="Line 92"/>
                    <p:cNvSpPr/>
                    <p:nvPr/>
                  </p:nvSpPr>
                  <p:spPr>
                    <a:xfrm>
                      <a:off x="121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23" name="Line 93"/>
                    <p:cNvSpPr/>
                    <p:nvPr/>
                  </p:nvSpPr>
                  <p:spPr>
                    <a:xfrm>
                      <a:off x="84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24605" name="Group 94"/>
                  <p:cNvGrpSpPr/>
                  <p:nvPr/>
                </p:nvGrpSpPr>
                <p:grpSpPr>
                  <a:xfrm>
                    <a:off x="3922" y="2924"/>
                    <a:ext cx="680" cy="423"/>
                    <a:chOff x="842" y="1647"/>
                    <a:chExt cx="549" cy="271"/>
                  </a:xfrm>
                </p:grpSpPr>
                <p:sp>
                  <p:nvSpPr>
                    <p:cNvPr id="24606" name="Line 95"/>
                    <p:cNvSpPr/>
                    <p:nvPr/>
                  </p:nvSpPr>
                  <p:spPr>
                    <a:xfrm>
                      <a:off x="890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07" name="Line 96"/>
                    <p:cNvSpPr/>
                    <p:nvPr/>
                  </p:nvSpPr>
                  <p:spPr>
                    <a:xfrm>
                      <a:off x="938" y="1671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08" name="Line 97"/>
                    <p:cNvSpPr/>
                    <p:nvPr/>
                  </p:nvSpPr>
                  <p:spPr>
                    <a:xfrm>
                      <a:off x="97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09" name="Line 98"/>
                    <p:cNvSpPr/>
                    <p:nvPr/>
                  </p:nvSpPr>
                  <p:spPr>
                    <a:xfrm>
                      <a:off x="1058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0" name="Line 99"/>
                    <p:cNvSpPr/>
                    <p:nvPr/>
                  </p:nvSpPr>
                  <p:spPr>
                    <a:xfrm>
                      <a:off x="102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1" name="Line 100"/>
                    <p:cNvSpPr/>
                    <p:nvPr/>
                  </p:nvSpPr>
                  <p:spPr>
                    <a:xfrm>
                      <a:off x="1106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2" name="Line 101"/>
                    <p:cNvSpPr/>
                    <p:nvPr/>
                  </p:nvSpPr>
                  <p:spPr>
                    <a:xfrm>
                      <a:off x="1166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3" name="Line 102"/>
                    <p:cNvSpPr/>
                    <p:nvPr/>
                  </p:nvSpPr>
                  <p:spPr>
                    <a:xfrm>
                      <a:off x="121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4614" name="Line 103"/>
                    <p:cNvSpPr/>
                    <p:nvPr/>
                  </p:nvSpPr>
                  <p:spPr>
                    <a:xfrm>
                      <a:off x="84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sp>
              <p:nvSpPr>
                <p:cNvPr id="24602" name="Line 104"/>
                <p:cNvSpPr/>
                <p:nvPr/>
              </p:nvSpPr>
              <p:spPr>
                <a:xfrm>
                  <a:off x="4215" y="2336"/>
                  <a:ext cx="211" cy="29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4603" name="Line 105"/>
                <p:cNvSpPr/>
                <p:nvPr/>
              </p:nvSpPr>
              <p:spPr>
                <a:xfrm>
                  <a:off x="4227" y="2288"/>
                  <a:ext cx="211" cy="29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24597" name="Line 106"/>
            <p:cNvSpPr/>
            <p:nvPr/>
          </p:nvSpPr>
          <p:spPr>
            <a:xfrm>
              <a:off x="2656" y="2916"/>
              <a:ext cx="177" cy="22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4598" name="Line 107"/>
            <p:cNvSpPr/>
            <p:nvPr/>
          </p:nvSpPr>
          <p:spPr>
            <a:xfrm>
              <a:off x="2715" y="2916"/>
              <a:ext cx="106" cy="16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14124" name="Group 108"/>
          <p:cNvGrpSpPr/>
          <p:nvPr/>
        </p:nvGrpSpPr>
        <p:grpSpPr>
          <a:xfrm>
            <a:off x="2209800" y="4419600"/>
            <a:ext cx="4719638" cy="1004888"/>
            <a:chOff x="1233" y="311"/>
            <a:chExt cx="1821" cy="489"/>
          </a:xfrm>
        </p:grpSpPr>
        <p:graphicFrame>
          <p:nvGraphicFramePr>
            <p:cNvPr id="24594" name="Object 109"/>
            <p:cNvGraphicFramePr>
              <a:graphicFrameLocks noChangeAspect="1"/>
            </p:cNvGraphicFramePr>
            <p:nvPr/>
          </p:nvGraphicFramePr>
          <p:xfrm>
            <a:off x="1233" y="311"/>
            <a:ext cx="1821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3" name="" r:id="rId11" imgW="2238375" imgH="438150" progId="Paint.Picture">
                    <p:embed/>
                  </p:oleObj>
                </mc:Choice>
                <mc:Fallback>
                  <p:oleObj name="" r:id="rId11" imgW="2238375" imgH="438150" progId="Paint.Picture">
                    <p:embed/>
                    <p:pic>
                      <p:nvPicPr>
                        <p:cNvPr id="0" name="图片 3122"/>
                        <p:cNvPicPr/>
                        <p:nvPr/>
                      </p:nvPicPr>
                      <p:blipFill>
                        <a:blip r:embed="rId1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61113" b="49301"/>
                        <a:stretch>
                          <a:fillRect/>
                        </a:stretch>
                      </p:blipFill>
                      <p:spPr>
                        <a:xfrm>
                          <a:off x="1233" y="311"/>
                          <a:ext cx="1821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595" name="Oval 110"/>
            <p:cNvSpPr/>
            <p:nvPr/>
          </p:nvSpPr>
          <p:spPr>
            <a:xfrm>
              <a:off x="2811" y="697"/>
              <a:ext cx="102" cy="103"/>
            </a:xfrm>
            <a:prstGeom prst="ellipse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4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4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4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14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214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3" grpId="0"/>
      <p:bldP spid="214024" grpId="0"/>
      <p:bldP spid="214029" grpId="0"/>
      <p:bldP spid="2140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42" name="Group 2"/>
          <p:cNvGrpSpPr/>
          <p:nvPr/>
        </p:nvGrpSpPr>
        <p:grpSpPr>
          <a:xfrm>
            <a:off x="228600" y="3886200"/>
            <a:ext cx="2133600" cy="1160463"/>
            <a:chOff x="528" y="1296"/>
            <a:chExt cx="1344" cy="731"/>
          </a:xfrm>
        </p:grpSpPr>
        <p:sp>
          <p:nvSpPr>
            <p:cNvPr id="25679" name="Text Box 3"/>
            <p:cNvSpPr txBox="1"/>
            <p:nvPr/>
          </p:nvSpPr>
          <p:spPr>
            <a:xfrm>
              <a:off x="528" y="1296"/>
              <a:ext cx="1200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若     </a:t>
              </a: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x&gt;7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5680" name="AutoShape 4"/>
            <p:cNvSpPr/>
            <p:nvPr/>
          </p:nvSpPr>
          <p:spPr>
            <a:xfrm>
              <a:off x="960" y="1344"/>
              <a:ext cx="48" cy="672"/>
            </a:xfrm>
            <a:prstGeom prst="leftBrace">
              <a:avLst>
                <a:gd name="adj1" fmla="val 116666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5681" name="Text Box 5"/>
            <p:cNvSpPr txBox="1"/>
            <p:nvPr/>
          </p:nvSpPr>
          <p:spPr>
            <a:xfrm>
              <a:off x="1104" y="1680"/>
              <a:ext cx="7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X&lt;2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15046" name="Text Box 6"/>
          <p:cNvSpPr txBox="1"/>
          <p:nvPr/>
        </p:nvSpPr>
        <p:spPr>
          <a:xfrm>
            <a:off x="2514600" y="55626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无解</a:t>
            </a:r>
            <a:endParaRPr lang="zh-CN" altLang="en-US" i="0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15047" name="Text Box 7"/>
          <p:cNvSpPr txBox="1"/>
          <p:nvPr/>
        </p:nvSpPr>
        <p:spPr>
          <a:xfrm>
            <a:off x="5638800" y="5562600"/>
            <a:ext cx="274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rgbClr val="000099"/>
                </a:solidFill>
                <a:latin typeface="Tahoma" panose="020B0604030504040204" pitchFamily="34" charset="0"/>
              </a:rPr>
              <a:t>大大小小无解</a:t>
            </a:r>
            <a:endParaRPr lang="zh-CN" altLang="en-US" i="0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grpSp>
        <p:nvGrpSpPr>
          <p:cNvPr id="215048" name="Group 8"/>
          <p:cNvGrpSpPr/>
          <p:nvPr/>
        </p:nvGrpSpPr>
        <p:grpSpPr>
          <a:xfrm>
            <a:off x="228600" y="1828800"/>
            <a:ext cx="2133600" cy="1160463"/>
            <a:chOff x="624" y="2400"/>
            <a:chExt cx="1344" cy="731"/>
          </a:xfrm>
        </p:grpSpPr>
        <p:sp>
          <p:nvSpPr>
            <p:cNvPr id="25676" name="Text Box 9"/>
            <p:cNvSpPr txBox="1"/>
            <p:nvPr/>
          </p:nvSpPr>
          <p:spPr>
            <a:xfrm>
              <a:off x="624" y="2400"/>
              <a:ext cx="1200" cy="7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若     </a:t>
              </a: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x&lt;7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  <a:p>
              <a:pPr eaLnBrk="1" hangingPunct="1">
                <a:spcBef>
                  <a:spcPct val="50000"/>
                </a:spcBef>
              </a:pP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5677" name="AutoShape 10"/>
            <p:cNvSpPr/>
            <p:nvPr/>
          </p:nvSpPr>
          <p:spPr>
            <a:xfrm>
              <a:off x="1056" y="2448"/>
              <a:ext cx="48" cy="672"/>
            </a:xfrm>
            <a:prstGeom prst="leftBrace">
              <a:avLst>
                <a:gd name="adj1" fmla="val 116666"/>
                <a:gd name="adj2" fmla="val 50000"/>
              </a:avLst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5678" name="Text Box 11"/>
            <p:cNvSpPr txBox="1"/>
            <p:nvPr/>
          </p:nvSpPr>
          <p:spPr>
            <a:xfrm>
              <a:off x="1200" y="2784"/>
              <a:ext cx="7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i="0">
                  <a:solidFill>
                    <a:schemeClr val="tx1"/>
                  </a:solidFill>
                  <a:latin typeface="Tahoma" panose="020B0604030504040204" pitchFamily="34" charset="0"/>
                </a:rPr>
                <a:t>X&gt;3</a:t>
              </a:r>
              <a:endParaRPr lang="en-US" altLang="zh-CN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15052" name="Text Box 12"/>
          <p:cNvSpPr txBox="1"/>
          <p:nvPr/>
        </p:nvSpPr>
        <p:spPr>
          <a:xfrm>
            <a:off x="2362200" y="3200400"/>
            <a:ext cx="1828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chemeClr val="tx1"/>
                </a:solidFill>
                <a:latin typeface="Tahoma" panose="020B0604030504040204" pitchFamily="34" charset="0"/>
              </a:rPr>
              <a:t>则</a:t>
            </a:r>
            <a:r>
              <a:rPr lang="en-US" altLang="zh-CN" i="0">
                <a:solidFill>
                  <a:schemeClr val="tx1"/>
                </a:solidFill>
                <a:latin typeface="Tahoma" panose="020B0604030504040204" pitchFamily="34" charset="0"/>
              </a:rPr>
              <a:t>3&lt;x&lt;7</a:t>
            </a:r>
            <a:endParaRPr lang="en-US" altLang="zh-CN" i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15053" name="Text Box 13"/>
          <p:cNvSpPr txBox="1"/>
          <p:nvPr/>
        </p:nvSpPr>
        <p:spPr>
          <a:xfrm>
            <a:off x="5486400" y="3124200"/>
            <a:ext cx="297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rgbClr val="000099"/>
                </a:solidFill>
                <a:latin typeface="Tahoma" panose="020B0604030504040204" pitchFamily="34" charset="0"/>
              </a:rPr>
              <a:t>大小小大取中间</a:t>
            </a:r>
            <a:endParaRPr lang="zh-CN" altLang="en-US" i="0" dirty="0">
              <a:solidFill>
                <a:srgbClr val="000099"/>
              </a:solidFill>
              <a:latin typeface="Tahoma" panose="020B0604030504040204" pitchFamily="34" charset="0"/>
            </a:endParaRPr>
          </a:p>
        </p:txBody>
      </p:sp>
      <p:sp>
        <p:nvSpPr>
          <p:cNvPr id="25608" name="Line 14"/>
          <p:cNvSpPr/>
          <p:nvPr/>
        </p:nvSpPr>
        <p:spPr>
          <a:xfrm>
            <a:off x="8610600" y="990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5609" name="Group 15"/>
          <p:cNvGrpSpPr/>
          <p:nvPr/>
        </p:nvGrpSpPr>
        <p:grpSpPr>
          <a:xfrm>
            <a:off x="1835150" y="2514600"/>
            <a:ext cx="7308850" cy="514350"/>
            <a:chOff x="1628" y="805"/>
            <a:chExt cx="2648" cy="324"/>
          </a:xfrm>
        </p:grpSpPr>
        <p:graphicFrame>
          <p:nvGraphicFramePr>
            <p:cNvPr id="25664" name="Object 16"/>
            <p:cNvGraphicFramePr>
              <a:graphicFrameLocks noChangeAspect="1"/>
            </p:cNvGraphicFramePr>
            <p:nvPr/>
          </p:nvGraphicFramePr>
          <p:xfrm>
            <a:off x="1628" y="805"/>
            <a:ext cx="2648" cy="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4" name="" r:id="rId1" imgW="1666875" imgH="238125" progId="Paint.Picture">
                    <p:embed/>
                  </p:oleObj>
                </mc:Choice>
                <mc:Fallback>
                  <p:oleObj name="" r:id="rId1" imgW="1666875" imgH="238125" progId="Paint.Picture">
                    <p:embed/>
                    <p:pic>
                      <p:nvPicPr>
                        <p:cNvPr id="0" name="图片 3123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28" y="805"/>
                          <a:ext cx="2648" cy="1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5665" name="Group 17"/>
            <p:cNvGrpSpPr/>
            <p:nvPr/>
          </p:nvGrpSpPr>
          <p:grpSpPr>
            <a:xfrm>
              <a:off x="1924" y="864"/>
              <a:ext cx="2166" cy="265"/>
              <a:chOff x="2296" y="985"/>
              <a:chExt cx="2166" cy="265"/>
            </a:xfrm>
          </p:grpSpPr>
          <p:sp>
            <p:nvSpPr>
              <p:cNvPr id="25666" name="Text Box 18"/>
              <p:cNvSpPr txBox="1"/>
              <p:nvPr/>
            </p:nvSpPr>
            <p:spPr>
              <a:xfrm>
                <a:off x="2296" y="1022"/>
                <a:ext cx="67" cy="1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0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67" name="Text Box 19"/>
              <p:cNvSpPr txBox="1"/>
              <p:nvPr/>
            </p:nvSpPr>
            <p:spPr>
              <a:xfrm>
                <a:off x="3852" y="996"/>
                <a:ext cx="16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7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68" name="Text Box 20"/>
              <p:cNvSpPr txBox="1"/>
              <p:nvPr/>
            </p:nvSpPr>
            <p:spPr>
              <a:xfrm>
                <a:off x="3624" y="992"/>
                <a:ext cx="167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6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69" name="Text Box 21"/>
              <p:cNvSpPr txBox="1"/>
              <p:nvPr/>
            </p:nvSpPr>
            <p:spPr>
              <a:xfrm>
                <a:off x="3392" y="998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5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70" name="Text Box 22"/>
              <p:cNvSpPr txBox="1"/>
              <p:nvPr/>
            </p:nvSpPr>
            <p:spPr>
              <a:xfrm>
                <a:off x="3184" y="996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71" name="Text Box 23"/>
              <p:cNvSpPr txBox="1"/>
              <p:nvPr/>
            </p:nvSpPr>
            <p:spPr>
              <a:xfrm>
                <a:off x="2711" y="992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72" name="Text Box 24"/>
              <p:cNvSpPr txBox="1"/>
              <p:nvPr/>
            </p:nvSpPr>
            <p:spPr>
              <a:xfrm>
                <a:off x="2481" y="985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73" name="Text Box 25"/>
              <p:cNvSpPr txBox="1"/>
              <p:nvPr/>
            </p:nvSpPr>
            <p:spPr>
              <a:xfrm>
                <a:off x="2950" y="990"/>
                <a:ext cx="166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74" name="Text Box 26"/>
              <p:cNvSpPr txBox="1"/>
              <p:nvPr/>
            </p:nvSpPr>
            <p:spPr>
              <a:xfrm>
                <a:off x="4088" y="1000"/>
                <a:ext cx="149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8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75" name="Text Box 27"/>
              <p:cNvSpPr txBox="1"/>
              <p:nvPr/>
            </p:nvSpPr>
            <p:spPr>
              <a:xfrm>
                <a:off x="4311" y="1000"/>
                <a:ext cx="151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9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5068" name="Group 28"/>
          <p:cNvGrpSpPr/>
          <p:nvPr/>
        </p:nvGrpSpPr>
        <p:grpSpPr>
          <a:xfrm>
            <a:off x="4495800" y="1752600"/>
            <a:ext cx="3468688" cy="987425"/>
            <a:chOff x="2356" y="171"/>
            <a:chExt cx="2185" cy="622"/>
          </a:xfrm>
        </p:grpSpPr>
        <p:graphicFrame>
          <p:nvGraphicFramePr>
            <p:cNvPr id="25662" name="Object 29"/>
            <p:cNvGraphicFramePr>
              <a:graphicFrameLocks noChangeAspect="1"/>
            </p:cNvGraphicFramePr>
            <p:nvPr/>
          </p:nvGraphicFramePr>
          <p:xfrm>
            <a:off x="2356" y="171"/>
            <a:ext cx="2185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5" name="" r:id="rId3" imgW="2266950" imgH="552450" progId="Paint.Picture">
                    <p:embed/>
                  </p:oleObj>
                </mc:Choice>
                <mc:Fallback>
                  <p:oleObj name="" r:id="rId3" imgW="2266950" imgH="552450" progId="Paint.Picture">
                    <p:embed/>
                    <p:pic>
                      <p:nvPicPr>
                        <p:cNvPr id="0" name="图片 3124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r="47641" b="58632"/>
                        <a:stretch>
                          <a:fillRect/>
                        </a:stretch>
                      </p:blipFill>
                      <p:spPr>
                        <a:xfrm>
                          <a:off x="2356" y="171"/>
                          <a:ext cx="2185" cy="59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63" name="Oval 30"/>
            <p:cNvSpPr/>
            <p:nvPr/>
          </p:nvSpPr>
          <p:spPr>
            <a:xfrm>
              <a:off x="2431" y="690"/>
              <a:ext cx="113" cy="103"/>
            </a:xfrm>
            <a:prstGeom prst="ellipse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15071" name="Group 31"/>
          <p:cNvGrpSpPr/>
          <p:nvPr/>
        </p:nvGrpSpPr>
        <p:grpSpPr>
          <a:xfrm>
            <a:off x="4724400" y="2133600"/>
            <a:ext cx="2435225" cy="531813"/>
            <a:chOff x="1523" y="2865"/>
            <a:chExt cx="1310" cy="437"/>
          </a:xfrm>
        </p:grpSpPr>
        <p:grpSp>
          <p:nvGrpSpPr>
            <p:cNvPr id="25634" name="Group 32"/>
            <p:cNvGrpSpPr/>
            <p:nvPr/>
          </p:nvGrpSpPr>
          <p:grpSpPr>
            <a:xfrm>
              <a:off x="1523" y="2865"/>
              <a:ext cx="1286" cy="437"/>
              <a:chOff x="4439" y="2534"/>
              <a:chExt cx="1321" cy="448"/>
            </a:xfrm>
          </p:grpSpPr>
          <p:sp>
            <p:nvSpPr>
              <p:cNvPr id="25637" name="Line 33"/>
              <p:cNvSpPr/>
              <p:nvPr/>
            </p:nvSpPr>
            <p:spPr>
              <a:xfrm>
                <a:off x="4439" y="2689"/>
                <a:ext cx="199" cy="247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5638" name="Group 34"/>
              <p:cNvGrpSpPr/>
              <p:nvPr/>
            </p:nvGrpSpPr>
            <p:grpSpPr>
              <a:xfrm>
                <a:off x="4516" y="2534"/>
                <a:ext cx="1244" cy="448"/>
                <a:chOff x="4215" y="2182"/>
                <a:chExt cx="1244" cy="448"/>
              </a:xfrm>
            </p:grpSpPr>
            <p:grpSp>
              <p:nvGrpSpPr>
                <p:cNvPr id="25639" name="Group 35"/>
                <p:cNvGrpSpPr/>
                <p:nvPr/>
              </p:nvGrpSpPr>
              <p:grpSpPr>
                <a:xfrm>
                  <a:off x="4248" y="2182"/>
                  <a:ext cx="1211" cy="432"/>
                  <a:chOff x="3391" y="2924"/>
                  <a:chExt cx="1211" cy="432"/>
                </a:xfrm>
              </p:grpSpPr>
              <p:grpSp>
                <p:nvGrpSpPr>
                  <p:cNvPr id="25642" name="Group 36"/>
                  <p:cNvGrpSpPr/>
                  <p:nvPr/>
                </p:nvGrpSpPr>
                <p:grpSpPr>
                  <a:xfrm>
                    <a:off x="3391" y="2933"/>
                    <a:ext cx="680" cy="423"/>
                    <a:chOff x="842" y="1647"/>
                    <a:chExt cx="549" cy="271"/>
                  </a:xfrm>
                </p:grpSpPr>
                <p:sp>
                  <p:nvSpPr>
                    <p:cNvPr id="25653" name="Line 37"/>
                    <p:cNvSpPr/>
                    <p:nvPr/>
                  </p:nvSpPr>
                  <p:spPr>
                    <a:xfrm>
                      <a:off x="890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4" name="Line 38"/>
                    <p:cNvSpPr/>
                    <p:nvPr/>
                  </p:nvSpPr>
                  <p:spPr>
                    <a:xfrm>
                      <a:off x="938" y="1671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5" name="Line 39"/>
                    <p:cNvSpPr/>
                    <p:nvPr/>
                  </p:nvSpPr>
                  <p:spPr>
                    <a:xfrm>
                      <a:off x="97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6" name="Line 40"/>
                    <p:cNvSpPr/>
                    <p:nvPr/>
                  </p:nvSpPr>
                  <p:spPr>
                    <a:xfrm>
                      <a:off x="1058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7" name="Line 41"/>
                    <p:cNvSpPr/>
                    <p:nvPr/>
                  </p:nvSpPr>
                  <p:spPr>
                    <a:xfrm>
                      <a:off x="102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8" name="Line 42"/>
                    <p:cNvSpPr/>
                    <p:nvPr/>
                  </p:nvSpPr>
                  <p:spPr>
                    <a:xfrm>
                      <a:off x="1106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9" name="Line 43"/>
                    <p:cNvSpPr/>
                    <p:nvPr/>
                  </p:nvSpPr>
                  <p:spPr>
                    <a:xfrm>
                      <a:off x="1166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60" name="Line 44"/>
                    <p:cNvSpPr/>
                    <p:nvPr/>
                  </p:nvSpPr>
                  <p:spPr>
                    <a:xfrm>
                      <a:off x="121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61" name="Line 45"/>
                    <p:cNvSpPr/>
                    <p:nvPr/>
                  </p:nvSpPr>
                  <p:spPr>
                    <a:xfrm>
                      <a:off x="84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25643" name="Group 46"/>
                  <p:cNvGrpSpPr/>
                  <p:nvPr/>
                </p:nvGrpSpPr>
                <p:grpSpPr>
                  <a:xfrm>
                    <a:off x="3922" y="2924"/>
                    <a:ext cx="680" cy="423"/>
                    <a:chOff x="842" y="1647"/>
                    <a:chExt cx="549" cy="271"/>
                  </a:xfrm>
                </p:grpSpPr>
                <p:sp>
                  <p:nvSpPr>
                    <p:cNvPr id="25644" name="Line 47"/>
                    <p:cNvSpPr/>
                    <p:nvPr/>
                  </p:nvSpPr>
                  <p:spPr>
                    <a:xfrm>
                      <a:off x="890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45" name="Line 48"/>
                    <p:cNvSpPr/>
                    <p:nvPr/>
                  </p:nvSpPr>
                  <p:spPr>
                    <a:xfrm>
                      <a:off x="938" y="1671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46" name="Line 49"/>
                    <p:cNvSpPr/>
                    <p:nvPr/>
                  </p:nvSpPr>
                  <p:spPr>
                    <a:xfrm>
                      <a:off x="97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47" name="Line 50"/>
                    <p:cNvSpPr/>
                    <p:nvPr/>
                  </p:nvSpPr>
                  <p:spPr>
                    <a:xfrm>
                      <a:off x="1058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48" name="Line 51"/>
                    <p:cNvSpPr/>
                    <p:nvPr/>
                  </p:nvSpPr>
                  <p:spPr>
                    <a:xfrm>
                      <a:off x="102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49" name="Line 52"/>
                    <p:cNvSpPr/>
                    <p:nvPr/>
                  </p:nvSpPr>
                  <p:spPr>
                    <a:xfrm>
                      <a:off x="1106" y="1647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0" name="Line 53"/>
                    <p:cNvSpPr/>
                    <p:nvPr/>
                  </p:nvSpPr>
                  <p:spPr>
                    <a:xfrm>
                      <a:off x="1166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1" name="Line 54"/>
                    <p:cNvSpPr/>
                    <p:nvPr/>
                  </p:nvSpPr>
                  <p:spPr>
                    <a:xfrm>
                      <a:off x="1214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25652" name="Line 55"/>
                    <p:cNvSpPr/>
                    <p:nvPr/>
                  </p:nvSpPr>
                  <p:spPr>
                    <a:xfrm>
                      <a:off x="842" y="1659"/>
                      <a:ext cx="177" cy="247"/>
                    </a:xfrm>
                    <a:prstGeom prst="line">
                      <a:avLst/>
                    </a:prstGeom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sp>
              <p:nvSpPr>
                <p:cNvPr id="25640" name="Line 56"/>
                <p:cNvSpPr/>
                <p:nvPr/>
              </p:nvSpPr>
              <p:spPr>
                <a:xfrm>
                  <a:off x="4215" y="2336"/>
                  <a:ext cx="211" cy="29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5641" name="Line 57"/>
                <p:cNvSpPr/>
                <p:nvPr/>
              </p:nvSpPr>
              <p:spPr>
                <a:xfrm>
                  <a:off x="4227" y="2288"/>
                  <a:ext cx="211" cy="29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25635" name="Line 58"/>
            <p:cNvSpPr/>
            <p:nvPr/>
          </p:nvSpPr>
          <p:spPr>
            <a:xfrm>
              <a:off x="2656" y="2916"/>
              <a:ext cx="177" cy="223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36" name="Line 59"/>
            <p:cNvSpPr/>
            <p:nvPr/>
          </p:nvSpPr>
          <p:spPr>
            <a:xfrm>
              <a:off x="2715" y="2916"/>
              <a:ext cx="106" cy="165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15100" name="Group 60"/>
          <p:cNvGrpSpPr/>
          <p:nvPr/>
        </p:nvGrpSpPr>
        <p:grpSpPr>
          <a:xfrm>
            <a:off x="4572000" y="1828800"/>
            <a:ext cx="2795588" cy="1119188"/>
            <a:chOff x="2907" y="222"/>
            <a:chExt cx="1761" cy="705"/>
          </a:xfrm>
        </p:grpSpPr>
        <p:graphicFrame>
          <p:nvGraphicFramePr>
            <p:cNvPr id="25632" name="Object 61"/>
            <p:cNvGraphicFramePr>
              <a:graphicFrameLocks noChangeAspect="1"/>
            </p:cNvGraphicFramePr>
            <p:nvPr/>
          </p:nvGraphicFramePr>
          <p:xfrm>
            <a:off x="2907" y="222"/>
            <a:ext cx="1761" cy="7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6" name="" r:id="rId5" imgW="2238375" imgH="438150" progId="Paint.Picture">
                    <p:embed/>
                  </p:oleObj>
                </mc:Choice>
                <mc:Fallback>
                  <p:oleObj name="" r:id="rId5" imgW="2238375" imgH="438150" progId="Paint.Picture">
                    <p:embed/>
                    <p:pic>
                      <p:nvPicPr>
                        <p:cNvPr id="0" name="图片 3125"/>
                        <p:cNvPicPr/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40205"/>
                        <a:stretch>
                          <a:fillRect/>
                        </a:stretch>
                      </p:blipFill>
                      <p:spPr>
                        <a:xfrm>
                          <a:off x="2907" y="222"/>
                          <a:ext cx="1761" cy="70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33" name="Oval 62"/>
            <p:cNvSpPr/>
            <p:nvPr/>
          </p:nvSpPr>
          <p:spPr>
            <a:xfrm>
              <a:off x="4486" y="680"/>
              <a:ext cx="112" cy="103"/>
            </a:xfrm>
            <a:prstGeom prst="ellipse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5613" name="Group 63"/>
          <p:cNvGrpSpPr/>
          <p:nvPr/>
        </p:nvGrpSpPr>
        <p:grpSpPr>
          <a:xfrm>
            <a:off x="2644775" y="4648200"/>
            <a:ext cx="6499225" cy="519113"/>
            <a:chOff x="1122" y="805"/>
            <a:chExt cx="2648" cy="315"/>
          </a:xfrm>
        </p:grpSpPr>
        <p:graphicFrame>
          <p:nvGraphicFramePr>
            <p:cNvPr id="25620" name="Object 64"/>
            <p:cNvGraphicFramePr>
              <a:graphicFrameLocks noChangeAspect="1"/>
            </p:cNvGraphicFramePr>
            <p:nvPr/>
          </p:nvGraphicFramePr>
          <p:xfrm>
            <a:off x="1122" y="805"/>
            <a:ext cx="2648" cy="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7" name="" r:id="rId7" imgW="1666875" imgH="238125" progId="Paint.Picture">
                    <p:embed/>
                  </p:oleObj>
                </mc:Choice>
                <mc:Fallback>
                  <p:oleObj name="" r:id="rId7" imgW="1666875" imgH="238125" progId="Paint.Picture">
                    <p:embed/>
                    <p:pic>
                      <p:nvPicPr>
                        <p:cNvPr id="0" name="图片 3126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122" y="805"/>
                          <a:ext cx="2648" cy="1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5621" name="Group 65"/>
            <p:cNvGrpSpPr/>
            <p:nvPr/>
          </p:nvGrpSpPr>
          <p:grpSpPr>
            <a:xfrm>
              <a:off x="1418" y="864"/>
              <a:ext cx="2166" cy="256"/>
              <a:chOff x="2296" y="985"/>
              <a:chExt cx="2166" cy="256"/>
            </a:xfrm>
          </p:grpSpPr>
          <p:sp>
            <p:nvSpPr>
              <p:cNvPr id="25622" name="Text Box 66"/>
              <p:cNvSpPr txBox="1"/>
              <p:nvPr/>
            </p:nvSpPr>
            <p:spPr>
              <a:xfrm>
                <a:off x="2296" y="1021"/>
                <a:ext cx="68" cy="1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0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3" name="Text Box 67"/>
              <p:cNvSpPr txBox="1"/>
              <p:nvPr/>
            </p:nvSpPr>
            <p:spPr>
              <a:xfrm>
                <a:off x="3852" y="995"/>
                <a:ext cx="167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7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4" name="Text Box 68"/>
              <p:cNvSpPr txBox="1"/>
              <p:nvPr/>
            </p:nvSpPr>
            <p:spPr>
              <a:xfrm>
                <a:off x="3624" y="992"/>
                <a:ext cx="167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6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5" name="Text Box 69"/>
              <p:cNvSpPr txBox="1"/>
              <p:nvPr/>
            </p:nvSpPr>
            <p:spPr>
              <a:xfrm>
                <a:off x="3392" y="997"/>
                <a:ext cx="166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5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6" name="Text Box 70"/>
              <p:cNvSpPr txBox="1"/>
              <p:nvPr/>
            </p:nvSpPr>
            <p:spPr>
              <a:xfrm>
                <a:off x="3184" y="995"/>
                <a:ext cx="166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7" name="Text Box 71"/>
              <p:cNvSpPr txBox="1"/>
              <p:nvPr/>
            </p:nvSpPr>
            <p:spPr>
              <a:xfrm>
                <a:off x="2711" y="992"/>
                <a:ext cx="166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8" name="Text Box 72"/>
              <p:cNvSpPr txBox="1"/>
              <p:nvPr/>
            </p:nvSpPr>
            <p:spPr>
              <a:xfrm>
                <a:off x="2481" y="985"/>
                <a:ext cx="166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29" name="Text Box 73"/>
              <p:cNvSpPr txBox="1"/>
              <p:nvPr/>
            </p:nvSpPr>
            <p:spPr>
              <a:xfrm>
                <a:off x="2950" y="990"/>
                <a:ext cx="166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30" name="Text Box 74"/>
              <p:cNvSpPr txBox="1"/>
              <p:nvPr/>
            </p:nvSpPr>
            <p:spPr>
              <a:xfrm>
                <a:off x="4088" y="1000"/>
                <a:ext cx="149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8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631" name="Text Box 75"/>
              <p:cNvSpPr txBox="1"/>
              <p:nvPr/>
            </p:nvSpPr>
            <p:spPr>
              <a:xfrm>
                <a:off x="4311" y="1000"/>
                <a:ext cx="151" cy="2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0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9</a:t>
                </a:r>
                <a:endParaRPr lang="en-US" altLang="zh-CN" sz="20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5116" name="Group 76"/>
          <p:cNvGrpSpPr/>
          <p:nvPr/>
        </p:nvGrpSpPr>
        <p:grpSpPr>
          <a:xfrm>
            <a:off x="7086600" y="3810000"/>
            <a:ext cx="2703513" cy="1022350"/>
            <a:chOff x="4061" y="153"/>
            <a:chExt cx="1703" cy="644"/>
          </a:xfrm>
        </p:grpSpPr>
        <p:graphicFrame>
          <p:nvGraphicFramePr>
            <p:cNvPr id="25618" name="Object 77"/>
            <p:cNvGraphicFramePr>
              <a:graphicFrameLocks noChangeAspect="1"/>
            </p:cNvGraphicFramePr>
            <p:nvPr/>
          </p:nvGraphicFramePr>
          <p:xfrm>
            <a:off x="4061" y="153"/>
            <a:ext cx="1703" cy="6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8" name="" r:id="rId8" imgW="2266950" imgH="552450" progId="Paint.Picture">
                    <p:embed/>
                  </p:oleObj>
                </mc:Choice>
                <mc:Fallback>
                  <p:oleObj name="" r:id="rId8" imgW="2266950" imgH="552450" progId="Paint.Picture">
                    <p:embed/>
                    <p:pic>
                      <p:nvPicPr>
                        <p:cNvPr id="0" name="图片 3127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r="74638" b="58632"/>
                        <a:stretch>
                          <a:fillRect/>
                        </a:stretch>
                      </p:blipFill>
                      <p:spPr>
                        <a:xfrm>
                          <a:off x="4061" y="153"/>
                          <a:ext cx="1703" cy="6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9" name="Oval 78"/>
            <p:cNvSpPr/>
            <p:nvPr/>
          </p:nvSpPr>
          <p:spPr>
            <a:xfrm>
              <a:off x="4221" y="694"/>
              <a:ext cx="102" cy="103"/>
            </a:xfrm>
            <a:prstGeom prst="ellipse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15119" name="Group 79"/>
          <p:cNvGrpSpPr/>
          <p:nvPr/>
        </p:nvGrpSpPr>
        <p:grpSpPr>
          <a:xfrm>
            <a:off x="2057400" y="4038600"/>
            <a:ext cx="2890838" cy="776288"/>
            <a:chOff x="1233" y="311"/>
            <a:chExt cx="1821" cy="489"/>
          </a:xfrm>
        </p:grpSpPr>
        <p:graphicFrame>
          <p:nvGraphicFramePr>
            <p:cNvPr id="25616" name="Object 80"/>
            <p:cNvGraphicFramePr>
              <a:graphicFrameLocks noChangeAspect="1"/>
            </p:cNvGraphicFramePr>
            <p:nvPr/>
          </p:nvGraphicFramePr>
          <p:xfrm>
            <a:off x="1233" y="311"/>
            <a:ext cx="1821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30" name="" r:id="rId9" imgW="2238375" imgH="438150" progId="Paint.Picture">
                    <p:embed/>
                  </p:oleObj>
                </mc:Choice>
                <mc:Fallback>
                  <p:oleObj name="" r:id="rId9" imgW="2238375" imgH="438150" progId="Paint.Picture">
                    <p:embed/>
                    <p:pic>
                      <p:nvPicPr>
                        <p:cNvPr id="0" name="图片 3129"/>
                        <p:cNvPicPr/>
                        <p:nvPr/>
                      </p:nvPicPr>
                      <p:blipFill>
                        <a:blip r:embed="rId6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rcRect l="61113" b="49301"/>
                        <a:stretch>
                          <a:fillRect/>
                        </a:stretch>
                      </p:blipFill>
                      <p:spPr>
                        <a:xfrm>
                          <a:off x="1233" y="311"/>
                          <a:ext cx="1821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17" name="Oval 81"/>
            <p:cNvSpPr/>
            <p:nvPr/>
          </p:nvSpPr>
          <p:spPr>
            <a:xfrm>
              <a:off x="2811" y="697"/>
              <a:ext cx="102" cy="103"/>
            </a:xfrm>
            <a:prstGeom prst="ellipse">
              <a:avLst/>
            </a:prstGeom>
            <a:noFill/>
            <a:ln w="28575" cap="flat" cmpd="sng">
              <a:solidFill>
                <a:srgbClr val="3333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215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6" grpId="0"/>
      <p:bldP spid="215047" grpId="0"/>
      <p:bldP spid="215052" grpId="0"/>
      <p:bldP spid="21505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2754" name="Text Box 2"/>
          <p:cNvSpPr txBox="1">
            <a:spLocks noChangeArrowheads="1"/>
          </p:cNvSpPr>
          <p:nvPr/>
        </p:nvSpPr>
        <p:spPr bwMode="auto">
          <a:xfrm>
            <a:off x="566738" y="728663"/>
            <a:ext cx="3959225" cy="80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36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练习：解</a:t>
            </a:r>
            <a:r>
              <a:rPr kumimoji="1" lang="zh-CN" altLang="en-US" sz="36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不等式组</a:t>
            </a:r>
            <a:endParaRPr kumimoji="1" lang="zh-CN" altLang="en-US" sz="3600" i="0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/>
        </p:nvGraphicFramePr>
        <p:xfrm>
          <a:off x="1646238" y="2573338"/>
          <a:ext cx="5400675" cy="1077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" imgW="888365" imgH="177800" progId="Equation.DSMT4">
                  <p:embed/>
                </p:oleObj>
              </mc:Choice>
              <mc:Fallback>
                <p:oleObj name="" r:id="rId1" imgW="888365" imgH="177800" progId="Equation.DSMT4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46238" y="2573338"/>
                        <a:ext cx="5400675" cy="1077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3778" name="Group 2"/>
          <p:cNvGraphicFramePr>
            <a:graphicFrameLocks noGrp="1"/>
          </p:cNvGraphicFramePr>
          <p:nvPr/>
        </p:nvGraphicFramePr>
        <p:xfrm>
          <a:off x="179388" y="1700213"/>
          <a:ext cx="8658225" cy="4826000"/>
        </p:xfrm>
        <a:graphic>
          <a:graphicData uri="http://schemas.openxmlformats.org/drawingml/2006/table">
            <a:tbl>
              <a:tblPr/>
              <a:tblGrid>
                <a:gridCol w="1889125"/>
                <a:gridCol w="4752975"/>
                <a:gridCol w="2016125"/>
              </a:tblGrid>
              <a:tr h="10795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51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3805" name="Text Box 29"/>
          <p:cNvSpPr txBox="1"/>
          <p:nvPr/>
        </p:nvSpPr>
        <p:spPr>
          <a:xfrm>
            <a:off x="7235825" y="2060575"/>
            <a:ext cx="1512888" cy="45720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latin typeface="Tahoma" panose="020B0604030504040204" pitchFamily="34" charset="0"/>
              </a:rPr>
              <a:t>同大取大</a:t>
            </a:r>
            <a:endParaRPr lang="zh-CN" altLang="en-US" sz="2400" i="0" dirty="0">
              <a:latin typeface="Tahoma" panose="020B0604030504040204" pitchFamily="34" charset="0"/>
            </a:endParaRPr>
          </a:p>
        </p:txBody>
      </p:sp>
      <p:grpSp>
        <p:nvGrpSpPr>
          <p:cNvPr id="27678" name="Group 30"/>
          <p:cNvGrpSpPr/>
          <p:nvPr/>
        </p:nvGrpSpPr>
        <p:grpSpPr>
          <a:xfrm>
            <a:off x="2286000" y="1905000"/>
            <a:ext cx="3692525" cy="839788"/>
            <a:chOff x="1474" y="1253"/>
            <a:chExt cx="2326" cy="529"/>
          </a:xfrm>
        </p:grpSpPr>
        <p:sp>
          <p:nvSpPr>
            <p:cNvPr id="27774" name="Text Box 31"/>
            <p:cNvSpPr txBox="1"/>
            <p:nvPr/>
          </p:nvSpPr>
          <p:spPr>
            <a:xfrm>
              <a:off x="2971" y="1389"/>
              <a:ext cx="829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/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的解集是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5" name="Text Box 32"/>
            <p:cNvSpPr txBox="1"/>
            <p:nvPr/>
          </p:nvSpPr>
          <p:spPr>
            <a:xfrm>
              <a:off x="1474" y="1389"/>
              <a:ext cx="1043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当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时，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6" name="Text Box 33"/>
            <p:cNvSpPr txBox="1"/>
            <p:nvPr/>
          </p:nvSpPr>
          <p:spPr>
            <a:xfrm>
              <a:off x="2419" y="1253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7" name="Text Box 34"/>
            <p:cNvSpPr txBox="1"/>
            <p:nvPr/>
          </p:nvSpPr>
          <p:spPr>
            <a:xfrm>
              <a:off x="2406" y="1532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8" name="AutoShape 35"/>
            <p:cNvSpPr/>
            <p:nvPr/>
          </p:nvSpPr>
          <p:spPr>
            <a:xfrm>
              <a:off x="2426" y="1337"/>
              <a:ext cx="45" cy="317"/>
            </a:xfrm>
            <a:prstGeom prst="leftBrace">
              <a:avLst>
                <a:gd name="adj1" fmla="val 58703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03812" name="Text Box 36"/>
          <p:cNvSpPr txBox="1"/>
          <p:nvPr/>
        </p:nvSpPr>
        <p:spPr>
          <a:xfrm>
            <a:off x="5724525" y="2133600"/>
            <a:ext cx="1008063" cy="39687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000" i="0" u="sng">
                <a:solidFill>
                  <a:srgbClr val="E90762"/>
                </a:solidFill>
                <a:latin typeface="Tahoma" panose="020B0604030504040204" pitchFamily="34" charset="0"/>
              </a:rPr>
              <a:t>X</a:t>
            </a:r>
            <a:r>
              <a:rPr lang="zh-CN" altLang="en-US" sz="2000" i="0" u="sng" dirty="0">
                <a:solidFill>
                  <a:srgbClr val="E90762"/>
                </a:solidFill>
                <a:latin typeface="Tahoma" panose="020B0604030504040204" pitchFamily="34" charset="0"/>
              </a:rPr>
              <a:t>＞</a:t>
            </a:r>
            <a:r>
              <a:rPr lang="en-US" altLang="zh-CN" sz="2000" i="0" u="sng">
                <a:solidFill>
                  <a:srgbClr val="E90762"/>
                </a:solidFill>
                <a:latin typeface="Tahoma" panose="020B0604030504040204" pitchFamily="34" charset="0"/>
              </a:rPr>
              <a:t>a</a:t>
            </a:r>
            <a:endParaRPr lang="en-US" altLang="zh-CN" sz="2000" i="0" u="sng">
              <a:solidFill>
                <a:srgbClr val="E90762"/>
              </a:solidFill>
              <a:latin typeface="Tahoma" panose="020B0604030504040204" pitchFamily="34" charset="0"/>
            </a:endParaRPr>
          </a:p>
        </p:txBody>
      </p:sp>
      <p:sp>
        <p:nvSpPr>
          <p:cNvPr id="27680" name="Line 37"/>
          <p:cNvSpPr/>
          <p:nvPr/>
        </p:nvSpPr>
        <p:spPr>
          <a:xfrm>
            <a:off x="7164388" y="2636838"/>
            <a:ext cx="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3814" name="Text Box 38"/>
          <p:cNvSpPr txBox="1"/>
          <p:nvPr/>
        </p:nvSpPr>
        <p:spPr>
          <a:xfrm>
            <a:off x="7239000" y="3068638"/>
            <a:ext cx="1512888" cy="45720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latin typeface="Tahoma" panose="020B0604030504040204" pitchFamily="34" charset="0"/>
              </a:rPr>
              <a:t>同小取小</a:t>
            </a:r>
            <a:endParaRPr lang="zh-CN" altLang="en-US" sz="2400" i="0" dirty="0">
              <a:latin typeface="Tahoma" panose="020B0604030504040204" pitchFamily="34" charset="0"/>
            </a:endParaRPr>
          </a:p>
        </p:txBody>
      </p:sp>
      <p:grpSp>
        <p:nvGrpSpPr>
          <p:cNvPr id="27682" name="Group 39"/>
          <p:cNvGrpSpPr/>
          <p:nvPr/>
        </p:nvGrpSpPr>
        <p:grpSpPr>
          <a:xfrm>
            <a:off x="2278063" y="2959100"/>
            <a:ext cx="3692525" cy="839788"/>
            <a:chOff x="1474" y="1253"/>
            <a:chExt cx="2326" cy="529"/>
          </a:xfrm>
        </p:grpSpPr>
        <p:sp>
          <p:nvSpPr>
            <p:cNvPr id="27769" name="Text Box 40"/>
            <p:cNvSpPr txBox="1"/>
            <p:nvPr/>
          </p:nvSpPr>
          <p:spPr>
            <a:xfrm>
              <a:off x="2971" y="1389"/>
              <a:ext cx="829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/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的解集是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0" name="Text Box 41"/>
            <p:cNvSpPr txBox="1"/>
            <p:nvPr/>
          </p:nvSpPr>
          <p:spPr>
            <a:xfrm>
              <a:off x="1474" y="1389"/>
              <a:ext cx="1043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当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时</a:t>
              </a:r>
              <a:r>
                <a:rPr lang="zh-CN" altLang="en-US" sz="2000" i="0" dirty="0">
                  <a:solidFill>
                    <a:schemeClr val="hlink"/>
                  </a:solidFill>
                  <a:latin typeface="Tahoma" panose="020B0604030504040204" pitchFamily="34" charset="0"/>
                </a:rPr>
                <a:t>，</a:t>
              </a:r>
              <a:endParaRPr lang="zh-CN" altLang="en-US" sz="2000" i="0" dirty="0">
                <a:solidFill>
                  <a:schemeClr val="hlink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1" name="Text Box 42"/>
            <p:cNvSpPr txBox="1"/>
            <p:nvPr/>
          </p:nvSpPr>
          <p:spPr>
            <a:xfrm>
              <a:off x="2419" y="1253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＜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2" name="Text Box 43"/>
            <p:cNvSpPr txBox="1"/>
            <p:nvPr/>
          </p:nvSpPr>
          <p:spPr>
            <a:xfrm>
              <a:off x="2406" y="1532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＜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73" name="AutoShape 44"/>
            <p:cNvSpPr/>
            <p:nvPr/>
          </p:nvSpPr>
          <p:spPr>
            <a:xfrm>
              <a:off x="2426" y="1337"/>
              <a:ext cx="45" cy="317"/>
            </a:xfrm>
            <a:prstGeom prst="leftBrace">
              <a:avLst>
                <a:gd name="adj1" fmla="val 58703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03821" name="Text Box 45"/>
          <p:cNvSpPr txBox="1"/>
          <p:nvPr/>
        </p:nvSpPr>
        <p:spPr>
          <a:xfrm>
            <a:off x="5805488" y="3184525"/>
            <a:ext cx="1008062" cy="39687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000" i="0" u="sng">
                <a:solidFill>
                  <a:srgbClr val="E90762"/>
                </a:solidFill>
                <a:latin typeface="Tahoma" panose="020B0604030504040204" pitchFamily="34" charset="0"/>
              </a:rPr>
              <a:t>X</a:t>
            </a:r>
            <a:r>
              <a:rPr lang="zh-CN" altLang="en-US" sz="2000" i="0" u="sng" dirty="0">
                <a:solidFill>
                  <a:srgbClr val="E90762"/>
                </a:solidFill>
                <a:latin typeface="Tahoma" panose="020B0604030504040204" pitchFamily="34" charset="0"/>
              </a:rPr>
              <a:t>＜</a:t>
            </a:r>
            <a:r>
              <a:rPr lang="en-US" altLang="zh-CN" sz="2000" i="0" u="sng">
                <a:solidFill>
                  <a:srgbClr val="E90762"/>
                </a:solidFill>
                <a:latin typeface="Tahoma" panose="020B0604030504040204" pitchFamily="34" charset="0"/>
              </a:rPr>
              <a:t>b</a:t>
            </a:r>
            <a:endParaRPr lang="en-US" altLang="zh-CN" sz="2000" i="0" u="sng">
              <a:solidFill>
                <a:srgbClr val="E90762"/>
              </a:solidFill>
              <a:latin typeface="Tahoma" panose="020B0604030504040204" pitchFamily="34" charset="0"/>
            </a:endParaRPr>
          </a:p>
        </p:txBody>
      </p:sp>
      <p:sp>
        <p:nvSpPr>
          <p:cNvPr id="203822" name="Text Box 46"/>
          <p:cNvSpPr txBox="1"/>
          <p:nvPr/>
        </p:nvSpPr>
        <p:spPr>
          <a:xfrm>
            <a:off x="7239000" y="3860800"/>
            <a:ext cx="1512888" cy="82232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latin typeface="Tahoma" panose="020B0604030504040204" pitchFamily="34" charset="0"/>
              </a:rPr>
              <a:t>大小小大取中间</a:t>
            </a:r>
            <a:endParaRPr lang="zh-CN" altLang="en-US" sz="2400" i="0" dirty="0">
              <a:latin typeface="Tahoma" panose="020B0604030504040204" pitchFamily="34" charset="0"/>
            </a:endParaRPr>
          </a:p>
        </p:txBody>
      </p:sp>
      <p:grpSp>
        <p:nvGrpSpPr>
          <p:cNvPr id="27685" name="Group 47"/>
          <p:cNvGrpSpPr/>
          <p:nvPr/>
        </p:nvGrpSpPr>
        <p:grpSpPr>
          <a:xfrm>
            <a:off x="2165350" y="3892550"/>
            <a:ext cx="3692525" cy="839788"/>
            <a:chOff x="1474" y="1253"/>
            <a:chExt cx="2326" cy="529"/>
          </a:xfrm>
        </p:grpSpPr>
        <p:sp>
          <p:nvSpPr>
            <p:cNvPr id="27764" name="Text Box 48"/>
            <p:cNvSpPr txBox="1"/>
            <p:nvPr/>
          </p:nvSpPr>
          <p:spPr>
            <a:xfrm>
              <a:off x="2971" y="1389"/>
              <a:ext cx="829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/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的解集是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65" name="Text Box 49"/>
            <p:cNvSpPr txBox="1"/>
            <p:nvPr/>
          </p:nvSpPr>
          <p:spPr>
            <a:xfrm>
              <a:off x="1474" y="1389"/>
              <a:ext cx="1043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当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时</a:t>
              </a:r>
              <a:r>
                <a:rPr lang="zh-CN" altLang="en-US" sz="2000" i="0" dirty="0">
                  <a:solidFill>
                    <a:schemeClr val="hlink"/>
                  </a:solidFill>
                  <a:latin typeface="Tahoma" panose="020B0604030504040204" pitchFamily="34" charset="0"/>
                </a:rPr>
                <a:t>，</a:t>
              </a:r>
              <a:endParaRPr lang="zh-CN" altLang="en-US" sz="2000" i="0" dirty="0">
                <a:solidFill>
                  <a:schemeClr val="hlink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66" name="Text Box 50"/>
            <p:cNvSpPr txBox="1"/>
            <p:nvPr/>
          </p:nvSpPr>
          <p:spPr>
            <a:xfrm>
              <a:off x="2419" y="1253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＜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67" name="Text Box 51"/>
            <p:cNvSpPr txBox="1"/>
            <p:nvPr/>
          </p:nvSpPr>
          <p:spPr>
            <a:xfrm>
              <a:off x="2406" y="1532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 err="1">
                  <a:solidFill>
                    <a:schemeClr val="tx1"/>
                  </a:solidFill>
                  <a:latin typeface="Tahoma" panose="020B0604030504040204" pitchFamily="34" charset="0"/>
                </a:rPr>
                <a:t>X≥b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68" name="AutoShape 52"/>
            <p:cNvSpPr/>
            <p:nvPr/>
          </p:nvSpPr>
          <p:spPr>
            <a:xfrm>
              <a:off x="2426" y="1337"/>
              <a:ext cx="45" cy="317"/>
            </a:xfrm>
            <a:prstGeom prst="leftBrace">
              <a:avLst>
                <a:gd name="adj1" fmla="val 58703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03829" name="Text Box 53"/>
          <p:cNvSpPr txBox="1"/>
          <p:nvPr/>
        </p:nvSpPr>
        <p:spPr>
          <a:xfrm>
            <a:off x="5580063" y="4108450"/>
            <a:ext cx="1439862" cy="366713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1800" i="0" u="sng">
                <a:solidFill>
                  <a:srgbClr val="E90762"/>
                </a:solidFill>
                <a:latin typeface="Tahoma" panose="020B0604030504040204" pitchFamily="34" charset="0"/>
              </a:rPr>
              <a:t>b ≤ X</a:t>
            </a:r>
            <a:r>
              <a:rPr lang="zh-CN" altLang="en-US" sz="1800" i="0" u="sng" dirty="0">
                <a:solidFill>
                  <a:srgbClr val="E90762"/>
                </a:solidFill>
                <a:latin typeface="Tahoma" panose="020B0604030504040204" pitchFamily="34" charset="0"/>
              </a:rPr>
              <a:t>＜</a:t>
            </a:r>
            <a:r>
              <a:rPr lang="en-US" altLang="zh-CN" sz="1800" i="0" u="sng">
                <a:solidFill>
                  <a:srgbClr val="E90762"/>
                </a:solidFill>
                <a:latin typeface="Tahoma" panose="020B0604030504040204" pitchFamily="34" charset="0"/>
              </a:rPr>
              <a:t>a</a:t>
            </a:r>
            <a:endParaRPr lang="en-US" altLang="zh-CN" sz="1800" i="0" u="sng">
              <a:solidFill>
                <a:srgbClr val="E90762"/>
              </a:solidFill>
              <a:latin typeface="Tahoma" panose="020B0604030504040204" pitchFamily="34" charset="0"/>
            </a:endParaRPr>
          </a:p>
        </p:txBody>
      </p:sp>
      <p:sp>
        <p:nvSpPr>
          <p:cNvPr id="203830" name="Text Box 54"/>
          <p:cNvSpPr txBox="1"/>
          <p:nvPr/>
        </p:nvSpPr>
        <p:spPr>
          <a:xfrm>
            <a:off x="7162800" y="5715000"/>
            <a:ext cx="1512888" cy="82232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latin typeface="Tahoma" panose="020B0604030504040204" pitchFamily="34" charset="0"/>
              </a:rPr>
              <a:t>大小等同取等值</a:t>
            </a:r>
            <a:endParaRPr lang="zh-CN" altLang="en-US" sz="2400" i="0" dirty="0">
              <a:latin typeface="Tahoma" panose="020B0604030504040204" pitchFamily="34" charset="0"/>
            </a:endParaRPr>
          </a:p>
        </p:txBody>
      </p:sp>
      <p:sp>
        <p:nvSpPr>
          <p:cNvPr id="203831" name="Text Box 55"/>
          <p:cNvSpPr txBox="1"/>
          <p:nvPr/>
        </p:nvSpPr>
        <p:spPr>
          <a:xfrm>
            <a:off x="5867400" y="5867400"/>
            <a:ext cx="1008063" cy="39687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2000" i="0" u="sng">
                <a:solidFill>
                  <a:srgbClr val="E90762"/>
                </a:solidFill>
                <a:latin typeface="Tahoma" panose="020B0604030504040204" pitchFamily="34" charset="0"/>
              </a:rPr>
              <a:t>X</a:t>
            </a:r>
            <a:r>
              <a:rPr lang="zh-CN" altLang="en-US" sz="2000" i="0" u="sng" dirty="0">
                <a:solidFill>
                  <a:srgbClr val="E90762"/>
                </a:solidFill>
                <a:latin typeface="Tahoma" panose="020B0604030504040204" pitchFamily="34" charset="0"/>
              </a:rPr>
              <a:t>＝</a:t>
            </a:r>
            <a:r>
              <a:rPr lang="en-US" altLang="zh-CN" sz="2000" i="0" u="sng">
                <a:solidFill>
                  <a:srgbClr val="E90762"/>
                </a:solidFill>
                <a:latin typeface="Tahoma" panose="020B0604030504040204" pitchFamily="34" charset="0"/>
              </a:rPr>
              <a:t>a</a:t>
            </a:r>
            <a:endParaRPr lang="en-US" altLang="zh-CN" sz="2000" i="0" u="sng">
              <a:solidFill>
                <a:srgbClr val="E90762"/>
              </a:solidFill>
              <a:latin typeface="Tahoma" panose="020B0604030504040204" pitchFamily="34" charset="0"/>
            </a:endParaRPr>
          </a:p>
        </p:txBody>
      </p:sp>
      <p:grpSp>
        <p:nvGrpSpPr>
          <p:cNvPr id="27689" name="Group 56"/>
          <p:cNvGrpSpPr/>
          <p:nvPr/>
        </p:nvGrpSpPr>
        <p:grpSpPr>
          <a:xfrm>
            <a:off x="2286000" y="5638800"/>
            <a:ext cx="3763963" cy="839788"/>
            <a:chOff x="1338" y="3158"/>
            <a:chExt cx="2371" cy="529"/>
          </a:xfrm>
        </p:grpSpPr>
        <p:sp>
          <p:nvSpPr>
            <p:cNvPr id="27758" name="Text Box 57"/>
            <p:cNvSpPr txBox="1"/>
            <p:nvPr/>
          </p:nvSpPr>
          <p:spPr>
            <a:xfrm>
              <a:off x="2880" y="3294"/>
              <a:ext cx="829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/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的解集是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grpSp>
          <p:nvGrpSpPr>
            <p:cNvPr id="27759" name="Group 58"/>
            <p:cNvGrpSpPr/>
            <p:nvPr/>
          </p:nvGrpSpPr>
          <p:grpSpPr>
            <a:xfrm>
              <a:off x="2232" y="3158"/>
              <a:ext cx="648" cy="529"/>
              <a:chOff x="2315" y="3158"/>
              <a:chExt cx="648" cy="529"/>
            </a:xfrm>
          </p:grpSpPr>
          <p:sp>
            <p:nvSpPr>
              <p:cNvPr id="27761" name="Text Box 59"/>
              <p:cNvSpPr txBox="1"/>
              <p:nvPr/>
            </p:nvSpPr>
            <p:spPr>
              <a:xfrm>
                <a:off x="2328" y="3158"/>
                <a:ext cx="635" cy="25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000" i="0" err="1">
                    <a:solidFill>
                      <a:schemeClr val="tx1"/>
                    </a:solidFill>
                    <a:latin typeface="Tahoma" panose="020B0604030504040204" pitchFamily="34" charset="0"/>
                  </a:rPr>
                  <a:t>X≥a</a:t>
                </a:r>
                <a:endPara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endParaRPr>
              </a:p>
            </p:txBody>
          </p:sp>
          <p:sp>
            <p:nvSpPr>
              <p:cNvPr id="27762" name="Text Box 60"/>
              <p:cNvSpPr txBox="1"/>
              <p:nvPr/>
            </p:nvSpPr>
            <p:spPr>
              <a:xfrm>
                <a:off x="2315" y="3437"/>
                <a:ext cx="635" cy="25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>
                <a:spAutoFit/>
              </a:bodyPr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zh-CN" sz="2000" i="0" err="1">
                    <a:solidFill>
                      <a:schemeClr val="tx1"/>
                    </a:solidFill>
                    <a:latin typeface="Tahoma" panose="020B0604030504040204" pitchFamily="34" charset="0"/>
                  </a:rPr>
                  <a:t>X≤a</a:t>
                </a:r>
                <a:endPara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endParaRPr>
              </a:p>
            </p:txBody>
          </p:sp>
          <p:sp>
            <p:nvSpPr>
              <p:cNvPr id="27763" name="AutoShape 61"/>
              <p:cNvSpPr/>
              <p:nvPr/>
            </p:nvSpPr>
            <p:spPr>
              <a:xfrm>
                <a:off x="2335" y="3242"/>
                <a:ext cx="45" cy="317"/>
              </a:xfrm>
              <a:prstGeom prst="leftBrace">
                <a:avLst>
                  <a:gd name="adj1" fmla="val 58703"/>
                  <a:gd name="adj2" fmla="val 50000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eaLnBrk="1" hangingPunct="1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7760" name="Text Box 62"/>
            <p:cNvSpPr txBox="1"/>
            <p:nvPr/>
          </p:nvSpPr>
          <p:spPr>
            <a:xfrm>
              <a:off x="1338" y="3288"/>
              <a:ext cx="907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不等式组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03839" name="Text Box 63"/>
          <p:cNvSpPr txBox="1"/>
          <p:nvPr/>
        </p:nvSpPr>
        <p:spPr>
          <a:xfrm>
            <a:off x="7162800" y="4868863"/>
            <a:ext cx="1512888" cy="82232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latin typeface="Tahoma" panose="020B0604030504040204" pitchFamily="34" charset="0"/>
              </a:rPr>
              <a:t>大大小小则无解</a:t>
            </a:r>
            <a:endParaRPr lang="zh-CN" altLang="en-US" sz="2400" i="0" dirty="0">
              <a:latin typeface="Tahoma" panose="020B0604030504040204" pitchFamily="34" charset="0"/>
            </a:endParaRPr>
          </a:p>
        </p:txBody>
      </p:sp>
      <p:grpSp>
        <p:nvGrpSpPr>
          <p:cNvPr id="27691" name="Group 64"/>
          <p:cNvGrpSpPr/>
          <p:nvPr/>
        </p:nvGrpSpPr>
        <p:grpSpPr>
          <a:xfrm>
            <a:off x="2133600" y="4800600"/>
            <a:ext cx="3692525" cy="839788"/>
            <a:chOff x="1474" y="1253"/>
            <a:chExt cx="2326" cy="529"/>
          </a:xfrm>
        </p:grpSpPr>
        <p:sp>
          <p:nvSpPr>
            <p:cNvPr id="27753" name="Text Box 65"/>
            <p:cNvSpPr txBox="1"/>
            <p:nvPr/>
          </p:nvSpPr>
          <p:spPr>
            <a:xfrm>
              <a:off x="2971" y="1389"/>
              <a:ext cx="829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/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的解集是</a:t>
              </a:r>
              <a:endParaRPr lang="zh-CN" altLang="en-US" sz="2000" i="0" dirty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54" name="Text Box 66"/>
            <p:cNvSpPr txBox="1"/>
            <p:nvPr/>
          </p:nvSpPr>
          <p:spPr>
            <a:xfrm>
              <a:off x="1474" y="1389"/>
              <a:ext cx="1043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当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r>
                <a:rPr lang="zh-CN" altLang="en-US" sz="20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时</a:t>
              </a:r>
              <a:r>
                <a:rPr lang="zh-CN" altLang="en-US" sz="2000" i="0" dirty="0">
                  <a:solidFill>
                    <a:schemeClr val="hlink"/>
                  </a:solidFill>
                  <a:latin typeface="Tahoma" panose="020B0604030504040204" pitchFamily="34" charset="0"/>
                </a:rPr>
                <a:t>，</a:t>
              </a:r>
              <a:endParaRPr lang="zh-CN" altLang="en-US" sz="2000" i="0" dirty="0">
                <a:solidFill>
                  <a:schemeClr val="hlink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55" name="Text Box 67"/>
            <p:cNvSpPr txBox="1"/>
            <p:nvPr/>
          </p:nvSpPr>
          <p:spPr>
            <a:xfrm>
              <a:off x="2419" y="1253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 </a:t>
              </a:r>
              <a:r>
                <a:rPr lang="zh-CN" altLang="en-US" sz="18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＞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 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a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56" name="Text Box 68"/>
            <p:cNvSpPr txBox="1"/>
            <p:nvPr/>
          </p:nvSpPr>
          <p:spPr>
            <a:xfrm>
              <a:off x="2406" y="1532"/>
              <a:ext cx="635" cy="250"/>
            </a:xfrm>
            <a:prstGeom prst="rect">
              <a:avLst/>
            </a:prstGeom>
            <a:noFill/>
            <a:ln w="19050">
              <a:noFill/>
            </a:ln>
          </p:spPr>
          <p:txBody>
            <a:bodyPr>
              <a:spAutoFit/>
            </a:bodyPr>
            <a:p>
              <a:pPr algn="ctr" eaLnBrk="1" hangingPunct="1">
                <a:spcBef>
                  <a:spcPct val="50000"/>
                </a:spcBef>
              </a:pP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X </a:t>
              </a:r>
              <a:r>
                <a:rPr lang="zh-CN" altLang="en-US" sz="180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＜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Tahoma" panose="020B0604030504040204" pitchFamily="34" charset="0"/>
                </a:rPr>
                <a:t> </a:t>
              </a:r>
              <a:r>
                <a:rPr lang="en-US" altLang="zh-CN" sz="2000" i="0">
                  <a:solidFill>
                    <a:schemeClr val="tx1"/>
                  </a:solidFill>
                  <a:latin typeface="Tahoma" panose="020B0604030504040204" pitchFamily="34" charset="0"/>
                </a:rPr>
                <a:t>b</a:t>
              </a:r>
              <a:endParaRPr lang="en-US" altLang="zh-CN" sz="2000" i="0">
                <a:solidFill>
                  <a:schemeClr val="tx1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757" name="AutoShape 69"/>
            <p:cNvSpPr/>
            <p:nvPr/>
          </p:nvSpPr>
          <p:spPr>
            <a:xfrm>
              <a:off x="2426" y="1337"/>
              <a:ext cx="45" cy="317"/>
            </a:xfrm>
            <a:prstGeom prst="leftBrace">
              <a:avLst>
                <a:gd name="adj1" fmla="val 58703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03846" name="Text Box 70"/>
          <p:cNvSpPr txBox="1"/>
          <p:nvPr/>
        </p:nvSpPr>
        <p:spPr>
          <a:xfrm>
            <a:off x="5638800" y="5029200"/>
            <a:ext cx="1008063" cy="39687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000" i="0" u="sng" dirty="0">
                <a:solidFill>
                  <a:srgbClr val="E90762"/>
                </a:solidFill>
                <a:latin typeface="Tahoma" panose="020B0604030504040204" pitchFamily="34" charset="0"/>
              </a:rPr>
              <a:t>无解</a:t>
            </a:r>
            <a:endParaRPr lang="zh-CN" altLang="en-US" sz="2000" i="0" u="sng" dirty="0">
              <a:solidFill>
                <a:srgbClr val="E90762"/>
              </a:solidFill>
              <a:latin typeface="Tahoma" panose="020B0604030504040204" pitchFamily="34" charset="0"/>
            </a:endParaRPr>
          </a:p>
        </p:txBody>
      </p:sp>
      <p:sp>
        <p:nvSpPr>
          <p:cNvPr id="203847" name="Text Box 71"/>
          <p:cNvSpPr txBox="1"/>
          <p:nvPr/>
        </p:nvSpPr>
        <p:spPr>
          <a:xfrm>
            <a:off x="7021513" y="1003300"/>
            <a:ext cx="1655762" cy="4572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solidFill>
                  <a:schemeClr val="tx1"/>
                </a:solidFill>
                <a:latin typeface="Tahoma" panose="020B0604030504040204" pitchFamily="34" charset="0"/>
              </a:rPr>
              <a:t>文字记忆</a:t>
            </a:r>
            <a:endParaRPr lang="zh-CN" altLang="en-US" sz="2400" i="0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7694" name="Text Box 72"/>
          <p:cNvSpPr txBox="1"/>
          <p:nvPr/>
        </p:nvSpPr>
        <p:spPr>
          <a:xfrm>
            <a:off x="2962275" y="981075"/>
            <a:ext cx="2808288" cy="4572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solidFill>
                  <a:schemeClr val="tx1"/>
                </a:solidFill>
                <a:latin typeface="Tahoma" panose="020B0604030504040204" pitchFamily="34" charset="0"/>
              </a:rPr>
              <a:t>数学语言</a:t>
            </a:r>
            <a:endParaRPr lang="zh-CN" altLang="en-US" sz="2400" i="0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03849" name="Text Box 73"/>
          <p:cNvSpPr txBox="1"/>
          <p:nvPr/>
        </p:nvSpPr>
        <p:spPr>
          <a:xfrm>
            <a:off x="468313" y="1003300"/>
            <a:ext cx="1655762" cy="457200"/>
          </a:xfrm>
          <a:prstGeom prst="rect">
            <a:avLst/>
          </a:prstGeom>
          <a:solidFill>
            <a:srgbClr val="CCFFCC"/>
          </a:solidFill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zh-CN" altLang="en-US" sz="2400" i="0" dirty="0">
                <a:solidFill>
                  <a:schemeClr val="tx1"/>
                </a:solidFill>
                <a:latin typeface="Tahoma" panose="020B0604030504040204" pitchFamily="34" charset="0"/>
              </a:rPr>
              <a:t>图形</a:t>
            </a:r>
            <a:endParaRPr lang="zh-CN" altLang="en-US" sz="2400" i="0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  <p:sp>
        <p:nvSpPr>
          <p:cNvPr id="27696" name="Text Box 74"/>
          <p:cNvSpPr txBox="1"/>
          <p:nvPr/>
        </p:nvSpPr>
        <p:spPr>
          <a:xfrm>
            <a:off x="179388" y="260350"/>
            <a:ext cx="64087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i="0" dirty="0">
                <a:solidFill>
                  <a:srgbClr val="0000FF"/>
                </a:solidFill>
                <a:latin typeface="Tahoma" panose="020B0604030504040204" pitchFamily="34" charset="0"/>
              </a:rPr>
              <a:t>一元一次不等式组的解集及记忆方法</a:t>
            </a:r>
            <a:endParaRPr lang="zh-CN" altLang="en-US" i="0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grpSp>
        <p:nvGrpSpPr>
          <p:cNvPr id="203851" name="Group 75"/>
          <p:cNvGrpSpPr/>
          <p:nvPr/>
        </p:nvGrpSpPr>
        <p:grpSpPr>
          <a:xfrm>
            <a:off x="381000" y="2117725"/>
            <a:ext cx="1600200" cy="879475"/>
            <a:chOff x="1152" y="1248"/>
            <a:chExt cx="1008" cy="554"/>
          </a:xfrm>
        </p:grpSpPr>
        <p:grpSp>
          <p:nvGrpSpPr>
            <p:cNvPr id="27743" name="Group 76"/>
            <p:cNvGrpSpPr/>
            <p:nvPr/>
          </p:nvGrpSpPr>
          <p:grpSpPr>
            <a:xfrm>
              <a:off x="1152" y="1488"/>
              <a:ext cx="1008" cy="314"/>
              <a:chOff x="1152" y="1488"/>
              <a:chExt cx="1008" cy="314"/>
            </a:xfrm>
          </p:grpSpPr>
          <p:sp>
            <p:nvSpPr>
              <p:cNvPr id="27750" name="Line 77"/>
              <p:cNvSpPr/>
              <p:nvPr/>
            </p:nvSpPr>
            <p:spPr>
              <a:xfrm>
                <a:off x="1152" y="1536"/>
                <a:ext cx="100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7751" name="Text Box 78"/>
              <p:cNvSpPr txBox="1"/>
              <p:nvPr/>
            </p:nvSpPr>
            <p:spPr>
              <a:xfrm>
                <a:off x="1680" y="1488"/>
                <a:ext cx="20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1" hangingPunct="1"/>
                <a:r>
                  <a: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52" name="Text Box 79"/>
              <p:cNvSpPr txBox="1"/>
              <p:nvPr/>
            </p:nvSpPr>
            <p:spPr>
              <a:xfrm>
                <a:off x="1334" y="1514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1" hangingPunct="1"/>
                <a:r>
                  <a: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7744" name="Oval 80"/>
            <p:cNvSpPr/>
            <p:nvPr/>
          </p:nvSpPr>
          <p:spPr>
            <a:xfrm>
              <a:off x="1344" y="1440"/>
              <a:ext cx="96" cy="96"/>
            </a:xfrm>
            <a:prstGeom prst="ellipse">
              <a:avLst/>
            </a:prstGeom>
            <a:solidFill>
              <a:srgbClr val="FEF9F8">
                <a:alpha val="50195"/>
              </a:srgbClr>
            </a:solidFill>
            <a:ln w="28575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7745" name="Oval 81"/>
            <p:cNvSpPr/>
            <p:nvPr/>
          </p:nvSpPr>
          <p:spPr>
            <a:xfrm>
              <a:off x="1728" y="1440"/>
              <a:ext cx="96" cy="96"/>
            </a:xfrm>
            <a:prstGeom prst="ellipse">
              <a:avLst/>
            </a:prstGeom>
            <a:solidFill>
              <a:srgbClr val="FEF9F8">
                <a:alpha val="50195"/>
              </a:srgbClr>
            </a:solidFill>
            <a:ln w="28575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7746" name="Line 82"/>
            <p:cNvSpPr/>
            <p:nvPr/>
          </p:nvSpPr>
          <p:spPr>
            <a:xfrm flipV="1">
              <a:off x="1776" y="1344"/>
              <a:ext cx="0" cy="96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47" name="Line 83"/>
            <p:cNvSpPr/>
            <p:nvPr/>
          </p:nvSpPr>
          <p:spPr>
            <a:xfrm>
              <a:off x="1776" y="1344"/>
              <a:ext cx="384" cy="0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48" name="Line 84"/>
            <p:cNvSpPr/>
            <p:nvPr/>
          </p:nvSpPr>
          <p:spPr>
            <a:xfrm flipV="1">
              <a:off x="1392" y="1248"/>
              <a:ext cx="0" cy="240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49" name="Line 85"/>
            <p:cNvSpPr/>
            <p:nvPr/>
          </p:nvSpPr>
          <p:spPr>
            <a:xfrm>
              <a:off x="1392" y="1248"/>
              <a:ext cx="768" cy="0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03862" name="Group 86"/>
          <p:cNvGrpSpPr/>
          <p:nvPr/>
        </p:nvGrpSpPr>
        <p:grpSpPr>
          <a:xfrm>
            <a:off x="457200" y="2971800"/>
            <a:ext cx="1600200" cy="879475"/>
            <a:chOff x="1392" y="1248"/>
            <a:chExt cx="1008" cy="554"/>
          </a:xfrm>
        </p:grpSpPr>
        <p:sp>
          <p:nvSpPr>
            <p:cNvPr id="27732" name="Line 87"/>
            <p:cNvSpPr/>
            <p:nvPr/>
          </p:nvSpPr>
          <p:spPr>
            <a:xfrm flipV="1">
              <a:off x="1680" y="1344"/>
              <a:ext cx="0" cy="96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33" name="Line 88"/>
            <p:cNvSpPr/>
            <p:nvPr/>
          </p:nvSpPr>
          <p:spPr>
            <a:xfrm>
              <a:off x="1392" y="1344"/>
              <a:ext cx="288" cy="0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34" name="Line 89"/>
            <p:cNvSpPr/>
            <p:nvPr/>
          </p:nvSpPr>
          <p:spPr>
            <a:xfrm flipV="1">
              <a:off x="2016" y="1248"/>
              <a:ext cx="0" cy="192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35" name="Line 90"/>
            <p:cNvSpPr/>
            <p:nvPr/>
          </p:nvSpPr>
          <p:spPr>
            <a:xfrm>
              <a:off x="1392" y="1248"/>
              <a:ext cx="624" cy="0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7736" name="Group 91"/>
            <p:cNvGrpSpPr/>
            <p:nvPr/>
          </p:nvGrpSpPr>
          <p:grpSpPr>
            <a:xfrm>
              <a:off x="1392" y="1440"/>
              <a:ext cx="1008" cy="362"/>
              <a:chOff x="1392" y="1440"/>
              <a:chExt cx="1008" cy="362"/>
            </a:xfrm>
          </p:grpSpPr>
          <p:sp>
            <p:nvSpPr>
              <p:cNvPr id="27737" name="Oval 92"/>
              <p:cNvSpPr/>
              <p:nvPr/>
            </p:nvSpPr>
            <p:spPr>
              <a:xfrm>
                <a:off x="1632" y="1440"/>
                <a:ext cx="96" cy="96"/>
              </a:xfrm>
              <a:prstGeom prst="ellipse">
                <a:avLst/>
              </a:prstGeom>
              <a:solidFill>
                <a:srgbClr val="FEF9F8">
                  <a:alpha val="50195"/>
                </a:srgbClr>
              </a:solidFill>
              <a:ln w="28575" cap="flat" cmpd="sng">
                <a:solidFill>
                  <a:srgbClr val="F8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eaLnBrk="1" hangingPunct="1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7738" name="Oval 93"/>
              <p:cNvSpPr/>
              <p:nvPr/>
            </p:nvSpPr>
            <p:spPr>
              <a:xfrm>
                <a:off x="1968" y="1440"/>
                <a:ext cx="96" cy="96"/>
              </a:xfrm>
              <a:prstGeom prst="ellipse">
                <a:avLst/>
              </a:prstGeom>
              <a:solidFill>
                <a:srgbClr val="FEF9F8">
                  <a:alpha val="50195"/>
                </a:srgbClr>
              </a:solidFill>
              <a:ln w="28575" cap="flat" cmpd="sng">
                <a:solidFill>
                  <a:srgbClr val="F8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eaLnBrk="1" hangingPunct="1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grpSp>
            <p:nvGrpSpPr>
              <p:cNvPr id="27739" name="Group 94"/>
              <p:cNvGrpSpPr/>
              <p:nvPr/>
            </p:nvGrpSpPr>
            <p:grpSpPr>
              <a:xfrm>
                <a:off x="1392" y="1488"/>
                <a:ext cx="1008" cy="314"/>
                <a:chOff x="1152" y="1488"/>
                <a:chExt cx="1008" cy="314"/>
              </a:xfrm>
            </p:grpSpPr>
            <p:sp>
              <p:nvSpPr>
                <p:cNvPr id="27740" name="Line 95"/>
                <p:cNvSpPr/>
                <p:nvPr/>
              </p:nvSpPr>
              <p:spPr>
                <a:xfrm>
                  <a:off x="1152" y="1536"/>
                  <a:ext cx="100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7741" name="Text Box 96"/>
                <p:cNvSpPr txBox="1"/>
                <p:nvPr/>
              </p:nvSpPr>
              <p:spPr>
                <a:xfrm>
                  <a:off x="1680" y="1488"/>
                  <a:ext cx="201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eaLnBrk="1" hangingPunct="1"/>
                  <a:r>
                    <a:rPr lang="en-US" altLang="zh-CN" sz="2400" b="0" i="0">
                      <a:solidFill>
                        <a:schemeClr val="tx1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7742" name="Text Box 97"/>
                <p:cNvSpPr txBox="1"/>
                <p:nvPr/>
              </p:nvSpPr>
              <p:spPr>
                <a:xfrm>
                  <a:off x="1334" y="1514"/>
                  <a:ext cx="21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eaLnBrk="1" hangingPunct="1"/>
                  <a:r>
                    <a:rPr lang="en-US" altLang="zh-CN" sz="2400" b="0" i="0">
                      <a:solidFill>
                        <a:schemeClr val="tx1"/>
                      </a:solidFill>
                      <a:latin typeface="Times New Roman" panose="02020603050405020304" pitchFamily="18" charset="0"/>
                    </a:rPr>
                    <a:t>b</a:t>
                  </a:r>
                  <a:endPara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03874" name="Group 98"/>
          <p:cNvGrpSpPr/>
          <p:nvPr/>
        </p:nvGrpSpPr>
        <p:grpSpPr>
          <a:xfrm>
            <a:off x="381000" y="3962400"/>
            <a:ext cx="1600200" cy="803275"/>
            <a:chOff x="1296" y="720"/>
            <a:chExt cx="1008" cy="506"/>
          </a:xfrm>
        </p:grpSpPr>
        <p:sp>
          <p:nvSpPr>
            <p:cNvPr id="27721" name="Line 99"/>
            <p:cNvSpPr/>
            <p:nvPr/>
          </p:nvSpPr>
          <p:spPr>
            <a:xfrm flipV="1">
              <a:off x="1584" y="816"/>
              <a:ext cx="0" cy="96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22" name="Oval 100"/>
            <p:cNvSpPr/>
            <p:nvPr/>
          </p:nvSpPr>
          <p:spPr>
            <a:xfrm>
              <a:off x="1536" y="864"/>
              <a:ext cx="96" cy="96"/>
            </a:xfrm>
            <a:prstGeom prst="ellipse">
              <a:avLst/>
            </a:prstGeom>
            <a:solidFill>
              <a:srgbClr val="F80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27723" name="Group 101"/>
            <p:cNvGrpSpPr/>
            <p:nvPr/>
          </p:nvGrpSpPr>
          <p:grpSpPr>
            <a:xfrm>
              <a:off x="1296" y="720"/>
              <a:ext cx="1008" cy="506"/>
              <a:chOff x="1296" y="720"/>
              <a:chExt cx="1008" cy="506"/>
            </a:xfrm>
          </p:grpSpPr>
          <p:grpSp>
            <p:nvGrpSpPr>
              <p:cNvPr id="27724" name="Group 102"/>
              <p:cNvGrpSpPr/>
              <p:nvPr/>
            </p:nvGrpSpPr>
            <p:grpSpPr>
              <a:xfrm>
                <a:off x="1296" y="912"/>
                <a:ext cx="1008" cy="314"/>
                <a:chOff x="1152" y="1488"/>
                <a:chExt cx="1008" cy="314"/>
              </a:xfrm>
            </p:grpSpPr>
            <p:sp>
              <p:nvSpPr>
                <p:cNvPr id="27729" name="Line 103"/>
                <p:cNvSpPr/>
                <p:nvPr/>
              </p:nvSpPr>
              <p:spPr>
                <a:xfrm>
                  <a:off x="1152" y="1536"/>
                  <a:ext cx="100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7730" name="Text Box 104"/>
                <p:cNvSpPr txBox="1"/>
                <p:nvPr/>
              </p:nvSpPr>
              <p:spPr>
                <a:xfrm>
                  <a:off x="1680" y="1488"/>
                  <a:ext cx="201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eaLnBrk="1" hangingPunct="1"/>
                  <a:r>
                    <a:rPr lang="en-US" altLang="zh-CN" sz="2400" b="0" i="0">
                      <a:solidFill>
                        <a:schemeClr val="tx1"/>
                      </a:solidFill>
                      <a:latin typeface="Times New Roman" panose="02020603050405020304" pitchFamily="18" charset="0"/>
                    </a:rPr>
                    <a:t>a</a:t>
                  </a:r>
                  <a:endPara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27731" name="Text Box 105"/>
                <p:cNvSpPr txBox="1"/>
                <p:nvPr/>
              </p:nvSpPr>
              <p:spPr>
                <a:xfrm>
                  <a:off x="1334" y="1514"/>
                  <a:ext cx="212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eaLnBrk="1" hangingPunct="1"/>
                  <a:r>
                    <a:rPr lang="en-US" altLang="zh-CN" sz="2400" b="0" i="0">
                      <a:solidFill>
                        <a:schemeClr val="tx1"/>
                      </a:solidFill>
                      <a:latin typeface="Times New Roman" panose="02020603050405020304" pitchFamily="18" charset="0"/>
                    </a:rPr>
                    <a:t>b</a:t>
                  </a:r>
                  <a:endPara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7725" name="Line 106"/>
              <p:cNvSpPr/>
              <p:nvPr/>
            </p:nvSpPr>
            <p:spPr>
              <a:xfrm>
                <a:off x="1584" y="816"/>
                <a:ext cx="672" cy="0"/>
              </a:xfrm>
              <a:prstGeom prst="line">
                <a:avLst/>
              </a:prstGeom>
              <a:ln w="38100" cap="flat" cmpd="sng">
                <a:solidFill>
                  <a:srgbClr val="F8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6" name="Line 107"/>
              <p:cNvSpPr/>
              <p:nvPr/>
            </p:nvSpPr>
            <p:spPr>
              <a:xfrm flipH="1" flipV="1">
                <a:off x="1920" y="720"/>
                <a:ext cx="0" cy="144"/>
              </a:xfrm>
              <a:prstGeom prst="line">
                <a:avLst/>
              </a:prstGeom>
              <a:ln w="38100" cap="flat" cmpd="sng">
                <a:solidFill>
                  <a:srgbClr val="0033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7" name="Line 108"/>
              <p:cNvSpPr/>
              <p:nvPr/>
            </p:nvSpPr>
            <p:spPr>
              <a:xfrm>
                <a:off x="1296" y="720"/>
                <a:ext cx="624" cy="0"/>
              </a:xfrm>
              <a:prstGeom prst="line">
                <a:avLst/>
              </a:prstGeom>
              <a:ln w="38100" cap="flat" cmpd="sng">
                <a:solidFill>
                  <a:srgbClr val="0033CC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728" name="Oval 109"/>
              <p:cNvSpPr/>
              <p:nvPr/>
            </p:nvSpPr>
            <p:spPr>
              <a:xfrm>
                <a:off x="1872" y="864"/>
                <a:ext cx="96" cy="96"/>
              </a:xfrm>
              <a:prstGeom prst="ellipse">
                <a:avLst/>
              </a:prstGeom>
              <a:solidFill>
                <a:srgbClr val="FFFFFF"/>
              </a:solidFill>
              <a:ln w="38100" cap="flat" cmpd="sng">
                <a:solidFill>
                  <a:srgbClr val="F8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eaLnBrk="1" hangingPunct="1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203886" name="Group 110"/>
          <p:cNvGrpSpPr/>
          <p:nvPr/>
        </p:nvGrpSpPr>
        <p:grpSpPr>
          <a:xfrm>
            <a:off x="381000" y="5791200"/>
            <a:ext cx="1676400" cy="762000"/>
            <a:chOff x="1536" y="2592"/>
            <a:chExt cx="1056" cy="480"/>
          </a:xfrm>
        </p:grpSpPr>
        <p:sp>
          <p:nvSpPr>
            <p:cNvPr id="27712" name="Text Box 111"/>
            <p:cNvSpPr txBox="1"/>
            <p:nvPr/>
          </p:nvSpPr>
          <p:spPr>
            <a:xfrm>
              <a:off x="1920" y="2784"/>
              <a:ext cx="20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1" hangingPunct="1"/>
              <a:r>
                <a: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400" b="0" i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7713" name="Group 112"/>
            <p:cNvGrpSpPr/>
            <p:nvPr/>
          </p:nvGrpSpPr>
          <p:grpSpPr>
            <a:xfrm>
              <a:off x="1536" y="2592"/>
              <a:ext cx="1056" cy="240"/>
              <a:chOff x="1536" y="2256"/>
              <a:chExt cx="1056" cy="240"/>
            </a:xfrm>
          </p:grpSpPr>
          <p:sp>
            <p:nvSpPr>
              <p:cNvPr id="27714" name="Line 113"/>
              <p:cNvSpPr/>
              <p:nvPr/>
            </p:nvSpPr>
            <p:spPr>
              <a:xfrm flipV="1">
                <a:off x="2016" y="2352"/>
                <a:ext cx="0" cy="96"/>
              </a:xfrm>
              <a:prstGeom prst="line">
                <a:avLst/>
              </a:prstGeom>
              <a:ln w="38100" cap="flat" cmpd="sng">
                <a:solidFill>
                  <a:srgbClr val="F800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27715" name="Group 114"/>
              <p:cNvGrpSpPr/>
              <p:nvPr/>
            </p:nvGrpSpPr>
            <p:grpSpPr>
              <a:xfrm>
                <a:off x="1536" y="2256"/>
                <a:ext cx="1056" cy="240"/>
                <a:chOff x="1536" y="1872"/>
                <a:chExt cx="1056" cy="240"/>
              </a:xfrm>
            </p:grpSpPr>
            <p:sp>
              <p:nvSpPr>
                <p:cNvPr id="27716" name="Line 115"/>
                <p:cNvSpPr/>
                <p:nvPr/>
              </p:nvSpPr>
              <p:spPr>
                <a:xfrm>
                  <a:off x="1584" y="2112"/>
                  <a:ext cx="1008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sp>
              <p:nvSpPr>
                <p:cNvPr id="27717" name="Oval 116"/>
                <p:cNvSpPr/>
                <p:nvPr/>
              </p:nvSpPr>
              <p:spPr>
                <a:xfrm>
                  <a:off x="1968" y="2016"/>
                  <a:ext cx="96" cy="96"/>
                </a:xfrm>
                <a:prstGeom prst="ellipse">
                  <a:avLst/>
                </a:prstGeom>
                <a:solidFill>
                  <a:srgbClr val="F80000"/>
                </a:solidFill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 eaLnBrk="1" hangingPunct="1"/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7718" name="Line 117"/>
                <p:cNvSpPr/>
                <p:nvPr/>
              </p:nvSpPr>
              <p:spPr>
                <a:xfrm>
                  <a:off x="2016" y="1968"/>
                  <a:ext cx="528" cy="0"/>
                </a:xfrm>
                <a:prstGeom prst="line">
                  <a:avLst/>
                </a:prstGeom>
                <a:ln w="38100" cap="flat" cmpd="sng">
                  <a:solidFill>
                    <a:srgbClr val="F8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719" name="Line 118"/>
                <p:cNvSpPr/>
                <p:nvPr/>
              </p:nvSpPr>
              <p:spPr>
                <a:xfrm flipH="1" flipV="1">
                  <a:off x="2016" y="1872"/>
                  <a:ext cx="0" cy="144"/>
                </a:xfrm>
                <a:prstGeom prst="line">
                  <a:avLst/>
                </a:prstGeom>
                <a:ln w="38100" cap="flat" cmpd="sng">
                  <a:solidFill>
                    <a:srgbClr val="0033CC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7720" name="Line 119"/>
                <p:cNvSpPr/>
                <p:nvPr/>
              </p:nvSpPr>
              <p:spPr>
                <a:xfrm>
                  <a:off x="1536" y="1872"/>
                  <a:ext cx="480" cy="0"/>
                </a:xfrm>
                <a:prstGeom prst="line">
                  <a:avLst/>
                </a:prstGeom>
                <a:ln w="38100" cap="flat" cmpd="sng">
                  <a:solidFill>
                    <a:srgbClr val="0033CC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grpSp>
        <p:nvGrpSpPr>
          <p:cNvPr id="203896" name="Group 120"/>
          <p:cNvGrpSpPr/>
          <p:nvPr/>
        </p:nvGrpSpPr>
        <p:grpSpPr>
          <a:xfrm>
            <a:off x="304800" y="4876800"/>
            <a:ext cx="1676400" cy="727075"/>
            <a:chOff x="1680" y="960"/>
            <a:chExt cx="1056" cy="458"/>
          </a:xfrm>
        </p:grpSpPr>
        <p:grpSp>
          <p:nvGrpSpPr>
            <p:cNvPr id="27702" name="Group 121"/>
            <p:cNvGrpSpPr/>
            <p:nvPr/>
          </p:nvGrpSpPr>
          <p:grpSpPr>
            <a:xfrm>
              <a:off x="1728" y="1104"/>
              <a:ext cx="1008" cy="314"/>
              <a:chOff x="1152" y="1488"/>
              <a:chExt cx="1008" cy="314"/>
            </a:xfrm>
          </p:grpSpPr>
          <p:sp>
            <p:nvSpPr>
              <p:cNvPr id="27709" name="Line 122"/>
              <p:cNvSpPr/>
              <p:nvPr/>
            </p:nvSpPr>
            <p:spPr>
              <a:xfrm>
                <a:off x="1152" y="1536"/>
                <a:ext cx="1008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27710" name="Text Box 123"/>
              <p:cNvSpPr txBox="1"/>
              <p:nvPr/>
            </p:nvSpPr>
            <p:spPr>
              <a:xfrm>
                <a:off x="1680" y="1488"/>
                <a:ext cx="20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1" hangingPunct="1"/>
                <a:r>
                  <a: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711" name="Text Box 124"/>
              <p:cNvSpPr txBox="1"/>
              <p:nvPr/>
            </p:nvSpPr>
            <p:spPr>
              <a:xfrm>
                <a:off x="1334" y="1514"/>
                <a:ext cx="21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eaLnBrk="1" hangingPunct="1"/>
                <a:r>
                  <a:rPr lang="en-US" altLang="zh-CN" sz="2400" b="0" i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400" b="0" i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7703" name="Line 125"/>
            <p:cNvSpPr/>
            <p:nvPr/>
          </p:nvSpPr>
          <p:spPr>
            <a:xfrm flipV="1">
              <a:off x="2352" y="960"/>
              <a:ext cx="0" cy="96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4" name="Line 126"/>
            <p:cNvSpPr/>
            <p:nvPr/>
          </p:nvSpPr>
          <p:spPr>
            <a:xfrm>
              <a:off x="2352" y="960"/>
              <a:ext cx="336" cy="0"/>
            </a:xfrm>
            <a:prstGeom prst="line">
              <a:avLst/>
            </a:prstGeom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5" name="Line 127"/>
            <p:cNvSpPr/>
            <p:nvPr/>
          </p:nvSpPr>
          <p:spPr>
            <a:xfrm flipH="1" flipV="1">
              <a:off x="2016" y="960"/>
              <a:ext cx="0" cy="96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6" name="Line 128"/>
            <p:cNvSpPr/>
            <p:nvPr/>
          </p:nvSpPr>
          <p:spPr>
            <a:xfrm>
              <a:off x="1680" y="960"/>
              <a:ext cx="336" cy="0"/>
            </a:xfrm>
            <a:prstGeom prst="line">
              <a:avLst/>
            </a:prstGeom>
            <a:ln w="38100" cap="flat" cmpd="sng">
              <a:solidFill>
                <a:srgbClr val="0033CC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707" name="Oval 129"/>
            <p:cNvSpPr/>
            <p:nvPr/>
          </p:nvSpPr>
          <p:spPr>
            <a:xfrm>
              <a:off x="2304" y="1056"/>
              <a:ext cx="96" cy="96"/>
            </a:xfrm>
            <a:prstGeom prst="ellipse">
              <a:avLst/>
            </a:prstGeom>
            <a:solidFill>
              <a:srgbClr val="FFFFFF"/>
            </a:solidFill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7708" name="Oval 130"/>
            <p:cNvSpPr/>
            <p:nvPr/>
          </p:nvSpPr>
          <p:spPr>
            <a:xfrm>
              <a:off x="1968" y="1056"/>
              <a:ext cx="96" cy="96"/>
            </a:xfrm>
            <a:prstGeom prst="ellipse">
              <a:avLst/>
            </a:prstGeom>
            <a:solidFill>
              <a:srgbClr val="FFFFFF"/>
            </a:solidFill>
            <a:ln w="38100" cap="flat" cmpd="sng">
              <a:solidFill>
                <a:srgbClr val="F8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3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3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0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03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03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3" dur="500"/>
                                        <p:tgtEl>
                                          <p:spTgt spid="20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0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03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0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3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03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03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03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805" grpId="0"/>
      <p:bldP spid="203812" grpId="0"/>
      <p:bldP spid="203814" grpId="0"/>
      <p:bldP spid="203821" grpId="0"/>
      <p:bldP spid="203822" grpId="0"/>
      <p:bldP spid="203829" grpId="0"/>
      <p:bldP spid="203830" grpId="0"/>
      <p:bldP spid="203831" grpId="0"/>
      <p:bldP spid="203839" grpId="0"/>
      <p:bldP spid="203846" grpId="0"/>
      <p:bldP spid="203847" grpId="0" animBg="1"/>
      <p:bldP spid="20384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1143000" y="1981200"/>
          <a:ext cx="2905125" cy="2557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" imgW="1695450" imgH="1390650" progId="Paint.Picture">
                  <p:embed/>
                </p:oleObj>
              </mc:Choice>
              <mc:Fallback>
                <p:oleObj name="" r:id="rId1" imgW="1695450" imgH="1390650" progId="Paint.Picture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rcRect l="10616" t="25883" r="42461" b="12943"/>
                      <a:stretch>
                        <a:fillRect/>
                      </a:stretch>
                    </p:blipFill>
                    <p:spPr>
                      <a:xfrm>
                        <a:off x="1143000" y="1981200"/>
                        <a:ext cx="2905125" cy="2557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5457825" y="1712913"/>
          <a:ext cx="2840038" cy="280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3" imgW="1695450" imgH="1390650" progId="Paint.Picture">
                  <p:embed/>
                </p:oleObj>
              </mc:Choice>
              <mc:Fallback>
                <p:oleObj name="" r:id="rId3" imgW="1695450" imgH="1390650" progId="Paint.Picture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rcRect l="42461" t="18118" r="10616" b="12943"/>
                      <a:stretch>
                        <a:fillRect/>
                      </a:stretch>
                    </p:blipFill>
                    <p:spPr>
                      <a:xfrm>
                        <a:off x="5457825" y="1712913"/>
                        <a:ext cx="2840038" cy="2800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6" name="Text Box 4"/>
          <p:cNvSpPr txBox="1"/>
          <p:nvPr/>
        </p:nvSpPr>
        <p:spPr>
          <a:xfrm>
            <a:off x="1284288" y="1143000"/>
            <a:ext cx="67929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400" i="0">
                <a:solidFill>
                  <a:schemeClr val="tx1"/>
                </a:solidFill>
                <a:latin typeface="Times New Roman" panose="02020603050405020304" pitchFamily="18" charset="0"/>
              </a:rPr>
              <a:t>9</a:t>
            </a:r>
            <a:r>
              <a:rPr lang="zh-CN" altLang="en-US" sz="24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 i="0" dirty="0">
                <a:solidFill>
                  <a:srgbClr val="0000CC"/>
                </a:solidFill>
                <a:latin typeface="Times New Roman" panose="02020603050405020304" pitchFamily="18" charset="0"/>
              </a:rPr>
              <a:t>设物体</a:t>
            </a:r>
            <a:r>
              <a:rPr lang="en-US" altLang="zh-CN" sz="2400" i="0">
                <a:solidFill>
                  <a:srgbClr val="0000CC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400" i="0" dirty="0">
                <a:solidFill>
                  <a:srgbClr val="0000CC"/>
                </a:solidFill>
                <a:latin typeface="Times New Roman" panose="02020603050405020304" pitchFamily="18" charset="0"/>
              </a:rPr>
              <a:t>的质量为</a:t>
            </a:r>
            <a:r>
              <a:rPr lang="en-US" altLang="zh-CN" sz="2400" i="0">
                <a:solidFill>
                  <a:srgbClr val="0000CC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400" i="0" dirty="0">
                <a:solidFill>
                  <a:srgbClr val="0000CC"/>
                </a:solidFill>
                <a:latin typeface="Times New Roman" panose="02020603050405020304" pitchFamily="18" charset="0"/>
              </a:rPr>
              <a:t>克，每个砝码的质量为1克</a:t>
            </a:r>
            <a:endParaRPr lang="zh-CN" altLang="en-US" sz="2400" i="0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6069" name="Text Box 5"/>
          <p:cNvSpPr txBox="1"/>
          <p:nvPr/>
        </p:nvSpPr>
        <p:spPr>
          <a:xfrm>
            <a:off x="989013" y="4495800"/>
            <a:ext cx="8154987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2400" b="0" i="0">
                <a:solidFill>
                  <a:srgbClr val="FFFF99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400" i="0" dirty="0">
                <a:solidFill>
                  <a:srgbClr val="0000CC"/>
                </a:solidFill>
                <a:latin typeface="Times New Roman" panose="02020603050405020304" pitchFamily="18" charset="0"/>
              </a:rPr>
              <a:t>从图中可以看出物体</a:t>
            </a:r>
            <a:r>
              <a:rPr lang="en-US" altLang="zh-CN" sz="2400" i="0">
                <a:solidFill>
                  <a:srgbClr val="0000CC"/>
                </a:solidFill>
                <a:latin typeface="Times New Roman" panose="02020603050405020304" pitchFamily="18" charset="0"/>
              </a:rPr>
              <a:t>A </a:t>
            </a:r>
            <a:r>
              <a:rPr lang="zh-CN" altLang="en-US" sz="2400" i="0" dirty="0">
                <a:solidFill>
                  <a:srgbClr val="0000CC"/>
                </a:solidFill>
                <a:latin typeface="Times New Roman" panose="02020603050405020304" pitchFamily="18" charset="0"/>
              </a:rPr>
              <a:t>的质量的取值范围是（           ）</a:t>
            </a:r>
            <a:endParaRPr lang="zh-CN" altLang="en-US" sz="2400" i="0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400" i="0">
                <a:solidFill>
                  <a:srgbClr val="0000CC"/>
                </a:solidFill>
                <a:latin typeface="Times New Roman" panose="02020603050405020304" pitchFamily="18" charset="0"/>
              </a:rPr>
              <a:t>(A)  x&lt;2     (B)   x&gt;3    (C)    2&lt;x&lt;3      (D)    </a:t>
            </a:r>
            <a:r>
              <a:rPr lang="zh-CN" altLang="en-US" sz="2400" i="0" dirty="0">
                <a:solidFill>
                  <a:srgbClr val="0000CC"/>
                </a:solidFill>
                <a:latin typeface="Times New Roman" panose="02020603050405020304" pitchFamily="18" charset="0"/>
              </a:rPr>
              <a:t>无法确定</a:t>
            </a:r>
            <a:endParaRPr lang="zh-CN" altLang="en-US" sz="2400" i="0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6070" name="Text Box 6"/>
          <p:cNvSpPr txBox="1"/>
          <p:nvPr/>
        </p:nvSpPr>
        <p:spPr>
          <a:xfrm>
            <a:off x="7848600" y="4419600"/>
            <a:ext cx="457200" cy="54927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bg2"/>
                </a:solidFill>
                <a:latin typeface="Arial" panose="020B0604020202020204" pitchFamily="34" charset="0"/>
              </a:rPr>
              <a:t>C</a:t>
            </a:r>
            <a:endParaRPr lang="en-US" altLang="zh-CN" sz="3600" i="0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216071" name="AutoShape 7"/>
          <p:cNvSpPr>
            <a:spLocks noChangeArrowheads="1"/>
          </p:cNvSpPr>
          <p:nvPr/>
        </p:nvSpPr>
        <p:spPr bwMode="auto">
          <a:xfrm>
            <a:off x="457200" y="533400"/>
            <a:ext cx="685800" cy="762000"/>
          </a:xfrm>
          <a:prstGeom prst="star5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1" i="1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8680" name="Picture 8" descr="news_2004217225719">
            <a:hlinkClick r:id="" action="ppaction://noaction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0" y="5829300"/>
            <a:ext cx="1371600" cy="1028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6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/>
      <p:bldP spid="2160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8114" name="Text Box 2"/>
          <p:cNvSpPr txBox="1"/>
          <p:nvPr/>
        </p:nvSpPr>
        <p:spPr>
          <a:xfrm>
            <a:off x="179388" y="2276475"/>
            <a:ext cx="748982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600" i="0">
                <a:solidFill>
                  <a:schemeClr val="tx2"/>
                </a:solidFill>
                <a:latin typeface="Times New Roman" panose="02020603050405020304" pitchFamily="18" charset="0"/>
              </a:rPr>
              <a:t>5.</a:t>
            </a:r>
            <a:r>
              <a:rPr lang="zh-CN" altLang="en-US" sz="3600" i="0" dirty="0">
                <a:solidFill>
                  <a:schemeClr val="tx2"/>
                </a:solidFill>
                <a:latin typeface="Times New Roman" panose="02020603050405020304" pitchFamily="18" charset="0"/>
              </a:rPr>
              <a:t>若不等式组                  无解，</a:t>
            </a:r>
            <a:endParaRPr lang="zh-CN" altLang="en-US" sz="3600" i="0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 sz="3600" i="0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3600" i="0" dirty="0">
                <a:solidFill>
                  <a:schemeClr val="tx2"/>
                </a:solidFill>
                <a:latin typeface="Times New Roman" panose="02020603050405020304" pitchFamily="18" charset="0"/>
              </a:rPr>
              <a:t>     则</a:t>
            </a:r>
            <a:r>
              <a:rPr lang="en-US" altLang="zh-CN" sz="3600" i="0">
                <a:solidFill>
                  <a:schemeClr val="tx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i="0" dirty="0">
                <a:solidFill>
                  <a:schemeClr val="tx2"/>
                </a:solidFill>
                <a:latin typeface="Times New Roman" panose="02020603050405020304" pitchFamily="18" charset="0"/>
              </a:rPr>
              <a:t>的取值范围是</a:t>
            </a:r>
            <a:r>
              <a:rPr lang="zh-CN" altLang="en-US" sz="3600" i="0" u="sng" dirty="0">
                <a:solidFill>
                  <a:schemeClr val="tx2"/>
                </a:solidFill>
                <a:latin typeface="Times New Roman" panose="02020603050405020304" pitchFamily="18" charset="0"/>
              </a:rPr>
              <a:t>                  </a:t>
            </a:r>
            <a:r>
              <a:rPr lang="zh-CN" altLang="en-US" sz="3600" i="0" dirty="0">
                <a:solidFill>
                  <a:schemeClr val="tx2"/>
                </a:solidFill>
                <a:latin typeface="Times New Roman" panose="02020603050405020304" pitchFamily="18" charset="0"/>
              </a:rPr>
              <a:t> 。</a:t>
            </a:r>
            <a:endParaRPr lang="zh-CN" altLang="en-US" sz="3600" i="0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8115" name="Text Box 3"/>
          <p:cNvSpPr txBox="1"/>
          <p:nvPr/>
        </p:nvSpPr>
        <p:spPr>
          <a:xfrm>
            <a:off x="395288" y="4365625"/>
            <a:ext cx="80645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600" i="0">
                <a:solidFill>
                  <a:srgbClr val="FF3300"/>
                </a:solidFill>
                <a:latin typeface="Times New Roman" panose="02020603050405020304" pitchFamily="18" charset="0"/>
              </a:rPr>
              <a:t>6.</a:t>
            </a:r>
            <a:r>
              <a:rPr lang="zh-CN" altLang="en-US" sz="36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已知不等式</a:t>
            </a:r>
            <a:r>
              <a:rPr lang="en-US" altLang="zh-CN" sz="3600" i="0">
                <a:solidFill>
                  <a:srgbClr val="FF3300"/>
                </a:solidFill>
                <a:latin typeface="Times New Roman" panose="02020603050405020304" pitchFamily="18" charset="0"/>
              </a:rPr>
              <a:t>3x-m </a:t>
            </a:r>
            <a:r>
              <a:rPr lang="en-US" altLang="zh-CN" sz="3600" i="0">
                <a:solidFill>
                  <a:srgbClr val="FF3300"/>
                </a:solidFill>
                <a:latin typeface="宋体" panose="02010600030101010101" pitchFamily="2" charset="-122"/>
              </a:rPr>
              <a:t>≤0</a:t>
            </a:r>
            <a:r>
              <a:rPr lang="zh-CN" altLang="en-US" sz="3600" i="0" dirty="0">
                <a:solidFill>
                  <a:srgbClr val="FF3300"/>
                </a:solidFill>
                <a:latin typeface="宋体" panose="02010600030101010101" pitchFamily="2" charset="-122"/>
              </a:rPr>
              <a:t>有</a:t>
            </a:r>
            <a:r>
              <a:rPr lang="en-US" altLang="zh-CN" sz="3600" i="0">
                <a:solidFill>
                  <a:srgbClr val="FF33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600" i="0" dirty="0">
                <a:solidFill>
                  <a:srgbClr val="FF3300"/>
                </a:solidFill>
                <a:latin typeface="宋体" panose="02010600030101010101" pitchFamily="2" charset="-122"/>
              </a:rPr>
              <a:t>个正整数解，</a:t>
            </a:r>
            <a:endParaRPr lang="zh-CN" altLang="en-US" sz="3600" i="0" dirty="0">
              <a:solidFill>
                <a:srgbClr val="FF3300"/>
              </a:solidFill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3600" i="0" dirty="0">
                <a:solidFill>
                  <a:srgbClr val="FF3300"/>
                </a:solidFill>
                <a:latin typeface="宋体" panose="02010600030101010101" pitchFamily="2" charset="-122"/>
              </a:rPr>
              <a:t>   则</a:t>
            </a:r>
            <a:r>
              <a:rPr lang="en-US" altLang="zh-CN" sz="3600" i="0">
                <a:solidFill>
                  <a:srgbClr val="FF3300"/>
                </a:solidFill>
                <a:latin typeface="宋体" panose="02010600030101010101" pitchFamily="2" charset="-122"/>
              </a:rPr>
              <a:t>m</a:t>
            </a:r>
            <a:r>
              <a:rPr lang="zh-CN" altLang="en-US" sz="3600" i="0" dirty="0">
                <a:solidFill>
                  <a:srgbClr val="FF3300"/>
                </a:solidFill>
                <a:latin typeface="宋体" panose="02010600030101010101" pitchFamily="2" charset="-122"/>
              </a:rPr>
              <a:t>的取值范围是</a:t>
            </a:r>
            <a:r>
              <a:rPr lang="zh-CN" altLang="en-US" sz="3600" i="0" u="sng" dirty="0">
                <a:solidFill>
                  <a:srgbClr val="FF3300"/>
                </a:solidFill>
                <a:latin typeface="宋体" panose="02010600030101010101" pitchFamily="2" charset="-122"/>
              </a:rPr>
              <a:t>              </a:t>
            </a:r>
            <a:r>
              <a:rPr lang="zh-CN" altLang="en-US" sz="3600" i="0" dirty="0">
                <a:solidFill>
                  <a:srgbClr val="FF3300"/>
                </a:solidFill>
                <a:latin typeface="宋体" panose="02010600030101010101" pitchFamily="2" charset="-122"/>
              </a:rPr>
              <a:t>。</a:t>
            </a:r>
            <a:endParaRPr lang="zh-CN" altLang="en-US" sz="3600" i="0" dirty="0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pic>
        <p:nvPicPr>
          <p:cNvPr id="218116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8038" y="2060575"/>
            <a:ext cx="1504950" cy="104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8117" name="AutoShape 5"/>
          <p:cNvSpPr/>
          <p:nvPr/>
        </p:nvSpPr>
        <p:spPr>
          <a:xfrm>
            <a:off x="3276600" y="2276475"/>
            <a:ext cx="215900" cy="647700"/>
          </a:xfrm>
          <a:prstGeom prst="leftBrace">
            <a:avLst>
              <a:gd name="adj1" fmla="val 2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8114">
                                            <p:txEl>
                                              <p:charRg st="3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8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charRg st="23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Rectangle 2"/>
          <p:cNvSpPr/>
          <p:nvPr/>
        </p:nvSpPr>
        <p:spPr>
          <a:xfrm>
            <a:off x="727075" y="1074738"/>
            <a:ext cx="3298825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 eaLnBrk="1" hangingPunct="1"/>
            <a:r>
              <a:rPr lang="en-US" altLang="zh-CN" sz="3200" b="0" i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9.   </a:t>
            </a:r>
            <a:r>
              <a:rPr lang="zh-CN" altLang="en-US" sz="3200" b="0" i="0" dirty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已知不等式组</a:t>
            </a:r>
            <a:endParaRPr lang="zh-CN" altLang="en-US" sz="3200" b="0" i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ctr"/>
            <a:endParaRPr lang="en-US" altLang="zh-CN" sz="3200" b="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4284663" y="836613"/>
          <a:ext cx="2519362" cy="1119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" imgW="1028700" imgH="457200" progId="Equation.DSMT4">
                  <p:embed/>
                </p:oleObj>
              </mc:Choice>
              <mc:Fallback>
                <p:oleObj name="" r:id="rId1" imgW="1028700" imgH="457200" progId="Equation.DSMT4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84663" y="836613"/>
                        <a:ext cx="2519362" cy="1119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8" name="Rectangle 4"/>
          <p:cNvSpPr/>
          <p:nvPr/>
        </p:nvSpPr>
        <p:spPr>
          <a:xfrm>
            <a:off x="755650" y="2276475"/>
            <a:ext cx="6837363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无解，则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m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的取值范围是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________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cs typeface="Courier New" panose="02070309020205020404" pitchFamily="49" charset="0"/>
              </a:rPr>
              <a:t>。</a:t>
            </a:r>
            <a:endParaRPr lang="zh-CN" altLang="en-US" sz="3200" i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endParaRPr lang="en-US" altLang="zh-CN" sz="320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02" name="Text Box 2"/>
          <p:cNvSpPr txBox="1"/>
          <p:nvPr/>
        </p:nvSpPr>
        <p:spPr>
          <a:xfrm>
            <a:off x="0" y="3352800"/>
            <a:ext cx="8763000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40000"/>
              </a:lnSpc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(2)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已知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2x-y=0,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且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x-y+5&gt;0.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求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的取值范围。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204803" name="Text Box 3"/>
          <p:cNvSpPr txBox="1"/>
          <p:nvPr/>
        </p:nvSpPr>
        <p:spPr>
          <a:xfrm>
            <a:off x="0" y="457200"/>
            <a:ext cx="8686800" cy="1628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40000"/>
              </a:lnSpc>
            </a:pPr>
            <a:r>
              <a:rPr lang="zh-CN" altLang="en-US" sz="3600" i="0" dirty="0">
                <a:solidFill>
                  <a:srgbClr val="800000"/>
                </a:solidFill>
                <a:latin typeface="宋体" panose="02010600030101010101" pitchFamily="2" charset="-122"/>
              </a:rPr>
              <a:t>题</a:t>
            </a:r>
            <a:r>
              <a:rPr lang="en-US" altLang="zh-CN" sz="3600" i="0">
                <a:solidFill>
                  <a:srgbClr val="80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i="0" dirty="0">
                <a:solidFill>
                  <a:srgbClr val="800000"/>
                </a:solidFill>
                <a:latin typeface="宋体" panose="02010600030101010101" pitchFamily="2" charset="-122"/>
              </a:rPr>
              <a:t>：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(1)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若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y=-x+7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，且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2≤y≤7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，则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的取值范围是</a:t>
            </a:r>
            <a:r>
              <a:rPr lang="zh-CN" altLang="en-US" sz="3600" i="0" u="sng" dirty="0">
                <a:solidFill>
                  <a:schemeClr val="tx1"/>
                </a:solidFill>
                <a:latin typeface="宋体" panose="02010600030101010101" pitchFamily="2" charset="-122"/>
              </a:rPr>
              <a:t>        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，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2" grpId="0"/>
      <p:bldP spid="20480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179388" y="293688"/>
            <a:ext cx="8893175" cy="157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5000"/>
              </a:lnSpc>
            </a:pPr>
            <a:r>
              <a:rPr lang="zh-CN" altLang="en-US" sz="3600" i="0" dirty="0">
                <a:solidFill>
                  <a:srgbClr val="800000"/>
                </a:solidFill>
                <a:latin typeface="宋体" panose="02010600030101010101" pitchFamily="2" charset="-122"/>
              </a:rPr>
              <a:t>题</a:t>
            </a:r>
            <a:r>
              <a:rPr lang="en-US" altLang="zh-CN" sz="3600" i="0">
                <a:solidFill>
                  <a:srgbClr val="8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600" i="0" dirty="0">
                <a:solidFill>
                  <a:srgbClr val="8000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已知不等式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3x-a≤0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的正整数解是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，求</a:t>
            </a:r>
            <a:r>
              <a:rPr lang="en-US" altLang="zh-CN" sz="3600" i="0">
                <a:solidFill>
                  <a:schemeClr val="tx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600" i="0" dirty="0">
                <a:solidFill>
                  <a:schemeClr val="tx1"/>
                </a:solidFill>
                <a:latin typeface="宋体" panose="02010600030101010101" pitchFamily="2" charset="-122"/>
              </a:rPr>
              <a:t>的范围</a:t>
            </a:r>
            <a:endParaRPr lang="zh-CN" altLang="en-US" sz="3600" i="0" dirty="0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sp>
        <p:nvSpPr>
          <p:cNvPr id="205827" name="Text Box 3"/>
          <p:cNvSpPr txBox="1"/>
          <p:nvPr/>
        </p:nvSpPr>
        <p:spPr>
          <a:xfrm>
            <a:off x="215900" y="2622550"/>
            <a:ext cx="88201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i="0" dirty="0">
                <a:latin typeface="Times New Roman" panose="02020603050405020304" pitchFamily="18" charset="0"/>
              </a:rPr>
              <a:t>变式</a:t>
            </a:r>
            <a:r>
              <a:rPr lang="en-US" altLang="zh-CN" sz="3600" i="0">
                <a:latin typeface="Times New Roman" panose="02020603050405020304" pitchFamily="18" charset="0"/>
              </a:rPr>
              <a:t>1:</a:t>
            </a:r>
            <a:r>
              <a:rPr lang="zh-CN" altLang="en-US" sz="36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不等式</a:t>
            </a:r>
            <a:r>
              <a:rPr lang="en-US" altLang="zh-CN" sz="3600" i="0">
                <a:solidFill>
                  <a:srgbClr val="0000FF"/>
                </a:solidFill>
                <a:latin typeface="Times New Roman" panose="02020603050405020304" pitchFamily="18" charset="0"/>
              </a:rPr>
              <a:t>3x-a&lt;0</a:t>
            </a:r>
            <a:r>
              <a:rPr lang="zh-CN" altLang="en-US" sz="36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的正整数解为</a:t>
            </a:r>
            <a:r>
              <a:rPr lang="en-US" altLang="zh-CN" sz="3600" i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600" i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600" i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，求</a:t>
            </a:r>
            <a:r>
              <a:rPr lang="en-US" altLang="zh-CN" sz="3600" i="0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的范围</a:t>
            </a:r>
            <a:endParaRPr lang="zh-CN" altLang="en-US" sz="3600" i="0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205828" name="Text Box 4"/>
          <p:cNvSpPr txBox="1"/>
          <p:nvPr/>
        </p:nvSpPr>
        <p:spPr>
          <a:xfrm>
            <a:off x="179388" y="4205288"/>
            <a:ext cx="87122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i="0" dirty="0">
                <a:latin typeface="Times New Roman" panose="02020603050405020304" pitchFamily="18" charset="0"/>
              </a:rPr>
              <a:t>变式</a:t>
            </a:r>
            <a:r>
              <a:rPr lang="en-US" altLang="zh-CN" sz="3600" i="0">
                <a:latin typeface="Times New Roman" panose="02020603050405020304" pitchFamily="18" charset="0"/>
              </a:rPr>
              <a:t>2:</a:t>
            </a:r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不等式</a:t>
            </a:r>
            <a:r>
              <a:rPr lang="en-US" altLang="zh-CN" sz="3600" i="0">
                <a:solidFill>
                  <a:schemeClr val="tx1"/>
                </a:solidFill>
                <a:latin typeface="Times New Roman" panose="02020603050405020304" pitchFamily="18" charset="0"/>
              </a:rPr>
              <a:t>3x-a&gt;0</a:t>
            </a:r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的负整数解为</a:t>
            </a:r>
            <a:r>
              <a:rPr lang="en-US" altLang="zh-CN" sz="3600" i="0">
                <a:solidFill>
                  <a:schemeClr val="tx1"/>
                </a:solidFill>
                <a:latin typeface="Times New Roman" panose="02020603050405020304" pitchFamily="18" charset="0"/>
              </a:rPr>
              <a:t>-1</a:t>
            </a:r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600" i="0">
                <a:solidFill>
                  <a:schemeClr val="tx1"/>
                </a:solidFill>
                <a:latin typeface="Times New Roman" panose="02020603050405020304" pitchFamily="18" charset="0"/>
              </a:rPr>
              <a:t>-2</a:t>
            </a:r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，求</a:t>
            </a:r>
            <a:r>
              <a:rPr lang="en-US" altLang="zh-CN" sz="3600" i="0">
                <a:solidFill>
                  <a:schemeClr val="tx1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的范围</a:t>
            </a:r>
            <a:endParaRPr lang="zh-CN" altLang="en-US" sz="3600" i="0" dirty="0">
              <a:solidFill>
                <a:schemeClr val="tx1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7" grpId="0"/>
      <p:bldP spid="2058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6850" name="Text Box 2"/>
          <p:cNvSpPr txBox="1">
            <a:spLocks noChangeArrowheads="1"/>
          </p:cNvSpPr>
          <p:nvPr/>
        </p:nvSpPr>
        <p:spPr bwMode="auto">
          <a:xfrm>
            <a:off x="0" y="3608388"/>
            <a:ext cx="884713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(2)</a:t>
            </a:r>
            <a:r>
              <a:rPr kumimoji="1" lang="zh-CN" altLang="en-US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求使方程组</a:t>
            </a:r>
            <a:r>
              <a:rPr kumimoji="1" lang="en-US" altLang="zh-CN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:                 </a:t>
            </a:r>
            <a:r>
              <a:rPr kumimoji="1" lang="zh-CN" altLang="en-US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的解</a:t>
            </a:r>
            <a:r>
              <a:rPr kumimoji="1" lang="en-US" altLang="zh-CN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</a:t>
            </a:r>
            <a:r>
              <a:rPr kumimoji="1" lang="zh-CN" altLang="en-US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为正数</a:t>
            </a:r>
            <a:r>
              <a:rPr kumimoji="1" lang="en-US" altLang="zh-CN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,</a:t>
            </a:r>
            <a:endParaRPr kumimoji="1" lang="en-US" altLang="zh-CN" sz="3200" i="0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y</a:t>
            </a:r>
            <a:r>
              <a:rPr kumimoji="1" lang="zh-CN" altLang="en-US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是非负数，求</a:t>
            </a:r>
            <a:r>
              <a:rPr kumimoji="1" lang="en-US" altLang="zh-CN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a</a:t>
            </a:r>
            <a:r>
              <a:rPr kumimoji="1" lang="zh-CN" altLang="en-US" sz="3200" i="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的取值范围。</a:t>
            </a:r>
            <a:endParaRPr kumimoji="1" lang="zh-CN" altLang="en-US" sz="3200" i="0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206851" name="Object 3"/>
          <p:cNvGraphicFramePr>
            <a:graphicFrameLocks noChangeAspect="1"/>
          </p:cNvGraphicFramePr>
          <p:nvPr/>
        </p:nvGraphicFramePr>
        <p:xfrm>
          <a:off x="2906713" y="3159125"/>
          <a:ext cx="3465512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1" imgW="927100" imgH="457200" progId="Equation.3">
                  <p:embed/>
                </p:oleObj>
              </mc:Choice>
              <mc:Fallback>
                <p:oleObj name="" r:id="rId1" imgW="927100" imgH="457200" progId="Equation.3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06713" y="3159125"/>
                        <a:ext cx="3465512" cy="1543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0" y="368300"/>
            <a:ext cx="8370888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r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defRPr sz="27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>
              <a:spcBef>
                <a:spcPct val="20000"/>
              </a:spcBef>
              <a:buClr>
                <a:schemeClr val="accent1"/>
              </a:buCl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题</a:t>
            </a: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5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0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(1) m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取何值时，关于</a:t>
            </a:r>
            <a:r>
              <a:rPr kumimoji="0" lang="en-US" altLang="zh-CN" sz="3200" b="1" i="1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的方程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1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的解大于</a:t>
            </a:r>
            <a:r>
              <a:rPr kumimoji="1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34821" name="Object 5"/>
          <p:cNvGraphicFramePr>
            <a:graphicFrameLocks noChangeAspect="1"/>
          </p:cNvGraphicFramePr>
          <p:nvPr/>
        </p:nvGraphicFramePr>
        <p:xfrm>
          <a:off x="1422400" y="998538"/>
          <a:ext cx="4679950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3" imgW="926465" imgH="177800" progId="Equation.3">
                  <p:embed/>
                </p:oleObj>
              </mc:Choice>
              <mc:Fallback>
                <p:oleObj name="" r:id="rId3" imgW="926465" imgH="177800" progId="Equation.3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22400" y="998538"/>
                        <a:ext cx="4679950" cy="89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7874" name="Rectangle 2"/>
          <p:cNvSpPr>
            <a:spLocks noGrp="1"/>
          </p:cNvSpPr>
          <p:nvPr>
            <p:ph type="subTitle" idx="1"/>
          </p:nvPr>
        </p:nvSpPr>
        <p:spPr>
          <a:xfrm>
            <a:off x="161925" y="323850"/>
            <a:ext cx="8640763" cy="3600450"/>
          </a:xfrm>
          <a:ln/>
        </p:spPr>
        <p:txBody>
          <a:bodyPr vert="horz" wrap="square" lIns="91440" tIns="45720" rIns="91440" bIns="45720" anchor="t"/>
          <a:p>
            <a:pPr algn="l"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(3)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解关于</a:t>
            </a:r>
            <a:r>
              <a:rPr lang="en-US" altLang="zh-CN" sz="3600" b="1" i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x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的不等式： 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k(x+3)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x+4;</a:t>
            </a:r>
            <a:endParaRPr lang="en-US" altLang="zh-CN" sz="3600" b="1" kern="12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解：去括号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,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得：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kx+3k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x+4;</a:t>
            </a:r>
            <a:endParaRPr lang="en-US" altLang="zh-CN" sz="3600" b="1" kern="12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移项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,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得：</a:t>
            </a:r>
            <a:r>
              <a:rPr lang="en-US" altLang="zh-CN" sz="3600" b="1" kern="120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kx-x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＞ 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4 -3k ;  </a:t>
            </a:r>
            <a:endParaRPr lang="en-US" altLang="zh-CN" sz="3600" b="1" kern="12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                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得：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(k-1)x 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＞ 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4 -3k ;</a:t>
            </a:r>
            <a:endParaRPr lang="en-US" altLang="zh-CN" sz="3600" b="1" kern="12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algn="l" eaLnBrk="1" hangingPunct="1">
              <a:lnSpc>
                <a:spcPct val="120000"/>
              </a:lnSpc>
              <a:buFont typeface="Wingdings" panose="05000000000000000000" pitchFamily="2" charset="2"/>
            </a:pP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若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k-1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0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，即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k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＞</a:t>
            </a:r>
            <a:r>
              <a:rPr lang="en-US" altLang="zh-CN" sz="3600" b="1" kern="120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zh-CN" altLang="en-US" sz="3600" b="1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时，</a:t>
            </a:r>
            <a:endParaRPr lang="zh-CN" altLang="en-US" sz="3600" b="1" kern="12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algn="l">
              <a:lnSpc>
                <a:spcPct val="120000"/>
              </a:lnSpc>
              <a:spcBef>
                <a:spcPct val="0"/>
              </a:spcBef>
              <a:buFont typeface="Wingdings" panose="05000000000000000000" pitchFamily="2" charset="2"/>
            </a:pPr>
            <a:endParaRPr lang="en-US" altLang="zh-CN" sz="3600" b="1" kern="12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843" name="Rectangle 3"/>
          <p:cNvSpPr/>
          <p:nvPr/>
        </p:nvSpPr>
        <p:spPr>
          <a:xfrm>
            <a:off x="401955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44" name="Rectangle 4"/>
          <p:cNvSpPr/>
          <p:nvPr/>
        </p:nvSpPr>
        <p:spPr>
          <a:xfrm>
            <a:off x="3743325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45" name="Rectangle 5"/>
          <p:cNvSpPr/>
          <p:nvPr/>
        </p:nvSpPr>
        <p:spPr>
          <a:xfrm>
            <a:off x="3743325" y="28051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46" name="Rectangle 6"/>
          <p:cNvSpPr/>
          <p:nvPr/>
        </p:nvSpPr>
        <p:spPr>
          <a:xfrm>
            <a:off x="0" y="2667000"/>
            <a:ext cx="9144000" cy="24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7" name="Rectangle 7"/>
          <p:cNvSpPr/>
          <p:nvPr/>
        </p:nvSpPr>
        <p:spPr>
          <a:xfrm>
            <a:off x="3848100" y="27717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48" name="Rectangle 8"/>
          <p:cNvSpPr/>
          <p:nvPr/>
        </p:nvSpPr>
        <p:spPr>
          <a:xfrm>
            <a:off x="3810000" y="2667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207881" name="Object 9"/>
          <p:cNvGraphicFramePr>
            <a:graphicFrameLocks noChangeAspect="1"/>
          </p:cNvGraphicFramePr>
          <p:nvPr/>
        </p:nvGraphicFramePr>
        <p:xfrm>
          <a:off x="4751388" y="3608388"/>
          <a:ext cx="2016125" cy="114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1" imgW="685800" imgH="393700" progId="Equation.3">
                  <p:embed/>
                </p:oleObj>
              </mc:Choice>
              <mc:Fallback>
                <p:oleObj name="" r:id="rId1" imgW="685800" imgH="393700" progId="Equation.3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51388" y="3608388"/>
                        <a:ext cx="2016125" cy="1147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882" name="Rectangle 10"/>
          <p:cNvSpPr/>
          <p:nvPr/>
        </p:nvSpPr>
        <p:spPr>
          <a:xfrm>
            <a:off x="161925" y="5094288"/>
            <a:ext cx="47418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3600" i="0" dirty="0">
                <a:solidFill>
                  <a:srgbClr val="000000"/>
                </a:solidFill>
                <a:latin typeface="Times New Roman" panose="02020603050405020304" pitchFamily="18" charset="0"/>
              </a:rPr>
              <a:t>若</a:t>
            </a:r>
            <a:r>
              <a:rPr lang="en-US" altLang="zh-CN" sz="3600" i="0">
                <a:solidFill>
                  <a:srgbClr val="000000"/>
                </a:solidFill>
                <a:latin typeface="Times New Roman" panose="02020603050405020304" pitchFamily="18" charset="0"/>
              </a:rPr>
              <a:t>k-1</a:t>
            </a:r>
            <a:r>
              <a:rPr lang="zh-CN" altLang="en-US" sz="3600" i="0" dirty="0">
                <a:solidFill>
                  <a:srgbClr val="0000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3600" i="0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600" i="0" dirty="0">
                <a:solidFill>
                  <a:srgbClr val="000000"/>
                </a:solidFill>
                <a:latin typeface="Times New Roman" panose="02020603050405020304" pitchFamily="18" charset="0"/>
              </a:rPr>
              <a:t>，即</a:t>
            </a:r>
            <a:r>
              <a:rPr lang="en-US" altLang="zh-CN" sz="3600" i="0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3600" i="0" dirty="0">
                <a:solidFill>
                  <a:srgbClr val="0000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3600" i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i="0" dirty="0">
                <a:solidFill>
                  <a:srgbClr val="000000"/>
                </a:solidFill>
                <a:latin typeface="Times New Roman" panose="02020603050405020304" pitchFamily="18" charset="0"/>
              </a:rPr>
              <a:t>时，</a:t>
            </a:r>
            <a:endParaRPr lang="zh-CN" altLang="en-US" sz="3600" i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07883" name="Object 11"/>
          <p:cNvGraphicFramePr>
            <a:graphicFrameLocks noChangeAspect="1"/>
          </p:cNvGraphicFramePr>
          <p:nvPr/>
        </p:nvGraphicFramePr>
        <p:xfrm>
          <a:off x="5111750" y="5364163"/>
          <a:ext cx="1944688" cy="110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3" imgW="685800" imgH="393700" progId="Equation.3">
                  <p:embed/>
                </p:oleObj>
              </mc:Choice>
              <mc:Fallback>
                <p:oleObj name="" r:id="rId3" imgW="685800" imgH="393700" progId="Equation.3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11750" y="5364163"/>
                        <a:ext cx="1944688" cy="1106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2" name="Rectangle 12"/>
          <p:cNvSpPr/>
          <p:nvPr/>
        </p:nvSpPr>
        <p:spPr>
          <a:xfrm>
            <a:off x="2895600" y="3760788"/>
            <a:ext cx="311150" cy="2444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zh-CN" altLang="en-US" sz="1000" b="0" i="0" dirty="0">
                <a:solidFill>
                  <a:schemeClr val="tx1"/>
                </a:solidFill>
                <a:latin typeface="Times New Roman" panose="02020603050405020304" pitchFamily="18" charset="0"/>
              </a:rPr>
              <a:t>。</a:t>
            </a:r>
            <a:endParaRPr lang="zh-CN" altLang="en-US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4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7874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4">
                                            <p:txEl>
                                              <p:charRg st="25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7874">
                                            <p:txEl>
                                              <p:charRg st="25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4">
                                            <p:txEl>
                                              <p:charRg st="4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7874">
                                            <p:txEl>
                                              <p:charRg st="44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4">
                                            <p:txEl>
                                              <p:charRg st="77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7874">
                                            <p:txEl>
                                              <p:charRg st="77" end="1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74">
                                            <p:txEl>
                                              <p:charRg st="11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7874">
                                            <p:txEl>
                                              <p:charRg st="114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7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07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874" grpId="0" build="p"/>
      <p:bldP spid="20788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5106" name="Rectangle 2"/>
          <p:cNvSpPr>
            <a:spLocks noGrp="1"/>
          </p:cNvSpPr>
          <p:nvPr>
            <p:ph type="subTitle" idx="1"/>
          </p:nvPr>
        </p:nvSpPr>
        <p:spPr>
          <a:xfrm>
            <a:off x="0" y="160338"/>
            <a:ext cx="9144000" cy="1828800"/>
          </a:xfrm>
          <a:ln/>
        </p:spPr>
        <p:txBody>
          <a:bodyPr vert="horz" wrap="square" lIns="91440" tIns="45720" rIns="91440" bIns="45720" anchor="t"/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en-US" altLang="zh-CN" sz="2800" kern="1200">
                <a:latin typeface="+mn-lt"/>
                <a:ea typeface="+mn-ea"/>
                <a:cs typeface="+mn-cs"/>
              </a:rPr>
              <a:t>17</a:t>
            </a:r>
            <a:r>
              <a:rPr lang="zh-CN" altLang="en-US" sz="2800" kern="1200" dirty="0">
                <a:latin typeface="+mn-lt"/>
                <a:ea typeface="+mn-ea"/>
                <a:cs typeface="+mn-cs"/>
              </a:rPr>
              <a:t>、某单位计划在新年期间组织员工到某地旅游，参如旅游的的人数估计为</a:t>
            </a:r>
            <a:r>
              <a:rPr lang="en-US" altLang="zh-CN" sz="2800" kern="1200">
                <a:latin typeface="+mn-lt"/>
                <a:ea typeface="+mn-ea"/>
                <a:cs typeface="+mn-cs"/>
              </a:rPr>
              <a:t>10~25</a:t>
            </a:r>
            <a:r>
              <a:rPr lang="zh-CN" altLang="en-US" sz="2800" kern="1200" dirty="0">
                <a:latin typeface="+mn-lt"/>
                <a:ea typeface="+mn-ea"/>
                <a:cs typeface="+mn-cs"/>
              </a:rPr>
              <a:t>人，甲、乙两家旅行社的服务质量相同，且报价都是每人</a:t>
            </a:r>
            <a:r>
              <a:rPr lang="en-US" altLang="zh-CN" sz="2800" kern="1200">
                <a:latin typeface="+mn-lt"/>
                <a:ea typeface="+mn-ea"/>
                <a:cs typeface="+mn-cs"/>
              </a:rPr>
              <a:t>200</a:t>
            </a:r>
            <a:r>
              <a:rPr lang="zh-CN" altLang="en-US" sz="2800" kern="1200" dirty="0">
                <a:latin typeface="+mn-lt"/>
                <a:ea typeface="+mn-ea"/>
                <a:cs typeface="+mn-cs"/>
              </a:rPr>
              <a:t>元，经过协商，甲旅行社表示可给予每位游客七五折优惠；乙旅行社表示可先免去一位游客的旅游费用，其余游客八折优惠，该单位选择哪一定旅行社支付的旅游费用较少？</a:t>
            </a:r>
            <a:endParaRPr lang="zh-CN" altLang="en-US" sz="2800" kern="1200" dirty="0"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解答：设该单位参加这次旅游的人数是</a:t>
            </a:r>
            <a:r>
              <a:rPr lang="en-US" altLang="zh-CN" sz="2800" b="1" i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x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人，</a:t>
            </a:r>
            <a:endParaRPr lang="zh-CN" altLang="en-US" sz="2800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选择甲旅行社时，所需的费用为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</a:t>
            </a:r>
            <a:endParaRPr lang="zh-CN" altLang="en-US" sz="2800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选择乙旅行社时，所需的费用为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，则：</a:t>
            </a:r>
            <a:endParaRPr lang="zh-CN" altLang="en-US" sz="2800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=200×0.75x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，即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=150x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</a:t>
            </a:r>
            <a:endParaRPr lang="zh-CN" altLang="en-US" sz="2800" b="1" kern="1200" dirty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  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=200×0.8(x-1)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，即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=160x-160,</a:t>
            </a:r>
            <a:endParaRPr lang="en-US" altLang="zh-CN" sz="2800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  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= 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时，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150x=160x-160, 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解得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x=16;</a:t>
            </a:r>
            <a:endParaRPr lang="en-US" altLang="zh-CN" sz="2800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  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&gt;y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时，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150x&gt;160x-160, 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解得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x&lt;16;</a:t>
            </a:r>
            <a:endParaRPr lang="en-US" altLang="zh-CN" sz="2800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         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&lt; y</a:t>
            </a:r>
            <a:r>
              <a:rPr lang="en-US" altLang="zh-CN" sz="2800" b="1" kern="1200" baseline="-250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2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时，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150x&lt;160x-160, </a:t>
            </a:r>
            <a:r>
              <a:rPr lang="zh-CN" altLang="en-US" sz="2800" b="1" kern="1200" dirty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解得</a:t>
            </a:r>
            <a:r>
              <a:rPr lang="en-US" altLang="zh-CN" sz="2800" b="1" kern="120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x&gt;16;</a:t>
            </a:r>
            <a:endParaRPr lang="en-US" altLang="zh-CN" sz="2800" b="1" kern="120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marL="609600" indent="-609600" algn="l" eaLnBrk="1" hangingPunct="1">
              <a:lnSpc>
                <a:spcPct val="80000"/>
              </a:lnSpc>
              <a:buFont typeface="Wingdings" panose="05000000000000000000" pitchFamily="2" charset="2"/>
            </a:pPr>
            <a:r>
              <a:rPr lang="zh-CN" altLang="en-US" sz="2800" kern="1200" dirty="0">
                <a:latin typeface="+mn-lt"/>
                <a:ea typeface="+mn-ea"/>
                <a:cs typeface="+mn-cs"/>
              </a:rPr>
              <a:t>答案：所以，当人数为</a:t>
            </a:r>
            <a:r>
              <a:rPr lang="en-US" altLang="zh-CN" sz="2800" kern="1200">
                <a:latin typeface="+mn-lt"/>
                <a:ea typeface="+mn-ea"/>
                <a:cs typeface="+mn-cs"/>
              </a:rPr>
              <a:t>16</a:t>
            </a:r>
            <a:r>
              <a:rPr lang="zh-CN" altLang="en-US" sz="2800" kern="1200" dirty="0">
                <a:latin typeface="+mn-lt"/>
                <a:ea typeface="+mn-ea"/>
                <a:cs typeface="+mn-cs"/>
              </a:rPr>
              <a:t>人时，甲、乙两家旅行社的收费相同；当人数为</a:t>
            </a:r>
            <a:r>
              <a:rPr lang="en-US" altLang="zh-CN" sz="2800" kern="1200">
                <a:latin typeface="+mn-lt"/>
                <a:ea typeface="+mn-ea"/>
                <a:cs typeface="+mn-cs"/>
              </a:rPr>
              <a:t>17~25</a:t>
            </a:r>
            <a:r>
              <a:rPr lang="zh-CN" altLang="en-US" sz="2800" kern="1200" dirty="0">
                <a:latin typeface="+mn-lt"/>
                <a:ea typeface="+mn-ea"/>
                <a:cs typeface="+mn-cs"/>
              </a:rPr>
              <a:t>人时，选择甲旅行社费用较少；当人数为</a:t>
            </a:r>
            <a:r>
              <a:rPr lang="en-US" altLang="zh-CN" sz="2800" kern="1200">
                <a:latin typeface="+mn-lt"/>
                <a:ea typeface="+mn-ea"/>
                <a:cs typeface="+mn-cs"/>
              </a:rPr>
              <a:t>10~15</a:t>
            </a:r>
            <a:r>
              <a:rPr lang="zh-CN" altLang="en-US" sz="2800" kern="1200" dirty="0">
                <a:latin typeface="+mn-lt"/>
                <a:ea typeface="+mn-ea"/>
                <a:cs typeface="+mn-cs"/>
              </a:rPr>
              <a:t>人时，选择乙旅行社费用较少。</a:t>
            </a:r>
            <a:endParaRPr lang="zh-CN" altLang="en-US" sz="2800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36867" name="Rectangle 3"/>
          <p:cNvSpPr/>
          <p:nvPr/>
        </p:nvSpPr>
        <p:spPr>
          <a:xfrm>
            <a:off x="401955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68" name="Rectangle 4"/>
          <p:cNvSpPr/>
          <p:nvPr/>
        </p:nvSpPr>
        <p:spPr>
          <a:xfrm>
            <a:off x="3743325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69" name="Rectangle 5"/>
          <p:cNvSpPr/>
          <p:nvPr/>
        </p:nvSpPr>
        <p:spPr>
          <a:xfrm>
            <a:off x="3743325" y="28051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70" name="Rectangle 6"/>
          <p:cNvSpPr/>
          <p:nvPr/>
        </p:nvSpPr>
        <p:spPr>
          <a:xfrm>
            <a:off x="3733800" y="2852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71" name="Rectangle 7"/>
          <p:cNvSpPr/>
          <p:nvPr/>
        </p:nvSpPr>
        <p:spPr>
          <a:xfrm>
            <a:off x="0" y="2667000"/>
            <a:ext cx="9144000" cy="244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/>
            <a:r>
              <a:rPr lang="en-US" altLang="zh-CN" sz="1000" b="0" i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endParaRPr lang="en-US" altLang="zh-CN" sz="2400" b="0" i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2" name="Rectangle 8"/>
          <p:cNvSpPr/>
          <p:nvPr/>
        </p:nvSpPr>
        <p:spPr>
          <a:xfrm>
            <a:off x="3848100" y="27717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73" name="Rectangle 9"/>
          <p:cNvSpPr/>
          <p:nvPr/>
        </p:nvSpPr>
        <p:spPr>
          <a:xfrm>
            <a:off x="3810000" y="2667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74" name="Rectangle 10"/>
          <p:cNvSpPr/>
          <p:nvPr/>
        </p:nvSpPr>
        <p:spPr>
          <a:xfrm>
            <a:off x="3848100" y="2838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6875" name="Rectangle 11"/>
          <p:cNvSpPr/>
          <p:nvPr/>
        </p:nvSpPr>
        <p:spPr>
          <a:xfrm>
            <a:off x="3686175" y="27765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0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5106">
                                            <p:txEl>
                                              <p:charRg st="0" end="1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144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5106">
                                            <p:txEl>
                                              <p:charRg st="144" end="1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165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5106">
                                            <p:txEl>
                                              <p:charRg st="165" end="1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191" end="2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5106">
                                            <p:txEl>
                                              <p:charRg st="191" end="2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219" end="2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5106">
                                            <p:txEl>
                                              <p:charRg st="219" end="2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253" end="2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5106">
                                            <p:txEl>
                                              <p:charRg st="253" end="2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293" end="3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75106">
                                            <p:txEl>
                                              <p:charRg st="293" end="3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334" end="3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5106">
                                            <p:txEl>
                                              <p:charRg st="334" end="3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375" end="4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5106">
                                            <p:txEl>
                                              <p:charRg st="375" end="4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416" end="4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5106">
                                            <p:txEl>
                                              <p:charRg st="416" end="4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Rectangle 2"/>
          <p:cNvSpPr/>
          <p:nvPr/>
        </p:nvSpPr>
        <p:spPr>
          <a:xfrm>
            <a:off x="468313" y="260350"/>
            <a:ext cx="7920037" cy="2528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2" eaLnBrk="1" hangingPunct="1"/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、一群女生住若干间宿舍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每间住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剩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人无房住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每间住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有一间宿舍住不满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200" i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设有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间宿舍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请写出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应满足的不等式组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3200" i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可能有多少间宿舍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多少名学生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en-US" altLang="zh-CN" sz="3200" b="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3200" b="0" i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1" name="Rectangle 3"/>
          <p:cNvSpPr/>
          <p:nvPr/>
        </p:nvSpPr>
        <p:spPr>
          <a:xfrm>
            <a:off x="179388" y="3694113"/>
            <a:ext cx="8496300" cy="20415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1" hangingPunct="1"/>
            <a:r>
              <a:rPr lang="en-US" altLang="zh-CN" i="0">
                <a:solidFill>
                  <a:schemeClr val="tx1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</a:rPr>
              <a:t>登山前，登山者要将矿泉水分装在旅行包内带上山。若每人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</a:rPr>
              <a:t>瓶，则剩余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</a:rPr>
              <a:t>瓶；若每人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</a:rPr>
              <a:t>瓶，则有一人的矿泉水不足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</a:rPr>
              <a:t>瓶．求登山人数及矿泉水的瓶数。</a:t>
            </a:r>
            <a:r>
              <a:rPr lang="zh-CN" altLang="en-US" i="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endParaRPr lang="zh-CN" altLang="en-US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2"/>
          <p:cNvSpPr/>
          <p:nvPr/>
        </p:nvSpPr>
        <p:spPr>
          <a:xfrm>
            <a:off x="179388" y="549275"/>
            <a:ext cx="8956675" cy="35036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0" eaLnBrk="1" hangingPunct="1">
              <a:tabLst>
                <a:tab pos="200025" algn="l"/>
              </a:tabLst>
            </a:pP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、某次会议的费用，由参加者平均分摊。若每人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0" eaLnBrk="1" hangingPunct="1">
              <a:tabLst>
                <a:tab pos="200025" algn="l"/>
              </a:tabLst>
            </a:pP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交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350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元，则多余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600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元；若每人交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310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元，则其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0" eaLnBrk="1" hangingPunct="1">
              <a:tabLst>
                <a:tab pos="200025" algn="l"/>
              </a:tabLst>
            </a:pP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中就有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人交的钱数要多于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310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元；若每人交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320</a:t>
            </a:r>
            <a:endParaRPr lang="en-US" altLang="zh-CN" sz="3200" i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0" eaLnBrk="1" hangingPunct="1">
              <a:tabLst>
                <a:tab pos="200025" algn="l"/>
              </a:tabLst>
            </a:pP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元，则其中就有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人交的钱数少于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220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元。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0" eaLnBrk="1" hangingPunct="1">
              <a:tabLst>
                <a:tab pos="200025" algn="l"/>
              </a:tabLst>
            </a:pP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求：（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）参加这次会议的人数；（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）这次会议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0" eaLnBrk="1" hangingPunct="1">
              <a:tabLst>
                <a:tab pos="200025" algn="l"/>
              </a:tabLst>
            </a:pP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的总费用。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defTabSz="0">
              <a:tabLst>
                <a:tab pos="200025" algn="l"/>
              </a:tabLst>
            </a:pPr>
            <a:endParaRPr lang="en-US" altLang="zh-CN" sz="3200" i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ctangle 2"/>
          <p:cNvSpPr/>
          <p:nvPr/>
        </p:nvSpPr>
        <p:spPr>
          <a:xfrm>
            <a:off x="250825" y="260350"/>
            <a:ext cx="8208963" cy="5453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、陈老师为学校购买运动会的奖品后，回学校向后勤处王老师交账说：“我买了两种书，共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105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本，单价分别为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元和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12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元，买书前我领了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1500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元，现在还余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418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 ” 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王老师算了一下，说：“你肯定搞错了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 ”</a:t>
            </a:r>
            <a:endParaRPr lang="en-US" altLang="zh-CN" sz="3200" i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⑴ 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王老师为什么说他搞错了？试用方程的知识给予解释；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⑵ 陈老师连忙拿出购物发票，发现的确弄错了，因为他还买了一个笔记本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 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但笔记本的单价已模糊不清，只能辨认出应为小于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元的整数，笔记本的单价可能为多少元？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Rectangle 2"/>
          <p:cNvSpPr/>
          <p:nvPr/>
        </p:nvSpPr>
        <p:spPr>
          <a:xfrm>
            <a:off x="250825" y="260350"/>
            <a:ext cx="8640763" cy="4965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、某班到毕业时共结余经费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1800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元，班委会决定拿出不少于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270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元但不超过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300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元的资金为老师购买纪念品，其余资金用于在毕业晚会上给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位同学每人购买一件文化衫或一本相册作为纪念品．已知每件文化衫比每本相册贵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元，用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200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元恰好可以买到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件文化衫和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本相册．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）求每件文化衫和每本相册的价格分别为多少元？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/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i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i="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）有几购买文化衫和相册的方案？哪种方案用于购买老师纪念品的资金更充足？ </a:t>
            </a:r>
            <a:endParaRPr lang="zh-CN" altLang="en-US" sz="3200" i="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179388" y="404813"/>
            <a:ext cx="8964612" cy="301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  5</a:t>
            </a:r>
            <a:r>
              <a:rPr lang="zh-CN" altLang="en-US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某商品的零售价是每件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50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元，进价是每件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35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元。经核算，每天商店的各种费用（包括房租、售货员工资等）是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120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元，还需把商品售出价的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10%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上缴税款，问商店每天需要出售多少件这样的商品，才能保证商店每天获纯利润在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100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元以上（不包括</a:t>
            </a:r>
            <a:r>
              <a:rPr lang="en-US" altLang="zh-CN" sz="3200" i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100</a:t>
            </a:r>
            <a:r>
              <a:rPr lang="zh-CN" altLang="en-US" sz="3200" i="0" dirty="0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rPr>
              <a:t>元）？</a:t>
            </a:r>
            <a:endParaRPr lang="zh-CN" altLang="en-US" sz="3200" i="0" dirty="0">
              <a:solidFill>
                <a:schemeClr val="tx1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Rectangle 2"/>
          <p:cNvSpPr/>
          <p:nvPr/>
        </p:nvSpPr>
        <p:spPr>
          <a:xfrm>
            <a:off x="611188" y="765175"/>
            <a:ext cx="7523162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班共有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名学生，教师安排每人制作一件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型或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型的陶艺品，</a:t>
            </a:r>
            <a:endParaRPr lang="zh-CN" altLang="en-US" sz="20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学校现有甲种制作材料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36kg,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乙种制作材料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29kg,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制作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000" i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两种</a:t>
            </a:r>
            <a:endParaRPr lang="zh-CN" altLang="en-US" sz="20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20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型号的陶艺品的用料情况如下表：</a:t>
            </a:r>
            <a:endParaRPr lang="zh-CN" altLang="en-US" sz="20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3011" name="Rectangle 3"/>
          <p:cNvSpPr/>
          <p:nvPr/>
        </p:nvSpPr>
        <p:spPr>
          <a:xfrm>
            <a:off x="1258888" y="3068638"/>
            <a:ext cx="496728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1" hangingPunct="1"/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设制作</a:t>
            </a:r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型陶艺品</a:t>
            </a:r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件，求</a:t>
            </a:r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的取值范围</a:t>
            </a:r>
            <a:endParaRPr lang="zh-CN" altLang="en-US" sz="2000" i="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4301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44450"/>
            <a:ext cx="2663825" cy="9810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22213" name="Group 5"/>
          <p:cNvGraphicFramePr>
            <a:graphicFrameLocks noGrp="1"/>
          </p:cNvGraphicFramePr>
          <p:nvPr/>
        </p:nvGraphicFramePr>
        <p:xfrm>
          <a:off x="1403350" y="3500438"/>
          <a:ext cx="5688013" cy="1157288"/>
        </p:xfrm>
        <a:graphic>
          <a:graphicData uri="http://schemas.openxmlformats.org/drawingml/2006/table">
            <a:tbl>
              <a:tblPr/>
              <a:tblGrid>
                <a:gridCol w="647700"/>
                <a:gridCol w="1512888"/>
                <a:gridCol w="1800225"/>
                <a:gridCol w="1727200"/>
              </a:tblGrid>
              <a:tr h="395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产品件数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甲种材料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(36kg)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乙种材料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(29kg)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型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B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型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22267" name="Group 59"/>
          <p:cNvGraphicFramePr>
            <a:graphicFrameLocks noGrp="1"/>
          </p:cNvGraphicFramePr>
          <p:nvPr/>
        </p:nvGraphicFramePr>
        <p:xfrm>
          <a:off x="1042988" y="1773238"/>
          <a:ext cx="5703888" cy="1285875"/>
        </p:xfrm>
        <a:graphic>
          <a:graphicData uri="http://schemas.openxmlformats.org/drawingml/2006/table">
            <a:tbl>
              <a:tblPr/>
              <a:tblGrid>
                <a:gridCol w="2093912"/>
                <a:gridCol w="1804988"/>
                <a:gridCol w="1804987"/>
              </a:tblGrid>
              <a:tr h="431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kumimoji="0" lang="zh-CN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甲种材料</a:t>
                      </a: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乙种材料</a:t>
                      </a: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件</a:t>
                      </a: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型陶艺品</a:t>
                      </a: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．</a:t>
                      </a: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9kg</a:t>
                      </a:r>
                      <a:endParaRPr kumimoji="0" lang="en-US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．</a:t>
                      </a: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3kg</a:t>
                      </a:r>
                      <a:endParaRPr kumimoji="0" lang="en-US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件</a:t>
                      </a: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型陶艺品</a:t>
                      </a:r>
                      <a:endParaRPr kumimoji="0" lang="zh-CN" alt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kumimoji="0" lang="zh-CN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．</a:t>
                      </a:r>
                      <a:r>
                        <a:rPr kumimoji="0" lang="en-US" alt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4kg</a:t>
                      </a:r>
                      <a:endParaRPr kumimoji="0" lang="en-US" altLang="zh-CN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1kg</a:t>
                      </a:r>
                      <a:endParaRPr kumimoji="0" lang="en-US" altLang="zh-CN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2253" name="Text Box 45"/>
          <p:cNvSpPr txBox="1"/>
          <p:nvPr/>
        </p:nvSpPr>
        <p:spPr>
          <a:xfrm>
            <a:off x="2484438" y="3940175"/>
            <a:ext cx="7921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fontAlgn="ctr" hangingPunct="1"/>
            <a:r>
              <a:rPr lang="en-US" altLang="zh-CN" sz="1800" i="0">
                <a:latin typeface="Arial" panose="020B0604020202020204" pitchFamily="34" charset="0"/>
              </a:rPr>
              <a:t>50-x</a:t>
            </a:r>
            <a:endParaRPr lang="en-US" altLang="zh-CN" sz="1800" i="0">
              <a:latin typeface="Arial" panose="020B0604020202020204" pitchFamily="34" charset="0"/>
            </a:endParaRPr>
          </a:p>
          <a:p>
            <a:pPr eaLnBrk="1" hangingPunct="1"/>
            <a:endParaRPr lang="en-US" altLang="zh-CN" sz="1800" i="0">
              <a:latin typeface="Arial" panose="020B0604020202020204" pitchFamily="34" charset="0"/>
            </a:endParaRPr>
          </a:p>
        </p:txBody>
      </p:sp>
      <p:sp>
        <p:nvSpPr>
          <p:cNvPr id="222254" name="Text Box 46"/>
          <p:cNvSpPr txBox="1"/>
          <p:nvPr/>
        </p:nvSpPr>
        <p:spPr>
          <a:xfrm>
            <a:off x="2700338" y="4292600"/>
            <a:ext cx="311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fontAlgn="ctr" hangingPunct="1"/>
            <a:r>
              <a:rPr lang="en-US" altLang="zh-CN" sz="1800" i="0">
                <a:latin typeface="Arial" panose="020B0604020202020204" pitchFamily="34" charset="0"/>
              </a:rPr>
              <a:t>x</a:t>
            </a:r>
            <a:endParaRPr lang="en-US" altLang="zh-CN" sz="1800" i="0">
              <a:latin typeface="Arial" panose="020B0604020202020204" pitchFamily="34" charset="0"/>
            </a:endParaRPr>
          </a:p>
          <a:p>
            <a:pPr eaLnBrk="1" hangingPunct="1"/>
            <a:endParaRPr lang="en-US" altLang="zh-CN" sz="1800" b="0" i="0">
              <a:latin typeface="Arial" panose="020B0604020202020204" pitchFamily="34" charset="0"/>
            </a:endParaRPr>
          </a:p>
        </p:txBody>
      </p:sp>
      <p:sp>
        <p:nvSpPr>
          <p:cNvPr id="222255" name="Text Box 47"/>
          <p:cNvSpPr txBox="1"/>
          <p:nvPr/>
        </p:nvSpPr>
        <p:spPr>
          <a:xfrm>
            <a:off x="3995738" y="3933825"/>
            <a:ext cx="11112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fontAlgn="ctr" hangingPunct="1"/>
            <a:r>
              <a:rPr lang="en-US" altLang="zh-CN" sz="1800" i="0">
                <a:latin typeface="Arial" panose="020B0604020202020204" pitchFamily="34" charset="0"/>
              </a:rPr>
              <a:t>0.9(50-x)</a:t>
            </a:r>
            <a:endParaRPr lang="en-US" altLang="zh-CN" sz="1800" i="0">
              <a:latin typeface="Arial" panose="020B0604020202020204" pitchFamily="34" charset="0"/>
            </a:endParaRPr>
          </a:p>
          <a:p>
            <a:pPr eaLnBrk="1" hangingPunct="1"/>
            <a:endParaRPr lang="en-US" altLang="zh-CN" sz="1800" b="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2256" name="Text Box 48"/>
          <p:cNvSpPr txBox="1"/>
          <p:nvPr/>
        </p:nvSpPr>
        <p:spPr>
          <a:xfrm>
            <a:off x="4211638" y="4292600"/>
            <a:ext cx="6286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fontAlgn="ctr" hangingPunct="1"/>
            <a:r>
              <a:rPr lang="en-US" altLang="zh-CN" sz="1800" i="0">
                <a:latin typeface="Arial" panose="020B0604020202020204" pitchFamily="34" charset="0"/>
              </a:rPr>
              <a:t>0.4x</a:t>
            </a:r>
            <a:endParaRPr lang="en-US" altLang="zh-CN" sz="1800" i="0">
              <a:latin typeface="Arial" panose="020B0604020202020204" pitchFamily="34" charset="0"/>
            </a:endParaRPr>
          </a:p>
          <a:p>
            <a:pPr eaLnBrk="1" hangingPunct="1"/>
            <a:endParaRPr lang="en-US" altLang="zh-CN" sz="1800" b="0" i="0">
              <a:latin typeface="Arial" panose="020B0604020202020204" pitchFamily="34" charset="0"/>
            </a:endParaRPr>
          </a:p>
        </p:txBody>
      </p:sp>
      <p:sp>
        <p:nvSpPr>
          <p:cNvPr id="222257" name="Text Box 49"/>
          <p:cNvSpPr txBox="1"/>
          <p:nvPr/>
        </p:nvSpPr>
        <p:spPr>
          <a:xfrm>
            <a:off x="5795963" y="3933825"/>
            <a:ext cx="11112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fontAlgn="ctr" hangingPunct="1"/>
            <a:r>
              <a:rPr lang="en-US" altLang="zh-CN" sz="1800" i="0">
                <a:latin typeface="Arial" panose="020B0604020202020204" pitchFamily="34" charset="0"/>
              </a:rPr>
              <a:t>0.3(50-x)</a:t>
            </a:r>
            <a:endParaRPr lang="en-US" altLang="zh-CN" sz="1800" i="0">
              <a:latin typeface="Arial" panose="020B0604020202020204" pitchFamily="34" charset="0"/>
            </a:endParaRPr>
          </a:p>
          <a:p>
            <a:pPr eaLnBrk="1" hangingPunct="1"/>
            <a:endParaRPr lang="en-US" altLang="zh-CN" sz="1800" b="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2258" name="Text Box 50"/>
          <p:cNvSpPr txBox="1"/>
          <p:nvPr/>
        </p:nvSpPr>
        <p:spPr>
          <a:xfrm>
            <a:off x="6084888" y="4292600"/>
            <a:ext cx="581025" cy="6715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fontAlgn="ctr" hangingPunct="1"/>
            <a:r>
              <a:rPr lang="en-US" altLang="zh-CN" sz="2000" i="0">
                <a:latin typeface="Arial" panose="020B0604020202020204" pitchFamily="34" charset="0"/>
              </a:rPr>
              <a:t>x</a:t>
            </a:r>
            <a:r>
              <a:rPr lang="zh-CN" altLang="en-US" sz="2000" i="0" dirty="0">
                <a:latin typeface="Arial" panose="020B0604020202020204" pitchFamily="34" charset="0"/>
              </a:rPr>
              <a:t>　</a:t>
            </a:r>
            <a:endParaRPr lang="zh-CN" altLang="en-US" sz="2000" i="0" dirty="0">
              <a:latin typeface="Arial" panose="020B0604020202020204" pitchFamily="34" charset="0"/>
            </a:endParaRPr>
          </a:p>
          <a:p>
            <a:pPr eaLnBrk="1" hangingPunct="1"/>
            <a:endParaRPr lang="en-US" altLang="zh-CN" sz="1800" b="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3059" name="Text Box 51"/>
          <p:cNvSpPr txBox="1"/>
          <p:nvPr/>
        </p:nvSpPr>
        <p:spPr>
          <a:xfrm>
            <a:off x="1743075" y="32908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zh-CN" sz="1800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pSp>
        <p:nvGrpSpPr>
          <p:cNvPr id="222260" name="Group 52"/>
          <p:cNvGrpSpPr/>
          <p:nvPr/>
        </p:nvGrpSpPr>
        <p:grpSpPr>
          <a:xfrm>
            <a:off x="-36512" y="4724400"/>
            <a:ext cx="8135937" cy="1152525"/>
            <a:chOff x="476" y="2795"/>
            <a:chExt cx="5125" cy="726"/>
          </a:xfrm>
        </p:grpSpPr>
        <p:sp>
          <p:nvSpPr>
            <p:cNvPr id="43063" name="Rectangle 53"/>
            <p:cNvSpPr/>
            <p:nvPr/>
          </p:nvSpPr>
          <p:spPr>
            <a:xfrm>
              <a:off x="476" y="2795"/>
              <a:ext cx="5125" cy="7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ctr" eaLnBrk="1" hangingPunct="1"/>
              <a:r>
                <a:rPr lang="en-US" altLang="zh-CN" sz="1800" i="0">
                  <a:solidFill>
                    <a:schemeClr val="tx1"/>
                  </a:solidFill>
                  <a:latin typeface="Arial" panose="020B0604020202020204" pitchFamily="34" charset="0"/>
                </a:rPr>
                <a:t>0.9(50—x)+0.4x≤36</a:t>
              </a:r>
              <a:endParaRPr lang="en-US" altLang="zh-CN" sz="1800" i="0">
                <a:solidFill>
                  <a:schemeClr val="tx1"/>
                </a:solidFill>
                <a:latin typeface="Arial" panose="020B0604020202020204" pitchFamily="34" charset="0"/>
              </a:endParaRPr>
            </a:p>
            <a:p>
              <a:pPr algn="ctr" eaLnBrk="1" hangingPunct="1"/>
              <a:endParaRPr lang="en-US" altLang="zh-CN" sz="1800" i="0">
                <a:solidFill>
                  <a:schemeClr val="bg1"/>
                </a:solidFill>
                <a:latin typeface="Arial" panose="020B0604020202020204" pitchFamily="34" charset="0"/>
              </a:endParaRPr>
            </a:p>
            <a:p>
              <a:pPr algn="ctr" eaLnBrk="1" hangingPunct="1"/>
              <a:r>
                <a:rPr lang="en-US" altLang="zh-CN" sz="1800" i="0">
                  <a:solidFill>
                    <a:schemeClr val="tx1"/>
                  </a:solidFill>
                  <a:latin typeface="Arial" panose="020B0604020202020204" pitchFamily="34" charset="0"/>
                </a:rPr>
                <a:t>0.3(50—x)+x≤29</a:t>
              </a:r>
              <a:endParaRPr lang="en-US" altLang="zh-CN" sz="1800" i="0">
                <a:solidFill>
                  <a:schemeClr val="tx1"/>
                </a:solidFill>
                <a:latin typeface="Arial" panose="020B0604020202020204" pitchFamily="34" charset="0"/>
              </a:endParaRPr>
            </a:p>
            <a:p>
              <a:pPr algn="ctr" eaLnBrk="1" hangingPunct="1"/>
              <a:endParaRPr lang="en-US" altLang="zh-CN" sz="180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3064" name="AutoShape 54"/>
            <p:cNvSpPr/>
            <p:nvPr/>
          </p:nvSpPr>
          <p:spPr>
            <a:xfrm>
              <a:off x="1968" y="2840"/>
              <a:ext cx="284" cy="544"/>
            </a:xfrm>
            <a:prstGeom prst="leftBrace">
              <a:avLst>
                <a:gd name="adj1" fmla="val 15962"/>
                <a:gd name="adj2" fmla="val 50000"/>
              </a:avLst>
            </a:prstGeom>
            <a:noFill/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 eaLnBrk="1" hangingPunct="1"/>
              <a:endParaRPr lang="zh-CN" altLang="zh-CN" sz="1800" i="0" dirty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3065" name="Text Box 55"/>
            <p:cNvSpPr txBox="1"/>
            <p:nvPr/>
          </p:nvSpPr>
          <p:spPr>
            <a:xfrm>
              <a:off x="1338" y="2976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1" hangingPunct="1"/>
              <a:r>
                <a:rPr lang="zh-CN" altLang="en-US" sz="240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解</a:t>
              </a:r>
              <a:r>
                <a:rPr lang="zh-CN" altLang="en-US" sz="2400" i="0" dirty="0">
                  <a:solidFill>
                    <a:schemeClr val="tx1"/>
                  </a:solidFill>
                  <a:latin typeface="Arial" panose="020B0604020202020204" pitchFamily="34" charset="0"/>
                  <a:sym typeface="Wingdings" panose="05000000000000000000" pitchFamily="2" charset="2"/>
                </a:rPr>
                <a:t>：</a:t>
              </a:r>
              <a:endParaRPr lang="zh-CN" altLang="en-US" sz="2400" i="0" dirty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22264" name="Text Box 56"/>
          <p:cNvSpPr txBox="1"/>
          <p:nvPr/>
        </p:nvSpPr>
        <p:spPr>
          <a:xfrm>
            <a:off x="5580063" y="5013325"/>
            <a:ext cx="1970087" cy="366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1800" i="0" dirty="0">
                <a:solidFill>
                  <a:schemeClr val="tx1"/>
                </a:solidFill>
                <a:latin typeface="Arial" panose="020B0604020202020204" pitchFamily="34" charset="0"/>
              </a:rPr>
              <a:t>解得：</a:t>
            </a:r>
            <a:r>
              <a:rPr lang="en-US" altLang="zh-CN" sz="1800" i="0">
                <a:solidFill>
                  <a:schemeClr val="tx1"/>
                </a:solidFill>
                <a:latin typeface="Arial" panose="020B0604020202020204" pitchFamily="34" charset="0"/>
              </a:rPr>
              <a:t>18≤x≤20</a:t>
            </a:r>
            <a:endParaRPr lang="en-US" altLang="zh-CN" sz="180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2265" name="Rectangle 57"/>
          <p:cNvSpPr/>
          <p:nvPr/>
        </p:nvSpPr>
        <p:spPr>
          <a:xfrm>
            <a:off x="539750" y="5876925"/>
            <a:ext cx="734853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请根据学校现有材料，分别写出</a:t>
            </a:r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班</a:t>
            </a:r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型和</a:t>
            </a:r>
            <a:r>
              <a:rPr lang="en-US" altLang="zh-CN" sz="2000" i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000" i="0" dirty="0">
                <a:solidFill>
                  <a:srgbClr val="0000FF"/>
                </a:solidFill>
                <a:latin typeface="Times New Roman" panose="02020603050405020304" pitchFamily="18" charset="0"/>
              </a:rPr>
              <a:t>型陶艺品的件数</a:t>
            </a:r>
            <a:endParaRPr lang="zh-CN" altLang="en-US" sz="2000" i="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2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2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2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2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2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2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2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2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2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2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2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2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2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2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2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2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6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226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226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2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2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53" grpId="0"/>
      <p:bldP spid="222254" grpId="0"/>
      <p:bldP spid="222255" grpId="0"/>
      <p:bldP spid="222256" grpId="0"/>
      <p:bldP spid="222257" grpId="0"/>
      <p:bldP spid="222258" grpId="0"/>
      <p:bldP spid="22226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Text Box 2"/>
          <p:cNvSpPr txBox="1"/>
          <p:nvPr/>
        </p:nvSpPr>
        <p:spPr>
          <a:xfrm>
            <a:off x="250825" y="404813"/>
            <a:ext cx="8713788" cy="3992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en-US" altLang="zh-CN" sz="3200" i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i="0" dirty="0">
                <a:latin typeface="Times New Roman" panose="02020603050405020304" pitchFamily="18" charset="0"/>
              </a:rPr>
              <a:t>雅美服装厂现有</a:t>
            </a:r>
            <a:r>
              <a:rPr lang="en-US" altLang="zh-CN" sz="3200" i="0">
                <a:latin typeface="Times New Roman" panose="02020603050405020304" pitchFamily="18" charset="0"/>
              </a:rPr>
              <a:t>A</a:t>
            </a:r>
            <a:r>
              <a:rPr lang="zh-CN" altLang="en-US" sz="3200" i="0" dirty="0">
                <a:latin typeface="Times New Roman" panose="02020603050405020304" pitchFamily="18" charset="0"/>
              </a:rPr>
              <a:t>种布料</a:t>
            </a:r>
            <a:r>
              <a:rPr lang="en-US" altLang="zh-CN" sz="3200" i="0">
                <a:latin typeface="Times New Roman" panose="02020603050405020304" pitchFamily="18" charset="0"/>
              </a:rPr>
              <a:t>70m</a:t>
            </a:r>
            <a:r>
              <a:rPr lang="zh-CN" altLang="en-US" sz="3200" i="0" dirty="0">
                <a:latin typeface="Times New Roman" panose="02020603050405020304" pitchFamily="18" charset="0"/>
              </a:rPr>
              <a:t>， </a:t>
            </a:r>
            <a:r>
              <a:rPr lang="en-US" altLang="zh-CN" sz="3200" i="0">
                <a:latin typeface="Times New Roman" panose="02020603050405020304" pitchFamily="18" charset="0"/>
              </a:rPr>
              <a:t>B</a:t>
            </a:r>
            <a:r>
              <a:rPr lang="zh-CN" altLang="en-US" sz="3200" i="0" dirty="0">
                <a:latin typeface="Times New Roman" panose="02020603050405020304" pitchFamily="18" charset="0"/>
              </a:rPr>
              <a:t>种布料</a:t>
            </a:r>
            <a:r>
              <a:rPr lang="en-US" altLang="zh-CN" sz="3200" i="0">
                <a:latin typeface="Times New Roman" panose="02020603050405020304" pitchFamily="18" charset="0"/>
              </a:rPr>
              <a:t>52m</a:t>
            </a:r>
            <a:r>
              <a:rPr lang="zh-CN" altLang="en-US" sz="3200" i="0" dirty="0">
                <a:latin typeface="Times New Roman" panose="02020603050405020304" pitchFamily="18" charset="0"/>
              </a:rPr>
              <a:t>。现计划用这两种布料生产</a:t>
            </a:r>
            <a:r>
              <a:rPr lang="en-US" altLang="zh-CN" sz="3200" i="0">
                <a:latin typeface="Times New Roman" panose="02020603050405020304" pitchFamily="18" charset="0"/>
              </a:rPr>
              <a:t>M</a:t>
            </a:r>
            <a:r>
              <a:rPr lang="zh-CN" altLang="en-US" sz="3200" i="0" dirty="0">
                <a:latin typeface="Times New Roman" panose="02020603050405020304" pitchFamily="18" charset="0"/>
              </a:rPr>
              <a:t>，</a:t>
            </a:r>
            <a:r>
              <a:rPr lang="en-US" altLang="zh-CN" sz="3200" i="0">
                <a:latin typeface="Times New Roman" panose="02020603050405020304" pitchFamily="18" charset="0"/>
              </a:rPr>
              <a:t>N</a:t>
            </a:r>
            <a:r>
              <a:rPr lang="zh-CN" altLang="en-US" sz="3200" i="0" dirty="0">
                <a:latin typeface="Times New Roman" panose="02020603050405020304" pitchFamily="18" charset="0"/>
              </a:rPr>
              <a:t>两种型号的时装</a:t>
            </a:r>
            <a:r>
              <a:rPr lang="en-US" altLang="zh-CN" sz="3200" i="0">
                <a:latin typeface="Times New Roman" panose="02020603050405020304" pitchFamily="18" charset="0"/>
              </a:rPr>
              <a:t>80</a:t>
            </a:r>
            <a:r>
              <a:rPr lang="zh-CN" altLang="en-US" sz="3200" i="0" dirty="0">
                <a:latin typeface="Times New Roman" panose="02020603050405020304" pitchFamily="18" charset="0"/>
              </a:rPr>
              <a:t>套。已知做一套</a:t>
            </a:r>
            <a:r>
              <a:rPr lang="en-US" altLang="zh-CN" sz="3200" i="0">
                <a:latin typeface="Times New Roman" panose="02020603050405020304" pitchFamily="18" charset="0"/>
              </a:rPr>
              <a:t>M</a:t>
            </a:r>
            <a:r>
              <a:rPr lang="zh-CN" altLang="en-US" sz="3200" i="0" dirty="0">
                <a:latin typeface="Times New Roman" panose="02020603050405020304" pitchFamily="18" charset="0"/>
              </a:rPr>
              <a:t>型号的时装需</a:t>
            </a:r>
            <a:r>
              <a:rPr lang="en-US" altLang="zh-CN" sz="3200" i="0">
                <a:latin typeface="Times New Roman" panose="02020603050405020304" pitchFamily="18" charset="0"/>
              </a:rPr>
              <a:t>A</a:t>
            </a:r>
            <a:r>
              <a:rPr lang="zh-CN" altLang="en-US" sz="3200" i="0" dirty="0">
                <a:latin typeface="Times New Roman" panose="02020603050405020304" pitchFamily="18" charset="0"/>
              </a:rPr>
              <a:t>种布料</a:t>
            </a:r>
            <a:r>
              <a:rPr lang="en-US" altLang="zh-CN" sz="3200" i="0">
                <a:latin typeface="Times New Roman" panose="02020603050405020304" pitchFamily="18" charset="0"/>
              </a:rPr>
              <a:t>0.6m</a:t>
            </a:r>
            <a:r>
              <a:rPr lang="zh-CN" altLang="en-US" sz="3200" i="0" dirty="0">
                <a:latin typeface="Times New Roman" panose="02020603050405020304" pitchFamily="18" charset="0"/>
              </a:rPr>
              <a:t>， </a:t>
            </a:r>
            <a:r>
              <a:rPr lang="en-US" altLang="zh-CN" sz="3200" i="0">
                <a:latin typeface="Times New Roman" panose="02020603050405020304" pitchFamily="18" charset="0"/>
              </a:rPr>
              <a:t>B</a:t>
            </a:r>
            <a:r>
              <a:rPr lang="zh-CN" altLang="en-US" sz="3200" i="0" dirty="0">
                <a:latin typeface="Times New Roman" panose="02020603050405020304" pitchFamily="18" charset="0"/>
              </a:rPr>
              <a:t>种布料</a:t>
            </a:r>
            <a:r>
              <a:rPr lang="en-US" altLang="zh-CN" sz="3200" i="0">
                <a:latin typeface="Times New Roman" panose="02020603050405020304" pitchFamily="18" charset="0"/>
              </a:rPr>
              <a:t>0.9m</a:t>
            </a:r>
            <a:r>
              <a:rPr lang="zh-CN" altLang="en-US" sz="3200" i="0" dirty="0">
                <a:latin typeface="Times New Roman" panose="02020603050405020304" pitchFamily="18" charset="0"/>
              </a:rPr>
              <a:t>；做一套</a:t>
            </a:r>
            <a:r>
              <a:rPr lang="en-US" altLang="zh-CN" sz="3200" i="0">
                <a:latin typeface="Times New Roman" panose="02020603050405020304" pitchFamily="18" charset="0"/>
              </a:rPr>
              <a:t>N</a:t>
            </a:r>
            <a:r>
              <a:rPr lang="zh-CN" altLang="en-US" sz="3200" i="0" dirty="0">
                <a:latin typeface="Times New Roman" panose="02020603050405020304" pitchFamily="18" charset="0"/>
              </a:rPr>
              <a:t>型号的时装需</a:t>
            </a:r>
            <a:r>
              <a:rPr lang="en-US" altLang="zh-CN" sz="3200" i="0">
                <a:latin typeface="Times New Roman" panose="02020603050405020304" pitchFamily="18" charset="0"/>
              </a:rPr>
              <a:t>A</a:t>
            </a:r>
            <a:r>
              <a:rPr lang="zh-CN" altLang="en-US" sz="3200" i="0" dirty="0">
                <a:latin typeface="Times New Roman" panose="02020603050405020304" pitchFamily="18" charset="0"/>
              </a:rPr>
              <a:t>种布料</a:t>
            </a:r>
            <a:r>
              <a:rPr lang="en-US" altLang="zh-CN" sz="3200" i="0">
                <a:latin typeface="Times New Roman" panose="02020603050405020304" pitchFamily="18" charset="0"/>
              </a:rPr>
              <a:t>1.1m</a:t>
            </a:r>
            <a:r>
              <a:rPr lang="zh-CN" altLang="en-US" sz="3200" i="0" dirty="0">
                <a:latin typeface="Times New Roman" panose="02020603050405020304" pitchFamily="18" charset="0"/>
              </a:rPr>
              <a:t>， </a:t>
            </a:r>
            <a:r>
              <a:rPr lang="en-US" altLang="zh-CN" sz="3200" i="0">
                <a:latin typeface="Times New Roman" panose="02020603050405020304" pitchFamily="18" charset="0"/>
              </a:rPr>
              <a:t>B</a:t>
            </a:r>
            <a:r>
              <a:rPr lang="zh-CN" altLang="en-US" sz="3200" i="0" dirty="0">
                <a:latin typeface="Times New Roman" panose="02020603050405020304" pitchFamily="18" charset="0"/>
              </a:rPr>
              <a:t>种布料</a:t>
            </a:r>
            <a:r>
              <a:rPr lang="en-US" altLang="zh-CN" sz="3200" i="0">
                <a:latin typeface="Times New Roman" panose="02020603050405020304" pitchFamily="18" charset="0"/>
              </a:rPr>
              <a:t>0.4m.</a:t>
            </a:r>
            <a:endParaRPr lang="en-US" altLang="zh-CN" sz="3200" i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3200" i="0">
              <a:latin typeface="Times New Roman" panose="02020603050405020304" pitchFamily="18" charset="0"/>
            </a:endParaRPr>
          </a:p>
        </p:txBody>
      </p:sp>
      <p:sp>
        <p:nvSpPr>
          <p:cNvPr id="45059" name="WordArt 3"/>
          <p:cNvSpPr>
            <a:spLocks noTextEdit="1"/>
          </p:cNvSpPr>
          <p:nvPr/>
        </p:nvSpPr>
        <p:spPr>
          <a:xfrm>
            <a:off x="539750" y="188913"/>
            <a:ext cx="1944688" cy="6477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i="1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练习：</a:t>
            </a:r>
            <a:endParaRPr lang="zh-CN" altLang="en-US" sz="3600" b="1" i="1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5348" name="Text Box 4"/>
          <p:cNvSpPr txBox="1"/>
          <p:nvPr/>
        </p:nvSpPr>
        <p:spPr>
          <a:xfrm>
            <a:off x="250825" y="3789363"/>
            <a:ext cx="8642350" cy="2835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eaLnBrk="1" hangingPunct="1">
              <a:spcBef>
                <a:spcPct val="50000"/>
              </a:spcBef>
            </a:pPr>
            <a:r>
              <a:rPr lang="en-US" altLang="zh-CN" sz="4000" i="0">
                <a:solidFill>
                  <a:srgbClr val="FF33CC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4000" i="0" dirty="0">
                <a:solidFill>
                  <a:srgbClr val="FF33CC"/>
                </a:solidFill>
                <a:latin typeface="Times New Roman" panose="02020603050405020304" pitchFamily="18" charset="0"/>
              </a:rPr>
              <a:t>设生产</a:t>
            </a:r>
            <a:r>
              <a:rPr lang="en-US" altLang="zh-CN" sz="4000" i="0">
                <a:solidFill>
                  <a:srgbClr val="FF33CC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4000" i="0" dirty="0">
                <a:solidFill>
                  <a:srgbClr val="FF33CC"/>
                </a:solidFill>
                <a:latin typeface="Times New Roman" panose="02020603050405020304" pitchFamily="18" charset="0"/>
              </a:rPr>
              <a:t>件</a:t>
            </a:r>
            <a:r>
              <a:rPr lang="en-US" altLang="zh-CN" sz="4000" i="0">
                <a:solidFill>
                  <a:srgbClr val="FF33CC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4000" i="0" dirty="0">
                <a:solidFill>
                  <a:srgbClr val="FF33CC"/>
                </a:solidFill>
                <a:latin typeface="Times New Roman" panose="02020603050405020304" pitchFamily="18" charset="0"/>
              </a:rPr>
              <a:t>型号的时装</a:t>
            </a:r>
            <a:r>
              <a:rPr lang="en-US" altLang="zh-CN" sz="4000" i="0">
                <a:solidFill>
                  <a:srgbClr val="FF33CC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4000" i="0" dirty="0">
                <a:solidFill>
                  <a:srgbClr val="FF33CC"/>
                </a:solidFill>
                <a:latin typeface="Times New Roman" panose="02020603050405020304" pitchFamily="18" charset="0"/>
              </a:rPr>
              <a:t>写出应满足的不等式组</a:t>
            </a:r>
            <a:r>
              <a:rPr lang="en-US" altLang="zh-CN" sz="4000" i="0">
                <a:solidFill>
                  <a:srgbClr val="FF33CC"/>
                </a:solidFill>
                <a:latin typeface="Times New Roman" panose="02020603050405020304" pitchFamily="18" charset="0"/>
              </a:rPr>
              <a:t>;</a:t>
            </a:r>
            <a:endParaRPr lang="en-US" altLang="zh-CN" sz="4000" i="0">
              <a:solidFill>
                <a:srgbClr val="FF33CC"/>
              </a:solidFill>
              <a:latin typeface="Times New Roman" panose="02020603050405020304" pitchFamily="18" charset="0"/>
            </a:endParaRPr>
          </a:p>
          <a:p>
            <a:pPr marL="457200" indent="-457200" eaLnBrk="1" hangingPunct="1">
              <a:spcBef>
                <a:spcPct val="50000"/>
              </a:spcBef>
            </a:pPr>
            <a:r>
              <a:rPr lang="en-US" altLang="zh-CN" sz="4000" i="0">
                <a:solidFill>
                  <a:srgbClr val="FF3300"/>
                </a:solidFill>
                <a:latin typeface="Times New Roman" panose="02020603050405020304" pitchFamily="18" charset="0"/>
              </a:rPr>
              <a:t>(2)</a:t>
            </a:r>
            <a:r>
              <a:rPr lang="zh-CN" altLang="en-US" sz="40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有哪几种符合题意的生产方案</a:t>
            </a:r>
            <a:r>
              <a:rPr lang="en-US" altLang="zh-CN" sz="4000" i="0">
                <a:solidFill>
                  <a:srgbClr val="FF3300"/>
                </a:solidFill>
                <a:latin typeface="Times New Roman" panose="02020603050405020304" pitchFamily="18" charset="0"/>
              </a:rPr>
              <a:t>?</a:t>
            </a:r>
            <a:r>
              <a:rPr lang="zh-CN" altLang="en-US" sz="4000" i="0" dirty="0">
                <a:solidFill>
                  <a:srgbClr val="FF3300"/>
                </a:solidFill>
                <a:latin typeface="Times New Roman" panose="02020603050405020304" pitchFamily="18" charset="0"/>
              </a:rPr>
              <a:t>请你设计出来</a:t>
            </a:r>
            <a:r>
              <a:rPr lang="en-US" altLang="zh-CN" sz="4000" i="0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endParaRPr lang="en-US" altLang="zh-CN" sz="4000" i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534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5348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>
                                            <p:txEl>
                                              <p:charRg st="27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0" y="6477000"/>
          <a:ext cx="9144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1" imgW="5334000" imgH="342900" progId="MSPhotoEd.3">
                  <p:embed/>
                </p:oleObj>
              </mc:Choice>
              <mc:Fallback>
                <p:oleObj name="" r:id="rId1" imgW="5334000" imgH="342900" progId="MSPhotoEd.3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6477000"/>
                        <a:ext cx="9144000" cy="381000"/>
                      </a:xfrm>
                      <a:prstGeom prst="rect">
                        <a:avLst/>
                      </a:prstGeom>
                      <a:solidFill>
                        <a:srgbClr val="66CCFF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3" name="Picture 3" descr="SP_0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143000"/>
            <a:ext cx="1524000" cy="1428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4" name="Picture 4" descr="SP_0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533400"/>
            <a:ext cx="2305050" cy="64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5" name="Picture 5" descr="01-11-001-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28600" y="2895600"/>
            <a:ext cx="3810000" cy="95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6" name="Picture 6" descr="u=2054772624,2940703875&amp;gp=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825" y="3716338"/>
            <a:ext cx="3419475" cy="25923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2519" name="Group 7"/>
          <p:cNvGrpSpPr/>
          <p:nvPr/>
        </p:nvGrpSpPr>
        <p:grpSpPr>
          <a:xfrm>
            <a:off x="5867400" y="2636838"/>
            <a:ext cx="3276600" cy="1871662"/>
            <a:chOff x="3696" y="1661"/>
            <a:chExt cx="2064" cy="1179"/>
          </a:xfrm>
        </p:grpSpPr>
        <p:pic>
          <p:nvPicPr>
            <p:cNvPr id="46096" name="Picture 8" descr="RX_01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696" y="1661"/>
              <a:ext cx="499" cy="117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97" name="AutoShape 9"/>
            <p:cNvSpPr/>
            <p:nvPr/>
          </p:nvSpPr>
          <p:spPr>
            <a:xfrm>
              <a:off x="4536" y="1797"/>
              <a:ext cx="1224" cy="907"/>
            </a:xfrm>
            <a:prstGeom prst="cloudCallout">
              <a:avLst>
                <a:gd name="adj1" fmla="val -98611"/>
                <a:gd name="adj2" fmla="val -700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1" hangingPunct="1"/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一盒饼干的标价可是整数哦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!</a:t>
              </a:r>
              <a:endParaRPr lang="en-US" altLang="zh-CN" sz="1800" b="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92522" name="Group 10"/>
          <p:cNvGrpSpPr/>
          <p:nvPr/>
        </p:nvGrpSpPr>
        <p:grpSpPr>
          <a:xfrm>
            <a:off x="4495800" y="228600"/>
            <a:ext cx="3814763" cy="4267200"/>
            <a:chOff x="2699" y="164"/>
            <a:chExt cx="2403" cy="2688"/>
          </a:xfrm>
        </p:grpSpPr>
        <p:pic>
          <p:nvPicPr>
            <p:cNvPr id="46094" name="Picture 11" descr="3d_rw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99" y="844"/>
              <a:ext cx="1043" cy="20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95" name="AutoShape 12"/>
            <p:cNvSpPr/>
            <p:nvPr/>
          </p:nvSpPr>
          <p:spPr>
            <a:xfrm>
              <a:off x="3515" y="164"/>
              <a:ext cx="1587" cy="1497"/>
            </a:xfrm>
            <a:prstGeom prst="wedgeRoundRectCallout">
              <a:avLst>
                <a:gd name="adj1" fmla="val -57500"/>
                <a:gd name="adj2" fmla="val 45856"/>
                <a:gd name="adj3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 eaLnBrk="1" hangingPunct="1"/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小朋友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,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本来你用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10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元钱买一盒饼干是有多的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,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但是再买一袋牛奶就不够了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!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今天是儿童节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,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我给你买的饼干打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9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折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,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两样东西请拿好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!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还有找你的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8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角钱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. </a:t>
              </a:r>
              <a:endParaRPr lang="en-US" altLang="zh-CN" sz="1800" b="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92525" name="Group 13"/>
          <p:cNvGrpSpPr/>
          <p:nvPr/>
        </p:nvGrpSpPr>
        <p:grpSpPr>
          <a:xfrm>
            <a:off x="2195513" y="1195388"/>
            <a:ext cx="2643187" cy="3241675"/>
            <a:chOff x="1383" y="753"/>
            <a:chExt cx="1665" cy="2042"/>
          </a:xfrm>
        </p:grpSpPr>
        <p:pic>
          <p:nvPicPr>
            <p:cNvPr id="46092" name="Picture 14" descr="01-09-022-2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426" y="1706"/>
              <a:ext cx="622" cy="108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93" name="AutoShape 15"/>
            <p:cNvSpPr/>
            <p:nvPr/>
          </p:nvSpPr>
          <p:spPr>
            <a:xfrm>
              <a:off x="1383" y="753"/>
              <a:ext cx="1044" cy="952"/>
            </a:xfrm>
            <a:prstGeom prst="wedgeRoundRectCallout">
              <a:avLst>
                <a:gd name="adj1" fmla="val 70500"/>
                <a:gd name="adj2" fmla="val 69431"/>
                <a:gd name="adj3" fmla="val 1666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 eaLnBrk="1" hangingPunct="1"/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阿姨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,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我要买一 盒饼干和一袋牛奶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(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递上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10</a:t>
              </a:r>
              <a:r>
                <a:rPr lang="zh-CN" altLang="en-US" sz="1800" b="0" i="0" dirty="0">
                  <a:solidFill>
                    <a:schemeClr val="tx1"/>
                  </a:solidFill>
                  <a:latin typeface="Arial" panose="020B0604020202020204" pitchFamily="34" charset="0"/>
                </a:rPr>
                <a:t>元钱</a:t>
              </a:r>
              <a:r>
                <a:rPr lang="en-US" altLang="zh-CN" sz="1800" b="0" i="0">
                  <a:solidFill>
                    <a:schemeClr val="tx1"/>
                  </a:solidFill>
                  <a:latin typeface="Arial" panose="020B0604020202020204" pitchFamily="34" charset="0"/>
                </a:rPr>
                <a:t>)</a:t>
              </a:r>
              <a:endParaRPr lang="en-US" altLang="zh-CN" sz="1800" b="0" i="0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92528" name="Text Box 16"/>
          <p:cNvSpPr txBox="1"/>
          <p:nvPr/>
        </p:nvSpPr>
        <p:spPr>
          <a:xfrm>
            <a:off x="3746500" y="4724400"/>
            <a:ext cx="539750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400" i="0">
                <a:solidFill>
                  <a:schemeClr val="tx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400" i="0" dirty="0">
                <a:solidFill>
                  <a:schemeClr val="tx1"/>
                </a:solidFill>
                <a:latin typeface="Arial" panose="020B0604020202020204" pitchFamily="34" charset="0"/>
              </a:rPr>
              <a:t>根据对话的内容</a:t>
            </a:r>
            <a:r>
              <a:rPr lang="en-US" altLang="zh-CN" sz="2400" i="0">
                <a:solidFill>
                  <a:schemeClr val="tx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400" i="0" dirty="0">
                <a:solidFill>
                  <a:schemeClr val="tx1"/>
                </a:solidFill>
                <a:latin typeface="Arial" panose="020B0604020202020204" pitchFamily="34" charset="0"/>
              </a:rPr>
              <a:t>试求出饼干和牛奶的</a:t>
            </a:r>
            <a:endParaRPr lang="zh-CN" altLang="en-US" sz="2400" i="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lang="zh-CN" altLang="en-US" sz="2400" i="0" dirty="0">
                <a:solidFill>
                  <a:schemeClr val="tx1"/>
                </a:solidFill>
                <a:latin typeface="Arial" panose="020B0604020202020204" pitchFamily="34" charset="0"/>
              </a:rPr>
              <a:t>标价各是多少元</a:t>
            </a:r>
            <a:r>
              <a:rPr lang="en-US" altLang="zh-CN" sz="2400" i="0">
                <a:solidFill>
                  <a:schemeClr val="tx1"/>
                </a:solidFill>
                <a:latin typeface="Arial" panose="020B0604020202020204" pitchFamily="34" charset="0"/>
              </a:rPr>
              <a:t>?</a:t>
            </a:r>
            <a:endParaRPr lang="en-US" altLang="zh-CN" sz="2400" i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6091" name="Text Box 17"/>
          <p:cNvSpPr txBox="1"/>
          <p:nvPr/>
        </p:nvSpPr>
        <p:spPr>
          <a:xfrm>
            <a:off x="0" y="0"/>
            <a:ext cx="28194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800" i="0" dirty="0">
                <a:solidFill>
                  <a:srgbClr val="CC00FF"/>
                </a:solidFill>
                <a:latin typeface="Times New Roman" panose="02020603050405020304" pitchFamily="18" charset="0"/>
                <a:ea typeface="幼圆" panose="02010509060101010101" pitchFamily="49" charset="-122"/>
              </a:rPr>
              <a:t>挑战中考</a:t>
            </a:r>
            <a:endParaRPr lang="zh-CN" altLang="en-US" sz="4800" i="0" dirty="0">
              <a:solidFill>
                <a:srgbClr val="CC00FF"/>
              </a:solidFill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2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2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7634" name="Text Box 2"/>
          <p:cNvSpPr txBox="1"/>
          <p:nvPr/>
        </p:nvSpPr>
        <p:spPr>
          <a:xfrm>
            <a:off x="1835150" y="692150"/>
            <a:ext cx="67691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3600" i="0">
                <a:solidFill>
                  <a:schemeClr val="tx1"/>
                </a:solidFill>
                <a:latin typeface="仿宋_GB2312" pitchFamily="49" charset="-122"/>
                <a:ea typeface="仿宋_GB2312" pitchFamily="49" charset="-122"/>
              </a:rPr>
              <a:t>1</a:t>
            </a:r>
            <a:r>
              <a:rPr lang="zh-CN" altLang="en-US" sz="3600" i="0" dirty="0">
                <a:solidFill>
                  <a:schemeClr val="tx1"/>
                </a:solidFill>
                <a:latin typeface="仿宋_GB2312" pitchFamily="49" charset="-122"/>
                <a:ea typeface="仿宋_GB2312" pitchFamily="49" charset="-122"/>
              </a:rPr>
              <a:t>、解一元一次不等式</a:t>
            </a:r>
            <a:r>
              <a:rPr lang="en-US" altLang="zh-CN" sz="3600" i="0">
                <a:solidFill>
                  <a:schemeClr val="tx1"/>
                </a:solidFill>
                <a:latin typeface="仿宋_GB2312" pitchFamily="49" charset="-122"/>
                <a:ea typeface="仿宋_GB2312" pitchFamily="49" charset="-122"/>
              </a:rPr>
              <a:t>,</a:t>
            </a:r>
            <a:r>
              <a:rPr lang="zh-CN" altLang="en-US" sz="3600" i="0" dirty="0">
                <a:solidFill>
                  <a:schemeClr val="tx1"/>
                </a:solidFill>
                <a:latin typeface="仿宋_GB2312" pitchFamily="49" charset="-122"/>
                <a:ea typeface="仿宋_GB2312" pitchFamily="49" charset="-122"/>
              </a:rPr>
              <a:t>并把解在数轴上表示出来</a:t>
            </a:r>
            <a:r>
              <a:rPr lang="en-US" altLang="zh-CN" sz="3600" i="0">
                <a:solidFill>
                  <a:schemeClr val="tx1"/>
                </a:solidFill>
                <a:latin typeface="仿宋_GB2312" pitchFamily="49" charset="-122"/>
                <a:ea typeface="仿宋_GB2312" pitchFamily="49" charset="-122"/>
              </a:rPr>
              <a:t>:</a:t>
            </a:r>
            <a:endParaRPr lang="en-US" altLang="zh-CN" sz="3600" i="0">
              <a:solidFill>
                <a:schemeClr val="tx1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graphicFrame>
        <p:nvGraphicFramePr>
          <p:cNvPr id="197635" name="Object 3"/>
          <p:cNvGraphicFramePr>
            <a:graphicFrameLocks noChangeAspect="1"/>
          </p:cNvGraphicFramePr>
          <p:nvPr/>
        </p:nvGraphicFramePr>
        <p:xfrm>
          <a:off x="2051050" y="1916113"/>
          <a:ext cx="5832475" cy="288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1" imgW="1397000" imgH="850900" progId="Equation.3">
                  <p:embed/>
                </p:oleObj>
              </mc:Choice>
              <mc:Fallback>
                <p:oleObj name="" r:id="rId1" imgW="1397000" imgH="850900" progId="Equation.3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51050" y="1916113"/>
                        <a:ext cx="5832475" cy="2886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7636" name="Text Box 4"/>
          <p:cNvSpPr txBox="1">
            <a:spLocks noChangeArrowheads="1"/>
          </p:cNvSpPr>
          <p:nvPr/>
        </p:nvSpPr>
        <p:spPr bwMode="auto">
          <a:xfrm>
            <a:off x="741363" y="503238"/>
            <a:ext cx="79375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marR="0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4000" i="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练一练</a:t>
            </a:r>
            <a:endParaRPr kumimoji="0" lang="zh-CN" altLang="en-US" sz="4000" i="0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方正姚体" panose="02010601030101010101" pitchFamily="2" charset="-122"/>
              <a:cs typeface="+mn-cs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7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1601788" y="1763713"/>
          <a:ext cx="4483100" cy="1690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1" imgW="1040765" imgH="393700" progId="Equation.3">
                  <p:embed/>
                </p:oleObj>
              </mc:Choice>
              <mc:Fallback>
                <p:oleObj name="" r:id="rId1" imgW="1040765" imgH="393700" progId="Equation.3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01788" y="1763713"/>
                        <a:ext cx="4483100" cy="1690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1" name="Object 3"/>
          <p:cNvGraphicFramePr>
            <a:graphicFrameLocks noChangeAspect="1"/>
          </p:cNvGraphicFramePr>
          <p:nvPr/>
        </p:nvGraphicFramePr>
        <p:xfrm>
          <a:off x="1692275" y="4149725"/>
          <a:ext cx="4319588" cy="149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3" imgW="1143000" imgH="406400" progId="Equation.DSMT4">
                  <p:embed/>
                </p:oleObj>
              </mc:Choice>
              <mc:Fallback>
                <p:oleObj name="" r:id="rId3" imgW="1143000" imgH="406400" progId="Equation.DSMT4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4">
                        <a:biLevel thresh="50000"/>
                        <a:grayscl/>
                      </a:blip>
                      <a:stretch>
                        <a:fillRect/>
                      </a:stretch>
                    </p:blipFill>
                    <p:spPr>
                      <a:xfrm>
                        <a:off x="1692275" y="4149725"/>
                        <a:ext cx="4319588" cy="1495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08" name="Text Box 4"/>
          <p:cNvSpPr txBox="1">
            <a:spLocks noChangeArrowheads="1"/>
          </p:cNvSpPr>
          <p:nvPr/>
        </p:nvSpPr>
        <p:spPr bwMode="auto">
          <a:xfrm>
            <a:off x="385763" y="684213"/>
            <a:ext cx="6165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i="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两道题中请选择解决一道题：</a:t>
            </a:r>
            <a:endParaRPr kumimoji="0" lang="zh-CN" altLang="en-US" sz="3600" i="0" kern="1200" cap="none" spc="0" normalizeH="0" baseline="0" noProof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12994" name="Object 2"/>
          <p:cNvGraphicFramePr>
            <a:graphicFrameLocks noChangeAspect="1"/>
          </p:cNvGraphicFramePr>
          <p:nvPr/>
        </p:nvGraphicFramePr>
        <p:xfrm>
          <a:off x="4800600" y="2590800"/>
          <a:ext cx="3213100" cy="154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1" imgW="952500" imgH="457200" progId="Equation.DSMT4">
                  <p:embed/>
                </p:oleObj>
              </mc:Choice>
              <mc:Fallback>
                <p:oleObj name="" r:id="rId1" imgW="952500" imgH="457200" progId="Equation.DSMT4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00600" y="2590800"/>
                        <a:ext cx="3213100" cy="1546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2995" name="Object 3"/>
          <p:cNvGraphicFramePr>
            <a:graphicFrameLocks noChangeAspect="1"/>
          </p:cNvGraphicFramePr>
          <p:nvPr/>
        </p:nvGraphicFramePr>
        <p:xfrm>
          <a:off x="838200" y="4495800"/>
          <a:ext cx="3052763" cy="190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3" imgW="1015365" imgH="635000" progId="Equation.DSMT4">
                  <p:embed/>
                </p:oleObj>
              </mc:Choice>
              <mc:Fallback>
                <p:oleObj name="" r:id="rId3" imgW="1015365" imgH="635000" progId="Equation.DSMT4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200" y="4495800"/>
                        <a:ext cx="3052763" cy="190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2996" name="Object 4"/>
          <p:cNvGraphicFramePr>
            <a:graphicFrameLocks noChangeAspect="1"/>
          </p:cNvGraphicFramePr>
          <p:nvPr/>
        </p:nvGraphicFramePr>
        <p:xfrm>
          <a:off x="4876800" y="4648200"/>
          <a:ext cx="323373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5" imgW="914400" imgH="457200" progId="Equation.DSMT4">
                  <p:embed/>
                </p:oleObj>
              </mc:Choice>
              <mc:Fallback>
                <p:oleObj name="" r:id="rId5" imgW="914400" imgH="457200" progId="Equation.DSMT4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76800" y="4648200"/>
                        <a:ext cx="3233738" cy="1624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7" name="Rectangle 5"/>
          <p:cNvSpPr/>
          <p:nvPr/>
        </p:nvSpPr>
        <p:spPr>
          <a:xfrm>
            <a:off x="2970213" y="-3175"/>
            <a:ext cx="362585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6000" i="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你会了吗</a:t>
            </a:r>
            <a:r>
              <a:rPr lang="en-US" altLang="zh-CN" sz="6000" i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?</a:t>
            </a:r>
            <a:endParaRPr lang="en-US" altLang="zh-CN" sz="6000" i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9158" name="Text Box 6"/>
          <p:cNvSpPr txBox="1"/>
          <p:nvPr/>
        </p:nvSpPr>
        <p:spPr>
          <a:xfrm>
            <a:off x="1371600" y="1371600"/>
            <a:ext cx="6019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zh-CN" sz="2400" b="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9" name="Text Box 7"/>
          <p:cNvSpPr txBox="1"/>
          <p:nvPr/>
        </p:nvSpPr>
        <p:spPr>
          <a:xfrm>
            <a:off x="457200" y="1447800"/>
            <a:ext cx="8442325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3600" i="0" dirty="0">
                <a:solidFill>
                  <a:schemeClr val="tx1"/>
                </a:solidFill>
                <a:latin typeface="Times New Roman" panose="02020603050405020304" pitchFamily="18" charset="0"/>
              </a:rPr>
              <a:t>每组做一题，比一比哪一组做得既快又好</a:t>
            </a:r>
            <a:endParaRPr lang="zh-CN" altLang="en-US" sz="3600" i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685800" y="2514600"/>
          <a:ext cx="3587750" cy="1490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7" imgW="1104900" imgH="457200" progId="Equation.DSMT4">
                  <p:embed/>
                </p:oleObj>
              </mc:Choice>
              <mc:Fallback>
                <p:oleObj name="" r:id="rId7" imgW="1104900" imgH="457200" progId="Equation.DSMT4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5800" y="2514600"/>
                        <a:ext cx="3587750" cy="1490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2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2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eaVert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1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eaVert" wrap="non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1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0</TotalTime>
  <Words>4617</Words>
  <Application>WPS 演示</Application>
  <PresentationFormat>在屏幕上显示</PresentationFormat>
  <Paragraphs>665</Paragraphs>
  <Slides>42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70</vt:i4>
      </vt:variant>
      <vt:variant>
        <vt:lpstr>幻灯片标题</vt:lpstr>
      </vt:variant>
      <vt:variant>
        <vt:i4>42</vt:i4>
      </vt:variant>
    </vt:vector>
  </HeadingPairs>
  <TitlesOfParts>
    <vt:vector size="132" baseType="lpstr">
      <vt:lpstr>Arial</vt:lpstr>
      <vt:lpstr>宋体</vt:lpstr>
      <vt:lpstr>Wingdings</vt:lpstr>
      <vt:lpstr>Times New Roman</vt:lpstr>
      <vt:lpstr>方正卡通简体</vt:lpstr>
      <vt:lpstr>黑体</vt:lpstr>
      <vt:lpstr>Tahoma</vt:lpstr>
      <vt:lpstr>华文行楷</vt:lpstr>
      <vt:lpstr>楷体</vt:lpstr>
      <vt:lpstr>方正舒体</vt:lpstr>
      <vt:lpstr>楷体_GB2312</vt:lpstr>
      <vt:lpstr>Courier New</vt:lpstr>
      <vt:lpstr>幼圆</vt:lpstr>
      <vt:lpstr>仿宋_GB2312</vt:lpstr>
      <vt:lpstr>方正姚体</vt:lpstr>
      <vt:lpstr>新宋体</vt:lpstr>
      <vt:lpstr>仿宋</vt:lpstr>
      <vt:lpstr>微软雅黑</vt:lpstr>
      <vt:lpstr>Arial Unicode MS</vt:lpstr>
      <vt:lpstr>Watermark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Paint.Picture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Paint.Picture</vt:lpstr>
      <vt:lpstr>Paint.Picture</vt:lpstr>
      <vt:lpstr>Paint.Picture</vt:lpstr>
      <vt:lpstr>Paint.Picture</vt:lpstr>
      <vt:lpstr>Paint.Picture</vt:lpstr>
      <vt:lpstr>Paint.Picture</vt:lpstr>
      <vt:lpstr>Paint.Picture</vt:lpstr>
      <vt:lpstr>Equation.3</vt:lpstr>
      <vt:lpstr>Paint.Picture</vt:lpstr>
      <vt:lpstr>Paint.Picture</vt:lpstr>
      <vt:lpstr>Paint.Picture</vt:lpstr>
      <vt:lpstr>Paint.Picture</vt:lpstr>
      <vt:lpstr>Paint.Picture</vt:lpstr>
      <vt:lpstr>Equation.DSMT4</vt:lpstr>
      <vt:lpstr>Paint.Picture</vt:lpstr>
      <vt:lpstr>Paint.Picture</vt:lpstr>
      <vt:lpstr>Equation.DSMT4</vt:lpstr>
      <vt:lpstr>Equation.3</vt:lpstr>
      <vt:lpstr>Equation.3</vt:lpstr>
      <vt:lpstr>Equation.3</vt:lpstr>
      <vt:lpstr>Equation.3</vt:lpstr>
      <vt:lpstr>Equation.3</vt:lpstr>
      <vt:lpstr>MSPhotoEd.3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/>
  <cp:keywords>www.czsx.com.cn</cp:keywords>
  <dc:description>www.czsx.com.cn</dc:description>
  <dc:subject>www.czsx.com.cn</dc:subject>
  <cp:category>www.czsx.com.cn</cp:category>
  <cp:lastModifiedBy>Administrator</cp:lastModifiedBy>
  <cp:revision>3</cp:revision>
  <dcterms:created xsi:type="dcterms:W3CDTF">2013-11-28T22:29:16Z</dcterms:created>
  <dcterms:modified xsi:type="dcterms:W3CDTF">2018-06-20T03:41:18Z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