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404" r:id="rId2"/>
    <p:sldId id="405" r:id="rId3"/>
    <p:sldId id="406" r:id="rId4"/>
    <p:sldId id="407" r:id="rId5"/>
    <p:sldId id="408" r:id="rId6"/>
    <p:sldId id="409" r:id="rId7"/>
    <p:sldId id="410" r:id="rId8"/>
    <p:sldId id="411" r:id="rId9"/>
    <p:sldId id="356" r:id="rId10"/>
    <p:sldId id="381" r:id="rId11"/>
    <p:sldId id="359" r:id="rId12"/>
    <p:sldId id="360" r:id="rId13"/>
    <p:sldId id="361" r:id="rId14"/>
  </p:sldIdLst>
  <p:sldSz cx="12192000" cy="6858000"/>
  <p:notesSz cx="6858000" cy="9144000"/>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7">
          <p15:clr>
            <a:srgbClr val="A4A3A4"/>
          </p15:clr>
        </p15:guide>
        <p15:guide id="2" orient="horz" pos="337">
          <p15:clr>
            <a:srgbClr val="A4A3A4"/>
          </p15:clr>
        </p15:guide>
        <p15:guide id="3" orient="horz" pos="4073">
          <p15:clr>
            <a:srgbClr val="A4A3A4"/>
          </p15:clr>
        </p15:guide>
        <p15:guide id="4" pos="3788">
          <p15:clr>
            <a:srgbClr val="A4A3A4"/>
          </p15:clr>
        </p15:guide>
        <p15:guide id="5" pos="357">
          <p15:clr>
            <a:srgbClr val="A4A3A4"/>
          </p15:clr>
        </p15:guide>
        <p15:guide id="6" pos="735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203E"/>
    <a:srgbClr val="E44A30"/>
    <a:srgbClr val="FEAD14"/>
    <a:srgbClr val="FFE7BB"/>
    <a:srgbClr val="F9D34A"/>
    <a:srgbClr val="294E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8" d="100"/>
          <a:sy n="68" d="100"/>
        </p:scale>
        <p:origin x="780" y="72"/>
      </p:cViewPr>
      <p:guideLst>
        <p:guide orient="horz" pos="2157"/>
        <p:guide orient="horz" pos="337"/>
        <p:guide orient="horz" pos="4073"/>
        <p:guide pos="3788"/>
        <p:guide pos="357"/>
        <p:guide pos="735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A6F0F7-BD24-47CA-8FFC-D972BB265AA6}" type="datetimeFigureOut">
              <a:rPr lang="zh-CN" altLang="en-US" smtClean="0"/>
              <a:t>2021-07-09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B84CA7-782F-43E3-8020-327B1946106E}"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B84CA7-782F-43E3-8020-327B1946106E}" type="slidenum">
              <a:rPr lang="zh-CN" altLang="en-US" smtClean="0"/>
              <a:t>9</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B84CA7-782F-43E3-8020-327B1946106E}" type="slidenum">
              <a:rPr lang="zh-CN" altLang="en-US" smtClean="0"/>
              <a:t>10</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B84CA7-782F-43E3-8020-327B1946106E}" type="slidenum">
              <a:rPr lang="zh-CN" altLang="en-US" smtClean="0"/>
              <a:t>11</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B84CA7-782F-43E3-8020-327B1946106E}" type="slidenum">
              <a:rPr lang="zh-CN" altLang="en-US" smtClean="0"/>
              <a:t>12</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B84CA7-782F-43E3-8020-327B1946106E}" type="slidenum">
              <a:rPr lang="zh-CN" altLang="en-US" smtClean="0"/>
              <a:t>13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2021-07-09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垂直排列标题与&#10;文本">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2021-07-09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zhidao.baidu.com/search?word=%E8%B5%84%E4%BA%A7%E9%98%B6%E7%BA%A7%E9%9D%A9%E5%91%BD&amp;fr=qb_search_exp&amp;ie=utf8"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流程图: 延期 8"/>
          <p:cNvSpPr/>
          <p:nvPr/>
        </p:nvSpPr>
        <p:spPr>
          <a:xfrm>
            <a:off x="609298" y="95250"/>
            <a:ext cx="3124502" cy="870857"/>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1" fmla="*/ 0 w 3204064"/>
              <a:gd name="connsiteY0-2" fmla="*/ 0 h 1887198"/>
              <a:gd name="connsiteX1-3" fmla="*/ 2051737 w 3204064"/>
              <a:gd name="connsiteY1-4" fmla="*/ 14990 h 1887198"/>
              <a:gd name="connsiteX2-5" fmla="*/ 3204064 w 3204064"/>
              <a:gd name="connsiteY2-6" fmla="*/ 951094 h 1887198"/>
              <a:gd name="connsiteX3-7" fmla="*/ 2051737 w 3204064"/>
              <a:gd name="connsiteY3-8" fmla="*/ 1887198 h 1887198"/>
              <a:gd name="connsiteX4-9" fmla="*/ 899410 w 3204064"/>
              <a:gd name="connsiteY4-10" fmla="*/ 1887198 h 1887198"/>
              <a:gd name="connsiteX5-11" fmla="*/ 0 w 3204064"/>
              <a:gd name="connsiteY5-12" fmla="*/ 0 h 1887198"/>
              <a:gd name="connsiteX0-13" fmla="*/ 0 w 3204064"/>
              <a:gd name="connsiteY0-14" fmla="*/ 0 h 1887198"/>
              <a:gd name="connsiteX1-15" fmla="*/ 2051737 w 3204064"/>
              <a:gd name="connsiteY1-16" fmla="*/ 14990 h 1887198"/>
              <a:gd name="connsiteX2-17" fmla="*/ 3204064 w 3204064"/>
              <a:gd name="connsiteY2-18" fmla="*/ 951094 h 1887198"/>
              <a:gd name="connsiteX3-19" fmla="*/ 2051737 w 3204064"/>
              <a:gd name="connsiteY3-20" fmla="*/ 1887198 h 1887198"/>
              <a:gd name="connsiteX4-21" fmla="*/ 29980 w 3204064"/>
              <a:gd name="connsiteY4-22" fmla="*/ 1887198 h 1887198"/>
              <a:gd name="connsiteX5-23" fmla="*/ 0 w 3204064"/>
              <a:gd name="connsiteY5-24" fmla="*/ 0 h 1887198"/>
              <a:gd name="connsiteX0-25" fmla="*/ 0 w 3189073"/>
              <a:gd name="connsiteY0-26" fmla="*/ 0 h 1872208"/>
              <a:gd name="connsiteX1-27" fmla="*/ 2036746 w 3189073"/>
              <a:gd name="connsiteY1-28" fmla="*/ 0 h 1872208"/>
              <a:gd name="connsiteX2-29" fmla="*/ 3189073 w 3189073"/>
              <a:gd name="connsiteY2-30" fmla="*/ 936104 h 1872208"/>
              <a:gd name="connsiteX3-31" fmla="*/ 2036746 w 3189073"/>
              <a:gd name="connsiteY3-32" fmla="*/ 1872208 h 1872208"/>
              <a:gd name="connsiteX4-33" fmla="*/ 14989 w 3189073"/>
              <a:gd name="connsiteY4-34" fmla="*/ 1872208 h 1872208"/>
              <a:gd name="connsiteX5-35" fmla="*/ 0 w 3189073"/>
              <a:gd name="connsiteY5-36" fmla="*/ 0 h 1872208"/>
              <a:gd name="connsiteX0-37" fmla="*/ 0 w 3848302"/>
              <a:gd name="connsiteY0-38" fmla="*/ 14991 h 1872208"/>
              <a:gd name="connsiteX1-39" fmla="*/ 2695975 w 3848302"/>
              <a:gd name="connsiteY1-40" fmla="*/ 0 h 1872208"/>
              <a:gd name="connsiteX2-41" fmla="*/ 3848302 w 3848302"/>
              <a:gd name="connsiteY2-42" fmla="*/ 936104 h 1872208"/>
              <a:gd name="connsiteX3-43" fmla="*/ 2695975 w 3848302"/>
              <a:gd name="connsiteY3-44" fmla="*/ 1872208 h 1872208"/>
              <a:gd name="connsiteX4-45" fmla="*/ 674218 w 3848302"/>
              <a:gd name="connsiteY4-46" fmla="*/ 1872208 h 1872208"/>
              <a:gd name="connsiteX5-47" fmla="*/ 0 w 3848302"/>
              <a:gd name="connsiteY5-48" fmla="*/ 14991 h 1872208"/>
              <a:gd name="connsiteX0-49" fmla="*/ 0 w 3848302"/>
              <a:gd name="connsiteY0-50" fmla="*/ 14991 h 1902188"/>
              <a:gd name="connsiteX1-51" fmla="*/ 2695975 w 3848302"/>
              <a:gd name="connsiteY1-52" fmla="*/ 0 h 1902188"/>
              <a:gd name="connsiteX2-53" fmla="*/ 3848302 w 3848302"/>
              <a:gd name="connsiteY2-54" fmla="*/ 936104 h 1902188"/>
              <a:gd name="connsiteX3-55" fmla="*/ 2695975 w 3848302"/>
              <a:gd name="connsiteY3-56" fmla="*/ 1872208 h 1902188"/>
              <a:gd name="connsiteX4-57" fmla="*/ 31469 w 3848302"/>
              <a:gd name="connsiteY4-58" fmla="*/ 1902188 h 1902188"/>
              <a:gd name="connsiteX5-59" fmla="*/ 0 w 3848302"/>
              <a:gd name="connsiteY5-60" fmla="*/ 14991 h 1902188"/>
              <a:gd name="connsiteX0-61" fmla="*/ 0 w 3864784"/>
              <a:gd name="connsiteY0-62" fmla="*/ 29981 h 1902188"/>
              <a:gd name="connsiteX1-63" fmla="*/ 2712457 w 3864784"/>
              <a:gd name="connsiteY1-64" fmla="*/ 0 h 1902188"/>
              <a:gd name="connsiteX2-65" fmla="*/ 3864784 w 3864784"/>
              <a:gd name="connsiteY2-66" fmla="*/ 936104 h 1902188"/>
              <a:gd name="connsiteX3-67" fmla="*/ 2712457 w 3864784"/>
              <a:gd name="connsiteY3-68" fmla="*/ 1872208 h 1902188"/>
              <a:gd name="connsiteX4-69" fmla="*/ 47951 w 3864784"/>
              <a:gd name="connsiteY4-70" fmla="*/ 1902188 h 1902188"/>
              <a:gd name="connsiteX5-71" fmla="*/ 0 w 3864784"/>
              <a:gd name="connsiteY5-72" fmla="*/ 29981 h 1902188"/>
              <a:gd name="connsiteX0-73" fmla="*/ 0 w 3831822"/>
              <a:gd name="connsiteY0-74" fmla="*/ 14990 h 1902188"/>
              <a:gd name="connsiteX1-75" fmla="*/ 2679495 w 3831822"/>
              <a:gd name="connsiteY1-76" fmla="*/ 0 h 1902188"/>
              <a:gd name="connsiteX2-77" fmla="*/ 3831822 w 3831822"/>
              <a:gd name="connsiteY2-78" fmla="*/ 936104 h 1902188"/>
              <a:gd name="connsiteX3-79" fmla="*/ 2679495 w 3831822"/>
              <a:gd name="connsiteY3-80" fmla="*/ 1872208 h 1902188"/>
              <a:gd name="connsiteX4-81" fmla="*/ 14989 w 3831822"/>
              <a:gd name="connsiteY4-82" fmla="*/ 1902188 h 1902188"/>
              <a:gd name="connsiteX5-83" fmla="*/ 0 w 3831822"/>
              <a:gd name="connsiteY5-84" fmla="*/ 14990 h 19021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76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68705"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选择题解题方法</a:t>
            </a:r>
          </a:p>
        </p:txBody>
      </p:sp>
      <p:sp>
        <p:nvSpPr>
          <p:cNvPr id="25" name="TextBox 24"/>
          <p:cNvSpPr txBox="1"/>
          <p:nvPr/>
        </p:nvSpPr>
        <p:spPr>
          <a:xfrm>
            <a:off x="789215" y="1087060"/>
            <a:ext cx="10521346" cy="1732915"/>
          </a:xfrm>
          <a:prstGeom prst="rect">
            <a:avLst/>
          </a:prstGeom>
          <a:noFill/>
        </p:spPr>
        <p:txBody>
          <a:bodyPr>
            <a:spAutoFit/>
          </a:bodyPr>
          <a:lstStyle/>
          <a:p>
            <a:pPr marR="0" defTabSz="1068705">
              <a:buClrTx/>
              <a:buSzTx/>
              <a:buFontTx/>
              <a:defRPr/>
            </a:pPr>
            <a:r>
              <a:rPr kumimoji="0" lang="zh-CN" altLang="en-US" sz="2665" b="1" kern="1200" cap="none" spc="0" normalizeH="0" baseline="0" noProof="0">
                <a:effectLst/>
                <a:latin typeface="黑体" panose="02010609060101010101" pitchFamily="49" charset="-122"/>
                <a:ea typeface="黑体" panose="02010609060101010101" pitchFamily="49" charset="-122"/>
                <a:cs typeface="+mn-cs"/>
              </a:rPr>
              <a:t>    选择题呈现方式多样化，着重考查学生对知识的识记、理解、运用等能力。该类试题知识覆盖面比较大，需要同学们在平时的学习中扎实地掌握基础知识。学生可以根据题型特点，采用最佳选择法或排除法进行解题。</a:t>
            </a:r>
          </a:p>
        </p:txBody>
      </p:sp>
      <p:sp>
        <p:nvSpPr>
          <p:cNvPr id="21517" name="Rectangle 13"/>
          <p:cNvSpPr/>
          <p:nvPr/>
        </p:nvSpPr>
        <p:spPr>
          <a:xfrm>
            <a:off x="2255762" y="2606524"/>
            <a:ext cx="7269238" cy="3694430"/>
          </a:xfrm>
          <a:prstGeom prst="rect">
            <a:avLst/>
          </a:prstGeom>
          <a:noFill/>
          <a:ln w="9525">
            <a:noFill/>
          </a:ln>
        </p:spPr>
        <p:txBody>
          <a:bodyPr>
            <a:spAutoFit/>
          </a:bodyPr>
          <a:lstStyle/>
          <a:p>
            <a:pPr defTabSz="914400"/>
            <a:endParaRPr lang="zh-CN" altLang="en-US" sz="2000" b="1" dirty="0">
              <a:latin typeface="Arial" panose="020B0604020202020204" pitchFamily="34" charset="0"/>
            </a:endParaRPr>
          </a:p>
          <a:p>
            <a:pPr defTabSz="914400"/>
            <a:r>
              <a:rPr lang="zh-CN" altLang="en-US" sz="2000" b="1" dirty="0">
                <a:latin typeface="Arial" panose="020B0604020202020204" pitchFamily="34" charset="0"/>
                <a:sym typeface="Arial" panose="020B0604020202020204" pitchFamily="34" charset="0"/>
              </a:rPr>
              <a:t> </a:t>
            </a:r>
            <a:r>
              <a:rPr lang="zh-CN" altLang="en-US" sz="2380" b="1" dirty="0">
                <a:solidFill>
                  <a:srgbClr val="0000FF"/>
                </a:solidFill>
                <a:latin typeface="Arial" panose="020B0604020202020204" pitchFamily="34" charset="0"/>
                <a:sym typeface="Arial" panose="020B0604020202020204" pitchFamily="34" charset="0"/>
              </a:rPr>
              <a:t>认真审题是关键，一定要做到</a:t>
            </a:r>
            <a:r>
              <a:rPr lang="zh-CN" altLang="en-US" sz="2380" b="1" dirty="0">
                <a:solidFill>
                  <a:srgbClr val="FF0000"/>
                </a:solidFill>
                <a:latin typeface="Arial" panose="020B0604020202020204" pitchFamily="34" charset="0"/>
                <a:sym typeface="Arial" panose="020B0604020202020204" pitchFamily="34" charset="0"/>
              </a:rPr>
              <a:t>“三看三思”。</a:t>
            </a:r>
            <a:endParaRPr lang="zh-CN" altLang="en-US" sz="2380" b="1" dirty="0">
              <a:solidFill>
                <a:srgbClr val="FF0000"/>
              </a:solidFill>
              <a:latin typeface="Arial" panose="020B0604020202020204" pitchFamily="34" charset="0"/>
            </a:endParaRPr>
          </a:p>
          <a:p>
            <a:pPr defTabSz="914400"/>
            <a:r>
              <a:rPr lang="zh-CN" altLang="en-US" sz="2380" b="1" dirty="0">
                <a:latin typeface="Arial" panose="020B0604020202020204" pitchFamily="34" charset="0"/>
                <a:sym typeface="Arial" panose="020B0604020202020204" pitchFamily="34" charset="0"/>
              </a:rPr>
              <a:t>   题干要</a:t>
            </a:r>
            <a:r>
              <a:rPr lang="zh-CN" altLang="en-US" sz="2380" b="1" dirty="0">
                <a:solidFill>
                  <a:schemeClr val="tx2"/>
                </a:solidFill>
                <a:latin typeface="Arial" panose="020B0604020202020204" pitchFamily="34" charset="0"/>
                <a:sym typeface="Arial" panose="020B0604020202020204" pitchFamily="34" charset="0"/>
              </a:rPr>
              <a:t>三看</a:t>
            </a:r>
            <a:r>
              <a:rPr lang="zh-CN" altLang="en-US" sz="2380" b="1" dirty="0">
                <a:latin typeface="Arial" panose="020B0604020202020204" pitchFamily="34" charset="0"/>
                <a:sym typeface="Arial" panose="020B0604020202020204" pitchFamily="34" charset="0"/>
              </a:rPr>
              <a:t>：一看时间、空间，界定答题范围；</a:t>
            </a:r>
            <a:endParaRPr lang="zh-CN" altLang="en-US" sz="2380" b="1" dirty="0">
              <a:latin typeface="Arial" panose="020B0604020202020204" pitchFamily="34" charset="0"/>
            </a:endParaRPr>
          </a:p>
          <a:p>
            <a:pPr defTabSz="914400"/>
            <a:r>
              <a:rPr lang="zh-CN" altLang="en-US" sz="2380" b="1" dirty="0">
                <a:latin typeface="Arial" panose="020B0604020202020204" pitchFamily="34" charset="0"/>
                <a:sym typeface="Arial" panose="020B0604020202020204" pitchFamily="34" charset="0"/>
              </a:rPr>
              <a:t>               二看否定、肯定，确定答题方向；</a:t>
            </a:r>
            <a:endParaRPr lang="zh-CN" altLang="en-US" sz="2380" b="1" dirty="0">
              <a:latin typeface="Arial" panose="020B0604020202020204" pitchFamily="34" charset="0"/>
            </a:endParaRPr>
          </a:p>
          <a:p>
            <a:pPr defTabSz="914400"/>
            <a:r>
              <a:rPr lang="zh-CN" altLang="en-US" sz="2380" b="1" dirty="0">
                <a:latin typeface="Arial" panose="020B0604020202020204" pitchFamily="34" charset="0"/>
                <a:sym typeface="Arial" panose="020B0604020202020204" pitchFamily="34" charset="0"/>
              </a:rPr>
              <a:t>               三看关键词语，明确内涵外延。</a:t>
            </a:r>
            <a:endParaRPr lang="zh-CN" altLang="en-US" sz="2380" b="1" dirty="0">
              <a:latin typeface="Arial" panose="020B0604020202020204" pitchFamily="34" charset="0"/>
            </a:endParaRPr>
          </a:p>
          <a:p>
            <a:pPr defTabSz="914400"/>
            <a:r>
              <a:rPr lang="zh-CN" altLang="en-US" sz="2380" b="1" dirty="0">
                <a:latin typeface="Arial" panose="020B0604020202020204" pitchFamily="34" charset="0"/>
                <a:sym typeface="Arial" panose="020B0604020202020204" pitchFamily="34" charset="0"/>
              </a:rPr>
              <a:t>               （</a:t>
            </a:r>
            <a:r>
              <a:rPr lang="zh-CN" altLang="en-US" sz="2380" b="1" dirty="0">
                <a:solidFill>
                  <a:srgbClr val="0000CC"/>
                </a:solidFill>
                <a:latin typeface="Arial" panose="020B0604020202020204" pitchFamily="34" charset="0"/>
                <a:sym typeface="Arial" panose="020B0604020202020204" pitchFamily="34" charset="0"/>
              </a:rPr>
              <a:t>看完、看清、看懂！！！）</a:t>
            </a:r>
            <a:endParaRPr lang="zh-CN" altLang="en-US" sz="2380" b="1" dirty="0">
              <a:solidFill>
                <a:srgbClr val="0000CC"/>
              </a:solidFill>
              <a:latin typeface="Arial" panose="020B0604020202020204" pitchFamily="34" charset="0"/>
            </a:endParaRPr>
          </a:p>
          <a:p>
            <a:pPr defTabSz="914400"/>
            <a:r>
              <a:rPr lang="zh-CN" altLang="en-US" sz="2380" b="1" dirty="0">
                <a:latin typeface="Arial" panose="020B0604020202020204" pitchFamily="34" charset="0"/>
                <a:sym typeface="Arial" panose="020B0604020202020204" pitchFamily="34" charset="0"/>
              </a:rPr>
              <a:t>   被选项要</a:t>
            </a:r>
            <a:r>
              <a:rPr lang="zh-CN" altLang="en-US" sz="2380" b="1" dirty="0">
                <a:solidFill>
                  <a:schemeClr val="tx2"/>
                </a:solidFill>
                <a:latin typeface="Arial" panose="020B0604020202020204" pitchFamily="34" charset="0"/>
                <a:sym typeface="Arial" panose="020B0604020202020204" pitchFamily="34" charset="0"/>
              </a:rPr>
              <a:t>三思</a:t>
            </a:r>
            <a:r>
              <a:rPr lang="zh-CN" altLang="en-US" sz="2380" b="1" dirty="0">
                <a:latin typeface="Arial" panose="020B0604020202020204" pitchFamily="34" charset="0"/>
                <a:sym typeface="Arial" panose="020B0604020202020204" pitchFamily="34" charset="0"/>
              </a:rPr>
              <a:t>：认真思考每一个被选项</a:t>
            </a:r>
            <a:endParaRPr lang="zh-CN" altLang="en-US" sz="2380" b="1" dirty="0">
              <a:latin typeface="Arial" panose="020B0604020202020204" pitchFamily="34" charset="0"/>
            </a:endParaRPr>
          </a:p>
          <a:p>
            <a:pPr defTabSz="914400"/>
            <a:r>
              <a:rPr lang="zh-CN" altLang="en-US" sz="2380" b="1" dirty="0">
                <a:latin typeface="Arial" panose="020B0604020202020204" pitchFamily="34" charset="0"/>
                <a:sym typeface="Arial" panose="020B0604020202020204" pitchFamily="34" charset="0"/>
              </a:rPr>
              <a:t>                 是否符合历史史实； </a:t>
            </a:r>
            <a:endParaRPr lang="zh-CN" altLang="en-US" sz="2380" b="1" dirty="0">
              <a:latin typeface="Arial" panose="020B0604020202020204" pitchFamily="34" charset="0"/>
            </a:endParaRPr>
          </a:p>
          <a:p>
            <a:pPr defTabSz="914400"/>
            <a:r>
              <a:rPr lang="zh-CN" altLang="en-US" sz="2380" b="1" dirty="0">
                <a:latin typeface="Arial" panose="020B0604020202020204" pitchFamily="34" charset="0"/>
                <a:sym typeface="Arial" panose="020B0604020202020204" pitchFamily="34" charset="0"/>
              </a:rPr>
              <a:t>                 是否符合题干要求；</a:t>
            </a:r>
            <a:endParaRPr lang="zh-CN" altLang="en-US" sz="2380" b="1" dirty="0">
              <a:latin typeface="Arial" panose="020B0604020202020204" pitchFamily="34" charset="0"/>
            </a:endParaRPr>
          </a:p>
          <a:p>
            <a:pPr defTabSz="914400"/>
            <a:r>
              <a:rPr lang="zh-CN" altLang="en-US" sz="2380" b="1" dirty="0">
                <a:latin typeface="Arial" panose="020B0604020202020204" pitchFamily="34" charset="0"/>
                <a:sym typeface="Arial" panose="020B0604020202020204" pitchFamily="34" charset="0"/>
              </a:rPr>
              <a:t>                 是否与题干有必然的逻辑联系。</a:t>
            </a:r>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54" presetClass="entr" presetSubtype="0" accel="100000" fill="hold" grpId="0" nodeType="clickEffect">
                                  <p:stCondLst>
                                    <p:cond delay="0"/>
                                  </p:stCondLst>
                                  <p:childTnLst>
                                    <p:set>
                                      <p:cBhvr>
                                        <p:cTn id="11" dur="1" fill="hold">
                                          <p:stCondLst>
                                            <p:cond delay="0"/>
                                          </p:stCondLst>
                                        </p:cTn>
                                        <p:tgtEl>
                                          <p:spTgt spid="21517"/>
                                        </p:tgtEl>
                                        <p:attrNameLst>
                                          <p:attrName>style.visibility</p:attrName>
                                        </p:attrNameLst>
                                      </p:cBhvr>
                                      <p:to>
                                        <p:strVal val="visible"/>
                                      </p:to>
                                    </p:set>
                                    <p:anim calcmode="lin" valueType="num">
                                      <p:cBhvr>
                                        <p:cTn id="12" dur="500" fill="hold"/>
                                        <p:tgtEl>
                                          <p:spTgt spid="21517"/>
                                        </p:tgtEl>
                                        <p:attrNameLst>
                                          <p:attrName>ppt_w</p:attrName>
                                        </p:attrNameLst>
                                      </p:cBhvr>
                                      <p:tavLst>
                                        <p:tav tm="0">
                                          <p:val>
                                            <p:strVal val="#ppt_w*0.05"/>
                                          </p:val>
                                        </p:tav>
                                        <p:tav tm="100000">
                                          <p:val>
                                            <p:strVal val="#ppt_w"/>
                                          </p:val>
                                        </p:tav>
                                      </p:tavLst>
                                    </p:anim>
                                    <p:anim calcmode="lin" valueType="num">
                                      <p:cBhvr>
                                        <p:cTn id="13" dur="500" fill="hold"/>
                                        <p:tgtEl>
                                          <p:spTgt spid="21517"/>
                                        </p:tgtEl>
                                        <p:attrNameLst>
                                          <p:attrName>ppt_h</p:attrName>
                                        </p:attrNameLst>
                                      </p:cBhvr>
                                      <p:tavLst>
                                        <p:tav tm="0">
                                          <p:val>
                                            <p:strVal val="#ppt_h"/>
                                          </p:val>
                                        </p:tav>
                                        <p:tav tm="100000">
                                          <p:val>
                                            <p:strVal val="#ppt_h"/>
                                          </p:val>
                                        </p:tav>
                                      </p:tavLst>
                                    </p:anim>
                                    <p:anim calcmode="lin" valueType="num">
                                      <p:cBhvr>
                                        <p:cTn id="14" dur="500" fill="hold"/>
                                        <p:tgtEl>
                                          <p:spTgt spid="21517"/>
                                        </p:tgtEl>
                                        <p:attrNameLst>
                                          <p:attrName>ppt_x</p:attrName>
                                        </p:attrNameLst>
                                      </p:cBhvr>
                                      <p:tavLst>
                                        <p:tav tm="0">
                                          <p:val>
                                            <p:strVal val="#ppt_x-.2"/>
                                          </p:val>
                                        </p:tav>
                                        <p:tav tm="100000">
                                          <p:val>
                                            <p:strVal val="#ppt_x"/>
                                          </p:val>
                                        </p:tav>
                                      </p:tavLst>
                                    </p:anim>
                                    <p:anim calcmode="lin" valueType="num">
                                      <p:cBhvr>
                                        <p:cTn id="15" dur="500" fill="hold"/>
                                        <p:tgtEl>
                                          <p:spTgt spid="21517"/>
                                        </p:tgtEl>
                                        <p:attrNameLst>
                                          <p:attrName>ppt_y</p:attrName>
                                        </p:attrNameLst>
                                      </p:cBhvr>
                                      <p:tavLst>
                                        <p:tav tm="0">
                                          <p:val>
                                            <p:strVal val="#ppt_y"/>
                                          </p:val>
                                        </p:tav>
                                        <p:tav tm="100000">
                                          <p:val>
                                            <p:strVal val="#ppt_y"/>
                                          </p:val>
                                        </p:tav>
                                      </p:tavLst>
                                    </p:anim>
                                    <p:animEffect transition="in" filter="fade">
                                      <p:cBhvr>
                                        <p:cTn id="16" dur="500"/>
                                        <p:tgtEl>
                                          <p:spTgt spid="21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15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3" name="TextBox 14"/>
          <p:cNvSpPr txBox="1"/>
          <p:nvPr/>
        </p:nvSpPr>
        <p:spPr>
          <a:xfrm>
            <a:off x="1401536" y="1508881"/>
            <a:ext cx="9184822" cy="3846195"/>
          </a:xfrm>
          <a:prstGeom prst="rect">
            <a:avLst/>
          </a:prstGeom>
          <a:noFill/>
          <a:ln w="9525">
            <a:noFill/>
          </a:ln>
        </p:spPr>
        <p:txBody>
          <a:bodyPr>
            <a:spAutoFit/>
          </a:bodyPr>
          <a:lstStyle/>
          <a:p>
            <a:r>
              <a:rPr lang="zh-CN" altLang="en-US" sz="3050" dirty="0">
                <a:latin typeface="黑体" panose="02010609060101010101" pitchFamily="49" charset="-122"/>
                <a:ea typeface="黑体" panose="02010609060101010101" pitchFamily="49" charset="-122"/>
              </a:rPr>
              <a:t>    右图是</a:t>
            </a:r>
            <a:r>
              <a:rPr lang="en-US" altLang="zh-CN" sz="3050" dirty="0">
                <a:latin typeface="黑体" panose="02010609060101010101" pitchFamily="49" charset="-122"/>
                <a:ea typeface="黑体" panose="02010609060101010101" pitchFamily="49" charset="-122"/>
              </a:rPr>
              <a:t>1953</a:t>
            </a:r>
            <a:r>
              <a:rPr lang="zh-CN" altLang="en-US" sz="3050" dirty="0">
                <a:latin typeface="黑体" panose="02010609060101010101" pitchFamily="49" charset="-122"/>
                <a:ea typeface="黑体" panose="02010609060101010101" pitchFamily="49" charset="-122"/>
              </a:rPr>
              <a:t>年</a:t>
            </a:r>
            <a:r>
              <a:rPr lang="en-US" altLang="zh-CN" sz="3050" dirty="0">
                <a:latin typeface="黑体" panose="02010609060101010101" pitchFamily="49" charset="-122"/>
                <a:ea typeface="黑体" panose="02010609060101010101" pitchFamily="49" charset="-122"/>
              </a:rPr>
              <a:t>4</a:t>
            </a:r>
            <a:r>
              <a:rPr lang="zh-CN" altLang="en-US" sz="3050" dirty="0">
                <a:latin typeface="黑体" panose="02010609060101010101" pitchFamily="49" charset="-122"/>
                <a:ea typeface="黑体" panose="02010609060101010101" pitchFamily="49" charset="-122"/>
              </a:rPr>
              <a:t>月出版的一本连环画的封面，该书讲述了孙家庄农民孙志刚的故事。图中的“社”指的是                   （   </a:t>
            </a:r>
            <a:r>
              <a:rPr lang="en-US" altLang="zh-CN" sz="3050" dirty="0">
                <a:latin typeface="黑体" panose="02010609060101010101" pitchFamily="49" charset="-122"/>
                <a:ea typeface="黑体" panose="02010609060101010101" pitchFamily="49" charset="-122"/>
              </a:rPr>
              <a:t>   </a:t>
            </a:r>
            <a:r>
              <a:rPr lang="zh-CN" altLang="en-US" sz="3050" dirty="0">
                <a:latin typeface="黑体" panose="02010609060101010101" pitchFamily="49" charset="-122"/>
                <a:ea typeface="黑体" panose="02010609060101010101" pitchFamily="49" charset="-122"/>
              </a:rPr>
              <a:t>）　</a:t>
            </a:r>
            <a:endParaRPr lang="en-US" altLang="zh-CN" sz="3050" dirty="0">
              <a:latin typeface="黑体" panose="02010609060101010101" pitchFamily="49" charset="-122"/>
              <a:ea typeface="黑体" panose="02010609060101010101" pitchFamily="49" charset="-122"/>
            </a:endParaRPr>
          </a:p>
          <a:p>
            <a:r>
              <a:rPr lang="en-US" altLang="zh-CN" sz="3050" dirty="0">
                <a:latin typeface="黑体" panose="02010609060101010101" pitchFamily="49" charset="-122"/>
                <a:ea typeface="黑体" panose="02010609060101010101" pitchFamily="49" charset="-122"/>
              </a:rPr>
              <a:t>  A.</a:t>
            </a:r>
            <a:r>
              <a:rPr lang="zh-CN" altLang="en-US" sz="3050" dirty="0">
                <a:latin typeface="黑体" panose="02010609060101010101" pitchFamily="49" charset="-122"/>
                <a:ea typeface="黑体" panose="02010609060101010101" pitchFamily="49" charset="-122"/>
              </a:rPr>
              <a:t>农业生产的合作组织</a:t>
            </a:r>
            <a:endParaRPr lang="en-US" altLang="zh-CN" sz="3050" dirty="0">
              <a:latin typeface="黑体" panose="02010609060101010101" pitchFamily="49" charset="-122"/>
              <a:ea typeface="黑体" panose="02010609060101010101" pitchFamily="49" charset="-122"/>
            </a:endParaRPr>
          </a:p>
          <a:p>
            <a:r>
              <a:rPr lang="en-US" altLang="zh-CN" sz="3050" dirty="0">
                <a:latin typeface="黑体" panose="02010609060101010101" pitchFamily="49" charset="-122"/>
                <a:ea typeface="黑体" panose="02010609060101010101" pitchFamily="49" charset="-122"/>
              </a:rPr>
              <a:t>  B.</a:t>
            </a:r>
            <a:r>
              <a:rPr lang="zh-CN" altLang="en-US" sz="3050" dirty="0">
                <a:latin typeface="黑体" panose="02010609060101010101" pitchFamily="49" charset="-122"/>
                <a:ea typeface="黑体" panose="02010609060101010101" pitchFamily="49" charset="-122"/>
              </a:rPr>
              <a:t>公私合营的生产组织</a:t>
            </a:r>
            <a:endParaRPr lang="en-US" altLang="zh-CN" sz="3050" dirty="0">
              <a:latin typeface="黑体" panose="02010609060101010101" pitchFamily="49" charset="-122"/>
              <a:ea typeface="黑体" panose="02010609060101010101" pitchFamily="49" charset="-122"/>
            </a:endParaRPr>
          </a:p>
          <a:p>
            <a:r>
              <a:rPr lang="en-US" altLang="zh-CN" sz="3050" dirty="0">
                <a:latin typeface="黑体" panose="02010609060101010101" pitchFamily="49" charset="-122"/>
                <a:ea typeface="黑体" panose="02010609060101010101" pitchFamily="49" charset="-122"/>
              </a:rPr>
              <a:t>  C.</a:t>
            </a:r>
            <a:r>
              <a:rPr lang="zh-CN" altLang="en-US" sz="3050" dirty="0">
                <a:latin typeface="黑体" panose="02010609060101010101" pitchFamily="49" charset="-122"/>
                <a:ea typeface="黑体" panose="02010609060101010101" pitchFamily="49" charset="-122"/>
              </a:rPr>
              <a:t>人民公社的生产组织</a:t>
            </a:r>
            <a:endParaRPr lang="en-US" altLang="zh-CN" sz="3050" dirty="0">
              <a:latin typeface="黑体" panose="02010609060101010101" pitchFamily="49" charset="-122"/>
              <a:ea typeface="黑体" panose="02010609060101010101" pitchFamily="49" charset="-122"/>
            </a:endParaRPr>
          </a:p>
          <a:p>
            <a:r>
              <a:rPr lang="en-US" altLang="zh-CN" sz="3050" dirty="0">
                <a:latin typeface="黑体" panose="02010609060101010101" pitchFamily="49" charset="-122"/>
                <a:ea typeface="黑体" panose="02010609060101010101" pitchFamily="49" charset="-122"/>
              </a:rPr>
              <a:t>  D.</a:t>
            </a:r>
            <a:r>
              <a:rPr lang="zh-CN" altLang="en-US" sz="3050" dirty="0">
                <a:latin typeface="黑体" panose="02010609060101010101" pitchFamily="49" charset="-122"/>
                <a:ea typeface="黑体" panose="02010609060101010101" pitchFamily="49" charset="-122"/>
              </a:rPr>
              <a:t>包产到户的生产组织</a:t>
            </a:r>
          </a:p>
          <a:p>
            <a:endParaRPr lang="zh-CN" altLang="en-US" sz="3050" dirty="0">
              <a:latin typeface="黑体" panose="02010609060101010101" pitchFamily="49" charset="-122"/>
              <a:ea typeface="黑体" panose="02010609060101010101" pitchFamily="49" charset="-122"/>
            </a:endParaRPr>
          </a:p>
        </p:txBody>
      </p:sp>
      <p:sp>
        <p:nvSpPr>
          <p:cNvPr id="40969" name="矩形 16"/>
          <p:cNvSpPr/>
          <p:nvPr/>
        </p:nvSpPr>
        <p:spPr>
          <a:xfrm>
            <a:off x="6782405" y="2536976"/>
            <a:ext cx="509511" cy="560705"/>
          </a:xfrm>
          <a:prstGeom prst="rect">
            <a:avLst/>
          </a:prstGeom>
          <a:noFill/>
          <a:ln w="9525">
            <a:noFill/>
          </a:ln>
        </p:spPr>
        <p:txBody>
          <a:bodyPr>
            <a:spAutoFit/>
          </a:bodyPr>
          <a:lstStyle/>
          <a:p>
            <a:r>
              <a:rPr lang="en-US" altLang="zh-CN" sz="3050" dirty="0">
                <a:solidFill>
                  <a:srgbClr val="000000"/>
                </a:solidFill>
                <a:latin typeface="黑体" panose="02010609060101010101" pitchFamily="49" charset="-122"/>
                <a:ea typeface="黑体" panose="02010609060101010101" pitchFamily="49" charset="-122"/>
              </a:rPr>
              <a:t>A</a:t>
            </a:r>
            <a:endParaRPr lang="zh-CN" altLang="en-US" sz="2000" b="0" dirty="0">
              <a:latin typeface="Calibri" panose="020F0502020204030204" charset="0"/>
            </a:endParaRPr>
          </a:p>
        </p:txBody>
      </p:sp>
      <p:pic>
        <p:nvPicPr>
          <p:cNvPr id="18" name="图片 17" descr="t011910fbc07c703509.jpg"/>
          <p:cNvPicPr>
            <a:picLocks noChangeAspect="1"/>
          </p:cNvPicPr>
          <p:nvPr/>
        </p:nvPicPr>
        <p:blipFill>
          <a:blip r:embed="rId2"/>
          <a:stretch>
            <a:fillRect/>
          </a:stretch>
        </p:blipFill>
        <p:spPr>
          <a:xfrm>
            <a:off x="7388679" y="3565071"/>
            <a:ext cx="3537857" cy="3025322"/>
          </a:xfrm>
          <a:prstGeom prst="rect">
            <a:avLst/>
          </a:prstGeom>
          <a:ln>
            <a:noFill/>
          </a:ln>
          <a:effectLst>
            <a:outerShdw blurRad="292100" dist="139700" dir="2700000" algn="tl" rotWithShape="0">
              <a:srgbClr val="333333">
                <a:alpha val="65000"/>
              </a:srgbClr>
            </a:outerShdw>
          </a:effectLst>
        </p:spPr>
      </p:pic>
      <p:sp>
        <p:nvSpPr>
          <p:cNvPr id="21516" name="矩形 18"/>
          <p:cNvSpPr/>
          <p:nvPr/>
        </p:nvSpPr>
        <p:spPr>
          <a:xfrm>
            <a:off x="1061358" y="1576917"/>
            <a:ext cx="1353154" cy="560705"/>
          </a:xfrm>
          <a:prstGeom prst="rect">
            <a:avLst/>
          </a:prstGeom>
          <a:noFill/>
          <a:ln w="9525">
            <a:noFill/>
          </a:ln>
        </p:spPr>
        <p:txBody>
          <a:bodyPr>
            <a:spAutoFit/>
          </a:bodyPr>
          <a:lstStyle/>
          <a:p>
            <a:r>
              <a:rPr lang="zh-CN" altLang="en-US" sz="3050" dirty="0">
                <a:solidFill>
                  <a:srgbClr val="760000"/>
                </a:solidFill>
                <a:latin typeface="黑体" panose="02010609060101010101" pitchFamily="49" charset="-122"/>
                <a:ea typeface="黑体" panose="02010609060101010101" pitchFamily="49" charset="-122"/>
              </a:rPr>
              <a:t>例题：</a:t>
            </a:r>
            <a:endParaRPr lang="en-US" altLang="zh-CN" sz="3050" dirty="0">
              <a:solidFill>
                <a:srgbClr val="760000"/>
              </a:solidFill>
              <a:latin typeface="黑体" panose="02010609060101010101" pitchFamily="49" charset="-122"/>
              <a:ea typeface="黑体" panose="02010609060101010101" pitchFamily="49" charset="-122"/>
            </a:endParaRPr>
          </a:p>
        </p:txBody>
      </p:sp>
      <p:sp>
        <p:nvSpPr>
          <p:cNvPr id="20" name="圆角矩形 19"/>
          <p:cNvSpPr/>
          <p:nvPr/>
        </p:nvSpPr>
        <p:spPr>
          <a:xfrm>
            <a:off x="3421440" y="1646465"/>
            <a:ext cx="1714500" cy="411238"/>
          </a:xfrm>
          <a:prstGeom prst="round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schemeClr val="dk1"/>
              </a:solidFill>
              <a:effectLst/>
              <a:uLnTx/>
              <a:uFillTx/>
              <a:latin typeface="+mn-lt"/>
              <a:ea typeface="+mn-ea"/>
              <a:cs typeface="+mn-cs"/>
            </a:endParaRPr>
          </a:p>
        </p:txBody>
      </p:sp>
      <p:sp>
        <p:nvSpPr>
          <p:cNvPr id="21" name="圆角矩形 20"/>
          <p:cNvSpPr/>
          <p:nvPr/>
        </p:nvSpPr>
        <p:spPr>
          <a:xfrm>
            <a:off x="4175881" y="2057703"/>
            <a:ext cx="884465" cy="411238"/>
          </a:xfrm>
          <a:prstGeom prst="round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schemeClr val="dk1"/>
              </a:solidFill>
              <a:effectLst/>
              <a:uLnTx/>
              <a:uFillTx/>
              <a:latin typeface="+mn-lt"/>
              <a:ea typeface="+mn-ea"/>
              <a:cs typeface="+mn-cs"/>
            </a:endParaRPr>
          </a:p>
        </p:txBody>
      </p:sp>
      <p:sp>
        <p:nvSpPr>
          <p:cNvPr id="22" name="圆角矩形 21"/>
          <p:cNvSpPr/>
          <p:nvPr/>
        </p:nvSpPr>
        <p:spPr>
          <a:xfrm>
            <a:off x="9181798" y="2057703"/>
            <a:ext cx="612322" cy="616857"/>
          </a:xfrm>
          <a:prstGeom prst="round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schemeClr val="dk1"/>
              </a:solidFill>
              <a:effectLst/>
              <a:uLnTx/>
              <a:uFillTx/>
              <a:latin typeface="+mn-lt"/>
              <a:ea typeface="+mn-ea"/>
              <a:cs typeface="+mn-cs"/>
            </a:endParaRPr>
          </a:p>
        </p:txBody>
      </p:sp>
      <p:sp>
        <p:nvSpPr>
          <p:cNvPr id="40975" name="TextBox 22"/>
          <p:cNvSpPr txBox="1">
            <a:spLocks noChangeArrowheads="1"/>
          </p:cNvSpPr>
          <p:nvPr/>
        </p:nvSpPr>
        <p:spPr bwMode="auto">
          <a:xfrm>
            <a:off x="609298" y="5075465"/>
            <a:ext cx="6216952" cy="443230"/>
          </a:xfrm>
          <a:prstGeom prst="rect">
            <a:avLst/>
          </a:prstGeom>
          <a:noFill/>
          <a:ln w="9525">
            <a:noFill/>
            <a:miter lim="800000"/>
          </a:ln>
        </p:spPr>
        <p:txBody>
          <a:bodyPr>
            <a:spAutoFit/>
          </a:bodyPr>
          <a:lstStyle/>
          <a:p>
            <a:pPr marR="0" defTabSz="1068705">
              <a:buClrTx/>
              <a:buSzTx/>
              <a:buFontTx/>
              <a:defRPr/>
            </a:pPr>
            <a:r>
              <a:rPr kumimoji="0" lang="zh-CN" altLang="en-US" sz="2285" kern="1200" cap="none" spc="0" normalizeH="0" baseline="0" noProof="0">
                <a:solidFill>
                  <a:srgbClr val="76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考查知识点</a:t>
            </a:r>
            <a:r>
              <a:rPr kumimoji="0" lang="en-US" altLang="zh-CN" sz="2285" kern="1200" cap="none" spc="0" normalizeH="0" baseline="0" noProof="0">
                <a:solidFill>
                  <a:srgbClr val="76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0" lang="zh-CN" altLang="en-US" sz="2285" kern="1200" cap="none" spc="0" normalizeH="0" baseline="0" noProof="0">
                <a:solidFill>
                  <a:srgbClr val="76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对农业社会主义改造的时间和方式</a:t>
            </a:r>
          </a:p>
        </p:txBody>
      </p:sp>
      <p:grpSp>
        <p:nvGrpSpPr>
          <p:cNvPr id="2" name="组合 26"/>
          <p:cNvGrpSpPr/>
          <p:nvPr/>
        </p:nvGrpSpPr>
        <p:grpSpPr>
          <a:xfrm>
            <a:off x="557856" y="37070"/>
            <a:ext cx="2789483" cy="382588"/>
            <a:chOff x="6666647" y="4087760"/>
            <a:chExt cx="3702050" cy="1066800"/>
          </a:xfrm>
          <a:solidFill>
            <a:srgbClr val="760000"/>
          </a:solidFill>
        </p:grpSpPr>
        <p:sp>
          <p:nvSpPr>
            <p:cNvPr id="28" name="AutoShape 4"/>
            <p:cNvSpPr>
              <a:spLocks noChangeArrowheads="1"/>
            </p:cNvSpPr>
            <p:nvPr/>
          </p:nvSpPr>
          <p:spPr bwMode="ltGray">
            <a:xfrm>
              <a:off x="6666647" y="4087760"/>
              <a:ext cx="3702050" cy="1066800"/>
            </a:xfrm>
            <a:prstGeom prst="roundRect">
              <a:avLst>
                <a:gd name="adj" fmla="val 11921"/>
              </a:avLst>
            </a:prstGeom>
            <a:grpFill/>
            <a:ln>
              <a:noFill/>
            </a:ln>
            <a:effectLst>
              <a:outerShdw blurRad="444500" dist="254000" dir="8100000" algn="tr" rotWithShape="0">
                <a:prstClr val="black">
                  <a:alpha val="50000"/>
                </a:prst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endParaRPr kumimoji="0" lang="zh-CN" altLang="en-US" sz="1525"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9" name="Rectangle 40"/>
            <p:cNvSpPr>
              <a:spLocks noChangeArrowheads="1"/>
            </p:cNvSpPr>
            <p:nvPr/>
          </p:nvSpPr>
          <p:spPr bwMode="black">
            <a:xfrm>
              <a:off x="6717649" y="4087760"/>
              <a:ext cx="3425825" cy="830996"/>
            </a:xfrm>
            <a:prstGeom prst="rect">
              <a:avLst/>
            </a:prstGeom>
            <a:grpFill/>
            <a:ln>
              <a:noFill/>
            </a:ln>
            <a:effectLst>
              <a:outerShdw blurRad="444500" dist="254000" dir="8100000" algn="tr" rotWithShape="0">
                <a:prstClr val="black">
                  <a:alpha val="50000"/>
                </a:prst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r>
                <a:rPr kumimoji="0" lang="zh-CN" altLang="en-US" sz="2285" b="1" i="0" u="none" strike="noStrike" kern="1200" cap="none" spc="0" normalizeH="0" baseline="0" noProof="0" dirty="0">
                  <a:ln>
                    <a:noFill/>
                  </a:ln>
                  <a:solidFill>
                    <a:schemeClr val="bg1"/>
                  </a:solidFill>
                  <a:effectLst/>
                  <a:uLnTx/>
                  <a:uFillTx/>
                  <a:latin typeface="黑体" panose="02010609060101010101" pitchFamily="49" charset="-122"/>
                  <a:ea typeface="黑体" panose="02010609060101010101" pitchFamily="49" charset="-122"/>
                  <a:cs typeface="+mn-cs"/>
                </a:rPr>
                <a:t>解题技巧注意事项</a:t>
              </a:r>
              <a:endParaRPr kumimoji="0" lang="en-US" altLang="zh-CN" sz="2285" b="1" i="0" u="none" strike="noStrike" kern="1200" cap="none" spc="0" normalizeH="0" baseline="0" noProof="0" dirty="0">
                <a:ln>
                  <a:noFill/>
                </a:ln>
                <a:solidFill>
                  <a:schemeClr val="bg1"/>
                </a:solidFill>
                <a:effectLst/>
                <a:uLnTx/>
                <a:uFillTx/>
                <a:latin typeface="黑体" panose="02010609060101010101" pitchFamily="49" charset="-122"/>
                <a:ea typeface="黑体" panose="02010609060101010101" pitchFamily="49" charset="-122"/>
                <a:cs typeface="+mn-cs"/>
              </a:endParaRPr>
            </a:p>
          </p:txBody>
        </p:sp>
      </p:grpSp>
      <p:sp>
        <p:nvSpPr>
          <p:cNvPr id="21522" name="TextBox 29"/>
          <p:cNvSpPr txBox="1"/>
          <p:nvPr/>
        </p:nvSpPr>
        <p:spPr>
          <a:xfrm>
            <a:off x="884464" y="411238"/>
            <a:ext cx="10273393" cy="2026285"/>
          </a:xfrm>
          <a:prstGeom prst="rect">
            <a:avLst/>
          </a:prstGeom>
          <a:noFill/>
          <a:ln w="9525">
            <a:noFill/>
          </a:ln>
        </p:spPr>
        <p:txBody>
          <a:bodyPr>
            <a:spAutoFit/>
          </a:bodyPr>
          <a:lstStyle/>
          <a:p>
            <a:r>
              <a:rPr lang="en-US" altLang="zh-CN" sz="2665" dirty="0">
                <a:latin typeface="黑体" panose="02010609060101010101" pitchFamily="49" charset="-122"/>
                <a:ea typeface="黑体" panose="02010609060101010101" pitchFamily="49" charset="-122"/>
              </a:rPr>
              <a:t>1</a:t>
            </a:r>
            <a:r>
              <a:rPr lang="zh-CN" altLang="en-US" sz="2665" dirty="0">
                <a:latin typeface="黑体" panose="02010609060101010101" pitchFamily="49" charset="-122"/>
                <a:ea typeface="黑体" panose="02010609060101010101" pitchFamily="49" charset="-122"/>
              </a:rPr>
              <a:t>、解题时，须读懂题意，抓住题干中的关键性的限定词语，如时间、人物、事件、地点等，必要时可以在原卷划关键词，理清题目所考查的知识点。</a:t>
            </a:r>
          </a:p>
          <a:p>
            <a:endParaRPr lang="zh-CN" altLang="en-US" sz="2285" dirty="0">
              <a:latin typeface="黑体" panose="02010609060101010101" pitchFamily="49" charset="-122"/>
              <a:ea typeface="黑体" panose="02010609060101010101" pitchFamily="49" charset="-122"/>
            </a:endParaRPr>
          </a:p>
          <a:p>
            <a:endParaRPr lang="zh-CN" altLang="en-US" sz="2285" dirty="0">
              <a:latin typeface="黑体" panose="02010609060101010101" pitchFamily="49" charset="-122"/>
              <a:ea typeface="黑体" panose="02010609060101010101" pitchFamily="49" charset="-122"/>
            </a:endParaRPr>
          </a:p>
        </p:txBody>
      </p:sp>
      <p:sp>
        <p:nvSpPr>
          <p:cNvPr id="40979" name="Text Box 3"/>
          <p:cNvSpPr txBox="1"/>
          <p:nvPr/>
        </p:nvSpPr>
        <p:spPr>
          <a:xfrm>
            <a:off x="609298" y="5829905"/>
            <a:ext cx="6584346" cy="644525"/>
          </a:xfrm>
          <a:prstGeom prst="rect">
            <a:avLst/>
          </a:prstGeom>
          <a:noFill/>
          <a:ln w="9525">
            <a:noFill/>
          </a:ln>
        </p:spPr>
        <p:txBody>
          <a:bodyPr lIns="101890" tIns="50944" rIns="101890" bIns="50944">
            <a:spAutoFit/>
          </a:bodyPr>
          <a:lstStyle/>
          <a:p>
            <a:pPr defTabSz="1249680">
              <a:spcBef>
                <a:spcPct val="50000"/>
              </a:spcBef>
            </a:pPr>
            <a:r>
              <a:rPr lang="zh-CN" altLang="en-US" sz="3525" dirty="0">
                <a:solidFill>
                  <a:srgbClr val="FF3300"/>
                </a:solidFill>
                <a:latin typeface="黑体" panose="02010609060101010101" pitchFamily="49" charset="-122"/>
                <a:ea typeface="黑体" panose="02010609060101010101" pitchFamily="49" charset="-122"/>
              </a:rPr>
              <a:t>注意题干和材料中的时间</a:t>
            </a:r>
            <a:r>
              <a:rPr lang="zh-CN" altLang="en-US" sz="3525" dirty="0">
                <a:solidFill>
                  <a:srgbClr val="FF3300"/>
                </a:solidFill>
                <a:latin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dissolve">
                                      <p:cBhvr>
                                        <p:cTn id="10" dur="500"/>
                                        <p:tgtEl>
                                          <p:spTgt spid="21"/>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dissolve">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0969"/>
                                        </p:tgtEl>
                                        <p:attrNameLst>
                                          <p:attrName>style.visibility</p:attrName>
                                        </p:attrNameLst>
                                      </p:cBhvr>
                                      <p:to>
                                        <p:strVal val="visible"/>
                                      </p:to>
                                    </p:set>
                                    <p:animEffect transition="in" filter="dissolve">
                                      <p:cBhvr>
                                        <p:cTn id="20" dur="500"/>
                                        <p:tgtEl>
                                          <p:spTgt spid="40969"/>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40975"/>
                                        </p:tgtEl>
                                        <p:attrNameLst>
                                          <p:attrName>style.visibility</p:attrName>
                                        </p:attrNameLst>
                                      </p:cBhvr>
                                      <p:to>
                                        <p:strVal val="visible"/>
                                      </p:to>
                                    </p:set>
                                    <p:animEffect transition="in" filter="dissolve">
                                      <p:cBhvr>
                                        <p:cTn id="25" dur="500"/>
                                        <p:tgtEl>
                                          <p:spTgt spid="40975"/>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dissolve">
                                      <p:cBhvr>
                                        <p:cTn id="30" dur="5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40979"/>
                                        </p:tgtEl>
                                        <p:attrNameLst>
                                          <p:attrName>style.visibility</p:attrName>
                                        </p:attrNameLst>
                                      </p:cBhvr>
                                      <p:to>
                                        <p:strVal val="visible"/>
                                      </p:to>
                                    </p:set>
                                    <p:animEffect transition="in" filter="dissolve">
                                      <p:cBhvr>
                                        <p:cTn id="35" dur="500"/>
                                        <p:tgtEl>
                                          <p:spTgt spid="409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9" grpId="0"/>
      <p:bldP spid="20" grpId="0" bldLvl="0" animBg="1"/>
      <p:bldP spid="21" grpId="0" bldLvl="0" animBg="1"/>
      <p:bldP spid="22" grpId="0" bldLvl="0" animBg="1"/>
      <p:bldP spid="40975" grpId="0"/>
      <p:bldP spid="4097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7" name="TextBox 11"/>
          <p:cNvSpPr txBox="1"/>
          <p:nvPr/>
        </p:nvSpPr>
        <p:spPr>
          <a:xfrm>
            <a:off x="707572" y="564697"/>
            <a:ext cx="10875130" cy="1029970"/>
          </a:xfrm>
          <a:prstGeom prst="rect">
            <a:avLst/>
          </a:prstGeom>
          <a:noFill/>
          <a:ln w="9525">
            <a:noFill/>
          </a:ln>
        </p:spPr>
        <p:txBody>
          <a:bodyPr>
            <a:spAutoFit/>
          </a:bodyPr>
          <a:lstStyle/>
          <a:p>
            <a:r>
              <a:rPr lang="en-US" altLang="zh-CN" sz="3050" dirty="0">
                <a:latin typeface="黑体" panose="02010609060101010101" pitchFamily="49" charset="-122"/>
                <a:ea typeface="黑体" panose="02010609060101010101" pitchFamily="49" charset="-122"/>
              </a:rPr>
              <a:t>2</a:t>
            </a:r>
            <a:r>
              <a:rPr lang="zh-CN" altLang="en-US" sz="3050" dirty="0">
                <a:latin typeface="黑体" panose="02010609060101010101" pitchFamily="49" charset="-122"/>
                <a:ea typeface="黑体" panose="02010609060101010101" pitchFamily="49" charset="-122"/>
              </a:rPr>
              <a:t>、注意分析题干和选项的关系，有的选项内容本身是对的，但是与题干没有关系。</a:t>
            </a:r>
          </a:p>
        </p:txBody>
      </p:sp>
      <p:grpSp>
        <p:nvGrpSpPr>
          <p:cNvPr id="2" name="组合 18"/>
          <p:cNvGrpSpPr/>
          <p:nvPr/>
        </p:nvGrpSpPr>
        <p:grpSpPr>
          <a:xfrm>
            <a:off x="554832" y="-25707"/>
            <a:ext cx="2789482" cy="544626"/>
            <a:chOff x="6666647" y="4087760"/>
            <a:chExt cx="3702050" cy="1066800"/>
          </a:xfrm>
          <a:solidFill>
            <a:srgbClr val="760000"/>
          </a:solidFill>
        </p:grpSpPr>
        <p:sp>
          <p:nvSpPr>
            <p:cNvPr id="20" name="AutoShape 4"/>
            <p:cNvSpPr>
              <a:spLocks noChangeArrowheads="1"/>
            </p:cNvSpPr>
            <p:nvPr/>
          </p:nvSpPr>
          <p:spPr bwMode="ltGray">
            <a:xfrm>
              <a:off x="6666647" y="4087760"/>
              <a:ext cx="3702050" cy="1066800"/>
            </a:xfrm>
            <a:prstGeom prst="roundRect">
              <a:avLst>
                <a:gd name="adj" fmla="val 11921"/>
              </a:avLst>
            </a:prstGeom>
            <a:grpFill/>
            <a:ln>
              <a:noFill/>
            </a:ln>
            <a:effectLst>
              <a:outerShdw blurRad="444500" dist="254000" dir="8100000" algn="tr" rotWithShape="0">
                <a:prstClr val="black">
                  <a:alpha val="50000"/>
                </a:prst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endParaRPr kumimoji="0" lang="zh-CN" altLang="en-US" sz="1525"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1" name="Rectangle 40"/>
            <p:cNvSpPr>
              <a:spLocks noChangeArrowheads="1"/>
            </p:cNvSpPr>
            <p:nvPr/>
          </p:nvSpPr>
          <p:spPr bwMode="black">
            <a:xfrm>
              <a:off x="6717649" y="4087760"/>
              <a:ext cx="3425825" cy="830996"/>
            </a:xfrm>
            <a:prstGeom prst="rect">
              <a:avLst/>
            </a:prstGeom>
            <a:grpFill/>
            <a:ln>
              <a:noFill/>
            </a:ln>
            <a:effectLst>
              <a:outerShdw blurRad="444500" dist="254000" dir="8100000" algn="tr" rotWithShape="0">
                <a:prstClr val="black">
                  <a:alpha val="50000"/>
                </a:prst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r>
                <a:rPr kumimoji="0" lang="zh-CN" altLang="en-US" sz="2285" b="1" i="0" u="none" strike="noStrike" kern="1200" cap="none" spc="0" normalizeH="0" baseline="0" noProof="0" dirty="0">
                  <a:ln>
                    <a:noFill/>
                  </a:ln>
                  <a:solidFill>
                    <a:schemeClr val="bg1"/>
                  </a:solidFill>
                  <a:effectLst/>
                  <a:uLnTx/>
                  <a:uFillTx/>
                  <a:latin typeface="黑体" panose="02010609060101010101" pitchFamily="49" charset="-122"/>
                  <a:ea typeface="黑体" panose="02010609060101010101" pitchFamily="49" charset="-122"/>
                  <a:cs typeface="+mn-cs"/>
                </a:rPr>
                <a:t>解题技巧注意事项</a:t>
              </a:r>
              <a:endParaRPr kumimoji="0" lang="en-US" altLang="zh-CN" sz="2285" b="1" i="0" u="none" strike="noStrike" kern="1200" cap="none" spc="0" normalizeH="0" baseline="0" noProof="0" dirty="0">
                <a:ln>
                  <a:noFill/>
                </a:ln>
                <a:solidFill>
                  <a:schemeClr val="bg1"/>
                </a:solidFill>
                <a:effectLst/>
                <a:uLnTx/>
                <a:uFillTx/>
                <a:latin typeface="黑体" panose="02010609060101010101" pitchFamily="49" charset="-122"/>
                <a:ea typeface="黑体" panose="02010609060101010101" pitchFamily="49" charset="-122"/>
                <a:cs typeface="+mn-cs"/>
              </a:endParaRPr>
            </a:p>
          </p:txBody>
        </p:sp>
      </p:grpSp>
      <p:sp>
        <p:nvSpPr>
          <p:cNvPr id="23567" name="Rectangle 15"/>
          <p:cNvSpPr>
            <a:spLocks noChangeArrowheads="1"/>
          </p:cNvSpPr>
          <p:nvPr/>
        </p:nvSpPr>
        <p:spPr bwMode="auto">
          <a:xfrm>
            <a:off x="814917" y="1440846"/>
            <a:ext cx="1852084" cy="575945"/>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145" b="1" i="0" u="none" strike="noStrike" kern="1200" cap="none" spc="0" normalizeH="0" baseline="0" noProof="0">
                <a:ln>
                  <a:noFill/>
                </a:ln>
                <a:solidFill>
                  <a:srgbClr val="76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例题：</a:t>
            </a:r>
          </a:p>
        </p:txBody>
      </p:sp>
      <p:sp>
        <p:nvSpPr>
          <p:cNvPr id="22540" name="Rectangle 13"/>
          <p:cNvSpPr/>
          <p:nvPr/>
        </p:nvSpPr>
        <p:spPr>
          <a:xfrm>
            <a:off x="1912560" y="1782536"/>
            <a:ext cx="6926036" cy="4523105"/>
          </a:xfrm>
          <a:prstGeom prst="rect">
            <a:avLst/>
          </a:prstGeom>
          <a:noFill/>
          <a:ln w="9525">
            <a:noFill/>
          </a:ln>
        </p:spPr>
        <p:txBody>
          <a:bodyPr>
            <a:spAutoFit/>
          </a:bodyPr>
          <a:lstStyle/>
          <a:p>
            <a:pPr defTabSz="914400"/>
            <a:r>
              <a:rPr lang="zh-CN" altLang="en-US" sz="3200" dirty="0">
                <a:latin typeface="Arial" panose="020B0604020202020204" pitchFamily="34" charset="0"/>
              </a:rPr>
              <a:t>史学家吕思敏说：“进士科是始于隋的，其初尚系试策，不知什么时候改试了诗赋，唐时，进士科虽亦兼试经义及策，然所重的是诗赋。”这一变化导致了（        ）</a:t>
            </a:r>
          </a:p>
          <a:p>
            <a:pPr defTabSz="914400"/>
            <a:r>
              <a:rPr lang="en-US" altLang="zh-CN" sz="3200" dirty="0">
                <a:latin typeface="Arial" panose="020B0604020202020204" pitchFamily="34" charset="0"/>
              </a:rPr>
              <a:t>A.</a:t>
            </a:r>
            <a:r>
              <a:rPr lang="zh-CN" altLang="en-US" sz="3200" dirty="0">
                <a:latin typeface="Arial" panose="020B0604020202020204" pitchFamily="34" charset="0"/>
              </a:rPr>
              <a:t>隋朝短命而亡</a:t>
            </a:r>
          </a:p>
          <a:p>
            <a:pPr defTabSz="914400"/>
            <a:r>
              <a:rPr lang="en-US" altLang="zh-CN" sz="3200" dirty="0">
                <a:latin typeface="Arial" panose="020B0604020202020204" pitchFamily="34" charset="0"/>
              </a:rPr>
              <a:t>B.</a:t>
            </a:r>
            <a:r>
              <a:rPr lang="zh-CN" altLang="en-US" sz="3200" dirty="0">
                <a:latin typeface="Arial" panose="020B0604020202020204" pitchFamily="34" charset="0"/>
              </a:rPr>
              <a:t>唐诗繁盛辉煌</a:t>
            </a:r>
            <a:endParaRPr lang="zh-CN" altLang="en-US" sz="3200" dirty="0">
              <a:solidFill>
                <a:srgbClr val="FF0000"/>
              </a:solidFill>
              <a:latin typeface="Arial" panose="020B0604020202020204" pitchFamily="34" charset="0"/>
            </a:endParaRPr>
          </a:p>
          <a:p>
            <a:pPr defTabSz="914400"/>
            <a:r>
              <a:rPr lang="en-US" altLang="zh-CN" sz="3200" dirty="0">
                <a:latin typeface="Arial" panose="020B0604020202020204" pitchFamily="34" charset="0"/>
              </a:rPr>
              <a:t>C.</a:t>
            </a:r>
            <a:r>
              <a:rPr lang="zh-CN" altLang="en-US" sz="3200" dirty="0">
                <a:latin typeface="Arial" panose="020B0604020202020204" pitchFamily="34" charset="0"/>
              </a:rPr>
              <a:t>市民文化兴起</a:t>
            </a:r>
          </a:p>
          <a:p>
            <a:pPr defTabSz="914400"/>
            <a:r>
              <a:rPr lang="en-US" altLang="zh-CN" sz="3200" dirty="0">
                <a:latin typeface="Arial" panose="020B0604020202020204" pitchFamily="34" charset="0"/>
              </a:rPr>
              <a:t>D.</a:t>
            </a:r>
            <a:r>
              <a:rPr lang="zh-CN" altLang="en-US" sz="3200" dirty="0">
                <a:latin typeface="Arial" panose="020B0604020202020204" pitchFamily="34" charset="0"/>
              </a:rPr>
              <a:t>科学技术发展</a:t>
            </a:r>
          </a:p>
        </p:txBody>
      </p:sp>
      <p:sp>
        <p:nvSpPr>
          <p:cNvPr id="23564" name="矩形 23"/>
          <p:cNvSpPr/>
          <p:nvPr/>
        </p:nvSpPr>
        <p:spPr>
          <a:xfrm>
            <a:off x="4207026" y="3598334"/>
            <a:ext cx="509512" cy="793750"/>
          </a:xfrm>
          <a:prstGeom prst="rect">
            <a:avLst/>
          </a:prstGeom>
          <a:noFill/>
          <a:ln w="9525">
            <a:noFill/>
          </a:ln>
        </p:spPr>
        <p:txBody>
          <a:bodyPr>
            <a:spAutoFit/>
          </a:bodyPr>
          <a:lstStyle/>
          <a:p>
            <a:r>
              <a:rPr lang="en-US" altLang="zh-CN" sz="4570" b="0" dirty="0">
                <a:solidFill>
                  <a:srgbClr val="000000"/>
                </a:solidFill>
                <a:latin typeface="黑体" panose="02010609060101010101" pitchFamily="49" charset="-122"/>
                <a:ea typeface="黑体" panose="02010609060101010101" pitchFamily="49" charset="-122"/>
              </a:rPr>
              <a:t>B</a:t>
            </a:r>
            <a:endParaRPr lang="en-US" altLang="zh-CN" sz="4570" b="0" dirty="0">
              <a:latin typeface="Calibri" panose="020F0502020204030204" charset="0"/>
            </a:endParaRPr>
          </a:p>
        </p:txBody>
      </p:sp>
      <p:sp>
        <p:nvSpPr>
          <p:cNvPr id="41999" name="Text Box 5"/>
          <p:cNvSpPr txBox="1"/>
          <p:nvPr/>
        </p:nvSpPr>
        <p:spPr>
          <a:xfrm>
            <a:off x="5203977" y="4389060"/>
            <a:ext cx="6195786" cy="1187450"/>
          </a:xfrm>
          <a:prstGeom prst="rect">
            <a:avLst/>
          </a:prstGeom>
          <a:noFill/>
          <a:ln w="9525">
            <a:noFill/>
          </a:ln>
        </p:spPr>
        <p:txBody>
          <a:bodyPr lIns="101890" tIns="50944" rIns="101890" bIns="50944">
            <a:spAutoFit/>
          </a:bodyPr>
          <a:lstStyle/>
          <a:p>
            <a:pPr defTabSz="1249680">
              <a:spcBef>
                <a:spcPct val="50000"/>
              </a:spcBef>
            </a:pPr>
            <a:r>
              <a:rPr lang="zh-CN" altLang="en-US" sz="3525" dirty="0">
                <a:solidFill>
                  <a:srgbClr val="FF3300"/>
                </a:solidFill>
                <a:latin typeface="Arial" panose="020B0604020202020204" pitchFamily="34" charset="0"/>
                <a:ea typeface="黑体" panose="02010609060101010101" pitchFamily="49" charset="-122"/>
              </a:rPr>
              <a:t>注意结合材料，与材料无关的选项，就算说法正确也不能选。</a:t>
            </a:r>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3564"/>
                                        </p:tgtEl>
                                        <p:attrNameLst>
                                          <p:attrName>style.visibility</p:attrName>
                                        </p:attrNameLst>
                                      </p:cBhvr>
                                      <p:to>
                                        <p:strVal val="visible"/>
                                      </p:to>
                                    </p:set>
                                    <p:animEffect transition="in" filter="dissolve">
                                      <p:cBhvr>
                                        <p:cTn id="7" dur="500"/>
                                        <p:tgtEl>
                                          <p:spTgt spid="2356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1999"/>
                                        </p:tgtEl>
                                        <p:attrNameLst>
                                          <p:attrName>style.visibility</p:attrName>
                                        </p:attrNameLst>
                                      </p:cBhvr>
                                      <p:to>
                                        <p:strVal val="visible"/>
                                      </p:to>
                                    </p:set>
                                    <p:animEffect transition="in" filter="dissolve">
                                      <p:cBhvr>
                                        <p:cTn id="12" dur="500"/>
                                        <p:tgtEl>
                                          <p:spTgt spid="419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4" grpId="0"/>
      <p:bldP spid="4199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bwMode="auto">
          <a:xfrm flipV="1">
            <a:off x="585069" y="-16351"/>
            <a:ext cx="10997633" cy="43542"/>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marL="0" marR="0" lvl="0" indent="0" algn="l" defTabSz="106934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solidFill>
                  <a:srgbClr val="660033"/>
                </a:solidFill>
              </a:ln>
              <a:solidFill>
                <a:schemeClr val="tx1"/>
              </a:solidFill>
              <a:effectLst/>
              <a:uLnTx/>
              <a:uFillTx/>
              <a:latin typeface="Calibri" panose="020F0502020204030204" charset="0"/>
              <a:ea typeface="宋体" panose="02010600030101010101" pitchFamily="2" charset="-122"/>
              <a:cs typeface="+mn-cs"/>
            </a:endParaRPr>
          </a:p>
        </p:txBody>
      </p:sp>
      <p:sp>
        <p:nvSpPr>
          <p:cNvPr id="14" name="矩形 13"/>
          <p:cNvSpPr/>
          <p:nvPr/>
        </p:nvSpPr>
        <p:spPr bwMode="auto">
          <a:xfrm flipV="1">
            <a:off x="609298" y="6855303"/>
            <a:ext cx="10973405" cy="43542"/>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marL="0" marR="0" lvl="0" indent="0" algn="l" defTabSz="106934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solidFill>
                  <a:srgbClr val="660033"/>
                </a:solidFill>
              </a:ln>
              <a:solidFill>
                <a:schemeClr val="tx1"/>
              </a:solidFill>
              <a:effectLst/>
              <a:uLnTx/>
              <a:uFillTx/>
              <a:latin typeface="Calibri" panose="020F0502020204030204" charset="0"/>
              <a:ea typeface="宋体" panose="02010600030101010101" pitchFamily="2" charset="-122"/>
              <a:cs typeface="+mn-cs"/>
            </a:endParaRPr>
          </a:p>
        </p:txBody>
      </p:sp>
      <p:grpSp>
        <p:nvGrpSpPr>
          <p:cNvPr id="3" name="组合 17"/>
          <p:cNvGrpSpPr/>
          <p:nvPr/>
        </p:nvGrpSpPr>
        <p:grpSpPr>
          <a:xfrm>
            <a:off x="554832" y="43841"/>
            <a:ext cx="2789482" cy="544626"/>
            <a:chOff x="6666647" y="4087760"/>
            <a:chExt cx="3702050" cy="1066800"/>
          </a:xfrm>
          <a:solidFill>
            <a:srgbClr val="760000"/>
          </a:solidFill>
        </p:grpSpPr>
        <p:sp>
          <p:nvSpPr>
            <p:cNvPr id="19" name="AutoShape 4"/>
            <p:cNvSpPr>
              <a:spLocks noChangeArrowheads="1"/>
            </p:cNvSpPr>
            <p:nvPr/>
          </p:nvSpPr>
          <p:spPr bwMode="ltGray">
            <a:xfrm>
              <a:off x="6666647" y="4087760"/>
              <a:ext cx="3702050" cy="1066800"/>
            </a:xfrm>
            <a:prstGeom prst="roundRect">
              <a:avLst>
                <a:gd name="adj" fmla="val 11921"/>
              </a:avLst>
            </a:prstGeom>
            <a:grpFill/>
            <a:ln>
              <a:noFill/>
            </a:ln>
            <a:effectLst>
              <a:outerShdw blurRad="444500" dist="254000" dir="8100000" algn="tr" rotWithShape="0">
                <a:prstClr val="black">
                  <a:alpha val="50000"/>
                </a:prst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endParaRPr kumimoji="0" lang="zh-CN" altLang="en-US" sz="1525"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0" name="Rectangle 40"/>
            <p:cNvSpPr>
              <a:spLocks noChangeArrowheads="1"/>
            </p:cNvSpPr>
            <p:nvPr/>
          </p:nvSpPr>
          <p:spPr bwMode="black">
            <a:xfrm>
              <a:off x="6717649" y="4087760"/>
              <a:ext cx="3425825" cy="830996"/>
            </a:xfrm>
            <a:prstGeom prst="rect">
              <a:avLst/>
            </a:prstGeom>
            <a:grpFill/>
            <a:ln>
              <a:noFill/>
            </a:ln>
            <a:effectLst>
              <a:outerShdw blurRad="444500" dist="254000" dir="8100000" algn="tr" rotWithShape="0">
                <a:prstClr val="black">
                  <a:alpha val="50000"/>
                </a:prst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r>
                <a:rPr kumimoji="0" lang="zh-CN" altLang="en-US" sz="2285" b="1" i="0" u="none" strike="noStrike" kern="1200" cap="none" spc="0" normalizeH="0" baseline="0" noProof="0" dirty="0">
                  <a:ln>
                    <a:noFill/>
                  </a:ln>
                  <a:solidFill>
                    <a:schemeClr val="bg1"/>
                  </a:solidFill>
                  <a:effectLst/>
                  <a:uLnTx/>
                  <a:uFillTx/>
                  <a:latin typeface="黑体" panose="02010609060101010101" pitchFamily="49" charset="-122"/>
                  <a:ea typeface="黑体" panose="02010609060101010101" pitchFamily="49" charset="-122"/>
                  <a:cs typeface="+mn-cs"/>
                </a:rPr>
                <a:t>解题技巧注意事项</a:t>
              </a:r>
              <a:endParaRPr kumimoji="0" lang="en-US" altLang="zh-CN" sz="2285" b="1" i="0" u="none" strike="noStrike" kern="1200" cap="none" spc="0" normalizeH="0" baseline="0" noProof="0" dirty="0">
                <a:ln>
                  <a:noFill/>
                </a:ln>
                <a:solidFill>
                  <a:schemeClr val="bg1"/>
                </a:solidFill>
                <a:effectLst/>
                <a:uLnTx/>
                <a:uFillTx/>
                <a:latin typeface="黑体" panose="02010609060101010101" pitchFamily="49" charset="-122"/>
                <a:ea typeface="黑体" panose="02010609060101010101" pitchFamily="49" charset="-122"/>
                <a:cs typeface="+mn-cs"/>
              </a:endParaRPr>
            </a:p>
          </p:txBody>
        </p:sp>
      </p:grpSp>
      <p:sp>
        <p:nvSpPr>
          <p:cNvPr id="44043" name="TextBox 14"/>
          <p:cNvSpPr txBox="1">
            <a:spLocks noChangeArrowheads="1"/>
          </p:cNvSpPr>
          <p:nvPr/>
        </p:nvSpPr>
        <p:spPr bwMode="auto">
          <a:xfrm>
            <a:off x="857250" y="845457"/>
            <a:ext cx="9951357" cy="1294130"/>
          </a:xfrm>
          <a:prstGeom prst="rect">
            <a:avLst/>
          </a:prstGeom>
          <a:noFill/>
          <a:ln w="9525">
            <a:noFill/>
            <a:miter lim="800000"/>
          </a:ln>
        </p:spPr>
        <p:txBody>
          <a:bodyPr>
            <a:spAutoFit/>
          </a:bodyPr>
          <a:lstStyle/>
          <a:p>
            <a:pPr marR="0" defTabSz="1068705">
              <a:buClrTx/>
              <a:buSzTx/>
              <a:buFontTx/>
              <a:defRPr/>
            </a:pPr>
            <a:r>
              <a:rPr kumimoji="0" lang="en-US" altLang="zh-CN" sz="3050" kern="1200" cap="none" spc="0" normalizeH="0" baseline="0" noProof="0">
                <a:latin typeface="黑体" panose="02010609060101010101" pitchFamily="49" charset="-122"/>
                <a:ea typeface="黑体" panose="02010609060101010101" pitchFamily="49" charset="-122"/>
                <a:cs typeface="+mn-cs"/>
              </a:rPr>
              <a:t>3</a:t>
            </a:r>
            <a:r>
              <a:rPr kumimoji="0" lang="zh-CN" altLang="en-US" sz="3050" kern="1200" cap="none" spc="0" normalizeH="0" baseline="0" noProof="0">
                <a:latin typeface="黑体" panose="02010609060101010101" pitchFamily="49" charset="-122"/>
                <a:ea typeface="黑体" panose="02010609060101010101" pitchFamily="49" charset="-122"/>
                <a:cs typeface="+mn-cs"/>
              </a:rPr>
              <a:t>、对于反向选择题，即选择不正确的或者不符合题意的选项，要特别注意。</a:t>
            </a:r>
          </a:p>
          <a:p>
            <a:pPr marR="0" defTabSz="1068705">
              <a:buClrTx/>
              <a:buSzTx/>
              <a:buFontTx/>
              <a:defRPr/>
            </a:pPr>
            <a:r>
              <a:rPr kumimoji="0" lang="zh-CN" altLang="en-US" sz="1715" kern="1200" cap="none" spc="0" normalizeH="0" baseline="0" noProof="0">
                <a:solidFill>
                  <a:srgbClr val="76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例题：</a:t>
            </a:r>
          </a:p>
        </p:txBody>
      </p:sp>
      <p:sp>
        <p:nvSpPr>
          <p:cNvPr id="23563" name="TextBox 14"/>
          <p:cNvSpPr txBox="1"/>
          <p:nvPr/>
        </p:nvSpPr>
        <p:spPr>
          <a:xfrm>
            <a:off x="1469572" y="2136322"/>
            <a:ext cx="9184821" cy="2437765"/>
          </a:xfrm>
          <a:prstGeom prst="rect">
            <a:avLst/>
          </a:prstGeom>
          <a:noFill/>
          <a:ln w="9525">
            <a:noFill/>
          </a:ln>
        </p:spPr>
        <p:txBody>
          <a:bodyPr>
            <a:spAutoFit/>
          </a:bodyPr>
          <a:lstStyle/>
          <a:p>
            <a:r>
              <a:rPr lang="zh-CN" altLang="en-US" sz="3050" dirty="0">
                <a:latin typeface="黑体" panose="02010609060101010101" pitchFamily="49" charset="-122"/>
                <a:ea typeface="黑体" panose="02010609060101010101" pitchFamily="49" charset="-122"/>
              </a:rPr>
              <a:t>    下列关于“世界之最”说法错误的是</a:t>
            </a:r>
            <a:r>
              <a:rPr lang="zh-CN" altLang="en-US" sz="2000" dirty="0">
                <a:latin typeface="Arial" panose="020B0604020202020204" pitchFamily="34" charset="0"/>
              </a:rPr>
              <a:t>（        </a:t>
            </a:r>
            <a:r>
              <a:rPr lang="en-US" altLang="zh-CN" sz="2000" dirty="0">
                <a:latin typeface="Arial" panose="020B0604020202020204" pitchFamily="34" charset="0"/>
              </a:rPr>
              <a:t> </a:t>
            </a:r>
            <a:r>
              <a:rPr lang="zh-CN" altLang="en-US" sz="2000" dirty="0">
                <a:latin typeface="Arial" panose="020B0604020202020204" pitchFamily="34" charset="0"/>
              </a:rPr>
              <a:t>）</a:t>
            </a:r>
            <a:endParaRPr lang="en-US" altLang="zh-CN" sz="3050" dirty="0">
              <a:latin typeface="黑体" panose="02010609060101010101" pitchFamily="49" charset="-122"/>
              <a:ea typeface="黑体" panose="02010609060101010101" pitchFamily="49" charset="-122"/>
            </a:endParaRPr>
          </a:p>
          <a:p>
            <a:r>
              <a:rPr lang="en-US" altLang="zh-CN" sz="3050" dirty="0">
                <a:latin typeface="黑体" panose="02010609060101010101" pitchFamily="49" charset="-122"/>
                <a:ea typeface="黑体" panose="02010609060101010101" pitchFamily="49" charset="-122"/>
              </a:rPr>
              <a:t>    A.</a:t>
            </a:r>
            <a:r>
              <a:rPr lang="zh-CN" altLang="en-US" sz="3050" dirty="0">
                <a:latin typeface="黑体" panose="02010609060101010101" pitchFamily="49" charset="-122"/>
                <a:ea typeface="黑体" panose="02010609060101010101" pitchFamily="49" charset="-122"/>
              </a:rPr>
              <a:t>文艺复兴最早起源于意大利</a:t>
            </a:r>
            <a:endParaRPr lang="en-US" altLang="zh-CN" sz="3050" dirty="0">
              <a:latin typeface="黑体" panose="02010609060101010101" pitchFamily="49" charset="-122"/>
              <a:ea typeface="黑体" panose="02010609060101010101" pitchFamily="49" charset="-122"/>
            </a:endParaRPr>
          </a:p>
          <a:p>
            <a:r>
              <a:rPr lang="en-US" altLang="zh-CN" sz="3050" dirty="0">
                <a:latin typeface="黑体" panose="02010609060101010101" pitchFamily="49" charset="-122"/>
                <a:ea typeface="黑体" panose="02010609060101010101" pitchFamily="49" charset="-122"/>
              </a:rPr>
              <a:t>    B.</a:t>
            </a:r>
            <a:r>
              <a:rPr lang="zh-CN" altLang="en-US" sz="3050" dirty="0">
                <a:latin typeface="黑体" panose="02010609060101010101" pitchFamily="49" charset="-122"/>
                <a:ea typeface="黑体" panose="02010609060101010101" pitchFamily="49" charset="-122"/>
              </a:rPr>
              <a:t>工业革命最先发端于英国</a:t>
            </a:r>
            <a:endParaRPr lang="en-US" altLang="zh-CN" sz="3050" dirty="0">
              <a:latin typeface="黑体" panose="02010609060101010101" pitchFamily="49" charset="-122"/>
              <a:ea typeface="黑体" panose="02010609060101010101" pitchFamily="49" charset="-122"/>
            </a:endParaRPr>
          </a:p>
          <a:p>
            <a:r>
              <a:rPr lang="en-US" altLang="zh-CN" sz="3050" dirty="0">
                <a:latin typeface="黑体" panose="02010609060101010101" pitchFamily="49" charset="-122"/>
                <a:ea typeface="黑体" panose="02010609060101010101" pitchFamily="49" charset="-122"/>
              </a:rPr>
              <a:t>    C.</a:t>
            </a:r>
            <a:r>
              <a:rPr lang="zh-CN" altLang="en-US" sz="3050" dirty="0">
                <a:latin typeface="黑体" panose="02010609060101010101" pitchFamily="49" charset="-122"/>
                <a:ea typeface="黑体" panose="02010609060101010101" pitchFamily="49" charset="-122"/>
              </a:rPr>
              <a:t>第一个社会主义国家诞生于中国</a:t>
            </a:r>
            <a:endParaRPr lang="en-US" altLang="zh-CN" sz="3050" dirty="0">
              <a:latin typeface="黑体" panose="02010609060101010101" pitchFamily="49" charset="-122"/>
              <a:ea typeface="黑体" panose="02010609060101010101" pitchFamily="49" charset="-122"/>
            </a:endParaRPr>
          </a:p>
          <a:p>
            <a:r>
              <a:rPr lang="en-US" altLang="zh-CN" sz="3050" dirty="0">
                <a:latin typeface="黑体" panose="02010609060101010101" pitchFamily="49" charset="-122"/>
                <a:ea typeface="黑体" panose="02010609060101010101" pitchFamily="49" charset="-122"/>
              </a:rPr>
              <a:t>    D.1929——1933</a:t>
            </a:r>
            <a:r>
              <a:rPr lang="zh-CN" altLang="en-US" sz="3050" dirty="0">
                <a:latin typeface="黑体" panose="02010609060101010101" pitchFamily="49" charset="-122"/>
                <a:ea typeface="黑体" panose="02010609060101010101" pitchFamily="49" charset="-122"/>
              </a:rPr>
              <a:t>年经济大危机最早爆发于美国</a:t>
            </a:r>
          </a:p>
        </p:txBody>
      </p:sp>
      <p:sp>
        <p:nvSpPr>
          <p:cNvPr id="2" name="圆角矩形 19"/>
          <p:cNvSpPr/>
          <p:nvPr/>
        </p:nvSpPr>
        <p:spPr>
          <a:xfrm>
            <a:off x="6918477" y="2195286"/>
            <a:ext cx="952500" cy="547310"/>
          </a:xfrm>
          <a:prstGeom prst="round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anchor="ctr"/>
          <a:lstStyle/>
          <a:p>
            <a:pPr marL="0" marR="0" lvl="0" indent="0" algn="ctr" defTabSz="106934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schemeClr val="dk1"/>
              </a:solidFill>
              <a:effectLst/>
              <a:uLnTx/>
              <a:uFillTx/>
              <a:latin typeface="+mn-lt"/>
              <a:ea typeface="+mn-ea"/>
              <a:cs typeface="+mn-cs"/>
            </a:endParaRPr>
          </a:p>
        </p:txBody>
      </p:sp>
      <p:sp>
        <p:nvSpPr>
          <p:cNvPr id="23564" name="矩形 23"/>
          <p:cNvSpPr/>
          <p:nvPr/>
        </p:nvSpPr>
        <p:spPr>
          <a:xfrm>
            <a:off x="8908143" y="2195286"/>
            <a:ext cx="509511" cy="793750"/>
          </a:xfrm>
          <a:prstGeom prst="rect">
            <a:avLst/>
          </a:prstGeom>
          <a:noFill/>
          <a:ln w="9525">
            <a:noFill/>
          </a:ln>
        </p:spPr>
        <p:txBody>
          <a:bodyPr>
            <a:spAutoFit/>
          </a:bodyPr>
          <a:lstStyle/>
          <a:p>
            <a:r>
              <a:rPr lang="en-US" altLang="zh-CN" sz="4570" b="0" dirty="0">
                <a:solidFill>
                  <a:srgbClr val="000000"/>
                </a:solidFill>
                <a:latin typeface="黑体" panose="02010609060101010101" pitchFamily="49" charset="-122"/>
                <a:ea typeface="黑体" panose="02010609060101010101" pitchFamily="49" charset="-122"/>
              </a:rPr>
              <a:t>C</a:t>
            </a:r>
            <a:endParaRPr lang="zh-CN" altLang="en-US" sz="4570" b="0" dirty="0">
              <a:latin typeface="Calibri" panose="020F0502020204030204" charset="0"/>
            </a:endParaRPr>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3564"/>
                                        </p:tgtEl>
                                        <p:attrNameLst>
                                          <p:attrName>style.visibility</p:attrName>
                                        </p:attrNameLst>
                                      </p:cBhvr>
                                      <p:to>
                                        <p:strVal val="visible"/>
                                      </p:to>
                                    </p:set>
                                    <p:animEffect transition="in" filter="dissolve">
                                      <p:cBhvr>
                                        <p:cTn id="12" dur="500"/>
                                        <p:tgtEl>
                                          <p:spTgt spid="23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356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组合 17"/>
          <p:cNvPicPr>
            <a:picLocks noGrp="1"/>
          </p:cNvPicPr>
          <p:nvPr>
            <p:ph type="title"/>
          </p:nvPr>
        </p:nvPicPr>
        <p:blipFill>
          <a:blip r:embed="rId2"/>
          <a:srcRect/>
          <a:stretch>
            <a:fillRect/>
          </a:stretch>
        </p:blipFill>
        <p:spPr>
          <a:xfrm>
            <a:off x="130024" y="-343202"/>
            <a:ext cx="2875643" cy="1646464"/>
          </a:xfrm>
        </p:spPr>
      </p:pic>
      <p:sp>
        <p:nvSpPr>
          <p:cNvPr id="24579" name="Rectangle 5"/>
          <p:cNvSpPr/>
          <p:nvPr/>
        </p:nvSpPr>
        <p:spPr>
          <a:xfrm>
            <a:off x="1020536" y="898676"/>
            <a:ext cx="9807727" cy="521970"/>
          </a:xfrm>
          <a:prstGeom prst="rect">
            <a:avLst/>
          </a:prstGeom>
          <a:noFill/>
          <a:ln w="9525">
            <a:noFill/>
          </a:ln>
        </p:spPr>
        <p:txBody>
          <a:bodyPr>
            <a:spAutoFit/>
          </a:bodyPr>
          <a:lstStyle/>
          <a:p>
            <a:pPr defTabSz="914400"/>
            <a:r>
              <a:rPr lang="en-US" altLang="zh-CN" sz="2800" dirty="0">
                <a:latin typeface="Arial" panose="020B0604020202020204" pitchFamily="34" charset="0"/>
              </a:rPr>
              <a:t>4.</a:t>
            </a:r>
            <a:r>
              <a:rPr lang="zh-CN" altLang="en-US" sz="2800" dirty="0">
                <a:latin typeface="Arial" panose="020B0604020202020204" pitchFamily="34" charset="0"/>
              </a:rPr>
              <a:t>当四个选项都正确时，要选一个能够</a:t>
            </a:r>
            <a:r>
              <a:rPr lang="zh-CN" altLang="en-US" sz="2800" dirty="0">
                <a:solidFill>
                  <a:srgbClr val="FF0000"/>
                </a:solidFill>
                <a:latin typeface="Arial" panose="020B0604020202020204" pitchFamily="34" charset="0"/>
              </a:rPr>
              <a:t>包含</a:t>
            </a:r>
            <a:r>
              <a:rPr lang="zh-CN" altLang="en-US" sz="2800" dirty="0">
                <a:latin typeface="Arial" panose="020B0604020202020204" pitchFamily="34" charset="0"/>
              </a:rPr>
              <a:t>其他三项的。</a:t>
            </a:r>
          </a:p>
        </p:txBody>
      </p:sp>
      <p:sp>
        <p:nvSpPr>
          <p:cNvPr id="61446" name="Rectangle 15"/>
          <p:cNvSpPr>
            <a:spLocks noGrp="1" noChangeArrowheads="1"/>
          </p:cNvSpPr>
          <p:nvPr>
            <p:ph idx="1"/>
          </p:nvPr>
        </p:nvSpPr>
        <p:spPr/>
        <p:txBody>
          <a:bodyPr vert="horz" wrap="square" lIns="101890" tIns="50944" rIns="101890" bIns="50944" numCol="1" anchor="t" anchorCtr="0" compatLnSpc="1">
            <a:normAutofit/>
          </a:bodyPr>
          <a:lstStyle/>
          <a:p>
            <a:pPr marL="400050" marR="0" lvl="0" indent="-40005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zh-CN" altLang="en-US" sz="3145" b="1" i="0" u="none" strike="noStrike" kern="1200" cap="none" spc="0" normalizeH="0" baseline="0" noProof="0" dirty="0">
                <a:ln>
                  <a:noFill/>
                </a:ln>
                <a:solidFill>
                  <a:srgbClr val="FF3300"/>
                </a:solidFill>
                <a:effectLst>
                  <a:outerShdw blurRad="38100" dist="38100" dir="2700000" algn="tl">
                    <a:srgbClr val="C0C0C0"/>
                  </a:outerShdw>
                </a:effectLst>
                <a:uLnTx/>
                <a:uFillTx/>
                <a:latin typeface="+mn-lt"/>
                <a:ea typeface="+mn-ea"/>
                <a:cs typeface="+mn-cs"/>
              </a:rPr>
              <a:t>例题： </a:t>
            </a:r>
            <a:r>
              <a:rPr kumimoji="0" lang="en-US" altLang="zh-CN" sz="3145" b="1" i="0" u="none" strike="noStrike" kern="1200" cap="none" spc="0" normalizeH="0" baseline="0" noProof="0" dirty="0">
                <a:ln>
                  <a:noFill/>
                </a:ln>
                <a:solidFill>
                  <a:schemeClr val="tx1"/>
                </a:solidFill>
                <a:effectLst/>
                <a:uLnTx/>
                <a:uFillTx/>
                <a:latin typeface="+mn-lt"/>
                <a:ea typeface="+mn-ea"/>
                <a:cs typeface="+mn-cs"/>
              </a:rPr>
              <a:t>《</a:t>
            </a:r>
            <a:r>
              <a:rPr kumimoji="0" lang="zh-CN" altLang="en-US" sz="3145" b="1" i="0" u="none" strike="noStrike" kern="1200" cap="none" spc="0" normalizeH="0" baseline="0" noProof="0" dirty="0">
                <a:ln>
                  <a:noFill/>
                </a:ln>
                <a:solidFill>
                  <a:schemeClr val="tx1"/>
                </a:solidFill>
                <a:effectLst/>
                <a:uLnTx/>
                <a:uFillTx/>
                <a:latin typeface="+mn-lt"/>
                <a:ea typeface="+mn-ea"/>
                <a:cs typeface="+mn-cs"/>
              </a:rPr>
              <a:t>世界史纲</a:t>
            </a:r>
            <a:r>
              <a:rPr kumimoji="0" lang="en-US" altLang="zh-CN" sz="3145" b="1" i="0" u="none" strike="noStrike" kern="1200" cap="none" spc="0" normalizeH="0" baseline="0" noProof="0" dirty="0">
                <a:ln>
                  <a:noFill/>
                </a:ln>
                <a:solidFill>
                  <a:schemeClr val="tx1"/>
                </a:solidFill>
                <a:effectLst/>
                <a:uLnTx/>
                <a:uFillTx/>
                <a:latin typeface="+mn-lt"/>
                <a:ea typeface="+mn-ea"/>
                <a:cs typeface="+mn-cs"/>
              </a:rPr>
              <a:t>》</a:t>
            </a:r>
            <a:r>
              <a:rPr kumimoji="0" lang="zh-CN" altLang="en-US" sz="3145" b="1" i="0" u="none" strike="noStrike" kern="1200" cap="none" spc="0" normalizeH="0" baseline="0" noProof="0" dirty="0">
                <a:ln>
                  <a:noFill/>
                </a:ln>
                <a:solidFill>
                  <a:schemeClr val="tx1"/>
                </a:solidFill>
                <a:effectLst/>
                <a:uLnTx/>
                <a:uFillTx/>
                <a:latin typeface="+mn-lt"/>
                <a:ea typeface="+mn-ea"/>
                <a:cs typeface="+mn-cs"/>
              </a:rPr>
              <a:t>的作者乔治</a:t>
            </a:r>
            <a:r>
              <a:rPr kumimoji="0" lang="en-US" altLang="zh-CN" sz="3145" b="1" i="0" u="none" strike="noStrike" kern="1200" cap="none" spc="0" normalizeH="0" baseline="0" noProof="0" dirty="0">
                <a:ln>
                  <a:noFill/>
                </a:ln>
                <a:solidFill>
                  <a:schemeClr val="tx1"/>
                </a:solidFill>
                <a:effectLst/>
                <a:uLnTx/>
                <a:uFillTx/>
                <a:latin typeface="+mn-lt"/>
                <a:ea typeface="+mn-ea"/>
                <a:cs typeface="+mn-cs"/>
              </a:rPr>
              <a:t>·</a:t>
            </a:r>
            <a:r>
              <a:rPr kumimoji="0" lang="zh-CN" altLang="en-US" sz="3145" b="1" i="0" u="none" strike="noStrike" kern="1200" cap="none" spc="0" normalizeH="0" baseline="0" noProof="0" dirty="0">
                <a:ln>
                  <a:noFill/>
                </a:ln>
                <a:solidFill>
                  <a:schemeClr val="tx1"/>
                </a:solidFill>
                <a:effectLst/>
                <a:uLnTx/>
                <a:uFillTx/>
                <a:latin typeface="+mn-lt"/>
                <a:ea typeface="+mn-ea"/>
                <a:cs typeface="+mn-cs"/>
              </a:rPr>
              <a:t>韦尔斯说：“第七、八世纪，欧洲人民尚处于茅舍坞壁宗教桎梏之境，中国人民之生活已进於安乐慈爱、思想自由、身心舒爽之城。”中国出现这一局面的主要原因是（   </a:t>
            </a:r>
            <a:r>
              <a:rPr kumimoji="0" lang="en-US" altLang="zh-CN" sz="3145" b="1" i="0" u="none" strike="noStrike" kern="1200" cap="none" spc="0" normalizeH="0" baseline="0" noProof="0" dirty="0">
                <a:ln>
                  <a:noFill/>
                </a:ln>
                <a:solidFill>
                  <a:schemeClr val="tx1"/>
                </a:solidFill>
                <a:effectLst/>
                <a:uLnTx/>
                <a:uFillTx/>
                <a:latin typeface="+mn-lt"/>
                <a:ea typeface="+mn-ea"/>
                <a:cs typeface="+mn-cs"/>
              </a:rPr>
              <a:t>  </a:t>
            </a:r>
            <a:r>
              <a:rPr kumimoji="0" lang="en-US" sz="3145" b="1" i="0" u="none" strike="noStrike" kern="1200" cap="none" spc="0" normalizeH="0" baseline="0" noProof="0" dirty="0">
                <a:ln>
                  <a:noFill/>
                </a:ln>
                <a:solidFill>
                  <a:schemeClr val="tx1"/>
                </a:solidFill>
                <a:effectLst/>
                <a:uLnTx/>
                <a:uFillTx/>
                <a:latin typeface="+mn-lt"/>
                <a:ea typeface="宋体" panose="02010600030101010101" pitchFamily="2" charset="-122"/>
                <a:cs typeface="+mn-cs"/>
              </a:rPr>
              <a:t> </a:t>
            </a:r>
            <a:r>
              <a:rPr kumimoji="0" lang="zh-CN" altLang="en-US" sz="3145" b="1" i="0" u="none" strike="noStrike" kern="1200" cap="none" spc="0" normalizeH="0" baseline="0" noProof="0" dirty="0">
                <a:ln>
                  <a:noFill/>
                </a:ln>
                <a:solidFill>
                  <a:schemeClr val="tx1"/>
                </a:solidFill>
                <a:effectLst/>
                <a:uLnTx/>
                <a:uFillTx/>
                <a:latin typeface="+mn-lt"/>
                <a:ea typeface="+mn-ea"/>
                <a:cs typeface="+mn-cs"/>
              </a:rPr>
              <a:t>）</a:t>
            </a:r>
            <a:endParaRPr kumimoji="0" lang="en-US" altLang="zh-CN" sz="3145" b="1" i="0" u="none" strike="noStrike" kern="1200" cap="none" spc="0" normalizeH="0" baseline="0" noProof="0" dirty="0">
              <a:ln>
                <a:noFill/>
              </a:ln>
              <a:solidFill>
                <a:schemeClr val="tx1"/>
              </a:solidFill>
              <a:effectLst/>
              <a:uLnTx/>
              <a:uFillTx/>
              <a:latin typeface="+mn-lt"/>
              <a:ea typeface="+mn-ea"/>
              <a:cs typeface="+mn-cs"/>
            </a:endParaRPr>
          </a:p>
          <a:p>
            <a:pPr marL="400050" marR="0" lvl="0" indent="-40005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3145" b="1" i="0" u="none" strike="noStrike" kern="1200" cap="none" spc="0" normalizeH="0" baseline="0" noProof="0" dirty="0">
                <a:ln>
                  <a:noFill/>
                </a:ln>
                <a:solidFill>
                  <a:schemeClr val="tx1"/>
                </a:solidFill>
                <a:effectLst/>
                <a:uLnTx/>
                <a:uFillTx/>
                <a:latin typeface="+mn-lt"/>
                <a:ea typeface="+mn-ea"/>
                <a:cs typeface="+mn-cs"/>
              </a:rPr>
              <a:t>A.</a:t>
            </a:r>
            <a:r>
              <a:rPr kumimoji="0" lang="zh-CN" altLang="en-US" sz="3145" b="1" i="0" u="none" strike="noStrike" kern="1200" cap="none" spc="0" normalizeH="0" baseline="0" noProof="0" dirty="0">
                <a:ln>
                  <a:noFill/>
                </a:ln>
                <a:solidFill>
                  <a:schemeClr val="tx1"/>
                </a:solidFill>
                <a:effectLst/>
                <a:uLnTx/>
                <a:uFillTx/>
                <a:latin typeface="+mn-lt"/>
                <a:ea typeface="+mn-ea"/>
                <a:cs typeface="+mn-cs"/>
              </a:rPr>
              <a:t>中央集权，统治有度</a:t>
            </a:r>
            <a:endParaRPr kumimoji="0" lang="en-US" altLang="zh-CN" sz="3145" b="1" i="0" u="none" strike="noStrike" kern="1200" cap="none" spc="0" normalizeH="0" baseline="0" noProof="0" dirty="0">
              <a:ln>
                <a:noFill/>
              </a:ln>
              <a:solidFill>
                <a:schemeClr val="tx1"/>
              </a:solidFill>
              <a:effectLst/>
              <a:uLnTx/>
              <a:uFillTx/>
              <a:latin typeface="+mn-lt"/>
              <a:ea typeface="+mn-ea"/>
              <a:cs typeface="+mn-cs"/>
            </a:endParaRPr>
          </a:p>
          <a:p>
            <a:pPr marL="400050" marR="0" lvl="0" indent="-40005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3145" b="1" i="0" u="none" strike="noStrike" kern="1200" cap="none" spc="0" normalizeH="0" baseline="0" noProof="0" dirty="0">
                <a:ln>
                  <a:noFill/>
                </a:ln>
                <a:solidFill>
                  <a:schemeClr val="tx1"/>
                </a:solidFill>
                <a:effectLst/>
                <a:uLnTx/>
                <a:uFillTx/>
                <a:latin typeface="+mn-lt"/>
                <a:ea typeface="+mn-ea"/>
                <a:cs typeface="+mn-cs"/>
              </a:rPr>
              <a:t>B.</a:t>
            </a:r>
            <a:r>
              <a:rPr kumimoji="0" lang="zh-CN" altLang="en-US" sz="3145" b="1" i="0" u="none" strike="noStrike" kern="1200" cap="none" spc="0" normalizeH="0" baseline="0" noProof="0" dirty="0">
                <a:ln>
                  <a:noFill/>
                </a:ln>
                <a:solidFill>
                  <a:schemeClr val="tx1"/>
                </a:solidFill>
                <a:effectLst/>
                <a:uLnTx/>
                <a:uFillTx/>
                <a:latin typeface="+mn-lt"/>
                <a:ea typeface="+mn-ea"/>
                <a:cs typeface="+mn-cs"/>
              </a:rPr>
              <a:t>科举取士，统治有人</a:t>
            </a:r>
            <a:endParaRPr kumimoji="0" lang="en-US" altLang="zh-CN" sz="3145" b="1" i="0" u="none" strike="noStrike" kern="1200" cap="none" spc="0" normalizeH="0" baseline="0" noProof="0" dirty="0">
              <a:ln>
                <a:noFill/>
              </a:ln>
              <a:solidFill>
                <a:schemeClr val="tx1"/>
              </a:solidFill>
              <a:effectLst/>
              <a:uLnTx/>
              <a:uFillTx/>
              <a:latin typeface="+mn-lt"/>
              <a:ea typeface="+mn-ea"/>
              <a:cs typeface="+mn-cs"/>
            </a:endParaRPr>
          </a:p>
          <a:p>
            <a:pPr marL="400050" marR="0" lvl="0" indent="-40005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3145" b="1" i="0" u="none" strike="noStrike" kern="1200" cap="none" spc="0" normalizeH="0" baseline="0" noProof="0" dirty="0">
                <a:ln>
                  <a:noFill/>
                </a:ln>
                <a:solidFill>
                  <a:schemeClr val="tx1"/>
                </a:solidFill>
                <a:effectLst/>
                <a:uLnTx/>
                <a:uFillTx/>
                <a:latin typeface="+mn-lt"/>
                <a:ea typeface="+mn-ea"/>
                <a:cs typeface="+mn-cs"/>
              </a:rPr>
              <a:t>C.</a:t>
            </a:r>
            <a:r>
              <a:rPr kumimoji="0" lang="zh-CN" altLang="en-US" sz="3145" b="1" i="0" u="none" strike="noStrike" kern="1200" cap="none" spc="0" normalizeH="0" baseline="0" noProof="0" dirty="0">
                <a:ln>
                  <a:noFill/>
                </a:ln>
                <a:solidFill>
                  <a:schemeClr val="tx1"/>
                </a:solidFill>
                <a:effectLst/>
                <a:uLnTx/>
                <a:uFillTx/>
                <a:latin typeface="+mn-lt"/>
                <a:ea typeface="+mn-ea"/>
                <a:cs typeface="+mn-cs"/>
              </a:rPr>
              <a:t>儒学独尊，统治有序</a:t>
            </a:r>
            <a:endParaRPr kumimoji="0" lang="en-US" altLang="zh-CN" sz="3145" b="1" i="0" u="none" strike="noStrike" kern="1200" cap="none" spc="0" normalizeH="0" baseline="0" noProof="0" dirty="0">
              <a:ln>
                <a:noFill/>
              </a:ln>
              <a:solidFill>
                <a:schemeClr val="tx1"/>
              </a:solidFill>
              <a:effectLst/>
              <a:uLnTx/>
              <a:uFillTx/>
              <a:latin typeface="+mn-lt"/>
              <a:ea typeface="+mn-ea"/>
              <a:cs typeface="+mn-cs"/>
            </a:endParaRPr>
          </a:p>
          <a:p>
            <a:pPr marL="400050" marR="0" lvl="0" indent="-40005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3145" b="1" i="0" u="none" strike="noStrike" kern="1200" cap="none" spc="0" normalizeH="0" baseline="0" noProof="0" dirty="0">
                <a:ln>
                  <a:noFill/>
                </a:ln>
                <a:solidFill>
                  <a:schemeClr val="tx1"/>
                </a:solidFill>
                <a:effectLst/>
                <a:uLnTx/>
                <a:uFillTx/>
                <a:latin typeface="+mn-lt"/>
                <a:ea typeface="+mn-ea"/>
                <a:cs typeface="+mn-cs"/>
              </a:rPr>
              <a:t>D.</a:t>
            </a:r>
            <a:r>
              <a:rPr kumimoji="0" lang="zh-CN" altLang="en-US" sz="3145" b="1" i="0" u="none" strike="noStrike" kern="1200" cap="none" spc="0" normalizeH="0" baseline="0" noProof="0" dirty="0">
                <a:ln>
                  <a:noFill/>
                </a:ln>
                <a:solidFill>
                  <a:schemeClr val="tx1"/>
                </a:solidFill>
                <a:effectLst/>
                <a:uLnTx/>
                <a:uFillTx/>
                <a:latin typeface="+mn-lt"/>
                <a:ea typeface="+mn-ea"/>
                <a:cs typeface="+mn-cs"/>
              </a:rPr>
              <a:t>制度创新，统治有方</a:t>
            </a:r>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idx="1"/>
          </p:nvPr>
        </p:nvSpPr>
        <p:spPr/>
        <p:txBody>
          <a:bodyPr vert="horz" wrap="square" lIns="101890" tIns="50944" rIns="101890" bIns="50944" numCol="1" anchor="t" anchorCtr="0" compatLnSpc="1">
            <a:normAutofit lnSpcReduction="10000"/>
          </a:bodyPr>
          <a:lstStyle/>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zh-CN" altLang="en-US" sz="3525" b="1" i="0" u="none" strike="noStrike" kern="1200" cap="none" spc="0" normalizeH="0" baseline="0" noProof="0" dirty="0">
                <a:ln>
                  <a:noFill/>
                </a:ln>
                <a:solidFill>
                  <a:srgbClr val="FF3300"/>
                </a:solidFill>
                <a:effectLst>
                  <a:outerShdw blurRad="38100" dist="38100" dir="2700000" algn="tl">
                    <a:srgbClr val="C0C0C0"/>
                  </a:outerShdw>
                </a:effectLst>
                <a:uLnTx/>
                <a:uFillTx/>
                <a:latin typeface="+mn-lt"/>
                <a:ea typeface="+mn-ea"/>
                <a:cs typeface="+mn-cs"/>
              </a:rPr>
              <a:t>例题：</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zh-CN" altLang="en-US" sz="3905" b="1" i="0" u="none" strike="noStrike" kern="1200" cap="none" spc="0" normalizeH="0" baseline="0" noProof="0" dirty="0">
                <a:ln>
                  <a:noFill/>
                </a:ln>
                <a:solidFill>
                  <a:schemeClr val="tx1"/>
                </a:solidFill>
                <a:effectLst/>
                <a:uLnTx/>
                <a:uFillTx/>
                <a:latin typeface="+mn-lt"/>
                <a:ea typeface="+mn-ea"/>
                <a:cs typeface="+mn-cs"/>
              </a:rPr>
              <a:t>唐朝中外交往出现了盛况空前的局面，出现这一局面的根本原因是（  </a:t>
            </a:r>
            <a:r>
              <a:rPr kumimoji="0" lang="en-US" altLang="zh-CN" sz="3905"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3905" b="1" i="0" u="none" strike="noStrike" kern="1200" cap="none" spc="0" normalizeH="0" baseline="0" noProof="0" dirty="0">
                <a:ln>
                  <a:noFill/>
                </a:ln>
                <a:solidFill>
                  <a:schemeClr val="tx1"/>
                </a:solidFill>
                <a:effectLst/>
                <a:uLnTx/>
                <a:uFillTx/>
                <a:latin typeface="+mn-lt"/>
                <a:ea typeface="+mn-ea"/>
                <a:cs typeface="+mn-cs"/>
              </a:rPr>
              <a:t>）</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en-US" altLang="zh-CN" sz="3905" b="1" i="0" u="none" strike="noStrike" kern="1200" cap="none" spc="0" normalizeH="0" baseline="0" noProof="0" dirty="0">
                <a:ln>
                  <a:noFill/>
                </a:ln>
                <a:solidFill>
                  <a:schemeClr val="tx1"/>
                </a:solidFill>
                <a:effectLst/>
                <a:uLnTx/>
                <a:uFillTx/>
                <a:latin typeface="+mn-lt"/>
                <a:ea typeface="+mn-ea"/>
                <a:cs typeface="+mn-cs"/>
              </a:rPr>
              <a:t>A.</a:t>
            </a:r>
            <a:r>
              <a:rPr kumimoji="0" lang="zh-CN" altLang="en-US" sz="3905" b="1" i="0" u="none" strike="noStrike" kern="1200" cap="none" spc="0" normalizeH="0" baseline="0" noProof="0" dirty="0">
                <a:ln>
                  <a:noFill/>
                </a:ln>
                <a:solidFill>
                  <a:schemeClr val="tx1"/>
                </a:solidFill>
                <a:effectLst/>
                <a:uLnTx/>
                <a:uFillTx/>
                <a:latin typeface="+mn-lt"/>
                <a:ea typeface="+mn-ea"/>
                <a:cs typeface="+mn-cs"/>
              </a:rPr>
              <a:t>唐朝国家统一，社会安定</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en-US" altLang="zh-CN" sz="3905" b="1" i="0" u="none" strike="noStrike" kern="1200" cap="none" spc="0" normalizeH="0" baseline="0" noProof="0" dirty="0">
                <a:ln>
                  <a:noFill/>
                </a:ln>
                <a:solidFill>
                  <a:schemeClr val="tx1"/>
                </a:solidFill>
                <a:effectLst/>
                <a:uLnTx/>
                <a:uFillTx/>
                <a:latin typeface="+mn-lt"/>
                <a:ea typeface="+mn-ea"/>
                <a:cs typeface="+mn-cs"/>
              </a:rPr>
              <a:t>B.</a:t>
            </a:r>
            <a:r>
              <a:rPr kumimoji="0" lang="zh-CN" altLang="en-US" sz="3905" b="1" i="0" u="none" strike="noStrike" kern="1200" cap="none" spc="0" normalizeH="0" baseline="0" noProof="0" dirty="0">
                <a:ln>
                  <a:noFill/>
                </a:ln>
                <a:solidFill>
                  <a:schemeClr val="tx1"/>
                </a:solidFill>
                <a:effectLst/>
                <a:uLnTx/>
                <a:uFillTx/>
                <a:latin typeface="+mn-lt"/>
                <a:ea typeface="+mn-ea"/>
                <a:cs typeface="+mn-cs"/>
              </a:rPr>
              <a:t>唐朝</a:t>
            </a:r>
            <a:r>
              <a:rPr kumimoji="0" lang="zh-CN" altLang="en-US" sz="3905" b="1" i="0" u="none" strike="noStrike" kern="1200" cap="none" spc="0" normalizeH="0" baseline="0" noProof="0" dirty="0">
                <a:ln>
                  <a:noFill/>
                </a:ln>
                <a:solidFill>
                  <a:srgbClr val="FF3300"/>
                </a:solidFill>
                <a:effectLst/>
                <a:uLnTx/>
                <a:uFillTx/>
                <a:latin typeface="+mn-lt"/>
                <a:ea typeface="+mn-ea"/>
                <a:cs typeface="+mn-cs"/>
              </a:rPr>
              <a:t>经济</a:t>
            </a:r>
            <a:r>
              <a:rPr kumimoji="0" lang="zh-CN" altLang="en-US" sz="3905" b="1" i="0" u="none" strike="noStrike" kern="1200" cap="none" spc="0" normalizeH="0" baseline="0" noProof="0" dirty="0">
                <a:ln>
                  <a:noFill/>
                </a:ln>
                <a:solidFill>
                  <a:schemeClr val="tx1"/>
                </a:solidFill>
                <a:effectLst/>
                <a:uLnTx/>
                <a:uFillTx/>
                <a:latin typeface="+mn-lt"/>
                <a:ea typeface="+mn-ea"/>
                <a:cs typeface="+mn-cs"/>
              </a:rPr>
              <a:t>文化世界领先</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en-US" altLang="zh-CN" sz="3905" b="1" i="0" u="none" strike="noStrike" kern="1200" cap="none" spc="0" normalizeH="0" baseline="0" noProof="0" dirty="0">
                <a:ln>
                  <a:noFill/>
                </a:ln>
                <a:solidFill>
                  <a:schemeClr val="tx1"/>
                </a:solidFill>
                <a:effectLst/>
                <a:uLnTx/>
                <a:uFillTx/>
                <a:latin typeface="+mn-lt"/>
                <a:ea typeface="+mn-ea"/>
                <a:cs typeface="+mn-cs"/>
              </a:rPr>
              <a:t>C.</a:t>
            </a:r>
            <a:r>
              <a:rPr kumimoji="0" lang="zh-CN" altLang="en-US" sz="3905" b="1" i="0" u="none" strike="noStrike" kern="1200" cap="none" spc="0" normalizeH="0" baseline="0" noProof="0" dirty="0">
                <a:ln>
                  <a:noFill/>
                </a:ln>
                <a:solidFill>
                  <a:schemeClr val="tx1"/>
                </a:solidFill>
                <a:effectLst/>
                <a:uLnTx/>
                <a:uFillTx/>
                <a:latin typeface="+mn-lt"/>
                <a:ea typeface="+mn-ea"/>
                <a:cs typeface="+mn-cs"/>
              </a:rPr>
              <a:t>唐朝对外政策开放开明</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en-US" altLang="zh-CN" sz="3905" b="1" i="0" u="none" strike="noStrike" kern="1200" cap="none" spc="0" normalizeH="0" baseline="0" noProof="0" dirty="0">
                <a:ln>
                  <a:noFill/>
                </a:ln>
                <a:solidFill>
                  <a:schemeClr val="tx1"/>
                </a:solidFill>
                <a:effectLst/>
                <a:uLnTx/>
                <a:uFillTx/>
                <a:latin typeface="+mn-lt"/>
                <a:ea typeface="+mn-ea"/>
                <a:cs typeface="+mn-cs"/>
              </a:rPr>
              <a:t>D.</a:t>
            </a:r>
            <a:r>
              <a:rPr kumimoji="0" lang="zh-CN" altLang="en-US" sz="3905" b="1" i="0" u="none" strike="noStrike" kern="1200" cap="none" spc="0" normalizeH="0" baseline="0" noProof="0" dirty="0">
                <a:ln>
                  <a:noFill/>
                </a:ln>
                <a:solidFill>
                  <a:schemeClr val="tx1"/>
                </a:solidFill>
                <a:effectLst/>
                <a:uLnTx/>
                <a:uFillTx/>
                <a:latin typeface="+mn-lt"/>
                <a:ea typeface="+mn-ea"/>
                <a:cs typeface="+mn-cs"/>
              </a:rPr>
              <a:t>唐朝对外交通发达</a:t>
            </a:r>
            <a:r>
              <a:rPr kumimoji="0" lang="zh-CN" altLang="en-US" sz="3905" b="0" i="0" u="none" strike="noStrike" kern="1200" cap="none" spc="0" normalizeH="0" baseline="0" noProof="0" dirty="0">
                <a:ln>
                  <a:noFill/>
                </a:ln>
                <a:solidFill>
                  <a:schemeClr val="tx1"/>
                </a:solidFill>
                <a:effectLst/>
                <a:uLnTx/>
                <a:uFillTx/>
                <a:latin typeface="+mn-lt"/>
                <a:ea typeface="+mn-ea"/>
                <a:cs typeface="+mn-cs"/>
              </a:rPr>
              <a:t> </a:t>
            </a:r>
          </a:p>
        </p:txBody>
      </p:sp>
      <p:pic>
        <p:nvPicPr>
          <p:cNvPr id="25603" name="组合 17"/>
          <p:cNvPicPr>
            <a:picLocks noGrp="1"/>
          </p:cNvPicPr>
          <p:nvPr>
            <p:ph type="title"/>
          </p:nvPr>
        </p:nvPicPr>
        <p:blipFill>
          <a:blip r:embed="rId2"/>
          <a:srcRect/>
          <a:stretch>
            <a:fillRect/>
          </a:stretch>
        </p:blipFill>
        <p:spPr>
          <a:xfrm>
            <a:off x="198060" y="-343202"/>
            <a:ext cx="2606524" cy="1644952"/>
          </a:xfrm>
        </p:spPr>
      </p:pic>
      <p:sp>
        <p:nvSpPr>
          <p:cNvPr id="25604" name="Text Box 8"/>
          <p:cNvSpPr txBox="1"/>
          <p:nvPr/>
        </p:nvSpPr>
        <p:spPr>
          <a:xfrm>
            <a:off x="814917" y="777845"/>
            <a:ext cx="9258905" cy="655320"/>
          </a:xfrm>
          <a:prstGeom prst="rect">
            <a:avLst/>
          </a:prstGeom>
          <a:noFill/>
          <a:ln w="9525">
            <a:noFill/>
          </a:ln>
        </p:spPr>
        <p:txBody>
          <a:bodyPr lIns="101890" tIns="50944" rIns="101890" bIns="50944">
            <a:spAutoFit/>
          </a:bodyPr>
          <a:lstStyle/>
          <a:p>
            <a:pPr defTabSz="1249680">
              <a:spcBef>
                <a:spcPct val="50000"/>
              </a:spcBef>
            </a:pPr>
            <a:r>
              <a:rPr lang="en-US" altLang="zh-CN" sz="3600" dirty="0">
                <a:latin typeface="Arial" panose="020B0604020202020204" pitchFamily="34" charset="0"/>
              </a:rPr>
              <a:t>5.</a:t>
            </a:r>
            <a:r>
              <a:rPr lang="zh-CN" altLang="en-US" sz="3600" dirty="0">
                <a:latin typeface="Arial" panose="020B0604020202020204" pitchFamily="34" charset="0"/>
                <a:ea typeface="黑体" panose="02010609060101010101" pitchFamily="49" charset="-122"/>
              </a:rPr>
              <a:t>根本原因一般往</a:t>
            </a:r>
            <a:r>
              <a:rPr lang="zh-CN" altLang="en-US" sz="3600" dirty="0">
                <a:solidFill>
                  <a:srgbClr val="FF0000"/>
                </a:solidFill>
                <a:latin typeface="Arial" panose="020B0604020202020204" pitchFamily="34" charset="0"/>
                <a:ea typeface="黑体" panose="02010609060101010101" pitchFamily="49" charset="-122"/>
              </a:rPr>
              <a:t>经济上</a:t>
            </a:r>
            <a:r>
              <a:rPr lang="zh-CN" altLang="en-US" sz="3600" dirty="0">
                <a:latin typeface="Arial" panose="020B0604020202020204" pitchFamily="34" charset="0"/>
                <a:ea typeface="黑体" panose="02010609060101010101" pitchFamily="49" charset="-122"/>
              </a:rPr>
              <a:t>去找。</a:t>
            </a:r>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idx="1"/>
          </p:nvPr>
        </p:nvSpPr>
        <p:spPr/>
        <p:txBody>
          <a:bodyPr vert="horz" wrap="square" lIns="101890" tIns="50944" rIns="101890" bIns="50944" numCol="1" anchor="t" anchorCtr="0" compatLnSpc="1">
            <a:normAutofit lnSpcReduction="10000"/>
          </a:bodyPr>
          <a:lstStyle/>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zh-CN" altLang="en-US" sz="3525" b="1" i="0" u="none" strike="noStrike" kern="1200" cap="none" spc="0" normalizeH="0" baseline="0" noProof="0" dirty="0">
                <a:ln>
                  <a:noFill/>
                </a:ln>
                <a:solidFill>
                  <a:srgbClr val="FF3300"/>
                </a:solidFill>
                <a:effectLst>
                  <a:outerShdw blurRad="38100" dist="38100" dir="2700000" algn="tl">
                    <a:srgbClr val="C0C0C0"/>
                  </a:outerShdw>
                </a:effectLst>
                <a:uLnTx/>
                <a:uFillTx/>
                <a:latin typeface="+mn-lt"/>
                <a:ea typeface="+mn-ea"/>
                <a:cs typeface="+mn-cs"/>
              </a:rPr>
              <a:t>例题：</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“比较”是历史学习和研究的一种重要方法，根据这一方法请回答</a:t>
            </a:r>
            <a:r>
              <a:rPr kumimoji="0" lang="en-US" altLang="zh-CN"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英、美、法三国</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hlinkClick r:id="rId2"/>
              </a:rPr>
              <a:t>资产阶级革命</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的相同之处是　 （　） </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①</a:t>
            </a:r>
            <a:r>
              <a:rPr kumimoji="0" lang="zh-CN" altLang="en-US" sz="3525" b="1" i="0" u="none" strike="noStrike" kern="1200" cap="none" spc="0" normalizeH="0" baseline="0" noProof="0" dirty="0">
                <a:ln>
                  <a:noFill/>
                </a:ln>
                <a:solidFill>
                  <a:srgbClr val="FF3300"/>
                </a:solidFill>
                <a:effectLst>
                  <a:outerShdw blurRad="38100" dist="38100" dir="2700000" algn="tl">
                    <a:srgbClr val="C0C0C0"/>
                  </a:outerShdw>
                </a:effectLst>
                <a:uLnTx/>
                <a:uFillTx/>
                <a:latin typeface="+mn-lt"/>
                <a:ea typeface="+mn-ea"/>
                <a:cs typeface="+mn-cs"/>
              </a:rPr>
              <a:t>封建专制</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统治阻碍了资本主义发展 </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②都以暴力斗争方式进行 </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③资产阶级在革命中都起了领导作用 </a:t>
            </a:r>
          </a:p>
          <a:p>
            <a:pPr marL="400050" marR="0" lvl="0" indent="-400050" algn="l" defTabSz="1068705" rtl="0" eaLnBrk="0" fontAlgn="base" latinLnBrk="0" hangingPunct="0">
              <a:lnSpc>
                <a:spcPct val="90000"/>
              </a:lnSpc>
              <a:spcBef>
                <a:spcPct val="20000"/>
              </a:spcBef>
              <a:spcAft>
                <a:spcPct val="0"/>
              </a:spcAft>
              <a:buClrTx/>
              <a:buSzTx/>
              <a:buFont typeface="Arial" panose="020B0604020202020204" pitchFamily="34" charset="0"/>
              <a:buChar char="•"/>
              <a:defRPr/>
            </a:pP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④革命胜利后都建立了资产阶级</a:t>
            </a:r>
            <a:r>
              <a:rPr kumimoji="0" lang="zh-CN" altLang="en-US" sz="3525" b="1" i="0" u="none" strike="noStrike" kern="1200" cap="none" spc="0" normalizeH="0" baseline="0" noProof="0" dirty="0">
                <a:ln>
                  <a:noFill/>
                </a:ln>
                <a:solidFill>
                  <a:srgbClr val="FF3300"/>
                </a:solidFill>
                <a:effectLst>
                  <a:outerShdw blurRad="38100" dist="38100" dir="2700000" algn="tl">
                    <a:srgbClr val="C0C0C0"/>
                  </a:outerShdw>
                </a:effectLst>
                <a:uLnTx/>
                <a:uFillTx/>
                <a:latin typeface="+mn-lt"/>
                <a:ea typeface="+mn-ea"/>
                <a:cs typeface="+mn-cs"/>
              </a:rPr>
              <a:t>共和国</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  </a:t>
            </a:r>
            <a:b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br>
            <a:r>
              <a:rPr kumimoji="0" lang="en-US" altLang="zh-CN"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A</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．②③     </a:t>
            </a:r>
            <a:r>
              <a:rPr kumimoji="0" lang="en-US" altLang="zh-CN"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B</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．②④     </a:t>
            </a:r>
            <a:r>
              <a:rPr kumimoji="0" lang="en-US" altLang="zh-CN"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C</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．①②③  </a:t>
            </a:r>
            <a:r>
              <a:rPr kumimoji="0" lang="en-US" altLang="zh-CN"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D</a:t>
            </a:r>
            <a:r>
              <a:rPr kumimoji="0" lang="zh-CN" altLang="en-US" sz="3525"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．①②③④</a:t>
            </a:r>
          </a:p>
        </p:txBody>
      </p:sp>
      <p:pic>
        <p:nvPicPr>
          <p:cNvPr id="26627" name="组合 17"/>
          <p:cNvPicPr>
            <a:picLocks noGrp="1"/>
          </p:cNvPicPr>
          <p:nvPr>
            <p:ph type="title"/>
          </p:nvPr>
        </p:nvPicPr>
        <p:blipFill>
          <a:blip r:embed="rId3"/>
          <a:srcRect/>
          <a:stretch>
            <a:fillRect/>
          </a:stretch>
        </p:blipFill>
        <p:spPr>
          <a:xfrm>
            <a:off x="130024" y="-273654"/>
            <a:ext cx="2875643" cy="1348619"/>
          </a:xfrm>
        </p:spPr>
      </p:pic>
      <p:sp>
        <p:nvSpPr>
          <p:cNvPr id="26628" name="Text Box 6"/>
          <p:cNvSpPr txBox="1"/>
          <p:nvPr/>
        </p:nvSpPr>
        <p:spPr>
          <a:xfrm>
            <a:off x="952500" y="655502"/>
            <a:ext cx="9349619" cy="655320"/>
          </a:xfrm>
          <a:prstGeom prst="rect">
            <a:avLst/>
          </a:prstGeom>
          <a:noFill/>
          <a:ln w="9525">
            <a:noFill/>
          </a:ln>
        </p:spPr>
        <p:txBody>
          <a:bodyPr lIns="101890" tIns="50944" rIns="101890" bIns="50944">
            <a:spAutoFit/>
          </a:bodyPr>
          <a:lstStyle/>
          <a:p>
            <a:pPr defTabSz="1249680">
              <a:spcBef>
                <a:spcPct val="50000"/>
              </a:spcBef>
            </a:pPr>
            <a:r>
              <a:rPr lang="en-US" altLang="zh-CN" sz="3600" dirty="0">
                <a:latin typeface="Arial" panose="020B0604020202020204" pitchFamily="34" charset="0"/>
              </a:rPr>
              <a:t>6.</a:t>
            </a:r>
            <a:r>
              <a:rPr lang="zh-CN" altLang="en-US" sz="3600" dirty="0">
                <a:latin typeface="Arial" panose="020B0604020202020204" pitchFamily="34" charset="0"/>
                <a:ea typeface="黑体" panose="02010609060101010101" pitchFamily="49" charset="-122"/>
              </a:rPr>
              <a:t>组合型选择题先</a:t>
            </a:r>
            <a:r>
              <a:rPr lang="zh-CN" altLang="en-US" sz="3600" dirty="0">
                <a:solidFill>
                  <a:srgbClr val="FF0000"/>
                </a:solidFill>
                <a:latin typeface="Arial" panose="020B0604020202020204" pitchFamily="34" charset="0"/>
                <a:ea typeface="黑体" panose="02010609060101010101" pitchFamily="49" charset="-122"/>
              </a:rPr>
              <a:t>排除错误</a:t>
            </a:r>
            <a:r>
              <a:rPr lang="zh-CN" altLang="en-US" sz="3600" dirty="0">
                <a:latin typeface="Arial" panose="020B0604020202020204" pitchFamily="34" charset="0"/>
                <a:ea typeface="黑体" panose="02010609060101010101" pitchFamily="49" charset="-122"/>
              </a:rPr>
              <a:t>的。</a:t>
            </a:r>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WordArt 2"/>
          <p:cNvSpPr>
            <a:spLocks noTextEdit="1"/>
          </p:cNvSpPr>
          <p:nvPr/>
        </p:nvSpPr>
        <p:spPr>
          <a:xfrm>
            <a:off x="975179" y="152703"/>
            <a:ext cx="3126619" cy="1028095"/>
          </a:xfrm>
          <a:prstGeom prst="rect">
            <a:avLst/>
          </a:prstGeom>
        </p:spPr>
        <p:txBody>
          <a:bodyPr wrap="none" fromWordArt="1">
            <a:prstTxWarp prst="textSlantUp">
              <a:avLst>
                <a:gd name="adj" fmla="val 32056"/>
              </a:avLst>
            </a:prstTxWarp>
            <a:normAutofit/>
          </a:bodyPr>
          <a:lstStyle/>
          <a:p>
            <a:pPr algn="ctr" eaLnBrk="0" hangingPunct="0"/>
            <a:r>
              <a:rPr lang="zh-CN" altLang="en-US" sz="3430" b="1">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宋体" panose="02010600030101010101" pitchFamily="2" charset="-122"/>
                <a:ea typeface="宋体" panose="02010600030101010101" pitchFamily="2" charset="-122"/>
              </a:rPr>
              <a:t>选择题</a:t>
            </a:r>
          </a:p>
        </p:txBody>
      </p:sp>
      <p:sp>
        <p:nvSpPr>
          <p:cNvPr id="38915" name="Text Box 3"/>
          <p:cNvSpPr txBox="1"/>
          <p:nvPr/>
        </p:nvSpPr>
        <p:spPr>
          <a:xfrm>
            <a:off x="1431774" y="1295703"/>
            <a:ext cx="7225393" cy="644525"/>
          </a:xfrm>
          <a:prstGeom prst="rect">
            <a:avLst/>
          </a:prstGeom>
          <a:noFill/>
          <a:ln w="9525">
            <a:noFill/>
          </a:ln>
        </p:spPr>
        <p:txBody>
          <a:bodyPr lIns="101890" tIns="50944" rIns="101890" bIns="50944">
            <a:spAutoFit/>
          </a:bodyPr>
          <a:lstStyle/>
          <a:p>
            <a:pPr defTabSz="1249680">
              <a:spcBef>
                <a:spcPct val="50000"/>
              </a:spcBef>
            </a:pPr>
            <a:r>
              <a:rPr lang="en-US" altLang="zh-CN" sz="3525" dirty="0">
                <a:latin typeface="Arial" panose="020B0604020202020204" pitchFamily="34" charset="0"/>
              </a:rPr>
              <a:t>1</a:t>
            </a:r>
            <a:r>
              <a:rPr lang="en-US" altLang="zh-CN" sz="3525" dirty="0">
                <a:latin typeface="黑体" panose="02010609060101010101" pitchFamily="49" charset="-122"/>
                <a:ea typeface="黑体" panose="02010609060101010101" pitchFamily="49" charset="-122"/>
              </a:rPr>
              <a:t>.</a:t>
            </a:r>
            <a:r>
              <a:rPr lang="zh-CN" altLang="en-US" sz="3525" dirty="0">
                <a:latin typeface="黑体" panose="02010609060101010101" pitchFamily="49" charset="-122"/>
                <a:ea typeface="黑体" panose="02010609060101010101" pitchFamily="49" charset="-122"/>
              </a:rPr>
              <a:t>注意题干和材料中的</a:t>
            </a:r>
            <a:r>
              <a:rPr lang="zh-CN" altLang="en-US" sz="3525" dirty="0">
                <a:solidFill>
                  <a:srgbClr val="FF0000"/>
                </a:solidFill>
                <a:latin typeface="黑体" panose="02010609060101010101" pitchFamily="49" charset="-122"/>
                <a:ea typeface="黑体" panose="02010609060101010101" pitchFamily="49" charset="-122"/>
              </a:rPr>
              <a:t>时间</a:t>
            </a:r>
            <a:r>
              <a:rPr lang="zh-CN" altLang="en-US" sz="3525" dirty="0">
                <a:latin typeface="Arial" panose="020B0604020202020204" pitchFamily="34" charset="0"/>
              </a:rPr>
              <a:t>。</a:t>
            </a:r>
          </a:p>
        </p:txBody>
      </p:sp>
      <p:sp>
        <p:nvSpPr>
          <p:cNvPr id="38916" name="Text Box 4"/>
          <p:cNvSpPr txBox="1"/>
          <p:nvPr/>
        </p:nvSpPr>
        <p:spPr>
          <a:xfrm>
            <a:off x="1524000" y="1905000"/>
            <a:ext cx="8687405" cy="644525"/>
          </a:xfrm>
          <a:prstGeom prst="rect">
            <a:avLst/>
          </a:prstGeom>
          <a:noFill/>
          <a:ln w="9525">
            <a:noFill/>
          </a:ln>
        </p:spPr>
        <p:txBody>
          <a:bodyPr lIns="101890" tIns="50944" rIns="101890" bIns="50944">
            <a:spAutoFit/>
          </a:bodyPr>
          <a:lstStyle/>
          <a:p>
            <a:pPr defTabSz="1249680">
              <a:spcBef>
                <a:spcPct val="50000"/>
              </a:spcBef>
            </a:pPr>
            <a:r>
              <a:rPr lang="en-US" altLang="zh-CN" sz="3525" dirty="0">
                <a:latin typeface="Arial" panose="020B0604020202020204" pitchFamily="34" charset="0"/>
              </a:rPr>
              <a:t>2.</a:t>
            </a:r>
            <a:r>
              <a:rPr lang="zh-CN" altLang="en-US" sz="3525" dirty="0">
                <a:latin typeface="Arial" panose="020B0604020202020204" pitchFamily="34" charset="0"/>
                <a:ea typeface="黑体" panose="02010609060101010101" pitchFamily="49" charset="-122"/>
              </a:rPr>
              <a:t>与考点无关、没学过的知识点不选。</a:t>
            </a:r>
          </a:p>
        </p:txBody>
      </p:sp>
      <p:sp>
        <p:nvSpPr>
          <p:cNvPr id="38917" name="Text Box 5"/>
          <p:cNvSpPr txBox="1"/>
          <p:nvPr/>
        </p:nvSpPr>
        <p:spPr>
          <a:xfrm>
            <a:off x="1524000" y="2514298"/>
            <a:ext cx="8595178" cy="1187450"/>
          </a:xfrm>
          <a:prstGeom prst="rect">
            <a:avLst/>
          </a:prstGeom>
          <a:noFill/>
          <a:ln w="9525">
            <a:noFill/>
          </a:ln>
        </p:spPr>
        <p:txBody>
          <a:bodyPr lIns="101890" tIns="50944" rIns="101890" bIns="50944">
            <a:spAutoFit/>
          </a:bodyPr>
          <a:lstStyle/>
          <a:p>
            <a:pPr defTabSz="1249680">
              <a:spcBef>
                <a:spcPct val="50000"/>
              </a:spcBef>
            </a:pPr>
            <a:r>
              <a:rPr lang="en-US" altLang="zh-CN" sz="3525" dirty="0">
                <a:latin typeface="Arial" panose="020B0604020202020204" pitchFamily="34" charset="0"/>
              </a:rPr>
              <a:t>3.</a:t>
            </a:r>
            <a:r>
              <a:rPr lang="zh-CN" altLang="en-US" sz="3525" dirty="0">
                <a:latin typeface="Arial" panose="020B0604020202020204" pitchFamily="34" charset="0"/>
                <a:ea typeface="黑体" panose="02010609060101010101" pitchFamily="49" charset="-122"/>
              </a:rPr>
              <a:t>注意</a:t>
            </a:r>
            <a:r>
              <a:rPr lang="zh-CN" altLang="en-US" sz="3525" dirty="0">
                <a:solidFill>
                  <a:srgbClr val="FF0000"/>
                </a:solidFill>
                <a:latin typeface="Arial" panose="020B0604020202020204" pitchFamily="34" charset="0"/>
                <a:ea typeface="黑体" panose="02010609060101010101" pitchFamily="49" charset="-122"/>
              </a:rPr>
              <a:t>结合材料</a:t>
            </a:r>
            <a:r>
              <a:rPr lang="zh-CN" altLang="en-US" sz="3525" dirty="0">
                <a:latin typeface="Arial" panose="020B0604020202020204" pitchFamily="34" charset="0"/>
                <a:ea typeface="黑体" panose="02010609060101010101" pitchFamily="49" charset="-122"/>
              </a:rPr>
              <a:t>，与材料无关的选项，就算说法正确也不能选。</a:t>
            </a:r>
          </a:p>
        </p:txBody>
      </p:sp>
      <p:sp>
        <p:nvSpPr>
          <p:cNvPr id="38918" name="Text Box 6"/>
          <p:cNvSpPr txBox="1"/>
          <p:nvPr/>
        </p:nvSpPr>
        <p:spPr>
          <a:xfrm>
            <a:off x="1524000" y="3657298"/>
            <a:ext cx="8778119" cy="644525"/>
          </a:xfrm>
          <a:prstGeom prst="rect">
            <a:avLst/>
          </a:prstGeom>
          <a:noFill/>
          <a:ln w="9525">
            <a:noFill/>
          </a:ln>
        </p:spPr>
        <p:txBody>
          <a:bodyPr lIns="101890" tIns="50944" rIns="101890" bIns="50944">
            <a:spAutoFit/>
          </a:bodyPr>
          <a:lstStyle/>
          <a:p>
            <a:pPr defTabSz="1249680">
              <a:spcBef>
                <a:spcPct val="50000"/>
              </a:spcBef>
            </a:pPr>
            <a:r>
              <a:rPr lang="en-US" altLang="zh-CN" sz="3525" dirty="0">
                <a:latin typeface="Arial" panose="020B0604020202020204" pitchFamily="34" charset="0"/>
              </a:rPr>
              <a:t>4.</a:t>
            </a:r>
            <a:r>
              <a:rPr lang="zh-CN" altLang="en-US" sz="3525" dirty="0">
                <a:latin typeface="Arial" panose="020B0604020202020204" pitchFamily="34" charset="0"/>
                <a:ea typeface="黑体" panose="02010609060101010101" pitchFamily="49" charset="-122"/>
              </a:rPr>
              <a:t>组合型选择题先</a:t>
            </a:r>
            <a:r>
              <a:rPr lang="zh-CN" altLang="en-US" sz="3525" dirty="0">
                <a:solidFill>
                  <a:srgbClr val="FF0000"/>
                </a:solidFill>
                <a:latin typeface="Arial" panose="020B0604020202020204" pitchFamily="34" charset="0"/>
                <a:ea typeface="黑体" panose="02010609060101010101" pitchFamily="49" charset="-122"/>
              </a:rPr>
              <a:t>排除错误</a:t>
            </a:r>
            <a:r>
              <a:rPr lang="zh-CN" altLang="en-US" sz="3525" dirty="0">
                <a:latin typeface="Arial" panose="020B0604020202020204" pitchFamily="34" charset="0"/>
                <a:ea typeface="黑体" panose="02010609060101010101" pitchFamily="49" charset="-122"/>
              </a:rPr>
              <a:t>的。</a:t>
            </a:r>
          </a:p>
        </p:txBody>
      </p:sp>
      <p:sp>
        <p:nvSpPr>
          <p:cNvPr id="38919" name="Text Box 7"/>
          <p:cNvSpPr txBox="1"/>
          <p:nvPr/>
        </p:nvSpPr>
        <p:spPr>
          <a:xfrm>
            <a:off x="1524000" y="4266595"/>
            <a:ext cx="9785048" cy="1187450"/>
          </a:xfrm>
          <a:prstGeom prst="rect">
            <a:avLst/>
          </a:prstGeom>
          <a:noFill/>
          <a:ln w="9525">
            <a:noFill/>
          </a:ln>
        </p:spPr>
        <p:txBody>
          <a:bodyPr lIns="101890" tIns="50944" rIns="101890" bIns="50944">
            <a:spAutoFit/>
          </a:bodyPr>
          <a:lstStyle/>
          <a:p>
            <a:pPr defTabSz="1249680">
              <a:spcBef>
                <a:spcPct val="50000"/>
              </a:spcBef>
            </a:pPr>
            <a:r>
              <a:rPr lang="en-US" altLang="zh-CN" sz="3525" dirty="0">
                <a:latin typeface="Arial" panose="020B0604020202020204" pitchFamily="34" charset="0"/>
              </a:rPr>
              <a:t>5.</a:t>
            </a:r>
            <a:r>
              <a:rPr lang="zh-CN" altLang="en-US" sz="3525" dirty="0">
                <a:latin typeface="Arial" panose="020B0604020202020204" pitchFamily="34" charset="0"/>
                <a:ea typeface="黑体" panose="02010609060101010101" pitchFamily="49" charset="-122"/>
              </a:rPr>
              <a:t>当四个选项都正确时，要选一个能够</a:t>
            </a:r>
            <a:r>
              <a:rPr lang="zh-CN" altLang="en-US" sz="3525" dirty="0">
                <a:solidFill>
                  <a:srgbClr val="FF0000"/>
                </a:solidFill>
                <a:latin typeface="Arial" panose="020B0604020202020204" pitchFamily="34" charset="0"/>
                <a:ea typeface="黑体" panose="02010609060101010101" pitchFamily="49" charset="-122"/>
              </a:rPr>
              <a:t>包含</a:t>
            </a:r>
            <a:r>
              <a:rPr lang="zh-CN" altLang="en-US" sz="3525" dirty="0">
                <a:latin typeface="Arial" panose="020B0604020202020204" pitchFamily="34" charset="0"/>
                <a:ea typeface="黑体" panose="02010609060101010101" pitchFamily="49" charset="-122"/>
              </a:rPr>
              <a:t>其他三项的。</a:t>
            </a:r>
          </a:p>
        </p:txBody>
      </p:sp>
      <p:sp>
        <p:nvSpPr>
          <p:cNvPr id="38920" name="Text Box 8"/>
          <p:cNvSpPr txBox="1"/>
          <p:nvPr/>
        </p:nvSpPr>
        <p:spPr>
          <a:xfrm>
            <a:off x="1524000" y="5486703"/>
            <a:ext cx="8504464" cy="644525"/>
          </a:xfrm>
          <a:prstGeom prst="rect">
            <a:avLst/>
          </a:prstGeom>
          <a:noFill/>
          <a:ln w="9525">
            <a:noFill/>
          </a:ln>
        </p:spPr>
        <p:txBody>
          <a:bodyPr lIns="101890" tIns="50944" rIns="101890" bIns="50944">
            <a:spAutoFit/>
          </a:bodyPr>
          <a:lstStyle/>
          <a:p>
            <a:pPr defTabSz="1249680">
              <a:spcBef>
                <a:spcPct val="50000"/>
              </a:spcBef>
            </a:pPr>
            <a:r>
              <a:rPr lang="en-US" altLang="zh-CN" sz="3525" dirty="0">
                <a:latin typeface="Arial" panose="020B0604020202020204" pitchFamily="34" charset="0"/>
              </a:rPr>
              <a:t>6.</a:t>
            </a:r>
            <a:r>
              <a:rPr lang="zh-CN" altLang="en-US" sz="3525" dirty="0">
                <a:latin typeface="Arial" panose="020B0604020202020204" pitchFamily="34" charset="0"/>
                <a:ea typeface="黑体" panose="02010609060101010101" pitchFamily="49" charset="-122"/>
              </a:rPr>
              <a:t>根本原因一般往</a:t>
            </a:r>
            <a:r>
              <a:rPr lang="zh-CN" altLang="en-US" sz="3525" dirty="0">
                <a:solidFill>
                  <a:srgbClr val="FF0000"/>
                </a:solidFill>
                <a:latin typeface="Arial" panose="020B0604020202020204" pitchFamily="34" charset="0"/>
                <a:ea typeface="黑体" panose="02010609060101010101" pitchFamily="49" charset="-122"/>
              </a:rPr>
              <a:t>经济上</a:t>
            </a:r>
            <a:r>
              <a:rPr lang="zh-CN" altLang="en-US" sz="3525" dirty="0">
                <a:latin typeface="Arial" panose="020B0604020202020204" pitchFamily="34" charset="0"/>
                <a:ea typeface="黑体" panose="02010609060101010101" pitchFamily="49" charset="-122"/>
              </a:rPr>
              <a:t>去找。</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dissolve">
                                      <p:cBhvr>
                                        <p:cTn id="7" dur="500"/>
                                        <p:tgtEl>
                                          <p:spTgt spid="3891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8916"/>
                                        </p:tgtEl>
                                        <p:attrNameLst>
                                          <p:attrName>style.visibility</p:attrName>
                                        </p:attrNameLst>
                                      </p:cBhvr>
                                      <p:to>
                                        <p:strVal val="visible"/>
                                      </p:to>
                                    </p:set>
                                    <p:animEffect transition="in" filter="dissolve">
                                      <p:cBhvr>
                                        <p:cTn id="12" dur="500"/>
                                        <p:tgtEl>
                                          <p:spTgt spid="3891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8917"/>
                                        </p:tgtEl>
                                        <p:attrNameLst>
                                          <p:attrName>style.visibility</p:attrName>
                                        </p:attrNameLst>
                                      </p:cBhvr>
                                      <p:to>
                                        <p:strVal val="visible"/>
                                      </p:to>
                                    </p:set>
                                    <p:animEffect transition="in" filter="dissolve">
                                      <p:cBhvr>
                                        <p:cTn id="17" dur="500"/>
                                        <p:tgtEl>
                                          <p:spTgt spid="3891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8918"/>
                                        </p:tgtEl>
                                        <p:attrNameLst>
                                          <p:attrName>style.visibility</p:attrName>
                                        </p:attrNameLst>
                                      </p:cBhvr>
                                      <p:to>
                                        <p:strVal val="visible"/>
                                      </p:to>
                                    </p:set>
                                    <p:animEffect transition="in" filter="dissolve">
                                      <p:cBhvr>
                                        <p:cTn id="22" dur="500"/>
                                        <p:tgtEl>
                                          <p:spTgt spid="3891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8919"/>
                                        </p:tgtEl>
                                        <p:attrNameLst>
                                          <p:attrName>style.visibility</p:attrName>
                                        </p:attrNameLst>
                                      </p:cBhvr>
                                      <p:to>
                                        <p:strVal val="visible"/>
                                      </p:to>
                                    </p:set>
                                    <p:animEffect transition="in" filter="dissolve">
                                      <p:cBhvr>
                                        <p:cTn id="27" dur="500"/>
                                        <p:tgtEl>
                                          <p:spTgt spid="38919"/>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8920"/>
                                        </p:tgtEl>
                                        <p:attrNameLst>
                                          <p:attrName>style.visibility</p:attrName>
                                        </p:attrNameLst>
                                      </p:cBhvr>
                                      <p:to>
                                        <p:strVal val="visible"/>
                                      </p:to>
                                    </p:set>
                                    <p:animEffect transition="in" filter="dissolve">
                                      <p:cBhvr>
                                        <p:cTn id="32" dur="500"/>
                                        <p:tgtEl>
                                          <p:spTgt spid="389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6" grpId="0"/>
      <p:bldP spid="38917" grpId="0"/>
      <p:bldP spid="38918" grpId="0"/>
      <p:bldP spid="38919" grpId="0"/>
      <p:bldP spid="389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582607" y="417645"/>
            <a:ext cx="3057247" cy="584775"/>
          </a:xfrm>
          <a:prstGeom prst="rect">
            <a:avLst/>
          </a:prstGeom>
        </p:spPr>
        <p:txBody>
          <a:bodyPr wrap="none">
            <a:spAutoFit/>
          </a:bodyPr>
          <a:lstStyle/>
          <a:p>
            <a:pPr lvl="0"/>
            <a:r>
              <a:rPr lang="zh-CN" altLang="en-US" sz="3200" b="1" dirty="0">
                <a:solidFill>
                  <a:srgbClr val="0F203E"/>
                </a:solidFill>
                <a:latin typeface="微软雅黑" panose="020B0503020204020204" charset="-122"/>
              </a:rPr>
              <a:t>材料题解题方法</a:t>
            </a:r>
          </a:p>
        </p:txBody>
      </p:sp>
      <p:cxnSp>
        <p:nvCxnSpPr>
          <p:cNvPr id="6" name="直接连接符 5"/>
          <p:cNvCxnSpPr/>
          <p:nvPr/>
        </p:nvCxnSpPr>
        <p:spPr>
          <a:xfrm>
            <a:off x="1482090" y="982980"/>
            <a:ext cx="10258425" cy="18415"/>
          </a:xfrm>
          <a:prstGeom prst="line">
            <a:avLst/>
          </a:prstGeom>
          <a:ln>
            <a:solidFill>
              <a:srgbClr val="0F203E"/>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515938" y="250825"/>
            <a:ext cx="918415" cy="918415"/>
            <a:chOff x="1466479" y="1781857"/>
            <a:chExt cx="3294284" cy="3294284"/>
          </a:xfrm>
        </p:grpSpPr>
        <p:sp>
          <p:nvSpPr>
            <p:cNvPr id="20" name="椭圆 19"/>
            <p:cNvSpPr/>
            <p:nvPr/>
          </p:nvSpPr>
          <p:spPr>
            <a:xfrm>
              <a:off x="1466479" y="1781857"/>
              <a:ext cx="3294284" cy="3294284"/>
            </a:xfrm>
            <a:prstGeom prst="ellipse">
              <a:avLst/>
            </a:prstGeom>
            <a:solidFill>
              <a:schemeClr val="bg1"/>
            </a:solidFill>
            <a:ln>
              <a:noFill/>
            </a:ln>
            <a:effectLst>
              <a:outerShdw blurRad="63500" sx="102000" sy="102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646418" y="1961795"/>
              <a:ext cx="2934407" cy="2934406"/>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agenda_13877"/>
          <p:cNvSpPr>
            <a:spLocks noChangeAspect="1"/>
          </p:cNvSpPr>
          <p:nvPr/>
        </p:nvSpPr>
        <p:spPr bwMode="auto">
          <a:xfrm>
            <a:off x="773765" y="653121"/>
            <a:ext cx="402759" cy="402493"/>
          </a:xfrm>
          <a:custGeom>
            <a:avLst/>
            <a:gdLst>
              <a:gd name="T0" fmla="*/ 304 w 12633"/>
              <a:gd name="T1" fmla="*/ 5016 h 12624"/>
              <a:gd name="T2" fmla="*/ 12065 w 12633"/>
              <a:gd name="T3" fmla="*/ 115 h 12624"/>
              <a:gd name="T4" fmla="*/ 12560 w 12633"/>
              <a:gd name="T5" fmla="*/ 541 h 12624"/>
              <a:gd name="T6" fmla="*/ 9631 w 12633"/>
              <a:gd name="T7" fmla="*/ 12260 h 12624"/>
              <a:gd name="T8" fmla="*/ 9042 w 12633"/>
              <a:gd name="T9" fmla="*/ 12452 h 12624"/>
              <a:gd name="T10" fmla="*/ 6498 w 12633"/>
              <a:gd name="T11" fmla="*/ 10333 h 12624"/>
              <a:gd name="T12" fmla="*/ 6006 w 12633"/>
              <a:gd name="T13" fmla="*/ 10355 h 12624"/>
              <a:gd name="T14" fmla="*/ 4701 w 12633"/>
              <a:gd name="T15" fmla="*/ 11659 h 12624"/>
              <a:gd name="T16" fmla="*/ 4303 w 12633"/>
              <a:gd name="T17" fmla="*/ 11738 h 12624"/>
              <a:gd name="T18" fmla="*/ 4077 w 12633"/>
              <a:gd name="T19" fmla="*/ 11401 h 12624"/>
              <a:gd name="T20" fmla="*/ 4077 w 12633"/>
              <a:gd name="T21" fmla="*/ 8646 h 12624"/>
              <a:gd name="T22" fmla="*/ 4184 w 12633"/>
              <a:gd name="T23" fmla="*/ 8387 h 12624"/>
              <a:gd name="T24" fmla="*/ 9490 w 12633"/>
              <a:gd name="T25" fmla="*/ 3081 h 12624"/>
              <a:gd name="T26" fmla="*/ 3226 w 12633"/>
              <a:gd name="T27" fmla="*/ 7780 h 12624"/>
              <a:gd name="T28" fmla="*/ 2773 w 12633"/>
              <a:gd name="T29" fmla="*/ 7768 h 12624"/>
              <a:gd name="T30" fmla="*/ 211 w 12633"/>
              <a:gd name="T31" fmla="*/ 5634 h 12624"/>
              <a:gd name="T32" fmla="*/ 304 w 12633"/>
              <a:gd name="T33" fmla="*/ 5016 h 12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33" h="12624">
                <a:moveTo>
                  <a:pt x="304" y="5016"/>
                </a:moveTo>
                <a:lnTo>
                  <a:pt x="12065" y="115"/>
                </a:lnTo>
                <a:cubicBezTo>
                  <a:pt x="12342" y="0"/>
                  <a:pt x="12633" y="250"/>
                  <a:pt x="12560" y="541"/>
                </a:cubicBezTo>
                <a:lnTo>
                  <a:pt x="9631" y="12260"/>
                </a:lnTo>
                <a:cubicBezTo>
                  <a:pt x="9565" y="12521"/>
                  <a:pt x="9249" y="12624"/>
                  <a:pt x="9042" y="12452"/>
                </a:cubicBezTo>
                <a:lnTo>
                  <a:pt x="6498" y="10333"/>
                </a:lnTo>
                <a:cubicBezTo>
                  <a:pt x="6353" y="10212"/>
                  <a:pt x="6139" y="10221"/>
                  <a:pt x="6006" y="10355"/>
                </a:cubicBezTo>
                <a:lnTo>
                  <a:pt x="4701" y="11659"/>
                </a:lnTo>
                <a:cubicBezTo>
                  <a:pt x="4596" y="11763"/>
                  <a:pt x="4440" y="11794"/>
                  <a:pt x="4303" y="11738"/>
                </a:cubicBezTo>
                <a:cubicBezTo>
                  <a:pt x="4167" y="11681"/>
                  <a:pt x="4078" y="11549"/>
                  <a:pt x="4077" y="11401"/>
                </a:cubicBezTo>
                <a:lnTo>
                  <a:pt x="4077" y="8646"/>
                </a:lnTo>
                <a:cubicBezTo>
                  <a:pt x="4077" y="8549"/>
                  <a:pt x="4116" y="8456"/>
                  <a:pt x="4184" y="8387"/>
                </a:cubicBezTo>
                <a:lnTo>
                  <a:pt x="9490" y="3081"/>
                </a:lnTo>
                <a:lnTo>
                  <a:pt x="3226" y="7780"/>
                </a:lnTo>
                <a:cubicBezTo>
                  <a:pt x="3091" y="7881"/>
                  <a:pt x="2903" y="7877"/>
                  <a:pt x="2773" y="7768"/>
                </a:cubicBezTo>
                <a:lnTo>
                  <a:pt x="211" y="5634"/>
                </a:lnTo>
                <a:cubicBezTo>
                  <a:pt x="0" y="5458"/>
                  <a:pt x="51" y="5122"/>
                  <a:pt x="304" y="5016"/>
                </a:cubicBezTo>
                <a:close/>
              </a:path>
            </a:pathLst>
          </a:custGeom>
          <a:solidFill>
            <a:schemeClr val="bg1"/>
          </a:solidFill>
          <a:ln>
            <a:noFill/>
          </a:ln>
        </p:spPr>
        <p:txBody>
          <a:bodyPr/>
          <a:lstStyle/>
          <a:p>
            <a:endParaRPr lang="zh-CN" altLang="en-US"/>
          </a:p>
        </p:txBody>
      </p:sp>
      <p:sp>
        <p:nvSpPr>
          <p:cNvPr id="4" name="文本框 3"/>
          <p:cNvSpPr txBox="1"/>
          <p:nvPr/>
        </p:nvSpPr>
        <p:spPr>
          <a:xfrm>
            <a:off x="6474500" y="530522"/>
            <a:ext cx="4990669" cy="461665"/>
          </a:xfrm>
          <a:prstGeom prst="rect">
            <a:avLst/>
          </a:prstGeom>
          <a:noFill/>
        </p:spPr>
        <p:txBody>
          <a:bodyPr wrap="square" rtlCol="0">
            <a:spAutoFit/>
          </a:bodyPr>
          <a:lstStyle/>
          <a:p>
            <a:r>
              <a:rPr lang="zh-CN" altLang="en-US" sz="2400" b="1" dirty="0"/>
              <a:t>材料解析三步走：一读二审三答</a:t>
            </a:r>
          </a:p>
        </p:txBody>
      </p:sp>
      <p:sp>
        <p:nvSpPr>
          <p:cNvPr id="8" name="文本框 7"/>
          <p:cNvSpPr txBox="1"/>
          <p:nvPr/>
        </p:nvSpPr>
        <p:spPr>
          <a:xfrm>
            <a:off x="1535428" y="1436061"/>
            <a:ext cx="10982708" cy="830997"/>
          </a:xfrm>
          <a:prstGeom prst="rect">
            <a:avLst/>
          </a:prstGeom>
          <a:noFill/>
        </p:spPr>
        <p:txBody>
          <a:bodyPr wrap="square" rtlCol="0">
            <a:spAutoFit/>
          </a:bodyPr>
          <a:lstStyle/>
          <a:p>
            <a:r>
              <a:rPr lang="zh-CN" altLang="en-US" sz="2400" b="1" dirty="0">
                <a:sym typeface="+mn-ea"/>
              </a:rPr>
              <a:t>通读：导语、材料（正文、出处）、问题 </a:t>
            </a:r>
            <a:r>
              <a:rPr lang="en-US" altLang="zh-CN" sz="2400" b="1" dirty="0">
                <a:sym typeface="+mn-ea"/>
              </a:rPr>
              <a:t>——</a:t>
            </a:r>
            <a:r>
              <a:rPr lang="zh-CN" altLang="en-US" sz="2400" b="1" dirty="0">
                <a:solidFill>
                  <a:srgbClr val="FF0000"/>
                </a:solidFill>
                <a:sym typeface="+mn-ea"/>
              </a:rPr>
              <a:t>明确考查知识点</a:t>
            </a:r>
            <a:r>
              <a:rPr lang="zh-CN" altLang="en-US" sz="2400" b="1" dirty="0">
                <a:sym typeface="+mn-ea"/>
              </a:rPr>
              <a:t> </a:t>
            </a:r>
            <a:endParaRPr lang="en-US" altLang="zh-CN" sz="2400" b="1" dirty="0">
              <a:sym typeface="+mn-ea"/>
            </a:endParaRPr>
          </a:p>
          <a:p>
            <a:r>
              <a:rPr lang="zh-CN" altLang="en-US" sz="2400" b="1" dirty="0">
                <a:sym typeface="+mn-ea"/>
              </a:rPr>
              <a:t>（通常三则材料有一个共同主题）</a:t>
            </a:r>
            <a:endParaRPr lang="zh-CN" altLang="en-US" sz="2400" b="1" dirty="0"/>
          </a:p>
        </p:txBody>
      </p:sp>
      <p:sp>
        <p:nvSpPr>
          <p:cNvPr id="9" name="文本框 8"/>
          <p:cNvSpPr txBox="1"/>
          <p:nvPr/>
        </p:nvSpPr>
        <p:spPr>
          <a:xfrm>
            <a:off x="1482090" y="2433008"/>
            <a:ext cx="10375178" cy="830997"/>
          </a:xfrm>
          <a:prstGeom prst="rect">
            <a:avLst/>
          </a:prstGeom>
          <a:noFill/>
        </p:spPr>
        <p:txBody>
          <a:bodyPr wrap="square" rtlCol="0">
            <a:spAutoFit/>
          </a:bodyPr>
          <a:lstStyle/>
          <a:p>
            <a:r>
              <a:rPr lang="zh-CN" altLang="en-US" sz="2400" b="1" dirty="0">
                <a:sym typeface="+mn-ea"/>
              </a:rPr>
              <a:t>①问题：</a:t>
            </a:r>
            <a:r>
              <a:rPr lang="zh-CN" altLang="en-US" sz="2400" b="1" dirty="0">
                <a:solidFill>
                  <a:srgbClr val="FF0000"/>
                </a:solidFill>
                <a:sym typeface="+mn-ea"/>
              </a:rPr>
              <a:t>中心词（明确答什么）</a:t>
            </a:r>
            <a:r>
              <a:rPr lang="zh-CN" altLang="en-US" sz="2400" b="1" dirty="0">
                <a:sym typeface="+mn-ea"/>
              </a:rPr>
              <a:t>、</a:t>
            </a:r>
            <a:r>
              <a:rPr lang="zh-CN" altLang="en-US" sz="2400" b="1" dirty="0">
                <a:solidFill>
                  <a:srgbClr val="FF0000"/>
                </a:solidFill>
                <a:sym typeface="+mn-ea"/>
              </a:rPr>
              <a:t>限定词（答案来源</a:t>
            </a:r>
            <a:r>
              <a:rPr lang="zh-CN" altLang="en-US" sz="2400" b="1" dirty="0">
                <a:sym typeface="+mn-ea"/>
              </a:rPr>
              <a:t>）、分值（答几条）</a:t>
            </a:r>
          </a:p>
          <a:p>
            <a:r>
              <a:rPr lang="zh-CN" altLang="en-US" sz="2400" b="1" dirty="0">
                <a:sym typeface="+mn-ea"/>
              </a:rPr>
              <a:t>              </a:t>
            </a:r>
            <a:endParaRPr lang="zh-CN" altLang="en-US" sz="2400" b="1" dirty="0"/>
          </a:p>
        </p:txBody>
      </p:sp>
      <p:sp>
        <p:nvSpPr>
          <p:cNvPr id="3" name="文本框 2"/>
          <p:cNvSpPr txBox="1"/>
          <p:nvPr/>
        </p:nvSpPr>
        <p:spPr>
          <a:xfrm>
            <a:off x="1989747" y="3033569"/>
            <a:ext cx="9475422" cy="2012859"/>
          </a:xfrm>
          <a:prstGeom prst="rect">
            <a:avLst/>
          </a:prstGeom>
          <a:noFill/>
          <a:ln>
            <a:solidFill>
              <a:srgbClr val="00B0F0"/>
            </a:solidFill>
          </a:ln>
        </p:spPr>
        <p:txBody>
          <a:bodyPr wrap="square" rtlCol="0">
            <a:spAutoFit/>
          </a:bodyPr>
          <a:lstStyle/>
          <a:p>
            <a:pPr algn="just">
              <a:lnSpc>
                <a:spcPct val="120000"/>
              </a:lnSpc>
              <a:spcAft>
                <a:spcPts val="0"/>
              </a:spcAft>
            </a:pPr>
            <a:r>
              <a:rPr lang="zh-CN" altLang="zh-CN" sz="2000" b="1" kern="100" dirty="0">
                <a:latin typeface="Calibri" panose="020F0502020204030204" charset="0"/>
                <a:ea typeface="黑体" panose="02010609060101010101" pitchFamily="49" charset="-122"/>
                <a:cs typeface="Times New Roman" panose="02020603050405020304" charset="0"/>
                <a:sym typeface="+mn-ea"/>
              </a:rPr>
              <a:t>材料二</a:t>
            </a:r>
            <a:r>
              <a:rPr lang="zh-CN" altLang="zh-CN" sz="2000" b="1" kern="100" dirty="0">
                <a:latin typeface="Calibri" panose="020F0502020204030204" charset="0"/>
                <a:ea typeface="宋体" panose="02010600030101010101" pitchFamily="2" charset="-122"/>
                <a:cs typeface="Times New Roman" panose="02020603050405020304" charset="0"/>
                <a:sym typeface="+mn-ea"/>
              </a:rPr>
              <a:t>  </a:t>
            </a:r>
            <a:r>
              <a:rPr lang="en-US"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1933</a:t>
            </a:r>
            <a:r>
              <a:rPr lang="zh-CN"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年</a:t>
            </a:r>
            <a:r>
              <a:rPr lang="en-US"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5</a:t>
            </a:r>
            <a:r>
              <a:rPr lang="zh-CN"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月美国国会通过了《联邦紧急救济法》，并成立了以霍普金斯为首的“联邦紧急救济署”。到</a:t>
            </a:r>
            <a:r>
              <a:rPr lang="en-US"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1934</a:t>
            </a:r>
            <a:r>
              <a:rPr lang="zh-CN"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年底，有大约</a:t>
            </a:r>
            <a:r>
              <a:rPr lang="en-US"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200</a:t>
            </a:r>
            <a:r>
              <a:rPr lang="zh-CN"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万个家庭得到了救济。在救济困难家庭的同时，还实行了以工代赈计划，成立了公共工程署等机构，管理公共工程。</a:t>
            </a:r>
            <a:endParaRPr lang="en-US" altLang="zh-CN" sz="2000" b="1" kern="100" dirty="0">
              <a:solidFill>
                <a:srgbClr val="42515A"/>
              </a:solidFill>
              <a:latin typeface="楷体" panose="02010609060101010101" charset="-122"/>
              <a:ea typeface="楷体" panose="02010609060101010101" charset="-122"/>
              <a:cs typeface="Times New Roman" panose="02020603050405020304" charset="0"/>
            </a:endParaRPr>
          </a:p>
          <a:p>
            <a:pPr indent="266700" algn="just">
              <a:lnSpc>
                <a:spcPct val="120000"/>
              </a:lnSpc>
              <a:spcAft>
                <a:spcPts val="0"/>
              </a:spcAft>
            </a:pPr>
            <a:r>
              <a:rPr lang="en-US"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                     </a:t>
            </a:r>
            <a:r>
              <a:rPr lang="zh-CN" altLang="zh-CN" sz="2000" b="1" kern="100" dirty="0">
                <a:solidFill>
                  <a:srgbClr val="42515A"/>
                </a:solidFill>
                <a:latin typeface="楷体" panose="02010609060101010101" charset="-122"/>
                <a:ea typeface="楷体" panose="02010609060101010101" charset="-122"/>
                <a:cs typeface="Times New Roman" panose="02020603050405020304" charset="0"/>
                <a:sym typeface="+mn-ea"/>
              </a:rPr>
              <a:t>——齐世荣、吴于廑主编《世界史·现代卷》</a:t>
            </a:r>
            <a:endParaRPr lang="zh-CN" altLang="zh-CN" sz="2000" b="1" kern="100" dirty="0">
              <a:latin typeface="楷体" panose="02010609060101010101" charset="-122"/>
              <a:ea typeface="楷体" panose="02010609060101010101" charset="-122"/>
              <a:cs typeface="Times New Roman" panose="02020603050405020304" charset="0"/>
            </a:endParaRPr>
          </a:p>
          <a:p>
            <a:pPr indent="266700" algn="just">
              <a:lnSpc>
                <a:spcPct val="120000"/>
              </a:lnSpc>
              <a:spcAft>
                <a:spcPts val="0"/>
              </a:spcAft>
            </a:pPr>
            <a:r>
              <a:rPr lang="en-US" altLang="zh-CN" sz="2400" b="1" kern="100" dirty="0">
                <a:latin typeface="宋体" panose="02010600030101010101" pitchFamily="2" charset="-122"/>
                <a:ea typeface="宋体" panose="02010600030101010101" pitchFamily="2" charset="-122"/>
                <a:cs typeface="Times New Roman" panose="02020603050405020304" charset="0"/>
                <a:sym typeface="+mn-ea"/>
              </a:rPr>
              <a:t>(2)</a:t>
            </a:r>
            <a:r>
              <a:rPr lang="en-US" altLang="zh-CN" sz="2400" b="1" kern="100" dirty="0">
                <a:solidFill>
                  <a:srgbClr val="42515A"/>
                </a:solidFill>
                <a:latin typeface="Calibri" panose="020F0502020204030204" charset="0"/>
                <a:ea typeface="宋体" panose="02010600030101010101" pitchFamily="2" charset="-122"/>
                <a:cs typeface="Times New Roman" panose="02020603050405020304" charset="0"/>
                <a:sym typeface="+mn-ea"/>
              </a:rPr>
              <a:t> </a:t>
            </a:r>
            <a:r>
              <a:rPr lang="zh-CN" altLang="zh-CN" sz="2400" b="1" kern="100" dirty="0">
                <a:solidFill>
                  <a:srgbClr val="42515A"/>
                </a:solidFill>
                <a:latin typeface="Verdana" panose="020B0604030504040204" pitchFamily="34" charset="0"/>
                <a:ea typeface="宋体" panose="02010600030101010101" pitchFamily="2" charset="-122"/>
                <a:cs typeface="Times New Roman" panose="02020603050405020304" charset="0"/>
                <a:sym typeface="+mn-ea"/>
              </a:rPr>
              <a:t>依据材料二，概括罗斯福</a:t>
            </a:r>
            <a:r>
              <a:rPr lang="zh-CN" altLang="zh-CN" sz="2400" b="1" kern="100" dirty="0">
                <a:solidFill>
                  <a:srgbClr val="42515A"/>
                </a:solidFill>
                <a:latin typeface="Calibri" panose="020F0502020204030204" charset="0"/>
                <a:ea typeface="宋体" panose="02010600030101010101" pitchFamily="2" charset="-122"/>
                <a:cs typeface="Times New Roman" panose="02020603050405020304" charset="0"/>
                <a:sym typeface="+mn-ea"/>
              </a:rPr>
              <a:t>解决民生问题的</a:t>
            </a:r>
            <a:r>
              <a:rPr lang="zh-CN" altLang="zh-CN" sz="2400" b="1" kern="100" dirty="0">
                <a:solidFill>
                  <a:srgbClr val="42515A"/>
                </a:solidFill>
                <a:latin typeface="Verdana" panose="020B0604030504040204" pitchFamily="34" charset="0"/>
                <a:ea typeface="宋体" panose="02010600030101010101" pitchFamily="2" charset="-122"/>
                <a:cs typeface="Times New Roman" panose="02020603050405020304" charset="0"/>
                <a:sym typeface="+mn-ea"/>
              </a:rPr>
              <a:t>措施。</a:t>
            </a:r>
            <a:r>
              <a:rPr lang="zh-CN" altLang="zh-CN" sz="2400" b="1" kern="100" dirty="0">
                <a:solidFill>
                  <a:srgbClr val="42515A"/>
                </a:solidFill>
                <a:latin typeface="Calibri" panose="020F0502020204030204" charset="0"/>
                <a:ea typeface="宋体" panose="02010600030101010101" pitchFamily="2" charset="-122"/>
                <a:cs typeface="Times New Roman" panose="02020603050405020304" charset="0"/>
                <a:sym typeface="+mn-ea"/>
              </a:rPr>
              <a:t>（</a:t>
            </a:r>
            <a:r>
              <a:rPr lang="en-US" altLang="zh-CN" sz="2400" b="1" kern="100" dirty="0">
                <a:solidFill>
                  <a:srgbClr val="42515A"/>
                </a:solidFill>
                <a:latin typeface="Calibri" panose="020F0502020204030204" charset="0"/>
                <a:ea typeface="宋体" panose="02010600030101010101" pitchFamily="2" charset="-122"/>
                <a:cs typeface="Times New Roman" panose="02020603050405020304" charset="0"/>
                <a:sym typeface="+mn-ea"/>
              </a:rPr>
              <a:t>4</a:t>
            </a:r>
            <a:r>
              <a:rPr lang="zh-CN" altLang="zh-CN" sz="2400" b="1" kern="100" dirty="0">
                <a:solidFill>
                  <a:srgbClr val="42515A"/>
                </a:solidFill>
                <a:latin typeface="Calibri" panose="020F0502020204030204" charset="0"/>
                <a:ea typeface="宋体" panose="02010600030101010101" pitchFamily="2" charset="-122"/>
                <a:cs typeface="Times New Roman" panose="02020603050405020304" charset="0"/>
                <a:sym typeface="+mn-ea"/>
              </a:rPr>
              <a:t>分）</a:t>
            </a:r>
            <a:endParaRPr lang="zh-CN" altLang="en-US" sz="2400" dirty="0"/>
          </a:p>
        </p:txBody>
      </p:sp>
      <p:sp>
        <p:nvSpPr>
          <p:cNvPr id="43" name="圆角矩形 42"/>
          <p:cNvSpPr/>
          <p:nvPr/>
        </p:nvSpPr>
        <p:spPr>
          <a:xfrm>
            <a:off x="8407961" y="4581257"/>
            <a:ext cx="648970" cy="33528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7" name="直接箭头连接符 6"/>
          <p:cNvCxnSpPr/>
          <p:nvPr/>
        </p:nvCxnSpPr>
        <p:spPr>
          <a:xfrm>
            <a:off x="8759433" y="4945145"/>
            <a:ext cx="297497" cy="39178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8312217" y="5416898"/>
            <a:ext cx="2464339" cy="461665"/>
          </a:xfrm>
          <a:prstGeom prst="rect">
            <a:avLst/>
          </a:prstGeom>
          <a:noFill/>
        </p:spPr>
        <p:txBody>
          <a:bodyPr wrap="square" rtlCol="0">
            <a:spAutoFit/>
          </a:bodyPr>
          <a:lstStyle/>
          <a:p>
            <a:r>
              <a:rPr lang="zh-CN" altLang="en-US" sz="2400" dirty="0">
                <a:solidFill>
                  <a:srgbClr val="FF0000"/>
                </a:solidFill>
              </a:rPr>
              <a:t>中心词（答措施）</a:t>
            </a:r>
          </a:p>
        </p:txBody>
      </p:sp>
      <p:sp>
        <p:nvSpPr>
          <p:cNvPr id="13" name="圆角矩形 12"/>
          <p:cNvSpPr/>
          <p:nvPr/>
        </p:nvSpPr>
        <p:spPr>
          <a:xfrm>
            <a:off x="2851149" y="4577150"/>
            <a:ext cx="2494573" cy="400871"/>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14" name="直接箭头连接符 13"/>
          <p:cNvCxnSpPr/>
          <p:nvPr/>
        </p:nvCxnSpPr>
        <p:spPr>
          <a:xfrm flipH="1">
            <a:off x="2484755" y="4803566"/>
            <a:ext cx="354330" cy="24286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281944" y="5046428"/>
            <a:ext cx="3415605" cy="461665"/>
          </a:xfrm>
          <a:prstGeom prst="rect">
            <a:avLst/>
          </a:prstGeom>
          <a:noFill/>
        </p:spPr>
        <p:txBody>
          <a:bodyPr wrap="square" rtlCol="0">
            <a:spAutoFit/>
          </a:bodyPr>
          <a:lstStyle/>
          <a:p>
            <a:r>
              <a:rPr lang="zh-CN" altLang="en-US" sz="2400" dirty="0">
                <a:solidFill>
                  <a:srgbClr val="FF0000"/>
                </a:solidFill>
              </a:rPr>
              <a:t>限定词（答案源于材料）</a:t>
            </a:r>
          </a:p>
        </p:txBody>
      </p:sp>
      <p:sp>
        <p:nvSpPr>
          <p:cNvPr id="16" name="文本框 15"/>
          <p:cNvSpPr txBox="1"/>
          <p:nvPr/>
        </p:nvSpPr>
        <p:spPr>
          <a:xfrm>
            <a:off x="791478" y="5647730"/>
            <a:ext cx="5935980" cy="707886"/>
          </a:xfrm>
          <a:prstGeom prst="rect">
            <a:avLst/>
          </a:prstGeom>
          <a:noFill/>
        </p:spPr>
        <p:txBody>
          <a:bodyPr wrap="square" rtlCol="0">
            <a:spAutoFit/>
          </a:bodyPr>
          <a:lstStyle/>
          <a:p>
            <a:r>
              <a:rPr lang="zh-CN" altLang="en-US" sz="2000" dirty="0"/>
              <a:t>根据所学知识回答（答案源于所学）</a:t>
            </a:r>
          </a:p>
          <a:p>
            <a:r>
              <a:rPr lang="zh-CN" altLang="en-US" sz="2000" dirty="0"/>
              <a:t>依据材料并结合所学知识回答（答案源于材料</a:t>
            </a:r>
            <a:r>
              <a:rPr lang="en-US" altLang="zh-CN" sz="2000" dirty="0"/>
              <a:t>+</a:t>
            </a:r>
            <a:r>
              <a:rPr lang="zh-CN" altLang="en-US" sz="2000" dirty="0"/>
              <a:t>所学）</a:t>
            </a:r>
          </a:p>
        </p:txBody>
      </p:sp>
      <p:grpSp>
        <p:nvGrpSpPr>
          <p:cNvPr id="23" name="组合 22"/>
          <p:cNvGrpSpPr/>
          <p:nvPr/>
        </p:nvGrpSpPr>
        <p:grpSpPr>
          <a:xfrm>
            <a:off x="495731" y="1478481"/>
            <a:ext cx="1069045" cy="595223"/>
            <a:chOff x="744645" y="1850329"/>
            <a:chExt cx="1069045" cy="595223"/>
          </a:xfrm>
        </p:grpSpPr>
        <p:sp>
          <p:nvSpPr>
            <p:cNvPr id="24" name="五边形 23"/>
            <p:cNvSpPr/>
            <p:nvPr/>
          </p:nvSpPr>
          <p:spPr>
            <a:xfrm>
              <a:off x="744645" y="1850329"/>
              <a:ext cx="1069045" cy="595223"/>
            </a:xfrm>
            <a:prstGeom prst="homePlate">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799755" y="1910711"/>
              <a:ext cx="941571" cy="461665"/>
            </a:xfrm>
            <a:prstGeom prst="rect">
              <a:avLst/>
            </a:prstGeom>
            <a:noFill/>
          </p:spPr>
          <p:txBody>
            <a:bodyPr wrap="square" rtlCol="0">
              <a:spAutoFit/>
            </a:bodyPr>
            <a:lstStyle/>
            <a:p>
              <a:r>
                <a:rPr lang="zh-CN" altLang="en-US" sz="2400" dirty="0">
                  <a:solidFill>
                    <a:schemeClr val="bg1"/>
                  </a:solidFill>
                </a:rPr>
                <a:t>一读</a:t>
              </a:r>
            </a:p>
          </p:txBody>
        </p:sp>
      </p:grpSp>
      <p:grpSp>
        <p:nvGrpSpPr>
          <p:cNvPr id="26" name="组合 25"/>
          <p:cNvGrpSpPr/>
          <p:nvPr/>
        </p:nvGrpSpPr>
        <p:grpSpPr>
          <a:xfrm>
            <a:off x="501551" y="2406632"/>
            <a:ext cx="1069045" cy="595223"/>
            <a:chOff x="744645" y="1850329"/>
            <a:chExt cx="1069045" cy="595223"/>
          </a:xfrm>
        </p:grpSpPr>
        <p:sp>
          <p:nvSpPr>
            <p:cNvPr id="27" name="五边形 26"/>
            <p:cNvSpPr/>
            <p:nvPr/>
          </p:nvSpPr>
          <p:spPr>
            <a:xfrm>
              <a:off x="744645" y="1850329"/>
              <a:ext cx="1069045" cy="595223"/>
            </a:xfrm>
            <a:prstGeom prst="homePlate">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799755" y="1910711"/>
              <a:ext cx="941571" cy="461665"/>
            </a:xfrm>
            <a:prstGeom prst="rect">
              <a:avLst/>
            </a:prstGeom>
            <a:noFill/>
          </p:spPr>
          <p:txBody>
            <a:bodyPr wrap="square" rtlCol="0">
              <a:spAutoFit/>
            </a:bodyPr>
            <a:lstStyle/>
            <a:p>
              <a:r>
                <a:rPr lang="zh-CN" altLang="en-US" sz="2400" dirty="0">
                  <a:solidFill>
                    <a:schemeClr val="bg1"/>
                  </a:solidFill>
                </a:rPr>
                <a:t>二审</a:t>
              </a:r>
            </a:p>
          </p:txBody>
        </p:sp>
      </p:gr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inVertical)">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barn(inVertical)">
                                      <p:cBhvr>
                                        <p:cTn id="24" dur="500"/>
                                        <p:tgtEl>
                                          <p:spTgt spid="2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wheel(1)">
                                      <p:cBhvr>
                                        <p:cTn id="41" dur="1000"/>
                                        <p:tgtEl>
                                          <p:spTgt spid="43"/>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500" fill="hold"/>
                                        <p:tgtEl>
                                          <p:spTgt spid="10"/>
                                        </p:tgtEl>
                                        <p:attrNameLst>
                                          <p:attrName>ppt_x</p:attrName>
                                        </p:attrNameLst>
                                      </p:cBhvr>
                                      <p:tavLst>
                                        <p:tav tm="0">
                                          <p:val>
                                            <p:strVal val="#ppt_x"/>
                                          </p:val>
                                        </p:tav>
                                        <p:tav tm="100000">
                                          <p:val>
                                            <p:strVal val="#ppt_x"/>
                                          </p:val>
                                        </p:tav>
                                      </p:tavLst>
                                    </p:anim>
                                    <p:anim calcmode="lin" valueType="num">
                                      <p:cBhvr additive="base">
                                        <p:cTn id="5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grpId="0" nodeType="click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heel(1)">
                                      <p:cBhvr>
                                        <p:cTn id="58" dur="1000"/>
                                        <p:tgtEl>
                                          <p:spTgt spid="13"/>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ppt_x"/>
                                          </p:val>
                                        </p:tav>
                                        <p:tav tm="100000">
                                          <p:val>
                                            <p:strVal val="#ppt_x"/>
                                          </p:val>
                                        </p:tav>
                                      </p:tavLst>
                                    </p:anim>
                                    <p:anim calcmode="lin" valueType="num">
                                      <p:cBhvr additive="base">
                                        <p:cTn id="6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500" fill="hold"/>
                                        <p:tgtEl>
                                          <p:spTgt spid="15"/>
                                        </p:tgtEl>
                                        <p:attrNameLst>
                                          <p:attrName>ppt_x</p:attrName>
                                        </p:attrNameLst>
                                      </p:cBhvr>
                                      <p:tavLst>
                                        <p:tav tm="0">
                                          <p:val>
                                            <p:strVal val="#ppt_x"/>
                                          </p:val>
                                        </p:tav>
                                        <p:tav tm="100000">
                                          <p:val>
                                            <p:strVal val="#ppt_x"/>
                                          </p:val>
                                        </p:tav>
                                      </p:tavLst>
                                    </p:anim>
                                    <p:anim calcmode="lin" valueType="num">
                                      <p:cBhvr additive="base">
                                        <p:cTn id="7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500" fill="hold"/>
                                        <p:tgtEl>
                                          <p:spTgt spid="16"/>
                                        </p:tgtEl>
                                        <p:attrNameLst>
                                          <p:attrName>ppt_x</p:attrName>
                                        </p:attrNameLst>
                                      </p:cBhvr>
                                      <p:tavLst>
                                        <p:tav tm="0">
                                          <p:val>
                                            <p:strVal val="#ppt_x"/>
                                          </p:val>
                                        </p:tav>
                                        <p:tav tm="100000">
                                          <p:val>
                                            <p:strVal val="#ppt_x"/>
                                          </p:val>
                                        </p:tav>
                                      </p:tavLst>
                                    </p:anim>
                                    <p:anim calcmode="lin" valueType="num">
                                      <p:cBhvr additive="base">
                                        <p:cTn id="7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3" grpId="0" animBg="1"/>
      <p:bldP spid="43" grpId="0" animBg="1"/>
      <p:bldP spid="10" grpId="0"/>
      <p:bldP spid="13" grpId="0" animBg="1"/>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582607" y="417645"/>
            <a:ext cx="1808480" cy="583565"/>
          </a:xfrm>
          <a:prstGeom prst="rect">
            <a:avLst/>
          </a:prstGeom>
        </p:spPr>
        <p:txBody>
          <a:bodyPr wrap="none">
            <a:spAutoFit/>
          </a:bodyPr>
          <a:lstStyle/>
          <a:p>
            <a:pPr lvl="0"/>
            <a:r>
              <a:rPr lang="zh-CN" altLang="en-US" sz="3200" b="1" dirty="0">
                <a:solidFill>
                  <a:srgbClr val="0F203E"/>
                </a:solidFill>
                <a:latin typeface="微软雅黑" panose="020B0503020204020204" charset="-122"/>
              </a:rPr>
              <a:t>授之以渔</a:t>
            </a:r>
          </a:p>
        </p:txBody>
      </p:sp>
      <p:cxnSp>
        <p:nvCxnSpPr>
          <p:cNvPr id="6" name="直接连接符 5"/>
          <p:cNvCxnSpPr/>
          <p:nvPr/>
        </p:nvCxnSpPr>
        <p:spPr>
          <a:xfrm>
            <a:off x="1482090" y="982980"/>
            <a:ext cx="10258425" cy="18415"/>
          </a:xfrm>
          <a:prstGeom prst="line">
            <a:avLst/>
          </a:prstGeom>
          <a:ln>
            <a:solidFill>
              <a:srgbClr val="0F203E"/>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515938" y="250825"/>
            <a:ext cx="918415" cy="918415"/>
            <a:chOff x="1466479" y="1781857"/>
            <a:chExt cx="3294284" cy="3294284"/>
          </a:xfrm>
        </p:grpSpPr>
        <p:sp>
          <p:nvSpPr>
            <p:cNvPr id="20" name="椭圆 19"/>
            <p:cNvSpPr/>
            <p:nvPr/>
          </p:nvSpPr>
          <p:spPr>
            <a:xfrm>
              <a:off x="1466479" y="1781857"/>
              <a:ext cx="3294284" cy="3294284"/>
            </a:xfrm>
            <a:prstGeom prst="ellipse">
              <a:avLst/>
            </a:prstGeom>
            <a:solidFill>
              <a:schemeClr val="bg1"/>
            </a:solidFill>
            <a:ln>
              <a:noFill/>
            </a:ln>
            <a:effectLst>
              <a:outerShdw blurRad="63500" sx="102000" sy="102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646418" y="1961795"/>
              <a:ext cx="2934407" cy="2934406"/>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agenda_13877"/>
          <p:cNvSpPr>
            <a:spLocks noChangeAspect="1"/>
          </p:cNvSpPr>
          <p:nvPr/>
        </p:nvSpPr>
        <p:spPr bwMode="auto">
          <a:xfrm>
            <a:off x="773765" y="653121"/>
            <a:ext cx="402759" cy="402493"/>
          </a:xfrm>
          <a:custGeom>
            <a:avLst/>
            <a:gdLst>
              <a:gd name="T0" fmla="*/ 304 w 12633"/>
              <a:gd name="T1" fmla="*/ 5016 h 12624"/>
              <a:gd name="T2" fmla="*/ 12065 w 12633"/>
              <a:gd name="T3" fmla="*/ 115 h 12624"/>
              <a:gd name="T4" fmla="*/ 12560 w 12633"/>
              <a:gd name="T5" fmla="*/ 541 h 12624"/>
              <a:gd name="T6" fmla="*/ 9631 w 12633"/>
              <a:gd name="T7" fmla="*/ 12260 h 12624"/>
              <a:gd name="T8" fmla="*/ 9042 w 12633"/>
              <a:gd name="T9" fmla="*/ 12452 h 12624"/>
              <a:gd name="T10" fmla="*/ 6498 w 12633"/>
              <a:gd name="T11" fmla="*/ 10333 h 12624"/>
              <a:gd name="T12" fmla="*/ 6006 w 12633"/>
              <a:gd name="T13" fmla="*/ 10355 h 12624"/>
              <a:gd name="T14" fmla="*/ 4701 w 12633"/>
              <a:gd name="T15" fmla="*/ 11659 h 12624"/>
              <a:gd name="T16" fmla="*/ 4303 w 12633"/>
              <a:gd name="T17" fmla="*/ 11738 h 12624"/>
              <a:gd name="T18" fmla="*/ 4077 w 12633"/>
              <a:gd name="T19" fmla="*/ 11401 h 12624"/>
              <a:gd name="T20" fmla="*/ 4077 w 12633"/>
              <a:gd name="T21" fmla="*/ 8646 h 12624"/>
              <a:gd name="T22" fmla="*/ 4184 w 12633"/>
              <a:gd name="T23" fmla="*/ 8387 h 12624"/>
              <a:gd name="T24" fmla="*/ 9490 w 12633"/>
              <a:gd name="T25" fmla="*/ 3081 h 12624"/>
              <a:gd name="T26" fmla="*/ 3226 w 12633"/>
              <a:gd name="T27" fmla="*/ 7780 h 12624"/>
              <a:gd name="T28" fmla="*/ 2773 w 12633"/>
              <a:gd name="T29" fmla="*/ 7768 h 12624"/>
              <a:gd name="T30" fmla="*/ 211 w 12633"/>
              <a:gd name="T31" fmla="*/ 5634 h 12624"/>
              <a:gd name="T32" fmla="*/ 304 w 12633"/>
              <a:gd name="T33" fmla="*/ 5016 h 12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33" h="12624">
                <a:moveTo>
                  <a:pt x="304" y="5016"/>
                </a:moveTo>
                <a:lnTo>
                  <a:pt x="12065" y="115"/>
                </a:lnTo>
                <a:cubicBezTo>
                  <a:pt x="12342" y="0"/>
                  <a:pt x="12633" y="250"/>
                  <a:pt x="12560" y="541"/>
                </a:cubicBezTo>
                <a:lnTo>
                  <a:pt x="9631" y="12260"/>
                </a:lnTo>
                <a:cubicBezTo>
                  <a:pt x="9565" y="12521"/>
                  <a:pt x="9249" y="12624"/>
                  <a:pt x="9042" y="12452"/>
                </a:cubicBezTo>
                <a:lnTo>
                  <a:pt x="6498" y="10333"/>
                </a:lnTo>
                <a:cubicBezTo>
                  <a:pt x="6353" y="10212"/>
                  <a:pt x="6139" y="10221"/>
                  <a:pt x="6006" y="10355"/>
                </a:cubicBezTo>
                <a:lnTo>
                  <a:pt x="4701" y="11659"/>
                </a:lnTo>
                <a:cubicBezTo>
                  <a:pt x="4596" y="11763"/>
                  <a:pt x="4440" y="11794"/>
                  <a:pt x="4303" y="11738"/>
                </a:cubicBezTo>
                <a:cubicBezTo>
                  <a:pt x="4167" y="11681"/>
                  <a:pt x="4078" y="11549"/>
                  <a:pt x="4077" y="11401"/>
                </a:cubicBezTo>
                <a:lnTo>
                  <a:pt x="4077" y="8646"/>
                </a:lnTo>
                <a:cubicBezTo>
                  <a:pt x="4077" y="8549"/>
                  <a:pt x="4116" y="8456"/>
                  <a:pt x="4184" y="8387"/>
                </a:cubicBezTo>
                <a:lnTo>
                  <a:pt x="9490" y="3081"/>
                </a:lnTo>
                <a:lnTo>
                  <a:pt x="3226" y="7780"/>
                </a:lnTo>
                <a:cubicBezTo>
                  <a:pt x="3091" y="7881"/>
                  <a:pt x="2903" y="7877"/>
                  <a:pt x="2773" y="7768"/>
                </a:cubicBezTo>
                <a:lnTo>
                  <a:pt x="211" y="5634"/>
                </a:lnTo>
                <a:cubicBezTo>
                  <a:pt x="0" y="5458"/>
                  <a:pt x="51" y="5122"/>
                  <a:pt x="304" y="5016"/>
                </a:cubicBezTo>
                <a:close/>
              </a:path>
            </a:pathLst>
          </a:custGeom>
          <a:solidFill>
            <a:schemeClr val="bg1"/>
          </a:solidFill>
          <a:ln>
            <a:noFill/>
          </a:ln>
        </p:spPr>
        <p:txBody>
          <a:bodyPr/>
          <a:lstStyle/>
          <a:p>
            <a:endParaRPr lang="zh-CN" altLang="en-US"/>
          </a:p>
        </p:txBody>
      </p:sp>
      <p:sp>
        <p:nvSpPr>
          <p:cNvPr id="8" name="文本框 7"/>
          <p:cNvSpPr txBox="1"/>
          <p:nvPr/>
        </p:nvSpPr>
        <p:spPr>
          <a:xfrm>
            <a:off x="1865355" y="1626053"/>
            <a:ext cx="9806186" cy="830997"/>
          </a:xfrm>
          <a:prstGeom prst="rect">
            <a:avLst/>
          </a:prstGeom>
          <a:noFill/>
          <a:ln w="12700">
            <a:solidFill>
              <a:schemeClr val="accent1"/>
            </a:solidFill>
            <a:prstDash val="sysDash"/>
          </a:ln>
        </p:spPr>
        <p:txBody>
          <a:bodyPr wrap="square" rtlCol="0">
            <a:spAutoFit/>
          </a:bodyPr>
          <a:lstStyle/>
          <a:p>
            <a:r>
              <a:rPr lang="zh-CN" altLang="en-US" sz="2400" b="1" dirty="0">
                <a:sym typeface="+mn-ea"/>
              </a:rPr>
              <a:t>通读：导语、材料（正文、出处）、问题 </a:t>
            </a:r>
            <a:r>
              <a:rPr lang="en-US" altLang="zh-CN" sz="2400" b="1" dirty="0">
                <a:sym typeface="+mn-ea"/>
              </a:rPr>
              <a:t>——</a:t>
            </a:r>
            <a:r>
              <a:rPr lang="zh-CN" altLang="en-US" sz="2400" b="1" dirty="0">
                <a:solidFill>
                  <a:srgbClr val="FF0000"/>
                </a:solidFill>
                <a:sym typeface="+mn-ea"/>
              </a:rPr>
              <a:t>明确考查知识点</a:t>
            </a:r>
            <a:r>
              <a:rPr lang="zh-CN" altLang="en-US" sz="2400" b="1" dirty="0">
                <a:sym typeface="+mn-ea"/>
              </a:rPr>
              <a:t> </a:t>
            </a:r>
            <a:endParaRPr lang="en-US" altLang="zh-CN" sz="2400" b="1" dirty="0">
              <a:sym typeface="+mn-ea"/>
            </a:endParaRPr>
          </a:p>
          <a:p>
            <a:r>
              <a:rPr lang="en-US" altLang="zh-CN" sz="2400" b="1" dirty="0">
                <a:sym typeface="+mn-ea"/>
              </a:rPr>
              <a:t>            </a:t>
            </a:r>
            <a:r>
              <a:rPr lang="zh-CN" altLang="en-US" sz="2400" b="1" dirty="0">
                <a:sym typeface="+mn-ea"/>
              </a:rPr>
              <a:t>（通常三则材料有一个共同主题）</a:t>
            </a:r>
            <a:endParaRPr lang="zh-CN" altLang="en-US" sz="2400" b="1" dirty="0"/>
          </a:p>
        </p:txBody>
      </p:sp>
      <p:sp>
        <p:nvSpPr>
          <p:cNvPr id="9" name="文本框 8"/>
          <p:cNvSpPr txBox="1"/>
          <p:nvPr/>
        </p:nvSpPr>
        <p:spPr>
          <a:xfrm>
            <a:off x="1861930" y="2778400"/>
            <a:ext cx="9809611" cy="1646605"/>
          </a:xfrm>
          <a:prstGeom prst="rect">
            <a:avLst/>
          </a:prstGeom>
          <a:noFill/>
          <a:ln>
            <a:solidFill>
              <a:srgbClr val="00B050"/>
            </a:solidFill>
            <a:prstDash val="sysDash"/>
          </a:ln>
        </p:spPr>
        <p:txBody>
          <a:bodyPr wrap="square" rtlCol="0">
            <a:spAutoFit/>
          </a:bodyPr>
          <a:lstStyle/>
          <a:p>
            <a:pPr>
              <a:spcAft>
                <a:spcPts val="600"/>
              </a:spcAft>
            </a:pPr>
            <a:r>
              <a:rPr lang="zh-CN" altLang="en-US" sz="2400" b="1" dirty="0">
                <a:sym typeface="+mn-ea"/>
              </a:rPr>
              <a:t>①问题：</a:t>
            </a:r>
            <a:r>
              <a:rPr lang="zh-CN" altLang="en-US" sz="2400" b="1" dirty="0">
                <a:solidFill>
                  <a:srgbClr val="FF0000"/>
                </a:solidFill>
                <a:sym typeface="+mn-ea"/>
              </a:rPr>
              <a:t>中心词（明确答什么）</a:t>
            </a:r>
            <a:r>
              <a:rPr lang="zh-CN" altLang="en-US" sz="2400" b="1" dirty="0">
                <a:sym typeface="+mn-ea"/>
              </a:rPr>
              <a:t>、</a:t>
            </a:r>
            <a:r>
              <a:rPr lang="zh-CN" altLang="en-US" sz="2400" b="1" dirty="0">
                <a:solidFill>
                  <a:srgbClr val="FF0000"/>
                </a:solidFill>
                <a:sym typeface="+mn-ea"/>
              </a:rPr>
              <a:t>限定词（答案来源</a:t>
            </a:r>
            <a:r>
              <a:rPr lang="zh-CN" altLang="en-US" sz="2400" b="1" dirty="0">
                <a:sym typeface="+mn-ea"/>
              </a:rPr>
              <a:t>）、分值（答几条）</a:t>
            </a:r>
            <a:endParaRPr lang="en-US" altLang="zh-CN" sz="2400" b="1" dirty="0">
              <a:sym typeface="+mn-ea"/>
            </a:endParaRPr>
          </a:p>
          <a:p>
            <a:r>
              <a:rPr lang="zh-CN" altLang="en-US" sz="2400" b="1" dirty="0">
                <a:sym typeface="+mn-ea"/>
              </a:rPr>
              <a:t>②材料 ：带着问题读材料（导语、正文、出处、注解等 ）</a:t>
            </a:r>
          </a:p>
          <a:p>
            <a:r>
              <a:rPr lang="zh-CN" altLang="en-US" sz="2400" b="1" dirty="0">
                <a:sym typeface="+mn-ea"/>
              </a:rPr>
              <a:t>                    圈 出关键信息</a:t>
            </a:r>
            <a:endParaRPr lang="zh-CN" altLang="en-US" sz="2400" b="1" dirty="0"/>
          </a:p>
          <a:p>
            <a:r>
              <a:rPr lang="zh-CN" altLang="en-US" sz="2400" b="1" dirty="0">
                <a:sym typeface="+mn-ea"/>
              </a:rPr>
              <a:t>                    联系教材所学并结合问题，</a:t>
            </a:r>
            <a:r>
              <a:rPr lang="zh-CN" altLang="en-US" sz="2400" b="1" dirty="0">
                <a:solidFill>
                  <a:srgbClr val="FF0000"/>
                </a:solidFill>
                <a:sym typeface="+mn-ea"/>
              </a:rPr>
              <a:t>精准定位题目考查的知识点</a:t>
            </a:r>
            <a:endParaRPr lang="zh-CN" altLang="en-US" sz="2400" b="1" dirty="0">
              <a:sym typeface="+mn-ea"/>
            </a:endParaRPr>
          </a:p>
        </p:txBody>
      </p:sp>
      <p:sp>
        <p:nvSpPr>
          <p:cNvPr id="12" name="文本框 11"/>
          <p:cNvSpPr txBox="1"/>
          <p:nvPr/>
        </p:nvSpPr>
        <p:spPr>
          <a:xfrm>
            <a:off x="1882937" y="4681716"/>
            <a:ext cx="9788603" cy="1200329"/>
          </a:xfrm>
          <a:prstGeom prst="rect">
            <a:avLst/>
          </a:prstGeom>
          <a:noFill/>
          <a:ln>
            <a:solidFill>
              <a:srgbClr val="00B0F0"/>
            </a:solidFill>
            <a:prstDash val="sysDash"/>
          </a:ln>
        </p:spPr>
        <p:txBody>
          <a:bodyPr wrap="square" rtlCol="0">
            <a:spAutoFit/>
          </a:bodyPr>
          <a:lstStyle/>
          <a:p>
            <a:r>
              <a:rPr lang="zh-CN" altLang="en-US" sz="2400" b="1" dirty="0"/>
              <a:t>①答案</a:t>
            </a:r>
            <a:r>
              <a:rPr lang="zh-CN" altLang="en-US" sz="2400" b="1" dirty="0">
                <a:solidFill>
                  <a:srgbClr val="FF0000"/>
                </a:solidFill>
              </a:rPr>
              <a:t>段落化、提示语化、要点化、序号化。</a:t>
            </a:r>
            <a:endParaRPr lang="zh-CN" altLang="en-US" sz="2400" b="1" dirty="0"/>
          </a:p>
          <a:p>
            <a:r>
              <a:rPr lang="zh-CN" altLang="en-US" sz="2400" b="1" dirty="0"/>
              <a:t>②根据分值确定答案要点</a:t>
            </a:r>
          </a:p>
          <a:p>
            <a:r>
              <a:rPr lang="zh-CN" altLang="en-US" sz="2400" b="1" dirty="0"/>
              <a:t>③ 运用</a:t>
            </a:r>
            <a:r>
              <a:rPr lang="zh-CN" altLang="en-US" sz="2400" b="1" dirty="0">
                <a:solidFill>
                  <a:srgbClr val="FF0000"/>
                </a:solidFill>
              </a:rPr>
              <a:t>历史学科语言</a:t>
            </a:r>
            <a:r>
              <a:rPr lang="zh-CN" altLang="en-US" sz="2400" b="1" dirty="0"/>
              <a:t>（源于课本），</a:t>
            </a:r>
            <a:r>
              <a:rPr lang="zh-CN" altLang="en-US" sz="2400" b="1" dirty="0">
                <a:sym typeface="+mn-ea"/>
              </a:rPr>
              <a:t>字迹清晰、卷面整洁</a:t>
            </a:r>
            <a:endParaRPr lang="zh-CN" altLang="en-US" sz="2400" b="1" dirty="0"/>
          </a:p>
        </p:txBody>
      </p:sp>
      <p:grpSp>
        <p:nvGrpSpPr>
          <p:cNvPr id="11" name="组合 10"/>
          <p:cNvGrpSpPr/>
          <p:nvPr/>
        </p:nvGrpSpPr>
        <p:grpSpPr>
          <a:xfrm>
            <a:off x="822279" y="1608801"/>
            <a:ext cx="1069045" cy="595223"/>
            <a:chOff x="744645" y="1850329"/>
            <a:chExt cx="1069045" cy="595223"/>
          </a:xfrm>
        </p:grpSpPr>
        <p:sp>
          <p:nvSpPr>
            <p:cNvPr id="2" name="五边形 1"/>
            <p:cNvSpPr/>
            <p:nvPr/>
          </p:nvSpPr>
          <p:spPr>
            <a:xfrm>
              <a:off x="744645" y="1850329"/>
              <a:ext cx="1069045" cy="595223"/>
            </a:xfrm>
            <a:prstGeom prst="homePlate">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9"/>
            <p:cNvSpPr txBox="1"/>
            <p:nvPr/>
          </p:nvSpPr>
          <p:spPr>
            <a:xfrm>
              <a:off x="799755" y="1910711"/>
              <a:ext cx="941571" cy="461665"/>
            </a:xfrm>
            <a:prstGeom prst="rect">
              <a:avLst/>
            </a:prstGeom>
            <a:noFill/>
          </p:spPr>
          <p:txBody>
            <a:bodyPr wrap="square" rtlCol="0">
              <a:spAutoFit/>
            </a:bodyPr>
            <a:lstStyle/>
            <a:p>
              <a:r>
                <a:rPr lang="zh-CN" altLang="en-US" sz="2400" dirty="0">
                  <a:solidFill>
                    <a:schemeClr val="bg1"/>
                  </a:solidFill>
                </a:rPr>
                <a:t>一读</a:t>
              </a:r>
            </a:p>
          </p:txBody>
        </p:sp>
      </p:grpSp>
      <p:grpSp>
        <p:nvGrpSpPr>
          <p:cNvPr id="17" name="组合 16"/>
          <p:cNvGrpSpPr/>
          <p:nvPr/>
        </p:nvGrpSpPr>
        <p:grpSpPr>
          <a:xfrm>
            <a:off x="825633" y="2773323"/>
            <a:ext cx="1069045" cy="595223"/>
            <a:chOff x="744645" y="1850329"/>
            <a:chExt cx="1069045" cy="595223"/>
          </a:xfrm>
        </p:grpSpPr>
        <p:sp>
          <p:nvSpPr>
            <p:cNvPr id="18" name="五边形 17"/>
            <p:cNvSpPr/>
            <p:nvPr/>
          </p:nvSpPr>
          <p:spPr>
            <a:xfrm>
              <a:off x="744645" y="1850329"/>
              <a:ext cx="1069045" cy="595223"/>
            </a:xfrm>
            <a:prstGeom prst="homePlate">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799755" y="1910711"/>
              <a:ext cx="941571" cy="461665"/>
            </a:xfrm>
            <a:prstGeom prst="rect">
              <a:avLst/>
            </a:prstGeom>
            <a:noFill/>
          </p:spPr>
          <p:txBody>
            <a:bodyPr wrap="square" rtlCol="0">
              <a:spAutoFit/>
            </a:bodyPr>
            <a:lstStyle/>
            <a:p>
              <a:r>
                <a:rPr lang="zh-CN" altLang="en-US" sz="2400" dirty="0">
                  <a:solidFill>
                    <a:schemeClr val="bg1"/>
                  </a:solidFill>
                </a:rPr>
                <a:t>二审</a:t>
              </a:r>
            </a:p>
          </p:txBody>
        </p:sp>
      </p:grpSp>
      <p:grpSp>
        <p:nvGrpSpPr>
          <p:cNvPr id="24" name="组合 23"/>
          <p:cNvGrpSpPr/>
          <p:nvPr/>
        </p:nvGrpSpPr>
        <p:grpSpPr>
          <a:xfrm>
            <a:off x="840269" y="4725676"/>
            <a:ext cx="1069045" cy="595223"/>
            <a:chOff x="744645" y="1850329"/>
            <a:chExt cx="1069045" cy="595223"/>
          </a:xfrm>
        </p:grpSpPr>
        <p:sp>
          <p:nvSpPr>
            <p:cNvPr id="25" name="五边形 24"/>
            <p:cNvSpPr/>
            <p:nvPr/>
          </p:nvSpPr>
          <p:spPr>
            <a:xfrm>
              <a:off x="744645" y="1850329"/>
              <a:ext cx="1069045" cy="595223"/>
            </a:xfrm>
            <a:prstGeom prst="homePlate">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25"/>
            <p:cNvSpPr txBox="1"/>
            <p:nvPr/>
          </p:nvSpPr>
          <p:spPr>
            <a:xfrm>
              <a:off x="799755" y="1910711"/>
              <a:ext cx="941571" cy="461665"/>
            </a:xfrm>
            <a:prstGeom prst="rect">
              <a:avLst/>
            </a:prstGeom>
            <a:noFill/>
          </p:spPr>
          <p:txBody>
            <a:bodyPr wrap="square" rtlCol="0">
              <a:spAutoFit/>
            </a:bodyPr>
            <a:lstStyle/>
            <a:p>
              <a:r>
                <a:rPr lang="zh-CN" altLang="en-US" sz="2400" dirty="0">
                  <a:solidFill>
                    <a:schemeClr val="bg1"/>
                  </a:solidFill>
                </a:rPr>
                <a:t>三答</a:t>
              </a:r>
            </a:p>
          </p:txBody>
        </p:sp>
      </p:grpSp>
      <p:sp>
        <p:nvSpPr>
          <p:cNvPr id="27" name="文本框 3"/>
          <p:cNvSpPr txBox="1"/>
          <p:nvPr/>
        </p:nvSpPr>
        <p:spPr>
          <a:xfrm>
            <a:off x="6680872" y="530522"/>
            <a:ext cx="4990669" cy="461665"/>
          </a:xfrm>
          <a:prstGeom prst="rect">
            <a:avLst/>
          </a:prstGeom>
          <a:noFill/>
        </p:spPr>
        <p:txBody>
          <a:bodyPr wrap="square" rtlCol="0">
            <a:spAutoFit/>
          </a:bodyPr>
          <a:lstStyle/>
          <a:p>
            <a:r>
              <a:rPr lang="zh-CN" altLang="en-US" sz="2400" b="1" dirty="0"/>
              <a:t>材料解析三步走：一读二审三答</a:t>
            </a:r>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barn(inVertical)">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582607" y="417645"/>
            <a:ext cx="1808480" cy="583565"/>
          </a:xfrm>
          <a:prstGeom prst="rect">
            <a:avLst/>
          </a:prstGeom>
        </p:spPr>
        <p:txBody>
          <a:bodyPr wrap="none">
            <a:spAutoFit/>
          </a:bodyPr>
          <a:lstStyle/>
          <a:p>
            <a:pPr lvl="0"/>
            <a:r>
              <a:rPr lang="zh-CN" altLang="en-US" sz="3200" b="1" dirty="0">
                <a:solidFill>
                  <a:srgbClr val="0F203E"/>
                </a:solidFill>
                <a:latin typeface="微软雅黑" panose="020B0503020204020204" charset="-122"/>
              </a:rPr>
              <a:t>实战演练</a:t>
            </a:r>
          </a:p>
        </p:txBody>
      </p:sp>
      <p:cxnSp>
        <p:nvCxnSpPr>
          <p:cNvPr id="6" name="直接连接符 5"/>
          <p:cNvCxnSpPr/>
          <p:nvPr/>
        </p:nvCxnSpPr>
        <p:spPr>
          <a:xfrm>
            <a:off x="1482090" y="982980"/>
            <a:ext cx="10258425" cy="18415"/>
          </a:xfrm>
          <a:prstGeom prst="line">
            <a:avLst/>
          </a:prstGeom>
          <a:ln>
            <a:solidFill>
              <a:srgbClr val="0F203E"/>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515938" y="250825"/>
            <a:ext cx="918415" cy="918415"/>
            <a:chOff x="1466479" y="1781857"/>
            <a:chExt cx="3294284" cy="3294284"/>
          </a:xfrm>
        </p:grpSpPr>
        <p:sp>
          <p:nvSpPr>
            <p:cNvPr id="20" name="椭圆 19"/>
            <p:cNvSpPr/>
            <p:nvPr/>
          </p:nvSpPr>
          <p:spPr>
            <a:xfrm>
              <a:off x="1466479" y="1781857"/>
              <a:ext cx="3294284" cy="3294284"/>
            </a:xfrm>
            <a:prstGeom prst="ellipse">
              <a:avLst/>
            </a:prstGeom>
            <a:solidFill>
              <a:schemeClr val="bg1"/>
            </a:solidFill>
            <a:ln>
              <a:noFill/>
            </a:ln>
            <a:effectLst>
              <a:outerShdw blurRad="63500" sx="102000" sy="102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646418" y="1961795"/>
              <a:ext cx="2934407" cy="2934406"/>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agenda_13877"/>
          <p:cNvSpPr>
            <a:spLocks noChangeAspect="1"/>
          </p:cNvSpPr>
          <p:nvPr/>
        </p:nvSpPr>
        <p:spPr bwMode="auto">
          <a:xfrm>
            <a:off x="773765" y="653121"/>
            <a:ext cx="402759" cy="402493"/>
          </a:xfrm>
          <a:custGeom>
            <a:avLst/>
            <a:gdLst>
              <a:gd name="T0" fmla="*/ 304 w 12633"/>
              <a:gd name="T1" fmla="*/ 5016 h 12624"/>
              <a:gd name="T2" fmla="*/ 12065 w 12633"/>
              <a:gd name="T3" fmla="*/ 115 h 12624"/>
              <a:gd name="T4" fmla="*/ 12560 w 12633"/>
              <a:gd name="T5" fmla="*/ 541 h 12624"/>
              <a:gd name="T6" fmla="*/ 9631 w 12633"/>
              <a:gd name="T7" fmla="*/ 12260 h 12624"/>
              <a:gd name="T8" fmla="*/ 9042 w 12633"/>
              <a:gd name="T9" fmla="*/ 12452 h 12624"/>
              <a:gd name="T10" fmla="*/ 6498 w 12633"/>
              <a:gd name="T11" fmla="*/ 10333 h 12624"/>
              <a:gd name="T12" fmla="*/ 6006 w 12633"/>
              <a:gd name="T13" fmla="*/ 10355 h 12624"/>
              <a:gd name="T14" fmla="*/ 4701 w 12633"/>
              <a:gd name="T15" fmla="*/ 11659 h 12624"/>
              <a:gd name="T16" fmla="*/ 4303 w 12633"/>
              <a:gd name="T17" fmla="*/ 11738 h 12624"/>
              <a:gd name="T18" fmla="*/ 4077 w 12633"/>
              <a:gd name="T19" fmla="*/ 11401 h 12624"/>
              <a:gd name="T20" fmla="*/ 4077 w 12633"/>
              <a:gd name="T21" fmla="*/ 8646 h 12624"/>
              <a:gd name="T22" fmla="*/ 4184 w 12633"/>
              <a:gd name="T23" fmla="*/ 8387 h 12624"/>
              <a:gd name="T24" fmla="*/ 9490 w 12633"/>
              <a:gd name="T25" fmla="*/ 3081 h 12624"/>
              <a:gd name="T26" fmla="*/ 3226 w 12633"/>
              <a:gd name="T27" fmla="*/ 7780 h 12624"/>
              <a:gd name="T28" fmla="*/ 2773 w 12633"/>
              <a:gd name="T29" fmla="*/ 7768 h 12624"/>
              <a:gd name="T30" fmla="*/ 211 w 12633"/>
              <a:gd name="T31" fmla="*/ 5634 h 12624"/>
              <a:gd name="T32" fmla="*/ 304 w 12633"/>
              <a:gd name="T33" fmla="*/ 5016 h 12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33" h="12624">
                <a:moveTo>
                  <a:pt x="304" y="5016"/>
                </a:moveTo>
                <a:lnTo>
                  <a:pt x="12065" y="115"/>
                </a:lnTo>
                <a:cubicBezTo>
                  <a:pt x="12342" y="0"/>
                  <a:pt x="12633" y="250"/>
                  <a:pt x="12560" y="541"/>
                </a:cubicBezTo>
                <a:lnTo>
                  <a:pt x="9631" y="12260"/>
                </a:lnTo>
                <a:cubicBezTo>
                  <a:pt x="9565" y="12521"/>
                  <a:pt x="9249" y="12624"/>
                  <a:pt x="9042" y="12452"/>
                </a:cubicBezTo>
                <a:lnTo>
                  <a:pt x="6498" y="10333"/>
                </a:lnTo>
                <a:cubicBezTo>
                  <a:pt x="6353" y="10212"/>
                  <a:pt x="6139" y="10221"/>
                  <a:pt x="6006" y="10355"/>
                </a:cubicBezTo>
                <a:lnTo>
                  <a:pt x="4701" y="11659"/>
                </a:lnTo>
                <a:cubicBezTo>
                  <a:pt x="4596" y="11763"/>
                  <a:pt x="4440" y="11794"/>
                  <a:pt x="4303" y="11738"/>
                </a:cubicBezTo>
                <a:cubicBezTo>
                  <a:pt x="4167" y="11681"/>
                  <a:pt x="4078" y="11549"/>
                  <a:pt x="4077" y="11401"/>
                </a:cubicBezTo>
                <a:lnTo>
                  <a:pt x="4077" y="8646"/>
                </a:lnTo>
                <a:cubicBezTo>
                  <a:pt x="4077" y="8549"/>
                  <a:pt x="4116" y="8456"/>
                  <a:pt x="4184" y="8387"/>
                </a:cubicBezTo>
                <a:lnTo>
                  <a:pt x="9490" y="3081"/>
                </a:lnTo>
                <a:lnTo>
                  <a:pt x="3226" y="7780"/>
                </a:lnTo>
                <a:cubicBezTo>
                  <a:pt x="3091" y="7881"/>
                  <a:pt x="2903" y="7877"/>
                  <a:pt x="2773" y="7768"/>
                </a:cubicBezTo>
                <a:lnTo>
                  <a:pt x="211" y="5634"/>
                </a:lnTo>
                <a:cubicBezTo>
                  <a:pt x="0" y="5458"/>
                  <a:pt x="51" y="5122"/>
                  <a:pt x="304" y="5016"/>
                </a:cubicBezTo>
                <a:close/>
              </a:path>
            </a:pathLst>
          </a:custGeom>
          <a:solidFill>
            <a:schemeClr val="bg1"/>
          </a:solidFill>
          <a:ln>
            <a:noFill/>
          </a:ln>
        </p:spPr>
        <p:txBody>
          <a:bodyPr/>
          <a:lstStyle/>
          <a:p>
            <a:endParaRPr lang="zh-CN" altLang="en-US"/>
          </a:p>
        </p:txBody>
      </p:sp>
      <p:sp>
        <p:nvSpPr>
          <p:cNvPr id="2" name="文本框 1"/>
          <p:cNvSpPr txBox="1"/>
          <p:nvPr/>
        </p:nvSpPr>
        <p:spPr>
          <a:xfrm>
            <a:off x="1061084" y="1286837"/>
            <a:ext cx="11050403" cy="4524315"/>
          </a:xfrm>
          <a:prstGeom prst="rect">
            <a:avLst/>
          </a:prstGeom>
          <a:noFill/>
        </p:spPr>
        <p:txBody>
          <a:bodyPr wrap="square" rtlCol="0">
            <a:spAutoFit/>
          </a:bodyPr>
          <a:lstStyle/>
          <a:p>
            <a:r>
              <a:rPr lang="en-US" altLang="zh-CN" sz="2400" b="1" dirty="0"/>
              <a:t>1</a:t>
            </a:r>
            <a:r>
              <a:rPr lang="zh-CN" altLang="en-US" sz="2400" b="1" dirty="0"/>
              <a:t>.（16分）阅读材料，完成下列要求。</a:t>
            </a:r>
          </a:p>
          <a:p>
            <a:r>
              <a:rPr lang="zh-CN" altLang="en-US" sz="2400" b="1" dirty="0"/>
              <a:t>材料一  见下表</a:t>
            </a:r>
          </a:p>
          <a:p>
            <a:endParaRPr lang="zh-CN" altLang="en-US" sz="2400" b="1" dirty="0"/>
          </a:p>
          <a:p>
            <a:endParaRPr lang="zh-CN" altLang="en-US" sz="2400" b="1" dirty="0"/>
          </a:p>
          <a:p>
            <a:endParaRPr lang="zh-CN" altLang="en-US" sz="2400" b="1" dirty="0"/>
          </a:p>
          <a:p>
            <a:endParaRPr lang="zh-CN" altLang="en-US" sz="2400" b="1" dirty="0"/>
          </a:p>
          <a:p>
            <a:endParaRPr lang="zh-CN" altLang="en-US" sz="2400" b="1" dirty="0"/>
          </a:p>
          <a:p>
            <a:endParaRPr lang="en-US" altLang="zh-CN" sz="2400" b="1" dirty="0"/>
          </a:p>
          <a:p>
            <a:endParaRPr lang="en-US" altLang="zh-CN" sz="2400" b="1" dirty="0"/>
          </a:p>
          <a:p>
            <a:r>
              <a:rPr lang="zh-CN" altLang="en-US" sz="2400" b="1" dirty="0"/>
              <a:t>（1）根据表格中提示，填写历代王朝设置的管辖边疆的机构名称或朝代。（6分）</a:t>
            </a:r>
          </a:p>
          <a:p>
            <a:endParaRPr lang="zh-CN" altLang="en-US" sz="2400" b="1" dirty="0"/>
          </a:p>
          <a:p>
            <a:endParaRPr lang="zh-CN" altLang="en-US" sz="2400" b="1" dirty="0"/>
          </a:p>
        </p:txBody>
      </p:sp>
      <p:pic>
        <p:nvPicPr>
          <p:cNvPr id="3" name="图片 1"/>
          <p:cNvPicPr>
            <a:picLocks noChangeAspect="1"/>
          </p:cNvPicPr>
          <p:nvPr/>
        </p:nvPicPr>
        <p:blipFill>
          <a:blip r:embed="rId3"/>
          <a:stretch>
            <a:fillRect/>
          </a:stretch>
        </p:blipFill>
        <p:spPr>
          <a:xfrm>
            <a:off x="2234645" y="2240316"/>
            <a:ext cx="7834574" cy="2107395"/>
          </a:xfrm>
          <a:prstGeom prst="rect">
            <a:avLst/>
          </a:prstGeom>
          <a:noFill/>
          <a:ln>
            <a:noFill/>
          </a:ln>
        </p:spPr>
      </p:pic>
      <p:sp>
        <p:nvSpPr>
          <p:cNvPr id="9" name="圆角矩形 8"/>
          <p:cNvSpPr/>
          <p:nvPr/>
        </p:nvSpPr>
        <p:spPr>
          <a:xfrm>
            <a:off x="10137009" y="4596848"/>
            <a:ext cx="628758"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4" name="圆角矩形 13"/>
          <p:cNvSpPr/>
          <p:nvPr/>
        </p:nvSpPr>
        <p:spPr>
          <a:xfrm>
            <a:off x="8583686" y="4596849"/>
            <a:ext cx="1259054"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7" name="文本框 6"/>
          <p:cNvSpPr txBox="1"/>
          <p:nvPr/>
        </p:nvSpPr>
        <p:spPr>
          <a:xfrm>
            <a:off x="1890419" y="5141977"/>
            <a:ext cx="8178800" cy="461665"/>
          </a:xfrm>
          <a:prstGeom prst="rect">
            <a:avLst/>
          </a:prstGeom>
          <a:noFill/>
        </p:spPr>
        <p:txBody>
          <a:bodyPr wrap="square" rtlCol="0">
            <a:spAutoFit/>
          </a:bodyPr>
          <a:lstStyle/>
          <a:p>
            <a:r>
              <a:rPr lang="zh-CN" altLang="en-US" sz="2400" b="1" dirty="0">
                <a:solidFill>
                  <a:srgbClr val="C00000"/>
                </a:solidFill>
                <a:sym typeface="+mn-ea"/>
              </a:rPr>
              <a:t>答案：①西域都护府②元朝③宣政院（6分。错别字不得分）</a:t>
            </a:r>
            <a:endParaRPr lang="zh-CN" altLang="en-US" sz="2400" b="1" dirty="0">
              <a:solidFill>
                <a:srgbClr val="C00000"/>
              </a:solidFill>
            </a:endParaRPr>
          </a:p>
        </p:txBody>
      </p:sp>
      <p:sp>
        <p:nvSpPr>
          <p:cNvPr id="4" name="圆角矩形 3"/>
          <p:cNvSpPr/>
          <p:nvPr/>
        </p:nvSpPr>
        <p:spPr>
          <a:xfrm>
            <a:off x="1890395" y="4596765"/>
            <a:ext cx="2193290"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4" grpId="0" bldLvl="0" animBg="1"/>
      <p:bldP spid="7" grpId="0"/>
      <p:bldP spid="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582607" y="417645"/>
            <a:ext cx="1808480" cy="583565"/>
          </a:xfrm>
          <a:prstGeom prst="rect">
            <a:avLst/>
          </a:prstGeom>
        </p:spPr>
        <p:txBody>
          <a:bodyPr wrap="none">
            <a:spAutoFit/>
          </a:bodyPr>
          <a:lstStyle/>
          <a:p>
            <a:pPr lvl="0"/>
            <a:r>
              <a:rPr lang="zh-CN" altLang="en-US" sz="3200" b="1" dirty="0">
                <a:solidFill>
                  <a:srgbClr val="0F203E"/>
                </a:solidFill>
                <a:latin typeface="微软雅黑" panose="020B0503020204020204" charset="-122"/>
              </a:rPr>
              <a:t>实战演练</a:t>
            </a:r>
          </a:p>
        </p:txBody>
      </p:sp>
      <p:cxnSp>
        <p:nvCxnSpPr>
          <p:cNvPr id="6" name="直接连接符 5"/>
          <p:cNvCxnSpPr/>
          <p:nvPr/>
        </p:nvCxnSpPr>
        <p:spPr>
          <a:xfrm>
            <a:off x="1482090" y="982980"/>
            <a:ext cx="10258425" cy="18415"/>
          </a:xfrm>
          <a:prstGeom prst="line">
            <a:avLst/>
          </a:prstGeom>
          <a:ln>
            <a:solidFill>
              <a:srgbClr val="0F203E"/>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515938" y="250825"/>
            <a:ext cx="918415" cy="918415"/>
            <a:chOff x="1466479" y="1781857"/>
            <a:chExt cx="3294284" cy="3294284"/>
          </a:xfrm>
        </p:grpSpPr>
        <p:sp>
          <p:nvSpPr>
            <p:cNvPr id="20" name="椭圆 19"/>
            <p:cNvSpPr/>
            <p:nvPr/>
          </p:nvSpPr>
          <p:spPr>
            <a:xfrm>
              <a:off x="1466479" y="1781857"/>
              <a:ext cx="3294284" cy="3294284"/>
            </a:xfrm>
            <a:prstGeom prst="ellipse">
              <a:avLst/>
            </a:prstGeom>
            <a:solidFill>
              <a:schemeClr val="bg1"/>
            </a:solidFill>
            <a:ln>
              <a:noFill/>
            </a:ln>
            <a:effectLst>
              <a:outerShdw blurRad="63500" sx="102000" sy="102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646418" y="1961795"/>
              <a:ext cx="2934407" cy="2934406"/>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agenda_13877"/>
          <p:cNvSpPr>
            <a:spLocks noChangeAspect="1"/>
          </p:cNvSpPr>
          <p:nvPr/>
        </p:nvSpPr>
        <p:spPr bwMode="auto">
          <a:xfrm>
            <a:off x="773765" y="653121"/>
            <a:ext cx="402759" cy="402493"/>
          </a:xfrm>
          <a:custGeom>
            <a:avLst/>
            <a:gdLst>
              <a:gd name="T0" fmla="*/ 304 w 12633"/>
              <a:gd name="T1" fmla="*/ 5016 h 12624"/>
              <a:gd name="T2" fmla="*/ 12065 w 12633"/>
              <a:gd name="T3" fmla="*/ 115 h 12624"/>
              <a:gd name="T4" fmla="*/ 12560 w 12633"/>
              <a:gd name="T5" fmla="*/ 541 h 12624"/>
              <a:gd name="T6" fmla="*/ 9631 w 12633"/>
              <a:gd name="T7" fmla="*/ 12260 h 12624"/>
              <a:gd name="T8" fmla="*/ 9042 w 12633"/>
              <a:gd name="T9" fmla="*/ 12452 h 12624"/>
              <a:gd name="T10" fmla="*/ 6498 w 12633"/>
              <a:gd name="T11" fmla="*/ 10333 h 12624"/>
              <a:gd name="T12" fmla="*/ 6006 w 12633"/>
              <a:gd name="T13" fmla="*/ 10355 h 12624"/>
              <a:gd name="T14" fmla="*/ 4701 w 12633"/>
              <a:gd name="T15" fmla="*/ 11659 h 12624"/>
              <a:gd name="T16" fmla="*/ 4303 w 12633"/>
              <a:gd name="T17" fmla="*/ 11738 h 12624"/>
              <a:gd name="T18" fmla="*/ 4077 w 12633"/>
              <a:gd name="T19" fmla="*/ 11401 h 12624"/>
              <a:gd name="T20" fmla="*/ 4077 w 12633"/>
              <a:gd name="T21" fmla="*/ 8646 h 12624"/>
              <a:gd name="T22" fmla="*/ 4184 w 12633"/>
              <a:gd name="T23" fmla="*/ 8387 h 12624"/>
              <a:gd name="T24" fmla="*/ 9490 w 12633"/>
              <a:gd name="T25" fmla="*/ 3081 h 12624"/>
              <a:gd name="T26" fmla="*/ 3226 w 12633"/>
              <a:gd name="T27" fmla="*/ 7780 h 12624"/>
              <a:gd name="T28" fmla="*/ 2773 w 12633"/>
              <a:gd name="T29" fmla="*/ 7768 h 12624"/>
              <a:gd name="T30" fmla="*/ 211 w 12633"/>
              <a:gd name="T31" fmla="*/ 5634 h 12624"/>
              <a:gd name="T32" fmla="*/ 304 w 12633"/>
              <a:gd name="T33" fmla="*/ 5016 h 12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33" h="12624">
                <a:moveTo>
                  <a:pt x="304" y="5016"/>
                </a:moveTo>
                <a:lnTo>
                  <a:pt x="12065" y="115"/>
                </a:lnTo>
                <a:cubicBezTo>
                  <a:pt x="12342" y="0"/>
                  <a:pt x="12633" y="250"/>
                  <a:pt x="12560" y="541"/>
                </a:cubicBezTo>
                <a:lnTo>
                  <a:pt x="9631" y="12260"/>
                </a:lnTo>
                <a:cubicBezTo>
                  <a:pt x="9565" y="12521"/>
                  <a:pt x="9249" y="12624"/>
                  <a:pt x="9042" y="12452"/>
                </a:cubicBezTo>
                <a:lnTo>
                  <a:pt x="6498" y="10333"/>
                </a:lnTo>
                <a:cubicBezTo>
                  <a:pt x="6353" y="10212"/>
                  <a:pt x="6139" y="10221"/>
                  <a:pt x="6006" y="10355"/>
                </a:cubicBezTo>
                <a:lnTo>
                  <a:pt x="4701" y="11659"/>
                </a:lnTo>
                <a:cubicBezTo>
                  <a:pt x="4596" y="11763"/>
                  <a:pt x="4440" y="11794"/>
                  <a:pt x="4303" y="11738"/>
                </a:cubicBezTo>
                <a:cubicBezTo>
                  <a:pt x="4167" y="11681"/>
                  <a:pt x="4078" y="11549"/>
                  <a:pt x="4077" y="11401"/>
                </a:cubicBezTo>
                <a:lnTo>
                  <a:pt x="4077" y="8646"/>
                </a:lnTo>
                <a:cubicBezTo>
                  <a:pt x="4077" y="8549"/>
                  <a:pt x="4116" y="8456"/>
                  <a:pt x="4184" y="8387"/>
                </a:cubicBezTo>
                <a:lnTo>
                  <a:pt x="9490" y="3081"/>
                </a:lnTo>
                <a:lnTo>
                  <a:pt x="3226" y="7780"/>
                </a:lnTo>
                <a:cubicBezTo>
                  <a:pt x="3091" y="7881"/>
                  <a:pt x="2903" y="7877"/>
                  <a:pt x="2773" y="7768"/>
                </a:cubicBezTo>
                <a:lnTo>
                  <a:pt x="211" y="5634"/>
                </a:lnTo>
                <a:cubicBezTo>
                  <a:pt x="0" y="5458"/>
                  <a:pt x="51" y="5122"/>
                  <a:pt x="304" y="5016"/>
                </a:cubicBezTo>
                <a:close/>
              </a:path>
            </a:pathLst>
          </a:custGeom>
          <a:solidFill>
            <a:schemeClr val="bg1"/>
          </a:solidFill>
          <a:ln>
            <a:noFill/>
          </a:ln>
        </p:spPr>
        <p:txBody>
          <a:bodyPr/>
          <a:lstStyle/>
          <a:p>
            <a:endParaRPr lang="zh-CN" altLang="en-US"/>
          </a:p>
        </p:txBody>
      </p:sp>
      <p:sp>
        <p:nvSpPr>
          <p:cNvPr id="2" name="文本框 1"/>
          <p:cNvSpPr txBox="1"/>
          <p:nvPr/>
        </p:nvSpPr>
        <p:spPr>
          <a:xfrm>
            <a:off x="566103" y="1206609"/>
            <a:ext cx="11224577" cy="3415030"/>
          </a:xfrm>
          <a:prstGeom prst="rect">
            <a:avLst/>
          </a:prstGeom>
          <a:noFill/>
        </p:spPr>
        <p:txBody>
          <a:bodyPr wrap="square" rtlCol="0">
            <a:spAutoFit/>
          </a:bodyPr>
          <a:lstStyle/>
          <a:p>
            <a:r>
              <a:rPr lang="en-US" altLang="zh-CN" sz="2400" b="1" dirty="0"/>
              <a:t>1</a:t>
            </a:r>
            <a:r>
              <a:rPr lang="zh-CN" altLang="en-US" sz="2400" b="1" dirty="0"/>
              <a:t>.（16分）阅读材料，完成下列要求。</a:t>
            </a:r>
          </a:p>
          <a:p>
            <a:endParaRPr lang="zh-CN" altLang="en-US" sz="2400" b="1" dirty="0"/>
          </a:p>
          <a:p>
            <a:r>
              <a:rPr lang="zh-CN" altLang="en-US" sz="2400" b="1" dirty="0"/>
              <a:t>材料二　雍正皇帝明确指出：“从俗从宜”，“从安其俗”，强调了不应改变少数民族地区的行政制度、风俗习惯、社会组织和宗教信仰而进行统治。 </a:t>
            </a:r>
          </a:p>
          <a:p>
            <a:r>
              <a:rPr lang="zh-CN" altLang="en-US" sz="2400" b="1" dirty="0"/>
              <a:t>                                                                                                 ——余梓东《论清朝的民族政策》</a:t>
            </a:r>
          </a:p>
          <a:p>
            <a:r>
              <a:rPr lang="zh-CN" altLang="en-US" sz="2400" b="1" dirty="0"/>
              <a:t>（2）从材料二中可以看出清朝加强对少数民族地区管辖所遵循的原则是什么？请结合所学知识回答，清朝统治者在这一原则之下采取了什么措施管辖西藏？（4分）</a:t>
            </a:r>
          </a:p>
          <a:p>
            <a:endParaRPr lang="zh-CN" altLang="en-US" sz="2400" b="1" dirty="0"/>
          </a:p>
          <a:p>
            <a:endParaRPr lang="zh-CN" altLang="en-US" sz="2400" b="1" dirty="0"/>
          </a:p>
        </p:txBody>
      </p:sp>
      <p:sp>
        <p:nvSpPr>
          <p:cNvPr id="10" name="圆角矩形 9"/>
          <p:cNvSpPr/>
          <p:nvPr/>
        </p:nvSpPr>
        <p:spPr>
          <a:xfrm>
            <a:off x="9745675" y="3436462"/>
            <a:ext cx="689175"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圆角矩形 10"/>
          <p:cNvSpPr/>
          <p:nvPr/>
        </p:nvSpPr>
        <p:spPr>
          <a:xfrm>
            <a:off x="9322208" y="3057702"/>
            <a:ext cx="571500"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圆角矩形 11"/>
          <p:cNvSpPr/>
          <p:nvPr/>
        </p:nvSpPr>
        <p:spPr>
          <a:xfrm>
            <a:off x="8544222" y="3436799"/>
            <a:ext cx="571500"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圆角矩形 14"/>
          <p:cNvSpPr/>
          <p:nvPr/>
        </p:nvSpPr>
        <p:spPr>
          <a:xfrm>
            <a:off x="566288" y="3436797"/>
            <a:ext cx="1905953"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圆角矩形 15"/>
          <p:cNvSpPr/>
          <p:nvPr/>
        </p:nvSpPr>
        <p:spPr>
          <a:xfrm>
            <a:off x="1681348" y="3057367"/>
            <a:ext cx="1273439"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圆角矩形 16"/>
          <p:cNvSpPr/>
          <p:nvPr/>
        </p:nvSpPr>
        <p:spPr>
          <a:xfrm>
            <a:off x="4693236" y="1976467"/>
            <a:ext cx="1684385"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8" name="圆角矩形 17"/>
          <p:cNvSpPr/>
          <p:nvPr/>
        </p:nvSpPr>
        <p:spPr>
          <a:xfrm>
            <a:off x="6872605" y="1986111"/>
            <a:ext cx="1495018" cy="369451"/>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 name="文本框 6"/>
          <p:cNvSpPr txBox="1"/>
          <p:nvPr/>
        </p:nvSpPr>
        <p:spPr>
          <a:xfrm>
            <a:off x="1095923" y="4428275"/>
            <a:ext cx="10425374" cy="1569660"/>
          </a:xfrm>
          <a:prstGeom prst="rect">
            <a:avLst/>
          </a:prstGeom>
          <a:noFill/>
        </p:spPr>
        <p:txBody>
          <a:bodyPr wrap="square" rtlCol="0">
            <a:spAutoFit/>
          </a:bodyPr>
          <a:lstStyle/>
          <a:p>
            <a:r>
              <a:rPr lang="zh-CN" altLang="en-US" sz="2400" b="1" dirty="0">
                <a:solidFill>
                  <a:srgbClr val="C00000"/>
                </a:solidFill>
                <a:sym typeface="+mn-ea"/>
              </a:rPr>
              <a:t>原则：因地制宜（“从俗从宜”，“从安其俗”，尊重民族差异，或不改变少数民族地区的行政制度、风俗习惯、社会组织和宗教信仰）。（2分）</a:t>
            </a:r>
            <a:endParaRPr lang="zh-CN" altLang="en-US" sz="2400" b="1" dirty="0">
              <a:solidFill>
                <a:srgbClr val="C00000"/>
              </a:solidFill>
            </a:endParaRPr>
          </a:p>
          <a:p>
            <a:r>
              <a:rPr lang="zh-CN" altLang="en-US" sz="2400" b="1" dirty="0">
                <a:solidFill>
                  <a:srgbClr val="C00000"/>
                </a:solidFill>
                <a:sym typeface="+mn-ea"/>
              </a:rPr>
              <a:t>措施：①册封达赖、班禅   ②实行金瓶掣签制度（2分，只要写出册封达赖、班禅即可得2分）</a:t>
            </a:r>
            <a:endParaRPr lang="zh-CN" altLang="en-US" sz="2400" b="1" dirty="0">
              <a:solidFill>
                <a:srgbClr val="C00000"/>
              </a:solidFill>
            </a:endParaRPr>
          </a:p>
        </p:txBody>
      </p:sp>
      <p:sp>
        <p:nvSpPr>
          <p:cNvPr id="3" name="圆角矩形 2"/>
          <p:cNvSpPr/>
          <p:nvPr/>
        </p:nvSpPr>
        <p:spPr>
          <a:xfrm>
            <a:off x="3314700" y="3436620"/>
            <a:ext cx="647700"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 name="圆角矩形 3"/>
          <p:cNvSpPr/>
          <p:nvPr/>
        </p:nvSpPr>
        <p:spPr>
          <a:xfrm>
            <a:off x="5142733" y="3436797"/>
            <a:ext cx="1905953"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500" fill="hold"/>
                                        <p:tgtEl>
                                          <p:spTgt spid="7"/>
                                        </p:tgtEl>
                                        <p:attrNameLst>
                                          <p:attrName>ppt_x</p:attrName>
                                        </p:attrNameLst>
                                      </p:cBhvr>
                                      <p:tavLst>
                                        <p:tav tm="0">
                                          <p:val>
                                            <p:strVal val="#ppt_x"/>
                                          </p:val>
                                        </p:tav>
                                        <p:tav tm="100000">
                                          <p:val>
                                            <p:strVal val="#ppt_x"/>
                                          </p:val>
                                        </p:tav>
                                      </p:tavLst>
                                    </p:anim>
                                    <p:anim calcmode="lin" valueType="num">
                                      <p:cBhvr additive="base">
                                        <p:cTn id="6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5" grpId="0" bldLvl="0" animBg="1"/>
      <p:bldP spid="16" grpId="0" bldLvl="0" animBg="1"/>
      <p:bldP spid="17" grpId="0" bldLvl="0" animBg="1"/>
      <p:bldP spid="18" grpId="0" bldLvl="0" animBg="1"/>
      <p:bldP spid="7" grpId="0"/>
      <p:bldP spid="3" grpId="0" bldLvl="0" animBg="1"/>
      <p:bldP spid="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582607" y="417645"/>
            <a:ext cx="1808480" cy="583565"/>
          </a:xfrm>
          <a:prstGeom prst="rect">
            <a:avLst/>
          </a:prstGeom>
        </p:spPr>
        <p:txBody>
          <a:bodyPr wrap="none">
            <a:spAutoFit/>
          </a:bodyPr>
          <a:lstStyle/>
          <a:p>
            <a:pPr lvl="0"/>
            <a:r>
              <a:rPr lang="zh-CN" altLang="en-US" sz="3200" b="1" dirty="0">
                <a:solidFill>
                  <a:srgbClr val="0F203E"/>
                </a:solidFill>
                <a:latin typeface="微软雅黑" panose="020B0503020204020204" charset="-122"/>
              </a:rPr>
              <a:t>实战演练</a:t>
            </a:r>
          </a:p>
        </p:txBody>
      </p:sp>
      <p:cxnSp>
        <p:nvCxnSpPr>
          <p:cNvPr id="6" name="直接连接符 5"/>
          <p:cNvCxnSpPr/>
          <p:nvPr/>
        </p:nvCxnSpPr>
        <p:spPr>
          <a:xfrm>
            <a:off x="1482090" y="982980"/>
            <a:ext cx="10258425" cy="18415"/>
          </a:xfrm>
          <a:prstGeom prst="line">
            <a:avLst/>
          </a:prstGeom>
          <a:ln>
            <a:solidFill>
              <a:srgbClr val="0F203E"/>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515938" y="250825"/>
            <a:ext cx="918415" cy="918415"/>
            <a:chOff x="1466479" y="1781857"/>
            <a:chExt cx="3294284" cy="3294284"/>
          </a:xfrm>
        </p:grpSpPr>
        <p:sp>
          <p:nvSpPr>
            <p:cNvPr id="20" name="椭圆 19"/>
            <p:cNvSpPr/>
            <p:nvPr/>
          </p:nvSpPr>
          <p:spPr>
            <a:xfrm>
              <a:off x="1466479" y="1781857"/>
              <a:ext cx="3294284" cy="3294284"/>
            </a:xfrm>
            <a:prstGeom prst="ellipse">
              <a:avLst/>
            </a:prstGeom>
            <a:solidFill>
              <a:schemeClr val="bg1"/>
            </a:solidFill>
            <a:ln>
              <a:noFill/>
            </a:ln>
            <a:effectLst>
              <a:outerShdw blurRad="63500" sx="102000" sy="102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646418" y="1961795"/>
              <a:ext cx="2934407" cy="2934406"/>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agenda_13877"/>
          <p:cNvSpPr>
            <a:spLocks noChangeAspect="1"/>
          </p:cNvSpPr>
          <p:nvPr/>
        </p:nvSpPr>
        <p:spPr bwMode="auto">
          <a:xfrm>
            <a:off x="773765" y="653121"/>
            <a:ext cx="402759" cy="402493"/>
          </a:xfrm>
          <a:custGeom>
            <a:avLst/>
            <a:gdLst>
              <a:gd name="T0" fmla="*/ 304 w 12633"/>
              <a:gd name="T1" fmla="*/ 5016 h 12624"/>
              <a:gd name="T2" fmla="*/ 12065 w 12633"/>
              <a:gd name="T3" fmla="*/ 115 h 12624"/>
              <a:gd name="T4" fmla="*/ 12560 w 12633"/>
              <a:gd name="T5" fmla="*/ 541 h 12624"/>
              <a:gd name="T6" fmla="*/ 9631 w 12633"/>
              <a:gd name="T7" fmla="*/ 12260 h 12624"/>
              <a:gd name="T8" fmla="*/ 9042 w 12633"/>
              <a:gd name="T9" fmla="*/ 12452 h 12624"/>
              <a:gd name="T10" fmla="*/ 6498 w 12633"/>
              <a:gd name="T11" fmla="*/ 10333 h 12624"/>
              <a:gd name="T12" fmla="*/ 6006 w 12633"/>
              <a:gd name="T13" fmla="*/ 10355 h 12624"/>
              <a:gd name="T14" fmla="*/ 4701 w 12633"/>
              <a:gd name="T15" fmla="*/ 11659 h 12624"/>
              <a:gd name="T16" fmla="*/ 4303 w 12633"/>
              <a:gd name="T17" fmla="*/ 11738 h 12624"/>
              <a:gd name="T18" fmla="*/ 4077 w 12633"/>
              <a:gd name="T19" fmla="*/ 11401 h 12624"/>
              <a:gd name="T20" fmla="*/ 4077 w 12633"/>
              <a:gd name="T21" fmla="*/ 8646 h 12624"/>
              <a:gd name="T22" fmla="*/ 4184 w 12633"/>
              <a:gd name="T23" fmla="*/ 8387 h 12624"/>
              <a:gd name="T24" fmla="*/ 9490 w 12633"/>
              <a:gd name="T25" fmla="*/ 3081 h 12624"/>
              <a:gd name="T26" fmla="*/ 3226 w 12633"/>
              <a:gd name="T27" fmla="*/ 7780 h 12624"/>
              <a:gd name="T28" fmla="*/ 2773 w 12633"/>
              <a:gd name="T29" fmla="*/ 7768 h 12624"/>
              <a:gd name="T30" fmla="*/ 211 w 12633"/>
              <a:gd name="T31" fmla="*/ 5634 h 12624"/>
              <a:gd name="T32" fmla="*/ 304 w 12633"/>
              <a:gd name="T33" fmla="*/ 5016 h 12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33" h="12624">
                <a:moveTo>
                  <a:pt x="304" y="5016"/>
                </a:moveTo>
                <a:lnTo>
                  <a:pt x="12065" y="115"/>
                </a:lnTo>
                <a:cubicBezTo>
                  <a:pt x="12342" y="0"/>
                  <a:pt x="12633" y="250"/>
                  <a:pt x="12560" y="541"/>
                </a:cubicBezTo>
                <a:lnTo>
                  <a:pt x="9631" y="12260"/>
                </a:lnTo>
                <a:cubicBezTo>
                  <a:pt x="9565" y="12521"/>
                  <a:pt x="9249" y="12624"/>
                  <a:pt x="9042" y="12452"/>
                </a:cubicBezTo>
                <a:lnTo>
                  <a:pt x="6498" y="10333"/>
                </a:lnTo>
                <a:cubicBezTo>
                  <a:pt x="6353" y="10212"/>
                  <a:pt x="6139" y="10221"/>
                  <a:pt x="6006" y="10355"/>
                </a:cubicBezTo>
                <a:lnTo>
                  <a:pt x="4701" y="11659"/>
                </a:lnTo>
                <a:cubicBezTo>
                  <a:pt x="4596" y="11763"/>
                  <a:pt x="4440" y="11794"/>
                  <a:pt x="4303" y="11738"/>
                </a:cubicBezTo>
                <a:cubicBezTo>
                  <a:pt x="4167" y="11681"/>
                  <a:pt x="4078" y="11549"/>
                  <a:pt x="4077" y="11401"/>
                </a:cubicBezTo>
                <a:lnTo>
                  <a:pt x="4077" y="8646"/>
                </a:lnTo>
                <a:cubicBezTo>
                  <a:pt x="4077" y="8549"/>
                  <a:pt x="4116" y="8456"/>
                  <a:pt x="4184" y="8387"/>
                </a:cubicBezTo>
                <a:lnTo>
                  <a:pt x="9490" y="3081"/>
                </a:lnTo>
                <a:lnTo>
                  <a:pt x="3226" y="7780"/>
                </a:lnTo>
                <a:cubicBezTo>
                  <a:pt x="3091" y="7881"/>
                  <a:pt x="2903" y="7877"/>
                  <a:pt x="2773" y="7768"/>
                </a:cubicBezTo>
                <a:lnTo>
                  <a:pt x="211" y="5634"/>
                </a:lnTo>
                <a:cubicBezTo>
                  <a:pt x="0" y="5458"/>
                  <a:pt x="51" y="5122"/>
                  <a:pt x="304" y="5016"/>
                </a:cubicBezTo>
                <a:close/>
              </a:path>
            </a:pathLst>
          </a:custGeom>
          <a:solidFill>
            <a:schemeClr val="bg1"/>
          </a:solidFill>
          <a:ln>
            <a:noFill/>
          </a:ln>
        </p:spPr>
        <p:txBody>
          <a:bodyPr/>
          <a:lstStyle/>
          <a:p>
            <a:endParaRPr lang="zh-CN" altLang="en-US"/>
          </a:p>
        </p:txBody>
      </p:sp>
      <p:sp>
        <p:nvSpPr>
          <p:cNvPr id="2" name="文本框 1"/>
          <p:cNvSpPr txBox="1"/>
          <p:nvPr/>
        </p:nvSpPr>
        <p:spPr>
          <a:xfrm>
            <a:off x="448574" y="1056005"/>
            <a:ext cx="11291941" cy="3199765"/>
          </a:xfrm>
          <a:prstGeom prst="rect">
            <a:avLst/>
          </a:prstGeom>
          <a:noFill/>
        </p:spPr>
        <p:txBody>
          <a:bodyPr wrap="square" rtlCol="0">
            <a:spAutoFit/>
          </a:bodyPr>
          <a:lstStyle/>
          <a:p>
            <a:pPr>
              <a:spcAft>
                <a:spcPts val="1200"/>
              </a:spcAft>
            </a:pPr>
            <a:r>
              <a:rPr lang="en-US" altLang="zh-CN" sz="2400" b="1" dirty="0"/>
              <a:t>3</a:t>
            </a:r>
            <a:r>
              <a:rPr lang="zh-CN" altLang="en-US" sz="2400" b="1" dirty="0"/>
              <a:t>.（16分）阅读材料，完成下列要求。</a:t>
            </a:r>
          </a:p>
          <a:p>
            <a:r>
              <a:rPr lang="zh-CN" altLang="en-US" sz="2400" b="1" dirty="0"/>
              <a:t>材料三  边疆是中国这个统一多民族国家不可分割的部分。边疆的发展关系到国家发展大局，边疆的稳定关系到国家稳定大局。中国历史发展进程充分证明，内地和边疆对于中国这样一个统一多民族国家来说具有同等重要的地位。“宁失千军，不失寸土”这个古训，至今仍有现实意义。</a:t>
            </a:r>
          </a:p>
          <a:p>
            <a:r>
              <a:rPr lang="zh-CN" altLang="en-US" sz="2400" b="1" dirty="0"/>
              <a:t>                        ——马大正《不断深化中国古代边疆治理研究》2016年11月14日人民网</a:t>
            </a:r>
          </a:p>
          <a:p>
            <a:r>
              <a:rPr lang="zh-CN" altLang="en-US" sz="2400" b="1" dirty="0"/>
              <a:t>（3）依据材料三，归纳边疆的发展对统一多民族国家的意义。结合所学，任举两例史实说明清朝前期为了维护国家统一“宁失千军，不失寸土”。（6分）</a:t>
            </a:r>
          </a:p>
        </p:txBody>
      </p:sp>
      <p:sp>
        <p:nvSpPr>
          <p:cNvPr id="10" name="圆角矩形 9"/>
          <p:cNvSpPr/>
          <p:nvPr/>
        </p:nvSpPr>
        <p:spPr>
          <a:xfrm>
            <a:off x="8868576" y="3409555"/>
            <a:ext cx="1330961"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圆角矩形 13"/>
          <p:cNvSpPr/>
          <p:nvPr/>
        </p:nvSpPr>
        <p:spPr>
          <a:xfrm>
            <a:off x="1228911" y="3409447"/>
            <a:ext cx="2515851"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8" name="圆角矩形 17"/>
          <p:cNvSpPr/>
          <p:nvPr/>
        </p:nvSpPr>
        <p:spPr>
          <a:xfrm>
            <a:off x="10997422" y="3409183"/>
            <a:ext cx="415482"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圆角矩形 22"/>
          <p:cNvSpPr/>
          <p:nvPr/>
        </p:nvSpPr>
        <p:spPr>
          <a:xfrm>
            <a:off x="515938" y="3788542"/>
            <a:ext cx="915987"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42" name="直接连接符 41"/>
          <p:cNvCxnSpPr/>
          <p:nvPr/>
        </p:nvCxnSpPr>
        <p:spPr>
          <a:xfrm flipV="1">
            <a:off x="2338379" y="1934330"/>
            <a:ext cx="8983345" cy="3048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15938" y="2339363"/>
            <a:ext cx="5858983" cy="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595109" y="4686598"/>
            <a:ext cx="11067690" cy="1569660"/>
          </a:xfrm>
          <a:prstGeom prst="rect">
            <a:avLst/>
          </a:prstGeom>
          <a:noFill/>
          <a:ln>
            <a:solidFill>
              <a:schemeClr val="accent1"/>
            </a:solidFill>
            <a:prstDash val="sysDash"/>
          </a:ln>
        </p:spPr>
        <p:txBody>
          <a:bodyPr wrap="square" rtlCol="0">
            <a:spAutoFit/>
          </a:bodyPr>
          <a:lstStyle/>
          <a:p>
            <a:r>
              <a:rPr lang="zh-CN" altLang="en-US" sz="2400" b="1" dirty="0">
                <a:solidFill>
                  <a:srgbClr val="C00000"/>
                </a:solidFill>
                <a:sym typeface="+mn-ea"/>
              </a:rPr>
              <a:t>意义：边疆的地位非常重要，边疆的发展与稳定关系到国家发展和稳定大局。（2</a:t>
            </a:r>
            <a:endParaRPr lang="en-US" altLang="zh-CN" sz="2400" b="1" dirty="0">
              <a:solidFill>
                <a:srgbClr val="C00000"/>
              </a:solidFill>
              <a:sym typeface="+mn-ea"/>
            </a:endParaRPr>
          </a:p>
          <a:p>
            <a:r>
              <a:rPr lang="en-US" altLang="zh-CN" sz="2400" b="1" dirty="0">
                <a:solidFill>
                  <a:srgbClr val="C00000"/>
                </a:solidFill>
                <a:sym typeface="+mn-ea"/>
              </a:rPr>
              <a:t>             </a:t>
            </a:r>
            <a:r>
              <a:rPr lang="zh-CN" altLang="en-US" sz="2400" b="1" dirty="0">
                <a:solidFill>
                  <a:srgbClr val="C00000"/>
                </a:solidFill>
                <a:sym typeface="+mn-ea"/>
              </a:rPr>
              <a:t>分照抄材料不得分）</a:t>
            </a:r>
            <a:endParaRPr lang="zh-CN" altLang="en-US" sz="2400" b="1" dirty="0">
              <a:solidFill>
                <a:srgbClr val="C00000"/>
              </a:solidFill>
            </a:endParaRPr>
          </a:p>
          <a:p>
            <a:r>
              <a:rPr lang="zh-CN" altLang="en-US" sz="2400" b="1" dirty="0">
                <a:solidFill>
                  <a:srgbClr val="C00000"/>
                </a:solidFill>
                <a:sym typeface="+mn-ea"/>
              </a:rPr>
              <a:t>史实：①平定噶尔丹叛乱  ②平定大小和卓叛乱  ③雅克萨之战</a:t>
            </a:r>
            <a:endParaRPr lang="en-US" altLang="zh-CN" sz="2400" b="1" dirty="0">
              <a:solidFill>
                <a:srgbClr val="C00000"/>
              </a:solidFill>
              <a:sym typeface="+mn-ea"/>
            </a:endParaRPr>
          </a:p>
          <a:p>
            <a:r>
              <a:rPr lang="en-US" altLang="zh-CN" sz="2400" b="1" dirty="0">
                <a:solidFill>
                  <a:srgbClr val="C00000"/>
                </a:solidFill>
                <a:sym typeface="+mn-ea"/>
              </a:rPr>
              <a:t>           </a:t>
            </a:r>
            <a:r>
              <a:rPr lang="zh-CN" altLang="en-US" sz="2400" b="1" dirty="0">
                <a:solidFill>
                  <a:srgbClr val="C00000"/>
                </a:solidFill>
                <a:sym typeface="+mn-ea"/>
              </a:rPr>
              <a:t>（任写两例得4分）</a:t>
            </a:r>
            <a:endParaRPr lang="zh-CN" altLang="en-US" sz="2400" b="1" dirty="0">
              <a:solidFill>
                <a:srgbClr val="C00000"/>
              </a:solidFill>
            </a:endParaRPr>
          </a:p>
        </p:txBody>
      </p:sp>
      <p:sp>
        <p:nvSpPr>
          <p:cNvPr id="17" name="圆角矩形 16"/>
          <p:cNvSpPr/>
          <p:nvPr/>
        </p:nvSpPr>
        <p:spPr>
          <a:xfrm>
            <a:off x="7948993" y="3409277"/>
            <a:ext cx="737030"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 name="圆角矩形 2"/>
          <p:cNvSpPr/>
          <p:nvPr/>
        </p:nvSpPr>
        <p:spPr>
          <a:xfrm>
            <a:off x="2059940" y="3788410"/>
            <a:ext cx="1255395" cy="37909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Ovr>
    <a:masterClrMapping/>
  </p:clrMapOvr>
  <mc:AlternateContent xmlns:mc="http://schemas.openxmlformats.org/markup-compatibility/2006" xmlns:p14="http://schemas.microsoft.com/office/powerpoint/2010/main">
    <mc:Choice Requires="p14">
      <p:transition spd="slow" p14:dur="1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additive="base">
                                        <p:cTn id="20" dur="500" fill="hold"/>
                                        <p:tgtEl>
                                          <p:spTgt spid="42"/>
                                        </p:tgtEl>
                                        <p:attrNameLst>
                                          <p:attrName>ppt_x</p:attrName>
                                        </p:attrNameLst>
                                      </p:cBhvr>
                                      <p:tavLst>
                                        <p:tav tm="0">
                                          <p:val>
                                            <p:strVal val="#ppt_x"/>
                                          </p:val>
                                        </p:tav>
                                        <p:tav tm="100000">
                                          <p:val>
                                            <p:strVal val="#ppt_x"/>
                                          </p:val>
                                        </p:tav>
                                      </p:tavLst>
                                    </p:anim>
                                    <p:anim calcmode="lin" valueType="num">
                                      <p:cBhvr additive="base">
                                        <p:cTn id="21"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ppt_x"/>
                                          </p:val>
                                        </p:tav>
                                        <p:tav tm="100000">
                                          <p:val>
                                            <p:strVal val="#ppt_x"/>
                                          </p:val>
                                        </p:tav>
                                      </p:tavLst>
                                    </p:anim>
                                    <p:anim calcmode="lin" valueType="num">
                                      <p:cBhvr additive="base">
                                        <p:cTn id="2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500" fill="hold"/>
                                        <p:tgtEl>
                                          <p:spTgt spid="23"/>
                                        </p:tgtEl>
                                        <p:attrNameLst>
                                          <p:attrName>ppt_x</p:attrName>
                                        </p:attrNameLst>
                                      </p:cBhvr>
                                      <p:tavLst>
                                        <p:tav tm="0">
                                          <p:val>
                                            <p:strVal val="#ppt_x"/>
                                          </p:val>
                                        </p:tav>
                                        <p:tav tm="100000">
                                          <p:val>
                                            <p:strVal val="#ppt_x"/>
                                          </p:val>
                                        </p:tav>
                                      </p:tavLst>
                                    </p:anim>
                                    <p:anim calcmode="lin" valueType="num">
                                      <p:cBhvr additive="base">
                                        <p:cTn id="3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additive="base">
                                        <p:cTn id="44" dur="500" fill="hold"/>
                                        <p:tgtEl>
                                          <p:spTgt spid="3"/>
                                        </p:tgtEl>
                                        <p:attrNameLst>
                                          <p:attrName>ppt_x</p:attrName>
                                        </p:attrNameLst>
                                      </p:cBhvr>
                                      <p:tavLst>
                                        <p:tav tm="0">
                                          <p:val>
                                            <p:strVal val="#ppt_x"/>
                                          </p:val>
                                        </p:tav>
                                        <p:tav tm="100000">
                                          <p:val>
                                            <p:strVal val="#ppt_x"/>
                                          </p:val>
                                        </p:tav>
                                      </p:tavLst>
                                    </p:anim>
                                    <p:anim calcmode="lin" valueType="num">
                                      <p:cBhvr additive="base">
                                        <p:cTn id="4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500" fill="hold"/>
                                        <p:tgtEl>
                                          <p:spTgt spid="7"/>
                                        </p:tgtEl>
                                        <p:attrNameLst>
                                          <p:attrName>ppt_x</p:attrName>
                                        </p:attrNameLst>
                                      </p:cBhvr>
                                      <p:tavLst>
                                        <p:tav tm="0">
                                          <p:val>
                                            <p:strVal val="#ppt_x"/>
                                          </p:val>
                                        </p:tav>
                                        <p:tav tm="100000">
                                          <p:val>
                                            <p:strVal val="#ppt_x"/>
                                          </p:val>
                                        </p:tav>
                                      </p:tavLst>
                                    </p:anim>
                                    <p:anim calcmode="lin" valueType="num">
                                      <p:cBhvr additive="base">
                                        <p:cTn id="5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4" grpId="0" bldLvl="0" animBg="1"/>
      <p:bldP spid="18" grpId="0" bldLvl="0" animBg="1"/>
      <p:bldP spid="23" grpId="0" bldLvl="0" animBg="1"/>
      <p:bldP spid="7" grpId="0" animBg="1"/>
      <p:bldP spid="17" grpId="0" bldLvl="0" animBg="1"/>
      <p:bldP spid="3"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当图网">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www.33ppt.com</Template>
  <TotalTime>102</TotalTime>
  <Words>1652</Words>
  <Application>Microsoft Office PowerPoint</Application>
  <PresentationFormat>宽屏</PresentationFormat>
  <Paragraphs>131</Paragraphs>
  <Slides>13</Slides>
  <Notes>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13</vt:i4>
      </vt:variant>
    </vt:vector>
  </HeadingPairs>
  <TitlesOfParts>
    <vt:vector size="22" baseType="lpstr">
      <vt:lpstr>等线</vt:lpstr>
      <vt:lpstr>黑体</vt:lpstr>
      <vt:lpstr>楷体</vt:lpstr>
      <vt:lpstr>宋体</vt:lpstr>
      <vt:lpstr>微软雅黑</vt:lpstr>
      <vt:lpstr>Arial</vt:lpstr>
      <vt:lpstr>Calibri</vt:lpstr>
      <vt:lpstr>Verdana</vt:lpstr>
      <vt:lpstr>当图网</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当图网</dc:title>
  <dc:creator/>
  <cp:lastModifiedBy>Xiaolin Huang</cp:lastModifiedBy>
  <cp:revision>64</cp:revision>
  <dcterms:created xsi:type="dcterms:W3CDTF">2020-06-04T12:35:00Z</dcterms:created>
  <dcterms:modified xsi:type="dcterms:W3CDTF">2021-07-09T08:07:06Z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