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bookmarkIdSeed="3">
  <p:sldMasterIdLst>
    <p:sldMasterId id="2147483648" r:id="rId1"/>
  </p:sldMasterIdLst>
  <p:notesMasterIdLst>
    <p:notesMasterId r:id="rId31"/>
  </p:notesMasterIdLst>
  <p:sldIdLst>
    <p:sldId id="1069" r:id="rId2"/>
    <p:sldId id="1076" r:id="rId3"/>
    <p:sldId id="1077" r:id="rId4"/>
    <p:sldId id="1078" r:id="rId5"/>
    <p:sldId id="1080" r:id="rId6"/>
    <p:sldId id="1100" r:id="rId7"/>
    <p:sldId id="1102" r:id="rId8"/>
    <p:sldId id="1081" r:id="rId9"/>
    <p:sldId id="1087" r:id="rId10"/>
    <p:sldId id="1088" r:id="rId11"/>
    <p:sldId id="1083" r:id="rId12"/>
    <p:sldId id="1089" r:id="rId13"/>
    <p:sldId id="1082" r:id="rId14"/>
    <p:sldId id="1084" r:id="rId15"/>
    <p:sldId id="1085" r:id="rId16"/>
    <p:sldId id="1090" r:id="rId17"/>
    <p:sldId id="1094" r:id="rId18"/>
    <p:sldId id="1105" r:id="rId19"/>
    <p:sldId id="1106" r:id="rId20"/>
    <p:sldId id="1095" r:id="rId21"/>
    <p:sldId id="1110" r:id="rId22"/>
    <p:sldId id="1111" r:id="rId23"/>
    <p:sldId id="1093" r:id="rId24"/>
    <p:sldId id="1096" r:id="rId25"/>
    <p:sldId id="1112" r:id="rId26"/>
    <p:sldId id="1098" r:id="rId27"/>
    <p:sldId id="1101" r:id="rId28"/>
    <p:sldId id="1114" r:id="rId29"/>
    <p:sldId id="1075" r:id="rId30"/>
  </p:sldIdLst>
  <p:sldSz cx="9144000" cy="5143500" type="screen16x9"/>
  <p:notesSz cx="9144000" cy="6858000"/>
  <p:defaultTextStyle>
    <a:defPPr>
      <a:defRPr lang="zh-CN"/>
    </a:defPPr>
    <a:lvl1pPr marL="0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00990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601980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902970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203960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1505585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1806575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2107565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2408555" algn="l" defTabSz="6019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57">
          <p15:clr>
            <a:srgbClr val="A4A3A4"/>
          </p15:clr>
        </p15:guide>
        <p15:guide id="2" pos="2929">
          <p15:clr>
            <a:srgbClr val="A4A3A4"/>
          </p15:clr>
        </p15:guide>
        <p15:guide id="3" orient="horz" pos="1543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a Vida Villanueva" initials="MVV" lastIdx="1" clrIdx="0"/>
  <p:cmAuthor id="7" name="1206988966@qq.com" initials="1" lastIdx="1" clrIdx="2"/>
  <p:cmAuthor id="1" name="sidong zheng" initials="sz" lastIdx="1" clrIdx="0"/>
  <p:cmAuthor id="8" name="姜伟光" initials="姜" lastIdx="1" clrIdx="0"/>
  <p:cmAuthor id="2" name="Dell" initials="D" lastIdx="1" clrIdx="1"/>
  <p:cmAuthor id="3" name="Microsoft Office 用户" initials="Office" lastIdx="1" clrIdx="2"/>
  <p:cmAuthor id="4" name="Administrator" initials="A" lastIdx="4" clrIdx="3"/>
  <p:cmAuthor id="5" name="Yi Su" initials="YS" lastIdx="1" clrIdx="4"/>
  <p:cmAuthor id="6" name="ming qiu" initials="m" lastIdx="1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3EFF8"/>
    <a:srgbClr val="1F76AD"/>
    <a:srgbClr val="17ABB9"/>
    <a:srgbClr val="DDDDDD"/>
    <a:srgbClr val="C6F8FB"/>
    <a:srgbClr val="91FEF7"/>
    <a:srgbClr val="DFFFFC"/>
    <a:srgbClr val="000000"/>
    <a:srgbClr val="8D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29" autoAdjust="0"/>
    <p:restoredTop sz="66040" autoAdjust="0"/>
  </p:normalViewPr>
  <p:slideViewPr>
    <p:cSldViewPr snapToGrid="0">
      <p:cViewPr varScale="1">
        <p:scale>
          <a:sx n="58" d="100"/>
          <a:sy n="58" d="100"/>
        </p:scale>
        <p:origin x="1312" y="64"/>
      </p:cViewPr>
      <p:guideLst>
        <p:guide orient="horz" pos="2057"/>
        <p:guide pos="2929"/>
        <p:guide orient="horz" pos="1543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015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00990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01980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02970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03960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05585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06575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107565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408555" algn="l" defTabSz="601980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同学们好，今天我们</a:t>
            </a:r>
            <a:r>
              <a:rPr lang="zh-CN" altLang="en-US" baseline="0" dirty="0"/>
              <a:t> 一起来学习第二课</a:t>
            </a:r>
            <a:r>
              <a:rPr lang="en-US" altLang="zh-CN" baseline="0" dirty="0"/>
              <a:t>《</a:t>
            </a:r>
            <a:r>
              <a:rPr lang="zh-CN" altLang="en-US" baseline="0" dirty="0"/>
              <a:t>说和做，记闻一多先生言行片段</a:t>
            </a:r>
            <a:r>
              <a:rPr lang="en-US" altLang="zh-CN" baseline="0" dirty="0"/>
              <a:t>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103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我们今天的学习目标是：读</a:t>
            </a:r>
            <a:r>
              <a:rPr lang="en-US" altLang="zh-CN" dirty="0" err="1"/>
              <a:t>ppt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959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首先，给大家讲述一个故事，</a:t>
            </a:r>
            <a:r>
              <a:rPr lang="en-US" altLang="zh-CN" dirty="0"/>
              <a:t>1930</a:t>
            </a:r>
            <a:r>
              <a:rPr lang="zh-CN" altLang="en-US" dirty="0"/>
              <a:t>年，国立青岛大学自主招生考试成绩发布了。有这么一位考生（按</a:t>
            </a:r>
            <a:r>
              <a:rPr lang="en-US" altLang="zh-CN" dirty="0" err="1"/>
              <a:t>ppt</a:t>
            </a:r>
            <a:r>
              <a:rPr lang="zh-CN" altLang="en-US" dirty="0"/>
              <a:t>出数学</a:t>
            </a:r>
            <a:r>
              <a:rPr lang="en-US" altLang="zh-CN" dirty="0"/>
              <a:t>0</a:t>
            </a:r>
            <a:r>
              <a:rPr lang="zh-CN" altLang="en-US" dirty="0"/>
              <a:t>分）他的数学只有</a:t>
            </a:r>
            <a:r>
              <a:rPr lang="en-US" altLang="zh-CN" dirty="0"/>
              <a:t>0</a:t>
            </a:r>
            <a:r>
              <a:rPr lang="zh-CN" altLang="en-US" dirty="0"/>
              <a:t>分，而他作文也仅是写了三句时髦的新诗，同学们请跟我读一读：人生永远追逐着幻光，但谁把幻光看成幻光，谁便沉入了无底的苦海。按照常规，这位考生肯定会与青岛大学无缘了，但是这三句短小精悍而又富有哲思诗句，打动了当时的主考官之一闻一多先生。（按</a:t>
            </a:r>
            <a:r>
              <a:rPr lang="en-US" altLang="zh-CN" dirty="0" err="1"/>
              <a:t>ppt</a:t>
            </a:r>
            <a:r>
              <a:rPr lang="zh-CN" altLang="en-US" dirty="0"/>
              <a:t>）闻一多先生从这三句诗当中看到了这位青年身上非凡的文学潜能，所以决定破格予以录取。（按</a:t>
            </a:r>
            <a:r>
              <a:rPr lang="en-US" altLang="zh-CN" dirty="0" err="1"/>
              <a:t>ppt</a:t>
            </a:r>
            <a:r>
              <a:rPr lang="zh-CN" altLang="en-US" dirty="0"/>
              <a:t>出</a:t>
            </a:r>
            <a:r>
              <a:rPr lang="en-US" altLang="zh-CN" dirty="0"/>
              <a:t>pass</a:t>
            </a:r>
            <a:r>
              <a:rPr lang="zh-CN" altLang="en-US" dirty="0"/>
              <a:t>）这一位考生便是本文的作者臧克家先生。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43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臧克家先生是。。。。他的代表作有很多，其中</a:t>
            </a:r>
            <a:r>
              <a:rPr lang="en-US" altLang="zh-CN" dirty="0"/>
              <a:t>1933</a:t>
            </a:r>
            <a:r>
              <a:rPr lang="zh-CN" altLang="en-US" dirty="0"/>
              <a:t>年出版的诗集</a:t>
            </a:r>
            <a:r>
              <a:rPr lang="en-US" altLang="zh-CN" dirty="0"/>
              <a:t>《</a:t>
            </a:r>
            <a:r>
              <a:rPr lang="zh-CN" altLang="en-US" dirty="0"/>
              <a:t>烙印</a:t>
            </a:r>
            <a:r>
              <a:rPr lang="en-US" altLang="zh-CN" dirty="0"/>
              <a:t>》</a:t>
            </a:r>
            <a:r>
              <a:rPr lang="zh-CN" altLang="en-US" dirty="0"/>
              <a:t>轰动一时，他为纪念鲁迅而创作的诗歌</a:t>
            </a:r>
            <a:r>
              <a:rPr lang="en-US" altLang="zh-CN" dirty="0"/>
              <a:t>《</a:t>
            </a:r>
            <a:r>
              <a:rPr lang="zh-CN" altLang="en-US" dirty="0"/>
              <a:t>有的人</a:t>
            </a:r>
            <a:r>
              <a:rPr lang="en-US" altLang="zh-CN" dirty="0"/>
              <a:t>》</a:t>
            </a:r>
            <a:r>
              <a:rPr lang="zh-CN" altLang="en-US" dirty="0"/>
              <a:t>已经成为现代诗坛的经典之作。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191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接下来，让我们来了解一下这位眼光独到的主考官：闻一多先生。他是一名诗人、学者，也是一位民主战士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153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他的代表诗作有</a:t>
            </a:r>
            <a:r>
              <a:rPr lang="en-US" altLang="zh-CN" dirty="0"/>
              <a:t>1923</a:t>
            </a:r>
            <a:r>
              <a:rPr lang="zh-CN" altLang="en-US" dirty="0"/>
              <a:t>年出版的第一部诗集</a:t>
            </a:r>
            <a:r>
              <a:rPr lang="en-US" altLang="zh-CN" dirty="0"/>
              <a:t>《</a:t>
            </a:r>
            <a:r>
              <a:rPr lang="zh-CN" altLang="en-US" dirty="0"/>
              <a:t>红烛</a:t>
            </a:r>
            <a:r>
              <a:rPr lang="en-US" altLang="zh-CN" dirty="0"/>
              <a:t>》</a:t>
            </a:r>
            <a:r>
              <a:rPr lang="zh-CN" altLang="en-US" dirty="0"/>
              <a:t>，</a:t>
            </a:r>
            <a:r>
              <a:rPr lang="en-US" altLang="zh-CN" dirty="0"/>
              <a:t>1925</a:t>
            </a:r>
            <a:r>
              <a:rPr lang="zh-CN" altLang="en-US" dirty="0"/>
              <a:t>年创作的组诗作品</a:t>
            </a:r>
            <a:r>
              <a:rPr lang="en-US" altLang="zh-CN" dirty="0"/>
              <a:t>《</a:t>
            </a:r>
            <a:r>
              <a:rPr lang="zh-CN" altLang="en-US" dirty="0"/>
              <a:t>七子之歌</a:t>
            </a:r>
            <a:r>
              <a:rPr lang="en-US" altLang="zh-CN" dirty="0"/>
              <a:t>》</a:t>
            </a:r>
          </a:p>
          <a:p>
            <a:r>
              <a:rPr lang="en-US" altLang="zh-CN" dirty="0"/>
              <a:t>1928</a:t>
            </a:r>
            <a:r>
              <a:rPr lang="zh-CN" altLang="en-US" dirty="0"/>
              <a:t>年出版的第二部诗集</a:t>
            </a:r>
            <a:r>
              <a:rPr lang="en-US" altLang="zh-CN" dirty="0"/>
              <a:t>《</a:t>
            </a:r>
            <a:r>
              <a:rPr lang="zh-CN" altLang="en-US" dirty="0"/>
              <a:t>死水</a:t>
            </a:r>
            <a:r>
              <a:rPr lang="en-US" altLang="zh-CN" dirty="0"/>
              <a:t>》</a:t>
            </a:r>
            <a:r>
              <a:rPr lang="zh-CN" altLang="en-US" dirty="0"/>
              <a:t>等等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186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为什么闻一多先生会成为一名民主战士？</a:t>
            </a:r>
            <a:endParaRPr lang="en-US" altLang="zh-CN" dirty="0"/>
          </a:p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/>
          </a:p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首先请同学们留意一下闻一多先生的生卒年</a:t>
            </a:r>
            <a:r>
              <a:rPr lang="en-US" altLang="zh-CN" dirty="0"/>
              <a:t>1899</a:t>
            </a:r>
            <a:r>
              <a:rPr lang="zh-CN" altLang="en-US" dirty="0"/>
              <a:t>至</a:t>
            </a:r>
            <a:r>
              <a:rPr lang="en-US" altLang="zh-CN" dirty="0"/>
              <a:t>1946</a:t>
            </a:r>
            <a:r>
              <a:rPr lang="zh-CN" altLang="en-US" dirty="0"/>
              <a:t>，熟悉历史的同学会发现，闻一多的一生恰逢近代中国最动荡的时期，我们一起来看看屏幕右侧的年谱，闻一多先生的主要角色也随着对社会认识的变化而发生变化，青年时代新月派诗人，中年时代作为旧经典的研究学者，后来成为昂头呐喊的民主战士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16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读</a:t>
            </a:r>
            <a:r>
              <a:rPr lang="en-US" altLang="zh-CN" dirty="0" err="1"/>
              <a:t>ppt</a:t>
            </a:r>
            <a:endParaRPr lang="en-US" altLang="zh-CN" dirty="0"/>
          </a:p>
          <a:p>
            <a:r>
              <a:rPr lang="zh-CN" altLang="en-US" dirty="0"/>
              <a:t>闻一多先生一生经历复杂、著作等身，臧克家先生选取了哪些事例来表现闻一多先生的说与做呢？今天，让我们共同来学习这篇课文。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050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  <a:p>
            <a:r>
              <a:rPr lang="zh-CN" altLang="en-US" dirty="0"/>
              <a:t>首先检查同学们的预习情况，请大家翻开语文书读读写写部分，看看大家预习时候写的拼音与老师的是否一致呢？我们一起来读一读</a:t>
            </a:r>
            <a:r>
              <a:rPr lang="zh-CN" altLang="en-US" baseline="0" dirty="0"/>
              <a:t> 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12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（读字音）同学们，你们都读对了吗？下面我们来完成一道小练习。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668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请同学们看大屏幕，选出你心中的正确答案。（停顿）相信很多同学已经找出正确答案了，没错，这道题目的正确答案选</a:t>
            </a:r>
            <a:r>
              <a:rPr lang="en-US" altLang="zh-CN" dirty="0"/>
              <a:t>A</a:t>
            </a:r>
            <a:r>
              <a:rPr lang="zh-CN" altLang="en-US" dirty="0"/>
              <a:t>。我们一起来为其它的三个选项中的错音进行修改。</a:t>
            </a:r>
            <a:r>
              <a:rPr lang="en-US" altLang="zh-CN" dirty="0"/>
              <a:t>B</a:t>
            </a:r>
            <a:r>
              <a:rPr lang="zh-CN" altLang="en-US" dirty="0"/>
              <a:t>校补，</a:t>
            </a:r>
            <a:r>
              <a:rPr lang="en-US" altLang="zh-CN" dirty="0"/>
              <a:t>C</a:t>
            </a:r>
            <a:r>
              <a:rPr lang="zh-CN" altLang="en-US" dirty="0"/>
              <a:t>窥园，</a:t>
            </a:r>
            <a:r>
              <a:rPr lang="en-US" altLang="zh-CN" dirty="0"/>
              <a:t>D</a:t>
            </a:r>
            <a:r>
              <a:rPr lang="zh-CN" altLang="en-US" dirty="0"/>
              <a:t>锲而不舍。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99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这篇文章的四字词语比较多，请同学和我一起读一读。同时请同学们拿出笔，把不懂的地方记录下来。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493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读</a:t>
            </a:r>
            <a:r>
              <a:rPr lang="en-US" altLang="zh-CN" dirty="0" err="1"/>
              <a:t>ppt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386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现在请同学们默读课文，一边读一边思考两个问题，第一个问题，</a:t>
            </a:r>
            <a:r>
              <a:rPr lang="en-US" altLang="zh-CN" dirty="0"/>
              <a:t>……..</a:t>
            </a:r>
            <a:r>
              <a:rPr lang="zh-CN" altLang="en-US" dirty="0"/>
              <a:t>第二个问题</a:t>
            </a:r>
            <a:r>
              <a:rPr lang="en-US" altLang="zh-CN" dirty="0"/>
              <a:t>……(</a:t>
            </a:r>
            <a:r>
              <a:rPr lang="zh-CN" altLang="en-US" dirty="0"/>
              <a:t>读</a:t>
            </a:r>
            <a:r>
              <a:rPr lang="en-US" altLang="zh-CN" dirty="0" err="1"/>
              <a:t>ppt</a:t>
            </a:r>
            <a:r>
              <a:rPr lang="en-US" altLang="zh-CN" dirty="0"/>
              <a:t>)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8688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读完以后，我们不难发现，文章主要两大部分，第一部分是第</a:t>
            </a:r>
            <a:r>
              <a:rPr lang="en-US" altLang="zh-CN" dirty="0"/>
              <a:t>1-7</a:t>
            </a:r>
            <a:r>
              <a:rPr lang="zh-CN" altLang="en-US" dirty="0"/>
              <a:t>自然段，记述的是闻一多作为学者方面的说和做；第二部分是第</a:t>
            </a:r>
            <a:r>
              <a:rPr lang="en-US" altLang="zh-CN" dirty="0"/>
              <a:t>8-20</a:t>
            </a:r>
            <a:r>
              <a:rPr lang="zh-CN" altLang="en-US" dirty="0"/>
              <a:t>自然段，记述闻一多作为革命家方面的说和做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291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那么这两个部分又是怎样衔接的呢？请同学们再浏览一下第</a:t>
            </a:r>
            <a:r>
              <a:rPr lang="en-US" altLang="zh-CN" dirty="0"/>
              <a:t>7-8</a:t>
            </a:r>
            <a:r>
              <a:rPr lang="zh-CN" altLang="en-US" dirty="0"/>
              <a:t>自然段。你们是否已经发现，这两个自然段其实是两个承上启下的过渡段。读</a:t>
            </a:r>
            <a:r>
              <a:rPr lang="en-US" altLang="zh-CN" dirty="0" err="1"/>
              <a:t>ppt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6662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现在我们一起来研读课文第一部分，</a:t>
            </a:r>
            <a:endParaRPr lang="en-US" altLang="zh-CN" dirty="0"/>
          </a:p>
          <a:p>
            <a:r>
              <a:rPr lang="zh-CN" altLang="en-US" dirty="0"/>
              <a:t>读</a:t>
            </a:r>
            <a:r>
              <a:rPr lang="en-US" altLang="zh-CN" dirty="0" err="1"/>
              <a:t>ppt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077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请同学们和我一起看课本，目光聚焦在课文的第一第二自然段。作者在开头引用了闻一多先生说过的两句话：人家是说了再做，我是做了再说；人家是说了也不一定做，我是做了也不一定说。明确表达了闻一多先生作为学者，在说和做方面的特点；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7421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课文的第三自然写到，作为学者和诗人的闻一多先生，在国立青岛大学任教期间，他已经“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诗兴不作而研究志趣正浓”（按</a:t>
            </a:r>
            <a:r>
              <a:rPr lang="en-US" altLang="zh-CN" sz="800" dirty="0" err="1">
                <a:latin typeface="楷体" panose="02010609060101010101" pitchFamily="49" charset="-122"/>
                <a:ea typeface="楷体" panose="02010609060101010101" pitchFamily="49" charset="-122"/>
              </a:rPr>
              <a:t>ppt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），他开始投身研究些什么呢？</a:t>
            </a:r>
            <a:endParaRPr lang="en-US" altLang="zh-CN" sz="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我们继续读下一句话（按</a:t>
            </a:r>
            <a:r>
              <a:rPr lang="en-US" altLang="zh-CN" sz="800" dirty="0" err="1">
                <a:latin typeface="楷体" panose="02010609060101010101" pitchFamily="49" charset="-122"/>
                <a:ea typeface="楷体" panose="02010609060101010101" pitchFamily="49" charset="-122"/>
              </a:rPr>
              <a:t>ppt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），“他正向古代典籍钻探”。我们便可以得知（按</a:t>
            </a:r>
            <a:r>
              <a:rPr lang="en-US" altLang="zh-CN" sz="800" dirty="0" err="1">
                <a:latin typeface="楷体" panose="02010609060101010101" pitchFamily="49" charset="-122"/>
                <a:ea typeface="楷体" panose="02010609060101010101" pitchFamily="49" charset="-122"/>
              </a:rPr>
              <a:t>ppt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），闻一多先生由诗歌创作，投身于研究古典文学。这又是为什么呢？同学们，你们能在这个文段中，找到答案吗？（按</a:t>
            </a:r>
            <a:r>
              <a:rPr lang="en-US" altLang="zh-CN" sz="800" dirty="0" err="1">
                <a:latin typeface="楷体" panose="02010609060101010101" pitchFamily="49" charset="-122"/>
                <a:ea typeface="楷体" panose="02010609060101010101" pitchFamily="49" charset="-122"/>
              </a:rPr>
              <a:t>ppt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）原来“他要给我们衰微的民族开一剂救济的文化药方”。（</a:t>
            </a:r>
            <a:r>
              <a:rPr lang="en-US" altLang="zh-CN" sz="800" dirty="0" err="1">
                <a:latin typeface="楷体" panose="02010609060101010101" pitchFamily="49" charset="-122"/>
                <a:ea typeface="楷体" panose="02010609060101010101" pitchFamily="49" charset="-122"/>
              </a:rPr>
              <a:t>anppt</a:t>
            </a:r>
            <a:r>
              <a:rPr lang="zh-CN" altLang="en-US" sz="800" dirty="0">
                <a:latin typeface="楷体" panose="02010609060101010101" pitchFamily="49" charset="-122"/>
                <a:ea typeface="楷体" panose="02010609060101010101" pitchFamily="49" charset="-122"/>
              </a:rPr>
              <a:t>）也就是说闻一多先生投身研究古典文学，目的在于救国。</a:t>
            </a:r>
          </a:p>
          <a:p>
            <a:endParaRPr lang="en-US" altLang="zh-CN" dirty="0"/>
          </a:p>
          <a:p>
            <a:r>
              <a:rPr lang="zh-CN" altLang="en-US" dirty="0"/>
              <a:t>读</a:t>
            </a:r>
            <a:r>
              <a:rPr lang="en-US" altLang="zh-CN" dirty="0" err="1"/>
              <a:t>ppt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6474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作者在下文写了关于闻一多先生的三件事，分别是写唐诗杂论、楚辞校补，和古典新义。作者在写这三件事的时候，进行了很多细节上的刻画，</a:t>
            </a:r>
            <a:r>
              <a:rPr lang="zh-CN" altLang="en-US" dirty="0">
                <a:solidFill>
                  <a:srgbClr val="FF0000"/>
                </a:solidFill>
              </a:rPr>
              <a:t>用来突出闻一多先生潜心学术的形象，以及他取得的累累硕果。关于先生写</a:t>
            </a:r>
            <a:r>
              <a:rPr lang="en-US" altLang="zh-CN" dirty="0">
                <a:solidFill>
                  <a:srgbClr val="FF0000"/>
                </a:solidFill>
              </a:rPr>
              <a:t>《</a:t>
            </a:r>
            <a:r>
              <a:rPr lang="zh-CN" altLang="en-US" dirty="0">
                <a:solidFill>
                  <a:srgbClr val="FF0000"/>
                </a:solidFill>
              </a:rPr>
              <a:t>唐诗杂论</a:t>
            </a:r>
            <a:r>
              <a:rPr lang="en-US" altLang="zh-CN" dirty="0">
                <a:solidFill>
                  <a:srgbClr val="FF0000"/>
                </a:solidFill>
              </a:rPr>
              <a:t>》</a:t>
            </a:r>
            <a:r>
              <a:rPr lang="zh-CN" altLang="en-US" dirty="0">
                <a:solidFill>
                  <a:srgbClr val="FF0000"/>
                </a:solidFill>
              </a:rPr>
              <a:t>，作者写得比较详细，请同学们跟着一起读一下这个文段：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5407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（读文段）同学们，读完这段话以后，（按</a:t>
            </a:r>
            <a:r>
              <a:rPr lang="en-US" altLang="zh-CN" dirty="0" err="1"/>
              <a:t>ppt</a:t>
            </a:r>
            <a:r>
              <a:rPr lang="zh-CN" altLang="en-US" dirty="0"/>
              <a:t>）我们从“目不窥园、足不下楼、头发凌乱、忘记吃饭、睡得很少”（按</a:t>
            </a:r>
            <a:r>
              <a:rPr lang="en-US" altLang="zh-CN" dirty="0" err="1"/>
              <a:t>ppt</a:t>
            </a:r>
            <a:r>
              <a:rPr lang="zh-CN" altLang="en-US" dirty="0"/>
              <a:t>）可以看出闻一多先生潜心学术、废寝忘食，刻苦的精神，同学是不是我们继续读下一段文字，（按</a:t>
            </a:r>
            <a:r>
              <a:rPr lang="en-US" altLang="zh-CN" dirty="0" err="1"/>
              <a:t>ppt</a:t>
            </a:r>
            <a:r>
              <a:rPr lang="zh-CN" altLang="en-US" dirty="0"/>
              <a:t>，读文段）则表现出（按</a:t>
            </a:r>
            <a:r>
              <a:rPr lang="en-US" altLang="zh-CN" dirty="0" err="1"/>
              <a:t>ppt</a:t>
            </a:r>
            <a:r>
              <a:rPr lang="zh-CN" altLang="en-US" dirty="0"/>
              <a:t>）闻一多先生一丝不苟的严谨态度。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2945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01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作者在写学者闻一多的第二第三件事，比较简短。但是用词依旧是富有表现力的，如十年艰辛，这四个字就写出闻一多先生耐住寂寞，苦苦探求的形象；再如，当他完成楚辞校补后，在</a:t>
            </a:r>
            <a:r>
              <a:rPr lang="zh-CN" altLang="en-US" sz="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别人惊叹、赞美的时候，他又向古典新义迈进了，不也是充分体现先生只做不说的特点吗？</a:t>
            </a:r>
            <a:endParaRPr lang="en-US" altLang="zh-CN" sz="800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50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+mj-lt"/>
              <a:buNone/>
            </a:pPr>
            <a:r>
              <a:rPr lang="zh-CN" altLang="en-US" dirty="0"/>
              <a:t>现在请同学们仔细读课文的第二部分，思考下面的两个问题：</a:t>
            </a:r>
            <a:r>
              <a:rPr lang="zh-CN" altLang="en-US" sz="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作为革命家的闻一多，在“ 说和做”上的主要特点是什么？</a:t>
            </a:r>
            <a:endParaRPr lang="en-US" altLang="zh-CN" sz="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+mj-lt"/>
              <a:buNone/>
            </a:pPr>
            <a:r>
              <a:rPr lang="zh-CN" altLang="en-US" sz="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为了表现这一特点，作者选取了哪些事例来证明这个观点？这些事例表现了闻一多怎样的精神品质？</a:t>
            </a:r>
            <a:endParaRPr lang="en-US" altLang="zh-CN" sz="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1202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读完课文以后，同学们可以发现，作为革命者的闻一多，他不仅要说，而且要大声的说，他不仅要让昆明的青年听到，他还要让全国人民听到，他说了就做，言论与行动完全一致。（按</a:t>
            </a:r>
            <a:r>
              <a:rPr lang="en-US" altLang="zh-CN" dirty="0" err="1"/>
              <a:t>ppt</a:t>
            </a:r>
            <a:r>
              <a:rPr lang="zh-CN" altLang="en-US" dirty="0"/>
              <a:t>）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7319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起稿政治传单表达自己的观点，李公朴同志遇害不久后，他大无畏地在群众大会上发表演说，这件事是大家所熟知，所以作者没有做详细的叙述。只是反复强调当时“凶多吉少”的紧急形势，并且撷取了最慷慨淋漓的一句话：“你们站出来，你们站出来”。他说了，气冲斗牛，声震天地！他做了，他走在游行队伍的前头，昂首挺胸，长须飘飘。最后以一腔热血证实他言行一致的高尚人格，体现了英勇无畏的都正精神，和热情澎湃的爱国情怀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778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1192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3009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明天我们将学习第二课</a:t>
            </a:r>
            <a:r>
              <a:rPr lang="en-US" altLang="zh-CN" dirty="0"/>
              <a:t>《</a:t>
            </a:r>
            <a:r>
              <a:rPr lang="zh-CN" altLang="en-US" dirty="0"/>
              <a:t>说和做</a:t>
            </a:r>
            <a:r>
              <a:rPr lang="en-US" altLang="zh-CN" dirty="0"/>
              <a:t>——</a:t>
            </a:r>
            <a:r>
              <a:rPr lang="zh-CN" altLang="en-US" dirty="0"/>
              <a:t>记闻一多先生的言行片段</a:t>
            </a:r>
            <a:r>
              <a:rPr lang="en-US" altLang="zh-CN" dirty="0"/>
              <a:t>》</a:t>
            </a:r>
            <a:r>
              <a:rPr lang="zh-CN" altLang="en-US" dirty="0"/>
              <a:t>，请同学们呢根据下列要求进行预习。</a:t>
            </a:r>
            <a:endParaRPr lang="en-US" altLang="zh-CN" dirty="0"/>
          </a:p>
          <a:p>
            <a:r>
              <a:rPr lang="zh-CN" altLang="en-US" dirty="0"/>
              <a:t>今天的课上到这里，同学们再见。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68672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159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image" Target="../media/image5.png"/><Relationship Id="rId5" Type="http://schemas.openxmlformats.org/officeDocument/2006/relationships/tags" Target="../tags/tag22.xml"/><Relationship Id="rId10" Type="http://schemas.openxmlformats.org/officeDocument/2006/relationships/image" Target="../media/image3.png"/><Relationship Id="rId4" Type="http://schemas.openxmlformats.org/officeDocument/2006/relationships/tags" Target="../tags/tag21.xml"/><Relationship Id="rId9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/>
          <a:srcRect l="22" t="58427"/>
          <a:stretch>
            <a:fillRect/>
          </a:stretch>
        </p:blipFill>
        <p:spPr bwMode="auto">
          <a:xfrm>
            <a:off x="-34127" y="-269557"/>
            <a:ext cx="9191625" cy="1892617"/>
          </a:xfrm>
          <a:prstGeom prst="rect">
            <a:avLst/>
          </a:prstGeom>
          <a:noFill/>
        </p:spPr>
      </p:pic>
      <p:pic>
        <p:nvPicPr>
          <p:cNvPr id="11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/>
          <a:srcRect t="17107" r="598" b="47515"/>
          <a:stretch>
            <a:fillRect/>
          </a:stretch>
        </p:blipFill>
        <p:spPr bwMode="auto">
          <a:xfrm>
            <a:off x="70486" y="3565684"/>
            <a:ext cx="9253061" cy="163115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副标题 2"/>
          <p:cNvSpPr>
            <a:spLocks noGrp="1"/>
          </p:cNvSpPr>
          <p:nvPr>
            <p:ph type="subTitle" idx="1"/>
          </p:nvPr>
        </p:nvSpPr>
        <p:spPr>
          <a:xfrm>
            <a:off x="1374933" y="2435902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 hasCustomPrompt="1"/>
          </p:nvPr>
        </p:nvSpPr>
        <p:spPr>
          <a:xfrm>
            <a:off x="793158" y="1122934"/>
            <a:ext cx="7537055" cy="1075134"/>
          </a:xfrm>
          <a:prstGeom prst="rect">
            <a:avLst/>
          </a:prstGeom>
        </p:spPr>
        <p:txBody>
          <a:bodyPr/>
          <a:lstStyle>
            <a:lvl1pPr>
              <a:defRPr kumimoji="0" lang="zh-CN" altLang="en-US" sz="4800" b="1" i="0" u="none" strike="noStrike" kern="1200" cap="none" spc="600" normalizeH="0" baseline="0" noProof="1" dirty="0" smtClean="0">
                <a:solidFill>
                  <a:schemeClr val="accent1"/>
                </a:solidFill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dirty="0"/>
              <a:t>单击此处编辑编辑标题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cxnSp>
        <p:nvCxnSpPr>
          <p:cNvPr id="11" name="直接连接符 10"/>
          <p:cNvCxnSpPr/>
          <p:nvPr userDrawn="1"/>
        </p:nvCxnSpPr>
        <p:spPr>
          <a:xfrm>
            <a:off x="0" y="646568"/>
            <a:ext cx="9153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1" y="1597819"/>
            <a:ext cx="7772401" cy="1102519"/>
          </a:xfrm>
        </p:spPr>
        <p:txBody>
          <a:bodyPr/>
          <a:lstStyle>
            <a:lvl1pPr>
              <a:defRPr sz="28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3"/>
            <a:ext cx="2133600" cy="273844"/>
          </a:xfrm>
        </p:spPr>
        <p:txBody>
          <a:bodyPr/>
          <a:lstStyle/>
          <a:p>
            <a:fld id="{0AD80EDE-252D-407F-A534-13736D6A32A0}" type="datetimeFigureOut">
              <a:rPr lang="zh-CN" altLang="en-US" smtClean="0"/>
              <a:t>2022/2/25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72169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 userDrawn="1"/>
        </p:nvCxnSpPr>
        <p:spPr>
          <a:xfrm>
            <a:off x="0" y="646568"/>
            <a:ext cx="9153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8535985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5991"/>
            <a:ext cx="8229600" cy="857301"/>
          </a:xfrm>
        </p:spPr>
        <p:txBody>
          <a:bodyPr/>
          <a:lstStyle/>
          <a:p>
            <a:r>
              <a:rPr kumimoji="0" lang="zh-CN" altLang="en-US" dirty="0"/>
              <a:t>单击此处编辑母版标题样式</a:t>
            </a:r>
            <a:endParaRPr kumimoji="0"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199" y="4767545"/>
            <a:ext cx="2133600" cy="273860"/>
          </a:xfrm>
        </p:spPr>
        <p:txBody>
          <a:bodyPr/>
          <a:lstStyle/>
          <a:p>
            <a:fld id="{6489D9C7-5DC6-4263-87FF-7C99F6FB63C3}" type="datetime1">
              <a:rPr lang="zh-CN" altLang="en-US" smtClean="0"/>
              <a:t>2022/2/25</a:t>
            </a:fld>
            <a:endParaRPr lang="zh-CN" altLang="en-US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199" y="4767545"/>
            <a:ext cx="2133600" cy="273860"/>
          </a:xfrm>
        </p:spPr>
        <p:txBody>
          <a:bodyPr/>
          <a:lstStyle/>
          <a:p>
            <a:fld id="{6489D9C7-5DC6-4263-87FF-7C99F6FB63C3}" type="datetime1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1" y="4767545"/>
            <a:ext cx="2895600" cy="273860"/>
          </a:xfrm>
        </p:spPr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545"/>
            <a:ext cx="2133600" cy="273860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57201" y="205991"/>
            <a:ext cx="8229600" cy="857301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sz="quarter" idx="13"/>
          </p:nvPr>
        </p:nvSpPr>
        <p:spPr>
          <a:xfrm>
            <a:off x="502444" y="847775"/>
            <a:ext cx="8137922" cy="37554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5991"/>
            <a:ext cx="8229600" cy="857301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00222"/>
            <a:ext cx="8229600" cy="3394673"/>
          </a:xfrm>
        </p:spPr>
        <p:txBody>
          <a:bodyPr/>
          <a:lstStyle/>
          <a:p>
            <a:pPr lvl="0" eaLnBrk="1" latinLnBrk="0" hangingPunct="1"/>
            <a:r>
              <a:rPr lang="zh-CN" altLang="en-US" dirty="0"/>
              <a:t>单击此处编辑母版文本样式</a:t>
            </a:r>
          </a:p>
          <a:p>
            <a:pPr lvl="1" eaLnBrk="1" latinLnBrk="0" hangingPunct="1"/>
            <a:r>
              <a:rPr lang="zh-CN" altLang="en-US" dirty="0"/>
              <a:t>第二级</a:t>
            </a:r>
          </a:p>
          <a:p>
            <a:pPr lvl="2" eaLnBrk="1" latinLnBrk="0" hangingPunct="1"/>
            <a:r>
              <a:rPr lang="zh-CN" altLang="en-US" dirty="0"/>
              <a:t>第三级</a:t>
            </a:r>
          </a:p>
          <a:p>
            <a:pPr lvl="3" eaLnBrk="1" latinLnBrk="0" hangingPunct="1"/>
            <a:r>
              <a:rPr lang="zh-CN" altLang="en-US" dirty="0"/>
              <a:t>第四级</a:t>
            </a:r>
          </a:p>
          <a:p>
            <a:pPr lvl="4" eaLnBrk="1" latinLnBrk="0" hangingPunct="1"/>
            <a:r>
              <a:rPr lang="zh-CN" altLang="en-US" dirty="0"/>
              <a:t>第五级</a:t>
            </a:r>
            <a:endParaRPr kumimoji="0"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199" y="4767545"/>
            <a:ext cx="2133600" cy="273860"/>
          </a:xfrm>
        </p:spPr>
        <p:txBody>
          <a:bodyPr/>
          <a:lstStyle/>
          <a:p>
            <a:fld id="{6489D9C7-5DC6-4263-87FF-7C99F6FB63C3}" type="datetime1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1" y="4767545"/>
            <a:ext cx="2895600" cy="273860"/>
          </a:xfrm>
        </p:spPr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545"/>
            <a:ext cx="2133600" cy="273860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26670"/>
            <a:ext cx="9144000" cy="153495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3938616" y="2011166"/>
            <a:ext cx="2682787" cy="537381"/>
          </a:xfrm>
        </p:spPr>
        <p:txBody>
          <a:bodyPr lIns="90000" tIns="46800" rIns="90000" bIns="0" anchor="ctr" anchorCtr="0">
            <a:normAutofit/>
          </a:bodyPr>
          <a:lstStyle>
            <a:lvl1pPr algn="dist">
              <a:defRPr sz="33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9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3938615" y="2594953"/>
            <a:ext cx="2682788" cy="408222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9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9" name="标题 1"/>
          <p:cNvSpPr txBox="1">
            <a:spLocks/>
          </p:cNvSpPr>
          <p:nvPr userDrawn="1">
            <p:custDataLst>
              <p:tags r:id="rId7"/>
            </p:custDataLst>
          </p:nvPr>
        </p:nvSpPr>
        <p:spPr>
          <a:xfrm>
            <a:off x="90886" y="154850"/>
            <a:ext cx="4734207" cy="42254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 userDrawn="1"/>
        </p:nvCxnSpPr>
        <p:spPr>
          <a:xfrm>
            <a:off x="0" y="646568"/>
            <a:ext cx="9153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内容占位符 6"/>
          <p:cNvSpPr>
            <a:spLocks noGrp="1"/>
          </p:cNvSpPr>
          <p:nvPr>
            <p:ph sz="quarter" idx="13"/>
            <p:custDataLst>
              <p:tags r:id="rId1"/>
            </p:custDataLst>
          </p:nvPr>
        </p:nvSpPr>
        <p:spPr>
          <a:xfrm>
            <a:off x="650592" y="930777"/>
            <a:ext cx="7219950" cy="2583900"/>
          </a:xfrm>
        </p:spPr>
        <p:txBody>
          <a:bodyPr/>
          <a:lstStyle>
            <a:lvl1pPr>
              <a:defRPr sz="2800" baseline="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 sz="2000" baseline="0"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>
              <a:defRPr sz="1800" baseline="0"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90886" y="154850"/>
            <a:ext cx="4734207" cy="42254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dirty="0">
                <a:sym typeface="+mn-ea"/>
              </a:rPr>
              <a:t>单击此处</a:t>
            </a:r>
            <a:r>
              <a:rPr dirty="0"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 userDrawn="1"/>
        </p:nvCxnSpPr>
        <p:spPr>
          <a:xfrm>
            <a:off x="0" y="646568"/>
            <a:ext cx="9153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90886" y="154850"/>
            <a:ext cx="3321786" cy="42254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50592" y="930777"/>
            <a:ext cx="7219950" cy="2583900"/>
          </a:xfrm>
        </p:spPr>
        <p:txBody>
          <a:bodyPr/>
          <a:lstStyle>
            <a:lvl1pPr>
              <a:defRPr sz="2800" baseline="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 sz="2000" baseline="0"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>
              <a:defRPr sz="1800" baseline="0"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>
              <a:defRPr sz="1600" baseline="0"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>
            <a:off x="219040" y="228581"/>
            <a:ext cx="8705920" cy="4686338"/>
          </a:xfrm>
          <a:prstGeom prst="rect">
            <a:avLst/>
          </a:prstGeom>
          <a:solidFill>
            <a:schemeClr val="bg2"/>
          </a:solidFill>
          <a:ln w="50800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 sz="1350">
              <a:solidFill>
                <a:schemeClr val="tx1"/>
              </a:solidFill>
              <a:latin typeface="Viner Hand ITC" panose="03070502030502020203" charset="0"/>
              <a:cs typeface="Viner Hand ITC" panose="03070502030502020203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961200" y="936900"/>
            <a:ext cx="7219800" cy="542700"/>
          </a:xfrm>
        </p:spPr>
        <p:txBody>
          <a:bodyPr anchor="ctr"/>
          <a:lstStyle>
            <a:lvl1pPr>
              <a:defRPr sz="3600" baseline="0">
                <a:latin typeface="Arial" panose="020B060402020209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960835" y="1622700"/>
            <a:ext cx="7219950" cy="2583900"/>
          </a:xfrm>
        </p:spPr>
        <p:txBody>
          <a:bodyPr/>
          <a:lstStyle>
            <a:lvl1pPr>
              <a:defRPr sz="3200" baseline="0">
                <a:latin typeface="Arial" panose="020B0604020202090204" pitchFamily="34" charset="0"/>
                <a:ea typeface="隶书" panose="02010509060101010101" charset="-122"/>
              </a:defRPr>
            </a:lvl1pPr>
            <a:lvl2pPr>
              <a:defRPr sz="2400" baseline="0">
                <a:latin typeface="Arial" panose="020B0604020202090204" pitchFamily="34" charset="0"/>
                <a:ea typeface="隶书" panose="02010509060101010101" charset="-122"/>
              </a:defRPr>
            </a:lvl2pPr>
            <a:lvl3pPr>
              <a:defRPr sz="2000" baseline="0">
                <a:latin typeface="Arial" panose="020B0604020202090204" pitchFamily="34" charset="0"/>
                <a:ea typeface="隶书" panose="02010509060101010101" charset="-122"/>
              </a:defRPr>
            </a:lvl3pPr>
            <a:lvl4pPr>
              <a:defRPr sz="1800" baseline="0">
                <a:latin typeface="Arial" panose="020B0604020202090204" pitchFamily="34" charset="0"/>
                <a:ea typeface="隶书" panose="02010509060101010101" charset="-122"/>
              </a:defRPr>
            </a:lvl4pPr>
            <a:lvl5pPr>
              <a:defRPr sz="1800" baseline="0">
                <a:latin typeface="Arial" panose="020B060402020209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BD1EB3A4-65D6-4AEA-A9C4-9CCE8EFF46BF}"/>
              </a:ext>
            </a:extLst>
          </p:cNvPr>
          <p:cNvGrpSpPr/>
          <p:nvPr userDrawn="1"/>
        </p:nvGrpSpPr>
        <p:grpSpPr>
          <a:xfrm>
            <a:off x="498073" y="725145"/>
            <a:ext cx="7930141" cy="4171950"/>
            <a:chOff x="2130931" y="800784"/>
            <a:chExt cx="7930141" cy="5562600"/>
          </a:xfrm>
        </p:grpSpPr>
        <p:grpSp>
          <p:nvGrpSpPr>
            <p:cNvPr id="4" name="组合 3"/>
            <p:cNvGrpSpPr/>
            <p:nvPr/>
          </p:nvGrpSpPr>
          <p:grpSpPr>
            <a:xfrm>
              <a:off x="7285702" y="2279280"/>
              <a:ext cx="2769020" cy="505277"/>
              <a:chOff x="7335360" y="2291979"/>
              <a:chExt cx="2769020" cy="505277"/>
            </a:xfrm>
          </p:grpSpPr>
          <p:grpSp>
            <p:nvGrpSpPr>
              <p:cNvPr id="54" name="组合 53"/>
              <p:cNvGrpSpPr/>
              <p:nvPr/>
            </p:nvGrpSpPr>
            <p:grpSpPr>
              <a:xfrm flipH="1" flipV="1">
                <a:off x="7335360" y="2327957"/>
                <a:ext cx="2604593" cy="429601"/>
                <a:chOff x="1243321" y="4939255"/>
                <a:chExt cx="2604593" cy="429601"/>
              </a:xfrm>
              <a:solidFill>
                <a:srgbClr val="A6A6A6"/>
              </a:solidFill>
            </p:grpSpPr>
            <p:sp>
              <p:nvSpPr>
                <p:cNvPr id="57" name="矩形 56"/>
                <p:cNvSpPr/>
                <p:nvPr/>
              </p:nvSpPr>
              <p:spPr>
                <a:xfrm flipV="1">
                  <a:off x="1243321" y="4991055"/>
                  <a:ext cx="2448000" cy="28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/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2700000" flipV="1">
                  <a:off x="3618713" y="5139656"/>
                  <a:ext cx="429601" cy="28800"/>
                </a:xfrm>
                <a:custGeom>
                  <a:avLst/>
                  <a:gdLst>
                    <a:gd name="connsiteX0" fmla="*/ 0 w 429601"/>
                    <a:gd name="connsiteY0" fmla="*/ 18000 h 18000"/>
                    <a:gd name="connsiteX1" fmla="*/ 429601 w 429601"/>
                    <a:gd name="connsiteY1" fmla="*/ 18000 h 18000"/>
                    <a:gd name="connsiteX2" fmla="*/ 411602 w 429601"/>
                    <a:gd name="connsiteY2" fmla="*/ 0 h 18000"/>
                    <a:gd name="connsiteX3" fmla="*/ 0 w 429601"/>
                    <a:gd name="connsiteY3" fmla="*/ 0 h 1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9601" h="18000">
                      <a:moveTo>
                        <a:pt x="0" y="18000"/>
                      </a:moveTo>
                      <a:lnTo>
                        <a:pt x="429601" y="18000"/>
                      </a:lnTo>
                      <a:lnTo>
                        <a:pt x="41160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/>
                </a:p>
              </p:txBody>
            </p:sp>
          </p:grpSp>
          <p:sp>
            <p:nvSpPr>
              <p:cNvPr id="55" name="Freeform 16"/>
              <p:cNvSpPr>
                <a:spLocks noEditPoints="1"/>
              </p:cNvSpPr>
              <p:nvPr/>
            </p:nvSpPr>
            <p:spPr bwMode="auto">
              <a:xfrm>
                <a:off x="7404117" y="2291979"/>
                <a:ext cx="314648" cy="313164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133 h 176"/>
                  <a:gd name="T12" fmla="*/ 42 w 176"/>
                  <a:gd name="T13" fmla="*/ 88 h 176"/>
                  <a:gd name="T14" fmla="*/ 88 w 176"/>
                  <a:gd name="T15" fmla="*/ 42 h 176"/>
                  <a:gd name="T16" fmla="*/ 134 w 176"/>
                  <a:gd name="T17" fmla="*/ 88 h 176"/>
                  <a:gd name="T18" fmla="*/ 88 w 176"/>
                  <a:gd name="T19" fmla="*/ 13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6" name="Freeform 16"/>
              <p:cNvSpPr>
                <a:spLocks noEditPoints="1"/>
              </p:cNvSpPr>
              <p:nvPr/>
            </p:nvSpPr>
            <p:spPr bwMode="auto">
              <a:xfrm>
                <a:off x="9886620" y="2580522"/>
                <a:ext cx="217760" cy="216734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133 h 176"/>
                  <a:gd name="T12" fmla="*/ 42 w 176"/>
                  <a:gd name="T13" fmla="*/ 88 h 176"/>
                  <a:gd name="T14" fmla="*/ 88 w 176"/>
                  <a:gd name="T15" fmla="*/ 42 h 176"/>
                  <a:gd name="T16" fmla="*/ 134 w 176"/>
                  <a:gd name="T17" fmla="*/ 88 h 176"/>
                  <a:gd name="T18" fmla="*/ 88 w 176"/>
                  <a:gd name="T19" fmla="*/ 13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7644477" y="4605512"/>
              <a:ext cx="2416595" cy="505277"/>
              <a:chOff x="7335360" y="2291979"/>
              <a:chExt cx="2416595" cy="505277"/>
            </a:xfrm>
          </p:grpSpPr>
          <p:grpSp>
            <p:nvGrpSpPr>
              <p:cNvPr id="49" name="组合 48"/>
              <p:cNvGrpSpPr/>
              <p:nvPr/>
            </p:nvGrpSpPr>
            <p:grpSpPr>
              <a:xfrm flipH="1" flipV="1">
                <a:off x="7335360" y="2327957"/>
                <a:ext cx="2231161" cy="429601"/>
                <a:chOff x="1616753" y="4939255"/>
                <a:chExt cx="2231161" cy="429601"/>
              </a:xfrm>
              <a:solidFill>
                <a:srgbClr val="A6A6A6"/>
              </a:solidFill>
            </p:grpSpPr>
            <p:sp>
              <p:nvSpPr>
                <p:cNvPr id="52" name="矩形 51"/>
                <p:cNvSpPr/>
                <p:nvPr/>
              </p:nvSpPr>
              <p:spPr>
                <a:xfrm flipV="1">
                  <a:off x="1616753" y="4991055"/>
                  <a:ext cx="2072822" cy="28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/>
                </a:p>
              </p:txBody>
            </p:sp>
            <p:sp>
              <p:nvSpPr>
                <p:cNvPr id="53" name="任意多边形 52"/>
                <p:cNvSpPr/>
                <p:nvPr/>
              </p:nvSpPr>
              <p:spPr>
                <a:xfrm rot="2700000" flipV="1">
                  <a:off x="3618713" y="5139656"/>
                  <a:ext cx="429601" cy="28800"/>
                </a:xfrm>
                <a:custGeom>
                  <a:avLst/>
                  <a:gdLst>
                    <a:gd name="connsiteX0" fmla="*/ 0 w 429601"/>
                    <a:gd name="connsiteY0" fmla="*/ 18000 h 18000"/>
                    <a:gd name="connsiteX1" fmla="*/ 429601 w 429601"/>
                    <a:gd name="connsiteY1" fmla="*/ 18000 h 18000"/>
                    <a:gd name="connsiteX2" fmla="*/ 411602 w 429601"/>
                    <a:gd name="connsiteY2" fmla="*/ 0 h 18000"/>
                    <a:gd name="connsiteX3" fmla="*/ 0 w 429601"/>
                    <a:gd name="connsiteY3" fmla="*/ 0 h 1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9601" h="18000">
                      <a:moveTo>
                        <a:pt x="0" y="18000"/>
                      </a:moveTo>
                      <a:lnTo>
                        <a:pt x="429601" y="18000"/>
                      </a:lnTo>
                      <a:lnTo>
                        <a:pt x="41160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/>
                </a:p>
              </p:txBody>
            </p:sp>
          </p:grpSp>
          <p:sp>
            <p:nvSpPr>
              <p:cNvPr id="50" name="Freeform 16"/>
              <p:cNvSpPr>
                <a:spLocks noEditPoints="1"/>
              </p:cNvSpPr>
              <p:nvPr/>
            </p:nvSpPr>
            <p:spPr bwMode="auto">
              <a:xfrm>
                <a:off x="7404117" y="2291979"/>
                <a:ext cx="314648" cy="313164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133 h 176"/>
                  <a:gd name="T12" fmla="*/ 42 w 176"/>
                  <a:gd name="T13" fmla="*/ 88 h 176"/>
                  <a:gd name="T14" fmla="*/ 88 w 176"/>
                  <a:gd name="T15" fmla="*/ 42 h 176"/>
                  <a:gd name="T16" fmla="*/ 134 w 176"/>
                  <a:gd name="T17" fmla="*/ 88 h 176"/>
                  <a:gd name="T18" fmla="*/ 88 w 176"/>
                  <a:gd name="T19" fmla="*/ 13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1" name="Freeform 16"/>
              <p:cNvSpPr>
                <a:spLocks noEditPoints="1"/>
              </p:cNvSpPr>
              <p:nvPr/>
            </p:nvSpPr>
            <p:spPr bwMode="auto">
              <a:xfrm>
                <a:off x="9534195" y="2580522"/>
                <a:ext cx="217760" cy="216734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133 h 176"/>
                  <a:gd name="T12" fmla="*/ 42 w 176"/>
                  <a:gd name="T13" fmla="*/ 88 h 176"/>
                  <a:gd name="T14" fmla="*/ 88 w 176"/>
                  <a:gd name="T15" fmla="*/ 42 h 176"/>
                  <a:gd name="T16" fmla="*/ 134 w 176"/>
                  <a:gd name="T17" fmla="*/ 88 h 176"/>
                  <a:gd name="T18" fmla="*/ 88 w 176"/>
                  <a:gd name="T19" fmla="*/ 13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2339398" y="4912476"/>
              <a:ext cx="2661519" cy="429601"/>
              <a:chOff x="1627719" y="4939255"/>
              <a:chExt cx="2661519" cy="429601"/>
            </a:xfrm>
            <a:solidFill>
              <a:srgbClr val="A6A6A6"/>
            </a:solidFill>
          </p:grpSpPr>
          <p:sp>
            <p:nvSpPr>
              <p:cNvPr id="47" name="矩形 46"/>
              <p:cNvSpPr/>
              <p:nvPr/>
            </p:nvSpPr>
            <p:spPr>
              <a:xfrm flipV="1">
                <a:off x="1627719" y="4991055"/>
                <a:ext cx="2508114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rot="2700000" flipV="1">
                <a:off x="4060037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305182" y="2583844"/>
              <a:ext cx="2117885" cy="429601"/>
              <a:chOff x="1720504" y="4939255"/>
              <a:chExt cx="2117885" cy="429601"/>
            </a:xfrm>
            <a:solidFill>
              <a:srgbClr val="A6A6A6"/>
            </a:solidFill>
          </p:grpSpPr>
          <p:sp>
            <p:nvSpPr>
              <p:cNvPr id="45" name="矩形 44"/>
              <p:cNvSpPr/>
              <p:nvPr/>
            </p:nvSpPr>
            <p:spPr>
              <a:xfrm flipV="1">
                <a:off x="1720504" y="4991055"/>
                <a:ext cx="1962000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 flipV="1">
                <a:off x="3609188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sp>
          <p:nvSpPr>
            <p:cNvPr id="8" name="Freeform 16"/>
            <p:cNvSpPr>
              <a:spLocks noEditPoints="1"/>
            </p:cNvSpPr>
            <p:nvPr/>
          </p:nvSpPr>
          <p:spPr bwMode="auto">
            <a:xfrm flipH="1" flipV="1">
              <a:off x="4020596" y="2675461"/>
              <a:ext cx="314648" cy="31316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" name="Freeform 16"/>
            <p:cNvSpPr>
              <a:spLocks noEditPoints="1"/>
            </p:cNvSpPr>
            <p:nvPr/>
          </p:nvSpPr>
          <p:spPr bwMode="auto">
            <a:xfrm flipH="1" flipV="1">
              <a:off x="2130931" y="2540127"/>
              <a:ext cx="217760" cy="216735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" name="Freeform 16"/>
            <p:cNvSpPr>
              <a:spLocks noEditPoints="1"/>
            </p:cNvSpPr>
            <p:nvPr/>
          </p:nvSpPr>
          <p:spPr bwMode="auto">
            <a:xfrm flipH="1" flipV="1">
              <a:off x="4602845" y="5010517"/>
              <a:ext cx="314648" cy="31316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" name="Freeform 16"/>
            <p:cNvSpPr>
              <a:spLocks noEditPoints="1"/>
            </p:cNvSpPr>
            <p:nvPr/>
          </p:nvSpPr>
          <p:spPr bwMode="auto">
            <a:xfrm flipH="1" flipV="1">
              <a:off x="2152188" y="4866578"/>
              <a:ext cx="217760" cy="216735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379203" y="800784"/>
              <a:ext cx="3334064" cy="5562600"/>
            </a:xfrm>
            <a:custGeom>
              <a:avLst/>
              <a:gdLst>
                <a:gd name="T0" fmla="*/ 952 w 1289"/>
                <a:gd name="T1" fmla="*/ 1022 h 2152"/>
                <a:gd name="T2" fmla="*/ 759 w 1289"/>
                <a:gd name="T3" fmla="*/ 1082 h 2152"/>
                <a:gd name="T4" fmla="*/ 722 w 1289"/>
                <a:gd name="T5" fmla="*/ 1071 h 2152"/>
                <a:gd name="T6" fmla="*/ 727 w 1289"/>
                <a:gd name="T7" fmla="*/ 1010 h 2152"/>
                <a:gd name="T8" fmla="*/ 672 w 1289"/>
                <a:gd name="T9" fmla="*/ 817 h 2152"/>
                <a:gd name="T10" fmla="*/ 691 w 1289"/>
                <a:gd name="T11" fmla="*/ 786 h 2152"/>
                <a:gd name="T12" fmla="*/ 770 w 1289"/>
                <a:gd name="T13" fmla="*/ 794 h 2152"/>
                <a:gd name="T14" fmla="*/ 1168 w 1289"/>
                <a:gd name="T15" fmla="*/ 397 h 2152"/>
                <a:gd name="T16" fmla="*/ 770 w 1289"/>
                <a:gd name="T17" fmla="*/ 0 h 2152"/>
                <a:gd name="T18" fmla="*/ 373 w 1289"/>
                <a:gd name="T19" fmla="*/ 397 h 2152"/>
                <a:gd name="T20" fmla="*/ 437 w 1289"/>
                <a:gd name="T21" fmla="*/ 613 h 2152"/>
                <a:gd name="T22" fmla="*/ 418 w 1289"/>
                <a:gd name="T23" fmla="*/ 650 h 2152"/>
                <a:gd name="T24" fmla="*/ 364 w 1289"/>
                <a:gd name="T25" fmla="*/ 646 h 2152"/>
                <a:gd name="T26" fmla="*/ 0 w 1289"/>
                <a:gd name="T27" fmla="*/ 1010 h 2152"/>
                <a:gd name="T28" fmla="*/ 364 w 1289"/>
                <a:gd name="T29" fmla="*/ 1373 h 2152"/>
                <a:gd name="T30" fmla="*/ 587 w 1289"/>
                <a:gd name="T31" fmla="*/ 1297 h 2152"/>
                <a:gd name="T32" fmla="*/ 618 w 1289"/>
                <a:gd name="T33" fmla="*/ 1311 h 2152"/>
                <a:gd name="T34" fmla="*/ 615 w 1289"/>
                <a:gd name="T35" fmla="*/ 1359 h 2152"/>
                <a:gd name="T36" fmla="*/ 665 w 1289"/>
                <a:gd name="T37" fmla="*/ 1536 h 2152"/>
                <a:gd name="T38" fmla="*/ 652 w 1289"/>
                <a:gd name="T39" fmla="*/ 1556 h 2152"/>
                <a:gd name="T40" fmla="*/ 567 w 1289"/>
                <a:gd name="T41" fmla="*/ 1544 h 2152"/>
                <a:gd name="T42" fmla="*/ 263 w 1289"/>
                <a:gd name="T43" fmla="*/ 1848 h 2152"/>
                <a:gd name="T44" fmla="*/ 567 w 1289"/>
                <a:gd name="T45" fmla="*/ 2152 h 2152"/>
                <a:gd name="T46" fmla="*/ 870 w 1289"/>
                <a:gd name="T47" fmla="*/ 1848 h 2152"/>
                <a:gd name="T48" fmla="*/ 832 w 1289"/>
                <a:gd name="T49" fmla="*/ 1700 h 2152"/>
                <a:gd name="T50" fmla="*/ 851 w 1289"/>
                <a:gd name="T51" fmla="*/ 1681 h 2152"/>
                <a:gd name="T52" fmla="*/ 952 w 1289"/>
                <a:gd name="T53" fmla="*/ 1696 h 2152"/>
                <a:gd name="T54" fmla="*/ 1289 w 1289"/>
                <a:gd name="T55" fmla="*/ 1359 h 2152"/>
                <a:gd name="T56" fmla="*/ 952 w 1289"/>
                <a:gd name="T57" fmla="*/ 1022 h 2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89" h="2152">
                  <a:moveTo>
                    <a:pt x="952" y="1022"/>
                  </a:moveTo>
                  <a:cubicBezTo>
                    <a:pt x="880" y="1022"/>
                    <a:pt x="814" y="1044"/>
                    <a:pt x="759" y="1082"/>
                  </a:cubicBezTo>
                  <a:cubicBezTo>
                    <a:pt x="741" y="1095"/>
                    <a:pt x="719" y="1090"/>
                    <a:pt x="722" y="1071"/>
                  </a:cubicBezTo>
                  <a:cubicBezTo>
                    <a:pt x="725" y="1051"/>
                    <a:pt x="727" y="1031"/>
                    <a:pt x="727" y="1010"/>
                  </a:cubicBezTo>
                  <a:cubicBezTo>
                    <a:pt x="727" y="939"/>
                    <a:pt x="707" y="873"/>
                    <a:pt x="672" y="817"/>
                  </a:cubicBezTo>
                  <a:cubicBezTo>
                    <a:pt x="662" y="801"/>
                    <a:pt x="673" y="783"/>
                    <a:pt x="691" y="786"/>
                  </a:cubicBezTo>
                  <a:cubicBezTo>
                    <a:pt x="717" y="791"/>
                    <a:pt x="743" y="794"/>
                    <a:pt x="770" y="794"/>
                  </a:cubicBezTo>
                  <a:cubicBezTo>
                    <a:pt x="990" y="794"/>
                    <a:pt x="1168" y="616"/>
                    <a:pt x="1168" y="397"/>
                  </a:cubicBezTo>
                  <a:cubicBezTo>
                    <a:pt x="1168" y="177"/>
                    <a:pt x="990" y="0"/>
                    <a:pt x="770" y="0"/>
                  </a:cubicBezTo>
                  <a:cubicBezTo>
                    <a:pt x="551" y="0"/>
                    <a:pt x="373" y="177"/>
                    <a:pt x="373" y="397"/>
                  </a:cubicBezTo>
                  <a:cubicBezTo>
                    <a:pt x="373" y="476"/>
                    <a:pt x="396" y="551"/>
                    <a:pt x="437" y="613"/>
                  </a:cubicBezTo>
                  <a:cubicBezTo>
                    <a:pt x="449" y="631"/>
                    <a:pt x="438" y="653"/>
                    <a:pt x="418" y="650"/>
                  </a:cubicBezTo>
                  <a:cubicBezTo>
                    <a:pt x="400" y="648"/>
                    <a:pt x="382" y="646"/>
                    <a:pt x="364" y="646"/>
                  </a:cubicBezTo>
                  <a:cubicBezTo>
                    <a:pt x="163" y="646"/>
                    <a:pt x="0" y="809"/>
                    <a:pt x="0" y="1010"/>
                  </a:cubicBezTo>
                  <a:cubicBezTo>
                    <a:pt x="0" y="1211"/>
                    <a:pt x="163" y="1373"/>
                    <a:pt x="364" y="1373"/>
                  </a:cubicBezTo>
                  <a:cubicBezTo>
                    <a:pt x="448" y="1373"/>
                    <a:pt x="525" y="1345"/>
                    <a:pt x="587" y="1297"/>
                  </a:cubicBezTo>
                  <a:cubicBezTo>
                    <a:pt x="602" y="1285"/>
                    <a:pt x="621" y="1292"/>
                    <a:pt x="618" y="1311"/>
                  </a:cubicBezTo>
                  <a:cubicBezTo>
                    <a:pt x="616" y="1327"/>
                    <a:pt x="615" y="1343"/>
                    <a:pt x="615" y="1359"/>
                  </a:cubicBezTo>
                  <a:cubicBezTo>
                    <a:pt x="615" y="1424"/>
                    <a:pt x="633" y="1484"/>
                    <a:pt x="665" y="1536"/>
                  </a:cubicBezTo>
                  <a:cubicBezTo>
                    <a:pt x="673" y="1548"/>
                    <a:pt x="665" y="1560"/>
                    <a:pt x="652" y="1556"/>
                  </a:cubicBezTo>
                  <a:cubicBezTo>
                    <a:pt x="625" y="1548"/>
                    <a:pt x="596" y="1544"/>
                    <a:pt x="567" y="1544"/>
                  </a:cubicBezTo>
                  <a:cubicBezTo>
                    <a:pt x="399" y="1544"/>
                    <a:pt x="263" y="1680"/>
                    <a:pt x="263" y="1848"/>
                  </a:cubicBezTo>
                  <a:cubicBezTo>
                    <a:pt x="263" y="2016"/>
                    <a:pt x="399" y="2152"/>
                    <a:pt x="567" y="2152"/>
                  </a:cubicBezTo>
                  <a:cubicBezTo>
                    <a:pt x="734" y="2152"/>
                    <a:pt x="870" y="2016"/>
                    <a:pt x="870" y="1848"/>
                  </a:cubicBezTo>
                  <a:cubicBezTo>
                    <a:pt x="870" y="1794"/>
                    <a:pt x="856" y="1744"/>
                    <a:pt x="832" y="1700"/>
                  </a:cubicBezTo>
                  <a:cubicBezTo>
                    <a:pt x="825" y="1687"/>
                    <a:pt x="836" y="1676"/>
                    <a:pt x="851" y="1681"/>
                  </a:cubicBezTo>
                  <a:cubicBezTo>
                    <a:pt x="883" y="1691"/>
                    <a:pt x="917" y="1696"/>
                    <a:pt x="952" y="1696"/>
                  </a:cubicBezTo>
                  <a:cubicBezTo>
                    <a:pt x="1138" y="1696"/>
                    <a:pt x="1289" y="1545"/>
                    <a:pt x="1289" y="1359"/>
                  </a:cubicBezTo>
                  <a:cubicBezTo>
                    <a:pt x="1289" y="1173"/>
                    <a:pt x="1138" y="1022"/>
                    <a:pt x="952" y="1022"/>
                  </a:cubicBezTo>
                  <a:close/>
                </a:path>
              </a:pathLst>
            </a:custGeom>
            <a:solidFill>
              <a:srgbClr val="C9C9C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5505375" y="965033"/>
              <a:ext cx="1716204" cy="1716204"/>
              <a:chOff x="1200760" y="3842075"/>
              <a:chExt cx="1784148" cy="1784148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FB850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5676155" y="1414525"/>
              <a:ext cx="1374644" cy="1107996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</a:rPr>
                <a:t>A</a:t>
              </a:r>
              <a:endParaRPr lang="zh-CN" altLang="en-US" sz="48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542929" y="2618936"/>
              <a:ext cx="1530520" cy="1530520"/>
              <a:chOff x="1200760" y="3842075"/>
              <a:chExt cx="1784148" cy="1784148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5225889" y="4957584"/>
              <a:ext cx="1223288" cy="1223288"/>
              <a:chOff x="1200760" y="3842075"/>
              <a:chExt cx="1784148" cy="1784148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  <a:effectLst>
                <a:innerShdw blurRad="228600" dist="889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131664" y="3600460"/>
              <a:ext cx="1410056" cy="1410056"/>
              <a:chOff x="1200760" y="3842075"/>
              <a:chExt cx="1784148" cy="1784148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6615B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4625121" y="2975873"/>
              <a:ext cx="1374644" cy="1107996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</a:rPr>
                <a:t>B</a:t>
              </a:r>
              <a:endParaRPr lang="zh-CN" altLang="en-US" sz="48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154377" y="3896099"/>
              <a:ext cx="1374644" cy="1107996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50211" y="5159473"/>
              <a:ext cx="1374644" cy="1107996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lIns="91440" tIns="45720" rIns="91440" bIns="45720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</a:rPr>
                <a:t>D</a:t>
              </a:r>
              <a:endParaRPr lang="zh-CN" altLang="en-US" sz="48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041044" y="1133251"/>
              <a:ext cx="1653625" cy="1732059"/>
              <a:chOff x="7916254" y="1345605"/>
              <a:chExt cx="1653625" cy="1732057"/>
            </a:xfrm>
          </p:grpSpPr>
          <p:sp>
            <p:nvSpPr>
              <p:cNvPr id="34" name="Freeform 975"/>
              <p:cNvSpPr>
                <a:spLocks noEditPoints="1"/>
              </p:cNvSpPr>
              <p:nvPr/>
            </p:nvSpPr>
            <p:spPr bwMode="auto">
              <a:xfrm>
                <a:off x="8460359" y="1345605"/>
                <a:ext cx="425060" cy="524931"/>
              </a:xfrm>
              <a:custGeom>
                <a:avLst/>
                <a:gdLst>
                  <a:gd name="T0" fmla="*/ 120 w 349"/>
                  <a:gd name="T1" fmla="*/ 0 h 431"/>
                  <a:gd name="T2" fmla="*/ 117 w 349"/>
                  <a:gd name="T3" fmla="*/ 3 h 431"/>
                  <a:gd name="T4" fmla="*/ 2 w 349"/>
                  <a:gd name="T5" fmla="*/ 117 h 431"/>
                  <a:gd name="T6" fmla="*/ 0 w 349"/>
                  <a:gd name="T7" fmla="*/ 120 h 431"/>
                  <a:gd name="T8" fmla="*/ 0 w 349"/>
                  <a:gd name="T9" fmla="*/ 431 h 431"/>
                  <a:gd name="T10" fmla="*/ 349 w 349"/>
                  <a:gd name="T11" fmla="*/ 431 h 431"/>
                  <a:gd name="T12" fmla="*/ 349 w 349"/>
                  <a:gd name="T13" fmla="*/ 0 h 431"/>
                  <a:gd name="T14" fmla="*/ 120 w 349"/>
                  <a:gd name="T15" fmla="*/ 0 h 431"/>
                  <a:gd name="T16" fmla="*/ 114 w 349"/>
                  <a:gd name="T17" fmla="*/ 37 h 431"/>
                  <a:gd name="T18" fmla="*/ 114 w 349"/>
                  <a:gd name="T19" fmla="*/ 114 h 431"/>
                  <a:gd name="T20" fmla="*/ 37 w 349"/>
                  <a:gd name="T21" fmla="*/ 114 h 431"/>
                  <a:gd name="T22" fmla="*/ 114 w 349"/>
                  <a:gd name="T23" fmla="*/ 37 h 431"/>
                  <a:gd name="T24" fmla="*/ 328 w 349"/>
                  <a:gd name="T25" fmla="*/ 410 h 431"/>
                  <a:gd name="T26" fmla="*/ 20 w 349"/>
                  <a:gd name="T27" fmla="*/ 410 h 431"/>
                  <a:gd name="T28" fmla="*/ 20 w 349"/>
                  <a:gd name="T29" fmla="*/ 136 h 431"/>
                  <a:gd name="T30" fmla="*/ 135 w 349"/>
                  <a:gd name="T31" fmla="*/ 136 h 431"/>
                  <a:gd name="T32" fmla="*/ 135 w 349"/>
                  <a:gd name="T33" fmla="*/ 22 h 431"/>
                  <a:gd name="T34" fmla="*/ 328 w 349"/>
                  <a:gd name="T35" fmla="*/ 22 h 431"/>
                  <a:gd name="T36" fmla="*/ 328 w 349"/>
                  <a:gd name="T37" fmla="*/ 410 h 431"/>
                  <a:gd name="T38" fmla="*/ 75 w 349"/>
                  <a:gd name="T39" fmla="*/ 317 h 431"/>
                  <a:gd name="T40" fmla="*/ 145 w 349"/>
                  <a:gd name="T41" fmla="*/ 249 h 431"/>
                  <a:gd name="T42" fmla="*/ 187 w 349"/>
                  <a:gd name="T43" fmla="*/ 290 h 431"/>
                  <a:gd name="T44" fmla="*/ 300 w 349"/>
                  <a:gd name="T45" fmla="*/ 178 h 431"/>
                  <a:gd name="T46" fmla="*/ 285 w 349"/>
                  <a:gd name="T47" fmla="*/ 163 h 431"/>
                  <a:gd name="T48" fmla="*/ 187 w 349"/>
                  <a:gd name="T49" fmla="*/ 259 h 431"/>
                  <a:gd name="T50" fmla="*/ 152 w 349"/>
                  <a:gd name="T51" fmla="*/ 225 h 431"/>
                  <a:gd name="T52" fmla="*/ 145 w 349"/>
                  <a:gd name="T53" fmla="*/ 218 h 431"/>
                  <a:gd name="T54" fmla="*/ 138 w 349"/>
                  <a:gd name="T55" fmla="*/ 225 h 431"/>
                  <a:gd name="T56" fmla="*/ 60 w 349"/>
                  <a:gd name="T57" fmla="*/ 302 h 431"/>
                  <a:gd name="T58" fmla="*/ 75 w 349"/>
                  <a:gd name="T59" fmla="*/ 317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9" h="431">
                    <a:moveTo>
                      <a:pt x="120" y="0"/>
                    </a:moveTo>
                    <a:lnTo>
                      <a:pt x="117" y="3"/>
                    </a:lnTo>
                    <a:lnTo>
                      <a:pt x="2" y="117"/>
                    </a:lnTo>
                    <a:lnTo>
                      <a:pt x="0" y="120"/>
                    </a:lnTo>
                    <a:lnTo>
                      <a:pt x="0" y="431"/>
                    </a:lnTo>
                    <a:lnTo>
                      <a:pt x="349" y="431"/>
                    </a:lnTo>
                    <a:lnTo>
                      <a:pt x="349" y="0"/>
                    </a:lnTo>
                    <a:lnTo>
                      <a:pt x="120" y="0"/>
                    </a:lnTo>
                    <a:close/>
                    <a:moveTo>
                      <a:pt x="114" y="37"/>
                    </a:moveTo>
                    <a:lnTo>
                      <a:pt x="114" y="114"/>
                    </a:lnTo>
                    <a:lnTo>
                      <a:pt x="37" y="114"/>
                    </a:lnTo>
                    <a:lnTo>
                      <a:pt x="114" y="37"/>
                    </a:lnTo>
                    <a:close/>
                    <a:moveTo>
                      <a:pt x="328" y="410"/>
                    </a:moveTo>
                    <a:lnTo>
                      <a:pt x="20" y="410"/>
                    </a:lnTo>
                    <a:lnTo>
                      <a:pt x="20" y="136"/>
                    </a:lnTo>
                    <a:lnTo>
                      <a:pt x="135" y="136"/>
                    </a:lnTo>
                    <a:lnTo>
                      <a:pt x="135" y="22"/>
                    </a:lnTo>
                    <a:lnTo>
                      <a:pt x="328" y="22"/>
                    </a:lnTo>
                    <a:lnTo>
                      <a:pt x="328" y="410"/>
                    </a:lnTo>
                    <a:close/>
                    <a:moveTo>
                      <a:pt x="75" y="317"/>
                    </a:moveTo>
                    <a:lnTo>
                      <a:pt x="145" y="249"/>
                    </a:lnTo>
                    <a:lnTo>
                      <a:pt x="187" y="290"/>
                    </a:lnTo>
                    <a:lnTo>
                      <a:pt x="300" y="178"/>
                    </a:lnTo>
                    <a:lnTo>
                      <a:pt x="285" y="163"/>
                    </a:lnTo>
                    <a:lnTo>
                      <a:pt x="187" y="259"/>
                    </a:lnTo>
                    <a:lnTo>
                      <a:pt x="152" y="225"/>
                    </a:lnTo>
                    <a:lnTo>
                      <a:pt x="145" y="218"/>
                    </a:lnTo>
                    <a:lnTo>
                      <a:pt x="138" y="225"/>
                    </a:lnTo>
                    <a:lnTo>
                      <a:pt x="60" y="302"/>
                    </a:lnTo>
                    <a:lnTo>
                      <a:pt x="75" y="317"/>
                    </a:lnTo>
                    <a:close/>
                  </a:path>
                </a:pathLst>
              </a:custGeom>
              <a:solidFill>
                <a:srgbClr val="FFB850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7916254" y="1923890"/>
                <a:ext cx="1653625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7916254" y="2166387"/>
                <a:ext cx="1551182" cy="9112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中国最大的原创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素材站有中国最强的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制作团队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8072569" y="3323234"/>
              <a:ext cx="1653625" cy="1866319"/>
              <a:chOff x="8151204" y="3456003"/>
              <a:chExt cx="1653625" cy="1866317"/>
            </a:xfrm>
          </p:grpSpPr>
          <p:sp>
            <p:nvSpPr>
              <p:cNvPr id="31" name="Freeform 987"/>
              <p:cNvSpPr>
                <a:spLocks noEditPoints="1"/>
              </p:cNvSpPr>
              <p:nvPr/>
            </p:nvSpPr>
            <p:spPr bwMode="auto">
              <a:xfrm>
                <a:off x="8702831" y="3456003"/>
                <a:ext cx="446333" cy="717951"/>
              </a:xfrm>
              <a:custGeom>
                <a:avLst/>
                <a:gdLst>
                  <a:gd name="T0" fmla="*/ 133 w 205"/>
                  <a:gd name="T1" fmla="*/ 170 h 331"/>
                  <a:gd name="T2" fmla="*/ 148 w 205"/>
                  <a:gd name="T3" fmla="*/ 126 h 331"/>
                  <a:gd name="T4" fmla="*/ 148 w 205"/>
                  <a:gd name="T5" fmla="*/ 110 h 331"/>
                  <a:gd name="T6" fmla="*/ 48 w 205"/>
                  <a:gd name="T7" fmla="*/ 118 h 331"/>
                  <a:gd name="T8" fmla="*/ 71 w 205"/>
                  <a:gd name="T9" fmla="*/ 126 h 331"/>
                  <a:gd name="T10" fmla="*/ 39 w 205"/>
                  <a:gd name="T11" fmla="*/ 224 h 331"/>
                  <a:gd name="T12" fmla="*/ 44 w 205"/>
                  <a:gd name="T13" fmla="*/ 331 h 331"/>
                  <a:gd name="T14" fmla="*/ 205 w 205"/>
                  <a:gd name="T15" fmla="*/ 298 h 331"/>
                  <a:gd name="T16" fmla="*/ 161 w 205"/>
                  <a:gd name="T17" fmla="*/ 315 h 331"/>
                  <a:gd name="T18" fmla="*/ 16 w 205"/>
                  <a:gd name="T19" fmla="*/ 298 h 331"/>
                  <a:gd name="T20" fmla="*/ 87 w 205"/>
                  <a:gd name="T21" fmla="*/ 170 h 331"/>
                  <a:gd name="T22" fmla="*/ 117 w 205"/>
                  <a:gd name="T23" fmla="*/ 126 h 331"/>
                  <a:gd name="T24" fmla="*/ 153 w 205"/>
                  <a:gd name="T25" fmla="*/ 234 h 331"/>
                  <a:gd name="T26" fmla="*/ 161 w 205"/>
                  <a:gd name="T27" fmla="*/ 315 h 331"/>
                  <a:gd name="T28" fmla="*/ 121 w 205"/>
                  <a:gd name="T29" fmla="*/ 262 h 331"/>
                  <a:gd name="T30" fmla="*/ 101 w 205"/>
                  <a:gd name="T31" fmla="*/ 258 h 331"/>
                  <a:gd name="T32" fmla="*/ 63 w 205"/>
                  <a:gd name="T33" fmla="*/ 263 h 331"/>
                  <a:gd name="T34" fmla="*/ 48 w 205"/>
                  <a:gd name="T35" fmla="*/ 259 h 331"/>
                  <a:gd name="T36" fmla="*/ 24 w 205"/>
                  <a:gd name="T37" fmla="*/ 298 h 331"/>
                  <a:gd name="T38" fmla="*/ 161 w 205"/>
                  <a:gd name="T39" fmla="*/ 307 h 331"/>
                  <a:gd name="T40" fmla="*/ 167 w 205"/>
                  <a:gd name="T41" fmla="*/ 266 h 331"/>
                  <a:gd name="T42" fmla="*/ 165 w 205"/>
                  <a:gd name="T43" fmla="*/ 264 h 331"/>
                  <a:gd name="T44" fmla="*/ 144 w 205"/>
                  <a:gd name="T45" fmla="*/ 248 h 331"/>
                  <a:gd name="T46" fmla="*/ 124 w 205"/>
                  <a:gd name="T47" fmla="*/ 23 h 331"/>
                  <a:gd name="T48" fmla="*/ 124 w 205"/>
                  <a:gd name="T49" fmla="*/ 0 h 331"/>
                  <a:gd name="T50" fmla="*/ 124 w 205"/>
                  <a:gd name="T51" fmla="*/ 23 h 331"/>
                  <a:gd name="T52" fmla="*/ 91 w 205"/>
                  <a:gd name="T53" fmla="*/ 49 h 331"/>
                  <a:gd name="T54" fmla="*/ 74 w 205"/>
                  <a:gd name="T55" fmla="*/ 32 h 331"/>
                  <a:gd name="T56" fmla="*/ 58 w 205"/>
                  <a:gd name="T57" fmla="*/ 49 h 331"/>
                  <a:gd name="T58" fmla="*/ 68 w 205"/>
                  <a:gd name="T59" fmla="*/ 43 h 331"/>
                  <a:gd name="T60" fmla="*/ 80 w 205"/>
                  <a:gd name="T61" fmla="*/ 43 h 331"/>
                  <a:gd name="T62" fmla="*/ 74 w 205"/>
                  <a:gd name="T63" fmla="*/ 57 h 331"/>
                  <a:gd name="T64" fmla="*/ 68 w 205"/>
                  <a:gd name="T65" fmla="*/ 43 h 331"/>
                  <a:gd name="T66" fmla="*/ 92 w 205"/>
                  <a:gd name="T67" fmla="*/ 102 h 331"/>
                  <a:gd name="T68" fmla="*/ 98 w 205"/>
                  <a:gd name="T69" fmla="*/ 82 h 331"/>
                  <a:gd name="T70" fmla="*/ 129 w 205"/>
                  <a:gd name="T71" fmla="*/ 82 h 331"/>
                  <a:gd name="T72" fmla="*/ 134 w 205"/>
                  <a:gd name="T73" fmla="*/ 102 h 331"/>
                  <a:gd name="T74" fmla="*/ 143 w 205"/>
                  <a:gd name="T75" fmla="*/ 97 h 331"/>
                  <a:gd name="T76" fmla="*/ 113 w 205"/>
                  <a:gd name="T77" fmla="*/ 68 h 331"/>
                  <a:gd name="T78" fmla="*/ 84 w 205"/>
                  <a:gd name="T79" fmla="*/ 9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5" h="331">
                    <a:moveTo>
                      <a:pt x="165" y="224"/>
                    </a:moveTo>
                    <a:cubicBezTo>
                      <a:pt x="150" y="204"/>
                      <a:pt x="133" y="184"/>
                      <a:pt x="133" y="170"/>
                    </a:cubicBezTo>
                    <a:cubicBezTo>
                      <a:pt x="133" y="126"/>
                      <a:pt x="133" y="126"/>
                      <a:pt x="133" y="126"/>
                    </a:cubicBezTo>
                    <a:cubicBezTo>
                      <a:pt x="148" y="126"/>
                      <a:pt x="148" y="126"/>
                      <a:pt x="148" y="126"/>
                    </a:cubicBezTo>
                    <a:cubicBezTo>
                      <a:pt x="153" y="126"/>
                      <a:pt x="156" y="122"/>
                      <a:pt x="156" y="118"/>
                    </a:cubicBezTo>
                    <a:cubicBezTo>
                      <a:pt x="156" y="113"/>
                      <a:pt x="153" y="110"/>
                      <a:pt x="148" y="110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2" y="110"/>
                      <a:pt x="48" y="113"/>
                      <a:pt x="48" y="118"/>
                    </a:cubicBezTo>
                    <a:cubicBezTo>
                      <a:pt x="48" y="122"/>
                      <a:pt x="52" y="126"/>
                      <a:pt x="56" y="126"/>
                    </a:cubicBezTo>
                    <a:cubicBezTo>
                      <a:pt x="71" y="126"/>
                      <a:pt x="71" y="126"/>
                      <a:pt x="71" y="126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71" y="184"/>
                      <a:pt x="55" y="204"/>
                      <a:pt x="39" y="224"/>
                    </a:cubicBezTo>
                    <a:cubicBezTo>
                      <a:pt x="20" y="249"/>
                      <a:pt x="0" y="274"/>
                      <a:pt x="0" y="298"/>
                    </a:cubicBezTo>
                    <a:cubicBezTo>
                      <a:pt x="0" y="318"/>
                      <a:pt x="16" y="331"/>
                      <a:pt x="44" y="331"/>
                    </a:cubicBezTo>
                    <a:cubicBezTo>
                      <a:pt x="161" y="331"/>
                      <a:pt x="161" y="331"/>
                      <a:pt x="161" y="331"/>
                    </a:cubicBezTo>
                    <a:cubicBezTo>
                      <a:pt x="188" y="331"/>
                      <a:pt x="205" y="318"/>
                      <a:pt x="205" y="298"/>
                    </a:cubicBezTo>
                    <a:cubicBezTo>
                      <a:pt x="205" y="274"/>
                      <a:pt x="185" y="249"/>
                      <a:pt x="165" y="224"/>
                    </a:cubicBezTo>
                    <a:close/>
                    <a:moveTo>
                      <a:pt x="161" y="315"/>
                    </a:moveTo>
                    <a:cubicBezTo>
                      <a:pt x="44" y="315"/>
                      <a:pt x="44" y="315"/>
                      <a:pt x="44" y="315"/>
                    </a:cubicBezTo>
                    <a:cubicBezTo>
                      <a:pt x="33" y="315"/>
                      <a:pt x="16" y="313"/>
                      <a:pt x="16" y="298"/>
                    </a:cubicBezTo>
                    <a:cubicBezTo>
                      <a:pt x="16" y="280"/>
                      <a:pt x="34" y="257"/>
                      <a:pt x="52" y="234"/>
                    </a:cubicBezTo>
                    <a:cubicBezTo>
                      <a:pt x="70" y="211"/>
                      <a:pt x="87" y="189"/>
                      <a:pt x="87" y="170"/>
                    </a:cubicBezTo>
                    <a:cubicBezTo>
                      <a:pt x="87" y="126"/>
                      <a:pt x="87" y="126"/>
                      <a:pt x="87" y="126"/>
                    </a:cubicBez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70"/>
                      <a:pt x="117" y="170"/>
                      <a:pt x="117" y="170"/>
                    </a:cubicBezTo>
                    <a:cubicBezTo>
                      <a:pt x="117" y="189"/>
                      <a:pt x="135" y="211"/>
                      <a:pt x="153" y="234"/>
                    </a:cubicBezTo>
                    <a:cubicBezTo>
                      <a:pt x="171" y="257"/>
                      <a:pt x="189" y="280"/>
                      <a:pt x="189" y="298"/>
                    </a:cubicBezTo>
                    <a:cubicBezTo>
                      <a:pt x="189" y="313"/>
                      <a:pt x="171" y="315"/>
                      <a:pt x="161" y="315"/>
                    </a:cubicBezTo>
                    <a:close/>
                    <a:moveTo>
                      <a:pt x="122" y="263"/>
                    </a:moveTo>
                    <a:cubicBezTo>
                      <a:pt x="122" y="263"/>
                      <a:pt x="121" y="263"/>
                      <a:pt x="121" y="262"/>
                    </a:cubicBezTo>
                    <a:cubicBezTo>
                      <a:pt x="118" y="258"/>
                      <a:pt x="114" y="256"/>
                      <a:pt x="109" y="256"/>
                    </a:cubicBezTo>
                    <a:cubicBezTo>
                      <a:pt x="106" y="256"/>
                      <a:pt x="103" y="257"/>
                      <a:pt x="101" y="258"/>
                    </a:cubicBezTo>
                    <a:cubicBezTo>
                      <a:pt x="99" y="250"/>
                      <a:pt x="91" y="244"/>
                      <a:pt x="82" y="244"/>
                    </a:cubicBezTo>
                    <a:cubicBezTo>
                      <a:pt x="72" y="244"/>
                      <a:pt x="63" y="252"/>
                      <a:pt x="63" y="263"/>
                    </a:cubicBezTo>
                    <a:cubicBezTo>
                      <a:pt x="63" y="264"/>
                      <a:pt x="63" y="264"/>
                      <a:pt x="63" y="265"/>
                    </a:cubicBezTo>
                    <a:cubicBezTo>
                      <a:pt x="59" y="261"/>
                      <a:pt x="54" y="259"/>
                      <a:pt x="48" y="259"/>
                    </a:cubicBezTo>
                    <a:cubicBezTo>
                      <a:pt x="46" y="259"/>
                      <a:pt x="44" y="260"/>
                      <a:pt x="42" y="260"/>
                    </a:cubicBezTo>
                    <a:cubicBezTo>
                      <a:pt x="32" y="274"/>
                      <a:pt x="24" y="288"/>
                      <a:pt x="24" y="298"/>
                    </a:cubicBezTo>
                    <a:cubicBezTo>
                      <a:pt x="24" y="306"/>
                      <a:pt x="34" y="307"/>
                      <a:pt x="44" y="307"/>
                    </a:cubicBezTo>
                    <a:cubicBezTo>
                      <a:pt x="161" y="307"/>
                      <a:pt x="161" y="307"/>
                      <a:pt x="161" y="307"/>
                    </a:cubicBezTo>
                    <a:cubicBezTo>
                      <a:pt x="170" y="307"/>
                      <a:pt x="181" y="306"/>
                      <a:pt x="181" y="298"/>
                    </a:cubicBezTo>
                    <a:cubicBezTo>
                      <a:pt x="181" y="289"/>
                      <a:pt x="175" y="278"/>
                      <a:pt x="167" y="266"/>
                    </a:cubicBezTo>
                    <a:cubicBezTo>
                      <a:pt x="167" y="266"/>
                      <a:pt x="166" y="266"/>
                      <a:pt x="166" y="266"/>
                    </a:cubicBezTo>
                    <a:cubicBezTo>
                      <a:pt x="166" y="265"/>
                      <a:pt x="166" y="265"/>
                      <a:pt x="165" y="264"/>
                    </a:cubicBezTo>
                    <a:cubicBezTo>
                      <a:pt x="163" y="260"/>
                      <a:pt x="160" y="256"/>
                      <a:pt x="156" y="252"/>
                    </a:cubicBezTo>
                    <a:cubicBezTo>
                      <a:pt x="153" y="249"/>
                      <a:pt x="148" y="248"/>
                      <a:pt x="144" y="248"/>
                    </a:cubicBezTo>
                    <a:cubicBezTo>
                      <a:pt x="134" y="248"/>
                      <a:pt x="125" y="254"/>
                      <a:pt x="122" y="263"/>
                    </a:cubicBezTo>
                    <a:close/>
                    <a:moveTo>
                      <a:pt x="124" y="23"/>
                    </a:moveTo>
                    <a:cubicBezTo>
                      <a:pt x="130" y="23"/>
                      <a:pt x="135" y="18"/>
                      <a:pt x="135" y="11"/>
                    </a:cubicBezTo>
                    <a:cubicBezTo>
                      <a:pt x="135" y="5"/>
                      <a:pt x="130" y="0"/>
                      <a:pt x="124" y="0"/>
                    </a:cubicBezTo>
                    <a:cubicBezTo>
                      <a:pt x="118" y="0"/>
                      <a:pt x="112" y="5"/>
                      <a:pt x="112" y="11"/>
                    </a:cubicBezTo>
                    <a:cubicBezTo>
                      <a:pt x="112" y="18"/>
                      <a:pt x="118" y="23"/>
                      <a:pt x="124" y="23"/>
                    </a:cubicBezTo>
                    <a:close/>
                    <a:moveTo>
                      <a:pt x="74" y="65"/>
                    </a:moveTo>
                    <a:cubicBezTo>
                      <a:pt x="83" y="65"/>
                      <a:pt x="91" y="58"/>
                      <a:pt x="91" y="49"/>
                    </a:cubicBezTo>
                    <a:cubicBezTo>
                      <a:pt x="91" y="45"/>
                      <a:pt x="89" y="40"/>
                      <a:pt x="86" y="37"/>
                    </a:cubicBezTo>
                    <a:cubicBezTo>
                      <a:pt x="83" y="34"/>
                      <a:pt x="79" y="32"/>
                      <a:pt x="74" y="32"/>
                    </a:cubicBezTo>
                    <a:cubicBezTo>
                      <a:pt x="70" y="32"/>
                      <a:pt x="66" y="34"/>
                      <a:pt x="62" y="37"/>
                    </a:cubicBezTo>
                    <a:cubicBezTo>
                      <a:pt x="59" y="40"/>
                      <a:pt x="58" y="45"/>
                      <a:pt x="58" y="49"/>
                    </a:cubicBezTo>
                    <a:cubicBezTo>
                      <a:pt x="58" y="58"/>
                      <a:pt x="65" y="65"/>
                      <a:pt x="74" y="65"/>
                    </a:cubicBezTo>
                    <a:close/>
                    <a:moveTo>
                      <a:pt x="68" y="43"/>
                    </a:moveTo>
                    <a:cubicBezTo>
                      <a:pt x="70" y="41"/>
                      <a:pt x="72" y="40"/>
                      <a:pt x="74" y="40"/>
                    </a:cubicBezTo>
                    <a:cubicBezTo>
                      <a:pt x="76" y="40"/>
                      <a:pt x="79" y="41"/>
                      <a:pt x="80" y="43"/>
                    </a:cubicBezTo>
                    <a:cubicBezTo>
                      <a:pt x="82" y="45"/>
                      <a:pt x="83" y="47"/>
                      <a:pt x="83" y="49"/>
                    </a:cubicBezTo>
                    <a:cubicBezTo>
                      <a:pt x="83" y="54"/>
                      <a:pt x="79" y="57"/>
                      <a:pt x="74" y="57"/>
                    </a:cubicBezTo>
                    <a:cubicBezTo>
                      <a:pt x="69" y="57"/>
                      <a:pt x="66" y="54"/>
                      <a:pt x="66" y="49"/>
                    </a:cubicBezTo>
                    <a:cubicBezTo>
                      <a:pt x="66" y="47"/>
                      <a:pt x="66" y="45"/>
                      <a:pt x="68" y="43"/>
                    </a:cubicBezTo>
                    <a:close/>
                    <a:moveTo>
                      <a:pt x="84" y="102"/>
                    </a:moveTo>
                    <a:cubicBezTo>
                      <a:pt x="92" y="102"/>
                      <a:pt x="92" y="102"/>
                      <a:pt x="92" y="102"/>
                    </a:cubicBezTo>
                    <a:cubicBezTo>
                      <a:pt x="92" y="100"/>
                      <a:pt x="92" y="99"/>
                      <a:pt x="92" y="97"/>
                    </a:cubicBezTo>
                    <a:cubicBezTo>
                      <a:pt x="92" y="92"/>
                      <a:pt x="94" y="86"/>
                      <a:pt x="98" y="82"/>
                    </a:cubicBezTo>
                    <a:cubicBezTo>
                      <a:pt x="102" y="78"/>
                      <a:pt x="108" y="76"/>
                      <a:pt x="113" y="76"/>
                    </a:cubicBezTo>
                    <a:cubicBezTo>
                      <a:pt x="119" y="76"/>
                      <a:pt x="124" y="78"/>
                      <a:pt x="129" y="82"/>
                    </a:cubicBezTo>
                    <a:cubicBezTo>
                      <a:pt x="133" y="86"/>
                      <a:pt x="135" y="92"/>
                      <a:pt x="135" y="97"/>
                    </a:cubicBezTo>
                    <a:cubicBezTo>
                      <a:pt x="135" y="99"/>
                      <a:pt x="135" y="100"/>
                      <a:pt x="134" y="102"/>
                    </a:cubicBezTo>
                    <a:cubicBezTo>
                      <a:pt x="142" y="102"/>
                      <a:pt x="142" y="102"/>
                      <a:pt x="142" y="102"/>
                    </a:cubicBezTo>
                    <a:cubicBezTo>
                      <a:pt x="143" y="100"/>
                      <a:pt x="143" y="99"/>
                      <a:pt x="143" y="97"/>
                    </a:cubicBezTo>
                    <a:cubicBezTo>
                      <a:pt x="143" y="89"/>
                      <a:pt x="140" y="82"/>
                      <a:pt x="134" y="76"/>
                    </a:cubicBezTo>
                    <a:cubicBezTo>
                      <a:pt x="129" y="71"/>
                      <a:pt x="121" y="68"/>
                      <a:pt x="113" y="68"/>
                    </a:cubicBezTo>
                    <a:cubicBezTo>
                      <a:pt x="105" y="68"/>
                      <a:pt x="98" y="71"/>
                      <a:pt x="92" y="76"/>
                    </a:cubicBezTo>
                    <a:cubicBezTo>
                      <a:pt x="87" y="82"/>
                      <a:pt x="84" y="89"/>
                      <a:pt x="84" y="97"/>
                    </a:cubicBezTo>
                    <a:cubicBezTo>
                      <a:pt x="84" y="99"/>
                      <a:pt x="84" y="100"/>
                      <a:pt x="84" y="102"/>
                    </a:cubicBezTo>
                    <a:close/>
                  </a:path>
                </a:pathLst>
              </a:custGeom>
              <a:solidFill>
                <a:srgbClr val="F6615B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8151204" y="4168547"/>
                <a:ext cx="1653625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8151204" y="4411045"/>
                <a:ext cx="1551182" cy="9112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中国最大的原创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素材站有中国最强的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制作团队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487176" y="3496508"/>
              <a:ext cx="1653625" cy="1695247"/>
              <a:chOff x="2867099" y="4671209"/>
              <a:chExt cx="1653625" cy="1695246"/>
            </a:xfrm>
          </p:grpSpPr>
          <p:sp>
            <p:nvSpPr>
              <p:cNvPr id="28" name="Freeform 983"/>
              <p:cNvSpPr>
                <a:spLocks noEditPoints="1"/>
              </p:cNvSpPr>
              <p:nvPr/>
            </p:nvSpPr>
            <p:spPr bwMode="auto">
              <a:xfrm>
                <a:off x="3323429" y="4671209"/>
                <a:ext cx="540751" cy="554818"/>
              </a:xfrm>
              <a:custGeom>
                <a:avLst/>
                <a:gdLst>
                  <a:gd name="T0" fmla="*/ 116 w 232"/>
                  <a:gd name="T1" fmla="*/ 88 h 239"/>
                  <a:gd name="T2" fmla="*/ 84 w 232"/>
                  <a:gd name="T3" fmla="*/ 119 h 239"/>
                  <a:gd name="T4" fmla="*/ 116 w 232"/>
                  <a:gd name="T5" fmla="*/ 151 h 239"/>
                  <a:gd name="T6" fmla="*/ 148 w 232"/>
                  <a:gd name="T7" fmla="*/ 119 h 239"/>
                  <a:gd name="T8" fmla="*/ 116 w 232"/>
                  <a:gd name="T9" fmla="*/ 88 h 239"/>
                  <a:gd name="T10" fmla="*/ 49 w 232"/>
                  <a:gd name="T11" fmla="*/ 197 h 239"/>
                  <a:gd name="T12" fmla="*/ 44 w 232"/>
                  <a:gd name="T13" fmla="*/ 191 h 239"/>
                  <a:gd name="T14" fmla="*/ 14 w 232"/>
                  <a:gd name="T15" fmla="*/ 119 h 239"/>
                  <a:gd name="T16" fmla="*/ 93 w 232"/>
                  <a:gd name="T17" fmla="*/ 20 h 239"/>
                  <a:gd name="T18" fmla="*/ 90 w 232"/>
                  <a:gd name="T19" fmla="*/ 7 h 239"/>
                  <a:gd name="T20" fmla="*/ 0 w 232"/>
                  <a:gd name="T21" fmla="*/ 119 h 239"/>
                  <a:gd name="T22" fmla="*/ 34 w 232"/>
                  <a:gd name="T23" fmla="*/ 201 h 239"/>
                  <a:gd name="T24" fmla="*/ 44 w 232"/>
                  <a:gd name="T25" fmla="*/ 210 h 239"/>
                  <a:gd name="T26" fmla="*/ 34 w 232"/>
                  <a:gd name="T27" fmla="*/ 239 h 239"/>
                  <a:gd name="T28" fmla="*/ 116 w 232"/>
                  <a:gd name="T29" fmla="*/ 228 h 239"/>
                  <a:gd name="T30" fmla="*/ 60 w 232"/>
                  <a:gd name="T31" fmla="*/ 167 h 239"/>
                  <a:gd name="T32" fmla="*/ 49 w 232"/>
                  <a:gd name="T33" fmla="*/ 197 h 239"/>
                  <a:gd name="T34" fmla="*/ 188 w 232"/>
                  <a:gd name="T35" fmla="*/ 29 h 239"/>
                  <a:gd name="T36" fmla="*/ 198 w 232"/>
                  <a:gd name="T37" fmla="*/ 0 h 239"/>
                  <a:gd name="T38" fmla="*/ 116 w 232"/>
                  <a:gd name="T39" fmla="*/ 10 h 239"/>
                  <a:gd name="T40" fmla="*/ 172 w 232"/>
                  <a:gd name="T41" fmla="*/ 72 h 239"/>
                  <a:gd name="T42" fmla="*/ 183 w 232"/>
                  <a:gd name="T43" fmla="*/ 42 h 239"/>
                  <a:gd name="T44" fmla="*/ 218 w 232"/>
                  <a:gd name="T45" fmla="*/ 119 h 239"/>
                  <a:gd name="T46" fmla="*/ 188 w 232"/>
                  <a:gd name="T47" fmla="*/ 191 h 239"/>
                  <a:gd name="T48" fmla="*/ 139 w 232"/>
                  <a:gd name="T49" fmla="*/ 219 h 239"/>
                  <a:gd name="T50" fmla="*/ 142 w 232"/>
                  <a:gd name="T51" fmla="*/ 232 h 239"/>
                  <a:gd name="T52" fmla="*/ 198 w 232"/>
                  <a:gd name="T53" fmla="*/ 201 h 239"/>
                  <a:gd name="T54" fmla="*/ 232 w 232"/>
                  <a:gd name="T55" fmla="*/ 119 h 239"/>
                  <a:gd name="T56" fmla="*/ 188 w 232"/>
                  <a:gd name="T57" fmla="*/ 2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2" h="239">
                    <a:moveTo>
                      <a:pt x="116" y="88"/>
                    </a:moveTo>
                    <a:cubicBezTo>
                      <a:pt x="98" y="88"/>
                      <a:pt x="84" y="102"/>
                      <a:pt x="84" y="119"/>
                    </a:cubicBezTo>
                    <a:cubicBezTo>
                      <a:pt x="84" y="137"/>
                      <a:pt x="98" y="151"/>
                      <a:pt x="116" y="151"/>
                    </a:cubicBezTo>
                    <a:cubicBezTo>
                      <a:pt x="134" y="151"/>
                      <a:pt x="148" y="137"/>
                      <a:pt x="148" y="119"/>
                    </a:cubicBezTo>
                    <a:cubicBezTo>
                      <a:pt x="148" y="102"/>
                      <a:pt x="134" y="88"/>
                      <a:pt x="116" y="88"/>
                    </a:cubicBezTo>
                    <a:close/>
                    <a:moveTo>
                      <a:pt x="49" y="197"/>
                    </a:moveTo>
                    <a:cubicBezTo>
                      <a:pt x="47" y="195"/>
                      <a:pt x="46" y="193"/>
                      <a:pt x="44" y="191"/>
                    </a:cubicBezTo>
                    <a:cubicBezTo>
                      <a:pt x="25" y="172"/>
                      <a:pt x="14" y="147"/>
                      <a:pt x="14" y="119"/>
                    </a:cubicBezTo>
                    <a:cubicBezTo>
                      <a:pt x="14" y="71"/>
                      <a:pt x="48" y="30"/>
                      <a:pt x="93" y="20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39" y="19"/>
                      <a:pt x="0" y="65"/>
                      <a:pt x="0" y="119"/>
                    </a:cubicBezTo>
                    <a:cubicBezTo>
                      <a:pt x="0" y="150"/>
                      <a:pt x="12" y="179"/>
                      <a:pt x="34" y="201"/>
                    </a:cubicBezTo>
                    <a:cubicBezTo>
                      <a:pt x="37" y="204"/>
                      <a:pt x="41" y="207"/>
                      <a:pt x="44" y="210"/>
                    </a:cubicBezTo>
                    <a:cubicBezTo>
                      <a:pt x="34" y="239"/>
                      <a:pt x="34" y="239"/>
                      <a:pt x="34" y="239"/>
                    </a:cubicBezTo>
                    <a:cubicBezTo>
                      <a:pt x="116" y="228"/>
                      <a:pt x="116" y="228"/>
                      <a:pt x="116" y="228"/>
                    </a:cubicBezTo>
                    <a:cubicBezTo>
                      <a:pt x="60" y="167"/>
                      <a:pt x="60" y="167"/>
                      <a:pt x="60" y="167"/>
                    </a:cubicBezTo>
                    <a:lnTo>
                      <a:pt x="49" y="197"/>
                    </a:lnTo>
                    <a:close/>
                    <a:moveTo>
                      <a:pt x="188" y="29"/>
                    </a:moveTo>
                    <a:cubicBezTo>
                      <a:pt x="198" y="0"/>
                      <a:pt x="198" y="0"/>
                      <a:pt x="198" y="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204" y="61"/>
                      <a:pt x="218" y="89"/>
                      <a:pt x="218" y="119"/>
                    </a:cubicBezTo>
                    <a:cubicBezTo>
                      <a:pt x="218" y="147"/>
                      <a:pt x="207" y="172"/>
                      <a:pt x="188" y="191"/>
                    </a:cubicBezTo>
                    <a:cubicBezTo>
                      <a:pt x="174" y="205"/>
                      <a:pt x="157" y="214"/>
                      <a:pt x="139" y="219"/>
                    </a:cubicBezTo>
                    <a:cubicBezTo>
                      <a:pt x="142" y="232"/>
                      <a:pt x="142" y="232"/>
                      <a:pt x="142" y="232"/>
                    </a:cubicBezTo>
                    <a:cubicBezTo>
                      <a:pt x="163" y="227"/>
                      <a:pt x="182" y="217"/>
                      <a:pt x="198" y="201"/>
                    </a:cubicBezTo>
                    <a:cubicBezTo>
                      <a:pt x="220" y="179"/>
                      <a:pt x="232" y="150"/>
                      <a:pt x="232" y="119"/>
                    </a:cubicBezTo>
                    <a:cubicBezTo>
                      <a:pt x="232" y="83"/>
                      <a:pt x="214" y="50"/>
                      <a:pt x="188" y="29"/>
                    </a:cubicBezTo>
                    <a:close/>
                  </a:path>
                </a:pathLst>
              </a:custGeom>
              <a:solidFill>
                <a:srgbClr val="663A77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2867099" y="5212681"/>
                <a:ext cx="1653625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867099" y="5455179"/>
                <a:ext cx="1551182" cy="911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中国最大的原创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素材站有中国最强的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制作团队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494796" y="1155405"/>
              <a:ext cx="1653625" cy="1705362"/>
              <a:chOff x="2105099" y="2477588"/>
              <a:chExt cx="1653625" cy="1705361"/>
            </a:xfrm>
          </p:grpSpPr>
          <p:sp>
            <p:nvSpPr>
              <p:cNvPr id="25" name="Freeform 979"/>
              <p:cNvSpPr>
                <a:spLocks noEditPoints="1"/>
              </p:cNvSpPr>
              <p:nvPr/>
            </p:nvSpPr>
            <p:spPr bwMode="auto">
              <a:xfrm>
                <a:off x="2492537" y="2477588"/>
                <a:ext cx="642872" cy="574887"/>
              </a:xfrm>
              <a:custGeom>
                <a:avLst/>
                <a:gdLst>
                  <a:gd name="T0" fmla="*/ 242 w 364"/>
                  <a:gd name="T1" fmla="*/ 177 h 326"/>
                  <a:gd name="T2" fmla="*/ 202 w 364"/>
                  <a:gd name="T3" fmla="*/ 142 h 326"/>
                  <a:gd name="T4" fmla="*/ 188 w 364"/>
                  <a:gd name="T5" fmla="*/ 100 h 326"/>
                  <a:gd name="T6" fmla="*/ 135 w 364"/>
                  <a:gd name="T7" fmla="*/ 104 h 326"/>
                  <a:gd name="T8" fmla="*/ 95 w 364"/>
                  <a:gd name="T9" fmla="*/ 84 h 326"/>
                  <a:gd name="T10" fmla="*/ 60 w 364"/>
                  <a:gd name="T11" fmla="*/ 124 h 326"/>
                  <a:gd name="T12" fmla="*/ 18 w 364"/>
                  <a:gd name="T13" fmla="*/ 138 h 326"/>
                  <a:gd name="T14" fmla="*/ 22 w 364"/>
                  <a:gd name="T15" fmla="*/ 191 h 326"/>
                  <a:gd name="T16" fmla="*/ 2 w 364"/>
                  <a:gd name="T17" fmla="*/ 231 h 326"/>
                  <a:gd name="T18" fmla="*/ 42 w 364"/>
                  <a:gd name="T19" fmla="*/ 266 h 326"/>
                  <a:gd name="T20" fmla="*/ 56 w 364"/>
                  <a:gd name="T21" fmla="*/ 308 h 326"/>
                  <a:gd name="T22" fmla="*/ 109 w 364"/>
                  <a:gd name="T23" fmla="*/ 304 h 326"/>
                  <a:gd name="T24" fmla="*/ 149 w 364"/>
                  <a:gd name="T25" fmla="*/ 324 h 326"/>
                  <a:gd name="T26" fmla="*/ 184 w 364"/>
                  <a:gd name="T27" fmla="*/ 283 h 326"/>
                  <a:gd name="T28" fmla="*/ 226 w 364"/>
                  <a:gd name="T29" fmla="*/ 270 h 326"/>
                  <a:gd name="T30" fmla="*/ 222 w 364"/>
                  <a:gd name="T31" fmla="*/ 216 h 326"/>
                  <a:gd name="T32" fmla="*/ 127 w 364"/>
                  <a:gd name="T33" fmla="*/ 280 h 326"/>
                  <a:gd name="T34" fmla="*/ 117 w 364"/>
                  <a:gd name="T35" fmla="*/ 127 h 326"/>
                  <a:gd name="T36" fmla="*/ 127 w 364"/>
                  <a:gd name="T37" fmla="*/ 280 h 326"/>
                  <a:gd name="T38" fmla="*/ 364 w 364"/>
                  <a:gd name="T39" fmla="*/ 90 h 326"/>
                  <a:gd name="T40" fmla="*/ 348 w 364"/>
                  <a:gd name="T41" fmla="*/ 66 h 326"/>
                  <a:gd name="T42" fmla="*/ 345 w 364"/>
                  <a:gd name="T43" fmla="*/ 29 h 326"/>
                  <a:gd name="T44" fmla="*/ 316 w 364"/>
                  <a:gd name="T45" fmla="*/ 24 h 326"/>
                  <a:gd name="T46" fmla="*/ 289 w 364"/>
                  <a:gd name="T47" fmla="*/ 0 h 326"/>
                  <a:gd name="T48" fmla="*/ 264 w 364"/>
                  <a:gd name="T49" fmla="*/ 16 h 326"/>
                  <a:gd name="T50" fmla="*/ 228 w 364"/>
                  <a:gd name="T51" fmla="*/ 19 h 326"/>
                  <a:gd name="T52" fmla="*/ 222 w 364"/>
                  <a:gd name="T53" fmla="*/ 48 h 326"/>
                  <a:gd name="T54" fmla="*/ 198 w 364"/>
                  <a:gd name="T55" fmla="*/ 75 h 326"/>
                  <a:gd name="T56" fmla="*/ 215 w 364"/>
                  <a:gd name="T57" fmla="*/ 100 h 326"/>
                  <a:gd name="T58" fmla="*/ 217 w 364"/>
                  <a:gd name="T59" fmla="*/ 136 h 326"/>
                  <a:gd name="T60" fmla="*/ 247 w 364"/>
                  <a:gd name="T61" fmla="*/ 142 h 326"/>
                  <a:gd name="T62" fmla="*/ 274 w 364"/>
                  <a:gd name="T63" fmla="*/ 166 h 326"/>
                  <a:gd name="T64" fmla="*/ 299 w 364"/>
                  <a:gd name="T65" fmla="*/ 149 h 326"/>
                  <a:gd name="T66" fmla="*/ 335 w 364"/>
                  <a:gd name="T67" fmla="*/ 147 h 326"/>
                  <a:gd name="T68" fmla="*/ 340 w 364"/>
                  <a:gd name="T69" fmla="*/ 117 h 326"/>
                  <a:gd name="T70" fmla="*/ 285 w 364"/>
                  <a:gd name="T71" fmla="*/ 135 h 326"/>
                  <a:gd name="T72" fmla="*/ 278 w 364"/>
                  <a:gd name="T73" fmla="*/ 31 h 326"/>
                  <a:gd name="T74" fmla="*/ 285 w 364"/>
                  <a:gd name="T75" fmla="*/ 135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64" h="326">
                    <a:moveTo>
                      <a:pt x="244" y="215"/>
                    </a:moveTo>
                    <a:cubicBezTo>
                      <a:pt x="242" y="177"/>
                      <a:pt x="242" y="177"/>
                      <a:pt x="242" y="177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16" y="165"/>
                      <a:pt x="210" y="153"/>
                      <a:pt x="202" y="142"/>
                    </a:cubicBezTo>
                    <a:cubicBezTo>
                      <a:pt x="216" y="125"/>
                      <a:pt x="216" y="125"/>
                      <a:pt x="216" y="125"/>
                    </a:cubicBezTo>
                    <a:cubicBezTo>
                      <a:pt x="188" y="100"/>
                      <a:pt x="188" y="100"/>
                      <a:pt x="188" y="100"/>
                    </a:cubicBezTo>
                    <a:cubicBezTo>
                      <a:pt x="173" y="117"/>
                      <a:pt x="173" y="117"/>
                      <a:pt x="173" y="117"/>
                    </a:cubicBezTo>
                    <a:cubicBezTo>
                      <a:pt x="161" y="110"/>
                      <a:pt x="148" y="106"/>
                      <a:pt x="135" y="104"/>
                    </a:cubicBezTo>
                    <a:cubicBezTo>
                      <a:pt x="133" y="81"/>
                      <a:pt x="133" y="81"/>
                      <a:pt x="133" y="8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97" y="106"/>
                      <a:pt x="97" y="106"/>
                      <a:pt x="97" y="106"/>
                    </a:cubicBezTo>
                    <a:cubicBezTo>
                      <a:pt x="83" y="110"/>
                      <a:pt x="71" y="116"/>
                      <a:pt x="60" y="124"/>
                    </a:cubicBezTo>
                    <a:cubicBezTo>
                      <a:pt x="43" y="109"/>
                      <a:pt x="43" y="109"/>
                      <a:pt x="43" y="109"/>
                    </a:cubicBezTo>
                    <a:cubicBezTo>
                      <a:pt x="18" y="138"/>
                      <a:pt x="18" y="138"/>
                      <a:pt x="18" y="138"/>
                    </a:cubicBezTo>
                    <a:cubicBezTo>
                      <a:pt x="35" y="153"/>
                      <a:pt x="35" y="153"/>
                      <a:pt x="35" y="153"/>
                    </a:cubicBezTo>
                    <a:cubicBezTo>
                      <a:pt x="28" y="164"/>
                      <a:pt x="24" y="177"/>
                      <a:pt x="22" y="191"/>
                    </a:cubicBezTo>
                    <a:cubicBezTo>
                      <a:pt x="0" y="193"/>
                      <a:pt x="0" y="193"/>
                      <a:pt x="0" y="193"/>
                    </a:cubicBezTo>
                    <a:cubicBezTo>
                      <a:pt x="2" y="231"/>
                      <a:pt x="2" y="231"/>
                      <a:pt x="2" y="231"/>
                    </a:cubicBezTo>
                    <a:cubicBezTo>
                      <a:pt x="25" y="229"/>
                      <a:pt x="25" y="229"/>
                      <a:pt x="25" y="229"/>
                    </a:cubicBezTo>
                    <a:cubicBezTo>
                      <a:pt x="28" y="243"/>
                      <a:pt x="34" y="255"/>
                      <a:pt x="42" y="266"/>
                    </a:cubicBezTo>
                    <a:cubicBezTo>
                      <a:pt x="28" y="282"/>
                      <a:pt x="28" y="282"/>
                      <a:pt x="28" y="282"/>
                    </a:cubicBezTo>
                    <a:cubicBezTo>
                      <a:pt x="56" y="308"/>
                      <a:pt x="56" y="308"/>
                      <a:pt x="56" y="308"/>
                    </a:cubicBezTo>
                    <a:cubicBezTo>
                      <a:pt x="71" y="291"/>
                      <a:pt x="71" y="291"/>
                      <a:pt x="71" y="291"/>
                    </a:cubicBezTo>
                    <a:cubicBezTo>
                      <a:pt x="83" y="297"/>
                      <a:pt x="96" y="302"/>
                      <a:pt x="109" y="304"/>
                    </a:cubicBezTo>
                    <a:cubicBezTo>
                      <a:pt x="111" y="326"/>
                      <a:pt x="111" y="326"/>
                      <a:pt x="111" y="326"/>
                    </a:cubicBezTo>
                    <a:cubicBezTo>
                      <a:pt x="149" y="324"/>
                      <a:pt x="149" y="324"/>
                      <a:pt x="149" y="324"/>
                    </a:cubicBezTo>
                    <a:cubicBezTo>
                      <a:pt x="147" y="301"/>
                      <a:pt x="147" y="301"/>
                      <a:pt x="147" y="301"/>
                    </a:cubicBezTo>
                    <a:cubicBezTo>
                      <a:pt x="161" y="298"/>
                      <a:pt x="173" y="292"/>
                      <a:pt x="184" y="283"/>
                    </a:cubicBezTo>
                    <a:cubicBezTo>
                      <a:pt x="201" y="298"/>
                      <a:pt x="201" y="298"/>
                      <a:pt x="201" y="298"/>
                    </a:cubicBezTo>
                    <a:cubicBezTo>
                      <a:pt x="226" y="270"/>
                      <a:pt x="226" y="270"/>
                      <a:pt x="226" y="270"/>
                    </a:cubicBezTo>
                    <a:cubicBezTo>
                      <a:pt x="209" y="255"/>
                      <a:pt x="209" y="255"/>
                      <a:pt x="209" y="255"/>
                    </a:cubicBezTo>
                    <a:cubicBezTo>
                      <a:pt x="216" y="243"/>
                      <a:pt x="220" y="230"/>
                      <a:pt x="222" y="216"/>
                    </a:cubicBezTo>
                    <a:lnTo>
                      <a:pt x="244" y="215"/>
                    </a:lnTo>
                    <a:close/>
                    <a:moveTo>
                      <a:pt x="127" y="280"/>
                    </a:moveTo>
                    <a:cubicBezTo>
                      <a:pt x="85" y="283"/>
                      <a:pt x="48" y="251"/>
                      <a:pt x="45" y="209"/>
                    </a:cubicBezTo>
                    <a:cubicBezTo>
                      <a:pt x="43" y="167"/>
                      <a:pt x="75" y="130"/>
                      <a:pt x="117" y="127"/>
                    </a:cubicBezTo>
                    <a:cubicBezTo>
                      <a:pt x="159" y="124"/>
                      <a:pt x="196" y="157"/>
                      <a:pt x="199" y="199"/>
                    </a:cubicBezTo>
                    <a:cubicBezTo>
                      <a:pt x="201" y="241"/>
                      <a:pt x="169" y="278"/>
                      <a:pt x="127" y="280"/>
                    </a:cubicBezTo>
                    <a:close/>
                    <a:moveTo>
                      <a:pt x="349" y="91"/>
                    </a:moveTo>
                    <a:cubicBezTo>
                      <a:pt x="364" y="90"/>
                      <a:pt x="364" y="90"/>
                      <a:pt x="364" y="90"/>
                    </a:cubicBezTo>
                    <a:cubicBezTo>
                      <a:pt x="363" y="65"/>
                      <a:pt x="363" y="65"/>
                      <a:pt x="363" y="65"/>
                    </a:cubicBezTo>
                    <a:cubicBezTo>
                      <a:pt x="348" y="66"/>
                      <a:pt x="348" y="66"/>
                      <a:pt x="348" y="66"/>
                    </a:cubicBezTo>
                    <a:cubicBezTo>
                      <a:pt x="345" y="56"/>
                      <a:pt x="341" y="48"/>
                      <a:pt x="335" y="41"/>
                    </a:cubicBezTo>
                    <a:cubicBezTo>
                      <a:pt x="345" y="29"/>
                      <a:pt x="345" y="29"/>
                      <a:pt x="345" y="29"/>
                    </a:cubicBezTo>
                    <a:cubicBezTo>
                      <a:pt x="326" y="12"/>
                      <a:pt x="326" y="12"/>
                      <a:pt x="326" y="12"/>
                    </a:cubicBezTo>
                    <a:cubicBezTo>
                      <a:pt x="316" y="24"/>
                      <a:pt x="316" y="24"/>
                      <a:pt x="316" y="24"/>
                    </a:cubicBezTo>
                    <a:cubicBezTo>
                      <a:pt x="308" y="19"/>
                      <a:pt x="299" y="16"/>
                      <a:pt x="290" y="15"/>
                    </a:cubicBezTo>
                    <a:cubicBezTo>
                      <a:pt x="289" y="0"/>
                      <a:pt x="289" y="0"/>
                      <a:pt x="289" y="0"/>
                    </a:cubicBezTo>
                    <a:cubicBezTo>
                      <a:pt x="263" y="1"/>
                      <a:pt x="263" y="1"/>
                      <a:pt x="263" y="1"/>
                    </a:cubicBezTo>
                    <a:cubicBezTo>
                      <a:pt x="264" y="16"/>
                      <a:pt x="264" y="16"/>
                      <a:pt x="264" y="16"/>
                    </a:cubicBezTo>
                    <a:cubicBezTo>
                      <a:pt x="255" y="19"/>
                      <a:pt x="247" y="23"/>
                      <a:pt x="239" y="29"/>
                    </a:cubicBezTo>
                    <a:cubicBezTo>
                      <a:pt x="228" y="19"/>
                      <a:pt x="228" y="19"/>
                      <a:pt x="228" y="19"/>
                    </a:cubicBezTo>
                    <a:cubicBezTo>
                      <a:pt x="211" y="38"/>
                      <a:pt x="211" y="38"/>
                      <a:pt x="211" y="38"/>
                    </a:cubicBezTo>
                    <a:cubicBezTo>
                      <a:pt x="222" y="48"/>
                      <a:pt x="222" y="48"/>
                      <a:pt x="222" y="48"/>
                    </a:cubicBezTo>
                    <a:cubicBezTo>
                      <a:pt x="218" y="56"/>
                      <a:pt x="215" y="65"/>
                      <a:pt x="213" y="74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200" y="101"/>
                      <a:pt x="200" y="101"/>
                      <a:pt x="200" y="101"/>
                    </a:cubicBezTo>
                    <a:cubicBezTo>
                      <a:pt x="215" y="100"/>
                      <a:pt x="215" y="100"/>
                      <a:pt x="215" y="100"/>
                    </a:cubicBezTo>
                    <a:cubicBezTo>
                      <a:pt x="218" y="109"/>
                      <a:pt x="222" y="117"/>
                      <a:pt x="227" y="125"/>
                    </a:cubicBezTo>
                    <a:cubicBezTo>
                      <a:pt x="217" y="136"/>
                      <a:pt x="217" y="136"/>
                      <a:pt x="217" y="136"/>
                    </a:cubicBezTo>
                    <a:cubicBezTo>
                      <a:pt x="237" y="153"/>
                      <a:pt x="237" y="153"/>
                      <a:pt x="237" y="153"/>
                    </a:cubicBezTo>
                    <a:cubicBezTo>
                      <a:pt x="247" y="142"/>
                      <a:pt x="247" y="142"/>
                      <a:pt x="247" y="142"/>
                    </a:cubicBezTo>
                    <a:cubicBezTo>
                      <a:pt x="255" y="146"/>
                      <a:pt x="263" y="149"/>
                      <a:pt x="273" y="151"/>
                    </a:cubicBezTo>
                    <a:cubicBezTo>
                      <a:pt x="274" y="166"/>
                      <a:pt x="274" y="166"/>
                      <a:pt x="274" y="166"/>
                    </a:cubicBezTo>
                    <a:cubicBezTo>
                      <a:pt x="300" y="164"/>
                      <a:pt x="300" y="164"/>
                      <a:pt x="300" y="164"/>
                    </a:cubicBezTo>
                    <a:cubicBezTo>
                      <a:pt x="299" y="149"/>
                      <a:pt x="299" y="149"/>
                      <a:pt x="299" y="149"/>
                    </a:cubicBezTo>
                    <a:cubicBezTo>
                      <a:pt x="308" y="147"/>
                      <a:pt x="316" y="142"/>
                      <a:pt x="323" y="137"/>
                    </a:cubicBezTo>
                    <a:cubicBezTo>
                      <a:pt x="335" y="147"/>
                      <a:pt x="335" y="147"/>
                      <a:pt x="335" y="147"/>
                    </a:cubicBezTo>
                    <a:cubicBezTo>
                      <a:pt x="352" y="127"/>
                      <a:pt x="352" y="127"/>
                      <a:pt x="352" y="127"/>
                    </a:cubicBezTo>
                    <a:cubicBezTo>
                      <a:pt x="340" y="117"/>
                      <a:pt x="340" y="117"/>
                      <a:pt x="340" y="117"/>
                    </a:cubicBezTo>
                    <a:cubicBezTo>
                      <a:pt x="345" y="110"/>
                      <a:pt x="348" y="101"/>
                      <a:pt x="349" y="91"/>
                    </a:cubicBezTo>
                    <a:close/>
                    <a:moveTo>
                      <a:pt x="285" y="135"/>
                    </a:moveTo>
                    <a:cubicBezTo>
                      <a:pt x="256" y="137"/>
                      <a:pt x="231" y="115"/>
                      <a:pt x="229" y="86"/>
                    </a:cubicBezTo>
                    <a:cubicBezTo>
                      <a:pt x="227" y="57"/>
                      <a:pt x="249" y="32"/>
                      <a:pt x="278" y="31"/>
                    </a:cubicBezTo>
                    <a:cubicBezTo>
                      <a:pt x="307" y="29"/>
                      <a:pt x="332" y="51"/>
                      <a:pt x="333" y="79"/>
                    </a:cubicBezTo>
                    <a:cubicBezTo>
                      <a:pt x="335" y="108"/>
                      <a:pt x="313" y="133"/>
                      <a:pt x="285" y="135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105099" y="3017810"/>
                <a:ext cx="1653625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2105099" y="3271673"/>
                <a:ext cx="1551182" cy="911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中国最大的原创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素材站有中国最强的</a:t>
                </a:r>
                <a:r>
                  <a:rPr lang="en-US" altLang="zh-CN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067" dirty="0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制作团队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4632961"/>
            <a:ext cx="9144000" cy="87443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0" y="26670"/>
            <a:ext cx="9144000" cy="153495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2344229" y="1816333"/>
            <a:ext cx="4455542" cy="1002476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9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2022/2/25</a:t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1"/>
          <a:srcRect/>
          <a:stretch>
            <a:fillRect/>
          </a:stretch>
        </p:blipFill>
        <p:spPr>
          <a:xfrm>
            <a:off x="0" y="-3"/>
            <a:ext cx="9144000" cy="1278734"/>
          </a:xfrm>
          <a:prstGeom prst="rect">
            <a:avLst/>
          </a:prstGeom>
        </p:spPr>
      </p:pic>
      <p:sp>
        <p:nvSpPr>
          <p:cNvPr id="13" name="文本占位符 12"/>
          <p:cNvSpPr>
            <a:spLocks noGrp="1"/>
          </p:cNvSpPr>
          <p:nvPr>
            <p:ph type="body" sz="quarter" idx="13" hasCustomPrompt="1"/>
            <p:custDataLst>
              <p:tags r:id="rId6"/>
            </p:custDataLst>
          </p:nvPr>
        </p:nvSpPr>
        <p:spPr>
          <a:xfrm>
            <a:off x="2930979" y="3313416"/>
            <a:ext cx="1520124" cy="363964"/>
          </a:xfrm>
          <a:solidFill>
            <a:schemeClr val="accent1"/>
          </a:solidFill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4" hasCustomPrompt="1"/>
            <p:custDataLst>
              <p:tags r:id="rId7"/>
            </p:custDataLst>
          </p:nvPr>
        </p:nvSpPr>
        <p:spPr>
          <a:xfrm>
            <a:off x="4451104" y="3313416"/>
            <a:ext cx="1218373" cy="363964"/>
          </a:xfrm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67832" y="723901"/>
            <a:ext cx="8176168" cy="34289"/>
          </a:xfrm>
          <a:prstGeom prst="rect">
            <a:avLst/>
          </a:prstGeom>
          <a:solidFill>
            <a:srgbClr val="4BC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/>
          </a:p>
        </p:txBody>
      </p:sp>
      <p:sp>
        <p:nvSpPr>
          <p:cNvPr id="4" name="矩形 3"/>
          <p:cNvSpPr/>
          <p:nvPr userDrawn="1"/>
        </p:nvSpPr>
        <p:spPr>
          <a:xfrm>
            <a:off x="0" y="4903444"/>
            <a:ext cx="9144000" cy="240056"/>
          </a:xfrm>
          <a:prstGeom prst="rect">
            <a:avLst/>
          </a:prstGeom>
          <a:solidFill>
            <a:srgbClr val="4BC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/>
          </a:p>
        </p:txBody>
      </p:sp>
      <p:sp>
        <p:nvSpPr>
          <p:cNvPr id="5" name="矩形 4"/>
          <p:cNvSpPr/>
          <p:nvPr userDrawn="1"/>
        </p:nvSpPr>
        <p:spPr>
          <a:xfrm>
            <a:off x="0" y="4938238"/>
            <a:ext cx="9144000" cy="34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/>
          </a:p>
        </p:txBody>
      </p:sp>
      <p:sp>
        <p:nvSpPr>
          <p:cNvPr id="7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90886" y="154850"/>
            <a:ext cx="4734207" cy="42254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dirty="0">
                <a:sym typeface="+mn-ea"/>
              </a:rPr>
              <a:t>单击此处</a:t>
            </a:r>
            <a:r>
              <a:rPr dirty="0">
                <a:sym typeface="+mn-ea"/>
              </a:rPr>
              <a:t>编辑标题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B715C657-6643-4E90-9187-FDE24C9D471C}"/>
              </a:ext>
            </a:extLst>
          </p:cNvPr>
          <p:cNvGrpSpPr/>
          <p:nvPr userDrawn="1"/>
        </p:nvGrpSpPr>
        <p:grpSpPr>
          <a:xfrm>
            <a:off x="-101171" y="758190"/>
            <a:ext cx="9172979" cy="4080434"/>
            <a:chOff x="1569065" y="884023"/>
            <a:chExt cx="9172979" cy="5440579"/>
          </a:xfrm>
        </p:grpSpPr>
        <p:sp>
          <p:nvSpPr>
            <p:cNvPr id="9" name="文本框 8"/>
            <p:cNvSpPr txBox="1"/>
            <p:nvPr/>
          </p:nvSpPr>
          <p:spPr>
            <a:xfrm>
              <a:off x="2411824" y="3078906"/>
              <a:ext cx="1752920" cy="53348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408338" y="3360695"/>
              <a:ext cx="1731103" cy="1009507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中国最大的原创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素材站有中国最强的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制作团队</a:t>
              </a:r>
            </a:p>
          </p:txBody>
        </p:sp>
        <p:sp>
          <p:nvSpPr>
            <p:cNvPr id="11" name="Freeform 979"/>
            <p:cNvSpPr>
              <a:spLocks noEditPoints="1"/>
            </p:cNvSpPr>
            <p:nvPr/>
          </p:nvSpPr>
          <p:spPr bwMode="auto">
            <a:xfrm>
              <a:off x="1569065" y="3257353"/>
              <a:ext cx="777875" cy="695615"/>
            </a:xfrm>
            <a:custGeom>
              <a:avLst/>
              <a:gdLst>
                <a:gd name="T0" fmla="*/ 242 w 364"/>
                <a:gd name="T1" fmla="*/ 177 h 326"/>
                <a:gd name="T2" fmla="*/ 202 w 364"/>
                <a:gd name="T3" fmla="*/ 142 h 326"/>
                <a:gd name="T4" fmla="*/ 188 w 364"/>
                <a:gd name="T5" fmla="*/ 100 h 326"/>
                <a:gd name="T6" fmla="*/ 135 w 364"/>
                <a:gd name="T7" fmla="*/ 104 h 326"/>
                <a:gd name="T8" fmla="*/ 95 w 364"/>
                <a:gd name="T9" fmla="*/ 84 h 326"/>
                <a:gd name="T10" fmla="*/ 60 w 364"/>
                <a:gd name="T11" fmla="*/ 124 h 326"/>
                <a:gd name="T12" fmla="*/ 18 w 364"/>
                <a:gd name="T13" fmla="*/ 138 h 326"/>
                <a:gd name="T14" fmla="*/ 22 w 364"/>
                <a:gd name="T15" fmla="*/ 191 h 326"/>
                <a:gd name="T16" fmla="*/ 2 w 364"/>
                <a:gd name="T17" fmla="*/ 231 h 326"/>
                <a:gd name="T18" fmla="*/ 42 w 364"/>
                <a:gd name="T19" fmla="*/ 266 h 326"/>
                <a:gd name="T20" fmla="*/ 56 w 364"/>
                <a:gd name="T21" fmla="*/ 308 h 326"/>
                <a:gd name="T22" fmla="*/ 109 w 364"/>
                <a:gd name="T23" fmla="*/ 304 h 326"/>
                <a:gd name="T24" fmla="*/ 149 w 364"/>
                <a:gd name="T25" fmla="*/ 324 h 326"/>
                <a:gd name="T26" fmla="*/ 184 w 364"/>
                <a:gd name="T27" fmla="*/ 283 h 326"/>
                <a:gd name="T28" fmla="*/ 226 w 364"/>
                <a:gd name="T29" fmla="*/ 270 h 326"/>
                <a:gd name="T30" fmla="*/ 222 w 364"/>
                <a:gd name="T31" fmla="*/ 216 h 326"/>
                <a:gd name="T32" fmla="*/ 127 w 364"/>
                <a:gd name="T33" fmla="*/ 280 h 326"/>
                <a:gd name="T34" fmla="*/ 117 w 364"/>
                <a:gd name="T35" fmla="*/ 127 h 326"/>
                <a:gd name="T36" fmla="*/ 127 w 364"/>
                <a:gd name="T37" fmla="*/ 280 h 326"/>
                <a:gd name="T38" fmla="*/ 364 w 364"/>
                <a:gd name="T39" fmla="*/ 90 h 326"/>
                <a:gd name="T40" fmla="*/ 348 w 364"/>
                <a:gd name="T41" fmla="*/ 66 h 326"/>
                <a:gd name="T42" fmla="*/ 345 w 364"/>
                <a:gd name="T43" fmla="*/ 29 h 326"/>
                <a:gd name="T44" fmla="*/ 316 w 364"/>
                <a:gd name="T45" fmla="*/ 24 h 326"/>
                <a:gd name="T46" fmla="*/ 289 w 364"/>
                <a:gd name="T47" fmla="*/ 0 h 326"/>
                <a:gd name="T48" fmla="*/ 264 w 364"/>
                <a:gd name="T49" fmla="*/ 16 h 326"/>
                <a:gd name="T50" fmla="*/ 228 w 364"/>
                <a:gd name="T51" fmla="*/ 19 h 326"/>
                <a:gd name="T52" fmla="*/ 222 w 364"/>
                <a:gd name="T53" fmla="*/ 48 h 326"/>
                <a:gd name="T54" fmla="*/ 198 w 364"/>
                <a:gd name="T55" fmla="*/ 75 h 326"/>
                <a:gd name="T56" fmla="*/ 215 w 364"/>
                <a:gd name="T57" fmla="*/ 100 h 326"/>
                <a:gd name="T58" fmla="*/ 217 w 364"/>
                <a:gd name="T59" fmla="*/ 136 h 326"/>
                <a:gd name="T60" fmla="*/ 247 w 364"/>
                <a:gd name="T61" fmla="*/ 142 h 326"/>
                <a:gd name="T62" fmla="*/ 274 w 364"/>
                <a:gd name="T63" fmla="*/ 166 h 326"/>
                <a:gd name="T64" fmla="*/ 299 w 364"/>
                <a:gd name="T65" fmla="*/ 149 h 326"/>
                <a:gd name="T66" fmla="*/ 335 w 364"/>
                <a:gd name="T67" fmla="*/ 147 h 326"/>
                <a:gd name="T68" fmla="*/ 340 w 364"/>
                <a:gd name="T69" fmla="*/ 117 h 326"/>
                <a:gd name="T70" fmla="*/ 285 w 364"/>
                <a:gd name="T71" fmla="*/ 135 h 326"/>
                <a:gd name="T72" fmla="*/ 278 w 364"/>
                <a:gd name="T73" fmla="*/ 31 h 326"/>
                <a:gd name="T74" fmla="*/ 285 w 364"/>
                <a:gd name="T75" fmla="*/ 135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4" h="326">
                  <a:moveTo>
                    <a:pt x="244" y="215"/>
                  </a:moveTo>
                  <a:cubicBezTo>
                    <a:pt x="242" y="177"/>
                    <a:pt x="242" y="177"/>
                    <a:pt x="242" y="177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6" y="165"/>
                    <a:pt x="210" y="153"/>
                    <a:pt x="202" y="142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188" y="100"/>
                    <a:pt x="188" y="100"/>
                    <a:pt x="188" y="100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61" y="110"/>
                    <a:pt x="148" y="106"/>
                    <a:pt x="135" y="10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7" y="106"/>
                    <a:pt x="97" y="106"/>
                    <a:pt x="97" y="106"/>
                  </a:cubicBezTo>
                  <a:cubicBezTo>
                    <a:pt x="83" y="110"/>
                    <a:pt x="71" y="116"/>
                    <a:pt x="60" y="12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8" y="164"/>
                    <a:pt x="24" y="177"/>
                    <a:pt x="22" y="191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8" y="243"/>
                    <a:pt x="34" y="255"/>
                    <a:pt x="42" y="266"/>
                  </a:cubicBezTo>
                  <a:cubicBezTo>
                    <a:pt x="28" y="282"/>
                    <a:pt x="28" y="282"/>
                    <a:pt x="28" y="282"/>
                  </a:cubicBezTo>
                  <a:cubicBezTo>
                    <a:pt x="56" y="308"/>
                    <a:pt x="56" y="308"/>
                    <a:pt x="56" y="308"/>
                  </a:cubicBezTo>
                  <a:cubicBezTo>
                    <a:pt x="71" y="291"/>
                    <a:pt x="71" y="291"/>
                    <a:pt x="71" y="291"/>
                  </a:cubicBezTo>
                  <a:cubicBezTo>
                    <a:pt x="83" y="297"/>
                    <a:pt x="96" y="302"/>
                    <a:pt x="109" y="304"/>
                  </a:cubicBezTo>
                  <a:cubicBezTo>
                    <a:pt x="111" y="326"/>
                    <a:pt x="111" y="326"/>
                    <a:pt x="111" y="326"/>
                  </a:cubicBezTo>
                  <a:cubicBezTo>
                    <a:pt x="149" y="324"/>
                    <a:pt x="149" y="324"/>
                    <a:pt x="149" y="324"/>
                  </a:cubicBezTo>
                  <a:cubicBezTo>
                    <a:pt x="147" y="301"/>
                    <a:pt x="147" y="301"/>
                    <a:pt x="147" y="301"/>
                  </a:cubicBezTo>
                  <a:cubicBezTo>
                    <a:pt x="161" y="298"/>
                    <a:pt x="173" y="292"/>
                    <a:pt x="184" y="283"/>
                  </a:cubicBezTo>
                  <a:cubicBezTo>
                    <a:pt x="201" y="298"/>
                    <a:pt x="201" y="298"/>
                    <a:pt x="201" y="298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16" y="243"/>
                    <a:pt x="220" y="230"/>
                    <a:pt x="222" y="216"/>
                  </a:cubicBezTo>
                  <a:lnTo>
                    <a:pt x="244" y="215"/>
                  </a:lnTo>
                  <a:close/>
                  <a:moveTo>
                    <a:pt x="127" y="280"/>
                  </a:moveTo>
                  <a:cubicBezTo>
                    <a:pt x="85" y="283"/>
                    <a:pt x="48" y="251"/>
                    <a:pt x="45" y="209"/>
                  </a:cubicBezTo>
                  <a:cubicBezTo>
                    <a:pt x="43" y="167"/>
                    <a:pt x="75" y="130"/>
                    <a:pt x="117" y="127"/>
                  </a:cubicBezTo>
                  <a:cubicBezTo>
                    <a:pt x="159" y="124"/>
                    <a:pt x="196" y="157"/>
                    <a:pt x="199" y="199"/>
                  </a:cubicBezTo>
                  <a:cubicBezTo>
                    <a:pt x="201" y="241"/>
                    <a:pt x="169" y="278"/>
                    <a:pt x="127" y="280"/>
                  </a:cubicBezTo>
                  <a:close/>
                  <a:moveTo>
                    <a:pt x="349" y="91"/>
                  </a:moveTo>
                  <a:cubicBezTo>
                    <a:pt x="364" y="90"/>
                    <a:pt x="364" y="90"/>
                    <a:pt x="364" y="90"/>
                  </a:cubicBezTo>
                  <a:cubicBezTo>
                    <a:pt x="363" y="65"/>
                    <a:pt x="363" y="65"/>
                    <a:pt x="363" y="65"/>
                  </a:cubicBezTo>
                  <a:cubicBezTo>
                    <a:pt x="348" y="66"/>
                    <a:pt x="348" y="66"/>
                    <a:pt x="348" y="66"/>
                  </a:cubicBezTo>
                  <a:cubicBezTo>
                    <a:pt x="345" y="56"/>
                    <a:pt x="341" y="48"/>
                    <a:pt x="335" y="41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26" y="12"/>
                    <a:pt x="326" y="12"/>
                    <a:pt x="326" y="12"/>
                  </a:cubicBezTo>
                  <a:cubicBezTo>
                    <a:pt x="316" y="24"/>
                    <a:pt x="316" y="24"/>
                    <a:pt x="316" y="24"/>
                  </a:cubicBezTo>
                  <a:cubicBezTo>
                    <a:pt x="308" y="19"/>
                    <a:pt x="299" y="16"/>
                    <a:pt x="290" y="15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63" y="1"/>
                    <a:pt x="263" y="1"/>
                    <a:pt x="263" y="1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55" y="19"/>
                    <a:pt x="247" y="23"/>
                    <a:pt x="239" y="29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11" y="38"/>
                    <a:pt x="211" y="38"/>
                    <a:pt x="211" y="38"/>
                  </a:cubicBezTo>
                  <a:cubicBezTo>
                    <a:pt x="222" y="48"/>
                    <a:pt x="222" y="48"/>
                    <a:pt x="222" y="48"/>
                  </a:cubicBezTo>
                  <a:cubicBezTo>
                    <a:pt x="218" y="56"/>
                    <a:pt x="215" y="65"/>
                    <a:pt x="213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101"/>
                    <a:pt x="200" y="101"/>
                    <a:pt x="200" y="101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8" y="109"/>
                    <a:pt x="222" y="117"/>
                    <a:pt x="227" y="125"/>
                  </a:cubicBezTo>
                  <a:cubicBezTo>
                    <a:pt x="217" y="136"/>
                    <a:pt x="217" y="136"/>
                    <a:pt x="217" y="136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47" y="142"/>
                    <a:pt x="247" y="142"/>
                    <a:pt x="247" y="142"/>
                  </a:cubicBezTo>
                  <a:cubicBezTo>
                    <a:pt x="255" y="146"/>
                    <a:pt x="263" y="149"/>
                    <a:pt x="273" y="151"/>
                  </a:cubicBezTo>
                  <a:cubicBezTo>
                    <a:pt x="274" y="166"/>
                    <a:pt x="274" y="166"/>
                    <a:pt x="274" y="166"/>
                  </a:cubicBezTo>
                  <a:cubicBezTo>
                    <a:pt x="300" y="164"/>
                    <a:pt x="300" y="164"/>
                    <a:pt x="300" y="164"/>
                  </a:cubicBezTo>
                  <a:cubicBezTo>
                    <a:pt x="299" y="149"/>
                    <a:pt x="299" y="149"/>
                    <a:pt x="299" y="149"/>
                  </a:cubicBezTo>
                  <a:cubicBezTo>
                    <a:pt x="308" y="147"/>
                    <a:pt x="316" y="142"/>
                    <a:pt x="323" y="137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2" y="127"/>
                    <a:pt x="352" y="127"/>
                    <a:pt x="352" y="127"/>
                  </a:cubicBezTo>
                  <a:cubicBezTo>
                    <a:pt x="340" y="117"/>
                    <a:pt x="340" y="117"/>
                    <a:pt x="340" y="117"/>
                  </a:cubicBezTo>
                  <a:cubicBezTo>
                    <a:pt x="345" y="110"/>
                    <a:pt x="348" y="101"/>
                    <a:pt x="349" y="91"/>
                  </a:cubicBezTo>
                  <a:close/>
                  <a:moveTo>
                    <a:pt x="285" y="135"/>
                  </a:moveTo>
                  <a:cubicBezTo>
                    <a:pt x="256" y="137"/>
                    <a:pt x="231" y="115"/>
                    <a:pt x="229" y="86"/>
                  </a:cubicBezTo>
                  <a:cubicBezTo>
                    <a:pt x="227" y="57"/>
                    <a:pt x="249" y="32"/>
                    <a:pt x="278" y="31"/>
                  </a:cubicBezTo>
                  <a:cubicBezTo>
                    <a:pt x="307" y="29"/>
                    <a:pt x="332" y="51"/>
                    <a:pt x="333" y="79"/>
                  </a:cubicBezTo>
                  <a:cubicBezTo>
                    <a:pt x="335" y="108"/>
                    <a:pt x="313" y="133"/>
                    <a:pt x="285" y="135"/>
                  </a:cubicBezTo>
                  <a:close/>
                </a:path>
              </a:pathLst>
            </a:custGeom>
            <a:solidFill>
              <a:srgbClr val="F6615B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2417760" y="3179645"/>
              <a:ext cx="0" cy="856323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17"/>
            <p:cNvGrpSpPr>
              <a:grpSpLocks noChangeAspect="1"/>
            </p:cNvGrpSpPr>
            <p:nvPr/>
          </p:nvGrpSpPr>
          <p:grpSpPr bwMode="auto">
            <a:xfrm>
              <a:off x="8382829" y="3321333"/>
              <a:ext cx="553199" cy="593824"/>
              <a:chOff x="231" y="1205"/>
              <a:chExt cx="640" cy="687"/>
            </a:xfrm>
            <a:solidFill>
              <a:srgbClr val="FFB850"/>
            </a:solidFill>
            <a:effectLst/>
          </p:grpSpPr>
          <p:sp>
            <p:nvSpPr>
              <p:cNvPr id="45" name="Freeform 18"/>
              <p:cNvSpPr>
                <a:spLocks/>
              </p:cNvSpPr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8989124" y="3090968"/>
              <a:ext cx="1752920" cy="53348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985638" y="3372756"/>
              <a:ext cx="1731103" cy="1009507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中国最大的原创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素材站有中国最强的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制作团队</a:t>
              </a: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8998843" y="3191708"/>
              <a:ext cx="0" cy="856323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3250289" y="1372118"/>
              <a:ext cx="1752920" cy="53348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246803" y="1653907"/>
              <a:ext cx="1756407" cy="1009507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中国最大的原创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素材站有中国最强的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制作团队</a:t>
              </a:r>
            </a:p>
          </p:txBody>
        </p:sp>
        <p:sp>
          <p:nvSpPr>
            <p:cNvPr id="19" name="Freeform 987"/>
            <p:cNvSpPr>
              <a:spLocks noEditPoints="1"/>
            </p:cNvSpPr>
            <p:nvPr/>
          </p:nvSpPr>
          <p:spPr bwMode="auto">
            <a:xfrm>
              <a:off x="2615881" y="1397874"/>
              <a:ext cx="540619" cy="869615"/>
            </a:xfrm>
            <a:custGeom>
              <a:avLst/>
              <a:gdLst>
                <a:gd name="T0" fmla="*/ 133 w 205"/>
                <a:gd name="T1" fmla="*/ 170 h 331"/>
                <a:gd name="T2" fmla="*/ 148 w 205"/>
                <a:gd name="T3" fmla="*/ 126 h 331"/>
                <a:gd name="T4" fmla="*/ 148 w 205"/>
                <a:gd name="T5" fmla="*/ 110 h 331"/>
                <a:gd name="T6" fmla="*/ 48 w 205"/>
                <a:gd name="T7" fmla="*/ 118 h 331"/>
                <a:gd name="T8" fmla="*/ 71 w 205"/>
                <a:gd name="T9" fmla="*/ 126 h 331"/>
                <a:gd name="T10" fmla="*/ 39 w 205"/>
                <a:gd name="T11" fmla="*/ 224 h 331"/>
                <a:gd name="T12" fmla="*/ 44 w 205"/>
                <a:gd name="T13" fmla="*/ 331 h 331"/>
                <a:gd name="T14" fmla="*/ 205 w 205"/>
                <a:gd name="T15" fmla="*/ 298 h 331"/>
                <a:gd name="T16" fmla="*/ 161 w 205"/>
                <a:gd name="T17" fmla="*/ 315 h 331"/>
                <a:gd name="T18" fmla="*/ 16 w 205"/>
                <a:gd name="T19" fmla="*/ 298 h 331"/>
                <a:gd name="T20" fmla="*/ 87 w 205"/>
                <a:gd name="T21" fmla="*/ 170 h 331"/>
                <a:gd name="T22" fmla="*/ 117 w 205"/>
                <a:gd name="T23" fmla="*/ 126 h 331"/>
                <a:gd name="T24" fmla="*/ 153 w 205"/>
                <a:gd name="T25" fmla="*/ 234 h 331"/>
                <a:gd name="T26" fmla="*/ 161 w 205"/>
                <a:gd name="T27" fmla="*/ 315 h 331"/>
                <a:gd name="T28" fmla="*/ 121 w 205"/>
                <a:gd name="T29" fmla="*/ 262 h 331"/>
                <a:gd name="T30" fmla="*/ 101 w 205"/>
                <a:gd name="T31" fmla="*/ 258 h 331"/>
                <a:gd name="T32" fmla="*/ 63 w 205"/>
                <a:gd name="T33" fmla="*/ 263 h 331"/>
                <a:gd name="T34" fmla="*/ 48 w 205"/>
                <a:gd name="T35" fmla="*/ 259 h 331"/>
                <a:gd name="T36" fmla="*/ 24 w 205"/>
                <a:gd name="T37" fmla="*/ 298 h 331"/>
                <a:gd name="T38" fmla="*/ 161 w 205"/>
                <a:gd name="T39" fmla="*/ 307 h 331"/>
                <a:gd name="T40" fmla="*/ 167 w 205"/>
                <a:gd name="T41" fmla="*/ 266 h 331"/>
                <a:gd name="T42" fmla="*/ 165 w 205"/>
                <a:gd name="T43" fmla="*/ 264 h 331"/>
                <a:gd name="T44" fmla="*/ 144 w 205"/>
                <a:gd name="T45" fmla="*/ 248 h 331"/>
                <a:gd name="T46" fmla="*/ 124 w 205"/>
                <a:gd name="T47" fmla="*/ 23 h 331"/>
                <a:gd name="T48" fmla="*/ 124 w 205"/>
                <a:gd name="T49" fmla="*/ 0 h 331"/>
                <a:gd name="T50" fmla="*/ 124 w 205"/>
                <a:gd name="T51" fmla="*/ 23 h 331"/>
                <a:gd name="T52" fmla="*/ 91 w 205"/>
                <a:gd name="T53" fmla="*/ 49 h 331"/>
                <a:gd name="T54" fmla="*/ 74 w 205"/>
                <a:gd name="T55" fmla="*/ 32 h 331"/>
                <a:gd name="T56" fmla="*/ 58 w 205"/>
                <a:gd name="T57" fmla="*/ 49 h 331"/>
                <a:gd name="T58" fmla="*/ 68 w 205"/>
                <a:gd name="T59" fmla="*/ 43 h 331"/>
                <a:gd name="T60" fmla="*/ 80 w 205"/>
                <a:gd name="T61" fmla="*/ 43 h 331"/>
                <a:gd name="T62" fmla="*/ 74 w 205"/>
                <a:gd name="T63" fmla="*/ 57 h 331"/>
                <a:gd name="T64" fmla="*/ 68 w 205"/>
                <a:gd name="T65" fmla="*/ 43 h 331"/>
                <a:gd name="T66" fmla="*/ 92 w 205"/>
                <a:gd name="T67" fmla="*/ 102 h 331"/>
                <a:gd name="T68" fmla="*/ 98 w 205"/>
                <a:gd name="T69" fmla="*/ 82 h 331"/>
                <a:gd name="T70" fmla="*/ 129 w 205"/>
                <a:gd name="T71" fmla="*/ 82 h 331"/>
                <a:gd name="T72" fmla="*/ 134 w 205"/>
                <a:gd name="T73" fmla="*/ 102 h 331"/>
                <a:gd name="T74" fmla="*/ 143 w 205"/>
                <a:gd name="T75" fmla="*/ 97 h 331"/>
                <a:gd name="T76" fmla="*/ 113 w 205"/>
                <a:gd name="T77" fmla="*/ 68 h 331"/>
                <a:gd name="T78" fmla="*/ 84 w 205"/>
                <a:gd name="T79" fmla="*/ 9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5" h="331">
                  <a:moveTo>
                    <a:pt x="165" y="224"/>
                  </a:moveTo>
                  <a:cubicBezTo>
                    <a:pt x="150" y="204"/>
                    <a:pt x="133" y="184"/>
                    <a:pt x="133" y="170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3" y="126"/>
                    <a:pt x="156" y="122"/>
                    <a:pt x="156" y="118"/>
                  </a:cubicBezTo>
                  <a:cubicBezTo>
                    <a:pt x="156" y="113"/>
                    <a:pt x="153" y="110"/>
                    <a:pt x="148" y="110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2" y="110"/>
                    <a:pt x="48" y="113"/>
                    <a:pt x="48" y="118"/>
                  </a:cubicBezTo>
                  <a:cubicBezTo>
                    <a:pt x="48" y="122"/>
                    <a:pt x="52" y="126"/>
                    <a:pt x="56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71" y="184"/>
                    <a:pt x="55" y="204"/>
                    <a:pt x="39" y="224"/>
                  </a:cubicBezTo>
                  <a:cubicBezTo>
                    <a:pt x="20" y="249"/>
                    <a:pt x="0" y="274"/>
                    <a:pt x="0" y="298"/>
                  </a:cubicBezTo>
                  <a:cubicBezTo>
                    <a:pt x="0" y="318"/>
                    <a:pt x="16" y="331"/>
                    <a:pt x="44" y="331"/>
                  </a:cubicBezTo>
                  <a:cubicBezTo>
                    <a:pt x="161" y="331"/>
                    <a:pt x="161" y="331"/>
                    <a:pt x="161" y="331"/>
                  </a:cubicBezTo>
                  <a:cubicBezTo>
                    <a:pt x="188" y="331"/>
                    <a:pt x="205" y="318"/>
                    <a:pt x="205" y="298"/>
                  </a:cubicBezTo>
                  <a:cubicBezTo>
                    <a:pt x="205" y="274"/>
                    <a:pt x="185" y="249"/>
                    <a:pt x="165" y="224"/>
                  </a:cubicBezTo>
                  <a:close/>
                  <a:moveTo>
                    <a:pt x="161" y="315"/>
                  </a:moveTo>
                  <a:cubicBezTo>
                    <a:pt x="44" y="315"/>
                    <a:pt x="44" y="315"/>
                    <a:pt x="44" y="315"/>
                  </a:cubicBezTo>
                  <a:cubicBezTo>
                    <a:pt x="33" y="315"/>
                    <a:pt x="16" y="313"/>
                    <a:pt x="16" y="298"/>
                  </a:cubicBezTo>
                  <a:cubicBezTo>
                    <a:pt x="16" y="280"/>
                    <a:pt x="34" y="257"/>
                    <a:pt x="52" y="234"/>
                  </a:cubicBezTo>
                  <a:cubicBezTo>
                    <a:pt x="70" y="211"/>
                    <a:pt x="87" y="189"/>
                    <a:pt x="87" y="170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89"/>
                    <a:pt x="135" y="211"/>
                    <a:pt x="153" y="234"/>
                  </a:cubicBezTo>
                  <a:cubicBezTo>
                    <a:pt x="171" y="257"/>
                    <a:pt x="189" y="280"/>
                    <a:pt x="189" y="298"/>
                  </a:cubicBezTo>
                  <a:cubicBezTo>
                    <a:pt x="189" y="313"/>
                    <a:pt x="171" y="315"/>
                    <a:pt x="161" y="315"/>
                  </a:cubicBezTo>
                  <a:close/>
                  <a:moveTo>
                    <a:pt x="122" y="263"/>
                  </a:moveTo>
                  <a:cubicBezTo>
                    <a:pt x="122" y="263"/>
                    <a:pt x="121" y="263"/>
                    <a:pt x="121" y="262"/>
                  </a:cubicBezTo>
                  <a:cubicBezTo>
                    <a:pt x="118" y="258"/>
                    <a:pt x="114" y="256"/>
                    <a:pt x="109" y="256"/>
                  </a:cubicBezTo>
                  <a:cubicBezTo>
                    <a:pt x="106" y="256"/>
                    <a:pt x="103" y="257"/>
                    <a:pt x="101" y="258"/>
                  </a:cubicBezTo>
                  <a:cubicBezTo>
                    <a:pt x="99" y="250"/>
                    <a:pt x="91" y="244"/>
                    <a:pt x="82" y="244"/>
                  </a:cubicBezTo>
                  <a:cubicBezTo>
                    <a:pt x="72" y="244"/>
                    <a:pt x="63" y="252"/>
                    <a:pt x="63" y="263"/>
                  </a:cubicBezTo>
                  <a:cubicBezTo>
                    <a:pt x="63" y="264"/>
                    <a:pt x="63" y="264"/>
                    <a:pt x="63" y="265"/>
                  </a:cubicBezTo>
                  <a:cubicBezTo>
                    <a:pt x="59" y="261"/>
                    <a:pt x="54" y="259"/>
                    <a:pt x="48" y="259"/>
                  </a:cubicBezTo>
                  <a:cubicBezTo>
                    <a:pt x="46" y="259"/>
                    <a:pt x="44" y="260"/>
                    <a:pt x="42" y="260"/>
                  </a:cubicBezTo>
                  <a:cubicBezTo>
                    <a:pt x="32" y="274"/>
                    <a:pt x="24" y="288"/>
                    <a:pt x="24" y="298"/>
                  </a:cubicBezTo>
                  <a:cubicBezTo>
                    <a:pt x="24" y="306"/>
                    <a:pt x="34" y="307"/>
                    <a:pt x="44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70" y="307"/>
                    <a:pt x="181" y="306"/>
                    <a:pt x="181" y="298"/>
                  </a:cubicBezTo>
                  <a:cubicBezTo>
                    <a:pt x="181" y="289"/>
                    <a:pt x="175" y="278"/>
                    <a:pt x="167" y="266"/>
                  </a:cubicBezTo>
                  <a:cubicBezTo>
                    <a:pt x="167" y="266"/>
                    <a:pt x="166" y="266"/>
                    <a:pt x="166" y="266"/>
                  </a:cubicBezTo>
                  <a:cubicBezTo>
                    <a:pt x="166" y="265"/>
                    <a:pt x="166" y="265"/>
                    <a:pt x="165" y="264"/>
                  </a:cubicBezTo>
                  <a:cubicBezTo>
                    <a:pt x="163" y="260"/>
                    <a:pt x="160" y="256"/>
                    <a:pt x="156" y="252"/>
                  </a:cubicBezTo>
                  <a:cubicBezTo>
                    <a:pt x="153" y="249"/>
                    <a:pt x="148" y="248"/>
                    <a:pt x="144" y="248"/>
                  </a:cubicBezTo>
                  <a:cubicBezTo>
                    <a:pt x="134" y="248"/>
                    <a:pt x="125" y="254"/>
                    <a:pt x="122" y="263"/>
                  </a:cubicBezTo>
                  <a:close/>
                  <a:moveTo>
                    <a:pt x="124" y="23"/>
                  </a:moveTo>
                  <a:cubicBezTo>
                    <a:pt x="130" y="23"/>
                    <a:pt x="135" y="18"/>
                    <a:pt x="135" y="11"/>
                  </a:cubicBezTo>
                  <a:cubicBezTo>
                    <a:pt x="135" y="5"/>
                    <a:pt x="130" y="0"/>
                    <a:pt x="124" y="0"/>
                  </a:cubicBezTo>
                  <a:cubicBezTo>
                    <a:pt x="118" y="0"/>
                    <a:pt x="112" y="5"/>
                    <a:pt x="112" y="11"/>
                  </a:cubicBezTo>
                  <a:cubicBezTo>
                    <a:pt x="112" y="18"/>
                    <a:pt x="118" y="23"/>
                    <a:pt x="124" y="23"/>
                  </a:cubicBezTo>
                  <a:close/>
                  <a:moveTo>
                    <a:pt x="74" y="65"/>
                  </a:moveTo>
                  <a:cubicBezTo>
                    <a:pt x="83" y="65"/>
                    <a:pt x="91" y="58"/>
                    <a:pt x="91" y="49"/>
                  </a:cubicBezTo>
                  <a:cubicBezTo>
                    <a:pt x="91" y="45"/>
                    <a:pt x="89" y="40"/>
                    <a:pt x="86" y="37"/>
                  </a:cubicBezTo>
                  <a:cubicBezTo>
                    <a:pt x="83" y="34"/>
                    <a:pt x="79" y="32"/>
                    <a:pt x="74" y="32"/>
                  </a:cubicBezTo>
                  <a:cubicBezTo>
                    <a:pt x="70" y="32"/>
                    <a:pt x="66" y="34"/>
                    <a:pt x="62" y="37"/>
                  </a:cubicBezTo>
                  <a:cubicBezTo>
                    <a:pt x="59" y="40"/>
                    <a:pt x="58" y="45"/>
                    <a:pt x="58" y="49"/>
                  </a:cubicBezTo>
                  <a:cubicBezTo>
                    <a:pt x="58" y="58"/>
                    <a:pt x="65" y="65"/>
                    <a:pt x="74" y="65"/>
                  </a:cubicBezTo>
                  <a:close/>
                  <a:moveTo>
                    <a:pt x="68" y="43"/>
                  </a:moveTo>
                  <a:cubicBezTo>
                    <a:pt x="70" y="41"/>
                    <a:pt x="72" y="40"/>
                    <a:pt x="74" y="40"/>
                  </a:cubicBezTo>
                  <a:cubicBezTo>
                    <a:pt x="76" y="40"/>
                    <a:pt x="79" y="41"/>
                    <a:pt x="80" y="43"/>
                  </a:cubicBezTo>
                  <a:cubicBezTo>
                    <a:pt x="82" y="45"/>
                    <a:pt x="83" y="47"/>
                    <a:pt x="83" y="49"/>
                  </a:cubicBezTo>
                  <a:cubicBezTo>
                    <a:pt x="83" y="54"/>
                    <a:pt x="79" y="57"/>
                    <a:pt x="74" y="57"/>
                  </a:cubicBezTo>
                  <a:cubicBezTo>
                    <a:pt x="69" y="57"/>
                    <a:pt x="66" y="54"/>
                    <a:pt x="66" y="49"/>
                  </a:cubicBezTo>
                  <a:cubicBezTo>
                    <a:pt x="66" y="47"/>
                    <a:pt x="66" y="45"/>
                    <a:pt x="68" y="43"/>
                  </a:cubicBezTo>
                  <a:close/>
                  <a:moveTo>
                    <a:pt x="84" y="102"/>
                  </a:moveTo>
                  <a:cubicBezTo>
                    <a:pt x="92" y="102"/>
                    <a:pt x="92" y="102"/>
                    <a:pt x="92" y="102"/>
                  </a:cubicBezTo>
                  <a:cubicBezTo>
                    <a:pt x="92" y="100"/>
                    <a:pt x="92" y="99"/>
                    <a:pt x="92" y="97"/>
                  </a:cubicBezTo>
                  <a:cubicBezTo>
                    <a:pt x="92" y="92"/>
                    <a:pt x="94" y="86"/>
                    <a:pt x="98" y="82"/>
                  </a:cubicBezTo>
                  <a:cubicBezTo>
                    <a:pt x="102" y="78"/>
                    <a:pt x="108" y="76"/>
                    <a:pt x="113" y="76"/>
                  </a:cubicBezTo>
                  <a:cubicBezTo>
                    <a:pt x="119" y="76"/>
                    <a:pt x="124" y="78"/>
                    <a:pt x="129" y="82"/>
                  </a:cubicBezTo>
                  <a:cubicBezTo>
                    <a:pt x="133" y="86"/>
                    <a:pt x="135" y="92"/>
                    <a:pt x="135" y="97"/>
                  </a:cubicBezTo>
                  <a:cubicBezTo>
                    <a:pt x="135" y="99"/>
                    <a:pt x="135" y="100"/>
                    <a:pt x="134" y="102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3" y="100"/>
                    <a:pt x="143" y="99"/>
                    <a:pt x="143" y="97"/>
                  </a:cubicBezTo>
                  <a:cubicBezTo>
                    <a:pt x="143" y="89"/>
                    <a:pt x="140" y="82"/>
                    <a:pt x="134" y="76"/>
                  </a:cubicBezTo>
                  <a:cubicBezTo>
                    <a:pt x="129" y="71"/>
                    <a:pt x="121" y="68"/>
                    <a:pt x="113" y="68"/>
                  </a:cubicBezTo>
                  <a:cubicBezTo>
                    <a:pt x="105" y="68"/>
                    <a:pt x="98" y="71"/>
                    <a:pt x="92" y="76"/>
                  </a:cubicBezTo>
                  <a:cubicBezTo>
                    <a:pt x="87" y="82"/>
                    <a:pt x="84" y="89"/>
                    <a:pt x="84" y="97"/>
                  </a:cubicBezTo>
                  <a:cubicBezTo>
                    <a:pt x="84" y="99"/>
                    <a:pt x="84" y="100"/>
                    <a:pt x="84" y="102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3236597" y="1465220"/>
              <a:ext cx="0" cy="856323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组合 20"/>
            <p:cNvGrpSpPr/>
            <p:nvPr/>
          </p:nvGrpSpPr>
          <p:grpSpPr>
            <a:xfrm>
              <a:off x="5212295" y="884023"/>
              <a:ext cx="1892444" cy="2135235"/>
              <a:chOff x="8220075" y="3296921"/>
              <a:chExt cx="2050264" cy="2313302"/>
            </a:xfrm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1ACBE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8869325" y="4099628"/>
                <a:ext cx="751763" cy="933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266075" y="2542812"/>
              <a:ext cx="1892444" cy="2135235"/>
              <a:chOff x="8220075" y="3296921"/>
              <a:chExt cx="2050264" cy="2313302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F6615B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8869325" y="4099628"/>
                <a:ext cx="751763" cy="933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6165553" y="2535779"/>
              <a:ext cx="1892444" cy="2135235"/>
              <a:chOff x="8220075" y="3296921"/>
              <a:chExt cx="2050264" cy="2313302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8803281" y="4099628"/>
                <a:ext cx="921510" cy="933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212295" y="4189367"/>
              <a:ext cx="1892444" cy="2135235"/>
              <a:chOff x="8220075" y="3296921"/>
              <a:chExt cx="2050264" cy="2313302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0" name="Freeform 5"/>
              <p:cNvSpPr>
                <a:spLocks/>
              </p:cNvSpPr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653A76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8869325" y="4099628"/>
                <a:ext cx="751763" cy="933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8292945" y="4816265"/>
              <a:ext cx="1752920" cy="53348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289459" y="5098053"/>
              <a:ext cx="1731103" cy="1009507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中国最大的原创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素材站有中国最强的</a:t>
              </a:r>
              <a:r>
                <a:rPr lang="en-US" altLang="zh-CN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制作团队</a:t>
              </a: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8298881" y="4917003"/>
              <a:ext cx="0" cy="856323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Freeform 983"/>
            <p:cNvSpPr>
              <a:spLocks noEditPoints="1"/>
            </p:cNvSpPr>
            <p:nvPr/>
          </p:nvSpPr>
          <p:spPr bwMode="auto">
            <a:xfrm>
              <a:off x="7529040" y="5014579"/>
              <a:ext cx="654309" cy="671331"/>
            </a:xfrm>
            <a:custGeom>
              <a:avLst/>
              <a:gdLst>
                <a:gd name="T0" fmla="*/ 116 w 232"/>
                <a:gd name="T1" fmla="*/ 88 h 239"/>
                <a:gd name="T2" fmla="*/ 84 w 232"/>
                <a:gd name="T3" fmla="*/ 119 h 239"/>
                <a:gd name="T4" fmla="*/ 116 w 232"/>
                <a:gd name="T5" fmla="*/ 151 h 239"/>
                <a:gd name="T6" fmla="*/ 148 w 232"/>
                <a:gd name="T7" fmla="*/ 119 h 239"/>
                <a:gd name="T8" fmla="*/ 116 w 232"/>
                <a:gd name="T9" fmla="*/ 88 h 239"/>
                <a:gd name="T10" fmla="*/ 49 w 232"/>
                <a:gd name="T11" fmla="*/ 197 h 239"/>
                <a:gd name="T12" fmla="*/ 44 w 232"/>
                <a:gd name="T13" fmla="*/ 191 h 239"/>
                <a:gd name="T14" fmla="*/ 14 w 232"/>
                <a:gd name="T15" fmla="*/ 119 h 239"/>
                <a:gd name="T16" fmla="*/ 93 w 232"/>
                <a:gd name="T17" fmla="*/ 20 h 239"/>
                <a:gd name="T18" fmla="*/ 90 w 232"/>
                <a:gd name="T19" fmla="*/ 7 h 239"/>
                <a:gd name="T20" fmla="*/ 0 w 232"/>
                <a:gd name="T21" fmla="*/ 119 h 239"/>
                <a:gd name="T22" fmla="*/ 34 w 232"/>
                <a:gd name="T23" fmla="*/ 201 h 239"/>
                <a:gd name="T24" fmla="*/ 44 w 232"/>
                <a:gd name="T25" fmla="*/ 210 h 239"/>
                <a:gd name="T26" fmla="*/ 34 w 232"/>
                <a:gd name="T27" fmla="*/ 239 h 239"/>
                <a:gd name="T28" fmla="*/ 116 w 232"/>
                <a:gd name="T29" fmla="*/ 228 h 239"/>
                <a:gd name="T30" fmla="*/ 60 w 232"/>
                <a:gd name="T31" fmla="*/ 167 h 239"/>
                <a:gd name="T32" fmla="*/ 49 w 232"/>
                <a:gd name="T33" fmla="*/ 197 h 239"/>
                <a:gd name="T34" fmla="*/ 188 w 232"/>
                <a:gd name="T35" fmla="*/ 29 h 239"/>
                <a:gd name="T36" fmla="*/ 198 w 232"/>
                <a:gd name="T37" fmla="*/ 0 h 239"/>
                <a:gd name="T38" fmla="*/ 116 w 232"/>
                <a:gd name="T39" fmla="*/ 10 h 239"/>
                <a:gd name="T40" fmla="*/ 172 w 232"/>
                <a:gd name="T41" fmla="*/ 72 h 239"/>
                <a:gd name="T42" fmla="*/ 183 w 232"/>
                <a:gd name="T43" fmla="*/ 42 h 239"/>
                <a:gd name="T44" fmla="*/ 218 w 232"/>
                <a:gd name="T45" fmla="*/ 119 h 239"/>
                <a:gd name="T46" fmla="*/ 188 w 232"/>
                <a:gd name="T47" fmla="*/ 191 h 239"/>
                <a:gd name="T48" fmla="*/ 139 w 232"/>
                <a:gd name="T49" fmla="*/ 219 h 239"/>
                <a:gd name="T50" fmla="*/ 142 w 232"/>
                <a:gd name="T51" fmla="*/ 232 h 239"/>
                <a:gd name="T52" fmla="*/ 198 w 232"/>
                <a:gd name="T53" fmla="*/ 201 h 239"/>
                <a:gd name="T54" fmla="*/ 232 w 232"/>
                <a:gd name="T55" fmla="*/ 119 h 239"/>
                <a:gd name="T56" fmla="*/ 188 w 232"/>
                <a:gd name="T57" fmla="*/ 2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2" h="239">
                  <a:moveTo>
                    <a:pt x="116" y="88"/>
                  </a:moveTo>
                  <a:cubicBezTo>
                    <a:pt x="98" y="88"/>
                    <a:pt x="84" y="102"/>
                    <a:pt x="84" y="119"/>
                  </a:cubicBezTo>
                  <a:cubicBezTo>
                    <a:pt x="84" y="137"/>
                    <a:pt x="98" y="151"/>
                    <a:pt x="116" y="151"/>
                  </a:cubicBezTo>
                  <a:cubicBezTo>
                    <a:pt x="134" y="151"/>
                    <a:pt x="148" y="137"/>
                    <a:pt x="148" y="119"/>
                  </a:cubicBezTo>
                  <a:cubicBezTo>
                    <a:pt x="148" y="102"/>
                    <a:pt x="134" y="88"/>
                    <a:pt x="116" y="88"/>
                  </a:cubicBezTo>
                  <a:close/>
                  <a:moveTo>
                    <a:pt x="49" y="197"/>
                  </a:moveTo>
                  <a:cubicBezTo>
                    <a:pt x="47" y="195"/>
                    <a:pt x="46" y="193"/>
                    <a:pt x="44" y="191"/>
                  </a:cubicBezTo>
                  <a:cubicBezTo>
                    <a:pt x="25" y="172"/>
                    <a:pt x="14" y="147"/>
                    <a:pt x="14" y="119"/>
                  </a:cubicBezTo>
                  <a:cubicBezTo>
                    <a:pt x="14" y="71"/>
                    <a:pt x="48" y="30"/>
                    <a:pt x="93" y="2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39" y="19"/>
                    <a:pt x="0" y="65"/>
                    <a:pt x="0" y="119"/>
                  </a:cubicBezTo>
                  <a:cubicBezTo>
                    <a:pt x="0" y="150"/>
                    <a:pt x="12" y="179"/>
                    <a:pt x="34" y="201"/>
                  </a:cubicBezTo>
                  <a:cubicBezTo>
                    <a:pt x="37" y="204"/>
                    <a:pt x="41" y="207"/>
                    <a:pt x="44" y="210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116" y="228"/>
                    <a:pt x="116" y="228"/>
                    <a:pt x="116" y="228"/>
                  </a:cubicBezTo>
                  <a:cubicBezTo>
                    <a:pt x="60" y="167"/>
                    <a:pt x="60" y="167"/>
                    <a:pt x="60" y="167"/>
                  </a:cubicBezTo>
                  <a:lnTo>
                    <a:pt x="49" y="197"/>
                  </a:lnTo>
                  <a:close/>
                  <a:moveTo>
                    <a:pt x="188" y="29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16" y="10"/>
                    <a:pt x="116" y="10"/>
                    <a:pt x="116" y="10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204" y="61"/>
                    <a:pt x="218" y="89"/>
                    <a:pt x="218" y="119"/>
                  </a:cubicBezTo>
                  <a:cubicBezTo>
                    <a:pt x="218" y="147"/>
                    <a:pt x="207" y="172"/>
                    <a:pt x="188" y="191"/>
                  </a:cubicBezTo>
                  <a:cubicBezTo>
                    <a:pt x="174" y="205"/>
                    <a:pt x="157" y="214"/>
                    <a:pt x="139" y="219"/>
                  </a:cubicBezTo>
                  <a:cubicBezTo>
                    <a:pt x="142" y="232"/>
                    <a:pt x="142" y="232"/>
                    <a:pt x="142" y="232"/>
                  </a:cubicBezTo>
                  <a:cubicBezTo>
                    <a:pt x="163" y="227"/>
                    <a:pt x="182" y="217"/>
                    <a:pt x="198" y="201"/>
                  </a:cubicBezTo>
                  <a:cubicBezTo>
                    <a:pt x="220" y="179"/>
                    <a:pt x="232" y="150"/>
                    <a:pt x="232" y="119"/>
                  </a:cubicBezTo>
                  <a:cubicBezTo>
                    <a:pt x="232" y="83"/>
                    <a:pt x="214" y="50"/>
                    <a:pt x="188" y="29"/>
                  </a:cubicBezTo>
                  <a:close/>
                </a:path>
              </a:pathLst>
            </a:custGeom>
            <a:solidFill>
              <a:srgbClr val="653A76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6" r:id="rId5"/>
    <p:sldLayoutId id="2147483653" r:id="rId6"/>
    <p:sldLayoutId id="2147483665" r:id="rId7"/>
    <p:sldLayoutId id="2147483654" r:id="rId8"/>
    <p:sldLayoutId id="2147483655" r:id="rId9"/>
    <p:sldLayoutId id="2147483656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xStyles>
    <p:titleStyle>
      <a:lvl1pPr algn="ctr" defTabSz="514350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3040" indent="-193040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30" indent="-161290" algn="l" defTabSz="514350" rtl="0" eaLnBrk="1" latinLnBrk="0" hangingPunct="1">
        <a:spcBef>
          <a:spcPts val="70"/>
        </a:spcBef>
        <a:buFont typeface="Arial" panose="020B0604020202090204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325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89979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–"/>
        <a:defRPr sz="1120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»"/>
        <a:defRPr sz="1120" kern="1200">
          <a:solidFill>
            <a:schemeClr val="tx1"/>
          </a:solidFill>
          <a:latin typeface="+mn-lt"/>
          <a:ea typeface="+mn-ea"/>
          <a:cs typeface="+mn-cs"/>
        </a:defRPr>
      </a:lvl5pPr>
      <a:lvl6pPr marL="141414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7pPr>
      <a:lvl8pPr marL="192849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spcBef>
          <a:spcPts val="70"/>
        </a:spcBef>
        <a:buFont typeface="Arial" panose="020B060402020209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81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216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651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86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123649" y="790660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+mn-ea"/>
              </a:rPr>
              <a:t>       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说和做</a:t>
            </a:r>
            <a:endParaRPr lang="en-US" altLang="zh-CN" sz="4000" b="1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4000" dirty="0">
                <a:latin typeface="+mn-ea"/>
              </a:rPr>
              <a:t>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记闻一多先生言行片段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246620" y="2114099"/>
            <a:ext cx="121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>
                <a:latin typeface="楷体" panose="02010609060101010101" pitchFamily="49" charset="-122"/>
                <a:ea typeface="楷体" panose="02010609060101010101" pitchFamily="49" charset="-122"/>
              </a:rPr>
              <a:t>臧克家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761841" y="114979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学习目标</a:t>
            </a:r>
          </a:p>
        </p:txBody>
      </p:sp>
      <p:sp>
        <p:nvSpPr>
          <p:cNvPr id="3" name="矩形 2"/>
          <p:cNvSpPr/>
          <p:nvPr/>
        </p:nvSpPr>
        <p:spPr>
          <a:xfrm>
            <a:off x="511464" y="1560914"/>
            <a:ext cx="84166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识记、积累重点词语。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了解闻一多先生的主要事迹，把握人物的品格与精神。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细黑" pitchFamily="2" charset="-122"/>
              </a:rPr>
              <a:t>学习闻一多先生严谨治学的精神和言行一致的做人原则。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zh-CN" altLang="en-US" sz="24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5763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96292" y="375813"/>
            <a:ext cx="7144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1930</a:t>
            </a: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年国立青岛大学自主招生考试成绩发布</a:t>
            </a:r>
            <a:endParaRPr lang="en-US" altLang="zh-CN" sz="24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58914" y="1223788"/>
            <a:ext cx="901394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姓名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58914" y="1977936"/>
            <a:ext cx="901394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成绩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043197" y="1675194"/>
            <a:ext cx="44593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数学</a:t>
            </a:r>
            <a:r>
              <a:rPr lang="en-US" altLang="zh-CN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22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7175" indent="-257175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作文：“人生永远追逐着幻光，但谁把幻光看成幻光，谁便沉入了无底的苦海。”</a:t>
            </a:r>
            <a:r>
              <a:rPr lang="en-US" altLang="zh-CN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生活杂想</a:t>
            </a:r>
            <a:r>
              <a:rPr lang="en-US" altLang="zh-CN" sz="2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168638" y="1223789"/>
            <a:ext cx="5107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臧克家</a:t>
            </a:r>
            <a:endParaRPr lang="en-US" altLang="zh-CN" sz="24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664" y="1157016"/>
            <a:ext cx="1820083" cy="26418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60" y="3243146"/>
            <a:ext cx="1636015" cy="148044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158914" y="3983368"/>
            <a:ext cx="901394" cy="46166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考官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168638" y="3983368"/>
            <a:ext cx="161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闻一多</a:t>
            </a:r>
            <a:endParaRPr lang="en-US" altLang="zh-CN" sz="24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984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3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751450" y="94197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人物简介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95" y="931688"/>
            <a:ext cx="2698396" cy="168919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90775" y="905149"/>
            <a:ext cx="26052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臧克家</a:t>
            </a:r>
            <a:r>
              <a:rPr lang="zh-CN" altLang="en-US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 </a:t>
            </a:r>
            <a:r>
              <a:rPr lang="en-US" altLang="zh-CN" sz="15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(1905-2004)</a:t>
            </a:r>
            <a:endParaRPr lang="zh-CN" altLang="en-US" sz="15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90775" y="1530937"/>
            <a:ext cx="4789543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       我国现代诗坛的泰斗，忠诚的爱国主义者，曾任全国人民代表大会代表，中国作家协会理事、顾问、名誉副主席，中国诗歌学会会长。</a:t>
            </a:r>
          </a:p>
        </p:txBody>
      </p:sp>
      <p:sp>
        <p:nvSpPr>
          <p:cNvPr id="17" name="矩形 16"/>
          <p:cNvSpPr/>
          <p:nvPr/>
        </p:nvSpPr>
        <p:spPr>
          <a:xfrm>
            <a:off x="969595" y="2715778"/>
            <a:ext cx="3644625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代表作：</a:t>
            </a:r>
            <a:endParaRPr lang="en-US" altLang="zh-CN" sz="18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'宋体"/>
            </a:endParaRPr>
          </a:p>
          <a:p>
            <a:pPr marL="257175" indent="-257175"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1933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年诗集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《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烙印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》</a:t>
            </a:r>
          </a:p>
          <a:p>
            <a:pPr marL="257175" indent="-257175"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《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老马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》 </a:t>
            </a:r>
          </a:p>
          <a:p>
            <a:pPr marL="257175" indent="-257175"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《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有的人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》</a:t>
            </a:r>
          </a:p>
          <a:p>
            <a:pPr marL="257175" indent="-257175"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《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罪恶的黑手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》 </a:t>
            </a:r>
          </a:p>
          <a:p>
            <a:pPr marL="257175" indent="-257175">
              <a:lnSpc>
                <a:spcPct val="125000"/>
              </a:lnSpc>
              <a:buFont typeface="Wingdings" panose="05000000000000000000" pitchFamily="2" charset="2"/>
              <a:buChar char="u"/>
            </a:pP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《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泥土的歌</a:t>
            </a:r>
            <a:r>
              <a:rPr lang="en-US" altLang="zh-CN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》</a:t>
            </a:r>
            <a:r>
              <a:rPr lang="zh-CN" altLang="en-US" sz="1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'宋体"/>
              </a:rPr>
              <a:t>等</a:t>
            </a:r>
          </a:p>
        </p:txBody>
      </p:sp>
      <p:pic>
        <p:nvPicPr>
          <p:cNvPr id="1026" name="Picture 2" descr="https://ss0.bdstatic.com/70cFvHSh_Q1YnxGkpoWK1HF6hhy/it/u=2686351864,324699128&amp;fm=26&amp;gp=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744" y="2942059"/>
            <a:ext cx="1190889" cy="17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timgsa.baidu.com/timg?image&amp;quality=80&amp;size=b9999_10000&amp;sec=1582979481522&amp;di=0349f004f043bf1c1734973bf42d8f48&amp;imgtype=0&amp;src=http%3A%2F%2Fp4.ssl.cdn.btime.com%2Ft0161cef74fe0cb972f.jpg%3Fsize%3D600x6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793" y="2942059"/>
            <a:ext cx="1717262" cy="17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6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0375" y="1088034"/>
            <a:ext cx="133882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0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闻一多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697845" y="1279100"/>
            <a:ext cx="105028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5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湖北浠水人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638608" y="1256017"/>
            <a:ext cx="21852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50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1899-1946</a:t>
            </a:r>
            <a:r>
              <a:rPr lang="zh-CN" altLang="en-US" sz="150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751450" y="94197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人物简介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7" b="6672"/>
          <a:stretch/>
        </p:blipFill>
        <p:spPr>
          <a:xfrm>
            <a:off x="3515503" y="1944925"/>
            <a:ext cx="1667590" cy="2001795"/>
          </a:xfrm>
          <a:prstGeom prst="rect">
            <a:avLst/>
          </a:prstGeom>
        </p:spPr>
      </p:pic>
      <p:sp>
        <p:nvSpPr>
          <p:cNvPr id="3" name="AutoShape 2" descr="http://img5.imgtn.bdimg.com/it/u=2415287739,3864702540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978974"/>
            <a:ext cx="2828940" cy="199351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637" y="1911107"/>
            <a:ext cx="3431291" cy="2120716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515503" y="4021853"/>
            <a:ext cx="1667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学者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021836" y="4035343"/>
            <a:ext cx="1667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诗人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24261" y="4035343"/>
            <a:ext cx="1667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民主战士</a:t>
            </a:r>
          </a:p>
        </p:txBody>
      </p:sp>
    </p:spTree>
    <p:extLst>
      <p:ext uri="{BB962C8B-B14F-4D97-AF65-F5344CB8AC3E}">
        <p14:creationId xmlns:p14="http://schemas.microsoft.com/office/powerpoint/2010/main" val="967854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751450" y="94197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人物简介</a:t>
            </a:r>
          </a:p>
        </p:txBody>
      </p:sp>
      <p:sp>
        <p:nvSpPr>
          <p:cNvPr id="5" name="矩形 9"/>
          <p:cNvSpPr>
            <a:spLocks noChangeArrowheads="1"/>
          </p:cNvSpPr>
          <p:nvPr/>
        </p:nvSpPr>
        <p:spPr bwMode="auto">
          <a:xfrm>
            <a:off x="633846" y="1904982"/>
            <a:ext cx="74710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u"/>
              <a:defRPr/>
            </a:pP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1923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年出版第一部诗集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《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红烛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》</a:t>
            </a:r>
          </a:p>
          <a:p>
            <a:pPr marL="342900" indent="-342900">
              <a:buFont typeface="Wingdings" panose="05000000000000000000" pitchFamily="2" charset="2"/>
              <a:buChar char="u"/>
              <a:defRPr/>
            </a:pP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1925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年创作的组诗作品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《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七子之歌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》</a:t>
            </a:r>
          </a:p>
          <a:p>
            <a:pPr marL="285750" indent="-285750">
              <a:buFont typeface="Wingdings" panose="05000000000000000000" pitchFamily="2" charset="2"/>
              <a:buChar char="u"/>
              <a:defRPr/>
            </a:pP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1928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年出版第二部诗集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《</a:t>
            </a:r>
            <a:r>
              <a:rPr lang="zh-CN" altLang="en-US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死水</a:t>
            </a:r>
            <a:r>
              <a:rPr lang="en-US" altLang="zh-CN" sz="2400" b="0" dirty="0">
                <a:solidFill>
                  <a:schemeClr val="accent5">
                    <a:lumMod val="75000"/>
                  </a:schemeClr>
                </a:solidFill>
                <a:latin typeface="华文细黑" pitchFamily="2" charset="-122"/>
                <a:ea typeface="微软雅黑" panose="020B0503020204020204" pitchFamily="34" charset="-122"/>
                <a:sym typeface="华文细黑" pitchFamily="2" charset="-122"/>
              </a:rPr>
              <a:t>》</a:t>
            </a:r>
          </a:p>
        </p:txBody>
      </p:sp>
      <p:sp>
        <p:nvSpPr>
          <p:cNvPr id="6" name="矩形 5"/>
          <p:cNvSpPr/>
          <p:nvPr/>
        </p:nvSpPr>
        <p:spPr>
          <a:xfrm>
            <a:off x="319422" y="1078173"/>
            <a:ext cx="6746396" cy="3589361"/>
          </a:xfrm>
          <a:prstGeom prst="rect">
            <a:avLst/>
          </a:prstGeom>
          <a:noFill/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060" y="1785386"/>
            <a:ext cx="2828940" cy="199351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extLst>
      <p:ext uri="{BB962C8B-B14F-4D97-AF65-F5344CB8AC3E}">
        <p14:creationId xmlns:p14="http://schemas.microsoft.com/office/powerpoint/2010/main" val="456857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05942" y="93397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整体感知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53" y="1278879"/>
            <a:ext cx="1678796" cy="216332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51253" y="3277485"/>
            <a:ext cx="1678796" cy="623248"/>
          </a:xfrm>
          <a:prstGeom prst="rect">
            <a:avLst/>
          </a:prstGeom>
          <a:solidFill>
            <a:schemeClr val="bg1">
              <a:alpha val="9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闻一多</a:t>
            </a:r>
            <a:endParaRPr lang="en-US" altLang="zh-CN" sz="24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05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05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1899—1946</a:t>
            </a:r>
            <a:r>
              <a:rPr lang="zh-CN" altLang="en-US" sz="1050" spc="45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400859" y="1147205"/>
            <a:ext cx="123535" cy="3029010"/>
            <a:chOff x="2179298" y="2778999"/>
            <a:chExt cx="164713" cy="4038680"/>
          </a:xfrm>
          <a:solidFill>
            <a:srgbClr val="30B4C1"/>
          </a:solidFill>
        </p:grpSpPr>
        <p:cxnSp>
          <p:nvCxnSpPr>
            <p:cNvPr id="10" name="直接连接符 9"/>
            <p:cNvCxnSpPr/>
            <p:nvPr/>
          </p:nvCxnSpPr>
          <p:spPr>
            <a:xfrm>
              <a:off x="2261654" y="2778999"/>
              <a:ext cx="0" cy="4038680"/>
            </a:xfrm>
            <a:prstGeom prst="lin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2179298" y="2871296"/>
              <a:ext cx="164712" cy="16471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rgbClr val="C8350D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2179298" y="3578445"/>
              <a:ext cx="164712" cy="16471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rgbClr val="C8350D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179298" y="4285796"/>
              <a:ext cx="164712" cy="16471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rgbClr val="C8350D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179299" y="5040366"/>
              <a:ext cx="164712" cy="16471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>
                <a:solidFill>
                  <a:srgbClr val="C8350D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3805942" y="907909"/>
            <a:ext cx="43712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1900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  八国联军侵华战争</a:t>
            </a:r>
          </a:p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1912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  中华民国成立</a:t>
            </a:r>
            <a:endParaRPr lang="en-US" altLang="zh-CN" sz="1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1919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年五月四日 五四爱国运动</a:t>
            </a:r>
            <a:endParaRPr lang="en-US" altLang="zh-CN" sz="1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1927-1937  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第二次国内革命战争</a:t>
            </a:r>
            <a:endParaRPr lang="en-US" altLang="zh-CN" sz="1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1937-1945  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抗日战争</a:t>
            </a:r>
            <a:endParaRPr lang="en-US" altLang="zh-CN" sz="18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1945-1949  </a:t>
            </a:r>
            <a:r>
              <a:rPr lang="zh-CN" altLang="en-US" sz="18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第三次国内革命战争</a:t>
            </a:r>
          </a:p>
        </p:txBody>
      </p:sp>
      <p:sp>
        <p:nvSpPr>
          <p:cNvPr id="18" name="椭圆 17"/>
          <p:cNvSpPr/>
          <p:nvPr/>
        </p:nvSpPr>
        <p:spPr>
          <a:xfrm>
            <a:off x="3400859" y="3380438"/>
            <a:ext cx="123534" cy="123534"/>
          </a:xfrm>
          <a:prstGeom prst="ellipse">
            <a:avLst/>
          </a:prstGeom>
          <a:solidFill>
            <a:srgbClr val="30B4C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rgbClr val="C8350D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400859" y="3946365"/>
            <a:ext cx="123534" cy="123534"/>
          </a:xfrm>
          <a:prstGeom prst="ellipse">
            <a:avLst/>
          </a:prstGeom>
          <a:solidFill>
            <a:srgbClr val="30B4C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rgbClr val="C8350D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extLst>
      <p:ext uri="{BB962C8B-B14F-4D97-AF65-F5344CB8AC3E}">
        <p14:creationId xmlns:p14="http://schemas.microsoft.com/office/powerpoint/2010/main" val="13055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7903" y="712543"/>
            <a:ext cx="7091370" cy="380873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3AD7B48-D9EE-4ED0-8633-17962C66C7BD}"/>
              </a:ext>
            </a:extLst>
          </p:cNvPr>
          <p:cNvSpPr/>
          <p:nvPr/>
        </p:nvSpPr>
        <p:spPr>
          <a:xfrm>
            <a:off x="821718" y="948138"/>
            <a:ext cx="5187753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1937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年抗战开始，他在昆明西南联大任教，开始投身反独裁争民主运动，曾发誓“抗战不胜，誓不剃须”，表示了抗战到底的决心。</a:t>
            </a:r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1946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月，著名的爱国民主战士李公朴先生在昆明遇害，闻一多先生不顾别人的劝阻，毅然参加并主持追悼李公朴先生的大会，在会上发表了气壮山河的“最后一次演讲”，使群情为之振奋。当天，被国民党特务暗杀。</a:t>
            </a:r>
          </a:p>
          <a:p>
            <a:pPr algn="just">
              <a:lnSpc>
                <a:spcPct val="150000"/>
              </a:lnSpc>
            </a:pP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  <p:pic>
        <p:nvPicPr>
          <p:cNvPr id="1026" name="Picture 2" descr="https://timgsa.baidu.com/timg?image&amp;quality=80&amp;size=b9999_10000&amp;sec=1583581503414&amp;di=7edc86795df454fad5b0fbee07b15a1e&amp;imgtype=0&amp;src=http%3A%2F%2Fhnrb.hinews.cn%2Fresfile%2F2016-04-11%2F023%2F1961714_hnrbtp1_1460275663155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286" y="1099829"/>
            <a:ext cx="2519672" cy="303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20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451161" y="925930"/>
            <a:ext cx="8254894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梳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  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硕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果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抱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歉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卓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越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秩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序  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迭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   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宵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澎湃</a:t>
            </a:r>
            <a:endParaRPr lang="en-US" altLang="zh-CN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伴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侣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大无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畏</a:t>
            </a:r>
            <a:endParaRPr lang="en-US" altLang="zh-CN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楷             校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补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660027" y="60709"/>
            <a:ext cx="5098499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28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识字辨音</a:t>
            </a:r>
            <a:endParaRPr lang="zh-CN" altLang="en-US" dirty="0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757749" y="1013937"/>
            <a:ext cx="9348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shū</a:t>
            </a:r>
            <a:r>
              <a:rPr lang="zh-CN" altLang="en-US" sz="28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2740936" y="1625164"/>
            <a:ext cx="9685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qiàn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765155" y="2210616"/>
            <a:ext cx="7072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zhì</a:t>
            </a:r>
            <a:endParaRPr lang="en-US" altLang="zh-CN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2757749" y="3503938"/>
            <a:ext cx="522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lǚ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2740936" y="2826161"/>
            <a:ext cx="9428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xiāo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717275" y="4091038"/>
            <a:ext cx="1752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dirty="0" err="1">
                <a:solidFill>
                  <a:srgbClr val="0070C0"/>
                </a:solidFill>
                <a:latin typeface="Tahoma" panose="020B0604030504040204" pitchFamily="34" charset="0"/>
              </a:rPr>
              <a:t>k</a:t>
            </a:r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ǎ</a:t>
            </a:r>
            <a:r>
              <a:rPr lang="en-US" altLang="zh-CN" sz="2800" dirty="0" err="1">
                <a:solidFill>
                  <a:srgbClr val="0070C0"/>
                </a:solidFill>
                <a:latin typeface="Tahoma" panose="020B0604030504040204" pitchFamily="34" charset="0"/>
              </a:rPr>
              <a:t>i</a:t>
            </a:r>
            <a:endParaRPr lang="en-US" altLang="zh-CN" sz="2800" dirty="0">
              <a:solidFill>
                <a:srgbClr val="0070C0"/>
              </a:solidFill>
              <a:latin typeface="Tahoma" panose="020B0604030504040204" pitchFamily="34" charset="0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6406721" y="1619495"/>
            <a:ext cx="10695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zhuó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06721" y="1013937"/>
            <a:ext cx="10631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shuò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6423765" y="2817816"/>
            <a:ext cx="1103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péng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7393532" y="2817816"/>
            <a:ext cx="7325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pàì</a:t>
            </a:r>
            <a:endParaRPr lang="en-US" altLang="zh-CN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6406721" y="3422956"/>
            <a:ext cx="8034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wèi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6406721" y="2210616"/>
            <a:ext cx="7377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dié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4363572" y="1151068"/>
            <a:ext cx="0" cy="3238052"/>
          </a:xfrm>
          <a:prstGeom prst="line">
            <a:avLst/>
          </a:prstGeom>
          <a:ln>
            <a:solidFill>
              <a:srgbClr val="DDDDD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6436543" y="4072475"/>
            <a:ext cx="841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jiào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70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035523" y="1663615"/>
            <a:ext cx="825489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锲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而不舍           心不在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焉</a:t>
            </a:r>
            <a:endParaRPr lang="en-US" altLang="zh-CN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目不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窥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园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慷慨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淋漓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沥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尽心血           气冲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斗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牛   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群蚁排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衙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迥</a:t>
            </a:r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乎不同</a:t>
            </a:r>
            <a:endParaRPr lang="en-US" altLang="zh-CN" sz="3200" dirty="0">
              <a:solidFill>
                <a:schemeClr val="accent5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660027" y="60709"/>
            <a:ext cx="5098499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28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识字辨音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037929" y="3009136"/>
            <a:ext cx="3962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lì</a:t>
            </a:r>
            <a:endParaRPr lang="en-US" altLang="zh-CN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7868263" y="2349531"/>
            <a:ext cx="7120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kǎi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894038" y="1730120"/>
            <a:ext cx="83067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yān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2963373" y="1730120"/>
            <a:ext cx="7377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qiè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4249271" y="1151068"/>
            <a:ext cx="0" cy="3238052"/>
          </a:xfrm>
          <a:prstGeom prst="line">
            <a:avLst/>
          </a:prstGeom>
          <a:ln>
            <a:solidFill>
              <a:srgbClr val="DDDDD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2963373" y="2369628"/>
            <a:ext cx="7377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kuī</a:t>
            </a:r>
            <a:endParaRPr lang="zh-CN" altLang="en-US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6877826" y="2359738"/>
            <a:ext cx="10775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kāng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894038" y="2979149"/>
            <a:ext cx="8915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dǒu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37929" y="3613648"/>
            <a:ext cx="5980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yá</a:t>
            </a:r>
            <a:endParaRPr lang="en-US" altLang="zh-CN" sz="28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877826" y="3613648"/>
            <a:ext cx="1106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jiǒng</a:t>
            </a:r>
            <a:endParaRPr lang="zh-CN" alt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1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4" grpId="0"/>
      <p:bldP spid="28" grpId="0"/>
      <p:bldP spid="30" grpId="0"/>
      <p:bldP spid="32" grpId="0"/>
      <p:bldP spid="33" grpId="0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46242" y="881958"/>
            <a:ext cx="863808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练一练：下列红色字的注音完全正确的一项是（　　）</a:t>
            </a:r>
          </a:p>
          <a:p>
            <a:pPr>
              <a:lnSpc>
                <a:spcPct val="200000"/>
              </a:lnSpc>
            </a:pPr>
            <a:r>
              <a:rPr lang="en-US" altLang="zh-CN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硕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果（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shuò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卓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zhuó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潜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心贯注（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qián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>
              <a:lnSpc>
                <a:spcPct val="200000"/>
              </a:lnSpc>
            </a:pPr>
            <a:r>
              <a:rPr lang="en-US" altLang="zh-CN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补（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xiào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衙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门（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yá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　      气冲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斗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牛（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dǒu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		</a:t>
            </a:r>
          </a:p>
          <a:p>
            <a:pPr>
              <a:lnSpc>
                <a:spcPct val="200000"/>
              </a:lnSpc>
            </a:pPr>
            <a:r>
              <a:rPr lang="en-US" altLang="zh-CN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衰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shuāi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窥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园（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guī</a:t>
            </a:r>
            <a:r>
              <a:rPr lang="en-US" altLang="zh-CN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    慷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慨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淋漓（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kǎi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	</a:t>
            </a:r>
          </a:p>
          <a:p>
            <a:pPr>
              <a:lnSpc>
                <a:spcPct val="200000"/>
              </a:lnSpc>
            </a:pPr>
            <a:r>
              <a:rPr lang="en-US" altLang="zh-CN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．深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宵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xiāo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弥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mí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        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锲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而不舍（</a:t>
            </a:r>
            <a:r>
              <a:rPr lang="en-US" altLang="zh-CN" sz="2000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qì</a:t>
            </a: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501034" y="947339"/>
            <a:ext cx="907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</a:rPr>
              <a:t>A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87908" y="2341273"/>
            <a:ext cx="748923" cy="461665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jiào</a:t>
            </a:r>
            <a:endParaRPr lang="zh-CN" altLang="en-US" sz="2400" dirty="0">
              <a:solidFill>
                <a:srgbClr val="FFFF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078497" y="2852366"/>
            <a:ext cx="753275" cy="46166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kuī</a:t>
            </a:r>
            <a:endParaRPr lang="zh-CN" altLang="en-US" sz="2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50562" y="3511459"/>
            <a:ext cx="877222" cy="46166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qiè</a:t>
            </a:r>
            <a:endParaRPr lang="zh-CN" altLang="en-US" sz="2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054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776517" y="97370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词语积累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77992" y="1550815"/>
            <a:ext cx="78503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锲而不舍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镂刻不停， 比喻有恒心，有毅力。锲，刻。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目不窥园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形容埋头读书。窥，从小孔或缝隙处偷看。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慷慨淋漓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形容情绪、语调十分激动，说话十分畅快。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气冲斗牛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形容怒气冲天或气势很盛。斗、牛，星宿名，借指天空。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13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07689" y="10776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词语积累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8381" y="1249479"/>
            <a:ext cx="7652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群蚁排衙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整齐地排列。 排衙，旧时主官升座，衙署陈设仪仗，僚属依次参拜，分立两旁，称为“排衙”。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兀兀穷年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一年到头都用心劳苦。兀兀，劳苦的样子。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沥尽心血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用尽心思和力量。沥，滴。</a:t>
            </a:r>
            <a:endParaRPr lang="en-US" altLang="zh-CN" sz="20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仰之弥高，钻之弥坚</a:t>
            </a:r>
            <a:r>
              <a:rPr lang="en-US" altLang="zh-CN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0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越仰望越觉得其崇高， 越钻研越觉得其艰深，表示极其敬仰之意。弥，更加。</a:t>
            </a:r>
          </a:p>
        </p:txBody>
      </p:sp>
    </p:spTree>
    <p:extLst>
      <p:ext uri="{BB962C8B-B14F-4D97-AF65-F5344CB8AC3E}">
        <p14:creationId xmlns:p14="http://schemas.microsoft.com/office/powerpoint/2010/main" val="424406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05942" y="93397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整体感知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50843" y="1613394"/>
            <a:ext cx="758054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默读课文，边读边思考</a:t>
            </a:r>
            <a:r>
              <a:rPr lang="zh-CN" altLang="en-US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100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文章是从哪两个方面来写闻一多先生的说和做</a:t>
            </a:r>
            <a:r>
              <a:rPr lang="en-US" altLang="zh-CN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这两方面如何衔接</a:t>
            </a:r>
            <a:r>
              <a:rPr lang="en-US" altLang="zh-CN" sz="21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6423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整体感知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63460" y="908608"/>
            <a:ext cx="758054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文章是从哪两个方面来写闻一多先生的说和做</a:t>
            </a:r>
            <a:r>
              <a:rPr lang="en-US" altLang="zh-CN" sz="21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23" y="2005445"/>
            <a:ext cx="2788274" cy="188487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169228" y="1960704"/>
            <a:ext cx="1381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1-7</a:t>
            </a: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段）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169228" y="3200735"/>
            <a:ext cx="1381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000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8-20</a:t>
            </a: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段）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894117" y="1946294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记述闻一多作为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学者</a:t>
            </a: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方面</a:t>
            </a:r>
          </a:p>
          <a:p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的“说”和“做”。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894117" y="3200735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记述闻一多作为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革命家</a:t>
            </a: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</a:t>
            </a:r>
          </a:p>
          <a:p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面的“说”和“做”。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extLst>
      <p:ext uri="{BB962C8B-B14F-4D97-AF65-F5344CB8AC3E}">
        <p14:creationId xmlns:p14="http://schemas.microsoft.com/office/powerpoint/2010/main" val="142506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83647" y="739713"/>
            <a:ext cx="7580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这两个部分如何衔接</a:t>
            </a:r>
            <a:r>
              <a:rPr lang="en-US" alt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整体感知</a:t>
            </a:r>
          </a:p>
        </p:txBody>
      </p:sp>
      <p:sp>
        <p:nvSpPr>
          <p:cNvPr id="6" name="任意多边形 10"/>
          <p:cNvSpPr>
            <a:spLocks/>
          </p:cNvSpPr>
          <p:nvPr/>
        </p:nvSpPr>
        <p:spPr bwMode="auto">
          <a:xfrm>
            <a:off x="598559" y="1588633"/>
            <a:ext cx="8203985" cy="2754498"/>
          </a:xfrm>
          <a:custGeom>
            <a:avLst/>
            <a:gdLst>
              <a:gd name="T0" fmla="*/ 366181 w 8817618"/>
              <a:gd name="T1" fmla="*/ 0 h 2876550"/>
              <a:gd name="T2" fmla="*/ 7517208 w 8817618"/>
              <a:gd name="T3" fmla="*/ 0 h 2876550"/>
              <a:gd name="T4" fmla="*/ 7545984 w 8817618"/>
              <a:gd name="T5" fmla="*/ 112973 h 2876550"/>
              <a:gd name="T6" fmla="*/ 7883388 w 8817618"/>
              <a:gd name="T7" fmla="*/ 290236 h 2876550"/>
              <a:gd name="T8" fmla="*/ 7883388 w 8817618"/>
              <a:gd name="T9" fmla="*/ 1720383 h 2876550"/>
              <a:gd name="T10" fmla="*/ 7517208 w 8817618"/>
              <a:gd name="T11" fmla="*/ 2010619 h 2876550"/>
              <a:gd name="T12" fmla="*/ 7524284 w 8817618"/>
              <a:gd name="T13" fmla="*/ 2038406 h 2876550"/>
              <a:gd name="T14" fmla="*/ 359102 w 8817618"/>
              <a:gd name="T15" fmla="*/ 2038406 h 2876550"/>
              <a:gd name="T16" fmla="*/ 366180 w 8817618"/>
              <a:gd name="T17" fmla="*/ 2010619 h 2876550"/>
              <a:gd name="T18" fmla="*/ 73797 w 8817618"/>
              <a:gd name="T19" fmla="*/ 1726279 h 2876550"/>
              <a:gd name="T20" fmla="*/ 0 w 8817618"/>
              <a:gd name="T21" fmla="*/ 1720383 h 2876550"/>
              <a:gd name="T22" fmla="*/ 0 w 8817618"/>
              <a:gd name="T23" fmla="*/ 290236 h 2876550"/>
              <a:gd name="T24" fmla="*/ 366181 w 8817618"/>
              <a:gd name="T25" fmla="*/ 0 h 287655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8817618" h="2876550">
                <a:moveTo>
                  <a:pt x="409575" y="0"/>
                </a:moveTo>
                <a:lnTo>
                  <a:pt x="8408043" y="0"/>
                </a:lnTo>
                <a:lnTo>
                  <a:pt x="8440229" y="159425"/>
                </a:lnTo>
                <a:cubicBezTo>
                  <a:pt x="8502407" y="306428"/>
                  <a:pt x="8647967" y="409575"/>
                  <a:pt x="8817618" y="409575"/>
                </a:cubicBezTo>
                <a:lnTo>
                  <a:pt x="8817618" y="2427763"/>
                </a:lnTo>
                <a:cubicBezTo>
                  <a:pt x="8591416" y="2427763"/>
                  <a:pt x="8408043" y="2611136"/>
                  <a:pt x="8408043" y="2837338"/>
                </a:cubicBezTo>
                <a:lnTo>
                  <a:pt x="8415959" y="2876550"/>
                </a:lnTo>
                <a:lnTo>
                  <a:pt x="401658" y="2876550"/>
                </a:lnTo>
                <a:lnTo>
                  <a:pt x="409574" y="2837338"/>
                </a:lnTo>
                <a:cubicBezTo>
                  <a:pt x="409574" y="2639411"/>
                  <a:pt x="269180" y="2474276"/>
                  <a:pt x="82543" y="2436084"/>
                </a:cubicBezTo>
                <a:lnTo>
                  <a:pt x="0" y="2427763"/>
                </a:lnTo>
                <a:lnTo>
                  <a:pt x="0" y="409575"/>
                </a:lnTo>
                <a:cubicBezTo>
                  <a:pt x="226202" y="409575"/>
                  <a:pt x="409575" y="226202"/>
                  <a:pt x="409575" y="0"/>
                </a:cubicBezTo>
                <a:close/>
              </a:path>
            </a:pathLst>
          </a:custGeom>
          <a:noFill/>
          <a:ln w="12700" cap="flat" cmpd="sng">
            <a:solidFill>
              <a:schemeClr val="accent1"/>
            </a:solidFill>
            <a:prstDash val="dash"/>
            <a:round/>
            <a:headEnd/>
            <a:tailEnd/>
          </a:ln>
        </p:spPr>
        <p:txBody>
          <a:bodyPr anchor="ctr"/>
          <a:lstStyle/>
          <a:p>
            <a:pPr defTabSz="1219078"/>
            <a:endParaRPr lang="zh-CN" altLang="en-US" sz="2399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34319" y="1560751"/>
            <a:ext cx="74193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上下两部分之间用了两个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承上启下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过渡段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“做了再说，做了不说，这仅是闻先生的一个方面，</a:t>
            </a:r>
            <a:r>
              <a:rPr lang="en-US" altLang="zh-CN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作为学者的方面。”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总承上文；</a:t>
            </a:r>
            <a:r>
              <a:rPr lang="zh-CN" altLang="en-US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“闻一多先生还有另外一个方面，</a:t>
            </a:r>
            <a:r>
              <a:rPr lang="en-US" altLang="zh-CN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作为革命家的方面。”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总起下文，使文章上下文衔接紧密，过渡自然。</a:t>
            </a:r>
          </a:p>
        </p:txBody>
      </p:sp>
    </p:spTree>
    <p:extLst>
      <p:ext uri="{BB962C8B-B14F-4D97-AF65-F5344CB8AC3E}">
        <p14:creationId xmlns:p14="http://schemas.microsoft.com/office/powerpoint/2010/main" val="169392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3" name="矩形 2"/>
          <p:cNvSpPr/>
          <p:nvPr/>
        </p:nvSpPr>
        <p:spPr>
          <a:xfrm>
            <a:off x="552888" y="2032152"/>
            <a:ext cx="81666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作为学者的闻一多，在“说和做”上的主要特点是什么？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为了表现这一特点，作者选取了哪些事例来证明？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383" y="784009"/>
            <a:ext cx="87562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研读课文第一部分（</a:t>
            </a:r>
            <a:r>
              <a:rPr lang="en-US" alt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1-7</a:t>
            </a: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自然段），思考下面的问题：</a:t>
            </a:r>
          </a:p>
        </p:txBody>
      </p:sp>
    </p:spTree>
    <p:extLst>
      <p:ext uri="{BB962C8B-B14F-4D97-AF65-F5344CB8AC3E}">
        <p14:creationId xmlns:p14="http://schemas.microsoft.com/office/powerpoint/2010/main" val="347103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4" name="矩形 3"/>
          <p:cNvSpPr/>
          <p:nvPr/>
        </p:nvSpPr>
        <p:spPr>
          <a:xfrm>
            <a:off x="141246" y="753286"/>
            <a:ext cx="87562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研读课文第一部分（</a:t>
            </a:r>
            <a:r>
              <a:rPr lang="en-US" altLang="zh-CN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1-7</a:t>
            </a:r>
            <a:r>
              <a:rPr lang="zh-CN" altLang="en-US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自然段），思考下面的问题：</a:t>
            </a:r>
          </a:p>
        </p:txBody>
      </p:sp>
      <p:sp>
        <p:nvSpPr>
          <p:cNvPr id="14" name="矩形 13"/>
          <p:cNvSpPr/>
          <p:nvPr/>
        </p:nvSpPr>
        <p:spPr>
          <a:xfrm>
            <a:off x="486775" y="1383240"/>
            <a:ext cx="83164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作为学者的闻一多，在“说和做”上的主要特点是什么？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7449" y="2259415"/>
            <a:ext cx="81157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“人家是说了再做，我是做了再说。”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“人家是说了也不一定做，我是做了也不一定说。”</a:t>
            </a:r>
          </a:p>
        </p:txBody>
      </p:sp>
    </p:spTree>
    <p:extLst>
      <p:ext uri="{BB962C8B-B14F-4D97-AF65-F5344CB8AC3E}">
        <p14:creationId xmlns:p14="http://schemas.microsoft.com/office/powerpoint/2010/main" val="298855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" y="667987"/>
            <a:ext cx="6158181" cy="438010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103341" y="1129625"/>
            <a:ext cx="4860000" cy="297361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001" y="1528418"/>
            <a:ext cx="2484000" cy="29867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536375" y="1911553"/>
            <a:ext cx="3348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95002" y="2285537"/>
            <a:ext cx="216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499947" y="2285537"/>
            <a:ext cx="4392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95002" y="2685647"/>
            <a:ext cx="216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962299" y="3791498"/>
            <a:ext cx="2916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36757" y="4191608"/>
            <a:ext cx="2304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5699" y="1043851"/>
            <a:ext cx="5393905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作为学者和诗人的闻一多先生，在</a:t>
            </a:r>
            <a:r>
              <a:rPr lang="en-US" altLang="zh-CN" sz="20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0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代国立青岛大学的两年时间，我对他是有着深刻印象的。那时候，他已经诗兴不作而研究志趣正浓。他正向古代典籍钻探，有如向地壳寻求宝藏。仰之弥高，越高，攀得越起劲；钻之弥坚，越坚，钻得越锲而不舍。他想吃尽、消化尽我们中华民族几千年来的文化史，炯炯目光，一直远射到有史以前。他要给我们衰微的民族开一剂救济的文化药方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497246" y="1040546"/>
            <a:ext cx="2357438" cy="685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诗歌创作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燕尾形 14"/>
          <p:cNvSpPr/>
          <p:nvPr/>
        </p:nvSpPr>
        <p:spPr>
          <a:xfrm rot="5400000">
            <a:off x="7533089" y="1818911"/>
            <a:ext cx="285750" cy="40157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497246" y="2346820"/>
            <a:ext cx="2357438" cy="685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研究古典文学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 rot="5400000">
            <a:off x="7533089" y="3071871"/>
            <a:ext cx="285750" cy="40157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97246" y="3653094"/>
            <a:ext cx="2357438" cy="6850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目的在于救国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378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20" grpId="0" animBg="1"/>
      <p:bldP spid="21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6" name="AutoShape 16"/>
          <p:cNvSpPr>
            <a:spLocks/>
          </p:cNvSpPr>
          <p:nvPr/>
        </p:nvSpPr>
        <p:spPr bwMode="auto">
          <a:xfrm>
            <a:off x="2624319" y="1870061"/>
            <a:ext cx="296823" cy="1830648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2787490" y="1884827"/>
            <a:ext cx="244239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唐诗杂论</a:t>
            </a: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楚辞校补</a:t>
            </a: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古典新义</a:t>
            </a: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8" name="矩形 7"/>
          <p:cNvSpPr/>
          <p:nvPr/>
        </p:nvSpPr>
        <p:spPr>
          <a:xfrm>
            <a:off x="1018339" y="2105050"/>
            <a:ext cx="1415772" cy="1135054"/>
          </a:xfrm>
          <a:prstGeom prst="rect">
            <a:avLst/>
          </a:prstGeom>
          <a:ln>
            <a:solidFill>
              <a:srgbClr val="1F76AD"/>
            </a:solidFill>
            <a:prstDash val="dashDot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9BBB59"/>
              </a:buClr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作为学者</a:t>
            </a:r>
            <a:endParaRPr lang="en-US" altLang="zh-CN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9BBB59"/>
              </a:buClr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三个事例</a:t>
            </a:r>
            <a:endParaRPr lang="en-US" altLang="zh-CN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585" y="1870061"/>
            <a:ext cx="3320784" cy="1926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7991851" y="4881890"/>
            <a:ext cx="16521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/>
              <a:t>图片来源于网络</a:t>
            </a:r>
          </a:p>
        </p:txBody>
      </p:sp>
    </p:spTree>
    <p:extLst>
      <p:ext uri="{BB962C8B-B14F-4D97-AF65-F5344CB8AC3E}">
        <p14:creationId xmlns:p14="http://schemas.microsoft.com/office/powerpoint/2010/main" val="50655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uiExpand="1" build="p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" y="667987"/>
            <a:ext cx="6158181" cy="4380101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5139724" y="3332729"/>
            <a:ext cx="756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29306" y="3690523"/>
            <a:ext cx="2268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904354" y="1268565"/>
            <a:ext cx="2052000" cy="30256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208220" y="1961964"/>
            <a:ext cx="900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002220" y="2311132"/>
            <a:ext cx="936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223186" y="2302145"/>
            <a:ext cx="1440000" cy="298800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32220" y="1204233"/>
            <a:ext cx="5327386" cy="3593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从唐诗下手，目不窥园，足不下楼，兀兀穷年，沥尽心血。杜甫晚年，疏懒得“一月不梳头”。闻先生也总是头发凌乱，他是无暇及此的。饭，几乎忘记了吃，他贪的是精神食粮；夜间睡得很少，为了研究，他惜寸阴、分阴。深宵灯火是他的伴侣，因它大开光明之路，“漂白了的四壁”。</a:t>
            </a:r>
            <a:endParaRPr lang="en-US" altLang="zh-CN" sz="1800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一个又一个大的四方竹纸本子，写满了密密麻麻的小楷，如群蚁排衙。几年辛苦，凝结而成</a:t>
            </a:r>
            <a:r>
              <a:rPr lang="en-US" altLang="zh-CN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唐诗杂论</a:t>
            </a:r>
            <a:r>
              <a:rPr lang="en-US" altLang="zh-CN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8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的硕果。</a:t>
            </a:r>
            <a:endParaRPr lang="en-US" altLang="zh-CN" sz="1800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5000"/>
              </a:lnSpc>
            </a:pPr>
            <a:endParaRPr lang="zh-CN" altLang="en-US" sz="2000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60736" y="1223281"/>
            <a:ext cx="2424484" cy="1377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潜心学术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废寝忘食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60736" y="3183533"/>
            <a:ext cx="2424484" cy="1312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一丝不苟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态度严谨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159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7" grpId="0" animBg="1"/>
      <p:bldP spid="11" grpId="0" animBg="1"/>
      <p:bldP spid="20" grpId="0" animBg="1"/>
      <p:bldP spid="21" grpId="0" animBg="1"/>
      <p:bldP spid="4" grpId="0" uiExpand="1" build="p"/>
      <p:bldP spid="18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" y="667987"/>
            <a:ext cx="6158181" cy="4380101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4490161" y="1351270"/>
            <a:ext cx="1224000" cy="30256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161245" y="1804815"/>
            <a:ext cx="1548000" cy="30256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20170" y="2248227"/>
            <a:ext cx="936000" cy="30256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322442" y="2712916"/>
            <a:ext cx="2736000" cy="302568"/>
          </a:xfrm>
          <a:prstGeom prst="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32220" y="1223281"/>
            <a:ext cx="5327386" cy="2798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他又由唐诗转到楚辞。十年艰辛，一部“校补”赫然而出。别人在赞美，在惊叹，而闻一多先生个人呢，也没有“说”。他又向“古典新义”迈进了。他潜心贯注，心会神凝，成了“何妨一下楼”的主人。</a:t>
            </a:r>
            <a:endParaRPr lang="zh-CN" altLang="en-US" sz="2800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60736" y="1089232"/>
            <a:ext cx="2424484" cy="1377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耐住寂寞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苦苦探求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60736" y="2991122"/>
            <a:ext cx="2424484" cy="1312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只做不说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003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18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3" name="矩形 2"/>
          <p:cNvSpPr/>
          <p:nvPr/>
        </p:nvSpPr>
        <p:spPr>
          <a:xfrm>
            <a:off x="98383" y="784009"/>
            <a:ext cx="87562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研读课文第二部分（</a:t>
            </a:r>
            <a:r>
              <a:rPr lang="en-US" alt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8-20</a:t>
            </a: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自然段），思考下面的问题：</a:t>
            </a:r>
          </a:p>
        </p:txBody>
      </p:sp>
      <p:sp>
        <p:nvSpPr>
          <p:cNvPr id="4" name="矩形 3"/>
          <p:cNvSpPr/>
          <p:nvPr/>
        </p:nvSpPr>
        <p:spPr>
          <a:xfrm>
            <a:off x="225704" y="1807315"/>
            <a:ext cx="85016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作为革命家的闻一多，在“ 说和做”上的主要特点是什么？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为了表现这一特点，作者选取了哪些事例来证明？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这些事例表现了闻一多怎样的精神品质？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523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12" name="矩形 11"/>
          <p:cNvSpPr/>
          <p:nvPr/>
        </p:nvSpPr>
        <p:spPr>
          <a:xfrm>
            <a:off x="183373" y="752609"/>
            <a:ext cx="8779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作为革命家的闻一多，在“ 说和做”上的主要特点是什么？</a:t>
            </a: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95120" y="2239608"/>
            <a:ext cx="7422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他“说”了就“做”。言论与行动完全一致。</a:t>
            </a:r>
          </a:p>
        </p:txBody>
      </p:sp>
    </p:spTree>
    <p:extLst>
      <p:ext uri="{BB962C8B-B14F-4D97-AF65-F5344CB8AC3E}">
        <p14:creationId xmlns:p14="http://schemas.microsoft.com/office/powerpoint/2010/main" val="356408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细读课文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64852" y="2001707"/>
            <a:ext cx="1723549" cy="1135054"/>
          </a:xfrm>
          <a:prstGeom prst="rect">
            <a:avLst/>
          </a:prstGeom>
          <a:ln>
            <a:solidFill>
              <a:srgbClr val="1F76AD"/>
            </a:solidFill>
            <a:prstDash val="dashDot"/>
          </a:ln>
        </p:spPr>
        <p:txBody>
          <a:bodyPr wrap="non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buClr>
                <a:srgbClr val="9BBB59"/>
              </a:buClr>
              <a:defRPr sz="2400" b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作为革命家</a:t>
            </a:r>
            <a:endParaRPr lang="en-US" altLang="zh-CN" dirty="0"/>
          </a:p>
          <a:p>
            <a:pPr algn="ctr"/>
            <a:r>
              <a:rPr lang="zh-CN" altLang="en-US" dirty="0"/>
              <a:t>三个事例</a:t>
            </a:r>
            <a:endParaRPr lang="en-US" altLang="zh-CN" dirty="0"/>
          </a:p>
        </p:txBody>
      </p:sp>
      <p:sp>
        <p:nvSpPr>
          <p:cNvPr id="5" name="AutoShape 21"/>
          <p:cNvSpPr>
            <a:spLocks/>
          </p:cNvSpPr>
          <p:nvPr/>
        </p:nvSpPr>
        <p:spPr bwMode="auto">
          <a:xfrm>
            <a:off x="2338544" y="1801330"/>
            <a:ext cx="235817" cy="1527307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00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2628653" y="1750277"/>
            <a:ext cx="20891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起稿政治传单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群众大会演说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参加游行示威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889216" y="1657835"/>
            <a:ext cx="3700447" cy="16890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言行一致的高尚人格</a:t>
            </a:r>
          </a:p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英勇无畏的斗争精神</a:t>
            </a:r>
          </a:p>
          <a:p>
            <a:pPr algn="ctr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热情澎湃的爱国情怀</a:t>
            </a:r>
          </a:p>
        </p:txBody>
      </p:sp>
      <p:sp>
        <p:nvSpPr>
          <p:cNvPr id="14" name="AutoShape 21"/>
          <p:cNvSpPr>
            <a:spLocks/>
          </p:cNvSpPr>
          <p:nvPr/>
        </p:nvSpPr>
        <p:spPr bwMode="auto">
          <a:xfrm flipH="1">
            <a:off x="4772094" y="1801330"/>
            <a:ext cx="234245" cy="1518607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00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925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build="p"/>
      <p:bldP spid="16" grpId="0" build="p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22485" y="103341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课堂小结</a:t>
            </a:r>
          </a:p>
        </p:txBody>
      </p:sp>
      <p:sp>
        <p:nvSpPr>
          <p:cNvPr id="3" name="矩形 2"/>
          <p:cNvSpPr/>
          <p:nvPr/>
        </p:nvSpPr>
        <p:spPr>
          <a:xfrm>
            <a:off x="912684" y="1131035"/>
            <a:ext cx="74814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闻一多先生既是严谨治学、成就卓越的学者，更是大勇无畏、视死如归的民主战士。本文记述了闻一多先生作为学者和作为革命家“说</a:t>
            </a:r>
            <a:r>
              <a:rPr lang="en-US" altLang="zh-CN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</a:t>
            </a: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和“做”两个方面的事迹，表现了他严谨治学、言行一致的高尚品格，赞扬了他为国家、为民族、为民主而献身的革命精神。</a:t>
            </a:r>
          </a:p>
        </p:txBody>
      </p:sp>
    </p:spTree>
    <p:extLst>
      <p:ext uri="{BB962C8B-B14F-4D97-AF65-F5344CB8AC3E}">
        <p14:creationId xmlns:p14="http://schemas.microsoft.com/office/powerpoint/2010/main" val="325077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4230109" y="92324"/>
            <a:ext cx="3823874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32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/>
              <a:t>寄语</a:t>
            </a:r>
          </a:p>
        </p:txBody>
      </p:sp>
      <p:sp>
        <p:nvSpPr>
          <p:cNvPr id="3" name="矩形 2"/>
          <p:cNvSpPr/>
          <p:nvPr/>
        </p:nvSpPr>
        <p:spPr>
          <a:xfrm>
            <a:off x="1005056" y="1048408"/>
            <a:ext cx="748145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亲爱的同学们，希望你们能学习闻一多先生孜孜不倦、日夜不懈的治学精神； 也希望你们能学习闻一多先生“言必行，行必果”的高尚品格。最后引用钟南山爷爷的一句话与各位同学共勉：“用知识缝制铠甲，不远的将来，各行各业都将由你们披甲上阵。希望你们不惧艰辛，勇敢前行！”</a:t>
            </a:r>
          </a:p>
        </p:txBody>
      </p:sp>
    </p:spTree>
    <p:extLst>
      <p:ext uri="{BB962C8B-B14F-4D97-AF65-F5344CB8AC3E}">
        <p14:creationId xmlns:p14="http://schemas.microsoft.com/office/powerpoint/2010/main" val="3305597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4AE2668-1724-4B11-8EF4-B5D27416DBF1}"/>
              </a:ext>
            </a:extLst>
          </p:cNvPr>
          <p:cNvSpPr txBox="1"/>
          <p:nvPr/>
        </p:nvSpPr>
        <p:spPr>
          <a:xfrm>
            <a:off x="3857380" y="84689"/>
            <a:ext cx="2179363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>
              <a:defRPr sz="2800" b="1" spc="30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学习预告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60944" y="1440765"/>
            <a:ext cx="6995164" cy="3166824"/>
          </a:xfrm>
          <a:prstGeom prst="round2DiagRect">
            <a:avLst/>
          </a:prstGeom>
          <a:ln>
            <a:prstDash val="lgDash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预习要求：</a:t>
            </a:r>
            <a:endParaRPr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借助工具书，为读读写写的生字词标注拼音；</a:t>
            </a:r>
            <a:endParaRPr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阅读课文，本文主要写了鲁迅先生的哪些生活小事？请给每一部分加上一个小标题（可以用文中的语句，也可以自己概括）。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3298" y="794434"/>
            <a:ext cx="7557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第三课</a:t>
            </a: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回忆鲁迅先生</a:t>
            </a: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672034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0" y="2213700"/>
            <a:ext cx="9143999" cy="979992"/>
          </a:xfrm>
          <a:prstGeom prst="rect">
            <a:avLst/>
          </a:prstGeom>
          <a:solidFill>
            <a:schemeClr val="accent5">
              <a:lumMod val="20000"/>
              <a:lumOff val="80000"/>
              <a:alpha val="54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zh-CN" altLang="en-US" sz="5400" b="1" dirty="0">
                <a:solidFill>
                  <a:schemeClr val="accent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谢谢！</a:t>
            </a:r>
          </a:p>
        </p:txBody>
      </p:sp>
    </p:spTree>
    <p:extLst>
      <p:ext uri="{BB962C8B-B14F-4D97-AF65-F5344CB8AC3E}">
        <p14:creationId xmlns:p14="http://schemas.microsoft.com/office/powerpoint/2010/main" val="39109048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4.2|23.3|7.6|5.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"/>
</p:tagLst>
</file>

<file path=ppt/theme/theme1.xml><?xml version="1.0" encoding="utf-8"?>
<a:theme xmlns:a="http://schemas.openxmlformats.org/drawingml/2006/main" name="Office 主题">
  <a:themeElements>
    <a:clrScheme name="自定义 1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7ABB9"/>
      </a:accent1>
      <a:accent2>
        <a:srgbClr val="21AF2F"/>
      </a:accent2>
      <a:accent3>
        <a:srgbClr val="06B0E4"/>
      </a:accent3>
      <a:accent4>
        <a:srgbClr val="0184DB"/>
      </a:accent4>
      <a:accent5>
        <a:srgbClr val="1F7F88"/>
      </a:accent5>
      <a:accent6>
        <a:srgbClr val="1A6191"/>
      </a:accent6>
      <a:hlink>
        <a:srgbClr val="0069B3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2">
    <a:dk1>
      <a:srgbClr val="000000"/>
    </a:dk1>
    <a:lt1>
      <a:srgbClr val="FFFFFF"/>
    </a:lt1>
    <a:dk2>
      <a:srgbClr val="778495"/>
    </a:dk2>
    <a:lt2>
      <a:srgbClr val="F0F0F0"/>
    </a:lt2>
    <a:accent1>
      <a:srgbClr val="17ABB9"/>
    </a:accent1>
    <a:accent2>
      <a:srgbClr val="21AF2F"/>
    </a:accent2>
    <a:accent3>
      <a:srgbClr val="06B0E4"/>
    </a:accent3>
    <a:accent4>
      <a:srgbClr val="0184DB"/>
    </a:accent4>
    <a:accent5>
      <a:srgbClr val="1F7F88"/>
    </a:accent5>
    <a:accent6>
      <a:srgbClr val="1A6191"/>
    </a:accent6>
    <a:hlink>
      <a:srgbClr val="0069B3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2272</TotalTime>
  <Words>3103</Words>
  <Application>Microsoft Office PowerPoint</Application>
  <PresentationFormat>全屏显示(16:9)</PresentationFormat>
  <Paragraphs>250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4" baseType="lpstr">
      <vt:lpstr>黑体</vt:lpstr>
      <vt:lpstr>华文细黑</vt:lpstr>
      <vt:lpstr>华文新魏</vt:lpstr>
      <vt:lpstr>楷体</vt:lpstr>
      <vt:lpstr>隶书</vt:lpstr>
      <vt:lpstr>时尚中黑简体</vt:lpstr>
      <vt:lpstr>宋体</vt:lpstr>
      <vt:lpstr>微软雅黑</vt:lpstr>
      <vt:lpstr>Arial</vt:lpstr>
      <vt:lpstr>Calibri</vt:lpstr>
      <vt:lpstr>Impact</vt:lpstr>
      <vt:lpstr>Tahoma</vt:lpstr>
      <vt:lpstr>Viner Hand ITC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iSlide</Manager>
  <Company>iSlide</Company>
  <LinksUpToDate>false</LinksUpToDate>
  <SharedDoc>false</SharedDoc>
  <HyperlinkBase>https://www.islide.cc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lastModifiedBy>Yan .</cp:lastModifiedBy>
  <cp:revision>436</cp:revision>
  <cp:lastPrinted>2020-02-26T15:13:29Z</cp:lastPrinted>
  <dcterms:created xsi:type="dcterms:W3CDTF">2020-02-26T15:13:29Z</dcterms:created>
  <dcterms:modified xsi:type="dcterms:W3CDTF">2022-02-25T06:41:36Z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  <property fmtid="{D5CDD505-2E9C-101B-9397-08002B2CF9AE}" pid="3" name="KSOProductBuildVer">
    <vt:lpwstr>2052-1.8.2.2861</vt:lpwstr>
  </property>
</Properties>
</file>