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bin" ContentType="application/vnd.openxmlformats-officedocument.oleObject"/>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5" d="100"/>
          <a:sy n="65" d="100"/>
        </p:scale>
        <p:origin x="-1524" y="-11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4.wmf"/><Relationship Id="rId1" Type="http://schemas.openxmlformats.org/officeDocument/2006/relationships/image" Target="../media/image3.wmf"/></Relationships>
</file>

<file path=ppt/drawings/_rels/vmlDrawing3.vml.rels><?xml version="1.0" encoding="UTF-8" standalone="yes"?>
<Relationships xmlns="http://schemas.openxmlformats.org/package/2006/relationships"><Relationship Id="rId2" Type="http://schemas.openxmlformats.org/officeDocument/2006/relationships/image" Target="../media/image7.wmf"/><Relationship Id="rId1" Type="http://schemas.openxmlformats.org/officeDocument/2006/relationships/image" Target="../media/image6.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sp>
        <p:nvSpPr>
          <p:cNvPr id="8" name="标题 7"/>
          <p:cNvSpPr>
            <a:spLocks noGrp="1"/>
          </p:cNvSpPr>
          <p:nvPr>
            <p:ph type="ctrTitle"/>
          </p:nvPr>
        </p:nvSpPr>
        <p:spPr>
          <a:xfrm>
            <a:off x="1219200" y="3886200"/>
            <a:ext cx="6858000" cy="990600"/>
          </a:xfrm>
        </p:spPr>
        <p:txBody>
          <a:bodyPr anchor="t" anchorCtr="0"/>
          <a:lstStyle>
            <a:lvl1pPr algn="r">
              <a:defRPr sz="3200">
                <a:solidFill>
                  <a:schemeClr val="tx1"/>
                </a:solidFill>
              </a:defRPr>
            </a:lvl1pPr>
          </a:lstStyle>
          <a:p>
            <a:r>
              <a:rPr kumimoji="0" lang="zh-CN" altLang="en-US" smtClean="0"/>
              <a:t>单击此处编辑母版标题样式</a:t>
            </a:r>
            <a:endParaRPr kumimoji="0" lang="en-US"/>
          </a:p>
        </p:txBody>
      </p:sp>
      <p:sp>
        <p:nvSpPr>
          <p:cNvPr id="9" name="副标题 8"/>
          <p:cNvSpPr>
            <a:spLocks noGrp="1"/>
          </p:cNvSpPr>
          <p:nvPr>
            <p:ph type="subTitle" idx="1"/>
          </p:nvPr>
        </p:nvSpPr>
        <p:spPr>
          <a:xfrm>
            <a:off x="1219200" y="5124450"/>
            <a:ext cx="6858000" cy="533400"/>
          </a:xfrm>
        </p:spPr>
        <p:txBody>
          <a:bodyPr/>
          <a:lstStyle>
            <a:lvl1pPr marL="0" indent="0" algn="r">
              <a:buNone/>
              <a:defRPr sz="2000">
                <a:solidFill>
                  <a:schemeClr val="tx2"/>
                </a:solidFill>
                <a:latin typeface="+mj-lt"/>
                <a:ea typeface="+mj-ea"/>
                <a:cs typeface="+mj-cs"/>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zh-CN" altLang="en-US" smtClean="0"/>
              <a:t>单击此处编辑母版副标题样式</a:t>
            </a:r>
            <a:endParaRPr kumimoji="0" lang="en-US"/>
          </a:p>
        </p:txBody>
      </p:sp>
      <p:sp>
        <p:nvSpPr>
          <p:cNvPr id="28" name="日期占位符 27"/>
          <p:cNvSpPr>
            <a:spLocks noGrp="1"/>
          </p:cNvSpPr>
          <p:nvPr>
            <p:ph type="dt" sz="half" idx="10"/>
          </p:nvPr>
        </p:nvSpPr>
        <p:spPr>
          <a:xfrm>
            <a:off x="6400800" y="6355080"/>
            <a:ext cx="2286000" cy="365760"/>
          </a:xfrm>
        </p:spPr>
        <p:txBody>
          <a:bodyPr/>
          <a:lstStyle>
            <a:lvl1pPr>
              <a:defRPr sz="1400"/>
            </a:lvl1pPr>
          </a:lstStyle>
          <a:p>
            <a:fld id="{3D1C4D28-92BD-40E4-9B43-DDFD828BB079}" type="datetimeFigureOut">
              <a:rPr lang="zh-CN" altLang="en-US" smtClean="0"/>
              <a:pPr/>
              <a:t>2017/9/5</a:t>
            </a:fld>
            <a:endParaRPr lang="zh-CN" altLang="en-US"/>
          </a:p>
        </p:txBody>
      </p:sp>
      <p:sp>
        <p:nvSpPr>
          <p:cNvPr id="17" name="页脚占位符 16"/>
          <p:cNvSpPr>
            <a:spLocks noGrp="1"/>
          </p:cNvSpPr>
          <p:nvPr>
            <p:ph type="ftr" sz="quarter" idx="11"/>
          </p:nvPr>
        </p:nvSpPr>
        <p:spPr>
          <a:xfrm>
            <a:off x="2898648" y="6355080"/>
            <a:ext cx="3474720" cy="365760"/>
          </a:xfrm>
        </p:spPr>
        <p:txBody>
          <a:bodyPr/>
          <a:lstStyle/>
          <a:p>
            <a:endParaRPr lang="zh-CN" altLang="en-US"/>
          </a:p>
        </p:txBody>
      </p:sp>
      <p:sp>
        <p:nvSpPr>
          <p:cNvPr id="29" name="灯片编号占位符 28"/>
          <p:cNvSpPr>
            <a:spLocks noGrp="1"/>
          </p:cNvSpPr>
          <p:nvPr>
            <p:ph type="sldNum" sz="quarter" idx="12"/>
          </p:nvPr>
        </p:nvSpPr>
        <p:spPr>
          <a:xfrm>
            <a:off x="1216152" y="6355080"/>
            <a:ext cx="1219200" cy="365760"/>
          </a:xfrm>
        </p:spPr>
        <p:txBody>
          <a:bodyPr/>
          <a:lstStyle/>
          <a:p>
            <a:fld id="{BC4F8C6C-DD9F-469B-BEFD-94C3F1C3D325}" type="slidenum">
              <a:rPr lang="zh-CN" altLang="en-US" smtClean="0"/>
              <a:pPr/>
              <a:t>‹#›</a:t>
            </a:fld>
            <a:endParaRPr lang="zh-CN" altLang="en-US"/>
          </a:p>
        </p:txBody>
      </p:sp>
      <p:sp>
        <p:nvSpPr>
          <p:cNvPr id="21" name="矩形 20"/>
          <p:cNvSpPr/>
          <p:nvPr/>
        </p:nvSpPr>
        <p:spPr>
          <a:xfrm>
            <a:off x="904875" y="3648075"/>
            <a:ext cx="7315200" cy="128016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3" name="矩形 32"/>
          <p:cNvSpPr/>
          <p:nvPr/>
        </p:nvSpPr>
        <p:spPr>
          <a:xfrm>
            <a:off x="914400" y="5048250"/>
            <a:ext cx="7315200" cy="685800"/>
          </a:xfrm>
          <a:prstGeom prst="rect">
            <a:avLst/>
          </a:prstGeom>
          <a:noFill/>
          <a:ln w="6350" cap="rnd" cmpd="sng" algn="ctr">
            <a:solidFill>
              <a:schemeClr val="accent2"/>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2" name="矩形 21"/>
          <p:cNvSpPr/>
          <p:nvPr/>
        </p:nvSpPr>
        <p:spPr>
          <a:xfrm>
            <a:off x="904875" y="3648075"/>
            <a:ext cx="228600" cy="128016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2" name="矩形 31"/>
          <p:cNvSpPr/>
          <p:nvPr/>
        </p:nvSpPr>
        <p:spPr>
          <a:xfrm>
            <a:off x="914400" y="5048250"/>
            <a:ext cx="228600" cy="685800"/>
          </a:xfrm>
          <a:prstGeom prst="rect">
            <a:avLst/>
          </a:prstGeom>
          <a:solidFill>
            <a:schemeClr val="accent2"/>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4" name="日期占位符 3"/>
          <p:cNvSpPr>
            <a:spLocks noGrp="1"/>
          </p:cNvSpPr>
          <p:nvPr>
            <p:ph type="dt" sz="half" idx="10"/>
          </p:nvPr>
        </p:nvSpPr>
        <p:spPr/>
        <p:txBody>
          <a:bodyPr/>
          <a:lstStyle/>
          <a:p>
            <a:fld id="{3D1C4D28-92BD-40E4-9B43-DDFD828BB079}" type="datetimeFigureOut">
              <a:rPr lang="zh-CN" altLang="en-US" smtClean="0"/>
              <a:pPr/>
              <a:t>2017/9/5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C4F8C6C-DD9F-469B-BEFD-94C3F1C3D325}" type="slidenum">
              <a:rPr lang="zh-CN" altLang="en-US" smtClean="0"/>
              <a:pPr/>
              <a:t>‹#›</a:t>
            </a:fld>
            <a:endParaRPr lang="zh-CN" altLang="en-US"/>
          </a:p>
        </p:txBody>
      </p:sp>
      <p:sp>
        <p:nvSpPr>
          <p:cNvPr id="8" name="内容占位符 7"/>
          <p:cNvSpPr>
            <a:spLocks noGrp="1"/>
          </p:cNvSpPr>
          <p:nvPr>
            <p:ph sz="quarter" idx="1"/>
          </p:nvPr>
        </p:nvSpPr>
        <p:spPr>
          <a:xfrm>
            <a:off x="457200" y="1219200"/>
            <a:ext cx="8229600" cy="4937760"/>
          </a:xfrm>
        </p:spPr>
        <p:txBody>
          <a:body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节标题">
    <p:bg>
      <p:bgRef idx="1001">
        <a:schemeClr val="bg2"/>
      </p:bgRef>
    </p:bg>
    <p:spTree>
      <p:nvGrpSpPr>
        <p:cNvPr id="1" name=""/>
        <p:cNvGrpSpPr/>
        <p:nvPr/>
      </p:nvGrpSpPr>
      <p:grpSpPr>
        <a:xfrm>
          <a:off x="0" y="0"/>
          <a:ext cx="0" cy="0"/>
          <a:chOff x="0" y="0"/>
          <a:chExt cx="0" cy="0"/>
        </a:xfrm>
      </p:grpSpPr>
      <p:sp>
        <p:nvSpPr>
          <p:cNvPr id="2" name="标题 1"/>
          <p:cNvSpPr>
            <a:spLocks noGrp="1"/>
          </p:cNvSpPr>
          <p:nvPr>
            <p:ph type="title"/>
          </p:nvPr>
        </p:nvSpPr>
        <p:spPr>
          <a:xfrm>
            <a:off x="1219200" y="2971800"/>
            <a:ext cx="6858000" cy="1066800"/>
          </a:xfrm>
        </p:spPr>
        <p:txBody>
          <a:bodyPr anchor="t" anchorCtr="0"/>
          <a:lstStyle>
            <a:lvl1pPr algn="r">
              <a:buNone/>
              <a:defRPr sz="3200" b="0" cap="none" baseline="0"/>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1295400" y="4267200"/>
            <a:ext cx="6781800" cy="1143000"/>
          </a:xfrm>
        </p:spPr>
        <p:txBody>
          <a:bodyPr anchor="t" anchorCtr="0"/>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zh-CN" altLang="en-US" smtClean="0"/>
              <a:t>单击此处编辑母版文本样式</a:t>
            </a:r>
          </a:p>
        </p:txBody>
      </p:sp>
      <p:sp>
        <p:nvSpPr>
          <p:cNvPr id="4" name="日期占位符 3"/>
          <p:cNvSpPr>
            <a:spLocks noGrp="1"/>
          </p:cNvSpPr>
          <p:nvPr>
            <p:ph type="dt" sz="half" idx="10"/>
          </p:nvPr>
        </p:nvSpPr>
        <p:spPr>
          <a:xfrm>
            <a:off x="6400800" y="6355080"/>
            <a:ext cx="2286000" cy="365760"/>
          </a:xfrm>
        </p:spPr>
        <p:txBody>
          <a:bodyPr/>
          <a:lstStyle/>
          <a:p>
            <a:fld id="{3D1C4D28-92BD-40E4-9B43-DDFD828BB079}" type="datetimeFigureOut">
              <a:rPr lang="zh-CN" altLang="en-US" smtClean="0"/>
              <a:pPr/>
              <a:t>2017/9/5</a:t>
            </a:fld>
            <a:endParaRPr lang="zh-CN" altLang="en-US"/>
          </a:p>
        </p:txBody>
      </p:sp>
      <p:sp>
        <p:nvSpPr>
          <p:cNvPr id="5" name="页脚占位符 4"/>
          <p:cNvSpPr>
            <a:spLocks noGrp="1"/>
          </p:cNvSpPr>
          <p:nvPr>
            <p:ph type="ftr" sz="quarter" idx="11"/>
          </p:nvPr>
        </p:nvSpPr>
        <p:spPr>
          <a:xfrm>
            <a:off x="2898648" y="6355080"/>
            <a:ext cx="3474720" cy="365760"/>
          </a:xfrm>
        </p:spPr>
        <p:txBody>
          <a:bodyPr/>
          <a:lstStyle/>
          <a:p>
            <a:endParaRPr lang="zh-CN" altLang="en-US"/>
          </a:p>
        </p:txBody>
      </p:sp>
      <p:sp>
        <p:nvSpPr>
          <p:cNvPr id="6" name="灯片编号占位符 5"/>
          <p:cNvSpPr>
            <a:spLocks noGrp="1"/>
          </p:cNvSpPr>
          <p:nvPr>
            <p:ph type="sldNum" sz="quarter" idx="12"/>
          </p:nvPr>
        </p:nvSpPr>
        <p:spPr>
          <a:xfrm>
            <a:off x="1069848" y="6355080"/>
            <a:ext cx="1520952" cy="365760"/>
          </a:xfrm>
        </p:spPr>
        <p:txBody>
          <a:bodyPr/>
          <a:lstStyle/>
          <a:p>
            <a:fld id="{BC4F8C6C-DD9F-469B-BEFD-94C3F1C3D325}" type="slidenum">
              <a:rPr lang="zh-CN" altLang="en-US" smtClean="0"/>
              <a:pPr/>
              <a:t>‹#›</a:t>
            </a:fld>
            <a:endParaRPr lang="zh-CN" altLang="en-US"/>
          </a:p>
        </p:txBody>
      </p:sp>
      <p:sp>
        <p:nvSpPr>
          <p:cNvPr id="7" name="矩形 6"/>
          <p:cNvSpPr/>
          <p:nvPr/>
        </p:nvSpPr>
        <p:spPr>
          <a:xfrm>
            <a:off x="914400" y="2819400"/>
            <a:ext cx="7315200" cy="128016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矩形 7"/>
          <p:cNvSpPr/>
          <p:nvPr/>
        </p:nvSpPr>
        <p:spPr>
          <a:xfrm>
            <a:off x="914400" y="2819400"/>
            <a:ext cx="228600" cy="128016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28600"/>
            <a:ext cx="8229600" cy="914400"/>
          </a:xfrm>
        </p:spPr>
        <p:txBody>
          <a:bodyPr/>
          <a:lstStyle/>
          <a:p>
            <a:r>
              <a:rPr kumimoji="0" lang="zh-CN" altLang="en-US" smtClean="0"/>
              <a:t>单击此处编辑母版标题样式</a:t>
            </a:r>
            <a:endParaRPr kumimoji="0" lang="en-US"/>
          </a:p>
        </p:txBody>
      </p:sp>
      <p:sp>
        <p:nvSpPr>
          <p:cNvPr id="5" name="日期占位符 4"/>
          <p:cNvSpPr>
            <a:spLocks noGrp="1"/>
          </p:cNvSpPr>
          <p:nvPr>
            <p:ph type="dt" sz="half" idx="10"/>
          </p:nvPr>
        </p:nvSpPr>
        <p:spPr/>
        <p:txBody>
          <a:bodyPr/>
          <a:lstStyle/>
          <a:p>
            <a:fld id="{3D1C4D28-92BD-40E4-9B43-DDFD828BB079}" type="datetimeFigureOut">
              <a:rPr lang="zh-CN" altLang="en-US" smtClean="0"/>
              <a:pPr/>
              <a:t>2017/9/5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C4F8C6C-DD9F-469B-BEFD-94C3F1C3D325}" type="slidenum">
              <a:rPr lang="zh-CN" altLang="en-US" smtClean="0"/>
              <a:pPr/>
              <a:t>‹#›</a:t>
            </a:fld>
            <a:endParaRPr lang="zh-CN" altLang="en-US"/>
          </a:p>
        </p:txBody>
      </p:sp>
      <p:sp>
        <p:nvSpPr>
          <p:cNvPr id="9" name="内容占位符 8"/>
          <p:cNvSpPr>
            <a:spLocks noGrp="1"/>
          </p:cNvSpPr>
          <p:nvPr>
            <p:ph sz="quarter" idx="1"/>
          </p:nvPr>
        </p:nvSpPr>
        <p:spPr>
          <a:xfrm>
            <a:off x="457200" y="1219200"/>
            <a:ext cx="4041648" cy="4937760"/>
          </a:xfrm>
        </p:spPr>
        <p:txBody>
          <a:body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11" name="内容占位符 10"/>
          <p:cNvSpPr>
            <a:spLocks noGrp="1"/>
          </p:cNvSpPr>
          <p:nvPr>
            <p:ph sz="quarter" idx="2"/>
          </p:nvPr>
        </p:nvSpPr>
        <p:spPr>
          <a:xfrm>
            <a:off x="4632198" y="1216152"/>
            <a:ext cx="4041648" cy="4937760"/>
          </a:xfrm>
        </p:spPr>
        <p:txBody>
          <a:body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28600"/>
            <a:ext cx="8229600" cy="914400"/>
          </a:xfrm>
        </p:spPr>
        <p:txBody>
          <a:bodyPr anchor="ctr"/>
          <a:lstStyle>
            <a:lvl1pPr>
              <a:defRPr/>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457200" y="1285875"/>
            <a:ext cx="4040188" cy="685800"/>
          </a:xfrm>
          <a:noFill/>
          <a:ln>
            <a:noFill/>
          </a:ln>
        </p:spPr>
        <p:txBody>
          <a:bodyPr lIns="91440" anchor="b" anchorCtr="0">
            <a:noAutofit/>
          </a:bodyPr>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zh-CN" altLang="en-US" smtClean="0"/>
              <a:t>单击此处编辑母版文本样式</a:t>
            </a:r>
          </a:p>
        </p:txBody>
      </p:sp>
      <p:sp>
        <p:nvSpPr>
          <p:cNvPr id="4" name="文本占位符 3"/>
          <p:cNvSpPr>
            <a:spLocks noGrp="1"/>
          </p:cNvSpPr>
          <p:nvPr>
            <p:ph type="body" sz="half" idx="3"/>
          </p:nvPr>
        </p:nvSpPr>
        <p:spPr>
          <a:xfrm>
            <a:off x="4648200" y="1295400"/>
            <a:ext cx="4041775" cy="685800"/>
          </a:xfrm>
          <a:noFill/>
          <a:ln>
            <a:noFill/>
          </a:ln>
        </p:spPr>
        <p:txBody>
          <a:bodyPr lIns="91440" anchor="b" anchorCtr="0"/>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zh-CN" altLang="en-US" smtClean="0"/>
              <a:t>单击此处编辑母版文本样式</a:t>
            </a:r>
          </a:p>
        </p:txBody>
      </p:sp>
      <p:sp>
        <p:nvSpPr>
          <p:cNvPr id="7" name="日期占位符 6"/>
          <p:cNvSpPr>
            <a:spLocks noGrp="1"/>
          </p:cNvSpPr>
          <p:nvPr>
            <p:ph type="dt" sz="half" idx="10"/>
          </p:nvPr>
        </p:nvSpPr>
        <p:spPr/>
        <p:txBody>
          <a:bodyPr/>
          <a:lstStyle/>
          <a:p>
            <a:fld id="{3D1C4D28-92BD-40E4-9B43-DDFD828BB079}" type="datetimeFigureOut">
              <a:rPr lang="zh-CN" altLang="en-US" smtClean="0"/>
              <a:pPr/>
              <a:t>2017/9/5</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BC4F8C6C-DD9F-469B-BEFD-94C3F1C3D325}" type="slidenum">
              <a:rPr lang="zh-CN" altLang="en-US" smtClean="0"/>
              <a:pPr/>
              <a:t>‹#›</a:t>
            </a:fld>
            <a:endParaRPr lang="zh-CN" altLang="en-US"/>
          </a:p>
        </p:txBody>
      </p:sp>
      <p:sp>
        <p:nvSpPr>
          <p:cNvPr id="11" name="内容占位符 10"/>
          <p:cNvSpPr>
            <a:spLocks noGrp="1"/>
          </p:cNvSpPr>
          <p:nvPr>
            <p:ph sz="quarter" idx="2"/>
          </p:nvPr>
        </p:nvSpPr>
        <p:spPr>
          <a:xfrm>
            <a:off x="457200" y="2133600"/>
            <a:ext cx="4038600" cy="4038600"/>
          </a:xfrm>
        </p:spPr>
        <p:txBody>
          <a:body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13" name="内容占位符 12"/>
          <p:cNvSpPr>
            <a:spLocks noGrp="1"/>
          </p:cNvSpPr>
          <p:nvPr>
            <p:ph sz="quarter" idx="4"/>
          </p:nvPr>
        </p:nvSpPr>
        <p:spPr>
          <a:xfrm>
            <a:off x="4648200" y="2133600"/>
            <a:ext cx="4038600" cy="4038600"/>
          </a:xfrm>
        </p:spPr>
        <p:txBody>
          <a:body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28600"/>
            <a:ext cx="8229600" cy="914400"/>
          </a:xfrm>
        </p:spPr>
        <p:txBody>
          <a:bodyPr/>
          <a:lstStyle/>
          <a:p>
            <a:r>
              <a:rPr kumimoji="0" lang="zh-CN" altLang="en-US" smtClean="0"/>
              <a:t>单击此处编辑母版标题样式</a:t>
            </a:r>
            <a:endParaRPr kumimoji="0" lang="en-US"/>
          </a:p>
        </p:txBody>
      </p:sp>
      <p:sp>
        <p:nvSpPr>
          <p:cNvPr id="3" name="日期占位符 2"/>
          <p:cNvSpPr>
            <a:spLocks noGrp="1"/>
          </p:cNvSpPr>
          <p:nvPr>
            <p:ph type="dt" sz="half" idx="10"/>
          </p:nvPr>
        </p:nvSpPr>
        <p:spPr/>
        <p:txBody>
          <a:bodyPr/>
          <a:lstStyle/>
          <a:p>
            <a:fld id="{3D1C4D28-92BD-40E4-9B43-DDFD828BB079}" type="datetimeFigureOut">
              <a:rPr lang="zh-CN" altLang="en-US" smtClean="0"/>
              <a:pPr/>
              <a:t>2017/9/5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BC4F8C6C-DD9F-469B-BEFD-94C3F1C3D325}" type="slidenum">
              <a:rPr lang="zh-CN" altLang="en-US" smtClean="0"/>
              <a:pPr/>
              <a:t>‹#›</a:t>
            </a:fld>
            <a:endParaRPr lang="zh-CN" altLang="en-US"/>
          </a:p>
        </p:txBody>
      </p:sp>
      <p:sp>
        <p:nvSpPr>
          <p:cNvPr id="6" name="等腰三角形 5"/>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3D1C4D28-92BD-40E4-9B43-DDFD828BB079}" type="datetimeFigureOut">
              <a:rPr lang="zh-CN" altLang="en-US" smtClean="0"/>
              <a:pPr/>
              <a:t>2017/9/5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BC4F8C6C-DD9F-469B-BEFD-94C3F1C3D325}" type="slidenum">
              <a:rPr lang="zh-CN" altLang="en-US" smtClean="0"/>
              <a:pPr/>
              <a:t>‹#›</a:t>
            </a:fld>
            <a:endParaRPr lang="zh-CN" altLang="en-US"/>
          </a:p>
        </p:txBody>
      </p:sp>
      <p:sp>
        <p:nvSpPr>
          <p:cNvPr id="5" name="直接连接符 4"/>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6" name="等腰三角形 5"/>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24600" y="304800"/>
            <a:ext cx="2514600" cy="838200"/>
          </a:xfrm>
        </p:spPr>
        <p:txBody>
          <a:bodyPr anchor="b" anchorCtr="0">
            <a:noAutofit/>
          </a:bodyPr>
          <a:lstStyle>
            <a:lvl1pPr algn="l">
              <a:buNone/>
              <a:defRPr sz="2000" b="1">
                <a:solidFill>
                  <a:schemeClr val="tx2"/>
                </a:solidFill>
                <a:latin typeface="+mn-lt"/>
                <a:ea typeface="+mn-ea"/>
                <a:cs typeface="+mn-cs"/>
              </a:defRPr>
            </a:lvl1pPr>
          </a:lstStyle>
          <a:p>
            <a:r>
              <a:rPr kumimoji="0" lang="zh-CN" altLang="en-US" smtClean="0"/>
              <a:t>单击此处编辑母版标题样式</a:t>
            </a:r>
            <a:endParaRPr kumimoji="0" lang="en-US"/>
          </a:p>
        </p:txBody>
      </p:sp>
      <p:sp>
        <p:nvSpPr>
          <p:cNvPr id="3" name="文本占位符 2"/>
          <p:cNvSpPr>
            <a:spLocks noGrp="1"/>
          </p:cNvSpPr>
          <p:nvPr>
            <p:ph type="body" idx="2"/>
          </p:nvPr>
        </p:nvSpPr>
        <p:spPr>
          <a:xfrm>
            <a:off x="6324600" y="1219200"/>
            <a:ext cx="2514600" cy="4843463"/>
          </a:xfrm>
        </p:spPr>
        <p:txBody>
          <a:bodyPr/>
          <a:lstStyle>
            <a:lvl1pPr marL="0" indent="0">
              <a:lnSpc>
                <a:spcPts val="22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zh-CN" altLang="en-US" smtClean="0"/>
              <a:t>单击此处编辑母版文本样式</a:t>
            </a:r>
          </a:p>
        </p:txBody>
      </p:sp>
      <p:sp>
        <p:nvSpPr>
          <p:cNvPr id="5" name="日期占位符 4"/>
          <p:cNvSpPr>
            <a:spLocks noGrp="1"/>
          </p:cNvSpPr>
          <p:nvPr>
            <p:ph type="dt" sz="half" idx="10"/>
          </p:nvPr>
        </p:nvSpPr>
        <p:spPr/>
        <p:txBody>
          <a:bodyPr/>
          <a:lstStyle/>
          <a:p>
            <a:fld id="{3D1C4D28-92BD-40E4-9B43-DDFD828BB079}" type="datetimeFigureOut">
              <a:rPr lang="zh-CN" altLang="en-US" smtClean="0"/>
              <a:pPr/>
              <a:t>2017/9/5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C4F8C6C-DD9F-469B-BEFD-94C3F1C3D325}" type="slidenum">
              <a:rPr lang="zh-CN" altLang="en-US" smtClean="0"/>
              <a:pPr/>
              <a:t>‹#›</a:t>
            </a:fld>
            <a:endParaRPr lang="zh-CN" altLang="en-US"/>
          </a:p>
        </p:txBody>
      </p:sp>
      <p:sp>
        <p:nvSpPr>
          <p:cNvPr id="8" name="直接连接符 7"/>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10" name="直接连接符 9"/>
          <p:cNvSpPr>
            <a:spLocks noChangeShapeType="1"/>
          </p:cNvSpPr>
          <p:nvPr/>
        </p:nvSpPr>
        <p:spPr bwMode="auto">
          <a:xfrm rot="5400000">
            <a:off x="3160645" y="3324225"/>
            <a:ext cx="603504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9" name="等腰三角形 8"/>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内容占位符 11"/>
          <p:cNvSpPr>
            <a:spLocks noGrp="1"/>
          </p:cNvSpPr>
          <p:nvPr>
            <p:ph sz="quarter" idx="1"/>
          </p:nvPr>
        </p:nvSpPr>
        <p:spPr>
          <a:xfrm>
            <a:off x="304800" y="304800"/>
            <a:ext cx="5715000" cy="5715000"/>
          </a:xfrm>
        </p:spPr>
        <p:txBody>
          <a:body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图片与标题">
    <p:bg>
      <p:bgRef idx="1001">
        <a:schemeClr val="bg2"/>
      </p:bgRef>
    </p:bg>
    <p:spTree>
      <p:nvGrpSpPr>
        <p:cNvPr id="1" name=""/>
        <p:cNvGrpSpPr/>
        <p:nvPr/>
      </p:nvGrpSpPr>
      <p:grpSpPr>
        <a:xfrm>
          <a:off x="0" y="0"/>
          <a:ext cx="0" cy="0"/>
          <a:chOff x="0" y="0"/>
          <a:chExt cx="0" cy="0"/>
        </a:xfrm>
      </p:grpSpPr>
      <p:sp>
        <p:nvSpPr>
          <p:cNvPr id="2" name="标题 1"/>
          <p:cNvSpPr>
            <a:spLocks noGrp="1"/>
          </p:cNvSpPr>
          <p:nvPr>
            <p:ph type="title"/>
          </p:nvPr>
        </p:nvSpPr>
        <p:spPr>
          <a:xfrm>
            <a:off x="457200" y="500856"/>
            <a:ext cx="8229600" cy="674688"/>
          </a:xfrm>
          <a:ln>
            <a:solidFill>
              <a:schemeClr val="accent1"/>
            </a:solidFill>
          </a:ln>
        </p:spPr>
        <p:txBody>
          <a:bodyPr lIns="274320" anchor="ctr"/>
          <a:lstStyle>
            <a:lvl1pPr algn="r">
              <a:buNone/>
              <a:defRPr sz="2000" b="0">
                <a:solidFill>
                  <a:schemeClr val="tx1"/>
                </a:solidFill>
              </a:defRPr>
            </a:lvl1pPr>
          </a:lstStyle>
          <a:p>
            <a:r>
              <a:rPr kumimoji="0" lang="zh-CN" altLang="en-US" smtClean="0"/>
              <a:t>单击此处编辑母版标题样式</a:t>
            </a:r>
            <a:endParaRPr kumimoji="0" lang="en-US"/>
          </a:p>
        </p:txBody>
      </p:sp>
      <p:sp>
        <p:nvSpPr>
          <p:cNvPr id="3" name="图片占位符 2"/>
          <p:cNvSpPr>
            <a:spLocks noGrp="1"/>
          </p:cNvSpPr>
          <p:nvPr>
            <p:ph type="pic" idx="1"/>
          </p:nvPr>
        </p:nvSpPr>
        <p:spPr>
          <a:xfrm>
            <a:off x="457200" y="1905000"/>
            <a:ext cx="8229600" cy="4270248"/>
          </a:xfrm>
          <a:solidFill>
            <a:schemeClr val="tx1">
              <a:shade val="50000"/>
            </a:schemeClr>
          </a:solidFill>
          <a:ln>
            <a:noFill/>
          </a:ln>
          <a:effectLst/>
        </p:spPr>
        <p:txBody>
          <a:bodyPr/>
          <a:lstStyle>
            <a:lvl1pPr marL="0" indent="0">
              <a:spcBef>
                <a:spcPts val="600"/>
              </a:spcBef>
              <a:buNone/>
              <a:defRPr sz="3200"/>
            </a:lvl1pPr>
          </a:lstStyle>
          <a:p>
            <a:r>
              <a:rPr kumimoji="0" lang="zh-CN" altLang="en-US" smtClean="0"/>
              <a:t>单击图标添加图片</a:t>
            </a:r>
            <a:endParaRPr kumimoji="0" lang="en-US" dirty="0"/>
          </a:p>
        </p:txBody>
      </p:sp>
      <p:sp>
        <p:nvSpPr>
          <p:cNvPr id="4" name="文本占位符 3"/>
          <p:cNvSpPr>
            <a:spLocks noGrp="1"/>
          </p:cNvSpPr>
          <p:nvPr>
            <p:ph type="body" sz="half" idx="2"/>
          </p:nvPr>
        </p:nvSpPr>
        <p:spPr>
          <a:xfrm>
            <a:off x="457200" y="1219200"/>
            <a:ext cx="8229600" cy="533400"/>
          </a:xfrm>
        </p:spPr>
        <p:txBody>
          <a:bodyPr anchor="ctr" anchorCtr="0"/>
          <a:lstStyle>
            <a:lvl1pPr marL="0" indent="0" algn="l">
              <a:buFontTx/>
              <a:buNone/>
              <a:defRPr sz="1400"/>
            </a:lvl1pPr>
            <a:lvl2pPr>
              <a:defRPr sz="1200"/>
            </a:lvl2pPr>
            <a:lvl3pPr>
              <a:defRPr sz="1000"/>
            </a:lvl3pPr>
            <a:lvl4pPr>
              <a:defRPr sz="900"/>
            </a:lvl4pPr>
            <a:lvl5pPr>
              <a:defRPr sz="900"/>
            </a:lvl5pPr>
          </a:lstStyle>
          <a:p>
            <a:pPr lvl="0" eaLnBrk="1" latinLnBrk="0" hangingPunct="1"/>
            <a:r>
              <a:rPr kumimoji="0" lang="zh-CN" altLang="en-US" smtClean="0"/>
              <a:t>单击此处编辑母版文本样式</a:t>
            </a:r>
          </a:p>
        </p:txBody>
      </p:sp>
      <p:sp>
        <p:nvSpPr>
          <p:cNvPr id="5" name="日期占位符 4"/>
          <p:cNvSpPr>
            <a:spLocks noGrp="1"/>
          </p:cNvSpPr>
          <p:nvPr>
            <p:ph type="dt" sz="half" idx="10"/>
          </p:nvPr>
        </p:nvSpPr>
        <p:spPr/>
        <p:txBody>
          <a:bodyPr/>
          <a:lstStyle/>
          <a:p>
            <a:fld id="{3D1C4D28-92BD-40E4-9B43-DDFD828BB079}" type="datetimeFigureOut">
              <a:rPr lang="zh-CN" altLang="en-US" smtClean="0"/>
              <a:pPr/>
              <a:t>2017/9/5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C4F8C6C-DD9F-469B-BEFD-94C3F1C3D325}" type="slidenum">
              <a:rPr lang="zh-CN" altLang="en-US" smtClean="0"/>
              <a:pPr/>
              <a:t>‹#›</a:t>
            </a:fld>
            <a:endParaRPr lang="zh-CN" altLang="en-US"/>
          </a:p>
        </p:txBody>
      </p:sp>
      <p:sp>
        <p:nvSpPr>
          <p:cNvPr id="8" name="直接连接符 7"/>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9" name="等腰三角形 8"/>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矩形 9"/>
          <p:cNvSpPr/>
          <p:nvPr/>
        </p:nvSpPr>
        <p:spPr>
          <a:xfrm>
            <a:off x="457200" y="500856"/>
            <a:ext cx="182880" cy="68580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3D1C4D28-92BD-40E4-9B43-DDFD828BB079}" type="datetimeFigureOut">
              <a:rPr lang="zh-CN" altLang="en-US" smtClean="0"/>
              <a:pPr/>
              <a:t>2017/9/5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C4F8C6C-DD9F-469B-BEFD-94C3F1C3D325}" type="slidenum">
              <a:rPr lang="zh-CN" altLang="en-US" smtClean="0"/>
              <a:pPr/>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a:xfrm>
            <a:off x="457200" y="274638"/>
            <a:ext cx="6019800" cy="5851525"/>
          </a:xfrm>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3D1C4D28-92BD-40E4-9B43-DDFD828BB079}" type="datetimeFigureOut">
              <a:rPr lang="zh-CN" altLang="en-US" smtClean="0"/>
              <a:pPr/>
              <a:t>2017/9/5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C4F8C6C-DD9F-469B-BEFD-94C3F1C3D325}" type="slidenum">
              <a:rPr lang="zh-CN" altLang="en-US" smtClean="0"/>
              <a:pPr/>
              <a:t>‹#›</a:t>
            </a:fld>
            <a:endParaRPr lang="zh-CN" altLang="en-US"/>
          </a:p>
        </p:txBody>
      </p:sp>
      <p:sp>
        <p:nvSpPr>
          <p:cNvPr id="7" name="直接连接符 6"/>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8" name="等腰三角形 7"/>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直接连接符 8"/>
          <p:cNvSpPr>
            <a:spLocks noChangeShapeType="1"/>
          </p:cNvSpPr>
          <p:nvPr/>
        </p:nvSpPr>
        <p:spPr bwMode="auto">
          <a:xfrm rot="5400000">
            <a:off x="3629607" y="3201952"/>
            <a:ext cx="585216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标题占位符 21"/>
          <p:cNvSpPr>
            <a:spLocks noGrp="1"/>
          </p:cNvSpPr>
          <p:nvPr>
            <p:ph type="title"/>
          </p:nvPr>
        </p:nvSpPr>
        <p:spPr>
          <a:xfrm>
            <a:off x="457200" y="152400"/>
            <a:ext cx="8229600" cy="990600"/>
          </a:xfrm>
          <a:prstGeom prst="rect">
            <a:avLst/>
          </a:prstGeom>
        </p:spPr>
        <p:txBody>
          <a:bodyPr vert="horz" anchor="b" anchorCtr="0">
            <a:normAutofit/>
          </a:bodyPr>
          <a:lstStyle/>
          <a:p>
            <a:r>
              <a:rPr kumimoji="0" lang="zh-CN" altLang="en-US" smtClean="0"/>
              <a:t>单击此处编辑母版标题样式</a:t>
            </a:r>
            <a:endParaRPr kumimoji="0" lang="en-US"/>
          </a:p>
        </p:txBody>
      </p:sp>
      <p:sp>
        <p:nvSpPr>
          <p:cNvPr id="13" name="文本占位符 12"/>
          <p:cNvSpPr>
            <a:spLocks noGrp="1"/>
          </p:cNvSpPr>
          <p:nvPr>
            <p:ph type="body" idx="1"/>
          </p:nvPr>
        </p:nvSpPr>
        <p:spPr>
          <a:xfrm>
            <a:off x="457200" y="1219200"/>
            <a:ext cx="8229600" cy="4910328"/>
          </a:xfrm>
          <a:prstGeom prst="rect">
            <a:avLst/>
          </a:prstGeom>
        </p:spPr>
        <p:txBody>
          <a:bodyPr vert="horz">
            <a:normAutofit/>
          </a:bodyPr>
          <a:lstStyle/>
          <a:p>
            <a:pPr lvl="0" eaLnBrk="1" latinLnBrk="0" hangingPunct="1"/>
            <a:r>
              <a:rPr kumimoji="0" lang="zh-CN" altLang="en-US" smtClean="0"/>
              <a:t>单击此处编辑母版文本样式</a:t>
            </a:r>
          </a:p>
          <a:p>
            <a:pPr lvl="1" eaLnBrk="1" latinLnBrk="0" hangingPunct="1"/>
            <a:r>
              <a:rPr kumimoji="0" lang="zh-CN" altLang="en-US" smtClean="0"/>
              <a:t>第二级</a:t>
            </a:r>
          </a:p>
          <a:p>
            <a:pPr lvl="2" eaLnBrk="1" latinLnBrk="0" hangingPunct="1"/>
            <a:r>
              <a:rPr kumimoji="0" lang="zh-CN" altLang="en-US" smtClean="0"/>
              <a:t>第三级</a:t>
            </a:r>
          </a:p>
          <a:p>
            <a:pPr lvl="3" eaLnBrk="1" latinLnBrk="0" hangingPunct="1"/>
            <a:r>
              <a:rPr kumimoji="0" lang="zh-CN" altLang="en-US" smtClean="0"/>
              <a:t>第四级</a:t>
            </a:r>
          </a:p>
          <a:p>
            <a:pPr lvl="4" eaLnBrk="1" latinLnBrk="0" hangingPunct="1"/>
            <a:r>
              <a:rPr kumimoji="0" lang="zh-CN" altLang="en-US" smtClean="0"/>
              <a:t>第五级</a:t>
            </a:r>
            <a:endParaRPr kumimoji="0" lang="en-US"/>
          </a:p>
        </p:txBody>
      </p:sp>
      <p:sp>
        <p:nvSpPr>
          <p:cNvPr id="14" name="日期占位符 13"/>
          <p:cNvSpPr>
            <a:spLocks noGrp="1"/>
          </p:cNvSpPr>
          <p:nvPr>
            <p:ph type="dt" sz="half" idx="2"/>
          </p:nvPr>
        </p:nvSpPr>
        <p:spPr>
          <a:xfrm>
            <a:off x="6400800" y="6356350"/>
            <a:ext cx="2289048" cy="365760"/>
          </a:xfrm>
          <a:prstGeom prst="rect">
            <a:avLst/>
          </a:prstGeom>
        </p:spPr>
        <p:txBody>
          <a:bodyPr vert="horz"/>
          <a:lstStyle>
            <a:lvl1pPr algn="l" eaLnBrk="1" latinLnBrk="0" hangingPunct="1">
              <a:defRPr kumimoji="0" sz="1400">
                <a:solidFill>
                  <a:schemeClr val="tx2"/>
                </a:solidFill>
              </a:defRPr>
            </a:lvl1pPr>
          </a:lstStyle>
          <a:p>
            <a:fld id="{3D1C4D28-92BD-40E4-9B43-DDFD828BB079}" type="datetimeFigureOut">
              <a:rPr lang="zh-CN" altLang="en-US" smtClean="0"/>
              <a:pPr/>
              <a:t>2017/9/5</a:t>
            </a:fld>
            <a:endParaRPr lang="zh-CN" altLang="en-US"/>
          </a:p>
        </p:txBody>
      </p:sp>
      <p:sp>
        <p:nvSpPr>
          <p:cNvPr id="3" name="页脚占位符 2"/>
          <p:cNvSpPr>
            <a:spLocks noGrp="1"/>
          </p:cNvSpPr>
          <p:nvPr>
            <p:ph type="ftr" sz="quarter" idx="3"/>
          </p:nvPr>
        </p:nvSpPr>
        <p:spPr>
          <a:xfrm>
            <a:off x="2898648" y="6356350"/>
            <a:ext cx="3505200" cy="365760"/>
          </a:xfrm>
          <a:prstGeom prst="rect">
            <a:avLst/>
          </a:prstGeom>
        </p:spPr>
        <p:txBody>
          <a:bodyPr vert="horz"/>
          <a:lstStyle>
            <a:lvl1pPr algn="r" eaLnBrk="1" latinLnBrk="0" hangingPunct="1">
              <a:defRPr kumimoji="0" sz="1400">
                <a:solidFill>
                  <a:schemeClr val="tx2"/>
                </a:solidFill>
              </a:defRPr>
            </a:lvl1pPr>
          </a:lstStyle>
          <a:p>
            <a:endParaRPr lang="zh-CN" altLang="en-US"/>
          </a:p>
        </p:txBody>
      </p:sp>
      <p:sp>
        <p:nvSpPr>
          <p:cNvPr id="23" name="灯片编号占位符 22"/>
          <p:cNvSpPr>
            <a:spLocks noGrp="1"/>
          </p:cNvSpPr>
          <p:nvPr>
            <p:ph type="sldNum" sz="quarter" idx="4"/>
          </p:nvPr>
        </p:nvSpPr>
        <p:spPr>
          <a:xfrm>
            <a:off x="612648" y="6356350"/>
            <a:ext cx="1981200" cy="365760"/>
          </a:xfrm>
          <a:prstGeom prst="rect">
            <a:avLst/>
          </a:prstGeom>
        </p:spPr>
        <p:txBody>
          <a:bodyPr vert="horz"/>
          <a:lstStyle>
            <a:lvl1pPr algn="l" eaLnBrk="1" latinLnBrk="0" hangingPunct="1">
              <a:defRPr kumimoji="0" sz="1400">
                <a:solidFill>
                  <a:schemeClr val="tx2"/>
                </a:solidFill>
              </a:defRPr>
            </a:lvl1pPr>
          </a:lstStyle>
          <a:p>
            <a:fld id="{BC4F8C6C-DD9F-469B-BEFD-94C3F1C3D325}" type="slidenum">
              <a:rPr lang="zh-CN" altLang="en-US" smtClean="0"/>
              <a:pPr/>
              <a:t>‹#›</a:t>
            </a:fld>
            <a:endParaRPr lang="zh-CN" altLang="en-US"/>
          </a:p>
        </p:txBody>
      </p:sp>
      <p:sp>
        <p:nvSpPr>
          <p:cNvPr id="28" name="直接连接符 27"/>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29" name="直接连接符 28"/>
          <p:cNvSpPr>
            <a:spLocks noChangeShapeType="1"/>
          </p:cNvSpPr>
          <p:nvPr/>
        </p:nvSpPr>
        <p:spPr bwMode="auto">
          <a:xfrm>
            <a:off x="457200" y="1143000"/>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10" name="等腰三角形 9"/>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3200" kern="120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6000"/>
        <a:buFont typeface="Wingdings 3"/>
        <a:buChar char=""/>
        <a:defRPr kumimoji="0" sz="2600" kern="1200">
          <a:solidFill>
            <a:schemeClr val="tx1"/>
          </a:solidFill>
          <a:latin typeface="+mn-lt"/>
          <a:ea typeface="+mn-ea"/>
          <a:cs typeface="+mn-cs"/>
        </a:defRPr>
      </a:lvl1pPr>
      <a:lvl2pPr marL="548640" indent="-274320" algn="l" rtl="0" eaLnBrk="1" latinLnBrk="0" hangingPunct="1">
        <a:spcBef>
          <a:spcPts val="500"/>
        </a:spcBef>
        <a:buClr>
          <a:schemeClr val="accent2"/>
        </a:buClr>
        <a:buSzPct val="76000"/>
        <a:buFont typeface="Wingdings 3"/>
        <a:buChar char=""/>
        <a:defRPr kumimoji="0" sz="2300" kern="1200">
          <a:solidFill>
            <a:schemeClr val="tx2"/>
          </a:solidFill>
          <a:latin typeface="+mn-lt"/>
          <a:ea typeface="+mn-ea"/>
          <a:cs typeface="+mn-cs"/>
        </a:defRPr>
      </a:lvl2pPr>
      <a:lvl3pPr marL="822960" indent="-228600" algn="l" rtl="0" eaLnBrk="1" latinLnBrk="0" hangingPunct="1">
        <a:spcBef>
          <a:spcPts val="500"/>
        </a:spcBef>
        <a:buClr>
          <a:schemeClr val="bg1">
            <a:shade val="50000"/>
          </a:schemeClr>
        </a:buClr>
        <a:buSzPct val="76000"/>
        <a:buFont typeface="Wingdings 3"/>
        <a:buChar char=""/>
        <a:defRPr kumimoji="0" sz="2000" kern="1200">
          <a:solidFill>
            <a:schemeClr val="tx1"/>
          </a:solidFill>
          <a:latin typeface="+mn-lt"/>
          <a:ea typeface="+mn-ea"/>
          <a:cs typeface="+mn-cs"/>
        </a:defRPr>
      </a:lvl3pPr>
      <a:lvl4pPr marL="1097280" indent="-228600" algn="l" rtl="0" eaLnBrk="1" latinLnBrk="0" hangingPunct="1">
        <a:spcBef>
          <a:spcPts val="400"/>
        </a:spcBef>
        <a:buClr>
          <a:schemeClr val="accent2">
            <a:shade val="75000"/>
          </a:schemeClr>
        </a:buClr>
        <a:buSzPct val="70000"/>
        <a:buFont typeface="Wingdings"/>
        <a:buChar char=""/>
        <a:defRPr kumimoji="0" sz="1800" kern="1200">
          <a:solidFill>
            <a:schemeClr val="tx1"/>
          </a:solidFill>
          <a:latin typeface="+mn-lt"/>
          <a:ea typeface="+mn-ea"/>
          <a:cs typeface="+mn-cs"/>
        </a:defRPr>
      </a:lvl4pPr>
      <a:lvl5pPr marL="1371600" indent="-228600" algn="l" rtl="0" eaLnBrk="1" latinLnBrk="0" hangingPunct="1">
        <a:spcBef>
          <a:spcPts val="300"/>
        </a:spcBef>
        <a:buClr>
          <a:schemeClr val="accent2"/>
        </a:buClr>
        <a:buSzPct val="70000"/>
        <a:buFont typeface="Wingdings"/>
        <a:buChar char=""/>
        <a:defRPr kumimoji="0" sz="1600" kern="1200">
          <a:solidFill>
            <a:schemeClr val="tx1"/>
          </a:solidFill>
          <a:latin typeface="+mn-lt"/>
          <a:ea typeface="+mn-ea"/>
          <a:cs typeface="+mn-cs"/>
        </a:defRPr>
      </a:lvl5pPr>
      <a:lvl6pPr marL="1645920" indent="-182880" algn="l" rtl="0" eaLnBrk="1" latinLnBrk="0" hangingPunct="1">
        <a:spcBef>
          <a:spcPts val="300"/>
        </a:spcBef>
        <a:buClr>
          <a:srgbClr val="9FB8CD">
            <a:shade val="75000"/>
          </a:srgbClr>
        </a:buClr>
        <a:buSzPct val="75000"/>
        <a:buFont typeface="Wingdings 3"/>
        <a:buChar char=""/>
        <a:defRPr kumimoji="0" lang="en-US" sz="1600" kern="1200" smtClean="0">
          <a:solidFill>
            <a:schemeClr val="tx1"/>
          </a:solidFill>
          <a:latin typeface="+mn-lt"/>
          <a:ea typeface="+mn-ea"/>
          <a:cs typeface="+mn-cs"/>
        </a:defRPr>
      </a:lvl6pPr>
      <a:lvl7pPr marL="1828800" indent="-182880" algn="l" rtl="0" eaLnBrk="1" latinLnBrk="0" hangingPunct="1">
        <a:spcBef>
          <a:spcPts val="300"/>
        </a:spcBef>
        <a:buClr>
          <a:srgbClr val="727CA3">
            <a:shade val="75000"/>
          </a:srgbClr>
        </a:buClr>
        <a:buSzPct val="75000"/>
        <a:buFont typeface="Wingdings 3"/>
        <a:buChar char=""/>
        <a:defRPr kumimoji="0" lang="en-US" sz="1400" kern="1200" smtClean="0">
          <a:solidFill>
            <a:schemeClr val="tx1"/>
          </a:solidFill>
          <a:latin typeface="+mn-lt"/>
          <a:ea typeface="+mn-ea"/>
          <a:cs typeface="+mn-cs"/>
        </a:defRPr>
      </a:lvl7pPr>
      <a:lvl8pPr marL="2011680" indent="-182880" algn="l" rtl="0" eaLnBrk="1" latinLnBrk="0" hangingPunct="1">
        <a:spcBef>
          <a:spcPts val="300"/>
        </a:spcBef>
        <a:buClr>
          <a:prstClr val="white">
            <a:shade val="50000"/>
          </a:prstClr>
        </a:buClr>
        <a:buSzPct val="75000"/>
        <a:buFont typeface="Wingdings 3"/>
        <a:buChar char=""/>
        <a:defRPr kumimoji="0" lang="en-US" sz="1400" kern="1200" smtClean="0">
          <a:solidFill>
            <a:schemeClr val="tx1"/>
          </a:solidFill>
          <a:latin typeface="+mn-lt"/>
          <a:ea typeface="+mn-ea"/>
          <a:cs typeface="+mn-cs"/>
        </a:defRPr>
      </a:lvl8pPr>
      <a:lvl9pPr marL="2194560" indent="-182880" algn="l" rtl="0" eaLnBrk="1" latinLnBrk="0" hangingPunct="1">
        <a:spcBef>
          <a:spcPts val="300"/>
        </a:spcBef>
        <a:buClr>
          <a:srgbClr val="9FB8CD"/>
        </a:buClr>
        <a:buSzPct val="75000"/>
        <a:buFont typeface="Wingdings 3"/>
        <a:buChar char=""/>
        <a:defRPr kumimoji="0" lang="en-US" sz="1200" kern="1200" smtClean="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s>
</file>

<file path=ppt/slides/_rels/slide5.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2.vml"/><Relationship Id="rId5" Type="http://schemas.openxmlformats.org/officeDocument/2006/relationships/image" Target="../media/image5.png"/><Relationship Id="rId4" Type="http://schemas.openxmlformats.org/officeDocument/2006/relationships/oleObject" Target="../embeddings/oleObject3.bin"/></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2.xml"/><Relationship Id="rId1" Type="http://schemas.openxmlformats.org/officeDocument/2006/relationships/vmlDrawing" Target="../drawings/vmlDrawing3.vml"/><Relationship Id="rId5" Type="http://schemas.openxmlformats.org/officeDocument/2006/relationships/oleObject" Target="../embeddings/oleObject5.bin"/><Relationship Id="rId4" Type="http://schemas.openxmlformats.org/officeDocument/2006/relationships/oleObject" Target="../embeddings/oleObject4.bin"/></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noAutofit/>
          </a:bodyPr>
          <a:lstStyle/>
          <a:p>
            <a:r>
              <a:rPr lang="zh-CN" altLang="zh-CN" sz="3600" b="1" dirty="0" smtClean="0"/>
              <a:t>第</a:t>
            </a:r>
            <a:r>
              <a:rPr lang="en-US" altLang="zh-CN" sz="3600" b="1" dirty="0" smtClean="0"/>
              <a:t>1</a:t>
            </a:r>
            <a:r>
              <a:rPr lang="zh-CN" altLang="zh-CN" sz="3600" b="1" dirty="0" smtClean="0"/>
              <a:t>讲</a:t>
            </a:r>
            <a:r>
              <a:rPr lang="en-US" altLang="zh-CN" sz="3600" b="1" dirty="0" smtClean="0"/>
              <a:t>  </a:t>
            </a:r>
            <a:r>
              <a:rPr lang="zh-CN" altLang="zh-CN" sz="3600" b="1" dirty="0" smtClean="0"/>
              <a:t>三角形的有关线段与角</a:t>
            </a:r>
            <a:r>
              <a:rPr lang="zh-CN" altLang="zh-CN" sz="3600" dirty="0" smtClean="0"/>
              <a:t/>
            </a:r>
            <a:br>
              <a:rPr lang="zh-CN" altLang="zh-CN" sz="3600" dirty="0" smtClean="0"/>
            </a:br>
            <a:endParaRPr lang="zh-CN" altLang="en-US" sz="3600" dirty="0"/>
          </a:p>
        </p:txBody>
      </p:sp>
      <p:sp>
        <p:nvSpPr>
          <p:cNvPr id="3" name="副标题 2"/>
          <p:cNvSpPr>
            <a:spLocks noGrp="1"/>
          </p:cNvSpPr>
          <p:nvPr>
            <p:ph type="subTitle" idx="1"/>
          </p:nvPr>
        </p:nvSpPr>
        <p:spPr/>
        <p:txBody>
          <a:bodyPr/>
          <a:lstStyle/>
          <a:p>
            <a:endParaRPr lang="zh-CN" altLang="en-US"/>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fontScale="90000"/>
          </a:bodyPr>
          <a:lstStyle/>
          <a:p>
            <a:r>
              <a:rPr lang="zh-CN" altLang="zh-CN" b="1" dirty="0" smtClean="0"/>
              <a:t>一、知识纵横</a:t>
            </a:r>
            <a:r>
              <a:rPr lang="zh-CN" altLang="zh-CN" dirty="0" smtClean="0"/>
              <a:t/>
            </a:r>
            <a:br>
              <a:rPr lang="zh-CN" altLang="zh-CN" dirty="0" smtClean="0"/>
            </a:br>
            <a:endParaRPr lang="zh-CN" altLang="en-US" dirty="0"/>
          </a:p>
        </p:txBody>
      </p:sp>
      <p:sp>
        <p:nvSpPr>
          <p:cNvPr id="3" name="内容占位符 2"/>
          <p:cNvSpPr>
            <a:spLocks noGrp="1"/>
          </p:cNvSpPr>
          <p:nvPr>
            <p:ph sz="quarter" idx="1"/>
          </p:nvPr>
        </p:nvSpPr>
        <p:spPr>
          <a:xfrm>
            <a:off x="457200" y="1219200"/>
            <a:ext cx="8229600" cy="5638800"/>
          </a:xfrm>
        </p:spPr>
        <p:txBody>
          <a:bodyPr>
            <a:normAutofit fontScale="62500" lnSpcReduction="20000"/>
          </a:bodyPr>
          <a:lstStyle/>
          <a:p>
            <a:r>
              <a:rPr lang="en-US" altLang="zh-CN" dirty="0" smtClean="0"/>
              <a:t>     </a:t>
            </a:r>
            <a:r>
              <a:rPr lang="en-US" altLang="zh-CN" sz="3200" dirty="0" smtClean="0"/>
              <a:t>1. </a:t>
            </a:r>
            <a:r>
              <a:rPr lang="zh-CN" altLang="zh-CN" sz="3200" dirty="0" smtClean="0"/>
              <a:t>三角形是由不共线的三边首尾顺次相接而形成的图形，包含三条边，三个顶角及三个顶点；三边关系满足：任意两边之差 </a:t>
            </a:r>
            <a:r>
              <a:rPr lang="en-US" altLang="zh-CN" sz="3200" dirty="0" smtClean="0"/>
              <a:t>&lt; </a:t>
            </a:r>
            <a:r>
              <a:rPr lang="zh-CN" altLang="zh-CN" sz="3200" dirty="0" smtClean="0"/>
              <a:t>第三边</a:t>
            </a:r>
            <a:r>
              <a:rPr lang="en-US" altLang="zh-CN" sz="3200" dirty="0" smtClean="0"/>
              <a:t> &lt; </a:t>
            </a:r>
            <a:r>
              <a:rPr lang="zh-CN" altLang="zh-CN" sz="3200" dirty="0" smtClean="0"/>
              <a:t>任意两边之和</a:t>
            </a:r>
            <a:r>
              <a:rPr lang="en-US" altLang="zh-CN" sz="3200" dirty="0" smtClean="0"/>
              <a:t>.</a:t>
            </a:r>
            <a:endParaRPr lang="zh-CN" altLang="zh-CN" sz="3200" dirty="0" smtClean="0"/>
          </a:p>
          <a:p>
            <a:r>
              <a:rPr lang="en-US" altLang="zh-CN" sz="3200" dirty="0" smtClean="0"/>
              <a:t>    </a:t>
            </a:r>
          </a:p>
          <a:p>
            <a:r>
              <a:rPr lang="en-US" altLang="zh-CN" sz="3200" dirty="0" smtClean="0"/>
              <a:t>     2. </a:t>
            </a:r>
            <a:r>
              <a:rPr lang="zh-CN" altLang="zh-CN" sz="3200" dirty="0" smtClean="0"/>
              <a:t>与三角形有关的线段包含：三角形的</a:t>
            </a:r>
            <a:r>
              <a:rPr lang="zh-CN" altLang="zh-CN" sz="3200" dirty="0" smtClean="0">
                <a:solidFill>
                  <a:srgbClr val="FF0000"/>
                </a:solidFill>
              </a:rPr>
              <a:t>高</a:t>
            </a:r>
            <a:r>
              <a:rPr lang="zh-CN" altLang="zh-CN" sz="3200" dirty="0" smtClean="0"/>
              <a:t>、</a:t>
            </a:r>
            <a:r>
              <a:rPr lang="zh-CN" altLang="zh-CN" sz="3200" dirty="0" smtClean="0">
                <a:solidFill>
                  <a:srgbClr val="FF0000"/>
                </a:solidFill>
              </a:rPr>
              <a:t>中线</a:t>
            </a:r>
            <a:r>
              <a:rPr lang="zh-CN" altLang="zh-CN" sz="3200" dirty="0" smtClean="0"/>
              <a:t>、</a:t>
            </a:r>
            <a:r>
              <a:rPr lang="zh-CN" altLang="zh-CN" sz="3200" dirty="0" smtClean="0">
                <a:solidFill>
                  <a:srgbClr val="FF0000"/>
                </a:solidFill>
              </a:rPr>
              <a:t>角平分线</a:t>
            </a:r>
            <a:r>
              <a:rPr lang="zh-CN" altLang="zh-CN" sz="3200" dirty="0" smtClean="0"/>
              <a:t>。</a:t>
            </a:r>
          </a:p>
          <a:p>
            <a:r>
              <a:rPr lang="zh-CN" altLang="zh-CN" sz="3200" dirty="0" smtClean="0">
                <a:solidFill>
                  <a:srgbClr val="FF0000"/>
                </a:solidFill>
              </a:rPr>
              <a:t>三角形的高：</a:t>
            </a:r>
            <a:r>
              <a:rPr lang="zh-CN" altLang="zh-CN" sz="3200" dirty="0" smtClean="0"/>
              <a:t>由三角形顶点向对边所在直线作垂线，顶点与垂足之间的线段叫做三角形的高</a:t>
            </a:r>
            <a:r>
              <a:rPr lang="en-US" altLang="zh-CN" sz="3200" dirty="0" smtClean="0"/>
              <a:t>.</a:t>
            </a:r>
            <a:r>
              <a:rPr lang="zh-CN" altLang="zh-CN" sz="3200" dirty="0" smtClean="0"/>
              <a:t>锐角三角形的三条高交于三角形内部；直角三角形的三条高交于直角顶点；钝角三角形的三条</a:t>
            </a:r>
            <a:r>
              <a:rPr lang="zh-CN" altLang="zh-CN" sz="3200" u="sng" dirty="0" smtClean="0"/>
              <a:t>高所在的直线</a:t>
            </a:r>
            <a:r>
              <a:rPr lang="zh-CN" altLang="zh-CN" sz="3200" dirty="0" smtClean="0"/>
              <a:t>交于三角形外部</a:t>
            </a:r>
            <a:r>
              <a:rPr lang="en-US" altLang="zh-CN" sz="3200" dirty="0" smtClean="0"/>
              <a:t>.</a:t>
            </a:r>
            <a:endParaRPr lang="zh-CN" altLang="zh-CN" sz="3200" dirty="0" smtClean="0"/>
          </a:p>
          <a:p>
            <a:r>
              <a:rPr lang="zh-CN" altLang="zh-CN" sz="3200" dirty="0" smtClean="0">
                <a:solidFill>
                  <a:srgbClr val="FF0000"/>
                </a:solidFill>
              </a:rPr>
              <a:t>三角形的中线：</a:t>
            </a:r>
            <a:r>
              <a:rPr lang="zh-CN" altLang="zh-CN" sz="3200" dirty="0" smtClean="0"/>
              <a:t>连接三角形顶点与它所对边的中点所得的线段</a:t>
            </a:r>
            <a:r>
              <a:rPr lang="en-US" altLang="zh-CN" sz="3200" dirty="0" smtClean="0"/>
              <a:t>.</a:t>
            </a:r>
            <a:r>
              <a:rPr lang="zh-CN" altLang="zh-CN" sz="3200" dirty="0" smtClean="0"/>
              <a:t>三角形三条中线交于一点，叫做三角形的重心；三角形的中线将三角形分为面积相等的两部分</a:t>
            </a:r>
            <a:r>
              <a:rPr lang="en-US" altLang="zh-CN" sz="3200" dirty="0" smtClean="0"/>
              <a:t>.</a:t>
            </a:r>
            <a:endParaRPr lang="zh-CN" altLang="zh-CN" sz="3200" dirty="0" smtClean="0"/>
          </a:p>
          <a:p>
            <a:r>
              <a:rPr lang="zh-CN" altLang="zh-CN" sz="3200" dirty="0" smtClean="0">
                <a:solidFill>
                  <a:srgbClr val="FF0000"/>
                </a:solidFill>
              </a:rPr>
              <a:t>三角形的角平分线：</a:t>
            </a:r>
            <a:r>
              <a:rPr lang="zh-CN" altLang="zh-CN" sz="3200" dirty="0" smtClean="0"/>
              <a:t>连接三角形顶点与该内角平分线与对边交点的线段叫做三角形的角平分线</a:t>
            </a:r>
            <a:r>
              <a:rPr lang="en-US" altLang="zh-CN" sz="3200" dirty="0" smtClean="0"/>
              <a:t>.</a:t>
            </a:r>
            <a:endParaRPr lang="zh-CN" altLang="zh-CN" sz="3200" dirty="0" smtClean="0"/>
          </a:p>
          <a:p>
            <a:endParaRPr lang="en-US" altLang="zh-CN" sz="3200" dirty="0" smtClean="0"/>
          </a:p>
          <a:p>
            <a:r>
              <a:rPr lang="en-US" altLang="zh-CN" sz="3200" dirty="0" smtClean="0"/>
              <a:t>  3. </a:t>
            </a:r>
            <a:r>
              <a:rPr lang="zh-CN" altLang="zh-CN" sz="3200" dirty="0" smtClean="0"/>
              <a:t>三角形相关的角：三角形内角和</a:t>
            </a:r>
            <a:r>
              <a:rPr lang="en-US" altLang="zh-CN" sz="3200" dirty="0" smtClean="0"/>
              <a:t>180°</a:t>
            </a:r>
            <a:r>
              <a:rPr lang="zh-CN" altLang="zh-CN" sz="3200" dirty="0" smtClean="0"/>
              <a:t>；三角形外角；三角形外角和为</a:t>
            </a:r>
            <a:r>
              <a:rPr lang="en-US" altLang="zh-CN" sz="3200" dirty="0" smtClean="0"/>
              <a:t>360°</a:t>
            </a:r>
            <a:r>
              <a:rPr lang="zh-CN" altLang="zh-CN" sz="3200" dirty="0" smtClean="0"/>
              <a:t>；三角形的外角等于与它不相邻的两个内角的和</a:t>
            </a:r>
            <a:r>
              <a:rPr lang="en-US" altLang="zh-CN" sz="3200" dirty="0" smtClean="0"/>
              <a:t>. </a:t>
            </a:r>
            <a:r>
              <a:rPr lang="zh-CN" altLang="zh-CN" sz="3200" dirty="0" smtClean="0"/>
              <a:t>直角三角形的两个锐角互余；有两个角互余的三角形是直角三角形</a:t>
            </a:r>
            <a:r>
              <a:rPr lang="en-US" altLang="zh-CN" sz="3200" dirty="0" smtClean="0"/>
              <a:t>.</a:t>
            </a:r>
            <a:endParaRPr lang="zh-CN" altLang="zh-CN" sz="3200" dirty="0" smtClean="0"/>
          </a:p>
          <a:p>
            <a:endParaRPr lang="zh-CN" alt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67544" y="476672"/>
            <a:ext cx="8229600" cy="990600"/>
          </a:xfrm>
        </p:spPr>
        <p:txBody>
          <a:bodyPr>
            <a:normAutofit fontScale="90000"/>
          </a:bodyPr>
          <a:lstStyle/>
          <a:p>
            <a:r>
              <a:rPr lang="zh-CN" altLang="zh-CN" b="1" dirty="0" smtClean="0"/>
              <a:t>二、例说经典</a:t>
            </a:r>
            <a:r>
              <a:rPr lang="zh-CN" altLang="zh-CN" dirty="0" smtClean="0"/>
              <a:t/>
            </a:r>
            <a:br>
              <a:rPr lang="zh-CN" altLang="zh-CN" dirty="0" smtClean="0"/>
            </a:br>
            <a:endParaRPr lang="zh-CN" altLang="en-US" dirty="0"/>
          </a:p>
        </p:txBody>
      </p:sp>
      <p:sp>
        <p:nvSpPr>
          <p:cNvPr id="3" name="内容占位符 2"/>
          <p:cNvSpPr>
            <a:spLocks noGrp="1"/>
          </p:cNvSpPr>
          <p:nvPr>
            <p:ph sz="quarter" idx="1"/>
          </p:nvPr>
        </p:nvSpPr>
        <p:spPr/>
        <p:txBody>
          <a:bodyPr/>
          <a:lstStyle/>
          <a:p>
            <a:r>
              <a:rPr lang="zh-CN" altLang="zh-CN" b="1" dirty="0" smtClean="0"/>
              <a:t>知识</a:t>
            </a:r>
            <a:r>
              <a:rPr lang="en-US" altLang="zh-CN" b="1" dirty="0" smtClean="0"/>
              <a:t>1  </a:t>
            </a:r>
            <a:r>
              <a:rPr lang="zh-CN" altLang="zh-CN" b="1" dirty="0" smtClean="0"/>
              <a:t>三角形的三边的不等关系</a:t>
            </a:r>
            <a:endParaRPr lang="zh-CN" altLang="zh-CN" dirty="0" smtClean="0"/>
          </a:p>
          <a:p>
            <a:r>
              <a:rPr lang="zh-CN" altLang="zh-CN" dirty="0" smtClean="0"/>
              <a:t>例</a:t>
            </a:r>
            <a:r>
              <a:rPr lang="en-US" altLang="zh-CN" dirty="0" smtClean="0"/>
              <a:t>1 </a:t>
            </a:r>
            <a:r>
              <a:rPr lang="zh-CN" altLang="zh-CN" dirty="0" smtClean="0"/>
              <a:t>（</a:t>
            </a:r>
            <a:r>
              <a:rPr lang="en-US" altLang="zh-CN" dirty="0" smtClean="0"/>
              <a:t>1</a:t>
            </a:r>
            <a:r>
              <a:rPr lang="zh-CN" altLang="zh-CN" dirty="0" smtClean="0"/>
              <a:t>）若一个三角形的三边长分别为</a:t>
            </a:r>
            <a:r>
              <a:rPr lang="en-US" altLang="zh-CN" dirty="0" smtClean="0"/>
              <a:t>2,3</a:t>
            </a:r>
            <a:r>
              <a:rPr lang="zh-CN" altLang="zh-CN" dirty="0" smtClean="0"/>
              <a:t>，</a:t>
            </a:r>
            <a:r>
              <a:rPr lang="en-US" altLang="zh-CN" dirty="0" smtClean="0"/>
              <a:t>x</a:t>
            </a:r>
            <a:r>
              <a:rPr lang="zh-CN" altLang="zh-CN" dirty="0" smtClean="0"/>
              <a:t>，则</a:t>
            </a:r>
            <a:r>
              <a:rPr lang="en-US" altLang="zh-CN" dirty="0" smtClean="0"/>
              <a:t>x</a:t>
            </a:r>
            <a:r>
              <a:rPr lang="zh-CN" altLang="zh-CN" dirty="0" smtClean="0"/>
              <a:t>的取值范围是</a:t>
            </a:r>
            <a:r>
              <a:rPr lang="en-US" altLang="zh-CN" b="1" u="sng" dirty="0" smtClean="0"/>
              <a:t>         </a:t>
            </a:r>
            <a:r>
              <a:rPr lang="en-US" altLang="zh-CN" b="1" dirty="0" smtClean="0"/>
              <a:t>.</a:t>
            </a:r>
            <a:endParaRPr lang="zh-CN" altLang="zh-CN" dirty="0" smtClean="0"/>
          </a:p>
          <a:p>
            <a:r>
              <a:rPr lang="zh-CN" altLang="zh-CN" dirty="0" smtClean="0"/>
              <a:t>（</a:t>
            </a:r>
            <a:r>
              <a:rPr lang="en-US" altLang="zh-CN" dirty="0" smtClean="0"/>
              <a:t>2</a:t>
            </a:r>
            <a:r>
              <a:rPr lang="zh-CN" altLang="zh-CN" dirty="0" smtClean="0"/>
              <a:t>）等腰三角形的两边长分别为</a:t>
            </a:r>
            <a:r>
              <a:rPr lang="en-US" altLang="zh-CN" dirty="0" smtClean="0"/>
              <a:t>2</a:t>
            </a:r>
            <a:r>
              <a:rPr lang="zh-CN" altLang="zh-CN" dirty="0" smtClean="0"/>
              <a:t>和</a:t>
            </a:r>
            <a:r>
              <a:rPr lang="en-US" altLang="zh-CN" dirty="0" smtClean="0"/>
              <a:t>4</a:t>
            </a:r>
            <a:r>
              <a:rPr lang="zh-CN" altLang="zh-CN" dirty="0" smtClean="0"/>
              <a:t>，则其周长为</a:t>
            </a:r>
            <a:r>
              <a:rPr lang="en-US" altLang="zh-CN" u="sng" dirty="0" smtClean="0"/>
              <a:t> </a:t>
            </a:r>
            <a:r>
              <a:rPr lang="en-US" altLang="zh-CN" b="1" u="sng" dirty="0" smtClean="0"/>
              <a:t>        </a:t>
            </a:r>
            <a:r>
              <a:rPr lang="en-US" altLang="zh-CN" b="1" dirty="0" smtClean="0"/>
              <a:t>.</a:t>
            </a:r>
            <a:endParaRPr lang="zh-CN" altLang="zh-CN" dirty="0" smtClean="0"/>
          </a:p>
          <a:p>
            <a:r>
              <a:rPr lang="zh-CN" altLang="zh-CN" dirty="0" smtClean="0"/>
              <a:t>（</a:t>
            </a:r>
            <a:r>
              <a:rPr lang="en-US" altLang="zh-CN" dirty="0" smtClean="0"/>
              <a:t>3</a:t>
            </a:r>
            <a:r>
              <a:rPr lang="zh-CN" altLang="zh-CN" dirty="0" smtClean="0"/>
              <a:t>）在等腰</a:t>
            </a:r>
            <a:r>
              <a:rPr lang="en-US" altLang="zh-CN" dirty="0" smtClean="0"/>
              <a:t>△ABC</a:t>
            </a:r>
            <a:r>
              <a:rPr lang="zh-CN" altLang="zh-CN" dirty="0" smtClean="0"/>
              <a:t>中，</a:t>
            </a:r>
            <a:r>
              <a:rPr lang="en-US" altLang="zh-CN" dirty="0" smtClean="0"/>
              <a:t>AB=AC</a:t>
            </a:r>
            <a:r>
              <a:rPr lang="zh-CN" altLang="zh-CN" dirty="0" smtClean="0"/>
              <a:t>，一腰上的中线</a:t>
            </a:r>
            <a:r>
              <a:rPr lang="en-US" altLang="zh-CN" dirty="0" smtClean="0"/>
              <a:t>BD</a:t>
            </a:r>
            <a:r>
              <a:rPr lang="zh-CN" altLang="zh-CN" dirty="0" smtClean="0"/>
              <a:t>将三角形周长分为</a:t>
            </a:r>
            <a:r>
              <a:rPr lang="en-US" altLang="zh-CN" dirty="0" smtClean="0"/>
              <a:t>15</a:t>
            </a:r>
            <a:r>
              <a:rPr lang="zh-CN" altLang="zh-CN" dirty="0" smtClean="0"/>
              <a:t>和</a:t>
            </a:r>
            <a:r>
              <a:rPr lang="en-US" altLang="zh-CN" dirty="0" smtClean="0"/>
              <a:t>21</a:t>
            </a:r>
            <a:r>
              <a:rPr lang="zh-CN" altLang="zh-CN" dirty="0" smtClean="0"/>
              <a:t>两部分，则这个三角形的底边长为</a:t>
            </a:r>
            <a:r>
              <a:rPr lang="en-US" altLang="zh-CN" b="1" u="sng" dirty="0" smtClean="0"/>
              <a:t>          </a:t>
            </a:r>
            <a:r>
              <a:rPr lang="en-US" altLang="zh-CN" b="1" dirty="0" smtClean="0"/>
              <a:t>.</a:t>
            </a:r>
            <a:endParaRPr lang="zh-CN" altLang="zh-CN" dirty="0" smtClean="0"/>
          </a:p>
          <a:p>
            <a:endParaRPr lang="zh-CN" altLang="en-US" dirty="0"/>
          </a:p>
        </p:txBody>
      </p:sp>
      <p:sp>
        <p:nvSpPr>
          <p:cNvPr id="4" name="TextBox 3"/>
          <p:cNvSpPr txBox="1"/>
          <p:nvPr/>
        </p:nvSpPr>
        <p:spPr>
          <a:xfrm>
            <a:off x="2771800" y="2132856"/>
            <a:ext cx="1728192" cy="461665"/>
          </a:xfrm>
          <a:prstGeom prst="rect">
            <a:avLst/>
          </a:prstGeom>
          <a:noFill/>
        </p:spPr>
        <p:txBody>
          <a:bodyPr wrap="square" rtlCol="0">
            <a:spAutoFit/>
          </a:bodyPr>
          <a:lstStyle/>
          <a:p>
            <a:r>
              <a:rPr lang="en-US" altLang="zh-CN" sz="2400" b="1" kern="100" dirty="0" smtClean="0">
                <a:solidFill>
                  <a:srgbClr val="FF0000"/>
                </a:solidFill>
                <a:latin typeface="宋体"/>
                <a:cs typeface="宋体"/>
              </a:rPr>
              <a:t>1</a:t>
            </a:r>
            <a:r>
              <a:rPr lang="zh-CN" altLang="zh-CN" sz="2400" b="1" kern="100" dirty="0" smtClean="0">
                <a:solidFill>
                  <a:srgbClr val="FF0000"/>
                </a:solidFill>
                <a:ea typeface="宋体"/>
                <a:cs typeface="宋体"/>
              </a:rPr>
              <a:t>＜</a:t>
            </a:r>
            <a:r>
              <a:rPr lang="en-US" altLang="zh-CN" sz="2400" b="1" kern="100" dirty="0" smtClean="0">
                <a:solidFill>
                  <a:srgbClr val="FF0000"/>
                </a:solidFill>
                <a:ea typeface="宋体"/>
                <a:cs typeface="宋体"/>
              </a:rPr>
              <a:t>x</a:t>
            </a:r>
            <a:r>
              <a:rPr lang="zh-CN" altLang="zh-CN" sz="2400" b="1" kern="100" dirty="0" smtClean="0">
                <a:solidFill>
                  <a:srgbClr val="FF0000"/>
                </a:solidFill>
                <a:ea typeface="宋体"/>
                <a:cs typeface="宋体"/>
              </a:rPr>
              <a:t>＜</a:t>
            </a:r>
            <a:r>
              <a:rPr lang="en-US" altLang="zh-CN" sz="2400" b="1" kern="100" dirty="0" smtClean="0">
                <a:solidFill>
                  <a:srgbClr val="FF0000"/>
                </a:solidFill>
                <a:ea typeface="宋体"/>
                <a:cs typeface="宋体"/>
              </a:rPr>
              <a:t>5</a:t>
            </a:r>
            <a:endParaRPr lang="zh-CN" altLang="en-US" sz="2400" dirty="0"/>
          </a:p>
        </p:txBody>
      </p:sp>
      <p:sp>
        <p:nvSpPr>
          <p:cNvPr id="5" name="TextBox 4"/>
          <p:cNvSpPr txBox="1"/>
          <p:nvPr/>
        </p:nvSpPr>
        <p:spPr>
          <a:xfrm>
            <a:off x="1331640" y="2996952"/>
            <a:ext cx="495649" cy="461665"/>
          </a:xfrm>
          <a:prstGeom prst="rect">
            <a:avLst/>
          </a:prstGeom>
          <a:noFill/>
        </p:spPr>
        <p:txBody>
          <a:bodyPr wrap="none" rtlCol="0">
            <a:spAutoFit/>
          </a:bodyPr>
          <a:lstStyle/>
          <a:p>
            <a:r>
              <a:rPr lang="en-US" altLang="zh-CN" sz="2400" b="1" kern="100" dirty="0" smtClean="0">
                <a:solidFill>
                  <a:srgbClr val="FF0000"/>
                </a:solidFill>
                <a:latin typeface="宋体"/>
                <a:cs typeface="宋体"/>
              </a:rPr>
              <a:t>10</a:t>
            </a:r>
            <a:endParaRPr lang="zh-CN" altLang="en-US" sz="2400" dirty="0"/>
          </a:p>
        </p:txBody>
      </p:sp>
      <p:sp>
        <p:nvSpPr>
          <p:cNvPr id="6" name="TextBox 5"/>
          <p:cNvSpPr txBox="1"/>
          <p:nvPr/>
        </p:nvSpPr>
        <p:spPr>
          <a:xfrm>
            <a:off x="1547664" y="4221088"/>
            <a:ext cx="1656184" cy="461665"/>
          </a:xfrm>
          <a:prstGeom prst="rect">
            <a:avLst/>
          </a:prstGeom>
          <a:noFill/>
        </p:spPr>
        <p:txBody>
          <a:bodyPr wrap="square" rtlCol="0">
            <a:spAutoFit/>
          </a:bodyPr>
          <a:lstStyle/>
          <a:p>
            <a:r>
              <a:rPr lang="en-US" altLang="zh-CN" sz="2400" b="1" kern="100" dirty="0">
                <a:solidFill>
                  <a:srgbClr val="FF0000"/>
                </a:solidFill>
                <a:ea typeface="宋体"/>
                <a:cs typeface="宋体"/>
              </a:rPr>
              <a:t>16</a:t>
            </a:r>
            <a:r>
              <a:rPr lang="zh-CN" altLang="zh-CN" sz="2400" b="1" kern="100" dirty="0">
                <a:solidFill>
                  <a:srgbClr val="FF0000"/>
                </a:solidFill>
                <a:ea typeface="宋体"/>
                <a:cs typeface="宋体"/>
              </a:rPr>
              <a:t>或</a:t>
            </a:r>
            <a:r>
              <a:rPr lang="en-US" altLang="zh-CN" sz="2400" b="1" kern="100" dirty="0">
                <a:solidFill>
                  <a:srgbClr val="FF0000"/>
                </a:solidFill>
                <a:ea typeface="宋体"/>
                <a:cs typeface="宋体"/>
              </a:rPr>
              <a:t>8</a:t>
            </a:r>
            <a:endParaRPr lang="zh-CN" altLang="en-US" sz="2400" b="1" kern="100" dirty="0">
              <a:solidFill>
                <a:srgbClr val="FF0000"/>
              </a:solidFill>
              <a:ea typeface="宋体"/>
              <a:cs typeface="宋体"/>
            </a:endParaRPr>
          </a:p>
        </p:txBody>
      </p:sp>
      <p:sp>
        <p:nvSpPr>
          <p:cNvPr id="1025" name="Rectangle 1"/>
          <p:cNvSpPr>
            <a:spLocks noChangeArrowheads="1"/>
          </p:cNvSpPr>
          <p:nvPr/>
        </p:nvSpPr>
        <p:spPr bwMode="auto">
          <a:xfrm>
            <a:off x="524333" y="4869160"/>
            <a:ext cx="8619667"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zh-CN" sz="2400" i="0" u="none" strike="noStrike" cap="none" normalizeH="0" baseline="0" dirty="0" smtClean="0">
                <a:ln>
                  <a:noFill/>
                </a:ln>
                <a:solidFill>
                  <a:schemeClr val="tx1"/>
                </a:solidFill>
                <a:effectLst/>
                <a:latin typeface="Calibri" pitchFamily="34" charset="0"/>
                <a:ea typeface="宋体" pitchFamily="2" charset="-122"/>
                <a:cs typeface="宋体" pitchFamily="2" charset="-122"/>
              </a:rPr>
              <a:t>【</a:t>
            </a:r>
            <a:r>
              <a:rPr kumimoji="0" lang="zh-CN" sz="2400" i="0" u="none" strike="noStrike" cap="none" normalizeH="0" baseline="0" dirty="0" smtClean="0">
                <a:ln>
                  <a:noFill/>
                </a:ln>
                <a:solidFill>
                  <a:schemeClr val="tx1"/>
                </a:solidFill>
                <a:effectLst/>
                <a:latin typeface="Calibri" pitchFamily="34" charset="0"/>
                <a:ea typeface="宋体" pitchFamily="2" charset="-122"/>
                <a:cs typeface="宋体" pitchFamily="2" charset="-122"/>
              </a:rPr>
              <a:t>学找切入点</a:t>
            </a:r>
            <a:r>
              <a:rPr kumimoji="0" lang="zh-CN" altLang="zh-CN" sz="2400" i="0" u="none" strike="noStrike" cap="none" normalizeH="0" baseline="0" dirty="0" smtClean="0">
                <a:ln>
                  <a:noFill/>
                </a:ln>
                <a:solidFill>
                  <a:schemeClr val="tx1"/>
                </a:solidFill>
                <a:effectLst/>
                <a:latin typeface="Calibri" pitchFamily="34" charset="0"/>
                <a:ea typeface="宋体" pitchFamily="2" charset="-122"/>
                <a:cs typeface="宋体" pitchFamily="2" charset="-122"/>
              </a:rPr>
              <a:t>】</a:t>
            </a:r>
            <a:r>
              <a:rPr kumimoji="0" lang="zh-CN" sz="2400" i="0" u="none" strike="noStrike" cap="none" normalizeH="0" baseline="0" dirty="0" smtClean="0">
                <a:ln>
                  <a:noFill/>
                </a:ln>
                <a:solidFill>
                  <a:schemeClr val="tx1"/>
                </a:solidFill>
                <a:effectLst/>
                <a:latin typeface="Calibri" pitchFamily="34" charset="0"/>
                <a:ea typeface="宋体" pitchFamily="2" charset="-122"/>
                <a:cs typeface="宋体" pitchFamily="2" charset="-122"/>
              </a:rPr>
              <a:t>等腰三角形中未说明底或腰时，需要分类讨论</a:t>
            </a:r>
            <a:r>
              <a:rPr kumimoji="0" lang="en-US" altLang="zh-CN" sz="2400" i="0" u="none" strike="noStrike" cap="none" normalizeH="0" baseline="0" dirty="0" smtClean="0">
                <a:ln>
                  <a:noFill/>
                </a:ln>
                <a:solidFill>
                  <a:schemeClr val="tx1"/>
                </a:solidFill>
                <a:effectLst/>
                <a:latin typeface="Calibri" pitchFamily="34" charset="0"/>
                <a:ea typeface="宋体" pitchFamily="2" charset="-122"/>
                <a:cs typeface="宋体" pitchFamily="2" charset="-122"/>
              </a:rPr>
              <a:t>.</a:t>
            </a:r>
            <a:endParaRPr kumimoji="0" lang="en-US" altLang="zh-CN" sz="240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25"/>
                                        </p:tgtEl>
                                        <p:attrNameLst>
                                          <p:attrName>style.visibility</p:attrName>
                                        </p:attrNameLst>
                                      </p:cBhvr>
                                      <p:to>
                                        <p:strVal val="visible"/>
                                      </p:to>
                                    </p:set>
                                    <p:anim calcmode="lin" valueType="num">
                                      <p:cBhvr additive="base">
                                        <p:cTn id="7" dur="500" fill="hold"/>
                                        <p:tgtEl>
                                          <p:spTgt spid="1025"/>
                                        </p:tgtEl>
                                        <p:attrNameLst>
                                          <p:attrName>ppt_x</p:attrName>
                                        </p:attrNameLst>
                                      </p:cBhvr>
                                      <p:tavLst>
                                        <p:tav tm="0">
                                          <p:val>
                                            <p:strVal val="#ppt_x"/>
                                          </p:val>
                                        </p:tav>
                                        <p:tav tm="100000">
                                          <p:val>
                                            <p:strVal val="#ppt_x"/>
                                          </p:val>
                                        </p:tav>
                                      </p:tavLst>
                                    </p:anim>
                                    <p:anim calcmode="lin" valueType="num">
                                      <p:cBhvr additive="base">
                                        <p:cTn id="8" dur="500" fill="hold"/>
                                        <p:tgtEl>
                                          <p:spTgt spid="102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horizontal)">
                                      <p:cBhvr>
                                        <p:cTn id="13" dur="5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18" presetClass="entr" presetSubtype="12"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downLeft)">
                                      <p:cBhvr>
                                        <p:cTn id="18" dur="500"/>
                                        <p:tgtEl>
                                          <p:spTgt spid="5"/>
                                        </p:tgtEl>
                                      </p:cBhvr>
                                    </p:animEffect>
                                  </p:childTnLst>
                                </p:cTn>
                              </p:par>
                            </p:childTnLst>
                          </p:cTn>
                        </p:par>
                      </p:childTnLst>
                    </p:cTn>
                  </p:par>
                  <p:par>
                    <p:cTn id="19" fill="hold">
                      <p:stCondLst>
                        <p:cond delay="indefinite"/>
                      </p:stCondLst>
                      <p:childTnLst>
                        <p:par>
                          <p:cTn id="20" fill="hold">
                            <p:stCondLst>
                              <p:cond delay="0"/>
                            </p:stCondLst>
                            <p:childTnLst>
                              <p:par>
                                <p:cTn id="21" presetID="8" presetClass="entr" presetSubtype="16"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diamond(in)">
                                      <p:cBhvr>
                                        <p:cTn id="23"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102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395536" y="548680"/>
            <a:ext cx="8229600" cy="990600"/>
          </a:xfrm>
        </p:spPr>
        <p:txBody>
          <a:bodyPr>
            <a:normAutofit fontScale="90000"/>
          </a:bodyPr>
          <a:lstStyle/>
          <a:p>
            <a:pPr>
              <a:spcAft>
                <a:spcPts val="0"/>
              </a:spcAft>
            </a:pPr>
            <a:r>
              <a:rPr lang="zh-CN" altLang="zh-CN" b="1" kern="100" dirty="0" smtClean="0">
                <a:latin typeface="Calibri"/>
                <a:cs typeface="Times New Roman"/>
              </a:rPr>
              <a:t>【同类练习】</a:t>
            </a:r>
            <a:r>
              <a:rPr lang="zh-CN" altLang="zh-CN" sz="2400" kern="100" dirty="0" smtClean="0">
                <a:latin typeface="Calibri"/>
                <a:cs typeface="Times New Roman"/>
              </a:rPr>
              <a:t/>
            </a:r>
            <a:br>
              <a:rPr lang="zh-CN" altLang="zh-CN" sz="2400" kern="100" dirty="0" smtClean="0">
                <a:latin typeface="Calibri"/>
                <a:cs typeface="Times New Roman"/>
              </a:rPr>
            </a:br>
            <a:endParaRPr lang="zh-CN" altLang="en-US" dirty="0"/>
          </a:p>
        </p:txBody>
      </p:sp>
      <p:sp>
        <p:nvSpPr>
          <p:cNvPr id="3" name="内容占位符 2"/>
          <p:cNvSpPr>
            <a:spLocks noGrp="1"/>
          </p:cNvSpPr>
          <p:nvPr>
            <p:ph sz="quarter" idx="1"/>
          </p:nvPr>
        </p:nvSpPr>
        <p:spPr>
          <a:xfrm>
            <a:off x="457200" y="1219200"/>
            <a:ext cx="8686800" cy="4937760"/>
          </a:xfrm>
        </p:spPr>
        <p:txBody>
          <a:bodyPr/>
          <a:lstStyle/>
          <a:p>
            <a:r>
              <a:rPr lang="en-US" altLang="zh-CN" dirty="0" smtClean="0"/>
              <a:t>1. </a:t>
            </a:r>
            <a:r>
              <a:rPr lang="zh-CN" altLang="zh-CN" dirty="0" smtClean="0"/>
              <a:t>下列各组线段能组成一个三角形的是（</a:t>
            </a:r>
            <a:r>
              <a:rPr lang="en-US" altLang="zh-CN" dirty="0" smtClean="0"/>
              <a:t>   </a:t>
            </a:r>
            <a:r>
              <a:rPr lang="zh-CN" altLang="zh-CN" dirty="0" smtClean="0"/>
              <a:t>）</a:t>
            </a:r>
          </a:p>
          <a:p>
            <a:r>
              <a:rPr lang="en-US" altLang="zh-CN" dirty="0" smtClean="0"/>
              <a:t>A</a:t>
            </a:r>
            <a:r>
              <a:rPr lang="zh-CN" altLang="zh-CN" dirty="0" smtClean="0"/>
              <a:t>．</a:t>
            </a:r>
            <a:r>
              <a:rPr lang="en-US" altLang="zh-CN" dirty="0" smtClean="0"/>
              <a:t>3cm,3cm,6cm       B</a:t>
            </a:r>
            <a:r>
              <a:rPr lang="zh-CN" altLang="zh-CN" dirty="0" smtClean="0"/>
              <a:t>．</a:t>
            </a:r>
            <a:r>
              <a:rPr lang="en-US" altLang="zh-CN" dirty="0" smtClean="0"/>
              <a:t>2cm,3cm,6cm</a:t>
            </a:r>
            <a:endParaRPr lang="zh-CN" altLang="zh-CN" dirty="0" smtClean="0"/>
          </a:p>
          <a:p>
            <a:r>
              <a:rPr lang="en-US" altLang="zh-CN" dirty="0" smtClean="0"/>
              <a:t>C</a:t>
            </a:r>
            <a:r>
              <a:rPr lang="zh-CN" altLang="zh-CN" dirty="0" smtClean="0"/>
              <a:t>．</a:t>
            </a:r>
            <a:r>
              <a:rPr lang="en-US" altLang="zh-CN" dirty="0" smtClean="0"/>
              <a:t>5cm,8cm,12cm      D</a:t>
            </a:r>
            <a:r>
              <a:rPr lang="zh-CN" altLang="zh-CN" dirty="0" smtClean="0"/>
              <a:t>．</a:t>
            </a:r>
            <a:r>
              <a:rPr lang="en-US" altLang="zh-CN" dirty="0" smtClean="0"/>
              <a:t>4cm,7cm,11cm</a:t>
            </a:r>
            <a:endParaRPr lang="zh-CN" altLang="zh-CN" dirty="0" smtClean="0"/>
          </a:p>
          <a:p>
            <a:endParaRPr lang="en-US" altLang="zh-CN" dirty="0" smtClean="0"/>
          </a:p>
          <a:p>
            <a:r>
              <a:rPr lang="en-US" altLang="zh-CN" dirty="0" smtClean="0"/>
              <a:t>2. </a:t>
            </a:r>
            <a:r>
              <a:rPr lang="zh-CN" altLang="zh-CN" dirty="0" smtClean="0"/>
              <a:t>已知</a:t>
            </a:r>
            <a:r>
              <a:rPr lang="en-US" altLang="zh-CN" dirty="0" smtClean="0"/>
              <a:t>a,b,c</a:t>
            </a:r>
            <a:r>
              <a:rPr lang="zh-CN" altLang="zh-CN" dirty="0" smtClean="0"/>
              <a:t>为△</a:t>
            </a:r>
            <a:r>
              <a:rPr lang="en-US" altLang="zh-CN" dirty="0" smtClean="0"/>
              <a:t>ABC</a:t>
            </a:r>
            <a:r>
              <a:rPr lang="zh-CN" altLang="zh-CN" dirty="0" smtClean="0"/>
              <a:t>的三边，化简</a:t>
            </a:r>
          </a:p>
          <a:p>
            <a:pPr lvl="0"/>
            <a:endParaRPr lang="en-US" altLang="zh-CN" dirty="0" smtClean="0"/>
          </a:p>
          <a:p>
            <a:pPr lvl="0"/>
            <a:r>
              <a:rPr lang="en-US" altLang="zh-CN" dirty="0" smtClean="0"/>
              <a:t>3.</a:t>
            </a:r>
            <a:r>
              <a:rPr lang="zh-CN" altLang="zh-CN" dirty="0" smtClean="0"/>
              <a:t>如果三角形三边长度分别为</a:t>
            </a:r>
            <a:r>
              <a:rPr lang="en-US" altLang="zh-CN" dirty="0" smtClean="0"/>
              <a:t>3a,4a,14</a:t>
            </a:r>
            <a:r>
              <a:rPr lang="zh-CN" altLang="zh-CN" dirty="0" smtClean="0"/>
              <a:t>，则</a:t>
            </a:r>
            <a:r>
              <a:rPr lang="en-US" altLang="zh-CN" dirty="0" smtClean="0"/>
              <a:t>a</a:t>
            </a:r>
            <a:r>
              <a:rPr lang="zh-CN" altLang="zh-CN" dirty="0" smtClean="0"/>
              <a:t>的取值范围是</a:t>
            </a:r>
            <a:r>
              <a:rPr lang="en-US" altLang="zh-CN" u="sng" dirty="0" smtClean="0"/>
              <a:t>       </a:t>
            </a:r>
            <a:r>
              <a:rPr lang="en-US" altLang="zh-CN" dirty="0" smtClean="0"/>
              <a:t>.</a:t>
            </a:r>
            <a:endParaRPr lang="zh-CN" altLang="zh-CN" dirty="0" smtClean="0"/>
          </a:p>
          <a:p>
            <a:endParaRPr lang="zh-CN" altLang="en-US" dirty="0"/>
          </a:p>
        </p:txBody>
      </p:sp>
      <p:sp>
        <p:nvSpPr>
          <p:cNvPr id="4" name="TextBox 3"/>
          <p:cNvSpPr txBox="1"/>
          <p:nvPr/>
        </p:nvSpPr>
        <p:spPr>
          <a:xfrm>
            <a:off x="6660232" y="1268760"/>
            <a:ext cx="720080" cy="523220"/>
          </a:xfrm>
          <a:prstGeom prst="rect">
            <a:avLst/>
          </a:prstGeom>
          <a:noFill/>
        </p:spPr>
        <p:txBody>
          <a:bodyPr wrap="square" rtlCol="0">
            <a:spAutoFit/>
          </a:bodyPr>
          <a:lstStyle/>
          <a:p>
            <a:r>
              <a:rPr lang="en-US" altLang="zh-CN" sz="2800" b="1" dirty="0" smtClean="0">
                <a:solidFill>
                  <a:srgbClr val="FF0000"/>
                </a:solidFill>
              </a:rPr>
              <a:t>C</a:t>
            </a:r>
            <a:endParaRPr lang="zh-CN" altLang="en-US" sz="2800" b="1" dirty="0">
              <a:solidFill>
                <a:srgbClr val="FF0000"/>
              </a:solidFill>
            </a:endParaRPr>
          </a:p>
        </p:txBody>
      </p:sp>
      <p:graphicFrame>
        <p:nvGraphicFramePr>
          <p:cNvPr id="16386" name="Object 2"/>
          <p:cNvGraphicFramePr>
            <a:graphicFrameLocks noChangeAspect="1"/>
          </p:cNvGraphicFramePr>
          <p:nvPr/>
        </p:nvGraphicFramePr>
        <p:xfrm>
          <a:off x="5724128" y="3140969"/>
          <a:ext cx="3096344" cy="393458"/>
        </p:xfrm>
        <a:graphic>
          <a:graphicData uri="http://schemas.openxmlformats.org/presentationml/2006/ole">
            <p:oleObj spid="_x0000_s16386" name="Equation" r:id="rId3" imgW="2298600" imgH="291960" progId="Equation.DSMT4">
              <p:embed/>
            </p:oleObj>
          </a:graphicData>
        </a:graphic>
      </p:graphicFrame>
      <p:sp>
        <p:nvSpPr>
          <p:cNvPr id="6" name="TextBox 5"/>
          <p:cNvSpPr txBox="1"/>
          <p:nvPr/>
        </p:nvSpPr>
        <p:spPr>
          <a:xfrm>
            <a:off x="2339752" y="3573016"/>
            <a:ext cx="2016224" cy="461665"/>
          </a:xfrm>
          <a:prstGeom prst="rect">
            <a:avLst/>
          </a:prstGeom>
          <a:noFill/>
        </p:spPr>
        <p:txBody>
          <a:bodyPr wrap="square" rtlCol="0">
            <a:spAutoFit/>
          </a:bodyPr>
          <a:lstStyle/>
          <a:p>
            <a:r>
              <a:rPr lang="en-US" altLang="zh-CN" sz="2400" b="1" dirty="0" smtClean="0">
                <a:solidFill>
                  <a:srgbClr val="FF0000"/>
                </a:solidFill>
              </a:rPr>
              <a:t>a-b+c</a:t>
            </a:r>
            <a:endParaRPr lang="zh-CN" altLang="en-US" sz="2400" b="1" dirty="0">
              <a:solidFill>
                <a:srgbClr val="FF0000"/>
              </a:solidFill>
            </a:endParaRPr>
          </a:p>
        </p:txBody>
      </p:sp>
      <p:sp>
        <p:nvSpPr>
          <p:cNvPr id="16387" name="Rectangle 3"/>
          <p:cNvSpPr>
            <a:spLocks noChangeArrowheads="1"/>
          </p:cNvSpPr>
          <p:nvPr/>
        </p:nvSpPr>
        <p:spPr bwMode="auto">
          <a:xfrm>
            <a:off x="1187624" y="4437112"/>
            <a:ext cx="1475656"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dirty="0" smtClean="0">
                <a:ln>
                  <a:noFill/>
                </a:ln>
                <a:solidFill>
                  <a:srgbClr val="FF0000"/>
                </a:solidFill>
                <a:effectLst/>
                <a:latin typeface="Calibri" pitchFamily="34" charset="0"/>
                <a:ea typeface="宋体" pitchFamily="2" charset="-122"/>
                <a:cs typeface="Times New Roman" pitchFamily="18" charset="0"/>
              </a:rPr>
              <a:t>2</a:t>
            </a:r>
            <a:r>
              <a:rPr kumimoji="0" lang="zh-CN" altLang="en-US" sz="2400" b="1" i="0" u="none" strike="noStrike" cap="none" normalizeH="0" baseline="0" dirty="0" smtClean="0">
                <a:ln>
                  <a:noFill/>
                </a:ln>
                <a:solidFill>
                  <a:srgbClr val="FF0000"/>
                </a:solidFill>
                <a:effectLst/>
                <a:latin typeface="Calibri" pitchFamily="34" charset="0"/>
                <a:ea typeface="宋体" pitchFamily="2" charset="-122"/>
                <a:cs typeface="Times New Roman" pitchFamily="18" charset="0"/>
              </a:rPr>
              <a:t>＜</a:t>
            </a:r>
            <a:r>
              <a:rPr kumimoji="0" lang="en-US" altLang="zh-CN" sz="2400" b="1" i="0" u="none" strike="noStrike" cap="none" normalizeH="0" baseline="0" dirty="0" smtClean="0">
                <a:ln>
                  <a:noFill/>
                </a:ln>
                <a:solidFill>
                  <a:srgbClr val="FF0000"/>
                </a:solidFill>
                <a:effectLst/>
                <a:latin typeface="Calibri" pitchFamily="34" charset="0"/>
                <a:ea typeface="宋体" pitchFamily="2" charset="-122"/>
                <a:cs typeface="Times New Roman" pitchFamily="18" charset="0"/>
              </a:rPr>
              <a:t>a</a:t>
            </a:r>
            <a:r>
              <a:rPr kumimoji="0" lang="zh-CN" altLang="en-US" sz="2400" b="1" i="0" u="none" strike="noStrike" cap="none" normalizeH="0" baseline="0" dirty="0" smtClean="0">
                <a:ln>
                  <a:noFill/>
                </a:ln>
                <a:solidFill>
                  <a:srgbClr val="FF0000"/>
                </a:solidFill>
                <a:effectLst/>
                <a:latin typeface="Calibri" pitchFamily="34" charset="0"/>
                <a:ea typeface="宋体" pitchFamily="2" charset="-122"/>
                <a:cs typeface="Times New Roman" pitchFamily="18" charset="0"/>
              </a:rPr>
              <a:t>＜</a:t>
            </a:r>
            <a:r>
              <a:rPr kumimoji="0" lang="en-US" altLang="zh-CN" sz="2400" b="1" i="0" u="none" strike="noStrike" cap="none" normalizeH="0" baseline="0" dirty="0" smtClean="0">
                <a:ln>
                  <a:noFill/>
                </a:ln>
                <a:solidFill>
                  <a:srgbClr val="FF0000"/>
                </a:solidFill>
                <a:effectLst/>
                <a:latin typeface="Calibri" pitchFamily="34" charset="0"/>
                <a:ea typeface="宋体" pitchFamily="2" charset="-122"/>
                <a:cs typeface="Times New Roman" pitchFamily="18" charset="0"/>
              </a:rPr>
              <a:t>14</a:t>
            </a:r>
            <a:endParaRPr kumimoji="0" lang="en-US" altLang="zh-CN" sz="24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ox(in)">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8" presetClass="entr" presetSubtype="12" fill="hold" grpId="0" nodeType="clickEffect">
                                  <p:stCondLst>
                                    <p:cond delay="0"/>
                                  </p:stCondLst>
                                  <p:childTnLst>
                                    <p:set>
                                      <p:cBhvr>
                                        <p:cTn id="16" dur="1" fill="hold">
                                          <p:stCondLst>
                                            <p:cond delay="0"/>
                                          </p:stCondLst>
                                        </p:cTn>
                                        <p:tgtEl>
                                          <p:spTgt spid="16387"/>
                                        </p:tgtEl>
                                        <p:attrNameLst>
                                          <p:attrName>style.visibility</p:attrName>
                                        </p:attrNameLst>
                                      </p:cBhvr>
                                      <p:to>
                                        <p:strVal val="visible"/>
                                      </p:to>
                                    </p:set>
                                    <p:animEffect transition="in" filter="strips(downLeft)">
                                      <p:cBhvr>
                                        <p:cTn id="17" dur="500"/>
                                        <p:tgtEl>
                                          <p:spTgt spid="163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1638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fontScale="90000"/>
          </a:bodyPr>
          <a:lstStyle/>
          <a:p>
            <a:r>
              <a:rPr lang="zh-CN" altLang="zh-CN" b="1" dirty="0" smtClean="0"/>
              <a:t>【拓展提升】</a:t>
            </a:r>
            <a:r>
              <a:rPr lang="zh-CN" altLang="zh-CN" dirty="0" smtClean="0"/>
              <a:t/>
            </a:r>
            <a:br>
              <a:rPr lang="zh-CN" altLang="zh-CN" dirty="0" smtClean="0"/>
            </a:br>
            <a:endParaRPr lang="zh-CN" altLang="en-US" dirty="0"/>
          </a:p>
        </p:txBody>
      </p:sp>
      <p:sp>
        <p:nvSpPr>
          <p:cNvPr id="3" name="内容占位符 2"/>
          <p:cNvSpPr>
            <a:spLocks noGrp="1"/>
          </p:cNvSpPr>
          <p:nvPr>
            <p:ph sz="quarter" idx="1"/>
          </p:nvPr>
        </p:nvSpPr>
        <p:spPr>
          <a:xfrm>
            <a:off x="457200" y="1219200"/>
            <a:ext cx="8229600" cy="1705744"/>
          </a:xfrm>
        </p:spPr>
        <p:txBody>
          <a:bodyPr/>
          <a:lstStyle/>
          <a:p>
            <a:pPr lvl="0"/>
            <a:r>
              <a:rPr lang="zh-CN" altLang="zh-CN" dirty="0" smtClean="0"/>
              <a:t>已知△</a:t>
            </a:r>
            <a:r>
              <a:rPr lang="en-US" altLang="zh-CN" dirty="0" smtClean="0"/>
              <a:t>ABC</a:t>
            </a:r>
            <a:r>
              <a:rPr lang="zh-CN" altLang="zh-CN" dirty="0" smtClean="0"/>
              <a:t>的三边长分别为</a:t>
            </a:r>
            <a:r>
              <a:rPr lang="en-US" altLang="zh-CN" dirty="0" smtClean="0"/>
              <a:t>a,b,c</a:t>
            </a:r>
            <a:r>
              <a:rPr lang="zh-CN" altLang="zh-CN" dirty="0" smtClean="0"/>
              <a:t>，且</a:t>
            </a:r>
            <a:r>
              <a:rPr lang="en-US" altLang="zh-CN" dirty="0" smtClean="0"/>
              <a:t>                          ,</a:t>
            </a:r>
          </a:p>
          <a:p>
            <a:pPr lvl="0"/>
            <a:r>
              <a:rPr lang="zh-CN" altLang="zh-CN" dirty="0" smtClean="0"/>
              <a:t>求</a:t>
            </a:r>
            <a:r>
              <a:rPr lang="en-US" altLang="zh-CN" dirty="0" smtClean="0"/>
              <a:t>b</a:t>
            </a:r>
            <a:r>
              <a:rPr lang="zh-CN" altLang="zh-CN" dirty="0" smtClean="0"/>
              <a:t>的取值范围</a:t>
            </a:r>
            <a:r>
              <a:rPr lang="en-US" altLang="zh-CN" dirty="0" smtClean="0"/>
              <a:t>.</a:t>
            </a:r>
            <a:endParaRPr lang="zh-CN" altLang="zh-CN" dirty="0" smtClean="0"/>
          </a:p>
          <a:p>
            <a:endParaRPr lang="zh-CN" altLang="en-US" dirty="0"/>
          </a:p>
        </p:txBody>
      </p:sp>
      <p:graphicFrame>
        <p:nvGraphicFramePr>
          <p:cNvPr id="17410" name="Object 2"/>
          <p:cNvGraphicFramePr>
            <a:graphicFrameLocks noChangeAspect="1"/>
          </p:cNvGraphicFramePr>
          <p:nvPr/>
        </p:nvGraphicFramePr>
        <p:xfrm>
          <a:off x="6012160" y="1268760"/>
          <a:ext cx="2723781" cy="432048"/>
        </p:xfrm>
        <a:graphic>
          <a:graphicData uri="http://schemas.openxmlformats.org/presentationml/2006/ole">
            <p:oleObj spid="_x0000_s17410" name="Equation" r:id="rId3" imgW="1841400" imgH="291960" progId="Equation.DSMT4">
              <p:embed/>
            </p:oleObj>
          </a:graphicData>
        </a:graphic>
      </p:graphicFrame>
      <p:graphicFrame>
        <p:nvGraphicFramePr>
          <p:cNvPr id="17411" name="Object 3"/>
          <p:cNvGraphicFramePr>
            <a:graphicFrameLocks noChangeAspect="1"/>
          </p:cNvGraphicFramePr>
          <p:nvPr/>
        </p:nvGraphicFramePr>
        <p:xfrm>
          <a:off x="2627784" y="3573016"/>
          <a:ext cx="2304256" cy="1074365"/>
        </p:xfrm>
        <a:graphic>
          <a:graphicData uri="http://schemas.openxmlformats.org/presentationml/2006/ole">
            <p:oleObj spid="_x0000_s17411" name="Microsoft Equation 3.0" r:id="rId4" imgW="698400" imgH="393480" progId="Equation.3">
              <p:embed/>
            </p:oleObj>
          </a:graphicData>
        </a:graphic>
      </p:graphicFrame>
      <p:pic>
        <p:nvPicPr>
          <p:cNvPr id="17412" name="图片 60" descr="IMG_256"/>
          <p:cNvPicPr>
            <a:picLocks noChangeAspect="1" noChangeArrowheads="1"/>
          </p:cNvPicPr>
          <p:nvPr/>
        </p:nvPicPr>
        <p:blipFill>
          <a:blip r:embed="rId5" cstate="print"/>
          <a:srcRect/>
          <a:stretch>
            <a:fillRect/>
          </a:stretch>
        </p:blipFill>
        <p:spPr bwMode="auto">
          <a:xfrm>
            <a:off x="5580112" y="2996952"/>
            <a:ext cx="2019300" cy="2095500"/>
          </a:xfrm>
          <a:prstGeom prst="rect">
            <a:avLst/>
          </a:prstGeom>
          <a:noFill/>
        </p:spPr>
      </p:pic>
      <p:sp>
        <p:nvSpPr>
          <p:cNvPr id="17413" name="Rectangle 5"/>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17415" name="Rectangle 7"/>
          <p:cNvSpPr>
            <a:spLocks noChangeArrowheads="1"/>
          </p:cNvSpPr>
          <p:nvPr/>
        </p:nvSpPr>
        <p:spPr bwMode="auto">
          <a:xfrm>
            <a:off x="0" y="1304925"/>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zh-CN" altLang="zh-CN" sz="1800" b="0" i="0" u="none" strike="noStrike" cap="none" normalizeH="0" baseline="0" smtClean="0">
              <a:ln>
                <a:noFill/>
              </a:ln>
              <a:solidFill>
                <a:schemeClr val="tx1"/>
              </a:solidFill>
              <a:effectLst/>
              <a:latin typeface="Arial" pitchFamily="34" charset="0"/>
              <a:ea typeface="宋体" pitchFamily="2" charset="-122"/>
              <a:cs typeface="宋体"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17411"/>
                                        </p:tgtEl>
                                        <p:attrNameLst>
                                          <p:attrName>style.visibility</p:attrName>
                                        </p:attrNameLst>
                                      </p:cBhvr>
                                      <p:to>
                                        <p:strVal val="visible"/>
                                      </p:to>
                                    </p:set>
                                    <p:animEffect transition="in" filter="checkerboard(across)">
                                      <p:cBhvr>
                                        <p:cTn id="7" dur="500"/>
                                        <p:tgtEl>
                                          <p:spTgt spid="174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sz="quarter" idx="1"/>
          </p:nvPr>
        </p:nvSpPr>
        <p:spPr>
          <a:xfrm>
            <a:off x="179512" y="404664"/>
            <a:ext cx="8229600" cy="4937760"/>
          </a:xfrm>
        </p:spPr>
        <p:txBody>
          <a:bodyPr/>
          <a:lstStyle/>
          <a:p>
            <a:r>
              <a:rPr lang="en-US" altLang="zh-CN" sz="2000" dirty="0" smtClean="0"/>
              <a:t>2. </a:t>
            </a:r>
            <a:r>
              <a:rPr lang="zh-CN" altLang="zh-CN" sz="2000" dirty="0" smtClean="0"/>
              <a:t>如图</a:t>
            </a:r>
            <a:r>
              <a:rPr lang="en-US" altLang="zh-CN" sz="2000" dirty="0" smtClean="0"/>
              <a:t>,</a:t>
            </a:r>
            <a:r>
              <a:rPr lang="zh-CN" altLang="zh-CN" sz="2000" dirty="0" smtClean="0"/>
              <a:t>已知点</a:t>
            </a:r>
            <a:r>
              <a:rPr lang="en-US" altLang="zh-CN" sz="2000" dirty="0" smtClean="0"/>
              <a:t>O</a:t>
            </a:r>
            <a:r>
              <a:rPr lang="zh-CN" altLang="zh-CN" sz="2000" dirty="0" smtClean="0"/>
              <a:t>为△</a:t>
            </a:r>
            <a:r>
              <a:rPr lang="en-US" altLang="zh-CN" sz="2000" dirty="0" smtClean="0"/>
              <a:t>ABC</a:t>
            </a:r>
            <a:r>
              <a:rPr lang="zh-CN" altLang="zh-CN" sz="2000" dirty="0" smtClean="0"/>
              <a:t>内任意一点</a:t>
            </a:r>
            <a:r>
              <a:rPr lang="en-US" altLang="zh-CN" sz="2000" dirty="0" smtClean="0"/>
              <a:t>,</a:t>
            </a:r>
            <a:r>
              <a:rPr lang="zh-CN" altLang="zh-CN" sz="2000" dirty="0" smtClean="0"/>
              <a:t>证明：</a:t>
            </a:r>
          </a:p>
          <a:p>
            <a:r>
              <a:rPr lang="en-US" altLang="zh-CN" sz="2000" dirty="0" smtClean="0"/>
              <a:t>(1) OA+OB+OC</a:t>
            </a:r>
            <a:r>
              <a:rPr lang="zh-CN" altLang="zh-CN" sz="2000" dirty="0" smtClean="0"/>
              <a:t>＞</a:t>
            </a:r>
            <a:r>
              <a:rPr lang="en-US" altLang="zh-CN" sz="2000" dirty="0" smtClean="0"/>
              <a:t>1/2</a:t>
            </a:r>
            <a:r>
              <a:rPr lang="zh-CN" altLang="zh-CN" sz="2000" dirty="0" smtClean="0"/>
              <a:t>（</a:t>
            </a:r>
            <a:r>
              <a:rPr lang="en-US" altLang="zh-CN" sz="2000" dirty="0" smtClean="0"/>
              <a:t>AB+BC+AC</a:t>
            </a:r>
            <a:r>
              <a:rPr lang="zh-CN" altLang="zh-CN" sz="2000" dirty="0" smtClean="0"/>
              <a:t>）</a:t>
            </a:r>
          </a:p>
          <a:p>
            <a:r>
              <a:rPr lang="en-US" altLang="zh-CN" sz="2000" dirty="0" smtClean="0"/>
              <a:t>(2) AB+AC</a:t>
            </a:r>
            <a:r>
              <a:rPr lang="zh-CN" altLang="zh-CN" sz="2000" dirty="0" smtClean="0"/>
              <a:t>＞</a:t>
            </a:r>
            <a:r>
              <a:rPr lang="en-US" altLang="zh-CN" sz="2000" dirty="0" smtClean="0"/>
              <a:t>OB+OC</a:t>
            </a:r>
            <a:endParaRPr lang="zh-CN" altLang="zh-CN" sz="2000" dirty="0" smtClean="0"/>
          </a:p>
          <a:p>
            <a:r>
              <a:rPr lang="en-US" altLang="zh-CN" sz="2000" dirty="0" smtClean="0"/>
              <a:t>(3) AB+AC+BC</a:t>
            </a:r>
            <a:r>
              <a:rPr lang="zh-CN" altLang="zh-CN" sz="2000" dirty="0" smtClean="0"/>
              <a:t>＞</a:t>
            </a:r>
            <a:r>
              <a:rPr lang="en-US" altLang="zh-CN" sz="2000" dirty="0" smtClean="0"/>
              <a:t>OA+OB+OC</a:t>
            </a:r>
            <a:endParaRPr lang="zh-CN" altLang="zh-CN" sz="2000" dirty="0" smtClean="0"/>
          </a:p>
          <a:p>
            <a:r>
              <a:rPr lang="en-US" altLang="zh-CN" sz="2000" dirty="0" smtClean="0"/>
              <a:t>(4) </a:t>
            </a:r>
            <a:r>
              <a:rPr lang="zh-CN" altLang="zh-CN" sz="2000" dirty="0" smtClean="0"/>
              <a:t>若</a:t>
            </a:r>
            <a:r>
              <a:rPr lang="en-US" altLang="zh-CN" sz="2000" dirty="0" smtClean="0"/>
              <a:t>A,B,C</a:t>
            </a:r>
            <a:r>
              <a:rPr lang="zh-CN" altLang="zh-CN" sz="2000" dirty="0" smtClean="0"/>
              <a:t>为三个村庄</a:t>
            </a:r>
            <a:r>
              <a:rPr lang="en-US" altLang="zh-CN" sz="2000" dirty="0" smtClean="0"/>
              <a:t>,AB+AC+BC=10km ,</a:t>
            </a:r>
            <a:r>
              <a:rPr lang="zh-CN" altLang="zh-CN" sz="2000" dirty="0" smtClean="0"/>
              <a:t>要在</a:t>
            </a:r>
          </a:p>
          <a:p>
            <a:r>
              <a:rPr lang="zh-CN" altLang="zh-CN" sz="2000" dirty="0" smtClean="0"/>
              <a:t>△</a:t>
            </a:r>
            <a:r>
              <a:rPr lang="en-US" altLang="zh-CN" sz="2000" dirty="0" smtClean="0"/>
              <a:t>ABC</a:t>
            </a:r>
            <a:r>
              <a:rPr lang="zh-CN" altLang="zh-CN" sz="2000" dirty="0" smtClean="0"/>
              <a:t>内建一个供水站</a:t>
            </a:r>
            <a:r>
              <a:rPr lang="en-US" altLang="zh-CN" sz="2000" dirty="0" smtClean="0"/>
              <a:t>O</a:t>
            </a:r>
            <a:r>
              <a:rPr lang="zh-CN" altLang="zh-CN" sz="2000" dirty="0" smtClean="0"/>
              <a:t>向三个村庄按如图路线供</a:t>
            </a:r>
          </a:p>
          <a:p>
            <a:r>
              <a:rPr lang="en-US" altLang="zh-CN" sz="2000" dirty="0" smtClean="0"/>
              <a:t> </a:t>
            </a:r>
            <a:r>
              <a:rPr lang="zh-CN" altLang="zh-CN" sz="2000" dirty="0" smtClean="0"/>
              <a:t>水</a:t>
            </a:r>
            <a:r>
              <a:rPr lang="en-US" altLang="zh-CN" sz="2000" dirty="0" smtClean="0"/>
              <a:t>, </a:t>
            </a:r>
            <a:r>
              <a:rPr lang="zh-CN" altLang="zh-CN" sz="2000" dirty="0" smtClean="0"/>
              <a:t>则所需供水管长度应满足什么条件？</a:t>
            </a:r>
          </a:p>
          <a:p>
            <a:endParaRPr lang="zh-CN" altLang="en-US" dirty="0"/>
          </a:p>
        </p:txBody>
      </p:sp>
      <p:pic>
        <p:nvPicPr>
          <p:cNvPr id="4" name="图片 3" descr="IMG_256"/>
          <p:cNvPicPr/>
          <p:nvPr/>
        </p:nvPicPr>
        <p:blipFill>
          <a:blip r:embed="rId3" cstate="print"/>
          <a:stretch>
            <a:fillRect/>
          </a:stretch>
        </p:blipFill>
        <p:spPr>
          <a:xfrm>
            <a:off x="6300192" y="764704"/>
            <a:ext cx="2019300" cy="2095500"/>
          </a:xfrm>
          <a:prstGeom prst="rect">
            <a:avLst/>
          </a:prstGeom>
          <a:noFill/>
          <a:ln w="9525">
            <a:noFill/>
          </a:ln>
        </p:spPr>
      </p:pic>
      <p:grpSp>
        <p:nvGrpSpPr>
          <p:cNvPr id="11" name="组合 10"/>
          <p:cNvGrpSpPr/>
          <p:nvPr/>
        </p:nvGrpSpPr>
        <p:grpSpPr>
          <a:xfrm>
            <a:off x="395536" y="3169513"/>
            <a:ext cx="7270722" cy="1051575"/>
            <a:chOff x="395536" y="3169513"/>
            <a:chExt cx="7270722" cy="1051575"/>
          </a:xfrm>
        </p:grpSpPr>
        <p:graphicFrame>
          <p:nvGraphicFramePr>
            <p:cNvPr id="18434" name="Object 2"/>
            <p:cNvGraphicFramePr>
              <a:graphicFrameLocks noChangeAspect="1"/>
            </p:cNvGraphicFramePr>
            <p:nvPr/>
          </p:nvGraphicFramePr>
          <p:xfrm>
            <a:off x="1547664" y="3284984"/>
            <a:ext cx="4073595" cy="288032"/>
          </p:xfrm>
          <a:graphic>
            <a:graphicData uri="http://schemas.openxmlformats.org/presentationml/2006/ole">
              <p:oleObj spid="_x0000_s18434" name="Microsoft Equation 3.0" r:id="rId4" imgW="2857320" imgH="203040" progId="Equation.3">
                <p:embed/>
              </p:oleObj>
            </a:graphicData>
          </a:graphic>
        </p:graphicFrame>
        <p:graphicFrame>
          <p:nvGraphicFramePr>
            <p:cNvPr id="18433" name="Object 1"/>
            <p:cNvGraphicFramePr>
              <a:graphicFrameLocks noChangeAspect="1"/>
            </p:cNvGraphicFramePr>
            <p:nvPr/>
          </p:nvGraphicFramePr>
          <p:xfrm>
            <a:off x="1331640" y="3645024"/>
            <a:ext cx="3259679" cy="576064"/>
          </p:xfrm>
          <a:graphic>
            <a:graphicData uri="http://schemas.openxmlformats.org/presentationml/2006/ole">
              <p:oleObj spid="_x0000_s18433" name="Microsoft Equation 3.0" r:id="rId5" imgW="2234880" imgH="393480" progId="Equation.3">
                <p:embed/>
              </p:oleObj>
            </a:graphicData>
          </a:graphic>
        </p:graphicFrame>
        <p:sp>
          <p:nvSpPr>
            <p:cNvPr id="18435" name="Rectangle 3"/>
            <p:cNvSpPr>
              <a:spLocks noChangeArrowheads="1"/>
            </p:cNvSpPr>
            <p:nvPr/>
          </p:nvSpPr>
          <p:spPr bwMode="auto">
            <a:xfrm>
              <a:off x="395536" y="3169513"/>
              <a:ext cx="1087157"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2000" b="1" i="0" u="none" strike="noStrike" cap="none" normalizeH="0" baseline="0" dirty="0" smtClean="0">
                  <a:ln>
                    <a:noFill/>
                  </a:ln>
                  <a:solidFill>
                    <a:srgbClr val="FF0000"/>
                  </a:solidFill>
                  <a:effectLst/>
                  <a:latin typeface="Times New Roman" pitchFamily="18" charset="0"/>
                  <a:ea typeface="宋体" pitchFamily="2" charset="-122"/>
                  <a:cs typeface="Times New Roman" pitchFamily="18" charset="0"/>
                </a:rPr>
                <a:t>（</a:t>
              </a:r>
              <a:r>
                <a:rPr kumimoji="0" lang="en-US" altLang="zh-CN" sz="2000" b="1" i="0" u="none" strike="noStrike" cap="none" normalizeH="0" baseline="0" dirty="0" smtClean="0">
                  <a:ln>
                    <a:noFill/>
                  </a:ln>
                  <a:solidFill>
                    <a:srgbClr val="FF0000"/>
                  </a:solidFill>
                  <a:effectLst/>
                  <a:latin typeface="Times New Roman" pitchFamily="18" charset="0"/>
                  <a:ea typeface="宋体" pitchFamily="2" charset="-122"/>
                  <a:cs typeface="Times New Roman" pitchFamily="18" charset="0"/>
                </a:rPr>
                <a:t>1</a:t>
              </a:r>
              <a:r>
                <a:rPr kumimoji="0" lang="zh-CN" altLang="en-US" sz="2000" b="1" i="0" u="none" strike="noStrike" cap="none" normalizeH="0" baseline="0" dirty="0" smtClean="0">
                  <a:ln>
                    <a:noFill/>
                  </a:ln>
                  <a:solidFill>
                    <a:srgbClr val="FF0000"/>
                  </a:solidFill>
                  <a:effectLst/>
                  <a:latin typeface="Times New Roman" pitchFamily="18" charset="0"/>
                  <a:ea typeface="宋体" pitchFamily="2" charset="-122"/>
                  <a:cs typeface="Times New Roman" pitchFamily="18" charset="0"/>
                </a:rPr>
                <a:t>）由</a:t>
              </a:r>
              <a:endParaRPr kumimoji="0" lang="zh-CN" altLang="en-US" sz="20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8436" name="Rectangle 4"/>
            <p:cNvSpPr>
              <a:spLocks noChangeArrowheads="1"/>
            </p:cNvSpPr>
            <p:nvPr/>
          </p:nvSpPr>
          <p:spPr bwMode="auto">
            <a:xfrm>
              <a:off x="5521119" y="3171685"/>
              <a:ext cx="2145139"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2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a:t>
              </a:r>
              <a:r>
                <a:rPr kumimoji="0" lang="zh-CN" sz="2000" b="1" i="0" u="none" strike="noStrike" cap="none" normalizeH="0" baseline="0" dirty="0" smtClean="0">
                  <a:ln>
                    <a:noFill/>
                  </a:ln>
                  <a:solidFill>
                    <a:srgbClr val="FF0000"/>
                  </a:solidFill>
                  <a:effectLst/>
                  <a:latin typeface="Times New Roman" pitchFamily="18" charset="0"/>
                  <a:ea typeface="宋体" pitchFamily="2" charset="-122"/>
                  <a:cs typeface="Times New Roman" pitchFamily="18" charset="0"/>
                </a:rPr>
                <a:t>三式相加即可得</a:t>
              </a:r>
              <a:endParaRPr kumimoji="0" lang="zh-CN" sz="20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grpSp>
      <p:sp>
        <p:nvSpPr>
          <p:cNvPr id="18437" name="Rectangle 5"/>
          <p:cNvSpPr>
            <a:spLocks noChangeArrowheads="1"/>
          </p:cNvSpPr>
          <p:nvPr/>
        </p:nvSpPr>
        <p:spPr bwMode="auto">
          <a:xfrm>
            <a:off x="431032" y="4221088"/>
            <a:ext cx="8712968" cy="175432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b="1" i="0" u="none" strike="noStrike" cap="none" normalizeH="0" baseline="0" dirty="0" smtClean="0">
                <a:ln>
                  <a:noFill/>
                </a:ln>
                <a:solidFill>
                  <a:srgbClr val="FF0000"/>
                </a:solidFill>
                <a:effectLst/>
                <a:latin typeface="Times New Roman" pitchFamily="18" charset="0"/>
                <a:ea typeface="宋体" pitchFamily="2" charset="-122"/>
                <a:cs typeface="Times New Roman" pitchFamily="18" charset="0"/>
              </a:rPr>
              <a:t>（</a:t>
            </a:r>
            <a:r>
              <a:rPr kumimoji="0" lang="en-US" altLang="zh-CN" b="1" i="0" u="none" strike="noStrike" cap="none" normalizeH="0" baseline="0" dirty="0" smtClean="0">
                <a:ln>
                  <a:noFill/>
                </a:ln>
                <a:solidFill>
                  <a:srgbClr val="FF0000"/>
                </a:solidFill>
                <a:effectLst/>
                <a:latin typeface="Times New Roman" pitchFamily="18" charset="0"/>
                <a:ea typeface="宋体" pitchFamily="2" charset="-122"/>
                <a:cs typeface="Times New Roman" pitchFamily="18" charset="0"/>
              </a:rPr>
              <a:t>2</a:t>
            </a:r>
            <a:r>
              <a:rPr kumimoji="0" lang="zh-CN" altLang="en-US" b="1" i="0" u="none" strike="noStrike" cap="none" normalizeH="0" baseline="0" dirty="0" smtClean="0">
                <a:ln>
                  <a:noFill/>
                </a:ln>
                <a:solidFill>
                  <a:srgbClr val="FF0000"/>
                </a:solidFill>
                <a:effectLst/>
                <a:latin typeface="Times New Roman" pitchFamily="18" charset="0"/>
                <a:ea typeface="宋体" pitchFamily="2" charset="-122"/>
                <a:cs typeface="Times New Roman" pitchFamily="18" charset="0"/>
              </a:rPr>
              <a:t>）延长</a:t>
            </a:r>
            <a:r>
              <a:rPr kumimoji="0" lang="en-US" altLang="zh-CN" b="1" i="0" u="none" strike="noStrike" cap="none" normalizeH="0" baseline="0" dirty="0" smtClean="0">
                <a:ln>
                  <a:noFill/>
                </a:ln>
                <a:solidFill>
                  <a:srgbClr val="FF0000"/>
                </a:solidFill>
                <a:effectLst/>
                <a:latin typeface="Times New Roman" pitchFamily="18" charset="0"/>
                <a:ea typeface="宋体" pitchFamily="2" charset="-122"/>
                <a:cs typeface="Times New Roman" pitchFamily="18" charset="0"/>
              </a:rPr>
              <a:t>BO</a:t>
            </a:r>
            <a:r>
              <a:rPr kumimoji="0" lang="zh-CN" altLang="en-US" b="1" i="0" u="none" strike="noStrike" cap="none" normalizeH="0" baseline="0" dirty="0" smtClean="0">
                <a:ln>
                  <a:noFill/>
                </a:ln>
                <a:solidFill>
                  <a:srgbClr val="FF0000"/>
                </a:solidFill>
                <a:effectLst/>
                <a:latin typeface="Times New Roman" pitchFamily="18" charset="0"/>
                <a:ea typeface="宋体" pitchFamily="2" charset="-122"/>
                <a:cs typeface="Times New Roman" pitchFamily="18" charset="0"/>
              </a:rPr>
              <a:t>交</a:t>
            </a:r>
            <a:r>
              <a:rPr kumimoji="0" lang="en-US" altLang="zh-CN" b="1" i="0" u="none" strike="noStrike" cap="none" normalizeH="0" baseline="0" dirty="0" smtClean="0">
                <a:ln>
                  <a:noFill/>
                </a:ln>
                <a:solidFill>
                  <a:srgbClr val="FF0000"/>
                </a:solidFill>
                <a:effectLst/>
                <a:latin typeface="Times New Roman" pitchFamily="18" charset="0"/>
                <a:ea typeface="宋体" pitchFamily="2" charset="-122"/>
                <a:cs typeface="Times New Roman" pitchFamily="18" charset="0"/>
              </a:rPr>
              <a:t>AC</a:t>
            </a:r>
            <a:r>
              <a:rPr kumimoji="0" lang="zh-CN" altLang="en-US" b="1" i="0" u="none" strike="noStrike" cap="none" normalizeH="0" baseline="0" dirty="0" smtClean="0">
                <a:ln>
                  <a:noFill/>
                </a:ln>
                <a:solidFill>
                  <a:srgbClr val="FF0000"/>
                </a:solidFill>
                <a:effectLst/>
                <a:latin typeface="Times New Roman" pitchFamily="18" charset="0"/>
                <a:ea typeface="宋体" pitchFamily="2" charset="-122"/>
                <a:cs typeface="Times New Roman" pitchFamily="18" charset="0"/>
              </a:rPr>
              <a:t>于点</a:t>
            </a:r>
            <a:r>
              <a:rPr kumimoji="0" lang="en-US" altLang="zh-CN" b="1" i="0" u="none" strike="noStrike" cap="none" normalizeH="0" baseline="0" dirty="0" smtClean="0">
                <a:ln>
                  <a:noFill/>
                </a:ln>
                <a:solidFill>
                  <a:srgbClr val="FF0000"/>
                </a:solidFill>
                <a:effectLst/>
                <a:latin typeface="Times New Roman" pitchFamily="18" charset="0"/>
                <a:ea typeface="宋体" pitchFamily="2" charset="-122"/>
                <a:cs typeface="Times New Roman" pitchFamily="18" charset="0"/>
              </a:rPr>
              <a:t>D</a:t>
            </a:r>
            <a:r>
              <a:rPr kumimoji="0" lang="zh-CN" altLang="en-US" b="1" i="0" u="none" strike="noStrike" cap="none" normalizeH="0" baseline="0" dirty="0" smtClean="0">
                <a:ln>
                  <a:noFill/>
                </a:ln>
                <a:solidFill>
                  <a:srgbClr val="FF0000"/>
                </a:solidFill>
                <a:effectLst/>
                <a:latin typeface="Times New Roman" pitchFamily="18" charset="0"/>
                <a:ea typeface="宋体" pitchFamily="2" charset="-122"/>
                <a:cs typeface="Times New Roman" pitchFamily="18" charset="0"/>
              </a:rPr>
              <a:t>，有</a:t>
            </a:r>
            <a:r>
              <a:rPr kumimoji="0" lang="en-US" altLang="zh-CN" b="1" i="0" u="none" strike="noStrike" cap="none" normalizeH="0" baseline="0" dirty="0" smtClean="0">
                <a:ln>
                  <a:noFill/>
                </a:ln>
                <a:solidFill>
                  <a:srgbClr val="FF0000"/>
                </a:solidFill>
                <a:effectLst/>
                <a:latin typeface="Times New Roman" pitchFamily="18" charset="0"/>
                <a:ea typeface="宋体" pitchFamily="2" charset="-122"/>
                <a:cs typeface="Times New Roman" pitchFamily="18" charset="0"/>
              </a:rPr>
              <a:t>AB+AD</a:t>
            </a:r>
            <a:r>
              <a:rPr kumimoji="0" lang="zh-CN" altLang="en-US" b="1" i="0" u="none" strike="noStrike" cap="none" normalizeH="0" baseline="0" dirty="0" smtClean="0">
                <a:ln>
                  <a:noFill/>
                </a:ln>
                <a:solidFill>
                  <a:srgbClr val="FF0000"/>
                </a:solidFill>
                <a:effectLst/>
                <a:latin typeface="Times New Roman" pitchFamily="18" charset="0"/>
                <a:ea typeface="宋体" pitchFamily="2" charset="-122"/>
                <a:cs typeface="Times New Roman" pitchFamily="18" charset="0"/>
              </a:rPr>
              <a:t>＞</a:t>
            </a:r>
            <a:r>
              <a:rPr kumimoji="0" lang="en-US" altLang="zh-CN" b="1" i="0" u="none" strike="noStrike" cap="none" normalizeH="0" baseline="0" dirty="0" smtClean="0">
                <a:ln>
                  <a:noFill/>
                </a:ln>
                <a:solidFill>
                  <a:srgbClr val="FF0000"/>
                </a:solidFill>
                <a:effectLst/>
                <a:latin typeface="Times New Roman" pitchFamily="18" charset="0"/>
                <a:ea typeface="宋体" pitchFamily="2" charset="-122"/>
                <a:cs typeface="Times New Roman" pitchFamily="18" charset="0"/>
              </a:rPr>
              <a:t>BD,OD+DC</a:t>
            </a:r>
            <a:r>
              <a:rPr kumimoji="0" lang="zh-CN" altLang="en-US" b="1" i="0" u="none" strike="noStrike" cap="none" normalizeH="0" baseline="0" dirty="0" smtClean="0">
                <a:ln>
                  <a:noFill/>
                </a:ln>
                <a:solidFill>
                  <a:srgbClr val="FF0000"/>
                </a:solidFill>
                <a:effectLst/>
                <a:latin typeface="Times New Roman" pitchFamily="18" charset="0"/>
                <a:ea typeface="宋体" pitchFamily="2" charset="-122"/>
                <a:cs typeface="Times New Roman" pitchFamily="18" charset="0"/>
              </a:rPr>
              <a:t>＞</a:t>
            </a:r>
            <a:r>
              <a:rPr kumimoji="0" lang="en-US" altLang="zh-CN" b="1" i="0" u="none" strike="noStrike" cap="none" normalizeH="0" baseline="0" dirty="0" smtClean="0">
                <a:ln>
                  <a:noFill/>
                </a:ln>
                <a:solidFill>
                  <a:srgbClr val="FF0000"/>
                </a:solidFill>
                <a:effectLst/>
                <a:latin typeface="Times New Roman" pitchFamily="18" charset="0"/>
                <a:ea typeface="宋体" pitchFamily="2" charset="-122"/>
                <a:cs typeface="Times New Roman" pitchFamily="18" charset="0"/>
              </a:rPr>
              <a:t>OC,</a:t>
            </a:r>
            <a:r>
              <a:rPr kumimoji="0" lang="zh-CN" altLang="en-US" b="1" i="0" u="none" strike="noStrike" cap="none" normalizeH="0" baseline="0" dirty="0" smtClean="0">
                <a:ln>
                  <a:noFill/>
                </a:ln>
                <a:solidFill>
                  <a:srgbClr val="FF0000"/>
                </a:solidFill>
                <a:effectLst/>
                <a:latin typeface="Times New Roman" pitchFamily="18" charset="0"/>
                <a:ea typeface="宋体" pitchFamily="2" charset="-122"/>
                <a:cs typeface="Times New Roman" pitchFamily="18" charset="0"/>
              </a:rPr>
              <a:t>两式相加得</a:t>
            </a:r>
            <a:r>
              <a:rPr kumimoji="0" lang="en-US" altLang="zh-CN" b="1" i="0" u="none" strike="noStrike" cap="none" normalizeH="0" baseline="0" dirty="0" smtClean="0">
                <a:ln>
                  <a:noFill/>
                </a:ln>
                <a:solidFill>
                  <a:srgbClr val="FF0000"/>
                </a:solidFill>
                <a:effectLst/>
                <a:latin typeface="Times New Roman" pitchFamily="18" charset="0"/>
                <a:ea typeface="宋体" pitchFamily="2" charset="-122"/>
                <a:cs typeface="Times New Roman" pitchFamily="18" charset="0"/>
              </a:rPr>
              <a:t>AB+AD+OD+DC</a:t>
            </a:r>
            <a:r>
              <a:rPr kumimoji="0" lang="zh-CN" altLang="en-US" b="1" i="0" u="none" strike="noStrike" cap="none" normalizeH="0" baseline="0" dirty="0" smtClean="0">
                <a:ln>
                  <a:noFill/>
                </a:ln>
                <a:solidFill>
                  <a:srgbClr val="FF0000"/>
                </a:solidFill>
                <a:effectLst/>
                <a:latin typeface="Times New Roman" pitchFamily="18" charset="0"/>
                <a:ea typeface="宋体" pitchFamily="2" charset="-122"/>
                <a:cs typeface="Times New Roman" pitchFamily="18" charset="0"/>
              </a:rPr>
              <a:t>＞</a:t>
            </a:r>
            <a:r>
              <a:rPr kumimoji="0" lang="en-US" altLang="zh-CN" b="1" i="0" u="none" strike="noStrike" cap="none" normalizeH="0" baseline="0" dirty="0" smtClean="0">
                <a:ln>
                  <a:noFill/>
                </a:ln>
                <a:solidFill>
                  <a:srgbClr val="FF0000"/>
                </a:solidFill>
                <a:effectLst/>
                <a:latin typeface="Times New Roman" pitchFamily="18" charset="0"/>
                <a:ea typeface="宋体" pitchFamily="2" charset="-122"/>
                <a:cs typeface="Times New Roman" pitchFamily="18" charset="0"/>
              </a:rPr>
              <a:t>BD+OC,</a:t>
            </a:r>
            <a:r>
              <a:rPr kumimoji="0" lang="zh-CN" altLang="en-US" b="1" i="0" u="none" strike="noStrike" cap="none" normalizeH="0" baseline="0" dirty="0" smtClean="0">
                <a:ln>
                  <a:noFill/>
                </a:ln>
                <a:solidFill>
                  <a:srgbClr val="FF0000"/>
                </a:solidFill>
                <a:effectLst/>
                <a:latin typeface="Times New Roman" pitchFamily="18" charset="0"/>
                <a:ea typeface="宋体" pitchFamily="2" charset="-122"/>
                <a:cs typeface="Times New Roman" pitchFamily="18" charset="0"/>
              </a:rPr>
              <a:t>即</a:t>
            </a:r>
            <a:r>
              <a:rPr kumimoji="0" lang="en-US" altLang="zh-CN" b="1" i="0" u="none" strike="noStrike" cap="none" normalizeH="0" baseline="0" dirty="0" smtClean="0">
                <a:ln>
                  <a:noFill/>
                </a:ln>
                <a:solidFill>
                  <a:srgbClr val="FF0000"/>
                </a:solidFill>
                <a:effectLst/>
                <a:latin typeface="Times New Roman" pitchFamily="18" charset="0"/>
                <a:ea typeface="宋体" pitchFamily="2" charset="-122"/>
                <a:cs typeface="Times New Roman" pitchFamily="18" charset="0"/>
              </a:rPr>
              <a:t>AB+AC+OD</a:t>
            </a:r>
            <a:r>
              <a:rPr kumimoji="0" lang="zh-CN" altLang="en-US" b="1" i="0" u="none" strike="noStrike" cap="none" normalizeH="0" baseline="0" dirty="0" smtClean="0">
                <a:ln>
                  <a:noFill/>
                </a:ln>
                <a:solidFill>
                  <a:srgbClr val="FF0000"/>
                </a:solidFill>
                <a:effectLst/>
                <a:latin typeface="Times New Roman" pitchFamily="18" charset="0"/>
                <a:ea typeface="宋体" pitchFamily="2" charset="-122"/>
                <a:cs typeface="Times New Roman" pitchFamily="18" charset="0"/>
              </a:rPr>
              <a:t>＞</a:t>
            </a:r>
            <a:r>
              <a:rPr kumimoji="0" lang="en-US" altLang="zh-CN" b="1" i="0" u="none" strike="noStrike" cap="none" normalizeH="0" baseline="0" dirty="0" smtClean="0">
                <a:ln>
                  <a:noFill/>
                </a:ln>
                <a:solidFill>
                  <a:srgbClr val="FF0000"/>
                </a:solidFill>
                <a:effectLst/>
                <a:latin typeface="Times New Roman" pitchFamily="18" charset="0"/>
                <a:ea typeface="宋体" pitchFamily="2" charset="-122"/>
                <a:cs typeface="Times New Roman" pitchFamily="18" charset="0"/>
              </a:rPr>
              <a:t>BO+OD+OC,</a:t>
            </a:r>
            <a:r>
              <a:rPr kumimoji="0" lang="zh-CN" altLang="en-US" b="1" i="0" u="none" strike="noStrike" cap="none" normalizeH="0" baseline="0" dirty="0" smtClean="0">
                <a:ln>
                  <a:noFill/>
                </a:ln>
                <a:solidFill>
                  <a:srgbClr val="FF0000"/>
                </a:solidFill>
                <a:effectLst/>
                <a:latin typeface="Times New Roman" pitchFamily="18" charset="0"/>
                <a:ea typeface="宋体" pitchFamily="2" charset="-122"/>
                <a:cs typeface="Times New Roman" pitchFamily="18" charset="0"/>
              </a:rPr>
              <a:t>所以</a:t>
            </a:r>
            <a:r>
              <a:rPr kumimoji="0" lang="en-US" altLang="zh-CN" b="1" i="0" u="none" strike="noStrike" cap="none" normalizeH="0" baseline="0" dirty="0" smtClean="0">
                <a:ln>
                  <a:noFill/>
                </a:ln>
                <a:solidFill>
                  <a:srgbClr val="FF0000"/>
                </a:solidFill>
                <a:effectLst/>
                <a:latin typeface="Times New Roman" pitchFamily="18" charset="0"/>
                <a:ea typeface="宋体" pitchFamily="2" charset="-122"/>
                <a:cs typeface="Times New Roman" pitchFamily="18" charset="0"/>
              </a:rPr>
              <a:t>AB+AC</a:t>
            </a:r>
            <a:r>
              <a:rPr kumimoji="0" lang="zh-CN" altLang="en-US" b="1" i="0" u="none" strike="noStrike" cap="none" normalizeH="0" baseline="0" dirty="0" smtClean="0">
                <a:ln>
                  <a:noFill/>
                </a:ln>
                <a:solidFill>
                  <a:srgbClr val="FF0000"/>
                </a:solidFill>
                <a:effectLst/>
                <a:latin typeface="Times New Roman" pitchFamily="18" charset="0"/>
                <a:ea typeface="宋体" pitchFamily="2" charset="-122"/>
                <a:cs typeface="Times New Roman" pitchFamily="18" charset="0"/>
              </a:rPr>
              <a:t>＞</a:t>
            </a:r>
            <a:r>
              <a:rPr kumimoji="0" lang="en-US" altLang="zh-CN" b="1" i="0" u="none" strike="noStrike" cap="none" normalizeH="0" baseline="0" dirty="0" smtClean="0">
                <a:ln>
                  <a:noFill/>
                </a:ln>
                <a:solidFill>
                  <a:srgbClr val="FF0000"/>
                </a:solidFill>
                <a:effectLst/>
                <a:latin typeface="Times New Roman" pitchFamily="18" charset="0"/>
                <a:ea typeface="宋体" pitchFamily="2" charset="-122"/>
                <a:cs typeface="Times New Roman" pitchFamily="18" charset="0"/>
              </a:rPr>
              <a:t>OB+OC.</a:t>
            </a:r>
            <a:endParaRPr kumimoji="0" lang="en-US" altLang="zh-CN"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zh-CN" altLang="en-US" b="1" i="0" u="none" strike="noStrike" cap="none" normalizeH="0" baseline="0" dirty="0" smtClean="0">
                <a:ln>
                  <a:noFill/>
                </a:ln>
                <a:solidFill>
                  <a:srgbClr val="FF0000"/>
                </a:solidFill>
                <a:effectLst/>
                <a:latin typeface="Times New Roman" pitchFamily="18" charset="0"/>
                <a:ea typeface="宋体" pitchFamily="2" charset="-122"/>
                <a:cs typeface="Times New Roman" pitchFamily="18" charset="0"/>
              </a:rPr>
              <a:t>（</a:t>
            </a:r>
            <a:r>
              <a:rPr kumimoji="0" lang="en-US" altLang="zh-CN" b="1" i="0" u="none" strike="noStrike" cap="none" normalizeH="0" baseline="0" dirty="0" smtClean="0">
                <a:ln>
                  <a:noFill/>
                </a:ln>
                <a:solidFill>
                  <a:srgbClr val="FF0000"/>
                </a:solidFill>
                <a:effectLst/>
                <a:latin typeface="Times New Roman" pitchFamily="18" charset="0"/>
                <a:ea typeface="宋体" pitchFamily="2" charset="-122"/>
                <a:cs typeface="Times New Roman" pitchFamily="18" charset="0"/>
              </a:rPr>
              <a:t>3</a:t>
            </a:r>
            <a:r>
              <a:rPr kumimoji="0" lang="zh-CN" altLang="en-US" b="1" i="0" u="none" strike="noStrike" cap="none" normalizeH="0" baseline="0" dirty="0" smtClean="0">
                <a:ln>
                  <a:noFill/>
                </a:ln>
                <a:solidFill>
                  <a:srgbClr val="FF0000"/>
                </a:solidFill>
                <a:effectLst/>
                <a:latin typeface="Times New Roman" pitchFamily="18" charset="0"/>
                <a:ea typeface="宋体" pitchFamily="2" charset="-122"/>
                <a:cs typeface="Times New Roman" pitchFamily="18" charset="0"/>
              </a:rPr>
              <a:t>）由（</a:t>
            </a:r>
            <a:r>
              <a:rPr kumimoji="0" lang="en-US" altLang="zh-CN" b="1" i="0" u="none" strike="noStrike" cap="none" normalizeH="0" baseline="0" dirty="0" smtClean="0">
                <a:ln>
                  <a:noFill/>
                </a:ln>
                <a:solidFill>
                  <a:srgbClr val="FF0000"/>
                </a:solidFill>
                <a:effectLst/>
                <a:latin typeface="Times New Roman" pitchFamily="18" charset="0"/>
                <a:ea typeface="宋体" pitchFamily="2" charset="-122"/>
                <a:cs typeface="Times New Roman" pitchFamily="18" charset="0"/>
              </a:rPr>
              <a:t>2</a:t>
            </a:r>
            <a:r>
              <a:rPr kumimoji="0" lang="zh-CN" altLang="en-US" b="1" i="0" u="none" strike="noStrike" cap="none" normalizeH="0" baseline="0" dirty="0" smtClean="0">
                <a:ln>
                  <a:noFill/>
                </a:ln>
                <a:solidFill>
                  <a:srgbClr val="FF0000"/>
                </a:solidFill>
                <a:effectLst/>
                <a:latin typeface="Times New Roman" pitchFamily="18" charset="0"/>
                <a:ea typeface="宋体" pitchFamily="2" charset="-122"/>
                <a:cs typeface="Times New Roman" pitchFamily="18" charset="0"/>
              </a:rPr>
              <a:t>）知，</a:t>
            </a:r>
            <a:r>
              <a:rPr kumimoji="0" lang="en-US" altLang="zh-CN" b="1" i="0" u="none" strike="noStrike" cap="none" normalizeH="0" baseline="0" dirty="0" smtClean="0">
                <a:ln>
                  <a:noFill/>
                </a:ln>
                <a:solidFill>
                  <a:srgbClr val="FF0000"/>
                </a:solidFill>
                <a:effectLst/>
                <a:latin typeface="Times New Roman" pitchFamily="18" charset="0"/>
                <a:ea typeface="宋体" pitchFamily="2" charset="-122"/>
                <a:cs typeface="Times New Roman" pitchFamily="18" charset="0"/>
              </a:rPr>
              <a:t>AB+AC</a:t>
            </a:r>
            <a:r>
              <a:rPr kumimoji="0" lang="zh-CN" altLang="en-US" b="1" i="0" u="none" strike="noStrike" cap="none" normalizeH="0" baseline="0" dirty="0" smtClean="0">
                <a:ln>
                  <a:noFill/>
                </a:ln>
                <a:solidFill>
                  <a:srgbClr val="FF0000"/>
                </a:solidFill>
                <a:effectLst/>
                <a:latin typeface="Times New Roman" pitchFamily="18" charset="0"/>
                <a:ea typeface="宋体" pitchFamily="2" charset="-122"/>
                <a:cs typeface="Times New Roman" pitchFamily="18" charset="0"/>
              </a:rPr>
              <a:t>＞</a:t>
            </a:r>
            <a:r>
              <a:rPr kumimoji="0" lang="en-US" altLang="zh-CN" b="1" i="0" u="none" strike="noStrike" cap="none" normalizeH="0" baseline="0" dirty="0" smtClean="0">
                <a:ln>
                  <a:noFill/>
                </a:ln>
                <a:solidFill>
                  <a:srgbClr val="FF0000"/>
                </a:solidFill>
                <a:effectLst/>
                <a:latin typeface="Times New Roman" pitchFamily="18" charset="0"/>
                <a:ea typeface="宋体" pitchFamily="2" charset="-122"/>
                <a:cs typeface="Times New Roman" pitchFamily="18" charset="0"/>
              </a:rPr>
              <a:t>OB+OC,BA+BC</a:t>
            </a:r>
            <a:r>
              <a:rPr kumimoji="0" lang="zh-CN" altLang="en-US" b="1" i="0" u="none" strike="noStrike" cap="none" normalizeH="0" baseline="0" dirty="0" smtClean="0">
                <a:ln>
                  <a:noFill/>
                </a:ln>
                <a:solidFill>
                  <a:srgbClr val="FF0000"/>
                </a:solidFill>
                <a:effectLst/>
                <a:latin typeface="Times New Roman" pitchFamily="18" charset="0"/>
                <a:ea typeface="宋体" pitchFamily="2" charset="-122"/>
                <a:cs typeface="Times New Roman" pitchFamily="18" charset="0"/>
              </a:rPr>
              <a:t>＞</a:t>
            </a:r>
            <a:r>
              <a:rPr kumimoji="0" lang="en-US" altLang="zh-CN" b="1" i="0" u="none" strike="noStrike" cap="none" normalizeH="0" baseline="0" dirty="0" smtClean="0">
                <a:ln>
                  <a:noFill/>
                </a:ln>
                <a:solidFill>
                  <a:srgbClr val="FF0000"/>
                </a:solidFill>
                <a:effectLst/>
                <a:latin typeface="Times New Roman" pitchFamily="18" charset="0"/>
                <a:ea typeface="宋体" pitchFamily="2" charset="-122"/>
                <a:cs typeface="Times New Roman" pitchFamily="18" charset="0"/>
              </a:rPr>
              <a:t>OA+OC,CA+CB</a:t>
            </a:r>
            <a:r>
              <a:rPr kumimoji="0" lang="zh-CN" altLang="en-US" b="1" i="0" u="none" strike="noStrike" cap="none" normalizeH="0" baseline="0" dirty="0" smtClean="0">
                <a:ln>
                  <a:noFill/>
                </a:ln>
                <a:solidFill>
                  <a:srgbClr val="FF0000"/>
                </a:solidFill>
                <a:effectLst/>
                <a:latin typeface="Times New Roman" pitchFamily="18" charset="0"/>
                <a:ea typeface="宋体" pitchFamily="2" charset="-122"/>
                <a:cs typeface="Times New Roman" pitchFamily="18" charset="0"/>
              </a:rPr>
              <a:t>＞</a:t>
            </a:r>
            <a:r>
              <a:rPr kumimoji="0" lang="en-US" altLang="zh-CN" b="1" i="0" u="none" strike="noStrike" cap="none" normalizeH="0" baseline="0" dirty="0" smtClean="0">
                <a:ln>
                  <a:noFill/>
                </a:ln>
                <a:solidFill>
                  <a:srgbClr val="FF0000"/>
                </a:solidFill>
                <a:effectLst/>
                <a:latin typeface="Times New Roman" pitchFamily="18" charset="0"/>
                <a:ea typeface="宋体" pitchFamily="2" charset="-122"/>
                <a:cs typeface="Times New Roman" pitchFamily="18" charset="0"/>
              </a:rPr>
              <a:t>OA+OB,</a:t>
            </a:r>
            <a:r>
              <a:rPr kumimoji="0" lang="zh-CN" altLang="en-US" b="1" i="0" u="none" strike="noStrike" cap="none" normalizeH="0" baseline="0" dirty="0" smtClean="0">
                <a:ln>
                  <a:noFill/>
                </a:ln>
                <a:solidFill>
                  <a:srgbClr val="FF0000"/>
                </a:solidFill>
                <a:effectLst/>
                <a:latin typeface="Times New Roman" pitchFamily="18" charset="0"/>
                <a:ea typeface="宋体" pitchFamily="2" charset="-122"/>
                <a:cs typeface="Times New Roman" pitchFamily="18" charset="0"/>
              </a:rPr>
              <a:t>三式相加得</a:t>
            </a:r>
            <a:r>
              <a:rPr kumimoji="0" lang="en-US" altLang="zh-CN" b="1" i="0" u="none" strike="noStrike" cap="none" normalizeH="0" baseline="0" dirty="0" smtClean="0">
                <a:ln>
                  <a:noFill/>
                </a:ln>
                <a:solidFill>
                  <a:srgbClr val="FF0000"/>
                </a:solidFill>
                <a:effectLst/>
                <a:latin typeface="Times New Roman" pitchFamily="18" charset="0"/>
                <a:ea typeface="宋体" pitchFamily="2" charset="-122"/>
                <a:cs typeface="Times New Roman" pitchFamily="18" charset="0"/>
              </a:rPr>
              <a:t>AB+AC+BC</a:t>
            </a:r>
            <a:r>
              <a:rPr kumimoji="0" lang="zh-CN" altLang="en-US" b="1" i="0" u="none" strike="noStrike" cap="none" normalizeH="0" baseline="0" dirty="0" smtClean="0">
                <a:ln>
                  <a:noFill/>
                </a:ln>
                <a:solidFill>
                  <a:srgbClr val="FF0000"/>
                </a:solidFill>
                <a:effectLst/>
                <a:latin typeface="Times New Roman" pitchFamily="18" charset="0"/>
                <a:ea typeface="宋体" pitchFamily="2" charset="-122"/>
                <a:cs typeface="Times New Roman" pitchFamily="18" charset="0"/>
              </a:rPr>
              <a:t>＞</a:t>
            </a:r>
            <a:r>
              <a:rPr kumimoji="0" lang="en-US" altLang="zh-CN" b="1" i="0" u="none" strike="noStrike" cap="none" normalizeH="0" baseline="0" dirty="0" smtClean="0">
                <a:ln>
                  <a:noFill/>
                </a:ln>
                <a:solidFill>
                  <a:srgbClr val="FF0000"/>
                </a:solidFill>
                <a:effectLst/>
                <a:latin typeface="Times New Roman" pitchFamily="18" charset="0"/>
                <a:ea typeface="宋体" pitchFamily="2" charset="-122"/>
                <a:cs typeface="Times New Roman" pitchFamily="18" charset="0"/>
              </a:rPr>
              <a:t>OA+OB+OC.</a:t>
            </a:r>
            <a:endParaRPr kumimoji="0" lang="en-US" altLang="zh-CN"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zh-CN" altLang="en-US" b="1" i="0" u="none" strike="noStrike" cap="none" normalizeH="0" baseline="0" dirty="0" smtClean="0">
                <a:ln>
                  <a:noFill/>
                </a:ln>
                <a:solidFill>
                  <a:srgbClr val="FF0000"/>
                </a:solidFill>
                <a:effectLst/>
                <a:latin typeface="Times New Roman" pitchFamily="18" charset="0"/>
                <a:ea typeface="宋体" pitchFamily="2" charset="-122"/>
                <a:cs typeface="Times New Roman" pitchFamily="18" charset="0"/>
              </a:rPr>
              <a:t>（</a:t>
            </a:r>
            <a:r>
              <a:rPr kumimoji="0" lang="en-US" altLang="zh-CN" b="1" i="0" u="none" strike="noStrike" cap="none" normalizeH="0" baseline="0" dirty="0" smtClean="0">
                <a:ln>
                  <a:noFill/>
                </a:ln>
                <a:solidFill>
                  <a:srgbClr val="FF0000"/>
                </a:solidFill>
                <a:effectLst/>
                <a:latin typeface="Times New Roman" pitchFamily="18" charset="0"/>
                <a:ea typeface="宋体" pitchFamily="2" charset="-122"/>
                <a:cs typeface="Times New Roman" pitchFamily="18" charset="0"/>
              </a:rPr>
              <a:t>4</a:t>
            </a:r>
            <a:r>
              <a:rPr kumimoji="0" lang="zh-CN" altLang="en-US" b="1" i="0" u="none" strike="noStrike" cap="none" normalizeH="0" baseline="0" dirty="0" smtClean="0">
                <a:ln>
                  <a:noFill/>
                </a:ln>
                <a:solidFill>
                  <a:srgbClr val="FF0000"/>
                </a:solidFill>
                <a:effectLst/>
                <a:latin typeface="Times New Roman" pitchFamily="18" charset="0"/>
                <a:ea typeface="宋体" pitchFamily="2" charset="-122"/>
                <a:cs typeface="Times New Roman" pitchFamily="18" charset="0"/>
              </a:rPr>
              <a:t>）水管长度在</a:t>
            </a:r>
            <a:r>
              <a:rPr kumimoji="0" lang="en-US" altLang="zh-CN" b="1" i="0" u="none" strike="noStrike" cap="none" normalizeH="0" baseline="0" dirty="0" smtClean="0">
                <a:ln>
                  <a:noFill/>
                </a:ln>
                <a:solidFill>
                  <a:srgbClr val="FF0000"/>
                </a:solidFill>
                <a:effectLst/>
                <a:latin typeface="Times New Roman" pitchFamily="18" charset="0"/>
                <a:ea typeface="宋体" pitchFamily="2" charset="-122"/>
                <a:cs typeface="Times New Roman" pitchFamily="18" charset="0"/>
              </a:rPr>
              <a:t>5~10km</a:t>
            </a:r>
            <a:r>
              <a:rPr kumimoji="0" lang="zh-CN" altLang="en-US" b="1" i="0" u="none" strike="noStrike" cap="none" normalizeH="0" baseline="0" dirty="0" smtClean="0">
                <a:ln>
                  <a:noFill/>
                </a:ln>
                <a:solidFill>
                  <a:srgbClr val="FF0000"/>
                </a:solidFill>
                <a:effectLst/>
                <a:latin typeface="Times New Roman" pitchFamily="18" charset="0"/>
                <a:ea typeface="宋体" pitchFamily="2" charset="-122"/>
                <a:cs typeface="Times New Roman" pitchFamily="18" charset="0"/>
              </a:rPr>
              <a:t>之间</a:t>
            </a:r>
            <a:r>
              <a:rPr kumimoji="0" lang="en-US" altLang="zh-CN" b="1" i="0" u="none" strike="noStrike" cap="none" normalizeH="0" baseline="0" dirty="0" smtClean="0">
                <a:ln>
                  <a:noFill/>
                </a:ln>
                <a:solidFill>
                  <a:srgbClr val="FF0000"/>
                </a:solidFill>
                <a:effectLst/>
                <a:latin typeface="Times New Roman" pitchFamily="18" charset="0"/>
                <a:ea typeface="宋体" pitchFamily="2" charset="-122"/>
                <a:cs typeface="Times New Roman" pitchFamily="18" charset="0"/>
              </a:rPr>
              <a:t>.</a:t>
            </a:r>
            <a:endParaRPr kumimoji="0" lang="en-US" altLang="zh-CN"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zh-CN" b="0" i="0" u="none" strike="noStrike" cap="none" normalizeH="0" baseline="0" dirty="0" smtClean="0">
                <a:ln>
                  <a:noFill/>
                </a:ln>
                <a:solidFill>
                  <a:schemeClr val="tx1"/>
                </a:solidFill>
                <a:effectLst/>
                <a:latin typeface="Arial" pitchFamily="34" charset="0"/>
                <a:ea typeface="宋体" pitchFamily="2" charset="-122"/>
                <a:cs typeface="宋体" pitchFamily="2" charset="-122"/>
              </a:rPr>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18437"/>
                                        </p:tgtEl>
                                        <p:attrNameLst>
                                          <p:attrName>style.visibility</p:attrName>
                                        </p:attrNameLst>
                                      </p:cBhvr>
                                      <p:to>
                                        <p:strVal val="visible"/>
                                      </p:to>
                                    </p:set>
                                    <p:animEffect transition="in" filter="checkerboard(across)">
                                      <p:cBhvr>
                                        <p:cTn id="12" dur="500"/>
                                        <p:tgtEl>
                                          <p:spTgt spid="184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fontScale="90000"/>
          </a:bodyPr>
          <a:lstStyle/>
          <a:p>
            <a:r>
              <a:rPr lang="zh-CN" altLang="zh-CN" b="1" dirty="0" smtClean="0"/>
              <a:t>知识</a:t>
            </a:r>
            <a:r>
              <a:rPr lang="en-US" altLang="zh-CN" b="1" dirty="0" smtClean="0"/>
              <a:t>2  </a:t>
            </a:r>
            <a:r>
              <a:rPr lang="zh-CN" altLang="zh-CN" b="1" dirty="0" smtClean="0"/>
              <a:t>三角形的三条重要线段</a:t>
            </a:r>
            <a:r>
              <a:rPr lang="zh-CN" altLang="zh-CN" dirty="0" smtClean="0"/>
              <a:t/>
            </a:r>
            <a:br>
              <a:rPr lang="zh-CN" altLang="zh-CN" dirty="0" smtClean="0"/>
            </a:br>
            <a:endParaRPr lang="zh-CN" altLang="en-US" dirty="0"/>
          </a:p>
        </p:txBody>
      </p:sp>
      <p:sp>
        <p:nvSpPr>
          <p:cNvPr id="3" name="内容占位符 2"/>
          <p:cNvSpPr>
            <a:spLocks noGrp="1"/>
          </p:cNvSpPr>
          <p:nvPr>
            <p:ph sz="quarter" idx="1"/>
          </p:nvPr>
        </p:nvSpPr>
        <p:spPr>
          <a:xfrm>
            <a:off x="457200" y="1219200"/>
            <a:ext cx="8229600" cy="1849760"/>
          </a:xfrm>
        </p:spPr>
        <p:txBody>
          <a:bodyPr/>
          <a:lstStyle/>
          <a:p>
            <a:r>
              <a:rPr lang="zh-CN" altLang="zh-CN" b="1" dirty="0" smtClean="0"/>
              <a:t>例</a:t>
            </a:r>
            <a:r>
              <a:rPr lang="en-US" altLang="zh-CN" b="1" dirty="0" smtClean="0"/>
              <a:t>2 </a:t>
            </a:r>
            <a:r>
              <a:rPr lang="zh-CN" altLang="zh-CN" dirty="0" smtClean="0"/>
              <a:t>（</a:t>
            </a:r>
            <a:r>
              <a:rPr lang="en-US" altLang="zh-CN" dirty="0" smtClean="0"/>
              <a:t>1</a:t>
            </a:r>
            <a:r>
              <a:rPr lang="zh-CN" altLang="zh-CN" dirty="0" smtClean="0"/>
              <a:t>）如图，</a:t>
            </a:r>
            <a:r>
              <a:rPr lang="en-US" altLang="zh-CN" dirty="0" smtClean="0"/>
              <a:t>D</a:t>
            </a:r>
            <a:r>
              <a:rPr lang="zh-CN" altLang="zh-CN" dirty="0" smtClean="0"/>
              <a:t>、</a:t>
            </a:r>
            <a:r>
              <a:rPr lang="en-US" altLang="zh-CN" dirty="0" smtClean="0"/>
              <a:t>E</a:t>
            </a:r>
            <a:r>
              <a:rPr lang="zh-CN" altLang="zh-CN" dirty="0" smtClean="0"/>
              <a:t>分别是</a:t>
            </a:r>
            <a:r>
              <a:rPr lang="en-US" altLang="zh-CN" dirty="0" smtClean="0"/>
              <a:t>△ABC</a:t>
            </a:r>
            <a:r>
              <a:rPr lang="zh-CN" altLang="zh-CN" dirty="0" smtClean="0"/>
              <a:t>的边</a:t>
            </a:r>
            <a:r>
              <a:rPr lang="en-US" altLang="zh-CN" dirty="0" smtClean="0"/>
              <a:t>AB</a:t>
            </a:r>
            <a:r>
              <a:rPr lang="zh-CN" altLang="zh-CN" dirty="0" smtClean="0"/>
              <a:t>、</a:t>
            </a:r>
            <a:r>
              <a:rPr lang="en-US" altLang="zh-CN" dirty="0" smtClean="0"/>
              <a:t>AC</a:t>
            </a:r>
            <a:r>
              <a:rPr lang="zh-CN" altLang="zh-CN" dirty="0" smtClean="0"/>
              <a:t>上的中点，则</a:t>
            </a:r>
            <a:r>
              <a:rPr lang="en-US" altLang="zh-CN" dirty="0" smtClean="0"/>
              <a:t>S</a:t>
            </a:r>
            <a:r>
              <a:rPr lang="en-US" altLang="zh-CN" baseline="-25000" dirty="0" smtClean="0"/>
              <a:t>△ADE</a:t>
            </a:r>
            <a:r>
              <a:rPr lang="zh-CN" altLang="zh-CN" dirty="0" smtClean="0"/>
              <a:t>：</a:t>
            </a:r>
            <a:r>
              <a:rPr lang="en-US" altLang="zh-CN" dirty="0" smtClean="0"/>
              <a:t>S</a:t>
            </a:r>
            <a:r>
              <a:rPr lang="en-US" altLang="zh-CN" baseline="-25000" dirty="0" smtClean="0"/>
              <a:t>△ABC</a:t>
            </a:r>
            <a:r>
              <a:rPr lang="en-US" altLang="zh-CN" dirty="0" smtClean="0"/>
              <a:t>=______</a:t>
            </a:r>
            <a:r>
              <a:rPr lang="zh-CN" altLang="zh-CN" dirty="0" smtClean="0"/>
              <a:t>．</a:t>
            </a:r>
          </a:p>
          <a:p>
            <a:endParaRPr lang="zh-CN" altLang="en-US" dirty="0"/>
          </a:p>
        </p:txBody>
      </p:sp>
      <p:pic>
        <p:nvPicPr>
          <p:cNvPr id="4" name="图片 3" descr="http://hiphotos.baidu.com/zhidao/pic/item/d009b3de9c82d1581c0cb905830a19d8bd3e42fc.jpg"/>
          <p:cNvPicPr/>
          <p:nvPr/>
        </p:nvPicPr>
        <p:blipFill>
          <a:blip r:embed="rId2" cstate="print">
            <a:extLst>
              <a:ext uri="{28A0092B-C50C-407E-A947-70E740481C1C}">
                <a14:useLocalDpi xmlns:lc="http://schemas.openxmlformats.org/drawingml/2006/lockedCanvas" xmlns:pic="http://schemas.openxmlformats.org/drawingml/2006/picture" xmlns:a14="http://schemas.microsoft.com/office/drawing/2010/main" xmlns:wpsCustomData="http://www.wps.cn/officeDocument/2013/wpsCustomData"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0="urn:schemas-microsoft-com:office:word" xmlns:w14="http://schemas.microsoft.com/office/word/2010/wordml" xmlns:w="http://schemas.openxmlformats.org/wordprocessingml/2006/main" xmlns:wp="http://schemas.openxmlformats.org/drawingml/2006/wordprocessingDrawing" xmlns:wp14="http://schemas.microsoft.com/office/word/2010/wordprocessingDrawing" xmlns:v="urn:schemas-microsoft-com:vml" xmlns:m="http://schemas.openxmlformats.org/officeDocument/2006/math" xmlns:o="urn:schemas-microsoft-com:office:office" xmlns:mc="http://schemas.openxmlformats.org/markup-compatibility/2006" xmlns:wpc="http://schemas.microsoft.com/office/word/2010/wordprocessingCanvas" xmlns="" val="0"/>
              </a:ext>
            </a:extLst>
          </a:blip>
          <a:srcRect/>
          <a:stretch>
            <a:fillRect/>
          </a:stretch>
        </p:blipFill>
        <p:spPr>
          <a:xfrm>
            <a:off x="6516216" y="1844824"/>
            <a:ext cx="1224136" cy="1080120"/>
          </a:xfrm>
          <a:prstGeom prst="rect">
            <a:avLst/>
          </a:prstGeom>
          <a:noFill/>
          <a:ln>
            <a:noFill/>
          </a:ln>
        </p:spPr>
      </p:pic>
      <p:sp>
        <p:nvSpPr>
          <p:cNvPr id="5" name="TextBox 4"/>
          <p:cNvSpPr txBox="1"/>
          <p:nvPr/>
        </p:nvSpPr>
        <p:spPr>
          <a:xfrm>
            <a:off x="4283968" y="1556792"/>
            <a:ext cx="1584176" cy="461665"/>
          </a:xfrm>
          <a:prstGeom prst="rect">
            <a:avLst/>
          </a:prstGeom>
          <a:noFill/>
        </p:spPr>
        <p:txBody>
          <a:bodyPr wrap="square" rtlCol="0">
            <a:spAutoFit/>
          </a:bodyPr>
          <a:lstStyle/>
          <a:p>
            <a:r>
              <a:rPr lang="en-US" altLang="zh-CN" sz="2400" b="1" kern="100" dirty="0" smtClean="0">
                <a:solidFill>
                  <a:srgbClr val="FF0000"/>
                </a:solidFill>
                <a:latin typeface="Times New Roman"/>
                <a:ea typeface="宋体"/>
              </a:rPr>
              <a:t>1</a:t>
            </a:r>
            <a:r>
              <a:rPr lang="zh-CN" altLang="zh-CN" sz="2400" b="1" kern="100" dirty="0" smtClean="0">
                <a:solidFill>
                  <a:srgbClr val="FF0000"/>
                </a:solidFill>
                <a:latin typeface="Times New Roman"/>
                <a:ea typeface="宋体"/>
                <a:cs typeface="Times New Roman"/>
              </a:rPr>
              <a:t>：</a:t>
            </a:r>
            <a:r>
              <a:rPr lang="en-US" altLang="zh-CN" sz="2400" b="1" kern="100" dirty="0" smtClean="0">
                <a:solidFill>
                  <a:srgbClr val="FF0000"/>
                </a:solidFill>
                <a:latin typeface="Times New Roman"/>
                <a:ea typeface="宋体"/>
              </a:rPr>
              <a:t>4</a:t>
            </a:r>
            <a:endParaRPr lang="zh-CN" altLang="en-US" sz="2400" dirty="0"/>
          </a:p>
        </p:txBody>
      </p:sp>
      <p:sp>
        <p:nvSpPr>
          <p:cNvPr id="23553" name="Rectangle 1"/>
          <p:cNvSpPr>
            <a:spLocks noChangeArrowheads="1"/>
          </p:cNvSpPr>
          <p:nvPr/>
        </p:nvSpPr>
        <p:spPr bwMode="auto">
          <a:xfrm>
            <a:off x="755576" y="3356992"/>
            <a:ext cx="7776864" cy="129266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lang="en-US" altLang="zh-CN" sz="2600" dirty="0" smtClean="0"/>
              <a:t>    </a:t>
            </a:r>
            <a:r>
              <a:rPr lang="zh-CN" altLang="zh-CN" sz="2600" dirty="0" smtClean="0"/>
              <a:t>（</a:t>
            </a:r>
            <a:r>
              <a:rPr lang="en-US" altLang="zh-CN" sz="2600" dirty="0"/>
              <a:t>2</a:t>
            </a:r>
            <a:r>
              <a:rPr lang="zh-CN" altLang="en-US" sz="2600" dirty="0"/>
              <a:t>）如图所示，在△</a:t>
            </a:r>
            <a:r>
              <a:rPr lang="en-US" altLang="zh-CN" sz="2600" dirty="0"/>
              <a:t>ABC</a:t>
            </a:r>
            <a:r>
              <a:rPr lang="zh-CN" altLang="en-US" sz="2600" dirty="0"/>
              <a:t>中：①画出</a:t>
            </a:r>
            <a:r>
              <a:rPr lang="en-US" altLang="zh-CN" sz="2600" dirty="0"/>
              <a:t>BC</a:t>
            </a:r>
            <a:r>
              <a:rPr lang="zh-CN" altLang="en-US" sz="2600" dirty="0"/>
              <a:t>边上的高</a:t>
            </a:r>
            <a:r>
              <a:rPr lang="en-US" altLang="zh-CN" sz="2600" dirty="0"/>
              <a:t>AD</a:t>
            </a:r>
            <a:r>
              <a:rPr lang="zh-CN" altLang="en-US" sz="2600" dirty="0"/>
              <a:t>和△</a:t>
            </a:r>
            <a:r>
              <a:rPr lang="en-US" altLang="zh-CN" sz="2600" dirty="0"/>
              <a:t>ABC</a:t>
            </a:r>
            <a:r>
              <a:rPr lang="zh-CN" altLang="en-US" sz="2600" dirty="0"/>
              <a:t>中∠</a:t>
            </a:r>
            <a:r>
              <a:rPr lang="en-US" altLang="zh-CN" sz="2600" dirty="0"/>
              <a:t>A</a:t>
            </a:r>
            <a:r>
              <a:rPr lang="zh-CN" altLang="en-US" sz="2600" dirty="0"/>
              <a:t>的角平分线</a:t>
            </a:r>
            <a:r>
              <a:rPr lang="en-US" altLang="zh-CN" sz="2600" dirty="0"/>
              <a:t>AE</a:t>
            </a:r>
            <a:r>
              <a:rPr lang="zh-CN" altLang="en-US" sz="2600" dirty="0"/>
              <a:t>．②若∠</a:t>
            </a:r>
            <a:r>
              <a:rPr lang="en-US" altLang="zh-CN" sz="2600" dirty="0"/>
              <a:t>B=30°</a:t>
            </a:r>
            <a:r>
              <a:rPr lang="zh-CN" altLang="en-US" sz="2600" dirty="0"/>
              <a:t>，∠</a:t>
            </a:r>
            <a:r>
              <a:rPr lang="en-US" altLang="zh-CN" sz="2600" dirty="0"/>
              <a:t>ACB=130°</a:t>
            </a:r>
            <a:r>
              <a:rPr lang="zh-CN" altLang="en-US" sz="2600" dirty="0"/>
              <a:t>，求∠</a:t>
            </a:r>
            <a:r>
              <a:rPr lang="en-US" altLang="zh-CN" sz="2600" dirty="0"/>
              <a:t>BAD</a:t>
            </a:r>
            <a:r>
              <a:rPr lang="zh-CN" altLang="en-US" sz="2600" dirty="0"/>
              <a:t>和∠</a:t>
            </a:r>
            <a:r>
              <a:rPr lang="en-US" altLang="zh-CN" sz="2600" dirty="0"/>
              <a:t>EAD</a:t>
            </a:r>
            <a:r>
              <a:rPr lang="zh-CN" altLang="en-US" sz="2600" dirty="0"/>
              <a:t>的度数．</a:t>
            </a:r>
          </a:p>
        </p:txBody>
      </p:sp>
      <p:pic>
        <p:nvPicPr>
          <p:cNvPr id="8" name="图片 7" descr="https://gss0.baidu.com/94o3dSag_xI4khGko9WTAnF6hhy/zhidao/pic/item/8c1001e93901213fa870116f57e736d12e2e95c5.jpg"/>
          <p:cNvPicPr/>
          <p:nvPr/>
        </p:nvPicPr>
        <p:blipFill>
          <a:blip r:embed="rId3" cstate="print">
            <a:extLst>
              <a:ext uri="{28A0092B-C50C-407E-A947-70E740481C1C}">
                <a14:useLocalDpi xmlns:lc="http://schemas.openxmlformats.org/drawingml/2006/lockedCanvas" xmlns:pic="http://schemas.openxmlformats.org/drawingml/2006/picture" xmlns:a14="http://schemas.microsoft.com/office/drawing/2010/main" xmlns:wpsCustomData="http://www.wps.cn/officeDocument/2013/wpsCustomData"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0="urn:schemas-microsoft-com:office:word" xmlns:w14="http://schemas.microsoft.com/office/word/2010/wordml" xmlns:w="http://schemas.openxmlformats.org/wordprocessingml/2006/main" xmlns:wp="http://schemas.openxmlformats.org/drawingml/2006/wordprocessingDrawing" xmlns:wp14="http://schemas.microsoft.com/office/word/2010/wordprocessingDrawing" xmlns:v="urn:schemas-microsoft-com:vml" xmlns:m="http://schemas.openxmlformats.org/officeDocument/2006/math" xmlns:o="urn:schemas-microsoft-com:office:office" xmlns:mc="http://schemas.openxmlformats.org/markup-compatibility/2006" xmlns:wpc="http://schemas.microsoft.com/office/word/2010/wordprocessingCanvas" xmlns="" val="0"/>
              </a:ext>
            </a:extLst>
          </a:blip>
          <a:srcRect/>
          <a:stretch>
            <a:fillRect/>
          </a:stretch>
        </p:blipFill>
        <p:spPr>
          <a:xfrm>
            <a:off x="6876256" y="4437112"/>
            <a:ext cx="1440160" cy="1296144"/>
          </a:xfrm>
          <a:prstGeom prst="rect">
            <a:avLst/>
          </a:prstGeom>
          <a:noFill/>
          <a:ln>
            <a:noFill/>
          </a:ln>
        </p:spPr>
      </p:pic>
      <p:sp>
        <p:nvSpPr>
          <p:cNvPr id="9" name="TextBox 8"/>
          <p:cNvSpPr txBox="1"/>
          <p:nvPr/>
        </p:nvSpPr>
        <p:spPr>
          <a:xfrm>
            <a:off x="1331640" y="5373216"/>
            <a:ext cx="4824536" cy="400110"/>
          </a:xfrm>
          <a:prstGeom prst="rect">
            <a:avLst/>
          </a:prstGeom>
          <a:noFill/>
        </p:spPr>
        <p:txBody>
          <a:bodyPr wrap="square" rtlCol="0">
            <a:spAutoFit/>
          </a:bodyPr>
          <a:lstStyle/>
          <a:p>
            <a:r>
              <a:rPr lang="zh-CN" altLang="zh-CN" sz="2000" b="1" kern="100" dirty="0" smtClean="0">
                <a:solidFill>
                  <a:srgbClr val="FF0000"/>
                </a:solidFill>
                <a:latin typeface="Times New Roman"/>
                <a:ea typeface="宋体"/>
                <a:cs typeface="Times New Roman"/>
              </a:rPr>
              <a:t>画图略，</a:t>
            </a:r>
            <a:r>
              <a:rPr lang="zh-CN" altLang="zh-CN" sz="2000" b="1" kern="100" dirty="0" smtClean="0">
                <a:solidFill>
                  <a:srgbClr val="FF0000"/>
                </a:solidFill>
                <a:ea typeface="Times New Roman"/>
              </a:rPr>
              <a:t> </a:t>
            </a:r>
            <a:r>
              <a:rPr lang="zh-CN" altLang="zh-CN" sz="2000" b="1" kern="100" dirty="0" smtClean="0">
                <a:solidFill>
                  <a:srgbClr val="FF0000"/>
                </a:solidFill>
                <a:latin typeface="Times New Roman"/>
                <a:ea typeface="宋体"/>
                <a:cs typeface="Times New Roman"/>
              </a:rPr>
              <a:t>∠</a:t>
            </a:r>
            <a:r>
              <a:rPr lang="en-US" altLang="zh-CN" sz="2000" b="1" kern="100" dirty="0" smtClean="0">
                <a:solidFill>
                  <a:srgbClr val="FF0000"/>
                </a:solidFill>
                <a:latin typeface="Times New Roman"/>
                <a:ea typeface="宋体"/>
              </a:rPr>
              <a:t>BAD=60</a:t>
            </a:r>
            <a:r>
              <a:rPr lang="zh-CN" altLang="zh-CN" sz="2000" b="1" kern="100" dirty="0" smtClean="0">
                <a:solidFill>
                  <a:srgbClr val="FF0000"/>
                </a:solidFill>
                <a:latin typeface="Times New Roman"/>
                <a:ea typeface="宋体"/>
                <a:cs typeface="Times New Roman"/>
              </a:rPr>
              <a:t>°，∠</a:t>
            </a:r>
            <a:r>
              <a:rPr lang="en-US" altLang="zh-CN" sz="2000" b="1" kern="100" dirty="0" smtClean="0">
                <a:solidFill>
                  <a:srgbClr val="FF0000"/>
                </a:solidFill>
                <a:latin typeface="Times New Roman"/>
                <a:ea typeface="宋体"/>
              </a:rPr>
              <a:t>EAD=50</a:t>
            </a:r>
            <a:r>
              <a:rPr lang="zh-CN" altLang="zh-CN" sz="2000" b="1" kern="100" dirty="0" smtClean="0">
                <a:solidFill>
                  <a:srgbClr val="FF0000"/>
                </a:solidFill>
                <a:latin typeface="Times New Roman"/>
                <a:ea typeface="宋体"/>
                <a:cs typeface="Times New Roman"/>
              </a:rPr>
              <a:t>°</a:t>
            </a:r>
            <a:endParaRPr lang="zh-CN" altLang="en-US" sz="2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ppt_x"/>
                                          </p:val>
                                        </p:tav>
                                        <p:tav tm="100000">
                                          <p:val>
                                            <p:strVal val="#ppt_x"/>
                                          </p:val>
                                        </p:tav>
                                      </p:tavLst>
                                    </p:anim>
                                    <p:anim calcmode="lin" valueType="num">
                                      <p:cBhvr additive="base">
                                        <p:cTn id="13"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395536" y="548680"/>
            <a:ext cx="8229600" cy="990600"/>
          </a:xfrm>
        </p:spPr>
        <p:txBody>
          <a:bodyPr>
            <a:normAutofit fontScale="90000"/>
          </a:bodyPr>
          <a:lstStyle/>
          <a:p>
            <a:r>
              <a:rPr lang="zh-CN" altLang="zh-CN" b="1" dirty="0" smtClean="0"/>
              <a:t>【同类练习】</a:t>
            </a:r>
            <a:r>
              <a:rPr lang="zh-CN" altLang="zh-CN" dirty="0" smtClean="0"/>
              <a:t/>
            </a:r>
            <a:br>
              <a:rPr lang="zh-CN" altLang="zh-CN" dirty="0" smtClean="0"/>
            </a:br>
            <a:endParaRPr lang="zh-CN" altLang="en-US" dirty="0"/>
          </a:p>
        </p:txBody>
      </p:sp>
      <p:sp>
        <p:nvSpPr>
          <p:cNvPr id="3" name="内容占位符 2"/>
          <p:cNvSpPr>
            <a:spLocks noGrp="1"/>
          </p:cNvSpPr>
          <p:nvPr>
            <p:ph sz="quarter" idx="1"/>
          </p:nvPr>
        </p:nvSpPr>
        <p:spPr>
          <a:xfrm>
            <a:off x="457200" y="1219200"/>
            <a:ext cx="8229600" cy="4874096"/>
          </a:xfrm>
        </p:spPr>
        <p:txBody>
          <a:bodyPr/>
          <a:lstStyle/>
          <a:p>
            <a:r>
              <a:rPr lang="en-US" altLang="zh-CN" dirty="0" smtClean="0"/>
              <a:t>1.</a:t>
            </a:r>
            <a:r>
              <a:rPr lang="zh-CN" altLang="zh-CN" dirty="0" smtClean="0"/>
              <a:t>下列说法中错误的是（</a:t>
            </a:r>
            <a:r>
              <a:rPr lang="en-US" altLang="zh-CN" dirty="0" smtClean="0"/>
              <a:t>   </a:t>
            </a:r>
            <a:r>
              <a:rPr lang="zh-CN" altLang="zh-CN" dirty="0" smtClean="0"/>
              <a:t>）</a:t>
            </a:r>
          </a:p>
          <a:p>
            <a:r>
              <a:rPr lang="en-US" altLang="zh-CN" dirty="0" smtClean="0"/>
              <a:t>A </a:t>
            </a:r>
            <a:r>
              <a:rPr lang="zh-CN" altLang="zh-CN" dirty="0" smtClean="0"/>
              <a:t>三角形的三条角平分线相交于三角形内一点</a:t>
            </a:r>
          </a:p>
          <a:p>
            <a:r>
              <a:rPr lang="en-US" altLang="zh-CN" dirty="0" smtClean="0"/>
              <a:t>B </a:t>
            </a:r>
            <a:r>
              <a:rPr lang="zh-CN" altLang="zh-CN" dirty="0" smtClean="0"/>
              <a:t>三角形的三条中线相交于三角形内一点</a:t>
            </a:r>
          </a:p>
          <a:p>
            <a:r>
              <a:rPr lang="en-US" altLang="zh-CN" dirty="0" smtClean="0"/>
              <a:t>C </a:t>
            </a:r>
            <a:r>
              <a:rPr lang="zh-CN" altLang="zh-CN" dirty="0" smtClean="0"/>
              <a:t>等边三角形的三条高相交于三角形内一点</a:t>
            </a:r>
          </a:p>
          <a:p>
            <a:r>
              <a:rPr lang="en-US" altLang="zh-CN" dirty="0" smtClean="0"/>
              <a:t>D </a:t>
            </a:r>
            <a:r>
              <a:rPr lang="zh-CN" altLang="zh-CN" dirty="0" smtClean="0"/>
              <a:t>三角形的三条高所在的直线相交于三角形内一点</a:t>
            </a:r>
            <a:endParaRPr lang="en-US" altLang="zh-CN" dirty="0" smtClean="0"/>
          </a:p>
          <a:p>
            <a:endParaRPr lang="en-US" altLang="zh-CN" dirty="0" smtClean="0"/>
          </a:p>
          <a:p>
            <a:r>
              <a:rPr lang="en-US" altLang="zh-CN" dirty="0" smtClean="0"/>
              <a:t>2. </a:t>
            </a:r>
            <a:r>
              <a:rPr lang="zh-CN" altLang="zh-CN" dirty="0" smtClean="0"/>
              <a:t>如图，△ABC三边的中线AD、BE、CF的公共点为G，若</a:t>
            </a:r>
            <a:r>
              <a:rPr lang="en-US" altLang="zh-CN" dirty="0" smtClean="0"/>
              <a:t> </a:t>
            </a:r>
            <a:r>
              <a:rPr lang="zh-CN" altLang="zh-CN" dirty="0" smtClean="0"/>
              <a:t>，则图中阴影部分的面积是______．</a:t>
            </a:r>
          </a:p>
          <a:p>
            <a:endParaRPr lang="en-US" altLang="zh-CN" dirty="0" smtClean="0"/>
          </a:p>
          <a:p>
            <a:endParaRPr lang="en-US" altLang="zh-CN" dirty="0" smtClean="0"/>
          </a:p>
          <a:p>
            <a:endParaRPr lang="en-US" altLang="zh-CN" dirty="0" smtClean="0"/>
          </a:p>
          <a:p>
            <a:endParaRPr lang="zh-CN" altLang="en-US" dirty="0"/>
          </a:p>
        </p:txBody>
      </p:sp>
      <p:pic>
        <p:nvPicPr>
          <p:cNvPr id="4" name="图片 3" descr="https://gss0.baidu.com/7LsWdDW5_xN3otqbppnN2DJv/doc/pic/item/f7246b600c338744dd1917bb560fd9f9d62aa01c.jpg"/>
          <p:cNvPicPr/>
          <p:nvPr/>
        </p:nvPicPr>
        <p:blipFill>
          <a:blip r:embed="rId2" cstate="print">
            <a:extLst>
              <a:ext uri="{28A0092B-C50C-407E-A947-70E740481C1C}">
                <a14:useLocalDpi xmlns:lc="http://schemas.openxmlformats.org/drawingml/2006/lockedCanvas" xmlns:pic="http://schemas.openxmlformats.org/drawingml/2006/picture" xmlns:a14="http://schemas.microsoft.com/office/drawing/2010/main" xmlns:wpsCustomData="http://www.wps.cn/officeDocument/2013/wpsCustomData"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0="urn:schemas-microsoft-com:office:word" xmlns:w14="http://schemas.microsoft.com/office/word/2010/wordml" xmlns:w="http://schemas.openxmlformats.org/wordprocessingml/2006/main" xmlns:wp="http://schemas.openxmlformats.org/drawingml/2006/wordprocessingDrawing" xmlns:wp14="http://schemas.microsoft.com/office/word/2010/wordprocessingDrawing" xmlns:v="urn:schemas-microsoft-com:vml" xmlns:m="http://schemas.openxmlformats.org/officeDocument/2006/math" xmlns:o="urn:schemas-microsoft-com:office:office" xmlns:mc="http://schemas.openxmlformats.org/markup-compatibility/2006" xmlns:wpc="http://schemas.microsoft.com/office/word/2010/wordprocessingCanvas" xmlns="" val="0"/>
              </a:ext>
            </a:extLst>
          </a:blip>
          <a:srcRect/>
          <a:stretch>
            <a:fillRect/>
          </a:stretch>
        </p:blipFill>
        <p:spPr>
          <a:xfrm>
            <a:off x="1187624" y="5157192"/>
            <a:ext cx="1728192" cy="1224136"/>
          </a:xfrm>
          <a:prstGeom prst="rect">
            <a:avLst/>
          </a:prstGeom>
          <a:noFill/>
          <a:ln>
            <a:noFill/>
          </a:ln>
        </p:spPr>
      </p:pic>
      <p:sp>
        <p:nvSpPr>
          <p:cNvPr id="6" name="TextBox 5"/>
          <p:cNvSpPr txBox="1"/>
          <p:nvPr/>
        </p:nvSpPr>
        <p:spPr>
          <a:xfrm>
            <a:off x="4355976" y="1268760"/>
            <a:ext cx="792088" cy="461665"/>
          </a:xfrm>
          <a:prstGeom prst="rect">
            <a:avLst/>
          </a:prstGeom>
          <a:noFill/>
        </p:spPr>
        <p:txBody>
          <a:bodyPr wrap="square" rtlCol="0">
            <a:spAutoFit/>
          </a:bodyPr>
          <a:lstStyle/>
          <a:p>
            <a:r>
              <a:rPr lang="en-US" altLang="zh-CN" sz="2400" b="1" dirty="0" smtClean="0">
                <a:solidFill>
                  <a:srgbClr val="FF0000"/>
                </a:solidFill>
                <a:latin typeface="Times New Roman" pitchFamily="18" charset="0"/>
                <a:cs typeface="Times New Roman" pitchFamily="18" charset="0"/>
              </a:rPr>
              <a:t>D</a:t>
            </a:r>
            <a:endParaRPr lang="zh-CN" altLang="en-US" sz="2400" b="1" dirty="0">
              <a:solidFill>
                <a:srgbClr val="FF0000"/>
              </a:solidFill>
              <a:latin typeface="Times New Roman" pitchFamily="18" charset="0"/>
              <a:cs typeface="Times New Roman" pitchFamily="18" charset="0"/>
            </a:endParaRPr>
          </a:p>
        </p:txBody>
      </p:sp>
      <p:sp>
        <p:nvSpPr>
          <p:cNvPr id="7" name="TextBox 6"/>
          <p:cNvSpPr txBox="1"/>
          <p:nvPr/>
        </p:nvSpPr>
        <p:spPr>
          <a:xfrm>
            <a:off x="5292080" y="4293096"/>
            <a:ext cx="1296144" cy="461665"/>
          </a:xfrm>
          <a:prstGeom prst="rect">
            <a:avLst/>
          </a:prstGeom>
          <a:noFill/>
        </p:spPr>
        <p:txBody>
          <a:bodyPr wrap="square" rtlCol="0">
            <a:spAutoFit/>
          </a:bodyPr>
          <a:lstStyle/>
          <a:p>
            <a:r>
              <a:rPr lang="en-US" altLang="zh-CN" sz="2400" b="1" dirty="0" smtClean="0">
                <a:solidFill>
                  <a:srgbClr val="FF0000"/>
                </a:solidFill>
              </a:rPr>
              <a:t>4</a:t>
            </a:r>
            <a:endParaRPr lang="zh-CN" altLang="en-US" sz="2400"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i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checkerboard(across)">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914400" y="-990600"/>
            <a:ext cx="8229600" cy="990600"/>
          </a:xfrm>
        </p:spPr>
        <p:txBody>
          <a:bodyPr/>
          <a:lstStyle/>
          <a:p>
            <a:endParaRPr lang="zh-CN" altLang="en-US" dirty="0"/>
          </a:p>
        </p:txBody>
      </p:sp>
      <p:pic>
        <p:nvPicPr>
          <p:cNvPr id="4" name="内容占位符 3" descr="http://czsx.cooco.net.cn/files/down/test/2016/06/05/05/2016060505222169370672.files/image008.jpg"/>
          <p:cNvPicPr>
            <a:picLocks noGrp="1"/>
          </p:cNvPicPr>
          <p:nvPr>
            <p:ph sz="quarter" idx="1"/>
          </p:nvPr>
        </p:nvPicPr>
        <p:blipFill>
          <a:blip r:embed="rId2" cstate="print">
            <a:extLst>
              <a:ext uri="{28A0092B-C50C-407E-A947-70E740481C1C}">
                <a14:useLocalDpi xmlns:lc="http://schemas.openxmlformats.org/drawingml/2006/lockedCanvas" xmlns:pic="http://schemas.openxmlformats.org/drawingml/2006/picture" xmlns:a14="http://schemas.microsoft.com/office/drawing/2010/main" xmlns:wpsCustomData="http://www.wps.cn/officeDocument/2013/wpsCustomData"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0="urn:schemas-microsoft-com:office:word" xmlns:w14="http://schemas.microsoft.com/office/word/2010/wordml" xmlns:w="http://schemas.openxmlformats.org/wordprocessingml/2006/main" xmlns:wp="http://schemas.openxmlformats.org/drawingml/2006/wordprocessingDrawing" xmlns:wp14="http://schemas.microsoft.com/office/word/2010/wordprocessingDrawing" xmlns:v="urn:schemas-microsoft-com:vml" xmlns:m="http://schemas.openxmlformats.org/officeDocument/2006/math" xmlns:o="urn:schemas-microsoft-com:office:office" xmlns:mc="http://schemas.openxmlformats.org/markup-compatibility/2006" xmlns:wpc="http://schemas.microsoft.com/office/word/2010/wordprocessingCanvas" xmlns="" val="0"/>
              </a:ext>
            </a:extLst>
          </a:blip>
          <a:srcRect/>
          <a:stretch>
            <a:fillRect/>
          </a:stretch>
        </p:blipFill>
        <p:spPr>
          <a:xfrm>
            <a:off x="6012160" y="3429000"/>
            <a:ext cx="2160240" cy="1728192"/>
          </a:xfrm>
          <a:prstGeom prst="rect">
            <a:avLst/>
          </a:prstGeom>
          <a:noFill/>
          <a:ln>
            <a:noFill/>
          </a:ln>
        </p:spPr>
      </p:pic>
      <p:sp>
        <p:nvSpPr>
          <p:cNvPr id="21505" name="Rectangle 1"/>
          <p:cNvSpPr>
            <a:spLocks noChangeArrowheads="1"/>
          </p:cNvSpPr>
          <p:nvPr/>
        </p:nvSpPr>
        <p:spPr bwMode="auto">
          <a:xfrm>
            <a:off x="467544" y="1556792"/>
            <a:ext cx="7956376" cy="181588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28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3. </a:t>
            </a:r>
            <a:r>
              <a:rPr kumimoji="0" lang="zh-CN" altLang="en-US" sz="28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如图，已知</a:t>
            </a:r>
            <a:r>
              <a:rPr kumimoji="0" lang="zh-CN" altLang="en-US" sz="2800" b="0" i="0" u="none" strike="noStrike" cap="none" normalizeH="0" baseline="0" dirty="0" smtClean="0">
                <a:ln>
                  <a:noFill/>
                </a:ln>
                <a:solidFill>
                  <a:schemeClr val="tx1"/>
                </a:solidFill>
                <a:effectLst/>
                <a:latin typeface="Calibri" pitchFamily="34" charset="0"/>
                <a:ea typeface="宋体" pitchFamily="2" charset="-122"/>
                <a:cs typeface="Cambria Math" pitchFamily="18" charset="0"/>
              </a:rPr>
              <a:t>△</a:t>
            </a:r>
            <a:r>
              <a:rPr kumimoji="0" lang="en-US" altLang="zh-CN" sz="28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ABC</a:t>
            </a:r>
            <a:r>
              <a:rPr kumimoji="0" lang="zh-CN" altLang="en-US" sz="28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的面积为</a:t>
            </a:r>
            <a:r>
              <a:rPr kumimoji="0" lang="en-US" altLang="zh-CN" sz="28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24</a:t>
            </a:r>
            <a:r>
              <a:rPr kumimoji="0" lang="zh-CN" altLang="en-US" sz="28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，点</a:t>
            </a:r>
            <a:r>
              <a:rPr kumimoji="0" lang="en-US" altLang="zh-CN" sz="28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D</a:t>
            </a:r>
            <a:r>
              <a:rPr kumimoji="0" lang="zh-CN" altLang="en-US" sz="28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在线段</a:t>
            </a:r>
            <a:r>
              <a:rPr kumimoji="0" lang="en-US" altLang="zh-CN" sz="28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AC</a:t>
            </a:r>
            <a:r>
              <a:rPr kumimoji="0" lang="zh-CN" altLang="en-US" sz="28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上，点</a:t>
            </a:r>
            <a:r>
              <a:rPr kumimoji="0" lang="en-US" altLang="zh-CN" sz="28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F</a:t>
            </a:r>
            <a:r>
              <a:rPr kumimoji="0" lang="zh-CN" altLang="en-US" sz="28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在线段</a:t>
            </a:r>
            <a:r>
              <a:rPr kumimoji="0" lang="en-US" altLang="zh-CN" sz="28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BC</a:t>
            </a:r>
            <a:r>
              <a:rPr kumimoji="0" lang="zh-CN" altLang="en-US" sz="28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的延长线上，且</a:t>
            </a:r>
            <a:r>
              <a:rPr kumimoji="0" lang="en-US" altLang="zh-CN" sz="28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BF=4CF</a:t>
            </a:r>
            <a:r>
              <a:rPr kumimoji="0" lang="zh-CN" altLang="en-US" sz="28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，四边形</a:t>
            </a:r>
            <a:r>
              <a:rPr kumimoji="0" lang="en-US" altLang="zh-CN" sz="28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DCFE</a:t>
            </a:r>
            <a:r>
              <a:rPr kumimoji="0" lang="zh-CN" altLang="en-US" sz="28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是平行四边形，则图中阴影部分的面积为</a:t>
            </a:r>
            <a:r>
              <a:rPr kumimoji="0" lang="zh-CN" altLang="en-US" sz="2800" b="0" i="0" u="sng"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       </a:t>
            </a:r>
            <a:r>
              <a:rPr kumimoji="0" lang="en-US" altLang="zh-CN" sz="28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 </a:t>
            </a:r>
            <a:endParaRPr kumimoji="0" lang="en-US" altLang="zh-CN" sz="2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7" name="TextBox 6"/>
          <p:cNvSpPr txBox="1"/>
          <p:nvPr/>
        </p:nvSpPr>
        <p:spPr>
          <a:xfrm>
            <a:off x="1043608" y="2780928"/>
            <a:ext cx="2016224" cy="523220"/>
          </a:xfrm>
          <a:prstGeom prst="rect">
            <a:avLst/>
          </a:prstGeom>
          <a:noFill/>
        </p:spPr>
        <p:txBody>
          <a:bodyPr wrap="square" rtlCol="0">
            <a:spAutoFit/>
          </a:bodyPr>
          <a:lstStyle/>
          <a:p>
            <a:r>
              <a:rPr lang="en-US" altLang="zh-CN" sz="2800" b="1" dirty="0" smtClean="0">
                <a:solidFill>
                  <a:srgbClr val="FF0000"/>
                </a:solidFill>
              </a:rPr>
              <a:t>8</a:t>
            </a:r>
            <a:endParaRPr lang="zh-CN" altLang="en-US" sz="2800"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strips(downLeft)">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395536" y="548680"/>
            <a:ext cx="8229600" cy="990600"/>
          </a:xfrm>
        </p:spPr>
        <p:txBody>
          <a:bodyPr>
            <a:normAutofit fontScale="90000"/>
          </a:bodyPr>
          <a:lstStyle/>
          <a:p>
            <a:r>
              <a:rPr lang="zh-CN" altLang="zh-CN" b="1" dirty="0" smtClean="0"/>
              <a:t>知识</a:t>
            </a:r>
            <a:r>
              <a:rPr lang="en-US" altLang="zh-CN" b="1" dirty="0" smtClean="0"/>
              <a:t>3  </a:t>
            </a:r>
            <a:r>
              <a:rPr lang="zh-CN" altLang="zh-CN" b="1" dirty="0" smtClean="0"/>
              <a:t>与三角形有关的角</a:t>
            </a:r>
            <a:r>
              <a:rPr lang="zh-CN" altLang="zh-CN" dirty="0" smtClean="0"/>
              <a:t/>
            </a:r>
            <a:br>
              <a:rPr lang="zh-CN" altLang="zh-CN" dirty="0" smtClean="0"/>
            </a:br>
            <a:endParaRPr lang="zh-CN" altLang="en-US" dirty="0"/>
          </a:p>
        </p:txBody>
      </p:sp>
      <p:sp>
        <p:nvSpPr>
          <p:cNvPr id="3" name="内容占位符 2"/>
          <p:cNvSpPr>
            <a:spLocks noGrp="1"/>
          </p:cNvSpPr>
          <p:nvPr>
            <p:ph sz="quarter" idx="1"/>
          </p:nvPr>
        </p:nvSpPr>
        <p:spPr>
          <a:xfrm>
            <a:off x="457200" y="1219200"/>
            <a:ext cx="8229600" cy="4154016"/>
          </a:xfrm>
        </p:spPr>
        <p:txBody>
          <a:bodyPr/>
          <a:lstStyle/>
          <a:p>
            <a:r>
              <a:rPr lang="zh-CN" altLang="zh-CN" sz="2400" b="1" dirty="0" smtClean="0"/>
              <a:t>例</a:t>
            </a:r>
            <a:r>
              <a:rPr lang="en-US" altLang="zh-CN" sz="2400" b="1" dirty="0" smtClean="0"/>
              <a:t>3  </a:t>
            </a:r>
            <a:r>
              <a:rPr lang="zh-CN" altLang="zh-CN" sz="2400" dirty="0" smtClean="0"/>
              <a:t>（</a:t>
            </a:r>
            <a:r>
              <a:rPr lang="en-US" altLang="zh-CN" sz="2400" dirty="0" smtClean="0"/>
              <a:t>1</a:t>
            </a:r>
            <a:r>
              <a:rPr lang="zh-CN" altLang="zh-CN" sz="2400" dirty="0" smtClean="0"/>
              <a:t>）已知在△</a:t>
            </a:r>
            <a:r>
              <a:rPr lang="en-US" altLang="zh-CN" sz="2400" dirty="0" smtClean="0"/>
              <a:t>ABC</a:t>
            </a:r>
            <a:r>
              <a:rPr lang="zh-CN" altLang="zh-CN" sz="2400" dirty="0" smtClean="0"/>
              <a:t>中，若∠</a:t>
            </a:r>
            <a:r>
              <a:rPr lang="en-US" altLang="zh-CN" sz="2400" dirty="0" smtClean="0"/>
              <a:t>C=4∠A</a:t>
            </a:r>
            <a:r>
              <a:rPr lang="zh-CN" altLang="zh-CN" sz="2400" dirty="0" smtClean="0"/>
              <a:t>，</a:t>
            </a:r>
            <a:r>
              <a:rPr lang="en-US" altLang="zh-CN" sz="2400" dirty="0" smtClean="0"/>
              <a:t>∠A+∠B=100°</a:t>
            </a:r>
            <a:r>
              <a:rPr lang="zh-CN" altLang="zh-CN" sz="2400" dirty="0" smtClean="0"/>
              <a:t>，则</a:t>
            </a:r>
            <a:r>
              <a:rPr lang="en-US" altLang="zh-CN" sz="2400" dirty="0" smtClean="0"/>
              <a:t>∠A</a:t>
            </a:r>
            <a:r>
              <a:rPr lang="zh-CN" altLang="zh-CN" sz="2400" dirty="0" smtClean="0"/>
              <a:t>：∠</a:t>
            </a:r>
            <a:r>
              <a:rPr lang="en-US" altLang="zh-CN" sz="2400" dirty="0" smtClean="0"/>
              <a:t>B</a:t>
            </a:r>
            <a:r>
              <a:rPr lang="zh-CN" altLang="zh-CN" sz="2400" dirty="0" smtClean="0"/>
              <a:t>：∠</a:t>
            </a:r>
            <a:r>
              <a:rPr lang="en-US" altLang="zh-CN" sz="2400" dirty="0" smtClean="0"/>
              <a:t>C=</a:t>
            </a:r>
            <a:r>
              <a:rPr lang="en-US" altLang="zh-CN" sz="2400" u="sng" dirty="0" smtClean="0"/>
              <a:t>       </a:t>
            </a:r>
            <a:r>
              <a:rPr lang="en-US" altLang="zh-CN" sz="2400" dirty="0" smtClean="0"/>
              <a:t>.</a:t>
            </a:r>
            <a:endParaRPr lang="zh-CN" altLang="zh-CN" sz="2400" dirty="0" smtClean="0"/>
          </a:p>
          <a:p>
            <a:r>
              <a:rPr lang="zh-CN" altLang="zh-CN" sz="2400" dirty="0" smtClean="0"/>
              <a:t>（</a:t>
            </a:r>
            <a:r>
              <a:rPr lang="en-US" altLang="zh-CN" sz="2400" dirty="0" smtClean="0"/>
              <a:t>2</a:t>
            </a:r>
            <a:r>
              <a:rPr lang="zh-CN" altLang="zh-CN" sz="2400" dirty="0" smtClean="0"/>
              <a:t>）在三角形的三个外角中，锐角最多有（</a:t>
            </a:r>
            <a:r>
              <a:rPr lang="en-US" altLang="zh-CN" sz="2400" dirty="0" smtClean="0"/>
              <a:t>  </a:t>
            </a:r>
            <a:r>
              <a:rPr lang="zh-CN" altLang="zh-CN" sz="2400" dirty="0" smtClean="0"/>
              <a:t>）个</a:t>
            </a:r>
            <a:r>
              <a:rPr lang="en-US" altLang="zh-CN" sz="2400" dirty="0" smtClean="0"/>
              <a:t>.</a:t>
            </a:r>
            <a:endParaRPr lang="zh-CN" altLang="zh-CN" sz="2400" dirty="0" smtClean="0"/>
          </a:p>
          <a:p>
            <a:r>
              <a:rPr lang="en-US" altLang="zh-CN" sz="2400" dirty="0" smtClean="0"/>
              <a:t>A 0        B 1       C 2         D 3</a:t>
            </a:r>
            <a:endParaRPr lang="zh-CN" altLang="zh-CN" sz="2400" dirty="0" smtClean="0"/>
          </a:p>
          <a:p>
            <a:pPr lvl="0"/>
            <a:r>
              <a:rPr lang="zh-CN" altLang="zh-CN" sz="2400" dirty="0" smtClean="0"/>
              <a:t>具备下列条件的△</a:t>
            </a:r>
            <a:r>
              <a:rPr lang="en-US" altLang="zh-CN" sz="2400" dirty="0" smtClean="0"/>
              <a:t>ABC</a:t>
            </a:r>
            <a:r>
              <a:rPr lang="zh-CN" altLang="zh-CN" sz="2400" dirty="0" smtClean="0"/>
              <a:t>，不是直角三角形的是</a:t>
            </a:r>
            <a:r>
              <a:rPr lang="en-US" altLang="zh-CN" sz="2400" dirty="0" smtClean="0"/>
              <a:t>(    ) .</a:t>
            </a:r>
            <a:endParaRPr lang="zh-CN" altLang="zh-CN" sz="2400" dirty="0" smtClean="0"/>
          </a:p>
          <a:p>
            <a:pPr lvl="0"/>
            <a:r>
              <a:rPr lang="zh-CN" altLang="zh-CN" sz="2400" dirty="0" smtClean="0"/>
              <a:t>∠</a:t>
            </a:r>
            <a:r>
              <a:rPr lang="en-US" altLang="zh-CN" sz="2400" dirty="0" smtClean="0"/>
              <a:t>A+</a:t>
            </a:r>
            <a:r>
              <a:rPr lang="zh-CN" altLang="zh-CN" sz="2400" dirty="0" smtClean="0"/>
              <a:t>∠</a:t>
            </a:r>
            <a:r>
              <a:rPr lang="en-US" altLang="zh-CN" sz="2400" dirty="0" smtClean="0"/>
              <a:t>B=</a:t>
            </a:r>
            <a:r>
              <a:rPr lang="zh-CN" altLang="zh-CN" sz="2400" dirty="0" smtClean="0"/>
              <a:t>∠</a:t>
            </a:r>
            <a:r>
              <a:rPr lang="en-US" altLang="zh-CN" sz="2400" dirty="0" smtClean="0"/>
              <a:t>C                             B.</a:t>
            </a:r>
            <a:r>
              <a:rPr lang="zh-CN" altLang="zh-CN" sz="2400" dirty="0" smtClean="0"/>
              <a:t>∠</a:t>
            </a:r>
            <a:r>
              <a:rPr lang="en-US" altLang="zh-CN" sz="2400" dirty="0" smtClean="0"/>
              <a:t>A-</a:t>
            </a:r>
            <a:r>
              <a:rPr lang="zh-CN" altLang="zh-CN" sz="2400" dirty="0" smtClean="0"/>
              <a:t>∠</a:t>
            </a:r>
            <a:r>
              <a:rPr lang="en-US" altLang="zh-CN" sz="2400" dirty="0" smtClean="0"/>
              <a:t>B=</a:t>
            </a:r>
            <a:r>
              <a:rPr lang="zh-CN" altLang="zh-CN" sz="2400" dirty="0" smtClean="0"/>
              <a:t>∠</a:t>
            </a:r>
            <a:r>
              <a:rPr lang="en-US" altLang="zh-CN" sz="2400" dirty="0" smtClean="0"/>
              <a:t>C</a:t>
            </a:r>
            <a:endParaRPr lang="zh-CN" altLang="zh-CN" sz="2400" dirty="0" smtClean="0"/>
          </a:p>
          <a:p>
            <a:r>
              <a:rPr lang="en-US" altLang="zh-CN" sz="2400" dirty="0" smtClean="0"/>
              <a:t>C.</a:t>
            </a:r>
            <a:r>
              <a:rPr lang="zh-CN" altLang="zh-CN" sz="2400" dirty="0" smtClean="0"/>
              <a:t>∠</a:t>
            </a:r>
            <a:r>
              <a:rPr lang="en-US" altLang="zh-CN" sz="2400" dirty="0" smtClean="0"/>
              <a:t>A</a:t>
            </a:r>
            <a:r>
              <a:rPr lang="zh-CN" altLang="zh-CN" sz="2400" dirty="0" smtClean="0"/>
              <a:t>：∠</a:t>
            </a:r>
            <a:r>
              <a:rPr lang="en-US" altLang="zh-CN" sz="2400" dirty="0" smtClean="0"/>
              <a:t>B</a:t>
            </a:r>
            <a:r>
              <a:rPr lang="zh-CN" altLang="zh-CN" sz="2400" dirty="0" smtClean="0"/>
              <a:t>：∠</a:t>
            </a:r>
            <a:r>
              <a:rPr lang="en-US" altLang="zh-CN" sz="2400" dirty="0" smtClean="0"/>
              <a:t>C=1:2:3                     D.</a:t>
            </a:r>
            <a:r>
              <a:rPr lang="zh-CN" altLang="zh-CN" sz="2400" dirty="0" smtClean="0"/>
              <a:t>∠</a:t>
            </a:r>
            <a:r>
              <a:rPr lang="en-US" altLang="zh-CN" sz="2400" dirty="0" smtClean="0"/>
              <a:t>A=</a:t>
            </a:r>
            <a:r>
              <a:rPr lang="zh-CN" altLang="zh-CN" sz="2400" dirty="0" smtClean="0"/>
              <a:t>∠</a:t>
            </a:r>
            <a:r>
              <a:rPr lang="en-US" altLang="zh-CN" sz="2400" dirty="0" smtClean="0"/>
              <a:t>B=3</a:t>
            </a:r>
            <a:r>
              <a:rPr lang="zh-CN" altLang="zh-CN" sz="2400" dirty="0" smtClean="0"/>
              <a:t>∠</a:t>
            </a:r>
            <a:r>
              <a:rPr lang="en-US" altLang="zh-CN" sz="2400" dirty="0" smtClean="0"/>
              <a:t>C</a:t>
            </a:r>
            <a:endParaRPr lang="zh-CN" altLang="zh-CN" sz="2400" dirty="0" smtClean="0"/>
          </a:p>
          <a:p>
            <a:r>
              <a:rPr lang="zh-CN" altLang="zh-CN" sz="2400" dirty="0" smtClean="0"/>
              <a:t>（</a:t>
            </a:r>
            <a:r>
              <a:rPr lang="en-US" altLang="zh-CN" sz="2400" dirty="0" smtClean="0"/>
              <a:t>4</a:t>
            </a:r>
            <a:r>
              <a:rPr lang="zh-CN" altLang="zh-CN" sz="2400" dirty="0" smtClean="0"/>
              <a:t>）如图，七星形中∠A+∠B+∠C+∠D+∠E+∠F+∠G=______．</a:t>
            </a:r>
          </a:p>
          <a:p>
            <a:endParaRPr lang="zh-CN" altLang="en-US" dirty="0"/>
          </a:p>
        </p:txBody>
      </p:sp>
      <p:pic>
        <p:nvPicPr>
          <p:cNvPr id="4" name="图片 3" descr="https://gss0.baidu.com/7LsWdDW5_xN3otqbppnN2DJv/doc/pic/item/1f178a82b9014a901dff6175ae773912b21bee31.jpg"/>
          <p:cNvPicPr/>
          <p:nvPr/>
        </p:nvPicPr>
        <p:blipFill>
          <a:blip r:embed="rId2" cstate="print">
            <a:extLst>
              <a:ext uri="{28A0092B-C50C-407E-A947-70E740481C1C}">
                <a14:useLocalDpi xmlns:lc="http://schemas.openxmlformats.org/drawingml/2006/lockedCanvas" xmlns:pic="http://schemas.openxmlformats.org/drawingml/2006/picture" xmlns:a14="http://schemas.microsoft.com/office/drawing/2010/main" xmlns:wpsCustomData="http://www.wps.cn/officeDocument/2013/wpsCustomData"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0="urn:schemas-microsoft-com:office:word" xmlns:w14="http://schemas.microsoft.com/office/word/2010/wordml" xmlns:w="http://schemas.openxmlformats.org/wordprocessingml/2006/main" xmlns:wp="http://schemas.openxmlformats.org/drawingml/2006/wordprocessingDrawing" xmlns:wp14="http://schemas.microsoft.com/office/word/2010/wordprocessingDrawing" xmlns:v="urn:schemas-microsoft-com:vml" xmlns:m="http://schemas.openxmlformats.org/officeDocument/2006/math" xmlns:o="urn:schemas-microsoft-com:office:office" xmlns:mc="http://schemas.openxmlformats.org/markup-compatibility/2006" xmlns:wpc="http://schemas.microsoft.com/office/word/2010/wordprocessingCanvas" xmlns="" val="0"/>
              </a:ext>
            </a:extLst>
          </a:blip>
          <a:srcRect/>
          <a:stretch>
            <a:fillRect/>
          </a:stretch>
        </p:blipFill>
        <p:spPr>
          <a:xfrm>
            <a:off x="6804248" y="5013176"/>
            <a:ext cx="1409700" cy="1416050"/>
          </a:xfrm>
          <a:prstGeom prst="rect">
            <a:avLst/>
          </a:prstGeom>
          <a:noFill/>
          <a:ln>
            <a:noFill/>
          </a:ln>
        </p:spPr>
      </p:pic>
      <p:sp>
        <p:nvSpPr>
          <p:cNvPr id="5" name="TextBox 4"/>
          <p:cNvSpPr txBox="1"/>
          <p:nvPr/>
        </p:nvSpPr>
        <p:spPr>
          <a:xfrm>
            <a:off x="3275856" y="1484784"/>
            <a:ext cx="2736304" cy="461665"/>
          </a:xfrm>
          <a:prstGeom prst="rect">
            <a:avLst/>
          </a:prstGeom>
          <a:noFill/>
        </p:spPr>
        <p:txBody>
          <a:bodyPr wrap="square" rtlCol="0">
            <a:spAutoFit/>
          </a:bodyPr>
          <a:lstStyle/>
          <a:p>
            <a:r>
              <a:rPr lang="en-US" altLang="zh-CN" sz="2400" b="1" dirty="0" smtClean="0">
                <a:solidFill>
                  <a:srgbClr val="FF0000"/>
                </a:solidFill>
              </a:rPr>
              <a:t>1:4:4</a:t>
            </a:r>
            <a:endParaRPr lang="zh-CN" altLang="en-US" sz="2400" b="1" dirty="0">
              <a:solidFill>
                <a:srgbClr val="FF0000"/>
              </a:solidFill>
            </a:endParaRPr>
          </a:p>
        </p:txBody>
      </p:sp>
      <p:sp>
        <p:nvSpPr>
          <p:cNvPr id="6" name="TextBox 5"/>
          <p:cNvSpPr txBox="1"/>
          <p:nvPr/>
        </p:nvSpPr>
        <p:spPr>
          <a:xfrm>
            <a:off x="6804248" y="1988841"/>
            <a:ext cx="792088" cy="461665"/>
          </a:xfrm>
          <a:prstGeom prst="rect">
            <a:avLst/>
          </a:prstGeom>
          <a:noFill/>
        </p:spPr>
        <p:txBody>
          <a:bodyPr wrap="square" rtlCol="0">
            <a:spAutoFit/>
          </a:bodyPr>
          <a:lstStyle/>
          <a:p>
            <a:r>
              <a:rPr lang="en-US" altLang="zh-CN" sz="2400" b="1" dirty="0" smtClean="0">
                <a:solidFill>
                  <a:srgbClr val="FF0000"/>
                </a:solidFill>
                <a:latin typeface="Times New Roman" pitchFamily="18" charset="0"/>
                <a:cs typeface="Times New Roman" pitchFamily="18" charset="0"/>
              </a:rPr>
              <a:t>B</a:t>
            </a:r>
            <a:endParaRPr lang="zh-CN" altLang="en-US" sz="2400" b="1" dirty="0">
              <a:solidFill>
                <a:srgbClr val="FF0000"/>
              </a:solidFill>
              <a:latin typeface="Times New Roman" pitchFamily="18" charset="0"/>
              <a:cs typeface="Times New Roman" pitchFamily="18" charset="0"/>
            </a:endParaRPr>
          </a:p>
        </p:txBody>
      </p:sp>
      <p:sp>
        <p:nvSpPr>
          <p:cNvPr id="7" name="TextBox 6"/>
          <p:cNvSpPr txBox="1"/>
          <p:nvPr/>
        </p:nvSpPr>
        <p:spPr>
          <a:xfrm>
            <a:off x="6876256" y="2924944"/>
            <a:ext cx="407484" cy="461665"/>
          </a:xfrm>
          <a:prstGeom prst="rect">
            <a:avLst/>
          </a:prstGeom>
          <a:noFill/>
        </p:spPr>
        <p:txBody>
          <a:bodyPr wrap="none" rtlCol="0">
            <a:spAutoFit/>
          </a:bodyPr>
          <a:lstStyle/>
          <a:p>
            <a:r>
              <a:rPr lang="en-US" altLang="zh-CN" sz="2400" b="1" dirty="0" smtClean="0">
                <a:solidFill>
                  <a:srgbClr val="FF0000"/>
                </a:solidFill>
                <a:latin typeface="Times New Roman" pitchFamily="18" charset="0"/>
                <a:cs typeface="Times New Roman" pitchFamily="18" charset="0"/>
              </a:rPr>
              <a:t>D</a:t>
            </a:r>
            <a:endParaRPr lang="zh-CN" altLang="en-US" sz="2400" b="1" dirty="0">
              <a:solidFill>
                <a:srgbClr val="FF0000"/>
              </a:solidFill>
              <a:latin typeface="Times New Roman" pitchFamily="18" charset="0"/>
              <a:cs typeface="Times New Roman" pitchFamily="18" charset="0"/>
            </a:endParaRPr>
          </a:p>
        </p:txBody>
      </p:sp>
      <p:sp>
        <p:nvSpPr>
          <p:cNvPr id="20481" name="Rectangle 1"/>
          <p:cNvSpPr>
            <a:spLocks noChangeArrowheads="1"/>
          </p:cNvSpPr>
          <p:nvPr/>
        </p:nvSpPr>
        <p:spPr bwMode="auto">
          <a:xfrm>
            <a:off x="5364088" y="4509120"/>
            <a:ext cx="1944216"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dirty="0" smtClean="0">
                <a:ln>
                  <a:noFill/>
                </a:ln>
                <a:solidFill>
                  <a:srgbClr val="FF0000"/>
                </a:solidFill>
                <a:effectLst/>
                <a:latin typeface="Times New Roman" pitchFamily="18" charset="0"/>
                <a:ea typeface="宋体" pitchFamily="2" charset="-122"/>
                <a:cs typeface="Times New Roman" pitchFamily="18" charset="0"/>
              </a:rPr>
              <a:t>180°</a:t>
            </a:r>
            <a:endParaRPr kumimoji="0" lang="en-US" altLang="zh-CN" sz="24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5" presetClass="entr" presetSubtype="10"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checkerboard(across)">
                                      <p:cBhvr>
                                        <p:cTn id="18" dur="500"/>
                                        <p:tgtEl>
                                          <p:spTgt spid="7"/>
                                        </p:tgtEl>
                                      </p:cBhvr>
                                    </p:animEffect>
                                  </p:childTnLst>
                                </p:cTn>
                              </p:par>
                            </p:childTnLst>
                          </p:cTn>
                        </p:par>
                      </p:childTnLst>
                    </p:cTn>
                  </p:par>
                  <p:par>
                    <p:cTn id="19" fill="hold">
                      <p:stCondLst>
                        <p:cond delay="indefinite"/>
                      </p:stCondLst>
                      <p:childTnLst>
                        <p:par>
                          <p:cTn id="20" fill="hold">
                            <p:stCondLst>
                              <p:cond delay="0"/>
                            </p:stCondLst>
                            <p:childTnLst>
                              <p:par>
                                <p:cTn id="21" presetID="18" presetClass="entr" presetSubtype="12" fill="hold" grpId="0" nodeType="clickEffect">
                                  <p:stCondLst>
                                    <p:cond delay="0"/>
                                  </p:stCondLst>
                                  <p:childTnLst>
                                    <p:set>
                                      <p:cBhvr>
                                        <p:cTn id="22" dur="1" fill="hold">
                                          <p:stCondLst>
                                            <p:cond delay="0"/>
                                          </p:stCondLst>
                                        </p:cTn>
                                        <p:tgtEl>
                                          <p:spTgt spid="20481"/>
                                        </p:tgtEl>
                                        <p:attrNameLst>
                                          <p:attrName>style.visibility</p:attrName>
                                        </p:attrNameLst>
                                      </p:cBhvr>
                                      <p:to>
                                        <p:strVal val="visible"/>
                                      </p:to>
                                    </p:set>
                                    <p:animEffect transition="in" filter="strips(downLeft)">
                                      <p:cBhvr>
                                        <p:cTn id="23" dur="500"/>
                                        <p:tgtEl>
                                          <p:spTgt spid="204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2048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395536" y="908720"/>
            <a:ext cx="8229600" cy="540296"/>
          </a:xfrm>
        </p:spPr>
        <p:txBody>
          <a:bodyPr>
            <a:normAutofit fontScale="90000"/>
          </a:bodyPr>
          <a:lstStyle/>
          <a:p>
            <a:r>
              <a:rPr lang="zh-CN" altLang="zh-CN" b="1" dirty="0" smtClean="0"/>
              <a:t>【同类练习】</a:t>
            </a:r>
            <a:r>
              <a:rPr lang="zh-CN" altLang="zh-CN" dirty="0" smtClean="0"/>
              <a:t/>
            </a:r>
            <a:br>
              <a:rPr lang="zh-CN" altLang="zh-CN" dirty="0" smtClean="0"/>
            </a:br>
            <a:endParaRPr lang="zh-CN" altLang="en-US" dirty="0"/>
          </a:p>
        </p:txBody>
      </p:sp>
      <p:sp>
        <p:nvSpPr>
          <p:cNvPr id="3" name="内容占位符 2"/>
          <p:cNvSpPr>
            <a:spLocks noGrp="1"/>
          </p:cNvSpPr>
          <p:nvPr>
            <p:ph sz="quarter" idx="1"/>
          </p:nvPr>
        </p:nvSpPr>
        <p:spPr/>
        <p:txBody>
          <a:bodyPr>
            <a:normAutofit fontScale="92500" lnSpcReduction="20000"/>
          </a:bodyPr>
          <a:lstStyle/>
          <a:p>
            <a:pPr lvl="0"/>
            <a:r>
              <a:rPr lang="en-US" altLang="zh-CN" dirty="0" smtClean="0"/>
              <a:t>1.</a:t>
            </a:r>
            <a:r>
              <a:rPr lang="zh-CN" altLang="zh-CN" dirty="0" smtClean="0"/>
              <a:t>在锐角△</a:t>
            </a:r>
            <a:r>
              <a:rPr lang="en-US" altLang="zh-CN" dirty="0" smtClean="0"/>
              <a:t>ABC</a:t>
            </a:r>
            <a:r>
              <a:rPr lang="zh-CN" altLang="zh-CN" dirty="0" smtClean="0"/>
              <a:t>中，∠</a:t>
            </a:r>
            <a:r>
              <a:rPr lang="en-US" altLang="zh-CN" dirty="0" smtClean="0"/>
              <a:t>C=2∠B</a:t>
            </a:r>
            <a:r>
              <a:rPr lang="zh-CN" altLang="zh-CN" dirty="0" smtClean="0"/>
              <a:t>，则</a:t>
            </a:r>
            <a:r>
              <a:rPr lang="en-US" altLang="zh-CN" dirty="0" smtClean="0"/>
              <a:t>∠B</a:t>
            </a:r>
            <a:r>
              <a:rPr lang="zh-CN" altLang="zh-CN" dirty="0" smtClean="0"/>
              <a:t>的取值范围是</a:t>
            </a:r>
            <a:r>
              <a:rPr lang="zh-CN" altLang="zh-CN" u="sng" dirty="0" smtClean="0"/>
              <a:t> </a:t>
            </a:r>
            <a:r>
              <a:rPr lang="en-US" altLang="zh-CN" u="sng" dirty="0" smtClean="0"/>
              <a:t>        </a:t>
            </a:r>
            <a:r>
              <a:rPr lang="en-US" altLang="zh-CN" dirty="0" smtClean="0"/>
              <a:t>.</a:t>
            </a:r>
            <a:endParaRPr lang="zh-CN" altLang="zh-CN" dirty="0" smtClean="0"/>
          </a:p>
          <a:p>
            <a:endParaRPr lang="en-US" altLang="zh-CN" dirty="0" smtClean="0"/>
          </a:p>
          <a:p>
            <a:r>
              <a:rPr lang="en-US" altLang="zh-CN" dirty="0" smtClean="0"/>
              <a:t>2. </a:t>
            </a:r>
            <a:r>
              <a:rPr lang="zh-CN" altLang="zh-CN" dirty="0" smtClean="0"/>
              <a:t>若三角形的三个内角∠</a:t>
            </a:r>
            <a:r>
              <a:rPr lang="en-US" altLang="zh-CN" dirty="0" smtClean="0"/>
              <a:t>A</a:t>
            </a:r>
            <a:r>
              <a:rPr lang="zh-CN" altLang="zh-CN" dirty="0" smtClean="0"/>
              <a:t>、∠</a:t>
            </a:r>
            <a:r>
              <a:rPr lang="en-US" altLang="zh-CN" dirty="0" smtClean="0"/>
              <a:t>B</a:t>
            </a:r>
            <a:r>
              <a:rPr lang="zh-CN" altLang="zh-CN" dirty="0" smtClean="0"/>
              <a:t>、∠</a:t>
            </a:r>
            <a:r>
              <a:rPr lang="en-US" altLang="zh-CN" dirty="0" smtClean="0"/>
              <a:t>C</a:t>
            </a:r>
            <a:r>
              <a:rPr lang="zh-CN" altLang="zh-CN" dirty="0" smtClean="0"/>
              <a:t>的关系满足∠</a:t>
            </a:r>
            <a:r>
              <a:rPr lang="en-US" altLang="zh-CN" dirty="0" smtClean="0"/>
              <a:t>A</a:t>
            </a:r>
            <a:r>
              <a:rPr lang="zh-CN" altLang="zh-CN" dirty="0" smtClean="0"/>
              <a:t>＞</a:t>
            </a:r>
            <a:r>
              <a:rPr lang="en-US" altLang="zh-CN" dirty="0" smtClean="0"/>
              <a:t>3</a:t>
            </a:r>
            <a:r>
              <a:rPr lang="zh-CN" altLang="zh-CN" dirty="0" smtClean="0"/>
              <a:t>∠</a:t>
            </a:r>
            <a:r>
              <a:rPr lang="en-US" altLang="zh-CN" dirty="0" smtClean="0"/>
              <a:t>B, </a:t>
            </a:r>
            <a:r>
              <a:rPr lang="zh-CN" altLang="zh-CN" dirty="0" smtClean="0"/>
              <a:t>∠</a:t>
            </a:r>
            <a:r>
              <a:rPr lang="en-US" altLang="zh-CN" dirty="0" smtClean="0"/>
              <a:t>C</a:t>
            </a:r>
            <a:r>
              <a:rPr lang="zh-CN" altLang="zh-CN" dirty="0" smtClean="0"/>
              <a:t>＜</a:t>
            </a:r>
            <a:r>
              <a:rPr lang="en-US" altLang="zh-CN" dirty="0" smtClean="0"/>
              <a:t>2</a:t>
            </a:r>
            <a:r>
              <a:rPr lang="zh-CN" altLang="zh-CN" dirty="0" smtClean="0"/>
              <a:t>∠</a:t>
            </a:r>
            <a:r>
              <a:rPr lang="en-US" altLang="zh-CN" dirty="0" smtClean="0"/>
              <a:t>B, </a:t>
            </a:r>
            <a:r>
              <a:rPr lang="zh-CN" altLang="zh-CN" dirty="0" smtClean="0"/>
              <a:t>则这个三角形是</a:t>
            </a:r>
            <a:r>
              <a:rPr lang="en-US" altLang="zh-CN" dirty="0" smtClean="0"/>
              <a:t> (     )</a:t>
            </a:r>
            <a:br>
              <a:rPr lang="en-US" altLang="zh-CN" dirty="0" smtClean="0"/>
            </a:br>
            <a:r>
              <a:rPr lang="en-US" altLang="zh-CN" dirty="0" smtClean="0"/>
              <a:t>A.</a:t>
            </a:r>
            <a:r>
              <a:rPr lang="zh-CN" altLang="zh-CN" dirty="0" smtClean="0"/>
              <a:t>钝角三角形</a:t>
            </a:r>
            <a:r>
              <a:rPr lang="en-US" altLang="zh-CN" dirty="0" smtClean="0"/>
              <a:t>            B.</a:t>
            </a:r>
            <a:r>
              <a:rPr lang="zh-CN" altLang="zh-CN" dirty="0" smtClean="0"/>
              <a:t>直角三角形</a:t>
            </a:r>
            <a:r>
              <a:rPr lang="en-US" altLang="zh-CN" dirty="0" smtClean="0"/>
              <a:t>      </a:t>
            </a:r>
            <a:endParaRPr lang="zh-CN" altLang="zh-CN" dirty="0" smtClean="0"/>
          </a:p>
          <a:p>
            <a:r>
              <a:rPr lang="en-US" altLang="zh-CN" dirty="0" smtClean="0"/>
              <a:t>C.</a:t>
            </a:r>
            <a:r>
              <a:rPr lang="zh-CN" altLang="zh-CN" dirty="0" smtClean="0"/>
              <a:t>锐角三角形</a:t>
            </a:r>
            <a:r>
              <a:rPr lang="en-US" altLang="zh-CN" dirty="0" smtClean="0"/>
              <a:t>                       D.</a:t>
            </a:r>
            <a:r>
              <a:rPr lang="zh-CN" altLang="zh-CN" dirty="0" smtClean="0"/>
              <a:t>等边三角形</a:t>
            </a:r>
          </a:p>
          <a:p>
            <a:endParaRPr lang="en-US" altLang="zh-CN" dirty="0" smtClean="0"/>
          </a:p>
          <a:p>
            <a:r>
              <a:rPr lang="en-US" altLang="zh-CN" dirty="0" smtClean="0"/>
              <a:t>3.</a:t>
            </a:r>
            <a:r>
              <a:rPr lang="zh-CN" altLang="zh-CN" dirty="0" smtClean="0"/>
              <a:t>若三角形的三个外角的比为</a:t>
            </a:r>
            <a:r>
              <a:rPr lang="en-US" altLang="zh-CN" dirty="0" smtClean="0"/>
              <a:t>2:3:4</a:t>
            </a:r>
            <a:r>
              <a:rPr lang="zh-CN" altLang="zh-CN" dirty="0" smtClean="0"/>
              <a:t>，则它的三个内角的比为</a:t>
            </a:r>
            <a:r>
              <a:rPr lang="en-US" altLang="zh-CN" u="sng" dirty="0" smtClean="0"/>
              <a:t>        </a:t>
            </a:r>
            <a:r>
              <a:rPr lang="en-US" altLang="zh-CN" dirty="0" smtClean="0"/>
              <a:t>.</a:t>
            </a:r>
            <a:endParaRPr lang="zh-CN" altLang="zh-CN" dirty="0" smtClean="0"/>
          </a:p>
          <a:p>
            <a:endParaRPr lang="en-US" altLang="zh-CN" dirty="0" smtClean="0"/>
          </a:p>
          <a:p>
            <a:r>
              <a:rPr lang="en-US" altLang="zh-CN" dirty="0" smtClean="0"/>
              <a:t>4. </a:t>
            </a:r>
            <a:r>
              <a:rPr lang="zh-CN" altLang="zh-CN" dirty="0" smtClean="0"/>
              <a:t>如图，</a:t>
            </a:r>
            <a:r>
              <a:rPr lang="en-US" altLang="zh-CN" dirty="0" smtClean="0"/>
              <a:t>AB</a:t>
            </a:r>
            <a:r>
              <a:rPr lang="zh-CN" altLang="zh-CN" dirty="0" smtClean="0"/>
              <a:t>∥</a:t>
            </a:r>
            <a:r>
              <a:rPr lang="en-US" altLang="zh-CN" dirty="0" smtClean="0"/>
              <a:t>CD</a:t>
            </a:r>
            <a:r>
              <a:rPr lang="zh-CN" altLang="zh-CN" dirty="0" smtClean="0"/>
              <a:t>，∠</a:t>
            </a:r>
            <a:r>
              <a:rPr lang="en-US" altLang="zh-CN" dirty="0" smtClean="0"/>
              <a:t>ABE=60</a:t>
            </a:r>
            <a:r>
              <a:rPr lang="zh-CN" altLang="zh-CN" dirty="0" smtClean="0"/>
              <a:t>°，∠</a:t>
            </a:r>
            <a:r>
              <a:rPr lang="en-US" altLang="zh-CN" dirty="0" smtClean="0"/>
              <a:t>D=50</a:t>
            </a:r>
            <a:r>
              <a:rPr lang="zh-CN" altLang="zh-CN" dirty="0" smtClean="0"/>
              <a:t>°，则∠</a:t>
            </a:r>
            <a:r>
              <a:rPr lang="en-US" altLang="zh-CN" dirty="0" smtClean="0"/>
              <a:t>E</a:t>
            </a:r>
            <a:r>
              <a:rPr lang="zh-CN" altLang="zh-CN" dirty="0" smtClean="0"/>
              <a:t>的度数为（</a:t>
            </a:r>
            <a:r>
              <a:rPr lang="en-US" altLang="zh-CN" dirty="0" smtClean="0"/>
              <a:t>   </a:t>
            </a:r>
            <a:r>
              <a:rPr lang="zh-CN" altLang="zh-CN" dirty="0" smtClean="0"/>
              <a:t>）</a:t>
            </a:r>
            <a:r>
              <a:rPr lang="en-US" altLang="zh-CN" dirty="0" smtClean="0"/>
              <a:t>.</a:t>
            </a:r>
            <a:endParaRPr lang="zh-CN" altLang="zh-CN" dirty="0" smtClean="0"/>
          </a:p>
          <a:p>
            <a:r>
              <a:rPr lang="en-US" altLang="zh-CN" dirty="0" smtClean="0"/>
              <a:t>                                                       </a:t>
            </a:r>
            <a:endParaRPr lang="zh-CN" altLang="zh-CN" dirty="0" smtClean="0"/>
          </a:p>
          <a:p>
            <a:r>
              <a:rPr lang="en-US" altLang="zh-CN" dirty="0" smtClean="0"/>
              <a:t>A.30</a:t>
            </a:r>
            <a:r>
              <a:rPr lang="zh-CN" altLang="zh-CN" dirty="0" smtClean="0"/>
              <a:t>°</a:t>
            </a:r>
            <a:r>
              <a:rPr lang="en-US" altLang="zh-CN" dirty="0" smtClean="0"/>
              <a:t>              B.20</a:t>
            </a:r>
            <a:r>
              <a:rPr lang="zh-CN" altLang="zh-CN" dirty="0" smtClean="0"/>
              <a:t>°</a:t>
            </a:r>
            <a:r>
              <a:rPr lang="en-US" altLang="zh-CN" dirty="0" smtClean="0"/>
              <a:t>           C .10</a:t>
            </a:r>
            <a:r>
              <a:rPr lang="zh-CN" altLang="zh-CN" dirty="0" smtClean="0"/>
              <a:t>°</a:t>
            </a:r>
            <a:r>
              <a:rPr lang="en-US" altLang="zh-CN" dirty="0" smtClean="0"/>
              <a:t>            D.40</a:t>
            </a:r>
            <a:r>
              <a:rPr lang="zh-CN" altLang="zh-CN" dirty="0" smtClean="0"/>
              <a:t>°</a:t>
            </a:r>
            <a:endParaRPr lang="zh-CN" altLang="en-US" dirty="0"/>
          </a:p>
        </p:txBody>
      </p:sp>
      <p:pic>
        <p:nvPicPr>
          <p:cNvPr id="4" name="图片 3" descr="http://pic2.mofangge.com/upload/papers/20140823/201408230305143723213.png"/>
          <p:cNvPicPr/>
          <p:nvPr/>
        </p:nvPicPr>
        <p:blipFill>
          <a:blip r:embed="rId2" cstate="print">
            <a:extLst>
              <a:ext uri="{28A0092B-C50C-407E-A947-70E740481C1C}">
                <a14:useLocalDpi xmlns:lc="http://schemas.openxmlformats.org/drawingml/2006/lockedCanvas" xmlns:pic="http://schemas.openxmlformats.org/drawingml/2006/picture" xmlns:a14="http://schemas.microsoft.com/office/drawing/2010/main" xmlns:wpsCustomData="http://www.wps.cn/officeDocument/2013/wpsCustomData"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0="urn:schemas-microsoft-com:office:word" xmlns:w14="http://schemas.microsoft.com/office/word/2010/wordml" xmlns:w="http://schemas.openxmlformats.org/wordprocessingml/2006/main" xmlns:wp="http://schemas.openxmlformats.org/drawingml/2006/wordprocessingDrawing" xmlns:wp14="http://schemas.microsoft.com/office/word/2010/wordprocessingDrawing" xmlns:v="urn:schemas-microsoft-com:vml" xmlns:m="http://schemas.openxmlformats.org/officeDocument/2006/math" xmlns:o="urn:schemas-microsoft-com:office:office" xmlns:mc="http://schemas.openxmlformats.org/markup-compatibility/2006" xmlns:wpc="http://schemas.microsoft.com/office/word/2010/wordprocessingCanvas" xmlns="" val="0"/>
              </a:ext>
            </a:extLst>
          </a:blip>
          <a:srcRect/>
          <a:stretch>
            <a:fillRect/>
          </a:stretch>
        </p:blipFill>
        <p:spPr>
          <a:xfrm>
            <a:off x="7452320" y="5157192"/>
            <a:ext cx="1162050" cy="1270000"/>
          </a:xfrm>
          <a:prstGeom prst="rect">
            <a:avLst/>
          </a:prstGeom>
          <a:noFill/>
          <a:ln>
            <a:noFill/>
          </a:ln>
        </p:spPr>
      </p:pic>
      <p:sp>
        <p:nvSpPr>
          <p:cNvPr id="5" name="TextBox 4"/>
          <p:cNvSpPr txBox="1"/>
          <p:nvPr/>
        </p:nvSpPr>
        <p:spPr>
          <a:xfrm>
            <a:off x="5724128" y="1484784"/>
            <a:ext cx="2160240" cy="400110"/>
          </a:xfrm>
          <a:prstGeom prst="rect">
            <a:avLst/>
          </a:prstGeom>
          <a:noFill/>
        </p:spPr>
        <p:txBody>
          <a:bodyPr wrap="square" rtlCol="0">
            <a:spAutoFit/>
          </a:bodyPr>
          <a:lstStyle/>
          <a:p>
            <a:r>
              <a:rPr lang="en-US" altLang="zh-CN" sz="2000" b="1" kern="100" dirty="0" smtClean="0">
                <a:solidFill>
                  <a:srgbClr val="FF0000"/>
                </a:solidFill>
                <a:latin typeface="Times New Roman"/>
                <a:ea typeface="宋体"/>
              </a:rPr>
              <a:t>30</a:t>
            </a:r>
            <a:r>
              <a:rPr lang="zh-CN" altLang="zh-CN" sz="2000" b="1" kern="100" dirty="0" smtClean="0">
                <a:solidFill>
                  <a:srgbClr val="FF0000"/>
                </a:solidFill>
                <a:latin typeface="Times New Roman"/>
                <a:ea typeface="宋体"/>
                <a:cs typeface="Times New Roman"/>
              </a:rPr>
              <a:t>°＜∠</a:t>
            </a:r>
            <a:r>
              <a:rPr lang="en-US" altLang="zh-CN" sz="2000" b="1" kern="100" dirty="0" smtClean="0">
                <a:solidFill>
                  <a:srgbClr val="FF0000"/>
                </a:solidFill>
                <a:latin typeface="Times New Roman"/>
                <a:ea typeface="宋体"/>
              </a:rPr>
              <a:t>B</a:t>
            </a:r>
            <a:r>
              <a:rPr lang="zh-CN" altLang="zh-CN" sz="2000" b="1" kern="100" dirty="0" smtClean="0">
                <a:solidFill>
                  <a:srgbClr val="FF0000"/>
                </a:solidFill>
                <a:latin typeface="Times New Roman"/>
                <a:ea typeface="宋体"/>
                <a:cs typeface="Times New Roman"/>
              </a:rPr>
              <a:t>＜</a:t>
            </a:r>
            <a:r>
              <a:rPr lang="en-US" altLang="zh-CN" sz="2000" b="1" kern="100" dirty="0" smtClean="0">
                <a:solidFill>
                  <a:srgbClr val="FF0000"/>
                </a:solidFill>
                <a:latin typeface="Times New Roman"/>
                <a:ea typeface="宋体"/>
              </a:rPr>
              <a:t>45</a:t>
            </a:r>
            <a:r>
              <a:rPr lang="zh-CN" altLang="zh-CN" sz="2000" b="1" kern="100" dirty="0" smtClean="0">
                <a:solidFill>
                  <a:srgbClr val="FF0000"/>
                </a:solidFill>
                <a:latin typeface="Times New Roman"/>
                <a:ea typeface="宋体"/>
                <a:cs typeface="Times New Roman"/>
              </a:rPr>
              <a:t>°</a:t>
            </a:r>
            <a:endParaRPr lang="zh-CN" altLang="en-US" sz="2000" dirty="0"/>
          </a:p>
        </p:txBody>
      </p:sp>
      <p:sp>
        <p:nvSpPr>
          <p:cNvPr id="6" name="TextBox 5"/>
          <p:cNvSpPr txBox="1"/>
          <p:nvPr/>
        </p:nvSpPr>
        <p:spPr>
          <a:xfrm>
            <a:off x="5364088" y="2204864"/>
            <a:ext cx="1584176" cy="461665"/>
          </a:xfrm>
          <a:prstGeom prst="rect">
            <a:avLst/>
          </a:prstGeom>
          <a:noFill/>
        </p:spPr>
        <p:txBody>
          <a:bodyPr wrap="square" rtlCol="0">
            <a:spAutoFit/>
          </a:bodyPr>
          <a:lstStyle/>
          <a:p>
            <a:r>
              <a:rPr lang="en-US" altLang="zh-CN" sz="2400" b="1" dirty="0">
                <a:solidFill>
                  <a:srgbClr val="FF0000"/>
                </a:solidFill>
                <a:latin typeface="Times New Roman" pitchFamily="18" charset="0"/>
                <a:cs typeface="Times New Roman" pitchFamily="18" charset="0"/>
              </a:rPr>
              <a:t>A</a:t>
            </a:r>
            <a:endParaRPr lang="zh-CN" altLang="en-US" sz="2400" b="1" dirty="0">
              <a:solidFill>
                <a:srgbClr val="FF0000"/>
              </a:solidFill>
              <a:latin typeface="Times New Roman" pitchFamily="18" charset="0"/>
              <a:cs typeface="Times New Roman" pitchFamily="18" charset="0"/>
            </a:endParaRPr>
          </a:p>
        </p:txBody>
      </p:sp>
      <p:sp>
        <p:nvSpPr>
          <p:cNvPr id="7" name="TextBox 6"/>
          <p:cNvSpPr txBox="1"/>
          <p:nvPr/>
        </p:nvSpPr>
        <p:spPr>
          <a:xfrm>
            <a:off x="1187624" y="3861048"/>
            <a:ext cx="1872208" cy="461665"/>
          </a:xfrm>
          <a:prstGeom prst="rect">
            <a:avLst/>
          </a:prstGeom>
          <a:noFill/>
        </p:spPr>
        <p:txBody>
          <a:bodyPr wrap="square" rtlCol="0">
            <a:spAutoFit/>
          </a:bodyPr>
          <a:lstStyle/>
          <a:p>
            <a:r>
              <a:rPr lang="en-US" altLang="zh-CN" sz="2400" b="1" dirty="0" smtClean="0">
                <a:solidFill>
                  <a:srgbClr val="FF0000"/>
                </a:solidFill>
                <a:latin typeface="Times New Roman" pitchFamily="18" charset="0"/>
                <a:cs typeface="Times New Roman" pitchFamily="18" charset="0"/>
              </a:rPr>
              <a:t>5:3:1</a:t>
            </a:r>
            <a:endParaRPr lang="zh-CN" altLang="en-US" sz="2400" b="1" dirty="0">
              <a:solidFill>
                <a:srgbClr val="FF0000"/>
              </a:solidFill>
              <a:latin typeface="Times New Roman" pitchFamily="18" charset="0"/>
              <a:cs typeface="Times New Roman" pitchFamily="18" charset="0"/>
            </a:endParaRPr>
          </a:p>
        </p:txBody>
      </p:sp>
      <p:sp>
        <p:nvSpPr>
          <p:cNvPr id="8" name="TextBox 7"/>
          <p:cNvSpPr txBox="1"/>
          <p:nvPr/>
        </p:nvSpPr>
        <p:spPr>
          <a:xfrm>
            <a:off x="1331640" y="4941168"/>
            <a:ext cx="2016224" cy="461665"/>
          </a:xfrm>
          <a:prstGeom prst="rect">
            <a:avLst/>
          </a:prstGeom>
          <a:noFill/>
        </p:spPr>
        <p:txBody>
          <a:bodyPr wrap="square" rtlCol="0">
            <a:spAutoFit/>
          </a:bodyPr>
          <a:lstStyle/>
          <a:p>
            <a:r>
              <a:rPr lang="en-US" altLang="zh-CN" sz="2400" b="1" dirty="0" smtClean="0">
                <a:solidFill>
                  <a:srgbClr val="FF0000"/>
                </a:solidFill>
                <a:latin typeface="Times New Roman" pitchFamily="18" charset="0"/>
                <a:cs typeface="Times New Roman" pitchFamily="18" charset="0"/>
              </a:rPr>
              <a:t>C</a:t>
            </a:r>
            <a:endParaRPr lang="zh-CN" altLang="en-US" sz="2400" b="1" dirty="0">
              <a:solidFill>
                <a:srgbClr val="FF0000"/>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downLeft)">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5" presetClass="entr" presetSubtype="10"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checkerboard(across)">
                                      <p:cBhvr>
                                        <p:cTn id="18" dur="500"/>
                                        <p:tgtEl>
                                          <p:spTgt spid="7"/>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500" fill="hold"/>
                                        <p:tgtEl>
                                          <p:spTgt spid="8"/>
                                        </p:tgtEl>
                                        <p:attrNameLst>
                                          <p:attrName>ppt_x</p:attrName>
                                        </p:attrNameLst>
                                      </p:cBhvr>
                                      <p:tavLst>
                                        <p:tav tm="0">
                                          <p:val>
                                            <p:strVal val="#ppt_x"/>
                                          </p:val>
                                        </p:tav>
                                        <p:tav tm="100000">
                                          <p:val>
                                            <p:strVal val="#ppt_x"/>
                                          </p:val>
                                        </p:tav>
                                      </p:tavLst>
                                    </p:anim>
                                    <p:anim calcmode="lin" valueType="num">
                                      <p:cBhvr additive="base">
                                        <p:cTn id="2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395536" y="548680"/>
            <a:ext cx="8229600" cy="990600"/>
          </a:xfrm>
        </p:spPr>
        <p:txBody>
          <a:bodyPr>
            <a:normAutofit fontScale="90000"/>
          </a:bodyPr>
          <a:lstStyle/>
          <a:p>
            <a:r>
              <a:rPr lang="zh-CN" altLang="zh-CN" b="1" dirty="0" smtClean="0"/>
              <a:t>【拓展提升】</a:t>
            </a:r>
            <a:r>
              <a:rPr lang="zh-CN" altLang="zh-CN" dirty="0" smtClean="0"/>
              <a:t/>
            </a:r>
            <a:br>
              <a:rPr lang="zh-CN" altLang="zh-CN" dirty="0" smtClean="0"/>
            </a:br>
            <a:endParaRPr lang="zh-CN" altLang="en-US" dirty="0"/>
          </a:p>
        </p:txBody>
      </p:sp>
      <p:sp>
        <p:nvSpPr>
          <p:cNvPr id="3" name="内容占位符 2"/>
          <p:cNvSpPr>
            <a:spLocks noGrp="1"/>
          </p:cNvSpPr>
          <p:nvPr>
            <p:ph sz="quarter" idx="1"/>
          </p:nvPr>
        </p:nvSpPr>
        <p:spPr/>
        <p:txBody>
          <a:bodyPr/>
          <a:lstStyle/>
          <a:p>
            <a:r>
              <a:rPr lang="en-US" altLang="zh-CN" dirty="0" smtClean="0"/>
              <a:t>1. </a:t>
            </a:r>
            <a:r>
              <a:rPr lang="zh-CN" altLang="zh-CN" dirty="0" smtClean="0"/>
              <a:t>如图，在</a:t>
            </a:r>
            <a:r>
              <a:rPr lang="en-US" altLang="zh-CN" dirty="0" smtClean="0"/>
              <a:t> </a:t>
            </a:r>
            <a:r>
              <a:rPr lang="zh-CN" altLang="zh-CN" dirty="0" smtClean="0"/>
              <a:t>中，</a:t>
            </a:r>
            <a:r>
              <a:rPr lang="en-US" altLang="zh-CN" dirty="0" smtClean="0"/>
              <a:t> </a:t>
            </a:r>
            <a:r>
              <a:rPr lang="zh-CN" altLang="zh-CN" dirty="0" smtClean="0"/>
              <a:t>，</a:t>
            </a:r>
            <a:r>
              <a:rPr lang="en-US" altLang="zh-CN" dirty="0" smtClean="0"/>
              <a:t> </a:t>
            </a:r>
            <a:r>
              <a:rPr lang="zh-CN" altLang="zh-CN" dirty="0" smtClean="0"/>
              <a:t>，</a:t>
            </a:r>
            <a:r>
              <a:rPr lang="en-US" altLang="zh-CN" dirty="0" smtClean="0"/>
              <a:t> </a:t>
            </a:r>
            <a:r>
              <a:rPr lang="zh-CN" altLang="zh-CN" dirty="0" smtClean="0"/>
              <a:t>的平分线</a:t>
            </a:r>
            <a:r>
              <a:rPr lang="en-US" altLang="zh-CN" dirty="0" smtClean="0"/>
              <a:t> </a:t>
            </a:r>
            <a:r>
              <a:rPr lang="zh-CN" altLang="zh-CN" dirty="0" smtClean="0"/>
              <a:t>交</a:t>
            </a:r>
            <a:r>
              <a:rPr lang="en-US" altLang="zh-CN" dirty="0" smtClean="0"/>
              <a:t>  </a:t>
            </a:r>
            <a:r>
              <a:rPr lang="zh-CN" altLang="zh-CN" dirty="0" smtClean="0"/>
              <a:t>于点</a:t>
            </a:r>
            <a:r>
              <a:rPr lang="en-US" altLang="zh-CN" dirty="0" smtClean="0"/>
              <a:t> </a:t>
            </a:r>
            <a:r>
              <a:rPr lang="zh-CN" altLang="zh-CN" dirty="0" smtClean="0"/>
              <a:t>，</a:t>
            </a:r>
            <a:r>
              <a:rPr lang="en-US" altLang="zh-CN" dirty="0" smtClean="0"/>
              <a:t> </a:t>
            </a:r>
            <a:r>
              <a:rPr lang="zh-CN" altLang="zh-CN" dirty="0" smtClean="0"/>
              <a:t>平分</a:t>
            </a:r>
            <a:r>
              <a:rPr lang="en-US" altLang="zh-CN" dirty="0" smtClean="0"/>
              <a:t> </a:t>
            </a:r>
            <a:r>
              <a:rPr lang="zh-CN" altLang="zh-CN" dirty="0" smtClean="0"/>
              <a:t>，有下列结论：①</a:t>
            </a:r>
            <a:r>
              <a:rPr lang="en-US" altLang="zh-CN" dirty="0" smtClean="0"/>
              <a:t> </a:t>
            </a:r>
            <a:r>
              <a:rPr lang="zh-CN" altLang="zh-CN" dirty="0" smtClean="0"/>
              <a:t>；②</a:t>
            </a:r>
            <a:r>
              <a:rPr lang="en-US" altLang="zh-CN" dirty="0" smtClean="0"/>
              <a:t> </a:t>
            </a:r>
            <a:r>
              <a:rPr lang="zh-CN" altLang="zh-CN" dirty="0" smtClean="0"/>
              <a:t>；③</a:t>
            </a:r>
            <a:r>
              <a:rPr lang="en-US" altLang="zh-CN" dirty="0" smtClean="0"/>
              <a:t> </a:t>
            </a:r>
            <a:r>
              <a:rPr lang="zh-CN" altLang="zh-CN" dirty="0" smtClean="0"/>
              <a:t>；④</a:t>
            </a:r>
            <a:r>
              <a:rPr lang="en-US" altLang="zh-CN" dirty="0" smtClean="0"/>
              <a:t> </a:t>
            </a:r>
            <a:r>
              <a:rPr lang="zh-CN" altLang="zh-CN" dirty="0" smtClean="0"/>
              <a:t>，其中正确的结论有</a:t>
            </a:r>
            <a:r>
              <a:rPr lang="en-US" altLang="zh-CN" dirty="0" smtClean="0"/>
              <a:t>___________</a:t>
            </a:r>
            <a:r>
              <a:rPr lang="zh-CN" altLang="zh-CN" dirty="0" smtClean="0"/>
              <a:t>（填序号）</a:t>
            </a:r>
            <a:endParaRPr lang="zh-CN" altLang="en-US" dirty="0"/>
          </a:p>
        </p:txBody>
      </p:sp>
      <p:pic>
        <p:nvPicPr>
          <p:cNvPr id="4" name="图片 3" descr="IMG_256"/>
          <p:cNvPicPr/>
          <p:nvPr/>
        </p:nvPicPr>
        <p:blipFill>
          <a:blip r:embed="rId2" cstate="print"/>
          <a:stretch>
            <a:fillRect/>
          </a:stretch>
        </p:blipFill>
        <p:spPr>
          <a:xfrm>
            <a:off x="5868144" y="2492896"/>
            <a:ext cx="2538388" cy="1796777"/>
          </a:xfrm>
          <a:prstGeom prst="rect">
            <a:avLst/>
          </a:prstGeom>
          <a:noFill/>
          <a:ln w="9525">
            <a:noFill/>
          </a:ln>
        </p:spPr>
      </p:pic>
      <p:sp>
        <p:nvSpPr>
          <p:cNvPr id="27649" name="Rectangle 1"/>
          <p:cNvSpPr>
            <a:spLocks noChangeArrowheads="1"/>
          </p:cNvSpPr>
          <p:nvPr/>
        </p:nvSpPr>
        <p:spPr bwMode="auto">
          <a:xfrm>
            <a:off x="1763688" y="3645024"/>
            <a:ext cx="3024336" cy="5232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66700" algn="l" defTabSz="914400" rtl="0" eaLnBrk="1" fontAlgn="base" latinLnBrk="0" hangingPunct="1">
              <a:lnSpc>
                <a:spcPct val="100000"/>
              </a:lnSpc>
              <a:spcBef>
                <a:spcPct val="0"/>
              </a:spcBef>
              <a:spcAft>
                <a:spcPct val="0"/>
              </a:spcAft>
              <a:buClrTx/>
              <a:buSzTx/>
              <a:buFontTx/>
              <a:buNone/>
              <a:tabLst/>
            </a:pPr>
            <a:r>
              <a:rPr kumimoji="0" lang="zh-CN" sz="2800" b="1" i="0" u="none" strike="noStrike" cap="none" normalizeH="0" baseline="0" dirty="0" smtClean="0">
                <a:ln>
                  <a:noFill/>
                </a:ln>
                <a:solidFill>
                  <a:srgbClr val="FF0000"/>
                </a:solidFill>
                <a:effectLst/>
                <a:latin typeface="Times New Roman" pitchFamily="18" charset="0"/>
                <a:ea typeface="宋体" pitchFamily="2" charset="-122"/>
                <a:cs typeface="Times New Roman" pitchFamily="18" charset="0"/>
              </a:rPr>
              <a:t>答案：①②④</a:t>
            </a:r>
            <a:endParaRPr kumimoji="0" lang="zh-CN" sz="2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7649"/>
                                        </p:tgtEl>
                                        <p:attrNameLst>
                                          <p:attrName>style.visibility</p:attrName>
                                        </p:attrNameLst>
                                      </p:cBhvr>
                                      <p:to>
                                        <p:strVal val="visible"/>
                                      </p:to>
                                    </p:set>
                                    <p:anim calcmode="lin" valueType="num">
                                      <p:cBhvr additive="base">
                                        <p:cTn id="7" dur="500" fill="hold"/>
                                        <p:tgtEl>
                                          <p:spTgt spid="27649"/>
                                        </p:tgtEl>
                                        <p:attrNameLst>
                                          <p:attrName>ppt_x</p:attrName>
                                        </p:attrNameLst>
                                      </p:cBhvr>
                                      <p:tavLst>
                                        <p:tav tm="0">
                                          <p:val>
                                            <p:strVal val="#ppt_x"/>
                                          </p:val>
                                        </p:tav>
                                        <p:tav tm="100000">
                                          <p:val>
                                            <p:strVal val="#ppt_x"/>
                                          </p:val>
                                        </p:tav>
                                      </p:tavLst>
                                    </p:anim>
                                    <p:anim calcmode="lin" valueType="num">
                                      <p:cBhvr additive="base">
                                        <p:cTn id="8" dur="500" fill="hold"/>
                                        <p:tgtEl>
                                          <p:spTgt spid="2764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4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pic>
        <p:nvPicPr>
          <p:cNvPr id="26625" name="Picture 1"/>
          <p:cNvPicPr>
            <a:picLocks noGrp="1" noChangeAspect="1" noChangeArrowheads="1"/>
          </p:cNvPicPr>
          <p:nvPr>
            <p:ph sz="quarter" idx="1"/>
          </p:nvPr>
        </p:nvPicPr>
        <p:blipFill>
          <a:blip r:embed="rId2" cstate="print"/>
          <a:srcRect/>
          <a:stretch>
            <a:fillRect/>
          </a:stretch>
        </p:blipFill>
        <p:spPr bwMode="auto">
          <a:xfrm>
            <a:off x="0" y="476672"/>
            <a:ext cx="8902570" cy="2520280"/>
          </a:xfrm>
          <a:prstGeom prst="rect">
            <a:avLst/>
          </a:prstGeom>
          <a:noFill/>
          <a:ln w="9525">
            <a:noFill/>
            <a:miter lim="800000"/>
            <a:headEnd/>
            <a:tailEnd/>
          </a:ln>
        </p:spPr>
      </p:pic>
      <p:pic>
        <p:nvPicPr>
          <p:cNvPr id="5" name="图片 4" descr="3O)`W6$@W7J$H(5ED9[%ZUA"/>
          <p:cNvPicPr/>
          <p:nvPr/>
        </p:nvPicPr>
        <p:blipFill>
          <a:blip r:embed="rId3" cstate="print"/>
          <a:stretch>
            <a:fillRect/>
          </a:stretch>
        </p:blipFill>
        <p:spPr>
          <a:xfrm>
            <a:off x="1187624" y="2996952"/>
            <a:ext cx="4248472" cy="2376264"/>
          </a:xfrm>
          <a:prstGeom prst="rect">
            <a:avLst/>
          </a:prstGeom>
        </p:spPr>
      </p:pic>
      <p:sp>
        <p:nvSpPr>
          <p:cNvPr id="26626" name="Rectangle 2"/>
          <p:cNvSpPr>
            <a:spLocks noChangeArrowheads="1"/>
          </p:cNvSpPr>
          <p:nvPr/>
        </p:nvSpPr>
        <p:spPr bwMode="auto">
          <a:xfrm>
            <a:off x="0" y="5833809"/>
            <a:ext cx="9015610"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266700" algn="l" defTabSz="914400" rtl="0" eaLnBrk="1" fontAlgn="base" latinLnBrk="0" hangingPunct="1">
              <a:lnSpc>
                <a:spcPct val="100000"/>
              </a:lnSpc>
              <a:spcBef>
                <a:spcPct val="0"/>
              </a:spcBef>
              <a:spcAft>
                <a:spcPct val="0"/>
              </a:spcAft>
              <a:buClrTx/>
              <a:buSzTx/>
              <a:buFontTx/>
              <a:buNone/>
              <a:tabLst/>
            </a:pPr>
            <a:r>
              <a:rPr kumimoji="0" lang="zh-CN" sz="2000" b="1" i="0" u="none" strike="noStrike" cap="none" normalizeH="0" baseline="0" dirty="0" smtClean="0">
                <a:ln>
                  <a:noFill/>
                </a:ln>
                <a:solidFill>
                  <a:srgbClr val="FF0000"/>
                </a:solidFill>
                <a:effectLst/>
                <a:latin typeface="Times New Roman" pitchFamily="18" charset="0"/>
                <a:ea typeface="宋体" pitchFamily="2" charset="-122"/>
                <a:cs typeface="Times New Roman" pitchFamily="18" charset="0"/>
              </a:rPr>
              <a:t>答案：（</a:t>
            </a:r>
            <a:r>
              <a:rPr kumimoji="0" lang="en-US" altLang="zh-CN" sz="2000" b="1" i="0" u="none" strike="noStrike" cap="none" normalizeH="0" baseline="0" dirty="0" smtClean="0">
                <a:ln>
                  <a:noFill/>
                </a:ln>
                <a:solidFill>
                  <a:srgbClr val="FF0000"/>
                </a:solidFill>
                <a:effectLst/>
                <a:latin typeface="Times New Roman" pitchFamily="18" charset="0"/>
                <a:ea typeface="宋体" pitchFamily="2" charset="-122"/>
                <a:cs typeface="Times New Roman" pitchFamily="18" charset="0"/>
              </a:rPr>
              <a:t>1</a:t>
            </a:r>
            <a:r>
              <a:rPr kumimoji="0" lang="zh-CN" altLang="en-US" sz="2000" b="1" i="0" u="none" strike="noStrike" cap="none" normalizeH="0" baseline="0" dirty="0" smtClean="0">
                <a:ln>
                  <a:noFill/>
                </a:ln>
                <a:solidFill>
                  <a:srgbClr val="FF0000"/>
                </a:solidFill>
                <a:effectLst/>
                <a:latin typeface="Times New Roman" pitchFamily="18" charset="0"/>
                <a:ea typeface="宋体" pitchFamily="2" charset="-122"/>
                <a:cs typeface="Times New Roman" pitchFamily="18" charset="0"/>
              </a:rPr>
              <a:t>）（</a:t>
            </a:r>
            <a:r>
              <a:rPr kumimoji="0" lang="en-US" altLang="zh-CN" sz="2000" b="1" i="0" u="none" strike="noStrike" cap="none" normalizeH="0" baseline="0" dirty="0" smtClean="0">
                <a:ln>
                  <a:noFill/>
                </a:ln>
                <a:solidFill>
                  <a:srgbClr val="FF0000"/>
                </a:solidFill>
                <a:effectLst/>
                <a:latin typeface="Times New Roman" pitchFamily="18" charset="0"/>
                <a:ea typeface="宋体" pitchFamily="2" charset="-122"/>
                <a:cs typeface="Times New Roman" pitchFamily="18" charset="0"/>
              </a:rPr>
              <a:t>2</a:t>
            </a:r>
            <a:r>
              <a:rPr kumimoji="0" lang="zh-CN" altLang="en-US" sz="2000" b="1" i="0" u="none" strike="noStrike" cap="none" normalizeH="0" baseline="0" dirty="0" smtClean="0">
                <a:ln>
                  <a:noFill/>
                </a:ln>
                <a:solidFill>
                  <a:srgbClr val="FF0000"/>
                </a:solidFill>
                <a:effectLst/>
                <a:latin typeface="Times New Roman" pitchFamily="18" charset="0"/>
                <a:ea typeface="宋体" pitchFamily="2" charset="-122"/>
                <a:cs typeface="Times New Roman" pitchFamily="18" charset="0"/>
              </a:rPr>
              <a:t>）略，（</a:t>
            </a:r>
            <a:r>
              <a:rPr kumimoji="0" lang="en-US" altLang="zh-CN" sz="2000" b="1" i="0" u="none" strike="noStrike" cap="none" normalizeH="0" baseline="0" dirty="0" smtClean="0">
                <a:ln>
                  <a:noFill/>
                </a:ln>
                <a:solidFill>
                  <a:srgbClr val="FF0000"/>
                </a:solidFill>
                <a:effectLst/>
                <a:latin typeface="Times New Roman" pitchFamily="18" charset="0"/>
                <a:ea typeface="宋体" pitchFamily="2" charset="-122"/>
                <a:cs typeface="Times New Roman" pitchFamily="18" charset="0"/>
              </a:rPr>
              <a:t>3</a:t>
            </a:r>
            <a:r>
              <a:rPr kumimoji="0" lang="zh-CN" altLang="en-US" sz="2000" b="1" i="0" u="none" strike="noStrike" cap="none" normalizeH="0" baseline="0" dirty="0" smtClean="0">
                <a:ln>
                  <a:noFill/>
                </a:ln>
                <a:solidFill>
                  <a:srgbClr val="FF0000"/>
                </a:solidFill>
                <a:effectLst/>
                <a:latin typeface="Times New Roman" pitchFamily="18" charset="0"/>
                <a:ea typeface="宋体" pitchFamily="2" charset="-122"/>
                <a:cs typeface="Times New Roman" pitchFamily="18" charset="0"/>
              </a:rPr>
              <a:t>）</a:t>
            </a:r>
            <a:r>
              <a:rPr kumimoji="0" lang="en-US" altLang="zh-CN" sz="2000" b="1" i="0" u="none" strike="noStrike" cap="none" normalizeH="0" baseline="0" dirty="0" smtClean="0">
                <a:ln>
                  <a:noFill/>
                </a:ln>
                <a:solidFill>
                  <a:srgbClr val="FF0000"/>
                </a:solidFill>
                <a:effectLst/>
                <a:latin typeface="Times New Roman" pitchFamily="18" charset="0"/>
                <a:ea typeface="宋体" pitchFamily="2" charset="-122"/>
                <a:cs typeface="Times New Roman" pitchFamily="18" charset="0"/>
              </a:rPr>
              <a:t>180°    </a:t>
            </a:r>
            <a:r>
              <a:rPr kumimoji="0" lang="zh-CN" altLang="en-US" sz="2000" b="1" i="0" u="none" strike="noStrike" cap="none" normalizeH="0" baseline="0" dirty="0" smtClean="0">
                <a:ln>
                  <a:noFill/>
                </a:ln>
                <a:solidFill>
                  <a:srgbClr val="FF0000"/>
                </a:solidFill>
                <a:effectLst/>
                <a:latin typeface="Times New Roman" pitchFamily="18" charset="0"/>
                <a:ea typeface="宋体" pitchFamily="2" charset="-122"/>
                <a:cs typeface="Times New Roman" pitchFamily="18" charset="0"/>
              </a:rPr>
              <a:t>（</a:t>
            </a:r>
            <a:r>
              <a:rPr kumimoji="0" lang="en-US" altLang="zh-CN" sz="2000" b="1" i="0" u="none" strike="noStrike" cap="none" normalizeH="0" baseline="0" dirty="0" smtClean="0">
                <a:ln>
                  <a:noFill/>
                </a:ln>
                <a:solidFill>
                  <a:srgbClr val="FF0000"/>
                </a:solidFill>
                <a:effectLst/>
                <a:latin typeface="Times New Roman" pitchFamily="18" charset="0"/>
                <a:ea typeface="宋体" pitchFamily="2" charset="-122"/>
                <a:cs typeface="Times New Roman" pitchFamily="18" charset="0"/>
              </a:rPr>
              <a:t>4</a:t>
            </a:r>
            <a:r>
              <a:rPr kumimoji="0" lang="zh-CN" altLang="en-US" sz="2000" b="1" i="0" u="none" strike="noStrike" cap="none" normalizeH="0" baseline="0" dirty="0" smtClean="0">
                <a:ln>
                  <a:noFill/>
                </a:ln>
                <a:solidFill>
                  <a:srgbClr val="FF0000"/>
                </a:solidFill>
                <a:effectLst/>
                <a:latin typeface="Times New Roman" pitchFamily="18" charset="0"/>
                <a:ea typeface="宋体" pitchFamily="2" charset="-122"/>
                <a:cs typeface="Times New Roman" pitchFamily="18" charset="0"/>
              </a:rPr>
              <a:t>）</a:t>
            </a:r>
            <a:r>
              <a:rPr kumimoji="0" lang="en-US" altLang="zh-CN" sz="2000" b="1" i="0" u="none" strike="noStrike" cap="none" normalizeH="0" baseline="0" dirty="0" smtClean="0">
                <a:ln>
                  <a:noFill/>
                </a:ln>
                <a:solidFill>
                  <a:srgbClr val="FF0000"/>
                </a:solidFill>
                <a:effectLst/>
                <a:latin typeface="Times New Roman" pitchFamily="18" charset="0"/>
                <a:ea typeface="宋体" pitchFamily="2" charset="-122"/>
                <a:cs typeface="Times New Roman" pitchFamily="18" charset="0"/>
              </a:rPr>
              <a:t>360°     </a:t>
            </a:r>
            <a:r>
              <a:rPr kumimoji="0" lang="zh-CN" altLang="en-US" sz="2000" b="1" i="0" u="none" strike="noStrike" cap="none" normalizeH="0" baseline="0" dirty="0" smtClean="0">
                <a:ln>
                  <a:noFill/>
                </a:ln>
                <a:solidFill>
                  <a:srgbClr val="FF0000"/>
                </a:solidFill>
                <a:effectLst/>
                <a:latin typeface="Times New Roman" pitchFamily="18" charset="0"/>
                <a:ea typeface="宋体" pitchFamily="2" charset="-122"/>
                <a:cs typeface="Times New Roman" pitchFamily="18" charset="0"/>
              </a:rPr>
              <a:t>（</a:t>
            </a:r>
            <a:r>
              <a:rPr kumimoji="0" lang="en-US" altLang="zh-CN" sz="2000" b="1" i="0" u="none" strike="noStrike" cap="none" normalizeH="0" baseline="0" dirty="0" smtClean="0">
                <a:ln>
                  <a:noFill/>
                </a:ln>
                <a:solidFill>
                  <a:srgbClr val="FF0000"/>
                </a:solidFill>
                <a:effectLst/>
                <a:latin typeface="Times New Roman" pitchFamily="18" charset="0"/>
                <a:ea typeface="宋体" pitchFamily="2" charset="-122"/>
                <a:cs typeface="Times New Roman" pitchFamily="18" charset="0"/>
              </a:rPr>
              <a:t>5</a:t>
            </a:r>
            <a:r>
              <a:rPr kumimoji="0" lang="zh-CN" altLang="en-US" sz="2000" b="1" i="0" u="none" strike="noStrike" cap="none" normalizeH="0" baseline="0" dirty="0" smtClean="0">
                <a:ln>
                  <a:noFill/>
                </a:ln>
                <a:solidFill>
                  <a:srgbClr val="FF0000"/>
                </a:solidFill>
                <a:effectLst/>
                <a:latin typeface="Times New Roman" pitchFamily="18" charset="0"/>
                <a:ea typeface="宋体" pitchFamily="2" charset="-122"/>
                <a:cs typeface="Times New Roman" pitchFamily="18" charset="0"/>
              </a:rPr>
              <a:t>）</a:t>
            </a:r>
            <a:r>
              <a:rPr kumimoji="0" lang="en-US" altLang="zh-CN" sz="2000" b="1" i="0" u="none" strike="noStrike" cap="none" normalizeH="0" baseline="0" dirty="0" smtClean="0">
                <a:ln>
                  <a:noFill/>
                </a:ln>
                <a:solidFill>
                  <a:srgbClr val="FF0000"/>
                </a:solidFill>
                <a:effectLst/>
                <a:latin typeface="Times New Roman" pitchFamily="18" charset="0"/>
                <a:ea typeface="宋体" pitchFamily="2" charset="-122"/>
                <a:cs typeface="Times New Roman" pitchFamily="18" charset="0"/>
              </a:rPr>
              <a:t>180°    </a:t>
            </a:r>
            <a:r>
              <a:rPr kumimoji="0" lang="zh-CN" altLang="en-US" sz="2000" b="1" i="0" u="none" strike="noStrike" cap="none" normalizeH="0" baseline="0" dirty="0" smtClean="0">
                <a:ln>
                  <a:noFill/>
                </a:ln>
                <a:solidFill>
                  <a:srgbClr val="FF0000"/>
                </a:solidFill>
                <a:effectLst/>
                <a:latin typeface="Times New Roman" pitchFamily="18" charset="0"/>
                <a:ea typeface="宋体" pitchFamily="2" charset="-122"/>
                <a:cs typeface="Times New Roman" pitchFamily="18" charset="0"/>
              </a:rPr>
              <a:t>（</a:t>
            </a:r>
            <a:r>
              <a:rPr kumimoji="0" lang="en-US" altLang="zh-CN" sz="2000" b="1" i="0" u="none" strike="noStrike" cap="none" normalizeH="0" baseline="0" dirty="0" smtClean="0">
                <a:ln>
                  <a:noFill/>
                </a:ln>
                <a:solidFill>
                  <a:srgbClr val="FF0000"/>
                </a:solidFill>
                <a:effectLst/>
                <a:latin typeface="Times New Roman" pitchFamily="18" charset="0"/>
                <a:ea typeface="宋体" pitchFamily="2" charset="-122"/>
                <a:cs typeface="Times New Roman" pitchFamily="18" charset="0"/>
              </a:rPr>
              <a:t>6</a:t>
            </a:r>
            <a:r>
              <a:rPr kumimoji="0" lang="zh-CN" altLang="en-US" sz="2000" b="1" i="0" u="none" strike="noStrike" cap="none" normalizeH="0" baseline="0" dirty="0" smtClean="0">
                <a:ln>
                  <a:noFill/>
                </a:ln>
                <a:solidFill>
                  <a:srgbClr val="FF0000"/>
                </a:solidFill>
                <a:effectLst/>
                <a:latin typeface="Times New Roman" pitchFamily="18" charset="0"/>
                <a:ea typeface="宋体" pitchFamily="2" charset="-122"/>
                <a:cs typeface="Times New Roman" pitchFamily="18" charset="0"/>
              </a:rPr>
              <a:t>）</a:t>
            </a:r>
            <a:r>
              <a:rPr kumimoji="0" lang="en-US" altLang="zh-CN" sz="2000" b="1" i="0" u="none" strike="noStrike" cap="none" normalizeH="0" baseline="0" dirty="0" smtClean="0">
                <a:ln>
                  <a:noFill/>
                </a:ln>
                <a:solidFill>
                  <a:srgbClr val="FF0000"/>
                </a:solidFill>
                <a:effectLst/>
                <a:latin typeface="Times New Roman" pitchFamily="18" charset="0"/>
                <a:ea typeface="宋体" pitchFamily="2" charset="-122"/>
                <a:cs typeface="Times New Roman" pitchFamily="18" charset="0"/>
              </a:rPr>
              <a:t>360°</a:t>
            </a:r>
            <a:endParaRPr kumimoji="0" lang="en-US" altLang="zh-CN" sz="20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6626"/>
                                        </p:tgtEl>
                                        <p:attrNameLst>
                                          <p:attrName>style.visibility</p:attrName>
                                        </p:attrNameLst>
                                      </p:cBhvr>
                                      <p:to>
                                        <p:strVal val="visible"/>
                                      </p:to>
                                    </p:set>
                                    <p:anim calcmode="lin" valueType="num">
                                      <p:cBhvr additive="base">
                                        <p:cTn id="7" dur="500" fill="hold"/>
                                        <p:tgtEl>
                                          <p:spTgt spid="26626"/>
                                        </p:tgtEl>
                                        <p:attrNameLst>
                                          <p:attrName>ppt_x</p:attrName>
                                        </p:attrNameLst>
                                      </p:cBhvr>
                                      <p:tavLst>
                                        <p:tav tm="0">
                                          <p:val>
                                            <p:strVal val="#ppt_x"/>
                                          </p:val>
                                        </p:tav>
                                        <p:tav tm="100000">
                                          <p:val>
                                            <p:strVal val="#ppt_x"/>
                                          </p:val>
                                        </p:tav>
                                      </p:tavLst>
                                    </p:anim>
                                    <p:anim calcmode="lin" valueType="num">
                                      <p:cBhvr additive="base">
                                        <p:cTn id="8" dur="500" fill="hold"/>
                                        <p:tgtEl>
                                          <p:spTgt spid="266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pic>
        <p:nvPicPr>
          <p:cNvPr id="25601" name="Picture 1"/>
          <p:cNvPicPr>
            <a:picLocks noGrp="1" noChangeAspect="1" noChangeArrowheads="1"/>
          </p:cNvPicPr>
          <p:nvPr>
            <p:ph sz="quarter" idx="1"/>
          </p:nvPr>
        </p:nvPicPr>
        <p:blipFill>
          <a:blip r:embed="rId2" cstate="print"/>
          <a:srcRect/>
          <a:stretch>
            <a:fillRect/>
          </a:stretch>
        </p:blipFill>
        <p:spPr bwMode="auto">
          <a:xfrm>
            <a:off x="0" y="1556792"/>
            <a:ext cx="8984054" cy="1512168"/>
          </a:xfrm>
          <a:prstGeom prst="rect">
            <a:avLst/>
          </a:prstGeom>
          <a:noFill/>
          <a:ln w="9525">
            <a:noFill/>
            <a:miter lim="800000"/>
            <a:headEnd/>
            <a:tailEnd/>
          </a:ln>
        </p:spPr>
      </p:pic>
      <p:pic>
        <p:nvPicPr>
          <p:cNvPr id="5" name="图片 4" descr="IMG_256"/>
          <p:cNvPicPr/>
          <p:nvPr/>
        </p:nvPicPr>
        <p:blipFill>
          <a:blip r:embed="rId3" cstate="print"/>
          <a:stretch>
            <a:fillRect/>
          </a:stretch>
        </p:blipFill>
        <p:spPr>
          <a:xfrm>
            <a:off x="5508104" y="2996952"/>
            <a:ext cx="2808312" cy="2232248"/>
          </a:xfrm>
          <a:prstGeom prst="rect">
            <a:avLst/>
          </a:prstGeom>
          <a:noFill/>
          <a:ln w="9525">
            <a:noFill/>
          </a:ln>
        </p:spPr>
      </p:pic>
      <p:pic>
        <p:nvPicPr>
          <p:cNvPr id="6" name="图片 5" descr="3{DA(IQ$_$E9IW)3EZTSLWE"/>
          <p:cNvPicPr/>
          <p:nvPr/>
        </p:nvPicPr>
        <p:blipFill>
          <a:blip r:embed="rId4" cstate="print"/>
          <a:stretch>
            <a:fillRect/>
          </a:stretch>
        </p:blipFill>
        <p:spPr>
          <a:xfrm>
            <a:off x="1691680" y="2852936"/>
            <a:ext cx="3528392" cy="36004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in)">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pic>
        <p:nvPicPr>
          <p:cNvPr id="24577" name="Picture 1"/>
          <p:cNvPicPr>
            <a:picLocks noGrp="1" noChangeAspect="1" noChangeArrowheads="1"/>
          </p:cNvPicPr>
          <p:nvPr>
            <p:ph sz="quarter" idx="1"/>
          </p:nvPr>
        </p:nvPicPr>
        <p:blipFill>
          <a:blip r:embed="rId2" cstate="print"/>
          <a:srcRect/>
          <a:stretch>
            <a:fillRect/>
          </a:stretch>
        </p:blipFill>
        <p:spPr bwMode="auto">
          <a:xfrm>
            <a:off x="539552" y="404664"/>
            <a:ext cx="7488832" cy="3731934"/>
          </a:xfrm>
          <a:prstGeom prst="rect">
            <a:avLst/>
          </a:prstGeom>
          <a:noFill/>
          <a:ln w="9525">
            <a:noFill/>
            <a:miter lim="800000"/>
            <a:headEnd/>
            <a:tailEnd/>
          </a:ln>
        </p:spPr>
      </p:pic>
      <p:pic>
        <p:nvPicPr>
          <p:cNvPr id="5" name="图片 4" descr="IMG_256"/>
          <p:cNvPicPr/>
          <p:nvPr/>
        </p:nvPicPr>
        <p:blipFill>
          <a:blip r:embed="rId3" cstate="print"/>
          <a:stretch>
            <a:fillRect/>
          </a:stretch>
        </p:blipFill>
        <p:spPr>
          <a:xfrm>
            <a:off x="1115616" y="4077072"/>
            <a:ext cx="5981700" cy="2416175"/>
          </a:xfrm>
          <a:prstGeom prst="rect">
            <a:avLst/>
          </a:prstGeom>
          <a:noFill/>
          <a:ln w="9525">
            <a:noFill/>
          </a:ln>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67544" y="620688"/>
            <a:ext cx="5842992" cy="990600"/>
          </a:xfrm>
        </p:spPr>
        <p:txBody>
          <a:bodyPr>
            <a:normAutofit fontScale="90000"/>
          </a:bodyPr>
          <a:lstStyle/>
          <a:p>
            <a:pPr>
              <a:spcAft>
                <a:spcPts val="0"/>
              </a:spcAft>
            </a:pPr>
            <a:r>
              <a:rPr lang="zh-CN" altLang="zh-CN" b="1" kern="0" dirty="0" smtClean="0">
                <a:solidFill>
                  <a:srgbClr val="FF0000"/>
                </a:solidFill>
                <a:latin typeface="Times New Roman"/>
                <a:cs typeface="Times New Roman"/>
              </a:rPr>
              <a:t>答案：（</a:t>
            </a:r>
            <a:r>
              <a:rPr lang="en-US" altLang="zh-CN" b="1" kern="0" dirty="0" smtClean="0">
                <a:solidFill>
                  <a:srgbClr val="FF0000"/>
                </a:solidFill>
                <a:latin typeface="Times New Roman"/>
                <a:cs typeface="Times New Roman"/>
              </a:rPr>
              <a:t>1</a:t>
            </a:r>
            <a:r>
              <a:rPr lang="zh-CN" altLang="zh-CN" b="1" kern="0" dirty="0" smtClean="0">
                <a:solidFill>
                  <a:srgbClr val="FF0000"/>
                </a:solidFill>
                <a:latin typeface="Times New Roman"/>
                <a:cs typeface="Times New Roman"/>
              </a:rPr>
              <a:t>）</a:t>
            </a:r>
            <a:r>
              <a:rPr lang="en-US" altLang="zh-CN" b="1" kern="0" dirty="0" smtClean="0">
                <a:solidFill>
                  <a:srgbClr val="FF0000"/>
                </a:solidFill>
                <a:latin typeface="Times New Roman"/>
                <a:cs typeface="Times New Roman"/>
              </a:rPr>
              <a:t>11</a:t>
            </a:r>
            <a:r>
              <a:rPr lang="zh-CN" altLang="zh-CN" sz="2400" kern="100" dirty="0" smtClean="0">
                <a:latin typeface="Calibri"/>
                <a:cs typeface="Times New Roman"/>
              </a:rPr>
              <a:t/>
            </a:r>
            <a:br>
              <a:rPr lang="zh-CN" altLang="zh-CN" sz="2400" kern="100" dirty="0" smtClean="0">
                <a:latin typeface="Calibri"/>
                <a:cs typeface="Times New Roman"/>
              </a:rPr>
            </a:br>
            <a:r>
              <a:rPr lang="zh-CN" altLang="zh-CN" b="1" kern="0" dirty="0" smtClean="0">
                <a:solidFill>
                  <a:srgbClr val="FF0000"/>
                </a:solidFill>
                <a:latin typeface="Times New Roman"/>
                <a:cs typeface="Times New Roman"/>
              </a:rPr>
              <a:t>（</a:t>
            </a:r>
            <a:r>
              <a:rPr lang="en-US" altLang="zh-CN" b="1" kern="0" dirty="0" smtClean="0">
                <a:solidFill>
                  <a:srgbClr val="FF0000"/>
                </a:solidFill>
                <a:latin typeface="Times New Roman"/>
                <a:cs typeface="Times New Roman"/>
              </a:rPr>
              <a:t>2</a:t>
            </a:r>
            <a:r>
              <a:rPr lang="zh-CN" altLang="zh-CN" b="1" kern="0" dirty="0" smtClean="0">
                <a:solidFill>
                  <a:srgbClr val="FF0000"/>
                </a:solidFill>
                <a:latin typeface="Times New Roman"/>
                <a:cs typeface="Times New Roman"/>
              </a:rPr>
              <a:t>）</a:t>
            </a:r>
            <a:r>
              <a:rPr lang="en-US" altLang="zh-CN" b="1" kern="0" dirty="0" smtClean="0">
                <a:solidFill>
                  <a:srgbClr val="FF0000"/>
                </a:solidFill>
                <a:latin typeface="Times New Roman"/>
                <a:cs typeface="Times New Roman"/>
              </a:rPr>
              <a:t>2∠M-∠P=90°</a:t>
            </a:r>
            <a:r>
              <a:rPr lang="zh-CN" altLang="zh-CN" sz="2400" kern="100" dirty="0" smtClean="0">
                <a:latin typeface="Calibri"/>
                <a:cs typeface="Times New Roman"/>
              </a:rPr>
              <a:t/>
            </a:r>
            <a:br>
              <a:rPr lang="zh-CN" altLang="zh-CN" sz="2400" kern="100" dirty="0" smtClean="0">
                <a:latin typeface="Calibri"/>
                <a:cs typeface="Times New Roman"/>
              </a:rPr>
            </a:br>
            <a:endParaRPr lang="zh-CN" altLang="en-US" dirty="0"/>
          </a:p>
        </p:txBody>
      </p:sp>
      <p:pic>
        <p:nvPicPr>
          <p:cNvPr id="4" name="内容占位符 3" descr="}N3CR(@II7X39JRLY~{SUZ8"/>
          <p:cNvPicPr>
            <a:picLocks noGrp="1"/>
          </p:cNvPicPr>
          <p:nvPr>
            <p:ph sz="quarter" idx="1"/>
          </p:nvPr>
        </p:nvPicPr>
        <p:blipFill>
          <a:blip r:embed="rId2" cstate="print"/>
          <a:stretch>
            <a:fillRect/>
          </a:stretch>
        </p:blipFill>
        <p:spPr>
          <a:xfrm>
            <a:off x="755576" y="1268760"/>
            <a:ext cx="6984776" cy="4771429"/>
          </a:xfrm>
          <a:prstGeom prst="rect">
            <a:avLst/>
          </a:prstGeom>
        </p:spPr>
      </p:pic>
      <p:sp>
        <p:nvSpPr>
          <p:cNvPr id="28673" name="Rectangle 1"/>
          <p:cNvSpPr>
            <a:spLocks noChangeArrowheads="1"/>
          </p:cNvSpPr>
          <p:nvPr/>
        </p:nvSpPr>
        <p:spPr bwMode="auto">
          <a:xfrm>
            <a:off x="0" y="5949280"/>
            <a:ext cx="3977692" cy="52322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458788" algn="l" defTabSz="914400" rtl="0" eaLnBrk="1" fontAlgn="base" latinLnBrk="0" hangingPunct="1">
              <a:lnSpc>
                <a:spcPct val="100000"/>
              </a:lnSpc>
              <a:spcBef>
                <a:spcPct val="0"/>
              </a:spcBef>
              <a:spcAft>
                <a:spcPct val="0"/>
              </a:spcAft>
              <a:buClrTx/>
              <a:buSzTx/>
              <a:buFontTx/>
              <a:buNone/>
              <a:tabLst/>
            </a:pPr>
            <a:r>
              <a:rPr kumimoji="0" lang="zh-CN" sz="2800" b="1" i="0" u="none" strike="noStrike" cap="none" normalizeH="0" baseline="0" dirty="0" smtClean="0">
                <a:ln>
                  <a:noFill/>
                </a:ln>
                <a:solidFill>
                  <a:srgbClr val="FF0000"/>
                </a:solidFill>
                <a:effectLst/>
                <a:latin typeface="Calibri" pitchFamily="34" charset="0"/>
                <a:ea typeface="宋体" pitchFamily="2" charset="-122"/>
                <a:cs typeface="宋体" pitchFamily="2" charset="-122"/>
              </a:rPr>
              <a:t>（</a:t>
            </a:r>
            <a:r>
              <a:rPr kumimoji="0" lang="en-US" altLang="zh-CN" sz="2800" b="1" i="0" u="none" strike="noStrike" cap="none" normalizeH="0" baseline="0" dirty="0" smtClean="0">
                <a:ln>
                  <a:noFill/>
                </a:ln>
                <a:solidFill>
                  <a:srgbClr val="FF0000"/>
                </a:solidFill>
                <a:effectLst/>
                <a:latin typeface="Calibri" pitchFamily="34" charset="0"/>
                <a:ea typeface="宋体" pitchFamily="2" charset="-122"/>
                <a:cs typeface="宋体" pitchFamily="2" charset="-122"/>
              </a:rPr>
              <a:t>3</a:t>
            </a:r>
            <a:r>
              <a:rPr kumimoji="0" lang="zh-CN" altLang="en-US" sz="2800" b="1" i="0" u="none" strike="noStrike" cap="none" normalizeH="0" baseline="0" dirty="0" smtClean="0">
                <a:ln>
                  <a:noFill/>
                </a:ln>
                <a:solidFill>
                  <a:srgbClr val="FF0000"/>
                </a:solidFill>
                <a:effectLst/>
                <a:latin typeface="Calibri" pitchFamily="34" charset="0"/>
                <a:ea typeface="宋体" pitchFamily="2" charset="-122"/>
                <a:cs typeface="宋体" pitchFamily="2" charset="-122"/>
              </a:rPr>
              <a:t>）</a:t>
            </a:r>
            <a:r>
              <a:rPr kumimoji="0" lang="en-US" altLang="zh-CN" sz="2800" b="1" i="0" u="none" strike="noStrike" cap="none" normalizeH="0" baseline="0" dirty="0" smtClean="0">
                <a:ln>
                  <a:noFill/>
                </a:ln>
                <a:solidFill>
                  <a:srgbClr val="FF0000"/>
                </a:solidFill>
                <a:effectLst/>
                <a:latin typeface="Calibri" pitchFamily="34" charset="0"/>
                <a:ea typeface="宋体" pitchFamily="2" charset="-122"/>
                <a:cs typeface="Times New Roman" pitchFamily="18" charset="0"/>
              </a:rPr>
              <a:t>2∠M-∠P=90°</a:t>
            </a:r>
            <a:endParaRPr kumimoji="0" lang="en-US" altLang="zh-CN" sz="2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8" presetClass="entr" presetSubtype="12" fill="hold" nodeType="clickEffect">
                                  <p:stCondLst>
                                    <p:cond delay="0"/>
                                  </p:stCondLst>
                                  <p:childTnLst>
                                    <p:set>
                                      <p:cBhvr>
                                        <p:cTn id="18" dur="1" fill="hold">
                                          <p:stCondLst>
                                            <p:cond delay="0"/>
                                          </p:stCondLst>
                                        </p:cTn>
                                        <p:tgtEl>
                                          <p:spTgt spid="28673">
                                            <p:txEl>
                                              <p:pRg st="0" end="0"/>
                                            </p:txEl>
                                          </p:spTgt>
                                        </p:tgtEl>
                                        <p:attrNameLst>
                                          <p:attrName>style.visibility</p:attrName>
                                        </p:attrNameLst>
                                      </p:cBhvr>
                                      <p:to>
                                        <p:strVal val="visible"/>
                                      </p:to>
                                    </p:set>
                                    <p:animEffect transition="in" filter="strips(downLeft)">
                                      <p:cBhvr>
                                        <p:cTn id="19" dur="500"/>
                                        <p:tgtEl>
                                          <p:spTgt spid="2867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质朴">
  <a:themeElements>
    <a:clrScheme name="质朴">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fontScheme name="质朴">
      <a:majorFont>
        <a:latin typeface="Bookman Old Style"/>
        <a:ea typeface=""/>
        <a:cs typeface=""/>
        <a:font script="Grek" typeface="Cambria"/>
        <a:font script="Cyrl" typeface="Cambria"/>
        <a:font script="Jpan" typeface="HG明朝E"/>
        <a:font script="Hang" typeface="돋움"/>
        <a:font script="Hans" typeface="宋体"/>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Gill Sans MT"/>
        <a:ea typeface=""/>
        <a:cs typeface=""/>
        <a:font script="Grek" typeface="Calibri"/>
        <a:font script="Cyrl" typeface="Calibri"/>
        <a:font script="Jpan" typeface="ＭＳ Ｐゴシック"/>
        <a:font script="Hang" typeface="맑은 고딕"/>
        <a:font script="Hans" typeface="华文新魏"/>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质朴">
      <a:fillStyleLst>
        <a:solidFill>
          <a:schemeClr val="phClr"/>
        </a:solidFill>
        <a:gradFill rotWithShape="1">
          <a:gsLst>
            <a:gs pos="0">
              <a:schemeClr val="phClr">
                <a:tint val="45000"/>
                <a:satMod val="200000"/>
              </a:schemeClr>
            </a:gs>
            <a:gs pos="30000">
              <a:schemeClr val="phClr">
                <a:tint val="61000"/>
                <a:satMod val="200000"/>
              </a:schemeClr>
            </a:gs>
            <a:gs pos="45000">
              <a:schemeClr val="phClr">
                <a:tint val="66000"/>
                <a:satMod val="200000"/>
              </a:schemeClr>
            </a:gs>
            <a:gs pos="55000">
              <a:schemeClr val="phClr">
                <a:tint val="66000"/>
                <a:satMod val="200000"/>
              </a:schemeClr>
            </a:gs>
            <a:gs pos="73000">
              <a:schemeClr val="phClr">
                <a:tint val="61000"/>
                <a:satMod val="200000"/>
              </a:schemeClr>
            </a:gs>
            <a:gs pos="100000">
              <a:schemeClr val="phClr">
                <a:tint val="45000"/>
                <a:satMod val="200000"/>
              </a:schemeClr>
            </a:gs>
          </a:gsLst>
          <a:lin ang="950000" scaled="1"/>
        </a:gradFill>
        <a:gradFill rotWithShape="1">
          <a:gsLst>
            <a:gs pos="0">
              <a:schemeClr val="phClr">
                <a:shade val="63000"/>
              </a:schemeClr>
            </a:gs>
            <a:gs pos="30000">
              <a:schemeClr val="phClr">
                <a:shade val="90000"/>
                <a:satMod val="110000"/>
              </a:schemeClr>
            </a:gs>
            <a:gs pos="45000">
              <a:schemeClr val="phClr">
                <a:shade val="100000"/>
                <a:satMod val="118000"/>
              </a:schemeClr>
            </a:gs>
            <a:gs pos="55000">
              <a:schemeClr val="phClr">
                <a:shade val="100000"/>
                <a:satMod val="118000"/>
              </a:schemeClr>
            </a:gs>
            <a:gs pos="73000">
              <a:schemeClr val="phClr">
                <a:shade val="90000"/>
                <a:satMod val="110000"/>
              </a:schemeClr>
            </a:gs>
            <a:gs pos="100000">
              <a:schemeClr val="phClr">
                <a:shade val="63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3000" dir="5400000" rotWithShape="0">
              <a:srgbClr val="000000">
                <a:alpha val="40000"/>
              </a:srgbClr>
            </a:outerShdw>
          </a:effectLst>
          <a:scene3d>
            <a:camera prst="orthographicFront" fov="0">
              <a:rot lat="0" lon="0" rev="0"/>
            </a:camera>
            <a:lightRig rig="balanced" dir="t">
              <a:rot lat="0" lon="0" rev="0"/>
            </a:lightRig>
          </a:scene3d>
          <a:sp3d prstMaterial="matte">
            <a:bevelT w="0" h="0"/>
            <a:contourClr>
              <a:schemeClr val="phClr">
                <a:tint val="100000"/>
                <a:shade val="100000"/>
                <a:hueMod val="100000"/>
                <a:satMod val="100000"/>
              </a:schemeClr>
            </a:contourClr>
          </a:sp3d>
        </a:effectStyle>
        <a:effectStyle>
          <a:effectLst>
            <a:outerShdw blurRad="50800" dist="25400" dir="5400000" rotWithShape="0">
              <a:srgbClr val="000000">
                <a:alpha val="50000"/>
              </a:srgbClr>
            </a:outerShdw>
          </a:effectLst>
          <a:scene3d>
            <a:camera prst="orthographicFront" fov="0">
              <a:rot lat="0" lon="0" rev="0"/>
            </a:camera>
            <a:lightRig rig="soft" dir="t">
              <a:rot lat="0" lon="0" rev="2700000"/>
            </a:lightRig>
          </a:scene3d>
          <a:sp3d prstMaterial="matte">
            <a:bevelT w="50800" h="50800"/>
            <a:contourClr>
              <a:schemeClr val="phClr"/>
            </a:contourClr>
          </a:sp3d>
        </a:effectStyle>
      </a:effectStyleLst>
      <a:bgFillStyleLst>
        <a:solidFill>
          <a:schemeClr val="phClr"/>
        </a:solidFill>
        <a:gradFill rotWithShape="1">
          <a:gsLst>
            <a:gs pos="0">
              <a:schemeClr val="phClr">
                <a:shade val="60000"/>
                <a:satMod val="300000"/>
              </a:schemeClr>
            </a:gs>
            <a:gs pos="30000">
              <a:schemeClr val="phClr">
                <a:shade val="80000"/>
                <a:satMod val="230000"/>
              </a:schemeClr>
            </a:gs>
            <a:gs pos="100000">
              <a:schemeClr val="phClr">
                <a:tint val="97000"/>
                <a:satMod val="220000"/>
              </a:schemeClr>
            </a:gs>
          </a:gsLst>
          <a:lin ang="16200000" scaled="1"/>
        </a:gradFill>
        <a:blipFill>
          <a:blip xmlns:r="http://schemas.openxmlformats.org/officeDocument/2006/relationships" r:embed="rId1">
            <a:duotone>
              <a:schemeClr val="phClr">
                <a:shade val="6000"/>
                <a:satMod val="120000"/>
              </a:schemeClr>
              <a:schemeClr val="phClr">
                <a:tint val="90000"/>
              </a:schemeClr>
            </a:duotone>
          </a:blip>
          <a:tile tx="0" ty="0" sx="35000" sy="40000" flip="x"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Origin</Template>
  <TotalTime>75</TotalTime>
  <Words>1530</Words>
  <Application>Microsoft Office PowerPoint</Application>
  <PresentationFormat>全屏显示(4:3)</PresentationFormat>
  <Paragraphs>98</Paragraphs>
  <Slides>16</Slides>
  <Notes>0</Notes>
  <HiddenSlides>0</HiddenSlides>
  <MMClips>0</MMClips>
  <ScaleCrop>false</ScaleCrop>
  <HeadingPairs>
    <vt:vector size="6" baseType="variant">
      <vt:variant>
        <vt:lpstr>主题</vt:lpstr>
      </vt:variant>
      <vt:variant>
        <vt:i4>1</vt:i4>
      </vt:variant>
      <vt:variant>
        <vt:lpstr>嵌入 OLE 服务器</vt:lpstr>
      </vt:variant>
      <vt:variant>
        <vt:i4>2</vt:i4>
      </vt:variant>
      <vt:variant>
        <vt:lpstr>幻灯片标题</vt:lpstr>
      </vt:variant>
      <vt:variant>
        <vt:i4>16</vt:i4>
      </vt:variant>
    </vt:vector>
  </HeadingPairs>
  <TitlesOfParts>
    <vt:vector size="19" baseType="lpstr">
      <vt:lpstr>质朴</vt:lpstr>
      <vt:lpstr>Equation</vt:lpstr>
      <vt:lpstr>Microsoft Equation 3.0</vt:lpstr>
      <vt:lpstr>第1讲  三角形的有关线段与角 </vt:lpstr>
      <vt:lpstr>一、知识纵横 </vt:lpstr>
      <vt:lpstr>二、例说经典 </vt:lpstr>
      <vt:lpstr>【同类练习】 </vt:lpstr>
      <vt:lpstr>【拓展提升】 </vt:lpstr>
      <vt:lpstr>幻灯片 6</vt:lpstr>
      <vt:lpstr>知识2  三角形的三条重要线段 </vt:lpstr>
      <vt:lpstr>【同类练习】 </vt:lpstr>
      <vt:lpstr>幻灯片 9</vt:lpstr>
      <vt:lpstr>知识3  与三角形有关的角 </vt:lpstr>
      <vt:lpstr>【同类练习】 </vt:lpstr>
      <vt:lpstr>【拓展提升】 </vt:lpstr>
      <vt:lpstr>幻灯片 13</vt:lpstr>
      <vt:lpstr>幻灯片 14</vt:lpstr>
      <vt:lpstr>幻灯片 15</vt:lpstr>
      <vt:lpstr>答案：（1）11 （2）2∠M-∠P=90°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第1讲  三角形的有关线段与角</dc:title>
  <dc:creator>Administrator</dc:creator>
  <cp:lastModifiedBy>Administrator</cp:lastModifiedBy>
  <cp:revision>9</cp:revision>
  <dcterms:created xsi:type="dcterms:W3CDTF">2017-09-05T05:33:31Z</dcterms:created>
  <dcterms:modified xsi:type="dcterms:W3CDTF">2017-09-05T06:50:06Z</dcterms:modified>
</cp:coreProperties>
</file>