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373" r:id="rId2"/>
    <p:sldId id="374" r:id="rId3"/>
    <p:sldId id="286" r:id="rId4"/>
    <p:sldId id="288" r:id="rId5"/>
    <p:sldId id="345" r:id="rId6"/>
    <p:sldId id="346" r:id="rId7"/>
    <p:sldId id="370" r:id="rId8"/>
    <p:sldId id="348" r:id="rId9"/>
    <p:sldId id="371" r:id="rId10"/>
    <p:sldId id="350" r:id="rId11"/>
    <p:sldId id="372" r:id="rId12"/>
    <p:sldId id="352" r:id="rId13"/>
    <p:sldId id="353" r:id="rId14"/>
    <p:sldId id="289" r:id="rId15"/>
    <p:sldId id="320" r:id="rId16"/>
    <p:sldId id="363" r:id="rId17"/>
    <p:sldId id="321" r:id="rId18"/>
    <p:sldId id="364" r:id="rId19"/>
    <p:sldId id="328" r:id="rId20"/>
    <p:sldId id="365" r:id="rId21"/>
    <p:sldId id="323" r:id="rId22"/>
    <p:sldId id="324" r:id="rId23"/>
    <p:sldId id="325" r:id="rId24"/>
    <p:sldId id="326" r:id="rId25"/>
    <p:sldId id="367" r:id="rId26"/>
    <p:sldId id="327" r:id="rId27"/>
    <p:sldId id="368" r:id="rId28"/>
    <p:sldId id="331" r:id="rId29"/>
    <p:sldId id="369" r:id="rId30"/>
    <p:sldId id="330" r:id="rId31"/>
    <p:sldId id="334" r:id="rId32"/>
    <p:sldId id="366" r:id="rId33"/>
    <p:sldId id="335" r:id="rId34"/>
    <p:sldId id="344" r:id="rId35"/>
    <p:sldId id="340" r:id="rId36"/>
    <p:sldId id="341" r:id="rId37"/>
    <p:sldId id="343" r:id="rId38"/>
    <p:sldId id="355" r:id="rId39"/>
    <p:sldId id="354" r:id="rId40"/>
    <p:sldId id="356" r:id="rId41"/>
    <p:sldId id="357" r:id="rId42"/>
    <p:sldId id="358" r:id="rId43"/>
    <p:sldId id="361" r:id="rId44"/>
  </p:sldIdLst>
  <p:sldSz cx="12192000" cy="6858000"/>
  <p:notesSz cx="6858000" cy="9144000"/>
  <p:custDataLst>
    <p:tags r:id="rId4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J" initials="W" lastIdx="2" clrIdx="0">
    <p:extLst>
      <p:ext uri="{19B8F6BF-5375-455C-9EA6-DF929625EA0E}">
        <p15:presenceInfo xmlns:p15="http://schemas.microsoft.com/office/powerpoint/2012/main" userId="WJ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F1F1"/>
    <a:srgbClr val="843C0C"/>
    <a:srgbClr val="490509"/>
    <a:srgbClr val="FFFFFF"/>
    <a:srgbClr val="7AB7CC"/>
    <a:srgbClr val="F0F0F0"/>
    <a:srgbClr val="F2F2F2"/>
    <a:srgbClr val="FFCC6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175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234" y="15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gs" Target="tags/tag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86570-8039-4DA6-8C61-3B401B3DFA3D}" type="datetimeFigureOut">
              <a:rPr lang="zh-CN" altLang="en-US" smtClean="0"/>
              <a:pPr/>
              <a:t>2023/6/6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814C8-D37A-48B2-B8B1-1CB3671B72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928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更多模板请关注：https://haosc.taobao.com</a:t>
            </a:r>
          </a:p>
        </p:txBody>
      </p:sp>
    </p:spTree>
    <p:extLst>
      <p:ext uri="{BB962C8B-B14F-4D97-AF65-F5344CB8AC3E}">
        <p14:creationId xmlns:p14="http://schemas.microsoft.com/office/powerpoint/2010/main" val="8070552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139D3C-55F1-453B-BE49-D4DBF8FE557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187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7731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0570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55273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0009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36070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1226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2070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7789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6821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11403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6736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15044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38896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97456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42845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728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5371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47580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7254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8380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90263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13154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31939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16966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94866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40364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147476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124267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39618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945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48090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A5A69AA-1FA0-485B-9429-D6EC79E52C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C053925C-6ADD-4357-8117-B74A4CEEA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25D2642-6E09-4B59-B476-FC51F1251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11C1246-8CBB-4485-A745-C59E57704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0D26441-CF42-4E86-BAAF-DD23FE06B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28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544A931-8A7E-4D85-A75A-E32C2217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9A52152-E82E-4443-9743-28B2826BCC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F6BE934-7C2B-45DD-B5DD-0CCDA2F93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89AF1A5-9F2E-47D9-A715-FA47A82F5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A6D029C-693F-4A6B-BD76-E6DB3B4AD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54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20E7E1B-126F-4207-9BE6-E3D804C22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DF66656-EEED-47AE-A63B-AFBE41A16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D7D7DA5-9364-46B4-B2E8-E26133788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42F7FBF-734A-483A-8E54-67BCB5D42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C4C9B35-D82D-44EE-B286-5174DC7EF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7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2100686-6BDD-4395-A283-B67309704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A758A814-9FA7-48F5-8927-53169CE81B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39C44810-9951-4220-8460-2B6CCA217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3C339B39-6CC9-491C-9607-0FBCBBB07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309F41C-1473-4F46-A005-61600F6B7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D745944-6CD1-4967-B72A-2324AB2CA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54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A1B3650-4BE0-40BF-B683-18BA98F7B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B409752-2B34-4EBB-99A2-12EFA310F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F17A4201-CD0F-4E1C-9110-7EAD5269F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4C3957C3-6FAA-4289-8C2D-9F61E147DF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370EEDFB-F37D-4F7F-839F-C445A74A11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42EF0425-8737-40FA-82BE-7CC7B4E84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8BF92166-566C-462D-88C5-69494F8B7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5B182786-53BB-4177-9DB2-390C3966D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38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B9CB9C6-8CCC-467E-9858-BDE48BA2F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D3528D75-9DA8-475A-8D5F-A45B9CB4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64E61537-C6BF-4594-8BA0-DB7031D03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8C28D4B9-ACC3-4EEA-89E0-DD6D81597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68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ABE0E4FA-F0D3-47F0-9492-E56E3D8A3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2EE1FAB7-A134-4DC1-854D-F00BA3FAD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E2B72C0A-A171-4701-B0EC-F172F8FC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70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F7ADBC5-E2A2-46C7-B64A-67F7C6E73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1E638768-5FD4-42E2-90A4-2C22C0BB5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3E84F1C9-D776-4EC2-8543-C1DFB5E1F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554AE8D1-9A0D-4982-A085-0720456E4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C1D1A0F-8667-44E2-BB0F-FF1D6EC91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DF506F0-595D-4225-A0FC-1C31C1D83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348A513-3E24-4B45-AB99-B28CE302D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EEE34652-C2ED-4E47-84A7-9E247E1DFD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A5A08983-943B-49B8-9257-00A07D2DF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C47B2EDD-0E0D-49F8-AC3C-F487548E7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C9CA1175-138D-4D48-B36D-88783D172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1EF3297-72F5-4255-8A1C-06C5F7208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31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1A2D286-C5D8-40AD-ABDD-6189602CE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E4A11B69-8F31-4E35-85B4-4A6BA6E707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63A9BF8-EEC3-4F39-8FCB-A8A8F2DA2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A409CD6-80B6-42AC-B973-F93FD4157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0DC0F51-707A-4536-8095-DB92A7F5B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49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2FE812B0-25BE-4953-B34F-89BC7C61E0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2DAE61D7-71AA-4E1B-9C9A-0DB369A7D8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D6E69B9-7AD3-4741-ACA7-EC475580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2023/6/6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A92EF62-B1B1-4EF4-809E-8E04E697F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53B0287-A399-4B7F-BB96-C61410311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07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775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122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117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222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592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0DCBCB03-CE4B-49FC-B04C-F1289BA88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E30BB20D-B245-4F88-9B6C-7FE202ADA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52F78FD-A005-4E8F-802A-7DEAFDD5A7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7A696-97CB-4BC4-8533-84130454C122}" type="datetimeFigureOut">
              <a:rPr lang="zh-CN" altLang="en-US" smtClean="0"/>
              <a:pPr/>
              <a:t>2023/6/6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44DDC13-473B-446C-A0D8-5C6D780320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101BCC8-AAAB-4118-9761-A610542ED1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 descr="图标.png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11125199" y="141514"/>
            <a:ext cx="881743" cy="88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66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75" r:id="rId13"/>
    <p:sldLayoutId id="2147483688" r:id="rId14"/>
    <p:sldLayoutId id="2147483689" r:id="rId15"/>
    <p:sldLayoutId id="2147483690" r:id="rId16"/>
  </p:sldLayoutIdLst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2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23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2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2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50938" y="3236913"/>
            <a:ext cx="9352305" cy="1269184"/>
          </a:xfrm>
        </p:spPr>
        <p:txBody>
          <a:bodyPr vert="horz" wrap="square" lIns="91440" tIns="45720" rIns="91440" bIns="45720" anchor="t" anchorCtr="0"/>
          <a:lstStyle/>
          <a:p>
            <a:pPr defTabSz="1219200" eaLnBrk="1" hangingPunct="1">
              <a:buClrTx/>
              <a:buSzTx/>
            </a:pPr>
            <a:r>
              <a:rPr lang="zh-CN" altLang="en-US" sz="32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charset="-122"/>
              </a:rPr>
              <a:t>本课件已在中国版权保护中心登记作品著作权，</a:t>
            </a:r>
          </a:p>
          <a:p>
            <a:pPr defTabSz="1219200" eaLnBrk="1" hangingPunct="1">
              <a:buClrTx/>
              <a:buSzTx/>
            </a:pPr>
            <a:r>
              <a:rPr lang="zh-CN" altLang="en-US" sz="32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charset="-122"/>
              </a:rPr>
              <a:t>未经许可，禁止商用、分享、</a:t>
            </a:r>
            <a:r>
              <a:rPr lang="zh-CN" altLang="en-US" sz="3200" b="1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charset="-122"/>
              </a:rPr>
              <a:t>转载！</a:t>
            </a:r>
            <a:endParaRPr lang="zh-CN" altLang="en-US" sz="3200" b="1" kern="1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1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2420938" y="57150"/>
            <a:ext cx="7350125" cy="257016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b" anchorCtr="0"/>
          <a:lstStyle/>
          <a:p>
            <a:pPr algn="ctr" eaLnBrk="1" hangingPunct="1"/>
            <a:r>
              <a:rPr lang="zh-CN" altLang="en-US" sz="4800" b="1" dirty="0">
                <a:solidFill>
                  <a:srgbClr val="262626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charset="-122"/>
              </a:rPr>
              <a:t>版权提示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856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A4963BDF-84BB-4871-A20E-F54B70E3B5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025" y="-14483"/>
            <a:ext cx="4930975" cy="6872483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F406E676-E724-4FEE-967F-A443EB129C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47445">
            <a:off x="-72581" y="4321226"/>
            <a:ext cx="2397265" cy="2685571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2472351" y="3439125"/>
            <a:ext cx="71778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smtClean="0">
                <a:solidFill>
                  <a:srgbClr val="663300"/>
                </a:solidFill>
                <a:latin typeface="Times New Roman" panose="02020603050405020304" pitchFamily="18" charset="0"/>
                <a:ea typeface="思源黑体 CN Normal" panose="020B0400000000000000" pitchFamily="34" charset="-122"/>
                <a:cs typeface="Times New Roman" panose="02020603050405020304" pitchFamily="18" charset="0"/>
              </a:rPr>
              <a:t>Part I  </a:t>
            </a:r>
            <a:r>
              <a:rPr lang="zh-CN" altLang="en-US" sz="5400" b="1" smtClean="0">
                <a:solidFill>
                  <a:srgbClr val="663300"/>
                </a:solidFill>
                <a:latin typeface="Times New Roman" panose="02020603050405020304" pitchFamily="18" charset="0"/>
                <a:ea typeface="思源黑体 CN Normal" panose="020B0400000000000000" pitchFamily="34" charset="-122"/>
                <a:cs typeface="Times New Roman" panose="02020603050405020304" pitchFamily="18" charset="0"/>
              </a:rPr>
              <a:t>基础训练</a:t>
            </a:r>
            <a:endParaRPr lang="zh-CN" altLang="en-US" sz="5400" b="1">
              <a:solidFill>
                <a:srgbClr val="663300"/>
              </a:solidFill>
              <a:latin typeface="Times New Roman" panose="02020603050405020304" pitchFamily="18" charset="0"/>
              <a:ea typeface="思源黑体 CN Normal" panose="020B0400000000000000" pitchFamily="34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152224" y="2957569"/>
            <a:ext cx="7667053" cy="2141838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540688" y="1388354"/>
            <a:ext cx="85064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4800" b="1">
                <a:solidFill>
                  <a:srgbClr val="663300"/>
                </a:solidFill>
                <a:latin typeface="Times New Roman" panose="02020603050405020304" pitchFamily="18" charset="0"/>
                <a:ea typeface="思源黑体 CN Normal" panose="020B0400000000000000" pitchFamily="34" charset="-122"/>
                <a:cs typeface="Times New Roman" panose="02020603050405020304" pitchFamily="18" charset="0"/>
              </a:rPr>
              <a:t>专题</a:t>
            </a:r>
            <a:r>
              <a:rPr lang="zh-CN" altLang="en-US" sz="4800" b="1" smtClean="0">
                <a:solidFill>
                  <a:srgbClr val="663300"/>
                </a:solidFill>
                <a:latin typeface="Times New Roman" panose="02020603050405020304" pitchFamily="18" charset="0"/>
                <a:ea typeface="思源黑体 CN Normal" panose="020B0400000000000000" pitchFamily="34" charset="-122"/>
                <a:cs typeface="Times New Roman" panose="02020603050405020304" pitchFamily="18" charset="0"/>
              </a:rPr>
              <a:t>一    高考</a:t>
            </a:r>
            <a:r>
              <a:rPr lang="zh-CN" altLang="en-US" sz="4800" b="1">
                <a:solidFill>
                  <a:srgbClr val="663300"/>
                </a:solidFill>
                <a:latin typeface="Times New Roman" panose="02020603050405020304" pitchFamily="18" charset="0"/>
                <a:ea typeface="思源黑体 CN Normal" panose="020B0400000000000000" pitchFamily="34" charset="-122"/>
                <a:cs typeface="Times New Roman" panose="02020603050405020304" pitchFamily="18" charset="0"/>
              </a:rPr>
              <a:t>动词</a:t>
            </a:r>
          </a:p>
        </p:txBody>
      </p:sp>
    </p:spTree>
    <p:extLst>
      <p:ext uri="{BB962C8B-B14F-4D97-AF65-F5344CB8AC3E}">
        <p14:creationId xmlns:p14="http://schemas.microsoft.com/office/powerpoint/2010/main" val="245139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708494" y="352006"/>
            <a:ext cx="1074852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Warm up: </a:t>
            </a:r>
            <a:r>
              <a:rPr lang="en-US" altLang="zh-CN" sz="4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wash, hold, remain, grow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883068" y="1546979"/>
            <a:ext cx="7290148" cy="459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900"/>
              </a:lnSpc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Everyone always _________________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记得洗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his or her hands and body at the end of the day, but many times neglect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忽视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their phone screen. The reason why your phone 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so many germs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细菌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is that it _____________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都是热的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throughout the day because of how often you use it. The warm environment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allows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bacteria _________ (grow) very easily and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puts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you at a greater risk of getting infected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感染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7E1AA493-352B-4150-ADF1-0E07E142016A}"/>
              </a:ext>
            </a:extLst>
          </p:cNvPr>
          <p:cNvSpPr/>
          <p:nvPr/>
        </p:nvSpPr>
        <p:spPr>
          <a:xfrm>
            <a:off x="159025" y="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3" name="图片 1126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7674" y="1526352"/>
            <a:ext cx="2488884" cy="223821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4" name="图片 1127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57674" y="3963624"/>
            <a:ext cx="2488883" cy="232746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6424456" y="1519640"/>
            <a:ext cx="33226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remembers to wash </a:t>
            </a:r>
            <a:endParaRPr lang="zh-CN" altLang="en-US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7975445" y="3036079"/>
            <a:ext cx="10064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holds</a:t>
            </a:r>
            <a:endParaRPr lang="zh-CN" altLang="en-US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7210269" y="3567411"/>
            <a:ext cx="2536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remains warm</a:t>
            </a:r>
            <a:endParaRPr lang="zh-CN" altLang="en-US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4093723" y="5022150"/>
            <a:ext cx="1524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grow</a:t>
            </a:r>
            <a:endParaRPr lang="zh-CN" altLang="en-US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513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6161704"/>
              </p:ext>
            </p:extLst>
          </p:nvPr>
        </p:nvGraphicFramePr>
        <p:xfrm>
          <a:off x="979052" y="815534"/>
          <a:ext cx="9984511" cy="49202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84511"/>
              </a:tblGrid>
              <a:tr h="707547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6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Teaching Guide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70754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b="1" smtClean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教学重难点词总览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505153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</a:pPr>
                      <a:r>
                        <a:rPr lang="en-US" altLang="zh-CN" sz="32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get, have, make, do, mind, remind, pretend, suggest, expect, permit, imagine, offer, remain, risk; grow, appear, go, keep, turn, fall, stay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D97BA0C-3B85-454D-BCB4-632B4E7B9406}"/>
              </a:ext>
            </a:extLst>
          </p:cNvPr>
          <p:cNvSpPr/>
          <p:nvPr/>
        </p:nvSpPr>
        <p:spPr>
          <a:xfrm rot="19991010">
            <a:off x="88056" y="666041"/>
            <a:ext cx="2653893" cy="584775"/>
          </a:xfrm>
          <a:prstGeom prst="rect">
            <a:avLst/>
          </a:prstGeom>
          <a:solidFill>
            <a:schemeClr val="tx1">
              <a:alpha val="80000"/>
            </a:schemeClr>
          </a:solidFill>
        </p:spPr>
        <p:txBody>
          <a:bodyPr wrap="square" rtlCol="0" anchor="ctr">
            <a:spAutoFit/>
          </a:bodyPr>
          <a:lstStyle/>
          <a:p>
            <a:pPr algn="l"/>
            <a:r>
              <a:rPr lang="zh-CN" altLang="en-US" sz="3200" b="1" dirty="0">
                <a:solidFill>
                  <a:schemeClr val="bg1"/>
                </a:solidFill>
                <a:latin typeface="迷你简卡通" panose="03000509000000000000" pitchFamily="65" charset="-122"/>
                <a:ea typeface="迷你简卡通" panose="03000509000000000000" pitchFamily="65" charset="-122"/>
              </a:rPr>
              <a:t>此页为隐藏页</a:t>
            </a:r>
          </a:p>
        </p:txBody>
      </p:sp>
    </p:spTree>
    <p:extLst>
      <p:ext uri="{BB962C8B-B14F-4D97-AF65-F5344CB8AC3E}">
        <p14:creationId xmlns:p14="http://schemas.microsoft.com/office/powerpoint/2010/main" val="316079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5395145" y="2736667"/>
            <a:ext cx="1375204" cy="1225868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get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653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626" y="544946"/>
            <a:ext cx="10769826" cy="5634181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729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2480416" y="1146803"/>
            <a:ext cx="575733" cy="4897967"/>
          </a:xfrm>
          <a:prstGeom prst="leftBrace">
            <a:avLst>
              <a:gd name="adj1" fmla="val 70107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5" name="文本框 260106"/>
          <p:cNvSpPr txBox="1">
            <a:spLocks noChangeArrowheads="1"/>
          </p:cNvSpPr>
          <p:nvPr/>
        </p:nvSpPr>
        <p:spPr bwMode="auto">
          <a:xfrm>
            <a:off x="3287660" y="1054509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数字的“形状”</a:t>
            </a:r>
          </a:p>
        </p:txBody>
      </p:sp>
      <p:sp>
        <p:nvSpPr>
          <p:cNvPr id="27656" name="圆角矩形 260109"/>
          <p:cNvSpPr>
            <a:spLocks noChangeArrowheads="1"/>
          </p:cNvSpPr>
          <p:nvPr/>
        </p:nvSpPr>
        <p:spPr bwMode="auto">
          <a:xfrm>
            <a:off x="3094264" y="5025480"/>
            <a:ext cx="3199084" cy="1274474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50000"/>
              </a:lnSpc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buy</a:t>
            </a: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6868109" y="400583"/>
            <a:ext cx="4188975" cy="982029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a taxi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3" name="左大括号 260114"/>
          <p:cNvSpPr/>
          <p:nvPr/>
        </p:nvSpPr>
        <p:spPr bwMode="auto">
          <a:xfrm>
            <a:off x="6380600" y="682785"/>
            <a:ext cx="340400" cy="1511094"/>
          </a:xfrm>
          <a:prstGeom prst="leftBrace">
            <a:avLst>
              <a:gd name="adj1" fmla="val 30198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5" name="圆角矩形 260119"/>
          <p:cNvSpPr>
            <a:spLocks noChangeArrowheads="1"/>
          </p:cNvSpPr>
          <p:nvPr/>
        </p:nvSpPr>
        <p:spPr bwMode="auto">
          <a:xfrm>
            <a:off x="6860601" y="1528774"/>
            <a:ext cx="4196483" cy="1032777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on a train / bus </a:t>
            </a:r>
          </a:p>
        </p:txBody>
      </p:sp>
      <p:sp>
        <p:nvSpPr>
          <p:cNvPr id="27666" name="圆角矩形 260120"/>
          <p:cNvSpPr>
            <a:spLocks noChangeArrowheads="1"/>
          </p:cNvSpPr>
          <p:nvPr/>
        </p:nvSpPr>
        <p:spPr bwMode="auto">
          <a:xfrm>
            <a:off x="6868109" y="2756472"/>
            <a:ext cx="4188975" cy="900335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here / there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251884" y="69851"/>
            <a:ext cx="2565400" cy="101566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6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endParaRPr lang="en-US" altLang="zh-CN" sz="7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6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9015" y="2896823"/>
            <a:ext cx="3153317" cy="1296433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arrive</a:t>
            </a:r>
          </a:p>
        </p:txBody>
      </p:sp>
      <p:sp>
        <p:nvSpPr>
          <p:cNvPr id="27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1006" y="706801"/>
            <a:ext cx="3152342" cy="1274474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travel / go</a:t>
            </a:r>
            <a:endParaRPr lang="zh-CN" altLang="en-US" sz="373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圆角矩形 260103"/>
          <p:cNvSpPr>
            <a:spLocks noChangeArrowheads="1"/>
          </p:cNvSpPr>
          <p:nvPr/>
        </p:nvSpPr>
        <p:spPr bwMode="auto">
          <a:xfrm>
            <a:off x="830317" y="2802146"/>
            <a:ext cx="1604668" cy="1292773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" name="圆角矩形 260120"/>
          <p:cNvSpPr>
            <a:spLocks noChangeArrowheads="1"/>
          </p:cNvSpPr>
          <p:nvPr/>
        </p:nvSpPr>
        <p:spPr bwMode="auto">
          <a:xfrm>
            <a:off x="6860601" y="3886560"/>
            <a:ext cx="4188975" cy="936227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home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直接连接符 260126"/>
          <p:cNvSpPr>
            <a:spLocks noChangeShapeType="1"/>
          </p:cNvSpPr>
          <p:nvPr/>
        </p:nvSpPr>
        <p:spPr bwMode="auto">
          <a:xfrm flipV="1">
            <a:off x="6082747" y="5681379"/>
            <a:ext cx="847758" cy="4319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圆角矩形 260121"/>
          <p:cNvSpPr>
            <a:spLocks noChangeArrowheads="1"/>
          </p:cNvSpPr>
          <p:nvPr/>
        </p:nvSpPr>
        <p:spPr bwMode="auto">
          <a:xfrm>
            <a:off x="6868109" y="5130583"/>
            <a:ext cx="4188975" cy="1274474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74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something cheap</a:t>
            </a:r>
            <a:endParaRPr lang="zh-CN" altLang="en-US" sz="374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左大括号 260114"/>
          <p:cNvSpPr/>
          <p:nvPr/>
        </p:nvSpPr>
        <p:spPr bwMode="auto">
          <a:xfrm>
            <a:off x="6379447" y="2974369"/>
            <a:ext cx="340400" cy="1511094"/>
          </a:xfrm>
          <a:prstGeom prst="leftBrace">
            <a:avLst>
              <a:gd name="adj1" fmla="val 30198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004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1075692" y="370638"/>
            <a:ext cx="11719034" cy="606319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3600" b="1" noProof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600" b="1" i="1" noProof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  <a:endParaRPr lang="en-US" altLang="zh-CN" sz="320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endParaRPr lang="en-US" altLang="zh-CN" sz="320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We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are going to be late — let’s _____________________. 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我们要迟到了，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打车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吧。</a:t>
            </a:r>
          </a:p>
          <a:p>
            <a:pPr algn="just"/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 couldn’t wait to _______________________________. 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我迫不及待地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要看这本书的结尾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Did you __________________________________________ 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_____________? 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你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给母亲买礼物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了吗？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5683921" y="1244146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get a taxi</a:t>
            </a: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2959148" y="2746124"/>
            <a:ext cx="80745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get to the end of the book</a:t>
            </a:r>
          </a:p>
        </p:txBody>
      </p:sp>
      <p:sp>
        <p:nvSpPr>
          <p:cNvPr id="9" name="文本框 260112"/>
          <p:cNvSpPr txBox="1">
            <a:spLocks noChangeArrowheads="1"/>
          </p:cNvSpPr>
          <p:nvPr/>
        </p:nvSpPr>
        <p:spPr bwMode="auto">
          <a:xfrm>
            <a:off x="2227757" y="4274126"/>
            <a:ext cx="93170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get your mother a present / get a present for </a:t>
            </a: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1026768" y="5212750"/>
            <a:ext cx="296407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your mother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30020" y="850680"/>
            <a:ext cx="954557" cy="894154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3146" flipV="1">
            <a:off x="10756334" y="5934325"/>
            <a:ext cx="1302701" cy="58493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1067534" y="5382409"/>
            <a:ext cx="954557" cy="894154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0330021" y="5626617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60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9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5" name="文本框 260106"/>
          <p:cNvSpPr txBox="1">
            <a:spLocks noChangeArrowheads="1"/>
          </p:cNvSpPr>
          <p:nvPr/>
        </p:nvSpPr>
        <p:spPr bwMode="auto">
          <a:xfrm>
            <a:off x="3287660" y="1054509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数字的“形状”</a:t>
            </a: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6806748" y="232657"/>
            <a:ext cx="4537124" cy="896122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better / worse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3" name="左大括号 260114"/>
          <p:cNvSpPr/>
          <p:nvPr/>
        </p:nvSpPr>
        <p:spPr bwMode="auto">
          <a:xfrm>
            <a:off x="6082747" y="868815"/>
            <a:ext cx="576891" cy="5349764"/>
          </a:xfrm>
          <a:prstGeom prst="leftBrace">
            <a:avLst>
              <a:gd name="adj1" fmla="val 30198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5" name="圆角矩形 260119"/>
          <p:cNvSpPr>
            <a:spLocks noChangeArrowheads="1"/>
          </p:cNvSpPr>
          <p:nvPr/>
        </p:nvSpPr>
        <p:spPr bwMode="auto">
          <a:xfrm>
            <a:off x="6806748" y="1223795"/>
            <a:ext cx="4537124" cy="808779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hot / warm</a:t>
            </a:r>
          </a:p>
        </p:txBody>
      </p:sp>
      <p:sp>
        <p:nvSpPr>
          <p:cNvPr id="27666" name="圆角矩形 260120"/>
          <p:cNvSpPr>
            <a:spLocks noChangeArrowheads="1"/>
          </p:cNvSpPr>
          <p:nvPr/>
        </p:nvSpPr>
        <p:spPr bwMode="auto">
          <a:xfrm>
            <a:off x="6806747" y="2124260"/>
            <a:ext cx="4537124" cy="1036129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80000"/>
              </a:lnSpc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married / divorced / hurt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251884" y="69851"/>
            <a:ext cx="2565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defRPr/>
            </a:pPr>
            <a:r>
              <a:rPr lang="zh-CN" altLang="en-US" sz="6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endParaRPr lang="en-US" altLang="zh-CN" sz="6000" b="1" noProof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6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9430" y="2895481"/>
            <a:ext cx="3153317" cy="1296433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linking verb</a:t>
            </a:r>
          </a:p>
        </p:txBody>
      </p:sp>
      <p:sp>
        <p:nvSpPr>
          <p:cNvPr id="20" name="圆角矩形 260103"/>
          <p:cNvSpPr>
            <a:spLocks noChangeArrowheads="1"/>
          </p:cNvSpPr>
          <p:nvPr/>
        </p:nvSpPr>
        <p:spPr bwMode="auto">
          <a:xfrm>
            <a:off x="632545" y="2910872"/>
            <a:ext cx="1604668" cy="1292773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" name="圆角矩形 260120"/>
          <p:cNvSpPr>
            <a:spLocks noChangeArrowheads="1"/>
          </p:cNvSpPr>
          <p:nvPr/>
        </p:nvSpPr>
        <p:spPr bwMode="auto">
          <a:xfrm>
            <a:off x="6811061" y="3283340"/>
            <a:ext cx="4537124" cy="1020118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80000"/>
              </a:lnSpc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angry / annoyed / </a:t>
            </a:r>
          </a:p>
          <a:p>
            <a:pPr lvl="0" algn="ctr">
              <a:lnSpc>
                <a:spcPct val="80000"/>
              </a:lnSpc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confused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圆角矩形 260121"/>
          <p:cNvSpPr>
            <a:spLocks noChangeArrowheads="1"/>
          </p:cNvSpPr>
          <p:nvPr/>
        </p:nvSpPr>
        <p:spPr bwMode="auto">
          <a:xfrm>
            <a:off x="6788517" y="4412506"/>
            <a:ext cx="4555353" cy="1094914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bigger / older / stronger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直接连接符 260126"/>
          <p:cNvSpPr>
            <a:spLocks noChangeShapeType="1"/>
          </p:cNvSpPr>
          <p:nvPr/>
        </p:nvSpPr>
        <p:spPr bwMode="auto">
          <a:xfrm flipV="1">
            <a:off x="1834208" y="3557259"/>
            <a:ext cx="1095222" cy="4406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圆角矩形 260113"/>
          <p:cNvSpPr>
            <a:spLocks noChangeArrowheads="1"/>
          </p:cNvSpPr>
          <p:nvPr/>
        </p:nvSpPr>
        <p:spPr bwMode="auto">
          <a:xfrm>
            <a:off x="6806747" y="5616468"/>
            <a:ext cx="4555353" cy="843684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used to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35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472966" y="525516"/>
            <a:ext cx="11719034" cy="513986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3600" b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600" b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get + </a:t>
            </a:r>
            <a:r>
              <a:rPr lang="en-US" altLang="zh-CN" sz="3600" b="1" i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adj</a:t>
            </a:r>
            <a:r>
              <a:rPr lang="en-US" altLang="zh-CN" sz="3600" b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/ done</a:t>
            </a:r>
            <a:r>
              <a:rPr lang="en-US" altLang="zh-CN" sz="3600" b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en-US" altLang="zh-CN" sz="3600" b="1" noProof="1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endParaRPr lang="en-US" altLang="zh-CN" sz="3600" b="1" noProof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en-US" altLang="zh-CN" sz="320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They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 and went home. 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他们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变得灰心丧气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，回家了。</a:t>
            </a:r>
          </a:p>
          <a:p>
            <a:pPr algn="just"/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His father ____________________ in a car accident. 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他的父亲在一起车祸中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丧生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</a:t>
            </a:r>
          </a:p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结婚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/ 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受伤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/ 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疲惫 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1172321" y="1527972"/>
            <a:ext cx="481284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got discouraged </a:t>
            </a: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1545009" y="3001369"/>
            <a:ext cx="471724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got killed </a:t>
            </a:r>
          </a:p>
        </p:txBody>
      </p:sp>
      <p:sp>
        <p:nvSpPr>
          <p:cNvPr id="9" name="文本框 260112"/>
          <p:cNvSpPr txBox="1">
            <a:spLocks noChangeArrowheads="1"/>
          </p:cNvSpPr>
          <p:nvPr/>
        </p:nvSpPr>
        <p:spPr bwMode="auto">
          <a:xfrm>
            <a:off x="-376223" y="4474766"/>
            <a:ext cx="70923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get married / hurt / tired 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713" y="3664695"/>
            <a:ext cx="4875763" cy="2912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30020" y="850680"/>
            <a:ext cx="954557" cy="894154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05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3574509" y="987129"/>
            <a:ext cx="314374" cy="5108029"/>
          </a:xfrm>
          <a:prstGeom prst="leftBrace">
            <a:avLst>
              <a:gd name="adj1" fmla="val 70107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251884" y="2917730"/>
            <a:ext cx="1272116" cy="1269800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5" name="文本框 260106"/>
          <p:cNvSpPr txBox="1">
            <a:spLocks noChangeArrowheads="1"/>
          </p:cNvSpPr>
          <p:nvPr/>
        </p:nvSpPr>
        <p:spPr bwMode="auto">
          <a:xfrm>
            <a:off x="3967269" y="1002048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数字的“形状”</a:t>
            </a:r>
          </a:p>
        </p:txBody>
      </p:sp>
      <p:sp>
        <p:nvSpPr>
          <p:cNvPr id="27656" name="圆角矩形 260109"/>
          <p:cNvSpPr>
            <a:spLocks noChangeArrowheads="1"/>
          </p:cNvSpPr>
          <p:nvPr/>
        </p:nvSpPr>
        <p:spPr bwMode="auto">
          <a:xfrm>
            <a:off x="3942120" y="4843470"/>
            <a:ext cx="2717870" cy="1277121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to do </a:t>
            </a:r>
            <a:r>
              <a:rPr lang="en-US" altLang="zh-CN" sz="3735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endParaRPr lang="en-US" altLang="zh-CN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7318858" y="861848"/>
            <a:ext cx="4250931" cy="1189200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50000"/>
              </a:lnSpc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the car fixed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6" name="圆角矩形 260120"/>
          <p:cNvSpPr>
            <a:spLocks noChangeArrowheads="1"/>
          </p:cNvSpPr>
          <p:nvPr/>
        </p:nvSpPr>
        <p:spPr bwMode="auto">
          <a:xfrm>
            <a:off x="7318858" y="2757365"/>
            <a:ext cx="4245309" cy="1399709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someone to open the door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251884" y="69851"/>
            <a:ext cx="2565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sz="6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endParaRPr lang="en-US" altLang="zh-CN" sz="7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6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2120" y="2822130"/>
            <a:ext cx="2723639" cy="1460999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</a:t>
            </a:r>
            <a:r>
              <a:rPr lang="en-US" altLang="zh-CN" sz="3735" b="1" dirty="0" err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sb</a:t>
            </a:r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to do / doing </a:t>
            </a:r>
            <a:r>
              <a:rPr lang="en-US" altLang="zh-CN" sz="3735" b="1" dirty="0" err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endParaRPr lang="en-US" altLang="zh-CN" sz="373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2368" y="747329"/>
            <a:ext cx="2729598" cy="1267148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</a:t>
            </a:r>
            <a:r>
              <a:rPr lang="en-US" altLang="zh-CN" sz="3735" b="1" dirty="0" err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done</a:t>
            </a:r>
            <a:endParaRPr lang="zh-CN" altLang="en-US" sz="373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直接连接符 260111"/>
          <p:cNvSpPr>
            <a:spLocks noChangeShapeType="1"/>
          </p:cNvSpPr>
          <p:nvPr/>
        </p:nvSpPr>
        <p:spPr bwMode="auto">
          <a:xfrm>
            <a:off x="1372695" y="3541144"/>
            <a:ext cx="1056216" cy="0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圆角矩形 260103"/>
          <p:cNvSpPr>
            <a:spLocks noChangeArrowheads="1"/>
          </p:cNvSpPr>
          <p:nvPr/>
        </p:nvSpPr>
        <p:spPr bwMode="auto">
          <a:xfrm>
            <a:off x="1940490" y="2917730"/>
            <a:ext cx="1607658" cy="1269800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others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" name="圆角矩形 260120"/>
          <p:cNvSpPr>
            <a:spLocks noChangeArrowheads="1"/>
          </p:cNvSpPr>
          <p:nvPr/>
        </p:nvSpPr>
        <p:spPr bwMode="auto">
          <a:xfrm>
            <a:off x="7328536" y="4863391"/>
            <a:ext cx="4245309" cy="1263918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to like / know / understand </a:t>
            </a:r>
            <a:r>
              <a:rPr lang="en-US" altLang="zh-CN" sz="3735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直接连接符 260126"/>
          <p:cNvSpPr>
            <a:spLocks noChangeShapeType="1"/>
          </p:cNvSpPr>
          <p:nvPr/>
        </p:nvSpPr>
        <p:spPr bwMode="auto">
          <a:xfrm flipV="1">
            <a:off x="6505679" y="1317978"/>
            <a:ext cx="847758" cy="4319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直接连接符 260126"/>
          <p:cNvSpPr>
            <a:spLocks noChangeShapeType="1"/>
          </p:cNvSpPr>
          <p:nvPr/>
        </p:nvSpPr>
        <p:spPr bwMode="auto">
          <a:xfrm flipV="1">
            <a:off x="6505679" y="3444783"/>
            <a:ext cx="847758" cy="4319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2" name="直接连接符 260126"/>
          <p:cNvSpPr>
            <a:spLocks noChangeShapeType="1"/>
          </p:cNvSpPr>
          <p:nvPr/>
        </p:nvSpPr>
        <p:spPr bwMode="auto">
          <a:xfrm flipV="1">
            <a:off x="6505679" y="5549787"/>
            <a:ext cx="847758" cy="4319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62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960" y="3476244"/>
            <a:ext cx="4012978" cy="26753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50883" name="文本框 250882"/>
          <p:cNvSpPr txBox="1"/>
          <p:nvPr/>
        </p:nvSpPr>
        <p:spPr>
          <a:xfrm>
            <a:off x="344310" y="449590"/>
            <a:ext cx="11847690" cy="576773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3600" b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600" b="1" i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  <a:endParaRPr lang="en-US" altLang="zh-CN" sz="3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endParaRPr lang="en-US" altLang="zh-CN" sz="3200" b="1" dirty="0">
              <a:solidFill>
                <a:srgbClr val="4905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① get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sb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/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doing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:</a:t>
            </a:r>
          </a:p>
          <a:p>
            <a:pPr algn="just">
              <a:lnSpc>
                <a:spcPct val="120000"/>
              </a:lnSpc>
            </a:pP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 stressful journey to work _________________________________. </a:t>
            </a:r>
          </a:p>
          <a:p>
            <a:pPr algn="just">
              <a:lnSpc>
                <a:spcPct val="12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紧张的上班路途会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让你的血压升高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20000"/>
              </a:lnSpc>
            </a:pPr>
            <a:endParaRPr lang="en-US" altLang="zh-CN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② 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get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done:</a:t>
            </a:r>
          </a:p>
          <a:p>
            <a:pPr algn="just">
              <a:lnSpc>
                <a:spcPct val="12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Go and _________________________. </a:t>
            </a:r>
          </a:p>
          <a:p>
            <a:pPr algn="just">
              <a:lnSpc>
                <a:spcPct val="12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去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理发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去。</a:t>
            </a:r>
          </a:p>
          <a:p>
            <a:pPr algn="just"/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4823488" y="2048266"/>
            <a:ext cx="726338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gets your blood pressure climbing</a:t>
            </a: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1387368" y="4338494"/>
            <a:ext cx="48224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get your hair cut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63808" y="665063"/>
            <a:ext cx="954557" cy="894154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7722" y="100171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01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704982" y="146158"/>
            <a:ext cx="10880214" cy="606319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he limited edition watch is worth about 5,000 dollars.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③ get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+ </a:t>
            </a:r>
            <a:r>
              <a:rPr lang="en-US" altLang="zh-CN" sz="3200" b="1" i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adj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:</a:t>
            </a: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He ____________________________.  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把衣服弄湿了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  <a:p>
            <a:pPr algn="just"/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④ get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sb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/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to do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: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You’ll never __________________________.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你绝不可能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使她同意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⑤ get to do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: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It’ll take some time for you to ___________________________.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你得过段时间才能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了解每一个人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0" y="1094291"/>
            <a:ext cx="726338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got his clothes wet</a:t>
            </a: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2751778" y="3059270"/>
            <a:ext cx="407389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get her to agree</a:t>
            </a: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5880237" y="5008519"/>
            <a:ext cx="497840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get to know everyone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3280" y="962645"/>
            <a:ext cx="2716006" cy="3491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860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5089557" y="2736667"/>
            <a:ext cx="1986379" cy="1225868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have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25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263" y="298469"/>
            <a:ext cx="10755087" cy="610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87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3647330" y="807968"/>
            <a:ext cx="575733" cy="4897967"/>
          </a:xfrm>
          <a:prstGeom prst="leftBrace">
            <a:avLst>
              <a:gd name="adj1" fmla="val 70107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251884" y="2446958"/>
            <a:ext cx="1324669" cy="1292773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5" name="文本框 260106"/>
          <p:cNvSpPr txBox="1">
            <a:spLocks noChangeArrowheads="1"/>
          </p:cNvSpPr>
          <p:nvPr/>
        </p:nvSpPr>
        <p:spPr bwMode="auto">
          <a:xfrm>
            <a:off x="4380736" y="686647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数字的“形状”</a:t>
            </a:r>
          </a:p>
        </p:txBody>
      </p:sp>
      <p:sp>
        <p:nvSpPr>
          <p:cNvPr id="27656" name="圆角矩形 260109"/>
          <p:cNvSpPr>
            <a:spLocks noChangeArrowheads="1"/>
          </p:cNvSpPr>
          <p:nvPr/>
        </p:nvSpPr>
        <p:spPr bwMode="auto">
          <a:xfrm>
            <a:off x="4231629" y="3660954"/>
            <a:ext cx="3143779" cy="1274474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feelings / ideas</a:t>
            </a: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7962161" y="100159"/>
            <a:ext cx="3925039" cy="707810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a new car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3" name="左大括号 260114"/>
          <p:cNvSpPr/>
          <p:nvPr/>
        </p:nvSpPr>
        <p:spPr bwMode="auto">
          <a:xfrm>
            <a:off x="7401603" y="208366"/>
            <a:ext cx="575733" cy="1511094"/>
          </a:xfrm>
          <a:prstGeom prst="leftBrace">
            <a:avLst>
              <a:gd name="adj1" fmla="val 30198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5" name="圆角矩形 260119"/>
          <p:cNvSpPr>
            <a:spLocks noChangeArrowheads="1"/>
          </p:cNvSpPr>
          <p:nvPr/>
        </p:nvSpPr>
        <p:spPr bwMode="auto">
          <a:xfrm>
            <a:off x="7962157" y="1038735"/>
            <a:ext cx="3925043" cy="726017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two brothers</a:t>
            </a:r>
          </a:p>
        </p:txBody>
      </p:sp>
      <p:sp>
        <p:nvSpPr>
          <p:cNvPr id="27666" name="圆角矩形 260120"/>
          <p:cNvSpPr>
            <a:spLocks noChangeArrowheads="1"/>
          </p:cNvSpPr>
          <p:nvPr/>
        </p:nvSpPr>
        <p:spPr bwMode="auto">
          <a:xfrm>
            <a:off x="7962161" y="1878016"/>
            <a:ext cx="3925039" cy="763884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brown hair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7" name="圆角矩形 260121"/>
          <p:cNvSpPr>
            <a:spLocks noChangeArrowheads="1"/>
          </p:cNvSpPr>
          <p:nvPr/>
        </p:nvSpPr>
        <p:spPr bwMode="auto">
          <a:xfrm>
            <a:off x="7960372" y="4864049"/>
            <a:ext cx="3926828" cy="903231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70000"/>
              </a:lnSpc>
              <a:buFont typeface="Arial" panose="020B0604020202020204" pitchFamily="34" charset="0"/>
              <a:buNone/>
            </a:pPr>
            <a:r>
              <a:rPr lang="en-US" altLang="zh-CN" sz="374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a bad headache</a:t>
            </a:r>
            <a:endParaRPr lang="zh-CN" altLang="en-US" sz="374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251884" y="69851"/>
            <a:ext cx="2565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6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endParaRPr lang="en-US" altLang="zh-CN" sz="7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6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8286" y="1960518"/>
            <a:ext cx="3153317" cy="1296433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appearance /</a:t>
            </a:r>
          </a:p>
          <a:p>
            <a:pPr algn="ctr"/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qualities</a:t>
            </a:r>
          </a:p>
        </p:txBody>
      </p:sp>
      <p:sp>
        <p:nvSpPr>
          <p:cNvPr id="27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1466" y="338939"/>
            <a:ext cx="3113941" cy="1274474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things / people</a:t>
            </a:r>
            <a:endParaRPr lang="zh-CN" altLang="en-US" sz="373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圆角矩形 260109"/>
          <p:cNvSpPr>
            <a:spLocks noChangeArrowheads="1"/>
          </p:cNvSpPr>
          <p:nvPr/>
        </p:nvSpPr>
        <p:spPr bwMode="auto">
          <a:xfrm>
            <a:off x="4223063" y="5284769"/>
            <a:ext cx="3152345" cy="1238789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illnesses /</a:t>
            </a:r>
          </a:p>
          <a:p>
            <a:pPr lvl="0" algn="ctr"/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injuries</a:t>
            </a:r>
          </a:p>
        </p:txBody>
      </p:sp>
      <p:sp>
        <p:nvSpPr>
          <p:cNvPr id="19" name="直接连接符 260111"/>
          <p:cNvSpPr>
            <a:spLocks noChangeShapeType="1"/>
          </p:cNvSpPr>
          <p:nvPr/>
        </p:nvSpPr>
        <p:spPr bwMode="auto">
          <a:xfrm>
            <a:off x="1372696" y="3093345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圆角矩形 260103"/>
          <p:cNvSpPr>
            <a:spLocks noChangeArrowheads="1"/>
          </p:cNvSpPr>
          <p:nvPr/>
        </p:nvSpPr>
        <p:spPr bwMode="auto">
          <a:xfrm>
            <a:off x="1839882" y="2434284"/>
            <a:ext cx="1807448" cy="1292773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possess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左大括号 260114"/>
          <p:cNvSpPr/>
          <p:nvPr/>
        </p:nvSpPr>
        <p:spPr bwMode="auto">
          <a:xfrm>
            <a:off x="7386424" y="2087476"/>
            <a:ext cx="575733" cy="1468084"/>
          </a:xfrm>
          <a:prstGeom prst="leftBrace">
            <a:avLst>
              <a:gd name="adj1" fmla="val 30198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" name="圆角矩形 260120"/>
          <p:cNvSpPr>
            <a:spLocks noChangeArrowheads="1"/>
          </p:cNvSpPr>
          <p:nvPr/>
        </p:nvSpPr>
        <p:spPr bwMode="auto">
          <a:xfrm>
            <a:off x="7973173" y="2712788"/>
            <a:ext cx="3914027" cy="1014270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80000"/>
              </a:lnSpc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a lot of courage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直接连接符 260126"/>
          <p:cNvSpPr>
            <a:spLocks noChangeShapeType="1"/>
          </p:cNvSpPr>
          <p:nvPr/>
        </p:nvSpPr>
        <p:spPr bwMode="auto">
          <a:xfrm flipV="1">
            <a:off x="7168055" y="4285283"/>
            <a:ext cx="847758" cy="4319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圆角矩形 260121"/>
          <p:cNvSpPr>
            <a:spLocks noChangeArrowheads="1"/>
          </p:cNvSpPr>
          <p:nvPr/>
        </p:nvSpPr>
        <p:spPr bwMode="auto">
          <a:xfrm>
            <a:off x="7973173" y="4003764"/>
            <a:ext cx="3914027" cy="768349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74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an idea</a:t>
            </a:r>
            <a:endParaRPr lang="zh-CN" altLang="en-US" sz="374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9" name="左大括号 260114"/>
          <p:cNvSpPr/>
          <p:nvPr/>
        </p:nvSpPr>
        <p:spPr bwMode="auto">
          <a:xfrm>
            <a:off x="7386423" y="5022679"/>
            <a:ext cx="575733" cy="1468084"/>
          </a:xfrm>
          <a:prstGeom prst="leftBrace">
            <a:avLst>
              <a:gd name="adj1" fmla="val 30198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0" name="圆角矩形 260121"/>
          <p:cNvSpPr>
            <a:spLocks noChangeArrowheads="1"/>
          </p:cNvSpPr>
          <p:nvPr/>
        </p:nvSpPr>
        <p:spPr bwMode="auto">
          <a:xfrm>
            <a:off x="7960372" y="5837607"/>
            <a:ext cx="3926828" cy="709718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altLang="zh-CN" sz="374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a broken leg</a:t>
            </a:r>
            <a:endParaRPr lang="zh-CN" altLang="en-US" sz="374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70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755370" y="130435"/>
            <a:ext cx="11847690" cy="606319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zh-CN" sz="32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zh-CN" altLang="en-US" sz="3200" b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200" b="1" i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  <a:endParaRPr lang="zh-CN" altLang="en-US" sz="3200" b="1" noProof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en-US" altLang="zh-CN" sz="3600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The limited edition watch is worth about 5,000 dollars.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we’ll have a new teacher soon. </a:t>
            </a:r>
          </a:p>
          <a:p>
            <a:pPr algn="just"/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有传言称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，不久我们这里将会来一名新老师。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 ___________________________ .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我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头很疼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 expect he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from his father.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我估计他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得到了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他父亲的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一些帮助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559137" y="1623899"/>
            <a:ext cx="46122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Rumor has it that </a:t>
            </a: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1169941" y="3056287"/>
            <a:ext cx="45145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had a bad headache</a:t>
            </a:r>
          </a:p>
        </p:txBody>
      </p:sp>
      <p:sp>
        <p:nvSpPr>
          <p:cNvPr id="9" name="文本框 260112"/>
          <p:cNvSpPr txBox="1">
            <a:spLocks noChangeArrowheads="1"/>
          </p:cNvSpPr>
          <p:nvPr/>
        </p:nvSpPr>
        <p:spPr bwMode="auto">
          <a:xfrm>
            <a:off x="2736740" y="4512822"/>
            <a:ext cx="400183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had some help 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9409" y="2358383"/>
            <a:ext cx="4289825" cy="292566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30020" y="850680"/>
            <a:ext cx="954557" cy="894154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3146" flipV="1">
            <a:off x="10756334" y="5934325"/>
            <a:ext cx="1302701" cy="58493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1067534" y="5382409"/>
            <a:ext cx="954557" cy="894154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0280937" y="5689184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59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3235348" y="756743"/>
            <a:ext cx="314374" cy="4436041"/>
          </a:xfrm>
          <a:prstGeom prst="leftBrace">
            <a:avLst>
              <a:gd name="adj1" fmla="val 70107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251884" y="2326456"/>
            <a:ext cx="1272116" cy="1269800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5" name="文本框 260106"/>
          <p:cNvSpPr txBox="1">
            <a:spLocks noChangeArrowheads="1"/>
          </p:cNvSpPr>
          <p:nvPr/>
        </p:nvSpPr>
        <p:spPr bwMode="auto">
          <a:xfrm>
            <a:off x="3643549" y="539593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数字的“形状”</a:t>
            </a:r>
          </a:p>
        </p:txBody>
      </p:sp>
      <p:sp>
        <p:nvSpPr>
          <p:cNvPr id="27656" name="圆角矩形 260109"/>
          <p:cNvSpPr>
            <a:spLocks noChangeArrowheads="1"/>
          </p:cNvSpPr>
          <p:nvPr/>
        </p:nvSpPr>
        <p:spPr bwMode="auto">
          <a:xfrm>
            <a:off x="3520646" y="4030102"/>
            <a:ext cx="2827600" cy="1393236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experience</a:t>
            </a: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7000759" y="264482"/>
            <a:ext cx="4154920" cy="1014270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70000"/>
              </a:lnSpc>
              <a:spcBef>
                <a:spcPts val="60"/>
              </a:spcBef>
            </a:pP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a try / look / </a:t>
            </a:r>
          </a:p>
          <a:p>
            <a:pPr lvl="0" algn="ctr">
              <a:lnSpc>
                <a:spcPct val="5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talk /  rest / wash</a:t>
            </a:r>
            <a:endParaRPr lang="zh-CN" altLang="en-US" sz="32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6" name="圆角矩形 260120"/>
          <p:cNvSpPr>
            <a:spLocks noChangeArrowheads="1"/>
          </p:cNvSpPr>
          <p:nvPr/>
        </p:nvSpPr>
        <p:spPr bwMode="auto">
          <a:xfrm>
            <a:off x="7000760" y="1361443"/>
            <a:ext cx="4241546" cy="1011271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breakfast / 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lunch / dinner</a:t>
            </a:r>
            <a:endParaRPr lang="zh-CN" altLang="en-US" sz="32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7" name="圆角矩形 260121"/>
          <p:cNvSpPr>
            <a:spLocks noChangeArrowheads="1"/>
          </p:cNvSpPr>
          <p:nvPr/>
        </p:nvSpPr>
        <p:spPr bwMode="auto">
          <a:xfrm>
            <a:off x="7000759" y="4594057"/>
            <a:ext cx="4241549" cy="903231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7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a good / terrible time</a:t>
            </a:r>
            <a:endParaRPr lang="zh-CN" altLang="en-US" sz="32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251884" y="69851"/>
            <a:ext cx="2565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defRPr/>
            </a:pPr>
            <a:r>
              <a:rPr lang="zh-CN" altLang="en-US" sz="6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endParaRPr lang="en-US" altLang="zh-CN" sz="6000" b="1" noProof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6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6468" y="2166396"/>
            <a:ext cx="2833369" cy="1361635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eat / drink / smoke ...</a:t>
            </a:r>
          </a:p>
        </p:txBody>
      </p:sp>
      <p:sp>
        <p:nvSpPr>
          <p:cNvPr id="27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0509" y="248610"/>
            <a:ext cx="2827600" cy="1401514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+ a(n) + </a:t>
            </a:r>
            <a:r>
              <a:rPr lang="en-US" altLang="zh-CN" sz="3200" b="1" i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= do </a:t>
            </a:r>
            <a:r>
              <a:rPr lang="en-US" altLang="zh-CN" sz="3200" b="1" dirty="0" err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9" name="直接连接符 260111"/>
          <p:cNvSpPr>
            <a:spLocks noChangeShapeType="1"/>
          </p:cNvSpPr>
          <p:nvPr/>
        </p:nvSpPr>
        <p:spPr bwMode="auto">
          <a:xfrm>
            <a:off x="1372695" y="2949870"/>
            <a:ext cx="1056216" cy="0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圆角矩形 260103"/>
          <p:cNvSpPr>
            <a:spLocks noChangeArrowheads="1"/>
          </p:cNvSpPr>
          <p:nvPr/>
        </p:nvSpPr>
        <p:spPr bwMode="auto">
          <a:xfrm>
            <a:off x="1962604" y="2326456"/>
            <a:ext cx="1217932" cy="1269800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do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左大括号 260114"/>
          <p:cNvSpPr/>
          <p:nvPr/>
        </p:nvSpPr>
        <p:spPr bwMode="auto">
          <a:xfrm>
            <a:off x="6387432" y="1881517"/>
            <a:ext cx="575733" cy="1529940"/>
          </a:xfrm>
          <a:prstGeom prst="leftBrace">
            <a:avLst>
              <a:gd name="adj1" fmla="val 30198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" name="圆角矩形 260120"/>
          <p:cNvSpPr>
            <a:spLocks noChangeArrowheads="1"/>
          </p:cNvSpPr>
          <p:nvPr/>
        </p:nvSpPr>
        <p:spPr bwMode="auto">
          <a:xfrm>
            <a:off x="7000759" y="2464092"/>
            <a:ext cx="4241547" cy="1014270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a coffee / a meal / a cigarette</a:t>
            </a:r>
            <a:endParaRPr lang="zh-CN" altLang="en-US" sz="32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圆角矩形 260121"/>
          <p:cNvSpPr>
            <a:spLocks noChangeArrowheads="1"/>
          </p:cNvSpPr>
          <p:nvPr/>
        </p:nvSpPr>
        <p:spPr bwMode="auto">
          <a:xfrm>
            <a:off x="7000761" y="3584792"/>
            <a:ext cx="4241547" cy="890620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70000"/>
              </a:lnSpc>
              <a:spcBef>
                <a:spcPts val="6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a serious accident</a:t>
            </a:r>
            <a:endParaRPr lang="zh-CN" altLang="en-US" sz="32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9" name="左大括号 260114"/>
          <p:cNvSpPr/>
          <p:nvPr/>
        </p:nvSpPr>
        <p:spPr bwMode="auto">
          <a:xfrm>
            <a:off x="6386637" y="3838175"/>
            <a:ext cx="575733" cy="2359342"/>
          </a:xfrm>
          <a:prstGeom prst="leftBrace">
            <a:avLst>
              <a:gd name="adj1" fmla="val 30198"/>
              <a:gd name="adj2" fmla="val 45021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0" name="圆角矩形 260121"/>
          <p:cNvSpPr>
            <a:spLocks noChangeArrowheads="1"/>
          </p:cNvSpPr>
          <p:nvPr/>
        </p:nvSpPr>
        <p:spPr bwMode="auto">
          <a:xfrm>
            <a:off x="7025662" y="5548381"/>
            <a:ext cx="4216646" cy="937697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70000"/>
              </a:lnSpc>
              <a:spcBef>
                <a:spcPts val="6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(no) difficulty (in) doing </a:t>
            </a:r>
            <a:r>
              <a:rPr lang="en-US" altLang="zh-CN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/ with </a:t>
            </a:r>
            <a:r>
              <a:rPr lang="en-US" altLang="zh-CN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endParaRPr lang="zh-CN" altLang="en-US" sz="32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直接连接符 260126"/>
          <p:cNvSpPr>
            <a:spLocks noChangeShapeType="1"/>
          </p:cNvSpPr>
          <p:nvPr/>
        </p:nvSpPr>
        <p:spPr bwMode="auto">
          <a:xfrm flipV="1">
            <a:off x="6181959" y="855522"/>
            <a:ext cx="847758" cy="4501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854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896" y="3857764"/>
            <a:ext cx="5401122" cy="295835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50883" name="文本框 250882"/>
          <p:cNvSpPr txBox="1"/>
          <p:nvPr/>
        </p:nvSpPr>
        <p:spPr>
          <a:xfrm>
            <a:off x="1063400" y="346938"/>
            <a:ext cx="9642374" cy="458587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zh-CN" altLang="en-US" sz="3200" b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200" b="1" i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  <a:endParaRPr lang="en-US" altLang="zh-CN" sz="3200" b="1" noProof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endParaRPr lang="en-US" altLang="zh-CN" sz="3600" noProof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 _____________________ to cool down.</a:t>
            </a:r>
          </a:p>
          <a:p>
            <a:pPr algn="just"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游了泳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，凉快凉快。</a:t>
            </a:r>
          </a:p>
          <a:p>
            <a:pPr algn="just">
              <a:defRPr/>
            </a:pP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 ___________________________________________ .</a:t>
            </a:r>
          </a:p>
          <a:p>
            <a:pPr algn="just"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正困得睁不开眼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  <a:p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8" name="文本框 260112"/>
          <p:cNvSpPr txBox="1">
            <a:spLocks noChangeArrowheads="1"/>
          </p:cNvSpPr>
          <p:nvPr/>
        </p:nvSpPr>
        <p:spPr bwMode="auto">
          <a:xfrm>
            <a:off x="675515" y="1816266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had a swim </a:t>
            </a:r>
          </a:p>
        </p:txBody>
      </p:sp>
      <p:sp>
        <p:nvSpPr>
          <p:cNvPr id="9" name="文本框 260112"/>
          <p:cNvSpPr txBox="1">
            <a:spLocks noChangeArrowheads="1"/>
          </p:cNvSpPr>
          <p:nvPr/>
        </p:nvSpPr>
        <p:spPr bwMode="auto">
          <a:xfrm>
            <a:off x="1208631" y="3183648"/>
            <a:ext cx="85685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was having difficulty in staying awake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30020" y="850680"/>
            <a:ext cx="954557" cy="89415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3146" flipV="1">
            <a:off x="10756334" y="5934325"/>
            <a:ext cx="1302701" cy="58493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1067534" y="5382409"/>
            <a:ext cx="954557" cy="894154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0330021" y="5626617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32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3565163" y="535184"/>
            <a:ext cx="314374" cy="5536102"/>
          </a:xfrm>
          <a:prstGeom prst="leftBrace">
            <a:avLst>
              <a:gd name="adj1" fmla="val 70107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242538" y="2465785"/>
            <a:ext cx="1272116" cy="1269800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5" name="文本框 260106"/>
          <p:cNvSpPr txBox="1">
            <a:spLocks noChangeArrowheads="1"/>
          </p:cNvSpPr>
          <p:nvPr/>
        </p:nvSpPr>
        <p:spPr bwMode="auto">
          <a:xfrm>
            <a:off x="3957923" y="550103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数字的“形状”</a:t>
            </a:r>
          </a:p>
        </p:txBody>
      </p:sp>
      <p:sp>
        <p:nvSpPr>
          <p:cNvPr id="27656" name="圆角矩形 260109"/>
          <p:cNvSpPr>
            <a:spLocks noChangeArrowheads="1"/>
          </p:cNvSpPr>
          <p:nvPr/>
        </p:nvSpPr>
        <p:spPr bwMode="auto">
          <a:xfrm>
            <a:off x="3933022" y="3652353"/>
            <a:ext cx="2804662" cy="1277121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sb / </a:t>
            </a:r>
            <a:r>
              <a:rPr lang="en-US" altLang="zh-CN" sz="3735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do </a:t>
            </a:r>
            <a:r>
              <a:rPr lang="en-US" altLang="zh-CN" sz="3735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endParaRPr lang="en-US" altLang="zh-CN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7309512" y="409903"/>
            <a:ext cx="4250931" cy="1152629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80000"/>
              </a:lnSpc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the window open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6" name="圆角矩形 260120"/>
          <p:cNvSpPr>
            <a:spLocks noChangeArrowheads="1"/>
          </p:cNvSpPr>
          <p:nvPr/>
        </p:nvSpPr>
        <p:spPr bwMode="auto">
          <a:xfrm>
            <a:off x="7315134" y="1955226"/>
            <a:ext cx="4245309" cy="1145459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80000"/>
              </a:lnSpc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the radio playing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251884" y="69851"/>
            <a:ext cx="2565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sz="6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endParaRPr lang="en-US" altLang="zh-CN" sz="7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6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7253" y="2002868"/>
            <a:ext cx="2810431" cy="1204830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sb / </a:t>
            </a:r>
            <a:r>
              <a:rPr lang="en-US" altLang="zh-CN" sz="3735" b="1" dirty="0" err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doing </a:t>
            </a:r>
            <a:r>
              <a:rPr lang="en-US" altLang="zh-CN" sz="3735" b="1" dirty="0" err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endParaRPr lang="en-US" altLang="zh-CN" sz="373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3022" y="295384"/>
            <a:ext cx="2804662" cy="1267148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sb / </a:t>
            </a:r>
            <a:r>
              <a:rPr lang="en-US" altLang="zh-CN" sz="3735" b="1" dirty="0" err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735" b="1" i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adj / adv</a:t>
            </a:r>
            <a:r>
              <a:rPr lang="zh-CN" altLang="en-US" sz="3735" b="1" i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9" name="直接连接符 260111"/>
          <p:cNvSpPr>
            <a:spLocks noChangeShapeType="1"/>
          </p:cNvSpPr>
          <p:nvPr/>
        </p:nvSpPr>
        <p:spPr bwMode="auto">
          <a:xfrm>
            <a:off x="1363349" y="3089199"/>
            <a:ext cx="1056216" cy="0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圆角矩形 260103"/>
          <p:cNvSpPr>
            <a:spLocks noChangeArrowheads="1"/>
          </p:cNvSpPr>
          <p:nvPr/>
        </p:nvSpPr>
        <p:spPr bwMode="auto">
          <a:xfrm>
            <a:off x="1931144" y="2465785"/>
            <a:ext cx="1607658" cy="1269800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others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" name="圆角矩形 260120"/>
          <p:cNvSpPr>
            <a:spLocks noChangeArrowheads="1"/>
          </p:cNvSpPr>
          <p:nvPr/>
        </p:nvSpPr>
        <p:spPr bwMode="auto">
          <a:xfrm>
            <a:off x="7315134" y="3606767"/>
            <a:ext cx="4245309" cy="1157972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80000"/>
              </a:lnSpc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</a:t>
            </a:r>
            <a:r>
              <a:rPr lang="en-US" altLang="zh-CN" sz="3735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sb</a:t>
            </a: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</a:p>
          <a:p>
            <a:pPr lvl="0" algn="ctr">
              <a:lnSpc>
                <a:spcPct val="80000"/>
              </a:lnSpc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do the housework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圆角矩形 260121"/>
          <p:cNvSpPr>
            <a:spLocks noChangeArrowheads="1"/>
          </p:cNvSpPr>
          <p:nvPr/>
        </p:nvSpPr>
        <p:spPr bwMode="auto">
          <a:xfrm>
            <a:off x="7319190" y="5270821"/>
            <a:ext cx="4241253" cy="1076718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74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one’s hair cut</a:t>
            </a:r>
            <a:endParaRPr lang="zh-CN" altLang="en-US" sz="374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直接连接符 260126"/>
          <p:cNvSpPr>
            <a:spLocks noChangeShapeType="1"/>
          </p:cNvSpPr>
          <p:nvPr/>
        </p:nvSpPr>
        <p:spPr bwMode="auto">
          <a:xfrm flipV="1">
            <a:off x="6496333" y="866033"/>
            <a:ext cx="847758" cy="4319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圆角矩形 260109"/>
          <p:cNvSpPr>
            <a:spLocks noChangeArrowheads="1"/>
          </p:cNvSpPr>
          <p:nvPr/>
        </p:nvSpPr>
        <p:spPr bwMode="auto">
          <a:xfrm>
            <a:off x="3957923" y="5212770"/>
            <a:ext cx="2779761" cy="1265535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</a:t>
            </a:r>
            <a:r>
              <a:rPr lang="en-US" altLang="zh-CN" sz="3735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done</a:t>
            </a:r>
          </a:p>
        </p:txBody>
      </p:sp>
      <p:sp>
        <p:nvSpPr>
          <p:cNvPr id="31" name="直接连接符 260126"/>
          <p:cNvSpPr>
            <a:spLocks noChangeShapeType="1"/>
          </p:cNvSpPr>
          <p:nvPr/>
        </p:nvSpPr>
        <p:spPr bwMode="auto">
          <a:xfrm flipV="1">
            <a:off x="6521061" y="2605283"/>
            <a:ext cx="847758" cy="4319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2" name="直接连接符 260126"/>
          <p:cNvSpPr>
            <a:spLocks noChangeShapeType="1"/>
          </p:cNvSpPr>
          <p:nvPr/>
        </p:nvSpPr>
        <p:spPr bwMode="auto">
          <a:xfrm flipV="1">
            <a:off x="6467376" y="4219409"/>
            <a:ext cx="847758" cy="4319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3" name="直接连接符 260126"/>
          <p:cNvSpPr>
            <a:spLocks noChangeShapeType="1"/>
          </p:cNvSpPr>
          <p:nvPr/>
        </p:nvSpPr>
        <p:spPr bwMode="auto">
          <a:xfrm flipV="1">
            <a:off x="6461754" y="5775341"/>
            <a:ext cx="847758" cy="4319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21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1024681" y="319641"/>
            <a:ext cx="10294959" cy="586622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3600" b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600" b="1" i="1" noProof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  <a:endParaRPr lang="en-US" altLang="zh-CN" sz="3600" noProof="1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en-US" altLang="zh-CN" sz="3200" b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① 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have … do / doing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：</a:t>
            </a:r>
            <a:endParaRPr lang="en-US" altLang="zh-CN" sz="3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Joe ___________________________. </a:t>
            </a:r>
          </a:p>
          <a:p>
            <a:pPr algn="just">
              <a:lnSpc>
                <a:spcPct val="12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乔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让我给他找辆车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 </a:t>
            </a:r>
          </a:p>
          <a:p>
            <a:pPr algn="just">
              <a:lnSpc>
                <a:spcPct val="120000"/>
              </a:lnSpc>
            </a:pP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② 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have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done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：</a:t>
            </a:r>
            <a:endParaRPr lang="en-US" altLang="zh-CN" sz="3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You’d better _______________________________________. </a:t>
            </a:r>
          </a:p>
          <a:p>
            <a:pPr algn="just">
              <a:lnSpc>
                <a:spcPct val="12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你最好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把那颗坏牙拔了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③ have … </a:t>
            </a:r>
            <a:r>
              <a:rPr lang="en-US" altLang="zh-CN" sz="3200" b="1" i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adj</a:t>
            </a:r>
            <a:r>
              <a:rPr lang="en-US" altLang="zh-CN" sz="32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/ </a:t>
            </a:r>
            <a:r>
              <a:rPr lang="en-US" altLang="zh-CN" sz="3200" b="1" i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adv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：</a:t>
            </a:r>
            <a:endParaRPr lang="en-US" altLang="zh-CN" sz="3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 want 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to </a:t>
            </a:r>
            <a:r>
              <a:rPr lang="en-US" altLang="zh-CN" sz="320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 time. </a:t>
            </a:r>
          </a:p>
          <a:p>
            <a:pPr algn="just">
              <a:lnSpc>
                <a:spcPct val="12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我想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把一切都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及时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准备好</a:t>
            </a: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 </a:t>
            </a: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1648206" y="1266303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had me find a car for him</a:t>
            </a: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3620905" y="3050971"/>
            <a:ext cx="62243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have that bad tooth pulled out</a:t>
            </a:r>
          </a:p>
        </p:txBody>
      </p:sp>
      <p:sp>
        <p:nvSpPr>
          <p:cNvPr id="12" name="文本框 260112"/>
          <p:cNvSpPr txBox="1">
            <a:spLocks noChangeArrowheads="1"/>
          </p:cNvSpPr>
          <p:nvPr/>
        </p:nvSpPr>
        <p:spPr bwMode="auto">
          <a:xfrm>
            <a:off x="2308128" y="4878645"/>
            <a:ext cx="584460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have everything ready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30020" y="850680"/>
            <a:ext cx="954557" cy="894154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3146" flipV="1">
            <a:off x="10756334" y="5934325"/>
            <a:ext cx="1302701" cy="58493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1067534" y="5382409"/>
            <a:ext cx="954557" cy="894154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0330021" y="5626617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502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950750" y="2736667"/>
            <a:ext cx="2263993" cy="1225868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make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563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26" y="354570"/>
            <a:ext cx="10878752" cy="614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79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260111"/>
          <p:cNvSpPr>
            <a:spLocks noChangeShapeType="1"/>
          </p:cNvSpPr>
          <p:nvPr/>
        </p:nvSpPr>
        <p:spPr bwMode="auto">
          <a:xfrm>
            <a:off x="1269161" y="2175719"/>
            <a:ext cx="1056216" cy="0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0883" name="文本框 250882"/>
          <p:cNvSpPr txBox="1"/>
          <p:nvPr/>
        </p:nvSpPr>
        <p:spPr>
          <a:xfrm>
            <a:off x="595076" y="370638"/>
            <a:ext cx="11847690" cy="606319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48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endParaRPr lang="en-US" altLang="zh-CN" sz="4800" b="1" noProof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endParaRPr lang="en-US" altLang="zh-CN" sz="32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en-US" altLang="zh-CN" sz="3600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The limited edition watch is worth about 5,000 dollars.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She tried to ________________________ 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on the interviewer.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她努力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给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主持面试者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留个好印象。</a:t>
            </a: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2011379" y="3699525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make a good impression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0384" y="3311125"/>
            <a:ext cx="4279704" cy="27987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圆角矩形 260103"/>
          <p:cNvSpPr>
            <a:spLocks noChangeArrowheads="1"/>
          </p:cNvSpPr>
          <p:nvPr/>
        </p:nvSpPr>
        <p:spPr bwMode="auto">
          <a:xfrm>
            <a:off x="344310" y="1599404"/>
            <a:ext cx="1452959" cy="1152629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圆角矩形 260113"/>
          <p:cNvSpPr>
            <a:spLocks noChangeArrowheads="1"/>
          </p:cNvSpPr>
          <p:nvPr/>
        </p:nvSpPr>
        <p:spPr bwMode="auto">
          <a:xfrm>
            <a:off x="6452893" y="1599404"/>
            <a:ext cx="4982362" cy="1152629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80000"/>
              </a:lnSpc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a mistake / a suggestion / a choice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圆角矩形 260103"/>
          <p:cNvSpPr>
            <a:spLocks noChangeArrowheads="1"/>
          </p:cNvSpPr>
          <p:nvPr/>
        </p:nvSpPr>
        <p:spPr bwMode="auto">
          <a:xfrm>
            <a:off x="2320027" y="1599404"/>
            <a:ext cx="3460663" cy="1152629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80000"/>
              </a:lnSpc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+ a(n) + </a:t>
            </a:r>
            <a:r>
              <a:rPr lang="en-US" altLang="zh-CN" sz="3735" b="1" i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 </a:t>
            </a: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 do </a:t>
            </a:r>
            <a:r>
              <a:rPr lang="en-US" altLang="zh-CN" sz="3735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直接连接符 260126"/>
          <p:cNvSpPr>
            <a:spLocks noChangeShapeType="1"/>
          </p:cNvSpPr>
          <p:nvPr/>
        </p:nvSpPr>
        <p:spPr bwMode="auto">
          <a:xfrm flipV="1">
            <a:off x="5607577" y="2188536"/>
            <a:ext cx="847758" cy="4319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97443" y="587837"/>
            <a:ext cx="954557" cy="894154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85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0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0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396285" y="2597653"/>
            <a:ext cx="1597903" cy="1269800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6700266" y="367861"/>
            <a:ext cx="4892894" cy="1849821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lunch / a sandwich / a cup of coffee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6" name="圆角矩形 260120"/>
          <p:cNvSpPr>
            <a:spLocks noChangeArrowheads="1"/>
          </p:cNvSpPr>
          <p:nvPr/>
        </p:nvSpPr>
        <p:spPr bwMode="auto">
          <a:xfrm>
            <a:off x="6700265" y="2479839"/>
            <a:ext cx="4892893" cy="1011271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a noise 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251884" y="69851"/>
            <a:ext cx="2565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defRPr/>
            </a:pPr>
            <a:r>
              <a:rPr lang="zh-CN" altLang="en-US" sz="6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endParaRPr lang="en-US" altLang="zh-CN" sz="6000" b="1" noProof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9" name="直接连接符 260111"/>
          <p:cNvSpPr>
            <a:spLocks noChangeShapeType="1"/>
          </p:cNvSpPr>
          <p:nvPr/>
        </p:nvSpPr>
        <p:spPr bwMode="auto">
          <a:xfrm>
            <a:off x="1980110" y="3221067"/>
            <a:ext cx="1056216" cy="0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圆角矩形 260103"/>
          <p:cNvSpPr>
            <a:spLocks noChangeArrowheads="1"/>
          </p:cNvSpPr>
          <p:nvPr/>
        </p:nvSpPr>
        <p:spPr bwMode="auto">
          <a:xfrm>
            <a:off x="2570019" y="2597653"/>
            <a:ext cx="3512728" cy="1269800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accent6">
                <a:lumMod val="50000"/>
              </a:schemeClr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to produce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" name="圆角矩形 260120"/>
          <p:cNvSpPr>
            <a:spLocks noChangeArrowheads="1"/>
          </p:cNvSpPr>
          <p:nvPr/>
        </p:nvSpPr>
        <p:spPr bwMode="auto">
          <a:xfrm>
            <a:off x="6700265" y="3765834"/>
            <a:ext cx="4892893" cy="1279132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made of plastic / leather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圆角矩形 260121"/>
          <p:cNvSpPr>
            <a:spLocks noChangeArrowheads="1"/>
          </p:cNvSpPr>
          <p:nvPr/>
        </p:nvSpPr>
        <p:spPr bwMode="auto">
          <a:xfrm>
            <a:off x="6700266" y="5313464"/>
            <a:ext cx="4892892" cy="950702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74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made in China</a:t>
            </a:r>
            <a:endParaRPr lang="zh-CN" altLang="en-US" sz="374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9" name="左大括号 260114"/>
          <p:cNvSpPr/>
          <p:nvPr/>
        </p:nvSpPr>
        <p:spPr bwMode="auto">
          <a:xfrm>
            <a:off x="6082747" y="630621"/>
            <a:ext cx="575733" cy="5307724"/>
          </a:xfrm>
          <a:prstGeom prst="leftBrace">
            <a:avLst>
              <a:gd name="adj1" fmla="val 30198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544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449413" y="422708"/>
            <a:ext cx="11847690" cy="25545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What’s your shirt _______________ ? 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你的衬衣是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用什么做的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？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2054398" y="970447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made of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746" y="2264944"/>
            <a:ext cx="5973529" cy="397837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30020" y="850680"/>
            <a:ext cx="954557" cy="89415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513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396285" y="2597653"/>
            <a:ext cx="1597903" cy="1269800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6658480" y="718627"/>
            <a:ext cx="4703203" cy="1191832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50000"/>
              </a:lnSpc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money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6" name="圆角矩形 260120"/>
          <p:cNvSpPr>
            <a:spLocks noChangeArrowheads="1"/>
          </p:cNvSpPr>
          <p:nvPr/>
        </p:nvSpPr>
        <p:spPr bwMode="auto">
          <a:xfrm>
            <a:off x="6700266" y="2178958"/>
            <a:ext cx="4661418" cy="1128000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a profit / loss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251884" y="69851"/>
            <a:ext cx="2565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sz="6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endParaRPr lang="en-US" altLang="zh-CN" sz="7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9" name="直接连接符 260111"/>
          <p:cNvSpPr>
            <a:spLocks noChangeShapeType="1"/>
          </p:cNvSpPr>
          <p:nvPr/>
        </p:nvSpPr>
        <p:spPr bwMode="auto">
          <a:xfrm>
            <a:off x="1980110" y="3221067"/>
            <a:ext cx="1056216" cy="0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圆角矩形 260103"/>
          <p:cNvSpPr>
            <a:spLocks noChangeArrowheads="1"/>
          </p:cNvSpPr>
          <p:nvPr/>
        </p:nvSpPr>
        <p:spPr bwMode="auto">
          <a:xfrm>
            <a:off x="2570019" y="2597653"/>
            <a:ext cx="3512728" cy="1269800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with money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" name="圆角矩形 260120"/>
          <p:cNvSpPr>
            <a:spLocks noChangeArrowheads="1"/>
          </p:cNvSpPr>
          <p:nvPr/>
        </p:nvSpPr>
        <p:spPr bwMode="auto">
          <a:xfrm>
            <a:off x="6700266" y="3575457"/>
            <a:ext cx="4661418" cy="1279132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50000"/>
              </a:lnSpc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a fortune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圆角矩形 260121"/>
          <p:cNvSpPr>
            <a:spLocks noChangeArrowheads="1"/>
          </p:cNvSpPr>
          <p:nvPr/>
        </p:nvSpPr>
        <p:spPr bwMode="auto">
          <a:xfrm>
            <a:off x="6700266" y="5123088"/>
            <a:ext cx="4661417" cy="1109546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a living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9" name="左大括号 260114"/>
          <p:cNvSpPr/>
          <p:nvPr/>
        </p:nvSpPr>
        <p:spPr bwMode="auto">
          <a:xfrm>
            <a:off x="6082747" y="1085513"/>
            <a:ext cx="575733" cy="4978955"/>
          </a:xfrm>
          <a:prstGeom prst="leftBrace">
            <a:avLst>
              <a:gd name="adj1" fmla="val 30198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871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868382" y="598154"/>
            <a:ext cx="10356088" cy="557075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3600" b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600" b="1" i="1" noProof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  <a:r>
              <a:rPr lang="en-US" altLang="zh-CN" sz="3600" noProof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The</a:t>
            </a:r>
          </a:p>
          <a:p>
            <a:pPr algn="just"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We need to think of ways to ________________________. 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我们需要想办法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挣钱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He ___________________________ on the stock market.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他在股票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市场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发了大财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He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 as a stand-up comic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他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靠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说单口相声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为生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5807925" y="1586232"/>
            <a:ext cx="469593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make money</a:t>
            </a: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1215661" y="2966221"/>
            <a:ext cx="62243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made a fortune</a:t>
            </a:r>
          </a:p>
        </p:txBody>
      </p:sp>
      <p:sp>
        <p:nvSpPr>
          <p:cNvPr id="9" name="文本框 260112"/>
          <p:cNvSpPr txBox="1">
            <a:spLocks noChangeArrowheads="1"/>
          </p:cNvSpPr>
          <p:nvPr/>
        </p:nvSpPr>
        <p:spPr bwMode="auto">
          <a:xfrm>
            <a:off x="1329249" y="4478025"/>
            <a:ext cx="474937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makes a living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30020" y="850680"/>
            <a:ext cx="954557" cy="89415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3146" flipV="1">
            <a:off x="10756334" y="5934325"/>
            <a:ext cx="1302701" cy="58493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1067534" y="5382409"/>
            <a:ext cx="954557" cy="894154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0330021" y="5626617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25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直接连接符 260111"/>
          <p:cNvSpPr>
            <a:spLocks noChangeShapeType="1"/>
          </p:cNvSpPr>
          <p:nvPr/>
        </p:nvSpPr>
        <p:spPr bwMode="auto">
          <a:xfrm>
            <a:off x="1498310" y="3235492"/>
            <a:ext cx="1056216" cy="0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290308" y="2586167"/>
            <a:ext cx="1417275" cy="1269800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251884" y="69851"/>
            <a:ext cx="2565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6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</a:t>
            </a:r>
            <a:endParaRPr lang="en-US" altLang="zh-CN" sz="7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0" name="圆角矩形 260103"/>
          <p:cNvSpPr>
            <a:spLocks noChangeArrowheads="1"/>
          </p:cNvSpPr>
          <p:nvPr/>
        </p:nvSpPr>
        <p:spPr bwMode="auto">
          <a:xfrm>
            <a:off x="2166771" y="2597653"/>
            <a:ext cx="1490369" cy="1269800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cause </a:t>
            </a:r>
            <a:r>
              <a:rPr lang="en-US" altLang="zh-CN" sz="3735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左大括号 260102"/>
          <p:cNvSpPr/>
          <p:nvPr/>
        </p:nvSpPr>
        <p:spPr bwMode="auto">
          <a:xfrm>
            <a:off x="3657140" y="759582"/>
            <a:ext cx="314374" cy="5108029"/>
          </a:xfrm>
          <a:prstGeom prst="leftBrace">
            <a:avLst>
              <a:gd name="adj1" fmla="val 70107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260106"/>
          <p:cNvSpPr txBox="1">
            <a:spLocks noChangeArrowheads="1"/>
          </p:cNvSpPr>
          <p:nvPr/>
        </p:nvSpPr>
        <p:spPr bwMode="auto">
          <a:xfrm>
            <a:off x="4049900" y="774501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数字的“形状”</a:t>
            </a:r>
          </a:p>
        </p:txBody>
      </p:sp>
      <p:sp>
        <p:nvSpPr>
          <p:cNvPr id="14" name="圆角矩形 260109"/>
          <p:cNvSpPr>
            <a:spLocks noChangeArrowheads="1"/>
          </p:cNvSpPr>
          <p:nvPr/>
        </p:nvSpPr>
        <p:spPr bwMode="auto">
          <a:xfrm>
            <a:off x="3944860" y="4366223"/>
            <a:ext cx="2370539" cy="1860373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yourself done</a:t>
            </a:r>
          </a:p>
        </p:txBody>
      </p:sp>
      <p:sp>
        <p:nvSpPr>
          <p:cNvPr id="15" name="圆角矩形 260113"/>
          <p:cNvSpPr>
            <a:spLocks noChangeArrowheads="1"/>
          </p:cNvSpPr>
          <p:nvPr/>
        </p:nvSpPr>
        <p:spPr bwMode="auto">
          <a:xfrm>
            <a:off x="7120675" y="496719"/>
            <a:ext cx="4436967" cy="969167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</a:t>
            </a:r>
            <a:r>
              <a:rPr lang="en-US" altLang="zh-CN" sz="3735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sb</a:t>
            </a: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cry / smile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圆角矩形 260120"/>
          <p:cNvSpPr>
            <a:spLocks noChangeArrowheads="1"/>
          </p:cNvSpPr>
          <p:nvPr/>
        </p:nvSpPr>
        <p:spPr bwMode="auto">
          <a:xfrm>
            <a:off x="7114455" y="1668588"/>
            <a:ext cx="4443187" cy="1223222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</a:t>
            </a:r>
            <a:r>
              <a:rPr lang="en-US" altLang="zh-CN" sz="3735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possible / clear / better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7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4860" y="2329504"/>
            <a:ext cx="2370540" cy="1396537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sb / </a:t>
            </a:r>
            <a:r>
              <a:rPr lang="en-US" altLang="zh-CN" sz="3735" b="1" dirty="0" err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735" b="1" i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adj</a:t>
            </a:r>
          </a:p>
        </p:txBody>
      </p:sp>
      <p:sp>
        <p:nvSpPr>
          <p:cNvPr id="18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4860" y="476360"/>
            <a:ext cx="2370539" cy="1291993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</a:t>
            </a:r>
            <a:r>
              <a:rPr lang="en-US" altLang="zh-CN" sz="3735" b="1" dirty="0" err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sb</a:t>
            </a:r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do </a:t>
            </a:r>
            <a:r>
              <a:rPr lang="en-US" altLang="zh-CN" sz="3735" b="1" dirty="0" err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endParaRPr lang="zh-CN" altLang="en-US" sz="373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圆角矩形 260120"/>
          <p:cNvSpPr>
            <a:spLocks noChangeArrowheads="1"/>
          </p:cNvSpPr>
          <p:nvPr/>
        </p:nvSpPr>
        <p:spPr bwMode="auto">
          <a:xfrm>
            <a:off x="7155254" y="3128227"/>
            <a:ext cx="4443187" cy="930740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</a:t>
            </a:r>
            <a:r>
              <a:rPr lang="en-US" altLang="zh-CN" sz="3735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sb</a:t>
            </a: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angry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" name="圆角矩形 260121"/>
          <p:cNvSpPr>
            <a:spLocks noChangeArrowheads="1"/>
          </p:cNvSpPr>
          <p:nvPr/>
        </p:nvSpPr>
        <p:spPr bwMode="auto">
          <a:xfrm>
            <a:off x="7151168" y="4295384"/>
            <a:ext cx="4447274" cy="1923993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74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yourself heard / </a:t>
            </a: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understood / known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6" name="直接连接符 260126"/>
          <p:cNvSpPr>
            <a:spLocks noChangeShapeType="1"/>
          </p:cNvSpPr>
          <p:nvPr/>
        </p:nvSpPr>
        <p:spPr bwMode="auto">
          <a:xfrm flipV="1">
            <a:off x="6307496" y="1019591"/>
            <a:ext cx="847758" cy="4319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0" name="直接连接符 260126"/>
          <p:cNvSpPr>
            <a:spLocks noChangeShapeType="1"/>
          </p:cNvSpPr>
          <p:nvPr/>
        </p:nvSpPr>
        <p:spPr bwMode="auto">
          <a:xfrm flipV="1">
            <a:off x="6315030" y="5275529"/>
            <a:ext cx="847758" cy="4319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2" name="左大括号 260102"/>
          <p:cNvSpPr/>
          <p:nvPr/>
        </p:nvSpPr>
        <p:spPr bwMode="auto">
          <a:xfrm>
            <a:off x="6557740" y="1855804"/>
            <a:ext cx="314374" cy="2123614"/>
          </a:xfrm>
          <a:prstGeom prst="leftBrace">
            <a:avLst>
              <a:gd name="adj1" fmla="val 70107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16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556146" y="305961"/>
            <a:ext cx="11847690" cy="576773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3600" b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600" b="1" i="1" noProof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</a:p>
          <a:p>
            <a:pPr algn="just">
              <a:defRPr/>
            </a:pPr>
            <a:endParaRPr lang="en-US" altLang="zh-CN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① make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sb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do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: </a:t>
            </a:r>
          </a:p>
          <a:p>
            <a:pPr algn="just">
              <a:lnSpc>
                <a:spcPct val="12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She let me see that ___________________________ made me feel</a:t>
            </a:r>
          </a:p>
          <a:p>
            <a:pPr algn="just">
              <a:lnSpc>
                <a:spcPct val="12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good, too. </a:t>
            </a:r>
          </a:p>
          <a:p>
            <a:pPr algn="just">
              <a:lnSpc>
                <a:spcPct val="12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她让我明白了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使他人开心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也会使自己开心。</a:t>
            </a:r>
          </a:p>
          <a:p>
            <a:pPr algn="just"/>
            <a:endParaRPr lang="en-US" altLang="zh-CN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② 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make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sb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/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done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：</a:t>
            </a:r>
            <a:endParaRPr lang="en-US" altLang="zh-CN" sz="3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She tried to ____________________________ while giving her talk. </a:t>
            </a:r>
          </a:p>
          <a:p>
            <a:pPr algn="just">
              <a:lnSpc>
                <a:spcPct val="12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演讲时，她尽量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表达清楚自己的</a:t>
            </a:r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意思</a:t>
            </a:r>
            <a:r>
              <a:rPr lang="zh-CN" altLang="en-US" sz="320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3662131" y="1902680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making others feel good </a:t>
            </a: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2216232" y="4748706"/>
            <a:ext cx="62243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make herself understood 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30020" y="850680"/>
            <a:ext cx="954557" cy="894154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3146" flipV="1">
            <a:off x="10756334" y="5934325"/>
            <a:ext cx="1302701" cy="58493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0930405" y="5407359"/>
            <a:ext cx="954557" cy="894154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0280937" y="5786419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81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69882" y="507518"/>
            <a:ext cx="11847690" cy="378565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③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make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sb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/ </a:t>
            </a:r>
            <a:r>
              <a:rPr lang="en-US" altLang="zh-CN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sth</a:t>
            </a:r>
            <a:r>
              <a:rPr lang="en-US" altLang="zh-CN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+ </a:t>
            </a:r>
            <a:r>
              <a:rPr lang="en-US" altLang="zh-CN" sz="3200" b="1" i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adj</a:t>
            </a:r>
            <a:r>
              <a:rPr lang="en-US" altLang="zh-CN" sz="32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/ prep </a:t>
            </a:r>
            <a:r>
              <a:rPr lang="en-US" altLang="zh-CN" sz="3200" b="1" i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/ </a:t>
            </a:r>
            <a:r>
              <a:rPr lang="en-US" altLang="zh-CN" sz="3200" b="1" i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zh-CN" altLang="en-US" sz="3200" b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：</a:t>
            </a:r>
            <a:endParaRPr lang="en-US" altLang="zh-CN" sz="3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________________________________________, because you’re trading a day of your life for it. 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重视你今天正在做的事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，因为你正在为此付出生命中的一天。</a:t>
            </a:r>
          </a:p>
          <a:p>
            <a:pPr algn="just"/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269882" y="1951369"/>
            <a:ext cx="83597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Make what you’re doing today important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2747" y="3786335"/>
            <a:ext cx="5330848" cy="26156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30020" y="850680"/>
            <a:ext cx="954557" cy="894154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79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512173" y="2628374"/>
            <a:ext cx="1470648" cy="1269800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5" name="文本框 260106"/>
          <p:cNvSpPr txBox="1">
            <a:spLocks noChangeArrowheads="1"/>
          </p:cNvSpPr>
          <p:nvPr/>
        </p:nvSpPr>
        <p:spPr bwMode="auto">
          <a:xfrm>
            <a:off x="3957923" y="550103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数字的“形状”</a:t>
            </a: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6438950" y="1784063"/>
            <a:ext cx="4982362" cy="1152629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50000"/>
              </a:lnSpc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sure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251884" y="69851"/>
            <a:ext cx="2565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defRPr/>
            </a:pPr>
            <a:r>
              <a:rPr lang="zh-CN" altLang="en-US" sz="6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</a:t>
            </a:r>
            <a:endParaRPr lang="en-US" altLang="zh-CN" sz="6000" b="1" noProof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9" name="直接连接符 260111"/>
          <p:cNvSpPr>
            <a:spLocks noChangeShapeType="1"/>
          </p:cNvSpPr>
          <p:nvPr/>
        </p:nvSpPr>
        <p:spPr bwMode="auto">
          <a:xfrm>
            <a:off x="1929431" y="3251788"/>
            <a:ext cx="1056216" cy="0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圆角矩形 260103"/>
          <p:cNvSpPr>
            <a:spLocks noChangeArrowheads="1"/>
          </p:cNvSpPr>
          <p:nvPr/>
        </p:nvSpPr>
        <p:spPr bwMode="auto">
          <a:xfrm>
            <a:off x="2497226" y="2628374"/>
            <a:ext cx="3460663" cy="1269800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others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左大括号 260102"/>
          <p:cNvSpPr/>
          <p:nvPr/>
        </p:nvSpPr>
        <p:spPr bwMode="auto">
          <a:xfrm>
            <a:off x="5957888" y="2144111"/>
            <a:ext cx="481061" cy="2190504"/>
          </a:xfrm>
          <a:prstGeom prst="leftBrace">
            <a:avLst>
              <a:gd name="adj1" fmla="val 70107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9" name="圆角矩形 260113"/>
          <p:cNvSpPr>
            <a:spLocks noChangeArrowheads="1"/>
          </p:cNvSpPr>
          <p:nvPr/>
        </p:nvSpPr>
        <p:spPr bwMode="auto">
          <a:xfrm>
            <a:off x="6438949" y="3542034"/>
            <a:ext cx="4982362" cy="1152629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 it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37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473947"/>
            <a:ext cx="11847690" cy="513986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3600" b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600" b="1" i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  <a:r>
              <a:rPr lang="en-US" altLang="zh-CN" sz="3600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The</a:t>
            </a:r>
          </a:p>
          <a:p>
            <a:pPr algn="just">
              <a:defRPr/>
            </a:pPr>
            <a:endParaRPr lang="en-US" altLang="zh-CN" sz="3600" noProof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As long as you have a dream, keep trying and you’ll _____________. </a:t>
            </a:r>
          </a:p>
          <a:p>
            <a:pPr algn="just"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只要你有梦想，不断努力就一定会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成功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zh-CN" altLang="en-US" sz="3200" i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flight leaves in twenty minutes — _______________________. </a:t>
            </a:r>
          </a:p>
          <a:p>
            <a:pPr algn="just"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再过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20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分钟飞机就要起飞，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我们无论如何也赶不上了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 </a:t>
            </a:r>
          </a:p>
          <a:p>
            <a:pPr algn="just"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_______________________________________ and died that winter. </a:t>
            </a:r>
          </a:p>
          <a:p>
            <a:pPr algn="just">
              <a:defRPr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杰克没有熬到第二年夏天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，他在那个冬天就去世了。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7453366" y="1453150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make it</a:t>
            </a:r>
          </a:p>
        </p:txBody>
      </p:sp>
      <p:sp>
        <p:nvSpPr>
          <p:cNvPr id="9" name="文本框 260112"/>
          <p:cNvSpPr txBox="1">
            <a:spLocks noChangeArrowheads="1"/>
          </p:cNvSpPr>
          <p:nvPr/>
        </p:nvSpPr>
        <p:spPr bwMode="auto">
          <a:xfrm>
            <a:off x="6211725" y="2943319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we’ll never make it</a:t>
            </a: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0" y="4433488"/>
            <a:ext cx="86926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Jack didn’t make it to another summer 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97443" y="568077"/>
            <a:ext cx="954557" cy="89415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3146" flipV="1">
            <a:off x="10756334" y="5934325"/>
            <a:ext cx="1302701" cy="58493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1067534" y="5382409"/>
            <a:ext cx="954557" cy="894154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0330021" y="5626617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06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2699648" y="881610"/>
            <a:ext cx="575733" cy="4897967"/>
          </a:xfrm>
          <a:prstGeom prst="leftBrace">
            <a:avLst>
              <a:gd name="adj1" fmla="val 70107"/>
              <a:gd name="adj2" fmla="val 50000"/>
            </a:avLst>
          </a:prstGeom>
          <a:noFill/>
          <a:ln w="38100">
            <a:solidFill>
              <a:schemeClr val="accent6">
                <a:lumMod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333691" y="2004459"/>
            <a:ext cx="2323903" cy="2690284"/>
          </a:xfrm>
          <a:prstGeom prst="roundRect">
            <a:avLst>
              <a:gd name="adj" fmla="val 16276"/>
            </a:avLst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做到</a:t>
            </a:r>
          </a:p>
          <a:p>
            <a:pPr lvl="0" algn="ctr">
              <a:spcBef>
                <a:spcPct val="50000"/>
              </a:spcBef>
            </a:pPr>
            <a:r>
              <a:rPr lang="zh-CN" altLang="en-US" sz="36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（基本义）</a:t>
            </a:r>
          </a:p>
        </p:txBody>
      </p:sp>
      <p:sp>
        <p:nvSpPr>
          <p:cNvPr id="27655" name="文本框 260106"/>
          <p:cNvSpPr txBox="1">
            <a:spLocks noChangeArrowheads="1"/>
          </p:cNvSpPr>
          <p:nvPr/>
        </p:nvSpPr>
        <p:spPr bwMode="auto">
          <a:xfrm>
            <a:off x="3407833" y="548218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数字的“形状”</a:t>
            </a:r>
          </a:p>
        </p:txBody>
      </p:sp>
      <p:sp>
        <p:nvSpPr>
          <p:cNvPr id="27656" name="圆角矩形 260109"/>
          <p:cNvSpPr>
            <a:spLocks noChangeArrowheads="1"/>
          </p:cNvSpPr>
          <p:nvPr/>
        </p:nvSpPr>
        <p:spPr bwMode="auto">
          <a:xfrm>
            <a:off x="3286982" y="3586692"/>
            <a:ext cx="3720209" cy="1108051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50000"/>
              </a:lnSpc>
              <a:spcBef>
                <a:spcPts val="6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“做到”克服困难</a:t>
            </a:r>
          </a:p>
        </p:txBody>
      </p:sp>
      <p:sp>
        <p:nvSpPr>
          <p:cNvPr id="27660" name="直接连接符 260111"/>
          <p:cNvSpPr>
            <a:spLocks noChangeShapeType="1"/>
          </p:cNvSpPr>
          <p:nvPr/>
        </p:nvSpPr>
        <p:spPr bwMode="auto">
          <a:xfrm>
            <a:off x="6838371" y="840779"/>
            <a:ext cx="1056216" cy="0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7979511" y="389813"/>
            <a:ext cx="3361267" cy="978738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做到；成功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2" name="直接连接符 260126"/>
          <p:cNvSpPr>
            <a:spLocks noChangeShapeType="1"/>
          </p:cNvSpPr>
          <p:nvPr/>
        </p:nvSpPr>
        <p:spPr bwMode="auto">
          <a:xfrm>
            <a:off x="6864351" y="5886606"/>
            <a:ext cx="1056216" cy="0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333691" y="203564"/>
            <a:ext cx="340571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5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make it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6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984" y="1918759"/>
            <a:ext cx="3720207" cy="1009168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“做到”准时</a:t>
            </a:r>
          </a:p>
        </p:txBody>
      </p:sp>
      <p:sp>
        <p:nvSpPr>
          <p:cNvPr id="27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5381" y="450995"/>
            <a:ext cx="3731810" cy="963901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“做到”事情</a:t>
            </a:r>
          </a:p>
        </p:txBody>
      </p:sp>
      <p:sp>
        <p:nvSpPr>
          <p:cNvPr id="28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5812" y="1708553"/>
            <a:ext cx="3361268" cy="1635011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（尤指在困难情况下）准时到达；赶上</a:t>
            </a:r>
          </a:p>
        </p:txBody>
      </p:sp>
      <p:sp>
        <p:nvSpPr>
          <p:cNvPr id="18" name="圆角矩形 260109"/>
          <p:cNvSpPr>
            <a:spLocks noChangeArrowheads="1"/>
          </p:cNvSpPr>
          <p:nvPr/>
        </p:nvSpPr>
        <p:spPr bwMode="auto">
          <a:xfrm>
            <a:off x="3370627" y="5209358"/>
            <a:ext cx="3636564" cy="1046024"/>
          </a:xfrm>
          <a:prstGeom prst="roundRect">
            <a:avLst>
              <a:gd name="adj" fmla="val 16667"/>
            </a:avLst>
          </a:prstGeom>
          <a:solidFill>
            <a:schemeClr val="accent6">
              <a:lumMod val="50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32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做到</a:t>
            </a:r>
            <a:r>
              <a:rPr lang="en-US" altLang="zh-CN" sz="32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参加活动</a:t>
            </a:r>
          </a:p>
        </p:txBody>
      </p:sp>
      <p:sp>
        <p:nvSpPr>
          <p:cNvPr id="19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5813" y="3683566"/>
            <a:ext cx="3361267" cy="946951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渡过难关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3024" y="5230709"/>
            <a:ext cx="3361267" cy="1097735"/>
          </a:xfrm>
          <a:prstGeom prst="roundRect">
            <a:avLst>
              <a:gd name="adj" fmla="val 16667"/>
            </a:avLst>
          </a:prstGeom>
          <a:solidFill>
            <a:schemeClr val="accent6">
              <a:lumMod val="75000"/>
            </a:schemeClr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noProof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（口语）能参加；能出席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直接连接符 260111"/>
          <p:cNvSpPr>
            <a:spLocks noChangeShapeType="1"/>
          </p:cNvSpPr>
          <p:nvPr/>
        </p:nvSpPr>
        <p:spPr bwMode="auto">
          <a:xfrm>
            <a:off x="6864351" y="2564103"/>
            <a:ext cx="1056216" cy="0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" name="直接连接符 260111"/>
          <p:cNvSpPr>
            <a:spLocks noChangeShapeType="1"/>
          </p:cNvSpPr>
          <p:nvPr/>
        </p:nvSpPr>
        <p:spPr bwMode="auto">
          <a:xfrm>
            <a:off x="6841762" y="4232036"/>
            <a:ext cx="1056216" cy="0"/>
          </a:xfrm>
          <a:prstGeom prst="line">
            <a:avLst/>
          </a:prstGeom>
          <a:noFill/>
          <a:ln w="38100">
            <a:solidFill>
              <a:schemeClr val="accent6">
                <a:lumMod val="50000"/>
              </a:schemeClr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637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6" grpId="0" animBg="1"/>
      <p:bldP spid="27660" grpId="0" animBg="1"/>
      <p:bldP spid="27661" grpId="0" animBg="1"/>
      <p:bldP spid="27672" grpId="0" animBg="1"/>
      <p:bldP spid="26" grpId="0" animBg="1"/>
      <p:bldP spid="27" grpId="0" animBg="1"/>
      <p:bldP spid="28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5485775" y="2742025"/>
            <a:ext cx="1193944" cy="1215152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do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9843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06" y="386447"/>
            <a:ext cx="10139811" cy="592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17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761291" y="455707"/>
            <a:ext cx="10985866" cy="537377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3600" b="1" noProof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600" b="1" i="1" noProof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  <a:r>
              <a:rPr lang="en-US" altLang="zh-CN" sz="3600" noProof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en-US" altLang="zh-CN" sz="3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What does he _______________________?</a:t>
            </a:r>
          </a:p>
          <a:p>
            <a:pPr algn="just">
              <a:lnSpc>
                <a:spcPct val="11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他做什么工作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谋生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？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I’m ________________________________________________ . </a:t>
            </a:r>
          </a:p>
          <a:p>
            <a:pPr>
              <a:lnSpc>
                <a:spcPct val="11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我在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学习物理、生物和化学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I’m not accustomed to this, but I will try </a:t>
            </a: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to </a:t>
            </a:r>
            <a:r>
              <a:rPr lang="en-US" altLang="zh-CN" sz="320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</a:t>
            </a:r>
            <a:r>
              <a:rPr lang="en-US" altLang="zh-CN" sz="320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我还不习惯这样，但我会尽量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按照你说的去</a:t>
            </a:r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做</a:t>
            </a:r>
            <a:r>
              <a:rPr lang="zh-CN" altLang="en-US" sz="320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2539193" y="1436582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do for a living</a:t>
            </a: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1664527" y="3010873"/>
            <a:ext cx="80745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doing physics, biology and chemistry</a:t>
            </a:r>
          </a:p>
        </p:txBody>
      </p:sp>
      <p:sp>
        <p:nvSpPr>
          <p:cNvPr id="9" name="文本框 260112"/>
          <p:cNvSpPr txBox="1">
            <a:spLocks noChangeArrowheads="1"/>
          </p:cNvSpPr>
          <p:nvPr/>
        </p:nvSpPr>
        <p:spPr bwMode="auto">
          <a:xfrm>
            <a:off x="7375244" y="4560950"/>
            <a:ext cx="409383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do as you say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30020" y="850680"/>
            <a:ext cx="954557" cy="89415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3146" flipV="1">
            <a:off x="10756334" y="5934325"/>
            <a:ext cx="1302701" cy="58493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1067534" y="5382409"/>
            <a:ext cx="954557" cy="894154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0330021" y="5626617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69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1419746" y="2174811"/>
            <a:ext cx="9508544" cy="234957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wrap="squar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 grow, appear, go, keep,    </a:t>
            </a:r>
          </a:p>
          <a:p>
            <a:pPr eaLnBrk="1" hangingPunct="1"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 turn, remain, fall, stay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75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-124790" y="269785"/>
            <a:ext cx="12192635" cy="388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46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159025" y="209142"/>
            <a:ext cx="1219200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选词填空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grow, appear, go, keep, turn, remain, fall, stay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308112" y="4906650"/>
            <a:ext cx="8729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If it _________cold, cover the plants.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308112" y="1839876"/>
            <a:ext cx="9011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He is anxious to _______ a gentleman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</a:p>
        </p:txBody>
      </p:sp>
      <p:sp>
        <p:nvSpPr>
          <p:cNvPr id="12" name="文本框 339972"/>
          <p:cNvSpPr txBox="1">
            <a:spLocks noChangeArrowheads="1"/>
          </p:cNvSpPr>
          <p:nvPr/>
        </p:nvSpPr>
        <p:spPr bwMode="auto">
          <a:xfrm>
            <a:off x="6664185" y="1881399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C0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appear</a:t>
            </a:r>
          </a:p>
        </p:txBody>
      </p:sp>
      <p:sp>
        <p:nvSpPr>
          <p:cNvPr id="13" name="文本框 339972"/>
          <p:cNvSpPr txBox="1">
            <a:spLocks noChangeArrowheads="1"/>
          </p:cNvSpPr>
          <p:nvPr/>
        </p:nvSpPr>
        <p:spPr bwMode="auto">
          <a:xfrm>
            <a:off x="4647002" y="4906650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C0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turns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63" y="1007147"/>
            <a:ext cx="2738641" cy="24124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11" y="3976577"/>
            <a:ext cx="2737255" cy="25064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30020" y="850680"/>
            <a:ext cx="954557" cy="894154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3146" flipV="1">
            <a:off x="10756334" y="5934325"/>
            <a:ext cx="1302701" cy="584930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1067534" y="5382409"/>
            <a:ext cx="954557" cy="894154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0330021" y="5626617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2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-124790" y="269785"/>
            <a:ext cx="12192635" cy="388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46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08112" y="4745957"/>
            <a:ext cx="8729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The wider problem _________.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308112" y="1647178"/>
            <a:ext cx="9011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The noise_______ her awake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</a:p>
        </p:txBody>
      </p:sp>
      <p:sp>
        <p:nvSpPr>
          <p:cNvPr id="12" name="文本框 339972"/>
          <p:cNvSpPr txBox="1">
            <a:spLocks noChangeArrowheads="1"/>
          </p:cNvSpPr>
          <p:nvPr/>
        </p:nvSpPr>
        <p:spPr bwMode="auto">
          <a:xfrm>
            <a:off x="5655594" y="1688701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C0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kept</a:t>
            </a:r>
          </a:p>
        </p:txBody>
      </p:sp>
      <p:sp>
        <p:nvSpPr>
          <p:cNvPr id="13" name="文本框 339972"/>
          <p:cNvSpPr txBox="1">
            <a:spLocks noChangeArrowheads="1"/>
          </p:cNvSpPr>
          <p:nvPr/>
        </p:nvSpPr>
        <p:spPr bwMode="auto">
          <a:xfrm>
            <a:off x="7398662" y="4756702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C0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remains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26" y="956614"/>
            <a:ext cx="2738641" cy="23886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26" y="3774411"/>
            <a:ext cx="2738641" cy="25894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文本框 254978"/>
          <p:cNvSpPr txBox="1">
            <a:spLocks noChangeArrowheads="1"/>
          </p:cNvSpPr>
          <p:nvPr/>
        </p:nvSpPr>
        <p:spPr bwMode="auto">
          <a:xfrm>
            <a:off x="159025" y="209142"/>
            <a:ext cx="1219200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选词填空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grow, appear, go, keep, turn, remain, fall, stay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30020" y="850680"/>
            <a:ext cx="954557" cy="894154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3146" flipV="1">
            <a:off x="10756334" y="5934325"/>
            <a:ext cx="1302701" cy="584930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1067534" y="5382409"/>
            <a:ext cx="954557" cy="894154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0330021" y="5626617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00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-155193" y="269785"/>
            <a:ext cx="12192635" cy="388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46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08112" y="4745957"/>
            <a:ext cx="8729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Her hair is _________ grey.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308112" y="1582452"/>
            <a:ext cx="888388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As time went on, he ______ more and more impatient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</a:p>
        </p:txBody>
      </p:sp>
      <p:sp>
        <p:nvSpPr>
          <p:cNvPr id="12" name="文本框 339972"/>
          <p:cNvSpPr txBox="1">
            <a:spLocks noChangeArrowheads="1"/>
          </p:cNvSpPr>
          <p:nvPr/>
        </p:nvSpPr>
        <p:spPr bwMode="auto">
          <a:xfrm>
            <a:off x="7399332" y="1544315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C0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grew</a:t>
            </a:r>
          </a:p>
        </p:txBody>
      </p:sp>
      <p:sp>
        <p:nvSpPr>
          <p:cNvPr id="13" name="文本框 339972"/>
          <p:cNvSpPr txBox="1">
            <a:spLocks noChangeArrowheads="1"/>
          </p:cNvSpPr>
          <p:nvPr/>
        </p:nvSpPr>
        <p:spPr bwMode="auto">
          <a:xfrm>
            <a:off x="5860325" y="4745957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C0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going 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24" y="1254036"/>
            <a:ext cx="2738641" cy="21750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25" y="4008473"/>
            <a:ext cx="2738641" cy="22902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文本框 254978"/>
          <p:cNvSpPr txBox="1">
            <a:spLocks noChangeArrowheads="1"/>
          </p:cNvSpPr>
          <p:nvPr/>
        </p:nvSpPr>
        <p:spPr bwMode="auto">
          <a:xfrm>
            <a:off x="159025" y="209142"/>
            <a:ext cx="1219200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选词填空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grow, appear, go, keep, turn, remain, fall, stay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30020" y="850680"/>
            <a:ext cx="954557" cy="89415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3146" flipV="1">
            <a:off x="10756334" y="5934325"/>
            <a:ext cx="1302701" cy="584930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1067534" y="5382409"/>
            <a:ext cx="954557" cy="894154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0330021" y="5626617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94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-635" y="1085483"/>
            <a:ext cx="12192635" cy="388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46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08112" y="4745957"/>
            <a:ext cx="8729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She _______ ill soon after and did not recover.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339085" y="1514332"/>
            <a:ext cx="901194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The store ____________  open until late on Thursday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</a:p>
        </p:txBody>
      </p:sp>
      <p:sp>
        <p:nvSpPr>
          <p:cNvPr id="12" name="文本框 339972"/>
          <p:cNvSpPr txBox="1">
            <a:spLocks noChangeArrowheads="1"/>
          </p:cNvSpPr>
          <p:nvPr/>
        </p:nvSpPr>
        <p:spPr bwMode="auto">
          <a:xfrm>
            <a:off x="5265198" y="1487203"/>
            <a:ext cx="3030278" cy="62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C0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stays / remains</a:t>
            </a:r>
          </a:p>
        </p:txBody>
      </p:sp>
      <p:sp>
        <p:nvSpPr>
          <p:cNvPr id="13" name="文本框 339972"/>
          <p:cNvSpPr txBox="1">
            <a:spLocks noChangeArrowheads="1"/>
          </p:cNvSpPr>
          <p:nvPr/>
        </p:nvSpPr>
        <p:spPr bwMode="auto">
          <a:xfrm>
            <a:off x="4572367" y="4745957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C0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fell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173" y="3906663"/>
            <a:ext cx="2738641" cy="24106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59" y="1043690"/>
            <a:ext cx="2740955" cy="22031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文本框 254978"/>
          <p:cNvSpPr txBox="1">
            <a:spLocks noChangeArrowheads="1"/>
          </p:cNvSpPr>
          <p:nvPr/>
        </p:nvSpPr>
        <p:spPr bwMode="auto">
          <a:xfrm>
            <a:off x="159025" y="209142"/>
            <a:ext cx="1219200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选词填空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grow, appear, go, keep, turn, remain, fall, stay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30020" y="850680"/>
            <a:ext cx="954557" cy="894154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3146" flipV="1">
            <a:off x="10756334" y="5934325"/>
            <a:ext cx="1302701" cy="584930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1067534" y="5382409"/>
            <a:ext cx="954557" cy="894154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0330021" y="5626617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4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文本框 205828"/>
          <p:cNvSpPr txBox="1"/>
          <p:nvPr/>
        </p:nvSpPr>
        <p:spPr>
          <a:xfrm>
            <a:off x="3481676" y="1373300"/>
            <a:ext cx="7475398" cy="45450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735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Tsinghua University has _____ swimming a compulsory course for all students. Those who are not able to swim will not be _______ to graduate. The new regulation states that all students must pass a swim test, and those who ____ must take a swimming course. Students can take the swimming course any time in the latter three years of their university experience. A “pass” can be ______ by ________ 50 meters using breaststroke (</a:t>
            </a:r>
            <a:r>
              <a:rPr lang="zh-CN" altLang="en-US" sz="28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蛙泳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), butterfly, freestyle or backstroke (</a:t>
            </a:r>
            <a:r>
              <a:rPr lang="zh-CN" altLang="en-US" sz="28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仰泳</a:t>
            </a: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).</a:t>
            </a:r>
          </a:p>
        </p:txBody>
      </p:sp>
      <p:pic>
        <p:nvPicPr>
          <p:cNvPr id="9" name="图片 15366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3809" y="1606165"/>
            <a:ext cx="2384161" cy="20643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图片 1536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3809" y="3993815"/>
            <a:ext cx="2384162" cy="213757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7901081" y="1501837"/>
            <a:ext cx="14979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made</a:t>
            </a:r>
            <a:endParaRPr lang="zh-CN" altLang="en-US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7783683" y="2376741"/>
            <a:ext cx="13668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allowed</a:t>
            </a:r>
            <a:endParaRPr lang="zh-CN" altLang="en-US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8390966" y="3232949"/>
            <a:ext cx="10080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fail</a:t>
            </a:r>
            <a:endParaRPr lang="zh-CN" altLang="en-US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9237309" y="4508226"/>
            <a:ext cx="19485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earned</a:t>
            </a:r>
            <a:endParaRPr lang="zh-CN" altLang="en-US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3640532" y="4884207"/>
            <a:ext cx="15255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covering</a:t>
            </a:r>
            <a:endParaRPr lang="zh-CN" altLang="en-US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6" name="文本框 254978"/>
          <p:cNvSpPr txBox="1">
            <a:spLocks noChangeArrowheads="1"/>
          </p:cNvSpPr>
          <p:nvPr/>
        </p:nvSpPr>
        <p:spPr bwMode="auto">
          <a:xfrm>
            <a:off x="356733" y="342136"/>
            <a:ext cx="10600341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选词填空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earn, allow, cover, fail, make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75502" y="146158"/>
            <a:ext cx="11806253" cy="6512158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06295" flipV="1">
            <a:off x="10218556" y="279467"/>
            <a:ext cx="1302701" cy="584930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59990" y="527344"/>
            <a:ext cx="954557" cy="894154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5042" y="146158"/>
            <a:ext cx="954557" cy="894154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0DD44254-3930-4384-9D24-35A83F1976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3146" flipV="1">
            <a:off x="10756334" y="5934325"/>
            <a:ext cx="1302701" cy="584930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1067534" y="5382409"/>
            <a:ext cx="954557" cy="894154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5214B90C-8F07-416B-B585-C4BD8CBB14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06851" flipH="1">
            <a:off x="10330021" y="5626617"/>
            <a:ext cx="954557" cy="89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67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输入您的封面副标题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176_1*a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>
        <a:spAutoFit/>
      </a:bodyPr>
      <a:lstStyle>
        <a:defPPr algn="l">
          <a:defRPr sz="2400" dirty="0" smtClean="0">
            <a:solidFill>
              <a:srgbClr val="FFCC66"/>
            </a:solidFill>
            <a:latin typeface="迷你简卡通" panose="03000509000000000000" pitchFamily="65" charset="-122"/>
            <a:ea typeface="迷你简卡通" panose="03000509000000000000" pitchFamily="65" charset="-122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2065</TotalTime>
  <Words>1734</Words>
  <Application>Microsoft Office PowerPoint</Application>
  <PresentationFormat>宽屏</PresentationFormat>
  <Paragraphs>358</Paragraphs>
  <Slides>43</Slides>
  <Notes>32</Notes>
  <HiddenSlides>1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43</vt:i4>
      </vt:variant>
    </vt:vector>
  </HeadingPairs>
  <TitlesOfParts>
    <vt:vector size="55" baseType="lpstr">
      <vt:lpstr>等线</vt:lpstr>
      <vt:lpstr>等线 Light</vt:lpstr>
      <vt:lpstr>黑体</vt:lpstr>
      <vt:lpstr>迷你简卡通</vt:lpstr>
      <vt:lpstr>思源黑体 CN Normal</vt:lpstr>
      <vt:lpstr>宋体</vt:lpstr>
      <vt:lpstr>微软雅黑</vt:lpstr>
      <vt:lpstr>Arial</vt:lpstr>
      <vt:lpstr>Times New Roman</vt:lpstr>
      <vt:lpstr>Wingdings</vt:lpstr>
      <vt:lpstr>Wingdings 2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yunying</cp:lastModifiedBy>
  <cp:revision>346</cp:revision>
  <dcterms:created xsi:type="dcterms:W3CDTF">2017-08-21T08:41:36Z</dcterms:created>
  <dcterms:modified xsi:type="dcterms:W3CDTF">2023-06-06T08:51:59Z</dcterms:modified>
</cp:coreProperties>
</file>