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124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5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E7B7D-9B96-4553-8CFA-257C818E1E54}" type="datetimeFigureOut">
              <a:rPr lang="zh-CN" altLang="en-US" smtClean="0"/>
              <a:pPr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F498F-8125-4EFD-B1A5-4ED71C455F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WordArt 2"/>
          <p:cNvSpPr>
            <a:spLocks noChangeArrowheads="1" noChangeShapeType="1" noTextEdit="1"/>
          </p:cNvSpPr>
          <p:nvPr/>
        </p:nvSpPr>
        <p:spPr bwMode="auto">
          <a:xfrm>
            <a:off x="1235075" y="1828800"/>
            <a:ext cx="7070725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280C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距离问题</a:t>
            </a:r>
          </a:p>
        </p:txBody>
      </p:sp>
      <p:sp>
        <p:nvSpPr>
          <p:cNvPr id="77827" name="WordArt 3"/>
          <p:cNvSpPr>
            <a:spLocks noChangeArrowheads="1" noChangeShapeType="1" noTextEdit="1"/>
          </p:cNvSpPr>
          <p:nvPr/>
        </p:nvSpPr>
        <p:spPr bwMode="auto">
          <a:xfrm>
            <a:off x="1184275" y="1854200"/>
            <a:ext cx="7070725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距离问题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2362200" cy="971550"/>
          </a:xfrm>
          <a:prstGeom prst="rect">
            <a:avLst/>
          </a:prstGeom>
          <a:solidFill>
            <a:srgbClr val="66FF99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i="0"/>
              <a:t>点</a:t>
            </a:r>
            <a:r>
              <a:rPr lang="en-US" altLang="zh-CN" sz="5400" b="1" i="0">
                <a:cs typeface="Times New Roman" pitchFamily="18" charset="0"/>
              </a:rPr>
              <a:t>—</a:t>
            </a:r>
            <a:r>
              <a:rPr lang="zh-CN" altLang="en-US" sz="5400" b="1" i="0"/>
              <a:t>点</a:t>
            </a:r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533400" y="1733550"/>
            <a:ext cx="2362200" cy="971550"/>
          </a:xfrm>
          <a:prstGeom prst="rect">
            <a:avLst/>
          </a:prstGeom>
          <a:solidFill>
            <a:srgbClr val="66FF99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i="0"/>
              <a:t>点</a:t>
            </a:r>
            <a:r>
              <a:rPr lang="en-US" altLang="zh-CN" sz="5400" b="1" i="0">
                <a:cs typeface="Times New Roman" pitchFamily="18" charset="0"/>
              </a:rPr>
              <a:t>—</a:t>
            </a:r>
            <a:r>
              <a:rPr lang="zh-CN" altLang="en-US" sz="5400" b="1" i="0"/>
              <a:t>线</a:t>
            </a:r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533400" y="2933700"/>
            <a:ext cx="2362200" cy="971550"/>
          </a:xfrm>
          <a:prstGeom prst="rect">
            <a:avLst/>
          </a:prstGeom>
          <a:solidFill>
            <a:srgbClr val="66FF99"/>
          </a:solidFill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i="0"/>
              <a:t>点</a:t>
            </a:r>
            <a:r>
              <a:rPr lang="en-US" altLang="zh-CN" sz="5400" b="1" i="0">
                <a:cs typeface="Times New Roman" pitchFamily="18" charset="0"/>
              </a:rPr>
              <a:t>—</a:t>
            </a:r>
            <a:r>
              <a:rPr lang="zh-CN" altLang="en-US" sz="5400" b="1" i="0"/>
              <a:t>面</a:t>
            </a:r>
          </a:p>
        </p:txBody>
      </p:sp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533400" y="4133850"/>
            <a:ext cx="2362200" cy="971550"/>
          </a:xfrm>
          <a:prstGeom prst="rect">
            <a:avLst/>
          </a:prstGeom>
          <a:solidFill>
            <a:srgbClr val="66FF99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i="0"/>
              <a:t>线</a:t>
            </a:r>
            <a:r>
              <a:rPr lang="en-US" altLang="zh-CN" sz="5400" b="1" i="0">
                <a:cs typeface="Times New Roman" pitchFamily="18" charset="0"/>
              </a:rPr>
              <a:t>—</a:t>
            </a:r>
            <a:r>
              <a:rPr lang="zh-CN" altLang="en-US" sz="5400" b="1" i="0"/>
              <a:t>线</a:t>
            </a:r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2362200" cy="971550"/>
          </a:xfrm>
          <a:prstGeom prst="rect">
            <a:avLst/>
          </a:prstGeom>
          <a:solidFill>
            <a:srgbClr val="66FF99"/>
          </a:solidFill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i="0"/>
              <a:t>线</a:t>
            </a:r>
            <a:r>
              <a:rPr lang="en-US" altLang="zh-CN" sz="5400" b="1" i="0">
                <a:cs typeface="Times New Roman" pitchFamily="18" charset="0"/>
              </a:rPr>
              <a:t>—</a:t>
            </a:r>
            <a:r>
              <a:rPr lang="zh-CN" altLang="en-US" sz="5400" b="1" i="0"/>
              <a:t>面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4876800" y="609600"/>
            <a:ext cx="3581400" cy="762000"/>
            <a:chOff x="3120" y="336"/>
            <a:chExt cx="2016" cy="480"/>
          </a:xfrm>
        </p:grpSpPr>
        <p:sp>
          <p:nvSpPr>
            <p:cNvPr id="78874" name="Rectangle 8"/>
            <p:cNvSpPr>
              <a:spLocks noChangeArrowheads="1"/>
            </p:cNvSpPr>
            <p:nvPr/>
          </p:nvSpPr>
          <p:spPr bwMode="auto">
            <a:xfrm>
              <a:off x="3120" y="336"/>
              <a:ext cx="2016" cy="480"/>
            </a:xfrm>
            <a:prstGeom prst="rect">
              <a:avLst/>
            </a:prstGeom>
            <a:solidFill>
              <a:srgbClr val="FFCC99">
                <a:alpha val="50195"/>
              </a:srgbClr>
            </a:solidFill>
            <a:ln w="381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3408" y="528"/>
              <a:ext cx="1488" cy="96"/>
              <a:chOff x="3408" y="528"/>
              <a:chExt cx="1488" cy="96"/>
            </a:xfrm>
          </p:grpSpPr>
          <p:sp>
            <p:nvSpPr>
              <p:cNvPr id="78876" name="Line 10"/>
              <p:cNvSpPr>
                <a:spLocks noChangeShapeType="1"/>
              </p:cNvSpPr>
              <p:nvPr/>
            </p:nvSpPr>
            <p:spPr bwMode="auto">
              <a:xfrm>
                <a:off x="3456" y="576"/>
                <a:ext cx="1392" cy="0"/>
              </a:xfrm>
              <a:prstGeom prst="line">
                <a:avLst/>
              </a:prstGeom>
              <a:noFill/>
              <a:ln w="7620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8877" name="Oval 11"/>
              <p:cNvSpPr>
                <a:spLocks noChangeArrowheads="1"/>
              </p:cNvSpPr>
              <p:nvPr/>
            </p:nvSpPr>
            <p:spPr bwMode="auto">
              <a:xfrm>
                <a:off x="3408" y="528"/>
                <a:ext cx="96" cy="9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8878" name="Oval 12"/>
              <p:cNvSpPr>
                <a:spLocks noChangeArrowheads="1"/>
              </p:cNvSpPr>
              <p:nvPr/>
            </p:nvSpPr>
            <p:spPr bwMode="auto">
              <a:xfrm>
                <a:off x="4800" y="528"/>
                <a:ext cx="96" cy="9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4876800" y="1676400"/>
            <a:ext cx="3656013" cy="2209800"/>
            <a:chOff x="3072" y="1056"/>
            <a:chExt cx="2303" cy="1392"/>
          </a:xfrm>
        </p:grpSpPr>
        <p:sp>
          <p:nvSpPr>
            <p:cNvPr id="78868" name="Rectangle 14"/>
            <p:cNvSpPr>
              <a:spLocks noChangeArrowheads="1"/>
            </p:cNvSpPr>
            <p:nvPr/>
          </p:nvSpPr>
          <p:spPr bwMode="auto">
            <a:xfrm>
              <a:off x="3072" y="1056"/>
              <a:ext cx="2303" cy="1392"/>
            </a:xfrm>
            <a:prstGeom prst="rect">
              <a:avLst/>
            </a:prstGeom>
            <a:solidFill>
              <a:srgbClr val="FFCC99">
                <a:alpha val="50195"/>
              </a:srgbClr>
            </a:solidFill>
            <a:ln w="381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8869" name="Rectangle 15"/>
            <p:cNvSpPr>
              <a:spLocks noChangeArrowheads="1"/>
            </p:cNvSpPr>
            <p:nvPr/>
          </p:nvSpPr>
          <p:spPr bwMode="auto">
            <a:xfrm>
              <a:off x="4416" y="2064"/>
              <a:ext cx="144" cy="192"/>
            </a:xfrm>
            <a:prstGeom prst="rect">
              <a:avLst/>
            </a:prstGeom>
            <a:solidFill>
              <a:srgbClr val="FF0000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5" name="Group 16"/>
            <p:cNvGrpSpPr>
              <a:grpSpLocks/>
            </p:cNvGrpSpPr>
            <p:nvPr/>
          </p:nvGrpSpPr>
          <p:grpSpPr bwMode="auto">
            <a:xfrm>
              <a:off x="3456" y="1248"/>
              <a:ext cx="1488" cy="1008"/>
              <a:chOff x="2592" y="1680"/>
              <a:chExt cx="1488" cy="1008"/>
            </a:xfrm>
          </p:grpSpPr>
          <p:sp>
            <p:nvSpPr>
              <p:cNvPr id="78871" name="Line 17"/>
              <p:cNvSpPr>
                <a:spLocks noChangeShapeType="1"/>
              </p:cNvSpPr>
              <p:nvPr/>
            </p:nvSpPr>
            <p:spPr bwMode="auto">
              <a:xfrm>
                <a:off x="3552" y="1728"/>
                <a:ext cx="0" cy="960"/>
              </a:xfrm>
              <a:prstGeom prst="line">
                <a:avLst/>
              </a:prstGeom>
              <a:noFill/>
              <a:ln w="7620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8872" name="Oval 18"/>
              <p:cNvSpPr>
                <a:spLocks noChangeArrowheads="1"/>
              </p:cNvSpPr>
              <p:nvPr/>
            </p:nvSpPr>
            <p:spPr bwMode="auto">
              <a:xfrm>
                <a:off x="3504" y="1680"/>
                <a:ext cx="96" cy="9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8873" name="Line 19"/>
              <p:cNvSpPr>
                <a:spLocks noChangeShapeType="1"/>
              </p:cNvSpPr>
              <p:nvPr/>
            </p:nvSpPr>
            <p:spPr bwMode="auto">
              <a:xfrm>
                <a:off x="2592" y="2688"/>
                <a:ext cx="1488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4822825" y="4191000"/>
            <a:ext cx="3656013" cy="2209800"/>
            <a:chOff x="2641" y="2688"/>
            <a:chExt cx="2303" cy="1392"/>
          </a:xfrm>
        </p:grpSpPr>
        <p:sp>
          <p:nvSpPr>
            <p:cNvPr id="78862" name="Rectangle 21"/>
            <p:cNvSpPr>
              <a:spLocks noChangeArrowheads="1"/>
            </p:cNvSpPr>
            <p:nvPr/>
          </p:nvSpPr>
          <p:spPr bwMode="auto">
            <a:xfrm>
              <a:off x="2641" y="2688"/>
              <a:ext cx="2303" cy="1392"/>
            </a:xfrm>
            <a:prstGeom prst="rect">
              <a:avLst/>
            </a:prstGeom>
            <a:solidFill>
              <a:srgbClr val="FFCC99">
                <a:alpha val="50195"/>
              </a:srgbClr>
            </a:solidFill>
            <a:ln w="381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8863" name="Rectangle 22"/>
            <p:cNvSpPr>
              <a:spLocks noChangeArrowheads="1"/>
            </p:cNvSpPr>
            <p:nvPr/>
          </p:nvSpPr>
          <p:spPr bwMode="auto">
            <a:xfrm>
              <a:off x="3840" y="3593"/>
              <a:ext cx="144" cy="192"/>
            </a:xfrm>
            <a:prstGeom prst="rect">
              <a:avLst/>
            </a:prstGeom>
            <a:solidFill>
              <a:srgbClr val="FF0000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8864" name="Line 23"/>
            <p:cNvSpPr>
              <a:spLocks noChangeShapeType="1"/>
            </p:cNvSpPr>
            <p:nvPr/>
          </p:nvSpPr>
          <p:spPr bwMode="auto">
            <a:xfrm>
              <a:off x="3024" y="2976"/>
              <a:ext cx="153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865" name="Line 24"/>
            <p:cNvSpPr>
              <a:spLocks noChangeShapeType="1"/>
            </p:cNvSpPr>
            <p:nvPr/>
          </p:nvSpPr>
          <p:spPr bwMode="auto">
            <a:xfrm>
              <a:off x="3024" y="3792"/>
              <a:ext cx="153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866" name="Line 25"/>
            <p:cNvSpPr>
              <a:spLocks noChangeShapeType="1"/>
            </p:cNvSpPr>
            <p:nvPr/>
          </p:nvSpPr>
          <p:spPr bwMode="auto">
            <a:xfrm>
              <a:off x="3840" y="2976"/>
              <a:ext cx="0" cy="816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867" name="Oval 26"/>
            <p:cNvSpPr>
              <a:spLocks noChangeArrowheads="1"/>
            </p:cNvSpPr>
            <p:nvPr/>
          </p:nvSpPr>
          <p:spPr bwMode="auto">
            <a:xfrm>
              <a:off x="3792" y="2914"/>
              <a:ext cx="96" cy="9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78858" name="AutoShape 27"/>
          <p:cNvSpPr>
            <a:spLocks noChangeArrowheads="1"/>
          </p:cNvSpPr>
          <p:nvPr/>
        </p:nvSpPr>
        <p:spPr bwMode="auto">
          <a:xfrm>
            <a:off x="3124200" y="914400"/>
            <a:ext cx="1371600" cy="228600"/>
          </a:xfrm>
          <a:prstGeom prst="righ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8859" name="AutoShape 28"/>
          <p:cNvSpPr>
            <a:spLocks noChangeArrowheads="1"/>
          </p:cNvSpPr>
          <p:nvPr/>
        </p:nvSpPr>
        <p:spPr bwMode="auto">
          <a:xfrm>
            <a:off x="3200400" y="2209800"/>
            <a:ext cx="1371600" cy="228600"/>
          </a:xfrm>
          <a:prstGeom prst="righ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8860" name="AutoShape 29"/>
          <p:cNvSpPr>
            <a:spLocks noChangeArrowheads="1"/>
          </p:cNvSpPr>
          <p:nvPr/>
        </p:nvSpPr>
        <p:spPr bwMode="auto">
          <a:xfrm>
            <a:off x="3200400" y="4648200"/>
            <a:ext cx="1371600" cy="228600"/>
          </a:xfrm>
          <a:prstGeom prst="righ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8861" name="AutoShape 30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29600" y="0"/>
            <a:ext cx="914400" cy="914400"/>
          </a:xfrm>
          <a:prstGeom prst="actionButtonHom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323850" y="404813"/>
            <a:ext cx="7781925" cy="122872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已知三棱锥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P-ABC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的三条侧棱</a:t>
            </a:r>
            <a:r>
              <a:rPr lang="en-US" altLang="zh-CN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PA=PB=PC</a:t>
            </a:r>
          </a:p>
          <a:p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试判断点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在底面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的射影的位置？</a:t>
            </a:r>
          </a:p>
        </p:txBody>
      </p:sp>
      <p:sp>
        <p:nvSpPr>
          <p:cNvPr id="79875" name="Line 3"/>
          <p:cNvSpPr>
            <a:spLocks noChangeShapeType="1"/>
          </p:cNvSpPr>
          <p:nvPr/>
        </p:nvSpPr>
        <p:spPr bwMode="auto">
          <a:xfrm>
            <a:off x="1014413" y="4953000"/>
            <a:ext cx="990600" cy="573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76" name="Line 4"/>
          <p:cNvSpPr>
            <a:spLocks noChangeShapeType="1"/>
          </p:cNvSpPr>
          <p:nvPr/>
        </p:nvSpPr>
        <p:spPr bwMode="auto">
          <a:xfrm flipV="1">
            <a:off x="2005013" y="4549775"/>
            <a:ext cx="1752600" cy="1012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77" name="Line 5"/>
          <p:cNvSpPr>
            <a:spLocks noChangeShapeType="1"/>
          </p:cNvSpPr>
          <p:nvPr/>
        </p:nvSpPr>
        <p:spPr bwMode="auto">
          <a:xfrm flipV="1">
            <a:off x="1014413" y="4572000"/>
            <a:ext cx="2743200" cy="38100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2057400" y="2209800"/>
            <a:ext cx="431800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P</a:t>
            </a:r>
          </a:p>
        </p:txBody>
      </p:sp>
      <p:sp>
        <p:nvSpPr>
          <p:cNvPr id="79879" name="Rectangle 7"/>
          <p:cNvSpPr>
            <a:spLocks noChangeArrowheads="1"/>
          </p:cNvSpPr>
          <p:nvPr/>
        </p:nvSpPr>
        <p:spPr bwMode="auto">
          <a:xfrm>
            <a:off x="3657600" y="42973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A</a:t>
            </a:r>
          </a:p>
        </p:txBody>
      </p:sp>
      <p:sp>
        <p:nvSpPr>
          <p:cNvPr id="79880" name="Rectangle 8"/>
          <p:cNvSpPr>
            <a:spLocks noChangeArrowheads="1"/>
          </p:cNvSpPr>
          <p:nvPr/>
        </p:nvSpPr>
        <p:spPr bwMode="auto">
          <a:xfrm>
            <a:off x="609600" y="4724400"/>
            <a:ext cx="455613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B</a:t>
            </a:r>
          </a:p>
        </p:txBody>
      </p:sp>
      <p:sp>
        <p:nvSpPr>
          <p:cNvPr id="79881" name="Rectangle 9"/>
          <p:cNvSpPr>
            <a:spLocks noChangeArrowheads="1"/>
          </p:cNvSpPr>
          <p:nvPr/>
        </p:nvSpPr>
        <p:spPr bwMode="auto">
          <a:xfrm>
            <a:off x="1981200" y="53641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C</a:t>
            </a:r>
          </a:p>
        </p:txBody>
      </p:sp>
      <p:sp>
        <p:nvSpPr>
          <p:cNvPr id="79882" name="Oval 10"/>
          <p:cNvSpPr>
            <a:spLocks noChangeArrowheads="1"/>
          </p:cNvSpPr>
          <p:nvPr/>
        </p:nvSpPr>
        <p:spPr bwMode="auto">
          <a:xfrm>
            <a:off x="2305050" y="4972050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3595" name="Line 11"/>
          <p:cNvSpPr>
            <a:spLocks noChangeShapeType="1"/>
          </p:cNvSpPr>
          <p:nvPr/>
        </p:nvSpPr>
        <p:spPr bwMode="auto">
          <a:xfrm flipV="1">
            <a:off x="2362200" y="4572000"/>
            <a:ext cx="1371600" cy="40005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596" name="Line 12"/>
          <p:cNvSpPr>
            <a:spLocks noChangeShapeType="1"/>
          </p:cNvSpPr>
          <p:nvPr/>
        </p:nvSpPr>
        <p:spPr bwMode="auto">
          <a:xfrm flipH="1">
            <a:off x="1981200" y="5029200"/>
            <a:ext cx="304800" cy="5334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597" name="Line 13"/>
          <p:cNvSpPr>
            <a:spLocks noChangeShapeType="1"/>
          </p:cNvSpPr>
          <p:nvPr/>
        </p:nvSpPr>
        <p:spPr bwMode="auto">
          <a:xfrm>
            <a:off x="1009650" y="4972050"/>
            <a:ext cx="12954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86" name="Rectangle 14"/>
          <p:cNvSpPr>
            <a:spLocks noChangeArrowheads="1"/>
          </p:cNvSpPr>
          <p:nvPr/>
        </p:nvSpPr>
        <p:spPr bwMode="auto">
          <a:xfrm>
            <a:off x="2243138" y="4830763"/>
            <a:ext cx="500062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O</a:t>
            </a:r>
          </a:p>
        </p:txBody>
      </p:sp>
      <p:sp>
        <p:nvSpPr>
          <p:cNvPr id="323599" name="Freeform 15"/>
          <p:cNvSpPr>
            <a:spLocks/>
          </p:cNvSpPr>
          <p:nvPr/>
        </p:nvSpPr>
        <p:spPr bwMode="auto">
          <a:xfrm>
            <a:off x="2324100" y="2684463"/>
            <a:ext cx="1446213" cy="2286000"/>
          </a:xfrm>
          <a:custGeom>
            <a:avLst/>
            <a:gdLst>
              <a:gd name="T0" fmla="*/ 0 w 912"/>
              <a:gd name="T1" fmla="*/ 0 h 1440"/>
              <a:gd name="T2" fmla="*/ 0 w 912"/>
              <a:gd name="T3" fmla="*/ 1440 h 1440"/>
              <a:gd name="T4" fmla="*/ 912 w 912"/>
              <a:gd name="T5" fmla="*/ 1200 h 1440"/>
              <a:gd name="T6" fmla="*/ 0 w 912"/>
              <a:gd name="T7" fmla="*/ 0 h 1440"/>
              <a:gd name="T8" fmla="*/ 0 60000 65536"/>
              <a:gd name="T9" fmla="*/ 0 60000 65536"/>
              <a:gd name="T10" fmla="*/ 0 60000 65536"/>
              <a:gd name="T11" fmla="*/ 0 60000 65536"/>
              <a:gd name="T12" fmla="*/ 0 w 912"/>
              <a:gd name="T13" fmla="*/ 0 h 1440"/>
              <a:gd name="T14" fmla="*/ 912 w 912"/>
              <a:gd name="T15" fmla="*/ 1440 h 14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2" h="1440">
                <a:moveTo>
                  <a:pt x="0" y="0"/>
                </a:moveTo>
                <a:lnTo>
                  <a:pt x="0" y="1440"/>
                </a:lnTo>
                <a:lnTo>
                  <a:pt x="912" y="1200"/>
                </a:lnTo>
                <a:lnTo>
                  <a:pt x="0" y="0"/>
                </a:lnTo>
                <a:close/>
              </a:path>
            </a:pathLst>
          </a:custGeom>
          <a:solidFill>
            <a:srgbClr val="FFCC00">
              <a:alpha val="50195"/>
            </a:srgbClr>
          </a:solidFill>
          <a:ln w="38100" cap="flat" cmpd="sng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600" name="Freeform 16"/>
          <p:cNvSpPr>
            <a:spLocks/>
          </p:cNvSpPr>
          <p:nvPr/>
        </p:nvSpPr>
        <p:spPr bwMode="auto">
          <a:xfrm>
            <a:off x="1028700" y="2667000"/>
            <a:ext cx="1295400" cy="2286000"/>
          </a:xfrm>
          <a:custGeom>
            <a:avLst/>
            <a:gdLst>
              <a:gd name="T0" fmla="*/ 816 w 816"/>
              <a:gd name="T1" fmla="*/ 0 h 1440"/>
              <a:gd name="T2" fmla="*/ 816 w 816"/>
              <a:gd name="T3" fmla="*/ 1440 h 1440"/>
              <a:gd name="T4" fmla="*/ 0 w 816"/>
              <a:gd name="T5" fmla="*/ 1440 h 1440"/>
              <a:gd name="T6" fmla="*/ 816 w 816"/>
              <a:gd name="T7" fmla="*/ 0 h 1440"/>
              <a:gd name="T8" fmla="*/ 0 60000 65536"/>
              <a:gd name="T9" fmla="*/ 0 60000 65536"/>
              <a:gd name="T10" fmla="*/ 0 60000 65536"/>
              <a:gd name="T11" fmla="*/ 0 60000 65536"/>
              <a:gd name="T12" fmla="*/ 0 w 816"/>
              <a:gd name="T13" fmla="*/ 0 h 1440"/>
              <a:gd name="T14" fmla="*/ 816 w 816"/>
              <a:gd name="T15" fmla="*/ 1440 h 14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16" h="1440">
                <a:moveTo>
                  <a:pt x="816" y="0"/>
                </a:moveTo>
                <a:lnTo>
                  <a:pt x="816" y="1440"/>
                </a:lnTo>
                <a:lnTo>
                  <a:pt x="0" y="1440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>
              <a:alpha val="50195"/>
            </a:srgbClr>
          </a:solidFill>
          <a:ln w="38100" cap="flat" cmpd="sng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89" name="Line 17"/>
          <p:cNvSpPr>
            <a:spLocks noChangeShapeType="1"/>
          </p:cNvSpPr>
          <p:nvPr/>
        </p:nvSpPr>
        <p:spPr bwMode="auto">
          <a:xfrm>
            <a:off x="2343150" y="2705100"/>
            <a:ext cx="0" cy="23622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90" name="Line 18"/>
          <p:cNvSpPr>
            <a:spLocks noChangeShapeType="1"/>
          </p:cNvSpPr>
          <p:nvPr/>
        </p:nvSpPr>
        <p:spPr bwMode="auto">
          <a:xfrm flipH="1">
            <a:off x="2005013" y="2667000"/>
            <a:ext cx="304800" cy="2895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91" name="Line 19"/>
          <p:cNvSpPr>
            <a:spLocks noChangeShapeType="1"/>
          </p:cNvSpPr>
          <p:nvPr/>
        </p:nvSpPr>
        <p:spPr bwMode="auto">
          <a:xfrm flipH="1">
            <a:off x="990600" y="2667000"/>
            <a:ext cx="1319213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92" name="Line 20"/>
          <p:cNvSpPr>
            <a:spLocks noChangeShapeType="1"/>
          </p:cNvSpPr>
          <p:nvPr/>
        </p:nvSpPr>
        <p:spPr bwMode="auto">
          <a:xfrm flipH="1" flipV="1">
            <a:off x="2309813" y="2667000"/>
            <a:ext cx="1447800" cy="1905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605" name="Text Box 21"/>
          <p:cNvSpPr txBox="1">
            <a:spLocks noChangeArrowheads="1"/>
          </p:cNvSpPr>
          <p:nvPr/>
        </p:nvSpPr>
        <p:spPr bwMode="auto">
          <a:xfrm>
            <a:off x="4724400" y="2178050"/>
            <a:ext cx="2774950" cy="6794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i="0"/>
              <a:t>OA=OB=OC</a:t>
            </a:r>
          </a:p>
        </p:txBody>
      </p:sp>
      <p:sp>
        <p:nvSpPr>
          <p:cNvPr id="323606" name="Text Box 22"/>
          <p:cNvSpPr txBox="1">
            <a:spLocks noChangeArrowheads="1"/>
          </p:cNvSpPr>
          <p:nvPr/>
        </p:nvSpPr>
        <p:spPr bwMode="auto">
          <a:xfrm>
            <a:off x="3962400" y="2971800"/>
            <a:ext cx="4765675" cy="6794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i="0"/>
              <a:t>O</a:t>
            </a:r>
            <a:r>
              <a:rPr lang="zh-CN" altLang="en-US" sz="3600" b="1" i="0"/>
              <a:t>为三角形</a:t>
            </a:r>
            <a:r>
              <a:rPr lang="en-US" altLang="zh-CN" sz="3600" b="1" i="0"/>
              <a:t>ABC</a:t>
            </a:r>
            <a:r>
              <a:rPr lang="zh-CN" altLang="en-US" sz="3600" b="1" i="0"/>
              <a:t>的</a:t>
            </a:r>
            <a:r>
              <a:rPr lang="zh-CN" altLang="en-US" sz="3600" b="1" i="0">
                <a:solidFill>
                  <a:srgbClr val="FF0000"/>
                </a:solidFill>
              </a:rPr>
              <a:t>外心</a:t>
            </a:r>
          </a:p>
        </p:txBody>
      </p:sp>
      <p:sp>
        <p:nvSpPr>
          <p:cNvPr id="79895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3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3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3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3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595" grpId="0" animBg="1"/>
      <p:bldP spid="323596" grpId="0" animBg="1"/>
      <p:bldP spid="323597" grpId="0" animBg="1"/>
      <p:bldP spid="323599" grpId="0" animBg="1"/>
      <p:bldP spid="323600" grpId="0" animBg="1"/>
      <p:bldP spid="323605" grpId="0" animBg="1" autoUpdateAnimBg="0"/>
      <p:bldP spid="323606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7920038" cy="177800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已知三棱锥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P-ABC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的三条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侧棱</a:t>
            </a:r>
            <a:r>
              <a:rPr lang="en-US" altLang="zh-CN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PA,PB,PC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两两垂直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试判断点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在底面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的射影的位置？</a:t>
            </a:r>
          </a:p>
        </p:txBody>
      </p:sp>
      <p:sp>
        <p:nvSpPr>
          <p:cNvPr id="80899" name="Line 3"/>
          <p:cNvSpPr>
            <a:spLocks noChangeShapeType="1"/>
          </p:cNvSpPr>
          <p:nvPr/>
        </p:nvSpPr>
        <p:spPr bwMode="auto">
          <a:xfrm>
            <a:off x="1014413" y="4953000"/>
            <a:ext cx="990600" cy="573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00" name="Line 4"/>
          <p:cNvSpPr>
            <a:spLocks noChangeShapeType="1"/>
          </p:cNvSpPr>
          <p:nvPr/>
        </p:nvSpPr>
        <p:spPr bwMode="auto">
          <a:xfrm flipV="1">
            <a:off x="2005013" y="4549775"/>
            <a:ext cx="1752600" cy="1012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01" name="Line 5"/>
          <p:cNvSpPr>
            <a:spLocks noChangeShapeType="1"/>
          </p:cNvSpPr>
          <p:nvPr/>
        </p:nvSpPr>
        <p:spPr bwMode="auto">
          <a:xfrm flipV="1">
            <a:off x="1014413" y="4572000"/>
            <a:ext cx="2743200" cy="38100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2057400" y="2209800"/>
            <a:ext cx="431800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P</a:t>
            </a:r>
          </a:p>
        </p:txBody>
      </p:sp>
      <p:sp>
        <p:nvSpPr>
          <p:cNvPr id="80903" name="Rectangle 7"/>
          <p:cNvSpPr>
            <a:spLocks noChangeArrowheads="1"/>
          </p:cNvSpPr>
          <p:nvPr/>
        </p:nvSpPr>
        <p:spPr bwMode="auto">
          <a:xfrm>
            <a:off x="3657600" y="42973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A</a:t>
            </a:r>
          </a:p>
        </p:txBody>
      </p:sp>
      <p:sp>
        <p:nvSpPr>
          <p:cNvPr id="80904" name="Rectangle 8"/>
          <p:cNvSpPr>
            <a:spLocks noChangeArrowheads="1"/>
          </p:cNvSpPr>
          <p:nvPr/>
        </p:nvSpPr>
        <p:spPr bwMode="auto">
          <a:xfrm>
            <a:off x="609600" y="4724400"/>
            <a:ext cx="455613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B</a:t>
            </a: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828800" y="54403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C</a:t>
            </a:r>
          </a:p>
        </p:txBody>
      </p:sp>
      <p:sp>
        <p:nvSpPr>
          <p:cNvPr id="80906" name="Oval 10"/>
          <p:cNvSpPr>
            <a:spLocks noChangeArrowheads="1"/>
          </p:cNvSpPr>
          <p:nvPr/>
        </p:nvSpPr>
        <p:spPr bwMode="auto">
          <a:xfrm>
            <a:off x="2305050" y="4972050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0907" name="Line 11"/>
          <p:cNvSpPr>
            <a:spLocks noChangeShapeType="1"/>
          </p:cNvSpPr>
          <p:nvPr/>
        </p:nvSpPr>
        <p:spPr bwMode="auto">
          <a:xfrm flipH="1">
            <a:off x="990600" y="2667000"/>
            <a:ext cx="1319213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08" name="Line 12"/>
          <p:cNvSpPr>
            <a:spLocks noChangeShapeType="1"/>
          </p:cNvSpPr>
          <p:nvPr/>
        </p:nvSpPr>
        <p:spPr bwMode="auto">
          <a:xfrm flipH="1" flipV="1">
            <a:off x="2309813" y="2667000"/>
            <a:ext cx="1447800" cy="1905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4621" name="Text Box 13"/>
          <p:cNvSpPr txBox="1">
            <a:spLocks noChangeArrowheads="1"/>
          </p:cNvSpPr>
          <p:nvPr/>
        </p:nvSpPr>
        <p:spPr bwMode="auto">
          <a:xfrm>
            <a:off x="3962400" y="2943225"/>
            <a:ext cx="4351338" cy="6794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O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为三角形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垂心</a:t>
            </a:r>
          </a:p>
        </p:txBody>
      </p:sp>
      <p:sp>
        <p:nvSpPr>
          <p:cNvPr id="324622" name="Rectangle 14"/>
          <p:cNvSpPr>
            <a:spLocks noChangeArrowheads="1"/>
          </p:cNvSpPr>
          <p:nvPr/>
        </p:nvSpPr>
        <p:spPr bwMode="auto">
          <a:xfrm>
            <a:off x="1219200" y="51355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D</a:t>
            </a:r>
          </a:p>
        </p:txBody>
      </p:sp>
      <p:sp>
        <p:nvSpPr>
          <p:cNvPr id="324623" name="Line 15"/>
          <p:cNvSpPr>
            <a:spLocks noChangeShapeType="1"/>
          </p:cNvSpPr>
          <p:nvPr/>
        </p:nvSpPr>
        <p:spPr bwMode="auto">
          <a:xfrm flipH="1">
            <a:off x="1600200" y="4572000"/>
            <a:ext cx="2133600" cy="685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4624" name="Line 16"/>
          <p:cNvSpPr>
            <a:spLocks noChangeShapeType="1"/>
          </p:cNvSpPr>
          <p:nvPr/>
        </p:nvSpPr>
        <p:spPr bwMode="auto">
          <a:xfrm>
            <a:off x="990600" y="4933950"/>
            <a:ext cx="990600" cy="5730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4625" name="Line 17"/>
          <p:cNvSpPr>
            <a:spLocks noChangeShapeType="1"/>
          </p:cNvSpPr>
          <p:nvPr/>
        </p:nvSpPr>
        <p:spPr bwMode="auto">
          <a:xfrm flipH="1" flipV="1">
            <a:off x="2308225" y="2655888"/>
            <a:ext cx="1447800" cy="19050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4626" name="Freeform 18"/>
          <p:cNvSpPr>
            <a:spLocks/>
          </p:cNvSpPr>
          <p:nvPr/>
        </p:nvSpPr>
        <p:spPr bwMode="auto">
          <a:xfrm>
            <a:off x="1600200" y="2667000"/>
            <a:ext cx="2133600" cy="2590800"/>
          </a:xfrm>
          <a:custGeom>
            <a:avLst/>
            <a:gdLst>
              <a:gd name="T0" fmla="*/ 432 w 1344"/>
              <a:gd name="T1" fmla="*/ 0 h 1632"/>
              <a:gd name="T2" fmla="*/ 1344 w 1344"/>
              <a:gd name="T3" fmla="*/ 1200 h 1632"/>
              <a:gd name="T4" fmla="*/ 0 w 1344"/>
              <a:gd name="T5" fmla="*/ 1632 h 1632"/>
              <a:gd name="T6" fmla="*/ 432 w 1344"/>
              <a:gd name="T7" fmla="*/ 0 h 1632"/>
              <a:gd name="T8" fmla="*/ 0 60000 65536"/>
              <a:gd name="T9" fmla="*/ 0 60000 65536"/>
              <a:gd name="T10" fmla="*/ 0 60000 65536"/>
              <a:gd name="T11" fmla="*/ 0 60000 65536"/>
              <a:gd name="T12" fmla="*/ 0 w 1344"/>
              <a:gd name="T13" fmla="*/ 0 h 1632"/>
              <a:gd name="T14" fmla="*/ 1344 w 1344"/>
              <a:gd name="T15" fmla="*/ 1632 h 16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44" h="1632">
                <a:moveTo>
                  <a:pt x="432" y="0"/>
                </a:moveTo>
                <a:lnTo>
                  <a:pt x="1344" y="1200"/>
                </a:lnTo>
                <a:lnTo>
                  <a:pt x="0" y="1632"/>
                </a:lnTo>
                <a:lnTo>
                  <a:pt x="432" y="0"/>
                </a:lnTo>
                <a:close/>
              </a:path>
            </a:pathLst>
          </a:custGeom>
          <a:solidFill>
            <a:srgbClr val="FFCC00">
              <a:alpha val="50195"/>
            </a:srgbClr>
          </a:solidFill>
          <a:ln w="38100" cap="flat" cmpd="sng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15" name="Rectangle 19"/>
          <p:cNvSpPr>
            <a:spLocks noChangeArrowheads="1"/>
          </p:cNvSpPr>
          <p:nvPr/>
        </p:nvSpPr>
        <p:spPr bwMode="auto">
          <a:xfrm>
            <a:off x="2243138" y="4830763"/>
            <a:ext cx="500062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O</a:t>
            </a:r>
          </a:p>
        </p:txBody>
      </p:sp>
      <p:sp>
        <p:nvSpPr>
          <p:cNvPr id="80916" name="Line 20"/>
          <p:cNvSpPr>
            <a:spLocks noChangeShapeType="1"/>
          </p:cNvSpPr>
          <p:nvPr/>
        </p:nvSpPr>
        <p:spPr bwMode="auto">
          <a:xfrm>
            <a:off x="2343150" y="2705100"/>
            <a:ext cx="0" cy="23622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17" name="Line 21"/>
          <p:cNvSpPr>
            <a:spLocks noChangeShapeType="1"/>
          </p:cNvSpPr>
          <p:nvPr/>
        </p:nvSpPr>
        <p:spPr bwMode="auto">
          <a:xfrm flipH="1">
            <a:off x="2005013" y="2667000"/>
            <a:ext cx="304800" cy="2895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4630" name="Line 22"/>
          <p:cNvSpPr>
            <a:spLocks noChangeShapeType="1"/>
          </p:cNvSpPr>
          <p:nvPr/>
        </p:nvSpPr>
        <p:spPr bwMode="auto">
          <a:xfrm>
            <a:off x="1055688" y="4930775"/>
            <a:ext cx="1828800" cy="1508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19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4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4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4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4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4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4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21" grpId="0" animBg="1" autoUpdateAnimBg="0"/>
      <p:bldP spid="324622" grpId="0" autoUpdateAnimBg="0"/>
      <p:bldP spid="324623" grpId="0" animBg="1"/>
      <p:bldP spid="324624" grpId="0" animBg="1"/>
      <p:bldP spid="324625" grpId="0" animBg="1"/>
      <p:bldP spid="324626" grpId="0" animBg="1"/>
      <p:bldP spid="3246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8137525" cy="177800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已知三棱锥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P-ABC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顶点</a:t>
            </a:r>
            <a:r>
              <a:rPr lang="en-US" altLang="zh-CN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到底面三角形</a:t>
            </a:r>
            <a:r>
              <a:rPr lang="en-US" altLang="zh-CN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的三条边的距离相等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试判断点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在底面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的射影的位置？</a:t>
            </a:r>
          </a:p>
        </p:txBody>
      </p:sp>
      <p:sp>
        <p:nvSpPr>
          <p:cNvPr id="81923" name="Line 3"/>
          <p:cNvSpPr>
            <a:spLocks noChangeShapeType="1"/>
          </p:cNvSpPr>
          <p:nvPr/>
        </p:nvSpPr>
        <p:spPr bwMode="auto">
          <a:xfrm>
            <a:off x="1014413" y="4953000"/>
            <a:ext cx="990600" cy="573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24" name="Line 4"/>
          <p:cNvSpPr>
            <a:spLocks noChangeShapeType="1"/>
          </p:cNvSpPr>
          <p:nvPr/>
        </p:nvSpPr>
        <p:spPr bwMode="auto">
          <a:xfrm flipV="1">
            <a:off x="2005013" y="4549775"/>
            <a:ext cx="1752600" cy="1012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25" name="Line 5"/>
          <p:cNvSpPr>
            <a:spLocks noChangeShapeType="1"/>
          </p:cNvSpPr>
          <p:nvPr/>
        </p:nvSpPr>
        <p:spPr bwMode="auto">
          <a:xfrm flipV="1">
            <a:off x="1014413" y="4572000"/>
            <a:ext cx="2743200" cy="38100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auto">
          <a:xfrm>
            <a:off x="2057400" y="2209800"/>
            <a:ext cx="431800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P</a:t>
            </a:r>
          </a:p>
        </p:txBody>
      </p:sp>
      <p:sp>
        <p:nvSpPr>
          <p:cNvPr id="81927" name="Rectangle 7"/>
          <p:cNvSpPr>
            <a:spLocks noChangeArrowheads="1"/>
          </p:cNvSpPr>
          <p:nvPr/>
        </p:nvSpPr>
        <p:spPr bwMode="auto">
          <a:xfrm>
            <a:off x="3657600" y="42973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A</a:t>
            </a:r>
          </a:p>
        </p:txBody>
      </p:sp>
      <p:sp>
        <p:nvSpPr>
          <p:cNvPr id="81928" name="Rectangle 8"/>
          <p:cNvSpPr>
            <a:spLocks noChangeArrowheads="1"/>
          </p:cNvSpPr>
          <p:nvPr/>
        </p:nvSpPr>
        <p:spPr bwMode="auto">
          <a:xfrm>
            <a:off x="609600" y="4724400"/>
            <a:ext cx="455613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B</a:t>
            </a:r>
          </a:p>
        </p:txBody>
      </p:sp>
      <p:sp>
        <p:nvSpPr>
          <p:cNvPr id="81929" name="Rectangle 9"/>
          <p:cNvSpPr>
            <a:spLocks noChangeArrowheads="1"/>
          </p:cNvSpPr>
          <p:nvPr/>
        </p:nvSpPr>
        <p:spPr bwMode="auto">
          <a:xfrm>
            <a:off x="1828800" y="54403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C</a:t>
            </a:r>
          </a:p>
        </p:txBody>
      </p:sp>
      <p:sp>
        <p:nvSpPr>
          <p:cNvPr id="81930" name="Oval 10"/>
          <p:cNvSpPr>
            <a:spLocks noChangeArrowheads="1"/>
          </p:cNvSpPr>
          <p:nvPr/>
        </p:nvSpPr>
        <p:spPr bwMode="auto">
          <a:xfrm>
            <a:off x="2305050" y="4972050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931" name="Line 11"/>
          <p:cNvSpPr>
            <a:spLocks noChangeShapeType="1"/>
          </p:cNvSpPr>
          <p:nvPr/>
        </p:nvSpPr>
        <p:spPr bwMode="auto">
          <a:xfrm flipH="1">
            <a:off x="990600" y="2667000"/>
            <a:ext cx="1319213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32" name="Line 12"/>
          <p:cNvSpPr>
            <a:spLocks noChangeShapeType="1"/>
          </p:cNvSpPr>
          <p:nvPr/>
        </p:nvSpPr>
        <p:spPr bwMode="auto">
          <a:xfrm flipH="1" flipV="1">
            <a:off x="2309813" y="2667000"/>
            <a:ext cx="1447800" cy="1905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5645" name="Text Box 13"/>
          <p:cNvSpPr txBox="1">
            <a:spLocks noChangeArrowheads="1"/>
          </p:cNvSpPr>
          <p:nvPr/>
        </p:nvSpPr>
        <p:spPr bwMode="auto">
          <a:xfrm>
            <a:off x="3962400" y="2943225"/>
            <a:ext cx="4351338" cy="6794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O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为三角形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内心</a:t>
            </a:r>
          </a:p>
        </p:txBody>
      </p:sp>
      <p:sp>
        <p:nvSpPr>
          <p:cNvPr id="81934" name="Line 14"/>
          <p:cNvSpPr>
            <a:spLocks noChangeShapeType="1"/>
          </p:cNvSpPr>
          <p:nvPr/>
        </p:nvSpPr>
        <p:spPr bwMode="auto">
          <a:xfrm flipH="1">
            <a:off x="2005013" y="2667000"/>
            <a:ext cx="304800" cy="2895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5647" name="Freeform 15"/>
          <p:cNvSpPr>
            <a:spLocks/>
          </p:cNvSpPr>
          <p:nvPr/>
        </p:nvSpPr>
        <p:spPr bwMode="auto">
          <a:xfrm>
            <a:off x="1524000" y="2667000"/>
            <a:ext cx="838200" cy="2514600"/>
          </a:xfrm>
          <a:custGeom>
            <a:avLst/>
            <a:gdLst>
              <a:gd name="T0" fmla="*/ 480 w 528"/>
              <a:gd name="T1" fmla="*/ 0 h 1584"/>
              <a:gd name="T2" fmla="*/ 528 w 528"/>
              <a:gd name="T3" fmla="*/ 1488 h 1584"/>
              <a:gd name="T4" fmla="*/ 0 w 528"/>
              <a:gd name="T5" fmla="*/ 1584 h 1584"/>
              <a:gd name="T6" fmla="*/ 480 w 528"/>
              <a:gd name="T7" fmla="*/ 0 h 1584"/>
              <a:gd name="T8" fmla="*/ 0 60000 65536"/>
              <a:gd name="T9" fmla="*/ 0 60000 65536"/>
              <a:gd name="T10" fmla="*/ 0 60000 65536"/>
              <a:gd name="T11" fmla="*/ 0 60000 65536"/>
              <a:gd name="T12" fmla="*/ 0 w 528"/>
              <a:gd name="T13" fmla="*/ 0 h 1584"/>
              <a:gd name="T14" fmla="*/ 528 w 528"/>
              <a:gd name="T15" fmla="*/ 1584 h 158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28" h="1584">
                <a:moveTo>
                  <a:pt x="480" y="0"/>
                </a:moveTo>
                <a:lnTo>
                  <a:pt x="528" y="1488"/>
                </a:lnTo>
                <a:lnTo>
                  <a:pt x="0" y="1584"/>
                </a:lnTo>
                <a:lnTo>
                  <a:pt x="480" y="0"/>
                </a:lnTo>
                <a:close/>
              </a:path>
            </a:pathLst>
          </a:custGeom>
          <a:solidFill>
            <a:srgbClr val="FFCC00">
              <a:alpha val="50195"/>
            </a:srgbClr>
          </a:solidFill>
          <a:ln w="38100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36" name="Line 16"/>
          <p:cNvSpPr>
            <a:spLocks noChangeShapeType="1"/>
          </p:cNvSpPr>
          <p:nvPr/>
        </p:nvSpPr>
        <p:spPr bwMode="auto">
          <a:xfrm flipH="1">
            <a:off x="1524000" y="2667000"/>
            <a:ext cx="762000" cy="25908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5649" name="Freeform 17"/>
          <p:cNvSpPr>
            <a:spLocks/>
          </p:cNvSpPr>
          <p:nvPr/>
        </p:nvSpPr>
        <p:spPr bwMode="auto">
          <a:xfrm>
            <a:off x="2324100" y="2743200"/>
            <a:ext cx="533400" cy="2362200"/>
          </a:xfrm>
          <a:custGeom>
            <a:avLst/>
            <a:gdLst>
              <a:gd name="T0" fmla="*/ 0 w 336"/>
              <a:gd name="T1" fmla="*/ 0 h 1488"/>
              <a:gd name="T2" fmla="*/ 0 w 336"/>
              <a:gd name="T3" fmla="*/ 1440 h 1488"/>
              <a:gd name="T4" fmla="*/ 336 w 336"/>
              <a:gd name="T5" fmla="*/ 1488 h 1488"/>
              <a:gd name="T6" fmla="*/ 0 w 336"/>
              <a:gd name="T7" fmla="*/ 0 h 1488"/>
              <a:gd name="T8" fmla="*/ 0 60000 65536"/>
              <a:gd name="T9" fmla="*/ 0 60000 65536"/>
              <a:gd name="T10" fmla="*/ 0 60000 65536"/>
              <a:gd name="T11" fmla="*/ 0 60000 65536"/>
              <a:gd name="T12" fmla="*/ 0 w 336"/>
              <a:gd name="T13" fmla="*/ 0 h 1488"/>
              <a:gd name="T14" fmla="*/ 336 w 336"/>
              <a:gd name="T15" fmla="*/ 1488 h 14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" h="1488">
                <a:moveTo>
                  <a:pt x="0" y="0"/>
                </a:moveTo>
                <a:lnTo>
                  <a:pt x="0" y="1440"/>
                </a:lnTo>
                <a:lnTo>
                  <a:pt x="336" y="1488"/>
                </a:lnTo>
                <a:lnTo>
                  <a:pt x="0" y="0"/>
                </a:lnTo>
                <a:close/>
              </a:path>
            </a:pathLst>
          </a:custGeom>
          <a:solidFill>
            <a:srgbClr val="FF0000">
              <a:alpha val="50195"/>
            </a:srgbClr>
          </a:solidFill>
          <a:ln w="38100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38" name="Rectangle 18"/>
          <p:cNvSpPr>
            <a:spLocks noChangeArrowheads="1"/>
          </p:cNvSpPr>
          <p:nvPr/>
        </p:nvSpPr>
        <p:spPr bwMode="auto">
          <a:xfrm>
            <a:off x="2243138" y="4525963"/>
            <a:ext cx="500062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O</a:t>
            </a:r>
          </a:p>
        </p:txBody>
      </p:sp>
      <p:sp>
        <p:nvSpPr>
          <p:cNvPr id="81939" name="Line 19"/>
          <p:cNvSpPr>
            <a:spLocks noChangeShapeType="1"/>
          </p:cNvSpPr>
          <p:nvPr/>
        </p:nvSpPr>
        <p:spPr bwMode="auto">
          <a:xfrm>
            <a:off x="2324100" y="2667000"/>
            <a:ext cx="495300" cy="24384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40" name="Line 20"/>
          <p:cNvSpPr>
            <a:spLocks noChangeShapeType="1"/>
          </p:cNvSpPr>
          <p:nvPr/>
        </p:nvSpPr>
        <p:spPr bwMode="auto">
          <a:xfrm>
            <a:off x="2343150" y="2705100"/>
            <a:ext cx="0" cy="23622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5653" name="Line 21"/>
          <p:cNvSpPr>
            <a:spLocks noChangeShapeType="1"/>
          </p:cNvSpPr>
          <p:nvPr/>
        </p:nvSpPr>
        <p:spPr bwMode="auto">
          <a:xfrm flipV="1">
            <a:off x="1524000" y="5048250"/>
            <a:ext cx="762000" cy="152400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42" name="Rectangle 22"/>
          <p:cNvSpPr>
            <a:spLocks noChangeArrowheads="1"/>
          </p:cNvSpPr>
          <p:nvPr/>
        </p:nvSpPr>
        <p:spPr bwMode="auto">
          <a:xfrm>
            <a:off x="1143000" y="5105400"/>
            <a:ext cx="455613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E</a:t>
            </a:r>
          </a:p>
        </p:txBody>
      </p:sp>
      <p:sp>
        <p:nvSpPr>
          <p:cNvPr id="325655" name="Line 23"/>
          <p:cNvSpPr>
            <a:spLocks noChangeShapeType="1"/>
          </p:cNvSpPr>
          <p:nvPr/>
        </p:nvSpPr>
        <p:spPr bwMode="auto">
          <a:xfrm>
            <a:off x="2362200" y="5029200"/>
            <a:ext cx="381000" cy="76200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44" name="Rectangle 24"/>
          <p:cNvSpPr>
            <a:spLocks noChangeArrowheads="1"/>
          </p:cNvSpPr>
          <p:nvPr/>
        </p:nvSpPr>
        <p:spPr bwMode="auto">
          <a:xfrm>
            <a:off x="2743200" y="5029200"/>
            <a:ext cx="533400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i="0"/>
              <a:t>F</a:t>
            </a:r>
          </a:p>
        </p:txBody>
      </p:sp>
      <p:sp>
        <p:nvSpPr>
          <p:cNvPr id="81945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5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5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300"/>
                                        <p:tgtEl>
                                          <p:spTgt spid="325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45" grpId="0" animBg="1" autoUpdateAnimBg="0"/>
      <p:bldP spid="325647" grpId="0" animBg="1"/>
      <p:bldP spid="325649" grpId="0" animBg="1"/>
      <p:bldP spid="325653" grpId="0" animBg="1"/>
      <p:bldP spid="3256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304800" y="381000"/>
            <a:ext cx="8686800" cy="110490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已知三棱锥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P-ABC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的三条侧棱</a:t>
            </a:r>
            <a:r>
              <a:rPr lang="en-US" altLang="zh-CN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PA=PB=PC</a:t>
            </a:r>
          </a:p>
          <a:p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试判断点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在底面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的射影的位置？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304800" y="1676400"/>
            <a:ext cx="8763000" cy="110490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已知三棱锥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P-ABC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的三条</a:t>
            </a:r>
            <a:r>
              <a:rPr lang="zh-CN" altLang="en-US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侧棱</a:t>
            </a:r>
            <a:r>
              <a:rPr lang="en-US" altLang="zh-CN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PA,PB,PC</a:t>
            </a:r>
            <a:r>
              <a:rPr lang="zh-CN" altLang="en-US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两两垂直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试判断点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在底面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的射影的位置？</a:t>
            </a:r>
            <a:endParaRPr lang="zh-CN" altLang="en-US" sz="3600" b="1" i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4427538" y="3124200"/>
            <a:ext cx="4564062" cy="256698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已知三棱锥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P-ABC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的</a:t>
            </a:r>
            <a:r>
              <a:rPr lang="zh-CN" altLang="en-US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顶点</a:t>
            </a:r>
            <a:r>
              <a:rPr lang="en-US" altLang="zh-CN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到底面三角形</a:t>
            </a:r>
            <a:r>
              <a:rPr lang="en-US" altLang="zh-CN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的三条边的距离相等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试判断点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在底面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的射影的位置？</a:t>
            </a:r>
          </a:p>
        </p:txBody>
      </p:sp>
      <p:sp>
        <p:nvSpPr>
          <p:cNvPr id="82949" name="Line 5"/>
          <p:cNvSpPr>
            <a:spLocks noChangeShapeType="1"/>
          </p:cNvSpPr>
          <p:nvPr/>
        </p:nvSpPr>
        <p:spPr bwMode="auto">
          <a:xfrm>
            <a:off x="1014413" y="5638800"/>
            <a:ext cx="990600" cy="573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50" name="Line 6"/>
          <p:cNvSpPr>
            <a:spLocks noChangeShapeType="1"/>
          </p:cNvSpPr>
          <p:nvPr/>
        </p:nvSpPr>
        <p:spPr bwMode="auto">
          <a:xfrm flipV="1">
            <a:off x="2005013" y="5235575"/>
            <a:ext cx="1752600" cy="1012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51" name="Line 7"/>
          <p:cNvSpPr>
            <a:spLocks noChangeShapeType="1"/>
          </p:cNvSpPr>
          <p:nvPr/>
        </p:nvSpPr>
        <p:spPr bwMode="auto">
          <a:xfrm flipV="1">
            <a:off x="1014413" y="5257800"/>
            <a:ext cx="2743200" cy="38100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52" name="Rectangle 8"/>
          <p:cNvSpPr>
            <a:spLocks noChangeArrowheads="1"/>
          </p:cNvSpPr>
          <p:nvPr/>
        </p:nvSpPr>
        <p:spPr bwMode="auto">
          <a:xfrm>
            <a:off x="2057400" y="2895600"/>
            <a:ext cx="431800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P</a:t>
            </a:r>
          </a:p>
        </p:txBody>
      </p:sp>
      <p:sp>
        <p:nvSpPr>
          <p:cNvPr id="82953" name="Rectangle 9"/>
          <p:cNvSpPr>
            <a:spLocks noChangeArrowheads="1"/>
          </p:cNvSpPr>
          <p:nvPr/>
        </p:nvSpPr>
        <p:spPr bwMode="auto">
          <a:xfrm>
            <a:off x="3657600" y="49831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A</a:t>
            </a:r>
          </a:p>
        </p:txBody>
      </p:sp>
      <p:sp>
        <p:nvSpPr>
          <p:cNvPr id="82954" name="Rectangle 10"/>
          <p:cNvSpPr>
            <a:spLocks noChangeArrowheads="1"/>
          </p:cNvSpPr>
          <p:nvPr/>
        </p:nvSpPr>
        <p:spPr bwMode="auto">
          <a:xfrm>
            <a:off x="609600" y="5410200"/>
            <a:ext cx="455613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B</a:t>
            </a:r>
          </a:p>
        </p:txBody>
      </p:sp>
      <p:sp>
        <p:nvSpPr>
          <p:cNvPr id="82955" name="Rectangle 11"/>
          <p:cNvSpPr>
            <a:spLocks noChangeArrowheads="1"/>
          </p:cNvSpPr>
          <p:nvPr/>
        </p:nvSpPr>
        <p:spPr bwMode="auto">
          <a:xfrm>
            <a:off x="1981200" y="60499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C</a:t>
            </a:r>
          </a:p>
        </p:txBody>
      </p:sp>
      <p:sp>
        <p:nvSpPr>
          <p:cNvPr id="82956" name="Oval 12"/>
          <p:cNvSpPr>
            <a:spLocks noChangeArrowheads="1"/>
          </p:cNvSpPr>
          <p:nvPr/>
        </p:nvSpPr>
        <p:spPr bwMode="auto">
          <a:xfrm>
            <a:off x="2305050" y="5657850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957" name="Rectangle 13"/>
          <p:cNvSpPr>
            <a:spLocks noChangeArrowheads="1"/>
          </p:cNvSpPr>
          <p:nvPr/>
        </p:nvSpPr>
        <p:spPr bwMode="auto">
          <a:xfrm>
            <a:off x="2243138" y="5516563"/>
            <a:ext cx="500062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O</a:t>
            </a:r>
          </a:p>
        </p:txBody>
      </p:sp>
      <p:sp>
        <p:nvSpPr>
          <p:cNvPr id="82958" name="Line 14"/>
          <p:cNvSpPr>
            <a:spLocks noChangeShapeType="1"/>
          </p:cNvSpPr>
          <p:nvPr/>
        </p:nvSpPr>
        <p:spPr bwMode="auto">
          <a:xfrm>
            <a:off x="2343150" y="3390900"/>
            <a:ext cx="0" cy="23622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59" name="Line 15"/>
          <p:cNvSpPr>
            <a:spLocks noChangeShapeType="1"/>
          </p:cNvSpPr>
          <p:nvPr/>
        </p:nvSpPr>
        <p:spPr bwMode="auto">
          <a:xfrm flipH="1">
            <a:off x="2005013" y="3352800"/>
            <a:ext cx="304800" cy="2895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60" name="Line 16"/>
          <p:cNvSpPr>
            <a:spLocks noChangeShapeType="1"/>
          </p:cNvSpPr>
          <p:nvPr/>
        </p:nvSpPr>
        <p:spPr bwMode="auto">
          <a:xfrm flipH="1">
            <a:off x="990600" y="3352800"/>
            <a:ext cx="1319213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61" name="Line 17"/>
          <p:cNvSpPr>
            <a:spLocks noChangeShapeType="1"/>
          </p:cNvSpPr>
          <p:nvPr/>
        </p:nvSpPr>
        <p:spPr bwMode="auto">
          <a:xfrm flipH="1" flipV="1">
            <a:off x="2309813" y="3352800"/>
            <a:ext cx="1447800" cy="1905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62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6675" name="Text Box 19"/>
          <p:cNvSpPr txBox="1">
            <a:spLocks noChangeArrowheads="1"/>
          </p:cNvSpPr>
          <p:nvPr/>
        </p:nvSpPr>
        <p:spPr bwMode="auto">
          <a:xfrm>
            <a:off x="7524750" y="765175"/>
            <a:ext cx="9953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 i="0">
                <a:solidFill>
                  <a:srgbClr val="FF0000"/>
                </a:solidFill>
                <a:ea typeface="黑体" pitchFamily="2" charset="-122"/>
              </a:rPr>
              <a:t>外心</a:t>
            </a:r>
            <a:endParaRPr lang="zh-CN" altLang="en-US" i="0"/>
          </a:p>
        </p:txBody>
      </p:sp>
      <p:sp>
        <p:nvSpPr>
          <p:cNvPr id="326676" name="Text Box 20"/>
          <p:cNvSpPr txBox="1">
            <a:spLocks noChangeArrowheads="1"/>
          </p:cNvSpPr>
          <p:nvPr/>
        </p:nvSpPr>
        <p:spPr bwMode="auto">
          <a:xfrm>
            <a:off x="6948488" y="2205038"/>
            <a:ext cx="1295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</a:rPr>
              <a:t>垂心</a:t>
            </a:r>
          </a:p>
        </p:txBody>
      </p:sp>
      <p:sp>
        <p:nvSpPr>
          <p:cNvPr id="326677" name="Text Box 21"/>
          <p:cNvSpPr txBox="1">
            <a:spLocks noChangeArrowheads="1"/>
          </p:cNvSpPr>
          <p:nvPr/>
        </p:nvSpPr>
        <p:spPr bwMode="auto">
          <a:xfrm>
            <a:off x="5940425" y="5084763"/>
            <a:ext cx="12969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</a:rPr>
              <a:t>内心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6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6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6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6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6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6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75" grpId="0"/>
      <p:bldP spid="326676" grpId="0"/>
      <p:bldP spid="3266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323850" y="333375"/>
            <a:ext cx="7977188" cy="12287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 i="0">
                <a:ea typeface="黑体" pitchFamily="2" charset="-122"/>
              </a:rPr>
              <a:t>如果一条直线上有两个点到平面的距离</a:t>
            </a:r>
          </a:p>
          <a:p>
            <a:r>
              <a:rPr lang="zh-CN" altLang="en-US" sz="3600" b="1" i="0">
                <a:ea typeface="黑体" pitchFamily="2" charset="-122"/>
              </a:rPr>
              <a:t>相等，则这条直线和平面平行吗？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81000" y="2895600"/>
            <a:ext cx="4038600" cy="1428750"/>
            <a:chOff x="624" y="2316"/>
            <a:chExt cx="2544" cy="900"/>
          </a:xfrm>
        </p:grpSpPr>
        <p:sp>
          <p:nvSpPr>
            <p:cNvPr id="83982" name="AutoShape 4"/>
            <p:cNvSpPr>
              <a:spLocks noChangeArrowheads="1"/>
            </p:cNvSpPr>
            <p:nvPr/>
          </p:nvSpPr>
          <p:spPr bwMode="auto">
            <a:xfrm>
              <a:off x="624" y="2784"/>
              <a:ext cx="2544" cy="432"/>
            </a:xfrm>
            <a:prstGeom prst="parallelogram">
              <a:avLst>
                <a:gd name="adj" fmla="val 147222"/>
              </a:avLst>
            </a:prstGeom>
            <a:solidFill>
              <a:srgbClr val="FFCC00">
                <a:alpha val="50195"/>
              </a:srgbClr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983" name="Line 5"/>
            <p:cNvSpPr>
              <a:spLocks noChangeShapeType="1"/>
            </p:cNvSpPr>
            <p:nvPr/>
          </p:nvSpPr>
          <p:spPr bwMode="auto">
            <a:xfrm>
              <a:off x="1152" y="2352"/>
              <a:ext cx="153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984" name="Oval 6"/>
            <p:cNvSpPr>
              <a:spLocks noChangeArrowheads="1"/>
            </p:cNvSpPr>
            <p:nvPr/>
          </p:nvSpPr>
          <p:spPr bwMode="auto">
            <a:xfrm>
              <a:off x="2256" y="2316"/>
              <a:ext cx="48" cy="48"/>
            </a:xfrm>
            <a:prstGeom prst="ellipse">
              <a:avLst/>
            </a:prstGeom>
            <a:solidFill>
              <a:srgbClr val="FF0000">
                <a:alpha val="50195"/>
              </a:srgbClr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985" name="Oval 7"/>
            <p:cNvSpPr>
              <a:spLocks noChangeArrowheads="1"/>
            </p:cNvSpPr>
            <p:nvPr/>
          </p:nvSpPr>
          <p:spPr bwMode="auto">
            <a:xfrm>
              <a:off x="1536" y="2316"/>
              <a:ext cx="48" cy="48"/>
            </a:xfrm>
            <a:prstGeom prst="ellipse">
              <a:avLst/>
            </a:prstGeom>
            <a:solidFill>
              <a:srgbClr val="FF0000">
                <a:alpha val="50195"/>
              </a:srgbClr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986" name="Line 8"/>
            <p:cNvSpPr>
              <a:spLocks noChangeShapeType="1"/>
            </p:cNvSpPr>
            <p:nvPr/>
          </p:nvSpPr>
          <p:spPr bwMode="auto">
            <a:xfrm>
              <a:off x="1560" y="2340"/>
              <a:ext cx="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987" name="Line 9"/>
            <p:cNvSpPr>
              <a:spLocks noChangeShapeType="1"/>
            </p:cNvSpPr>
            <p:nvPr/>
          </p:nvSpPr>
          <p:spPr bwMode="auto">
            <a:xfrm>
              <a:off x="2280" y="2352"/>
              <a:ext cx="0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4495800" y="2514600"/>
            <a:ext cx="4038600" cy="2743200"/>
            <a:chOff x="2832" y="1584"/>
            <a:chExt cx="2544" cy="1728"/>
          </a:xfrm>
        </p:grpSpPr>
        <p:sp>
          <p:nvSpPr>
            <p:cNvPr id="83974" name="AutoShape 11"/>
            <p:cNvSpPr>
              <a:spLocks noChangeArrowheads="1"/>
            </p:cNvSpPr>
            <p:nvPr/>
          </p:nvSpPr>
          <p:spPr bwMode="auto">
            <a:xfrm>
              <a:off x="2832" y="2208"/>
              <a:ext cx="2544" cy="528"/>
            </a:xfrm>
            <a:prstGeom prst="parallelogram">
              <a:avLst>
                <a:gd name="adj" fmla="val 120455"/>
              </a:avLst>
            </a:prstGeom>
            <a:solidFill>
              <a:srgbClr val="FFCC00">
                <a:alpha val="50195"/>
              </a:srgbClr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975" name="Line 12"/>
            <p:cNvSpPr>
              <a:spLocks noChangeShapeType="1"/>
            </p:cNvSpPr>
            <p:nvPr/>
          </p:nvSpPr>
          <p:spPr bwMode="auto">
            <a:xfrm>
              <a:off x="3600" y="1584"/>
              <a:ext cx="499" cy="86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976" name="Line 13"/>
            <p:cNvSpPr>
              <a:spLocks noChangeShapeType="1"/>
            </p:cNvSpPr>
            <p:nvPr/>
          </p:nvSpPr>
          <p:spPr bwMode="auto">
            <a:xfrm>
              <a:off x="4224" y="2736"/>
              <a:ext cx="355" cy="57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977" name="Line 14"/>
            <p:cNvSpPr>
              <a:spLocks noChangeShapeType="1"/>
            </p:cNvSpPr>
            <p:nvPr/>
          </p:nvSpPr>
          <p:spPr bwMode="auto">
            <a:xfrm>
              <a:off x="3696" y="1764"/>
              <a:ext cx="0" cy="72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978" name="Line 15"/>
            <p:cNvSpPr>
              <a:spLocks noChangeShapeType="1"/>
            </p:cNvSpPr>
            <p:nvPr/>
          </p:nvSpPr>
          <p:spPr bwMode="auto">
            <a:xfrm>
              <a:off x="4512" y="2448"/>
              <a:ext cx="0" cy="720"/>
            </a:xfrm>
            <a:prstGeom prst="line">
              <a:avLst/>
            </a:prstGeom>
            <a:noFill/>
            <a:ln w="57150" cap="rnd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979" name="Line 16"/>
            <p:cNvSpPr>
              <a:spLocks noChangeShapeType="1"/>
            </p:cNvSpPr>
            <p:nvPr/>
          </p:nvSpPr>
          <p:spPr bwMode="auto">
            <a:xfrm>
              <a:off x="4512" y="2736"/>
              <a:ext cx="0" cy="48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980" name="Oval 17"/>
            <p:cNvSpPr>
              <a:spLocks noChangeArrowheads="1"/>
            </p:cNvSpPr>
            <p:nvPr/>
          </p:nvSpPr>
          <p:spPr bwMode="auto">
            <a:xfrm>
              <a:off x="3672" y="1728"/>
              <a:ext cx="48" cy="48"/>
            </a:xfrm>
            <a:prstGeom prst="ellipse">
              <a:avLst/>
            </a:prstGeom>
            <a:solidFill>
              <a:srgbClr val="FF0000">
                <a:alpha val="50195"/>
              </a:srgbClr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981" name="Oval 18"/>
            <p:cNvSpPr>
              <a:spLocks noChangeArrowheads="1"/>
            </p:cNvSpPr>
            <p:nvPr/>
          </p:nvSpPr>
          <p:spPr bwMode="auto">
            <a:xfrm>
              <a:off x="4488" y="3168"/>
              <a:ext cx="48" cy="48"/>
            </a:xfrm>
            <a:prstGeom prst="ellipse">
              <a:avLst/>
            </a:prstGeom>
            <a:solidFill>
              <a:srgbClr val="FF0000">
                <a:alpha val="50195"/>
              </a:srgbClr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83973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152400" y="533400"/>
            <a:ext cx="8662988" cy="12287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已知一条直线上有两个点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A,B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到平面的距离</a:t>
            </a:r>
          </a:p>
          <a:p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分别为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3cm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和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5cm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，求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中点到平面的距离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52400" y="2819400"/>
            <a:ext cx="4267200" cy="2133600"/>
            <a:chOff x="96" y="1776"/>
            <a:chExt cx="2688" cy="1344"/>
          </a:xfrm>
        </p:grpSpPr>
        <p:sp>
          <p:nvSpPr>
            <p:cNvPr id="85012" name="AutoShape 4"/>
            <p:cNvSpPr>
              <a:spLocks noChangeArrowheads="1"/>
            </p:cNvSpPr>
            <p:nvPr/>
          </p:nvSpPr>
          <p:spPr bwMode="auto">
            <a:xfrm>
              <a:off x="96" y="2592"/>
              <a:ext cx="2688" cy="528"/>
            </a:xfrm>
            <a:prstGeom prst="parallelogram">
              <a:avLst>
                <a:gd name="adj" fmla="val 127273"/>
              </a:avLst>
            </a:prstGeom>
            <a:solidFill>
              <a:srgbClr val="FFCC00">
                <a:alpha val="50195"/>
              </a:srgbClr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13" name="Line 5"/>
            <p:cNvSpPr>
              <a:spLocks noChangeShapeType="1"/>
            </p:cNvSpPr>
            <p:nvPr/>
          </p:nvSpPr>
          <p:spPr bwMode="auto">
            <a:xfrm flipV="1">
              <a:off x="720" y="1776"/>
              <a:ext cx="1584" cy="5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14" name="Oval 6"/>
            <p:cNvSpPr>
              <a:spLocks noChangeArrowheads="1"/>
            </p:cNvSpPr>
            <p:nvPr/>
          </p:nvSpPr>
          <p:spPr bwMode="auto">
            <a:xfrm>
              <a:off x="2016" y="1788"/>
              <a:ext cx="95" cy="95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15" name="Oval 7"/>
            <p:cNvSpPr>
              <a:spLocks noChangeArrowheads="1"/>
            </p:cNvSpPr>
            <p:nvPr/>
          </p:nvSpPr>
          <p:spPr bwMode="auto">
            <a:xfrm>
              <a:off x="1056" y="2112"/>
              <a:ext cx="95" cy="95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16" name="Line 8"/>
            <p:cNvSpPr>
              <a:spLocks noChangeShapeType="1"/>
            </p:cNvSpPr>
            <p:nvPr/>
          </p:nvSpPr>
          <p:spPr bwMode="auto">
            <a:xfrm>
              <a:off x="1104" y="2160"/>
              <a:ext cx="0" cy="624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17" name="Line 9"/>
            <p:cNvSpPr>
              <a:spLocks noChangeShapeType="1"/>
            </p:cNvSpPr>
            <p:nvPr/>
          </p:nvSpPr>
          <p:spPr bwMode="auto">
            <a:xfrm>
              <a:off x="2064" y="1872"/>
              <a:ext cx="0" cy="912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18" name="Rectangle 10"/>
            <p:cNvSpPr>
              <a:spLocks noChangeArrowheads="1"/>
            </p:cNvSpPr>
            <p:nvPr/>
          </p:nvSpPr>
          <p:spPr bwMode="auto">
            <a:xfrm>
              <a:off x="864" y="2236"/>
              <a:ext cx="260" cy="40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 i="0">
                  <a:ea typeface="幼圆" pitchFamily="49" charset="-122"/>
                </a:rPr>
                <a:t>3</a:t>
              </a:r>
            </a:p>
          </p:txBody>
        </p:sp>
        <p:sp>
          <p:nvSpPr>
            <p:cNvPr id="85019" name="Rectangle 11"/>
            <p:cNvSpPr>
              <a:spLocks noChangeArrowheads="1"/>
            </p:cNvSpPr>
            <p:nvPr/>
          </p:nvSpPr>
          <p:spPr bwMode="auto">
            <a:xfrm>
              <a:off x="2016" y="2208"/>
              <a:ext cx="260" cy="40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 b="1" i="0">
                  <a:ea typeface="幼圆" pitchFamily="49" charset="-122"/>
                </a:rPr>
                <a:t>5</a:t>
              </a:r>
            </a:p>
          </p:txBody>
        </p:sp>
        <p:sp>
          <p:nvSpPr>
            <p:cNvPr id="85020" name="Oval 12"/>
            <p:cNvSpPr>
              <a:spLocks noChangeArrowheads="1"/>
            </p:cNvSpPr>
            <p:nvPr/>
          </p:nvSpPr>
          <p:spPr bwMode="auto">
            <a:xfrm>
              <a:off x="1524" y="1968"/>
              <a:ext cx="95" cy="95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21" name="Line 13"/>
            <p:cNvSpPr>
              <a:spLocks noChangeShapeType="1"/>
            </p:cNvSpPr>
            <p:nvPr/>
          </p:nvSpPr>
          <p:spPr bwMode="auto">
            <a:xfrm>
              <a:off x="1572" y="2016"/>
              <a:ext cx="0" cy="76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4495800" y="2971800"/>
            <a:ext cx="4267200" cy="2743200"/>
            <a:chOff x="2832" y="1872"/>
            <a:chExt cx="2688" cy="1728"/>
          </a:xfrm>
        </p:grpSpPr>
        <p:sp>
          <p:nvSpPr>
            <p:cNvPr id="84998" name="Line 15"/>
            <p:cNvSpPr>
              <a:spLocks noChangeShapeType="1"/>
            </p:cNvSpPr>
            <p:nvPr/>
          </p:nvSpPr>
          <p:spPr bwMode="auto">
            <a:xfrm>
              <a:off x="3408" y="2784"/>
              <a:ext cx="0" cy="528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999" name="Line 16"/>
            <p:cNvSpPr>
              <a:spLocks noChangeShapeType="1"/>
            </p:cNvSpPr>
            <p:nvPr/>
          </p:nvSpPr>
          <p:spPr bwMode="auto">
            <a:xfrm>
              <a:off x="4800" y="2784"/>
              <a:ext cx="0" cy="528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00" name="AutoShape 17"/>
            <p:cNvSpPr>
              <a:spLocks noChangeArrowheads="1"/>
            </p:cNvSpPr>
            <p:nvPr/>
          </p:nvSpPr>
          <p:spPr bwMode="auto">
            <a:xfrm>
              <a:off x="2832" y="2592"/>
              <a:ext cx="2688" cy="528"/>
            </a:xfrm>
            <a:prstGeom prst="parallelogram">
              <a:avLst>
                <a:gd name="adj" fmla="val 127273"/>
              </a:avLst>
            </a:prstGeom>
            <a:solidFill>
              <a:srgbClr val="FFCC00">
                <a:alpha val="50195"/>
              </a:srgbClr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1" name="Line 18"/>
            <p:cNvSpPr>
              <a:spLocks noChangeShapeType="1"/>
            </p:cNvSpPr>
            <p:nvPr/>
          </p:nvSpPr>
          <p:spPr bwMode="auto">
            <a:xfrm>
              <a:off x="3360" y="1872"/>
              <a:ext cx="960" cy="9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02" name="Oval 19"/>
            <p:cNvSpPr>
              <a:spLocks noChangeArrowheads="1"/>
            </p:cNvSpPr>
            <p:nvPr/>
          </p:nvSpPr>
          <p:spPr bwMode="auto">
            <a:xfrm>
              <a:off x="4296" y="2820"/>
              <a:ext cx="48" cy="48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3" name="Line 20"/>
            <p:cNvSpPr>
              <a:spLocks noChangeShapeType="1"/>
            </p:cNvSpPr>
            <p:nvPr/>
          </p:nvSpPr>
          <p:spPr bwMode="auto">
            <a:xfrm>
              <a:off x="4356" y="2868"/>
              <a:ext cx="252" cy="25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04" name="Line 21"/>
            <p:cNvSpPr>
              <a:spLocks noChangeShapeType="1"/>
            </p:cNvSpPr>
            <p:nvPr/>
          </p:nvSpPr>
          <p:spPr bwMode="auto">
            <a:xfrm>
              <a:off x="4608" y="3120"/>
              <a:ext cx="480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05" name="Oval 22"/>
            <p:cNvSpPr>
              <a:spLocks noChangeArrowheads="1"/>
            </p:cNvSpPr>
            <p:nvPr/>
          </p:nvSpPr>
          <p:spPr bwMode="auto">
            <a:xfrm>
              <a:off x="3360" y="1872"/>
              <a:ext cx="95" cy="95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6" name="Oval 23"/>
            <p:cNvSpPr>
              <a:spLocks noChangeArrowheads="1"/>
            </p:cNvSpPr>
            <p:nvPr/>
          </p:nvSpPr>
          <p:spPr bwMode="auto">
            <a:xfrm>
              <a:off x="4752" y="3265"/>
              <a:ext cx="95" cy="95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7" name="Line 24"/>
            <p:cNvSpPr>
              <a:spLocks noChangeShapeType="1"/>
            </p:cNvSpPr>
            <p:nvPr/>
          </p:nvSpPr>
          <p:spPr bwMode="auto">
            <a:xfrm>
              <a:off x="3408" y="1920"/>
              <a:ext cx="0" cy="912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08" name="Line 25"/>
            <p:cNvSpPr>
              <a:spLocks noChangeShapeType="1"/>
            </p:cNvSpPr>
            <p:nvPr/>
          </p:nvSpPr>
          <p:spPr bwMode="auto">
            <a:xfrm>
              <a:off x="4140" y="2676"/>
              <a:ext cx="0" cy="144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09" name="Line 26"/>
            <p:cNvSpPr>
              <a:spLocks noChangeShapeType="1"/>
            </p:cNvSpPr>
            <p:nvPr/>
          </p:nvSpPr>
          <p:spPr bwMode="auto">
            <a:xfrm>
              <a:off x="3408" y="2832"/>
              <a:ext cx="139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10" name="Oval 27"/>
            <p:cNvSpPr>
              <a:spLocks noChangeArrowheads="1"/>
            </p:cNvSpPr>
            <p:nvPr/>
          </p:nvSpPr>
          <p:spPr bwMode="auto">
            <a:xfrm>
              <a:off x="4080" y="2592"/>
              <a:ext cx="95" cy="95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11" name="Line 28"/>
            <p:cNvSpPr>
              <a:spLocks noChangeShapeType="1"/>
            </p:cNvSpPr>
            <p:nvPr/>
          </p:nvSpPr>
          <p:spPr bwMode="auto">
            <a:xfrm>
              <a:off x="3408" y="3312"/>
              <a:ext cx="139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4997" name="AutoShape 2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468313" y="260350"/>
            <a:ext cx="6848475" cy="12287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空间四面体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ABCD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，问和点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A,B,C,D</a:t>
            </a:r>
          </a:p>
          <a:p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距离相等的平面有几个？</a:t>
            </a:r>
          </a:p>
        </p:txBody>
      </p:sp>
      <p:sp>
        <p:nvSpPr>
          <p:cNvPr id="86019" name="Line 3"/>
          <p:cNvSpPr>
            <a:spLocks noChangeShapeType="1"/>
          </p:cNvSpPr>
          <p:nvPr/>
        </p:nvSpPr>
        <p:spPr bwMode="auto">
          <a:xfrm>
            <a:off x="1014413" y="4800600"/>
            <a:ext cx="990600" cy="573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20" name="Line 4"/>
          <p:cNvSpPr>
            <a:spLocks noChangeShapeType="1"/>
          </p:cNvSpPr>
          <p:nvPr/>
        </p:nvSpPr>
        <p:spPr bwMode="auto">
          <a:xfrm flipV="1">
            <a:off x="2005013" y="4397375"/>
            <a:ext cx="1752600" cy="1012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21" name="Line 5"/>
          <p:cNvSpPr>
            <a:spLocks noChangeShapeType="1"/>
          </p:cNvSpPr>
          <p:nvPr/>
        </p:nvSpPr>
        <p:spPr bwMode="auto">
          <a:xfrm flipV="1">
            <a:off x="1014413" y="4419600"/>
            <a:ext cx="2743200" cy="38100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22" name="Rectangle 6"/>
          <p:cNvSpPr>
            <a:spLocks noChangeArrowheads="1"/>
          </p:cNvSpPr>
          <p:nvPr/>
        </p:nvSpPr>
        <p:spPr bwMode="auto">
          <a:xfrm>
            <a:off x="1905000" y="2057400"/>
            <a:ext cx="477838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A</a:t>
            </a:r>
          </a:p>
        </p:txBody>
      </p:sp>
      <p:sp>
        <p:nvSpPr>
          <p:cNvPr id="86023" name="Rectangle 7"/>
          <p:cNvSpPr>
            <a:spLocks noChangeArrowheads="1"/>
          </p:cNvSpPr>
          <p:nvPr/>
        </p:nvSpPr>
        <p:spPr bwMode="auto">
          <a:xfrm>
            <a:off x="609600" y="4572000"/>
            <a:ext cx="455613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B</a:t>
            </a:r>
          </a:p>
        </p:txBody>
      </p:sp>
      <p:sp>
        <p:nvSpPr>
          <p:cNvPr id="86024" name="Rectangle 8"/>
          <p:cNvSpPr>
            <a:spLocks noChangeArrowheads="1"/>
          </p:cNvSpPr>
          <p:nvPr/>
        </p:nvSpPr>
        <p:spPr bwMode="auto">
          <a:xfrm>
            <a:off x="1981200" y="52117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C</a:t>
            </a:r>
          </a:p>
        </p:txBody>
      </p:sp>
      <p:sp>
        <p:nvSpPr>
          <p:cNvPr id="86025" name="Rectangle 9"/>
          <p:cNvSpPr>
            <a:spLocks noChangeArrowheads="1"/>
          </p:cNvSpPr>
          <p:nvPr/>
        </p:nvSpPr>
        <p:spPr bwMode="auto">
          <a:xfrm>
            <a:off x="3713163" y="4144963"/>
            <a:ext cx="477837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D</a:t>
            </a:r>
          </a:p>
        </p:txBody>
      </p:sp>
      <p:sp>
        <p:nvSpPr>
          <p:cNvPr id="86026" name="Line 10"/>
          <p:cNvSpPr>
            <a:spLocks noChangeShapeType="1"/>
          </p:cNvSpPr>
          <p:nvPr/>
        </p:nvSpPr>
        <p:spPr bwMode="auto">
          <a:xfrm flipH="1">
            <a:off x="990600" y="2514600"/>
            <a:ext cx="1319213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27" name="Line 11"/>
          <p:cNvSpPr>
            <a:spLocks noChangeShapeType="1"/>
          </p:cNvSpPr>
          <p:nvPr/>
        </p:nvSpPr>
        <p:spPr bwMode="auto">
          <a:xfrm flipH="1" flipV="1">
            <a:off x="2309813" y="2514600"/>
            <a:ext cx="1447800" cy="1905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28" name="Freeform 12"/>
          <p:cNvSpPr>
            <a:spLocks/>
          </p:cNvSpPr>
          <p:nvPr/>
        </p:nvSpPr>
        <p:spPr bwMode="auto">
          <a:xfrm>
            <a:off x="1581150" y="3581400"/>
            <a:ext cx="1524000" cy="609600"/>
          </a:xfrm>
          <a:custGeom>
            <a:avLst/>
            <a:gdLst>
              <a:gd name="T0" fmla="*/ 0 w 960"/>
              <a:gd name="T1" fmla="*/ 144 h 384"/>
              <a:gd name="T2" fmla="*/ 384 w 960"/>
              <a:gd name="T3" fmla="*/ 384 h 384"/>
              <a:gd name="T4" fmla="*/ 960 w 960"/>
              <a:gd name="T5" fmla="*/ 0 h 384"/>
              <a:gd name="T6" fmla="*/ 0 w 960"/>
              <a:gd name="T7" fmla="*/ 144 h 384"/>
              <a:gd name="T8" fmla="*/ 0 60000 65536"/>
              <a:gd name="T9" fmla="*/ 0 60000 65536"/>
              <a:gd name="T10" fmla="*/ 0 60000 65536"/>
              <a:gd name="T11" fmla="*/ 0 60000 65536"/>
              <a:gd name="T12" fmla="*/ 0 w 960"/>
              <a:gd name="T13" fmla="*/ 0 h 384"/>
              <a:gd name="T14" fmla="*/ 960 w 960"/>
              <a:gd name="T15" fmla="*/ 384 h 38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60" h="384">
                <a:moveTo>
                  <a:pt x="0" y="144"/>
                </a:moveTo>
                <a:lnTo>
                  <a:pt x="384" y="384"/>
                </a:lnTo>
                <a:lnTo>
                  <a:pt x="960" y="0"/>
                </a:lnTo>
                <a:lnTo>
                  <a:pt x="0" y="144"/>
                </a:lnTo>
                <a:close/>
              </a:path>
            </a:pathLst>
          </a:custGeom>
          <a:solidFill>
            <a:srgbClr val="FF0000">
              <a:alpha val="50195"/>
            </a:srgbClr>
          </a:soli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29" name="Line 13"/>
          <p:cNvSpPr>
            <a:spLocks noChangeShapeType="1"/>
          </p:cNvSpPr>
          <p:nvPr/>
        </p:nvSpPr>
        <p:spPr bwMode="auto">
          <a:xfrm flipH="1">
            <a:off x="2005013" y="2514600"/>
            <a:ext cx="304800" cy="2895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30" name="Line 14"/>
          <p:cNvSpPr>
            <a:spLocks noChangeShapeType="1"/>
          </p:cNvSpPr>
          <p:nvPr/>
        </p:nvSpPr>
        <p:spPr bwMode="auto">
          <a:xfrm>
            <a:off x="5486400" y="4899025"/>
            <a:ext cx="990600" cy="573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31" name="Line 15"/>
          <p:cNvSpPr>
            <a:spLocks noChangeShapeType="1"/>
          </p:cNvSpPr>
          <p:nvPr/>
        </p:nvSpPr>
        <p:spPr bwMode="auto">
          <a:xfrm flipV="1">
            <a:off x="6477000" y="4495800"/>
            <a:ext cx="1752600" cy="1012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32" name="Line 16"/>
          <p:cNvSpPr>
            <a:spLocks noChangeShapeType="1"/>
          </p:cNvSpPr>
          <p:nvPr/>
        </p:nvSpPr>
        <p:spPr bwMode="auto">
          <a:xfrm flipV="1">
            <a:off x="5486400" y="4518025"/>
            <a:ext cx="2743200" cy="38100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33" name="Rectangle 17"/>
          <p:cNvSpPr>
            <a:spLocks noChangeArrowheads="1"/>
          </p:cNvSpPr>
          <p:nvPr/>
        </p:nvSpPr>
        <p:spPr bwMode="auto">
          <a:xfrm>
            <a:off x="6376988" y="2155825"/>
            <a:ext cx="477837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A</a:t>
            </a:r>
          </a:p>
        </p:txBody>
      </p:sp>
      <p:sp>
        <p:nvSpPr>
          <p:cNvPr id="86034" name="Rectangle 18"/>
          <p:cNvSpPr>
            <a:spLocks noChangeArrowheads="1"/>
          </p:cNvSpPr>
          <p:nvPr/>
        </p:nvSpPr>
        <p:spPr bwMode="auto">
          <a:xfrm>
            <a:off x="5081588" y="4670425"/>
            <a:ext cx="455612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B</a:t>
            </a:r>
          </a:p>
        </p:txBody>
      </p:sp>
      <p:sp>
        <p:nvSpPr>
          <p:cNvPr id="86035" name="Rectangle 19"/>
          <p:cNvSpPr>
            <a:spLocks noChangeArrowheads="1"/>
          </p:cNvSpPr>
          <p:nvPr/>
        </p:nvSpPr>
        <p:spPr bwMode="auto">
          <a:xfrm>
            <a:off x="6453188" y="5310188"/>
            <a:ext cx="477837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C</a:t>
            </a:r>
          </a:p>
        </p:txBody>
      </p:sp>
      <p:sp>
        <p:nvSpPr>
          <p:cNvPr id="86036" name="Rectangle 20"/>
          <p:cNvSpPr>
            <a:spLocks noChangeArrowheads="1"/>
          </p:cNvSpPr>
          <p:nvPr/>
        </p:nvSpPr>
        <p:spPr bwMode="auto">
          <a:xfrm>
            <a:off x="8185150" y="4243388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D</a:t>
            </a:r>
          </a:p>
        </p:txBody>
      </p:sp>
      <p:sp>
        <p:nvSpPr>
          <p:cNvPr id="86037" name="Line 21"/>
          <p:cNvSpPr>
            <a:spLocks noChangeShapeType="1"/>
          </p:cNvSpPr>
          <p:nvPr/>
        </p:nvSpPr>
        <p:spPr bwMode="auto">
          <a:xfrm flipH="1">
            <a:off x="5462588" y="2613025"/>
            <a:ext cx="1319212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38" name="Line 22"/>
          <p:cNvSpPr>
            <a:spLocks noChangeShapeType="1"/>
          </p:cNvSpPr>
          <p:nvPr/>
        </p:nvSpPr>
        <p:spPr bwMode="auto">
          <a:xfrm flipH="1" flipV="1">
            <a:off x="6781800" y="2613025"/>
            <a:ext cx="1447800" cy="1905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39" name="Text Box 23"/>
          <p:cNvSpPr txBox="1">
            <a:spLocks noChangeArrowheads="1"/>
          </p:cNvSpPr>
          <p:nvPr/>
        </p:nvSpPr>
        <p:spPr bwMode="auto">
          <a:xfrm>
            <a:off x="1676400" y="5715000"/>
            <a:ext cx="685800" cy="914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5400" b="1" i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34872" name="Freeform 24"/>
          <p:cNvSpPr>
            <a:spLocks/>
          </p:cNvSpPr>
          <p:nvPr/>
        </p:nvSpPr>
        <p:spPr bwMode="auto">
          <a:xfrm>
            <a:off x="6096000" y="3810000"/>
            <a:ext cx="1295400" cy="1143000"/>
          </a:xfrm>
          <a:custGeom>
            <a:avLst/>
            <a:gdLst>
              <a:gd name="T0" fmla="*/ 0 w 816"/>
              <a:gd name="T1" fmla="*/ 0 h 720"/>
              <a:gd name="T2" fmla="*/ 336 w 816"/>
              <a:gd name="T3" fmla="*/ 144 h 720"/>
              <a:gd name="T4" fmla="*/ 816 w 816"/>
              <a:gd name="T5" fmla="*/ 720 h 720"/>
              <a:gd name="T6" fmla="*/ 432 w 816"/>
              <a:gd name="T7" fmla="*/ 576 h 720"/>
              <a:gd name="T8" fmla="*/ 0 w 816"/>
              <a:gd name="T9" fmla="*/ 0 h 7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16"/>
              <a:gd name="T16" fmla="*/ 0 h 720"/>
              <a:gd name="T17" fmla="*/ 816 w 816"/>
              <a:gd name="T18" fmla="*/ 720 h 72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16" h="720">
                <a:moveTo>
                  <a:pt x="0" y="0"/>
                </a:moveTo>
                <a:lnTo>
                  <a:pt x="336" y="144"/>
                </a:lnTo>
                <a:lnTo>
                  <a:pt x="816" y="720"/>
                </a:lnTo>
                <a:lnTo>
                  <a:pt x="432" y="57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alpha val="50195"/>
            </a:schemeClr>
          </a:soli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6041" name="Line 25"/>
          <p:cNvSpPr>
            <a:spLocks noChangeShapeType="1"/>
          </p:cNvSpPr>
          <p:nvPr/>
        </p:nvSpPr>
        <p:spPr bwMode="auto">
          <a:xfrm flipH="1">
            <a:off x="6477000" y="2613025"/>
            <a:ext cx="304800" cy="2895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4874" name="Text Box 26"/>
          <p:cNvSpPr txBox="1">
            <a:spLocks noChangeArrowheads="1"/>
          </p:cNvSpPr>
          <p:nvPr/>
        </p:nvSpPr>
        <p:spPr bwMode="auto">
          <a:xfrm>
            <a:off x="6324600" y="5715000"/>
            <a:ext cx="685800" cy="914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5400" b="1" i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86043" name="AutoShape 2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872" grpId="0" animBg="1"/>
      <p:bldP spid="33487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AutoShape 2"/>
          <p:cNvSpPr>
            <a:spLocks noChangeArrowheads="1"/>
          </p:cNvSpPr>
          <p:nvPr/>
        </p:nvSpPr>
        <p:spPr bwMode="auto">
          <a:xfrm>
            <a:off x="685800" y="2163763"/>
            <a:ext cx="3200400" cy="685800"/>
          </a:xfrm>
          <a:prstGeom prst="parallelogram">
            <a:avLst>
              <a:gd name="adj" fmla="val 116667"/>
            </a:avLst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7043" name="AutoShape 3"/>
          <p:cNvSpPr>
            <a:spLocks noChangeArrowheads="1"/>
          </p:cNvSpPr>
          <p:nvPr/>
        </p:nvSpPr>
        <p:spPr bwMode="auto">
          <a:xfrm>
            <a:off x="723900" y="4611688"/>
            <a:ext cx="3200400" cy="685800"/>
          </a:xfrm>
          <a:prstGeom prst="parallelogram">
            <a:avLst>
              <a:gd name="adj" fmla="val 116667"/>
            </a:avLst>
          </a:prstGeom>
          <a:noFill/>
          <a:ln w="57150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1485900" y="2163763"/>
            <a:ext cx="2439988" cy="2439987"/>
          </a:xfrm>
          <a:prstGeom prst="rect">
            <a:avLst/>
          </a:prstGeom>
          <a:noFill/>
          <a:ln w="57150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7045" name="Line 5"/>
          <p:cNvSpPr>
            <a:spLocks noChangeShapeType="1"/>
          </p:cNvSpPr>
          <p:nvPr/>
        </p:nvSpPr>
        <p:spPr bwMode="auto">
          <a:xfrm>
            <a:off x="3924300" y="2162175"/>
            <a:ext cx="0" cy="24399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7046" name="Line 6"/>
          <p:cNvSpPr>
            <a:spLocks noChangeShapeType="1"/>
          </p:cNvSpPr>
          <p:nvPr/>
        </p:nvSpPr>
        <p:spPr bwMode="auto">
          <a:xfrm flipV="1">
            <a:off x="3124200" y="4602163"/>
            <a:ext cx="83820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7047" name="Text Box 7"/>
          <p:cNvSpPr txBox="1">
            <a:spLocks noChangeArrowheads="1"/>
          </p:cNvSpPr>
          <p:nvPr/>
        </p:nvSpPr>
        <p:spPr bwMode="auto">
          <a:xfrm>
            <a:off x="304800" y="52117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A</a:t>
            </a:r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2895600" y="52879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B</a:t>
            </a:r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3886200" y="44497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C</a:t>
            </a:r>
          </a:p>
        </p:txBody>
      </p:sp>
      <p:sp>
        <p:nvSpPr>
          <p:cNvPr id="87050" name="Text Box 10"/>
          <p:cNvSpPr txBox="1">
            <a:spLocks noChangeArrowheads="1"/>
          </p:cNvSpPr>
          <p:nvPr/>
        </p:nvSpPr>
        <p:spPr bwMode="auto">
          <a:xfrm>
            <a:off x="76200" y="2544763"/>
            <a:ext cx="7620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A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3124200" y="2727325"/>
            <a:ext cx="6858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B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87052" name="Text Box 12"/>
          <p:cNvSpPr txBox="1">
            <a:spLocks noChangeArrowheads="1"/>
          </p:cNvSpPr>
          <p:nvPr/>
        </p:nvSpPr>
        <p:spPr bwMode="auto">
          <a:xfrm>
            <a:off x="1143000" y="1584325"/>
            <a:ext cx="7620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D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87053" name="Text Box 13"/>
          <p:cNvSpPr txBox="1">
            <a:spLocks noChangeArrowheads="1"/>
          </p:cNvSpPr>
          <p:nvPr/>
        </p:nvSpPr>
        <p:spPr bwMode="auto">
          <a:xfrm>
            <a:off x="3962400" y="1706563"/>
            <a:ext cx="7620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C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87054" name="Line 14"/>
          <p:cNvSpPr>
            <a:spLocks noChangeShapeType="1"/>
          </p:cNvSpPr>
          <p:nvPr/>
        </p:nvSpPr>
        <p:spPr bwMode="auto">
          <a:xfrm>
            <a:off x="685800" y="2846388"/>
            <a:ext cx="243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87055" name="Text Box 15"/>
          <p:cNvSpPr txBox="1">
            <a:spLocks noChangeArrowheads="1"/>
          </p:cNvSpPr>
          <p:nvPr/>
        </p:nvSpPr>
        <p:spPr bwMode="auto">
          <a:xfrm>
            <a:off x="685800" y="457200"/>
            <a:ext cx="8077200" cy="6985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正方体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AC</a:t>
            </a:r>
            <a:r>
              <a:rPr lang="en-US" altLang="zh-CN" sz="36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的棱长为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1,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求下列距离问题</a:t>
            </a:r>
          </a:p>
        </p:txBody>
      </p:sp>
      <p:sp>
        <p:nvSpPr>
          <p:cNvPr id="87056" name="Text Box 16"/>
          <p:cNvSpPr txBox="1">
            <a:spLocks noChangeArrowheads="1"/>
          </p:cNvSpPr>
          <p:nvPr/>
        </p:nvSpPr>
        <p:spPr bwMode="auto">
          <a:xfrm>
            <a:off x="5029200" y="1447800"/>
            <a:ext cx="3740150" cy="679450"/>
          </a:xfrm>
          <a:prstGeom prst="rect">
            <a:avLst/>
          </a:prstGeom>
          <a:solidFill>
            <a:srgbClr val="66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(1)A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到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CD</a:t>
            </a:r>
            <a:r>
              <a:rPr lang="en-US" altLang="zh-CN" sz="36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的距离</a:t>
            </a:r>
          </a:p>
        </p:txBody>
      </p:sp>
      <p:sp>
        <p:nvSpPr>
          <p:cNvPr id="87057" name="Text Box 17"/>
          <p:cNvSpPr txBox="1">
            <a:spLocks noChangeArrowheads="1"/>
          </p:cNvSpPr>
          <p:nvPr/>
        </p:nvSpPr>
        <p:spPr bwMode="auto">
          <a:xfrm>
            <a:off x="1371600" y="4556125"/>
            <a:ext cx="5334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D</a:t>
            </a:r>
          </a:p>
        </p:txBody>
      </p:sp>
      <p:sp>
        <p:nvSpPr>
          <p:cNvPr id="87058" name="Text Box 18"/>
          <p:cNvSpPr txBox="1">
            <a:spLocks noChangeArrowheads="1"/>
          </p:cNvSpPr>
          <p:nvPr/>
        </p:nvSpPr>
        <p:spPr bwMode="auto">
          <a:xfrm>
            <a:off x="5029200" y="2292350"/>
            <a:ext cx="3740150" cy="67945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(2)A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到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BD</a:t>
            </a:r>
            <a:r>
              <a:rPr lang="en-US" altLang="zh-CN" sz="36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的距离</a:t>
            </a:r>
          </a:p>
        </p:txBody>
      </p:sp>
      <p:sp>
        <p:nvSpPr>
          <p:cNvPr id="87059" name="Line 19"/>
          <p:cNvSpPr>
            <a:spLocks noChangeShapeType="1"/>
          </p:cNvSpPr>
          <p:nvPr/>
        </p:nvSpPr>
        <p:spPr bwMode="auto">
          <a:xfrm>
            <a:off x="1447800" y="2133600"/>
            <a:ext cx="1676400" cy="3124200"/>
          </a:xfrm>
          <a:prstGeom prst="line">
            <a:avLst/>
          </a:prstGeom>
          <a:noFill/>
          <a:ln w="57150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6916" name="Freeform 20"/>
          <p:cNvSpPr>
            <a:spLocks/>
          </p:cNvSpPr>
          <p:nvPr/>
        </p:nvSpPr>
        <p:spPr bwMode="auto">
          <a:xfrm>
            <a:off x="685800" y="2209800"/>
            <a:ext cx="2438400" cy="3048000"/>
          </a:xfrm>
          <a:custGeom>
            <a:avLst/>
            <a:gdLst>
              <a:gd name="T0" fmla="*/ 1536 w 1536"/>
              <a:gd name="T1" fmla="*/ 1920 h 1920"/>
              <a:gd name="T2" fmla="*/ 0 w 1536"/>
              <a:gd name="T3" fmla="*/ 1920 h 1920"/>
              <a:gd name="T4" fmla="*/ 480 w 1536"/>
              <a:gd name="T5" fmla="*/ 0 h 1920"/>
              <a:gd name="T6" fmla="*/ 1536 w 1536"/>
              <a:gd name="T7" fmla="*/ 1920 h 1920"/>
              <a:gd name="T8" fmla="*/ 0 60000 65536"/>
              <a:gd name="T9" fmla="*/ 0 60000 65536"/>
              <a:gd name="T10" fmla="*/ 0 60000 65536"/>
              <a:gd name="T11" fmla="*/ 0 60000 65536"/>
              <a:gd name="T12" fmla="*/ 0 w 1536"/>
              <a:gd name="T13" fmla="*/ 0 h 1920"/>
              <a:gd name="T14" fmla="*/ 1536 w 1536"/>
              <a:gd name="T15" fmla="*/ 1920 h 19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36" h="1920">
                <a:moveTo>
                  <a:pt x="1536" y="1920"/>
                </a:moveTo>
                <a:lnTo>
                  <a:pt x="0" y="1920"/>
                </a:lnTo>
                <a:lnTo>
                  <a:pt x="480" y="0"/>
                </a:lnTo>
                <a:lnTo>
                  <a:pt x="1536" y="1920"/>
                </a:lnTo>
                <a:close/>
              </a:path>
            </a:pathLst>
          </a:custGeom>
          <a:solidFill>
            <a:srgbClr val="33CCCC">
              <a:alpha val="50195"/>
            </a:srgbClr>
          </a:solidFill>
          <a:ln w="38100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7061" name="Rectangle 21"/>
          <p:cNvSpPr>
            <a:spLocks noChangeArrowheads="1"/>
          </p:cNvSpPr>
          <p:nvPr/>
        </p:nvSpPr>
        <p:spPr bwMode="auto">
          <a:xfrm>
            <a:off x="684213" y="2849563"/>
            <a:ext cx="2439987" cy="2439987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6918" name="Line 22"/>
          <p:cNvSpPr>
            <a:spLocks noChangeShapeType="1"/>
          </p:cNvSpPr>
          <p:nvPr/>
        </p:nvSpPr>
        <p:spPr bwMode="auto">
          <a:xfrm flipV="1">
            <a:off x="685800" y="4343400"/>
            <a:ext cx="1905000" cy="914400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7063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3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916" grpId="0" animBg="1"/>
      <p:bldP spid="3369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AutoShape 2"/>
          <p:cNvSpPr>
            <a:spLocks noChangeArrowheads="1"/>
          </p:cNvSpPr>
          <p:nvPr/>
        </p:nvSpPr>
        <p:spPr bwMode="auto">
          <a:xfrm>
            <a:off x="685800" y="2163763"/>
            <a:ext cx="3200400" cy="685800"/>
          </a:xfrm>
          <a:prstGeom prst="parallelogram">
            <a:avLst>
              <a:gd name="adj" fmla="val 116667"/>
            </a:avLst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8067" name="AutoShape 3"/>
          <p:cNvSpPr>
            <a:spLocks noChangeArrowheads="1"/>
          </p:cNvSpPr>
          <p:nvPr/>
        </p:nvSpPr>
        <p:spPr bwMode="auto">
          <a:xfrm>
            <a:off x="723900" y="4611688"/>
            <a:ext cx="3200400" cy="685800"/>
          </a:xfrm>
          <a:prstGeom prst="parallelogram">
            <a:avLst>
              <a:gd name="adj" fmla="val 116667"/>
            </a:avLst>
          </a:prstGeom>
          <a:noFill/>
          <a:ln w="57150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1485900" y="2163763"/>
            <a:ext cx="2439988" cy="2439987"/>
          </a:xfrm>
          <a:prstGeom prst="rect">
            <a:avLst/>
          </a:prstGeom>
          <a:noFill/>
          <a:ln w="57150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8069" name="Line 5"/>
          <p:cNvSpPr>
            <a:spLocks noChangeShapeType="1"/>
          </p:cNvSpPr>
          <p:nvPr/>
        </p:nvSpPr>
        <p:spPr bwMode="auto">
          <a:xfrm>
            <a:off x="3924300" y="2162175"/>
            <a:ext cx="0" cy="24399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8070" name="Line 6"/>
          <p:cNvSpPr>
            <a:spLocks noChangeShapeType="1"/>
          </p:cNvSpPr>
          <p:nvPr/>
        </p:nvSpPr>
        <p:spPr bwMode="auto">
          <a:xfrm flipV="1">
            <a:off x="3124200" y="4602163"/>
            <a:ext cx="83820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304800" y="52117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A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895600" y="52879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B</a:t>
            </a:r>
          </a:p>
        </p:txBody>
      </p:sp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3886200" y="44497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C</a:t>
            </a:r>
          </a:p>
        </p:txBody>
      </p:sp>
      <p:sp>
        <p:nvSpPr>
          <p:cNvPr id="88074" name="Text Box 10"/>
          <p:cNvSpPr txBox="1">
            <a:spLocks noChangeArrowheads="1"/>
          </p:cNvSpPr>
          <p:nvPr/>
        </p:nvSpPr>
        <p:spPr bwMode="auto">
          <a:xfrm>
            <a:off x="76200" y="2544763"/>
            <a:ext cx="7620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A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3124200" y="2727325"/>
            <a:ext cx="6858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B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1143000" y="1584325"/>
            <a:ext cx="7620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D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88077" name="Text Box 13"/>
          <p:cNvSpPr txBox="1">
            <a:spLocks noChangeArrowheads="1"/>
          </p:cNvSpPr>
          <p:nvPr/>
        </p:nvSpPr>
        <p:spPr bwMode="auto">
          <a:xfrm>
            <a:off x="3962400" y="1706563"/>
            <a:ext cx="7620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C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88078" name="Line 14"/>
          <p:cNvSpPr>
            <a:spLocks noChangeShapeType="1"/>
          </p:cNvSpPr>
          <p:nvPr/>
        </p:nvSpPr>
        <p:spPr bwMode="auto">
          <a:xfrm>
            <a:off x="685800" y="2846388"/>
            <a:ext cx="243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88079" name="Text Box 15"/>
          <p:cNvSpPr txBox="1">
            <a:spLocks noChangeArrowheads="1"/>
          </p:cNvSpPr>
          <p:nvPr/>
        </p:nvSpPr>
        <p:spPr bwMode="auto">
          <a:xfrm>
            <a:off x="685800" y="457200"/>
            <a:ext cx="8077200" cy="6985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/>
              <a:t>正方体</a:t>
            </a:r>
            <a:r>
              <a:rPr lang="en-US" altLang="zh-CN" sz="3600" b="1" i="0"/>
              <a:t>AC</a:t>
            </a:r>
            <a:r>
              <a:rPr lang="en-US" altLang="zh-CN" sz="3600" b="1" i="0" baseline="-25000"/>
              <a:t>1</a:t>
            </a:r>
            <a:r>
              <a:rPr lang="zh-CN" altLang="en-US" sz="3600" b="1" i="0"/>
              <a:t>的棱长为</a:t>
            </a:r>
            <a:r>
              <a:rPr lang="en-US" altLang="zh-CN" sz="3600" b="1" i="0"/>
              <a:t>1,</a:t>
            </a:r>
            <a:r>
              <a:rPr lang="zh-CN" altLang="en-US" sz="3600" b="1" i="0"/>
              <a:t>求下列距离问题</a:t>
            </a:r>
          </a:p>
        </p:txBody>
      </p:sp>
      <p:sp>
        <p:nvSpPr>
          <p:cNvPr id="88080" name="Text Box 16"/>
          <p:cNvSpPr txBox="1">
            <a:spLocks noChangeArrowheads="1"/>
          </p:cNvSpPr>
          <p:nvPr/>
        </p:nvSpPr>
        <p:spPr bwMode="auto">
          <a:xfrm>
            <a:off x="5029200" y="1447800"/>
            <a:ext cx="3740150" cy="679450"/>
          </a:xfrm>
          <a:prstGeom prst="rect">
            <a:avLst/>
          </a:prstGeom>
          <a:solidFill>
            <a:srgbClr val="66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i="0"/>
              <a:t>(1)A</a:t>
            </a:r>
            <a:r>
              <a:rPr lang="zh-CN" altLang="en-US" sz="3600" b="1" i="0"/>
              <a:t>到</a:t>
            </a:r>
            <a:r>
              <a:rPr lang="en-US" altLang="zh-CN" sz="3600" b="1" i="0"/>
              <a:t>CD</a:t>
            </a:r>
            <a:r>
              <a:rPr lang="en-US" altLang="zh-CN" sz="3600" b="1" i="0" baseline="-25000"/>
              <a:t>1</a:t>
            </a:r>
            <a:r>
              <a:rPr lang="zh-CN" altLang="en-US" sz="3600" b="1" i="0"/>
              <a:t>的距离</a:t>
            </a:r>
          </a:p>
        </p:txBody>
      </p:sp>
      <p:sp>
        <p:nvSpPr>
          <p:cNvPr id="88081" name="Text Box 17"/>
          <p:cNvSpPr txBox="1">
            <a:spLocks noChangeArrowheads="1"/>
          </p:cNvSpPr>
          <p:nvPr/>
        </p:nvSpPr>
        <p:spPr bwMode="auto">
          <a:xfrm>
            <a:off x="1371600" y="4556125"/>
            <a:ext cx="5334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D</a:t>
            </a:r>
          </a:p>
        </p:txBody>
      </p:sp>
      <p:sp>
        <p:nvSpPr>
          <p:cNvPr id="88082" name="Text Box 18"/>
          <p:cNvSpPr txBox="1">
            <a:spLocks noChangeArrowheads="1"/>
          </p:cNvSpPr>
          <p:nvPr/>
        </p:nvSpPr>
        <p:spPr bwMode="auto">
          <a:xfrm>
            <a:off x="5029200" y="2292350"/>
            <a:ext cx="3740150" cy="679450"/>
          </a:xfrm>
          <a:prstGeom prst="rect">
            <a:avLst/>
          </a:prstGeom>
          <a:solidFill>
            <a:srgbClr val="66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i="0"/>
              <a:t>(2)A</a:t>
            </a:r>
            <a:r>
              <a:rPr lang="zh-CN" altLang="en-US" sz="3600" b="1" i="0"/>
              <a:t>到</a:t>
            </a:r>
            <a:r>
              <a:rPr lang="en-US" altLang="zh-CN" sz="3600" b="1" i="0"/>
              <a:t>BD</a:t>
            </a:r>
            <a:r>
              <a:rPr lang="en-US" altLang="zh-CN" sz="3600" b="1" i="0" baseline="-25000"/>
              <a:t>1</a:t>
            </a:r>
            <a:r>
              <a:rPr lang="zh-CN" altLang="en-US" sz="3600" b="1" i="0"/>
              <a:t>的距离</a:t>
            </a:r>
          </a:p>
        </p:txBody>
      </p:sp>
      <p:sp>
        <p:nvSpPr>
          <p:cNvPr id="88083" name="Text Box 19"/>
          <p:cNvSpPr txBox="1">
            <a:spLocks noChangeArrowheads="1"/>
          </p:cNvSpPr>
          <p:nvPr/>
        </p:nvSpPr>
        <p:spPr bwMode="auto">
          <a:xfrm>
            <a:off x="5022850" y="3181350"/>
            <a:ext cx="3740150" cy="679450"/>
          </a:xfrm>
          <a:prstGeom prst="rect">
            <a:avLst/>
          </a:prstGeom>
          <a:solidFill>
            <a:srgbClr val="66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i="0"/>
              <a:t>(3)A</a:t>
            </a:r>
            <a:r>
              <a:rPr lang="zh-CN" altLang="en-US" sz="3600" b="1" i="0"/>
              <a:t>到面</a:t>
            </a:r>
            <a:r>
              <a:rPr lang="en-US" altLang="zh-CN" sz="3600" b="1" i="0"/>
              <a:t>A</a:t>
            </a:r>
            <a:r>
              <a:rPr lang="en-US" altLang="zh-CN" sz="3600" b="1" i="0" baseline="-25000"/>
              <a:t>1</a:t>
            </a:r>
            <a:r>
              <a:rPr lang="en-US" altLang="zh-CN" sz="3600" b="1" i="0"/>
              <a:t>B</a:t>
            </a:r>
            <a:r>
              <a:rPr lang="en-US" altLang="zh-CN" sz="3600" b="1" i="0" baseline="-25000"/>
              <a:t>1</a:t>
            </a:r>
            <a:r>
              <a:rPr lang="en-US" altLang="zh-CN" sz="3600" b="1" i="0"/>
              <a:t>CD</a:t>
            </a:r>
          </a:p>
        </p:txBody>
      </p:sp>
      <p:sp>
        <p:nvSpPr>
          <p:cNvPr id="88084" name="Text Box 20"/>
          <p:cNvSpPr txBox="1">
            <a:spLocks noChangeArrowheads="1"/>
          </p:cNvSpPr>
          <p:nvPr/>
        </p:nvSpPr>
        <p:spPr bwMode="auto">
          <a:xfrm>
            <a:off x="5029200" y="4114800"/>
            <a:ext cx="3740150" cy="67945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 i="0"/>
              <a:t>(4)A</a:t>
            </a:r>
            <a:r>
              <a:rPr lang="zh-CN" altLang="en-US" sz="3600" b="1" i="0"/>
              <a:t>到平面</a:t>
            </a:r>
            <a:r>
              <a:rPr lang="en-US" altLang="zh-CN" sz="3600" b="1" i="0"/>
              <a:t>BB</a:t>
            </a:r>
            <a:r>
              <a:rPr lang="en-US" altLang="zh-CN" sz="3600" b="1" i="0" baseline="-25000"/>
              <a:t>1</a:t>
            </a:r>
            <a:r>
              <a:rPr lang="en-US" altLang="zh-CN" sz="3600" b="1" i="0"/>
              <a:t>D</a:t>
            </a:r>
            <a:r>
              <a:rPr lang="en-US" altLang="zh-CN" sz="3600" b="1" i="0" baseline="-25000"/>
              <a:t>1</a:t>
            </a:r>
          </a:p>
        </p:txBody>
      </p:sp>
      <p:sp>
        <p:nvSpPr>
          <p:cNvPr id="338965" name="Freeform 21"/>
          <p:cNvSpPr>
            <a:spLocks/>
          </p:cNvSpPr>
          <p:nvPr/>
        </p:nvSpPr>
        <p:spPr bwMode="auto">
          <a:xfrm>
            <a:off x="1504950" y="2133600"/>
            <a:ext cx="1600200" cy="3124200"/>
          </a:xfrm>
          <a:custGeom>
            <a:avLst/>
            <a:gdLst>
              <a:gd name="T0" fmla="*/ 0 w 1008"/>
              <a:gd name="T1" fmla="*/ 0 h 1968"/>
              <a:gd name="T2" fmla="*/ 1008 w 1008"/>
              <a:gd name="T3" fmla="*/ 432 h 1968"/>
              <a:gd name="T4" fmla="*/ 1008 w 1008"/>
              <a:gd name="T5" fmla="*/ 1968 h 1968"/>
              <a:gd name="T6" fmla="*/ 0 w 1008"/>
              <a:gd name="T7" fmla="*/ 0 h 1968"/>
              <a:gd name="T8" fmla="*/ 0 60000 65536"/>
              <a:gd name="T9" fmla="*/ 0 60000 65536"/>
              <a:gd name="T10" fmla="*/ 0 60000 65536"/>
              <a:gd name="T11" fmla="*/ 0 60000 65536"/>
              <a:gd name="T12" fmla="*/ 0 w 1008"/>
              <a:gd name="T13" fmla="*/ 0 h 1968"/>
              <a:gd name="T14" fmla="*/ 1008 w 1008"/>
              <a:gd name="T15" fmla="*/ 1968 h 196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08" h="1968">
                <a:moveTo>
                  <a:pt x="0" y="0"/>
                </a:moveTo>
                <a:lnTo>
                  <a:pt x="1008" y="432"/>
                </a:lnTo>
                <a:lnTo>
                  <a:pt x="1008" y="1968"/>
                </a:lnTo>
                <a:lnTo>
                  <a:pt x="0" y="0"/>
                </a:lnTo>
                <a:close/>
              </a:path>
            </a:pathLst>
          </a:custGeom>
          <a:solidFill>
            <a:srgbClr val="3366FF">
              <a:alpha val="50195"/>
            </a:srgbClr>
          </a:solidFill>
          <a:ln w="38100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966" name="Freeform 22"/>
          <p:cNvSpPr>
            <a:spLocks/>
          </p:cNvSpPr>
          <p:nvPr/>
        </p:nvSpPr>
        <p:spPr bwMode="auto">
          <a:xfrm>
            <a:off x="1476375" y="2133600"/>
            <a:ext cx="1598613" cy="3124200"/>
          </a:xfrm>
          <a:custGeom>
            <a:avLst/>
            <a:gdLst>
              <a:gd name="T0" fmla="*/ 0 w 1056"/>
              <a:gd name="T1" fmla="*/ 0 h 1968"/>
              <a:gd name="T2" fmla="*/ 48 w 1056"/>
              <a:gd name="T3" fmla="*/ 1584 h 1968"/>
              <a:gd name="T4" fmla="*/ 1056 w 1056"/>
              <a:gd name="T5" fmla="*/ 1968 h 1968"/>
              <a:gd name="T6" fmla="*/ 0 w 1056"/>
              <a:gd name="T7" fmla="*/ 0 h 1968"/>
              <a:gd name="T8" fmla="*/ 0 60000 65536"/>
              <a:gd name="T9" fmla="*/ 0 60000 65536"/>
              <a:gd name="T10" fmla="*/ 0 60000 65536"/>
              <a:gd name="T11" fmla="*/ 0 60000 65536"/>
              <a:gd name="T12" fmla="*/ 0 w 1056"/>
              <a:gd name="T13" fmla="*/ 0 h 1968"/>
              <a:gd name="T14" fmla="*/ 1056 w 1056"/>
              <a:gd name="T15" fmla="*/ 1968 h 196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56" h="1968">
                <a:moveTo>
                  <a:pt x="0" y="0"/>
                </a:moveTo>
                <a:lnTo>
                  <a:pt x="48" y="1584"/>
                </a:lnTo>
                <a:lnTo>
                  <a:pt x="1056" y="1968"/>
                </a:lnTo>
                <a:lnTo>
                  <a:pt x="0" y="0"/>
                </a:lnTo>
                <a:close/>
              </a:path>
            </a:pathLst>
          </a:custGeom>
          <a:solidFill>
            <a:srgbClr val="3366FF">
              <a:alpha val="50195"/>
            </a:srgbClr>
          </a:solidFill>
          <a:ln w="38100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8087" name="Rectangle 23"/>
          <p:cNvSpPr>
            <a:spLocks noChangeArrowheads="1"/>
          </p:cNvSpPr>
          <p:nvPr/>
        </p:nvSpPr>
        <p:spPr bwMode="auto">
          <a:xfrm>
            <a:off x="684213" y="2849563"/>
            <a:ext cx="2439987" cy="2439987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968" name="Line 24"/>
          <p:cNvSpPr>
            <a:spLocks noChangeShapeType="1"/>
          </p:cNvSpPr>
          <p:nvPr/>
        </p:nvSpPr>
        <p:spPr bwMode="auto">
          <a:xfrm flipV="1">
            <a:off x="685800" y="4648200"/>
            <a:ext cx="3200400" cy="60960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969" name="Line 25"/>
          <p:cNvSpPr>
            <a:spLocks noChangeShapeType="1"/>
          </p:cNvSpPr>
          <p:nvPr/>
        </p:nvSpPr>
        <p:spPr bwMode="auto">
          <a:xfrm flipV="1">
            <a:off x="685800" y="4953000"/>
            <a:ext cx="1676400" cy="304800"/>
          </a:xfrm>
          <a:prstGeom prst="line">
            <a:avLst/>
          </a:prstGeom>
          <a:noFill/>
          <a:ln w="7620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8090" name="AutoShape 2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38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38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38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965" grpId="0" animBg="1"/>
      <p:bldP spid="338966" grpId="0" animBg="1"/>
      <p:bldP spid="338968" grpId="0" animBg="1"/>
      <p:bldP spid="33896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Line 2"/>
          <p:cNvSpPr>
            <a:spLocks noChangeShapeType="1"/>
          </p:cNvSpPr>
          <p:nvPr/>
        </p:nvSpPr>
        <p:spPr bwMode="auto">
          <a:xfrm>
            <a:off x="1676400" y="4191000"/>
            <a:ext cx="1752600" cy="1219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091" name="AutoShape 3"/>
          <p:cNvSpPr>
            <a:spLocks noChangeArrowheads="1"/>
          </p:cNvSpPr>
          <p:nvPr/>
        </p:nvSpPr>
        <p:spPr bwMode="auto">
          <a:xfrm>
            <a:off x="762000" y="4191000"/>
            <a:ext cx="3581400" cy="1219200"/>
          </a:xfrm>
          <a:prstGeom prst="parallelogram">
            <a:avLst>
              <a:gd name="adj" fmla="val 73438"/>
            </a:avLst>
          </a:prstGeom>
          <a:solidFill>
            <a:srgbClr val="3366FF">
              <a:alpha val="50195"/>
            </a:srgbClr>
          </a:solidFill>
          <a:ln w="38100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9092" name="Line 4"/>
          <p:cNvSpPr>
            <a:spLocks noChangeShapeType="1"/>
          </p:cNvSpPr>
          <p:nvPr/>
        </p:nvSpPr>
        <p:spPr bwMode="auto">
          <a:xfrm flipV="1">
            <a:off x="4360863" y="3200400"/>
            <a:ext cx="0" cy="9890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381000" y="5257800"/>
            <a:ext cx="441325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A</a:t>
            </a:r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3389313" y="5257800"/>
            <a:ext cx="420687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B</a:t>
            </a:r>
          </a:p>
        </p:txBody>
      </p:sp>
      <p:sp>
        <p:nvSpPr>
          <p:cNvPr id="89095" name="Text Box 7"/>
          <p:cNvSpPr txBox="1">
            <a:spLocks noChangeArrowheads="1"/>
          </p:cNvSpPr>
          <p:nvPr/>
        </p:nvSpPr>
        <p:spPr bwMode="auto">
          <a:xfrm>
            <a:off x="4343400" y="4038600"/>
            <a:ext cx="441325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C</a:t>
            </a:r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1371600" y="3733800"/>
            <a:ext cx="441325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D</a:t>
            </a:r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4191000" y="2667000"/>
            <a:ext cx="401638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P</a:t>
            </a:r>
          </a:p>
        </p:txBody>
      </p:sp>
      <p:sp>
        <p:nvSpPr>
          <p:cNvPr id="89098" name="Text Box 10"/>
          <p:cNvSpPr txBox="1">
            <a:spLocks noChangeArrowheads="1"/>
          </p:cNvSpPr>
          <p:nvPr/>
        </p:nvSpPr>
        <p:spPr bwMode="auto">
          <a:xfrm>
            <a:off x="1981200" y="5348288"/>
            <a:ext cx="401638" cy="5191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F</a:t>
            </a:r>
          </a:p>
        </p:txBody>
      </p:sp>
      <p:sp>
        <p:nvSpPr>
          <p:cNvPr id="89099" name="Text Box 11"/>
          <p:cNvSpPr txBox="1">
            <a:spLocks noChangeArrowheads="1"/>
          </p:cNvSpPr>
          <p:nvPr/>
        </p:nvSpPr>
        <p:spPr bwMode="auto">
          <a:xfrm>
            <a:off x="838200" y="4419600"/>
            <a:ext cx="420688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E</a:t>
            </a:r>
          </a:p>
        </p:txBody>
      </p:sp>
      <p:sp>
        <p:nvSpPr>
          <p:cNvPr id="89100" name="Line 12"/>
          <p:cNvSpPr>
            <a:spLocks noChangeShapeType="1"/>
          </p:cNvSpPr>
          <p:nvPr/>
        </p:nvSpPr>
        <p:spPr bwMode="auto">
          <a:xfrm>
            <a:off x="762000" y="5410200"/>
            <a:ext cx="2667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101" name="Line 13"/>
          <p:cNvSpPr>
            <a:spLocks noChangeShapeType="1"/>
          </p:cNvSpPr>
          <p:nvPr/>
        </p:nvSpPr>
        <p:spPr bwMode="auto">
          <a:xfrm flipH="1">
            <a:off x="762000" y="4191000"/>
            <a:ext cx="914400" cy="1219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102" name="Line 14"/>
          <p:cNvSpPr>
            <a:spLocks noChangeShapeType="1"/>
          </p:cNvSpPr>
          <p:nvPr/>
        </p:nvSpPr>
        <p:spPr bwMode="auto">
          <a:xfrm flipH="1">
            <a:off x="3429000" y="4191000"/>
            <a:ext cx="914400" cy="1219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103" name="Line 15"/>
          <p:cNvSpPr>
            <a:spLocks noChangeShapeType="1"/>
          </p:cNvSpPr>
          <p:nvPr/>
        </p:nvSpPr>
        <p:spPr bwMode="auto">
          <a:xfrm flipH="1">
            <a:off x="1676400" y="4191000"/>
            <a:ext cx="762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104" name="Line 16"/>
          <p:cNvSpPr>
            <a:spLocks noChangeShapeType="1"/>
          </p:cNvSpPr>
          <p:nvPr/>
        </p:nvSpPr>
        <p:spPr bwMode="auto">
          <a:xfrm>
            <a:off x="3363913" y="4191000"/>
            <a:ext cx="990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105" name="Freeform 17"/>
          <p:cNvSpPr>
            <a:spLocks/>
          </p:cNvSpPr>
          <p:nvPr/>
        </p:nvSpPr>
        <p:spPr bwMode="auto">
          <a:xfrm>
            <a:off x="1219200" y="3200400"/>
            <a:ext cx="3124200" cy="2209800"/>
          </a:xfrm>
          <a:custGeom>
            <a:avLst/>
            <a:gdLst>
              <a:gd name="T0" fmla="*/ 0 w 1968"/>
              <a:gd name="T1" fmla="*/ 1008 h 1392"/>
              <a:gd name="T2" fmla="*/ 576 w 1968"/>
              <a:gd name="T3" fmla="*/ 1392 h 1392"/>
              <a:gd name="T4" fmla="*/ 1968 w 1968"/>
              <a:gd name="T5" fmla="*/ 0 h 1392"/>
              <a:gd name="T6" fmla="*/ 0 w 1968"/>
              <a:gd name="T7" fmla="*/ 1008 h 1392"/>
              <a:gd name="T8" fmla="*/ 0 60000 65536"/>
              <a:gd name="T9" fmla="*/ 0 60000 65536"/>
              <a:gd name="T10" fmla="*/ 0 60000 65536"/>
              <a:gd name="T11" fmla="*/ 0 60000 65536"/>
              <a:gd name="T12" fmla="*/ 0 w 1968"/>
              <a:gd name="T13" fmla="*/ 0 h 1392"/>
              <a:gd name="T14" fmla="*/ 1968 w 1968"/>
              <a:gd name="T15" fmla="*/ 1392 h 13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8" h="1392">
                <a:moveTo>
                  <a:pt x="0" y="1008"/>
                </a:moveTo>
                <a:lnTo>
                  <a:pt x="576" y="1392"/>
                </a:lnTo>
                <a:lnTo>
                  <a:pt x="1968" y="0"/>
                </a:lnTo>
                <a:lnTo>
                  <a:pt x="0" y="1008"/>
                </a:lnTo>
                <a:close/>
              </a:path>
            </a:pathLst>
          </a:custGeom>
          <a:solidFill>
            <a:srgbClr val="FF6600">
              <a:alpha val="50195"/>
            </a:srgbClr>
          </a:solidFill>
          <a:ln w="38100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106" name="Line 18"/>
          <p:cNvSpPr>
            <a:spLocks noChangeShapeType="1"/>
          </p:cNvSpPr>
          <p:nvPr/>
        </p:nvSpPr>
        <p:spPr bwMode="auto">
          <a:xfrm flipV="1">
            <a:off x="1219200" y="3200400"/>
            <a:ext cx="3124200" cy="1600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107" name="Line 19"/>
          <p:cNvSpPr>
            <a:spLocks noChangeShapeType="1"/>
          </p:cNvSpPr>
          <p:nvPr/>
        </p:nvSpPr>
        <p:spPr bwMode="auto">
          <a:xfrm>
            <a:off x="1219200" y="4800600"/>
            <a:ext cx="9144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108" name="Oval 20"/>
          <p:cNvSpPr>
            <a:spLocks noChangeArrowheads="1"/>
          </p:cNvSpPr>
          <p:nvPr/>
        </p:nvSpPr>
        <p:spPr bwMode="auto">
          <a:xfrm>
            <a:off x="3384550" y="5356225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9109" name="Text Box 21"/>
          <p:cNvSpPr txBox="1">
            <a:spLocks noChangeArrowheads="1"/>
          </p:cNvSpPr>
          <p:nvPr/>
        </p:nvSpPr>
        <p:spPr bwMode="auto">
          <a:xfrm>
            <a:off x="250825" y="260350"/>
            <a:ext cx="8101013" cy="1778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已知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:ABCD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是边长为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的正方形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,E,F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分别是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AD,AB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的中点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,PC⊥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ABCD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PC=2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，</a:t>
            </a:r>
          </a:p>
          <a:p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求点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到平面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PEF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的距离？</a:t>
            </a:r>
          </a:p>
        </p:txBody>
      </p:sp>
      <p:sp>
        <p:nvSpPr>
          <p:cNvPr id="339990" name="Line 22"/>
          <p:cNvSpPr>
            <a:spLocks noChangeShapeType="1"/>
          </p:cNvSpPr>
          <p:nvPr/>
        </p:nvSpPr>
        <p:spPr bwMode="auto">
          <a:xfrm flipV="1">
            <a:off x="762000" y="4191000"/>
            <a:ext cx="3505200" cy="1219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111" name="Line 23"/>
          <p:cNvSpPr>
            <a:spLocks noChangeShapeType="1"/>
          </p:cNvSpPr>
          <p:nvPr/>
        </p:nvSpPr>
        <p:spPr bwMode="auto">
          <a:xfrm flipV="1">
            <a:off x="2133600" y="3200400"/>
            <a:ext cx="2209800" cy="2209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9992" name="Text Box 24"/>
          <p:cNvSpPr txBox="1">
            <a:spLocks noChangeArrowheads="1"/>
          </p:cNvSpPr>
          <p:nvPr/>
        </p:nvSpPr>
        <p:spPr bwMode="auto">
          <a:xfrm>
            <a:off x="1409700" y="4991100"/>
            <a:ext cx="460375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G</a:t>
            </a:r>
          </a:p>
        </p:txBody>
      </p:sp>
      <p:sp>
        <p:nvSpPr>
          <p:cNvPr id="339993" name="Text Box 25"/>
          <p:cNvSpPr txBox="1">
            <a:spLocks noChangeArrowheads="1"/>
          </p:cNvSpPr>
          <p:nvPr/>
        </p:nvSpPr>
        <p:spPr bwMode="auto">
          <a:xfrm>
            <a:off x="2740025" y="4586288"/>
            <a:ext cx="460375" cy="5191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O</a:t>
            </a:r>
          </a:p>
        </p:txBody>
      </p:sp>
      <p:sp>
        <p:nvSpPr>
          <p:cNvPr id="339994" name="Line 26"/>
          <p:cNvSpPr>
            <a:spLocks noChangeShapeType="1"/>
          </p:cNvSpPr>
          <p:nvPr/>
        </p:nvSpPr>
        <p:spPr bwMode="auto">
          <a:xfrm flipH="1">
            <a:off x="1600200" y="3200400"/>
            <a:ext cx="2743200" cy="19050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9995" name="Line 27"/>
          <p:cNvSpPr>
            <a:spLocks noChangeShapeType="1"/>
          </p:cNvSpPr>
          <p:nvPr/>
        </p:nvSpPr>
        <p:spPr bwMode="auto">
          <a:xfrm flipH="1" flipV="1">
            <a:off x="2457450" y="4495800"/>
            <a:ext cx="76200" cy="3048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9996" name="Text Box 28"/>
          <p:cNvSpPr txBox="1">
            <a:spLocks noChangeArrowheads="1"/>
          </p:cNvSpPr>
          <p:nvPr/>
        </p:nvSpPr>
        <p:spPr bwMode="auto">
          <a:xfrm>
            <a:off x="2076450" y="4133850"/>
            <a:ext cx="460375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339997" name="Text Box 29"/>
          <p:cNvSpPr txBox="1">
            <a:spLocks noChangeArrowheads="1"/>
          </p:cNvSpPr>
          <p:nvPr/>
        </p:nvSpPr>
        <p:spPr bwMode="auto">
          <a:xfrm>
            <a:off x="5867400" y="3429000"/>
            <a:ext cx="1676400" cy="698500"/>
          </a:xfrm>
          <a:prstGeom prst="rect">
            <a:avLst/>
          </a:prstGeom>
          <a:solidFill>
            <a:schemeClr val="hlink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/>
              <a:t>点</a:t>
            </a:r>
            <a:r>
              <a:rPr lang="en-US" altLang="zh-CN" sz="3600" b="1" i="0">
                <a:cs typeface="Times New Roman" pitchFamily="18" charset="0"/>
              </a:rPr>
              <a:t>—</a:t>
            </a:r>
            <a:r>
              <a:rPr lang="zh-CN" altLang="en-US" sz="3600" b="1" i="0"/>
              <a:t>线</a:t>
            </a:r>
          </a:p>
        </p:txBody>
      </p:sp>
      <p:sp>
        <p:nvSpPr>
          <p:cNvPr id="339998" name="Text Box 30"/>
          <p:cNvSpPr txBox="1">
            <a:spLocks noChangeArrowheads="1"/>
          </p:cNvSpPr>
          <p:nvPr/>
        </p:nvSpPr>
        <p:spPr bwMode="auto">
          <a:xfrm>
            <a:off x="4572000" y="5181600"/>
            <a:ext cx="1676400" cy="698500"/>
          </a:xfrm>
          <a:prstGeom prst="rect">
            <a:avLst/>
          </a:prstGeom>
          <a:solidFill>
            <a:schemeClr val="hlink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/>
              <a:t>点</a:t>
            </a:r>
            <a:r>
              <a:rPr lang="en-US" altLang="zh-CN" sz="3600" b="1" i="0">
                <a:cs typeface="Times New Roman" pitchFamily="18" charset="0"/>
              </a:rPr>
              <a:t>—</a:t>
            </a:r>
            <a:r>
              <a:rPr lang="zh-CN" altLang="en-US" sz="3600" b="1" i="0"/>
              <a:t>面</a:t>
            </a:r>
          </a:p>
        </p:txBody>
      </p:sp>
      <p:sp>
        <p:nvSpPr>
          <p:cNvPr id="339999" name="Text Box 31"/>
          <p:cNvSpPr txBox="1">
            <a:spLocks noChangeArrowheads="1"/>
          </p:cNvSpPr>
          <p:nvPr/>
        </p:nvSpPr>
        <p:spPr bwMode="auto">
          <a:xfrm>
            <a:off x="7315200" y="5105400"/>
            <a:ext cx="1676400" cy="698500"/>
          </a:xfrm>
          <a:prstGeom prst="rect">
            <a:avLst/>
          </a:prstGeom>
          <a:solidFill>
            <a:schemeClr val="hlink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/>
              <a:t>线</a:t>
            </a:r>
            <a:r>
              <a:rPr lang="en-US" altLang="zh-CN" sz="3600" b="1" i="0">
                <a:cs typeface="Times New Roman" pitchFamily="18" charset="0"/>
              </a:rPr>
              <a:t>—</a:t>
            </a:r>
            <a:r>
              <a:rPr lang="zh-CN" altLang="en-US" sz="3600" b="1" i="0"/>
              <a:t>面</a:t>
            </a:r>
          </a:p>
        </p:txBody>
      </p:sp>
      <p:sp>
        <p:nvSpPr>
          <p:cNvPr id="340000" name="AutoShape 32"/>
          <p:cNvSpPr>
            <a:spLocks noChangeArrowheads="1"/>
          </p:cNvSpPr>
          <p:nvPr/>
        </p:nvSpPr>
        <p:spPr bwMode="auto">
          <a:xfrm>
            <a:off x="6286500" y="5410200"/>
            <a:ext cx="990600" cy="228600"/>
          </a:xfrm>
          <a:prstGeom prst="leftRightArrow">
            <a:avLst>
              <a:gd name="adj1" fmla="val 50000"/>
              <a:gd name="adj2" fmla="val 86667"/>
            </a:avLst>
          </a:prstGeom>
          <a:solidFill>
            <a:srgbClr val="FF00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0001" name="AutoShape 33"/>
          <p:cNvSpPr>
            <a:spLocks noChangeArrowheads="1"/>
          </p:cNvSpPr>
          <p:nvPr/>
        </p:nvSpPr>
        <p:spPr bwMode="auto">
          <a:xfrm rot="-3084180">
            <a:off x="5486400" y="4495800"/>
            <a:ext cx="990600" cy="228600"/>
          </a:xfrm>
          <a:prstGeom prst="leftRightArrow">
            <a:avLst>
              <a:gd name="adj1" fmla="val 50000"/>
              <a:gd name="adj2" fmla="val 86667"/>
            </a:avLst>
          </a:prstGeom>
          <a:solidFill>
            <a:srgbClr val="FF00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0002" name="AutoShape 34"/>
          <p:cNvSpPr>
            <a:spLocks noChangeArrowheads="1"/>
          </p:cNvSpPr>
          <p:nvPr/>
        </p:nvSpPr>
        <p:spPr bwMode="auto">
          <a:xfrm rot="3020543">
            <a:off x="7086600" y="4495800"/>
            <a:ext cx="990600" cy="228600"/>
          </a:xfrm>
          <a:prstGeom prst="leftRightArrow">
            <a:avLst>
              <a:gd name="adj1" fmla="val 50000"/>
              <a:gd name="adj2" fmla="val 86667"/>
            </a:avLst>
          </a:prstGeom>
          <a:solidFill>
            <a:srgbClr val="FF00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9123" name="AutoShape 3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39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3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9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9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9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9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9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9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340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340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8" presetClass="entr" presetSubtype="9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340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970" grpId="0" animBg="1"/>
      <p:bldP spid="339990" grpId="0" animBg="1"/>
      <p:bldP spid="339992" grpId="0" autoUpdateAnimBg="0"/>
      <p:bldP spid="339993" grpId="0" autoUpdateAnimBg="0"/>
      <p:bldP spid="339994" grpId="0" animBg="1"/>
      <p:bldP spid="339995" grpId="0" animBg="1"/>
      <p:bldP spid="339996" grpId="0" autoUpdateAnimBg="0"/>
      <p:bldP spid="339997" grpId="0" animBg="1" autoUpdateAnimBg="0"/>
      <p:bldP spid="339998" grpId="0" animBg="1" autoUpdateAnimBg="0"/>
      <p:bldP spid="339999" grpId="0" animBg="1" autoUpdateAnimBg="0"/>
      <p:bldP spid="340000" grpId="0" animBg="1"/>
      <p:bldP spid="340001" grpId="0" animBg="1"/>
      <p:bldP spid="34000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609600" y="609600"/>
            <a:ext cx="7696200" cy="1349375"/>
          </a:xfrm>
          <a:prstGeom prst="rect">
            <a:avLst/>
          </a:prstGeom>
          <a:solidFill>
            <a:schemeClr val="hlink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棱长为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的正四面体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en-US" altLang="zh-CN" sz="4000" b="1" i="0">
                <a:ea typeface="黑体" pitchFamily="2" charset="-122"/>
              </a:rPr>
              <a:t>—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中，求点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到平面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的距离？</a:t>
            </a:r>
          </a:p>
        </p:txBody>
      </p:sp>
      <p:sp>
        <p:nvSpPr>
          <p:cNvPr id="90115" name="Line 3"/>
          <p:cNvSpPr>
            <a:spLocks noChangeShapeType="1"/>
          </p:cNvSpPr>
          <p:nvPr/>
        </p:nvSpPr>
        <p:spPr bwMode="auto">
          <a:xfrm>
            <a:off x="1014413" y="5638800"/>
            <a:ext cx="990600" cy="573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0116" name="Line 4"/>
          <p:cNvSpPr>
            <a:spLocks noChangeShapeType="1"/>
          </p:cNvSpPr>
          <p:nvPr/>
        </p:nvSpPr>
        <p:spPr bwMode="auto">
          <a:xfrm flipV="1">
            <a:off x="2005013" y="5235575"/>
            <a:ext cx="1752600" cy="1012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0117" name="Line 5"/>
          <p:cNvSpPr>
            <a:spLocks noChangeShapeType="1"/>
          </p:cNvSpPr>
          <p:nvPr/>
        </p:nvSpPr>
        <p:spPr bwMode="auto">
          <a:xfrm flipV="1">
            <a:off x="1014413" y="5257800"/>
            <a:ext cx="2743200" cy="38100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0118" name="Rectangle 6"/>
          <p:cNvSpPr>
            <a:spLocks noChangeArrowheads="1"/>
          </p:cNvSpPr>
          <p:nvPr/>
        </p:nvSpPr>
        <p:spPr bwMode="auto">
          <a:xfrm>
            <a:off x="3657600" y="49831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A</a:t>
            </a:r>
          </a:p>
        </p:txBody>
      </p:sp>
      <p:sp>
        <p:nvSpPr>
          <p:cNvPr id="90119" name="Rectangle 7"/>
          <p:cNvSpPr>
            <a:spLocks noChangeArrowheads="1"/>
          </p:cNvSpPr>
          <p:nvPr/>
        </p:nvSpPr>
        <p:spPr bwMode="auto">
          <a:xfrm>
            <a:off x="609600" y="5410200"/>
            <a:ext cx="455613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B</a:t>
            </a:r>
          </a:p>
        </p:txBody>
      </p:sp>
      <p:sp>
        <p:nvSpPr>
          <p:cNvPr id="90120" name="Rectangle 8"/>
          <p:cNvSpPr>
            <a:spLocks noChangeArrowheads="1"/>
          </p:cNvSpPr>
          <p:nvPr/>
        </p:nvSpPr>
        <p:spPr bwMode="auto">
          <a:xfrm>
            <a:off x="1981200" y="6049963"/>
            <a:ext cx="477838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C</a:t>
            </a:r>
          </a:p>
        </p:txBody>
      </p:sp>
      <p:sp>
        <p:nvSpPr>
          <p:cNvPr id="90121" name="Oval 9"/>
          <p:cNvSpPr>
            <a:spLocks noChangeArrowheads="1"/>
          </p:cNvSpPr>
          <p:nvPr/>
        </p:nvSpPr>
        <p:spPr bwMode="auto">
          <a:xfrm>
            <a:off x="2305050" y="5657850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0122" name="Rectangle 10"/>
          <p:cNvSpPr>
            <a:spLocks noChangeArrowheads="1"/>
          </p:cNvSpPr>
          <p:nvPr/>
        </p:nvSpPr>
        <p:spPr bwMode="auto">
          <a:xfrm>
            <a:off x="2243138" y="5516563"/>
            <a:ext cx="500062" cy="5794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O</a:t>
            </a:r>
          </a:p>
        </p:txBody>
      </p:sp>
      <p:sp>
        <p:nvSpPr>
          <p:cNvPr id="90123" name="Line 11"/>
          <p:cNvSpPr>
            <a:spLocks noChangeShapeType="1"/>
          </p:cNvSpPr>
          <p:nvPr/>
        </p:nvSpPr>
        <p:spPr bwMode="auto">
          <a:xfrm>
            <a:off x="2343150" y="3390900"/>
            <a:ext cx="0" cy="23622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0124" name="Line 12"/>
          <p:cNvSpPr>
            <a:spLocks noChangeShapeType="1"/>
          </p:cNvSpPr>
          <p:nvPr/>
        </p:nvSpPr>
        <p:spPr bwMode="auto">
          <a:xfrm flipH="1">
            <a:off x="2005013" y="3352800"/>
            <a:ext cx="304800" cy="2895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0125" name="Line 13"/>
          <p:cNvSpPr>
            <a:spLocks noChangeShapeType="1"/>
          </p:cNvSpPr>
          <p:nvPr/>
        </p:nvSpPr>
        <p:spPr bwMode="auto">
          <a:xfrm flipH="1">
            <a:off x="990600" y="3352800"/>
            <a:ext cx="1319213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0126" name="Line 14"/>
          <p:cNvSpPr>
            <a:spLocks noChangeShapeType="1"/>
          </p:cNvSpPr>
          <p:nvPr/>
        </p:nvSpPr>
        <p:spPr bwMode="auto">
          <a:xfrm flipH="1" flipV="1">
            <a:off x="2309813" y="3352800"/>
            <a:ext cx="1447800" cy="1905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0127" name="Rectangle 15"/>
          <p:cNvSpPr>
            <a:spLocks noChangeArrowheads="1"/>
          </p:cNvSpPr>
          <p:nvPr/>
        </p:nvSpPr>
        <p:spPr bwMode="auto">
          <a:xfrm>
            <a:off x="2133600" y="2743200"/>
            <a:ext cx="431800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P</a:t>
            </a:r>
          </a:p>
        </p:txBody>
      </p:sp>
      <p:sp>
        <p:nvSpPr>
          <p:cNvPr id="90128" name="AutoShape 1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04800" y="3124200"/>
            <a:ext cx="4724400" cy="3360738"/>
            <a:chOff x="240" y="1536"/>
            <a:chExt cx="2976" cy="2823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432" y="1872"/>
              <a:ext cx="2304" cy="2064"/>
              <a:chOff x="1152" y="2064"/>
              <a:chExt cx="1728" cy="1632"/>
            </a:xfrm>
          </p:grpSpPr>
          <p:sp>
            <p:nvSpPr>
              <p:cNvPr id="97295" name="AutoShape 5"/>
              <p:cNvSpPr>
                <a:spLocks noChangeArrowheads="1"/>
              </p:cNvSpPr>
              <p:nvPr/>
            </p:nvSpPr>
            <p:spPr bwMode="auto">
              <a:xfrm flipV="1">
                <a:off x="1200" y="3312"/>
                <a:ext cx="1680" cy="384"/>
              </a:xfrm>
              <a:prstGeom prst="triangle">
                <a:avLst>
                  <a:gd name="adj" fmla="val 71782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7296" name="Line 6"/>
              <p:cNvSpPr>
                <a:spLocks noChangeShapeType="1"/>
              </p:cNvSpPr>
              <p:nvPr/>
            </p:nvSpPr>
            <p:spPr bwMode="auto">
              <a:xfrm>
                <a:off x="2064" y="2064"/>
                <a:ext cx="816" cy="124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7297" name="Line 7"/>
              <p:cNvSpPr>
                <a:spLocks noChangeShapeType="1"/>
              </p:cNvSpPr>
              <p:nvPr/>
            </p:nvSpPr>
            <p:spPr bwMode="auto">
              <a:xfrm flipH="1">
                <a:off x="1152" y="2064"/>
                <a:ext cx="912" cy="124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7298" name="Line 8"/>
              <p:cNvSpPr>
                <a:spLocks noChangeShapeType="1"/>
              </p:cNvSpPr>
              <p:nvPr/>
            </p:nvSpPr>
            <p:spPr bwMode="auto">
              <a:xfrm>
                <a:off x="1152" y="3312"/>
                <a:ext cx="1728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7299" name="Line 9"/>
              <p:cNvSpPr>
                <a:spLocks noChangeShapeType="1"/>
              </p:cNvSpPr>
              <p:nvPr/>
            </p:nvSpPr>
            <p:spPr bwMode="auto">
              <a:xfrm>
                <a:off x="2064" y="2064"/>
                <a:ext cx="336" cy="163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97291" name="Text Box 10"/>
            <p:cNvSpPr txBox="1">
              <a:spLocks noChangeArrowheads="1"/>
            </p:cNvSpPr>
            <p:nvPr/>
          </p:nvSpPr>
          <p:spPr bwMode="auto">
            <a:xfrm>
              <a:off x="240" y="3360"/>
              <a:ext cx="432" cy="5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A</a:t>
              </a:r>
            </a:p>
          </p:txBody>
        </p:sp>
        <p:sp>
          <p:nvSpPr>
            <p:cNvPr id="97292" name="Text Box 11"/>
            <p:cNvSpPr txBox="1">
              <a:spLocks noChangeArrowheads="1"/>
            </p:cNvSpPr>
            <p:nvPr/>
          </p:nvSpPr>
          <p:spPr bwMode="auto">
            <a:xfrm>
              <a:off x="1776" y="3820"/>
              <a:ext cx="432" cy="5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B</a:t>
              </a:r>
            </a:p>
          </p:txBody>
        </p:sp>
        <p:sp>
          <p:nvSpPr>
            <p:cNvPr id="97293" name="Text Box 12"/>
            <p:cNvSpPr txBox="1">
              <a:spLocks noChangeArrowheads="1"/>
            </p:cNvSpPr>
            <p:nvPr/>
          </p:nvSpPr>
          <p:spPr bwMode="auto">
            <a:xfrm>
              <a:off x="2784" y="3196"/>
              <a:ext cx="432" cy="5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C</a:t>
              </a:r>
            </a:p>
          </p:txBody>
        </p:sp>
        <p:sp>
          <p:nvSpPr>
            <p:cNvPr id="97294" name="Text Box 13"/>
            <p:cNvSpPr txBox="1">
              <a:spLocks noChangeArrowheads="1"/>
            </p:cNvSpPr>
            <p:nvPr/>
          </p:nvSpPr>
          <p:spPr bwMode="auto">
            <a:xfrm>
              <a:off x="1536" y="1536"/>
              <a:ext cx="432" cy="5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P</a:t>
              </a:r>
            </a:p>
          </p:txBody>
        </p:sp>
      </p:grpSp>
      <p:sp>
        <p:nvSpPr>
          <p:cNvPr id="97283" name="Text Box 14"/>
          <p:cNvSpPr txBox="1">
            <a:spLocks noChangeArrowheads="1"/>
          </p:cNvSpPr>
          <p:nvPr/>
        </p:nvSpPr>
        <p:spPr bwMode="auto">
          <a:xfrm>
            <a:off x="6248400" y="2362200"/>
            <a:ext cx="2644775" cy="679450"/>
          </a:xfrm>
          <a:prstGeom prst="rect">
            <a:avLst/>
          </a:prstGeom>
          <a:solidFill>
            <a:srgbClr val="FFFF99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chemeClr val="accent2"/>
                </a:solidFill>
                <a:ea typeface="黑体" pitchFamily="2" charset="-122"/>
              </a:rPr>
              <a:t>解法二</a:t>
            </a:r>
          </a:p>
        </p:txBody>
      </p:sp>
      <p:sp>
        <p:nvSpPr>
          <p:cNvPr id="373775" name="Line 15"/>
          <p:cNvSpPr>
            <a:spLocks noChangeShapeType="1"/>
          </p:cNvSpPr>
          <p:nvPr/>
        </p:nvSpPr>
        <p:spPr bwMode="auto">
          <a:xfrm>
            <a:off x="2514600" y="3505200"/>
            <a:ext cx="762000" cy="24384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3776" name="Line 16"/>
          <p:cNvSpPr>
            <a:spLocks noChangeShapeType="1"/>
          </p:cNvSpPr>
          <p:nvPr/>
        </p:nvSpPr>
        <p:spPr bwMode="auto">
          <a:xfrm>
            <a:off x="2514600" y="3505200"/>
            <a:ext cx="1752600" cy="19050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3777" name="Line 17"/>
          <p:cNvSpPr>
            <a:spLocks noChangeShapeType="1"/>
          </p:cNvSpPr>
          <p:nvPr/>
        </p:nvSpPr>
        <p:spPr bwMode="auto">
          <a:xfrm flipH="1">
            <a:off x="685800" y="3581400"/>
            <a:ext cx="1828800" cy="1752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3778" name="Text Box 18"/>
          <p:cNvSpPr txBox="1">
            <a:spLocks noChangeArrowheads="1"/>
          </p:cNvSpPr>
          <p:nvPr/>
        </p:nvSpPr>
        <p:spPr bwMode="auto">
          <a:xfrm>
            <a:off x="6172200" y="4343400"/>
            <a:ext cx="1752600" cy="679450"/>
          </a:xfrm>
          <a:prstGeom prst="rect">
            <a:avLst/>
          </a:prstGeom>
          <a:solidFill>
            <a:srgbClr val="FFFF99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rgbClr val="FF0000"/>
                </a:solidFill>
              </a:rPr>
              <a:t>变换法</a:t>
            </a:r>
          </a:p>
        </p:txBody>
      </p:sp>
      <p:sp>
        <p:nvSpPr>
          <p:cNvPr id="97288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7289" name="Text Box 20"/>
          <p:cNvSpPr txBox="1">
            <a:spLocks noChangeArrowheads="1"/>
          </p:cNvSpPr>
          <p:nvPr/>
        </p:nvSpPr>
        <p:spPr bwMode="auto">
          <a:xfrm>
            <a:off x="228600" y="304800"/>
            <a:ext cx="8088313" cy="177800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已知三棱锥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P-ABC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中，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PA=1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AB=AC=2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， ∠ 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PAB= ∠PAC= ∠BAC= 60°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，求三棱锥的体积？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75" grpId="0" animBg="1"/>
      <p:bldP spid="373776" grpId="0" animBg="1"/>
      <p:bldP spid="373777" grpId="0" animBg="1"/>
      <p:bldP spid="373778" grpId="0" animBg="1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485</Words>
  <Application>Microsoft Office PowerPoint</Application>
  <PresentationFormat>全屏显示(4:3)</PresentationFormat>
  <Paragraphs>115</Paragraphs>
  <Slides>14</Slides>
  <Notes>0</Notes>
  <HiddenSlides>14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china</dc:creator>
  <cp:lastModifiedBy>china</cp:lastModifiedBy>
  <cp:revision>2</cp:revision>
  <dcterms:created xsi:type="dcterms:W3CDTF">2011-12-30T07:28:17Z</dcterms:created>
  <dcterms:modified xsi:type="dcterms:W3CDTF">2011-12-30T07:33:38Z</dcterms:modified>
</cp:coreProperties>
</file>