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499" r:id="rId2"/>
    <p:sldId id="296" r:id="rId3"/>
    <p:sldId id="445" r:id="rId4"/>
    <p:sldId id="446" r:id="rId5"/>
    <p:sldId id="448" r:id="rId6"/>
    <p:sldId id="447" r:id="rId7"/>
    <p:sldId id="451" r:id="rId8"/>
    <p:sldId id="449" r:id="rId9"/>
    <p:sldId id="450" r:id="rId10"/>
    <p:sldId id="452" r:id="rId11"/>
    <p:sldId id="453" r:id="rId12"/>
    <p:sldId id="454" r:id="rId13"/>
    <p:sldId id="455" r:id="rId14"/>
    <p:sldId id="457" r:id="rId15"/>
    <p:sldId id="456" r:id="rId16"/>
    <p:sldId id="458" r:id="rId17"/>
    <p:sldId id="459" r:id="rId18"/>
    <p:sldId id="460" r:id="rId19"/>
    <p:sldId id="466" r:id="rId20"/>
    <p:sldId id="467" r:id="rId21"/>
    <p:sldId id="462" r:id="rId22"/>
    <p:sldId id="463" r:id="rId23"/>
    <p:sldId id="498" r:id="rId24"/>
    <p:sldId id="464" r:id="rId25"/>
    <p:sldId id="471" r:id="rId26"/>
    <p:sldId id="472" r:id="rId27"/>
    <p:sldId id="465" r:id="rId28"/>
    <p:sldId id="468" r:id="rId29"/>
    <p:sldId id="469" r:id="rId30"/>
    <p:sldId id="483" r:id="rId31"/>
    <p:sldId id="484" r:id="rId32"/>
    <p:sldId id="485" r:id="rId33"/>
    <p:sldId id="486" r:id="rId34"/>
    <p:sldId id="487" r:id="rId35"/>
    <p:sldId id="488" r:id="rId36"/>
    <p:sldId id="489" r:id="rId37"/>
    <p:sldId id="490" r:id="rId38"/>
    <p:sldId id="491" r:id="rId39"/>
    <p:sldId id="492" r:id="rId40"/>
    <p:sldId id="493" r:id="rId41"/>
    <p:sldId id="494" r:id="rId42"/>
    <p:sldId id="473" r:id="rId43"/>
    <p:sldId id="474" r:id="rId44"/>
    <p:sldId id="495" r:id="rId45"/>
    <p:sldId id="496" r:id="rId46"/>
    <p:sldId id="497" r:id="rId47"/>
  </p:sldIdLst>
  <p:sldSz cx="24371300" cy="13716000"/>
  <p:notesSz cx="6858000" cy="9144000"/>
  <p:defaultTextStyle>
    <a:defPPr>
      <a:defRPr lang="zh-CN"/>
    </a:defPPr>
    <a:lvl1pPr marL="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37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16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193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56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009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普查讲" id="{9059A2C1-EEE2-4C93-845C-F28C4CFF0029}">
          <p14:sldIdLst>
            <p14:sldId id="499"/>
            <p14:sldId id="296"/>
            <p14:sldId id="445"/>
            <p14:sldId id="446"/>
            <p14:sldId id="448"/>
            <p14:sldId id="447"/>
            <p14:sldId id="451"/>
            <p14:sldId id="449"/>
            <p14:sldId id="450"/>
            <p14:sldId id="452"/>
            <p14:sldId id="453"/>
            <p14:sldId id="454"/>
            <p14:sldId id="455"/>
            <p14:sldId id="457"/>
            <p14:sldId id="456"/>
            <p14:sldId id="458"/>
            <p14:sldId id="459"/>
            <p14:sldId id="460"/>
            <p14:sldId id="466"/>
            <p14:sldId id="467"/>
            <p14:sldId id="462"/>
            <p14:sldId id="463"/>
            <p14:sldId id="498"/>
            <p14:sldId id="464"/>
            <p14:sldId id="471"/>
            <p14:sldId id="472"/>
            <p14:sldId id="465"/>
            <p14:sldId id="468"/>
            <p14:sldId id="469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73"/>
            <p14:sldId id="474"/>
            <p14:sldId id="495"/>
            <p14:sldId id="496"/>
            <p14:sldId id="497"/>
          </p14:sldIdLst>
        </p14:section>
      </p14:sectionLst>
    </p:ext>
    <p:ext uri="{EFAFB233-063F-42B5-8137-9DF3F51BA10A}">
      <p15:sldGuideLst xmlns="" xmlns:p15="http://schemas.microsoft.com/office/powerpoint/2012/main">
        <p15:guide id="12" orient="horz" pos="1996" userDrawn="1">
          <p15:clr>
            <a:srgbClr val="A4A3A4"/>
          </p15:clr>
        </p15:guide>
        <p15:guide id="13" orient="horz" pos="5936" userDrawn="1">
          <p15:clr>
            <a:srgbClr val="A4A3A4"/>
          </p15:clr>
        </p15:guide>
        <p15:guide id="19" pos="2290" userDrawn="1">
          <p15:clr>
            <a:srgbClr val="A4A3A4"/>
          </p15:clr>
        </p15:guide>
        <p15:guide id="24" pos="12778" userDrawn="1">
          <p15:clr>
            <a:srgbClr val="A4A3A4"/>
          </p15:clr>
        </p15:guide>
        <p15:guide id="30" orient="horz" pos="6900" userDrawn="1">
          <p15:clr>
            <a:srgbClr val="A4A3A4"/>
          </p15:clr>
        </p15:guide>
        <p15:guide id="34" pos="6854" userDrawn="1">
          <p15:clr>
            <a:srgbClr val="A4A3A4"/>
          </p15:clr>
        </p15:guide>
        <p15:guide id="38" orient="horz" pos="3243" userDrawn="1">
          <p15:clr>
            <a:srgbClr val="A4A3A4"/>
          </p15:clr>
        </p15:guide>
        <p15:guide id="39" orient="horz" pos="1145" userDrawn="1">
          <p15:clr>
            <a:srgbClr val="A4A3A4"/>
          </p15:clr>
        </p15:guide>
        <p15:guide id="41" pos="8470" userDrawn="1">
          <p15:clr>
            <a:srgbClr val="A4A3A4"/>
          </p15:clr>
        </p15:guide>
        <p15:guide id="42" pos="1440" userDrawn="1">
          <p15:clr>
            <a:srgbClr val="A4A3A4"/>
          </p15:clr>
        </p15:guide>
        <p15:guide id="43" orient="horz" pos="2789">
          <p15:clr>
            <a:srgbClr val="A4A3A4"/>
          </p15:clr>
        </p15:guide>
        <p15:guide id="44" orient="horz" pos="5454">
          <p15:clr>
            <a:srgbClr val="A4A3A4"/>
          </p15:clr>
        </p15:guide>
        <p15:guide id="45" orient="horz" pos="4093">
          <p15:clr>
            <a:srgbClr val="A4A3A4"/>
          </p15:clr>
        </p15:guide>
        <p15:guide id="46" pos="11248">
          <p15:clr>
            <a:srgbClr val="A4A3A4"/>
          </p15:clr>
        </p15:guide>
        <p15:guide id="47" pos="5550">
          <p15:clr>
            <a:srgbClr val="A4A3A4"/>
          </p15:clr>
        </p15:guide>
        <p15:guide id="48" pos="1638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A" lastIdx="1" clrIdx="0"/>
  <p:cmAuthor id="1" name="孙文纯" initials="孙文纯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5CAA"/>
    <a:srgbClr val="D7F1FF"/>
    <a:srgbClr val="4472C4"/>
    <a:srgbClr val="E3F4FD"/>
    <a:srgbClr val="D3EDFB"/>
    <a:srgbClr val="FFFDE7"/>
    <a:srgbClr val="FFFEF3"/>
    <a:srgbClr val="FFFEF7"/>
    <a:srgbClr val="FFFFFF"/>
    <a:srgbClr val="FFFC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97654" autoAdjust="0"/>
  </p:normalViewPr>
  <p:slideViewPr>
    <p:cSldViewPr>
      <p:cViewPr varScale="1">
        <p:scale>
          <a:sx n="41" d="100"/>
          <a:sy n="41" d="100"/>
        </p:scale>
        <p:origin x="-533" y="-101"/>
      </p:cViewPr>
      <p:guideLst>
        <p:guide orient="horz" pos="5766"/>
        <p:guide orient="horz" pos="1315"/>
        <p:guide orient="horz" pos="6900"/>
        <p:guide orient="horz" pos="6815"/>
        <p:guide orient="horz" pos="3214"/>
        <p:guide orient="horz" pos="2789"/>
        <p:guide orient="horz" pos="4802"/>
        <p:guide orient="horz" pos="5029"/>
        <p:guide pos="2517"/>
        <p:guide pos="13175"/>
        <p:guide pos="4331"/>
        <p:guide pos="12297"/>
        <p:guide pos="1241"/>
        <p:guide pos="11219"/>
        <p:guide pos="3112"/>
        <p:guide pos="2007"/>
        <p:guide pos="12240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5" d="100"/>
        <a:sy n="75" d="100"/>
      </p:scale>
      <p:origin x="0" y="12828"/>
    </p:cViewPr>
  </p:sorterViewPr>
  <p:notesViewPr>
    <p:cSldViewPr>
      <p:cViewPr varScale="1">
        <p:scale>
          <a:sx n="68" d="100"/>
          <a:sy n="68" d="100"/>
        </p:scale>
        <p:origin x="-3324" y="-90"/>
      </p:cViewPr>
      <p:guideLst>
        <p:guide orient="horz" pos="2880"/>
        <p:guide pos="2160"/>
      </p:guideLst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7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4A69F-A7BF-4946-B3A6-ED01CBEB8F2B}" type="datetimeFigureOut">
              <a:rPr lang="zh-CN" altLang="en-US" smtClean="0">
                <a:latin typeface="Times New Roman" panose="02020603050405020304" pitchFamily="18" charset="0"/>
                <a:ea typeface="楷体" panose="02010609060101010101" pitchFamily="49" charset="-122"/>
              </a:rPr>
              <a:t>2019/3/1</a:t>
            </a:fld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1665-BE4C-4D05-B9C5-2B73D647A6C5}" type="slidenum">
              <a:rPr lang="zh-CN" altLang="en-US" smtClean="0">
                <a:latin typeface="Times New Roman" panose="02020603050405020304" pitchFamily="18" charset="0"/>
                <a:ea typeface="楷体" panose="02010609060101010101" pitchFamily="49" charset="-122"/>
              </a:rPr>
              <a:t>‹#›</a:t>
            </a:fld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86026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ea typeface="楷体" panose="020106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ea typeface="楷体" panose="02010609060101010101" pitchFamily="49" charset="-122"/>
              </a:defRPr>
            </a:lvl1pPr>
          </a:lstStyle>
          <a:p>
            <a:fld id="{805CE786-2566-4729-BA0C-6278D59A1AE1}" type="datetimeFigureOut">
              <a:rPr lang="zh-CN" altLang="en-US" smtClean="0"/>
              <a:pPr/>
              <a:t>2019/3/1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ea typeface="楷体" panose="020106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  <a:ea typeface="楷体" panose="02010609060101010101" pitchFamily="49" charset="-122"/>
              </a:defRPr>
            </a:lvl1pPr>
          </a:lstStyle>
          <a:p>
            <a:fld id="{E49D8A1A-3085-48B2-A401-84F34E154A3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9738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1pPr>
    <a:lvl2pPr marL="9137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2pPr>
    <a:lvl3pPr marL="182816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3pPr>
    <a:lvl4pPr marL="2741930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4pPr>
    <a:lvl5pPr marL="3655695" algn="l" defTabSz="182753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楷体" panose="02010609060101010101" pitchFamily="49" charset="-122"/>
        <a:cs typeface="+mn-cs"/>
      </a:defRPr>
    </a:lvl5pPr>
    <a:lvl6pPr marL="457009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386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7625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1390" algn="l" defTabSz="182753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31" name="椭圆 3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3" name="组合 32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34" name="椭圆 33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5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36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38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dirty="0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46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9119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随堂普查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26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随</a:t>
            </a:r>
            <a:endParaRPr lang="zh-CN" altLang="en-US" sz="4800" b="1" dirty="0"/>
          </a:p>
        </p:txBody>
      </p:sp>
      <p:sp>
        <p:nvSpPr>
          <p:cNvPr id="22" name="椭圆 21"/>
          <p:cNvSpPr/>
          <p:nvPr/>
        </p:nvSpPr>
        <p:spPr>
          <a:xfrm>
            <a:off x="2120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堂</a:t>
            </a:r>
            <a:endParaRPr lang="zh-CN" altLang="en-US" sz="4800" b="1" dirty="0"/>
          </a:p>
        </p:txBody>
      </p:sp>
      <p:sp>
        <p:nvSpPr>
          <p:cNvPr id="23" name="椭圆 22"/>
          <p:cNvSpPr/>
          <p:nvPr/>
        </p:nvSpPr>
        <p:spPr>
          <a:xfrm>
            <a:off x="297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普</a:t>
            </a:r>
            <a:endParaRPr lang="zh-CN" altLang="en-US" sz="4800" b="1" dirty="0"/>
          </a:p>
        </p:txBody>
      </p:sp>
      <p:sp>
        <p:nvSpPr>
          <p:cNvPr id="24" name="椭圆 23"/>
          <p:cNvSpPr/>
          <p:nvPr/>
        </p:nvSpPr>
        <p:spPr>
          <a:xfrm>
            <a:off x="3827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查</a:t>
            </a:r>
            <a:endParaRPr lang="zh-CN" altLang="en-US" sz="4800" b="1" dirty="0"/>
          </a:p>
        </p:txBody>
      </p:sp>
      <p:sp>
        <p:nvSpPr>
          <p:cNvPr id="25" name="椭圆 24"/>
          <p:cNvSpPr/>
          <p:nvPr/>
        </p:nvSpPr>
        <p:spPr>
          <a:xfrm>
            <a:off x="4682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练</a:t>
            </a:r>
            <a:endParaRPr lang="zh-CN" altLang="en-US" sz="4800" b="1" dirty="0"/>
          </a:p>
        </p:txBody>
      </p:sp>
      <p:pic>
        <p:nvPicPr>
          <p:cNvPr id="26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36" name="组合 3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37" name="椭圆 3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40" name="椭圆 3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4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44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2331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课后提分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方正楷体_GBK" panose="03000509000000000000" pitchFamily="65" charset="-122"/>
              <a:ea typeface="方正楷体_GBK" panose="03000509000000000000" pitchFamily="65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方正楷体_GBK" panose="03000509000000000000" pitchFamily="65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26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课</a:t>
            </a:r>
            <a:endParaRPr lang="zh-CN" altLang="en-US" sz="4800" b="1" dirty="0"/>
          </a:p>
        </p:txBody>
      </p:sp>
      <p:sp>
        <p:nvSpPr>
          <p:cNvPr id="22" name="椭圆 21"/>
          <p:cNvSpPr/>
          <p:nvPr/>
        </p:nvSpPr>
        <p:spPr>
          <a:xfrm>
            <a:off x="2120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后</a:t>
            </a:r>
            <a:endParaRPr lang="zh-CN" altLang="en-US" sz="4800" b="1" dirty="0"/>
          </a:p>
        </p:txBody>
      </p:sp>
      <p:sp>
        <p:nvSpPr>
          <p:cNvPr id="23" name="椭圆 22"/>
          <p:cNvSpPr/>
          <p:nvPr/>
        </p:nvSpPr>
        <p:spPr>
          <a:xfrm>
            <a:off x="297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提</a:t>
            </a:r>
            <a:endParaRPr lang="zh-CN" altLang="en-US" sz="4800" b="1" dirty="0"/>
          </a:p>
        </p:txBody>
      </p:sp>
      <p:sp>
        <p:nvSpPr>
          <p:cNvPr id="24" name="椭圆 23"/>
          <p:cNvSpPr/>
          <p:nvPr/>
        </p:nvSpPr>
        <p:spPr>
          <a:xfrm>
            <a:off x="3827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分</a:t>
            </a:r>
            <a:endParaRPr lang="zh-CN" altLang="en-US" sz="4800" b="1" dirty="0"/>
          </a:p>
        </p:txBody>
      </p:sp>
      <p:sp>
        <p:nvSpPr>
          <p:cNvPr id="25" name="椭圆 24"/>
          <p:cNvSpPr/>
          <p:nvPr/>
        </p:nvSpPr>
        <p:spPr>
          <a:xfrm>
            <a:off x="4682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练</a:t>
            </a:r>
            <a:endParaRPr lang="zh-CN" altLang="en-US" sz="4800" b="1" dirty="0"/>
          </a:p>
        </p:txBody>
      </p:sp>
      <p:pic>
        <p:nvPicPr>
          <p:cNvPr id="26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36" name="组合 35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37" name="椭圆 36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8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40" name="椭圆 39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1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42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44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05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汉译英写得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26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汉</a:t>
            </a:r>
            <a:endParaRPr lang="zh-CN" altLang="en-US" sz="4800" b="1" dirty="0"/>
          </a:p>
        </p:txBody>
      </p:sp>
      <p:sp>
        <p:nvSpPr>
          <p:cNvPr id="22" name="椭圆 21"/>
          <p:cNvSpPr/>
          <p:nvPr/>
        </p:nvSpPr>
        <p:spPr>
          <a:xfrm>
            <a:off x="2120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译</a:t>
            </a:r>
            <a:endParaRPr lang="zh-CN" altLang="en-US" sz="4800" b="1" dirty="0"/>
          </a:p>
        </p:txBody>
      </p:sp>
      <p:sp>
        <p:nvSpPr>
          <p:cNvPr id="23" name="椭圆 22"/>
          <p:cNvSpPr/>
          <p:nvPr/>
        </p:nvSpPr>
        <p:spPr>
          <a:xfrm>
            <a:off x="297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英</a:t>
            </a:r>
            <a:endParaRPr lang="zh-CN" altLang="en-US" sz="4800" b="1" dirty="0"/>
          </a:p>
        </p:txBody>
      </p:sp>
      <p:sp>
        <p:nvSpPr>
          <p:cNvPr id="24" name="椭圆 23"/>
          <p:cNvSpPr/>
          <p:nvPr/>
        </p:nvSpPr>
        <p:spPr>
          <a:xfrm>
            <a:off x="3827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写</a:t>
            </a:r>
            <a:endParaRPr lang="zh-CN" altLang="en-US" sz="4800" b="1" dirty="0"/>
          </a:p>
        </p:txBody>
      </p:sp>
      <p:sp>
        <p:nvSpPr>
          <p:cNvPr id="25" name="椭圆 24"/>
          <p:cNvSpPr/>
          <p:nvPr/>
        </p:nvSpPr>
        <p:spPr>
          <a:xfrm>
            <a:off x="4682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得</a:t>
            </a:r>
            <a:endParaRPr lang="zh-CN" altLang="en-US" sz="4800" b="1" dirty="0"/>
          </a:p>
        </p:txBody>
      </p:sp>
      <p:sp>
        <p:nvSpPr>
          <p:cNvPr id="26" name="椭圆 25"/>
          <p:cNvSpPr/>
          <p:nvPr userDrawn="1"/>
        </p:nvSpPr>
        <p:spPr>
          <a:xfrm>
            <a:off x="5558278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准</a:t>
            </a:r>
            <a:endParaRPr lang="zh-CN" altLang="en-US" sz="4800" b="1" dirty="0"/>
          </a:p>
        </p:txBody>
      </p:sp>
      <p:pic>
        <p:nvPicPr>
          <p:cNvPr id="1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4" name="椭圆 13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7" name="椭圆 16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20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8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6970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英译汉记得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26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英</a:t>
            </a:r>
            <a:endParaRPr lang="zh-CN" altLang="en-US" sz="4800" b="1" dirty="0"/>
          </a:p>
        </p:txBody>
      </p:sp>
      <p:sp>
        <p:nvSpPr>
          <p:cNvPr id="22" name="椭圆 21"/>
          <p:cNvSpPr/>
          <p:nvPr/>
        </p:nvSpPr>
        <p:spPr>
          <a:xfrm>
            <a:off x="2120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译</a:t>
            </a:r>
            <a:endParaRPr lang="zh-CN" altLang="en-US" sz="4800" b="1" dirty="0"/>
          </a:p>
        </p:txBody>
      </p:sp>
      <p:sp>
        <p:nvSpPr>
          <p:cNvPr id="23" name="椭圆 22"/>
          <p:cNvSpPr/>
          <p:nvPr/>
        </p:nvSpPr>
        <p:spPr>
          <a:xfrm>
            <a:off x="297516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汉</a:t>
            </a:r>
            <a:endParaRPr lang="zh-CN" altLang="en-US" sz="4800" b="1" dirty="0"/>
          </a:p>
        </p:txBody>
      </p:sp>
      <p:sp>
        <p:nvSpPr>
          <p:cNvPr id="24" name="椭圆 23"/>
          <p:cNvSpPr/>
          <p:nvPr/>
        </p:nvSpPr>
        <p:spPr>
          <a:xfrm>
            <a:off x="3827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记</a:t>
            </a:r>
            <a:endParaRPr lang="zh-CN" altLang="en-US" sz="4800" b="1" dirty="0"/>
          </a:p>
        </p:txBody>
      </p:sp>
      <p:sp>
        <p:nvSpPr>
          <p:cNvPr id="25" name="椭圆 24"/>
          <p:cNvSpPr/>
          <p:nvPr/>
        </p:nvSpPr>
        <p:spPr>
          <a:xfrm>
            <a:off x="4682414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得</a:t>
            </a:r>
            <a:endParaRPr lang="zh-CN" altLang="en-US" sz="4800" b="1" dirty="0"/>
          </a:p>
        </p:txBody>
      </p:sp>
      <p:sp>
        <p:nvSpPr>
          <p:cNvPr id="26" name="椭圆 25"/>
          <p:cNvSpPr/>
          <p:nvPr userDrawn="1"/>
        </p:nvSpPr>
        <p:spPr>
          <a:xfrm>
            <a:off x="5558278" y="741486"/>
            <a:ext cx="855000" cy="854901"/>
          </a:xfrm>
          <a:prstGeom prst="ellipse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 smtClean="0"/>
              <a:t>牢</a:t>
            </a:r>
            <a:endParaRPr lang="zh-CN" altLang="en-US" sz="4800" b="1" dirty="0"/>
          </a:p>
        </p:txBody>
      </p:sp>
      <p:pic>
        <p:nvPicPr>
          <p:cNvPr id="1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4" name="椭圆 13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7" name="椭圆 16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9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7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056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经典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经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典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读</a:t>
              </a:r>
              <a:endParaRPr lang="zh-CN" altLang="en-US" sz="4800" b="1" dirty="0"/>
            </a:p>
          </p:txBody>
        </p:sp>
      </p:grp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5" name="组合 1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6" name="椭圆 1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0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5376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课前热身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3417250" cy="854901"/>
            <a:chOff x="1265164" y="736542"/>
            <a:chExt cx="341725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课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前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热</a:t>
              </a:r>
              <a:endParaRPr lang="zh-CN" altLang="en-US" sz="4800" b="1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身</a:t>
              </a:r>
              <a:endParaRPr lang="zh-CN" altLang="en-US" sz="4800" b="1" dirty="0"/>
            </a:p>
          </p:txBody>
        </p:sp>
      </p:grpSp>
      <p:pic>
        <p:nvPicPr>
          <p:cNvPr id="10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2" name="组合 11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4" name="椭圆 13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7" name="椭圆 16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9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1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953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积累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265164" y="736457"/>
            <a:ext cx="2565000" cy="854901"/>
            <a:chOff x="1265164" y="736542"/>
            <a:chExt cx="256500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听</a:t>
              </a:r>
              <a:endParaRPr lang="zh-CN" altLang="en-US" sz="4800" b="1" dirty="0"/>
            </a:p>
          </p:txBody>
        </p:sp>
      </p:grpSp>
      <p:pic>
        <p:nvPicPr>
          <p:cNvPr id="9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5" name="组合 1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6" name="椭圆 1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0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591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词义辨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571C14BC-54C9-46C8-B514-1CC291E92F5D}"/>
              </a:ext>
            </a:extLst>
          </p:cNvPr>
          <p:cNvGrpSpPr/>
          <p:nvPr userDrawn="1"/>
        </p:nvGrpSpPr>
        <p:grpSpPr>
          <a:xfrm>
            <a:off x="1312442" y="665312"/>
            <a:ext cx="3418218" cy="953659"/>
            <a:chOff x="4692443" y="931228"/>
            <a:chExt cx="1710000" cy="477078"/>
          </a:xfrm>
        </p:grpSpPr>
        <p:sp>
          <p:nvSpPr>
            <p:cNvPr id="5" name="对角圆角矩形 36">
              <a:extLst>
                <a:ext uri="{FF2B5EF4-FFF2-40B4-BE49-F238E27FC236}">
                  <a16:creationId xmlns:a16="http://schemas.microsoft.com/office/drawing/2014/main" xmlns="" id="{759F1635-EA70-461B-B977-70E41723B1AD}"/>
                </a:ext>
              </a:extLst>
            </p:cNvPr>
            <p:cNvSpPr/>
            <p:nvPr/>
          </p:nvSpPr>
          <p:spPr>
            <a:xfrm>
              <a:off x="4692443" y="958306"/>
              <a:ext cx="1710000" cy="450000"/>
            </a:xfrm>
            <a:prstGeom prst="round2DiagRect">
              <a:avLst/>
            </a:prstGeom>
            <a:solidFill>
              <a:srgbClr val="D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826616"/>
              <a:endParaRPr lang="zh-CN" altLang="en-US" sz="3598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" name="文本框 5">
              <a:extLst>
                <a:ext uri="{FF2B5EF4-FFF2-40B4-BE49-F238E27FC236}">
                  <a16:creationId xmlns:a16="http://schemas.microsoft.com/office/drawing/2014/main" xmlns="" id="{14BE6B4B-119D-4942-A664-FEF5F55F1D1A}"/>
                </a:ext>
              </a:extLst>
            </p:cNvPr>
            <p:cNvSpPr txBox="1"/>
            <p:nvPr/>
          </p:nvSpPr>
          <p:spPr>
            <a:xfrm>
              <a:off x="4779525" y="931228"/>
              <a:ext cx="1535836" cy="477078"/>
            </a:xfrm>
            <a:prstGeom prst="rect">
              <a:avLst/>
            </a:prstGeom>
            <a:noFill/>
          </p:spPr>
          <p:txBody>
            <a:bodyPr wrap="none" rtlCol="0" anchor="ctr" anchorCtr="1">
              <a:spAutoFit/>
            </a:bodyPr>
            <a:lstStyle/>
            <a:p>
              <a:pPr defTabSz="1826616"/>
              <a:r>
                <a:rPr lang="zh-CN" altLang="en-US" sz="5597" b="1" dirty="0">
                  <a:solidFill>
                    <a:prstClr val="white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词义辨析</a:t>
              </a:r>
            </a:p>
          </p:txBody>
        </p:sp>
      </p:grpSp>
      <p:pic>
        <p:nvPicPr>
          <p:cNvPr id="8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7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9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013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积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3175" y="1588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8" name="对角圆角矩形 7"/>
          <p:cNvSpPr/>
          <p:nvPr userDrawn="1"/>
        </p:nvSpPr>
        <p:spPr>
          <a:xfrm>
            <a:off x="1295650" y="728446"/>
            <a:ext cx="3420000" cy="900000"/>
          </a:xfrm>
          <a:prstGeom prst="round2Diag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5">
            <a:extLst>
              <a:ext uri="{FF2B5EF4-FFF2-40B4-BE49-F238E27FC236}">
                <a16:creationId xmlns="" xmlns:a16="http://schemas.microsoft.com/office/drawing/2014/main" id="{4CDF7D84-DA2E-4F07-8821-A00D69F5981A}"/>
              </a:ext>
            </a:extLst>
          </p:cNvPr>
          <p:cNvSpPr txBox="1"/>
          <p:nvPr userDrawn="1"/>
        </p:nvSpPr>
        <p:spPr>
          <a:xfrm>
            <a:off x="1835650" y="674339"/>
            <a:ext cx="2348720" cy="954107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r>
              <a:rPr lang="zh-CN" altLang="en-US" sz="5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小积累</a:t>
            </a:r>
          </a:p>
        </p:txBody>
      </p:sp>
      <p:pic>
        <p:nvPicPr>
          <p:cNvPr id="7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2" name="椭圆 11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5" name="组合 14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6" name="椭圆 15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8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20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4618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提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" name="对角圆角矩形 3"/>
          <p:cNvSpPr/>
          <p:nvPr userDrawn="1"/>
        </p:nvSpPr>
        <p:spPr>
          <a:xfrm>
            <a:off x="1295650" y="728446"/>
            <a:ext cx="3420000" cy="900000"/>
          </a:xfrm>
          <a:prstGeom prst="round2DiagRect">
            <a:avLst/>
          </a:prstGeom>
          <a:solidFill>
            <a:srgbClr val="D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5">
            <a:extLst>
              <a:ext uri="{FF2B5EF4-FFF2-40B4-BE49-F238E27FC236}">
                <a16:creationId xmlns="" xmlns:a16="http://schemas.microsoft.com/office/drawing/2014/main" id="{4CDF7D84-DA2E-4F07-8821-A00D69F5981A}"/>
              </a:ext>
            </a:extLst>
          </p:cNvPr>
          <p:cNvSpPr txBox="1"/>
          <p:nvPr userDrawn="1"/>
        </p:nvSpPr>
        <p:spPr>
          <a:xfrm>
            <a:off x="1835650" y="674339"/>
            <a:ext cx="2348720" cy="954107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r>
              <a:rPr lang="zh-CN" altLang="en-US" sz="5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小提示</a:t>
            </a:r>
            <a:endParaRPr lang="zh-CN" altLang="en-US" sz="5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9" name="组合 8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10" name="椭圆 9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4" name="椭圆 13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6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1043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24368125" cy="13714412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999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0" y="682638"/>
            <a:ext cx="21963198" cy="1235072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187" tIns="45593" rIns="91187" bIns="45593" numCol="1" rtlCol="0" anchor="t" anchorCtr="0" compatLnSpc="1"/>
          <a:lstStyle/>
          <a:p>
            <a:pPr marL="0" marR="0" indent="0" algn="l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795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pic>
        <p:nvPicPr>
          <p:cNvPr id="4" name="27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8" name="椭圆 7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9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4" name="28 Imagen"/>
          <p:cNvPicPr>
            <a:picLocks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6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72479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对对对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标题 1">
            <a:extLst>
              <a:ext uri="{FF2B5EF4-FFF2-40B4-BE49-F238E27FC236}">
                <a16:creationId xmlns:a16="http://schemas.microsoft.com/office/drawing/2014/main" xmlns="" id="{7F2097D3-4F04-4233-93BB-485EB075E5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5999" y="2057154"/>
            <a:ext cx="21942971" cy="2834622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lvl1pPr algn="dist" defTabSz="1008000">
              <a:defRPr lang="zh-CN" alt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lvl="0" algn="just" defTabSz="1827530" latinLnBrk="1">
              <a:lnSpc>
                <a:spcPct val="110000"/>
              </a:lnSpc>
            </a:pP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> (1) He burst </a:t>
            </a:r>
            <a:r>
              <a:rPr kumimoji="0" lang="en-US" altLang="zh-CN" sz="5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>            </a:t>
            </a: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> the room without knocking</a:t>
            </a:r>
            <a:b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</a:br>
            <a: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/>
            </a:r>
            <a:br>
              <a:rPr kumimoji="0" lang="en-US" altLang="zh-CN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28" name="内容占位符 2">
            <a:extLst>
              <a:ext uri="{FF2B5EF4-FFF2-40B4-BE49-F238E27FC236}">
                <a16:creationId xmlns:a16="http://schemas.microsoft.com/office/drawing/2014/main" xmlns="" id="{6D509807-1720-4114-B7BD-34D1543B929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877960" y="6038840"/>
            <a:ext cx="19172786" cy="6218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just" defTabSz="1827530" rtl="0" eaLnBrk="1" latinLnBrk="1" hangingPunct="1">
              <a:lnSpc>
                <a:spcPct val="110000"/>
              </a:lnSpc>
              <a:buNone/>
              <a:defRPr lang="zh-CN" altLang="en-US" sz="5400" kern="1200" baseline="0" noProof="0" dirty="0">
                <a:solidFill>
                  <a:srgbClr val="4472C4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lvl="0" defTabSz="1827530">
              <a:lnSpc>
                <a:spcPct val="110000"/>
              </a:lnSpc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>单击写东西</a:t>
            </a: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marL="0" lvl="0" defTabSz="1827530">
              <a:lnSpc>
                <a:spcPct val="110000"/>
              </a:lnSpc>
            </a:pP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marL="0" lvl="0" defTabSz="1827530">
              <a:lnSpc>
                <a:spcPct val="110000"/>
              </a:lnSpc>
            </a:pP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marL="0" lvl="0" defTabSz="1827530">
              <a:lnSpc>
                <a:spcPct val="110000"/>
              </a:lnSpc>
            </a:pP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 panose="02020603050405020304" pitchFamily="18" charset="0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marL="0" lvl="0" defTabSz="1827530">
              <a:lnSpc>
                <a:spcPct val="110000"/>
              </a:lnSpc>
            </a:pP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marL="0" lvl="0" defTabSz="1827530">
              <a:lnSpc>
                <a:spcPct val="110000"/>
              </a:lnSpc>
            </a:pP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10" name="内容占位符 2">
            <a:extLst>
              <a:ext uri="{FF2B5EF4-FFF2-40B4-BE49-F238E27FC236}">
                <a16:creationId xmlns:a16="http://schemas.microsoft.com/office/drawing/2014/main" xmlns="" id="{D75CBC79-63F2-440A-AE0D-F879DB55DE35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2167160" y="7632919"/>
            <a:ext cx="6912769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just" defTabSz="1827530" rtl="0" eaLnBrk="1" latinLnBrk="1" hangingPunct="1">
              <a:lnSpc>
                <a:spcPct val="110000"/>
              </a:lnSpc>
              <a:spcBef>
                <a:spcPts val="0"/>
              </a:spcBef>
              <a:buNone/>
              <a:defRPr lang="zh-CN" altLang="en-US" sz="5400" kern="1200" baseline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marL="0" lvl="0" defTabSz="1827530">
              <a:lnSpc>
                <a:spcPct val="110000"/>
              </a:lnSpc>
            </a:pPr>
            <a:r>
              <a:rPr kumimoji="0" lang="zh-CN" altLang="en-US" sz="5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方正楷体_GBK" panose="03000509000000000000" pitchFamily="65" charset="-122"/>
                <a:cs typeface="Times New Roman" panose="02020603050405020304" pitchFamily="18" charset="0"/>
              </a:rPr>
              <a:t>单击写东西</a:t>
            </a:r>
            <a:endParaRPr kumimoji="0" lang="en-US" altLang="zh-CN" sz="54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85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20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7 Imagen"/>
          <p:cNvPicPr>
            <a:picLocks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1680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15"/>
          <p:cNvSpPr txBox="1"/>
          <p:nvPr userDrawn="1"/>
        </p:nvSpPr>
        <p:spPr>
          <a:xfrm>
            <a:off x="21595440" y="12952113"/>
            <a:ext cx="7176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2EEF1883-7A0E-4F66-9932-E581691AD397}" type="slidenum">
              <a:rPr lang="zh-CN" altLang="en-US" sz="2200" b="1" smtClean="0">
                <a:solidFill>
                  <a:srgbClr val="5AD00A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‹#›</a:t>
            </a:fld>
            <a:r>
              <a:rPr lang="zh-CN" altLang="en-US" sz="160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21230650" y="12960143"/>
            <a:ext cx="414000" cy="414000"/>
            <a:chOff x="11226607" y="6533712"/>
            <a:chExt cx="216000" cy="216000"/>
          </a:xfrm>
        </p:grpSpPr>
        <p:sp>
          <p:nvSpPr>
            <p:cNvPr id="5" name="椭圆 4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" name="燕尾形 22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6"/>
          <p:cNvGrpSpPr/>
          <p:nvPr userDrawn="1"/>
        </p:nvGrpSpPr>
        <p:grpSpPr>
          <a:xfrm>
            <a:off x="23162036" y="12960143"/>
            <a:ext cx="414000" cy="414000"/>
            <a:chOff x="11142748" y="6381312"/>
            <a:chExt cx="216000" cy="216000"/>
          </a:xfrm>
        </p:grpSpPr>
        <p:sp>
          <p:nvSpPr>
            <p:cNvPr id="8" name="椭圆 7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88E70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" name="燕尾形 2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pic>
        <p:nvPicPr>
          <p:cNvPr id="10" name="28 Imagen"/>
          <p:cNvPicPr>
            <a:picLocks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2535650" y="12966181"/>
            <a:ext cx="648000" cy="40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36 CuadroTexto"/>
          <p:cNvSpPr txBox="1"/>
          <p:nvPr userDrawn="1"/>
        </p:nvSpPr>
        <p:spPr>
          <a:xfrm>
            <a:off x="22206888" y="12933000"/>
            <a:ext cx="418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s-HN" sz="2000" b="1" i="1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</a:rPr>
              <a:t>of</a:t>
            </a:r>
            <a:endParaRPr kumimoji="0" lang="es-ES" sz="2000" b="1" i="1" u="none" strike="noStrike" kern="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2" name="38 CuadroTexto"/>
          <p:cNvSpPr txBox="1"/>
          <p:nvPr userDrawn="1"/>
        </p:nvSpPr>
        <p:spPr>
          <a:xfrm>
            <a:off x="22453694" y="12955302"/>
            <a:ext cx="68965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200" b="1" smtClean="0">
                <a:solidFill>
                  <a:prstClr val="white">
                    <a:lumMod val="50000"/>
                  </a:prst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167</a:t>
            </a:r>
            <a:endParaRPr lang="es-ES" sz="2200" b="1" dirty="0">
              <a:solidFill>
                <a:prstClr val="white">
                  <a:lumMod val="50000"/>
                </a:prst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54" r:id="rId2"/>
    <p:sldLayoutId id="2147483755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</p:sldLayoutIdLst>
  <p:hf hdr="0"/>
  <p:txStyles>
    <p:titleStyle>
      <a:lvl1pPr algn="l" defTabSz="911225" rtl="0" eaLnBrk="1" latinLnBrk="0" hangingPunct="1">
        <a:lnSpc>
          <a:spcPct val="90000"/>
        </a:lnSpc>
        <a:spcBef>
          <a:spcPct val="0"/>
        </a:spcBef>
        <a:buNone/>
        <a:defRPr sz="43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965" indent="-227965" algn="l" defTabSz="911225" rtl="0" eaLnBrk="1" latinLnBrk="0" hangingPunct="1">
        <a:lnSpc>
          <a:spcPct val="90000"/>
        </a:lnSpc>
        <a:spcBef>
          <a:spcPts val="995"/>
        </a:spcBef>
        <a:buFont typeface="Arial" pitchFamily="34" charset="0"/>
        <a:buChar char="•"/>
        <a:defRPr sz="279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395" kern="1200">
          <a:solidFill>
            <a:schemeClr val="tx1"/>
          </a:solidFill>
          <a:latin typeface="+mn-lt"/>
          <a:ea typeface="+mn-ea"/>
          <a:cs typeface="+mn-cs"/>
        </a:defRPr>
      </a:lvl2pPr>
      <a:lvl3pPr marL="113982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3pPr>
      <a:lvl4pPr marL="159575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205168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50761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96354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41947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875405" indent="-227965" algn="l" defTabSz="911225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1pPr>
      <a:lvl2pPr marL="45593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2pPr>
      <a:lvl3pPr marL="91186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3pPr>
      <a:lvl4pPr marL="136779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4pPr>
      <a:lvl5pPr marL="182372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5pPr>
      <a:lvl6pPr marL="227965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6pPr>
      <a:lvl7pPr marL="273558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7pPr>
      <a:lvl8pPr marL="319151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8pPr>
      <a:lvl9pPr marL="3647440" algn="l" defTabSz="911225" rtl="0" eaLnBrk="1" latinLnBrk="0" hangingPunct="1">
        <a:defRPr sz="17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" Target="slide2.xml"/><Relationship Id="rId7" Type="http://schemas.openxmlformats.org/officeDocument/2006/relationships/slide" Target="slide4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slide" Target="slide10.xml"/><Relationship Id="rId10" Type="http://schemas.openxmlformats.org/officeDocument/2006/relationships/slide" Target="slide27.xml"/><Relationship Id="rId4" Type="http://schemas.openxmlformats.org/officeDocument/2006/relationships/slide" Target="slide4.xml"/><Relationship Id="rId9" Type="http://schemas.openxmlformats.org/officeDocument/2006/relationships/slide" Target="slide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.png"/><Relationship Id="rId7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png"/><Relationship Id="rId7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4.png"/><Relationship Id="rId7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7.png"/><Relationship Id="rId7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20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13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slide" Target="slide1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页脚占位符 11"/>
          <p:cNvSpPr txBox="1"/>
          <p:nvPr/>
        </p:nvSpPr>
        <p:spPr>
          <a:xfrm>
            <a:off x="21780260" y="5913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000" dirty="0">
                <a:latin typeface="楷体" panose="02010609060101010101" pitchFamily="49" charset="-122"/>
                <a:ea typeface="楷体" panose="02010609060101010101" pitchFamily="49" charset="-122"/>
              </a:rPr>
              <a:t>目录</a:t>
            </a:r>
            <a:endParaRPr lang="en-US" altLang="zh-CN" sz="5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Box 2">
            <a:hlinkClick r:id="rId3" action="ppaction://hlinksldjump"/>
          </p:cNvPr>
          <p:cNvSpPr txBox="1"/>
          <p:nvPr/>
        </p:nvSpPr>
        <p:spPr>
          <a:xfrm>
            <a:off x="2761895" y="2403000"/>
            <a:ext cx="56883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名词性从句概述</a:t>
            </a:r>
            <a:endParaRPr lang="zh-CN" altLang="en-US" sz="5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4">
            <a:hlinkClick r:id="rId4" action="ppaction://hlinksldjump"/>
          </p:cNvPr>
          <p:cNvSpPr txBox="1"/>
          <p:nvPr/>
        </p:nvSpPr>
        <p:spPr>
          <a:xfrm>
            <a:off x="5165650" y="5501226"/>
            <a:ext cx="273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主语从句</a:t>
            </a:r>
            <a:endParaRPr lang="en-US" altLang="zh-CN" sz="50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TextBox 4">
            <a:hlinkClick r:id="rId5" action="ppaction://hlinksldjump"/>
          </p:cNvPr>
          <p:cNvSpPr txBox="1"/>
          <p:nvPr/>
        </p:nvSpPr>
        <p:spPr>
          <a:xfrm>
            <a:off x="8747650" y="5501226"/>
            <a:ext cx="273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宾语从句</a:t>
            </a:r>
            <a:endParaRPr lang="en-US" altLang="zh-CN" sz="50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2761896" y="8951460"/>
            <a:ext cx="4095755" cy="892546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突破积累练</a:t>
            </a:r>
            <a:r>
              <a:rPr lang="en-US" altLang="zh-CN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2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5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Box 7">
            <a:hlinkClick r:id="rId6" action="ppaction://hlinksldjump"/>
          </p:cNvPr>
          <p:cNvSpPr txBox="1"/>
          <p:nvPr/>
        </p:nvSpPr>
        <p:spPr>
          <a:xfrm>
            <a:off x="5165649" y="10079047"/>
            <a:ext cx="3735001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r>
              <a:rPr lang="en-US" altLang="zh-CN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Ⅰ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单项填空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Box 7">
            <a:hlinkClick r:id="rId7" action="ppaction://hlinksldjump"/>
          </p:cNvPr>
          <p:cNvSpPr txBox="1"/>
          <p:nvPr/>
        </p:nvSpPr>
        <p:spPr>
          <a:xfrm>
            <a:off x="10115650" y="10079047"/>
            <a:ext cx="4860000" cy="861768"/>
          </a:xfrm>
          <a:prstGeom prst="rect">
            <a:avLst/>
          </a:prstGeom>
          <a:noFill/>
        </p:spPr>
        <p:txBody>
          <a:bodyPr wrap="square" lIns="91433" tIns="45717" rIns="91433" bIns="45717" rtlCol="0">
            <a:spAutoFit/>
          </a:bodyPr>
          <a:lstStyle/>
          <a:p>
            <a:pPr algn="ctr"/>
            <a:r>
              <a:rPr lang="en-US" altLang="zh-CN" sz="5000" b="1" dirty="0">
                <a:solidFill>
                  <a:srgbClr val="2A5CAA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Ⅱ </a:t>
            </a:r>
            <a:r>
              <a:rPr lang="zh-CN" altLang="en-US" sz="50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单项语法填空</a:t>
            </a:r>
            <a:endParaRPr lang="zh-CN" altLang="en-US" sz="5000" b="1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037EC38E-21B6-4B70-B7D0-7EF1E23E3893}"/>
              </a:ext>
            </a:extLst>
          </p:cNvPr>
          <p:cNvSpPr/>
          <p:nvPr/>
        </p:nvSpPr>
        <p:spPr>
          <a:xfrm>
            <a:off x="1192102" y="738000"/>
            <a:ext cx="21987096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    </a:t>
            </a:r>
            <a:r>
              <a:rPr lang="zh-CN" altLang="en-US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名词性从句</a:t>
            </a:r>
            <a:endParaRPr lang="en-US" altLang="zh-CN" sz="57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TextBox 2"/>
          <p:cNvSpPr txBox="1"/>
          <p:nvPr/>
        </p:nvSpPr>
        <p:spPr>
          <a:xfrm>
            <a:off x="2761895" y="4329492"/>
            <a:ext cx="568836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名词性从句详解</a:t>
            </a:r>
            <a:endParaRPr lang="zh-CN" altLang="en-US" sz="5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Box 4">
            <a:hlinkClick r:id="rId8" action="ppaction://hlinksldjump"/>
          </p:cNvPr>
          <p:cNvSpPr txBox="1"/>
          <p:nvPr/>
        </p:nvSpPr>
        <p:spPr>
          <a:xfrm>
            <a:off x="12329650" y="5501226"/>
            <a:ext cx="273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表语从句</a:t>
            </a:r>
            <a:endParaRPr lang="en-US" altLang="zh-CN" sz="50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TextBox 4">
            <a:hlinkClick r:id="rId9" action="ppaction://hlinksldjump"/>
          </p:cNvPr>
          <p:cNvSpPr txBox="1"/>
          <p:nvPr/>
        </p:nvSpPr>
        <p:spPr>
          <a:xfrm>
            <a:off x="15911650" y="5501226"/>
            <a:ext cx="338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同位语从句</a:t>
            </a:r>
            <a:endParaRPr lang="en-US" altLang="zh-CN" sz="50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Box 2">
            <a:hlinkClick r:id="rId10" action="ppaction://hlinksldjump"/>
          </p:cNvPr>
          <p:cNvSpPr txBox="1"/>
          <p:nvPr/>
        </p:nvSpPr>
        <p:spPr>
          <a:xfrm>
            <a:off x="2761895" y="7076226"/>
            <a:ext cx="67237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名词性从句</a:t>
            </a:r>
            <a:r>
              <a:rPr lang="zh-CN" altLang="en-US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注意事项</a:t>
            </a:r>
            <a:endParaRPr lang="zh-CN" altLang="en-US" sz="5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822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37EC38E-21B6-4B70-B7D0-7EF1E23E3893}"/>
              </a:ext>
            </a:extLst>
          </p:cNvPr>
          <p:cNvSpPr/>
          <p:nvPr/>
        </p:nvSpPr>
        <p:spPr>
          <a:xfrm>
            <a:off x="1192102" y="738000"/>
            <a:ext cx="21987096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突破语法</a:t>
            </a:r>
            <a:r>
              <a:rPr lang="en-US" altLang="zh-CN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    </a:t>
            </a:r>
            <a:r>
              <a:rPr lang="zh-CN" altLang="en-US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名词性从句</a:t>
            </a:r>
            <a:endParaRPr lang="en-US" altLang="zh-CN" sz="57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651" y="1707496"/>
            <a:ext cx="5755263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矩形 14"/>
          <p:cNvSpPr/>
          <p:nvPr/>
        </p:nvSpPr>
        <p:spPr>
          <a:xfrm>
            <a:off x="1295651" y="3258000"/>
            <a:ext cx="20339999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一、名词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性从句指在句子中起的作用相当于名词的从句，其分类及基本</a:t>
            </a:r>
            <a:r>
              <a:rPr lang="zh-CN" alt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结</a:t>
            </a:r>
            <a:endParaRPr lang="en-US" altLang="zh-CN" sz="4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构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如下：</a:t>
            </a:r>
            <a:endParaRPr lang="zh-CN" altLang="en-US" sz="4800" b="1" dirty="0">
              <a:latin typeface="Times New Roman" pitchFamily="18" charset="0"/>
              <a:ea typeface="方正楷体_GBK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485377"/>
              </p:ext>
            </p:extLst>
          </p:nvPr>
        </p:nvGraphicFramePr>
        <p:xfrm>
          <a:off x="1385650" y="5418000"/>
          <a:ext cx="20160000" cy="722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4900"/>
                <a:gridCol w="3851310"/>
                <a:gridCol w="4208790"/>
                <a:gridCol w="9675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dirty="0" smtClean="0"/>
                        <a:t>从句类型</a:t>
                      </a:r>
                      <a:endParaRPr lang="zh-CN" altLang="en-U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dirty="0" smtClean="0"/>
                        <a:t>引导词</a:t>
                      </a:r>
                      <a:endParaRPr lang="zh-CN" altLang="en-U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dirty="0" smtClean="0"/>
                        <a:t>省略引导词</a:t>
                      </a:r>
                      <a:endParaRPr lang="zh-CN" altLang="en-U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400" dirty="0" smtClean="0"/>
                        <a:t>句型</a:t>
                      </a:r>
                      <a:endParaRPr lang="zh-CN" altLang="en-US" sz="4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70840">
                <a:tc rowSpan="4"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主语从句</a:t>
                      </a:r>
                    </a:p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宾语从句</a:t>
                      </a:r>
                    </a:p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表语从句</a:t>
                      </a:r>
                    </a:p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同位语从句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连词：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that, whether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连接代词：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who, whose, what, which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等连接副词：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when, where, why, how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不可省略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引导词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主语从句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谓语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+…</a:t>
                      </a:r>
                    </a:p>
                    <a:p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It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（形式主语）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谓语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/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系动词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+…+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主语从句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仅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that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可省略（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it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作形式宾语或从句用虚拟语气时除外）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动词（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介词）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宾语从句</a:t>
                      </a:r>
                    </a:p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系动词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 afraid/sorry/sure/glad/angry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等形容词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+that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引导的宾语从句</a:t>
                      </a:r>
                      <a:endParaRPr lang="en-US" altLang="zh-CN" sz="400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某些动词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+it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（形式宾语）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宾语从句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12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不可省略</a:t>
                      </a:r>
                    </a:p>
                    <a:p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主语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系动词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引导词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表语从句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12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不可省略</a:t>
                      </a:r>
                    </a:p>
                    <a:p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（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…+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）抽象名词</a:t>
                      </a:r>
                      <a:r>
                        <a:rPr lang="en-US" altLang="zh-CN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+</a:t>
                      </a:r>
                      <a:r>
                        <a:rPr lang="zh-CN" altLang="en-US" sz="40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方正楷体_GBK" pitchFamily="2" charset="-122"/>
                          <a:cs typeface="+mn-cs"/>
                        </a:rPr>
                        <a:t>同位语从句</a:t>
                      </a:r>
                      <a:endParaRPr lang="zh-CN" altLang="en-US" sz="40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方正楷体_GBK" pitchFamily="2" charset="-122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00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95651" y="738000"/>
            <a:ext cx="20339999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二、名词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性从句语法题解题技巧：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650" y="2798562"/>
            <a:ext cx="8552159" cy="460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0160650" y="2763000"/>
            <a:ext cx="10305000" cy="2278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1225">
              <a:lnSpc>
                <a:spcPct val="110000"/>
              </a:lnSpc>
            </a:pPr>
            <a:r>
              <a:rPr lang="zh-CN" altLang="en-US" sz="4400" dirty="0">
                <a:latin typeface="Times New Roman" pitchFamily="18" charset="0"/>
                <a:ea typeface="方正楷体_GBK" pitchFamily="2" charset="-122"/>
              </a:rPr>
              <a:t>检查从句是否缺少成分，若不缺少成分，则使用</a:t>
            </a:r>
            <a:r>
              <a:rPr lang="en-US" altLang="zh-CN" sz="4400" dirty="0">
                <a:latin typeface="Times New Roman" pitchFamily="18" charset="0"/>
                <a:ea typeface="方正楷体_GBK" pitchFamily="2" charset="-122"/>
              </a:rPr>
              <a:t>that, whether, if</a:t>
            </a:r>
            <a:r>
              <a:rPr lang="zh-CN" altLang="en-US" sz="4400" dirty="0">
                <a:latin typeface="Times New Roman" pitchFamily="18" charset="0"/>
                <a:ea typeface="方正楷体_GBK" pitchFamily="2" charset="-122"/>
              </a:rPr>
              <a:t>；若缺少成分，则使用</a:t>
            </a:r>
            <a:r>
              <a:rPr lang="en-US" altLang="zh-CN" sz="4400" dirty="0" err="1">
                <a:latin typeface="Times New Roman" pitchFamily="18" charset="0"/>
                <a:ea typeface="方正楷体_GBK" pitchFamily="2" charset="-122"/>
              </a:rPr>
              <a:t>wh</a:t>
            </a:r>
            <a:r>
              <a:rPr lang="en-US" altLang="zh-CN" sz="4400" dirty="0">
                <a:latin typeface="Times New Roman" pitchFamily="18" charset="0"/>
                <a:ea typeface="方正楷体_GBK" pitchFamily="2" charset="-122"/>
              </a:rPr>
              <a:t>-</a:t>
            </a:r>
            <a:r>
              <a:rPr lang="zh-CN" altLang="en-US" sz="4400" dirty="0">
                <a:latin typeface="Times New Roman" pitchFamily="18" charset="0"/>
                <a:ea typeface="方正楷体_GBK" pitchFamily="2" charset="-122"/>
              </a:rPr>
              <a:t>类连接词</a:t>
            </a:r>
          </a:p>
        </p:txBody>
      </p:sp>
      <p:sp>
        <p:nvSpPr>
          <p:cNvPr id="4" name="矩形 3"/>
          <p:cNvSpPr/>
          <p:nvPr/>
        </p:nvSpPr>
        <p:spPr>
          <a:xfrm>
            <a:off x="10235000" y="5418000"/>
            <a:ext cx="10097825" cy="2278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1225">
              <a:lnSpc>
                <a:spcPct val="110000"/>
              </a:lnSpc>
            </a:pPr>
            <a:r>
              <a:rPr lang="zh-CN" altLang="en-US" sz="4400" dirty="0">
                <a:latin typeface="Times New Roman" pitchFamily="18" charset="0"/>
                <a:ea typeface="方正楷体_GBK" pitchFamily="2" charset="-122"/>
              </a:rPr>
              <a:t>名词性从句在句中作什么成分，那么它就是什么从句，如在句中作宾语为宾语从句，在句中作主语为主语从句</a:t>
            </a:r>
          </a:p>
        </p:txBody>
      </p:sp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9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700" y="667049"/>
            <a:ext cx="5741217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550" y="2043000"/>
            <a:ext cx="4237920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矩形 11"/>
          <p:cNvSpPr/>
          <p:nvPr/>
        </p:nvSpPr>
        <p:spPr>
          <a:xfrm>
            <a:off x="1295651" y="3258000"/>
            <a:ext cx="20339999" cy="46628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1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）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引导的主语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从句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that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置于句首的主语从句，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在从句中不作任何成分，只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起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连接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作用，不能省略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①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our school has excited every one of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us. 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他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要来我们学校， 这让我们每一个人都十分激动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22118" y="5934670"/>
            <a:ext cx="58785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That he is coming to</a:t>
            </a:r>
          </a:p>
        </p:txBody>
      </p:sp>
      <p:pic>
        <p:nvPicPr>
          <p:cNvPr id="8" name="图片 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58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95651" y="693000"/>
            <a:ext cx="20339999" cy="10064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it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作形式主语，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引导真正的主语后置，常见有如下句式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：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510650" y="1956600"/>
            <a:ext cx="18601237" cy="2384940"/>
            <a:chOff x="2510650" y="1956600"/>
            <a:chExt cx="18601237" cy="2384940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1400" y="2178000"/>
              <a:ext cx="18000487" cy="193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5481"/>
            <a:stretch/>
          </p:blipFill>
          <p:spPr bwMode="auto">
            <a:xfrm>
              <a:off x="2510650" y="1956600"/>
              <a:ext cx="7740000" cy="238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10700475" y="2403000"/>
              <a:ext cx="10170175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necessary, certain, right, important, possible, strange, obvious, natural, clear</a:t>
              </a:r>
              <a:endParaRPr lang="zh-CN" altLang="en-US" sz="4400" dirty="0">
                <a:latin typeface="Times New Roman" pitchFamily="18" charset="0"/>
                <a:ea typeface="方正楷体_GBK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10650" y="4608000"/>
            <a:ext cx="18630487" cy="1934940"/>
            <a:chOff x="2510650" y="4608000"/>
            <a:chExt cx="18630487" cy="1934940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650" y="4608000"/>
              <a:ext cx="18000487" cy="193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806" b="51567"/>
            <a:stretch/>
          </p:blipFill>
          <p:spPr bwMode="auto">
            <a:xfrm>
              <a:off x="2510650" y="4724400"/>
              <a:ext cx="7740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矩形 3"/>
            <p:cNvSpPr/>
            <p:nvPr/>
          </p:nvSpPr>
          <p:spPr>
            <a:xfrm>
              <a:off x="10700650" y="4788000"/>
              <a:ext cx="10170000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a pity, an </a:t>
              </a:r>
              <a:r>
                <a:rPr lang="en-US" altLang="zh-CN" sz="4400" dirty="0" err="1">
                  <a:latin typeface="Times New Roman" pitchFamily="18" charset="0"/>
                  <a:ea typeface="方正楷体_GBK" pitchFamily="2" charset="-122"/>
                </a:rPr>
                <a:t>honour</a:t>
              </a:r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, a shame, a wonder, no wonder, good news, a fact</a:t>
              </a:r>
              <a:endParaRPr lang="zh-CN" altLang="en-US" sz="4400" dirty="0">
                <a:latin typeface="Times New Roman" pitchFamily="18" charset="0"/>
                <a:ea typeface="方正楷体_GBK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510650" y="6993060"/>
            <a:ext cx="18630487" cy="1940999"/>
            <a:chOff x="2510650" y="6993060"/>
            <a:chExt cx="18630487" cy="1940999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650" y="6993060"/>
              <a:ext cx="18000487" cy="193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092" b="25914"/>
            <a:stretch/>
          </p:blipFill>
          <p:spPr bwMode="auto">
            <a:xfrm>
              <a:off x="2510650" y="7086600"/>
              <a:ext cx="7740000" cy="18474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矩形 5"/>
            <p:cNvSpPr/>
            <p:nvPr/>
          </p:nvSpPr>
          <p:spPr>
            <a:xfrm>
              <a:off x="10701338" y="7360365"/>
              <a:ext cx="1043979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said, told, heard, reported, </a:t>
              </a:r>
              <a:r>
                <a:rPr lang="en-US" altLang="zh-CN" sz="4400" dirty="0" smtClean="0">
                  <a:latin typeface="Times New Roman" pitchFamily="18" charset="0"/>
                  <a:ea typeface="方正楷体_GBK" pitchFamily="2" charset="-122"/>
                </a:rPr>
                <a:t>decided, suggested</a:t>
              </a:r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, </a:t>
              </a:r>
              <a:r>
                <a:rPr lang="en-US" altLang="zh-CN" sz="4400" dirty="0" smtClean="0">
                  <a:latin typeface="Times New Roman" pitchFamily="18" charset="0"/>
                  <a:ea typeface="方正楷体_GBK" pitchFamily="2" charset="-122"/>
                </a:rPr>
                <a:t>well known</a:t>
              </a:r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, announced</a:t>
              </a:r>
              <a:endParaRPr lang="zh-CN" altLang="en-US" sz="4400" dirty="0">
                <a:latin typeface="Times New Roman" pitchFamily="18" charset="0"/>
                <a:ea typeface="方正楷体_GBK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510650" y="9333060"/>
            <a:ext cx="18630487" cy="2121678"/>
            <a:chOff x="2510650" y="9333060"/>
            <a:chExt cx="18630487" cy="2121678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0650" y="9333060"/>
              <a:ext cx="18000487" cy="19349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8790"/>
            <a:stretch/>
          </p:blipFill>
          <p:spPr bwMode="auto">
            <a:xfrm>
              <a:off x="2510650" y="9391650"/>
              <a:ext cx="7740000" cy="2063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10701338" y="9915809"/>
              <a:ext cx="8580939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dirty="0">
                  <a:latin typeface="Times New Roman" pitchFamily="18" charset="0"/>
                  <a:ea typeface="方正楷体_GBK" pitchFamily="2" charset="-122"/>
                </a:rPr>
                <a:t>seem, appear, happen, occur, turn out</a:t>
              </a:r>
              <a:endParaRPr lang="zh-CN" altLang="en-US" sz="4400" dirty="0">
                <a:latin typeface="Times New Roman" pitchFamily="18" charset="0"/>
                <a:ea typeface="方正楷体_GBK" pitchFamily="2" charset="-122"/>
              </a:endParaRPr>
            </a:p>
          </p:txBody>
        </p:sp>
      </p:grpSp>
      <p:pic>
        <p:nvPicPr>
          <p:cNvPr id="21" name="图片 2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33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95651" y="738000"/>
            <a:ext cx="20879999" cy="46628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②</a:t>
            </a:r>
            <a:r>
              <a:rPr lang="en-US" altLang="zh-CN" sz="5400" u="sng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u="sng" dirty="0" smtClean="0">
                <a:latin typeface="Times New Roman" pitchFamily="18" charset="0"/>
                <a:ea typeface="方正楷体_GBK" pitchFamily="2" charset="-122"/>
              </a:rPr>
              <a:t>                                                      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the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whole project is doomed to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failure. 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显然， 整个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计划注定要失败。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③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It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is essential that these application forms ______________ (send)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back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as early as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possible.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448098" y="669670"/>
            <a:ext cx="791755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It is obvious/quite clear that</a:t>
            </a:r>
          </a:p>
        </p:txBody>
      </p:sp>
      <p:sp>
        <p:nvSpPr>
          <p:cNvPr id="6" name="矩形 5"/>
          <p:cNvSpPr/>
          <p:nvPr/>
        </p:nvSpPr>
        <p:spPr>
          <a:xfrm>
            <a:off x="15425650" y="3414670"/>
            <a:ext cx="46089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(should) be sent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9301" flipV="1">
            <a:off x="13931847" y="5464811"/>
            <a:ext cx="232410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3108578" y="7038000"/>
            <a:ext cx="17806736" cy="3915750"/>
            <a:chOff x="1254721" y="7038000"/>
            <a:chExt cx="17806736" cy="3915750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0651" y="8028000"/>
              <a:ext cx="17720806" cy="2925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DED"/>
                </a:clrFrom>
                <a:clrTo>
                  <a:srgbClr val="FFFDE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721" y="7038000"/>
              <a:ext cx="3719277" cy="9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矩形 6"/>
            <p:cNvSpPr/>
            <p:nvPr/>
          </p:nvSpPr>
          <p:spPr>
            <a:xfrm>
              <a:off x="1592184" y="8087414"/>
              <a:ext cx="16974610" cy="28346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在“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It is necessary/important/surprising/</a:t>
              </a:r>
              <a:r>
                <a:rPr lang="en-US" altLang="zh-CN" sz="5400" dirty="0" err="1">
                  <a:latin typeface="Times New Roman" pitchFamily="18" charset="0"/>
                  <a:ea typeface="方正楷体_GBK" pitchFamily="2" charset="-122"/>
                </a:rPr>
                <a:t>strange+that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从句”结构中，从句谓语常用“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should+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动词原形”形式，其中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should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可省略。</a:t>
              </a:r>
            </a:p>
          </p:txBody>
        </p:sp>
      </p:grpSp>
      <p:pic>
        <p:nvPicPr>
          <p:cNvPr id="12" name="图片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95651" y="738000"/>
            <a:ext cx="21627304" cy="92332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④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 you didn’t pass the exam.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很遗憾你没有通过考试。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⑤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 the car accident took  place sometime yesterday.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据报道，这场车祸是在昨天某个时候发生的。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⑥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It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is politely requested by the hotel management department that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radios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_______ after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11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o’clock at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night.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A.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were not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played			B.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not to play        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C.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not be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played			D.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did not play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⑦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 should study for the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test.  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我突然想到我应该学习以准备考试。</a:t>
            </a:r>
          </a:p>
          <a:p>
            <a:pPr>
              <a:lnSpc>
                <a:spcPct val="110000"/>
              </a:lnSpc>
            </a:pPr>
            <a:endParaRPr lang="zh-CN" altLang="en-US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84889" y="714670"/>
            <a:ext cx="41857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It is a pity that</a:t>
            </a:r>
          </a:p>
        </p:txBody>
      </p:sp>
      <p:sp>
        <p:nvSpPr>
          <p:cNvPr id="3" name="矩形 2"/>
          <p:cNvSpPr/>
          <p:nvPr/>
        </p:nvSpPr>
        <p:spPr>
          <a:xfrm>
            <a:off x="4009683" y="1611606"/>
            <a:ext cx="49359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It is reported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that</a:t>
            </a:r>
            <a:endParaRPr lang="en-US" altLang="zh-CN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</p:txBody>
      </p:sp>
      <p:pic>
        <p:nvPicPr>
          <p:cNvPr id="14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9420" y="6105113"/>
            <a:ext cx="1437588" cy="1122328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4009683" y="7002890"/>
            <a:ext cx="80329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It occurred to/struck me that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9301" flipV="1">
            <a:off x="9991803" y="6602913"/>
            <a:ext cx="5737069" cy="115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1" name="组合 20"/>
          <p:cNvGrpSpPr/>
          <p:nvPr/>
        </p:nvGrpSpPr>
        <p:grpSpPr>
          <a:xfrm>
            <a:off x="3108578" y="9153000"/>
            <a:ext cx="17806736" cy="3870000"/>
            <a:chOff x="1254721" y="7083750"/>
            <a:chExt cx="17806736" cy="3870000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0651" y="8028000"/>
              <a:ext cx="17720806" cy="2925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DED"/>
                </a:clrFrom>
                <a:clrTo>
                  <a:srgbClr val="FFFDE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721" y="7083750"/>
              <a:ext cx="3719277" cy="9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矩形 23"/>
            <p:cNvSpPr/>
            <p:nvPr/>
          </p:nvSpPr>
          <p:spPr>
            <a:xfrm>
              <a:off x="1592184" y="8087414"/>
              <a:ext cx="16974610" cy="27748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在“</a:t>
              </a:r>
              <a:r>
                <a:rPr lang="en-US" altLang="zh-CN" sz="5400" dirty="0" err="1" smtClean="0">
                  <a:latin typeface="Times New Roman" pitchFamily="18" charset="0"/>
                  <a:ea typeface="方正楷体_GBK" pitchFamily="2" charset="-122"/>
                </a:rPr>
                <a:t>It+be+suggested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/advised/ordered/requested/insisted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/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err="1">
                  <a:latin typeface="Times New Roman" pitchFamily="18" charset="0"/>
                  <a:ea typeface="方正楷体_GBK" pitchFamily="2" charset="-122"/>
                </a:rPr>
                <a:t>demanded+that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从句”结构中，从句谓语常用“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should+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动词原形”形式，其中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should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可省</a:t>
              </a:r>
            </a:p>
          </p:txBody>
        </p:sp>
      </p:grpSp>
      <p:pic>
        <p:nvPicPr>
          <p:cNvPr id="17" name="图片 1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7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P294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95651" y="693000"/>
            <a:ext cx="20339999" cy="46628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2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）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whether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引导的主语从句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whether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在从句中不作任何成分，只起连接作用，不能省略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，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表示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“是否”。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⑧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____________________________depends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on what you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do.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你能否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成功取决于你做什么。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93035" y="3414670"/>
            <a:ext cx="955261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 you can succeed (or not)</a:t>
            </a:r>
          </a:p>
        </p:txBody>
      </p:sp>
      <p:pic>
        <p:nvPicPr>
          <p:cNvPr id="6" name="图片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5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339999" cy="1014739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3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）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how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及</a:t>
            </a:r>
            <a:r>
              <a:rPr lang="en-US" altLang="zh-CN" sz="5400" b="1" dirty="0" err="1">
                <a:latin typeface="Times New Roman" pitchFamily="18" charset="0"/>
                <a:ea typeface="方正楷体_GBK" pitchFamily="2" charset="-122"/>
              </a:rPr>
              <a:t>wh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-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类连接词引导的主语从句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en-US" altLang="zh-CN" sz="5400" dirty="0" err="1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-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类连接词包括连接代词（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who, whom, whose, which, what,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whoever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, whomever, whichever, whatever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）和连接副词（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when, 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where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,  why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）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who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, why, how, where, when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引导主语从句时，常可用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it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作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形式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主语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；但如果是由连接代词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what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，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whatever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，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whoever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等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引导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主语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从句，表示具体的东西或人，则不能用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it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作形式主语。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 ⑨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______________________________________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to traffic has not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been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made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clear. 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这条新路什么时候通车还不清楚。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⑩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____________on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occasion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 .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你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在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这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种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场合说这样的话是不合适的。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75650" y="7002890"/>
            <a:ext cx="91871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When the new road will be open</a:t>
            </a:r>
          </a:p>
        </p:txBody>
      </p:sp>
      <p:sp>
        <p:nvSpPr>
          <p:cNvPr id="3" name="矩形 2"/>
          <p:cNvSpPr/>
          <p:nvPr/>
        </p:nvSpPr>
        <p:spPr>
          <a:xfrm>
            <a:off x="3815650" y="8805613"/>
            <a:ext cx="41857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What you said</a:t>
            </a:r>
          </a:p>
        </p:txBody>
      </p:sp>
      <p:sp>
        <p:nvSpPr>
          <p:cNvPr id="5" name="矩形 4"/>
          <p:cNvSpPr/>
          <p:nvPr/>
        </p:nvSpPr>
        <p:spPr>
          <a:xfrm>
            <a:off x="12635650" y="8818063"/>
            <a:ext cx="56477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was not appropriate</a:t>
            </a:r>
          </a:p>
        </p:txBody>
      </p:sp>
      <p:pic>
        <p:nvPicPr>
          <p:cNvPr id="8" name="图片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5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500" y="680850"/>
            <a:ext cx="4202031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295651" y="1880185"/>
            <a:ext cx="20339999" cy="46628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1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）动词后的宾语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从句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⑪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My teacher told me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___________________________.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我的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老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师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告诉我，我通过了考试。</a:t>
            </a: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⑫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 wonder ________________________ my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invitation.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我想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知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道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他为什么拒绝我的邀请。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970650" y="2694670"/>
            <a:ext cx="68018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(that) I passed the exam</a:t>
            </a:r>
          </a:p>
        </p:txBody>
      </p:sp>
      <p:sp>
        <p:nvSpPr>
          <p:cNvPr id="3" name="矩形 2"/>
          <p:cNvSpPr/>
          <p:nvPr/>
        </p:nvSpPr>
        <p:spPr>
          <a:xfrm>
            <a:off x="8270615" y="4563000"/>
            <a:ext cx="45897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why he refused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9301" flipV="1">
            <a:off x="13931847" y="6341936"/>
            <a:ext cx="232410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3108578" y="7915125"/>
            <a:ext cx="17806736" cy="2452875"/>
            <a:chOff x="1254721" y="7038000"/>
            <a:chExt cx="17806736" cy="2452875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0651" y="8028000"/>
              <a:ext cx="17720806" cy="1462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DED"/>
                </a:clrFrom>
                <a:clrTo>
                  <a:srgbClr val="FFFDE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721" y="7038000"/>
              <a:ext cx="3719277" cy="9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1592184" y="8296331"/>
              <a:ext cx="16974610" cy="9466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表疑问的宾语从句需要用陈述语序。</a:t>
              </a:r>
            </a:p>
          </p:txBody>
        </p:sp>
      </p:grpSp>
      <p:pic>
        <p:nvPicPr>
          <p:cNvPr id="13" name="图片 1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339999" cy="83192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在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demand, order, suggest, insist, desire, demand, request, 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command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等表示要求、命令、建议等意义的动词后，宾语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从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句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常用“（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should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）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+ 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动词原形”的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形式。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⑬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 insist ____________________________ her work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alone.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我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坚持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要她独立完成工作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在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“及物动词（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find, feel, think, consider, make, believe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等）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+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宾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语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+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宾语补足语”的结构中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，宾语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成分如果是由从句来充当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，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则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通常放在宾语补足语的后面，而在原来的宾语位置上用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it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作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形式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宾语。 </a:t>
            </a:r>
            <a:endParaRPr lang="en-US" altLang="zh-CN" sz="5400" dirty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83999" y="3402249"/>
            <a:ext cx="74366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that she (should) do/finish</a:t>
            </a:r>
          </a:p>
        </p:txBody>
      </p:sp>
      <p:pic>
        <p:nvPicPr>
          <p:cNvPr id="6" name="图片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194508" y="1772999"/>
            <a:ext cx="17720806" cy="8145001"/>
            <a:chOff x="3194508" y="1772999"/>
            <a:chExt cx="17720806" cy="8145001"/>
          </a:xfrm>
        </p:grpSpPr>
        <p:grpSp>
          <p:nvGrpSpPr>
            <p:cNvPr id="4" name="组合 3"/>
            <p:cNvGrpSpPr/>
            <p:nvPr/>
          </p:nvGrpSpPr>
          <p:grpSpPr>
            <a:xfrm>
              <a:off x="3194508" y="1772999"/>
              <a:ext cx="17720806" cy="8145001"/>
              <a:chOff x="1340651" y="8027999"/>
              <a:chExt cx="17720806" cy="8145001"/>
            </a:xfrm>
          </p:grpSpPr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0651" y="8027999"/>
                <a:ext cx="17720806" cy="81450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7" name="矩形 6"/>
              <p:cNvSpPr/>
              <p:nvPr/>
            </p:nvSpPr>
            <p:spPr>
              <a:xfrm>
                <a:off x="1592184" y="8087414"/>
                <a:ext cx="16974610" cy="18607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5400" dirty="0">
                    <a:latin typeface="Times New Roman" pitchFamily="18" charset="0"/>
                    <a:ea typeface="方正楷体_GBK" pitchFamily="2" charset="-122"/>
                  </a:rPr>
                  <a:t>若宾语从句是</a:t>
                </a:r>
                <a:r>
                  <a:rPr lang="en-US" altLang="zh-CN" sz="5400" dirty="0" err="1">
                    <a:latin typeface="Times New Roman" pitchFamily="18" charset="0"/>
                    <a:ea typeface="方正楷体_GBK" pitchFamily="2" charset="-122"/>
                  </a:rPr>
                  <a:t>wh</a:t>
                </a:r>
                <a:r>
                  <a:rPr lang="en-US" altLang="zh-CN" sz="5400" dirty="0">
                    <a:latin typeface="Times New Roman" pitchFamily="18" charset="0"/>
                    <a:ea typeface="方正楷体_GBK" pitchFamily="2" charset="-122"/>
                  </a:rPr>
                  <a:t>-</a:t>
                </a:r>
                <a:r>
                  <a:rPr lang="zh-CN" altLang="en-US" sz="5400" dirty="0">
                    <a:latin typeface="Times New Roman" pitchFamily="18" charset="0"/>
                    <a:ea typeface="方正楷体_GBK" pitchFamily="2" charset="-122"/>
                  </a:rPr>
                  <a:t>类连接词引导的，其后有</a:t>
                </a:r>
                <a:r>
                  <a:rPr lang="en-US" altLang="zh-CN" sz="5400" dirty="0">
                    <a:latin typeface="Times New Roman" pitchFamily="18" charset="0"/>
                    <a:ea typeface="方正楷体_GBK" pitchFamily="2" charset="-122"/>
                  </a:rPr>
                  <a:t>to be</a:t>
                </a:r>
                <a:r>
                  <a:rPr lang="zh-CN" altLang="en-US" sz="5400" dirty="0">
                    <a:latin typeface="Times New Roman" pitchFamily="18" charset="0"/>
                    <a:ea typeface="方正楷体_GBK" pitchFamily="2" charset="-122"/>
                  </a:rPr>
                  <a:t>短语作宾补，则不可用</a:t>
                </a:r>
                <a:r>
                  <a:rPr lang="en-US" altLang="zh-CN" sz="5400" dirty="0">
                    <a:latin typeface="Times New Roman" pitchFamily="18" charset="0"/>
                    <a:ea typeface="方正楷体_GBK" pitchFamily="2" charset="-122"/>
                  </a:rPr>
                  <a:t>it</a:t>
                </a:r>
                <a:r>
                  <a:rPr lang="zh-CN" altLang="en-US" sz="5400" dirty="0">
                    <a:latin typeface="Times New Roman" pitchFamily="18" charset="0"/>
                    <a:ea typeface="方正楷体_GBK" pitchFamily="2" charset="-122"/>
                  </a:rPr>
                  <a:t>代替。</a:t>
                </a:r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3455650" y="3888000"/>
              <a:ext cx="16974610" cy="5581669"/>
              <a:chOff x="3455650" y="3888000"/>
              <a:chExt cx="16974610" cy="5581669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DED"/>
                  </a:clrFrom>
                  <a:clrTo>
                    <a:srgbClr val="FFFDED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14464" y="3888000"/>
                <a:ext cx="10037763" cy="43624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0" name="矩形 9"/>
              <p:cNvSpPr/>
              <p:nvPr/>
            </p:nvSpPr>
            <p:spPr>
              <a:xfrm>
                <a:off x="3455650" y="8523000"/>
                <a:ext cx="16974610" cy="9466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5400" dirty="0">
                    <a:solidFill>
                      <a:srgbClr val="2A5CAA"/>
                    </a:solidFill>
                    <a:latin typeface="Times New Roman" pitchFamily="18" charset="0"/>
                    <a:ea typeface="方正楷体_GBK" pitchFamily="2" charset="-122"/>
                  </a:rPr>
                  <a:t>我们都认为你所说的是不可信的。</a:t>
                </a:r>
              </a:p>
            </p:txBody>
          </p:sp>
        </p:grpSp>
      </p:grp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DED"/>
              </a:clrFrom>
              <a:clrTo>
                <a:srgbClr val="FFF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693000"/>
            <a:ext cx="3719277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图片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339999" cy="557691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⑭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________________________anyone who breaks the law will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         be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punished.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我们必须清楚，任何违法的人都将受到惩罚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hate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, enjoy, like, love, dislike, see to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等动词（短语）后接宾语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从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句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时，常在从句前加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it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⑮____________________with their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mouths full of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food. 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我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讨厌  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他们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在满嘴食物时说话。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20650" y="714670"/>
            <a:ext cx="75735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We must make it clear that</a:t>
            </a:r>
          </a:p>
        </p:txBody>
      </p:sp>
      <p:sp>
        <p:nvSpPr>
          <p:cNvPr id="6" name="矩形 5"/>
          <p:cNvSpPr/>
          <p:nvPr/>
        </p:nvSpPr>
        <p:spPr>
          <a:xfrm>
            <a:off x="3992321" y="4269670"/>
            <a:ext cx="65517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I hate it when they talk</a:t>
            </a:r>
          </a:p>
        </p:txBody>
      </p:sp>
      <p:pic>
        <p:nvPicPr>
          <p:cNvPr id="7" name="图片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609999" cy="92332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2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）介词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后的宾语从句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 一般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情况下，介词后常用</a:t>
            </a:r>
            <a:r>
              <a:rPr lang="en-US" altLang="zh-CN" sz="5400" dirty="0" err="1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wh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-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类连接词引导宾语从句。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从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句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一般不能充当介词宾语，偶尔可作介词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except, besides, but, 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in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的宾语。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     ⑯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Before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 went downstairs, I had prepared myself very carefully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for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_______ I must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say. 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 A. whether		B. what		C. which		D.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that</a:t>
            </a: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⑰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twins look very alike except _______ the elder brother is a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little taller. 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A. that		B. which		C. what		D.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how</a:t>
            </a:r>
          </a:p>
        </p:txBody>
      </p:sp>
      <p:pic>
        <p:nvPicPr>
          <p:cNvPr id="5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60650" y="6105113"/>
            <a:ext cx="1437588" cy="1122328"/>
          </a:xfrm>
          <a:prstGeom prst="rect">
            <a:avLst/>
          </a:prstGeom>
          <a:noFill/>
        </p:spPr>
      </p:pic>
      <p:pic>
        <p:nvPicPr>
          <p:cNvPr id="6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0650" y="8793163"/>
            <a:ext cx="1437588" cy="1122328"/>
          </a:xfrm>
          <a:prstGeom prst="rect">
            <a:avLst/>
          </a:prstGeom>
          <a:noFill/>
        </p:spPr>
      </p:pic>
      <p:pic>
        <p:nvPicPr>
          <p:cNvPr id="7" name="图片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609999" cy="46628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3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）形容词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后的宾语从句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 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sure, certain, glad, pleased, happy, surprised, satisfied, sorry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等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表  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示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情感的形容词后也可接宾语从句。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          ⑱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______________________________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without saying goodbye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to us.  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我们很惊讶他没有向我们告别就走了。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45650" y="3414670"/>
            <a:ext cx="95163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We are surprised (that) he has left</a:t>
            </a:r>
          </a:p>
        </p:txBody>
      </p:sp>
      <p:pic>
        <p:nvPicPr>
          <p:cNvPr id="6" name="图片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1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2" y="4720663"/>
            <a:ext cx="18134537" cy="636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609999" cy="374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（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4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）宾语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从句的注意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事项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宾语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从句引导词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的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省略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宾语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从句由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引导时，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通常可以省略，但以下情况不可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省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：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46041" y="5058000"/>
            <a:ext cx="18144610" cy="578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>
              <a:lnSpc>
                <a:spcPct val="110000"/>
              </a:lnSpc>
              <a:buFont typeface="Wingdings" pitchFamily="2" charset="2"/>
              <a:buChar char="l"/>
            </a:pPr>
            <a:r>
              <a:rPr lang="zh-CN" altLang="en-US" sz="4800" dirty="0" smtClean="0">
                <a:latin typeface="Times New Roman" pitchFamily="18" charset="0"/>
                <a:ea typeface="方正楷体_GBK" pitchFamily="2" charset="-122"/>
              </a:rPr>
              <a:t>当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句子中有多个并列的宾语从句时，第一个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可省略，第二个和后面的几个不可省略，如句</a:t>
            </a:r>
            <a:r>
              <a:rPr lang="zh-CN" altLang="en-US" sz="4800" dirty="0" smtClean="0">
                <a:latin typeface="Times New Roman" pitchFamily="18" charset="0"/>
                <a:ea typeface="方正楷体_GBK" pitchFamily="2" charset="-122"/>
              </a:rPr>
              <a:t>⑲</a:t>
            </a:r>
          </a:p>
          <a:p>
            <a:pPr marL="685800" indent="-685800">
              <a:lnSpc>
                <a:spcPct val="110000"/>
              </a:lnSpc>
              <a:buFont typeface="Wingdings" pitchFamily="2" charset="2"/>
              <a:buChar char="l"/>
            </a:pP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句子中有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it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作形式宾语，如句⑭</a:t>
            </a:r>
          </a:p>
          <a:p>
            <a:pPr marL="685800" indent="-685800">
              <a:lnSpc>
                <a:spcPct val="110000"/>
              </a:lnSpc>
              <a:buFont typeface="Wingdings" pitchFamily="2" charset="2"/>
              <a:buChar char="l"/>
            </a:pPr>
            <a:r>
              <a:rPr lang="zh-CN" altLang="en-US" sz="4800" dirty="0" smtClean="0">
                <a:latin typeface="Times New Roman" pitchFamily="18" charset="0"/>
                <a:ea typeface="方正楷体_GBK" pitchFamily="2" charset="-122"/>
              </a:rPr>
              <a:t>当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从句和主句谓语动词之间有插入语时</a:t>
            </a:r>
          </a:p>
          <a:p>
            <a:pPr marL="685800" indent="-685800">
              <a:lnSpc>
                <a:spcPct val="110000"/>
              </a:lnSpc>
              <a:buFont typeface="Wingdings" pitchFamily="2" charset="2"/>
              <a:buChar char="l"/>
            </a:pPr>
            <a:r>
              <a:rPr lang="zh-CN" altLang="en-US" sz="4800" dirty="0" smtClean="0">
                <a:latin typeface="Times New Roman" pitchFamily="18" charset="0"/>
                <a:ea typeface="方正楷体_GBK" pitchFamily="2" charset="-122"/>
              </a:rPr>
              <a:t>介词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except, but, besides, in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等后跟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引导的宾语从句时，</a:t>
            </a:r>
            <a:r>
              <a:rPr lang="zh-CN" altLang="en-US" sz="4800">
                <a:latin typeface="Times New Roman" pitchFamily="18" charset="0"/>
                <a:ea typeface="方正楷体_GBK" pitchFamily="2" charset="-122"/>
              </a:rPr>
              <a:t>如</a:t>
            </a:r>
            <a:r>
              <a:rPr lang="zh-CN" altLang="en-US" sz="4800" smtClean="0">
                <a:latin typeface="Times New Roman" pitchFamily="18" charset="0"/>
                <a:ea typeface="方正楷体_GBK" pitchFamily="2" charset="-122"/>
              </a:rPr>
              <a:t>句</a:t>
            </a:r>
            <a:r>
              <a:rPr lang="zh-CN" altLang="en-US" sz="4800" smtClean="0"/>
              <a:t>⑰</a:t>
            </a:r>
            <a:endParaRPr lang="zh-CN" altLang="en-US" sz="4800" dirty="0">
              <a:latin typeface="Times New Roman" pitchFamily="18" charset="0"/>
              <a:ea typeface="方正楷体_GBK" pitchFamily="2" charset="-122"/>
            </a:endParaRPr>
          </a:p>
          <a:p>
            <a:pPr marL="685800" indent="-685800">
              <a:lnSpc>
                <a:spcPct val="110000"/>
              </a:lnSpc>
              <a:buFont typeface="Wingdings" pitchFamily="2" charset="2"/>
              <a:buChar char="l"/>
            </a:pPr>
            <a:r>
              <a:rPr lang="zh-CN" altLang="en-US" sz="4800" dirty="0" smtClean="0">
                <a:latin typeface="Times New Roman" pitchFamily="18" charset="0"/>
                <a:ea typeface="方正楷体_GBK" pitchFamily="2" charset="-122"/>
              </a:rPr>
              <a:t>当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when, who, what, where, why, how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等引导的从句与</a:t>
            </a:r>
            <a:r>
              <a:rPr lang="en-US" altLang="zh-CN" sz="4800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4800" dirty="0">
                <a:latin typeface="Times New Roman" pitchFamily="18" charset="0"/>
                <a:ea typeface="方正楷体_GBK" pitchFamily="2" charset="-122"/>
              </a:rPr>
              <a:t>引导的从句作主句谓语动词的并列宾语时</a:t>
            </a:r>
          </a:p>
        </p:txBody>
      </p:sp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1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P295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609999" cy="374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⑲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teacher told the students _______ they should hand in their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homework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next day and _______ the homework must be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checked by their parents.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A.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that;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/	B.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how;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/	 C.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when;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what	D.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/;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that</a:t>
            </a:r>
          </a:p>
        </p:txBody>
      </p:sp>
      <p:pic>
        <p:nvPicPr>
          <p:cNvPr id="5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40650" y="3331541"/>
            <a:ext cx="1437588" cy="1122328"/>
          </a:xfrm>
          <a:prstGeom prst="rect">
            <a:avLst/>
          </a:prstGeom>
          <a:noFill/>
        </p:spPr>
      </p:pic>
      <p:pic>
        <p:nvPicPr>
          <p:cNvPr id="6" name="图片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1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609999" cy="374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          whether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与</a:t>
            </a:r>
            <a:r>
              <a: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if</a:t>
            </a:r>
            <a:r>
              <a:rPr lang="zh-CN" altLang="en-US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的</a:t>
            </a:r>
            <a:r>
              <a:rPr lang="zh-CN" altLang="en-US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rPr>
              <a:t>用法</a:t>
            </a:r>
            <a:endParaRPr lang="en-US" altLang="zh-CN" sz="5400" dirty="0" smtClean="0">
              <a:solidFill>
                <a:srgbClr val="2A5CAA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 whether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与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if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作“是否”讲时，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whether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可以引导主语从句、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表语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从句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和同位语从句，而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if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则不能。引导宾语从句时，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whether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和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    if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可以互换，但是以下情况只能用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whether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，不能用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if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： 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409" y="4990305"/>
            <a:ext cx="18542483" cy="573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1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95651" y="693000"/>
            <a:ext cx="20609999" cy="9233297"/>
            <a:chOff x="1295651" y="693000"/>
            <a:chExt cx="20609999" cy="9233297"/>
          </a:xfrm>
        </p:grpSpPr>
        <p:sp>
          <p:nvSpPr>
            <p:cNvPr id="4" name="矩形 3"/>
            <p:cNvSpPr/>
            <p:nvPr/>
          </p:nvSpPr>
          <p:spPr>
            <a:xfrm>
              <a:off x="1295651" y="693000"/>
              <a:ext cx="20609999" cy="92332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⑳We are talking about _____________________________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students join us.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我们正在讨论是否让学生加入我们。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4800" dirty="0" smtClean="0">
                  <a:latin typeface="Times New Roman" pitchFamily="18" charset="0"/>
                  <a:ea typeface="方正楷体_GBK" pitchFamily="2" charset="-122"/>
                </a:rPr>
                <a:t>   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21</a:t>
              </a:r>
              <a:r>
                <a:rPr lang="en-US" altLang="zh-CN" sz="4800" dirty="0" smtClean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We wondered ________ that man was a spy _________ . 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我们想知道那个人是不是间谍。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22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We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can’t decide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____________________________ .  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我们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不能 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决定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是去打网球还是踢足球。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23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______________________,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I can’t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say.  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这件事是否真实，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我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说不准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。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            24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__________________________________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for them to do it 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soon.  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他们正在讨论是否有必要立刻去做这件事。 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062750" y="2532220"/>
              <a:ext cx="995338" cy="6420889"/>
              <a:chOff x="3062750" y="2532220"/>
              <a:chExt cx="995338" cy="6420889"/>
            </a:xfrm>
          </p:grpSpPr>
          <p:pic>
            <p:nvPicPr>
              <p:cNvPr id="10" name="Picture 4"/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7776"/>
              <a:stretch/>
            </p:blipFill>
            <p:spPr bwMode="auto">
              <a:xfrm>
                <a:off x="3062750" y="2532220"/>
                <a:ext cx="938188" cy="10100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7" name="Picture 4"/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7776"/>
              <a:stretch/>
            </p:blipFill>
            <p:spPr bwMode="auto">
              <a:xfrm>
                <a:off x="3062750" y="4345980"/>
                <a:ext cx="938188" cy="10100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8" name="Picture 4"/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7776"/>
              <a:stretch/>
            </p:blipFill>
            <p:spPr bwMode="auto">
              <a:xfrm>
                <a:off x="3062750" y="6161239"/>
                <a:ext cx="938188" cy="10100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" name="Picture 4"/>
              <p:cNvPicPr>
                <a:picLocks noChangeAspect="1" noChangeArrowheads="1"/>
              </p:cNvPicPr>
              <p:nvPr/>
            </p:nvPicPr>
            <p:blipFill rotWithShape="1"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7776"/>
              <a:stretch/>
            </p:blipFill>
            <p:spPr bwMode="auto">
              <a:xfrm>
                <a:off x="3119900" y="7943033"/>
                <a:ext cx="938188" cy="101007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9" name="矩形 18"/>
          <p:cNvSpPr/>
          <p:nvPr/>
        </p:nvSpPr>
        <p:spPr>
          <a:xfrm>
            <a:off x="10356849" y="681335"/>
            <a:ext cx="82638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 we let/whether to let</a:t>
            </a:r>
          </a:p>
        </p:txBody>
      </p:sp>
      <p:sp>
        <p:nvSpPr>
          <p:cNvPr id="21" name="矩形 20"/>
          <p:cNvSpPr/>
          <p:nvPr/>
        </p:nvSpPr>
        <p:spPr>
          <a:xfrm>
            <a:off x="7969604" y="2514670"/>
            <a:ext cx="24160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</a:t>
            </a:r>
          </a:p>
        </p:txBody>
      </p:sp>
      <p:sp>
        <p:nvSpPr>
          <p:cNvPr id="22" name="矩形 21"/>
          <p:cNvSpPr/>
          <p:nvPr/>
        </p:nvSpPr>
        <p:spPr>
          <a:xfrm>
            <a:off x="16900298" y="2514670"/>
            <a:ext cx="18197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or not</a:t>
            </a:r>
          </a:p>
        </p:txBody>
      </p:sp>
      <p:sp>
        <p:nvSpPr>
          <p:cNvPr id="23" name="矩形 22"/>
          <p:cNvSpPr/>
          <p:nvPr/>
        </p:nvSpPr>
        <p:spPr>
          <a:xfrm>
            <a:off x="8804470" y="4211407"/>
            <a:ext cx="939872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 to play tennis or football</a:t>
            </a:r>
          </a:p>
        </p:txBody>
      </p:sp>
      <p:sp>
        <p:nvSpPr>
          <p:cNvPr id="24" name="矩形 23"/>
          <p:cNvSpPr/>
          <p:nvPr/>
        </p:nvSpPr>
        <p:spPr>
          <a:xfrm>
            <a:off x="4118999" y="6052897"/>
            <a:ext cx="74366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 this is true or not</a:t>
            </a:r>
          </a:p>
        </p:txBody>
      </p:sp>
      <p:sp>
        <p:nvSpPr>
          <p:cNvPr id="25" name="矩形 24"/>
          <p:cNvSpPr/>
          <p:nvPr/>
        </p:nvSpPr>
        <p:spPr>
          <a:xfrm>
            <a:off x="3950650" y="7893050"/>
            <a:ext cx="123226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They are discussing whether it is necessary </a:t>
            </a:r>
          </a:p>
        </p:txBody>
      </p:sp>
      <p:pic>
        <p:nvPicPr>
          <p:cNvPr id="26" name="图片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8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295651" y="693000"/>
            <a:ext cx="20609999" cy="6491008"/>
            <a:chOff x="1295651" y="693000"/>
            <a:chExt cx="20609999" cy="6491008"/>
          </a:xfrm>
        </p:grpSpPr>
        <p:sp>
          <p:nvSpPr>
            <p:cNvPr id="26" name="矩形 25"/>
            <p:cNvSpPr/>
            <p:nvPr/>
          </p:nvSpPr>
          <p:spPr>
            <a:xfrm>
              <a:off x="1295651" y="693000"/>
              <a:ext cx="20609999" cy="649100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宾语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从句的否定转移</a:t>
              </a:r>
              <a:endParaRPr lang="en-US" altLang="zh-CN" sz="5400" dirty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          由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think, believe, imagine, suppose, expect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等动词引起的否定性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宾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语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从句，要将从句中的否定形式移到主句中，从而构成“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主句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否定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形式，从句肯定意义”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。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25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Nowadays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, some parents don’t doubt _______ their children 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will become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excellent in their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future life.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A. which	B. that	C. what	D.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whether </a:t>
              </a:r>
            </a:p>
          </p:txBody>
        </p:sp>
        <p:pic>
          <p:nvPicPr>
            <p:cNvPr id="2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140650" y="4383000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9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5650" y="6074865"/>
            <a:ext cx="1437588" cy="1122328"/>
          </a:xfrm>
          <a:prstGeom prst="rect">
            <a:avLst/>
          </a:prstGeom>
          <a:noFill/>
        </p:spPr>
      </p:pic>
      <p:grpSp>
        <p:nvGrpSpPr>
          <p:cNvPr id="30" name="组合 29"/>
          <p:cNvGrpSpPr/>
          <p:nvPr/>
        </p:nvGrpSpPr>
        <p:grpSpPr>
          <a:xfrm>
            <a:off x="3108578" y="7758000"/>
            <a:ext cx="17806736" cy="3915750"/>
            <a:chOff x="1254721" y="7038000"/>
            <a:chExt cx="17806736" cy="3915750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0651" y="8028000"/>
              <a:ext cx="17720806" cy="2925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DED"/>
                </a:clrFrom>
                <a:clrTo>
                  <a:srgbClr val="FFFDE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721" y="7038000"/>
              <a:ext cx="3719277" cy="90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矩形 32"/>
            <p:cNvSpPr/>
            <p:nvPr/>
          </p:nvSpPr>
          <p:spPr>
            <a:xfrm>
              <a:off x="1592184" y="8087414"/>
              <a:ext cx="16974610" cy="28346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宾语从句是否定句时，只能用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if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，不能用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whether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。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He asked me if I hadn’t finished my 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work. 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他问我是否没有完成工作。</a:t>
              </a:r>
            </a:p>
          </p:txBody>
        </p:sp>
      </p:grpSp>
      <p:pic>
        <p:nvPicPr>
          <p:cNvPr id="12" name="图片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62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657000"/>
            <a:ext cx="4082400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1295651" y="1880185"/>
            <a:ext cx="20339999" cy="7405104"/>
            <a:chOff x="1295651" y="1880185"/>
            <a:chExt cx="20339999" cy="7405104"/>
          </a:xfrm>
        </p:grpSpPr>
        <p:sp>
          <p:nvSpPr>
            <p:cNvPr id="4" name="矩形 3"/>
            <p:cNvSpPr/>
            <p:nvPr/>
          </p:nvSpPr>
          <p:spPr>
            <a:xfrm>
              <a:off x="1295651" y="1880185"/>
              <a:ext cx="20339999" cy="7405104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 表语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从句位于连系动词后，其基本结构为：主语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+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连系动词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+     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从句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。连系动词有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be, look, remain, seem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等。有时可用连接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词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as 	if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, because, as though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等引导表语从句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。</a:t>
              </a:r>
              <a:endPara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26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The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problem is __________________________________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. </a:t>
              </a:r>
            </a:p>
            <a:p>
              <a:pPr>
                <a:lnSpc>
                  <a:spcPct val="110000"/>
                </a:lnSpc>
              </a:pP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          问题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是我们如何找到他。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           27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From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space, the earth looks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blue. ____________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about over 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seventy percent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of its surface is covered by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water.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从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太空看，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地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球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是蓝色的。这是因为地球表面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70%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以上都被水覆盖着。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2960650" y="4587924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005650" y="6453000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矩形 2"/>
          <p:cNvSpPr/>
          <p:nvPr/>
        </p:nvSpPr>
        <p:spPr>
          <a:xfrm>
            <a:off x="11375650" y="4653000"/>
            <a:ext cx="60324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how we can find him</a:t>
            </a:r>
          </a:p>
        </p:txBody>
      </p:sp>
      <p:sp>
        <p:nvSpPr>
          <p:cNvPr id="5" name="矩形 4"/>
          <p:cNvSpPr/>
          <p:nvPr/>
        </p:nvSpPr>
        <p:spPr>
          <a:xfrm>
            <a:off x="13021099" y="6413025"/>
            <a:ext cx="4416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This is because</a:t>
            </a:r>
          </a:p>
        </p:txBody>
      </p:sp>
      <p:pic>
        <p:nvPicPr>
          <p:cNvPr id="11" name="图片 1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8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DED"/>
              </a:clrFrom>
              <a:clrTo>
                <a:srgbClr val="FFF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650" y="693000"/>
            <a:ext cx="3719277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789" y="2088000"/>
            <a:ext cx="12435723" cy="9224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8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95651" y="738000"/>
            <a:ext cx="20339999" cy="4662815"/>
            <a:chOff x="1295651" y="738000"/>
            <a:chExt cx="20339999" cy="4662815"/>
          </a:xfrm>
        </p:grpSpPr>
        <p:sp>
          <p:nvSpPr>
            <p:cNvPr id="4" name="矩形 3"/>
            <p:cNvSpPr/>
            <p:nvPr/>
          </p:nvSpPr>
          <p:spPr>
            <a:xfrm>
              <a:off x="1295651" y="738000"/>
              <a:ext cx="20339999" cy="466281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 当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主句主语为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idea, advice, suggestion, order, request, 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requirement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等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名词时，表语从句的谓语应用“</a:t>
              </a: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should+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动词原形”的形式</a:t>
              </a:r>
              <a:r>
                <a:rPr lang="zh-CN" altLang="en-US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，</a:t>
              </a:r>
              <a:endParaRPr lang="en-US" altLang="zh-CN" sz="5400" dirty="0" smtClean="0">
                <a:solidFill>
                  <a:srgbClr val="2A5CAA"/>
                </a:solidFill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         should</a:t>
              </a:r>
              <a:r>
                <a:rPr lang="zh-CN" altLang="en-US" sz="5400" dirty="0">
                  <a:solidFill>
                    <a:srgbClr val="2A5CAA"/>
                  </a:solidFill>
                  <a:latin typeface="Times New Roman" pitchFamily="18" charset="0"/>
                  <a:ea typeface="方正楷体_GBK" pitchFamily="2" charset="-122"/>
                </a:rPr>
                <a:t>可以省略。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28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His request is that we ___________________ (give) him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         enough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support for his research. </a:t>
              </a:r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2960650" y="3462924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矩形 7"/>
          <p:cNvSpPr/>
          <p:nvPr/>
        </p:nvSpPr>
        <p:spPr>
          <a:xfrm>
            <a:off x="11473828" y="3414670"/>
            <a:ext cx="38587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(should) give</a:t>
            </a: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8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08" y="691950"/>
            <a:ext cx="4635692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295651" y="1880185"/>
            <a:ext cx="2033999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    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同位语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从句通常由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引导，说明其前面的名词的具体内容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。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有时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同位语从句并不紧跟在它所说明的某个名词后，而是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被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别的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词隔开。常可被同位语从句修饰的名词有：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70650" y="5091276"/>
            <a:ext cx="14995072" cy="7481725"/>
            <a:chOff x="4670650" y="5091276"/>
            <a:chExt cx="14995072" cy="7481725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 bwMode="auto">
            <a:xfrm>
              <a:off x="4670650" y="5091276"/>
              <a:ext cx="14995072" cy="3605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220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0578" y="9155536"/>
              <a:ext cx="14590422" cy="34174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9" name="图片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8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748760" y="5027314"/>
            <a:ext cx="14951890" cy="7521601"/>
            <a:chOff x="4748760" y="5006399"/>
            <a:chExt cx="14951890" cy="7521601"/>
          </a:xfrm>
        </p:grpSpPr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8760" y="5006399"/>
              <a:ext cx="14951890" cy="3561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4" name="Picture 4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2936" y="9115575"/>
              <a:ext cx="14802714" cy="3412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08" y="691950"/>
            <a:ext cx="4635692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矩形 11"/>
          <p:cNvSpPr/>
          <p:nvPr/>
        </p:nvSpPr>
        <p:spPr>
          <a:xfrm>
            <a:off x="1295651" y="1880185"/>
            <a:ext cx="2033999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    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同位语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从句通常由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that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引导，说明其前面的名词的具体内容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。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有时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同位语从句并不紧跟在它所说明的某个名词后，而是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被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别的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词隔开。常可被同位语从句修饰的名词有：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</p:txBody>
      </p:sp>
      <p:pic>
        <p:nvPicPr>
          <p:cNvPr id="9" name="图片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1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5F4FC"/>
              </a:clrFrom>
              <a:clrTo>
                <a:srgbClr val="E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08" y="691950"/>
            <a:ext cx="4635692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1295651" y="1880185"/>
            <a:ext cx="20339999" cy="6491008"/>
            <a:chOff x="1295651" y="1880185"/>
            <a:chExt cx="20339999" cy="6491008"/>
          </a:xfrm>
        </p:grpSpPr>
        <p:sp>
          <p:nvSpPr>
            <p:cNvPr id="5" name="矩形 4"/>
            <p:cNvSpPr/>
            <p:nvPr/>
          </p:nvSpPr>
          <p:spPr>
            <a:xfrm>
              <a:off x="1295651" y="1880185"/>
              <a:ext cx="20339999" cy="649100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    </a:t>
              </a:r>
              <a:r>
                <a:rPr lang="en-US" altLang="zh-CN" sz="5400" b="1" dirty="0" smtClean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同位语</a:t>
              </a:r>
              <a:r>
                <a:rPr lang="zh-CN" altLang="en-US" sz="5400" b="1" dirty="0">
                  <a:latin typeface="Times New Roman" pitchFamily="18" charset="0"/>
                  <a:ea typeface="方正楷体_GBK" pitchFamily="2" charset="-122"/>
                </a:rPr>
                <a:t>从句通常由</a:t>
              </a:r>
              <a:r>
                <a:rPr lang="en-US" altLang="zh-CN" sz="5400" b="1" dirty="0">
                  <a:latin typeface="Times New Roman" pitchFamily="18" charset="0"/>
                  <a:ea typeface="方正楷体_GBK" pitchFamily="2" charset="-122"/>
                </a:rPr>
                <a:t>that</a:t>
              </a:r>
              <a:r>
                <a:rPr lang="zh-CN" altLang="en-US" sz="5400" b="1" dirty="0">
                  <a:latin typeface="Times New Roman" pitchFamily="18" charset="0"/>
                  <a:ea typeface="方正楷体_GBK" pitchFamily="2" charset="-122"/>
                </a:rPr>
                <a:t>引导，说明其前面的名词的具体内容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。</a:t>
              </a:r>
              <a:r>
                <a:rPr lang="en-US" altLang="zh-CN" sz="5400" b="1" dirty="0" smtClean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有时</a:t>
              </a:r>
              <a:r>
                <a:rPr lang="zh-CN" altLang="en-US" sz="5400" b="1" dirty="0">
                  <a:latin typeface="Times New Roman" pitchFamily="18" charset="0"/>
                  <a:ea typeface="方正楷体_GBK" pitchFamily="2" charset="-122"/>
                </a:rPr>
                <a:t>同位语从句并不紧跟在它所说明的某个名词后，而是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被</a:t>
              </a:r>
              <a:r>
                <a:rPr lang="en-US" altLang="zh-CN" sz="5400" b="1" dirty="0" smtClean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别的</a:t>
              </a:r>
              <a:r>
                <a:rPr lang="zh-CN" altLang="en-US" sz="5400" b="1" dirty="0">
                  <a:latin typeface="Times New Roman" pitchFamily="18" charset="0"/>
                  <a:ea typeface="方正楷体_GBK" pitchFamily="2" charset="-122"/>
                </a:rPr>
                <a:t>词隔开。常可被同位语从句修饰的名词有</a:t>
              </a:r>
              <a:r>
                <a:rPr lang="zh-CN" altLang="en-US" sz="5400" b="1" dirty="0" smtClean="0">
                  <a:latin typeface="Times New Roman" pitchFamily="18" charset="0"/>
                  <a:ea typeface="方正楷体_GBK" pitchFamily="2" charset="-122"/>
                </a:rPr>
                <a:t>：</a:t>
              </a:r>
              <a:endParaRPr lang="en-US" altLang="zh-CN" sz="5400" b="1" dirty="0" smtClean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      	29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Because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he works so hard, there is a high probability _______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he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will pass the language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exam. 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A. which	B. that	C. what	D.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whether</a:t>
              </a:r>
            </a:p>
            <a:p>
              <a:pPr>
                <a:lnSpc>
                  <a:spcPct val="110000"/>
                </a:lnSpc>
              </a:pP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</p:txBody>
        </p:sp>
        <p:pic>
          <p:nvPicPr>
            <p:cNvPr id="9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005650" y="4620651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1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06344" y="6342227"/>
            <a:ext cx="1437588" cy="1122328"/>
          </a:xfrm>
          <a:prstGeom prst="rect">
            <a:avLst/>
          </a:prstGeom>
          <a:noFill/>
        </p:spPr>
      </p:pic>
      <p:pic>
        <p:nvPicPr>
          <p:cNvPr id="10" name="图片 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1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P296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188" y="694050"/>
            <a:ext cx="7441412" cy="10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1295651" y="2133000"/>
            <a:ext cx="20339999" cy="1106149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685800" indent="-685800">
              <a:lnSpc>
                <a:spcPct val="110000"/>
              </a:lnSpc>
              <a:buFont typeface="Wingdings" pitchFamily="2" charset="2"/>
              <a:buChar char="Ø"/>
            </a:pP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使用连接词的注意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事项</a:t>
            </a:r>
            <a:endParaRPr lang="en-US" altLang="zh-CN" sz="5400" b="1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that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在从句中不作成分，也没有实际意义，有时可省略。</a:t>
            </a: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whether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在从句中不作成分，但是有“是否”的含义，不能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省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略。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连接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代词和连接副词一般表示疑问，但是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what, when, where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等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连接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词有两种含义：一种表示疑问；一种表示陈述，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相当于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the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thing that, the time when, the place where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。这些词具有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双重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作用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，既能引导从句，又能在从句中作成分。</a:t>
            </a: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which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引导名词性从句，其意义为“哪一个”，可以指人，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也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可以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指物，即在已知的人或事物中进行选择（注意与定语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从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	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句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进行区分）。</a:t>
            </a:r>
          </a:p>
          <a:p>
            <a:pPr>
              <a:lnSpc>
                <a:spcPct val="110000"/>
              </a:lnSpc>
            </a:pPr>
            <a:endParaRPr lang="zh-CN" altLang="en-US" sz="5400" dirty="0">
              <a:latin typeface="Times New Roman" pitchFamily="18" charset="0"/>
              <a:ea typeface="方正楷体_GBK" pitchFamily="2" charset="-122"/>
            </a:endParaRPr>
          </a:p>
        </p:txBody>
      </p:sp>
      <p:pic>
        <p:nvPicPr>
          <p:cNvPr id="6" name="图片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8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895650" y="2405294"/>
            <a:ext cx="1437588" cy="1122328"/>
          </a:xfrm>
          <a:prstGeom prst="rect">
            <a:avLst/>
          </a:prstGeom>
          <a:noFill/>
        </p:spPr>
      </p:pic>
      <p:grpSp>
        <p:nvGrpSpPr>
          <p:cNvPr id="2" name="组合 1"/>
          <p:cNvGrpSpPr/>
          <p:nvPr/>
        </p:nvGrpSpPr>
        <p:grpSpPr>
          <a:xfrm>
            <a:off x="1295651" y="693000"/>
            <a:ext cx="20339999" cy="2834622"/>
            <a:chOff x="1295651" y="693000"/>
            <a:chExt cx="20339999" cy="2834622"/>
          </a:xfrm>
        </p:grpSpPr>
        <p:sp>
          <p:nvSpPr>
            <p:cNvPr id="5" name="矩形 4"/>
            <p:cNvSpPr/>
            <p:nvPr/>
          </p:nvSpPr>
          <p:spPr>
            <a:xfrm>
              <a:off x="1295651" y="693000"/>
              <a:ext cx="20339999" cy="283462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30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I’d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like to start my own business—that’s _______ I would do if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I had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the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money.  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A. why	B. when	C. which	D. what</a:t>
              </a:r>
            </a:p>
          </p:txBody>
        </p:sp>
        <p:pic>
          <p:nvPicPr>
            <p:cNvPr id="7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057462" y="693000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295651" y="7983378"/>
            <a:ext cx="20339999" cy="3748719"/>
            <a:chOff x="1295651" y="7893378"/>
            <a:chExt cx="20339999" cy="3748719"/>
          </a:xfrm>
        </p:grpSpPr>
        <p:sp>
          <p:nvSpPr>
            <p:cNvPr id="9" name="矩形 8"/>
            <p:cNvSpPr/>
            <p:nvPr/>
          </p:nvSpPr>
          <p:spPr>
            <a:xfrm>
              <a:off x="1295651" y="7893378"/>
              <a:ext cx="20339999" cy="3748719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31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 She is very dear to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me.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We have been prepared to do _______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it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takes to save her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life.</a:t>
              </a:r>
              <a:endParaRPr lang="en-US" altLang="zh-CN" sz="5400" dirty="0">
                <a:latin typeface="Times New Roman" pitchFamily="18" charset="0"/>
                <a:ea typeface="方正楷体_GBK" pitchFamily="2" charset="-122"/>
              </a:endParaRP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A. whichever		B. however	</a:t>
              </a:r>
            </a:p>
            <a:p>
              <a:pPr>
                <a:lnSpc>
                  <a:spcPct val="110000"/>
                </a:lnSpc>
              </a:pP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C.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whatever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		D.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whoever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</p:txBody>
        </p:sp>
        <p:pic>
          <p:nvPicPr>
            <p:cNvPr id="10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057462" y="8007924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矩形 11"/>
          <p:cNvSpPr/>
          <p:nvPr/>
        </p:nvSpPr>
        <p:spPr>
          <a:xfrm>
            <a:off x="1295651" y="4833000"/>
            <a:ext cx="2033999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685800" indent="-685800">
              <a:lnSpc>
                <a:spcPct val="110000"/>
              </a:lnSpc>
              <a:buFont typeface="Wingdings" pitchFamily="2" charset="2"/>
              <a:buChar char="Ø"/>
            </a:pP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虽然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“疑问词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+ever”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和“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no matter+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疑问词”都可以引导让步状语从句，但是引导名词性从句时，只能用“疑问词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+ever”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，</a:t>
            </a:r>
            <a:r>
              <a:rPr lang="zh-CN" altLang="en-US" sz="5400" b="1" dirty="0" smtClean="0">
                <a:latin typeface="Times New Roman" pitchFamily="18" charset="0"/>
                <a:ea typeface="方正楷体_GBK" pitchFamily="2" charset="-122"/>
              </a:rPr>
              <a:t>在从句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中充当一定的成分。</a:t>
            </a:r>
            <a:endParaRPr lang="en-US" altLang="zh-CN" sz="5400" b="1" dirty="0">
              <a:latin typeface="Times New Roman" pitchFamily="18" charset="0"/>
              <a:ea typeface="方正楷体_GBK" pitchFamily="2" charset="-122"/>
            </a:endParaRPr>
          </a:p>
        </p:txBody>
      </p:sp>
      <p:pic>
        <p:nvPicPr>
          <p:cNvPr id="13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8062" y="10712310"/>
            <a:ext cx="1437588" cy="1122328"/>
          </a:xfrm>
          <a:prstGeom prst="rect">
            <a:avLst/>
          </a:prstGeom>
          <a:noFill/>
        </p:spPr>
      </p:pic>
      <p:pic>
        <p:nvPicPr>
          <p:cNvPr id="14" name="图片 1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84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名词性从句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95651" y="693000"/>
            <a:ext cx="20339999" cy="100642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685800" indent="-685800">
              <a:lnSpc>
                <a:spcPct val="110000"/>
              </a:lnSpc>
              <a:buFont typeface="Wingdings" pitchFamily="2" charset="2"/>
              <a:buChar char="Ø"/>
            </a:pP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特殊句型：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A is to B what C is to </a:t>
            </a:r>
            <a:r>
              <a:rPr lang="en-US" altLang="zh-CN" sz="5400" b="1" dirty="0" smtClean="0">
                <a:latin typeface="Times New Roman" pitchFamily="18" charset="0"/>
                <a:ea typeface="方正楷体_GBK" pitchFamily="2" charset="-122"/>
              </a:rPr>
              <a:t>D.  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A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对于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B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就像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C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对于</a:t>
            </a:r>
            <a:r>
              <a:rPr lang="en-US" altLang="zh-CN" sz="5400" b="1" dirty="0">
                <a:latin typeface="Times New Roman" pitchFamily="18" charset="0"/>
                <a:ea typeface="方正楷体_GBK" pitchFamily="2" charset="-122"/>
              </a:rPr>
              <a:t>D</a:t>
            </a:r>
            <a:r>
              <a:rPr lang="zh-CN" altLang="en-US" sz="5400" b="1" dirty="0">
                <a:latin typeface="Times New Roman" pitchFamily="18" charset="0"/>
                <a:ea typeface="方正楷体_GBK" pitchFamily="2" charset="-122"/>
              </a:rPr>
              <a:t>。</a:t>
            </a:r>
            <a:endParaRPr lang="en-US" altLang="zh-CN" sz="5400" b="1" dirty="0">
              <a:latin typeface="Times New Roman" pitchFamily="18" charset="0"/>
              <a:ea typeface="方正楷体_GBK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95651" y="1953378"/>
            <a:ext cx="20339999" cy="1920526"/>
            <a:chOff x="1295651" y="1953378"/>
            <a:chExt cx="20339999" cy="1920526"/>
          </a:xfrm>
        </p:grpSpPr>
        <p:sp>
          <p:nvSpPr>
            <p:cNvPr id="5" name="矩形 4"/>
            <p:cNvSpPr/>
            <p:nvPr/>
          </p:nvSpPr>
          <p:spPr>
            <a:xfrm>
              <a:off x="1295651" y="1953378"/>
              <a:ext cx="20339999" cy="192052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en-US" altLang="zh-CN" sz="5000" dirty="0" smtClean="0">
                  <a:latin typeface="Times New Roman" pitchFamily="18" charset="0"/>
                  <a:ea typeface="方正楷体_GBK" pitchFamily="2" charset="-122"/>
                </a:rPr>
                <a:t>32 </a:t>
              </a:r>
              <a:r>
                <a:rPr lang="en-US" altLang="zh-CN" sz="5400" dirty="0">
                  <a:latin typeface="Times New Roman" pitchFamily="18" charset="0"/>
                  <a:ea typeface="方正楷体_GBK" pitchFamily="2" charset="-122"/>
                </a:rPr>
                <a:t>Intellect is to the mind _________ sight is to the 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body.  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智力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之</a:t>
              </a:r>
              <a:r>
                <a:rPr lang="en-US" altLang="zh-CN" sz="5400" dirty="0" smtClean="0">
                  <a:latin typeface="Times New Roman" pitchFamily="18" charset="0"/>
                  <a:ea typeface="方正楷体_GBK" pitchFamily="2" charset="-122"/>
                </a:rPr>
                <a:t>	</a:t>
              </a:r>
              <a:r>
                <a:rPr lang="zh-CN" altLang="en-US" sz="5400" dirty="0" smtClean="0">
                  <a:latin typeface="Times New Roman" pitchFamily="18" charset="0"/>
                  <a:ea typeface="方正楷体_GBK" pitchFamily="2" charset="-122"/>
                </a:rPr>
                <a:t>于</a:t>
              </a:r>
              <a:r>
                <a:rPr lang="zh-CN" altLang="en-US" sz="5400" dirty="0">
                  <a:latin typeface="Times New Roman" pitchFamily="18" charset="0"/>
                  <a:ea typeface="方正楷体_GBK" pitchFamily="2" charset="-122"/>
                </a:rPr>
                <a:t>大脑，就像视力之于躯体。</a:t>
              </a:r>
              <a:endParaRPr lang="en-US" altLang="zh-CN" sz="5400" dirty="0" smtClean="0">
                <a:latin typeface="Times New Roman" pitchFamily="18" charset="0"/>
                <a:ea typeface="方正楷体_GBK" pitchFamily="2" charset="-122"/>
              </a:endParaRPr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776"/>
            <a:stretch/>
          </p:blipFill>
          <p:spPr bwMode="auto">
            <a:xfrm>
              <a:off x="3057462" y="1953378"/>
              <a:ext cx="938188" cy="1010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矩形 2"/>
          <p:cNvSpPr/>
          <p:nvPr/>
        </p:nvSpPr>
        <p:spPr>
          <a:xfrm>
            <a:off x="11105650" y="1996751"/>
            <a:ext cx="15311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what</a:t>
            </a:r>
          </a:p>
        </p:txBody>
      </p:sp>
      <p:pic>
        <p:nvPicPr>
          <p:cNvPr id="9" name="图片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844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27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265164" y="736542"/>
            <a:ext cx="4272250" cy="855000"/>
            <a:chOff x="1265164" y="736542"/>
            <a:chExt cx="4272250" cy="855000"/>
          </a:xfrm>
        </p:grpSpPr>
        <p:sp>
          <p:nvSpPr>
            <p:cNvPr id="5" name="椭圆 4"/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突</a:t>
              </a:r>
              <a:endParaRPr lang="zh-CN" altLang="en-US" sz="4800" b="1" dirty="0"/>
            </a:p>
          </p:txBody>
        </p:sp>
        <p:sp>
          <p:nvSpPr>
            <p:cNvPr id="6" name="椭圆 5"/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破</a:t>
              </a:r>
              <a:endParaRPr lang="zh-CN" altLang="en-US" sz="4800" b="1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积</a:t>
              </a:r>
              <a:endParaRPr lang="zh-CN" altLang="en-US" sz="4800" b="1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累</a:t>
              </a:r>
              <a:endParaRPr lang="zh-CN" altLang="en-US" sz="4800" b="1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练</a:t>
              </a:r>
              <a:endParaRPr lang="zh-CN" altLang="en-US" sz="4800" b="1" dirty="0"/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037EC38E-21B6-4B70-B7D0-7EF1E23E3893}"/>
              </a:ext>
            </a:extLst>
          </p:cNvPr>
          <p:cNvSpPr/>
          <p:nvPr/>
        </p:nvSpPr>
        <p:spPr>
          <a:xfrm>
            <a:off x="1192102" y="738000"/>
            <a:ext cx="21987096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7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</a:t>
            </a:r>
            <a:r>
              <a:rPr lang="zh-CN" altLang="en-US" sz="57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性从句</a:t>
            </a:r>
            <a:endParaRPr lang="en-US" altLang="zh-CN" sz="57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50649" y="1970185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Ⅰ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 单项填空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(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共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10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小题；每小题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1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分，满分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10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分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)</a:t>
            </a:r>
            <a:endParaRPr lang="zh-CN" altLang="en-US" sz="5400" b="1" dirty="0"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从每题所给的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A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、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B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、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C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、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D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四个选项中，选出可以填入空白处的最佳选项</a:t>
            </a:r>
            <a:r>
              <a:rPr lang="zh-CN" altLang="en-US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。</a:t>
            </a:r>
            <a:endParaRPr lang="zh-CN" altLang="en-US" sz="5400" b="1" dirty="0"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50649" y="510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1.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A ship in harbor is safe, but that's not ________ ships are built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for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.(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经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   </a:t>
            </a:r>
            <a:r>
              <a:rPr lang="zh-CN" altLang="en-US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典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题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  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A. what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B. whom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C. why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D. when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8132474"/>
            <a:ext cx="1899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考查表语从句引导词。根据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ships are built for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可知，表语从句的引导词作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for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的宾语。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when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为连接副词，不能作宾语；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whom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指人，可以排除，因此选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。句意：船停在港口是安全的，但那不是造船的本意。</a:t>
            </a:r>
          </a:p>
        </p:txBody>
      </p:sp>
      <p:pic>
        <p:nvPicPr>
          <p:cNvPr id="15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8525" y="6861210"/>
            <a:ext cx="1437588" cy="1122328"/>
          </a:xfrm>
          <a:prstGeom prst="rect">
            <a:avLst/>
          </a:prstGeom>
          <a:noFill/>
        </p:spPr>
      </p:pic>
      <p:pic>
        <p:nvPicPr>
          <p:cNvPr id="17" name="图片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374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2. Every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year, ________ makes the most beautiful kite will win a prize 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in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Kite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Festival.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2017·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A. Whatever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B. whoever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C. whomever		D. whichever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考查主语从句引导词。从句中缺少主语，指人，故选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whoever“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无论谁”，表示泛指，相当于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anyone who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。句意：每年在风筝节上，风筝做得最漂亮的人将赢得奖品。</a:t>
            </a:r>
          </a:p>
        </p:txBody>
      </p:sp>
      <p:pic>
        <p:nvPicPr>
          <p:cNvPr id="14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650" y="2567359"/>
            <a:ext cx="1437588" cy="1122328"/>
          </a:xfrm>
          <a:prstGeom prst="rect">
            <a:avLst/>
          </a:prstGeom>
          <a:noFill/>
        </p:spPr>
      </p:pic>
      <p:pic>
        <p:nvPicPr>
          <p:cNvPr id="7" name="图片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8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355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3. The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manager put forward a suggestion ________ we should have an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assistant. There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is too much work to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do. 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(2016·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天津卷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whether	B. that	C. which		D. what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考查同位语从句引导词。分析句子可知，空格后为同位语从句，进一步补充说明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suggestion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的具体内容，从句中不缺成分且意义完整，故用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引导。句意：经理提议我们雇个助理，因为有太多的工作要做。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0650" y="2405294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390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4.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most pleasant thing of the rainy season is ________ one can be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entirely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free from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dust.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2016·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A. what		B. that	C. whether		D. why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考查表语从句引导词。分析句子结构可知，空格后为表语从句，从句中不缺任何成分，所以用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引导。句意：雨季最愉快的事情莫过于不受灰尘的困扰。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6633" y="2464841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5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5.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Jane moved aimlessly down </a:t>
            </a:r>
            <a:r>
              <a:rPr lang="en-US" altLang="zh-CN" sz="5400">
                <a:latin typeface="Times New Roman" pitchFamily="18" charset="0"/>
                <a:ea typeface="方正楷体_GBK" pitchFamily="2" charset="-122"/>
              </a:rPr>
              <a:t>the </a:t>
            </a:r>
            <a:r>
              <a:rPr lang="en-US" altLang="zh-CN" sz="5400" smtClean="0">
                <a:latin typeface="Times New Roman" pitchFamily="18" charset="0"/>
                <a:ea typeface="方正楷体_GBK" pitchFamily="2" charset="-122"/>
              </a:rPr>
              <a:t>tree-­</a:t>
            </a:r>
            <a:r>
              <a:rPr lang="en-US" altLang="zh-CN" sz="5400" dirty="0" err="1">
                <a:latin typeface="Times New Roman" pitchFamily="18" charset="0"/>
                <a:ea typeface="方正楷体_GBK" pitchFamily="2" charset="-122"/>
              </a:rPr>
              <a:t>lined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street, not knowing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she was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heading.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2017·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why		B. where	  C. how         	D. when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考查宾语从句引导词。句意：简沿着林荫大道漫无目的地走着，不知道自己要去哪里。分析句子结构可知，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knowing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后为宾语从句，根据句意，应选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0650" y="2628000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031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37487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6.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—Is it true that Mike refused an offer from Yale University yesterday?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—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Yeah, but I have no idea ________ he did it; that's one of his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favorite universities.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经典题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when		B. why	C. that	D. how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考查同位语从句引导词。句意：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昨天迈克拒绝了耶鲁大学的录取通知，是真的吗？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是的，但是我不知道他为什么这样做；那是他最喜欢的大学之一。根据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that's one of his favorite universities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可知，“我”不知道他拒绝耶鲁大学的原因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(why)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3062" y="3319391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864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7.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It is often the case ________ anything is possible for those who hang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on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to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hope.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2016·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江苏卷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why		B. what		C. as		D. that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考查主语从句引导词。分析句子结构可知，本句为主语从句，句中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是形式主语， 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引导的从句作真正的主语。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It is often the case that…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可视为固定句式，意为“通常情况下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……”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项。句意：通常情况下，对于那些坚持希望的人来说，一切皆有可能。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98062" y="2405294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537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8.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It remains to be seen ________ the newly formed committee's policy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can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be put into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practice.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经典题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that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B. which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C. what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		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D. whether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考查主语从句引导词。题干中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作形式主语，真正主语为空格后的主语从句。主语从句中不缺少主干成分，因此排除代词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两项；“有待观察”的应是不确定的事，所以并非陈述句，排除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，应用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whether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表示“是否”，故选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项。句意：新组建的委员会的政策是否会付诸实施还有待观察。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50650" y="2405294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836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9.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 truly believe ________ beauty comes from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within.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2015·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A. that		B. where		C. what		D. why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考查宾语从句引导词。句意：我真的相信美来自内心。分析句子成分可知，空格后为宾语从句，且从句中不缺少任何成分，故选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，只起连接作用。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0106" y="1631168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930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10.This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is __________ my father has taught me—to always face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difficulties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and hope for the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best.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2018·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 A. how		B. which		C. that	D. what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考查表语从句引导词。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teach </a:t>
            </a:r>
            <a:r>
              <a:rPr lang="en-US" altLang="zh-CN" sz="5400" dirty="0" err="1" smtClean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sb.sth</a:t>
            </a:r>
            <a:r>
              <a:rPr lang="en-US" altLang="zh-CN" sz="5400" dirty="0" smtClean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en-US" sz="5400" dirty="0" smtClean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固定搭配，意为“教某人某事”。分析句子结构可知，空格处的表语从句引导词在从句中作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teach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的宾语，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符合题意，故选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项。句意：这就是我的父亲教给我的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永远直面困难并抱有乐观的态度。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05650" y="2411774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75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11.Without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his support, we wouldn't be __________ we are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now.      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  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2018·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  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A. how		B. when		C. where		D. why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考查表语从句引导词。分析句子结构可知，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后为表语从句，引导词后面结构完整，不缺少成分，应使用连接副词；结合句意，此处意为“我们不会到达现在的位置”，应用连接副词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where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引导表语从句，故选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项。句意：如果没有他的支持，我们不会取得现在的成就。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26800" y="2426743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211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50649" y="693000"/>
            <a:ext cx="20385389" cy="28346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12.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By boat is the only way to get here, which is __________ we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arrived.   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  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2018·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江苏卷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A. where		 B. when		C. why	D. how</a:t>
            </a:r>
            <a:endParaRPr lang="en-US" altLang="zh-CN" sz="5400" dirty="0"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考查表语从句引导词。分析后半句结构可知，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which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引导非限制性定语从句，指代先行词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the only way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后面是表语从句；由前半句“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By boat is the only way to get here”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可知，本句介绍的是“来这里”的方式，故应用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how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引导表语从句，故选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项。句意：乘船是到这里的唯一方式，我们就是这样过来的。</a:t>
            </a:r>
          </a:p>
        </p:txBody>
      </p:sp>
      <p:pic>
        <p:nvPicPr>
          <p:cNvPr id="7" name="Picture 4" descr="C:\Users\Administrator.LBDZ-20050101FL\Desktop\张涛\提分宝典\ppt\模板箭头图库\对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50650" y="2455318"/>
            <a:ext cx="1437588" cy="1122328"/>
          </a:xfrm>
          <a:prstGeom prst="rect">
            <a:avLst/>
          </a:prstGeom>
          <a:noFill/>
        </p:spPr>
      </p:pic>
      <p:pic>
        <p:nvPicPr>
          <p:cNvPr id="8" name="图片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764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0649" y="693000"/>
            <a:ext cx="20385389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Ⅱ</a:t>
            </a:r>
            <a:r>
              <a:rPr lang="zh-CN" altLang="en-US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 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单句语法填空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(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共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5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小题；每小题</a:t>
            </a:r>
            <a:r>
              <a:rPr lang="en-US" altLang="zh-CN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1.5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分，满分</a:t>
            </a:r>
            <a:r>
              <a:rPr lang="en-US" altLang="zh-CN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7.5</a:t>
            </a: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分</a:t>
            </a:r>
            <a:r>
              <a:rPr lang="en-US" altLang="zh-CN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)</a:t>
            </a:r>
            <a:endParaRPr lang="zh-CN" altLang="en-US" sz="5400" b="1" dirty="0"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54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阅读下面句子，在空白处填入适当的连接词</a:t>
            </a:r>
            <a:r>
              <a:rPr lang="zh-CN" altLang="en-US" sz="5400" b="1" dirty="0" smtClean="0">
                <a:latin typeface="宋体" panose="02010600030101010101" pitchFamily="2" charset="-122"/>
                <a:ea typeface="宋体" panose="02010600030101010101" pitchFamily="2" charset="-122"/>
                <a:cs typeface="Times New Roman" pitchFamily="18" charset="0"/>
              </a:rPr>
              <a:t>。</a:t>
            </a:r>
            <a:endParaRPr lang="zh-CN" altLang="en-US" sz="5400" b="1" dirty="0">
              <a:latin typeface="宋体" panose="02010600030101010101" pitchFamily="2" charset="-122"/>
              <a:ea typeface="宋体" panose="02010600030101010101" pitchFamily="2" charset="-122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50649" y="2853000"/>
            <a:ext cx="20385389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1. It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doesn't matter ____________ you turn left or right at the crossing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—</a:t>
            </a:r>
          </a:p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 both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roads lead to the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school.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(2019·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新编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考查主语从句引导词。分析句子结构可知，本句中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作形式主语，而空格引导的从句为真正的主语。句意：你在十字路口往左转或是往右转都可以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这两条路都通往学校。根据句意及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or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提示可知，此处用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whether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构成固定搭配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whether…or…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7595650" y="2889933"/>
            <a:ext cx="24160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whether</a:t>
            </a:r>
          </a:p>
        </p:txBody>
      </p:sp>
      <p:pic>
        <p:nvPicPr>
          <p:cNvPr id="8" name="图片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9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517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0649" y="693000"/>
            <a:ext cx="20385389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2. ____________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we understand things has a lot to do with what we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feel.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(2015·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北京卷改编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考查主语从句引导词。句意：我们理解事物的方式与我们的感受有很大关系。根据句意可知空格处应填表示“如何，怎样”的连接词，故填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How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3230144" y="714670"/>
            <a:ext cx="15311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How</a:t>
            </a:r>
          </a:p>
        </p:txBody>
      </p:sp>
      <p:pic>
        <p:nvPicPr>
          <p:cNvPr id="7" name="图片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8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517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0649" y="693000"/>
            <a:ext cx="21915001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3. The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question ____________ should do the work requires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consideration. 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   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2019·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新编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考查同位语从句引导词。分析句子结构可知，“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________ should do the work”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为同位语从句，补充说明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The question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的具体内容，从句中缺少主语，根据句意“谁该做这项工作，这个问题需要考虑。”可知，空格处应填表示“谁”的连接词作主语，故填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who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6875463" y="693000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who</a:t>
            </a:r>
          </a:p>
        </p:txBody>
      </p:sp>
      <p:pic>
        <p:nvPicPr>
          <p:cNvPr id="7" name="图片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8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077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0649" y="693000"/>
            <a:ext cx="21960001" cy="192052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4. </a:t>
            </a:r>
            <a:r>
              <a:rPr lang="en-US" altLang="zh-CN" sz="5400" smtClean="0">
                <a:latin typeface="Times New Roman" pitchFamily="18" charset="0"/>
                <a:ea typeface="方正楷体_GBK" pitchFamily="2" charset="-122"/>
              </a:rPr>
              <a:t>I′m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not sure __________ is more frightened, me or the female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gorilla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zh-CN" altLang="en-US" sz="5400" dirty="0">
                <a:latin typeface="Times New Roman" pitchFamily="18" charset="0"/>
                <a:ea typeface="方正楷体_GBK" pitchFamily="2" charset="-122"/>
              </a:rPr>
              <a:t>大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猩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</a:t>
            </a:r>
            <a:r>
              <a:rPr lang="zh-CN" altLang="en-US" sz="5400" dirty="0" smtClean="0">
                <a:latin typeface="Times New Roman" pitchFamily="18" charset="0"/>
                <a:ea typeface="方正楷体_GBK" pitchFamily="2" charset="-122"/>
              </a:rPr>
              <a:t>猩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) that suddenly appears out of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nowhere.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2018·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全国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Ⅲ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卷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r>
              <a:rPr lang="zh-CN" altLang="en-US" sz="5400" dirty="0" smtClean="0">
                <a:solidFill>
                  <a:srgbClr val="FF0000"/>
                </a:solidFill>
              </a:rPr>
              <a:t> </a:t>
            </a:r>
            <a:endParaRPr lang="zh-CN" altLang="en-US" sz="54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考查宾语从句引导词。分析句子结构可知，本句为宾语从句，缺少宾语从句连接词；从句中缺少主语，且空格处应指代后半句中的“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me or the female gorilla”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，故填连接代词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who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。句意：我不确定我和这只突然出现的大猩猩，谁受到的惊吓更大。</a:t>
            </a:r>
          </a:p>
        </p:txBody>
      </p:sp>
      <p:sp>
        <p:nvSpPr>
          <p:cNvPr id="2" name="矩形 1"/>
          <p:cNvSpPr/>
          <p:nvPr/>
        </p:nvSpPr>
        <p:spPr>
          <a:xfrm>
            <a:off x="6470650" y="729933"/>
            <a:ext cx="1377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who</a:t>
            </a:r>
          </a:p>
        </p:txBody>
      </p:sp>
      <p:pic>
        <p:nvPicPr>
          <p:cNvPr id="7" name="图片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8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077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0" y="4338000"/>
            <a:ext cx="2700000" cy="459605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250649" y="693000"/>
            <a:ext cx="20385389" cy="366561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5. If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you swim in a river or lake, be sure to investigate ____________ is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below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the water surface, because there are often rocks or branches </a:t>
            </a:r>
            <a:endParaRPr lang="en-US" altLang="zh-CN" sz="5400" dirty="0" smtClean="0">
              <a:latin typeface="Times New Roman" pitchFamily="18" charset="0"/>
              <a:ea typeface="方正楷体_GBK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   hidden </a:t>
            </a:r>
            <a:r>
              <a:rPr lang="en-US" altLang="zh-CN" sz="5400" dirty="0">
                <a:latin typeface="Times New Roman" pitchFamily="18" charset="0"/>
                <a:ea typeface="方正楷体_GBK" pitchFamily="2" charset="-122"/>
              </a:rPr>
              <a:t>in the </a:t>
            </a:r>
            <a:r>
              <a:rPr lang="en-US" altLang="zh-CN" sz="5400" dirty="0" smtClean="0">
                <a:latin typeface="Times New Roman" pitchFamily="18" charset="0"/>
                <a:ea typeface="方正楷体_GBK" pitchFamily="2" charset="-122"/>
              </a:rPr>
              <a:t>water. </a:t>
            </a:r>
            <a:r>
              <a:rPr lang="en-US" altLang="zh-CN" sz="5400" dirty="0" smtClean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(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2015·</a:t>
            </a:r>
            <a:r>
              <a:rPr lang="zh-CN" altLang="en-US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浙江卷改编</a:t>
            </a:r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)</a:t>
            </a:r>
            <a:endParaRPr lang="zh-CN" altLang="en-US" sz="5400" dirty="0">
              <a:solidFill>
                <a:srgbClr val="FF0000"/>
              </a:solidFill>
              <a:latin typeface="Times New Roman" pitchFamily="18" charset="0"/>
              <a:ea typeface="方正楷体_GBK" pitchFamily="2" charset="-122"/>
            </a:endParaRPr>
          </a:p>
          <a:p>
            <a:r>
              <a:rPr lang="zh-CN" altLang="en-US" sz="54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A10B95-7057-4BE8-B44C-054FFEC2738B}"/>
              </a:ext>
            </a:extLst>
          </p:cNvPr>
          <p:cNvSpPr txBox="1"/>
          <p:nvPr/>
        </p:nvSpPr>
        <p:spPr>
          <a:xfrm>
            <a:off x="2408900" y="5148000"/>
            <a:ext cx="18990000" cy="5576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zh-CN" altLang="en-US" sz="5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5400" dirty="0">
              <a:solidFill>
                <a:srgbClr val="2A5CA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考查宾语从句引导词。分析句子可知，空格处所填词引导宾语从句，并在从句中充当主语，且根据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rocks or branches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可知此处应指代物，故填</a:t>
            </a:r>
            <a:r>
              <a:rPr lang="en-US" altLang="zh-CN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what</a:t>
            </a:r>
            <a:r>
              <a:rPr lang="zh-CN" altLang="en-US" sz="5400" dirty="0">
                <a:solidFill>
                  <a:srgbClr val="4472C4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。句意：如果你在河流或者湖泊里游泳，一定要弄清楚水面下有什么，因为经常有岩石或者树枝藏在水里。</a:t>
            </a:r>
          </a:p>
        </p:txBody>
      </p:sp>
      <p:sp>
        <p:nvSpPr>
          <p:cNvPr id="2" name="矩形 1"/>
          <p:cNvSpPr/>
          <p:nvPr/>
        </p:nvSpPr>
        <p:spPr>
          <a:xfrm>
            <a:off x="17790053" y="693000"/>
            <a:ext cx="15311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dirty="0">
                <a:solidFill>
                  <a:srgbClr val="FF0000"/>
                </a:solidFill>
                <a:latin typeface="Times New Roman" pitchFamily="18" charset="0"/>
                <a:ea typeface="方正楷体_GBK" pitchFamily="2" charset="-122"/>
              </a:rPr>
              <a:t>what</a:t>
            </a:r>
          </a:p>
        </p:txBody>
      </p:sp>
      <p:pic>
        <p:nvPicPr>
          <p:cNvPr id="7" name="图片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650" y="11444369"/>
            <a:ext cx="1398631" cy="1398631"/>
          </a:xfrm>
          <a:prstGeom prst="rect">
            <a:avLst/>
          </a:prstGeom>
        </p:spPr>
      </p:pic>
      <p:sp>
        <p:nvSpPr>
          <p:cNvPr id="8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0" y="5868000"/>
            <a:ext cx="2285390" cy="1596555"/>
          </a:xfrm>
          <a:prstGeom prst="rect">
            <a:avLst/>
          </a:prstGeom>
        </p:spPr>
        <p:txBody>
          <a:bodyPr vert="horz" lIns="65384" tIns="32692" rIns="65384" bIns="32692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语法</a:t>
            </a:r>
            <a:r>
              <a:rPr lang="en-US" altLang="zh-CN" sz="3200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    </a:t>
            </a:r>
            <a:r>
              <a:rPr lang="zh-CN" altLang="en-US" sz="3200" dirty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突破积累</a:t>
            </a:r>
            <a:r>
              <a:rPr lang="zh-CN" altLang="en-US" sz="3200" dirty="0" smtClean="0">
                <a:latin typeface="方正楷体_GBK" panose="03000509000000000000" pitchFamily="65" charset="-122"/>
                <a:ea typeface="方正楷体_GBK" panose="03000509000000000000" pitchFamily="65" charset="-122"/>
                <a:cs typeface="Times New Roman" panose="02020603050405020304" pitchFamily="18" charset="0"/>
              </a:rPr>
              <a:t>练</a:t>
            </a:r>
            <a:endParaRPr lang="en-US" altLang="zh-CN" sz="3200" dirty="0" smtClean="0">
              <a:latin typeface="方正楷体_GBK" panose="03000509000000000000" pitchFamily="65" charset="-122"/>
              <a:ea typeface="方正楷体_GBK" panose="03000509000000000000" pitchFamily="65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P297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275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</p:bldLst>
  </p:timing>
</p:sld>
</file>

<file path=ppt/theme/theme1.xml><?xml version="1.0" encoding="utf-8"?>
<a:theme xmlns:a="http://schemas.openxmlformats.org/drawingml/2006/main" name="黑色背景字幕版">
  <a:themeElements>
    <a:clrScheme name="自定义 1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33372</TotalTime>
  <Words>3977</Words>
  <Application>Microsoft Office PowerPoint</Application>
  <PresentationFormat>自定义</PresentationFormat>
  <Paragraphs>398</Paragraphs>
  <Slides>46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47" baseType="lpstr">
      <vt:lpstr>黑色背景字幕版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qiwen气温</dc:creator>
  <cp:lastModifiedBy>Li </cp:lastModifiedBy>
  <cp:revision>5345</cp:revision>
  <dcterms:created xsi:type="dcterms:W3CDTF">2015-01-26T03:08:00Z</dcterms:created>
  <dcterms:modified xsi:type="dcterms:W3CDTF">2019-03-01T08:16:44Z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