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doc" ContentType="application/msword"/>
  <Default Extension="bin" ContentType="application/vnd.openxmlformats-officedocument.oleObject"/>
  <Default Extension="png" ContentType="image/png"/>
  <Default Extension="wmf" ContentType="image/x-wm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5"/>
  </p:notesMasterIdLst>
  <p:sldIdLst>
    <p:sldId id="256" r:id="rId3"/>
    <p:sldId id="291" r:id="rId4"/>
    <p:sldId id="292" r:id="rId5"/>
    <p:sldId id="293" r:id="rId6"/>
    <p:sldId id="294" r:id="rId7"/>
    <p:sldId id="295" r:id="rId8"/>
    <p:sldId id="296" r:id="rId9"/>
    <p:sldId id="297" r:id="rId10"/>
    <p:sldId id="273" r:id="rId11"/>
    <p:sldId id="274" r:id="rId12"/>
    <p:sldId id="299" r:id="rId13"/>
    <p:sldId id="300" r:id="rId14"/>
    <p:sldId id="303" r:id="rId15"/>
    <p:sldId id="305" r:id="rId16"/>
    <p:sldId id="298" r:id="rId17"/>
    <p:sldId id="308" r:id="rId18"/>
    <p:sldId id="309" r:id="rId19"/>
    <p:sldId id="311" r:id="rId20"/>
    <p:sldId id="307" r:id="rId21"/>
    <p:sldId id="306" r:id="rId22"/>
    <p:sldId id="312" r:id="rId23"/>
    <p:sldId id="325" r:id="rId24"/>
    <p:sldId id="316" r:id="rId25"/>
    <p:sldId id="326" r:id="rId26"/>
    <p:sldId id="317" r:id="rId27"/>
    <p:sldId id="319" r:id="rId28"/>
    <p:sldId id="321" r:id="rId29"/>
    <p:sldId id="322" r:id="rId30"/>
    <p:sldId id="323" r:id="rId31"/>
    <p:sldId id="280" r:id="rId32"/>
    <p:sldId id="281" r:id="rId33"/>
    <p:sldId id="327" r:id="rId34"/>
  </p:sldIdLst>
  <p:sldSz cx="12192000" cy="6858000"/>
  <p:notesSz cx="6858000" cy="9144000"/>
  <p:custDataLst>
    <p:tags r:id="rId39"/>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anose="020B0604020202020204" pitchFamily="34" charset="0"/>
        <a:ea typeface="宋体" panose="02010600030101010101"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37" autoAdjust="0"/>
  </p:normalViewPr>
  <p:slideViewPr>
    <p:cSldViewPr>
      <p:cViewPr varScale="1">
        <p:scale>
          <a:sx n="76" d="100"/>
          <a:sy n="76" d="100"/>
        </p:scale>
        <p:origin x="0" y="0"/>
      </p:cViewPr>
      <p:guideLst/>
    </p:cSldViewPr>
  </p:slideViewPr>
  <p:notesViewPr>
    <p:cSldViewPr>
      <p:cViewPr varScale="1">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gs" Target="tags/tag1.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notesMaster" Target="notesMasters/notesMaster1.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image" Target="../media/image15.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image" Target="../media/image1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image" Target="../media/image30.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5.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17.v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image" Target="../media/image37.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35.emf"/></Relationships>
</file>

<file path=ppt/drawings/_rels/vmlDrawing20.vml.rels><?xml version="1.0" encoding="UTF-8" standalone="yes"?>
<Relationships xmlns="http://schemas.openxmlformats.org/package/2006/relationships"><Relationship Id="rId4" Type="http://schemas.openxmlformats.org/officeDocument/2006/relationships/image" Target="../media/image42.wmf"/><Relationship Id="rId3" Type="http://schemas.openxmlformats.org/officeDocument/2006/relationships/image" Target="../media/image41.wmf"/><Relationship Id="rId2" Type="http://schemas.openxmlformats.org/officeDocument/2006/relationships/image" Target="../media/image40.wmf"/><Relationship Id="rId1" Type="http://schemas.openxmlformats.org/officeDocument/2006/relationships/image" Target="../media/image39.wmf"/></Relationships>
</file>

<file path=ppt/drawings/_rels/vmlDrawing21.v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image" Target="../media/image43.wmf"/></Relationships>
</file>

<file path=ppt/drawings/_rels/vmlDrawing22.vml.rels><?xml version="1.0" encoding="UTF-8" standalone="yes"?>
<Relationships xmlns="http://schemas.openxmlformats.org/package/2006/relationships"><Relationship Id="rId4" Type="http://schemas.openxmlformats.org/officeDocument/2006/relationships/image" Target="../media/image26.wmf"/><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074" name="页眉占位符 1"/>
          <p:cNvSpPr>
            <a:spLocks noGrp="1"/>
          </p:cNvSpPr>
          <p:nvPr>
            <p:ph type="hdr" sz="quarter"/>
          </p:nvPr>
        </p:nvSpPr>
        <p:spPr>
          <a:xfrm>
            <a:off x="0" y="0"/>
            <a:ext cx="2971800" cy="458788"/>
          </a:xfrm>
          <a:prstGeom prst="rect">
            <a:avLst/>
          </a:prstGeom>
        </p:spPr>
        <p:txBody>
          <a:bodyPr rtlCol="0">
            <a:noAutofit/>
          </a:bodyPr>
          <a:lstStyle>
            <a:defPPr>
              <a:defRPr lang="en-US"/>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endParaRPr lang="zh-CN" altLang="en-US" sz="1200"/>
          </a:p>
        </p:txBody>
      </p:sp>
      <p:sp>
        <p:nvSpPr>
          <p:cNvPr id="3075" name="日期占位符 2"/>
          <p:cNvSpPr>
            <a:spLocks noGrp="1"/>
          </p:cNvSpPr>
          <p:nvPr>
            <p:ph type="dt" idx="1"/>
          </p:nvPr>
        </p:nvSpPr>
        <p:spPr>
          <a:xfrm>
            <a:off x="3884613" y="0"/>
            <a:ext cx="2971800" cy="458788"/>
          </a:xfrm>
          <a:prstGeom prst="rect">
            <a:avLst/>
          </a:prstGeom>
        </p:spPr>
        <p:txBody>
          <a:bodyPr rtlCol="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3BCC3859-28F0-4684-8681-D5F062CCD846}" type="datetime1">
              <a:rPr lang="zh-CN" altLang="en-US" sz="1200"/>
            </a:fld>
            <a:endParaRPr lang="zh-CN" altLang="en-US" sz="1200"/>
          </a:p>
        </p:txBody>
      </p:sp>
      <p:sp>
        <p:nvSpPr>
          <p:cNvPr id="3076"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3077" name="备注占位符 4"/>
          <p:cNvSpPr>
            <a:spLocks noGrp="1"/>
          </p:cNvSpPr>
          <p:nvPr>
            <p:ph type="body" sz="quarter" idx="3"/>
          </p:nvPr>
        </p:nvSpPr>
        <p:spPr>
          <a:xfrm>
            <a:off x="685800" y="4400550"/>
            <a:ext cx="5486400" cy="3600450"/>
          </a:xfrm>
          <a:prstGeom prst="rect">
            <a:avLst/>
          </a:prstGeom>
        </p:spPr>
        <p:txBody>
          <a:bodyPr rtlCol="0">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anose="020F0502020204030204" pitchFamily="34"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anose="020F0502020204030204" pitchFamily="34"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anose="020F0502020204030204" pitchFamily="34"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anose="020F0502020204030204" pitchFamily="34"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anose="020F0502020204030204" pitchFamily="34" charset="0"/>
                <a:ea typeface="宋体" panose="02010600030101010101"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3078" name="页脚占位符 5"/>
          <p:cNvSpPr>
            <a:spLocks noGrp="1"/>
          </p:cNvSpPr>
          <p:nvPr>
            <p:ph type="ftr" sz="quarter" idx="4"/>
          </p:nvPr>
        </p:nvSpPr>
        <p:spPr>
          <a:xfrm>
            <a:off x="0" y="8685213"/>
            <a:ext cx="2971800" cy="458787"/>
          </a:xfrm>
          <a:prstGeom prst="rect">
            <a:avLst/>
          </a:prstGeom>
        </p:spPr>
        <p:txBody>
          <a:bodyPr rtlCol="0" anchor="b"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zh-CN" altLang="en-US" sz="1200"/>
          </a:p>
        </p:txBody>
      </p:sp>
      <p:sp>
        <p:nvSpPr>
          <p:cNvPr id="3079" name="灯片编号占位符 6"/>
          <p:cNvSpPr>
            <a:spLocks noGrp="1"/>
          </p:cNvSpPr>
          <p:nvPr>
            <p:ph type="sldNum" sz="quarter" idx="5"/>
          </p:nvPr>
        </p:nvSpPr>
        <p:spPr>
          <a:xfrm>
            <a:off x="3884613" y="8685213"/>
            <a:ext cx="2971800" cy="458787"/>
          </a:xfrm>
          <a:prstGeom prst="rect">
            <a:avLst/>
          </a:prstGeom>
        </p:spPr>
        <p:txBody>
          <a:bodyPr rtlCol="0" anchor="b"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33CED0BD-6E7A-40D9-9840-BCEA13A3C23C}" type="slidenum">
              <a:rPr lang="zh-CN" altLang="en-US" sz="1200"/>
            </a:fld>
            <a:endParaRPr lang="zh-CN" altLang="en-US" sz="1200"/>
          </a:p>
        </p:txBody>
      </p:sp>
    </p:spTree>
  </p:cSld>
  <p:clrMap bg1="lt1" tx1="dk1" bg2="lt2" tx2="dk2" accent1="accent1" accent2="accent2" accent3="accent3" accent4="accent4" accent5="accent5" accent6="accent6" hlink="hlink" folHlink="folHlink"/>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6"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7"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7"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8"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9"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4"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5"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3"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4"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6"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7"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5183188" y="987425"/>
            <a:ext cx="6172200" cy="4873625"/>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r>
              <a:rPr kumimoji="0" lang="zh-CN" altLang="en-US" sz="3200" b="0" i="0" u="none" strike="noStrike" kern="1200" cap="none" spc="0" normalizeH="0" baseline="0" noProof="0" smtClean="0">
                <a:ln>
                  <a:noFill/>
                </a:ln>
                <a:solidFill>
                  <a:schemeClr val="tx1"/>
                </a:solidFill>
                <a:effectLst/>
                <a:uLnTx/>
                <a:uFillTx/>
                <a:latin typeface="+mn-lt"/>
                <a:ea typeface="+mn-ea"/>
                <a:cs typeface="+mn-cs"/>
              </a:rPr>
              <a:t>单击图标添加图片</a:t>
            </a:r>
            <a:endParaRPr kumimoji="0" 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6"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7"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标题幻灯片">
    <p:bg>
      <p:bgPr>
        <a:solidFill>
          <a:schemeClr val="bg1"/>
        </a:solidFill>
        <a:effectLst/>
      </p:bgPr>
    </p:bg>
    <p:spTree>
      <p:nvGrpSpPr>
        <p:cNvPr id="1" name=""/>
        <p:cNvGrpSpPr/>
        <p:nvPr/>
      </p:nvGrpSpPr>
      <p:grpSpPr/>
      <p:sp>
        <p:nvSpPr>
          <p:cNvPr id="3" name="内容占位符 2"/>
          <p:cNvSpPr>
            <a:spLocks noGrp="1"/>
          </p:cNvSpPr>
          <p:nvPr>
            <p:ph idx="1"/>
          </p:nvPr>
        </p:nvSpPr>
        <p:spPr>
          <a:xfrm>
            <a:off x="380255" y="945212"/>
            <a:ext cx="11431488" cy="480131"/>
          </a:xfrm>
          <a:prstGeom prst="rect">
            <a:avLst/>
          </a:prstGeom>
        </p:spPr>
        <p:txBody>
          <a:bodyPr>
            <a:spAutoFit/>
          </a:bodyPr>
          <a:lstStyle>
            <a:lvl1pPr marL="0" indent="0">
              <a:buNone/>
              <a:defRPr sz="2800"/>
            </a:lvl1pPr>
          </a:lstStyle>
          <a:p>
            <a:pPr lvl="0"/>
            <a:r>
              <a:rPr lang="zh-CN" altLang="en-US" smtClean="0"/>
              <a:t>单击此处编辑母版文本样式</a:t>
            </a:r>
            <a:endParaRPr lang="zh-CN" altLang="en-US" smtClean="0"/>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file:///D:\qq&#25991;&#20214;\712321467\Image\C2C\Image2\%7b75232B38-A165-1FB7-499C-2E1C792CACB5%7d.png" TargetMode="External"/><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Title Placeholder 1"/>
          <p:cNvSpPr>
            <a:spLocks noGrp="1"/>
          </p:cNvSpPr>
          <p:nvPr>
            <p:ph type="title"/>
          </p:nvPr>
        </p:nvSpPr>
        <p:spPr>
          <a:xfrm>
            <a:off x="838200" y="365125"/>
            <a:ext cx="10515600" cy="1325563"/>
          </a:xfrm>
          <a:prstGeom prst="rect">
            <a:avLst/>
          </a:prstGeom>
          <a:noFill/>
          <a:ln>
            <a:noFill/>
            <a:miter lim="800000"/>
          </a:ln>
        </p:spPr>
        <p:txBody>
          <a:bodyPr anchor="ctr" anchorCtr="0">
            <a:noAutofit/>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Calibri Light" panose="020F0302020204030204" pitchFamily="34" charset="0"/>
                <a:ea typeface="宋体" panose="02010600030101010101" pitchFamily="2" charset="-122"/>
                <a:cs typeface="+mj-cs"/>
              </a:defRPr>
            </a:lvl1pPr>
          </a:lstStyle>
          <a:p>
            <a:pPr lvl="0"/>
            <a:r>
              <a:t>单击此处编辑母版标题样式</a:t>
            </a:r>
          </a:p>
        </p:txBody>
      </p:sp>
      <p:sp>
        <p:nvSpPr>
          <p:cNvPr id="1027" name="Text Placeholder 2"/>
          <p:cNvSpPr>
            <a:spLocks noGrp="1"/>
          </p:cNvSpPr>
          <p:nvPr>
            <p:ph type="body" idx="1"/>
          </p:nvPr>
        </p:nvSpPr>
        <p:spPr>
          <a:xfrm>
            <a:off x="838200" y="1825625"/>
            <a:ext cx="10515600" cy="4351338"/>
          </a:xfrm>
          <a:prstGeom prst="rect">
            <a:avLst/>
          </a:prstGeom>
          <a:noFill/>
          <a:ln>
            <a:noFill/>
            <a:miter lim="800000"/>
          </a:ln>
        </p:spPr>
        <p:txBody>
          <a:bodyPr>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1028" name="Date Placeholder 3"/>
          <p:cNvSpPr>
            <a:spLocks noGrp="1"/>
          </p:cNvSpPr>
          <p:nvPr>
            <p:ph type="dt" sz="half" idx="2"/>
          </p:nvPr>
        </p:nvSpPr>
        <p:spPr>
          <a:xfrm>
            <a:off x="838200" y="6356350"/>
            <a:ext cx="27432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endParaRPr lang="en-US" altLang="zh-CN" sz="1200">
              <a:solidFill>
                <a:srgbClr val="898989"/>
              </a:solidFill>
            </a:endParaRPr>
          </a:p>
        </p:txBody>
      </p:sp>
      <p:sp>
        <p:nvSpPr>
          <p:cNvPr id="1029" name="Footer Placeholder 4"/>
          <p:cNvSpPr>
            <a:spLocks noGrp="1"/>
          </p:cNvSpPr>
          <p:nvPr>
            <p:ph type="ftr" sz="quarter" idx="3"/>
          </p:nvPr>
        </p:nvSpPr>
        <p:spPr>
          <a:xfrm>
            <a:off x="4038600" y="6356350"/>
            <a:ext cx="4114800" cy="365125"/>
          </a:xfrm>
          <a:prstGeom prst="rect">
            <a:avLst/>
          </a:prstGeom>
        </p:spPr>
        <p:txBody>
          <a:bodyPr rtlCol="0" anchor="ctr" anchorCtr="0">
            <a:noAutofit/>
          </a:bodyPr>
          <a:lstStyle>
            <a:defPPr>
              <a:defRPr lang="zh-CN"/>
            </a:defPPr>
            <a:lvl1pPr marL="0" indent="0" algn="ct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ctr"/>
            <a:endParaRPr lang="en-US" altLang="zh-CN" sz="1200">
              <a:solidFill>
                <a:srgbClr val="898989"/>
              </a:solidFill>
            </a:endParaRPr>
          </a:p>
        </p:txBody>
      </p:sp>
      <p:sp>
        <p:nvSpPr>
          <p:cNvPr id="1030" name="Slide Number Placeholder 5"/>
          <p:cNvSpPr>
            <a:spLocks noGrp="1"/>
          </p:cNvSpPr>
          <p:nvPr>
            <p:ph type="sldNum" sz="quarter" idx="4"/>
          </p:nvPr>
        </p:nvSpPr>
        <p:spPr>
          <a:xfrm>
            <a:off x="8610600" y="6356350"/>
            <a:ext cx="2743200" cy="365125"/>
          </a:xfrm>
          <a:prstGeom prst="rect">
            <a:avLst/>
          </a:prstGeom>
        </p:spPr>
        <p:txBody>
          <a:bodyPr rtlCol="0" anchor="ctr" anchorCtr="0">
            <a:noAutofit/>
          </a:bodyPr>
          <a:lstStyle>
            <a:defPPr>
              <a:defRPr lang="zh-CN"/>
            </a:defPPr>
            <a:lvl1pPr marL="0" indent="0" algn="r"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tint val="75000"/>
                  </a:schemeClr>
                </a:solidFill>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gn="r"/>
            <a:fld id="{8CB5E587-82A8-4E7B-9F46-B2E70876D052}" type="slidenum">
              <a:rPr lang="en-US" altLang="zh-CN" sz="1200">
                <a:solidFill>
                  <a:srgbClr val="898989"/>
                </a:solidFill>
              </a:rPr>
            </a:fld>
            <a:endParaRPr lang="en-US" altLang="zh-CN" sz="1200">
              <a:solidFill>
                <a:srgbClr val="898989"/>
              </a:solidFill>
            </a:endParaRPr>
          </a:p>
        </p:txBody>
      </p:sp>
      <p:pic>
        <p:nvPicPr>
          <p:cNvPr id="1031" name="图片 1073743875" descr="学科网 zxxk.com"/>
          <p:cNvPicPr>
            <a:picLocks noChangeAspect="1"/>
          </p:cNvPicPr>
          <p:nvPr/>
        </p:nvPicPr>
        <p:blipFill>
          <a:blip r:embed="rId13" r:link="rId14"/>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Calibri Light" panose="020F0302020204030204" pitchFamily="34" charset="0"/>
          <a:ea typeface="宋体" panose="02010600030101010101"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4.png"/><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7.xml"/><Relationship Id="rId3" Type="http://schemas.openxmlformats.org/officeDocument/2006/relationships/image" Target="../media/image5.wmf"/><Relationship Id="rId2" Type="http://schemas.openxmlformats.org/officeDocument/2006/relationships/oleObject" Target="../embeddings/oleObject2.bin"/><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7" Type="http://schemas.openxmlformats.org/officeDocument/2006/relationships/vmlDrawing" Target="../drawings/vmlDrawing3.vml"/><Relationship Id="rId6" Type="http://schemas.openxmlformats.org/officeDocument/2006/relationships/slideLayout" Target="../slideLayouts/slideLayout7.xml"/><Relationship Id="rId5" Type="http://schemas.openxmlformats.org/officeDocument/2006/relationships/image" Target="../media/image7.wmf"/><Relationship Id="rId4" Type="http://schemas.openxmlformats.org/officeDocument/2006/relationships/oleObject" Target="../embeddings/oleObject4.bin"/><Relationship Id="rId3" Type="http://schemas.openxmlformats.org/officeDocument/2006/relationships/image" Target="../media/image5.wmf"/><Relationship Id="rId2" Type="http://schemas.openxmlformats.org/officeDocument/2006/relationships/oleObject" Target="../embeddings/oleObject3.bin"/><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7" Type="http://schemas.openxmlformats.org/officeDocument/2006/relationships/vmlDrawing" Target="../drawings/vmlDrawing4.vml"/><Relationship Id="rId6" Type="http://schemas.openxmlformats.org/officeDocument/2006/relationships/slideLayout" Target="../slideLayouts/slideLayout7.xml"/><Relationship Id="rId5" Type="http://schemas.openxmlformats.org/officeDocument/2006/relationships/image" Target="../media/image10.wmf"/><Relationship Id="rId4" Type="http://schemas.openxmlformats.org/officeDocument/2006/relationships/oleObject" Target="../embeddings/oleObject6.bin"/><Relationship Id="rId3" Type="http://schemas.openxmlformats.org/officeDocument/2006/relationships/image" Target="../media/image9.wmf"/><Relationship Id="rId2" Type="http://schemas.openxmlformats.org/officeDocument/2006/relationships/oleObject" Target="../embeddings/oleObject5.bin"/><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7" Type="http://schemas.openxmlformats.org/officeDocument/2006/relationships/vmlDrawing" Target="../drawings/vmlDrawing5.vml"/><Relationship Id="rId6" Type="http://schemas.openxmlformats.org/officeDocument/2006/relationships/slideLayout" Target="../slideLayouts/slideLayout2.xml"/><Relationship Id="rId5" Type="http://schemas.openxmlformats.org/officeDocument/2006/relationships/image" Target="../media/image14.wmf"/><Relationship Id="rId4" Type="http://schemas.openxmlformats.org/officeDocument/2006/relationships/oleObject" Target="../embeddings/oleObject7.bin"/><Relationship Id="rId3" Type="http://schemas.openxmlformats.org/officeDocument/2006/relationships/image" Target="../media/image13.wmf"/><Relationship Id="rId2" Type="http://schemas.openxmlformats.org/officeDocument/2006/relationships/image" Target="../media/image12.emf"/><Relationship Id="rId1" Type="http://schemas.openxmlformats.org/officeDocument/2006/relationships/image" Target="../media/image11.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7" Type="http://schemas.openxmlformats.org/officeDocument/2006/relationships/vmlDrawing" Target="../drawings/vmlDrawing6.vml"/><Relationship Id="rId6" Type="http://schemas.openxmlformats.org/officeDocument/2006/relationships/slideLayout" Target="../slideLayouts/slideLayout12.xml"/><Relationship Id="rId5" Type="http://schemas.openxmlformats.org/officeDocument/2006/relationships/image" Target="../media/image17.emf"/><Relationship Id="rId4" Type="http://schemas.openxmlformats.org/officeDocument/2006/relationships/oleObject" Target="../embeddings/Document2.doc"/><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oleObject" Target="../embeddings/Document1.doc"/></Relationships>
</file>

<file path=ppt/slides/_rels/slide12.xml.rels><?xml version="1.0" encoding="UTF-8" standalone="yes"?>
<Relationships xmlns="http://schemas.openxmlformats.org/package/2006/relationships"><Relationship Id="rId7" Type="http://schemas.openxmlformats.org/officeDocument/2006/relationships/vmlDrawing" Target="../drawings/vmlDrawing7.vml"/><Relationship Id="rId6"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image" Target="../media/image19.emf"/><Relationship Id="rId3" Type="http://schemas.openxmlformats.org/officeDocument/2006/relationships/oleObject" Target="../embeddings/Document4.doc"/><Relationship Id="rId2" Type="http://schemas.openxmlformats.org/officeDocument/2006/relationships/image" Target="../media/image18.emf"/><Relationship Id="rId1" Type="http://schemas.openxmlformats.org/officeDocument/2006/relationships/oleObject" Target="../embeddings/Document3.doc"/></Relationships>
</file>

<file path=ppt/slides/_rels/slide13.xml.rels><?xml version="1.0" encoding="UTF-8" standalone="yes"?>
<Relationships xmlns="http://schemas.openxmlformats.org/package/2006/relationships"><Relationship Id="rId4" Type="http://schemas.openxmlformats.org/officeDocument/2006/relationships/vmlDrawing" Target="../drawings/vmlDrawing8.vml"/><Relationship Id="rId3" Type="http://schemas.openxmlformats.org/officeDocument/2006/relationships/slideLayout" Target="../slideLayouts/slideLayout12.xml"/><Relationship Id="rId2" Type="http://schemas.openxmlformats.org/officeDocument/2006/relationships/image" Target="../media/image21.emf"/><Relationship Id="rId1" Type="http://schemas.openxmlformats.org/officeDocument/2006/relationships/oleObject" Target="../embeddings/Document5.doc"/></Relationships>
</file>

<file path=ppt/slides/_rels/slide14.xml.rels><?xml version="1.0" encoding="UTF-8" standalone="yes"?>
<Relationships xmlns="http://schemas.openxmlformats.org/package/2006/relationships"><Relationship Id="rId4" Type="http://schemas.openxmlformats.org/officeDocument/2006/relationships/vmlDrawing" Target="../drawings/vmlDrawing9.vml"/><Relationship Id="rId3" Type="http://schemas.openxmlformats.org/officeDocument/2006/relationships/slideLayout" Target="../slideLayouts/slideLayout12.xml"/><Relationship Id="rId2" Type="http://schemas.openxmlformats.org/officeDocument/2006/relationships/image" Target="../media/image22.emf"/><Relationship Id="rId1" Type="http://schemas.openxmlformats.org/officeDocument/2006/relationships/oleObject" Target="../embeddings/Document6.doc"/></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18.xml.rels><?xml version="1.0" encoding="UTF-8" standalone="yes"?>
<Relationships xmlns="http://schemas.openxmlformats.org/package/2006/relationships"><Relationship Id="rId9" Type="http://schemas.openxmlformats.org/officeDocument/2006/relationships/vmlDrawing" Target="../drawings/vmlDrawing10.vml"/><Relationship Id="rId8" Type="http://schemas.openxmlformats.org/officeDocument/2006/relationships/slideLayout" Target="../slideLayouts/slideLayout7.xml"/><Relationship Id="rId7" Type="http://schemas.openxmlformats.org/officeDocument/2006/relationships/image" Target="../media/image27.png"/><Relationship Id="rId6" Type="http://schemas.openxmlformats.org/officeDocument/2006/relationships/image" Target="../media/image26.wmf"/><Relationship Id="rId5" Type="http://schemas.openxmlformats.org/officeDocument/2006/relationships/oleObject" Target="../embeddings/oleObject10.bin"/><Relationship Id="rId4" Type="http://schemas.openxmlformats.org/officeDocument/2006/relationships/image" Target="../media/image25.wmf"/><Relationship Id="rId3" Type="http://schemas.openxmlformats.org/officeDocument/2006/relationships/oleObject" Target="../embeddings/oleObject9.bin"/><Relationship Id="rId2" Type="http://schemas.openxmlformats.org/officeDocument/2006/relationships/image" Target="../media/image24.wmf"/><Relationship Id="rId1" Type="http://schemas.openxmlformats.org/officeDocument/2006/relationships/oleObject" Target="../embeddings/oleObject8.bin"/></Relationships>
</file>

<file path=ppt/slides/_rels/slide19.xml.rels><?xml version="1.0" encoding="UTF-8" standalone="yes"?>
<Relationships xmlns="http://schemas.openxmlformats.org/package/2006/relationships"><Relationship Id="rId5" Type="http://schemas.openxmlformats.org/officeDocument/2006/relationships/vmlDrawing" Target="../drawings/vmlDrawing11.vml"/><Relationship Id="rId4" Type="http://schemas.openxmlformats.org/officeDocument/2006/relationships/slideLayout" Target="../slideLayouts/slideLayout7.xml"/><Relationship Id="rId3" Type="http://schemas.openxmlformats.org/officeDocument/2006/relationships/image" Target="../media/image29.wmf"/><Relationship Id="rId2" Type="http://schemas.openxmlformats.org/officeDocument/2006/relationships/oleObject" Target="../embeddings/oleObject11.bin"/><Relationship Id="rId1" Type="http://schemas.openxmlformats.org/officeDocument/2006/relationships/image" Target="../media/image28.png"/></Relationships>
</file>

<file path=ppt/slides/_rels/slide20.xml.rels><?xml version="1.0" encoding="UTF-8" standalone="yes"?>
<Relationships xmlns="http://schemas.openxmlformats.org/package/2006/relationships"><Relationship Id="rId7" Type="http://schemas.openxmlformats.org/officeDocument/2006/relationships/vmlDrawing" Target="../drawings/vmlDrawing12.vml"/><Relationship Id="rId6" Type="http://schemas.openxmlformats.org/officeDocument/2006/relationships/slideLayout" Target="../slideLayouts/slideLayout7.xml"/><Relationship Id="rId5" Type="http://schemas.openxmlformats.org/officeDocument/2006/relationships/image" Target="../media/image31.wmf"/><Relationship Id="rId4" Type="http://schemas.openxmlformats.org/officeDocument/2006/relationships/oleObject" Target="../embeddings/oleObject13.bin"/><Relationship Id="rId3" Type="http://schemas.openxmlformats.org/officeDocument/2006/relationships/image" Target="../media/image30.wmf"/><Relationship Id="rId2" Type="http://schemas.openxmlformats.org/officeDocument/2006/relationships/oleObject" Target="../embeddings/oleObject12.bin"/><Relationship Id="rId1" Type="http://schemas.openxmlformats.org/officeDocument/2006/relationships/image" Target="../media/image28.png"/></Relationships>
</file>

<file path=ppt/slides/_rels/slide21.xml.rels><?xml version="1.0" encoding="UTF-8" standalone="yes"?>
<Relationships xmlns="http://schemas.openxmlformats.org/package/2006/relationships"><Relationship Id="rId5" Type="http://schemas.openxmlformats.org/officeDocument/2006/relationships/vmlDrawing" Target="../drawings/vmlDrawing13.vml"/><Relationship Id="rId4" Type="http://schemas.openxmlformats.org/officeDocument/2006/relationships/slideLayout" Target="../slideLayouts/slideLayout12.xml"/><Relationship Id="rId3" Type="http://schemas.openxmlformats.org/officeDocument/2006/relationships/image" Target="../media/image33.png"/><Relationship Id="rId2" Type="http://schemas.openxmlformats.org/officeDocument/2006/relationships/image" Target="../media/image32.emf"/><Relationship Id="rId1" Type="http://schemas.openxmlformats.org/officeDocument/2006/relationships/oleObject" Target="../embeddings/Document7.doc"/></Relationships>
</file>

<file path=ppt/slides/_rels/slide22.xml.rels><?xml version="1.0" encoding="UTF-8" standalone="yes"?>
<Relationships xmlns="http://schemas.openxmlformats.org/package/2006/relationships"><Relationship Id="rId4" Type="http://schemas.openxmlformats.org/officeDocument/2006/relationships/vmlDrawing" Target="../drawings/vmlDrawing14.vml"/><Relationship Id="rId3" Type="http://schemas.openxmlformats.org/officeDocument/2006/relationships/slideLayout" Target="../slideLayouts/slideLayout12.xml"/><Relationship Id="rId2" Type="http://schemas.openxmlformats.org/officeDocument/2006/relationships/image" Target="../media/image34.emf"/><Relationship Id="rId1" Type="http://schemas.openxmlformats.org/officeDocument/2006/relationships/oleObject" Target="../embeddings/Document8.doc"/></Relationships>
</file>

<file path=ppt/slides/_rels/slide23.xml.rels><?xml version="1.0" encoding="UTF-8" standalone="yes"?>
<Relationships xmlns="http://schemas.openxmlformats.org/package/2006/relationships"><Relationship Id="rId4" Type="http://schemas.openxmlformats.org/officeDocument/2006/relationships/vmlDrawing" Target="../drawings/vmlDrawing15.vml"/><Relationship Id="rId3" Type="http://schemas.openxmlformats.org/officeDocument/2006/relationships/slideLayout" Target="../slideLayouts/slideLayout12.xml"/><Relationship Id="rId2" Type="http://schemas.openxmlformats.org/officeDocument/2006/relationships/image" Target="../media/image35.emf"/><Relationship Id="rId1" Type="http://schemas.openxmlformats.org/officeDocument/2006/relationships/oleObject" Target="../embeddings/Document9.doc"/></Relationships>
</file>

<file path=ppt/slides/_rels/slide24.xml.rels><?xml version="1.0" encoding="UTF-8" standalone="yes"?>
<Relationships xmlns="http://schemas.openxmlformats.org/package/2006/relationships"><Relationship Id="rId4" Type="http://schemas.openxmlformats.org/officeDocument/2006/relationships/vmlDrawing" Target="../drawings/vmlDrawing16.vml"/><Relationship Id="rId3" Type="http://schemas.openxmlformats.org/officeDocument/2006/relationships/slideLayout" Target="../slideLayouts/slideLayout12.xml"/><Relationship Id="rId2" Type="http://schemas.openxmlformats.org/officeDocument/2006/relationships/image" Target="../media/image36.emf"/><Relationship Id="rId1" Type="http://schemas.openxmlformats.org/officeDocument/2006/relationships/oleObject" Target="../embeddings/Document10.doc"/></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6" Type="http://schemas.openxmlformats.org/officeDocument/2006/relationships/vmlDrawing" Target="../drawings/vmlDrawing17.vml"/><Relationship Id="rId5" Type="http://schemas.openxmlformats.org/officeDocument/2006/relationships/slideLayout" Target="../slideLayouts/slideLayout12.xml"/><Relationship Id="rId4" Type="http://schemas.openxmlformats.org/officeDocument/2006/relationships/image" Target="../media/image36.emf"/><Relationship Id="rId3" Type="http://schemas.openxmlformats.org/officeDocument/2006/relationships/oleObject" Target="../embeddings/Document12.doc"/><Relationship Id="rId2" Type="http://schemas.openxmlformats.org/officeDocument/2006/relationships/image" Target="../media/image37.emf"/><Relationship Id="rId1" Type="http://schemas.openxmlformats.org/officeDocument/2006/relationships/oleObject" Target="../embeddings/Document11.doc"/></Relationships>
</file>

<file path=ppt/slides/_rels/slide27.xml.rels><?xml version="1.0" encoding="UTF-8" standalone="yes"?>
<Relationships xmlns="http://schemas.openxmlformats.org/package/2006/relationships"><Relationship Id="rId4" Type="http://schemas.openxmlformats.org/officeDocument/2006/relationships/vmlDrawing" Target="../drawings/vmlDrawing18.vml"/><Relationship Id="rId3" Type="http://schemas.openxmlformats.org/officeDocument/2006/relationships/slideLayout" Target="../slideLayouts/slideLayout12.xml"/><Relationship Id="rId2" Type="http://schemas.openxmlformats.org/officeDocument/2006/relationships/image" Target="../media/image38.emf"/><Relationship Id="rId1" Type="http://schemas.openxmlformats.org/officeDocument/2006/relationships/oleObject" Target="../embeddings/Document13.doc"/></Relationships>
</file>

<file path=ppt/slides/_rels/slide28.xml.rels><?xml version="1.0" encoding="UTF-8" standalone="yes"?>
<Relationships xmlns="http://schemas.openxmlformats.org/package/2006/relationships"><Relationship Id="rId4" Type="http://schemas.openxmlformats.org/officeDocument/2006/relationships/vmlDrawing" Target="../drawings/vmlDrawing19.vml"/><Relationship Id="rId3" Type="http://schemas.openxmlformats.org/officeDocument/2006/relationships/slideLayout" Target="../slideLayouts/slideLayout12.xml"/><Relationship Id="rId2" Type="http://schemas.openxmlformats.org/officeDocument/2006/relationships/image" Target="../media/image35.emf"/><Relationship Id="rId1" Type="http://schemas.openxmlformats.org/officeDocument/2006/relationships/oleObject" Target="../embeddings/Document14.doc"/></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42.wmf"/><Relationship Id="rId7" Type="http://schemas.openxmlformats.org/officeDocument/2006/relationships/oleObject" Target="../embeddings/oleObject17.bin"/><Relationship Id="rId6" Type="http://schemas.openxmlformats.org/officeDocument/2006/relationships/image" Target="../media/image41.wmf"/><Relationship Id="rId5" Type="http://schemas.openxmlformats.org/officeDocument/2006/relationships/oleObject" Target="../embeddings/oleObject16.bin"/><Relationship Id="rId4" Type="http://schemas.openxmlformats.org/officeDocument/2006/relationships/image" Target="../media/image40.wmf"/><Relationship Id="rId3" Type="http://schemas.openxmlformats.org/officeDocument/2006/relationships/oleObject" Target="../embeddings/oleObject15.bin"/><Relationship Id="rId2" Type="http://schemas.openxmlformats.org/officeDocument/2006/relationships/image" Target="../media/image39.wmf"/><Relationship Id="rId10" Type="http://schemas.openxmlformats.org/officeDocument/2006/relationships/vmlDrawing" Target="../drawings/vmlDrawing20.vml"/><Relationship Id="rId1" Type="http://schemas.openxmlformats.org/officeDocument/2006/relationships/oleObject" Target="../embeddings/oleObject14.bin"/></Relationships>
</file>

<file path=ppt/slides/_rels/slide31.xml.rels><?xml version="1.0" encoding="UTF-8" standalone="yes"?>
<Relationships xmlns="http://schemas.openxmlformats.org/package/2006/relationships"><Relationship Id="rId7" Type="http://schemas.openxmlformats.org/officeDocument/2006/relationships/vmlDrawing" Target="../drawings/vmlDrawing21.vml"/><Relationship Id="rId6" Type="http://schemas.openxmlformats.org/officeDocument/2006/relationships/slideLayout" Target="../slideLayouts/slideLayout2.xml"/><Relationship Id="rId5" Type="http://schemas.openxmlformats.org/officeDocument/2006/relationships/image" Target="../media/image44.wmf"/><Relationship Id="rId4" Type="http://schemas.openxmlformats.org/officeDocument/2006/relationships/oleObject" Target="../embeddings/oleObject19.bin"/><Relationship Id="rId3" Type="http://schemas.openxmlformats.org/officeDocument/2006/relationships/image" Target="../media/image13.wmf"/><Relationship Id="rId2" Type="http://schemas.openxmlformats.org/officeDocument/2006/relationships/image" Target="../media/image43.wmf"/><Relationship Id="rId1" Type="http://schemas.openxmlformats.org/officeDocument/2006/relationships/oleObject" Target="../embeddings/oleObject18.bin"/></Relationships>
</file>

<file path=ppt/slides/_rels/slide32.xml.rels><?xml version="1.0" encoding="UTF-8" standalone="yes"?>
<Relationships xmlns="http://schemas.openxmlformats.org/package/2006/relationships"><Relationship Id="rId9" Type="http://schemas.openxmlformats.org/officeDocument/2006/relationships/image" Target="../media/image45.png"/><Relationship Id="rId8" Type="http://schemas.openxmlformats.org/officeDocument/2006/relationships/image" Target="../media/image26.wmf"/><Relationship Id="rId7" Type="http://schemas.openxmlformats.org/officeDocument/2006/relationships/oleObject" Target="../embeddings/oleObject23.bin"/><Relationship Id="rId6" Type="http://schemas.openxmlformats.org/officeDocument/2006/relationships/image" Target="../media/image25.wmf"/><Relationship Id="rId5" Type="http://schemas.openxmlformats.org/officeDocument/2006/relationships/oleObject" Target="../embeddings/oleObject22.bin"/><Relationship Id="rId4" Type="http://schemas.openxmlformats.org/officeDocument/2006/relationships/image" Target="../media/image24.wmf"/><Relationship Id="rId3" Type="http://schemas.openxmlformats.org/officeDocument/2006/relationships/oleObject" Target="../embeddings/oleObject21.bin"/><Relationship Id="rId2" Type="http://schemas.openxmlformats.org/officeDocument/2006/relationships/image" Target="../media/image5.wmf"/><Relationship Id="rId11" Type="http://schemas.openxmlformats.org/officeDocument/2006/relationships/vmlDrawing" Target="../drawings/vmlDrawing22.vml"/><Relationship Id="rId10" Type="http://schemas.openxmlformats.org/officeDocument/2006/relationships/slideLayout" Target="../slideLayouts/slideLayout7.xml"/><Relationship Id="rId1" Type="http://schemas.openxmlformats.org/officeDocument/2006/relationships/oleObject" Target="../embeddings/oleObject20.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p:nvPr/>
        </p:nvSpPr>
        <p:spPr>
          <a:xfrm>
            <a:off x="4267200" y="2667000"/>
            <a:ext cx="3429000" cy="708025"/>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4000" b="1">
                <a:solidFill>
                  <a:srgbClr val="FF0000"/>
                </a:solidFill>
                <a:latin typeface="Times New Roman" panose="02020603050405020304" pitchFamily="18" charset="0"/>
                <a:ea typeface="Times New Roman" panose="02020603050405020304" pitchFamily="18" charset="0"/>
              </a:rPr>
              <a:t>7.5  </a:t>
            </a:r>
            <a:r>
              <a:rPr lang="zh-CN" altLang="en-US" sz="4000" b="1">
                <a:solidFill>
                  <a:srgbClr val="FF0000"/>
                </a:solidFill>
                <a:latin typeface="Times New Roman" panose="02020603050405020304" pitchFamily="18" charset="0"/>
                <a:ea typeface="Times New Roman" panose="02020603050405020304" pitchFamily="18" charset="0"/>
              </a:rPr>
              <a:t>正态分布</a:t>
            </a:r>
            <a:endParaRPr lang="zh-CN" altLang="en-US" sz="4000" b="1">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1"/>
          <p:cNvSpPr/>
          <p:nvPr/>
        </p:nvSpPr>
        <p:spPr>
          <a:xfrm>
            <a:off x="180975" y="0"/>
            <a:ext cx="11811000" cy="1531938"/>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457200">
              <a:lnSpc>
                <a:spcPct val="120000"/>
              </a:lnSpc>
              <a:spcBef>
                <a:spcPct val="0"/>
              </a:spcBef>
              <a:buFontTx/>
              <a:buNone/>
            </a:pPr>
            <a:r>
              <a:rPr lang="zh-CN" altLang="en-US" sz="2600" b="1">
                <a:latin typeface="Times New Roman" panose="02020603050405020304" pitchFamily="18" charset="0"/>
                <a:ea typeface="Times New Roman" panose="02020603050405020304" pitchFamily="18" charset="0"/>
              </a:rPr>
              <a:t>现实中，除了前面已经研究过的离散型随机变量外，还有大量问题中的随机变量不是离散型的，它们的取值往往充满某个区间甚至整个实轴，但取一点的 概率为0，我们称这类随机变量为</a:t>
            </a:r>
            <a:r>
              <a:rPr lang="zh-CN" altLang="en-US" sz="2600" b="1">
                <a:solidFill>
                  <a:srgbClr val="00B0F0"/>
                </a:solidFill>
                <a:latin typeface="Times New Roman" panose="02020603050405020304" pitchFamily="18" charset="0"/>
                <a:ea typeface="黑体" panose="02010609060101010101" pitchFamily="49" charset="-122"/>
              </a:rPr>
              <a:t>连续型随机变量</a:t>
            </a:r>
            <a:r>
              <a:rPr lang="en-US" altLang="zh-CN" sz="2600" b="1">
                <a:latin typeface="Times New Roman" panose="02020603050405020304" pitchFamily="18" charset="0"/>
                <a:ea typeface="Times New Roman" panose="02020603050405020304" pitchFamily="18" charset="0"/>
              </a:rPr>
              <a:t>.  </a:t>
            </a:r>
            <a:r>
              <a:rPr lang="zh-CN" altLang="en-US" sz="2600" b="1">
                <a:latin typeface="Times New Roman" panose="02020603050405020304" pitchFamily="18" charset="0"/>
                <a:ea typeface="Times New Roman" panose="02020603050405020304" pitchFamily="18" charset="0"/>
              </a:rPr>
              <a:t>下面我们看一个具体问题.</a:t>
            </a:r>
            <a:endParaRPr lang="zh-CN" altLang="en-US" sz="2600" b="1">
              <a:latin typeface="Times New Roman" panose="02020603050405020304" pitchFamily="18" charset="0"/>
              <a:ea typeface="Times New Roman" panose="02020603050405020304" pitchFamily="18" charset="0"/>
            </a:endParaRPr>
          </a:p>
        </p:txBody>
      </p:sp>
      <p:sp>
        <p:nvSpPr>
          <p:cNvPr id="5123" name="矩形 2"/>
          <p:cNvSpPr/>
          <p:nvPr/>
        </p:nvSpPr>
        <p:spPr>
          <a:xfrm>
            <a:off x="180975" y="1447800"/>
            <a:ext cx="11734800" cy="5262563"/>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FontTx/>
              <a:buNone/>
            </a:pPr>
            <a:r>
              <a:rPr lang="zh-CN" altLang="en-US" b="1">
                <a:solidFill>
                  <a:srgbClr val="00B0F0"/>
                </a:solidFill>
                <a:latin typeface="Times New Roman" panose="02020603050405020304" pitchFamily="18" charset="0"/>
                <a:ea typeface="楷体" panose="02010609060101010101" pitchFamily="49" charset="-122"/>
              </a:rPr>
              <a:t> 问题 </a:t>
            </a:r>
            <a:r>
              <a:rPr lang="zh-CN" altLang="en-US" b="1">
                <a:latin typeface="Times New Roman" panose="02020603050405020304" pitchFamily="18" charset="0"/>
                <a:ea typeface="楷体" panose="02010609060101010101" pitchFamily="49" charset="-122"/>
              </a:rPr>
              <a:t>自动流水线包装的食盐，每袋标准质量为400g.  由于各种不可控制的因素，任意抽取一袋食盐，它的质量与标准质量之间或多或少会存在一定的误差(实际质量减去标准质量).  用</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表示这种误差，则</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是一个连续型随机变量. 检测人员在一次产品检验中，随机抽取了100袋食盐，获得误差</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(单位: g) 的观测值如下:</a:t>
            </a:r>
            <a:r>
              <a:rPr lang="en-US" altLang="zh-CN" b="1">
                <a:latin typeface="Times New Roman" panose="02020603050405020304" pitchFamily="18" charset="0"/>
                <a:ea typeface="楷体" panose="02010609060101010101" pitchFamily="49" charset="-122"/>
              </a:rPr>
              <a:t> </a:t>
            </a:r>
            <a:r>
              <a:rPr lang="zh-CN" altLang="en-US" b="1">
                <a:latin typeface="Times New Roman" panose="02020603050405020304" pitchFamily="18" charset="0"/>
                <a:ea typeface="楷体" panose="02010609060101010101" pitchFamily="49" charset="-122"/>
              </a:rPr>
              <a:t>-0.6 -1.4 -0.7 3.3 -2.9 </a:t>
            </a:r>
            <a:r>
              <a:rPr lang="en-US" altLang="zh-CN" b="1">
                <a:latin typeface="Times New Roman" panose="02020603050405020304" pitchFamily="18" charset="0"/>
                <a:ea typeface="楷体" panose="02010609060101010101" pitchFamily="49" charset="-122"/>
              </a:rPr>
              <a:t>-</a:t>
            </a:r>
            <a:r>
              <a:rPr lang="zh-CN" altLang="en-US" b="1">
                <a:latin typeface="Times New Roman" panose="02020603050405020304" pitchFamily="18" charset="0"/>
                <a:ea typeface="楷体" panose="02010609060101010101" pitchFamily="49" charset="-122"/>
              </a:rPr>
              <a:t>5.2 1.4 0.1 4.4 0.9 -2.6 -3.4 -0.7 -3.2 -1.7 2.9 0.6 1.7 2.9 1.2 0.5 -3.7 2.7 1.1 </a:t>
            </a:r>
            <a:r>
              <a:rPr lang="en-US" altLang="zh-CN" b="1">
                <a:latin typeface="Times New Roman" panose="02020603050405020304" pitchFamily="18" charset="0"/>
                <a:ea typeface="楷体" panose="02010609060101010101" pitchFamily="49" charset="-122"/>
              </a:rPr>
              <a:t>-</a:t>
            </a:r>
            <a:r>
              <a:rPr lang="zh-CN" altLang="en-US" b="1">
                <a:latin typeface="Times New Roman" panose="02020603050405020304" pitchFamily="18" charset="0"/>
                <a:ea typeface="楷体" panose="02010609060101010101" pitchFamily="49" charset="-122"/>
              </a:rPr>
              <a:t>3.0 </a:t>
            </a:r>
            <a:r>
              <a:rPr lang="en-US" altLang="zh-CN" b="1">
                <a:latin typeface="Times New Roman" panose="02020603050405020304" pitchFamily="18" charset="0"/>
                <a:ea typeface="楷体" panose="02010609060101010101" pitchFamily="49" charset="-122"/>
              </a:rPr>
              <a:t>-</a:t>
            </a:r>
            <a:r>
              <a:rPr lang="zh-CN" altLang="en-US" b="1">
                <a:latin typeface="Times New Roman" panose="02020603050405020304" pitchFamily="18" charset="0"/>
                <a:ea typeface="楷体" panose="02010609060101010101" pitchFamily="49" charset="-122"/>
              </a:rPr>
              <a:t>2.6 -1.9 1.7 2.6 0.4 2.6 -2.0 -0.2 1.8 -0.7 -1.3 -0.5 -1.3 0.2 -2.1 2.4 -1.5 -0.4 3.8 </a:t>
            </a:r>
            <a:r>
              <a:rPr lang="en-US" altLang="zh-CN" b="1">
                <a:latin typeface="Times New Roman" panose="02020603050405020304" pitchFamily="18" charset="0"/>
                <a:ea typeface="楷体" panose="02010609060101010101" pitchFamily="49" charset="-122"/>
              </a:rPr>
              <a:t>-</a:t>
            </a:r>
            <a:r>
              <a:rPr lang="zh-CN" altLang="en-US" b="1">
                <a:latin typeface="Times New Roman" panose="02020603050405020304" pitchFamily="18" charset="0"/>
                <a:ea typeface="楷体" panose="02010609060101010101" pitchFamily="49" charset="-122"/>
              </a:rPr>
              <a:t>0.1 1.5 0.3 -1.8 0.0 2.5 3.5 -4.2 </a:t>
            </a:r>
            <a:endParaRPr lang="en-US" altLang="zh-CN" b="1">
              <a:latin typeface="Times New Roman" panose="02020603050405020304" pitchFamily="18" charset="0"/>
              <a:ea typeface="楷体" panose="02010609060101010101" pitchFamily="49" charset="-122"/>
            </a:endParaRPr>
          </a:p>
          <a:p>
            <a:pPr marL="0" lvl="0" indent="0">
              <a:lnSpc>
                <a:spcPct val="120000"/>
              </a:lnSpc>
              <a:spcBef>
                <a:spcPct val="0"/>
              </a:spcBef>
              <a:buFontTx/>
              <a:buNone/>
            </a:pPr>
            <a:r>
              <a:rPr lang="zh-CN" altLang="en-US" b="1">
                <a:latin typeface="Times New Roman" panose="02020603050405020304" pitchFamily="18" charset="0"/>
                <a:ea typeface="楷体" panose="02010609060101010101" pitchFamily="49" charset="-122"/>
              </a:rPr>
              <a:t>-1.0 -0.2 0.1 0.9 1.1 2.2 0.9 -0.6-4.4 -1.1 3.9 -1.0 -0.6 1.7 0.3 -2.4 -0.1-1.7 -0.5 </a:t>
            </a:r>
            <a:endParaRPr lang="en-US" altLang="zh-CN" b="1">
              <a:latin typeface="Times New Roman" panose="02020603050405020304" pitchFamily="18" charset="0"/>
              <a:ea typeface="楷体" panose="02010609060101010101" pitchFamily="49" charset="-122"/>
            </a:endParaRPr>
          </a:p>
          <a:p>
            <a:pPr marL="0" lvl="0" indent="0">
              <a:lnSpc>
                <a:spcPct val="120000"/>
              </a:lnSpc>
              <a:spcBef>
                <a:spcPct val="0"/>
              </a:spcBef>
              <a:buFontTx/>
              <a:buNone/>
            </a:pPr>
            <a:r>
              <a:rPr lang="zh-CN" altLang="en-US" b="1">
                <a:latin typeface="Times New Roman" panose="02020603050405020304" pitchFamily="18" charset="0"/>
                <a:ea typeface="楷体" panose="02010609060101010101" pitchFamily="49" charset="-122"/>
              </a:rPr>
              <a:t>-0.8 1.7 1.4 4.4 1.2 -1.8 -3.1 -2.1 </a:t>
            </a:r>
            <a:r>
              <a:rPr lang="en-US" altLang="zh-CN" b="1">
                <a:latin typeface="Times New Roman" panose="02020603050405020304" pitchFamily="18" charset="0"/>
                <a:ea typeface="楷体" panose="02010609060101010101" pitchFamily="49" charset="-122"/>
              </a:rPr>
              <a:t>-</a:t>
            </a:r>
            <a:r>
              <a:rPr lang="zh-CN" altLang="en-US" b="1">
                <a:latin typeface="Times New Roman" panose="02020603050405020304" pitchFamily="18" charset="0"/>
                <a:ea typeface="楷体" panose="02010609060101010101" pitchFamily="49" charset="-122"/>
              </a:rPr>
              <a:t>1.6 2.2 0.3 4.8 -0.8 -3.5 -2.7 3.8 1.4 -3.5 -0.9 </a:t>
            </a:r>
            <a:endParaRPr lang="en-US" altLang="zh-CN" b="1">
              <a:latin typeface="Times New Roman" panose="02020603050405020304" pitchFamily="18" charset="0"/>
              <a:ea typeface="楷体" panose="02010609060101010101" pitchFamily="49" charset="-122"/>
            </a:endParaRPr>
          </a:p>
          <a:p>
            <a:pPr marL="0" lvl="0" indent="0">
              <a:lnSpc>
                <a:spcPct val="120000"/>
              </a:lnSpc>
              <a:spcBef>
                <a:spcPct val="0"/>
              </a:spcBef>
              <a:buFontTx/>
              <a:buNone/>
            </a:pPr>
            <a:r>
              <a:rPr lang="zh-CN" altLang="en-US" b="1">
                <a:latin typeface="Times New Roman" panose="02020603050405020304" pitchFamily="18" charset="0"/>
                <a:ea typeface="楷体" panose="02010609060101010101" pitchFamily="49" charset="-122"/>
              </a:rPr>
              <a:t>-2.2 -0.7 -1.3 1.5 -1.5 -2.2 1.0 1.3 1.7 -0.9</a:t>
            </a:r>
            <a:endParaRPr lang="zh-CN" altLang="en-US" b="1">
              <a:latin typeface="Times New Roman" panose="02020603050405020304" pitchFamily="18" charset="0"/>
              <a:ea typeface="楷体" panose="02010609060101010101" pitchFamily="49"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1"/>
          <p:cNvSpPr/>
          <p:nvPr/>
        </p:nvSpPr>
        <p:spPr>
          <a:xfrm>
            <a:off x="228600" y="76200"/>
            <a:ext cx="8001000" cy="107632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FontTx/>
              <a:buNone/>
            </a:pPr>
            <a:r>
              <a:rPr lang="zh-CN" altLang="en-US" b="1">
                <a:latin typeface="Times New Roman" panose="02020603050405020304" pitchFamily="18" charset="0"/>
                <a:ea typeface="楷体" panose="02010609060101010101" pitchFamily="49" charset="-122"/>
              </a:rPr>
              <a:t>(1) 如何描述这100个样本误差数据的分布?</a:t>
            </a:r>
            <a:endParaRPr lang="en-US" altLang="zh-CN" b="1">
              <a:latin typeface="Times New Roman" panose="02020603050405020304" pitchFamily="18" charset="0"/>
              <a:ea typeface="楷体" panose="02010609060101010101" pitchFamily="49" charset="-122"/>
            </a:endParaRPr>
          </a:p>
          <a:p>
            <a:pPr marL="0" lvl="0" indent="0">
              <a:lnSpc>
                <a:spcPct val="120000"/>
              </a:lnSpc>
              <a:spcBef>
                <a:spcPct val="0"/>
              </a:spcBef>
              <a:buFontTx/>
              <a:buNone/>
            </a:pPr>
            <a:r>
              <a:rPr lang="zh-CN" altLang="en-US" b="1">
                <a:latin typeface="Times New Roman" panose="02020603050405020304" pitchFamily="18" charset="0"/>
                <a:ea typeface="楷体" panose="02010609060101010101" pitchFamily="49" charset="-122"/>
              </a:rPr>
              <a:t>(2) 如何构建适当的概率模型刻画误差</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的分布?</a:t>
            </a:r>
            <a:endParaRPr lang="zh-CN" altLang="en-US" b="1">
              <a:latin typeface="Times New Roman" panose="02020603050405020304" pitchFamily="18" charset="0"/>
              <a:ea typeface="楷体" panose="02010609060101010101" pitchFamily="49" charset="-122"/>
            </a:endParaRPr>
          </a:p>
        </p:txBody>
      </p:sp>
      <p:sp>
        <p:nvSpPr>
          <p:cNvPr id="6147" name="矩形 2"/>
          <p:cNvSpPr/>
          <p:nvPr/>
        </p:nvSpPr>
        <p:spPr>
          <a:xfrm>
            <a:off x="228600" y="1152525"/>
            <a:ext cx="7810500" cy="37131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20000"/>
              </a:lnSpc>
            </a:pPr>
            <a:r>
              <a:rPr lang="zh-CN" altLang="en-US" sz="2800" b="1" spc="0">
                <a:latin typeface="Times New Roman" panose="02020603050405020304" pitchFamily="18" charset="0"/>
                <a:ea typeface="Times New Roman" panose="02020603050405020304" pitchFamily="18" charset="0"/>
              </a:rPr>
              <a:t>      根据已学的统计知识，可用频率分布直方图描述这组误差数据的分布，如图</a:t>
            </a:r>
            <a:r>
              <a:rPr lang="en-US" altLang="zh-CN" sz="2800" b="1" spc="0">
                <a:latin typeface="Times New Roman" panose="02020603050405020304" pitchFamily="18" charset="0"/>
                <a:ea typeface="Times New Roman" panose="02020603050405020304" pitchFamily="18" charset="0"/>
              </a:rPr>
              <a:t>(1)</a:t>
            </a:r>
            <a:r>
              <a:rPr lang="zh-CN" altLang="en-US" sz="2800" b="1" spc="0">
                <a:latin typeface="Times New Roman" panose="02020603050405020304" pitchFamily="18" charset="0"/>
                <a:ea typeface="Times New Roman" panose="02020603050405020304" pitchFamily="18" charset="0"/>
              </a:rPr>
              <a:t>所示.  频率分布直方图中每个小矩形的面积表示误差落在相应区间内的频率，所有小矩形的面积之和为1.</a:t>
            </a:r>
            <a:endParaRPr lang="en-US" altLang="zh-CN" sz="2800" b="1">
              <a:latin typeface="Times New Roman" panose="02020603050405020304" pitchFamily="18" charset="0"/>
              <a:ea typeface="Times New Roman" panose="02020603050405020304" pitchFamily="18" charset="0"/>
            </a:endParaRPr>
          </a:p>
          <a:p>
            <a:pPr marL="0" marR="0" lvl="0" indent="457200">
              <a:lnSpc>
                <a:spcPct val="120000"/>
              </a:lnSpc>
            </a:pPr>
            <a:r>
              <a:rPr lang="zh-CN" altLang="en-US" sz="2800" b="1" spc="0">
                <a:latin typeface="Times New Roman" panose="02020603050405020304" pitchFamily="18" charset="0"/>
                <a:ea typeface="Times New Roman" panose="02020603050405020304" pitchFamily="18" charset="0"/>
              </a:rPr>
              <a:t>观察图形可知:  </a:t>
            </a:r>
            <a:r>
              <a:rPr lang="zh-CN" altLang="en-US" sz="2800" b="1" spc="0">
                <a:solidFill>
                  <a:srgbClr val="FF0000"/>
                </a:solidFill>
                <a:latin typeface="Times New Roman" panose="02020603050405020304" pitchFamily="18" charset="0"/>
                <a:ea typeface="Times New Roman" panose="02020603050405020304" pitchFamily="18" charset="0"/>
              </a:rPr>
              <a:t>误差观测值有正有负，并大致对称地分布在</a:t>
            </a:r>
            <a:r>
              <a:rPr lang="zh-CN" altLang="en-US" sz="2800" b="1" i="1" spc="0">
                <a:solidFill>
                  <a:srgbClr val="FF0000"/>
                </a:solidFill>
                <a:latin typeface="Times New Roman" panose="02020603050405020304" pitchFamily="18" charset="0"/>
                <a:ea typeface="Times New Roman" panose="02020603050405020304" pitchFamily="18" charset="0"/>
              </a:rPr>
              <a:t>X</a:t>
            </a:r>
            <a:r>
              <a:rPr lang="zh-CN" altLang="en-US" sz="2800" b="1" spc="0">
                <a:solidFill>
                  <a:srgbClr val="FF0000"/>
                </a:solidFill>
                <a:latin typeface="Times New Roman" panose="02020603050405020304" pitchFamily="18" charset="0"/>
                <a:ea typeface="Times New Roman" panose="02020603050405020304" pitchFamily="18" charset="0"/>
              </a:rPr>
              <a:t>=0的两侧，而且小误差比大误差出现得更频繁.</a:t>
            </a:r>
            <a:endParaRPr lang="zh-CN" altLang="en-US" sz="2800" b="1">
              <a:solidFill>
                <a:srgbClr val="FF0000"/>
              </a:solidFill>
              <a:latin typeface="Times New Roman" panose="02020603050405020304" pitchFamily="18" charset="0"/>
              <a:ea typeface="Times New Roman" panose="02020603050405020304" pitchFamily="18" charset="0"/>
            </a:endParaRPr>
          </a:p>
        </p:txBody>
      </p:sp>
      <p:sp>
        <p:nvSpPr>
          <p:cNvPr id="6148" name="矩形 83"/>
          <p:cNvSpPr/>
          <p:nvPr/>
        </p:nvSpPr>
        <p:spPr>
          <a:xfrm>
            <a:off x="228600" y="4775200"/>
            <a:ext cx="11734800" cy="1643063"/>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457200">
              <a:lnSpc>
                <a:spcPct val="120000"/>
              </a:lnSpc>
              <a:spcBef>
                <a:spcPct val="0"/>
              </a:spcBef>
              <a:buFontTx/>
              <a:buNone/>
            </a:pPr>
            <a:r>
              <a:rPr lang="zh-CN" altLang="en-US" b="1">
                <a:latin typeface="Times New Roman" panose="02020603050405020304" pitchFamily="18" charset="0"/>
                <a:ea typeface="Times New Roman" panose="02020603050405020304" pitchFamily="18" charset="0"/>
              </a:rPr>
              <a:t>随着样本数据量越来越大，让分组越来越多，组距越来越小，由频率的稳定性可知，频率分布直方图的轮廓就越来越稳定，接近</a:t>
            </a:r>
            <a:r>
              <a:rPr lang="zh-CN" altLang="en-US" b="1">
                <a:solidFill>
                  <a:srgbClr val="FF0000"/>
                </a:solidFill>
                <a:latin typeface="Times New Roman" panose="02020603050405020304" pitchFamily="18" charset="0"/>
                <a:ea typeface="Times New Roman" panose="02020603050405020304" pitchFamily="18" charset="0"/>
              </a:rPr>
              <a:t>一条光滑的钟形曲线</a:t>
            </a:r>
            <a:r>
              <a:rPr lang="zh-CN" altLang="en-US" b="1">
                <a:latin typeface="Times New Roman" panose="02020603050405020304" pitchFamily="18" charset="0"/>
                <a:ea typeface="Times New Roman" panose="02020603050405020304" pitchFamily="18" charset="0"/>
              </a:rPr>
              <a:t>，如图</a:t>
            </a:r>
            <a:r>
              <a:rPr lang="en-US" altLang="zh-CN" b="1">
                <a:latin typeface="Times New Roman" panose="02020603050405020304" pitchFamily="18" charset="0"/>
                <a:ea typeface="Times New Roman" panose="02020603050405020304" pitchFamily="18" charset="0"/>
              </a:rPr>
              <a:t>(2)</a:t>
            </a:r>
            <a:r>
              <a:rPr lang="zh-CN" altLang="en-US" b="1">
                <a:latin typeface="Times New Roman" panose="02020603050405020304" pitchFamily="18" charset="0"/>
                <a:ea typeface="Times New Roman" panose="02020603050405020304" pitchFamily="18" charset="0"/>
              </a:rPr>
              <a:t>所示.</a:t>
            </a:r>
            <a:endParaRPr lang="zh-CN" altLang="en-US" b="1">
              <a:latin typeface="Times New Roman" panose="02020603050405020304" pitchFamily="18" charset="0"/>
              <a:ea typeface="Times New Roman" panose="02020603050405020304" pitchFamily="18" charset="0"/>
            </a:endParaRPr>
          </a:p>
        </p:txBody>
      </p:sp>
      <p:grpSp>
        <p:nvGrpSpPr>
          <p:cNvPr id="6149" name="组合 85"/>
          <p:cNvGrpSpPr/>
          <p:nvPr/>
        </p:nvGrpSpPr>
        <p:grpSpPr>
          <a:xfrm>
            <a:off x="7924800" y="1203325"/>
            <a:ext cx="4191000" cy="3330575"/>
            <a:chOff x="7924800" y="1203542"/>
            <a:chExt cx="4191000" cy="3330641"/>
          </a:xfrm>
        </p:grpSpPr>
        <p:grpSp>
          <p:nvGrpSpPr>
            <p:cNvPr id="6150" name="组合 82"/>
            <p:cNvGrpSpPr>
              <a:grpSpLocks noChangeAspect="1"/>
            </p:cNvGrpSpPr>
            <p:nvPr/>
          </p:nvGrpSpPr>
          <p:grpSpPr>
            <a:xfrm>
              <a:off x="7924800" y="1203542"/>
              <a:ext cx="4191000" cy="3105420"/>
              <a:chOff x="7692214" y="1242241"/>
              <a:chExt cx="3824275" cy="2833687"/>
            </a:xfrm>
          </p:grpSpPr>
          <p:grpSp>
            <p:nvGrpSpPr>
              <p:cNvPr id="6152" name="组合 47"/>
              <p:cNvGrpSpPr/>
              <p:nvPr/>
            </p:nvGrpSpPr>
            <p:grpSpPr>
              <a:xfrm>
                <a:off x="7692214" y="1242241"/>
                <a:ext cx="3824275" cy="2833687"/>
                <a:chOff x="1841501" y="1431070"/>
                <a:chExt cx="3824564" cy="2833709"/>
              </a:xfrm>
            </p:grpSpPr>
            <p:cxnSp>
              <p:nvCxnSpPr>
                <p:cNvPr id="6156" name="直接连接符 48"/>
                <p:cNvCxnSpPr/>
                <p:nvPr/>
              </p:nvCxnSpPr>
              <p:spPr>
                <a:xfrm flipV="1">
                  <a:off x="2438365" y="2953580"/>
                  <a:ext cx="2894500" cy="17384"/>
                </a:xfrm>
                <a:prstGeom prst="line">
                  <a:avLst/>
                </a:prstGeom>
                <a:noFill/>
                <a:ln w="28575">
                  <a:solidFill>
                    <a:schemeClr val="accent1"/>
                  </a:solidFill>
                  <a:miter lim="800000"/>
                </a:ln>
              </p:spPr>
            </p:cxnSp>
            <p:cxnSp>
              <p:nvCxnSpPr>
                <p:cNvPr id="6157" name="直接连接符 49"/>
                <p:cNvCxnSpPr/>
                <p:nvPr/>
              </p:nvCxnSpPr>
              <p:spPr>
                <a:xfrm flipV="1">
                  <a:off x="2438365" y="3415692"/>
                  <a:ext cx="2894500" cy="18833"/>
                </a:xfrm>
                <a:prstGeom prst="line">
                  <a:avLst/>
                </a:prstGeom>
                <a:noFill/>
                <a:ln w="28575">
                  <a:solidFill>
                    <a:schemeClr val="accent1"/>
                  </a:solidFill>
                  <a:miter lim="800000"/>
                </a:ln>
              </p:spPr>
            </p:cxnSp>
            <p:cxnSp>
              <p:nvCxnSpPr>
                <p:cNvPr id="6158" name="直接连接符 50"/>
                <p:cNvCxnSpPr/>
                <p:nvPr/>
              </p:nvCxnSpPr>
              <p:spPr>
                <a:xfrm flipV="1">
                  <a:off x="2438365" y="2503056"/>
                  <a:ext cx="2894500" cy="18833"/>
                </a:xfrm>
                <a:prstGeom prst="line">
                  <a:avLst/>
                </a:prstGeom>
                <a:noFill/>
                <a:ln w="28575">
                  <a:solidFill>
                    <a:schemeClr val="accent1"/>
                  </a:solidFill>
                  <a:miter lim="800000"/>
                </a:ln>
              </p:spPr>
            </p:cxnSp>
            <p:cxnSp>
              <p:nvCxnSpPr>
                <p:cNvPr id="6159" name="直接连接符 51"/>
                <p:cNvCxnSpPr/>
                <p:nvPr/>
              </p:nvCxnSpPr>
              <p:spPr>
                <a:xfrm flipV="1">
                  <a:off x="2454301" y="2049635"/>
                  <a:ext cx="2894500" cy="17384"/>
                </a:xfrm>
                <a:prstGeom prst="line">
                  <a:avLst/>
                </a:prstGeom>
                <a:noFill/>
                <a:ln w="28575">
                  <a:solidFill>
                    <a:schemeClr val="accent1"/>
                  </a:solidFill>
                  <a:miter lim="800000"/>
                </a:ln>
              </p:spPr>
            </p:cxnSp>
            <p:grpSp>
              <p:nvGrpSpPr>
                <p:cNvPr id="6160" name="Group 80"/>
                <p:cNvGrpSpPr/>
                <p:nvPr/>
              </p:nvGrpSpPr>
              <p:grpSpPr>
                <a:xfrm>
                  <a:off x="1841501" y="1431070"/>
                  <a:ext cx="3763964" cy="2817813"/>
                  <a:chOff x="208" y="1919"/>
                  <a:chExt cx="2371" cy="1775"/>
                </a:xfrm>
              </p:grpSpPr>
              <p:grpSp>
                <p:nvGrpSpPr>
                  <p:cNvPr id="6162" name="Group 46"/>
                  <p:cNvGrpSpPr/>
                  <p:nvPr/>
                </p:nvGrpSpPr>
                <p:grpSpPr>
                  <a:xfrm>
                    <a:off x="208" y="1919"/>
                    <a:ext cx="2371" cy="1775"/>
                    <a:chOff x="143" y="1833"/>
                    <a:chExt cx="2580" cy="1950"/>
                  </a:xfrm>
                </p:grpSpPr>
                <p:grpSp>
                  <p:nvGrpSpPr>
                    <p:cNvPr id="6168" name="Group 45"/>
                    <p:cNvGrpSpPr/>
                    <p:nvPr/>
                  </p:nvGrpSpPr>
                  <p:grpSpPr>
                    <a:xfrm>
                      <a:off x="143" y="1833"/>
                      <a:ext cx="1716" cy="1950"/>
                      <a:chOff x="143" y="1833"/>
                      <a:chExt cx="1716" cy="1950"/>
                    </a:xfrm>
                  </p:grpSpPr>
                  <p:sp>
                    <p:nvSpPr>
                      <p:cNvPr id="6176" name="Text Box 24"/>
                      <p:cNvSpPr/>
                      <p:nvPr/>
                    </p:nvSpPr>
                    <p:spPr>
                      <a:xfrm>
                        <a:off x="334" y="3404"/>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a:t>
                        </a:r>
                        <a:endParaRPr lang="en-US" altLang="zh-CN" sz="2000" b="1">
                          <a:latin typeface="Times New Roman" panose="02020603050405020304" pitchFamily="18" charset="0"/>
                        </a:endParaRPr>
                      </a:p>
                    </p:txBody>
                  </p:sp>
                  <p:sp>
                    <p:nvSpPr>
                      <p:cNvPr id="6177" name="Text Box 26"/>
                      <p:cNvSpPr/>
                      <p:nvPr/>
                    </p:nvSpPr>
                    <p:spPr>
                      <a:xfrm>
                        <a:off x="570" y="3491"/>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-6</a:t>
                        </a:r>
                        <a:endParaRPr lang="en-US" altLang="zh-CN" sz="2000" b="1">
                          <a:latin typeface="Times New Roman" panose="02020603050405020304" pitchFamily="18" charset="0"/>
                        </a:endParaRPr>
                      </a:p>
                    </p:txBody>
                  </p:sp>
                  <p:sp>
                    <p:nvSpPr>
                      <p:cNvPr id="6178" name="Text Box 27"/>
                      <p:cNvSpPr/>
                      <p:nvPr/>
                    </p:nvSpPr>
                    <p:spPr>
                      <a:xfrm>
                        <a:off x="807" y="3506"/>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-4</a:t>
                        </a:r>
                        <a:endParaRPr lang="en-US" altLang="zh-CN" sz="2000" b="1">
                          <a:latin typeface="Times New Roman" panose="02020603050405020304" pitchFamily="18" charset="0"/>
                        </a:endParaRPr>
                      </a:p>
                    </p:txBody>
                  </p:sp>
                  <p:sp>
                    <p:nvSpPr>
                      <p:cNvPr id="6179" name="Text Box 28"/>
                      <p:cNvSpPr/>
                      <p:nvPr/>
                    </p:nvSpPr>
                    <p:spPr>
                      <a:xfrm>
                        <a:off x="1645" y="3484"/>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2</a:t>
                        </a:r>
                        <a:endParaRPr lang="en-US" altLang="zh-CN" sz="2000" b="1">
                          <a:latin typeface="Times New Roman" panose="02020603050405020304" pitchFamily="18" charset="0"/>
                        </a:endParaRPr>
                      </a:p>
                    </p:txBody>
                  </p:sp>
                  <p:sp>
                    <p:nvSpPr>
                      <p:cNvPr id="6180" name="Text Box 29"/>
                      <p:cNvSpPr/>
                      <p:nvPr/>
                    </p:nvSpPr>
                    <p:spPr>
                      <a:xfrm>
                        <a:off x="1377" y="3488"/>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a:t>
                        </a:r>
                        <a:endParaRPr lang="en-US" altLang="zh-CN" sz="2000" b="1">
                          <a:latin typeface="Times New Roman" panose="02020603050405020304" pitchFamily="18" charset="0"/>
                        </a:endParaRPr>
                      </a:p>
                    </p:txBody>
                  </p:sp>
                  <p:sp>
                    <p:nvSpPr>
                      <p:cNvPr id="6181" name="Text Box 30"/>
                      <p:cNvSpPr/>
                      <p:nvPr/>
                    </p:nvSpPr>
                    <p:spPr>
                      <a:xfrm>
                        <a:off x="1071" y="3500"/>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-2</a:t>
                        </a:r>
                        <a:endParaRPr lang="en-US" altLang="zh-CN" sz="2000" b="1">
                          <a:latin typeface="Times New Roman" panose="02020603050405020304" pitchFamily="18" charset="0"/>
                        </a:endParaRPr>
                      </a:p>
                    </p:txBody>
                  </p:sp>
                  <p:sp>
                    <p:nvSpPr>
                      <p:cNvPr id="6182" name="Text Box 36"/>
                      <p:cNvSpPr/>
                      <p:nvPr/>
                    </p:nvSpPr>
                    <p:spPr>
                      <a:xfrm>
                        <a:off x="567" y="1833"/>
                        <a:ext cx="805" cy="253"/>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zh-CN" altLang="en-US" sz="2000" b="1">
                            <a:latin typeface="Times New Roman" panose="02020603050405020304" pitchFamily="18" charset="0"/>
                          </a:rPr>
                          <a:t>频率</a:t>
                        </a:r>
                        <a:r>
                          <a:rPr lang="en-US" altLang="zh-CN" sz="2000" b="1">
                            <a:latin typeface="Times New Roman" panose="02020603050405020304" pitchFamily="18" charset="0"/>
                          </a:rPr>
                          <a:t>/</a:t>
                        </a:r>
                        <a:r>
                          <a:rPr lang="zh-CN" altLang="en-US" sz="2000" b="1">
                            <a:latin typeface="Times New Roman" panose="02020603050405020304" pitchFamily="18" charset="0"/>
                          </a:rPr>
                          <a:t>组距</a:t>
                        </a:r>
                        <a:endParaRPr lang="en-US" altLang="zh-CN" sz="2000" b="1">
                          <a:latin typeface="Times New Roman" panose="02020603050405020304" pitchFamily="18" charset="0"/>
                        </a:endParaRPr>
                      </a:p>
                    </p:txBody>
                  </p:sp>
                  <p:sp>
                    <p:nvSpPr>
                      <p:cNvPr id="6183" name="Text Box 40"/>
                      <p:cNvSpPr/>
                      <p:nvPr/>
                    </p:nvSpPr>
                    <p:spPr>
                      <a:xfrm>
                        <a:off x="150" y="3064"/>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0.05</a:t>
                        </a:r>
                        <a:endParaRPr lang="en-US" altLang="zh-CN" sz="2000" b="1">
                          <a:latin typeface="Times New Roman" panose="02020603050405020304" pitchFamily="18" charset="0"/>
                        </a:endParaRPr>
                      </a:p>
                    </p:txBody>
                  </p:sp>
                  <p:sp>
                    <p:nvSpPr>
                      <p:cNvPr id="6184" name="Text Box 41"/>
                      <p:cNvSpPr/>
                      <p:nvPr/>
                    </p:nvSpPr>
                    <p:spPr>
                      <a:xfrm>
                        <a:off x="150" y="2755"/>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0.10</a:t>
                        </a:r>
                        <a:endParaRPr lang="en-US" altLang="zh-CN" sz="2000" b="1">
                          <a:latin typeface="Times New Roman" panose="02020603050405020304" pitchFamily="18" charset="0"/>
                        </a:endParaRPr>
                      </a:p>
                    </p:txBody>
                  </p:sp>
                  <p:sp>
                    <p:nvSpPr>
                      <p:cNvPr id="6185" name="Text Box 42"/>
                      <p:cNvSpPr/>
                      <p:nvPr/>
                    </p:nvSpPr>
                    <p:spPr>
                      <a:xfrm>
                        <a:off x="150" y="2444"/>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0.15</a:t>
                        </a:r>
                        <a:endParaRPr lang="en-US" altLang="zh-CN" sz="2000" b="1">
                          <a:latin typeface="Times New Roman" panose="02020603050405020304" pitchFamily="18" charset="0"/>
                        </a:endParaRPr>
                      </a:p>
                    </p:txBody>
                  </p:sp>
                  <p:sp>
                    <p:nvSpPr>
                      <p:cNvPr id="6186" name="Text Box 43"/>
                      <p:cNvSpPr/>
                      <p:nvPr/>
                    </p:nvSpPr>
                    <p:spPr>
                      <a:xfrm>
                        <a:off x="143" y="2142"/>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0.20</a:t>
                        </a:r>
                        <a:endParaRPr lang="en-US" altLang="zh-CN" sz="2000" b="1">
                          <a:latin typeface="Times New Roman" panose="02020603050405020304" pitchFamily="18" charset="0"/>
                        </a:endParaRPr>
                      </a:p>
                    </p:txBody>
                  </p:sp>
                </p:grpSp>
                <p:grpSp>
                  <p:nvGrpSpPr>
                    <p:cNvPr id="6169" name="Group 18"/>
                    <p:cNvGrpSpPr/>
                    <p:nvPr/>
                  </p:nvGrpSpPr>
                  <p:grpSpPr>
                    <a:xfrm>
                      <a:off x="549" y="1896"/>
                      <a:ext cx="2174" cy="1648"/>
                      <a:chOff x="1001" y="1326"/>
                      <a:chExt cx="2419" cy="1915"/>
                    </a:xfrm>
                  </p:grpSpPr>
                  <p:cxnSp>
                    <p:nvCxnSpPr>
                      <p:cNvPr id="6174" name="Line 14"/>
                      <p:cNvCxnSpPr/>
                      <p:nvPr/>
                    </p:nvCxnSpPr>
                    <p:spPr>
                      <a:xfrm flipV="1">
                        <a:off x="1001" y="3225"/>
                        <a:ext cx="2419" cy="12"/>
                      </a:xfrm>
                      <a:prstGeom prst="line">
                        <a:avLst/>
                      </a:prstGeom>
                      <a:noFill/>
                      <a:ln w="28575">
                        <a:solidFill>
                          <a:schemeClr val="tx1"/>
                        </a:solidFill>
                        <a:miter lim="800000"/>
                        <a:tailEnd type="triangle"/>
                      </a:ln>
                      <a:effectLst/>
                    </p:spPr>
                  </p:cxnSp>
                  <p:cxnSp>
                    <p:nvCxnSpPr>
                      <p:cNvPr id="6175" name="Line 17"/>
                      <p:cNvCxnSpPr/>
                      <p:nvPr/>
                    </p:nvCxnSpPr>
                    <p:spPr>
                      <a:xfrm flipH="1" flipV="1">
                        <a:off x="1010" y="1326"/>
                        <a:ext cx="0" cy="1915"/>
                      </a:xfrm>
                      <a:prstGeom prst="line">
                        <a:avLst/>
                      </a:prstGeom>
                      <a:noFill/>
                      <a:ln w="28575">
                        <a:solidFill>
                          <a:schemeClr val="tx1"/>
                        </a:solidFill>
                        <a:miter lim="800000"/>
                        <a:tailEnd type="triangle"/>
                      </a:ln>
                      <a:effectLst/>
                    </p:spPr>
                  </p:cxnSp>
                </p:grpSp>
                <p:cxnSp>
                  <p:nvCxnSpPr>
                    <p:cNvPr id="6170" name="Line 31"/>
                    <p:cNvCxnSpPr/>
                    <p:nvPr/>
                  </p:nvCxnSpPr>
                  <p:spPr>
                    <a:xfrm>
                      <a:off x="553" y="3216"/>
                      <a:ext cx="48" cy="0"/>
                    </a:xfrm>
                    <a:prstGeom prst="line">
                      <a:avLst/>
                    </a:prstGeom>
                    <a:noFill/>
                    <a:ln>
                      <a:solidFill>
                        <a:schemeClr val="tx1"/>
                      </a:solidFill>
                      <a:miter lim="800000"/>
                    </a:ln>
                    <a:effectLst/>
                  </p:spPr>
                </p:cxnSp>
                <p:cxnSp>
                  <p:nvCxnSpPr>
                    <p:cNvPr id="6171" name="Line 32"/>
                    <p:cNvCxnSpPr/>
                    <p:nvPr/>
                  </p:nvCxnSpPr>
                  <p:spPr>
                    <a:xfrm>
                      <a:off x="553" y="2899"/>
                      <a:ext cx="48" cy="0"/>
                    </a:xfrm>
                    <a:prstGeom prst="line">
                      <a:avLst/>
                    </a:prstGeom>
                    <a:noFill/>
                    <a:ln>
                      <a:solidFill>
                        <a:schemeClr val="tx1"/>
                      </a:solidFill>
                      <a:miter lim="800000"/>
                    </a:ln>
                    <a:effectLst/>
                  </p:spPr>
                </p:cxnSp>
                <p:cxnSp>
                  <p:nvCxnSpPr>
                    <p:cNvPr id="6172" name="Line 33"/>
                    <p:cNvCxnSpPr/>
                    <p:nvPr/>
                  </p:nvCxnSpPr>
                  <p:spPr>
                    <a:xfrm>
                      <a:off x="553" y="2583"/>
                      <a:ext cx="48" cy="0"/>
                    </a:xfrm>
                    <a:prstGeom prst="line">
                      <a:avLst/>
                    </a:prstGeom>
                    <a:noFill/>
                    <a:ln>
                      <a:solidFill>
                        <a:schemeClr val="tx1"/>
                      </a:solidFill>
                      <a:miter lim="800000"/>
                    </a:ln>
                    <a:effectLst/>
                  </p:spPr>
                </p:cxnSp>
                <p:cxnSp>
                  <p:nvCxnSpPr>
                    <p:cNvPr id="6173" name="Line 34"/>
                    <p:cNvCxnSpPr/>
                    <p:nvPr/>
                  </p:nvCxnSpPr>
                  <p:spPr>
                    <a:xfrm>
                      <a:off x="553" y="2267"/>
                      <a:ext cx="48" cy="0"/>
                    </a:xfrm>
                    <a:prstGeom prst="line">
                      <a:avLst/>
                    </a:prstGeom>
                    <a:noFill/>
                    <a:ln>
                      <a:solidFill>
                        <a:schemeClr val="tx1"/>
                      </a:solidFill>
                      <a:miter lim="800000"/>
                    </a:ln>
                    <a:effectLst/>
                  </p:spPr>
                </p:cxnSp>
              </p:grpSp>
              <p:sp>
                <p:nvSpPr>
                  <p:cNvPr id="6163" name="Rectangle 74"/>
                  <p:cNvSpPr/>
                  <p:nvPr/>
                </p:nvSpPr>
                <p:spPr>
                  <a:xfrm>
                    <a:off x="727" y="3392"/>
                    <a:ext cx="236" cy="72"/>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6164" name="Rectangle 75"/>
                  <p:cNvSpPr/>
                  <p:nvPr/>
                </p:nvSpPr>
                <p:spPr>
                  <a:xfrm>
                    <a:off x="957" y="2978"/>
                    <a:ext cx="239" cy="489"/>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6165" name="Rectangle 76"/>
                  <p:cNvSpPr/>
                  <p:nvPr/>
                </p:nvSpPr>
                <p:spPr>
                  <a:xfrm>
                    <a:off x="1199" y="2530"/>
                    <a:ext cx="239" cy="939"/>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6166" name="Rectangle 78"/>
                  <p:cNvSpPr/>
                  <p:nvPr/>
                </p:nvSpPr>
                <p:spPr>
                  <a:xfrm>
                    <a:off x="1435" y="2577"/>
                    <a:ext cx="246" cy="887"/>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6167" name="Rectangle 79"/>
                  <p:cNvSpPr/>
                  <p:nvPr/>
                </p:nvSpPr>
                <p:spPr>
                  <a:xfrm>
                    <a:off x="1681" y="3058"/>
                    <a:ext cx="245" cy="405"/>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grpSp>
            <p:sp>
              <p:nvSpPr>
                <p:cNvPr id="6161" name="Text Box 36"/>
                <p:cNvSpPr/>
                <p:nvPr/>
              </p:nvSpPr>
              <p:spPr>
                <a:xfrm>
                  <a:off x="5309877" y="3864669"/>
                  <a:ext cx="356188" cy="400110"/>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i="1">
                      <a:latin typeface="Times New Roman" panose="02020603050405020304" pitchFamily="18" charset="0"/>
                    </a:rPr>
                    <a:t>X</a:t>
                  </a:r>
                  <a:endParaRPr lang="en-US" altLang="zh-CN" sz="2000" b="1" i="1">
                    <a:latin typeface="Times New Roman" panose="02020603050405020304" pitchFamily="18" charset="0"/>
                  </a:endParaRPr>
                </a:p>
              </p:txBody>
            </p:sp>
          </p:grpSp>
          <p:sp>
            <p:nvSpPr>
              <p:cNvPr id="6153" name="Text Box 28"/>
              <p:cNvSpPr/>
              <p:nvPr/>
            </p:nvSpPr>
            <p:spPr>
              <a:xfrm>
                <a:off x="10230161" y="3637760"/>
                <a:ext cx="312181" cy="400311"/>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4</a:t>
                </a:r>
                <a:endParaRPr lang="en-US" altLang="zh-CN" sz="2000" b="1">
                  <a:latin typeface="Times New Roman" panose="02020603050405020304" pitchFamily="18" charset="0"/>
                </a:endParaRPr>
              </a:p>
            </p:txBody>
          </p:sp>
          <p:sp>
            <p:nvSpPr>
              <p:cNvPr id="6154" name="Text Box 28"/>
              <p:cNvSpPr/>
              <p:nvPr/>
            </p:nvSpPr>
            <p:spPr>
              <a:xfrm>
                <a:off x="10640475" y="3637759"/>
                <a:ext cx="312181" cy="400311"/>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6</a:t>
                </a:r>
                <a:endParaRPr lang="en-US" altLang="zh-CN" sz="2000" b="1">
                  <a:latin typeface="Times New Roman" panose="02020603050405020304" pitchFamily="18" charset="0"/>
                </a:endParaRPr>
              </a:p>
            </p:txBody>
          </p:sp>
          <p:sp>
            <p:nvSpPr>
              <p:cNvPr id="6155" name="Rectangle 79"/>
              <p:cNvSpPr/>
              <p:nvPr/>
            </p:nvSpPr>
            <p:spPr>
              <a:xfrm>
                <a:off x="10419802" y="3596894"/>
                <a:ext cx="376553" cy="93496"/>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grpSp>
        <p:sp>
          <p:nvSpPr>
            <p:cNvPr id="6151" name="文本框 84"/>
            <p:cNvSpPr/>
            <p:nvPr/>
          </p:nvSpPr>
          <p:spPr>
            <a:xfrm>
              <a:off x="9959234" y="4134073"/>
              <a:ext cx="626023" cy="40011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ea typeface="Times New Roman" panose="02020603050405020304" pitchFamily="18" charset="0"/>
                </a:rPr>
                <a:t>(1)</a:t>
              </a:r>
              <a:endParaRPr lang="zh-CN" altLang="en-US" sz="2000" b="1">
                <a:latin typeface="Times New Roman" panose="02020603050405020304" pitchFamily="18" charset="0"/>
                <a:ea typeface="Times New Roman" panose="02020603050405020304" pitchFamily="18"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wipe(left)">
                                      <p:cBhvr>
                                        <p:cTn id="7" dur="500"/>
                                        <p:tgtEl>
                                          <p:spTgt spid="61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wipe(left)">
                                      <p:cBhvr>
                                        <p:cTn id="12" dur="500"/>
                                        <p:tgtEl>
                                          <p:spTgt spid="614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147">
                                            <p:txEl>
                                              <p:pRg st="1" end="1"/>
                                            </p:txEl>
                                          </p:spTgt>
                                        </p:tgtEl>
                                        <p:attrNameLst>
                                          <p:attrName>style.visibility</p:attrName>
                                        </p:attrNameLst>
                                      </p:cBhvr>
                                      <p:to>
                                        <p:strVal val="visible"/>
                                      </p:to>
                                    </p:set>
                                    <p:animEffect transition="in" filter="wipe(left)">
                                      <p:cBhvr>
                                        <p:cTn id="17" dur="500"/>
                                        <p:tgtEl>
                                          <p:spTgt spid="61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0" name="Object 17"/>
          <p:cNvGraphicFramePr>
            <a:graphicFrameLocks noChangeAspect="1"/>
          </p:cNvGraphicFramePr>
          <p:nvPr/>
        </p:nvGraphicFramePr>
        <p:xfrm>
          <a:off x="5832475" y="1536700"/>
          <a:ext cx="692150" cy="550863"/>
        </p:xfrm>
        <a:graphic>
          <a:graphicData uri="http://schemas.openxmlformats.org/presentationml/2006/ole">
            <mc:AlternateContent xmlns:mc="http://schemas.openxmlformats.org/markup-compatibility/2006">
              <mc:Choice xmlns:v="urn:schemas-microsoft-com:vml" Requires="v">
                <p:oleObj spid="_x0000_s1038" name="公式" r:id="rId1" imgW="177800" imgH="139700" progId="Equation.3">
                  <p:embed/>
                </p:oleObj>
              </mc:Choice>
              <mc:Fallback>
                <p:oleObj name="公式" r:id="rId1" imgW="177800" imgH="139700" progId="Equation.3">
                  <p:embed/>
                  <p:pic>
                    <p:nvPicPr>
                      <p:cNvPr id="0" name="OLE substitute image"/>
                      <p:cNvPicPr/>
                      <p:nvPr/>
                    </p:nvPicPr>
                    <p:blipFill>
                      <a:blip r:embed="rId2"/>
                      <a:stretch>
                        <a:fillRect/>
                      </a:stretch>
                    </p:blipFill>
                    <p:spPr>
                      <a:xfrm>
                        <a:off x="5832475" y="1536700"/>
                        <a:ext cx="692150" cy="550863"/>
                      </a:xfrm>
                      <a:prstGeom prst="rect">
                        <a:avLst/>
                      </a:prstGeom>
                      <a:noFill/>
                      <a:ln>
                        <a:noFill/>
                        <a:miter lim="800000"/>
                        <a:headEnd/>
                        <a:tailEnd/>
                      </a:ln>
                    </p:spPr>
                  </p:pic>
                </p:oleObj>
              </mc:Fallback>
            </mc:AlternateContent>
          </a:graphicData>
        </a:graphic>
      </p:graphicFrame>
      <p:grpSp>
        <p:nvGrpSpPr>
          <p:cNvPr id="7171" name="组合 145"/>
          <p:cNvGrpSpPr/>
          <p:nvPr/>
        </p:nvGrpSpPr>
        <p:grpSpPr>
          <a:xfrm>
            <a:off x="822325" y="184150"/>
            <a:ext cx="4191000" cy="3333750"/>
            <a:chOff x="822671" y="184673"/>
            <a:chExt cx="4191000" cy="3332445"/>
          </a:xfrm>
        </p:grpSpPr>
        <p:grpSp>
          <p:nvGrpSpPr>
            <p:cNvPr id="7203" name="组合 96"/>
            <p:cNvGrpSpPr/>
            <p:nvPr/>
          </p:nvGrpSpPr>
          <p:grpSpPr>
            <a:xfrm>
              <a:off x="822671" y="184673"/>
              <a:ext cx="4191000" cy="3105419"/>
              <a:chOff x="822671" y="184673"/>
              <a:chExt cx="4191000" cy="3105419"/>
            </a:xfrm>
          </p:grpSpPr>
          <p:grpSp>
            <p:nvGrpSpPr>
              <p:cNvPr id="7205" name="组合 55"/>
              <p:cNvGrpSpPr>
                <a:grpSpLocks noChangeAspect="1"/>
              </p:cNvGrpSpPr>
              <p:nvPr/>
            </p:nvGrpSpPr>
            <p:grpSpPr>
              <a:xfrm>
                <a:off x="822671" y="184673"/>
                <a:ext cx="4191000" cy="3105419"/>
                <a:chOff x="7692214" y="1242242"/>
                <a:chExt cx="3824275" cy="2833686"/>
              </a:xfrm>
            </p:grpSpPr>
            <p:grpSp>
              <p:nvGrpSpPr>
                <p:cNvPr id="7211" name="组合 56"/>
                <p:cNvGrpSpPr/>
                <p:nvPr/>
              </p:nvGrpSpPr>
              <p:grpSpPr>
                <a:xfrm>
                  <a:off x="7692214" y="1242242"/>
                  <a:ext cx="3824275" cy="2833686"/>
                  <a:chOff x="1841501" y="1431071"/>
                  <a:chExt cx="3824564" cy="2833708"/>
                </a:xfrm>
              </p:grpSpPr>
              <p:cxnSp>
                <p:nvCxnSpPr>
                  <p:cNvPr id="7215" name="直接连接符 60"/>
                  <p:cNvCxnSpPr/>
                  <p:nvPr/>
                </p:nvCxnSpPr>
                <p:spPr>
                  <a:xfrm flipV="1">
                    <a:off x="2438365" y="2952955"/>
                    <a:ext cx="2894500" cy="17376"/>
                  </a:xfrm>
                  <a:prstGeom prst="line">
                    <a:avLst/>
                  </a:prstGeom>
                  <a:noFill/>
                  <a:ln w="28575">
                    <a:solidFill>
                      <a:schemeClr val="accent1"/>
                    </a:solidFill>
                    <a:miter lim="800000"/>
                  </a:ln>
                </p:spPr>
              </p:cxnSp>
              <p:cxnSp>
                <p:nvCxnSpPr>
                  <p:cNvPr id="7216" name="直接连接符 61"/>
                  <p:cNvCxnSpPr/>
                  <p:nvPr/>
                </p:nvCxnSpPr>
                <p:spPr>
                  <a:xfrm flipV="1">
                    <a:off x="2438365" y="3414877"/>
                    <a:ext cx="2894500" cy="20272"/>
                  </a:xfrm>
                  <a:prstGeom prst="line">
                    <a:avLst/>
                  </a:prstGeom>
                  <a:noFill/>
                  <a:ln w="28575">
                    <a:solidFill>
                      <a:schemeClr val="accent1"/>
                    </a:solidFill>
                    <a:miter lim="800000"/>
                  </a:ln>
                </p:spPr>
              </p:cxnSp>
              <p:cxnSp>
                <p:nvCxnSpPr>
                  <p:cNvPr id="7217" name="直接连接符 62"/>
                  <p:cNvCxnSpPr/>
                  <p:nvPr/>
                </p:nvCxnSpPr>
                <p:spPr>
                  <a:xfrm flipV="1">
                    <a:off x="2438365" y="2502616"/>
                    <a:ext cx="2894500" cy="18825"/>
                  </a:xfrm>
                  <a:prstGeom prst="line">
                    <a:avLst/>
                  </a:prstGeom>
                  <a:noFill/>
                  <a:ln w="28575">
                    <a:solidFill>
                      <a:schemeClr val="accent1"/>
                    </a:solidFill>
                    <a:miter lim="800000"/>
                  </a:ln>
                </p:spPr>
              </p:cxnSp>
              <p:cxnSp>
                <p:nvCxnSpPr>
                  <p:cNvPr id="7218" name="直接连接符 63"/>
                  <p:cNvCxnSpPr/>
                  <p:nvPr/>
                </p:nvCxnSpPr>
                <p:spPr>
                  <a:xfrm flipV="1">
                    <a:off x="2454301" y="2050829"/>
                    <a:ext cx="2894500" cy="17376"/>
                  </a:xfrm>
                  <a:prstGeom prst="line">
                    <a:avLst/>
                  </a:prstGeom>
                  <a:noFill/>
                  <a:ln w="28575">
                    <a:solidFill>
                      <a:schemeClr val="accent1"/>
                    </a:solidFill>
                    <a:miter lim="800000"/>
                  </a:ln>
                </p:spPr>
              </p:cxnSp>
              <p:grpSp>
                <p:nvGrpSpPr>
                  <p:cNvPr id="7219" name="Group 80"/>
                  <p:cNvGrpSpPr/>
                  <p:nvPr/>
                </p:nvGrpSpPr>
                <p:grpSpPr>
                  <a:xfrm>
                    <a:off x="1841501" y="1431071"/>
                    <a:ext cx="3763964" cy="2828926"/>
                    <a:chOff x="208" y="1919"/>
                    <a:chExt cx="2371" cy="1782"/>
                  </a:xfrm>
                </p:grpSpPr>
                <p:grpSp>
                  <p:nvGrpSpPr>
                    <p:cNvPr id="7221" name="Group 46"/>
                    <p:cNvGrpSpPr/>
                    <p:nvPr/>
                  </p:nvGrpSpPr>
                  <p:grpSpPr>
                    <a:xfrm>
                      <a:off x="208" y="1919"/>
                      <a:ext cx="2371" cy="1782"/>
                      <a:chOff x="143" y="1833"/>
                      <a:chExt cx="2580" cy="1957"/>
                    </a:xfrm>
                  </p:grpSpPr>
                  <p:grpSp>
                    <p:nvGrpSpPr>
                      <p:cNvPr id="7227" name="Group 45"/>
                      <p:cNvGrpSpPr/>
                      <p:nvPr/>
                    </p:nvGrpSpPr>
                    <p:grpSpPr>
                      <a:xfrm>
                        <a:off x="143" y="1833"/>
                        <a:ext cx="1777" cy="1957"/>
                        <a:chOff x="143" y="1833"/>
                        <a:chExt cx="1777" cy="1957"/>
                      </a:xfrm>
                    </p:grpSpPr>
                    <p:sp>
                      <p:nvSpPr>
                        <p:cNvPr id="7235" name="Text Box 24"/>
                        <p:cNvSpPr/>
                        <p:nvPr/>
                      </p:nvSpPr>
                      <p:spPr>
                        <a:xfrm>
                          <a:off x="334" y="3404"/>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a:t>
                          </a:r>
                          <a:endParaRPr lang="en-US" altLang="zh-CN" sz="2000" b="1">
                            <a:latin typeface="Times New Roman" panose="02020603050405020304" pitchFamily="18" charset="0"/>
                          </a:endParaRPr>
                        </a:p>
                      </p:txBody>
                    </p:sp>
                    <p:sp>
                      <p:nvSpPr>
                        <p:cNvPr id="7236" name="Text Box 26"/>
                        <p:cNvSpPr/>
                        <p:nvPr/>
                      </p:nvSpPr>
                      <p:spPr>
                        <a:xfrm>
                          <a:off x="570" y="3513"/>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-6</a:t>
                          </a:r>
                          <a:endParaRPr lang="en-US" altLang="zh-CN" sz="2000" b="1">
                            <a:latin typeface="Times New Roman" panose="02020603050405020304" pitchFamily="18" charset="0"/>
                          </a:endParaRPr>
                        </a:p>
                      </p:txBody>
                    </p:sp>
                    <p:sp>
                      <p:nvSpPr>
                        <p:cNvPr id="7237" name="Text Box 27"/>
                        <p:cNvSpPr/>
                        <p:nvPr/>
                      </p:nvSpPr>
                      <p:spPr>
                        <a:xfrm>
                          <a:off x="807" y="3503"/>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-4</a:t>
                          </a:r>
                          <a:endParaRPr lang="en-US" altLang="zh-CN" sz="2000" b="1">
                            <a:latin typeface="Times New Roman" panose="02020603050405020304" pitchFamily="18" charset="0"/>
                          </a:endParaRPr>
                        </a:p>
                      </p:txBody>
                    </p:sp>
                    <p:sp>
                      <p:nvSpPr>
                        <p:cNvPr id="7238" name="Text Box 28"/>
                        <p:cNvSpPr/>
                        <p:nvPr/>
                      </p:nvSpPr>
                      <p:spPr>
                        <a:xfrm>
                          <a:off x="1706" y="3497"/>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2</a:t>
                          </a:r>
                          <a:endParaRPr lang="en-US" altLang="zh-CN" sz="2000" b="1">
                            <a:latin typeface="Times New Roman" panose="02020603050405020304" pitchFamily="18" charset="0"/>
                          </a:endParaRPr>
                        </a:p>
                      </p:txBody>
                    </p:sp>
                    <p:sp>
                      <p:nvSpPr>
                        <p:cNvPr id="7239" name="Text Box 29"/>
                        <p:cNvSpPr/>
                        <p:nvPr/>
                      </p:nvSpPr>
                      <p:spPr>
                        <a:xfrm>
                          <a:off x="1420" y="3499"/>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a:t>
                          </a:r>
                          <a:endParaRPr lang="en-US" altLang="zh-CN" sz="2000" b="1">
                            <a:latin typeface="Times New Roman" panose="02020603050405020304" pitchFamily="18" charset="0"/>
                          </a:endParaRPr>
                        </a:p>
                      </p:txBody>
                    </p:sp>
                    <p:sp>
                      <p:nvSpPr>
                        <p:cNvPr id="7240" name="Text Box 30"/>
                        <p:cNvSpPr/>
                        <p:nvPr/>
                      </p:nvSpPr>
                      <p:spPr>
                        <a:xfrm>
                          <a:off x="1082" y="3508"/>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-2</a:t>
                          </a:r>
                          <a:endParaRPr lang="en-US" altLang="zh-CN" sz="2000" b="1">
                            <a:latin typeface="Times New Roman" panose="02020603050405020304" pitchFamily="18" charset="0"/>
                          </a:endParaRPr>
                        </a:p>
                      </p:txBody>
                    </p:sp>
                    <p:sp>
                      <p:nvSpPr>
                        <p:cNvPr id="7241" name="Text Box 36"/>
                        <p:cNvSpPr/>
                        <p:nvPr/>
                      </p:nvSpPr>
                      <p:spPr>
                        <a:xfrm>
                          <a:off x="567" y="1833"/>
                          <a:ext cx="805" cy="253"/>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zh-CN" altLang="en-US" sz="2000" b="1">
                              <a:latin typeface="Times New Roman" panose="02020603050405020304" pitchFamily="18" charset="0"/>
                            </a:rPr>
                            <a:t>频率</a:t>
                          </a:r>
                          <a:r>
                            <a:rPr lang="en-US" altLang="zh-CN" sz="2000" b="1">
                              <a:latin typeface="Times New Roman" panose="02020603050405020304" pitchFamily="18" charset="0"/>
                            </a:rPr>
                            <a:t>/</a:t>
                          </a:r>
                          <a:r>
                            <a:rPr lang="zh-CN" altLang="en-US" sz="2000" b="1">
                              <a:latin typeface="Times New Roman" panose="02020603050405020304" pitchFamily="18" charset="0"/>
                            </a:rPr>
                            <a:t>组距</a:t>
                          </a:r>
                          <a:endParaRPr lang="en-US" altLang="zh-CN" sz="2000" b="1">
                            <a:latin typeface="Times New Roman" panose="02020603050405020304" pitchFamily="18" charset="0"/>
                          </a:endParaRPr>
                        </a:p>
                      </p:txBody>
                    </p:sp>
                    <p:sp>
                      <p:nvSpPr>
                        <p:cNvPr id="7242" name="Text Box 40"/>
                        <p:cNvSpPr/>
                        <p:nvPr/>
                      </p:nvSpPr>
                      <p:spPr>
                        <a:xfrm>
                          <a:off x="150" y="3064"/>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0.05</a:t>
                          </a:r>
                          <a:endParaRPr lang="en-US" altLang="zh-CN" sz="2000" b="1">
                            <a:latin typeface="Times New Roman" panose="02020603050405020304" pitchFamily="18" charset="0"/>
                          </a:endParaRPr>
                        </a:p>
                      </p:txBody>
                    </p:sp>
                    <p:sp>
                      <p:nvSpPr>
                        <p:cNvPr id="7243" name="Text Box 41"/>
                        <p:cNvSpPr/>
                        <p:nvPr/>
                      </p:nvSpPr>
                      <p:spPr>
                        <a:xfrm>
                          <a:off x="150" y="2755"/>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0.10</a:t>
                          </a:r>
                          <a:endParaRPr lang="en-US" altLang="zh-CN" sz="2000" b="1">
                            <a:latin typeface="Times New Roman" panose="02020603050405020304" pitchFamily="18" charset="0"/>
                          </a:endParaRPr>
                        </a:p>
                      </p:txBody>
                    </p:sp>
                    <p:sp>
                      <p:nvSpPr>
                        <p:cNvPr id="7244" name="Text Box 42"/>
                        <p:cNvSpPr/>
                        <p:nvPr/>
                      </p:nvSpPr>
                      <p:spPr>
                        <a:xfrm>
                          <a:off x="150" y="2444"/>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0.15</a:t>
                          </a:r>
                          <a:endParaRPr lang="en-US" altLang="zh-CN" sz="2000" b="1">
                            <a:latin typeface="Times New Roman" panose="02020603050405020304" pitchFamily="18" charset="0"/>
                          </a:endParaRPr>
                        </a:p>
                      </p:txBody>
                    </p:sp>
                    <p:sp>
                      <p:nvSpPr>
                        <p:cNvPr id="7245" name="Text Box 43"/>
                        <p:cNvSpPr/>
                        <p:nvPr/>
                      </p:nvSpPr>
                      <p:spPr>
                        <a:xfrm>
                          <a:off x="143" y="2142"/>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0.20</a:t>
                          </a:r>
                          <a:endParaRPr lang="en-US" altLang="zh-CN" sz="2000" b="1">
                            <a:latin typeface="Times New Roman" panose="02020603050405020304" pitchFamily="18" charset="0"/>
                          </a:endParaRPr>
                        </a:p>
                      </p:txBody>
                    </p:sp>
                  </p:grpSp>
                  <p:grpSp>
                    <p:nvGrpSpPr>
                      <p:cNvPr id="7228" name="Group 18"/>
                      <p:cNvGrpSpPr/>
                      <p:nvPr/>
                    </p:nvGrpSpPr>
                    <p:grpSpPr>
                      <a:xfrm>
                        <a:off x="549" y="1896"/>
                        <a:ext cx="2174" cy="1648"/>
                        <a:chOff x="1001" y="1326"/>
                        <a:chExt cx="2419" cy="1915"/>
                      </a:xfrm>
                    </p:grpSpPr>
                    <p:cxnSp>
                      <p:nvCxnSpPr>
                        <p:cNvPr id="7233" name="Line 14"/>
                        <p:cNvCxnSpPr/>
                        <p:nvPr/>
                      </p:nvCxnSpPr>
                      <p:spPr>
                        <a:xfrm flipV="1">
                          <a:off x="1001" y="3225"/>
                          <a:ext cx="2419" cy="12"/>
                        </a:xfrm>
                        <a:prstGeom prst="line">
                          <a:avLst/>
                        </a:prstGeom>
                        <a:noFill/>
                        <a:ln w="28575">
                          <a:solidFill>
                            <a:schemeClr val="tx1"/>
                          </a:solidFill>
                          <a:miter lim="800000"/>
                          <a:tailEnd type="triangle"/>
                        </a:ln>
                        <a:effectLst/>
                      </p:spPr>
                    </p:cxnSp>
                    <p:cxnSp>
                      <p:nvCxnSpPr>
                        <p:cNvPr id="7234" name="Line 17"/>
                        <p:cNvCxnSpPr/>
                        <p:nvPr/>
                      </p:nvCxnSpPr>
                      <p:spPr>
                        <a:xfrm flipH="1" flipV="1">
                          <a:off x="1010" y="1326"/>
                          <a:ext cx="0" cy="1915"/>
                        </a:xfrm>
                        <a:prstGeom prst="line">
                          <a:avLst/>
                        </a:prstGeom>
                        <a:noFill/>
                        <a:ln w="28575">
                          <a:solidFill>
                            <a:schemeClr val="tx1"/>
                          </a:solidFill>
                          <a:miter lim="800000"/>
                          <a:tailEnd type="triangle"/>
                        </a:ln>
                        <a:effectLst/>
                      </p:spPr>
                    </p:cxnSp>
                  </p:grpSp>
                  <p:cxnSp>
                    <p:nvCxnSpPr>
                      <p:cNvPr id="7229" name="Line 31"/>
                      <p:cNvCxnSpPr/>
                      <p:nvPr/>
                    </p:nvCxnSpPr>
                    <p:spPr>
                      <a:xfrm>
                        <a:off x="553" y="3216"/>
                        <a:ext cx="48" cy="0"/>
                      </a:xfrm>
                      <a:prstGeom prst="line">
                        <a:avLst/>
                      </a:prstGeom>
                      <a:noFill/>
                      <a:ln>
                        <a:solidFill>
                          <a:schemeClr val="tx1"/>
                        </a:solidFill>
                        <a:miter lim="800000"/>
                      </a:ln>
                      <a:effectLst/>
                    </p:spPr>
                  </p:cxnSp>
                  <p:cxnSp>
                    <p:nvCxnSpPr>
                      <p:cNvPr id="7230" name="Line 32"/>
                      <p:cNvCxnSpPr/>
                      <p:nvPr/>
                    </p:nvCxnSpPr>
                    <p:spPr>
                      <a:xfrm>
                        <a:off x="553" y="2899"/>
                        <a:ext cx="48" cy="0"/>
                      </a:xfrm>
                      <a:prstGeom prst="line">
                        <a:avLst/>
                      </a:prstGeom>
                      <a:noFill/>
                      <a:ln>
                        <a:solidFill>
                          <a:schemeClr val="tx1"/>
                        </a:solidFill>
                        <a:miter lim="800000"/>
                      </a:ln>
                      <a:effectLst/>
                    </p:spPr>
                  </p:cxnSp>
                  <p:cxnSp>
                    <p:nvCxnSpPr>
                      <p:cNvPr id="7231" name="Line 33"/>
                      <p:cNvCxnSpPr/>
                      <p:nvPr/>
                    </p:nvCxnSpPr>
                    <p:spPr>
                      <a:xfrm>
                        <a:off x="553" y="2583"/>
                        <a:ext cx="48" cy="0"/>
                      </a:xfrm>
                      <a:prstGeom prst="line">
                        <a:avLst/>
                      </a:prstGeom>
                      <a:noFill/>
                      <a:ln>
                        <a:solidFill>
                          <a:schemeClr val="tx1"/>
                        </a:solidFill>
                        <a:miter lim="800000"/>
                      </a:ln>
                      <a:effectLst/>
                    </p:spPr>
                  </p:cxnSp>
                  <p:cxnSp>
                    <p:nvCxnSpPr>
                      <p:cNvPr id="7232" name="Line 34"/>
                      <p:cNvCxnSpPr/>
                      <p:nvPr/>
                    </p:nvCxnSpPr>
                    <p:spPr>
                      <a:xfrm>
                        <a:off x="553" y="2267"/>
                        <a:ext cx="48" cy="0"/>
                      </a:xfrm>
                      <a:prstGeom prst="line">
                        <a:avLst/>
                      </a:prstGeom>
                      <a:noFill/>
                      <a:ln>
                        <a:solidFill>
                          <a:schemeClr val="tx1"/>
                        </a:solidFill>
                        <a:miter lim="800000"/>
                      </a:ln>
                      <a:effectLst/>
                    </p:spPr>
                  </p:cxnSp>
                </p:grpSp>
                <p:sp>
                  <p:nvSpPr>
                    <p:cNvPr id="7222" name="Rectangle 74"/>
                    <p:cNvSpPr/>
                    <p:nvPr/>
                  </p:nvSpPr>
                  <p:spPr>
                    <a:xfrm>
                      <a:off x="729" y="3406"/>
                      <a:ext cx="124" cy="62"/>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7223" name="Rectangle 75"/>
                    <p:cNvSpPr/>
                    <p:nvPr/>
                  </p:nvSpPr>
                  <p:spPr>
                    <a:xfrm>
                      <a:off x="973" y="3068"/>
                      <a:ext cx="124" cy="395"/>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7224" name="Rectangle 76"/>
                    <p:cNvSpPr/>
                    <p:nvPr/>
                  </p:nvSpPr>
                  <p:spPr>
                    <a:xfrm>
                      <a:off x="1094" y="2932"/>
                      <a:ext cx="124" cy="529"/>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7225" name="Rectangle 78"/>
                    <p:cNvSpPr/>
                    <p:nvPr/>
                  </p:nvSpPr>
                  <p:spPr>
                    <a:xfrm>
                      <a:off x="1217" y="2594"/>
                      <a:ext cx="125" cy="868"/>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7226" name="Rectangle 79"/>
                    <p:cNvSpPr/>
                    <p:nvPr/>
                  </p:nvSpPr>
                  <p:spPr>
                    <a:xfrm>
                      <a:off x="1343" y="2475"/>
                      <a:ext cx="135" cy="988"/>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grpSp>
              <p:sp>
                <p:nvSpPr>
                  <p:cNvPr id="7220" name="Text Box 36"/>
                  <p:cNvSpPr/>
                  <p:nvPr/>
                </p:nvSpPr>
                <p:spPr>
                  <a:xfrm>
                    <a:off x="5309877" y="3864669"/>
                    <a:ext cx="356188" cy="400110"/>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i="1">
                        <a:latin typeface="Times New Roman" panose="02020603050405020304" pitchFamily="18" charset="0"/>
                      </a:rPr>
                      <a:t>X</a:t>
                    </a:r>
                    <a:endParaRPr lang="en-US" altLang="zh-CN" sz="2000" b="1" i="1">
                      <a:latin typeface="Times New Roman" panose="02020603050405020304" pitchFamily="18" charset="0"/>
                    </a:endParaRPr>
                  </a:p>
                </p:txBody>
              </p:sp>
            </p:grpSp>
            <p:sp>
              <p:nvSpPr>
                <p:cNvPr id="7212" name="Text Box 28"/>
                <p:cNvSpPr/>
                <p:nvPr/>
              </p:nvSpPr>
              <p:spPr>
                <a:xfrm>
                  <a:off x="10329454" y="3637759"/>
                  <a:ext cx="312181" cy="400311"/>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4</a:t>
                  </a:r>
                  <a:endParaRPr lang="en-US" altLang="zh-CN" sz="2000" b="1">
                    <a:latin typeface="Times New Roman" panose="02020603050405020304" pitchFamily="18" charset="0"/>
                  </a:endParaRPr>
                </a:p>
              </p:txBody>
            </p:sp>
            <p:sp>
              <p:nvSpPr>
                <p:cNvPr id="7213" name="Text Box 28"/>
                <p:cNvSpPr/>
                <p:nvPr/>
              </p:nvSpPr>
              <p:spPr>
                <a:xfrm>
                  <a:off x="10722694" y="3646935"/>
                  <a:ext cx="312181" cy="400311"/>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6</a:t>
                  </a:r>
                  <a:endParaRPr lang="en-US" altLang="zh-CN" sz="2000" b="1">
                    <a:latin typeface="Times New Roman" panose="02020603050405020304" pitchFamily="18" charset="0"/>
                  </a:endParaRPr>
                </a:p>
              </p:txBody>
            </p:sp>
            <p:sp>
              <p:nvSpPr>
                <p:cNvPr id="7214" name="Rectangle 79"/>
                <p:cNvSpPr/>
                <p:nvPr/>
              </p:nvSpPr>
              <p:spPr>
                <a:xfrm>
                  <a:off x="9711741" y="2261736"/>
                  <a:ext cx="197099" cy="1427876"/>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grpSp>
          <p:sp>
            <p:nvSpPr>
              <p:cNvPr id="7206" name="Rectangle 74"/>
              <p:cNvSpPr/>
              <p:nvPr/>
            </p:nvSpPr>
            <p:spPr>
              <a:xfrm>
                <a:off x="3665324" y="2356968"/>
                <a:ext cx="218272" cy="507179"/>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7207" name="Rectangle 74"/>
              <p:cNvSpPr/>
              <p:nvPr/>
            </p:nvSpPr>
            <p:spPr>
              <a:xfrm>
                <a:off x="3448837" y="1941749"/>
                <a:ext cx="216000" cy="924884"/>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7208" name="Rectangle 74"/>
              <p:cNvSpPr/>
              <p:nvPr/>
            </p:nvSpPr>
            <p:spPr>
              <a:xfrm>
                <a:off x="1939206" y="2563711"/>
                <a:ext cx="216000" cy="310291"/>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7209" name="Rectangle 74"/>
              <p:cNvSpPr/>
              <p:nvPr/>
            </p:nvSpPr>
            <p:spPr>
              <a:xfrm>
                <a:off x="3251505" y="1472462"/>
                <a:ext cx="216000" cy="1397715"/>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sp>
            <p:nvSpPr>
              <p:cNvPr id="7210" name="Rectangle 74"/>
              <p:cNvSpPr/>
              <p:nvPr/>
            </p:nvSpPr>
            <p:spPr>
              <a:xfrm>
                <a:off x="3888960" y="2581763"/>
                <a:ext cx="217200" cy="286004"/>
              </a:xfrm>
              <a:prstGeom prst="rect">
                <a:avLst/>
              </a:prstGeom>
              <a:solidFill>
                <a:srgbClr val="FF99CC"/>
              </a:solidFill>
              <a:ln>
                <a:solidFill>
                  <a:schemeClr val="tx1"/>
                </a:solidFill>
                <a:miter lim="800000"/>
              </a:ln>
              <a:effectLst/>
            </p:spPr>
            <p:txBody>
              <a:bodyPr wrap="none"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endParaRPr lang="zh-CN" altLang="en-US" sz="2000">
                  <a:latin typeface="Arial" panose="020B0604020202020204" pitchFamily="34" charset="0"/>
                </a:endParaRPr>
              </a:p>
            </p:txBody>
          </p:sp>
        </p:grpSp>
        <p:sp>
          <p:nvSpPr>
            <p:cNvPr id="7204" name="文本框 141"/>
            <p:cNvSpPr/>
            <p:nvPr/>
          </p:nvSpPr>
          <p:spPr>
            <a:xfrm>
              <a:off x="2793363" y="3117008"/>
              <a:ext cx="510459" cy="40011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ea typeface="Times New Roman" panose="02020603050405020304" pitchFamily="18" charset="0"/>
                </a:rPr>
                <a:t>(2)</a:t>
              </a:r>
              <a:endParaRPr lang="zh-CN" altLang="en-US" sz="2000" b="1">
                <a:latin typeface="Times New Roman" panose="02020603050405020304" pitchFamily="18" charset="0"/>
                <a:ea typeface="Times New Roman" panose="02020603050405020304" pitchFamily="18" charset="0"/>
              </a:endParaRPr>
            </a:p>
          </p:txBody>
        </p:sp>
      </p:grpSp>
      <p:sp>
        <p:nvSpPr>
          <p:cNvPr id="7172" name="矩形 142"/>
          <p:cNvSpPr/>
          <p:nvPr/>
        </p:nvSpPr>
        <p:spPr>
          <a:xfrm>
            <a:off x="304800" y="3455988"/>
            <a:ext cx="11734800" cy="3452812"/>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457200">
              <a:lnSpc>
                <a:spcPct val="120000"/>
              </a:lnSpc>
              <a:spcBef>
                <a:spcPct val="0"/>
              </a:spcBef>
              <a:buFontTx/>
              <a:buNone/>
            </a:pPr>
            <a:r>
              <a:rPr lang="zh-CN" altLang="en-US" sz="2600" b="1">
                <a:latin typeface="Times New Roman" panose="02020603050405020304" pitchFamily="18" charset="0"/>
                <a:ea typeface="Times New Roman" panose="02020603050405020304" pitchFamily="18" charset="0"/>
              </a:rPr>
              <a:t>根据频率与概率的关系，可用图</a:t>
            </a:r>
            <a:r>
              <a:rPr lang="en-US" altLang="zh-CN" sz="2600" b="1">
                <a:latin typeface="Times New Roman" panose="02020603050405020304" pitchFamily="18" charset="0"/>
                <a:ea typeface="Times New Roman" panose="02020603050405020304" pitchFamily="18" charset="0"/>
              </a:rPr>
              <a:t>(3)</a:t>
            </a:r>
            <a:r>
              <a:rPr lang="zh-CN" altLang="en-US" sz="2600" b="1">
                <a:latin typeface="Times New Roman" panose="02020603050405020304" pitchFamily="18" charset="0"/>
                <a:ea typeface="Times New Roman" panose="02020603050405020304" pitchFamily="18" charset="0"/>
              </a:rPr>
              <a:t>中的</a:t>
            </a:r>
            <a:r>
              <a:rPr lang="zh-CN" altLang="en-US" sz="2600" b="1">
                <a:solidFill>
                  <a:srgbClr val="FF0000"/>
                </a:solidFill>
                <a:latin typeface="Times New Roman" panose="02020603050405020304" pitchFamily="18" charset="0"/>
                <a:ea typeface="Times New Roman" panose="02020603050405020304" pitchFamily="18" charset="0"/>
              </a:rPr>
              <a:t>钟形曲线</a:t>
            </a:r>
            <a:r>
              <a:rPr lang="zh-CN" altLang="en-US" sz="2600" b="1">
                <a:latin typeface="Times New Roman" panose="02020603050405020304" pitchFamily="18" charset="0"/>
                <a:ea typeface="Times New Roman" panose="02020603050405020304" pitchFamily="18" charset="0"/>
              </a:rPr>
              <a:t>(</a:t>
            </a:r>
            <a:r>
              <a:rPr lang="zh-CN" altLang="en-US" sz="2600" b="1">
                <a:solidFill>
                  <a:srgbClr val="00B0F0"/>
                </a:solidFill>
                <a:latin typeface="Times New Roman" panose="02020603050405020304" pitchFamily="18" charset="0"/>
                <a:ea typeface="Times New Roman" panose="02020603050405020304" pitchFamily="18" charset="0"/>
              </a:rPr>
              <a:t>曲线与水平轴之间的区域的面积为1</a:t>
            </a:r>
            <a:r>
              <a:rPr lang="zh-CN" altLang="en-US" sz="2600" b="1">
                <a:latin typeface="Times New Roman" panose="02020603050405020304" pitchFamily="18" charset="0"/>
                <a:ea typeface="Times New Roman" panose="02020603050405020304" pitchFamily="18" charset="0"/>
              </a:rPr>
              <a:t>)来描述袋装食盐质量误差的概率分布. 例如，任意抽取一袋食盐，误差落在[-2, -1]内的概率，可用图中黄色阴影部分的面积表示. </a:t>
            </a:r>
            <a:endParaRPr lang="en-US" altLang="zh-CN" sz="2600" b="1">
              <a:latin typeface="Times New Roman" panose="02020603050405020304" pitchFamily="18" charset="0"/>
              <a:ea typeface="Times New Roman" panose="02020603050405020304" pitchFamily="18" charset="0"/>
            </a:endParaRPr>
          </a:p>
          <a:p>
            <a:pPr marL="0" lvl="0" indent="457200">
              <a:lnSpc>
                <a:spcPct val="120000"/>
              </a:lnSpc>
              <a:spcBef>
                <a:spcPct val="0"/>
              </a:spcBef>
              <a:buFontTx/>
              <a:buNone/>
            </a:pPr>
            <a:r>
              <a:rPr lang="zh-CN" altLang="en-US" sz="2600" b="1">
                <a:latin typeface="Times New Roman" panose="02020603050405020304" pitchFamily="18" charset="0"/>
                <a:ea typeface="Times New Roman" panose="02020603050405020304" pitchFamily="18" charset="0"/>
              </a:rPr>
              <a:t>由函数知识可知，图</a:t>
            </a:r>
            <a:r>
              <a:rPr lang="en-US" altLang="zh-CN" sz="2600" b="1">
                <a:latin typeface="Times New Roman" panose="02020603050405020304" pitchFamily="18" charset="0"/>
                <a:ea typeface="Times New Roman" panose="02020603050405020304" pitchFamily="18" charset="0"/>
              </a:rPr>
              <a:t>(3)</a:t>
            </a:r>
            <a:r>
              <a:rPr lang="zh-CN" altLang="en-US" sz="2600" b="1">
                <a:latin typeface="Times New Roman" panose="02020603050405020304" pitchFamily="18" charset="0"/>
                <a:ea typeface="Times New Roman" panose="02020603050405020304" pitchFamily="18" charset="0"/>
              </a:rPr>
              <a:t>中的钟形曲线是一个函数.  那么，这个函数是否存在解析式呢?</a:t>
            </a:r>
            <a:endParaRPr lang="en-US" altLang="zh-CN" sz="2600" b="1">
              <a:latin typeface="Times New Roman" panose="02020603050405020304" pitchFamily="18" charset="0"/>
              <a:ea typeface="Times New Roman" panose="02020603050405020304" pitchFamily="18" charset="0"/>
            </a:endParaRPr>
          </a:p>
          <a:p>
            <a:pPr marL="0" lvl="0" indent="457200">
              <a:lnSpc>
                <a:spcPct val="120000"/>
              </a:lnSpc>
              <a:spcBef>
                <a:spcPct val="0"/>
              </a:spcBef>
              <a:buFontTx/>
              <a:buNone/>
            </a:pPr>
            <a:r>
              <a:rPr lang="zh-CN" altLang="en-US" sz="2600" b="1">
                <a:latin typeface="Times New Roman" panose="02020603050405020304" pitchFamily="18" charset="0"/>
                <a:ea typeface="Times New Roman" panose="02020603050405020304" pitchFamily="18" charset="0"/>
              </a:rPr>
              <a:t>答案是肯定的. 在数学家的不懈努力下，找到了以下刻画随机误差分布的解析式:</a:t>
            </a:r>
            <a:endParaRPr lang="zh-CN" altLang="en-US" sz="2600" b="1">
              <a:latin typeface="Times New Roman" panose="02020603050405020304" pitchFamily="18" charset="0"/>
              <a:ea typeface="Times New Roman" panose="02020603050405020304" pitchFamily="18" charset="0"/>
            </a:endParaRPr>
          </a:p>
        </p:txBody>
      </p:sp>
      <p:pic>
        <p:nvPicPr>
          <p:cNvPr id="7173" name="Picture 11"/>
          <p:cNvPicPr>
            <a:picLocks noChangeAspect="1"/>
          </p:cNvPicPr>
          <p:nvPr/>
        </p:nvPicPr>
        <p:blipFill>
          <a:blip r:embed="rId3"/>
          <a:stretch>
            <a:fillRect/>
          </a:stretch>
        </p:blipFill>
        <p:spPr>
          <a:xfrm>
            <a:off x="1295400" y="903288"/>
            <a:ext cx="3509963" cy="2255837"/>
          </a:xfrm>
          <a:prstGeom prst="rect">
            <a:avLst/>
          </a:prstGeom>
          <a:noFill/>
          <a:ln>
            <a:noFill/>
            <a:miter lim="800000"/>
            <a:headEnd/>
            <a:tailEnd/>
          </a:ln>
          <a:effectLst/>
        </p:spPr>
      </p:pic>
      <p:grpSp>
        <p:nvGrpSpPr>
          <p:cNvPr id="7174" name="组合 147"/>
          <p:cNvGrpSpPr/>
          <p:nvPr/>
        </p:nvGrpSpPr>
        <p:grpSpPr>
          <a:xfrm>
            <a:off x="7094538" y="153988"/>
            <a:ext cx="4191000" cy="3330575"/>
            <a:chOff x="7093955" y="153240"/>
            <a:chExt cx="4191000" cy="3331666"/>
          </a:xfrm>
        </p:grpSpPr>
        <p:grpSp>
          <p:nvGrpSpPr>
            <p:cNvPr id="7175" name="组合 144"/>
            <p:cNvGrpSpPr/>
            <p:nvPr/>
          </p:nvGrpSpPr>
          <p:grpSpPr>
            <a:xfrm>
              <a:off x="7093955" y="153240"/>
              <a:ext cx="4191000" cy="3105419"/>
              <a:chOff x="7467600" y="184673"/>
              <a:chExt cx="4191000" cy="3105419"/>
            </a:xfrm>
          </p:grpSpPr>
          <p:pic>
            <p:nvPicPr>
              <p:cNvPr id="7177" name="图片 143"/>
              <p:cNvPicPr>
                <a:picLocks noChangeAspect="1"/>
              </p:cNvPicPr>
              <p:nvPr/>
            </p:nvPicPr>
            <p:blipFill>
              <a:blip r:embed="rId4"/>
              <a:stretch>
                <a:fillRect/>
              </a:stretch>
            </p:blipFill>
            <p:spPr>
              <a:xfrm>
                <a:off x="8216828" y="1112511"/>
                <a:ext cx="3097068" cy="1751636"/>
              </a:xfrm>
              <a:prstGeom prst="rect">
                <a:avLst/>
              </a:prstGeom>
              <a:noFill/>
              <a:ln>
                <a:noFill/>
                <a:miter lim="800000"/>
                <a:headEnd/>
                <a:tailEnd/>
              </a:ln>
            </p:spPr>
          </p:pic>
          <p:grpSp>
            <p:nvGrpSpPr>
              <p:cNvPr id="7178" name="组合 99"/>
              <p:cNvGrpSpPr>
                <a:grpSpLocks noChangeAspect="1"/>
              </p:cNvGrpSpPr>
              <p:nvPr/>
            </p:nvGrpSpPr>
            <p:grpSpPr>
              <a:xfrm>
                <a:off x="7467600" y="184673"/>
                <a:ext cx="4191000" cy="3105419"/>
                <a:chOff x="7692214" y="1242242"/>
                <a:chExt cx="3824275" cy="2833686"/>
              </a:xfrm>
            </p:grpSpPr>
            <p:grpSp>
              <p:nvGrpSpPr>
                <p:cNvPr id="7179" name="组合 105"/>
                <p:cNvGrpSpPr/>
                <p:nvPr/>
              </p:nvGrpSpPr>
              <p:grpSpPr>
                <a:xfrm>
                  <a:off x="7692214" y="1242242"/>
                  <a:ext cx="3824275" cy="2833686"/>
                  <a:chOff x="1841501" y="1431071"/>
                  <a:chExt cx="3824564" cy="2833708"/>
                </a:xfrm>
              </p:grpSpPr>
              <p:grpSp>
                <p:nvGrpSpPr>
                  <p:cNvPr id="7182" name="Group 46"/>
                  <p:cNvGrpSpPr/>
                  <p:nvPr/>
                </p:nvGrpSpPr>
                <p:grpSpPr>
                  <a:xfrm>
                    <a:off x="1841501" y="1431071"/>
                    <a:ext cx="3763964" cy="2828926"/>
                    <a:chOff x="143" y="1833"/>
                    <a:chExt cx="2580" cy="1957"/>
                  </a:xfrm>
                </p:grpSpPr>
                <p:grpSp>
                  <p:nvGrpSpPr>
                    <p:cNvPr id="7184" name="Group 45"/>
                    <p:cNvGrpSpPr/>
                    <p:nvPr/>
                  </p:nvGrpSpPr>
                  <p:grpSpPr>
                    <a:xfrm>
                      <a:off x="143" y="1833"/>
                      <a:ext cx="1777" cy="1957"/>
                      <a:chOff x="143" y="1833"/>
                      <a:chExt cx="1777" cy="1957"/>
                    </a:xfrm>
                  </p:grpSpPr>
                  <p:sp>
                    <p:nvSpPr>
                      <p:cNvPr id="7192" name="Text Box 24"/>
                      <p:cNvSpPr/>
                      <p:nvPr/>
                    </p:nvSpPr>
                    <p:spPr>
                      <a:xfrm>
                        <a:off x="334" y="3404"/>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a:t>
                        </a:r>
                        <a:endParaRPr lang="en-US" altLang="zh-CN" sz="2000" b="1">
                          <a:latin typeface="Times New Roman" panose="02020603050405020304" pitchFamily="18" charset="0"/>
                        </a:endParaRPr>
                      </a:p>
                    </p:txBody>
                  </p:sp>
                  <p:sp>
                    <p:nvSpPr>
                      <p:cNvPr id="7193" name="Text Box 26"/>
                      <p:cNvSpPr/>
                      <p:nvPr/>
                    </p:nvSpPr>
                    <p:spPr>
                      <a:xfrm>
                        <a:off x="570" y="3513"/>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-6</a:t>
                        </a:r>
                        <a:endParaRPr lang="en-US" altLang="zh-CN" sz="2000" b="1">
                          <a:latin typeface="Times New Roman" panose="02020603050405020304" pitchFamily="18" charset="0"/>
                        </a:endParaRPr>
                      </a:p>
                    </p:txBody>
                  </p:sp>
                  <p:sp>
                    <p:nvSpPr>
                      <p:cNvPr id="7194" name="Text Box 27"/>
                      <p:cNvSpPr/>
                      <p:nvPr/>
                    </p:nvSpPr>
                    <p:spPr>
                      <a:xfrm>
                        <a:off x="807" y="3503"/>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-4</a:t>
                        </a:r>
                        <a:endParaRPr lang="en-US" altLang="zh-CN" sz="2000" b="1">
                          <a:latin typeface="Times New Roman" panose="02020603050405020304" pitchFamily="18" charset="0"/>
                        </a:endParaRPr>
                      </a:p>
                    </p:txBody>
                  </p:sp>
                  <p:sp>
                    <p:nvSpPr>
                      <p:cNvPr id="7195" name="Text Box 28"/>
                      <p:cNvSpPr/>
                      <p:nvPr/>
                    </p:nvSpPr>
                    <p:spPr>
                      <a:xfrm>
                        <a:off x="1706" y="3497"/>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2</a:t>
                        </a:r>
                        <a:endParaRPr lang="en-US" altLang="zh-CN" sz="2000" b="1">
                          <a:latin typeface="Times New Roman" panose="02020603050405020304" pitchFamily="18" charset="0"/>
                        </a:endParaRPr>
                      </a:p>
                    </p:txBody>
                  </p:sp>
                  <p:sp>
                    <p:nvSpPr>
                      <p:cNvPr id="7196" name="Text Box 29"/>
                      <p:cNvSpPr/>
                      <p:nvPr/>
                    </p:nvSpPr>
                    <p:spPr>
                      <a:xfrm>
                        <a:off x="1420" y="3499"/>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a:t>
                        </a:r>
                        <a:endParaRPr lang="en-US" altLang="zh-CN" sz="2000" b="1">
                          <a:latin typeface="Times New Roman" panose="02020603050405020304" pitchFamily="18" charset="0"/>
                        </a:endParaRPr>
                      </a:p>
                    </p:txBody>
                  </p:sp>
                  <p:sp>
                    <p:nvSpPr>
                      <p:cNvPr id="7197" name="Text Box 30"/>
                      <p:cNvSpPr/>
                      <p:nvPr/>
                    </p:nvSpPr>
                    <p:spPr>
                      <a:xfrm>
                        <a:off x="1082" y="3508"/>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-2</a:t>
                        </a:r>
                        <a:endParaRPr lang="en-US" altLang="zh-CN" sz="2000" b="1">
                          <a:latin typeface="Times New Roman" panose="02020603050405020304" pitchFamily="18" charset="0"/>
                        </a:endParaRPr>
                      </a:p>
                    </p:txBody>
                  </p:sp>
                  <p:sp>
                    <p:nvSpPr>
                      <p:cNvPr id="7198" name="Text Box 36"/>
                      <p:cNvSpPr/>
                      <p:nvPr/>
                    </p:nvSpPr>
                    <p:spPr>
                      <a:xfrm>
                        <a:off x="567" y="1833"/>
                        <a:ext cx="355" cy="253"/>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i="1">
                            <a:latin typeface="Times New Roman" panose="02020603050405020304" pitchFamily="18" charset="0"/>
                          </a:rPr>
                          <a:t>f</a:t>
                        </a:r>
                        <a:r>
                          <a:rPr lang="en-US" altLang="zh-CN" sz="2000" b="1">
                            <a:latin typeface="Times New Roman" panose="02020603050405020304" pitchFamily="18" charset="0"/>
                          </a:rPr>
                          <a:t>(</a:t>
                        </a:r>
                        <a:r>
                          <a:rPr lang="en-US" altLang="zh-CN" sz="2000" b="1" i="1">
                            <a:latin typeface="Times New Roman" panose="02020603050405020304" pitchFamily="18" charset="0"/>
                          </a:rPr>
                          <a:t>x</a:t>
                        </a:r>
                        <a:r>
                          <a:rPr lang="en-US" altLang="zh-CN" sz="2000" b="1">
                            <a:latin typeface="Times New Roman" panose="02020603050405020304" pitchFamily="18" charset="0"/>
                          </a:rPr>
                          <a:t>)</a:t>
                        </a:r>
                        <a:endParaRPr lang="en-US" altLang="zh-CN" sz="2000" b="1">
                          <a:latin typeface="Times New Roman" panose="02020603050405020304" pitchFamily="18" charset="0"/>
                        </a:endParaRPr>
                      </a:p>
                    </p:txBody>
                  </p:sp>
                  <p:sp>
                    <p:nvSpPr>
                      <p:cNvPr id="7199" name="Text Box 40"/>
                      <p:cNvSpPr/>
                      <p:nvPr/>
                    </p:nvSpPr>
                    <p:spPr>
                      <a:xfrm>
                        <a:off x="150" y="3064"/>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0.05</a:t>
                        </a:r>
                        <a:endParaRPr lang="en-US" altLang="zh-CN" sz="2000" b="1">
                          <a:latin typeface="Times New Roman" panose="02020603050405020304" pitchFamily="18" charset="0"/>
                        </a:endParaRPr>
                      </a:p>
                    </p:txBody>
                  </p:sp>
                  <p:sp>
                    <p:nvSpPr>
                      <p:cNvPr id="7200" name="Text Box 41"/>
                      <p:cNvSpPr/>
                      <p:nvPr/>
                    </p:nvSpPr>
                    <p:spPr>
                      <a:xfrm>
                        <a:off x="150" y="2755"/>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0.10</a:t>
                        </a:r>
                        <a:endParaRPr lang="en-US" altLang="zh-CN" sz="2000" b="1">
                          <a:latin typeface="Times New Roman" panose="02020603050405020304" pitchFamily="18" charset="0"/>
                        </a:endParaRPr>
                      </a:p>
                    </p:txBody>
                  </p:sp>
                  <p:sp>
                    <p:nvSpPr>
                      <p:cNvPr id="7201" name="Text Box 42"/>
                      <p:cNvSpPr/>
                      <p:nvPr/>
                    </p:nvSpPr>
                    <p:spPr>
                      <a:xfrm>
                        <a:off x="150" y="2444"/>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0.15</a:t>
                        </a:r>
                        <a:endParaRPr lang="en-US" altLang="zh-CN" sz="2000" b="1">
                          <a:latin typeface="Times New Roman" panose="02020603050405020304" pitchFamily="18" charset="0"/>
                        </a:endParaRPr>
                      </a:p>
                    </p:txBody>
                  </p:sp>
                  <p:sp>
                    <p:nvSpPr>
                      <p:cNvPr id="7202" name="Text Box 43"/>
                      <p:cNvSpPr/>
                      <p:nvPr/>
                    </p:nvSpPr>
                    <p:spPr>
                      <a:xfrm>
                        <a:off x="143" y="2142"/>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0.20</a:t>
                        </a:r>
                        <a:endParaRPr lang="en-US" altLang="zh-CN" sz="2000" b="1">
                          <a:latin typeface="Times New Roman" panose="02020603050405020304" pitchFamily="18" charset="0"/>
                        </a:endParaRPr>
                      </a:p>
                    </p:txBody>
                  </p:sp>
                </p:grpSp>
                <p:grpSp>
                  <p:nvGrpSpPr>
                    <p:cNvPr id="7185" name="Group 18"/>
                    <p:cNvGrpSpPr/>
                    <p:nvPr/>
                  </p:nvGrpSpPr>
                  <p:grpSpPr>
                    <a:xfrm>
                      <a:off x="549" y="1896"/>
                      <a:ext cx="2174" cy="1648"/>
                      <a:chOff x="1001" y="1326"/>
                      <a:chExt cx="2419" cy="1915"/>
                    </a:xfrm>
                  </p:grpSpPr>
                  <p:cxnSp>
                    <p:nvCxnSpPr>
                      <p:cNvPr id="7190" name="Line 14"/>
                      <p:cNvCxnSpPr/>
                      <p:nvPr/>
                    </p:nvCxnSpPr>
                    <p:spPr>
                      <a:xfrm flipV="1">
                        <a:off x="1001" y="3225"/>
                        <a:ext cx="2419" cy="12"/>
                      </a:xfrm>
                      <a:prstGeom prst="line">
                        <a:avLst/>
                      </a:prstGeom>
                      <a:noFill/>
                      <a:ln w="28575">
                        <a:solidFill>
                          <a:schemeClr val="tx1"/>
                        </a:solidFill>
                        <a:miter lim="800000"/>
                        <a:tailEnd type="triangle"/>
                      </a:ln>
                      <a:effectLst/>
                    </p:spPr>
                  </p:cxnSp>
                  <p:cxnSp>
                    <p:nvCxnSpPr>
                      <p:cNvPr id="7191" name="Line 17"/>
                      <p:cNvCxnSpPr/>
                      <p:nvPr/>
                    </p:nvCxnSpPr>
                    <p:spPr>
                      <a:xfrm flipH="1" flipV="1">
                        <a:off x="1010" y="1326"/>
                        <a:ext cx="0" cy="1915"/>
                      </a:xfrm>
                      <a:prstGeom prst="line">
                        <a:avLst/>
                      </a:prstGeom>
                      <a:noFill/>
                      <a:ln w="28575">
                        <a:solidFill>
                          <a:schemeClr val="tx1"/>
                        </a:solidFill>
                        <a:miter lim="800000"/>
                        <a:tailEnd type="triangle"/>
                      </a:ln>
                      <a:effectLst/>
                    </p:spPr>
                  </p:cxnSp>
                </p:grpSp>
                <p:cxnSp>
                  <p:nvCxnSpPr>
                    <p:cNvPr id="7186" name="Line 31"/>
                    <p:cNvCxnSpPr/>
                    <p:nvPr/>
                  </p:nvCxnSpPr>
                  <p:spPr>
                    <a:xfrm>
                      <a:off x="553" y="3216"/>
                      <a:ext cx="48" cy="0"/>
                    </a:xfrm>
                    <a:prstGeom prst="line">
                      <a:avLst/>
                    </a:prstGeom>
                    <a:noFill/>
                    <a:ln>
                      <a:solidFill>
                        <a:schemeClr val="tx1"/>
                      </a:solidFill>
                      <a:miter lim="800000"/>
                    </a:ln>
                    <a:effectLst/>
                  </p:spPr>
                </p:cxnSp>
                <p:cxnSp>
                  <p:nvCxnSpPr>
                    <p:cNvPr id="7187" name="Line 32"/>
                    <p:cNvCxnSpPr/>
                    <p:nvPr/>
                  </p:nvCxnSpPr>
                  <p:spPr>
                    <a:xfrm>
                      <a:off x="553" y="2899"/>
                      <a:ext cx="48" cy="0"/>
                    </a:xfrm>
                    <a:prstGeom prst="line">
                      <a:avLst/>
                    </a:prstGeom>
                    <a:noFill/>
                    <a:ln>
                      <a:solidFill>
                        <a:schemeClr val="tx1"/>
                      </a:solidFill>
                      <a:miter lim="800000"/>
                    </a:ln>
                    <a:effectLst/>
                  </p:spPr>
                </p:cxnSp>
                <p:cxnSp>
                  <p:nvCxnSpPr>
                    <p:cNvPr id="7188" name="Line 33"/>
                    <p:cNvCxnSpPr/>
                    <p:nvPr/>
                  </p:nvCxnSpPr>
                  <p:spPr>
                    <a:xfrm>
                      <a:off x="553" y="2583"/>
                      <a:ext cx="48" cy="0"/>
                    </a:xfrm>
                    <a:prstGeom prst="line">
                      <a:avLst/>
                    </a:prstGeom>
                    <a:noFill/>
                    <a:ln>
                      <a:solidFill>
                        <a:schemeClr val="tx1"/>
                      </a:solidFill>
                      <a:miter lim="800000"/>
                    </a:ln>
                    <a:effectLst/>
                  </p:spPr>
                </p:cxnSp>
                <p:cxnSp>
                  <p:nvCxnSpPr>
                    <p:cNvPr id="7189" name="Line 34"/>
                    <p:cNvCxnSpPr/>
                    <p:nvPr/>
                  </p:nvCxnSpPr>
                  <p:spPr>
                    <a:xfrm>
                      <a:off x="553" y="2267"/>
                      <a:ext cx="48" cy="0"/>
                    </a:xfrm>
                    <a:prstGeom prst="line">
                      <a:avLst/>
                    </a:prstGeom>
                    <a:noFill/>
                    <a:ln>
                      <a:solidFill>
                        <a:schemeClr val="tx1"/>
                      </a:solidFill>
                      <a:miter lim="800000"/>
                    </a:ln>
                    <a:effectLst/>
                  </p:spPr>
                </p:cxnSp>
              </p:grpSp>
              <p:sp>
                <p:nvSpPr>
                  <p:cNvPr id="7183" name="Text Box 36"/>
                  <p:cNvSpPr/>
                  <p:nvPr/>
                </p:nvSpPr>
                <p:spPr>
                  <a:xfrm>
                    <a:off x="5309877" y="3864669"/>
                    <a:ext cx="356188" cy="400110"/>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i="1">
                        <a:latin typeface="Times New Roman" panose="02020603050405020304" pitchFamily="18" charset="0"/>
                      </a:rPr>
                      <a:t>X</a:t>
                    </a:r>
                    <a:endParaRPr lang="en-US" altLang="zh-CN" sz="2000" b="1" i="1">
                      <a:latin typeface="Times New Roman" panose="02020603050405020304" pitchFamily="18" charset="0"/>
                    </a:endParaRPr>
                  </a:p>
                </p:txBody>
              </p:sp>
            </p:grpSp>
            <p:sp>
              <p:nvSpPr>
                <p:cNvPr id="7180" name="Text Box 28"/>
                <p:cNvSpPr/>
                <p:nvPr/>
              </p:nvSpPr>
              <p:spPr>
                <a:xfrm>
                  <a:off x="10329454" y="3637759"/>
                  <a:ext cx="312181" cy="400311"/>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4</a:t>
                  </a:r>
                  <a:endParaRPr lang="en-US" altLang="zh-CN" sz="2000" b="1">
                    <a:latin typeface="Times New Roman" panose="02020603050405020304" pitchFamily="18" charset="0"/>
                  </a:endParaRPr>
                </a:p>
              </p:txBody>
            </p:sp>
            <p:sp>
              <p:nvSpPr>
                <p:cNvPr id="7181" name="Text Box 28"/>
                <p:cNvSpPr/>
                <p:nvPr/>
              </p:nvSpPr>
              <p:spPr>
                <a:xfrm>
                  <a:off x="10722694" y="3646935"/>
                  <a:ext cx="312181" cy="400311"/>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6</a:t>
                  </a:r>
                  <a:endParaRPr lang="en-US" altLang="zh-CN" sz="2000" b="1">
                    <a:latin typeface="Times New Roman" panose="02020603050405020304" pitchFamily="18" charset="0"/>
                  </a:endParaRPr>
                </a:p>
              </p:txBody>
            </p:sp>
          </p:grpSp>
        </p:grpSp>
        <p:sp>
          <p:nvSpPr>
            <p:cNvPr id="7176" name="文本框 146"/>
            <p:cNvSpPr/>
            <p:nvPr/>
          </p:nvSpPr>
          <p:spPr>
            <a:xfrm>
              <a:off x="9256241" y="3084796"/>
              <a:ext cx="510459" cy="40011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ea typeface="Times New Roman" panose="02020603050405020304" pitchFamily="18" charset="0"/>
                </a:rPr>
                <a:t>(3)</a:t>
              </a:r>
              <a:endParaRPr lang="zh-CN" altLang="en-US" sz="2000" b="1">
                <a:latin typeface="Times New Roman" panose="02020603050405020304" pitchFamily="18" charset="0"/>
                <a:ea typeface="Times New Roman" panose="02020603050405020304" pitchFamily="18"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wipe(left)">
                                      <p:cBhvr>
                                        <p:cTn id="7" dur="500"/>
                                        <p:tgtEl>
                                          <p:spTgt spid="717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wipe(left)">
                                      <p:cBhvr>
                                        <p:cTn id="12"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矩形 142"/>
          <p:cNvSpPr/>
          <p:nvPr/>
        </p:nvSpPr>
        <p:spPr>
          <a:xfrm>
            <a:off x="76200" y="593725"/>
            <a:ext cx="7772400" cy="112712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FontTx/>
              <a:buNone/>
            </a:pPr>
            <a:r>
              <a:rPr lang="zh-CN" altLang="en-US" b="1">
                <a:latin typeface="Times New Roman" panose="02020603050405020304" pitchFamily="18" charset="0"/>
                <a:ea typeface="Times New Roman" panose="02020603050405020304" pitchFamily="18" charset="0"/>
              </a:rPr>
              <a:t> </a:t>
            </a:r>
            <a:r>
              <a:rPr lang="zh-CN" altLang="en-US" b="1">
                <a:solidFill>
                  <a:srgbClr val="00B0F0"/>
                </a:solidFill>
                <a:latin typeface="Times New Roman" panose="02020603050405020304" pitchFamily="18" charset="0"/>
                <a:ea typeface="Times New Roman" panose="02020603050405020304" pitchFamily="18" charset="0"/>
              </a:rPr>
              <a:t> </a:t>
            </a:r>
            <a:r>
              <a:rPr lang="zh-CN" altLang="en-US" b="1">
                <a:solidFill>
                  <a:srgbClr val="00B0F0"/>
                </a:solidFill>
                <a:latin typeface="Times New Roman" panose="02020603050405020304" pitchFamily="18" charset="0"/>
                <a:ea typeface="楷体" panose="02010609060101010101" pitchFamily="49" charset="-122"/>
              </a:rPr>
              <a:t>思考</a:t>
            </a:r>
            <a:r>
              <a:rPr lang="en-US" altLang="zh-CN" b="1">
                <a:solidFill>
                  <a:srgbClr val="00B0F0"/>
                </a:solidFill>
                <a:latin typeface="Times New Roman" panose="02020603050405020304" pitchFamily="18" charset="0"/>
                <a:ea typeface="楷体" panose="02010609060101010101" pitchFamily="49" charset="-122"/>
              </a:rPr>
              <a:t>1</a:t>
            </a:r>
            <a:r>
              <a:rPr lang="zh-CN" altLang="en-US" b="1">
                <a:solidFill>
                  <a:srgbClr val="00B0F0"/>
                </a:solidFill>
                <a:latin typeface="Times New Roman" panose="02020603050405020304" pitchFamily="18" charset="0"/>
                <a:ea typeface="楷体" panose="02010609060101010101" pitchFamily="49" charset="-122"/>
              </a:rPr>
              <a:t> </a:t>
            </a:r>
            <a:r>
              <a:rPr lang="zh-CN" altLang="en-US" b="1">
                <a:latin typeface="Times New Roman" panose="02020603050405020304" pitchFamily="18" charset="0"/>
                <a:ea typeface="楷体" panose="02010609060101010101" pitchFamily="49" charset="-122"/>
              </a:rPr>
              <a:t>由函数知识可知，图</a:t>
            </a:r>
            <a:r>
              <a:rPr lang="en-US" altLang="zh-CN" b="1">
                <a:latin typeface="Times New Roman" panose="02020603050405020304" pitchFamily="18" charset="0"/>
                <a:ea typeface="楷体" panose="02010609060101010101" pitchFamily="49" charset="-122"/>
              </a:rPr>
              <a:t>(3)</a:t>
            </a:r>
            <a:r>
              <a:rPr lang="zh-CN" altLang="en-US" b="1">
                <a:latin typeface="Times New Roman" panose="02020603050405020304" pitchFamily="18" charset="0"/>
                <a:ea typeface="楷体" panose="02010609060101010101" pitchFamily="49" charset="-122"/>
              </a:rPr>
              <a:t>中的钟形曲线是一个函数.  那么，这个函数是否存在解析式呢?</a:t>
            </a:r>
            <a:endParaRPr lang="en-US" altLang="zh-CN" b="1">
              <a:latin typeface="Times New Roman" panose="02020603050405020304" pitchFamily="18" charset="0"/>
              <a:ea typeface="楷体" panose="02010609060101010101" pitchFamily="49" charset="-122"/>
            </a:endParaRPr>
          </a:p>
        </p:txBody>
      </p:sp>
      <p:grpSp>
        <p:nvGrpSpPr>
          <p:cNvPr id="8195" name="组合 147"/>
          <p:cNvGrpSpPr/>
          <p:nvPr/>
        </p:nvGrpSpPr>
        <p:grpSpPr>
          <a:xfrm>
            <a:off x="7881938" y="593725"/>
            <a:ext cx="4191000" cy="3332163"/>
            <a:chOff x="7093955" y="153240"/>
            <a:chExt cx="4191000" cy="3331666"/>
          </a:xfrm>
        </p:grpSpPr>
        <p:grpSp>
          <p:nvGrpSpPr>
            <p:cNvPr id="8200" name="组合 144"/>
            <p:cNvGrpSpPr/>
            <p:nvPr/>
          </p:nvGrpSpPr>
          <p:grpSpPr>
            <a:xfrm>
              <a:off x="7093955" y="153240"/>
              <a:ext cx="4191000" cy="3105419"/>
              <a:chOff x="7467600" y="184673"/>
              <a:chExt cx="4191000" cy="3105419"/>
            </a:xfrm>
          </p:grpSpPr>
          <p:pic>
            <p:nvPicPr>
              <p:cNvPr id="8202" name="图片 143"/>
              <p:cNvPicPr>
                <a:picLocks noChangeAspect="1"/>
              </p:cNvPicPr>
              <p:nvPr/>
            </p:nvPicPr>
            <p:blipFill>
              <a:blip r:embed="rId1"/>
              <a:stretch>
                <a:fillRect/>
              </a:stretch>
            </p:blipFill>
            <p:spPr>
              <a:xfrm>
                <a:off x="8216828" y="1410935"/>
                <a:ext cx="3097068" cy="1453211"/>
              </a:xfrm>
              <a:prstGeom prst="rect">
                <a:avLst/>
              </a:prstGeom>
              <a:noFill/>
              <a:ln>
                <a:noFill/>
                <a:miter lim="800000"/>
                <a:headEnd/>
                <a:tailEnd/>
              </a:ln>
            </p:spPr>
          </p:pic>
          <p:grpSp>
            <p:nvGrpSpPr>
              <p:cNvPr id="8203" name="组合 99"/>
              <p:cNvGrpSpPr>
                <a:grpSpLocks noChangeAspect="1"/>
              </p:cNvGrpSpPr>
              <p:nvPr/>
            </p:nvGrpSpPr>
            <p:grpSpPr>
              <a:xfrm>
                <a:off x="7467600" y="184673"/>
                <a:ext cx="4191000" cy="3105419"/>
                <a:chOff x="7692214" y="1242242"/>
                <a:chExt cx="3824275" cy="2833686"/>
              </a:xfrm>
            </p:grpSpPr>
            <p:grpSp>
              <p:nvGrpSpPr>
                <p:cNvPr id="8204" name="组合 105"/>
                <p:cNvGrpSpPr/>
                <p:nvPr/>
              </p:nvGrpSpPr>
              <p:grpSpPr>
                <a:xfrm>
                  <a:off x="7692214" y="1242242"/>
                  <a:ext cx="3824275" cy="2833686"/>
                  <a:chOff x="1841501" y="1431071"/>
                  <a:chExt cx="3824564" cy="2833708"/>
                </a:xfrm>
              </p:grpSpPr>
              <p:grpSp>
                <p:nvGrpSpPr>
                  <p:cNvPr id="8207" name="Group 46"/>
                  <p:cNvGrpSpPr/>
                  <p:nvPr/>
                </p:nvGrpSpPr>
                <p:grpSpPr>
                  <a:xfrm>
                    <a:off x="1841501" y="1431071"/>
                    <a:ext cx="3763964" cy="2828926"/>
                    <a:chOff x="143" y="1833"/>
                    <a:chExt cx="2580" cy="1957"/>
                  </a:xfrm>
                </p:grpSpPr>
                <p:grpSp>
                  <p:nvGrpSpPr>
                    <p:cNvPr id="8209" name="Group 45"/>
                    <p:cNvGrpSpPr/>
                    <p:nvPr/>
                  </p:nvGrpSpPr>
                  <p:grpSpPr>
                    <a:xfrm>
                      <a:off x="143" y="1833"/>
                      <a:ext cx="1777" cy="1957"/>
                      <a:chOff x="143" y="1833"/>
                      <a:chExt cx="1777" cy="1957"/>
                    </a:xfrm>
                  </p:grpSpPr>
                  <p:sp>
                    <p:nvSpPr>
                      <p:cNvPr id="8217" name="Text Box 24"/>
                      <p:cNvSpPr/>
                      <p:nvPr/>
                    </p:nvSpPr>
                    <p:spPr>
                      <a:xfrm>
                        <a:off x="334" y="3404"/>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a:t>
                        </a:r>
                        <a:endParaRPr lang="en-US" altLang="zh-CN" sz="2000" b="1">
                          <a:latin typeface="Times New Roman" panose="02020603050405020304" pitchFamily="18" charset="0"/>
                        </a:endParaRPr>
                      </a:p>
                    </p:txBody>
                  </p:sp>
                  <p:sp>
                    <p:nvSpPr>
                      <p:cNvPr id="8218" name="Text Box 26"/>
                      <p:cNvSpPr/>
                      <p:nvPr/>
                    </p:nvSpPr>
                    <p:spPr>
                      <a:xfrm>
                        <a:off x="570" y="3513"/>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-6</a:t>
                        </a:r>
                        <a:endParaRPr lang="en-US" altLang="zh-CN" sz="2000" b="1">
                          <a:latin typeface="Times New Roman" panose="02020603050405020304" pitchFamily="18" charset="0"/>
                        </a:endParaRPr>
                      </a:p>
                    </p:txBody>
                  </p:sp>
                  <p:sp>
                    <p:nvSpPr>
                      <p:cNvPr id="8219" name="Text Box 27"/>
                      <p:cNvSpPr/>
                      <p:nvPr/>
                    </p:nvSpPr>
                    <p:spPr>
                      <a:xfrm>
                        <a:off x="807" y="3503"/>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-4</a:t>
                        </a:r>
                        <a:endParaRPr lang="en-US" altLang="zh-CN" sz="2000" b="1">
                          <a:latin typeface="Times New Roman" panose="02020603050405020304" pitchFamily="18" charset="0"/>
                        </a:endParaRPr>
                      </a:p>
                    </p:txBody>
                  </p:sp>
                  <p:sp>
                    <p:nvSpPr>
                      <p:cNvPr id="8220" name="Text Box 28"/>
                      <p:cNvSpPr/>
                      <p:nvPr/>
                    </p:nvSpPr>
                    <p:spPr>
                      <a:xfrm>
                        <a:off x="1706" y="3497"/>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2</a:t>
                        </a:r>
                        <a:endParaRPr lang="en-US" altLang="zh-CN" sz="2000" b="1">
                          <a:latin typeface="Times New Roman" panose="02020603050405020304" pitchFamily="18" charset="0"/>
                        </a:endParaRPr>
                      </a:p>
                    </p:txBody>
                  </p:sp>
                  <p:sp>
                    <p:nvSpPr>
                      <p:cNvPr id="8221" name="Text Box 29"/>
                      <p:cNvSpPr/>
                      <p:nvPr/>
                    </p:nvSpPr>
                    <p:spPr>
                      <a:xfrm>
                        <a:off x="1420" y="3499"/>
                        <a:ext cx="21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a:t>
                        </a:r>
                        <a:endParaRPr lang="en-US" altLang="zh-CN" sz="2000" b="1">
                          <a:latin typeface="Times New Roman" panose="02020603050405020304" pitchFamily="18" charset="0"/>
                        </a:endParaRPr>
                      </a:p>
                    </p:txBody>
                  </p:sp>
                  <p:sp>
                    <p:nvSpPr>
                      <p:cNvPr id="8222" name="Text Box 30"/>
                      <p:cNvSpPr/>
                      <p:nvPr/>
                    </p:nvSpPr>
                    <p:spPr>
                      <a:xfrm>
                        <a:off x="1082" y="3508"/>
                        <a:ext cx="273"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-2</a:t>
                        </a:r>
                        <a:endParaRPr lang="en-US" altLang="zh-CN" sz="2000" b="1">
                          <a:latin typeface="Times New Roman" panose="02020603050405020304" pitchFamily="18" charset="0"/>
                        </a:endParaRPr>
                      </a:p>
                    </p:txBody>
                  </p:sp>
                  <p:sp>
                    <p:nvSpPr>
                      <p:cNvPr id="8223" name="Text Box 36"/>
                      <p:cNvSpPr/>
                      <p:nvPr/>
                    </p:nvSpPr>
                    <p:spPr>
                      <a:xfrm>
                        <a:off x="567" y="1833"/>
                        <a:ext cx="355" cy="253"/>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i="1">
                            <a:latin typeface="Times New Roman" panose="02020603050405020304" pitchFamily="18" charset="0"/>
                          </a:rPr>
                          <a:t>f</a:t>
                        </a:r>
                        <a:r>
                          <a:rPr lang="en-US" altLang="zh-CN" sz="2000" b="1">
                            <a:latin typeface="Times New Roman" panose="02020603050405020304" pitchFamily="18" charset="0"/>
                          </a:rPr>
                          <a:t>(</a:t>
                        </a:r>
                        <a:r>
                          <a:rPr lang="en-US" altLang="zh-CN" sz="2000" b="1" i="1">
                            <a:latin typeface="Times New Roman" panose="02020603050405020304" pitchFamily="18" charset="0"/>
                          </a:rPr>
                          <a:t>x</a:t>
                        </a:r>
                        <a:r>
                          <a:rPr lang="en-US" altLang="zh-CN" sz="2000" b="1">
                            <a:latin typeface="Times New Roman" panose="02020603050405020304" pitchFamily="18" charset="0"/>
                          </a:rPr>
                          <a:t>)</a:t>
                        </a:r>
                        <a:endParaRPr lang="en-US" altLang="zh-CN" sz="2000" b="1">
                          <a:latin typeface="Times New Roman" panose="02020603050405020304" pitchFamily="18" charset="0"/>
                        </a:endParaRPr>
                      </a:p>
                    </p:txBody>
                  </p:sp>
                  <p:sp>
                    <p:nvSpPr>
                      <p:cNvPr id="8224" name="Text Box 40"/>
                      <p:cNvSpPr/>
                      <p:nvPr/>
                    </p:nvSpPr>
                    <p:spPr>
                      <a:xfrm>
                        <a:off x="150" y="3064"/>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0.05</a:t>
                        </a:r>
                        <a:endParaRPr lang="en-US" altLang="zh-CN" sz="2000" b="1">
                          <a:latin typeface="Times New Roman" panose="02020603050405020304" pitchFamily="18" charset="0"/>
                        </a:endParaRPr>
                      </a:p>
                    </p:txBody>
                  </p:sp>
                  <p:sp>
                    <p:nvSpPr>
                      <p:cNvPr id="8225" name="Text Box 41"/>
                      <p:cNvSpPr/>
                      <p:nvPr/>
                    </p:nvSpPr>
                    <p:spPr>
                      <a:xfrm>
                        <a:off x="150" y="2755"/>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0.10</a:t>
                        </a:r>
                        <a:endParaRPr lang="en-US" altLang="zh-CN" sz="2000" b="1">
                          <a:latin typeface="Times New Roman" panose="02020603050405020304" pitchFamily="18" charset="0"/>
                        </a:endParaRPr>
                      </a:p>
                    </p:txBody>
                  </p:sp>
                  <p:sp>
                    <p:nvSpPr>
                      <p:cNvPr id="8226" name="Text Box 42"/>
                      <p:cNvSpPr/>
                      <p:nvPr/>
                    </p:nvSpPr>
                    <p:spPr>
                      <a:xfrm>
                        <a:off x="150" y="2444"/>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0.15</a:t>
                        </a:r>
                        <a:endParaRPr lang="en-US" altLang="zh-CN" sz="2000" b="1">
                          <a:latin typeface="Times New Roman" panose="02020603050405020304" pitchFamily="18" charset="0"/>
                        </a:endParaRPr>
                      </a:p>
                    </p:txBody>
                  </p:sp>
                  <p:sp>
                    <p:nvSpPr>
                      <p:cNvPr id="8227" name="Text Box 43"/>
                      <p:cNvSpPr/>
                      <p:nvPr/>
                    </p:nvSpPr>
                    <p:spPr>
                      <a:xfrm>
                        <a:off x="143" y="2142"/>
                        <a:ext cx="434" cy="277"/>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0.20</a:t>
                        </a:r>
                        <a:endParaRPr lang="en-US" altLang="zh-CN" sz="2000" b="1">
                          <a:latin typeface="Times New Roman" panose="02020603050405020304" pitchFamily="18" charset="0"/>
                        </a:endParaRPr>
                      </a:p>
                    </p:txBody>
                  </p:sp>
                </p:grpSp>
                <p:grpSp>
                  <p:nvGrpSpPr>
                    <p:cNvPr id="8210" name="Group 18"/>
                    <p:cNvGrpSpPr/>
                    <p:nvPr/>
                  </p:nvGrpSpPr>
                  <p:grpSpPr>
                    <a:xfrm>
                      <a:off x="549" y="1896"/>
                      <a:ext cx="2174" cy="1648"/>
                      <a:chOff x="1001" y="1326"/>
                      <a:chExt cx="2419" cy="1915"/>
                    </a:xfrm>
                  </p:grpSpPr>
                  <p:cxnSp>
                    <p:nvCxnSpPr>
                      <p:cNvPr id="8215" name="Line 14"/>
                      <p:cNvCxnSpPr/>
                      <p:nvPr/>
                    </p:nvCxnSpPr>
                    <p:spPr>
                      <a:xfrm flipV="1">
                        <a:off x="1001" y="3225"/>
                        <a:ext cx="2419" cy="12"/>
                      </a:xfrm>
                      <a:prstGeom prst="line">
                        <a:avLst/>
                      </a:prstGeom>
                      <a:noFill/>
                      <a:ln w="28575">
                        <a:solidFill>
                          <a:schemeClr val="tx1"/>
                        </a:solidFill>
                        <a:miter lim="800000"/>
                        <a:tailEnd type="triangle"/>
                      </a:ln>
                      <a:effectLst/>
                    </p:spPr>
                  </p:cxnSp>
                  <p:cxnSp>
                    <p:nvCxnSpPr>
                      <p:cNvPr id="8216" name="Line 17"/>
                      <p:cNvCxnSpPr/>
                      <p:nvPr/>
                    </p:nvCxnSpPr>
                    <p:spPr>
                      <a:xfrm flipH="1" flipV="1">
                        <a:off x="1010" y="1326"/>
                        <a:ext cx="0" cy="1915"/>
                      </a:xfrm>
                      <a:prstGeom prst="line">
                        <a:avLst/>
                      </a:prstGeom>
                      <a:noFill/>
                      <a:ln w="28575">
                        <a:solidFill>
                          <a:schemeClr val="tx1"/>
                        </a:solidFill>
                        <a:miter lim="800000"/>
                        <a:tailEnd type="triangle"/>
                      </a:ln>
                      <a:effectLst/>
                    </p:spPr>
                  </p:cxnSp>
                </p:grpSp>
                <p:cxnSp>
                  <p:nvCxnSpPr>
                    <p:cNvPr id="8211" name="Line 31"/>
                    <p:cNvCxnSpPr/>
                    <p:nvPr/>
                  </p:nvCxnSpPr>
                  <p:spPr>
                    <a:xfrm>
                      <a:off x="553" y="3216"/>
                      <a:ext cx="48" cy="0"/>
                    </a:xfrm>
                    <a:prstGeom prst="line">
                      <a:avLst/>
                    </a:prstGeom>
                    <a:noFill/>
                    <a:ln>
                      <a:solidFill>
                        <a:schemeClr val="tx1"/>
                      </a:solidFill>
                      <a:miter lim="800000"/>
                    </a:ln>
                    <a:effectLst/>
                  </p:spPr>
                </p:cxnSp>
                <p:cxnSp>
                  <p:nvCxnSpPr>
                    <p:cNvPr id="8212" name="Line 32"/>
                    <p:cNvCxnSpPr/>
                    <p:nvPr/>
                  </p:nvCxnSpPr>
                  <p:spPr>
                    <a:xfrm>
                      <a:off x="553" y="2899"/>
                      <a:ext cx="48" cy="0"/>
                    </a:xfrm>
                    <a:prstGeom prst="line">
                      <a:avLst/>
                    </a:prstGeom>
                    <a:noFill/>
                    <a:ln>
                      <a:solidFill>
                        <a:schemeClr val="tx1"/>
                      </a:solidFill>
                      <a:miter lim="800000"/>
                    </a:ln>
                    <a:effectLst/>
                  </p:spPr>
                </p:cxnSp>
                <p:cxnSp>
                  <p:nvCxnSpPr>
                    <p:cNvPr id="8213" name="Line 33"/>
                    <p:cNvCxnSpPr/>
                    <p:nvPr/>
                  </p:nvCxnSpPr>
                  <p:spPr>
                    <a:xfrm>
                      <a:off x="553" y="2583"/>
                      <a:ext cx="48" cy="0"/>
                    </a:xfrm>
                    <a:prstGeom prst="line">
                      <a:avLst/>
                    </a:prstGeom>
                    <a:noFill/>
                    <a:ln>
                      <a:solidFill>
                        <a:schemeClr val="tx1"/>
                      </a:solidFill>
                      <a:miter lim="800000"/>
                    </a:ln>
                    <a:effectLst/>
                  </p:spPr>
                </p:cxnSp>
                <p:cxnSp>
                  <p:nvCxnSpPr>
                    <p:cNvPr id="8214" name="Line 34"/>
                    <p:cNvCxnSpPr/>
                    <p:nvPr/>
                  </p:nvCxnSpPr>
                  <p:spPr>
                    <a:xfrm>
                      <a:off x="553" y="2267"/>
                      <a:ext cx="48" cy="0"/>
                    </a:xfrm>
                    <a:prstGeom prst="line">
                      <a:avLst/>
                    </a:prstGeom>
                    <a:noFill/>
                    <a:ln>
                      <a:solidFill>
                        <a:schemeClr val="tx1"/>
                      </a:solidFill>
                      <a:miter lim="800000"/>
                    </a:ln>
                    <a:effectLst/>
                  </p:spPr>
                </p:cxnSp>
              </p:grpSp>
              <p:sp>
                <p:nvSpPr>
                  <p:cNvPr id="8208" name="Text Box 36"/>
                  <p:cNvSpPr/>
                  <p:nvPr/>
                </p:nvSpPr>
                <p:spPr>
                  <a:xfrm>
                    <a:off x="5309877" y="3864669"/>
                    <a:ext cx="356188" cy="400110"/>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i="1">
                        <a:latin typeface="Times New Roman" panose="02020603050405020304" pitchFamily="18" charset="0"/>
                      </a:rPr>
                      <a:t>X</a:t>
                    </a:r>
                    <a:endParaRPr lang="en-US" altLang="zh-CN" sz="2000" b="1" i="1">
                      <a:latin typeface="Times New Roman" panose="02020603050405020304" pitchFamily="18" charset="0"/>
                    </a:endParaRPr>
                  </a:p>
                </p:txBody>
              </p:sp>
            </p:grpSp>
            <p:sp>
              <p:nvSpPr>
                <p:cNvPr id="8205" name="Text Box 28"/>
                <p:cNvSpPr/>
                <p:nvPr/>
              </p:nvSpPr>
              <p:spPr>
                <a:xfrm>
                  <a:off x="10329454" y="3637759"/>
                  <a:ext cx="312181" cy="400311"/>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4</a:t>
                  </a:r>
                  <a:endParaRPr lang="en-US" altLang="zh-CN" sz="2000" b="1">
                    <a:latin typeface="Times New Roman" panose="02020603050405020304" pitchFamily="18" charset="0"/>
                  </a:endParaRPr>
                </a:p>
              </p:txBody>
            </p:sp>
            <p:sp>
              <p:nvSpPr>
                <p:cNvPr id="8206" name="Text Box 28"/>
                <p:cNvSpPr/>
                <p:nvPr/>
              </p:nvSpPr>
              <p:spPr>
                <a:xfrm>
                  <a:off x="10722694" y="3646935"/>
                  <a:ext cx="312181" cy="400311"/>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rPr>
                    <a:t>6</a:t>
                  </a:r>
                  <a:endParaRPr lang="en-US" altLang="zh-CN" sz="2000" b="1">
                    <a:latin typeface="Times New Roman" panose="02020603050405020304" pitchFamily="18" charset="0"/>
                  </a:endParaRPr>
                </a:p>
              </p:txBody>
            </p:sp>
          </p:grpSp>
        </p:grpSp>
        <p:sp>
          <p:nvSpPr>
            <p:cNvPr id="8201" name="文本框 146"/>
            <p:cNvSpPr/>
            <p:nvPr/>
          </p:nvSpPr>
          <p:spPr>
            <a:xfrm>
              <a:off x="9256241" y="3084796"/>
              <a:ext cx="510459" cy="40011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ea typeface="Times New Roman" panose="02020603050405020304" pitchFamily="18" charset="0"/>
                </a:rPr>
                <a:t>(3)</a:t>
              </a:r>
              <a:endParaRPr lang="zh-CN" altLang="en-US" sz="2000" b="1">
                <a:latin typeface="Times New Roman" panose="02020603050405020304" pitchFamily="18" charset="0"/>
                <a:ea typeface="Times New Roman" panose="02020603050405020304" pitchFamily="18" charset="0"/>
              </a:endParaRPr>
            </a:p>
          </p:txBody>
        </p:sp>
      </p:grpSp>
      <p:sp>
        <p:nvSpPr>
          <p:cNvPr id="8196" name="矩形 98"/>
          <p:cNvSpPr/>
          <p:nvPr/>
        </p:nvSpPr>
        <p:spPr>
          <a:xfrm>
            <a:off x="119063" y="1657350"/>
            <a:ext cx="7881937" cy="1052513"/>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457200">
              <a:lnSpc>
                <a:spcPct val="120000"/>
              </a:lnSpc>
              <a:spcBef>
                <a:spcPct val="0"/>
              </a:spcBef>
              <a:buFontTx/>
              <a:buNone/>
            </a:pPr>
            <a:r>
              <a:rPr lang="zh-CN" altLang="en-US" sz="2600" b="1">
                <a:latin typeface="Times New Roman" panose="02020603050405020304" pitchFamily="18" charset="0"/>
                <a:ea typeface="Times New Roman" panose="02020603050405020304" pitchFamily="18" charset="0"/>
              </a:rPr>
              <a:t>答案是肯定的. 在数学家的不懈努力下，找到了以下刻画随机误差分布的解析式:</a:t>
            </a:r>
            <a:endParaRPr lang="zh-CN" altLang="en-US" sz="2600" b="1">
              <a:latin typeface="Times New Roman" panose="02020603050405020304" pitchFamily="18" charset="0"/>
              <a:ea typeface="Times New Roman" panose="02020603050405020304" pitchFamily="18" charset="0"/>
            </a:endParaRPr>
          </a:p>
        </p:txBody>
      </p:sp>
      <p:graphicFrame>
        <p:nvGraphicFramePr>
          <p:cNvPr id="8197" name="对象 18"/>
          <p:cNvGraphicFramePr>
            <a:graphicFrameLocks noChangeAspect="1"/>
          </p:cNvGraphicFramePr>
          <p:nvPr/>
        </p:nvGraphicFramePr>
        <p:xfrm>
          <a:off x="1457325" y="2647950"/>
          <a:ext cx="4413250" cy="1136650"/>
        </p:xfrm>
        <a:graphic>
          <a:graphicData uri="http://schemas.openxmlformats.org/presentationml/2006/ole">
            <mc:AlternateContent xmlns:mc="http://schemas.openxmlformats.org/markup-compatibility/2006">
              <mc:Choice xmlns:v="urn:schemas-microsoft-com:vml" Requires="v">
                <p:oleObj spid="_x0000_s1039" name="Equation" r:id="rId2" imgW="1879600" imgH="482600" progId="Equation.DSMT4">
                  <p:embed/>
                </p:oleObj>
              </mc:Choice>
              <mc:Fallback>
                <p:oleObj name="Equation" r:id="rId2" imgW="1879600" imgH="482600" progId="Equation.DSMT4">
                  <p:embed/>
                  <p:pic>
                    <p:nvPicPr>
                      <p:cNvPr id="0" name="OLE substitute image"/>
                      <p:cNvPicPr/>
                      <p:nvPr/>
                    </p:nvPicPr>
                    <p:blipFill>
                      <a:blip r:embed="rId3"/>
                      <a:stretch>
                        <a:fillRect/>
                      </a:stretch>
                    </p:blipFill>
                    <p:spPr>
                      <a:xfrm>
                        <a:off x="1457325" y="2647950"/>
                        <a:ext cx="4413250" cy="1136650"/>
                      </a:xfrm>
                      <a:prstGeom prst="rect">
                        <a:avLst/>
                      </a:prstGeom>
                      <a:noFill/>
                      <a:ln>
                        <a:noFill/>
                        <a:miter lim="800000"/>
                        <a:headEnd/>
                        <a:tailEnd/>
                      </a:ln>
                    </p:spPr>
                  </p:pic>
                </p:oleObj>
              </mc:Fallback>
            </mc:AlternateContent>
          </a:graphicData>
        </a:graphic>
      </p:graphicFrame>
      <p:sp>
        <p:nvSpPr>
          <p:cNvPr id="8198" name="矩形 1"/>
          <p:cNvSpPr/>
          <p:nvPr/>
        </p:nvSpPr>
        <p:spPr>
          <a:xfrm>
            <a:off x="115888" y="3884613"/>
            <a:ext cx="11853862" cy="2973387"/>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20000"/>
              </a:lnSpc>
            </a:pPr>
            <a:r>
              <a:rPr lang="zh-CN" altLang="en-US" sz="2600" b="1" spc="0">
                <a:latin typeface="Times New Roman" panose="02020603050405020304" pitchFamily="18" charset="0"/>
                <a:ea typeface="Times New Roman" panose="02020603050405020304" pitchFamily="18" charset="0"/>
              </a:rPr>
              <a:t>其中</a:t>
            </a:r>
            <a:r>
              <a:rPr lang="zh-CN" altLang="en-US" sz="2600" b="1" i="1" spc="0">
                <a:latin typeface="Times New Roman" panose="02020603050405020304" pitchFamily="18" charset="0"/>
                <a:ea typeface="Times New Roman" panose="02020603050405020304" pitchFamily="18" charset="0"/>
              </a:rPr>
              <a:t>μ</a:t>
            </a:r>
            <a:r>
              <a:rPr lang="zh-CN" altLang="en-US" sz="2600" b="1" spc="0">
                <a:latin typeface="Times New Roman" panose="02020603050405020304" pitchFamily="18" charset="0"/>
                <a:ea typeface="Times New Roman" panose="02020603050405020304" pitchFamily="18" charset="0"/>
              </a:rPr>
              <a:t>∈R，</a:t>
            </a:r>
            <a:r>
              <a:rPr lang="el-GR" altLang="zh-CN" sz="2600" b="1" i="1" spc="0">
                <a:latin typeface="Times New Roman" panose="02020603050405020304" pitchFamily="18" charset="0"/>
                <a:ea typeface="Times New Roman" panose="02020603050405020304" pitchFamily="18" charset="0"/>
              </a:rPr>
              <a:t>σ</a:t>
            </a:r>
            <a:r>
              <a:rPr lang="zh-CN" altLang="en-US" sz="2600" b="1" spc="0">
                <a:latin typeface="Times New Roman" panose="02020603050405020304" pitchFamily="18" charset="0"/>
                <a:ea typeface="Times New Roman" panose="02020603050405020304" pitchFamily="18" charset="0"/>
              </a:rPr>
              <a:t>&gt;0为参数.</a:t>
            </a:r>
            <a:endParaRPr lang="en-US" altLang="zh-CN" sz="2600" b="1">
              <a:latin typeface="Times New Roman" panose="02020603050405020304" pitchFamily="18" charset="0"/>
              <a:ea typeface="Times New Roman" panose="02020603050405020304" pitchFamily="18" charset="0"/>
            </a:endParaRPr>
          </a:p>
          <a:p>
            <a:pPr marL="0" marR="0" lvl="0" indent="457200">
              <a:lnSpc>
                <a:spcPct val="120000"/>
              </a:lnSpc>
            </a:pPr>
            <a:r>
              <a:rPr lang="zh-CN" altLang="en-US" sz="2600" b="1" spc="0">
                <a:latin typeface="Times New Roman" panose="02020603050405020304" pitchFamily="18" charset="0"/>
                <a:ea typeface="Times New Roman" panose="02020603050405020304" pitchFamily="18" charset="0"/>
              </a:rPr>
              <a:t>显然，对任意的</a:t>
            </a:r>
            <a:r>
              <a:rPr lang="zh-CN" altLang="en-US" sz="2600" b="1" i="1" spc="0">
                <a:latin typeface="Times New Roman" panose="02020603050405020304" pitchFamily="18" charset="0"/>
                <a:ea typeface="Times New Roman" panose="02020603050405020304" pitchFamily="18" charset="0"/>
              </a:rPr>
              <a:t>x</a:t>
            </a:r>
            <a:r>
              <a:rPr lang="zh-CN" altLang="en-US" sz="2600" b="1" spc="0">
                <a:latin typeface="Times New Roman" panose="02020603050405020304" pitchFamily="18" charset="0"/>
                <a:ea typeface="Times New Roman" panose="02020603050405020304" pitchFamily="18" charset="0"/>
              </a:rPr>
              <a:t>∈R，</a:t>
            </a:r>
            <a:r>
              <a:rPr lang="zh-CN" altLang="en-US" sz="2600" b="1" i="1" spc="0">
                <a:latin typeface="Times New Roman" panose="02020603050405020304" pitchFamily="18" charset="0"/>
                <a:ea typeface="Times New Roman" panose="02020603050405020304" pitchFamily="18" charset="0"/>
              </a:rPr>
              <a:t>f</a:t>
            </a:r>
            <a:r>
              <a:rPr lang="zh-CN" altLang="en-US" sz="2600" b="1" spc="0">
                <a:latin typeface="Times New Roman" panose="02020603050405020304" pitchFamily="18" charset="0"/>
                <a:ea typeface="Times New Roman" panose="02020603050405020304" pitchFamily="18" charset="0"/>
              </a:rPr>
              <a:t>(</a:t>
            </a:r>
            <a:r>
              <a:rPr lang="zh-CN" altLang="en-US" sz="2600" b="1" i="1" spc="0">
                <a:latin typeface="Times New Roman" panose="02020603050405020304" pitchFamily="18" charset="0"/>
                <a:ea typeface="Times New Roman" panose="02020603050405020304" pitchFamily="18" charset="0"/>
              </a:rPr>
              <a:t>x</a:t>
            </a:r>
            <a:r>
              <a:rPr lang="zh-CN" altLang="en-US" sz="2600" b="1" spc="0">
                <a:latin typeface="Times New Roman" panose="02020603050405020304" pitchFamily="18" charset="0"/>
                <a:ea typeface="Times New Roman" panose="02020603050405020304" pitchFamily="18" charset="0"/>
              </a:rPr>
              <a:t>)&gt;0，它的图象在</a:t>
            </a:r>
            <a:r>
              <a:rPr lang="zh-CN" altLang="en-US" sz="2600" b="1" i="1" spc="0">
                <a:latin typeface="Times New Roman" panose="02020603050405020304" pitchFamily="18" charset="0"/>
                <a:ea typeface="Times New Roman" panose="02020603050405020304" pitchFamily="18" charset="0"/>
              </a:rPr>
              <a:t>x</a:t>
            </a:r>
            <a:r>
              <a:rPr lang="zh-CN" altLang="en-US" sz="2600" b="1" spc="0">
                <a:latin typeface="Times New Roman" panose="02020603050405020304" pitchFamily="18" charset="0"/>
                <a:ea typeface="Times New Roman" panose="02020603050405020304" pitchFamily="18" charset="0"/>
              </a:rPr>
              <a:t>轴的上方，可以证明</a:t>
            </a:r>
            <a:r>
              <a:rPr lang="zh-CN" altLang="en-US" sz="2600" b="1" i="1" spc="0">
                <a:latin typeface="Times New Roman" panose="02020603050405020304" pitchFamily="18" charset="0"/>
                <a:ea typeface="Times New Roman" panose="02020603050405020304" pitchFamily="18" charset="0"/>
              </a:rPr>
              <a:t>x</a:t>
            </a:r>
            <a:r>
              <a:rPr lang="zh-CN" altLang="en-US" sz="2600" b="1" spc="0">
                <a:latin typeface="Times New Roman" panose="02020603050405020304" pitchFamily="18" charset="0"/>
                <a:ea typeface="Times New Roman" panose="02020603050405020304" pitchFamily="18" charset="0"/>
              </a:rPr>
              <a:t>轴和曲线之间的区域的面积为1.  我们称</a:t>
            </a:r>
            <a:r>
              <a:rPr lang="zh-CN" altLang="en-US" sz="2600" b="1" i="1" spc="0">
                <a:latin typeface="Times New Roman" panose="02020603050405020304" pitchFamily="18" charset="0"/>
                <a:ea typeface="Times New Roman" panose="02020603050405020304" pitchFamily="18" charset="0"/>
              </a:rPr>
              <a:t>f</a:t>
            </a:r>
            <a:r>
              <a:rPr lang="zh-CN" altLang="en-US" sz="2600" b="1" spc="0">
                <a:latin typeface="Times New Roman" panose="02020603050405020304" pitchFamily="18" charset="0"/>
                <a:ea typeface="Times New Roman" panose="02020603050405020304" pitchFamily="18" charset="0"/>
              </a:rPr>
              <a:t>(</a:t>
            </a:r>
            <a:r>
              <a:rPr lang="zh-CN" altLang="en-US" sz="2600" b="1" i="1" spc="0">
                <a:latin typeface="Times New Roman" panose="02020603050405020304" pitchFamily="18" charset="0"/>
                <a:ea typeface="Times New Roman" panose="02020603050405020304" pitchFamily="18" charset="0"/>
              </a:rPr>
              <a:t>x</a:t>
            </a:r>
            <a:r>
              <a:rPr lang="zh-CN" altLang="en-US" sz="2600" b="1" spc="0">
                <a:latin typeface="Times New Roman" panose="02020603050405020304" pitchFamily="18" charset="0"/>
                <a:ea typeface="Times New Roman" panose="02020603050405020304" pitchFamily="18" charset="0"/>
              </a:rPr>
              <a:t>)为</a:t>
            </a:r>
            <a:r>
              <a:rPr lang="zh-CN" altLang="en-US" sz="2600" b="1" spc="0">
                <a:solidFill>
                  <a:srgbClr val="00B0F0"/>
                </a:solidFill>
                <a:latin typeface="黑体" panose="02010609060101010101" pitchFamily="49" charset="-122"/>
                <a:ea typeface="黑体" panose="02010609060101010101" pitchFamily="49" charset="-122"/>
              </a:rPr>
              <a:t>正态密度函数</a:t>
            </a:r>
            <a:r>
              <a:rPr lang="zh-CN" altLang="en-US" sz="2600" b="1" spc="0">
                <a:latin typeface="Times New Roman" panose="02020603050405020304" pitchFamily="18" charset="0"/>
                <a:ea typeface="Times New Roman" panose="02020603050405020304" pitchFamily="18" charset="0"/>
              </a:rPr>
              <a:t>，称它的图象为</a:t>
            </a:r>
            <a:r>
              <a:rPr lang="zh-CN" altLang="en-US" sz="2600" b="1" spc="0">
                <a:solidFill>
                  <a:srgbClr val="00B0F0"/>
                </a:solidFill>
                <a:latin typeface="黑体" panose="02010609060101010101" pitchFamily="49" charset="-122"/>
                <a:ea typeface="黑体" panose="02010609060101010101" pitchFamily="49" charset="-122"/>
              </a:rPr>
              <a:t>正态密度曲线</a:t>
            </a:r>
            <a:r>
              <a:rPr lang="zh-CN" altLang="en-US" sz="2600" b="1" spc="0">
                <a:latin typeface="Times New Roman" panose="02020603050405020304" pitchFamily="18" charset="0"/>
                <a:ea typeface="Times New Roman" panose="02020603050405020304" pitchFamily="18" charset="0"/>
              </a:rPr>
              <a:t>，简称</a:t>
            </a:r>
            <a:r>
              <a:rPr lang="zh-CN" altLang="en-US" sz="2600" b="1" spc="0">
                <a:solidFill>
                  <a:srgbClr val="00B0F0"/>
                </a:solidFill>
                <a:latin typeface="黑体" panose="02010609060101010101" pitchFamily="49" charset="-122"/>
                <a:ea typeface="黑体" panose="02010609060101010101" pitchFamily="49" charset="-122"/>
              </a:rPr>
              <a:t>正态曲线</a:t>
            </a:r>
            <a:r>
              <a:rPr lang="zh-CN" altLang="en-US" sz="2600" b="1" spc="0">
                <a:latin typeface="Times New Roman" panose="02020603050405020304" pitchFamily="18" charset="0"/>
                <a:ea typeface="Times New Roman" panose="02020603050405020304" pitchFamily="18" charset="0"/>
              </a:rPr>
              <a:t>，若随机变量</a:t>
            </a:r>
            <a:r>
              <a:rPr lang="zh-CN" altLang="en-US" sz="2600" b="1" i="1" spc="0">
                <a:latin typeface="Times New Roman" panose="02020603050405020304" pitchFamily="18" charset="0"/>
                <a:ea typeface="Times New Roman" panose="02020603050405020304" pitchFamily="18" charset="0"/>
              </a:rPr>
              <a:t>X</a:t>
            </a:r>
            <a:r>
              <a:rPr lang="zh-CN" altLang="en-US" sz="2600" b="1" spc="0">
                <a:latin typeface="Times New Roman" panose="02020603050405020304" pitchFamily="18" charset="0"/>
                <a:ea typeface="Times New Roman" panose="02020603050405020304" pitchFamily="18" charset="0"/>
              </a:rPr>
              <a:t>的概率分布密度函数为</a:t>
            </a:r>
            <a:r>
              <a:rPr lang="zh-CN" altLang="en-US" sz="2600" b="1" i="1" spc="0">
                <a:latin typeface="Times New Roman" panose="02020603050405020304" pitchFamily="18" charset="0"/>
                <a:ea typeface="Times New Roman" panose="02020603050405020304" pitchFamily="18" charset="0"/>
              </a:rPr>
              <a:t>f</a:t>
            </a:r>
            <a:r>
              <a:rPr lang="zh-CN" altLang="en-US" sz="2600" b="1" spc="0">
                <a:latin typeface="Times New Roman" panose="02020603050405020304" pitchFamily="18" charset="0"/>
                <a:ea typeface="Times New Roman" panose="02020603050405020304" pitchFamily="18" charset="0"/>
              </a:rPr>
              <a:t>(</a:t>
            </a:r>
            <a:r>
              <a:rPr lang="zh-CN" altLang="en-US" sz="2600" b="1" i="1" spc="0">
                <a:latin typeface="Times New Roman" panose="02020603050405020304" pitchFamily="18" charset="0"/>
                <a:ea typeface="Times New Roman" panose="02020603050405020304" pitchFamily="18" charset="0"/>
              </a:rPr>
              <a:t>x</a:t>
            </a:r>
            <a:r>
              <a:rPr lang="zh-CN" altLang="en-US" sz="2600" b="1" spc="0">
                <a:latin typeface="Times New Roman" panose="02020603050405020304" pitchFamily="18" charset="0"/>
                <a:ea typeface="Times New Roman" panose="02020603050405020304" pitchFamily="18" charset="0"/>
              </a:rPr>
              <a:t>)，则称随机变量</a:t>
            </a:r>
            <a:r>
              <a:rPr lang="zh-CN" altLang="en-US" sz="2600" b="1" i="1" spc="0">
                <a:latin typeface="Times New Roman" panose="02020603050405020304" pitchFamily="18" charset="0"/>
                <a:ea typeface="Times New Roman" panose="02020603050405020304" pitchFamily="18" charset="0"/>
              </a:rPr>
              <a:t>X</a:t>
            </a:r>
            <a:r>
              <a:rPr lang="zh-CN" altLang="en-US" sz="2600" b="1" spc="0">
                <a:latin typeface="Times New Roman" panose="02020603050405020304" pitchFamily="18" charset="0"/>
                <a:ea typeface="Times New Roman" panose="02020603050405020304" pitchFamily="18" charset="0"/>
              </a:rPr>
              <a:t>服从</a:t>
            </a:r>
            <a:r>
              <a:rPr lang="zh-CN" altLang="en-US" sz="2600" b="1" spc="0">
                <a:solidFill>
                  <a:srgbClr val="00B0F0"/>
                </a:solidFill>
                <a:latin typeface="黑体" panose="02010609060101010101" pitchFamily="49" charset="-122"/>
                <a:ea typeface="黑体" panose="02010609060101010101" pitchFamily="49" charset="-122"/>
              </a:rPr>
              <a:t>正态分布</a:t>
            </a:r>
            <a:r>
              <a:rPr lang="zh-CN" altLang="en-US" sz="2600" b="1" spc="0">
                <a:latin typeface="Times New Roman" panose="02020603050405020304" pitchFamily="18" charset="0"/>
                <a:ea typeface="Times New Roman" panose="02020603050405020304" pitchFamily="18" charset="0"/>
              </a:rPr>
              <a:t>，记为</a:t>
            </a:r>
            <a:r>
              <a:rPr lang="zh-CN" altLang="en-US" sz="2600" b="1" i="1" spc="0">
                <a:solidFill>
                  <a:srgbClr val="FF0000"/>
                </a:solidFill>
                <a:latin typeface="Times New Roman" panose="02020603050405020304" pitchFamily="18" charset="0"/>
                <a:ea typeface="Times New Roman" panose="02020603050405020304" pitchFamily="18" charset="0"/>
              </a:rPr>
              <a:t>X</a:t>
            </a:r>
            <a:r>
              <a:rPr lang="zh-CN" altLang="en-US" sz="2600" b="1" spc="0">
                <a:solidFill>
                  <a:srgbClr val="FF0000"/>
                </a:solidFill>
                <a:latin typeface="Times New Roman" panose="02020603050405020304" pitchFamily="18" charset="0"/>
                <a:ea typeface="Times New Roman" panose="02020603050405020304" pitchFamily="18" charset="0"/>
              </a:rPr>
              <a:t>~</a:t>
            </a:r>
            <a:r>
              <a:rPr lang="zh-CN" altLang="en-US" sz="2600" b="1" i="1" spc="0">
                <a:solidFill>
                  <a:srgbClr val="FF0000"/>
                </a:solidFill>
                <a:latin typeface="Times New Roman" panose="02020603050405020304" pitchFamily="18" charset="0"/>
                <a:ea typeface="Times New Roman" panose="02020603050405020304" pitchFamily="18" charset="0"/>
              </a:rPr>
              <a:t>N</a:t>
            </a:r>
            <a:r>
              <a:rPr lang="zh-CN" altLang="en-US" sz="2600" b="1" spc="0">
                <a:solidFill>
                  <a:srgbClr val="FF0000"/>
                </a:solidFill>
                <a:latin typeface="Times New Roman" panose="02020603050405020304" pitchFamily="18" charset="0"/>
                <a:ea typeface="Times New Roman" panose="02020603050405020304" pitchFamily="18" charset="0"/>
              </a:rPr>
              <a:t>(</a:t>
            </a:r>
            <a:r>
              <a:rPr lang="zh-CN" altLang="en-US" sz="2600" b="1" i="1" spc="0">
                <a:solidFill>
                  <a:srgbClr val="FF0000"/>
                </a:solidFill>
                <a:latin typeface="Times New Roman" panose="02020603050405020304" pitchFamily="18" charset="0"/>
                <a:ea typeface="Times New Roman" panose="02020603050405020304" pitchFamily="18" charset="0"/>
              </a:rPr>
              <a:t>μ</a:t>
            </a:r>
            <a:r>
              <a:rPr lang="en-US" altLang="zh-CN" sz="2600" b="1" spc="0">
                <a:solidFill>
                  <a:srgbClr val="FF0000"/>
                </a:solidFill>
                <a:latin typeface="Times New Roman" panose="02020603050405020304" pitchFamily="18" charset="0"/>
                <a:ea typeface="Times New Roman" panose="02020603050405020304" pitchFamily="18" charset="0"/>
              </a:rPr>
              <a:t>, </a:t>
            </a:r>
            <a:r>
              <a:rPr lang="zh-CN" altLang="en-US" sz="2600" b="1" i="1" spc="0">
                <a:solidFill>
                  <a:srgbClr val="FF0000"/>
                </a:solidFill>
                <a:latin typeface="Times New Roman" panose="02020603050405020304" pitchFamily="18" charset="0"/>
                <a:ea typeface="Times New Roman" panose="02020603050405020304" pitchFamily="18" charset="0"/>
              </a:rPr>
              <a:t>σ</a:t>
            </a:r>
            <a:r>
              <a:rPr lang="en-US" altLang="zh-CN" sz="2600" b="1" spc="0" baseline="30000">
                <a:solidFill>
                  <a:srgbClr val="FF0000"/>
                </a:solidFill>
                <a:latin typeface="Times New Roman" panose="02020603050405020304" pitchFamily="18" charset="0"/>
                <a:ea typeface="Times New Roman" panose="02020603050405020304" pitchFamily="18" charset="0"/>
              </a:rPr>
              <a:t>2</a:t>
            </a:r>
            <a:r>
              <a:rPr lang="zh-CN" altLang="en-US" sz="2600" b="1" spc="0">
                <a:solidFill>
                  <a:srgbClr val="FF0000"/>
                </a:solidFill>
                <a:latin typeface="Times New Roman" panose="02020603050405020304" pitchFamily="18" charset="0"/>
                <a:ea typeface="Times New Roman" panose="02020603050405020304" pitchFamily="18" charset="0"/>
              </a:rPr>
              <a:t>)</a:t>
            </a:r>
            <a:r>
              <a:rPr lang="zh-CN" altLang="en-US" sz="2600" b="1" spc="0">
                <a:latin typeface="Times New Roman" panose="02020603050405020304" pitchFamily="18" charset="0"/>
                <a:ea typeface="Times New Roman" panose="02020603050405020304" pitchFamily="18" charset="0"/>
              </a:rPr>
              <a:t>.  特别地，当</a:t>
            </a:r>
            <a:r>
              <a:rPr lang="zh-CN" altLang="en-US" sz="2600" b="1" i="1" spc="0">
                <a:solidFill>
                  <a:srgbClr val="FF0000"/>
                </a:solidFill>
                <a:latin typeface="Times New Roman" panose="02020603050405020304" pitchFamily="18" charset="0"/>
                <a:ea typeface="Times New Roman" panose="02020603050405020304" pitchFamily="18" charset="0"/>
              </a:rPr>
              <a:t>μ</a:t>
            </a:r>
            <a:r>
              <a:rPr lang="zh-CN" altLang="en-US" sz="2600" b="1" spc="0">
                <a:solidFill>
                  <a:srgbClr val="FF0000"/>
                </a:solidFill>
                <a:latin typeface="Times New Roman" panose="02020603050405020304" pitchFamily="18" charset="0"/>
                <a:ea typeface="Times New Roman" panose="02020603050405020304" pitchFamily="18" charset="0"/>
              </a:rPr>
              <a:t>=0</a:t>
            </a:r>
            <a:r>
              <a:rPr lang="en-US" altLang="zh-CN" sz="2600" b="1" spc="0">
                <a:solidFill>
                  <a:srgbClr val="FF0000"/>
                </a:solidFill>
                <a:latin typeface="Times New Roman" panose="02020603050405020304" pitchFamily="18" charset="0"/>
                <a:ea typeface="Times New Roman" panose="02020603050405020304" pitchFamily="18" charset="0"/>
              </a:rPr>
              <a:t>, </a:t>
            </a:r>
            <a:r>
              <a:rPr lang="zh-CN" altLang="en-US" sz="2600" b="1" i="1" spc="0">
                <a:solidFill>
                  <a:srgbClr val="FF0000"/>
                </a:solidFill>
                <a:latin typeface="Times New Roman" panose="02020603050405020304" pitchFamily="18" charset="0"/>
                <a:ea typeface="Times New Roman" panose="02020603050405020304" pitchFamily="18" charset="0"/>
              </a:rPr>
              <a:t>σ</a:t>
            </a:r>
            <a:r>
              <a:rPr lang="zh-CN" altLang="en-US" sz="2600" b="1" spc="0">
                <a:solidFill>
                  <a:srgbClr val="FF0000"/>
                </a:solidFill>
                <a:latin typeface="Times New Roman" panose="02020603050405020304" pitchFamily="18" charset="0"/>
                <a:ea typeface="Times New Roman" panose="02020603050405020304" pitchFamily="18" charset="0"/>
              </a:rPr>
              <a:t>=1</a:t>
            </a:r>
            <a:r>
              <a:rPr lang="zh-CN" altLang="en-US" sz="2600" b="1" spc="0">
                <a:latin typeface="Times New Roman" panose="02020603050405020304" pitchFamily="18" charset="0"/>
                <a:ea typeface="Times New Roman" panose="02020603050405020304" pitchFamily="18" charset="0"/>
              </a:rPr>
              <a:t>时，称随机变量</a:t>
            </a:r>
            <a:r>
              <a:rPr lang="zh-CN" altLang="en-US" sz="2600" b="1" i="1" spc="0">
                <a:latin typeface="Times New Roman" panose="02020603050405020304" pitchFamily="18" charset="0"/>
                <a:ea typeface="Times New Roman" panose="02020603050405020304" pitchFamily="18" charset="0"/>
              </a:rPr>
              <a:t>X</a:t>
            </a:r>
            <a:r>
              <a:rPr lang="zh-CN" altLang="en-US" sz="2600" b="1" spc="0">
                <a:latin typeface="Times New Roman" panose="02020603050405020304" pitchFamily="18" charset="0"/>
                <a:ea typeface="Times New Roman" panose="02020603050405020304" pitchFamily="18" charset="0"/>
              </a:rPr>
              <a:t>服从</a:t>
            </a:r>
            <a:r>
              <a:rPr lang="zh-CN" altLang="en-US" sz="2600" b="1" spc="0">
                <a:solidFill>
                  <a:srgbClr val="00B0F0"/>
                </a:solidFill>
                <a:latin typeface="黑体" panose="02010609060101010101" pitchFamily="49" charset="-122"/>
                <a:ea typeface="黑体" panose="02010609060101010101" pitchFamily="49" charset="-122"/>
              </a:rPr>
              <a:t>标准正态分布</a:t>
            </a:r>
            <a:r>
              <a:rPr lang="zh-CN" altLang="en-US" sz="2600" b="1" spc="0">
                <a:latin typeface="Times New Roman" panose="02020603050405020304" pitchFamily="18" charset="0"/>
                <a:ea typeface="Times New Roman" panose="02020603050405020304" pitchFamily="18" charset="0"/>
              </a:rPr>
              <a:t>.</a:t>
            </a:r>
            <a:endParaRPr lang="zh-CN" altLang="en-US" sz="2600" b="1">
              <a:latin typeface="Times New Roman" panose="02020603050405020304" pitchFamily="18" charset="0"/>
              <a:ea typeface="Times New Roman" panose="02020603050405020304" pitchFamily="18" charset="0"/>
            </a:endParaRPr>
          </a:p>
        </p:txBody>
      </p:sp>
      <p:sp>
        <p:nvSpPr>
          <p:cNvPr id="8199" name="文本框 2"/>
          <p:cNvSpPr/>
          <p:nvPr/>
        </p:nvSpPr>
        <p:spPr>
          <a:xfrm>
            <a:off x="161925" y="55563"/>
            <a:ext cx="2590800" cy="522287"/>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b="1">
                <a:solidFill>
                  <a:srgbClr val="FF0000"/>
                </a:solidFill>
                <a:latin typeface="Times New Roman" panose="02020603050405020304" pitchFamily="18" charset="0"/>
                <a:ea typeface="黑体" panose="02010609060101010101" pitchFamily="49" charset="-122"/>
              </a:rPr>
              <a:t>1. </a:t>
            </a:r>
            <a:r>
              <a:rPr lang="zh-CN" altLang="en-US" b="1">
                <a:solidFill>
                  <a:srgbClr val="FF0000"/>
                </a:solidFill>
                <a:latin typeface="Times New Roman" panose="02020603050405020304" pitchFamily="18" charset="0"/>
                <a:ea typeface="黑体" panose="02010609060101010101" pitchFamily="49" charset="-122"/>
              </a:rPr>
              <a:t>正态分布：</a:t>
            </a:r>
            <a:endParaRPr lang="zh-CN" altLang="en-US" b="1">
              <a:solidFill>
                <a:srgbClr val="FF0000"/>
              </a:solidFill>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wipe(left)">
                                      <p:cBhvr>
                                        <p:cTn id="7" dur="500"/>
                                        <p:tgtEl>
                                          <p:spTgt spid="819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197"/>
                                        </p:tgtEl>
                                        <p:attrNameLst>
                                          <p:attrName>style.visibility</p:attrName>
                                        </p:attrNameLst>
                                      </p:cBhvr>
                                      <p:to>
                                        <p:strVal val="visible"/>
                                      </p:to>
                                    </p:set>
                                    <p:animEffect transition="in" filter="wipe(left)">
                                      <p:cBhvr>
                                        <p:cTn id="12" dur="500"/>
                                        <p:tgtEl>
                                          <p:spTgt spid="819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198">
                                            <p:txEl>
                                              <p:pRg st="0" end="0"/>
                                            </p:txEl>
                                          </p:spTgt>
                                        </p:tgtEl>
                                        <p:attrNameLst>
                                          <p:attrName>style.visibility</p:attrName>
                                        </p:attrNameLst>
                                      </p:cBhvr>
                                      <p:to>
                                        <p:strVal val="visible"/>
                                      </p:to>
                                    </p:set>
                                    <p:animEffect transition="in" filter="wipe(left)">
                                      <p:cBhvr>
                                        <p:cTn id="17" dur="500"/>
                                        <p:tgtEl>
                                          <p:spTgt spid="819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198">
                                            <p:txEl>
                                              <p:pRg st="1" end="1"/>
                                            </p:txEl>
                                          </p:spTgt>
                                        </p:tgtEl>
                                        <p:attrNameLst>
                                          <p:attrName>style.visibility</p:attrName>
                                        </p:attrNameLst>
                                      </p:cBhvr>
                                      <p:to>
                                        <p:strVal val="visible"/>
                                      </p:to>
                                    </p:set>
                                    <p:animEffect transition="in" filter="wipe(left)">
                                      <p:cBhvr>
                                        <p:cTn id="22" dur="500"/>
                                        <p:tgtEl>
                                          <p:spTgt spid="819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1"/>
          <p:cNvSpPr/>
          <p:nvPr/>
        </p:nvSpPr>
        <p:spPr>
          <a:xfrm>
            <a:off x="457200" y="152400"/>
            <a:ext cx="11506200" cy="112712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457200">
              <a:lnSpc>
                <a:spcPct val="120000"/>
              </a:lnSpc>
            </a:pPr>
            <a:r>
              <a:rPr lang="zh-CN" altLang="en-US" sz="2800" b="1" spc="0">
                <a:latin typeface="Times New Roman" panose="02020603050405020304" pitchFamily="18" charset="0"/>
                <a:ea typeface="Times New Roman" panose="02020603050405020304" pitchFamily="18" charset="0"/>
              </a:rPr>
              <a:t>若</a:t>
            </a:r>
            <a:r>
              <a:rPr lang="zh-CN" altLang="en-US"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N</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μ</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σ</a:t>
            </a:r>
            <a:r>
              <a:rPr lang="zh-CN" altLang="en-US" sz="2800" b="1" spc="0" baseline="30000">
                <a:latin typeface="Times New Roman" panose="02020603050405020304" pitchFamily="18" charset="0"/>
                <a:ea typeface="Times New Roman" panose="02020603050405020304" pitchFamily="18" charset="0"/>
              </a:rPr>
              <a:t>2</a:t>
            </a:r>
            <a:r>
              <a:rPr lang="zh-CN" altLang="en-US" sz="2800" b="1" spc="0">
                <a:latin typeface="Times New Roman" panose="02020603050405020304" pitchFamily="18" charset="0"/>
                <a:ea typeface="Times New Roman" panose="02020603050405020304" pitchFamily="18" charset="0"/>
              </a:rPr>
              <a:t>)，则如图</a:t>
            </a:r>
            <a:r>
              <a:rPr lang="en-US" altLang="zh-CN" sz="2800" b="1" spc="0">
                <a:latin typeface="Times New Roman" panose="02020603050405020304" pitchFamily="18" charset="0"/>
                <a:ea typeface="Times New Roman" panose="02020603050405020304" pitchFamily="18" charset="0"/>
              </a:rPr>
              <a:t>(4)</a:t>
            </a:r>
            <a:r>
              <a:rPr lang="zh-CN" altLang="en-US" sz="2800" b="1" spc="0">
                <a:latin typeface="Times New Roman" panose="02020603050405020304" pitchFamily="18" charset="0"/>
                <a:ea typeface="Times New Roman" panose="02020603050405020304" pitchFamily="18" charset="0"/>
              </a:rPr>
              <a:t>所示，</a:t>
            </a:r>
            <a:r>
              <a:rPr lang="zh-CN" altLang="en-US"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取值不超过</a:t>
            </a:r>
            <a:r>
              <a:rPr lang="zh-CN" altLang="en-US"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的概率</a:t>
            </a:r>
            <a:r>
              <a:rPr lang="zh-CN" altLang="en-US" sz="2800" b="1" i="1" spc="0">
                <a:solidFill>
                  <a:srgbClr val="FF0000"/>
                </a:solidFill>
                <a:latin typeface="Times New Roman" panose="02020603050405020304" pitchFamily="18" charset="0"/>
                <a:ea typeface="Times New Roman" panose="02020603050405020304" pitchFamily="18" charset="0"/>
              </a:rPr>
              <a:t>P</a:t>
            </a:r>
            <a:r>
              <a:rPr lang="zh-CN" altLang="en-US" sz="2800" b="1" spc="0">
                <a:solidFill>
                  <a:srgbClr val="FF0000"/>
                </a:solidFill>
                <a:latin typeface="Times New Roman" panose="02020603050405020304" pitchFamily="18" charset="0"/>
                <a:ea typeface="Times New Roman" panose="02020603050405020304" pitchFamily="18" charset="0"/>
              </a:rPr>
              <a:t>(</a:t>
            </a:r>
            <a:r>
              <a:rPr lang="zh-CN" altLang="en-US" sz="2800" b="1" i="1" spc="0">
                <a:solidFill>
                  <a:srgbClr val="FF0000"/>
                </a:solidFill>
                <a:latin typeface="Times New Roman" panose="02020603050405020304" pitchFamily="18" charset="0"/>
                <a:ea typeface="Times New Roman" panose="02020603050405020304" pitchFamily="18" charset="0"/>
              </a:rPr>
              <a:t>X</a:t>
            </a:r>
            <a:r>
              <a:rPr lang="zh-CN" altLang="en-US" sz="2800" b="1" spc="0">
                <a:solidFill>
                  <a:srgbClr val="FF0000"/>
                </a:solidFill>
                <a:latin typeface="Times New Roman" panose="02020603050405020304" pitchFamily="18" charset="0"/>
                <a:ea typeface="Times New Roman" panose="02020603050405020304" pitchFamily="18" charset="0"/>
              </a:rPr>
              <a:t>≤</a:t>
            </a:r>
            <a:r>
              <a:rPr lang="zh-CN" altLang="en-US" sz="2800" b="1" i="1" spc="0">
                <a:solidFill>
                  <a:srgbClr val="FF0000"/>
                </a:solidFill>
                <a:latin typeface="Times New Roman" panose="02020603050405020304" pitchFamily="18" charset="0"/>
                <a:ea typeface="Times New Roman" panose="02020603050405020304" pitchFamily="18" charset="0"/>
              </a:rPr>
              <a:t>x</a:t>
            </a:r>
            <a:r>
              <a:rPr lang="zh-CN" altLang="en-US" sz="2800" b="1" spc="0">
                <a:solidFill>
                  <a:srgbClr val="FF0000"/>
                </a:solidFill>
                <a:latin typeface="Times New Roman" panose="02020603050405020304" pitchFamily="18" charset="0"/>
                <a:ea typeface="Times New Roman" panose="02020603050405020304" pitchFamily="18" charset="0"/>
              </a:rPr>
              <a:t>)</a:t>
            </a:r>
            <a:r>
              <a:rPr lang="zh-CN" altLang="en-US" sz="2800" b="1" spc="0">
                <a:latin typeface="Times New Roman" panose="02020603050405020304" pitchFamily="18" charset="0"/>
                <a:ea typeface="Times New Roman" panose="02020603050405020304" pitchFamily="18" charset="0"/>
              </a:rPr>
              <a:t>为图中</a:t>
            </a:r>
            <a:r>
              <a:rPr lang="zh-CN" altLang="en-US" sz="2800" b="1" spc="0">
                <a:solidFill>
                  <a:srgbClr val="00B0F0"/>
                </a:solidFill>
                <a:latin typeface="Times New Roman" panose="02020603050405020304" pitchFamily="18" charset="0"/>
                <a:ea typeface="Times New Roman" panose="02020603050405020304" pitchFamily="18" charset="0"/>
              </a:rPr>
              <a:t>区域</a:t>
            </a:r>
            <a:r>
              <a:rPr lang="zh-CN" altLang="en-US" sz="2800" b="1" i="1" spc="0">
                <a:solidFill>
                  <a:srgbClr val="00B0F0"/>
                </a:solidFill>
                <a:latin typeface="Times New Roman" panose="02020603050405020304" pitchFamily="18" charset="0"/>
                <a:ea typeface="Times New Roman" panose="02020603050405020304" pitchFamily="18" charset="0"/>
              </a:rPr>
              <a:t>A</a:t>
            </a:r>
            <a:r>
              <a:rPr lang="zh-CN" altLang="en-US" sz="2800" b="1" spc="0">
                <a:solidFill>
                  <a:srgbClr val="00B0F0"/>
                </a:solidFill>
                <a:latin typeface="Times New Roman" panose="02020603050405020304" pitchFamily="18" charset="0"/>
                <a:ea typeface="Times New Roman" panose="02020603050405020304" pitchFamily="18" charset="0"/>
              </a:rPr>
              <a:t>的面积</a:t>
            </a:r>
            <a:r>
              <a:rPr lang="zh-CN" altLang="en-US" sz="2800" b="1" spc="0">
                <a:latin typeface="Times New Roman" panose="02020603050405020304" pitchFamily="18" charset="0"/>
                <a:ea typeface="Times New Roman" panose="02020603050405020304" pitchFamily="18" charset="0"/>
              </a:rPr>
              <a:t>，而</a:t>
            </a:r>
            <a:r>
              <a:rPr lang="zh-CN" altLang="en-US" sz="2800" b="1" i="1" spc="0">
                <a:solidFill>
                  <a:srgbClr val="FF0000"/>
                </a:solidFill>
                <a:latin typeface="Times New Roman" panose="02020603050405020304" pitchFamily="18" charset="0"/>
                <a:ea typeface="Times New Roman" panose="02020603050405020304" pitchFamily="18" charset="0"/>
              </a:rPr>
              <a:t>P</a:t>
            </a:r>
            <a:r>
              <a:rPr lang="zh-CN" altLang="en-US" sz="2800" b="1" spc="0">
                <a:solidFill>
                  <a:srgbClr val="FF0000"/>
                </a:solidFill>
                <a:latin typeface="Times New Roman" panose="02020603050405020304" pitchFamily="18" charset="0"/>
                <a:ea typeface="Times New Roman" panose="02020603050405020304" pitchFamily="18" charset="0"/>
              </a:rPr>
              <a:t>(</a:t>
            </a:r>
            <a:r>
              <a:rPr lang="zh-CN" altLang="en-US" sz="2800" b="1" i="1" spc="0">
                <a:solidFill>
                  <a:srgbClr val="FF0000"/>
                </a:solidFill>
                <a:latin typeface="Times New Roman" panose="02020603050405020304" pitchFamily="18" charset="0"/>
                <a:ea typeface="Times New Roman" panose="02020603050405020304" pitchFamily="18" charset="0"/>
              </a:rPr>
              <a:t>a</a:t>
            </a:r>
            <a:r>
              <a:rPr lang="zh-CN" altLang="en-US" sz="2800" b="1" spc="0">
                <a:solidFill>
                  <a:srgbClr val="FF0000"/>
                </a:solidFill>
                <a:latin typeface="Times New Roman" panose="02020603050405020304" pitchFamily="18" charset="0"/>
                <a:ea typeface="Times New Roman" panose="02020603050405020304" pitchFamily="18" charset="0"/>
              </a:rPr>
              <a:t>≤</a:t>
            </a:r>
            <a:r>
              <a:rPr lang="zh-CN" altLang="en-US" sz="2800" b="1" i="1" spc="0">
                <a:solidFill>
                  <a:srgbClr val="FF0000"/>
                </a:solidFill>
                <a:latin typeface="Times New Roman" panose="02020603050405020304" pitchFamily="18" charset="0"/>
                <a:ea typeface="Times New Roman" panose="02020603050405020304" pitchFamily="18" charset="0"/>
              </a:rPr>
              <a:t>X</a:t>
            </a:r>
            <a:r>
              <a:rPr lang="zh-CN" altLang="en-US" sz="2800" b="1" spc="0">
                <a:solidFill>
                  <a:srgbClr val="FF0000"/>
                </a:solidFill>
                <a:latin typeface="Times New Roman" panose="02020603050405020304" pitchFamily="18" charset="0"/>
                <a:ea typeface="Times New Roman" panose="02020603050405020304" pitchFamily="18" charset="0"/>
              </a:rPr>
              <a:t>≤</a:t>
            </a:r>
            <a:r>
              <a:rPr lang="zh-CN" altLang="en-US" sz="2800" b="1" i="1" spc="0">
                <a:solidFill>
                  <a:srgbClr val="FF0000"/>
                </a:solidFill>
                <a:latin typeface="Times New Roman" panose="02020603050405020304" pitchFamily="18" charset="0"/>
                <a:ea typeface="Times New Roman" panose="02020603050405020304" pitchFamily="18" charset="0"/>
              </a:rPr>
              <a:t>b</a:t>
            </a:r>
            <a:r>
              <a:rPr lang="zh-CN" altLang="en-US" sz="2800" b="1" spc="0">
                <a:solidFill>
                  <a:srgbClr val="FF0000"/>
                </a:solidFill>
                <a:latin typeface="Times New Roman" panose="02020603050405020304" pitchFamily="18" charset="0"/>
                <a:ea typeface="Times New Roman" panose="02020603050405020304" pitchFamily="18" charset="0"/>
              </a:rPr>
              <a:t>)</a:t>
            </a:r>
            <a:r>
              <a:rPr lang="zh-CN" altLang="en-US" sz="2800" b="1" spc="0">
                <a:latin typeface="Times New Roman" panose="02020603050405020304" pitchFamily="18" charset="0"/>
                <a:ea typeface="Times New Roman" panose="02020603050405020304" pitchFamily="18" charset="0"/>
              </a:rPr>
              <a:t>为区域</a:t>
            </a:r>
            <a:r>
              <a:rPr lang="zh-CN" altLang="en-US" sz="2800" b="1" i="1" spc="0">
                <a:solidFill>
                  <a:srgbClr val="00B0F0"/>
                </a:solidFill>
                <a:latin typeface="Times New Roman" panose="02020603050405020304" pitchFamily="18" charset="0"/>
                <a:ea typeface="Times New Roman" panose="02020603050405020304" pitchFamily="18" charset="0"/>
              </a:rPr>
              <a:t>B</a:t>
            </a:r>
            <a:r>
              <a:rPr lang="zh-CN" altLang="en-US" sz="2800" b="1" spc="0">
                <a:solidFill>
                  <a:srgbClr val="00B0F0"/>
                </a:solidFill>
                <a:latin typeface="Times New Roman" panose="02020603050405020304" pitchFamily="18" charset="0"/>
                <a:ea typeface="Times New Roman" panose="02020603050405020304" pitchFamily="18" charset="0"/>
              </a:rPr>
              <a:t>的面积</a:t>
            </a:r>
            <a:r>
              <a:rPr lang="zh-CN" altLang="en-US" sz="2800" b="1" spc="0">
                <a:latin typeface="Times New Roman" panose="02020603050405020304" pitchFamily="18" charset="0"/>
                <a:ea typeface="Times New Roman" panose="02020603050405020304" pitchFamily="18" charset="0"/>
              </a:rPr>
              <a:t>.</a:t>
            </a:r>
            <a:endParaRPr lang="zh-CN" altLang="en-US" sz="2800" b="1">
              <a:latin typeface="Times New Roman" panose="02020603050405020304" pitchFamily="18" charset="0"/>
              <a:ea typeface="Times New Roman" panose="02020603050405020304" pitchFamily="18" charset="0"/>
            </a:endParaRPr>
          </a:p>
        </p:txBody>
      </p:sp>
      <p:grpSp>
        <p:nvGrpSpPr>
          <p:cNvPr id="9219" name="组合 4"/>
          <p:cNvGrpSpPr/>
          <p:nvPr/>
        </p:nvGrpSpPr>
        <p:grpSpPr>
          <a:xfrm>
            <a:off x="3429000" y="1279525"/>
            <a:ext cx="5873750" cy="3143250"/>
            <a:chOff x="3273426" y="1219200"/>
            <a:chExt cx="5873748" cy="3143310"/>
          </a:xfrm>
        </p:grpSpPr>
        <p:pic>
          <p:nvPicPr>
            <p:cNvPr id="9220" name="图片 2"/>
            <p:cNvPicPr>
              <a:picLocks noChangeAspect="1"/>
            </p:cNvPicPr>
            <p:nvPr/>
          </p:nvPicPr>
          <p:blipFill>
            <a:blip r:embed="rId1"/>
            <a:srcRect l="23505" r="14644" b="42974"/>
            <a:stretch>
              <a:fillRect/>
            </a:stretch>
          </p:blipFill>
          <p:spPr>
            <a:xfrm>
              <a:off x="3273426" y="1219200"/>
              <a:ext cx="5873748" cy="2819400"/>
            </a:xfrm>
            <a:prstGeom prst="rect">
              <a:avLst/>
            </a:prstGeom>
            <a:noFill/>
            <a:ln>
              <a:noFill/>
              <a:miter lim="800000"/>
              <a:headEnd/>
              <a:tailEnd/>
            </a:ln>
          </p:spPr>
        </p:pic>
        <p:sp>
          <p:nvSpPr>
            <p:cNvPr id="9221" name="文本框 3"/>
            <p:cNvSpPr/>
            <p:nvPr/>
          </p:nvSpPr>
          <p:spPr>
            <a:xfrm>
              <a:off x="6019800" y="3962400"/>
              <a:ext cx="510459" cy="40011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2000" b="1">
                  <a:latin typeface="Times New Roman" panose="02020603050405020304" pitchFamily="18" charset="0"/>
                  <a:ea typeface="Times New Roman" panose="02020603050405020304" pitchFamily="18" charset="0"/>
                </a:rPr>
                <a:t>(4)</a:t>
              </a:r>
              <a:endParaRPr lang="zh-CN" altLang="en-US" sz="2000" b="1">
                <a:latin typeface="Times New Roman" panose="02020603050405020304" pitchFamily="18" charset="0"/>
                <a:ea typeface="Times New Roman" panose="02020603050405020304" pitchFamily="18" charset="0"/>
              </a:endParaRPr>
            </a:p>
          </p:txBody>
        </p:sp>
      </p:gr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1"/>
          <p:cNvSpPr/>
          <p:nvPr/>
        </p:nvSpPr>
        <p:spPr>
          <a:xfrm>
            <a:off x="228600" y="152400"/>
            <a:ext cx="11353800"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zh-CN" altLang="en-US" b="1">
                <a:solidFill>
                  <a:srgbClr val="00B0F0"/>
                </a:solidFill>
                <a:latin typeface="Times New Roman" panose="02020603050405020304" pitchFamily="18" charset="0"/>
                <a:ea typeface="楷体" panose="02010609060101010101" pitchFamily="49" charset="-122"/>
              </a:rPr>
              <a:t>思考</a:t>
            </a:r>
            <a:r>
              <a:rPr lang="en-US" altLang="zh-CN" b="1">
                <a:solidFill>
                  <a:srgbClr val="00B0F0"/>
                </a:solidFill>
                <a:latin typeface="Times New Roman" panose="02020603050405020304" pitchFamily="18" charset="0"/>
                <a:ea typeface="楷体" panose="02010609060101010101" pitchFamily="49" charset="-122"/>
              </a:rPr>
              <a:t>2</a:t>
            </a:r>
            <a:r>
              <a:rPr lang="zh-CN" altLang="en-US" b="1">
                <a:solidFill>
                  <a:srgbClr val="00B0F0"/>
                </a:solidFill>
                <a:latin typeface="Times New Roman" panose="02020603050405020304" pitchFamily="18" charset="0"/>
                <a:ea typeface="楷体" panose="02010609060101010101" pitchFamily="49" charset="-122"/>
              </a:rPr>
              <a:t> </a:t>
            </a:r>
            <a:r>
              <a:rPr lang="zh-CN" altLang="en-US" b="1">
                <a:latin typeface="Times New Roman" panose="02020603050405020304" pitchFamily="18" charset="0"/>
                <a:ea typeface="楷体" panose="02010609060101010101" pitchFamily="49" charset="-122"/>
              </a:rPr>
              <a:t>观察正态曲线及相应的密度函数，你能发现正态曲线的哪些特点?</a:t>
            </a:r>
            <a:endParaRPr lang="zh-CN" altLang="en-US" b="1">
              <a:latin typeface="Times New Roman" panose="02020603050405020304" pitchFamily="18" charset="0"/>
              <a:ea typeface="楷体" panose="02010609060101010101" pitchFamily="49" charset="-122"/>
            </a:endParaRPr>
          </a:p>
        </p:txBody>
      </p:sp>
      <p:pic>
        <p:nvPicPr>
          <p:cNvPr id="10243" name="图片 3"/>
          <p:cNvPicPr>
            <a:picLocks noChangeAspect="1"/>
          </p:cNvPicPr>
          <p:nvPr/>
        </p:nvPicPr>
        <p:blipFill>
          <a:blip r:embed="rId1"/>
          <a:srcRect l="23505" r="14644" b="42974"/>
          <a:stretch>
            <a:fillRect/>
          </a:stretch>
        </p:blipFill>
        <p:spPr>
          <a:xfrm>
            <a:off x="6172200" y="676275"/>
            <a:ext cx="5873750" cy="2819400"/>
          </a:xfrm>
          <a:prstGeom prst="rect">
            <a:avLst/>
          </a:prstGeom>
          <a:noFill/>
          <a:ln>
            <a:noFill/>
            <a:miter lim="800000"/>
            <a:headEnd/>
            <a:tailEnd/>
          </a:ln>
        </p:spPr>
      </p:pic>
      <p:graphicFrame>
        <p:nvGraphicFramePr>
          <p:cNvPr id="10244" name="对象 18"/>
          <p:cNvGraphicFramePr>
            <a:graphicFrameLocks noChangeAspect="1"/>
          </p:cNvGraphicFramePr>
          <p:nvPr/>
        </p:nvGraphicFramePr>
        <p:xfrm>
          <a:off x="1066800" y="990600"/>
          <a:ext cx="4730750" cy="1219200"/>
        </p:xfrm>
        <a:graphic>
          <a:graphicData uri="http://schemas.openxmlformats.org/presentationml/2006/ole">
            <mc:AlternateContent xmlns:mc="http://schemas.openxmlformats.org/markup-compatibility/2006">
              <mc:Choice xmlns:v="urn:schemas-microsoft-com:vml" Requires="v">
                <p:oleObj spid="_x0000_s1040" name="Equation" r:id="rId2" imgW="1879600" imgH="482600" progId="Equation.DSMT4">
                  <p:embed/>
                </p:oleObj>
              </mc:Choice>
              <mc:Fallback>
                <p:oleObj name="Equation" r:id="rId2" imgW="1879600" imgH="482600" progId="Equation.DSMT4">
                  <p:embed/>
                  <p:pic>
                    <p:nvPicPr>
                      <p:cNvPr id="0" name="OLE substitute image"/>
                      <p:cNvPicPr/>
                      <p:nvPr/>
                    </p:nvPicPr>
                    <p:blipFill>
                      <a:blip r:embed="rId3"/>
                      <a:stretch>
                        <a:fillRect/>
                      </a:stretch>
                    </p:blipFill>
                    <p:spPr>
                      <a:xfrm>
                        <a:off x="1066800" y="990600"/>
                        <a:ext cx="4730750" cy="1219200"/>
                      </a:xfrm>
                      <a:prstGeom prst="rect">
                        <a:avLst/>
                      </a:prstGeom>
                      <a:noFill/>
                      <a:ln>
                        <a:noFill/>
                        <a:miter lim="800000"/>
                        <a:headEnd/>
                        <a:tailEnd/>
                      </a:ln>
                    </p:spPr>
                  </p:pic>
                </p:oleObj>
              </mc:Fallback>
            </mc:AlternateContent>
          </a:graphicData>
        </a:graphic>
      </p:graphicFrame>
      <p:sp>
        <p:nvSpPr>
          <p:cNvPr id="10245" name="矩形 6"/>
          <p:cNvSpPr/>
          <p:nvPr/>
        </p:nvSpPr>
        <p:spPr>
          <a:xfrm>
            <a:off x="228600" y="3657600"/>
            <a:ext cx="9982200" cy="267811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457200">
              <a:lnSpc>
                <a:spcPct val="150000"/>
              </a:lnSpc>
            </a:pPr>
            <a:r>
              <a:rPr lang="zh-CN" altLang="en-US" sz="2800" b="1" spc="0">
                <a:latin typeface="Times New Roman" panose="02020603050405020304" pitchFamily="18" charset="0"/>
                <a:ea typeface="Times New Roman" panose="02020603050405020304" pitchFamily="18" charset="0"/>
              </a:rPr>
              <a:t>由</a:t>
            </a:r>
            <a:r>
              <a:rPr lang="zh-CN" altLang="en-US"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的密度函数及图象可以发现，正态曲线还有以下特点:</a:t>
            </a:r>
            <a:endParaRPr lang="en-US" altLang="zh-CN" sz="2800" b="1">
              <a:latin typeface="Times New Roman" panose="02020603050405020304" pitchFamily="18" charset="0"/>
              <a:ea typeface="Times New Roman" panose="02020603050405020304" pitchFamily="18" charset="0"/>
            </a:endParaRPr>
          </a:p>
          <a:p>
            <a:pPr marL="0" marR="0" lvl="0" indent="457200">
              <a:lnSpc>
                <a:spcPct val="150000"/>
              </a:lnSpc>
            </a:pPr>
            <a:r>
              <a:rPr lang="zh-CN" altLang="en-US" sz="2800" b="1" spc="0">
                <a:solidFill>
                  <a:srgbClr val="FF0000"/>
                </a:solidFill>
                <a:latin typeface="Times New Roman" panose="02020603050405020304" pitchFamily="18" charset="0"/>
                <a:ea typeface="Times New Roman" panose="02020603050405020304" pitchFamily="18" charset="0"/>
              </a:rPr>
              <a:t>(1) 曲线是单峰的，它关于直线</a:t>
            </a:r>
            <a:r>
              <a:rPr lang="zh-CN" altLang="en-US" sz="2800" b="1" i="1" spc="0">
                <a:solidFill>
                  <a:srgbClr val="FF0000"/>
                </a:solidFill>
                <a:latin typeface="Times New Roman" panose="02020603050405020304" pitchFamily="18" charset="0"/>
                <a:ea typeface="Times New Roman" panose="02020603050405020304" pitchFamily="18" charset="0"/>
              </a:rPr>
              <a:t>x</a:t>
            </a:r>
            <a:r>
              <a:rPr lang="zh-CN" altLang="en-US" sz="2800" b="1" spc="0">
                <a:solidFill>
                  <a:srgbClr val="FF0000"/>
                </a:solidFill>
                <a:latin typeface="Times New Roman" panose="02020603050405020304" pitchFamily="18" charset="0"/>
                <a:ea typeface="Times New Roman" panose="02020603050405020304" pitchFamily="18" charset="0"/>
              </a:rPr>
              <a:t>=</a:t>
            </a:r>
            <a:r>
              <a:rPr lang="zh-CN" altLang="en-US" sz="2800" b="1" i="1" spc="0">
                <a:solidFill>
                  <a:srgbClr val="FF0000"/>
                </a:solidFill>
                <a:latin typeface="Times New Roman" panose="02020603050405020304" pitchFamily="18" charset="0"/>
                <a:ea typeface="Times New Roman" panose="02020603050405020304" pitchFamily="18" charset="0"/>
              </a:rPr>
              <a:t>μ</a:t>
            </a:r>
            <a:r>
              <a:rPr lang="zh-CN" altLang="en-US" sz="2800" b="1" spc="0">
                <a:solidFill>
                  <a:srgbClr val="FF0000"/>
                </a:solidFill>
                <a:latin typeface="Times New Roman" panose="02020603050405020304" pitchFamily="18" charset="0"/>
                <a:ea typeface="Times New Roman" panose="02020603050405020304" pitchFamily="18" charset="0"/>
              </a:rPr>
              <a:t>对称；</a:t>
            </a:r>
            <a:endParaRPr lang="en-US" altLang="zh-CN" sz="2800" b="1">
              <a:solidFill>
                <a:srgbClr val="FF0000"/>
              </a:solidFill>
              <a:latin typeface="Times New Roman" panose="02020603050405020304" pitchFamily="18" charset="0"/>
              <a:ea typeface="Times New Roman" panose="02020603050405020304" pitchFamily="18" charset="0"/>
            </a:endParaRPr>
          </a:p>
          <a:p>
            <a:pPr marL="0" marR="0" lvl="0" indent="457200">
              <a:lnSpc>
                <a:spcPct val="150000"/>
              </a:lnSpc>
            </a:pPr>
            <a:r>
              <a:rPr lang="zh-CN" altLang="en-US" sz="2800" b="1" spc="0">
                <a:solidFill>
                  <a:srgbClr val="FF0000"/>
                </a:solidFill>
                <a:latin typeface="Times New Roman" panose="02020603050405020304" pitchFamily="18" charset="0"/>
                <a:ea typeface="Times New Roman" panose="02020603050405020304" pitchFamily="18" charset="0"/>
              </a:rPr>
              <a:t>(2) 曲线在</a:t>
            </a:r>
            <a:r>
              <a:rPr lang="zh-CN" altLang="en-US" sz="2800" b="1" i="1" spc="0">
                <a:solidFill>
                  <a:srgbClr val="FF0000"/>
                </a:solidFill>
                <a:latin typeface="Times New Roman" panose="02020603050405020304" pitchFamily="18" charset="0"/>
                <a:ea typeface="Times New Roman" panose="02020603050405020304" pitchFamily="18" charset="0"/>
              </a:rPr>
              <a:t>x</a:t>
            </a:r>
            <a:r>
              <a:rPr lang="zh-CN" altLang="en-US" sz="2800" b="1" spc="0">
                <a:solidFill>
                  <a:srgbClr val="FF0000"/>
                </a:solidFill>
                <a:latin typeface="Times New Roman" panose="02020603050405020304" pitchFamily="18" charset="0"/>
                <a:ea typeface="Times New Roman" panose="02020603050405020304" pitchFamily="18" charset="0"/>
              </a:rPr>
              <a:t>=</a:t>
            </a:r>
            <a:r>
              <a:rPr lang="zh-CN" altLang="en-US" sz="2800" b="1" i="1" spc="0">
                <a:solidFill>
                  <a:srgbClr val="FF0000"/>
                </a:solidFill>
                <a:latin typeface="Times New Roman" panose="02020603050405020304" pitchFamily="18" charset="0"/>
                <a:ea typeface="Times New Roman" panose="02020603050405020304" pitchFamily="18" charset="0"/>
              </a:rPr>
              <a:t>μ</a:t>
            </a:r>
            <a:r>
              <a:rPr lang="zh-CN" altLang="en-US" sz="2800" b="1" spc="0">
                <a:solidFill>
                  <a:srgbClr val="FF0000"/>
                </a:solidFill>
                <a:latin typeface="Times New Roman" panose="02020603050405020304" pitchFamily="18" charset="0"/>
                <a:ea typeface="Times New Roman" panose="02020603050405020304" pitchFamily="18" charset="0"/>
              </a:rPr>
              <a:t>处达到峰值 </a:t>
            </a:r>
            <a:endParaRPr lang="en-US" altLang="zh-CN" sz="2800" b="1">
              <a:solidFill>
                <a:srgbClr val="FF0000"/>
              </a:solidFill>
              <a:latin typeface="Times New Roman" panose="02020603050405020304" pitchFamily="18" charset="0"/>
              <a:ea typeface="Times New Roman" panose="02020603050405020304" pitchFamily="18" charset="0"/>
            </a:endParaRPr>
          </a:p>
          <a:p>
            <a:pPr marL="0" marR="0" lvl="0" indent="457200">
              <a:lnSpc>
                <a:spcPct val="150000"/>
              </a:lnSpc>
            </a:pPr>
            <a:r>
              <a:rPr lang="zh-CN" altLang="en-US" sz="2800" b="1" spc="0">
                <a:solidFill>
                  <a:srgbClr val="FF0000"/>
                </a:solidFill>
                <a:latin typeface="Times New Roman" panose="02020603050405020304" pitchFamily="18" charset="0"/>
                <a:ea typeface="Times New Roman" panose="02020603050405020304" pitchFamily="18" charset="0"/>
              </a:rPr>
              <a:t>(3) 当|</a:t>
            </a:r>
            <a:r>
              <a:rPr lang="zh-CN" altLang="en-US" sz="2800" b="1" i="1" spc="0">
                <a:solidFill>
                  <a:srgbClr val="FF0000"/>
                </a:solidFill>
                <a:latin typeface="Times New Roman" panose="02020603050405020304" pitchFamily="18" charset="0"/>
                <a:ea typeface="Times New Roman" panose="02020603050405020304" pitchFamily="18" charset="0"/>
              </a:rPr>
              <a:t>x</a:t>
            </a:r>
            <a:r>
              <a:rPr lang="zh-CN" altLang="en-US" sz="2800" b="1" spc="0">
                <a:solidFill>
                  <a:srgbClr val="FF0000"/>
                </a:solidFill>
                <a:latin typeface="Times New Roman" panose="02020603050405020304" pitchFamily="18" charset="0"/>
                <a:ea typeface="Times New Roman" panose="02020603050405020304" pitchFamily="18" charset="0"/>
              </a:rPr>
              <a:t>| 无限增大时，曲线无限接近</a:t>
            </a:r>
            <a:r>
              <a:rPr lang="zh-CN" altLang="en-US" sz="2800" b="1" i="1" spc="0">
                <a:solidFill>
                  <a:srgbClr val="FF0000"/>
                </a:solidFill>
                <a:latin typeface="Times New Roman" panose="02020603050405020304" pitchFamily="18" charset="0"/>
                <a:ea typeface="Times New Roman" panose="02020603050405020304" pitchFamily="18" charset="0"/>
              </a:rPr>
              <a:t>x</a:t>
            </a:r>
            <a:r>
              <a:rPr lang="zh-CN" altLang="en-US" sz="2800" b="1" spc="0">
                <a:solidFill>
                  <a:srgbClr val="FF0000"/>
                </a:solidFill>
                <a:latin typeface="Times New Roman" panose="02020603050405020304" pitchFamily="18" charset="0"/>
                <a:ea typeface="Times New Roman" panose="02020603050405020304" pitchFamily="18" charset="0"/>
              </a:rPr>
              <a:t>轴.</a:t>
            </a:r>
            <a:endParaRPr lang="zh-CN" altLang="en-US" sz="2800" b="1">
              <a:solidFill>
                <a:srgbClr val="FF0000"/>
              </a:solidFill>
              <a:latin typeface="Times New Roman" panose="02020603050405020304" pitchFamily="18" charset="0"/>
              <a:ea typeface="Times New Roman" panose="02020603050405020304" pitchFamily="18" charset="0"/>
            </a:endParaRPr>
          </a:p>
        </p:txBody>
      </p:sp>
      <p:graphicFrame>
        <p:nvGraphicFramePr>
          <p:cNvPr id="10246" name="对象 18"/>
          <p:cNvGraphicFramePr>
            <a:graphicFrameLocks noChangeAspect="1"/>
          </p:cNvGraphicFramePr>
          <p:nvPr/>
        </p:nvGraphicFramePr>
        <p:xfrm>
          <a:off x="4724400" y="4876800"/>
          <a:ext cx="1162050" cy="944563"/>
        </p:xfrm>
        <a:graphic>
          <a:graphicData uri="http://schemas.openxmlformats.org/presentationml/2006/ole">
            <mc:AlternateContent xmlns:mc="http://schemas.openxmlformats.org/markup-compatibility/2006">
              <mc:Choice xmlns:v="urn:schemas-microsoft-com:vml" Requires="v">
                <p:oleObj spid="_x0000_s1041" name="Equation" r:id="rId4" imgW="533400" imgH="431800" progId="Equation.DSMT4">
                  <p:embed/>
                </p:oleObj>
              </mc:Choice>
              <mc:Fallback>
                <p:oleObj name="Equation" r:id="rId4" imgW="533400" imgH="431800" progId="Equation.DSMT4">
                  <p:embed/>
                  <p:pic>
                    <p:nvPicPr>
                      <p:cNvPr id="0" name="OLE substitute image"/>
                      <p:cNvPicPr/>
                      <p:nvPr/>
                    </p:nvPicPr>
                    <p:blipFill>
                      <a:blip r:embed="rId5"/>
                      <a:stretch>
                        <a:fillRect/>
                      </a:stretch>
                    </p:blipFill>
                    <p:spPr>
                      <a:xfrm>
                        <a:off x="4724400" y="4876800"/>
                        <a:ext cx="1162050" cy="944563"/>
                      </a:xfrm>
                      <a:prstGeom prst="rect">
                        <a:avLst/>
                      </a:prstGeom>
                      <a:noFill/>
                      <a:ln>
                        <a:noFill/>
                        <a:miter lim="800000"/>
                        <a:headEnd/>
                        <a:tailEnd/>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245">
                                            <p:txEl>
                                              <p:pRg st="0" end="0"/>
                                            </p:txEl>
                                          </p:spTgt>
                                        </p:tgtEl>
                                        <p:attrNameLst>
                                          <p:attrName>style.visibility</p:attrName>
                                        </p:attrNameLst>
                                      </p:cBhvr>
                                      <p:to>
                                        <p:strVal val="visible"/>
                                      </p:to>
                                    </p:set>
                                    <p:animEffect transition="in" filter="wipe(left)">
                                      <p:cBhvr>
                                        <p:cTn id="7" dur="500"/>
                                        <p:tgtEl>
                                          <p:spTgt spid="1024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245">
                                            <p:txEl>
                                              <p:pRg st="1" end="1"/>
                                            </p:txEl>
                                          </p:spTgt>
                                        </p:tgtEl>
                                        <p:attrNameLst>
                                          <p:attrName>style.visibility</p:attrName>
                                        </p:attrNameLst>
                                      </p:cBhvr>
                                      <p:to>
                                        <p:strVal val="visible"/>
                                      </p:to>
                                    </p:set>
                                    <p:animEffect transition="in" filter="wipe(left)">
                                      <p:cBhvr>
                                        <p:cTn id="12" dur="500"/>
                                        <p:tgtEl>
                                          <p:spTgt spid="1024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245">
                                            <p:txEl>
                                              <p:pRg st="2" end="2"/>
                                            </p:txEl>
                                          </p:spTgt>
                                        </p:tgtEl>
                                        <p:attrNameLst>
                                          <p:attrName>style.visibility</p:attrName>
                                        </p:attrNameLst>
                                      </p:cBhvr>
                                      <p:to>
                                        <p:strVal val="visible"/>
                                      </p:to>
                                    </p:set>
                                    <p:animEffect transition="in" filter="wipe(left)">
                                      <p:cBhvr>
                                        <p:cTn id="17" dur="500"/>
                                        <p:tgtEl>
                                          <p:spTgt spid="10245">
                                            <p:txEl>
                                              <p:pRg st="2" end="2"/>
                                            </p:txEl>
                                          </p:spTgt>
                                        </p:tgtEl>
                                      </p:cBhvr>
                                    </p:animEffect>
                                  </p:childTnLst>
                                </p:cTn>
                              </p:par>
                            </p:childTnLst>
                          </p:cTn>
                        </p:par>
                        <p:par>
                          <p:cTn id="18" fill="hold">
                            <p:stCondLst>
                              <p:cond delay="500"/>
                            </p:stCondLst>
                            <p:childTnLst>
                              <p:par>
                                <p:cTn id="19" presetID="22" presetClass="entr" presetSubtype="8" fill="hold" nodeType="afterEffect">
                                  <p:stCondLst>
                                    <p:cond delay="0"/>
                                  </p:stCondLst>
                                  <p:childTnLst>
                                    <p:set>
                                      <p:cBhvr>
                                        <p:cTn id="20" dur="1" fill="hold">
                                          <p:stCondLst>
                                            <p:cond delay="0"/>
                                          </p:stCondLst>
                                        </p:cTn>
                                        <p:tgtEl>
                                          <p:spTgt spid="10246"/>
                                        </p:tgtEl>
                                        <p:attrNameLst>
                                          <p:attrName>style.visibility</p:attrName>
                                        </p:attrNameLst>
                                      </p:cBhvr>
                                      <p:to>
                                        <p:strVal val="visible"/>
                                      </p:to>
                                    </p:set>
                                    <p:animEffect transition="in" filter="wipe(left)">
                                      <p:cBhvr>
                                        <p:cTn id="21" dur="500"/>
                                        <p:tgtEl>
                                          <p:spTgt spid="1024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10245">
                                            <p:txEl>
                                              <p:pRg st="3" end="3"/>
                                            </p:txEl>
                                          </p:spTgt>
                                        </p:tgtEl>
                                        <p:attrNameLst>
                                          <p:attrName>style.visibility</p:attrName>
                                        </p:attrNameLst>
                                      </p:cBhvr>
                                      <p:to>
                                        <p:strVal val="visible"/>
                                      </p:to>
                                    </p:set>
                                    <p:animEffect transition="in" filter="wipe(left)">
                                      <p:cBhvr>
                                        <p:cTn id="26" dur="500"/>
                                        <p:tgtEl>
                                          <p:spTgt spid="1024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1"/>
          <p:cNvSpPr/>
          <p:nvPr/>
        </p:nvSpPr>
        <p:spPr>
          <a:xfrm>
            <a:off x="152400" y="76200"/>
            <a:ext cx="11734800" cy="954088"/>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zh-CN" altLang="en-US" b="1">
                <a:solidFill>
                  <a:srgbClr val="00B0F0"/>
                </a:solidFill>
                <a:latin typeface="Times New Roman" panose="02020603050405020304" pitchFamily="18" charset="0"/>
                <a:ea typeface="楷体" panose="02010609060101010101" pitchFamily="49" charset="-122"/>
              </a:rPr>
              <a:t>  思考</a:t>
            </a:r>
            <a:r>
              <a:rPr lang="en-US" altLang="zh-CN" b="1">
                <a:solidFill>
                  <a:srgbClr val="00B0F0"/>
                </a:solidFill>
                <a:latin typeface="Times New Roman" panose="02020603050405020304" pitchFamily="18" charset="0"/>
                <a:ea typeface="楷体" panose="02010609060101010101" pitchFamily="49" charset="-122"/>
              </a:rPr>
              <a:t>3 </a:t>
            </a:r>
            <a:r>
              <a:rPr lang="zh-CN" altLang="en-US" b="1">
                <a:latin typeface="Times New Roman" panose="02020603050405020304" pitchFamily="18" charset="0"/>
                <a:ea typeface="楷体" panose="02010609060101010101" pitchFamily="49" charset="-122"/>
              </a:rPr>
              <a:t>一个正态分布由参数</a:t>
            </a:r>
            <a:r>
              <a:rPr lang="zh-CN" altLang="en-US" b="1" i="1">
                <a:latin typeface="Times New Roman" panose="02020603050405020304" pitchFamily="18" charset="0"/>
                <a:ea typeface="楷体" panose="02010609060101010101" pitchFamily="49" charset="-122"/>
              </a:rPr>
              <a:t>μ</a:t>
            </a:r>
            <a:r>
              <a:rPr lang="zh-CN" altLang="en-US" b="1">
                <a:latin typeface="Times New Roman" panose="02020603050405020304" pitchFamily="18" charset="0"/>
                <a:ea typeface="楷体" panose="02010609060101010101" pitchFamily="49" charset="-122"/>
              </a:rPr>
              <a:t>和</a:t>
            </a:r>
            <a:r>
              <a:rPr lang="zh-CN" altLang="en-US" b="1" i="1">
                <a:latin typeface="Times New Roman" panose="02020603050405020304" pitchFamily="18" charset="0"/>
                <a:ea typeface="楷体" panose="02010609060101010101" pitchFamily="49" charset="-122"/>
              </a:rPr>
              <a:t>σ</a:t>
            </a:r>
            <a:r>
              <a:rPr lang="zh-CN" altLang="en-US" b="1">
                <a:latin typeface="Times New Roman" panose="02020603050405020304" pitchFamily="18" charset="0"/>
                <a:ea typeface="楷体" panose="02010609060101010101" pitchFamily="49" charset="-122"/>
              </a:rPr>
              <a:t>完全确定，这两个参数对正态曲线的形状有何影响? 它们反映正态分布的哪些特征?</a:t>
            </a:r>
            <a:endParaRPr lang="zh-CN" altLang="en-US" b="1">
              <a:latin typeface="Times New Roman" panose="02020603050405020304" pitchFamily="18" charset="0"/>
              <a:ea typeface="楷体" panose="02010609060101010101" pitchFamily="49" charset="-122"/>
            </a:endParaRPr>
          </a:p>
        </p:txBody>
      </p:sp>
      <p:sp>
        <p:nvSpPr>
          <p:cNvPr id="11267" name="矩形 4"/>
          <p:cNvSpPr/>
          <p:nvPr/>
        </p:nvSpPr>
        <p:spPr>
          <a:xfrm>
            <a:off x="152400" y="1027113"/>
            <a:ext cx="8334375" cy="2160587"/>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457200">
              <a:lnSpc>
                <a:spcPct val="120000"/>
              </a:lnSpc>
            </a:pPr>
            <a:r>
              <a:rPr lang="zh-CN" altLang="en-US" sz="2800" b="1" spc="0">
                <a:latin typeface="Times New Roman" panose="02020603050405020304" pitchFamily="18" charset="0"/>
                <a:ea typeface="Times New Roman" panose="02020603050405020304" pitchFamily="18" charset="0"/>
              </a:rPr>
              <a:t>由于正态曲线关于</a:t>
            </a:r>
            <a:r>
              <a:rPr lang="en-US" altLang="zh-CN" sz="2800" b="1" i="1" spc="0">
                <a:latin typeface="Times New Roman" panose="02020603050405020304" pitchFamily="18" charset="0"/>
                <a:ea typeface="Times New Roman" panose="02020603050405020304" pitchFamily="18" charset="0"/>
              </a:rPr>
              <a:t>x</a:t>
            </a:r>
            <a:r>
              <a:rPr lang="en-US" altLang="zh-CN"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μ</a:t>
            </a:r>
            <a:r>
              <a:rPr lang="zh-CN" altLang="en-US" sz="2800" b="1" spc="0">
                <a:latin typeface="Times New Roman" panose="02020603050405020304" pitchFamily="18" charset="0"/>
                <a:ea typeface="Times New Roman" panose="02020603050405020304" pitchFamily="18" charset="0"/>
              </a:rPr>
              <a:t>对称，因此，当</a:t>
            </a:r>
            <a:r>
              <a:rPr lang="zh-CN" altLang="en-US" sz="2800" b="1" spc="0">
                <a:solidFill>
                  <a:srgbClr val="FF0000"/>
                </a:solidFill>
                <a:latin typeface="Times New Roman" panose="02020603050405020304" pitchFamily="18" charset="0"/>
                <a:ea typeface="Times New Roman" panose="02020603050405020304" pitchFamily="18" charset="0"/>
              </a:rPr>
              <a:t>参数</a:t>
            </a:r>
            <a:r>
              <a:rPr lang="zh-CN" altLang="en-US" sz="2800" b="1" i="1" spc="0">
                <a:solidFill>
                  <a:srgbClr val="FF0000"/>
                </a:solidFill>
                <a:latin typeface="Times New Roman" panose="02020603050405020304" pitchFamily="18" charset="0"/>
                <a:ea typeface="Times New Roman" panose="02020603050405020304" pitchFamily="18" charset="0"/>
              </a:rPr>
              <a:t>σ</a:t>
            </a:r>
            <a:r>
              <a:rPr lang="zh-CN" altLang="en-US" sz="2800" b="1" spc="0">
                <a:solidFill>
                  <a:srgbClr val="FF0000"/>
                </a:solidFill>
                <a:latin typeface="Times New Roman" panose="02020603050405020304" pitchFamily="18" charset="0"/>
                <a:ea typeface="Times New Roman" panose="02020603050405020304" pitchFamily="18" charset="0"/>
              </a:rPr>
              <a:t>固定</a:t>
            </a:r>
            <a:r>
              <a:rPr lang="zh-CN" altLang="en-US" sz="2800" b="1" spc="0">
                <a:latin typeface="Times New Roman" panose="02020603050405020304" pitchFamily="18" charset="0"/>
                <a:ea typeface="Times New Roman" panose="02020603050405020304" pitchFamily="18" charset="0"/>
              </a:rPr>
              <a:t>时，正态曲线的</a:t>
            </a:r>
            <a:r>
              <a:rPr lang="zh-CN" altLang="en-US" sz="2800" b="1" spc="0">
                <a:solidFill>
                  <a:srgbClr val="FF0000"/>
                </a:solidFill>
                <a:latin typeface="Times New Roman" panose="02020603050405020304" pitchFamily="18" charset="0"/>
                <a:ea typeface="Times New Roman" panose="02020603050405020304" pitchFamily="18" charset="0"/>
              </a:rPr>
              <a:t>位置由</a:t>
            </a:r>
            <a:r>
              <a:rPr lang="zh-CN" altLang="en-US" sz="2800" b="1" i="1" spc="0">
                <a:solidFill>
                  <a:srgbClr val="FF0000"/>
                </a:solidFill>
                <a:latin typeface="Times New Roman" panose="02020603050405020304" pitchFamily="18" charset="0"/>
                <a:ea typeface="Times New Roman" panose="02020603050405020304" pitchFamily="18" charset="0"/>
              </a:rPr>
              <a:t>μ</a:t>
            </a:r>
            <a:r>
              <a:rPr lang="zh-CN" altLang="en-US" sz="2800" b="1" spc="0">
                <a:solidFill>
                  <a:srgbClr val="FF0000"/>
                </a:solidFill>
                <a:latin typeface="Times New Roman" panose="02020603050405020304" pitchFamily="18" charset="0"/>
                <a:ea typeface="Times New Roman" panose="02020603050405020304" pitchFamily="18" charset="0"/>
              </a:rPr>
              <a:t>确定</a:t>
            </a:r>
            <a:r>
              <a:rPr lang="zh-CN" altLang="en-US" sz="2800" b="1" spc="0">
                <a:latin typeface="Times New Roman" panose="02020603050405020304" pitchFamily="18" charset="0"/>
                <a:ea typeface="Times New Roman" panose="02020603050405020304" pitchFamily="18" charset="0"/>
              </a:rPr>
              <a:t>，且随着</a:t>
            </a:r>
            <a:r>
              <a:rPr lang="zh-CN" altLang="en-US" sz="2800" b="1" i="1" spc="0">
                <a:latin typeface="Times New Roman" panose="02020603050405020304" pitchFamily="18" charset="0"/>
                <a:ea typeface="Times New Roman" panose="02020603050405020304" pitchFamily="18" charset="0"/>
              </a:rPr>
              <a:t>μ</a:t>
            </a:r>
            <a:r>
              <a:rPr lang="zh-CN" altLang="en-US" sz="2800" b="1" spc="0">
                <a:latin typeface="Times New Roman" panose="02020603050405020304" pitchFamily="18" charset="0"/>
                <a:ea typeface="Times New Roman" panose="02020603050405020304" pitchFamily="18" charset="0"/>
              </a:rPr>
              <a:t>的变化而沿</a:t>
            </a:r>
            <a:r>
              <a:rPr lang="zh-CN" altLang="en-US"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轴平移，所以参数</a:t>
            </a:r>
            <a:r>
              <a:rPr lang="en-US" altLang="zh-CN" sz="2800" b="1" i="1" spc="0">
                <a:latin typeface="Times New Roman" panose="02020603050405020304" pitchFamily="18" charset="0"/>
                <a:ea typeface="Times New Roman" panose="02020603050405020304" pitchFamily="18" charset="0"/>
              </a:rPr>
              <a:t>μ</a:t>
            </a:r>
            <a:r>
              <a:rPr lang="zh-CN" altLang="en-US" sz="2800" b="1" spc="0">
                <a:latin typeface="Times New Roman" panose="02020603050405020304" pitchFamily="18" charset="0"/>
                <a:ea typeface="Times New Roman" panose="02020603050405020304" pitchFamily="18" charset="0"/>
              </a:rPr>
              <a:t>反映了正态分布的</a:t>
            </a:r>
            <a:r>
              <a:rPr lang="zh-CN" altLang="en-US" sz="2800" b="1" spc="0">
                <a:solidFill>
                  <a:srgbClr val="00B0F0"/>
                </a:solidFill>
                <a:latin typeface="Times New Roman" panose="02020603050405020304" pitchFamily="18" charset="0"/>
                <a:ea typeface="Times New Roman" panose="02020603050405020304" pitchFamily="18" charset="0"/>
              </a:rPr>
              <a:t>集中位置</a:t>
            </a:r>
            <a:r>
              <a:rPr lang="zh-CN" altLang="en-US" sz="2800" b="1" spc="0">
                <a:latin typeface="Times New Roman" panose="02020603050405020304" pitchFamily="18" charset="0"/>
                <a:ea typeface="Times New Roman" panose="02020603050405020304" pitchFamily="18" charset="0"/>
              </a:rPr>
              <a:t>，可以用</a:t>
            </a:r>
            <a:r>
              <a:rPr lang="zh-CN" altLang="en-US" sz="2800" b="1" spc="0">
                <a:solidFill>
                  <a:srgbClr val="00B0F0"/>
                </a:solidFill>
                <a:latin typeface="Times New Roman" panose="02020603050405020304" pitchFamily="18" charset="0"/>
                <a:ea typeface="Times New Roman" panose="02020603050405020304" pitchFamily="18" charset="0"/>
              </a:rPr>
              <a:t>均值</a:t>
            </a:r>
            <a:r>
              <a:rPr lang="zh-CN" altLang="en-US" sz="2800" b="1" spc="0">
                <a:latin typeface="Times New Roman" panose="02020603050405020304" pitchFamily="18" charset="0"/>
                <a:ea typeface="Times New Roman" panose="02020603050405020304" pitchFamily="18" charset="0"/>
              </a:rPr>
              <a:t>来估计，故有</a:t>
            </a:r>
            <a:endParaRPr lang="zh-CN" altLang="en-US" sz="2800" b="1">
              <a:latin typeface="Times New Roman" panose="02020603050405020304" pitchFamily="18" charset="0"/>
              <a:ea typeface="Times New Roman" panose="02020603050405020304" pitchFamily="18" charset="0"/>
            </a:endParaRPr>
          </a:p>
        </p:txBody>
      </p:sp>
      <p:pic>
        <p:nvPicPr>
          <p:cNvPr id="11268" name="图片 2"/>
          <p:cNvPicPr>
            <a:picLocks noChangeAspect="1"/>
          </p:cNvPicPr>
          <p:nvPr/>
        </p:nvPicPr>
        <p:blipFill>
          <a:blip r:embed="rId1"/>
          <a:srcRect t="2940" r="56880"/>
          <a:stretch>
            <a:fillRect/>
          </a:stretch>
        </p:blipFill>
        <p:spPr>
          <a:xfrm>
            <a:off x="8458200" y="1066800"/>
            <a:ext cx="3733800" cy="2514600"/>
          </a:xfrm>
          <a:prstGeom prst="rect">
            <a:avLst/>
          </a:prstGeom>
          <a:noFill/>
          <a:ln>
            <a:noFill/>
            <a:miter lim="800000"/>
            <a:headEnd/>
            <a:tailEnd/>
          </a:ln>
        </p:spPr>
      </p:pic>
      <p:pic>
        <p:nvPicPr>
          <p:cNvPr id="11269" name="图片 3"/>
          <p:cNvPicPr>
            <a:picLocks noChangeAspect="1"/>
          </p:cNvPicPr>
          <p:nvPr/>
        </p:nvPicPr>
        <p:blipFill>
          <a:blip r:embed="rId1"/>
          <a:srcRect l="57201" t="2940"/>
          <a:stretch>
            <a:fillRect/>
          </a:stretch>
        </p:blipFill>
        <p:spPr>
          <a:xfrm>
            <a:off x="8486775" y="3962400"/>
            <a:ext cx="3705225" cy="2514600"/>
          </a:xfrm>
          <a:prstGeom prst="rect">
            <a:avLst/>
          </a:prstGeom>
          <a:noFill/>
          <a:ln>
            <a:noFill/>
            <a:miter lim="800000"/>
            <a:headEnd/>
            <a:tailEnd/>
          </a:ln>
        </p:spPr>
      </p:pic>
      <p:graphicFrame>
        <p:nvGraphicFramePr>
          <p:cNvPr id="11270" name="对象 18"/>
          <p:cNvGraphicFramePr>
            <a:graphicFrameLocks noChangeAspect="1"/>
          </p:cNvGraphicFramePr>
          <p:nvPr/>
        </p:nvGraphicFramePr>
        <p:xfrm>
          <a:off x="3810000" y="2667000"/>
          <a:ext cx="1676400" cy="479425"/>
        </p:xfrm>
        <a:graphic>
          <a:graphicData uri="http://schemas.openxmlformats.org/presentationml/2006/ole">
            <mc:AlternateContent xmlns:mc="http://schemas.openxmlformats.org/markup-compatibility/2006">
              <mc:Choice xmlns:v="urn:schemas-microsoft-com:vml" Requires="v">
                <p:oleObj spid="_x0000_s1042" name="Equation" r:id="rId2" imgW="711200" imgH="203200" progId="Equation.DSMT4">
                  <p:embed/>
                </p:oleObj>
              </mc:Choice>
              <mc:Fallback>
                <p:oleObj name="Equation" r:id="rId2" imgW="711200" imgH="203200" progId="Equation.DSMT4">
                  <p:embed/>
                  <p:pic>
                    <p:nvPicPr>
                      <p:cNvPr id="0" name="OLE substitute image"/>
                      <p:cNvPicPr/>
                      <p:nvPr/>
                    </p:nvPicPr>
                    <p:blipFill>
                      <a:blip r:embed="rId3"/>
                      <a:stretch>
                        <a:fillRect/>
                      </a:stretch>
                    </p:blipFill>
                    <p:spPr>
                      <a:xfrm>
                        <a:off x="3810000" y="2667000"/>
                        <a:ext cx="1676400" cy="479425"/>
                      </a:xfrm>
                      <a:prstGeom prst="rect">
                        <a:avLst/>
                      </a:prstGeom>
                      <a:noFill/>
                      <a:ln>
                        <a:noFill/>
                        <a:miter lim="800000"/>
                        <a:headEnd/>
                        <a:tailEnd/>
                      </a:ln>
                    </p:spPr>
                  </p:pic>
                </p:oleObj>
              </mc:Fallback>
            </mc:AlternateContent>
          </a:graphicData>
        </a:graphic>
      </p:graphicFrame>
      <p:sp>
        <p:nvSpPr>
          <p:cNvPr id="11271" name="矩形 10"/>
          <p:cNvSpPr/>
          <p:nvPr/>
        </p:nvSpPr>
        <p:spPr>
          <a:xfrm>
            <a:off x="152400" y="3146425"/>
            <a:ext cx="8272463" cy="37131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457200">
              <a:lnSpc>
                <a:spcPct val="120000"/>
              </a:lnSpc>
            </a:pPr>
            <a:r>
              <a:rPr lang="zh-CN" altLang="en-US" sz="2800" b="1" spc="0">
                <a:latin typeface="Times New Roman" panose="02020603050405020304" pitchFamily="18" charset="0"/>
                <a:ea typeface="Times New Roman" panose="02020603050405020304" pitchFamily="18" charset="0"/>
              </a:rPr>
              <a:t>当</a:t>
            </a:r>
            <a:r>
              <a:rPr lang="zh-CN" altLang="en-US" sz="2800" b="1" i="1" spc="0">
                <a:solidFill>
                  <a:srgbClr val="FF0000"/>
                </a:solidFill>
                <a:latin typeface="Times New Roman" panose="02020603050405020304" pitchFamily="18" charset="0"/>
                <a:ea typeface="Times New Roman" panose="02020603050405020304" pitchFamily="18" charset="0"/>
              </a:rPr>
              <a:t>μ</a:t>
            </a:r>
            <a:r>
              <a:rPr lang="zh-CN" altLang="en-US" sz="2800" b="1" spc="0">
                <a:solidFill>
                  <a:srgbClr val="FF0000"/>
                </a:solidFill>
                <a:latin typeface="Times New Roman" panose="02020603050405020304" pitchFamily="18" charset="0"/>
                <a:ea typeface="Times New Roman" panose="02020603050405020304" pitchFamily="18" charset="0"/>
              </a:rPr>
              <a:t>固定</a:t>
            </a:r>
            <a:r>
              <a:rPr lang="zh-CN" altLang="en-US" sz="2800" b="1" spc="0">
                <a:latin typeface="Times New Roman" panose="02020603050405020304" pitchFamily="18" charset="0"/>
                <a:ea typeface="Times New Roman" panose="02020603050405020304" pitchFamily="18" charset="0"/>
              </a:rPr>
              <a:t>时，因为正态曲线的峰值与</a:t>
            </a:r>
            <a:r>
              <a:rPr lang="zh-CN" altLang="en-US" sz="2800" b="1" i="1" spc="0">
                <a:latin typeface="Times New Roman" panose="02020603050405020304" pitchFamily="18" charset="0"/>
                <a:ea typeface="Times New Roman" panose="02020603050405020304" pitchFamily="18" charset="0"/>
              </a:rPr>
              <a:t>σ</a:t>
            </a:r>
            <a:r>
              <a:rPr lang="zh-CN" altLang="en-US" sz="2800" b="1" spc="0">
                <a:latin typeface="Times New Roman" panose="02020603050405020304" pitchFamily="18" charset="0"/>
                <a:ea typeface="Times New Roman" panose="02020603050405020304" pitchFamily="18" charset="0"/>
              </a:rPr>
              <a:t>成反比，而且对任意的</a:t>
            </a:r>
            <a:r>
              <a:rPr lang="zh-CN" altLang="en-US" sz="2800" b="1" i="1" spc="0">
                <a:latin typeface="Times New Roman" panose="02020603050405020304" pitchFamily="18" charset="0"/>
                <a:ea typeface="Times New Roman" panose="02020603050405020304" pitchFamily="18" charset="0"/>
              </a:rPr>
              <a:t>σ</a:t>
            </a:r>
            <a:r>
              <a:rPr lang="zh-CN" altLang="en-US" sz="2800" b="1" spc="0">
                <a:latin typeface="Times New Roman" panose="02020603050405020304" pitchFamily="18" charset="0"/>
                <a:ea typeface="Times New Roman" panose="02020603050405020304" pitchFamily="18" charset="0"/>
              </a:rPr>
              <a:t>&gt;0，正态曲线与</a:t>
            </a:r>
            <a:r>
              <a:rPr lang="zh-CN" altLang="en-US"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轴之间的区域的面积总为1. 因此，当</a:t>
            </a:r>
            <a:r>
              <a:rPr lang="zh-CN" altLang="en-US" sz="2800" b="1" i="1" spc="0">
                <a:solidFill>
                  <a:srgbClr val="FF0000"/>
                </a:solidFill>
                <a:latin typeface="Times New Roman" panose="02020603050405020304" pitchFamily="18" charset="0"/>
                <a:ea typeface="Times New Roman" panose="02020603050405020304" pitchFamily="18" charset="0"/>
              </a:rPr>
              <a:t>σ</a:t>
            </a:r>
            <a:r>
              <a:rPr lang="zh-CN" altLang="en-US" sz="2800" b="1" spc="0">
                <a:solidFill>
                  <a:srgbClr val="FF0000"/>
                </a:solidFill>
                <a:latin typeface="Times New Roman" panose="02020603050405020304" pitchFamily="18" charset="0"/>
                <a:ea typeface="Times New Roman" panose="02020603050405020304" pitchFamily="18" charset="0"/>
              </a:rPr>
              <a:t>较小</a:t>
            </a:r>
            <a:r>
              <a:rPr lang="zh-CN" altLang="en-US" sz="2800" b="1" spc="0">
                <a:latin typeface="Times New Roman" panose="02020603050405020304" pitchFamily="18" charset="0"/>
                <a:ea typeface="Times New Roman" panose="02020603050405020304" pitchFamily="18" charset="0"/>
              </a:rPr>
              <a:t>时，</a:t>
            </a:r>
            <a:r>
              <a:rPr lang="zh-CN" altLang="en-US" sz="2800" b="1" spc="0">
                <a:solidFill>
                  <a:srgbClr val="FF0000"/>
                </a:solidFill>
                <a:latin typeface="Times New Roman" panose="02020603050405020304" pitchFamily="18" charset="0"/>
                <a:ea typeface="Times New Roman" panose="02020603050405020304" pitchFamily="18" charset="0"/>
              </a:rPr>
              <a:t>峰值高</a:t>
            </a:r>
            <a:r>
              <a:rPr lang="zh-CN" altLang="en-US" sz="2800" b="1" spc="0">
                <a:latin typeface="Times New Roman" panose="02020603050405020304" pitchFamily="18" charset="0"/>
                <a:ea typeface="Times New Roman" panose="02020603050405020304" pitchFamily="18" charset="0"/>
              </a:rPr>
              <a:t>，曲线“</a:t>
            </a:r>
            <a:r>
              <a:rPr lang="zh-CN" altLang="en-US" sz="2800" b="1" spc="0">
                <a:solidFill>
                  <a:srgbClr val="FF0000"/>
                </a:solidFill>
                <a:latin typeface="Times New Roman" panose="02020603050405020304" pitchFamily="18" charset="0"/>
                <a:ea typeface="Times New Roman" panose="02020603050405020304" pitchFamily="18" charset="0"/>
              </a:rPr>
              <a:t>瘦高</a:t>
            </a:r>
            <a:r>
              <a:rPr lang="zh-CN" altLang="en-US" sz="2800" b="1" spc="0">
                <a:latin typeface="Times New Roman" panose="02020603050405020304" pitchFamily="18" charset="0"/>
                <a:ea typeface="Times New Roman" panose="02020603050405020304" pitchFamily="18" charset="0"/>
              </a:rPr>
              <a:t>”，表示随机变量</a:t>
            </a:r>
            <a:r>
              <a:rPr lang="zh-CN" altLang="en-US"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的</a:t>
            </a:r>
            <a:r>
              <a:rPr lang="zh-CN" altLang="en-US" sz="2800" b="1" spc="0">
                <a:solidFill>
                  <a:srgbClr val="FF0000"/>
                </a:solidFill>
                <a:latin typeface="Times New Roman" panose="02020603050405020304" pitchFamily="18" charset="0"/>
                <a:ea typeface="Times New Roman" panose="02020603050405020304" pitchFamily="18" charset="0"/>
              </a:rPr>
              <a:t>分布比较集中</a:t>
            </a:r>
            <a:r>
              <a:rPr lang="zh-CN" altLang="en-US" sz="2800" b="1" spc="0">
                <a:latin typeface="Times New Roman" panose="02020603050405020304" pitchFamily="18" charset="0"/>
                <a:ea typeface="Times New Roman" panose="02020603050405020304" pitchFamily="18" charset="0"/>
              </a:rPr>
              <a:t>；当</a:t>
            </a:r>
            <a:r>
              <a:rPr lang="zh-CN" altLang="en-US" sz="2800" b="1" i="1" spc="0">
                <a:solidFill>
                  <a:srgbClr val="FF0000"/>
                </a:solidFill>
                <a:latin typeface="Times New Roman" panose="02020603050405020304" pitchFamily="18" charset="0"/>
                <a:ea typeface="Times New Roman" panose="02020603050405020304" pitchFamily="18" charset="0"/>
              </a:rPr>
              <a:t>σ</a:t>
            </a:r>
            <a:r>
              <a:rPr lang="zh-CN" altLang="en-US" sz="2800" b="1" spc="0">
                <a:solidFill>
                  <a:srgbClr val="FF0000"/>
                </a:solidFill>
                <a:latin typeface="Times New Roman" panose="02020603050405020304" pitchFamily="18" charset="0"/>
                <a:ea typeface="Times New Roman" panose="02020603050405020304" pitchFamily="18" charset="0"/>
              </a:rPr>
              <a:t>较大</a:t>
            </a:r>
            <a:r>
              <a:rPr lang="zh-CN" altLang="en-US" sz="2800" b="1" spc="0">
                <a:latin typeface="Times New Roman" panose="02020603050405020304" pitchFamily="18" charset="0"/>
                <a:ea typeface="Times New Roman" panose="02020603050405020304" pitchFamily="18" charset="0"/>
              </a:rPr>
              <a:t>时，</a:t>
            </a:r>
            <a:r>
              <a:rPr lang="zh-CN" altLang="en-US" sz="2800" b="1" spc="0">
                <a:solidFill>
                  <a:srgbClr val="FF0000"/>
                </a:solidFill>
                <a:latin typeface="Times New Roman" panose="02020603050405020304" pitchFamily="18" charset="0"/>
                <a:ea typeface="Times New Roman" panose="02020603050405020304" pitchFamily="18" charset="0"/>
              </a:rPr>
              <a:t>峰值低</a:t>
            </a:r>
            <a:r>
              <a:rPr lang="zh-CN" altLang="en-US" sz="2800" b="1" spc="0">
                <a:latin typeface="Times New Roman" panose="02020603050405020304" pitchFamily="18" charset="0"/>
                <a:ea typeface="Times New Roman" panose="02020603050405020304" pitchFamily="18" charset="0"/>
              </a:rPr>
              <a:t>，曲线“</a:t>
            </a:r>
            <a:r>
              <a:rPr lang="zh-CN" altLang="en-US" sz="2800" b="1" spc="0">
                <a:solidFill>
                  <a:srgbClr val="FF0000"/>
                </a:solidFill>
                <a:latin typeface="Times New Roman" panose="02020603050405020304" pitchFamily="18" charset="0"/>
                <a:ea typeface="Times New Roman" panose="02020603050405020304" pitchFamily="18" charset="0"/>
              </a:rPr>
              <a:t>矮胖</a:t>
            </a:r>
            <a:r>
              <a:rPr lang="zh-CN" altLang="en-US" sz="2800" b="1" spc="0">
                <a:latin typeface="Times New Roman" panose="02020603050405020304" pitchFamily="18" charset="0"/>
                <a:ea typeface="Times New Roman" panose="02020603050405020304" pitchFamily="18" charset="0"/>
              </a:rPr>
              <a:t>”，表示随机变量X的</a:t>
            </a:r>
            <a:r>
              <a:rPr lang="zh-CN" altLang="en-US" sz="2800" b="1" spc="0">
                <a:solidFill>
                  <a:srgbClr val="FF0000"/>
                </a:solidFill>
                <a:latin typeface="Times New Roman" panose="02020603050405020304" pitchFamily="18" charset="0"/>
                <a:ea typeface="Times New Roman" panose="02020603050405020304" pitchFamily="18" charset="0"/>
              </a:rPr>
              <a:t>分布比较分散</a:t>
            </a:r>
            <a:r>
              <a:rPr lang="zh-CN" altLang="en-US" sz="2800" b="1" spc="0">
                <a:latin typeface="Times New Roman" panose="02020603050405020304" pitchFamily="18" charset="0"/>
                <a:ea typeface="Times New Roman" panose="02020603050405020304" pitchFamily="18" charset="0"/>
              </a:rPr>
              <a:t>，所以</a:t>
            </a:r>
            <a:r>
              <a:rPr lang="en-US" altLang="zh-CN" sz="2800" b="1" i="1" spc="0">
                <a:latin typeface="Times New Roman" panose="02020603050405020304" pitchFamily="18" charset="0"/>
                <a:ea typeface="Times New Roman" panose="02020603050405020304" pitchFamily="18" charset="0"/>
              </a:rPr>
              <a:t>σ</a:t>
            </a:r>
            <a:r>
              <a:rPr lang="zh-CN" altLang="en-US" sz="2800" b="1" spc="0">
                <a:latin typeface="Times New Roman" panose="02020603050405020304" pitchFamily="18" charset="0"/>
                <a:ea typeface="Times New Roman" panose="02020603050405020304" pitchFamily="18" charset="0"/>
              </a:rPr>
              <a:t>反映了随机变量的分布相对于均值</a:t>
            </a:r>
            <a:r>
              <a:rPr lang="en-US" altLang="zh-CN" sz="2800" b="1" i="1" spc="0">
                <a:latin typeface="Times New Roman" panose="02020603050405020304" pitchFamily="18" charset="0"/>
                <a:ea typeface="Times New Roman" panose="02020603050405020304" pitchFamily="18" charset="0"/>
              </a:rPr>
              <a:t>μ</a:t>
            </a:r>
            <a:r>
              <a:rPr lang="zh-CN" altLang="en-US" sz="2800" b="1" spc="0">
                <a:latin typeface="Times New Roman" panose="02020603050405020304" pitchFamily="18" charset="0"/>
                <a:ea typeface="Times New Roman" panose="02020603050405020304" pitchFamily="18" charset="0"/>
              </a:rPr>
              <a:t>的</a:t>
            </a:r>
            <a:r>
              <a:rPr lang="zh-CN" altLang="en-US" sz="2800" b="1" spc="0">
                <a:solidFill>
                  <a:srgbClr val="FF0000"/>
                </a:solidFill>
                <a:latin typeface="Times New Roman" panose="02020603050405020304" pitchFamily="18" charset="0"/>
                <a:ea typeface="Times New Roman" panose="02020603050405020304" pitchFamily="18" charset="0"/>
              </a:rPr>
              <a:t>离散程度</a:t>
            </a:r>
            <a:r>
              <a:rPr lang="zh-CN" altLang="en-US" sz="2800" b="1" spc="0">
                <a:latin typeface="Times New Roman" panose="02020603050405020304" pitchFamily="18" charset="0"/>
                <a:ea typeface="Times New Roman" panose="02020603050405020304" pitchFamily="18" charset="0"/>
              </a:rPr>
              <a:t>，可以用</a:t>
            </a:r>
            <a:r>
              <a:rPr lang="zh-CN" altLang="en-US" sz="2800" b="1" spc="0">
                <a:solidFill>
                  <a:srgbClr val="FF0000"/>
                </a:solidFill>
                <a:latin typeface="Times New Roman" panose="02020603050405020304" pitchFamily="18" charset="0"/>
                <a:ea typeface="Times New Roman" panose="02020603050405020304" pitchFamily="18" charset="0"/>
              </a:rPr>
              <a:t>标准差</a:t>
            </a:r>
            <a:r>
              <a:rPr lang="zh-CN" altLang="en-US" sz="2800" b="1" spc="0">
                <a:latin typeface="Times New Roman" panose="02020603050405020304" pitchFamily="18" charset="0"/>
                <a:ea typeface="Times New Roman" panose="02020603050405020304" pitchFamily="18" charset="0"/>
              </a:rPr>
              <a:t>来估计，故有</a:t>
            </a:r>
            <a:endParaRPr lang="zh-CN" altLang="en-US" sz="2800" b="1">
              <a:latin typeface="Times New Roman" panose="02020603050405020304" pitchFamily="18" charset="0"/>
              <a:ea typeface="Times New Roman" panose="02020603050405020304" pitchFamily="18" charset="0"/>
            </a:endParaRPr>
          </a:p>
        </p:txBody>
      </p:sp>
      <p:graphicFrame>
        <p:nvGraphicFramePr>
          <p:cNvPr id="11272" name="对象 18"/>
          <p:cNvGraphicFramePr>
            <a:graphicFrameLocks noChangeAspect="1"/>
          </p:cNvGraphicFramePr>
          <p:nvPr/>
        </p:nvGraphicFramePr>
        <p:xfrm>
          <a:off x="5919788" y="6264275"/>
          <a:ext cx="1825625" cy="539750"/>
        </p:xfrm>
        <a:graphic>
          <a:graphicData uri="http://schemas.openxmlformats.org/presentationml/2006/ole">
            <mc:AlternateContent xmlns:mc="http://schemas.openxmlformats.org/markup-compatibility/2006">
              <mc:Choice xmlns:v="urn:schemas-microsoft-com:vml" Requires="v">
                <p:oleObj spid="_x0000_s1043" name="Equation" r:id="rId4" imgW="774065" imgH="228600" progId="Equation.DSMT4">
                  <p:embed/>
                </p:oleObj>
              </mc:Choice>
              <mc:Fallback>
                <p:oleObj name="Equation" r:id="rId4" imgW="774065" imgH="228600" progId="Equation.DSMT4">
                  <p:embed/>
                  <p:pic>
                    <p:nvPicPr>
                      <p:cNvPr id="0" name="OLE substitute image"/>
                      <p:cNvPicPr/>
                      <p:nvPr/>
                    </p:nvPicPr>
                    <p:blipFill>
                      <a:blip r:embed="rId5"/>
                      <a:stretch>
                        <a:fillRect/>
                      </a:stretch>
                    </p:blipFill>
                    <p:spPr>
                      <a:xfrm>
                        <a:off x="5919788" y="6264275"/>
                        <a:ext cx="1825625" cy="539750"/>
                      </a:xfrm>
                      <a:prstGeom prst="rect">
                        <a:avLst/>
                      </a:prstGeom>
                      <a:noFill/>
                      <a:ln>
                        <a:noFill/>
                        <a:miter lim="800000"/>
                        <a:headEnd/>
                        <a:tailEnd/>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wipe(up)">
                                      <p:cBhvr>
                                        <p:cTn id="7" dur="500"/>
                                        <p:tgtEl>
                                          <p:spTgt spid="1126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Effect transition="in" filter="wipe(left)">
                                      <p:cBhvr>
                                        <p:cTn id="12" dur="500"/>
                                        <p:tgtEl>
                                          <p:spTgt spid="1126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270"/>
                                        </p:tgtEl>
                                        <p:attrNameLst>
                                          <p:attrName>style.visibility</p:attrName>
                                        </p:attrNameLst>
                                      </p:cBhvr>
                                      <p:to>
                                        <p:strVal val="visible"/>
                                      </p:to>
                                    </p:set>
                                    <p:animEffect transition="in" filter="wipe(left)">
                                      <p:cBhvr>
                                        <p:cTn id="17" dur="500"/>
                                        <p:tgtEl>
                                          <p:spTgt spid="1127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11269"/>
                                        </p:tgtEl>
                                        <p:attrNameLst>
                                          <p:attrName>style.visibility</p:attrName>
                                        </p:attrNameLst>
                                      </p:cBhvr>
                                      <p:to>
                                        <p:strVal val="visible"/>
                                      </p:to>
                                    </p:set>
                                    <p:animEffect transition="in" filter="wipe(up)">
                                      <p:cBhvr>
                                        <p:cTn id="22" dur="500"/>
                                        <p:tgtEl>
                                          <p:spTgt spid="1126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271">
                                            <p:txEl>
                                              <p:pRg st="0" end="0"/>
                                            </p:txEl>
                                          </p:spTgt>
                                        </p:tgtEl>
                                        <p:attrNameLst>
                                          <p:attrName>style.visibility</p:attrName>
                                        </p:attrNameLst>
                                      </p:cBhvr>
                                      <p:to>
                                        <p:strVal val="visible"/>
                                      </p:to>
                                    </p:set>
                                    <p:animEffect transition="in" filter="wipe(left)">
                                      <p:cBhvr>
                                        <p:cTn id="27" dur="500"/>
                                        <p:tgtEl>
                                          <p:spTgt spid="11271">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272"/>
                                        </p:tgtEl>
                                        <p:attrNameLst>
                                          <p:attrName>style.visibility</p:attrName>
                                        </p:attrNameLst>
                                      </p:cBhvr>
                                      <p:to>
                                        <p:strVal val="visible"/>
                                      </p:to>
                                    </p:set>
                                    <p:animEffect transition="in" filter="wipe(left)">
                                      <p:cBhvr>
                                        <p:cTn id="32" dur="500"/>
                                        <p:tgtEl>
                                          <p:spTgt spid="11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Group 6"/>
          <p:cNvGrpSpPr/>
          <p:nvPr/>
        </p:nvGrpSpPr>
        <p:grpSpPr>
          <a:xfrm>
            <a:off x="7129463" y="122238"/>
            <a:ext cx="4827587" cy="3733800"/>
            <a:chOff x="1111" y="527"/>
            <a:chExt cx="3041" cy="2268"/>
          </a:xfrm>
        </p:grpSpPr>
        <p:pic>
          <p:nvPicPr>
            <p:cNvPr id="12304" name="Picture 7"/>
            <p:cNvPicPr>
              <a:picLocks noChangeAspect="1"/>
            </p:cNvPicPr>
            <p:nvPr/>
          </p:nvPicPr>
          <p:blipFill>
            <a:blip r:embed="rId1"/>
            <a:srcRect l="29340" r="37940"/>
            <a:stretch>
              <a:fillRect/>
            </a:stretch>
          </p:blipFill>
          <p:spPr>
            <a:xfrm>
              <a:off x="1111" y="1862"/>
              <a:ext cx="2758" cy="661"/>
            </a:xfrm>
            <a:prstGeom prst="rect">
              <a:avLst/>
            </a:prstGeom>
            <a:noFill/>
            <a:ln w="28575">
              <a:solidFill>
                <a:schemeClr val="bg1"/>
              </a:solidFill>
              <a:miter lim="800000"/>
              <a:headEnd/>
              <a:tailEnd/>
            </a:ln>
          </p:spPr>
        </p:pic>
        <p:pic>
          <p:nvPicPr>
            <p:cNvPr id="12305" name="Picture 8"/>
            <p:cNvPicPr>
              <a:picLocks noChangeAspect="1"/>
            </p:cNvPicPr>
            <p:nvPr/>
          </p:nvPicPr>
          <p:blipFill>
            <a:blip r:embed="rId2"/>
            <a:srcRect l="30353" r="35412" b="32303"/>
            <a:stretch>
              <a:fillRect/>
            </a:stretch>
          </p:blipFill>
          <p:spPr>
            <a:xfrm>
              <a:off x="1851" y="896"/>
              <a:ext cx="1570" cy="1899"/>
            </a:xfrm>
            <a:prstGeom prst="rect">
              <a:avLst/>
            </a:prstGeom>
            <a:noFill/>
            <a:ln>
              <a:noFill/>
              <a:miter lim="800000"/>
              <a:headEnd/>
              <a:tailEnd/>
            </a:ln>
          </p:spPr>
        </p:pic>
        <p:sp>
          <p:nvSpPr>
            <p:cNvPr id="12306" name="Text Box 9"/>
            <p:cNvSpPr/>
            <p:nvPr/>
          </p:nvSpPr>
          <p:spPr>
            <a:xfrm>
              <a:off x="2779" y="1028"/>
              <a:ext cx="574"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solidFill>
                    <a:srgbClr val="FF33CC"/>
                  </a:solidFill>
                  <a:latin typeface="Times New Roman" panose="02020603050405020304" pitchFamily="18" charset="0"/>
                  <a:ea typeface="Times New Roman" panose="02020603050405020304" pitchFamily="18" charset="0"/>
                </a:rPr>
                <a:t>σ</a:t>
              </a:r>
              <a:r>
                <a:rPr lang="en-US" altLang="zh-CN" sz="2400" b="1">
                  <a:solidFill>
                    <a:srgbClr val="FF33CC"/>
                  </a:solidFill>
                  <a:latin typeface="Times New Roman" panose="02020603050405020304" pitchFamily="18" charset="0"/>
                  <a:ea typeface="Times New Roman" panose="02020603050405020304" pitchFamily="18" charset="0"/>
                </a:rPr>
                <a:t>=0.5</a:t>
              </a:r>
              <a:endParaRPr lang="en-US" altLang="zh-CN" sz="2400" b="1">
                <a:solidFill>
                  <a:srgbClr val="FF33CC"/>
                </a:solidFill>
                <a:latin typeface="Times New Roman" panose="02020603050405020304" pitchFamily="18" charset="0"/>
                <a:ea typeface="Times New Roman" panose="02020603050405020304" pitchFamily="18" charset="0"/>
              </a:endParaRPr>
            </a:p>
          </p:txBody>
        </p:sp>
        <p:cxnSp>
          <p:nvCxnSpPr>
            <p:cNvPr id="12307" name="Line 10"/>
            <p:cNvCxnSpPr/>
            <p:nvPr/>
          </p:nvCxnSpPr>
          <p:spPr>
            <a:xfrm>
              <a:off x="1210" y="2443"/>
              <a:ext cx="2935" cy="0"/>
            </a:xfrm>
            <a:prstGeom prst="line">
              <a:avLst/>
            </a:prstGeom>
            <a:noFill/>
            <a:ln w="28575">
              <a:solidFill>
                <a:schemeClr val="tx1"/>
              </a:solidFill>
              <a:miter lim="800000"/>
              <a:tailEnd type="triangle"/>
            </a:ln>
          </p:spPr>
        </p:cxnSp>
        <p:cxnSp>
          <p:nvCxnSpPr>
            <p:cNvPr id="12308" name="Line 11"/>
            <p:cNvCxnSpPr/>
            <p:nvPr/>
          </p:nvCxnSpPr>
          <p:spPr>
            <a:xfrm flipH="1" flipV="1">
              <a:off x="2600" y="571"/>
              <a:ext cx="0" cy="2113"/>
            </a:xfrm>
            <a:prstGeom prst="line">
              <a:avLst/>
            </a:prstGeom>
            <a:noFill/>
            <a:ln w="28575">
              <a:solidFill>
                <a:schemeClr val="tx1"/>
              </a:solidFill>
              <a:miter lim="800000"/>
              <a:tailEnd type="triangle"/>
            </a:ln>
          </p:spPr>
        </p:cxnSp>
        <p:sp>
          <p:nvSpPr>
            <p:cNvPr id="12309" name="Text Box 12"/>
            <p:cNvSpPr/>
            <p:nvPr/>
          </p:nvSpPr>
          <p:spPr>
            <a:xfrm>
              <a:off x="2377" y="2398"/>
              <a:ext cx="213"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0</a:t>
              </a:r>
              <a:endParaRPr lang="en-US" altLang="zh-CN" sz="2400" b="1">
                <a:latin typeface="Times New Roman" panose="02020603050405020304" pitchFamily="18" charset="0"/>
                <a:ea typeface="Times New Roman" panose="02020603050405020304" pitchFamily="18" charset="0"/>
              </a:endParaRPr>
            </a:p>
          </p:txBody>
        </p:sp>
        <p:sp>
          <p:nvSpPr>
            <p:cNvPr id="12310" name="Text Box 13"/>
            <p:cNvSpPr/>
            <p:nvPr/>
          </p:nvSpPr>
          <p:spPr>
            <a:xfrm>
              <a:off x="2808" y="2399"/>
              <a:ext cx="213"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1</a:t>
              </a:r>
              <a:endParaRPr lang="en-US" altLang="zh-CN" sz="2400" b="1">
                <a:latin typeface="Times New Roman" panose="02020603050405020304" pitchFamily="18" charset="0"/>
                <a:ea typeface="Times New Roman" panose="02020603050405020304" pitchFamily="18" charset="0"/>
              </a:endParaRPr>
            </a:p>
          </p:txBody>
        </p:sp>
        <p:sp>
          <p:nvSpPr>
            <p:cNvPr id="12311" name="Text Box 14"/>
            <p:cNvSpPr/>
            <p:nvPr/>
          </p:nvSpPr>
          <p:spPr>
            <a:xfrm>
              <a:off x="3157" y="2399"/>
              <a:ext cx="213"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2</a:t>
              </a:r>
              <a:endParaRPr lang="en-US" altLang="zh-CN" sz="2400" b="1">
                <a:latin typeface="Times New Roman" panose="02020603050405020304" pitchFamily="18" charset="0"/>
                <a:ea typeface="Times New Roman" panose="02020603050405020304" pitchFamily="18" charset="0"/>
              </a:endParaRPr>
            </a:p>
          </p:txBody>
        </p:sp>
        <p:sp>
          <p:nvSpPr>
            <p:cNvPr id="12312" name="Text Box 15"/>
            <p:cNvSpPr/>
            <p:nvPr/>
          </p:nvSpPr>
          <p:spPr>
            <a:xfrm>
              <a:off x="1905" y="2382"/>
              <a:ext cx="278"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-1</a:t>
              </a:r>
              <a:endParaRPr lang="en-US" altLang="zh-CN" sz="2400" b="1">
                <a:latin typeface="Times New Roman" panose="02020603050405020304" pitchFamily="18" charset="0"/>
                <a:ea typeface="Times New Roman" panose="02020603050405020304" pitchFamily="18" charset="0"/>
              </a:endParaRPr>
            </a:p>
          </p:txBody>
        </p:sp>
        <p:sp>
          <p:nvSpPr>
            <p:cNvPr id="12313" name="Text Box 16"/>
            <p:cNvSpPr/>
            <p:nvPr/>
          </p:nvSpPr>
          <p:spPr>
            <a:xfrm>
              <a:off x="1496" y="2388"/>
              <a:ext cx="278"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-2</a:t>
              </a:r>
              <a:endParaRPr lang="en-US" altLang="zh-CN" sz="2400" b="1">
                <a:latin typeface="Times New Roman" panose="02020603050405020304" pitchFamily="18" charset="0"/>
                <a:ea typeface="Times New Roman" panose="02020603050405020304" pitchFamily="18" charset="0"/>
              </a:endParaRPr>
            </a:p>
          </p:txBody>
        </p:sp>
        <p:sp>
          <p:nvSpPr>
            <p:cNvPr id="12314" name="Text Box 17"/>
            <p:cNvSpPr/>
            <p:nvPr/>
          </p:nvSpPr>
          <p:spPr>
            <a:xfrm>
              <a:off x="3939" y="2382"/>
              <a:ext cx="213"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x</a:t>
              </a:r>
              <a:endParaRPr lang="en-US" altLang="zh-CN" sz="2400" b="1" i="1">
                <a:latin typeface="Times New Roman" panose="02020603050405020304" pitchFamily="18" charset="0"/>
                <a:ea typeface="Times New Roman" panose="02020603050405020304" pitchFamily="18" charset="0"/>
              </a:endParaRPr>
            </a:p>
          </p:txBody>
        </p:sp>
        <p:sp>
          <p:nvSpPr>
            <p:cNvPr id="12315" name="Text Box 18"/>
            <p:cNvSpPr/>
            <p:nvPr/>
          </p:nvSpPr>
          <p:spPr>
            <a:xfrm>
              <a:off x="2280" y="527"/>
              <a:ext cx="116"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endParaRPr lang="zh-CN" altLang="zh-CN" sz="2400" b="1">
                <a:latin typeface="Times New Roman" panose="02020603050405020304" pitchFamily="18" charset="0"/>
                <a:ea typeface="Times New Roman" panose="02020603050405020304" pitchFamily="18" charset="0"/>
              </a:endParaRPr>
            </a:p>
          </p:txBody>
        </p:sp>
        <p:sp>
          <p:nvSpPr>
            <p:cNvPr id="12316" name="Text Box 19"/>
            <p:cNvSpPr/>
            <p:nvPr/>
          </p:nvSpPr>
          <p:spPr>
            <a:xfrm>
              <a:off x="1111" y="2394"/>
              <a:ext cx="278"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-3</a:t>
              </a:r>
              <a:endParaRPr lang="en-US" altLang="zh-CN" sz="2400" b="1">
                <a:latin typeface="Times New Roman" panose="02020603050405020304" pitchFamily="18" charset="0"/>
                <a:ea typeface="Times New Roman" panose="02020603050405020304" pitchFamily="18" charset="0"/>
              </a:endParaRPr>
            </a:p>
          </p:txBody>
        </p:sp>
        <p:pic>
          <p:nvPicPr>
            <p:cNvPr id="12317" name="Picture 20"/>
            <p:cNvPicPr>
              <a:picLocks noChangeAspect="1"/>
            </p:cNvPicPr>
            <p:nvPr/>
          </p:nvPicPr>
          <p:blipFill>
            <a:blip r:embed="rId3"/>
            <a:srcRect l="30353" r="38447"/>
            <a:stretch>
              <a:fillRect/>
            </a:stretch>
          </p:blipFill>
          <p:spPr>
            <a:xfrm>
              <a:off x="1429" y="1616"/>
              <a:ext cx="2242" cy="925"/>
            </a:xfrm>
            <a:prstGeom prst="rect">
              <a:avLst/>
            </a:prstGeom>
            <a:noFill/>
            <a:ln w="19050">
              <a:solidFill>
                <a:schemeClr val="bg1"/>
              </a:solidFill>
              <a:miter lim="800000"/>
              <a:headEnd/>
              <a:tailEnd/>
            </a:ln>
          </p:spPr>
        </p:pic>
        <p:sp>
          <p:nvSpPr>
            <p:cNvPr id="12318" name="Text Box 21"/>
            <p:cNvSpPr/>
            <p:nvPr/>
          </p:nvSpPr>
          <p:spPr>
            <a:xfrm>
              <a:off x="3506" y="2399"/>
              <a:ext cx="213"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3</a:t>
              </a:r>
              <a:endParaRPr lang="en-US" altLang="zh-CN" sz="2400" b="1">
                <a:latin typeface="Times New Roman" panose="02020603050405020304" pitchFamily="18" charset="0"/>
                <a:ea typeface="Times New Roman" panose="02020603050405020304" pitchFamily="18" charset="0"/>
              </a:endParaRPr>
            </a:p>
          </p:txBody>
        </p:sp>
        <p:sp>
          <p:nvSpPr>
            <p:cNvPr id="12319" name="Text Box 22"/>
            <p:cNvSpPr/>
            <p:nvPr/>
          </p:nvSpPr>
          <p:spPr>
            <a:xfrm>
              <a:off x="2779" y="626"/>
              <a:ext cx="570" cy="28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x=μ</a:t>
              </a:r>
              <a:endParaRPr lang="en-US" altLang="zh-CN" sz="2400" b="1" i="1">
                <a:latin typeface="Times New Roman" panose="02020603050405020304" pitchFamily="18" charset="0"/>
                <a:ea typeface="Times New Roman" panose="02020603050405020304" pitchFamily="18" charset="0"/>
              </a:endParaRPr>
            </a:p>
          </p:txBody>
        </p:sp>
        <p:sp>
          <p:nvSpPr>
            <p:cNvPr id="12320" name="Text Box 23"/>
            <p:cNvSpPr/>
            <p:nvPr/>
          </p:nvSpPr>
          <p:spPr>
            <a:xfrm>
              <a:off x="3016" y="1645"/>
              <a:ext cx="428"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solidFill>
                    <a:srgbClr val="00FF00"/>
                  </a:solidFill>
                  <a:latin typeface="Times New Roman" panose="02020603050405020304" pitchFamily="18" charset="0"/>
                  <a:ea typeface="Times New Roman" panose="02020603050405020304" pitchFamily="18" charset="0"/>
                </a:rPr>
                <a:t>σ</a:t>
              </a:r>
              <a:r>
                <a:rPr lang="en-US" altLang="zh-CN" sz="2400" b="1">
                  <a:solidFill>
                    <a:srgbClr val="00FF00"/>
                  </a:solidFill>
                  <a:latin typeface="Times New Roman" panose="02020603050405020304" pitchFamily="18" charset="0"/>
                  <a:ea typeface="Times New Roman" panose="02020603050405020304" pitchFamily="18" charset="0"/>
                </a:rPr>
                <a:t>=1</a:t>
              </a:r>
              <a:endParaRPr lang="en-US" altLang="zh-CN" sz="2400" b="1">
                <a:solidFill>
                  <a:srgbClr val="00FF00"/>
                </a:solidFill>
                <a:latin typeface="Times New Roman" panose="02020603050405020304" pitchFamily="18" charset="0"/>
                <a:ea typeface="Times New Roman" panose="02020603050405020304" pitchFamily="18" charset="0"/>
              </a:endParaRPr>
            </a:p>
          </p:txBody>
        </p:sp>
        <p:cxnSp>
          <p:nvCxnSpPr>
            <p:cNvPr id="12321" name="Line 24"/>
            <p:cNvCxnSpPr/>
            <p:nvPr/>
          </p:nvCxnSpPr>
          <p:spPr>
            <a:xfrm flipV="1">
              <a:off x="2608" y="799"/>
              <a:ext cx="155" cy="60"/>
            </a:xfrm>
            <a:prstGeom prst="line">
              <a:avLst/>
            </a:prstGeom>
            <a:noFill/>
            <a:ln>
              <a:solidFill>
                <a:schemeClr val="tx1"/>
              </a:solidFill>
              <a:miter lim="800000"/>
            </a:ln>
          </p:spPr>
        </p:cxnSp>
        <p:sp>
          <p:nvSpPr>
            <p:cNvPr id="12322" name="Text Box 25"/>
            <p:cNvSpPr/>
            <p:nvPr/>
          </p:nvSpPr>
          <p:spPr>
            <a:xfrm>
              <a:off x="3649" y="2059"/>
              <a:ext cx="428" cy="280"/>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solidFill>
                    <a:srgbClr val="0000FF"/>
                  </a:solidFill>
                  <a:latin typeface="Times New Roman" panose="02020603050405020304" pitchFamily="18" charset="0"/>
                  <a:ea typeface="Times New Roman" panose="02020603050405020304" pitchFamily="18" charset="0"/>
                </a:rPr>
                <a:t>σ</a:t>
              </a:r>
              <a:r>
                <a:rPr lang="en-US" altLang="zh-CN" sz="2400" b="1">
                  <a:solidFill>
                    <a:srgbClr val="0000FF"/>
                  </a:solidFill>
                  <a:latin typeface="Times New Roman" panose="02020603050405020304" pitchFamily="18" charset="0"/>
                  <a:ea typeface="Times New Roman" panose="02020603050405020304" pitchFamily="18" charset="0"/>
                </a:rPr>
                <a:t>=2</a:t>
              </a:r>
              <a:endParaRPr lang="en-US" altLang="zh-CN" sz="2400" b="1">
                <a:solidFill>
                  <a:srgbClr val="0000FF"/>
                </a:solidFill>
                <a:latin typeface="Times New Roman" panose="02020603050405020304" pitchFamily="18" charset="0"/>
                <a:ea typeface="Times New Roman" panose="02020603050405020304" pitchFamily="18" charset="0"/>
              </a:endParaRPr>
            </a:p>
          </p:txBody>
        </p:sp>
      </p:grpSp>
      <p:sp>
        <p:nvSpPr>
          <p:cNvPr id="12291" name="Text Box 62"/>
          <p:cNvSpPr/>
          <p:nvPr/>
        </p:nvSpPr>
        <p:spPr>
          <a:xfrm>
            <a:off x="434975" y="457200"/>
            <a:ext cx="5897563"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b="1">
                <a:solidFill>
                  <a:srgbClr val="00B0F0"/>
                </a:solidFill>
                <a:latin typeface="Times New Roman" panose="02020603050405020304" pitchFamily="18" charset="0"/>
                <a:ea typeface="黑体" panose="02010609060101010101" pitchFamily="49" charset="-122"/>
              </a:rPr>
              <a:t>(1) </a:t>
            </a:r>
            <a:r>
              <a:rPr lang="zh-CN" altLang="en-US" b="1">
                <a:solidFill>
                  <a:srgbClr val="00B0F0"/>
                </a:solidFill>
                <a:latin typeface="Times New Roman" panose="02020603050405020304" pitchFamily="18" charset="0"/>
                <a:ea typeface="楷体_GB2312" pitchFamily="49" charset="-122"/>
              </a:rPr>
              <a:t>曲线在</a:t>
            </a:r>
            <a:r>
              <a:rPr lang="en-US" altLang="zh-CN" b="1" i="1">
                <a:solidFill>
                  <a:srgbClr val="00B0F0"/>
                </a:solidFill>
                <a:latin typeface="Times New Roman" panose="02020603050405020304" pitchFamily="18" charset="0"/>
                <a:ea typeface="楷体_GB2312" pitchFamily="49" charset="-122"/>
              </a:rPr>
              <a:t>x</a:t>
            </a:r>
            <a:r>
              <a:rPr lang="zh-CN" altLang="en-US" b="1">
                <a:solidFill>
                  <a:srgbClr val="00B0F0"/>
                </a:solidFill>
                <a:latin typeface="Times New Roman" panose="02020603050405020304" pitchFamily="18" charset="0"/>
                <a:ea typeface="楷体_GB2312" pitchFamily="49" charset="-122"/>
              </a:rPr>
              <a:t>轴的上方，与</a:t>
            </a:r>
            <a:r>
              <a:rPr lang="en-US" altLang="zh-CN" b="1" i="1">
                <a:solidFill>
                  <a:srgbClr val="00B0F0"/>
                </a:solidFill>
                <a:latin typeface="Times New Roman" panose="02020603050405020304" pitchFamily="18" charset="0"/>
                <a:ea typeface="楷体_GB2312" pitchFamily="49" charset="-122"/>
              </a:rPr>
              <a:t>x</a:t>
            </a:r>
            <a:r>
              <a:rPr lang="zh-CN" altLang="en-US" b="1">
                <a:solidFill>
                  <a:srgbClr val="00B0F0"/>
                </a:solidFill>
                <a:latin typeface="Times New Roman" panose="02020603050405020304" pitchFamily="18" charset="0"/>
                <a:ea typeface="楷体_GB2312" pitchFamily="49" charset="-122"/>
              </a:rPr>
              <a:t>轴不相交；</a:t>
            </a:r>
            <a:endParaRPr lang="en-US" altLang="zh-CN" b="1">
              <a:solidFill>
                <a:srgbClr val="00B0F0"/>
              </a:solidFill>
              <a:latin typeface="Times New Roman" panose="02020603050405020304" pitchFamily="18" charset="0"/>
              <a:ea typeface="楷体_GB2312" pitchFamily="49" charset="-122"/>
            </a:endParaRPr>
          </a:p>
        </p:txBody>
      </p:sp>
      <p:sp>
        <p:nvSpPr>
          <p:cNvPr id="12292" name="Text Box 65"/>
          <p:cNvSpPr/>
          <p:nvPr/>
        </p:nvSpPr>
        <p:spPr>
          <a:xfrm>
            <a:off x="468313" y="2035175"/>
            <a:ext cx="4941887"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b="1">
                <a:solidFill>
                  <a:srgbClr val="C00000"/>
                </a:solidFill>
                <a:latin typeface="Times New Roman" panose="02020603050405020304" pitchFamily="18" charset="0"/>
                <a:ea typeface="楷体_GB2312" pitchFamily="49" charset="-122"/>
              </a:rPr>
              <a:t>(3) </a:t>
            </a:r>
            <a:r>
              <a:rPr lang="zh-CN" altLang="en-US" b="1">
                <a:solidFill>
                  <a:srgbClr val="C00000"/>
                </a:solidFill>
                <a:latin typeface="Times New Roman" panose="02020603050405020304" pitchFamily="18" charset="0"/>
                <a:ea typeface="楷体_GB2312" pitchFamily="49" charset="-122"/>
              </a:rPr>
              <a:t>曲线与</a:t>
            </a:r>
            <a:r>
              <a:rPr lang="en-US" altLang="zh-CN" b="1" i="1">
                <a:solidFill>
                  <a:srgbClr val="C00000"/>
                </a:solidFill>
                <a:latin typeface="Times New Roman" panose="02020603050405020304" pitchFamily="18" charset="0"/>
                <a:ea typeface="楷体_GB2312" pitchFamily="49" charset="-122"/>
              </a:rPr>
              <a:t>x</a:t>
            </a:r>
            <a:r>
              <a:rPr lang="zh-CN" altLang="en-US" b="1">
                <a:solidFill>
                  <a:srgbClr val="C00000"/>
                </a:solidFill>
                <a:latin typeface="Times New Roman" panose="02020603050405020304" pitchFamily="18" charset="0"/>
                <a:ea typeface="楷体_GB2312" pitchFamily="49" charset="-122"/>
              </a:rPr>
              <a:t>轴之间的面积为</a:t>
            </a:r>
            <a:r>
              <a:rPr lang="en-US" altLang="zh-CN" b="1">
                <a:solidFill>
                  <a:srgbClr val="C00000"/>
                </a:solidFill>
                <a:latin typeface="Times New Roman" panose="02020603050405020304" pitchFamily="18" charset="0"/>
                <a:ea typeface="楷体_GB2312" pitchFamily="49" charset="-122"/>
              </a:rPr>
              <a:t>1</a:t>
            </a:r>
            <a:r>
              <a:rPr lang="zh-CN" altLang="en-US" b="1">
                <a:solidFill>
                  <a:srgbClr val="C00000"/>
                </a:solidFill>
                <a:latin typeface="Times New Roman" panose="02020603050405020304" pitchFamily="18" charset="0"/>
                <a:ea typeface="楷体_GB2312" pitchFamily="49" charset="-122"/>
              </a:rPr>
              <a:t>；</a:t>
            </a:r>
            <a:endParaRPr lang="en-US" altLang="zh-CN" b="1">
              <a:solidFill>
                <a:srgbClr val="C00000"/>
              </a:solidFill>
              <a:latin typeface="Times New Roman" panose="02020603050405020304" pitchFamily="18" charset="0"/>
              <a:ea typeface="楷体_GB2312" pitchFamily="49" charset="-122"/>
            </a:endParaRPr>
          </a:p>
        </p:txBody>
      </p:sp>
      <p:sp>
        <p:nvSpPr>
          <p:cNvPr id="12293" name="Text Box 26"/>
          <p:cNvSpPr/>
          <p:nvPr/>
        </p:nvSpPr>
        <p:spPr>
          <a:xfrm>
            <a:off x="468313" y="2581275"/>
            <a:ext cx="6737350" cy="1643063"/>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Tx/>
              <a:buNone/>
            </a:pPr>
            <a:r>
              <a:rPr lang="en-US" altLang="zh-CN" b="1">
                <a:solidFill>
                  <a:srgbClr val="000000"/>
                </a:solidFill>
                <a:latin typeface="Times New Roman" panose="02020603050405020304" pitchFamily="18" charset="0"/>
                <a:ea typeface="楷体_GB2312" pitchFamily="49" charset="-122"/>
              </a:rPr>
              <a:t>(4) </a:t>
            </a:r>
            <a:r>
              <a:rPr lang="zh-CN" altLang="en-US" b="1">
                <a:solidFill>
                  <a:srgbClr val="000000"/>
                </a:solidFill>
                <a:latin typeface="Times New Roman" panose="02020603050405020304" pitchFamily="18" charset="0"/>
                <a:ea typeface="楷体_GB2312" pitchFamily="49" charset="-122"/>
              </a:rPr>
              <a:t>当</a:t>
            </a:r>
            <a:r>
              <a:rPr lang="en-US" altLang="zh-CN" b="1" i="1">
                <a:solidFill>
                  <a:srgbClr val="000000"/>
                </a:solidFill>
                <a:latin typeface="Times New Roman" panose="02020603050405020304" pitchFamily="18" charset="0"/>
                <a:ea typeface="楷体_GB2312" pitchFamily="49" charset="-122"/>
              </a:rPr>
              <a:t>μ</a:t>
            </a:r>
            <a:r>
              <a:rPr lang="zh-CN" altLang="en-US" b="1">
                <a:solidFill>
                  <a:srgbClr val="000000"/>
                </a:solidFill>
                <a:latin typeface="Times New Roman" panose="02020603050405020304" pitchFamily="18" charset="0"/>
                <a:ea typeface="楷体_GB2312" pitchFamily="49" charset="-122"/>
              </a:rPr>
              <a:t>一定时，</a:t>
            </a:r>
            <a:r>
              <a:rPr lang="en-US" altLang="zh-CN" b="1" i="1">
                <a:solidFill>
                  <a:srgbClr val="FF0000"/>
                </a:solidFill>
                <a:latin typeface="Times New Roman" panose="02020603050405020304" pitchFamily="18" charset="0"/>
                <a:ea typeface="楷体_GB2312" pitchFamily="49" charset="-122"/>
              </a:rPr>
              <a:t>σ</a:t>
            </a:r>
            <a:r>
              <a:rPr lang="zh-CN" altLang="en-US" b="1">
                <a:solidFill>
                  <a:srgbClr val="FF0000"/>
                </a:solidFill>
                <a:latin typeface="Times New Roman" panose="02020603050405020304" pitchFamily="18" charset="0"/>
                <a:ea typeface="楷体_GB2312" pitchFamily="49" charset="-122"/>
              </a:rPr>
              <a:t>越大，曲线越“矮胖”</a:t>
            </a:r>
            <a:r>
              <a:rPr lang="zh-CN" altLang="en-US" b="1">
                <a:solidFill>
                  <a:srgbClr val="000000"/>
                </a:solidFill>
                <a:latin typeface="Times New Roman" panose="02020603050405020304" pitchFamily="18" charset="0"/>
                <a:ea typeface="楷体_GB2312" pitchFamily="49" charset="-122"/>
              </a:rPr>
              <a:t>，表示总体的</a:t>
            </a:r>
            <a:r>
              <a:rPr lang="zh-CN" altLang="en-US" b="1">
                <a:solidFill>
                  <a:srgbClr val="0000FF"/>
                </a:solidFill>
                <a:latin typeface="Times New Roman" panose="02020603050405020304" pitchFamily="18" charset="0"/>
                <a:ea typeface="楷体_GB2312" pitchFamily="49" charset="-122"/>
              </a:rPr>
              <a:t>分布越分散</a:t>
            </a:r>
            <a:r>
              <a:rPr lang="zh-CN" altLang="en-US" b="1">
                <a:solidFill>
                  <a:srgbClr val="00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σ</a:t>
            </a:r>
            <a:r>
              <a:rPr lang="zh-CN" altLang="en-US" b="1">
                <a:solidFill>
                  <a:srgbClr val="FF0000"/>
                </a:solidFill>
                <a:latin typeface="Times New Roman" panose="02020603050405020304" pitchFamily="18" charset="0"/>
                <a:ea typeface="楷体_GB2312" pitchFamily="49" charset="-122"/>
              </a:rPr>
              <a:t>越小，曲线越“瘦高”，</a:t>
            </a:r>
            <a:r>
              <a:rPr lang="zh-CN" altLang="en-US" b="1">
                <a:solidFill>
                  <a:srgbClr val="000000"/>
                </a:solidFill>
                <a:latin typeface="Times New Roman" panose="02020603050405020304" pitchFamily="18" charset="0"/>
                <a:ea typeface="楷体_GB2312" pitchFamily="49" charset="-122"/>
              </a:rPr>
              <a:t>表示总体的</a:t>
            </a:r>
            <a:r>
              <a:rPr lang="zh-CN" altLang="en-US" b="1">
                <a:solidFill>
                  <a:srgbClr val="0000FF"/>
                </a:solidFill>
                <a:latin typeface="Times New Roman" panose="02020603050405020304" pitchFamily="18" charset="0"/>
                <a:ea typeface="楷体_GB2312" pitchFamily="49" charset="-122"/>
              </a:rPr>
              <a:t>分布越集中</a:t>
            </a:r>
            <a:r>
              <a:rPr lang="en-US" altLang="zh-CN" b="1">
                <a:solidFill>
                  <a:srgbClr val="0000FF"/>
                </a:solidFill>
                <a:latin typeface="Times New Roman" panose="02020603050405020304" pitchFamily="18" charset="0"/>
                <a:ea typeface="楷体_GB2312" pitchFamily="49" charset="-122"/>
              </a:rPr>
              <a:t>.</a:t>
            </a:r>
            <a:endParaRPr lang="en-US" altLang="zh-CN" b="1">
              <a:solidFill>
                <a:srgbClr val="0000FF"/>
              </a:solidFill>
              <a:latin typeface="Times New Roman" panose="02020603050405020304" pitchFamily="18" charset="0"/>
              <a:ea typeface="楷体_GB2312" pitchFamily="49" charset="-122"/>
            </a:endParaRPr>
          </a:p>
        </p:txBody>
      </p:sp>
      <p:sp>
        <p:nvSpPr>
          <p:cNvPr id="12294" name="矩形 1"/>
          <p:cNvSpPr/>
          <p:nvPr/>
        </p:nvSpPr>
        <p:spPr>
          <a:xfrm>
            <a:off x="152400" y="-15875"/>
            <a:ext cx="3429000" cy="522288"/>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b="1">
                <a:solidFill>
                  <a:srgbClr val="FF0000"/>
                </a:solidFill>
                <a:latin typeface="Times New Roman" panose="02020603050405020304" pitchFamily="18" charset="0"/>
                <a:ea typeface="楷体_GB2312" pitchFamily="49" charset="-122"/>
              </a:rPr>
              <a:t>2. </a:t>
            </a:r>
            <a:r>
              <a:rPr lang="zh-CN" altLang="en-US" b="1">
                <a:solidFill>
                  <a:srgbClr val="FF0000"/>
                </a:solidFill>
                <a:latin typeface="Times New Roman" panose="02020603050405020304" pitchFamily="18" charset="0"/>
                <a:ea typeface="楷体_GB2312" pitchFamily="49" charset="-122"/>
              </a:rPr>
              <a:t>正态曲线的性质：</a:t>
            </a:r>
            <a:endParaRPr lang="zh-CN" altLang="en-US" b="1">
              <a:solidFill>
                <a:srgbClr val="FF0000"/>
              </a:solidFill>
              <a:latin typeface="Times New Roman" panose="02020603050405020304" pitchFamily="18" charset="0"/>
              <a:ea typeface="楷体_GB2312" pitchFamily="49" charset="-122"/>
            </a:endParaRPr>
          </a:p>
        </p:txBody>
      </p:sp>
      <p:sp>
        <p:nvSpPr>
          <p:cNvPr id="12295" name="矩形 1"/>
          <p:cNvSpPr/>
          <p:nvPr/>
        </p:nvSpPr>
        <p:spPr>
          <a:xfrm>
            <a:off x="434975" y="933450"/>
            <a:ext cx="8202613" cy="107632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FontTx/>
              <a:buNone/>
            </a:pPr>
            <a:r>
              <a:rPr lang="zh-CN" altLang="en-US" b="1">
                <a:solidFill>
                  <a:srgbClr val="00B050"/>
                </a:solidFill>
                <a:latin typeface="Times New Roman" panose="02020603050405020304" pitchFamily="18" charset="0"/>
                <a:ea typeface="Times New Roman" panose="02020603050405020304" pitchFamily="18" charset="0"/>
              </a:rPr>
              <a:t>(2) 曲线是单峰的，它关于直线</a:t>
            </a:r>
            <a:r>
              <a:rPr lang="zh-CN" altLang="en-US" b="1" i="1">
                <a:solidFill>
                  <a:srgbClr val="00B050"/>
                </a:solidFill>
                <a:latin typeface="Times New Roman" panose="02020603050405020304" pitchFamily="18" charset="0"/>
                <a:ea typeface="Times New Roman" panose="02020603050405020304" pitchFamily="18" charset="0"/>
              </a:rPr>
              <a:t>x</a:t>
            </a:r>
            <a:r>
              <a:rPr lang="zh-CN" altLang="en-US" b="1">
                <a:solidFill>
                  <a:srgbClr val="00B050"/>
                </a:solidFill>
                <a:latin typeface="Times New Roman" panose="02020603050405020304" pitchFamily="18" charset="0"/>
                <a:ea typeface="Times New Roman" panose="02020603050405020304" pitchFamily="18" charset="0"/>
              </a:rPr>
              <a:t>=</a:t>
            </a:r>
            <a:r>
              <a:rPr lang="zh-CN" altLang="en-US" b="1" i="1">
                <a:solidFill>
                  <a:srgbClr val="00B050"/>
                </a:solidFill>
                <a:latin typeface="Times New Roman" panose="02020603050405020304" pitchFamily="18" charset="0"/>
                <a:ea typeface="Times New Roman" panose="02020603050405020304" pitchFamily="18" charset="0"/>
              </a:rPr>
              <a:t>μ</a:t>
            </a:r>
            <a:r>
              <a:rPr lang="zh-CN" altLang="en-US" b="1">
                <a:solidFill>
                  <a:srgbClr val="00B050"/>
                </a:solidFill>
                <a:latin typeface="Times New Roman" panose="02020603050405020304" pitchFamily="18" charset="0"/>
                <a:ea typeface="Times New Roman" panose="02020603050405020304" pitchFamily="18" charset="0"/>
              </a:rPr>
              <a:t>对称，且曲线在</a:t>
            </a:r>
            <a:r>
              <a:rPr lang="zh-CN" altLang="en-US" b="1" i="1">
                <a:solidFill>
                  <a:srgbClr val="00B050"/>
                </a:solidFill>
                <a:latin typeface="Times New Roman" panose="02020603050405020304" pitchFamily="18" charset="0"/>
                <a:ea typeface="Times New Roman" panose="02020603050405020304" pitchFamily="18" charset="0"/>
              </a:rPr>
              <a:t>x</a:t>
            </a:r>
            <a:r>
              <a:rPr lang="zh-CN" altLang="en-US" b="1">
                <a:solidFill>
                  <a:srgbClr val="00B050"/>
                </a:solidFill>
                <a:latin typeface="Times New Roman" panose="02020603050405020304" pitchFamily="18" charset="0"/>
                <a:ea typeface="Times New Roman" panose="02020603050405020304" pitchFamily="18" charset="0"/>
              </a:rPr>
              <a:t>=</a:t>
            </a:r>
            <a:r>
              <a:rPr lang="zh-CN" altLang="en-US" b="1" i="1">
                <a:solidFill>
                  <a:srgbClr val="00B050"/>
                </a:solidFill>
                <a:latin typeface="Times New Roman" panose="02020603050405020304" pitchFamily="18" charset="0"/>
                <a:ea typeface="Times New Roman" panose="02020603050405020304" pitchFamily="18" charset="0"/>
              </a:rPr>
              <a:t>μ</a:t>
            </a:r>
            <a:r>
              <a:rPr lang="zh-CN" altLang="en-US" b="1">
                <a:solidFill>
                  <a:srgbClr val="00B050"/>
                </a:solidFill>
                <a:latin typeface="Times New Roman" panose="02020603050405020304" pitchFamily="18" charset="0"/>
                <a:ea typeface="Times New Roman" panose="02020603050405020304" pitchFamily="18" charset="0"/>
              </a:rPr>
              <a:t>处取得最大值；</a:t>
            </a:r>
            <a:endParaRPr lang="en-US" altLang="zh-CN" b="1">
              <a:solidFill>
                <a:srgbClr val="00B050"/>
              </a:solidFill>
              <a:latin typeface="Times New Roman" panose="02020603050405020304" pitchFamily="18" charset="0"/>
              <a:ea typeface="Times New Roman" panose="02020603050405020304" pitchFamily="18" charset="0"/>
            </a:endParaRPr>
          </a:p>
        </p:txBody>
      </p:sp>
      <p:grpSp>
        <p:nvGrpSpPr>
          <p:cNvPr id="12296" name="组合 3"/>
          <p:cNvGrpSpPr/>
          <p:nvPr/>
        </p:nvGrpSpPr>
        <p:grpSpPr>
          <a:xfrm>
            <a:off x="466725" y="4133850"/>
            <a:ext cx="11476038" cy="1593850"/>
            <a:chOff x="468119" y="4240490"/>
            <a:chExt cx="11477051" cy="1594026"/>
          </a:xfrm>
        </p:grpSpPr>
        <p:sp>
          <p:nvSpPr>
            <p:cNvPr id="12302" name="Text Box 63"/>
            <p:cNvSpPr/>
            <p:nvPr/>
          </p:nvSpPr>
          <p:spPr>
            <a:xfrm>
              <a:off x="468119" y="4240490"/>
              <a:ext cx="11477051" cy="1594026"/>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Tx/>
                <a:buNone/>
              </a:pPr>
              <a:r>
                <a:rPr lang="en-US" altLang="zh-CN" b="1">
                  <a:solidFill>
                    <a:srgbClr val="000000"/>
                  </a:solidFill>
                  <a:latin typeface="Times New Roman" panose="02020603050405020304" pitchFamily="18" charset="0"/>
                  <a:ea typeface="楷体_GB2312" pitchFamily="49" charset="-122"/>
                </a:rPr>
                <a:t>(5)</a:t>
              </a:r>
              <a:r>
                <a:rPr lang="zh-CN" altLang="en-US" b="1">
                  <a:solidFill>
                    <a:srgbClr val="000000"/>
                  </a:solidFill>
                  <a:latin typeface="Times New Roman" panose="02020603050405020304" pitchFamily="18" charset="0"/>
                  <a:ea typeface="楷体_GB2312" pitchFamily="49" charset="-122"/>
                </a:rPr>
                <a:t> 参数</a:t>
              </a:r>
              <a:r>
                <a:rPr lang="en-US" altLang="zh-CN" b="1" i="1">
                  <a:solidFill>
                    <a:srgbClr val="000000"/>
                  </a:solidFill>
                  <a:latin typeface="Times New Roman" panose="02020603050405020304" pitchFamily="18" charset="0"/>
                  <a:ea typeface="楷体_GB2312" pitchFamily="49" charset="-122"/>
                </a:rPr>
                <a:t>μ</a:t>
              </a:r>
              <a:r>
                <a:rPr lang="zh-CN" altLang="en-US" b="1">
                  <a:solidFill>
                    <a:srgbClr val="000000"/>
                  </a:solidFill>
                  <a:latin typeface="Times New Roman" panose="02020603050405020304" pitchFamily="18" charset="0"/>
                  <a:ea typeface="楷体_GB2312" pitchFamily="49" charset="-122"/>
                </a:rPr>
                <a:t>反映了正态分布的</a:t>
              </a:r>
              <a:r>
                <a:rPr lang="zh-CN" altLang="en-US" b="1">
                  <a:solidFill>
                    <a:srgbClr val="00B050"/>
                  </a:solidFill>
                  <a:latin typeface="Times New Roman" panose="02020603050405020304" pitchFamily="18" charset="0"/>
                  <a:ea typeface="楷体_GB2312" pitchFamily="49" charset="-122"/>
                </a:rPr>
                <a:t>集中位置</a:t>
              </a:r>
              <a:r>
                <a:rPr lang="zh-CN" altLang="en-US" b="1">
                  <a:solidFill>
                    <a:srgbClr val="000000"/>
                  </a:solidFill>
                  <a:latin typeface="Times New Roman" panose="02020603050405020304" pitchFamily="18" charset="0"/>
                  <a:ea typeface="楷体_GB2312" pitchFamily="49" charset="-122"/>
                </a:rPr>
                <a:t>，</a:t>
              </a:r>
              <a:r>
                <a:rPr lang="en-US" altLang="zh-CN" b="1" i="1">
                  <a:solidFill>
                    <a:srgbClr val="000000"/>
                  </a:solidFill>
                  <a:latin typeface="Times New Roman" panose="02020603050405020304" pitchFamily="18" charset="0"/>
                  <a:ea typeface="楷体_GB2312" pitchFamily="49" charset="-122"/>
                </a:rPr>
                <a:t>σ</a:t>
              </a:r>
              <a:r>
                <a:rPr lang="zh-CN" altLang="en-US" b="1">
                  <a:solidFill>
                    <a:srgbClr val="000000"/>
                  </a:solidFill>
                  <a:latin typeface="Times New Roman" panose="02020603050405020304" pitchFamily="18" charset="0"/>
                  <a:ea typeface="楷体_GB2312" pitchFamily="49" charset="-122"/>
                </a:rPr>
                <a:t>反映了随机变量的分布相对于均值</a:t>
              </a:r>
              <a:r>
                <a:rPr lang="en-US" altLang="zh-CN" b="1" i="1">
                  <a:solidFill>
                    <a:srgbClr val="000000"/>
                  </a:solidFill>
                  <a:latin typeface="Times New Roman" panose="02020603050405020304" pitchFamily="18" charset="0"/>
                  <a:ea typeface="楷体_GB2312" pitchFamily="49" charset="-122"/>
                </a:rPr>
                <a:t>μ</a:t>
              </a:r>
              <a:r>
                <a:rPr lang="zh-CN" altLang="en-US" b="1">
                  <a:solidFill>
                    <a:srgbClr val="000000"/>
                  </a:solidFill>
                  <a:latin typeface="Times New Roman" panose="02020603050405020304" pitchFamily="18" charset="0"/>
                  <a:ea typeface="楷体_GB2312" pitchFamily="49" charset="-122"/>
                </a:rPr>
                <a:t>的</a:t>
              </a:r>
              <a:r>
                <a:rPr lang="zh-CN" altLang="en-US" b="1">
                  <a:solidFill>
                    <a:srgbClr val="0070C0"/>
                  </a:solidFill>
                  <a:latin typeface="Times New Roman" panose="02020603050405020304" pitchFamily="18" charset="0"/>
                  <a:ea typeface="楷体_GB2312" pitchFamily="49" charset="-122"/>
                </a:rPr>
                <a:t>离散程度</a:t>
              </a:r>
              <a:r>
                <a:rPr lang="en-US" altLang="zh-CN" b="1">
                  <a:solidFill>
                    <a:srgbClr val="000000"/>
                  </a:solidFill>
                  <a:latin typeface="Times New Roman" panose="02020603050405020304" pitchFamily="18" charset="0"/>
                  <a:ea typeface="楷体_GB2312" pitchFamily="49" charset="-122"/>
                </a:rPr>
                <a:t>.  </a:t>
              </a:r>
              <a:r>
                <a:rPr lang="zh-CN" altLang="en-US" b="1">
                  <a:solidFill>
                    <a:srgbClr val="000000"/>
                  </a:solidFill>
                  <a:latin typeface="Times New Roman" panose="02020603050405020304" pitchFamily="18" charset="0"/>
                  <a:ea typeface="楷体_GB2312" pitchFamily="49" charset="-122"/>
                </a:rPr>
                <a:t>在实际问题中，参数</a:t>
              </a:r>
              <a:r>
                <a:rPr lang="en-US" altLang="zh-CN" b="1" i="1">
                  <a:solidFill>
                    <a:srgbClr val="000000"/>
                  </a:solidFill>
                  <a:latin typeface="Times New Roman" panose="02020603050405020304" pitchFamily="18" charset="0"/>
                  <a:ea typeface="楷体_GB2312" pitchFamily="49" charset="-122"/>
                </a:rPr>
                <a:t>μ</a:t>
              </a:r>
              <a:r>
                <a:rPr lang="zh-CN" altLang="en-US" b="1">
                  <a:solidFill>
                    <a:srgbClr val="000000"/>
                  </a:solidFill>
                  <a:latin typeface="Times New Roman" panose="02020603050405020304" pitchFamily="18" charset="0"/>
                  <a:ea typeface="楷体_GB2312" pitchFamily="49" charset="-122"/>
                </a:rPr>
                <a:t>，</a:t>
              </a:r>
              <a:r>
                <a:rPr lang="en-US" altLang="zh-CN" b="1" i="1">
                  <a:solidFill>
                    <a:srgbClr val="000000"/>
                  </a:solidFill>
                  <a:latin typeface="Times New Roman" panose="02020603050405020304" pitchFamily="18" charset="0"/>
                  <a:ea typeface="楷体_GB2312" pitchFamily="49" charset="-122"/>
                </a:rPr>
                <a:t>σ</a:t>
              </a:r>
              <a:r>
                <a:rPr lang="zh-CN" altLang="en-US" b="1">
                  <a:solidFill>
                    <a:srgbClr val="000000"/>
                  </a:solidFill>
                  <a:latin typeface="Times New Roman" panose="02020603050405020304" pitchFamily="18" charset="0"/>
                  <a:ea typeface="楷体_GB2312" pitchFamily="49" charset="-122"/>
                </a:rPr>
                <a:t>可以分别用样本</a:t>
              </a:r>
              <a:r>
                <a:rPr lang="zh-CN" altLang="en-US" b="1">
                  <a:solidFill>
                    <a:srgbClr val="FF0000"/>
                  </a:solidFill>
                  <a:latin typeface="Times New Roman" panose="02020603050405020304" pitchFamily="18" charset="0"/>
                  <a:ea typeface="楷体_GB2312" pitchFamily="49" charset="-122"/>
                </a:rPr>
                <a:t>均值</a:t>
              </a:r>
              <a:r>
                <a:rPr lang="zh-CN" altLang="en-US" b="1">
                  <a:solidFill>
                    <a:srgbClr val="000000"/>
                  </a:solidFill>
                  <a:latin typeface="Times New Roman" panose="02020603050405020304" pitchFamily="18" charset="0"/>
                  <a:ea typeface="楷体_GB2312" pitchFamily="49" charset="-122"/>
                </a:rPr>
                <a:t>和样本</a:t>
              </a:r>
              <a:r>
                <a:rPr lang="zh-CN" altLang="en-US" b="1">
                  <a:solidFill>
                    <a:srgbClr val="FF0000"/>
                  </a:solidFill>
                  <a:latin typeface="Times New Roman" panose="02020603050405020304" pitchFamily="18" charset="0"/>
                  <a:ea typeface="楷体_GB2312" pitchFamily="49" charset="-122"/>
                </a:rPr>
                <a:t>标准差</a:t>
              </a:r>
              <a:r>
                <a:rPr lang="zh-CN" altLang="en-US" b="1">
                  <a:solidFill>
                    <a:srgbClr val="000000"/>
                  </a:solidFill>
                  <a:latin typeface="Times New Roman" panose="02020603050405020304" pitchFamily="18" charset="0"/>
                  <a:ea typeface="楷体_GB2312" pitchFamily="49" charset="-122"/>
                </a:rPr>
                <a:t>来估计，故有</a:t>
              </a:r>
              <a:endParaRPr lang="en-US" altLang="zh-CN" b="1">
                <a:solidFill>
                  <a:srgbClr val="000000"/>
                </a:solidFill>
                <a:latin typeface="Times New Roman" panose="02020603050405020304" pitchFamily="18" charset="0"/>
                <a:ea typeface="楷体_GB2312" pitchFamily="49" charset="-122"/>
              </a:endParaRPr>
            </a:p>
          </p:txBody>
        </p:sp>
        <p:graphicFrame>
          <p:nvGraphicFramePr>
            <p:cNvPr id="12303" name="对象 18"/>
            <p:cNvGraphicFramePr>
              <a:graphicFrameLocks noChangeAspect="1"/>
            </p:cNvGraphicFramePr>
            <p:nvPr/>
          </p:nvGraphicFramePr>
          <p:xfrm>
            <a:off x="3386690" y="5313395"/>
            <a:ext cx="6034842" cy="506040"/>
          </p:xfrm>
          <a:graphic>
            <a:graphicData uri="http://schemas.openxmlformats.org/presentationml/2006/ole">
              <mc:AlternateContent xmlns:mc="http://schemas.openxmlformats.org/markup-compatibility/2006">
                <mc:Choice xmlns:v="urn:schemas-microsoft-com:vml" Requires="v">
                  <p:oleObj spid="_x0000_s1044" name="Equation" r:id="rId4" imgW="2730500" imgH="228600" progId="Equation.DSMT4">
                    <p:embed/>
                  </p:oleObj>
                </mc:Choice>
                <mc:Fallback>
                  <p:oleObj name="Equation" r:id="rId4" imgW="2730500" imgH="228600" progId="Equation.DSMT4">
                    <p:embed/>
                    <p:pic>
                      <p:nvPicPr>
                        <p:cNvPr id="0" name="OLE substitute image"/>
                        <p:cNvPicPr/>
                        <p:nvPr/>
                      </p:nvPicPr>
                      <p:blipFill>
                        <a:blip r:embed="rId5"/>
                        <a:stretch>
                          <a:fillRect/>
                        </a:stretch>
                      </p:blipFill>
                      <p:spPr>
                        <a:xfrm>
                          <a:off x="3386690" y="5313395"/>
                          <a:ext cx="6034842" cy="506040"/>
                        </a:xfrm>
                        <a:prstGeom prst="rect">
                          <a:avLst/>
                        </a:prstGeom>
                        <a:noFill/>
                        <a:ln>
                          <a:noFill/>
                          <a:miter lim="800000"/>
                          <a:headEnd/>
                          <a:tailEnd/>
                        </a:ln>
                      </p:spPr>
                    </p:pic>
                  </p:oleObj>
                </mc:Fallback>
              </mc:AlternateContent>
            </a:graphicData>
          </a:graphic>
        </p:graphicFrame>
      </p:grpSp>
      <p:sp>
        <p:nvSpPr>
          <p:cNvPr id="12297" name="Text Box 4"/>
          <p:cNvSpPr/>
          <p:nvPr/>
        </p:nvSpPr>
        <p:spPr>
          <a:xfrm>
            <a:off x="466725" y="5662613"/>
            <a:ext cx="11266488" cy="112712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Tx/>
              <a:buNone/>
            </a:pPr>
            <a:r>
              <a:rPr kumimoji="1" lang="zh-CN" altLang="en-US" b="1">
                <a:solidFill>
                  <a:srgbClr val="00B0F0"/>
                </a:solidFill>
                <a:latin typeface="Times New Roman" panose="02020603050405020304" pitchFamily="18" charset="0"/>
                <a:ea typeface="楷体" panose="02010609060101010101" pitchFamily="49" charset="-122"/>
              </a:rPr>
              <a:t>练习：</a:t>
            </a:r>
            <a:r>
              <a:rPr kumimoji="1" lang="en-US" altLang="zh-CN" b="1">
                <a:latin typeface="Times New Roman" panose="02020603050405020304" pitchFamily="18" charset="0"/>
                <a:ea typeface="楷体" panose="02010609060101010101" pitchFamily="49" charset="-122"/>
              </a:rPr>
              <a:t>1. </a:t>
            </a:r>
            <a:r>
              <a:rPr kumimoji="1" lang="zh-CN" altLang="en-US" b="1">
                <a:latin typeface="Times New Roman" panose="02020603050405020304" pitchFamily="18" charset="0"/>
                <a:ea typeface="楷体" panose="02010609060101010101" pitchFamily="49" charset="-122"/>
              </a:rPr>
              <a:t>若</a:t>
            </a:r>
            <a:r>
              <a:rPr kumimoji="1" lang="en-US" altLang="zh-CN" b="1" i="1">
                <a:latin typeface="Times New Roman" panose="02020603050405020304" pitchFamily="18" charset="0"/>
                <a:ea typeface="楷体" panose="02010609060101010101" pitchFamily="49" charset="-122"/>
              </a:rPr>
              <a:t>X</a:t>
            </a:r>
            <a:r>
              <a:rPr kumimoji="1" lang="zh-CN" altLang="en-US" b="1">
                <a:latin typeface="Times New Roman" panose="02020603050405020304" pitchFamily="18" charset="0"/>
                <a:ea typeface="楷体" panose="02010609060101010101" pitchFamily="49" charset="-122"/>
              </a:rPr>
              <a:t>～</a:t>
            </a:r>
            <a:r>
              <a:rPr kumimoji="1" lang="en-US" altLang="zh-CN" b="1" i="1">
                <a:latin typeface="Times New Roman" panose="02020603050405020304" pitchFamily="18" charset="0"/>
                <a:ea typeface="楷体" panose="02010609060101010101" pitchFamily="49" charset="-122"/>
              </a:rPr>
              <a:t>N</a:t>
            </a:r>
            <a:r>
              <a:rPr kumimoji="1" lang="en-US" altLang="zh-CN" b="1">
                <a:latin typeface="Times New Roman" panose="02020603050405020304" pitchFamily="18" charset="0"/>
                <a:ea typeface="楷体" panose="02010609060101010101" pitchFamily="49" charset="-122"/>
              </a:rPr>
              <a:t>(2, 3)</a:t>
            </a:r>
            <a:r>
              <a:rPr kumimoji="1" lang="zh-CN" altLang="en-US" b="1">
                <a:latin typeface="Times New Roman" panose="02020603050405020304" pitchFamily="18" charset="0"/>
                <a:ea typeface="楷体" panose="02010609060101010101" pitchFamily="49" charset="-122"/>
              </a:rPr>
              <a:t>，则</a:t>
            </a:r>
            <a:r>
              <a:rPr kumimoji="1" lang="en-US" altLang="zh-CN" b="1" i="1">
                <a:latin typeface="Times New Roman" panose="02020603050405020304" pitchFamily="18" charset="0"/>
                <a:ea typeface="楷体" panose="02010609060101010101" pitchFamily="49" charset="-122"/>
              </a:rPr>
              <a:t>E</a:t>
            </a:r>
            <a:r>
              <a:rPr kumimoji="1" lang="en-US" altLang="zh-CN" b="1">
                <a:latin typeface="Times New Roman" panose="02020603050405020304" pitchFamily="18" charset="0"/>
                <a:ea typeface="楷体" panose="02010609060101010101" pitchFamily="49" charset="-122"/>
              </a:rPr>
              <a:t>(</a:t>
            </a:r>
            <a:r>
              <a:rPr kumimoji="1" lang="en-US" altLang="zh-CN" b="1" i="1">
                <a:latin typeface="Times New Roman" panose="02020603050405020304" pitchFamily="18" charset="0"/>
                <a:ea typeface="楷体" panose="02010609060101010101" pitchFamily="49" charset="-122"/>
              </a:rPr>
              <a:t>X</a:t>
            </a:r>
            <a:r>
              <a:rPr kumimoji="1" lang="en-US" altLang="zh-CN" b="1">
                <a:latin typeface="Times New Roman" panose="02020603050405020304" pitchFamily="18" charset="0"/>
                <a:ea typeface="楷体" panose="02010609060101010101" pitchFamily="49" charset="-122"/>
              </a:rPr>
              <a:t>)=______</a:t>
            </a:r>
            <a:r>
              <a:rPr kumimoji="1" lang="zh-CN" altLang="en-US" b="1">
                <a:latin typeface="Times New Roman" panose="02020603050405020304" pitchFamily="18" charset="0"/>
                <a:ea typeface="楷体" panose="02010609060101010101" pitchFamily="49" charset="-122"/>
              </a:rPr>
              <a:t>，</a:t>
            </a:r>
            <a:r>
              <a:rPr kumimoji="1" lang="en-US" altLang="zh-CN" b="1" i="1">
                <a:latin typeface="Times New Roman" panose="02020603050405020304" pitchFamily="18" charset="0"/>
                <a:ea typeface="楷体" panose="02010609060101010101" pitchFamily="49" charset="-122"/>
              </a:rPr>
              <a:t>D</a:t>
            </a:r>
            <a:r>
              <a:rPr kumimoji="1" lang="en-US" altLang="zh-CN" b="1">
                <a:latin typeface="Times New Roman" panose="02020603050405020304" pitchFamily="18" charset="0"/>
                <a:ea typeface="楷体" panose="02010609060101010101" pitchFamily="49" charset="-122"/>
              </a:rPr>
              <a:t>(</a:t>
            </a:r>
            <a:r>
              <a:rPr kumimoji="1" lang="en-US" altLang="zh-CN" b="1" i="1">
                <a:latin typeface="Times New Roman" panose="02020603050405020304" pitchFamily="18" charset="0"/>
                <a:ea typeface="楷体" panose="02010609060101010101" pitchFamily="49" charset="-122"/>
              </a:rPr>
              <a:t>X</a:t>
            </a:r>
            <a:r>
              <a:rPr kumimoji="1" lang="en-US" altLang="zh-CN" b="1">
                <a:latin typeface="Times New Roman" panose="02020603050405020304" pitchFamily="18" charset="0"/>
                <a:ea typeface="楷体" panose="02010609060101010101" pitchFamily="49" charset="-122"/>
              </a:rPr>
              <a:t>)=_______.</a:t>
            </a:r>
            <a:r>
              <a:rPr kumimoji="1" lang="zh-CN" altLang="en-US" b="1">
                <a:latin typeface="Times New Roman" panose="02020603050405020304" pitchFamily="18" charset="0"/>
                <a:ea typeface="楷体" panose="02010609060101010101" pitchFamily="49" charset="-122"/>
              </a:rPr>
              <a:t> </a:t>
            </a:r>
            <a:endParaRPr kumimoji="1" lang="en-US" altLang="zh-CN" b="1">
              <a:latin typeface="Times New Roman" panose="02020603050405020304" pitchFamily="18" charset="0"/>
              <a:ea typeface="楷体" panose="02010609060101010101" pitchFamily="49" charset="-122"/>
            </a:endParaRPr>
          </a:p>
          <a:p>
            <a:pPr marL="0" lvl="0" indent="0" eaLnBrk="1" hangingPunct="1">
              <a:lnSpc>
                <a:spcPct val="120000"/>
              </a:lnSpc>
              <a:spcBef>
                <a:spcPct val="0"/>
              </a:spcBef>
              <a:buFontTx/>
              <a:buNone/>
            </a:pPr>
            <a:r>
              <a:rPr kumimoji="1" lang="en-US" altLang="zh-CN" b="1">
                <a:latin typeface="Times New Roman" panose="02020603050405020304" pitchFamily="18" charset="0"/>
                <a:ea typeface="楷体" panose="02010609060101010101" pitchFamily="49" charset="-122"/>
              </a:rPr>
              <a:t>            2. </a:t>
            </a:r>
            <a:r>
              <a:rPr kumimoji="1" lang="en-US" altLang="zh-CN" b="1" i="1">
                <a:latin typeface="Times New Roman" panose="02020603050405020304" pitchFamily="18" charset="0"/>
                <a:ea typeface="楷体" panose="02010609060101010101" pitchFamily="49" charset="-122"/>
              </a:rPr>
              <a:t>X</a:t>
            </a:r>
            <a:r>
              <a:rPr kumimoji="1" lang="zh-CN" altLang="en-US" b="1">
                <a:latin typeface="Times New Roman" panose="02020603050405020304" pitchFamily="18" charset="0"/>
                <a:ea typeface="楷体" panose="02010609060101010101" pitchFamily="49" charset="-122"/>
              </a:rPr>
              <a:t>～</a:t>
            </a:r>
            <a:r>
              <a:rPr kumimoji="1" lang="en-US" altLang="zh-CN" b="1" i="1">
                <a:latin typeface="Times New Roman" panose="02020603050405020304" pitchFamily="18" charset="0"/>
                <a:ea typeface="楷体" panose="02010609060101010101" pitchFamily="49" charset="-122"/>
              </a:rPr>
              <a:t>N</a:t>
            </a:r>
            <a:r>
              <a:rPr lang="zh-CN" altLang="en-US" b="1">
                <a:latin typeface="Times New Roman" panose="02020603050405020304" pitchFamily="18" charset="0"/>
                <a:ea typeface="楷体" panose="02010609060101010101" pitchFamily="49" charset="-122"/>
              </a:rPr>
              <a:t>(</a:t>
            </a:r>
            <a:r>
              <a:rPr lang="zh-CN" altLang="en-US" b="1" i="1">
                <a:latin typeface="Times New Roman" panose="02020603050405020304" pitchFamily="18" charset="0"/>
                <a:ea typeface="楷体" panose="02010609060101010101" pitchFamily="49" charset="-122"/>
              </a:rPr>
              <a:t>μ</a:t>
            </a:r>
            <a:r>
              <a:rPr lang="en-US" altLang="zh-CN" b="1">
                <a:latin typeface="Times New Roman" panose="02020603050405020304" pitchFamily="18" charset="0"/>
                <a:ea typeface="楷体" panose="02010609060101010101" pitchFamily="49" charset="-122"/>
              </a:rPr>
              <a:t>, </a:t>
            </a:r>
            <a:r>
              <a:rPr lang="zh-CN" altLang="en-US" b="1" i="1">
                <a:latin typeface="Times New Roman" panose="02020603050405020304" pitchFamily="18" charset="0"/>
                <a:ea typeface="楷体" panose="02010609060101010101" pitchFamily="49" charset="-122"/>
              </a:rPr>
              <a:t>σ</a:t>
            </a:r>
            <a:r>
              <a:rPr lang="en-US" altLang="zh-CN" b="1" baseline="30000">
                <a:latin typeface="Times New Roman" panose="02020603050405020304" pitchFamily="18" charset="0"/>
                <a:ea typeface="楷体" panose="02010609060101010101" pitchFamily="49" charset="-122"/>
              </a:rPr>
              <a:t>2</a:t>
            </a:r>
            <a:r>
              <a:rPr lang="zh-CN" altLang="en-US" b="1">
                <a:latin typeface="Times New Roman" panose="02020603050405020304" pitchFamily="18" charset="0"/>
                <a:ea typeface="楷体" panose="02010609060101010101" pitchFamily="49" charset="-122"/>
              </a:rPr>
              <a:t>)</a:t>
            </a:r>
            <a:r>
              <a:rPr kumimoji="1" lang="zh-CN" altLang="en-US" b="1">
                <a:latin typeface="Times New Roman" panose="02020603050405020304" pitchFamily="18" charset="0"/>
                <a:ea typeface="楷体" panose="02010609060101010101" pitchFamily="49" charset="-122"/>
              </a:rPr>
              <a:t>，若</a:t>
            </a:r>
            <a:r>
              <a:rPr kumimoji="1" lang="en-US" altLang="zh-CN" b="1" i="1">
                <a:latin typeface="Times New Roman" panose="02020603050405020304" pitchFamily="18" charset="0"/>
                <a:ea typeface="楷体" panose="02010609060101010101" pitchFamily="49" charset="-122"/>
              </a:rPr>
              <a:t>E</a:t>
            </a:r>
            <a:r>
              <a:rPr kumimoji="1" lang="en-US" altLang="zh-CN" b="1">
                <a:latin typeface="Times New Roman" panose="02020603050405020304" pitchFamily="18" charset="0"/>
                <a:ea typeface="楷体" panose="02010609060101010101" pitchFamily="49" charset="-122"/>
              </a:rPr>
              <a:t>(</a:t>
            </a:r>
            <a:r>
              <a:rPr kumimoji="1" lang="en-US" altLang="zh-CN" b="1" i="1">
                <a:latin typeface="Times New Roman" panose="02020603050405020304" pitchFamily="18" charset="0"/>
                <a:ea typeface="楷体" panose="02010609060101010101" pitchFamily="49" charset="-122"/>
              </a:rPr>
              <a:t>X</a:t>
            </a:r>
            <a:r>
              <a:rPr kumimoji="1" lang="en-US" altLang="zh-CN" b="1">
                <a:latin typeface="Times New Roman" panose="02020603050405020304" pitchFamily="18" charset="0"/>
                <a:ea typeface="楷体" panose="02010609060101010101" pitchFamily="49" charset="-122"/>
              </a:rPr>
              <a:t>)=3</a:t>
            </a:r>
            <a:r>
              <a:rPr kumimoji="1" lang="zh-CN" altLang="en-US" b="1">
                <a:latin typeface="Times New Roman" panose="02020603050405020304" pitchFamily="18" charset="0"/>
                <a:ea typeface="楷体" panose="02010609060101010101" pitchFamily="49" charset="-122"/>
              </a:rPr>
              <a:t>，</a:t>
            </a:r>
            <a:r>
              <a:rPr lang="zh-CN" altLang="en-US" b="1" i="1">
                <a:latin typeface="Times New Roman" panose="02020603050405020304" pitchFamily="18" charset="0"/>
                <a:ea typeface="Times New Roman" panose="02020603050405020304" pitchFamily="18" charset="0"/>
              </a:rPr>
              <a:t> σ</a:t>
            </a:r>
            <a:r>
              <a:rPr kumimoji="1" lang="en-US" altLang="zh-CN" b="1">
                <a:latin typeface="Times New Roman" panose="02020603050405020304" pitchFamily="18" charset="0"/>
                <a:ea typeface="楷体" panose="02010609060101010101" pitchFamily="49" charset="-122"/>
              </a:rPr>
              <a:t>(</a:t>
            </a:r>
            <a:r>
              <a:rPr kumimoji="1" lang="en-US" altLang="zh-CN" b="1" i="1">
                <a:latin typeface="Times New Roman" panose="02020603050405020304" pitchFamily="18" charset="0"/>
                <a:ea typeface="楷体" panose="02010609060101010101" pitchFamily="49" charset="-122"/>
              </a:rPr>
              <a:t>X</a:t>
            </a:r>
            <a:r>
              <a:rPr kumimoji="1" lang="en-US" altLang="zh-CN" b="1">
                <a:latin typeface="Times New Roman" panose="02020603050405020304" pitchFamily="18" charset="0"/>
                <a:ea typeface="楷体" panose="02010609060101010101" pitchFamily="49" charset="-122"/>
              </a:rPr>
              <a:t>)=2</a:t>
            </a:r>
            <a:r>
              <a:rPr kumimoji="1" lang="zh-CN" altLang="en-US" b="1">
                <a:latin typeface="Times New Roman" panose="02020603050405020304" pitchFamily="18" charset="0"/>
                <a:ea typeface="楷体" panose="02010609060101010101" pitchFamily="49" charset="-122"/>
              </a:rPr>
              <a:t>，则</a:t>
            </a:r>
            <a:r>
              <a:rPr lang="zh-CN" altLang="en-US" b="1" i="1">
                <a:latin typeface="Times New Roman" panose="02020603050405020304" pitchFamily="18" charset="0"/>
                <a:ea typeface="Times New Roman" panose="02020603050405020304" pitchFamily="18" charset="0"/>
              </a:rPr>
              <a:t>μ</a:t>
            </a:r>
            <a:r>
              <a:rPr lang="en-US" altLang="zh-CN" b="1" i="1">
                <a:latin typeface="Times New Roman" panose="02020603050405020304" pitchFamily="18" charset="0"/>
                <a:ea typeface="Times New Roman" panose="02020603050405020304" pitchFamily="18" charset="0"/>
              </a:rPr>
              <a:t>=</a:t>
            </a:r>
            <a:r>
              <a:rPr kumimoji="1" lang="en-US" altLang="zh-CN" b="1">
                <a:latin typeface="Times New Roman" panose="02020603050405020304" pitchFamily="18" charset="0"/>
                <a:ea typeface="楷体" panose="02010609060101010101" pitchFamily="49" charset="-122"/>
              </a:rPr>
              <a:t>______</a:t>
            </a:r>
            <a:r>
              <a:rPr kumimoji="1" lang="zh-CN" altLang="en-US" b="1">
                <a:latin typeface="Times New Roman" panose="02020603050405020304" pitchFamily="18" charset="0"/>
                <a:ea typeface="楷体" panose="02010609060101010101" pitchFamily="49" charset="-122"/>
              </a:rPr>
              <a:t>，</a:t>
            </a:r>
            <a:r>
              <a:rPr lang="zh-CN" altLang="en-US" b="1" i="1">
                <a:latin typeface="Times New Roman" panose="02020603050405020304" pitchFamily="18" charset="0"/>
                <a:ea typeface="Times New Roman" panose="02020603050405020304" pitchFamily="18" charset="0"/>
              </a:rPr>
              <a:t> σ</a:t>
            </a:r>
            <a:r>
              <a:rPr lang="en-US" altLang="zh-CN" b="1" i="1">
                <a:latin typeface="Times New Roman" panose="02020603050405020304" pitchFamily="18" charset="0"/>
                <a:ea typeface="Times New Roman" panose="02020603050405020304" pitchFamily="18" charset="0"/>
              </a:rPr>
              <a:t>=______</a:t>
            </a:r>
            <a:r>
              <a:rPr kumimoji="1" lang="en-US" altLang="zh-CN" b="1">
                <a:latin typeface="Times New Roman" panose="02020603050405020304" pitchFamily="18" charset="0"/>
                <a:ea typeface="楷体" panose="02010609060101010101" pitchFamily="49" charset="-122"/>
              </a:rPr>
              <a:t>.</a:t>
            </a:r>
            <a:r>
              <a:rPr kumimoji="1" lang="zh-CN" altLang="en-US" b="1">
                <a:latin typeface="Times New Roman" panose="02020603050405020304" pitchFamily="18" charset="0"/>
                <a:ea typeface="楷体" panose="02010609060101010101" pitchFamily="49" charset="-122"/>
              </a:rPr>
              <a:t> </a:t>
            </a:r>
            <a:endParaRPr kumimoji="1" lang="en-US" altLang="zh-CN" b="1">
              <a:latin typeface="Times New Roman" panose="02020603050405020304" pitchFamily="18" charset="0"/>
              <a:ea typeface="楷体" panose="02010609060101010101" pitchFamily="49" charset="-122"/>
            </a:endParaRPr>
          </a:p>
        </p:txBody>
      </p:sp>
      <p:sp>
        <p:nvSpPr>
          <p:cNvPr id="12298" name="文本框 42"/>
          <p:cNvSpPr/>
          <p:nvPr/>
        </p:nvSpPr>
        <p:spPr>
          <a:xfrm>
            <a:off x="5926138" y="5645150"/>
            <a:ext cx="457200" cy="585788"/>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3200" b="1">
                <a:solidFill>
                  <a:srgbClr val="FF0000"/>
                </a:solidFill>
                <a:latin typeface="Times New Roman" panose="02020603050405020304" pitchFamily="18" charset="0"/>
                <a:ea typeface="Times New Roman" panose="02020603050405020304" pitchFamily="18" charset="0"/>
              </a:rPr>
              <a:t>0</a:t>
            </a:r>
            <a:endParaRPr lang="zh-CN" altLang="en-US" sz="3200" b="1">
              <a:solidFill>
                <a:srgbClr val="FF0000"/>
              </a:solidFill>
              <a:latin typeface="Times New Roman" panose="02020603050405020304" pitchFamily="18" charset="0"/>
              <a:ea typeface="Times New Roman" panose="02020603050405020304" pitchFamily="18" charset="0"/>
            </a:endParaRPr>
          </a:p>
        </p:txBody>
      </p:sp>
      <p:sp>
        <p:nvSpPr>
          <p:cNvPr id="12299" name="文本框 43"/>
          <p:cNvSpPr/>
          <p:nvPr/>
        </p:nvSpPr>
        <p:spPr>
          <a:xfrm>
            <a:off x="8350250" y="5645150"/>
            <a:ext cx="457200" cy="58356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3200" b="1">
                <a:solidFill>
                  <a:srgbClr val="FF0000"/>
                </a:solidFill>
                <a:latin typeface="Times New Roman" panose="02020603050405020304" pitchFamily="18" charset="0"/>
                <a:ea typeface="Times New Roman" panose="02020603050405020304" pitchFamily="18" charset="0"/>
              </a:rPr>
              <a:t>3</a:t>
            </a:r>
            <a:endParaRPr lang="en-US" altLang="zh-CN" sz="3200" b="1">
              <a:solidFill>
                <a:srgbClr val="FF0000"/>
              </a:solidFill>
              <a:latin typeface="Times New Roman" panose="02020603050405020304" pitchFamily="18" charset="0"/>
              <a:ea typeface="Times New Roman" panose="02020603050405020304" pitchFamily="18" charset="0"/>
            </a:endParaRPr>
          </a:p>
        </p:txBody>
      </p:sp>
      <p:sp>
        <p:nvSpPr>
          <p:cNvPr id="12300" name="文本框 44"/>
          <p:cNvSpPr/>
          <p:nvPr/>
        </p:nvSpPr>
        <p:spPr>
          <a:xfrm>
            <a:off x="8494713" y="6164263"/>
            <a:ext cx="457200" cy="5842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3200" b="1">
                <a:solidFill>
                  <a:srgbClr val="FF0000"/>
                </a:solidFill>
                <a:latin typeface="Times New Roman" panose="02020603050405020304" pitchFamily="18" charset="0"/>
                <a:ea typeface="Times New Roman" panose="02020603050405020304" pitchFamily="18" charset="0"/>
              </a:rPr>
              <a:t>3</a:t>
            </a:r>
            <a:endParaRPr lang="zh-CN" altLang="en-US" sz="3200" b="1">
              <a:solidFill>
                <a:srgbClr val="FF0000"/>
              </a:solidFill>
              <a:latin typeface="Times New Roman" panose="02020603050405020304" pitchFamily="18" charset="0"/>
              <a:ea typeface="Times New Roman" panose="02020603050405020304" pitchFamily="18" charset="0"/>
            </a:endParaRPr>
          </a:p>
        </p:txBody>
      </p:sp>
      <p:sp>
        <p:nvSpPr>
          <p:cNvPr id="12301" name="文本框 45"/>
          <p:cNvSpPr/>
          <p:nvPr/>
        </p:nvSpPr>
        <p:spPr>
          <a:xfrm>
            <a:off x="10353675" y="6164263"/>
            <a:ext cx="457200" cy="5842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3200" b="1">
                <a:solidFill>
                  <a:srgbClr val="FF0000"/>
                </a:solidFill>
                <a:latin typeface="Times New Roman" panose="02020603050405020304" pitchFamily="18" charset="0"/>
                <a:ea typeface="Times New Roman" panose="02020603050405020304" pitchFamily="18" charset="0"/>
              </a:rPr>
              <a:t>2</a:t>
            </a:r>
            <a:endParaRPr lang="zh-CN" altLang="en-US" sz="3200" b="1">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wipe(left)">
                                      <p:cBhvr>
                                        <p:cTn id="7" dur="500"/>
                                        <p:tgtEl>
                                          <p:spTgt spid="1229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5"/>
                                        </p:tgtEl>
                                        <p:attrNameLst>
                                          <p:attrName>style.visibility</p:attrName>
                                        </p:attrNameLst>
                                      </p:cBhvr>
                                      <p:to>
                                        <p:strVal val="visible"/>
                                      </p:to>
                                    </p:set>
                                    <p:animEffect transition="in" filter="wipe(left)">
                                      <p:cBhvr>
                                        <p:cTn id="12" dur="500"/>
                                        <p:tgtEl>
                                          <p:spTgt spid="1229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wipe(left)">
                                      <p:cBhvr>
                                        <p:cTn id="17" dur="500"/>
                                        <p:tgtEl>
                                          <p:spTgt spid="1229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293"/>
                                        </p:tgtEl>
                                        <p:attrNameLst>
                                          <p:attrName>style.visibility</p:attrName>
                                        </p:attrNameLst>
                                      </p:cBhvr>
                                      <p:to>
                                        <p:strVal val="visible"/>
                                      </p:to>
                                    </p:set>
                                    <p:animEffect transition="in" filter="wipe(left)">
                                      <p:cBhvr>
                                        <p:cTn id="22" dur="500"/>
                                        <p:tgtEl>
                                          <p:spTgt spid="1229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296"/>
                                        </p:tgtEl>
                                        <p:attrNameLst>
                                          <p:attrName>style.visibility</p:attrName>
                                        </p:attrNameLst>
                                      </p:cBhvr>
                                      <p:to>
                                        <p:strVal val="visible"/>
                                      </p:to>
                                    </p:set>
                                    <p:animEffect transition="in" filter="wipe(left)">
                                      <p:cBhvr>
                                        <p:cTn id="27" dur="500"/>
                                        <p:tgtEl>
                                          <p:spTgt spid="1229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2297"/>
                                        </p:tgtEl>
                                        <p:attrNameLst>
                                          <p:attrName>style.visibility</p:attrName>
                                        </p:attrNameLst>
                                      </p:cBhvr>
                                      <p:to>
                                        <p:strVal val="visible"/>
                                      </p:to>
                                    </p:set>
                                    <p:animEffect transition="in" filter="wipe(left)">
                                      <p:cBhvr>
                                        <p:cTn id="32" dur="500"/>
                                        <p:tgtEl>
                                          <p:spTgt spid="12297"/>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29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229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230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23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3" grpId="0"/>
      <p:bldP spid="12295" grpId="0"/>
      <p:bldP spid="12297" grpId="0"/>
      <p:bldP spid="12298" grpId="0"/>
      <p:bldP spid="12299" grpId="0"/>
      <p:bldP spid="12300" grpId="0"/>
      <p:bldP spid="1230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p:nvPr/>
        </p:nvSpPr>
        <p:spPr>
          <a:xfrm>
            <a:off x="195263" y="101600"/>
            <a:ext cx="4468812" cy="512763"/>
          </a:xfrm>
          <a:prstGeom prst="rect">
            <a:avLst/>
          </a:prstGeom>
          <a:noFill/>
          <a:ln>
            <a:noFill/>
            <a:miter lim="800000"/>
          </a:ln>
        </p:spPr>
        <p:txBody>
          <a:bodyPr anchor="ctr" anchorCtr="0">
            <a:no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b="1">
                <a:solidFill>
                  <a:srgbClr val="FF0000"/>
                </a:solidFill>
                <a:latin typeface="Times New Roman" panose="02020603050405020304" pitchFamily="18" charset="0"/>
                <a:ea typeface="楷体_GB2312" pitchFamily="49" charset="-122"/>
              </a:rPr>
              <a:t>3</a:t>
            </a:r>
            <a:r>
              <a:rPr lang="en-US" altLang="zh-CN" b="1">
                <a:solidFill>
                  <a:srgbClr val="FF0000"/>
                </a:solidFill>
                <a:latin typeface="楷体_GB2312" pitchFamily="49" charset="-122"/>
                <a:ea typeface="楷体_GB2312" pitchFamily="49" charset="-122"/>
              </a:rPr>
              <a:t>.</a:t>
            </a:r>
            <a:r>
              <a:rPr lang="zh-CN" altLang="en-US" b="1">
                <a:solidFill>
                  <a:srgbClr val="FF0000"/>
                </a:solidFill>
                <a:latin typeface="楷体_GB2312" pitchFamily="49" charset="-122"/>
                <a:ea typeface="楷体_GB2312" pitchFamily="49" charset="-122"/>
              </a:rPr>
              <a:t>正态曲线下的面积规律：</a:t>
            </a:r>
            <a:endParaRPr lang="zh-CN" altLang="en-US" b="1">
              <a:solidFill>
                <a:srgbClr val="FF0000"/>
              </a:solidFill>
              <a:latin typeface="楷体_GB2312" pitchFamily="49" charset="-122"/>
              <a:ea typeface="楷体_GB2312" pitchFamily="49" charset="-122"/>
            </a:endParaRPr>
          </a:p>
        </p:txBody>
      </p:sp>
      <p:grpSp>
        <p:nvGrpSpPr>
          <p:cNvPr id="13315" name="组合 2"/>
          <p:cNvGrpSpPr>
            <a:grpSpLocks noChangeAspect="1"/>
          </p:cNvGrpSpPr>
          <p:nvPr/>
        </p:nvGrpSpPr>
        <p:grpSpPr>
          <a:xfrm>
            <a:off x="7337425" y="2090738"/>
            <a:ext cx="4543425" cy="1865312"/>
            <a:chOff x="2819400" y="3657600"/>
            <a:chExt cx="5942013" cy="3286748"/>
          </a:xfrm>
        </p:grpSpPr>
        <p:sp>
          <p:nvSpPr>
            <p:cNvPr id="13366" name="Freeform 2" descr="25%"/>
            <p:cNvSpPr/>
            <p:nvPr/>
          </p:nvSpPr>
          <p:spPr bwMode="auto">
            <a:xfrm flipH="1">
              <a:off x="6376988" y="4391025"/>
              <a:ext cx="636587" cy="1779588"/>
            </a:xfrm>
            <a:custGeom>
              <a:avLst/>
              <a:gdLst>
                <a:gd name="GT0" fmla="+- l w 0"/>
                <a:gd name="GT1" fmla="+- t h 0"/>
              </a:gdLst>
              <a:ahLst/>
              <a:cxnLst>
                <a:cxn ang="0">
                  <a:pos x="2147483646" y="0"/>
                </a:cxn>
                <a:cxn ang="0">
                  <a:pos x="2147483646" y="2147483646"/>
                </a:cxn>
                <a:cxn ang="0">
                  <a:pos x="0" y="2147483646"/>
                </a:cxn>
                <a:cxn ang="0">
                  <a:pos x="0" y="2147483646"/>
                </a:cxn>
                <a:cxn ang="0">
                  <a:pos x="2147483646" y="2147483646"/>
                </a:cxn>
                <a:cxn ang="0">
                  <a:pos x="2147483646" y="2147483646"/>
                </a:cxn>
                <a:cxn ang="0">
                  <a:pos x="2147483646" y="2147483646"/>
                </a:cxn>
                <a:cxn ang="0">
                  <a:pos x="2147483646" y="0"/>
                </a:cxn>
              </a:cxnLst>
              <a:rect l="l" t="t" r="GT0" b="GT1"/>
              <a:pathLst>
                <a:path w="705" h="1754">
                  <a:moveTo>
                    <a:pt x="705" y="0"/>
                  </a:moveTo>
                  <a:lnTo>
                    <a:pt x="705" y="1755"/>
                  </a:lnTo>
                  <a:lnTo>
                    <a:pt x="0" y="1755"/>
                  </a:lnTo>
                  <a:lnTo>
                    <a:pt x="0" y="1185"/>
                  </a:lnTo>
                  <a:lnTo>
                    <a:pt x="172" y="960"/>
                  </a:lnTo>
                  <a:lnTo>
                    <a:pt x="337" y="705"/>
                  </a:lnTo>
                  <a:lnTo>
                    <a:pt x="487" y="427"/>
                  </a:lnTo>
                  <a:lnTo>
                    <a:pt x="705" y="0"/>
                  </a:lnTo>
                  <a:close/>
                </a:path>
              </a:pathLst>
            </a:custGeom>
            <a:pattFill prst="pct25">
              <a:fgClr>
                <a:srgbClr val="00CC00"/>
              </a:fgClr>
              <a:bgClr>
                <a:srgbClr val="FFFFFF"/>
              </a:bgClr>
            </a:pattFill>
            <a:ln w="9525">
              <a:solidFill>
                <a:srgbClr val="FF0000"/>
              </a:solidFill>
              <a:round/>
            </a:ln>
          </p:spPr>
          <p:txBody>
            <a:bodyPr/>
            <a:lstStyle/>
            <a:p/>
          </p:txBody>
        </p:sp>
        <p:sp>
          <p:nvSpPr>
            <p:cNvPr id="13367" name="Freeform 3" descr="25%"/>
            <p:cNvSpPr/>
            <p:nvPr/>
          </p:nvSpPr>
          <p:spPr bwMode="auto">
            <a:xfrm>
              <a:off x="4578350" y="4383089"/>
              <a:ext cx="620713" cy="1779588"/>
            </a:xfrm>
            <a:custGeom>
              <a:avLst/>
              <a:gdLst>
                <a:gd name="GT0" fmla="+- l w 0"/>
                <a:gd name="GT1" fmla="+- t h 0"/>
              </a:gdLst>
              <a:ahLst/>
              <a:cxnLst>
                <a:cxn ang="0">
                  <a:pos x="2147483646" y="0"/>
                </a:cxn>
                <a:cxn ang="0">
                  <a:pos x="2147483646" y="2147483646"/>
                </a:cxn>
                <a:cxn ang="0">
                  <a:pos x="0" y="2147483646"/>
                </a:cxn>
                <a:cxn ang="0">
                  <a:pos x="0" y="2147483646"/>
                </a:cxn>
                <a:cxn ang="0">
                  <a:pos x="2147483646" y="2147483646"/>
                </a:cxn>
                <a:cxn ang="0">
                  <a:pos x="2147483646" y="2147483646"/>
                </a:cxn>
                <a:cxn ang="0">
                  <a:pos x="2147483646" y="2147483646"/>
                </a:cxn>
                <a:cxn ang="0">
                  <a:pos x="2147483646" y="0"/>
                </a:cxn>
              </a:cxnLst>
              <a:rect l="l" t="t" r="GT0" b="GT1"/>
              <a:pathLst>
                <a:path w="705" h="1754">
                  <a:moveTo>
                    <a:pt x="705" y="0"/>
                  </a:moveTo>
                  <a:lnTo>
                    <a:pt x="705" y="1755"/>
                  </a:lnTo>
                  <a:lnTo>
                    <a:pt x="0" y="1755"/>
                  </a:lnTo>
                  <a:lnTo>
                    <a:pt x="0" y="1185"/>
                  </a:lnTo>
                  <a:lnTo>
                    <a:pt x="172" y="960"/>
                  </a:lnTo>
                  <a:lnTo>
                    <a:pt x="337" y="705"/>
                  </a:lnTo>
                  <a:lnTo>
                    <a:pt x="487" y="427"/>
                  </a:lnTo>
                  <a:lnTo>
                    <a:pt x="705" y="0"/>
                  </a:lnTo>
                  <a:close/>
                </a:path>
              </a:pathLst>
            </a:custGeom>
            <a:pattFill prst="pct25">
              <a:fgClr>
                <a:srgbClr val="00CC00"/>
              </a:fgClr>
              <a:bgClr>
                <a:srgbClr val="FFFFFF"/>
              </a:bgClr>
            </a:pattFill>
            <a:ln w="9525">
              <a:solidFill>
                <a:srgbClr val="FF0000"/>
              </a:solidFill>
              <a:round/>
            </a:ln>
          </p:spPr>
          <p:txBody>
            <a:bodyPr/>
            <a:lstStyle/>
            <a:p/>
          </p:txBody>
        </p:sp>
        <p:sp>
          <p:nvSpPr>
            <p:cNvPr id="13368" name="Freeform 6"/>
            <p:cNvSpPr/>
            <p:nvPr/>
          </p:nvSpPr>
          <p:spPr bwMode="auto">
            <a:xfrm>
              <a:off x="2819400" y="3657600"/>
              <a:ext cx="5942013" cy="2478088"/>
            </a:xfrm>
            <a:custGeom>
              <a:avLst/>
              <a:gdLst>
                <a:gd name="GT0" fmla="+- l w 0"/>
                <a:gd name="GT1" fmla="+- t h 0"/>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l" t="t" r="GT0" b="GT1"/>
              <a:pathLst>
                <a:path w="1520" h="920">
                  <a:moveTo>
                    <a:pt x="0" y="920"/>
                  </a:moveTo>
                  <a:lnTo>
                    <a:pt x="3" y="920"/>
                  </a:lnTo>
                  <a:lnTo>
                    <a:pt x="6" y="920"/>
                  </a:lnTo>
                  <a:lnTo>
                    <a:pt x="10" y="920"/>
                  </a:lnTo>
                  <a:lnTo>
                    <a:pt x="13" y="920"/>
                  </a:lnTo>
                  <a:lnTo>
                    <a:pt x="16" y="920"/>
                  </a:lnTo>
                  <a:lnTo>
                    <a:pt x="19" y="920"/>
                  </a:lnTo>
                  <a:lnTo>
                    <a:pt x="22" y="920"/>
                  </a:lnTo>
                  <a:lnTo>
                    <a:pt x="25" y="920"/>
                  </a:lnTo>
                  <a:lnTo>
                    <a:pt x="28" y="920"/>
                  </a:lnTo>
                  <a:lnTo>
                    <a:pt x="31" y="920"/>
                  </a:lnTo>
                  <a:lnTo>
                    <a:pt x="34" y="920"/>
                  </a:lnTo>
                  <a:lnTo>
                    <a:pt x="37" y="920"/>
                  </a:lnTo>
                  <a:lnTo>
                    <a:pt x="40" y="920"/>
                  </a:lnTo>
                  <a:lnTo>
                    <a:pt x="43" y="920"/>
                  </a:lnTo>
                  <a:lnTo>
                    <a:pt x="46" y="920"/>
                  </a:lnTo>
                  <a:lnTo>
                    <a:pt x="49" y="920"/>
                  </a:lnTo>
                  <a:lnTo>
                    <a:pt x="52" y="920"/>
                  </a:lnTo>
                  <a:lnTo>
                    <a:pt x="55" y="920"/>
                  </a:lnTo>
                  <a:lnTo>
                    <a:pt x="58" y="920"/>
                  </a:lnTo>
                  <a:lnTo>
                    <a:pt x="61" y="920"/>
                  </a:lnTo>
                  <a:lnTo>
                    <a:pt x="64" y="920"/>
                  </a:lnTo>
                  <a:lnTo>
                    <a:pt x="67" y="920"/>
                  </a:lnTo>
                  <a:lnTo>
                    <a:pt x="70" y="920"/>
                  </a:lnTo>
                  <a:lnTo>
                    <a:pt x="73" y="920"/>
                  </a:lnTo>
                  <a:lnTo>
                    <a:pt x="76" y="920"/>
                  </a:lnTo>
                  <a:lnTo>
                    <a:pt x="79" y="920"/>
                  </a:lnTo>
                  <a:lnTo>
                    <a:pt x="82" y="920"/>
                  </a:lnTo>
                  <a:lnTo>
                    <a:pt x="86" y="920"/>
                  </a:lnTo>
                  <a:lnTo>
                    <a:pt x="89" y="920"/>
                  </a:lnTo>
                  <a:lnTo>
                    <a:pt x="92" y="920"/>
                  </a:lnTo>
                  <a:lnTo>
                    <a:pt x="95" y="920"/>
                  </a:lnTo>
                  <a:lnTo>
                    <a:pt x="98" y="920"/>
                  </a:lnTo>
                  <a:lnTo>
                    <a:pt x="101" y="920"/>
                  </a:lnTo>
                  <a:lnTo>
                    <a:pt x="104" y="920"/>
                  </a:lnTo>
                  <a:lnTo>
                    <a:pt x="107" y="919"/>
                  </a:lnTo>
                  <a:lnTo>
                    <a:pt x="110" y="919"/>
                  </a:lnTo>
                  <a:lnTo>
                    <a:pt x="113" y="919"/>
                  </a:lnTo>
                  <a:lnTo>
                    <a:pt x="116" y="919"/>
                  </a:lnTo>
                  <a:lnTo>
                    <a:pt x="119" y="919"/>
                  </a:lnTo>
                  <a:lnTo>
                    <a:pt x="122" y="919"/>
                  </a:lnTo>
                  <a:lnTo>
                    <a:pt x="125" y="919"/>
                  </a:lnTo>
                  <a:lnTo>
                    <a:pt x="128" y="919"/>
                  </a:lnTo>
                  <a:lnTo>
                    <a:pt x="131" y="919"/>
                  </a:lnTo>
                  <a:lnTo>
                    <a:pt x="134" y="919"/>
                  </a:lnTo>
                  <a:lnTo>
                    <a:pt x="137" y="918"/>
                  </a:lnTo>
                  <a:lnTo>
                    <a:pt x="140" y="918"/>
                  </a:lnTo>
                  <a:lnTo>
                    <a:pt x="143" y="918"/>
                  </a:lnTo>
                  <a:lnTo>
                    <a:pt x="146" y="918"/>
                  </a:lnTo>
                  <a:lnTo>
                    <a:pt x="149" y="918"/>
                  </a:lnTo>
                  <a:lnTo>
                    <a:pt x="152" y="918"/>
                  </a:lnTo>
                  <a:lnTo>
                    <a:pt x="155" y="918"/>
                  </a:lnTo>
                  <a:lnTo>
                    <a:pt x="158" y="917"/>
                  </a:lnTo>
                  <a:lnTo>
                    <a:pt x="161" y="917"/>
                  </a:lnTo>
                  <a:lnTo>
                    <a:pt x="165" y="917"/>
                  </a:lnTo>
                  <a:lnTo>
                    <a:pt x="168" y="917"/>
                  </a:lnTo>
                  <a:lnTo>
                    <a:pt x="171" y="917"/>
                  </a:lnTo>
                  <a:lnTo>
                    <a:pt x="174" y="916"/>
                  </a:lnTo>
                  <a:lnTo>
                    <a:pt x="177" y="916"/>
                  </a:lnTo>
                  <a:lnTo>
                    <a:pt x="180" y="916"/>
                  </a:lnTo>
                  <a:lnTo>
                    <a:pt x="183" y="916"/>
                  </a:lnTo>
                  <a:lnTo>
                    <a:pt x="186" y="915"/>
                  </a:lnTo>
                  <a:lnTo>
                    <a:pt x="189" y="915"/>
                  </a:lnTo>
                  <a:lnTo>
                    <a:pt x="192" y="915"/>
                  </a:lnTo>
                  <a:lnTo>
                    <a:pt x="195" y="914"/>
                  </a:lnTo>
                  <a:lnTo>
                    <a:pt x="198" y="914"/>
                  </a:lnTo>
                  <a:lnTo>
                    <a:pt x="201" y="914"/>
                  </a:lnTo>
                  <a:lnTo>
                    <a:pt x="204" y="913"/>
                  </a:lnTo>
                  <a:lnTo>
                    <a:pt x="207" y="913"/>
                  </a:lnTo>
                  <a:lnTo>
                    <a:pt x="210" y="912"/>
                  </a:lnTo>
                  <a:lnTo>
                    <a:pt x="213" y="912"/>
                  </a:lnTo>
                  <a:lnTo>
                    <a:pt x="216" y="911"/>
                  </a:lnTo>
                  <a:lnTo>
                    <a:pt x="219" y="911"/>
                  </a:lnTo>
                  <a:lnTo>
                    <a:pt x="222" y="910"/>
                  </a:lnTo>
                  <a:lnTo>
                    <a:pt x="225" y="910"/>
                  </a:lnTo>
                  <a:lnTo>
                    <a:pt x="228" y="909"/>
                  </a:lnTo>
                  <a:lnTo>
                    <a:pt x="231" y="909"/>
                  </a:lnTo>
                  <a:lnTo>
                    <a:pt x="234" y="908"/>
                  </a:lnTo>
                  <a:lnTo>
                    <a:pt x="237" y="908"/>
                  </a:lnTo>
                  <a:lnTo>
                    <a:pt x="241" y="907"/>
                  </a:lnTo>
                  <a:lnTo>
                    <a:pt x="244" y="906"/>
                  </a:lnTo>
                  <a:lnTo>
                    <a:pt x="247" y="906"/>
                  </a:lnTo>
                  <a:lnTo>
                    <a:pt x="250" y="905"/>
                  </a:lnTo>
                  <a:lnTo>
                    <a:pt x="253" y="904"/>
                  </a:lnTo>
                  <a:lnTo>
                    <a:pt x="256" y="903"/>
                  </a:lnTo>
                  <a:lnTo>
                    <a:pt x="259" y="902"/>
                  </a:lnTo>
                  <a:lnTo>
                    <a:pt x="262" y="901"/>
                  </a:lnTo>
                  <a:lnTo>
                    <a:pt x="265" y="901"/>
                  </a:lnTo>
                  <a:lnTo>
                    <a:pt x="268" y="900"/>
                  </a:lnTo>
                  <a:lnTo>
                    <a:pt x="271" y="899"/>
                  </a:lnTo>
                  <a:lnTo>
                    <a:pt x="274" y="898"/>
                  </a:lnTo>
                  <a:lnTo>
                    <a:pt x="277" y="896"/>
                  </a:lnTo>
                  <a:lnTo>
                    <a:pt x="280" y="895"/>
                  </a:lnTo>
                  <a:lnTo>
                    <a:pt x="283" y="894"/>
                  </a:lnTo>
                  <a:lnTo>
                    <a:pt x="286" y="893"/>
                  </a:lnTo>
                  <a:lnTo>
                    <a:pt x="289" y="892"/>
                  </a:lnTo>
                  <a:lnTo>
                    <a:pt x="292" y="890"/>
                  </a:lnTo>
                  <a:lnTo>
                    <a:pt x="295" y="889"/>
                  </a:lnTo>
                  <a:lnTo>
                    <a:pt x="298" y="888"/>
                  </a:lnTo>
                  <a:lnTo>
                    <a:pt x="301" y="886"/>
                  </a:lnTo>
                  <a:lnTo>
                    <a:pt x="304" y="885"/>
                  </a:lnTo>
                  <a:lnTo>
                    <a:pt x="307" y="883"/>
                  </a:lnTo>
                  <a:lnTo>
                    <a:pt x="310" y="881"/>
                  </a:lnTo>
                  <a:lnTo>
                    <a:pt x="313" y="880"/>
                  </a:lnTo>
                  <a:lnTo>
                    <a:pt x="317" y="878"/>
                  </a:lnTo>
                  <a:lnTo>
                    <a:pt x="320" y="876"/>
                  </a:lnTo>
                  <a:lnTo>
                    <a:pt x="323" y="874"/>
                  </a:lnTo>
                  <a:lnTo>
                    <a:pt x="326" y="872"/>
                  </a:lnTo>
                  <a:lnTo>
                    <a:pt x="329" y="870"/>
                  </a:lnTo>
                  <a:lnTo>
                    <a:pt x="332" y="868"/>
                  </a:lnTo>
                  <a:lnTo>
                    <a:pt x="335" y="866"/>
                  </a:lnTo>
                  <a:lnTo>
                    <a:pt x="338" y="864"/>
                  </a:lnTo>
                  <a:lnTo>
                    <a:pt x="341" y="861"/>
                  </a:lnTo>
                  <a:lnTo>
                    <a:pt x="344" y="859"/>
                  </a:lnTo>
                  <a:lnTo>
                    <a:pt x="347" y="856"/>
                  </a:lnTo>
                  <a:lnTo>
                    <a:pt x="350" y="854"/>
                  </a:lnTo>
                  <a:lnTo>
                    <a:pt x="353" y="851"/>
                  </a:lnTo>
                  <a:lnTo>
                    <a:pt x="356" y="849"/>
                  </a:lnTo>
                  <a:lnTo>
                    <a:pt x="359" y="846"/>
                  </a:lnTo>
                  <a:lnTo>
                    <a:pt x="362" y="843"/>
                  </a:lnTo>
                  <a:lnTo>
                    <a:pt x="365" y="840"/>
                  </a:lnTo>
                  <a:lnTo>
                    <a:pt x="368" y="837"/>
                  </a:lnTo>
                  <a:lnTo>
                    <a:pt x="371" y="834"/>
                  </a:lnTo>
                  <a:lnTo>
                    <a:pt x="374" y="830"/>
                  </a:lnTo>
                  <a:lnTo>
                    <a:pt x="377" y="827"/>
                  </a:lnTo>
                  <a:lnTo>
                    <a:pt x="380" y="824"/>
                  </a:lnTo>
                  <a:lnTo>
                    <a:pt x="383" y="820"/>
                  </a:lnTo>
                  <a:lnTo>
                    <a:pt x="386" y="816"/>
                  </a:lnTo>
                  <a:lnTo>
                    <a:pt x="389" y="813"/>
                  </a:lnTo>
                  <a:lnTo>
                    <a:pt x="393" y="809"/>
                  </a:lnTo>
                  <a:lnTo>
                    <a:pt x="396" y="805"/>
                  </a:lnTo>
                  <a:lnTo>
                    <a:pt x="399" y="801"/>
                  </a:lnTo>
                  <a:lnTo>
                    <a:pt x="402" y="797"/>
                  </a:lnTo>
                  <a:lnTo>
                    <a:pt x="405" y="792"/>
                  </a:lnTo>
                  <a:lnTo>
                    <a:pt x="408" y="788"/>
                  </a:lnTo>
                  <a:lnTo>
                    <a:pt x="411" y="783"/>
                  </a:lnTo>
                  <a:lnTo>
                    <a:pt x="414" y="779"/>
                  </a:lnTo>
                  <a:lnTo>
                    <a:pt x="417" y="774"/>
                  </a:lnTo>
                  <a:lnTo>
                    <a:pt x="420" y="769"/>
                  </a:lnTo>
                  <a:lnTo>
                    <a:pt x="423" y="764"/>
                  </a:lnTo>
                  <a:lnTo>
                    <a:pt x="426" y="759"/>
                  </a:lnTo>
                  <a:lnTo>
                    <a:pt x="429" y="754"/>
                  </a:lnTo>
                  <a:lnTo>
                    <a:pt x="432" y="749"/>
                  </a:lnTo>
                  <a:lnTo>
                    <a:pt x="435" y="744"/>
                  </a:lnTo>
                  <a:lnTo>
                    <a:pt x="438" y="738"/>
                  </a:lnTo>
                  <a:lnTo>
                    <a:pt x="441" y="732"/>
                  </a:lnTo>
                  <a:lnTo>
                    <a:pt x="444" y="727"/>
                  </a:lnTo>
                  <a:lnTo>
                    <a:pt x="447" y="721"/>
                  </a:lnTo>
                  <a:lnTo>
                    <a:pt x="450" y="715"/>
                  </a:lnTo>
                  <a:lnTo>
                    <a:pt x="453" y="709"/>
                  </a:lnTo>
                  <a:lnTo>
                    <a:pt x="456" y="702"/>
                  </a:lnTo>
                  <a:lnTo>
                    <a:pt x="459" y="696"/>
                  </a:lnTo>
                  <a:lnTo>
                    <a:pt x="462" y="690"/>
                  </a:lnTo>
                  <a:lnTo>
                    <a:pt x="465" y="683"/>
                  </a:lnTo>
                  <a:lnTo>
                    <a:pt x="468" y="676"/>
                  </a:lnTo>
                  <a:lnTo>
                    <a:pt x="472" y="670"/>
                  </a:lnTo>
                  <a:lnTo>
                    <a:pt x="475" y="663"/>
                  </a:lnTo>
                  <a:lnTo>
                    <a:pt x="478" y="656"/>
                  </a:lnTo>
                  <a:lnTo>
                    <a:pt x="481" y="648"/>
                  </a:lnTo>
                  <a:lnTo>
                    <a:pt x="484" y="641"/>
                  </a:lnTo>
                  <a:lnTo>
                    <a:pt x="487" y="634"/>
                  </a:lnTo>
                  <a:lnTo>
                    <a:pt x="490" y="626"/>
                  </a:lnTo>
                  <a:lnTo>
                    <a:pt x="493" y="619"/>
                  </a:lnTo>
                  <a:lnTo>
                    <a:pt x="496" y="611"/>
                  </a:lnTo>
                  <a:lnTo>
                    <a:pt x="499" y="603"/>
                  </a:lnTo>
                  <a:lnTo>
                    <a:pt x="502" y="595"/>
                  </a:lnTo>
                  <a:lnTo>
                    <a:pt x="505" y="587"/>
                  </a:lnTo>
                  <a:lnTo>
                    <a:pt x="508" y="579"/>
                  </a:lnTo>
                  <a:lnTo>
                    <a:pt x="511" y="571"/>
                  </a:lnTo>
                  <a:lnTo>
                    <a:pt x="514" y="563"/>
                  </a:lnTo>
                  <a:lnTo>
                    <a:pt x="517" y="554"/>
                  </a:lnTo>
                  <a:lnTo>
                    <a:pt x="520" y="546"/>
                  </a:lnTo>
                  <a:lnTo>
                    <a:pt x="523" y="537"/>
                  </a:lnTo>
                  <a:lnTo>
                    <a:pt x="526" y="528"/>
                  </a:lnTo>
                  <a:lnTo>
                    <a:pt x="529" y="520"/>
                  </a:lnTo>
                  <a:lnTo>
                    <a:pt x="532" y="511"/>
                  </a:lnTo>
                  <a:lnTo>
                    <a:pt x="535" y="502"/>
                  </a:lnTo>
                  <a:lnTo>
                    <a:pt x="538" y="493"/>
                  </a:lnTo>
                  <a:lnTo>
                    <a:pt x="541" y="484"/>
                  </a:lnTo>
                  <a:lnTo>
                    <a:pt x="544" y="475"/>
                  </a:lnTo>
                  <a:lnTo>
                    <a:pt x="548" y="466"/>
                  </a:lnTo>
                  <a:lnTo>
                    <a:pt x="550" y="457"/>
                  </a:lnTo>
                  <a:lnTo>
                    <a:pt x="554" y="447"/>
                  </a:lnTo>
                  <a:lnTo>
                    <a:pt x="557" y="438"/>
                  </a:lnTo>
                  <a:lnTo>
                    <a:pt x="560" y="429"/>
                  </a:lnTo>
                  <a:lnTo>
                    <a:pt x="563" y="419"/>
                  </a:lnTo>
                  <a:lnTo>
                    <a:pt x="566" y="410"/>
                  </a:lnTo>
                  <a:lnTo>
                    <a:pt x="569" y="401"/>
                  </a:lnTo>
                  <a:lnTo>
                    <a:pt x="572" y="391"/>
                  </a:lnTo>
                  <a:lnTo>
                    <a:pt x="575" y="382"/>
                  </a:lnTo>
                  <a:lnTo>
                    <a:pt x="578" y="372"/>
                  </a:lnTo>
                  <a:lnTo>
                    <a:pt x="581" y="363"/>
                  </a:lnTo>
                  <a:lnTo>
                    <a:pt x="584" y="353"/>
                  </a:lnTo>
                  <a:lnTo>
                    <a:pt x="587" y="344"/>
                  </a:lnTo>
                  <a:lnTo>
                    <a:pt x="590" y="334"/>
                  </a:lnTo>
                  <a:lnTo>
                    <a:pt x="593" y="325"/>
                  </a:lnTo>
                  <a:lnTo>
                    <a:pt x="596" y="315"/>
                  </a:lnTo>
                  <a:lnTo>
                    <a:pt x="599" y="306"/>
                  </a:lnTo>
                  <a:lnTo>
                    <a:pt x="602" y="297"/>
                  </a:lnTo>
                  <a:lnTo>
                    <a:pt x="605" y="287"/>
                  </a:lnTo>
                  <a:lnTo>
                    <a:pt x="608" y="278"/>
                  </a:lnTo>
                  <a:lnTo>
                    <a:pt x="611" y="269"/>
                  </a:lnTo>
                  <a:lnTo>
                    <a:pt x="614" y="260"/>
                  </a:lnTo>
                  <a:lnTo>
                    <a:pt x="617" y="251"/>
                  </a:lnTo>
                  <a:lnTo>
                    <a:pt x="620" y="242"/>
                  </a:lnTo>
                  <a:lnTo>
                    <a:pt x="623" y="233"/>
                  </a:lnTo>
                  <a:lnTo>
                    <a:pt x="627" y="224"/>
                  </a:lnTo>
                  <a:lnTo>
                    <a:pt x="630" y="215"/>
                  </a:lnTo>
                  <a:lnTo>
                    <a:pt x="633" y="206"/>
                  </a:lnTo>
                  <a:lnTo>
                    <a:pt x="636" y="198"/>
                  </a:lnTo>
                  <a:lnTo>
                    <a:pt x="639" y="189"/>
                  </a:lnTo>
                  <a:lnTo>
                    <a:pt x="642" y="181"/>
                  </a:lnTo>
                  <a:lnTo>
                    <a:pt x="645" y="173"/>
                  </a:lnTo>
                  <a:lnTo>
                    <a:pt x="648" y="164"/>
                  </a:lnTo>
                  <a:lnTo>
                    <a:pt x="651" y="156"/>
                  </a:lnTo>
                  <a:lnTo>
                    <a:pt x="654" y="149"/>
                  </a:lnTo>
                  <a:lnTo>
                    <a:pt x="657" y="141"/>
                  </a:lnTo>
                  <a:lnTo>
                    <a:pt x="660" y="133"/>
                  </a:lnTo>
                  <a:lnTo>
                    <a:pt x="663" y="126"/>
                  </a:lnTo>
                  <a:lnTo>
                    <a:pt x="666" y="119"/>
                  </a:lnTo>
                  <a:lnTo>
                    <a:pt x="669" y="112"/>
                  </a:lnTo>
                  <a:lnTo>
                    <a:pt x="672" y="105"/>
                  </a:lnTo>
                  <a:lnTo>
                    <a:pt x="675" y="98"/>
                  </a:lnTo>
                  <a:lnTo>
                    <a:pt x="678" y="91"/>
                  </a:lnTo>
                  <a:lnTo>
                    <a:pt x="681" y="85"/>
                  </a:lnTo>
                  <a:lnTo>
                    <a:pt x="684" y="79"/>
                  </a:lnTo>
                  <a:lnTo>
                    <a:pt x="687" y="73"/>
                  </a:lnTo>
                  <a:lnTo>
                    <a:pt x="690" y="67"/>
                  </a:lnTo>
                  <a:lnTo>
                    <a:pt x="693" y="62"/>
                  </a:lnTo>
                  <a:lnTo>
                    <a:pt x="696" y="56"/>
                  </a:lnTo>
                  <a:lnTo>
                    <a:pt x="699" y="51"/>
                  </a:lnTo>
                  <a:lnTo>
                    <a:pt x="703" y="46"/>
                  </a:lnTo>
                  <a:lnTo>
                    <a:pt x="706" y="42"/>
                  </a:lnTo>
                  <a:lnTo>
                    <a:pt x="709" y="37"/>
                  </a:lnTo>
                  <a:lnTo>
                    <a:pt x="712" y="33"/>
                  </a:lnTo>
                  <a:lnTo>
                    <a:pt x="715" y="29"/>
                  </a:lnTo>
                  <a:lnTo>
                    <a:pt x="718" y="25"/>
                  </a:lnTo>
                  <a:lnTo>
                    <a:pt x="721" y="22"/>
                  </a:lnTo>
                  <a:lnTo>
                    <a:pt x="724" y="19"/>
                  </a:lnTo>
                  <a:lnTo>
                    <a:pt x="727" y="16"/>
                  </a:lnTo>
                  <a:lnTo>
                    <a:pt x="730" y="13"/>
                  </a:lnTo>
                  <a:lnTo>
                    <a:pt x="733" y="10"/>
                  </a:lnTo>
                  <a:lnTo>
                    <a:pt x="736" y="8"/>
                  </a:lnTo>
                  <a:lnTo>
                    <a:pt x="739" y="6"/>
                  </a:lnTo>
                  <a:lnTo>
                    <a:pt x="742" y="4"/>
                  </a:lnTo>
                  <a:lnTo>
                    <a:pt x="745" y="3"/>
                  </a:lnTo>
                  <a:lnTo>
                    <a:pt x="748" y="2"/>
                  </a:lnTo>
                  <a:lnTo>
                    <a:pt x="751" y="1"/>
                  </a:lnTo>
                  <a:lnTo>
                    <a:pt x="754" y="0"/>
                  </a:lnTo>
                  <a:lnTo>
                    <a:pt x="757" y="0"/>
                  </a:lnTo>
                  <a:lnTo>
                    <a:pt x="760" y="0"/>
                  </a:lnTo>
                  <a:lnTo>
                    <a:pt x="763" y="0"/>
                  </a:lnTo>
                  <a:lnTo>
                    <a:pt x="766" y="0"/>
                  </a:lnTo>
                  <a:lnTo>
                    <a:pt x="769" y="1"/>
                  </a:lnTo>
                  <a:lnTo>
                    <a:pt x="772" y="2"/>
                  </a:lnTo>
                  <a:lnTo>
                    <a:pt x="775" y="3"/>
                  </a:lnTo>
                  <a:lnTo>
                    <a:pt x="778" y="4"/>
                  </a:lnTo>
                  <a:lnTo>
                    <a:pt x="782" y="6"/>
                  </a:lnTo>
                  <a:lnTo>
                    <a:pt x="785" y="8"/>
                  </a:lnTo>
                  <a:lnTo>
                    <a:pt x="788" y="10"/>
                  </a:lnTo>
                  <a:lnTo>
                    <a:pt x="791" y="13"/>
                  </a:lnTo>
                  <a:lnTo>
                    <a:pt x="794" y="16"/>
                  </a:lnTo>
                  <a:lnTo>
                    <a:pt x="797" y="19"/>
                  </a:lnTo>
                  <a:lnTo>
                    <a:pt x="800" y="22"/>
                  </a:lnTo>
                  <a:lnTo>
                    <a:pt x="803" y="25"/>
                  </a:lnTo>
                  <a:lnTo>
                    <a:pt x="806" y="29"/>
                  </a:lnTo>
                  <a:lnTo>
                    <a:pt x="809" y="33"/>
                  </a:lnTo>
                  <a:lnTo>
                    <a:pt x="812" y="37"/>
                  </a:lnTo>
                  <a:lnTo>
                    <a:pt x="815" y="42"/>
                  </a:lnTo>
                  <a:lnTo>
                    <a:pt x="818" y="46"/>
                  </a:lnTo>
                  <a:lnTo>
                    <a:pt x="821" y="51"/>
                  </a:lnTo>
                  <a:lnTo>
                    <a:pt x="824" y="56"/>
                  </a:lnTo>
                  <a:lnTo>
                    <a:pt x="827" y="62"/>
                  </a:lnTo>
                  <a:lnTo>
                    <a:pt x="830" y="67"/>
                  </a:lnTo>
                  <a:lnTo>
                    <a:pt x="833" y="73"/>
                  </a:lnTo>
                  <a:lnTo>
                    <a:pt x="836" y="79"/>
                  </a:lnTo>
                  <a:lnTo>
                    <a:pt x="839" y="85"/>
                  </a:lnTo>
                  <a:lnTo>
                    <a:pt x="842" y="91"/>
                  </a:lnTo>
                  <a:lnTo>
                    <a:pt x="845" y="98"/>
                  </a:lnTo>
                  <a:lnTo>
                    <a:pt x="848" y="105"/>
                  </a:lnTo>
                  <a:lnTo>
                    <a:pt x="851" y="112"/>
                  </a:lnTo>
                  <a:lnTo>
                    <a:pt x="854" y="119"/>
                  </a:lnTo>
                  <a:lnTo>
                    <a:pt x="858" y="126"/>
                  </a:lnTo>
                  <a:lnTo>
                    <a:pt x="861" y="133"/>
                  </a:lnTo>
                  <a:lnTo>
                    <a:pt x="864" y="141"/>
                  </a:lnTo>
                  <a:lnTo>
                    <a:pt x="867" y="149"/>
                  </a:lnTo>
                  <a:lnTo>
                    <a:pt x="870" y="156"/>
                  </a:lnTo>
                  <a:lnTo>
                    <a:pt x="873" y="164"/>
                  </a:lnTo>
                  <a:lnTo>
                    <a:pt x="876" y="173"/>
                  </a:lnTo>
                  <a:lnTo>
                    <a:pt x="879" y="181"/>
                  </a:lnTo>
                  <a:lnTo>
                    <a:pt x="882" y="189"/>
                  </a:lnTo>
                  <a:lnTo>
                    <a:pt x="885" y="198"/>
                  </a:lnTo>
                  <a:lnTo>
                    <a:pt x="888" y="206"/>
                  </a:lnTo>
                  <a:lnTo>
                    <a:pt x="891" y="215"/>
                  </a:lnTo>
                  <a:lnTo>
                    <a:pt x="894" y="224"/>
                  </a:lnTo>
                  <a:lnTo>
                    <a:pt x="897" y="233"/>
                  </a:lnTo>
                  <a:lnTo>
                    <a:pt x="900" y="242"/>
                  </a:lnTo>
                  <a:lnTo>
                    <a:pt x="903" y="251"/>
                  </a:lnTo>
                  <a:lnTo>
                    <a:pt x="906" y="260"/>
                  </a:lnTo>
                  <a:lnTo>
                    <a:pt x="909" y="269"/>
                  </a:lnTo>
                  <a:lnTo>
                    <a:pt x="912" y="278"/>
                  </a:lnTo>
                  <a:lnTo>
                    <a:pt x="915" y="287"/>
                  </a:lnTo>
                  <a:lnTo>
                    <a:pt x="918" y="297"/>
                  </a:lnTo>
                  <a:lnTo>
                    <a:pt x="921" y="306"/>
                  </a:lnTo>
                  <a:lnTo>
                    <a:pt x="924" y="315"/>
                  </a:lnTo>
                  <a:lnTo>
                    <a:pt x="927" y="325"/>
                  </a:lnTo>
                  <a:lnTo>
                    <a:pt x="930" y="334"/>
                  </a:lnTo>
                  <a:lnTo>
                    <a:pt x="934" y="344"/>
                  </a:lnTo>
                  <a:lnTo>
                    <a:pt x="937" y="353"/>
                  </a:lnTo>
                  <a:lnTo>
                    <a:pt x="940" y="363"/>
                  </a:lnTo>
                  <a:lnTo>
                    <a:pt x="943" y="372"/>
                  </a:lnTo>
                  <a:lnTo>
                    <a:pt x="946" y="382"/>
                  </a:lnTo>
                  <a:lnTo>
                    <a:pt x="949" y="391"/>
                  </a:lnTo>
                  <a:lnTo>
                    <a:pt x="952" y="401"/>
                  </a:lnTo>
                  <a:lnTo>
                    <a:pt x="955" y="410"/>
                  </a:lnTo>
                  <a:lnTo>
                    <a:pt x="958" y="419"/>
                  </a:lnTo>
                  <a:lnTo>
                    <a:pt x="961" y="429"/>
                  </a:lnTo>
                  <a:lnTo>
                    <a:pt x="964" y="438"/>
                  </a:lnTo>
                  <a:lnTo>
                    <a:pt x="967" y="447"/>
                  </a:lnTo>
                  <a:lnTo>
                    <a:pt x="970" y="457"/>
                  </a:lnTo>
                  <a:lnTo>
                    <a:pt x="973" y="466"/>
                  </a:lnTo>
                  <a:lnTo>
                    <a:pt x="976" y="475"/>
                  </a:lnTo>
                  <a:lnTo>
                    <a:pt x="979" y="484"/>
                  </a:lnTo>
                  <a:lnTo>
                    <a:pt x="982" y="493"/>
                  </a:lnTo>
                  <a:lnTo>
                    <a:pt x="985" y="502"/>
                  </a:lnTo>
                  <a:lnTo>
                    <a:pt x="988" y="511"/>
                  </a:lnTo>
                  <a:lnTo>
                    <a:pt x="991" y="520"/>
                  </a:lnTo>
                  <a:lnTo>
                    <a:pt x="994" y="528"/>
                  </a:lnTo>
                  <a:lnTo>
                    <a:pt x="997" y="537"/>
                  </a:lnTo>
                  <a:lnTo>
                    <a:pt x="1000" y="546"/>
                  </a:lnTo>
                  <a:lnTo>
                    <a:pt x="1003" y="554"/>
                  </a:lnTo>
                  <a:lnTo>
                    <a:pt x="1006" y="563"/>
                  </a:lnTo>
                  <a:lnTo>
                    <a:pt x="1010" y="571"/>
                  </a:lnTo>
                  <a:lnTo>
                    <a:pt x="1013" y="579"/>
                  </a:lnTo>
                  <a:lnTo>
                    <a:pt x="1016" y="587"/>
                  </a:lnTo>
                  <a:lnTo>
                    <a:pt x="1019" y="595"/>
                  </a:lnTo>
                  <a:lnTo>
                    <a:pt x="1022" y="603"/>
                  </a:lnTo>
                  <a:lnTo>
                    <a:pt x="1025" y="611"/>
                  </a:lnTo>
                  <a:lnTo>
                    <a:pt x="1028" y="619"/>
                  </a:lnTo>
                  <a:lnTo>
                    <a:pt x="1031" y="626"/>
                  </a:lnTo>
                  <a:lnTo>
                    <a:pt x="1034" y="634"/>
                  </a:lnTo>
                  <a:lnTo>
                    <a:pt x="1037" y="641"/>
                  </a:lnTo>
                  <a:lnTo>
                    <a:pt x="1040" y="648"/>
                  </a:lnTo>
                  <a:lnTo>
                    <a:pt x="1043" y="656"/>
                  </a:lnTo>
                  <a:lnTo>
                    <a:pt x="1046" y="663"/>
                  </a:lnTo>
                  <a:lnTo>
                    <a:pt x="1049" y="670"/>
                  </a:lnTo>
                  <a:lnTo>
                    <a:pt x="1052" y="676"/>
                  </a:lnTo>
                  <a:lnTo>
                    <a:pt x="1055" y="683"/>
                  </a:lnTo>
                  <a:lnTo>
                    <a:pt x="1058" y="690"/>
                  </a:lnTo>
                  <a:lnTo>
                    <a:pt x="1061" y="696"/>
                  </a:lnTo>
                  <a:lnTo>
                    <a:pt x="1064" y="702"/>
                  </a:lnTo>
                  <a:lnTo>
                    <a:pt x="1067" y="709"/>
                  </a:lnTo>
                  <a:lnTo>
                    <a:pt x="1070" y="715"/>
                  </a:lnTo>
                  <a:lnTo>
                    <a:pt x="1073" y="721"/>
                  </a:lnTo>
                  <a:lnTo>
                    <a:pt x="1076" y="727"/>
                  </a:lnTo>
                  <a:lnTo>
                    <a:pt x="1079" y="732"/>
                  </a:lnTo>
                  <a:lnTo>
                    <a:pt x="1082" y="738"/>
                  </a:lnTo>
                  <a:lnTo>
                    <a:pt x="1085" y="744"/>
                  </a:lnTo>
                  <a:lnTo>
                    <a:pt x="1089" y="749"/>
                  </a:lnTo>
                  <a:lnTo>
                    <a:pt x="1092" y="754"/>
                  </a:lnTo>
                  <a:lnTo>
                    <a:pt x="1095" y="759"/>
                  </a:lnTo>
                  <a:lnTo>
                    <a:pt x="1098" y="764"/>
                  </a:lnTo>
                  <a:lnTo>
                    <a:pt x="1101" y="769"/>
                  </a:lnTo>
                  <a:lnTo>
                    <a:pt x="1104" y="774"/>
                  </a:lnTo>
                  <a:lnTo>
                    <a:pt x="1107" y="779"/>
                  </a:lnTo>
                  <a:lnTo>
                    <a:pt x="1110" y="783"/>
                  </a:lnTo>
                  <a:lnTo>
                    <a:pt x="1113" y="788"/>
                  </a:lnTo>
                  <a:lnTo>
                    <a:pt x="1116" y="792"/>
                  </a:lnTo>
                  <a:lnTo>
                    <a:pt x="1119" y="797"/>
                  </a:lnTo>
                  <a:lnTo>
                    <a:pt x="1122" y="801"/>
                  </a:lnTo>
                  <a:lnTo>
                    <a:pt x="1125" y="805"/>
                  </a:lnTo>
                  <a:lnTo>
                    <a:pt x="1128" y="809"/>
                  </a:lnTo>
                  <a:lnTo>
                    <a:pt x="1131" y="813"/>
                  </a:lnTo>
                  <a:lnTo>
                    <a:pt x="1134" y="816"/>
                  </a:lnTo>
                  <a:lnTo>
                    <a:pt x="1137" y="820"/>
                  </a:lnTo>
                  <a:lnTo>
                    <a:pt x="1140" y="824"/>
                  </a:lnTo>
                  <a:lnTo>
                    <a:pt x="1143" y="827"/>
                  </a:lnTo>
                  <a:lnTo>
                    <a:pt x="1146" y="830"/>
                  </a:lnTo>
                  <a:lnTo>
                    <a:pt x="1149" y="834"/>
                  </a:lnTo>
                  <a:lnTo>
                    <a:pt x="1152" y="837"/>
                  </a:lnTo>
                  <a:lnTo>
                    <a:pt x="1155" y="840"/>
                  </a:lnTo>
                  <a:lnTo>
                    <a:pt x="1158" y="843"/>
                  </a:lnTo>
                  <a:lnTo>
                    <a:pt x="1161" y="846"/>
                  </a:lnTo>
                  <a:lnTo>
                    <a:pt x="1165" y="849"/>
                  </a:lnTo>
                  <a:lnTo>
                    <a:pt x="1168" y="851"/>
                  </a:lnTo>
                  <a:lnTo>
                    <a:pt x="1171" y="854"/>
                  </a:lnTo>
                  <a:lnTo>
                    <a:pt x="1174" y="856"/>
                  </a:lnTo>
                  <a:lnTo>
                    <a:pt x="1177" y="859"/>
                  </a:lnTo>
                  <a:lnTo>
                    <a:pt x="1180" y="861"/>
                  </a:lnTo>
                  <a:lnTo>
                    <a:pt x="1183" y="864"/>
                  </a:lnTo>
                  <a:lnTo>
                    <a:pt x="1186" y="866"/>
                  </a:lnTo>
                  <a:lnTo>
                    <a:pt x="1189" y="868"/>
                  </a:lnTo>
                  <a:lnTo>
                    <a:pt x="1192" y="870"/>
                  </a:lnTo>
                  <a:lnTo>
                    <a:pt x="1195" y="872"/>
                  </a:lnTo>
                  <a:lnTo>
                    <a:pt x="1198" y="874"/>
                  </a:lnTo>
                  <a:lnTo>
                    <a:pt x="1201" y="876"/>
                  </a:lnTo>
                  <a:lnTo>
                    <a:pt x="1204" y="878"/>
                  </a:lnTo>
                  <a:lnTo>
                    <a:pt x="1207" y="880"/>
                  </a:lnTo>
                  <a:lnTo>
                    <a:pt x="1210" y="881"/>
                  </a:lnTo>
                  <a:lnTo>
                    <a:pt x="1213" y="883"/>
                  </a:lnTo>
                  <a:lnTo>
                    <a:pt x="1216" y="885"/>
                  </a:lnTo>
                  <a:lnTo>
                    <a:pt x="1219" y="886"/>
                  </a:lnTo>
                  <a:lnTo>
                    <a:pt x="1222" y="888"/>
                  </a:lnTo>
                  <a:lnTo>
                    <a:pt x="1225" y="889"/>
                  </a:lnTo>
                  <a:lnTo>
                    <a:pt x="1228" y="890"/>
                  </a:lnTo>
                  <a:lnTo>
                    <a:pt x="1231" y="892"/>
                  </a:lnTo>
                  <a:lnTo>
                    <a:pt x="1234" y="893"/>
                  </a:lnTo>
                  <a:lnTo>
                    <a:pt x="1237" y="894"/>
                  </a:lnTo>
                  <a:lnTo>
                    <a:pt x="1241" y="895"/>
                  </a:lnTo>
                  <a:lnTo>
                    <a:pt x="1244" y="896"/>
                  </a:lnTo>
                  <a:lnTo>
                    <a:pt x="1247" y="898"/>
                  </a:lnTo>
                  <a:lnTo>
                    <a:pt x="1250" y="899"/>
                  </a:lnTo>
                  <a:lnTo>
                    <a:pt x="1253" y="900"/>
                  </a:lnTo>
                  <a:lnTo>
                    <a:pt x="1256" y="901"/>
                  </a:lnTo>
                  <a:lnTo>
                    <a:pt x="1259" y="901"/>
                  </a:lnTo>
                  <a:lnTo>
                    <a:pt x="1262" y="902"/>
                  </a:lnTo>
                  <a:lnTo>
                    <a:pt x="1265" y="903"/>
                  </a:lnTo>
                  <a:lnTo>
                    <a:pt x="1268" y="904"/>
                  </a:lnTo>
                  <a:lnTo>
                    <a:pt x="1271" y="905"/>
                  </a:lnTo>
                  <a:lnTo>
                    <a:pt x="1274" y="906"/>
                  </a:lnTo>
                  <a:lnTo>
                    <a:pt x="1277" y="906"/>
                  </a:lnTo>
                  <a:lnTo>
                    <a:pt x="1280" y="907"/>
                  </a:lnTo>
                  <a:lnTo>
                    <a:pt x="1283" y="908"/>
                  </a:lnTo>
                  <a:lnTo>
                    <a:pt x="1286" y="908"/>
                  </a:lnTo>
                  <a:lnTo>
                    <a:pt x="1289" y="909"/>
                  </a:lnTo>
                  <a:lnTo>
                    <a:pt x="1292" y="909"/>
                  </a:lnTo>
                  <a:lnTo>
                    <a:pt x="1295" y="910"/>
                  </a:lnTo>
                  <a:lnTo>
                    <a:pt x="1298" y="910"/>
                  </a:lnTo>
                  <a:lnTo>
                    <a:pt x="1301" y="911"/>
                  </a:lnTo>
                  <a:lnTo>
                    <a:pt x="1304" y="911"/>
                  </a:lnTo>
                  <a:lnTo>
                    <a:pt x="1307" y="912"/>
                  </a:lnTo>
                  <a:lnTo>
                    <a:pt x="1310" y="912"/>
                  </a:lnTo>
                  <a:lnTo>
                    <a:pt x="1313" y="913"/>
                  </a:lnTo>
                  <a:lnTo>
                    <a:pt x="1317" y="913"/>
                  </a:lnTo>
                  <a:lnTo>
                    <a:pt x="1320" y="914"/>
                  </a:lnTo>
                  <a:lnTo>
                    <a:pt x="1323" y="914"/>
                  </a:lnTo>
                  <a:lnTo>
                    <a:pt x="1326" y="914"/>
                  </a:lnTo>
                  <a:lnTo>
                    <a:pt x="1329" y="915"/>
                  </a:lnTo>
                  <a:lnTo>
                    <a:pt x="1332" y="915"/>
                  </a:lnTo>
                  <a:lnTo>
                    <a:pt x="1335" y="915"/>
                  </a:lnTo>
                  <a:lnTo>
                    <a:pt x="1338" y="916"/>
                  </a:lnTo>
                  <a:lnTo>
                    <a:pt x="1341" y="916"/>
                  </a:lnTo>
                  <a:lnTo>
                    <a:pt x="1344" y="916"/>
                  </a:lnTo>
                  <a:lnTo>
                    <a:pt x="1347" y="916"/>
                  </a:lnTo>
                  <a:lnTo>
                    <a:pt x="1350" y="917"/>
                  </a:lnTo>
                  <a:lnTo>
                    <a:pt x="1353" y="917"/>
                  </a:lnTo>
                  <a:lnTo>
                    <a:pt x="1356" y="917"/>
                  </a:lnTo>
                  <a:lnTo>
                    <a:pt x="1359" y="917"/>
                  </a:lnTo>
                  <a:lnTo>
                    <a:pt x="1362" y="917"/>
                  </a:lnTo>
                  <a:lnTo>
                    <a:pt x="1365" y="918"/>
                  </a:lnTo>
                  <a:lnTo>
                    <a:pt x="1368" y="918"/>
                  </a:lnTo>
                  <a:lnTo>
                    <a:pt x="1371" y="918"/>
                  </a:lnTo>
                  <a:lnTo>
                    <a:pt x="1374" y="918"/>
                  </a:lnTo>
                  <a:lnTo>
                    <a:pt x="1377" y="918"/>
                  </a:lnTo>
                  <a:lnTo>
                    <a:pt x="1380" y="918"/>
                  </a:lnTo>
                  <a:lnTo>
                    <a:pt x="1383" y="918"/>
                  </a:lnTo>
                  <a:lnTo>
                    <a:pt x="1386" y="919"/>
                  </a:lnTo>
                  <a:lnTo>
                    <a:pt x="1389" y="919"/>
                  </a:lnTo>
                  <a:lnTo>
                    <a:pt x="1392" y="919"/>
                  </a:lnTo>
                  <a:lnTo>
                    <a:pt x="1396" y="919"/>
                  </a:lnTo>
                  <a:lnTo>
                    <a:pt x="1399" y="919"/>
                  </a:lnTo>
                  <a:lnTo>
                    <a:pt x="1402" y="919"/>
                  </a:lnTo>
                  <a:lnTo>
                    <a:pt x="1405" y="919"/>
                  </a:lnTo>
                  <a:lnTo>
                    <a:pt x="1408" y="919"/>
                  </a:lnTo>
                  <a:lnTo>
                    <a:pt x="1411" y="919"/>
                  </a:lnTo>
                  <a:lnTo>
                    <a:pt x="1414" y="919"/>
                  </a:lnTo>
                  <a:lnTo>
                    <a:pt x="1417" y="920"/>
                  </a:lnTo>
                  <a:lnTo>
                    <a:pt x="1420" y="920"/>
                  </a:lnTo>
                  <a:lnTo>
                    <a:pt x="1423" y="920"/>
                  </a:lnTo>
                  <a:lnTo>
                    <a:pt x="1426" y="920"/>
                  </a:lnTo>
                  <a:lnTo>
                    <a:pt x="1429" y="920"/>
                  </a:lnTo>
                  <a:lnTo>
                    <a:pt x="1432" y="920"/>
                  </a:lnTo>
                  <a:lnTo>
                    <a:pt x="1435" y="920"/>
                  </a:lnTo>
                  <a:lnTo>
                    <a:pt x="1438" y="920"/>
                  </a:lnTo>
                  <a:lnTo>
                    <a:pt x="1441" y="920"/>
                  </a:lnTo>
                  <a:lnTo>
                    <a:pt x="1444" y="920"/>
                  </a:lnTo>
                  <a:lnTo>
                    <a:pt x="1447" y="920"/>
                  </a:lnTo>
                  <a:lnTo>
                    <a:pt x="1450" y="920"/>
                  </a:lnTo>
                  <a:lnTo>
                    <a:pt x="1453" y="920"/>
                  </a:lnTo>
                  <a:lnTo>
                    <a:pt x="1456" y="920"/>
                  </a:lnTo>
                  <a:lnTo>
                    <a:pt x="1459" y="920"/>
                  </a:lnTo>
                  <a:lnTo>
                    <a:pt x="1462" y="920"/>
                  </a:lnTo>
                  <a:lnTo>
                    <a:pt x="1465" y="920"/>
                  </a:lnTo>
                  <a:lnTo>
                    <a:pt x="1468" y="920"/>
                  </a:lnTo>
                  <a:lnTo>
                    <a:pt x="1472" y="920"/>
                  </a:lnTo>
                  <a:lnTo>
                    <a:pt x="1475" y="920"/>
                  </a:lnTo>
                  <a:lnTo>
                    <a:pt x="1478" y="920"/>
                  </a:lnTo>
                  <a:lnTo>
                    <a:pt x="1481" y="920"/>
                  </a:lnTo>
                  <a:lnTo>
                    <a:pt x="1484" y="920"/>
                  </a:lnTo>
                  <a:lnTo>
                    <a:pt x="1487" y="920"/>
                  </a:lnTo>
                  <a:lnTo>
                    <a:pt x="1490" y="920"/>
                  </a:lnTo>
                  <a:lnTo>
                    <a:pt x="1493" y="920"/>
                  </a:lnTo>
                  <a:lnTo>
                    <a:pt x="1496" y="920"/>
                  </a:lnTo>
                  <a:lnTo>
                    <a:pt x="1499" y="920"/>
                  </a:lnTo>
                  <a:lnTo>
                    <a:pt x="1502" y="920"/>
                  </a:lnTo>
                  <a:lnTo>
                    <a:pt x="1505" y="920"/>
                  </a:lnTo>
                  <a:lnTo>
                    <a:pt x="1508" y="920"/>
                  </a:lnTo>
                  <a:lnTo>
                    <a:pt x="1511" y="920"/>
                  </a:lnTo>
                  <a:lnTo>
                    <a:pt x="1514" y="920"/>
                  </a:lnTo>
                  <a:lnTo>
                    <a:pt x="1517" y="920"/>
                  </a:lnTo>
                  <a:lnTo>
                    <a:pt x="1520" y="920"/>
                  </a:lnTo>
                </a:path>
              </a:pathLst>
            </a:custGeom>
            <a:noFill/>
            <a:ln w="28575">
              <a:solidFill>
                <a:schemeClr val="accent2"/>
              </a:solidFill>
              <a:round/>
            </a:ln>
          </p:spPr>
          <p:txBody>
            <a:bodyPr/>
            <a:lstStyle/>
            <a:p/>
          </p:txBody>
        </p:sp>
        <p:cxnSp>
          <p:nvCxnSpPr>
            <p:cNvPr id="13369" name="Line 7"/>
            <p:cNvCxnSpPr/>
            <p:nvPr/>
          </p:nvCxnSpPr>
          <p:spPr>
            <a:xfrm flipV="1">
              <a:off x="2819400" y="6187848"/>
              <a:ext cx="5809423" cy="2"/>
            </a:xfrm>
            <a:prstGeom prst="line">
              <a:avLst/>
            </a:prstGeom>
            <a:noFill/>
            <a:ln w="28575">
              <a:solidFill>
                <a:srgbClr val="0000FF"/>
              </a:solidFill>
              <a:miter lim="800000"/>
            </a:ln>
          </p:spPr>
        </p:cxnSp>
        <p:cxnSp>
          <p:nvCxnSpPr>
            <p:cNvPr id="13370" name="Line 8"/>
            <p:cNvCxnSpPr/>
            <p:nvPr/>
          </p:nvCxnSpPr>
          <p:spPr>
            <a:xfrm flipH="1">
              <a:off x="5791200" y="3657600"/>
              <a:ext cx="0" cy="2686050"/>
            </a:xfrm>
            <a:prstGeom prst="line">
              <a:avLst/>
            </a:prstGeom>
            <a:noFill/>
            <a:ln w="19050">
              <a:solidFill>
                <a:srgbClr val="0000FF"/>
              </a:solidFill>
              <a:miter lim="800000"/>
            </a:ln>
          </p:spPr>
        </p:cxnSp>
        <p:sp>
          <p:nvSpPr>
            <p:cNvPr id="13371" name="Text Box 11"/>
            <p:cNvSpPr/>
            <p:nvPr/>
          </p:nvSpPr>
          <p:spPr>
            <a:xfrm>
              <a:off x="4308476" y="6000750"/>
              <a:ext cx="3616325" cy="943598"/>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50000"/>
                </a:spcBef>
                <a:buFontTx/>
                <a:buNone/>
              </a:pPr>
              <a:r>
                <a:rPr lang="en-US" altLang="zh-CN" sz="2400" b="1">
                  <a:latin typeface="Times New Roman" panose="02020603050405020304" pitchFamily="18" charset="0"/>
                  <a:ea typeface="Times New Roman" panose="02020603050405020304" pitchFamily="18" charset="0"/>
                </a:rPr>
                <a:t>-</a:t>
              </a:r>
              <a:r>
                <a:rPr lang="en-US" altLang="zh-CN" sz="2400" b="1" i="1">
                  <a:latin typeface="Times New Roman" panose="02020603050405020304" pitchFamily="18" charset="0"/>
                  <a:ea typeface="Times New Roman" panose="02020603050405020304" pitchFamily="18" charset="0"/>
                </a:rPr>
                <a:t>x</a:t>
              </a:r>
              <a:r>
                <a:rPr lang="en-US" altLang="zh-CN" sz="2400" b="1" baseline="-25000">
                  <a:latin typeface="Times New Roman" panose="02020603050405020304" pitchFamily="18" charset="0"/>
                  <a:ea typeface="Times New Roman" panose="02020603050405020304" pitchFamily="18" charset="0"/>
                </a:rPr>
                <a:t>1</a:t>
              </a:r>
              <a:r>
                <a:rPr lang="en-US" altLang="zh-CN" sz="2400" b="1">
                  <a:latin typeface="Times New Roman" panose="02020603050405020304" pitchFamily="18" charset="0"/>
                  <a:ea typeface="Times New Roman" panose="02020603050405020304" pitchFamily="18" charset="0"/>
                </a:rPr>
                <a:t>  -</a:t>
              </a:r>
              <a:r>
                <a:rPr lang="en-US" altLang="zh-CN" sz="2400" b="1" i="1">
                  <a:latin typeface="Times New Roman" panose="02020603050405020304" pitchFamily="18" charset="0"/>
                  <a:ea typeface="Times New Roman" panose="02020603050405020304" pitchFamily="18" charset="0"/>
                </a:rPr>
                <a:t>x</a:t>
              </a:r>
              <a:r>
                <a:rPr lang="en-US" altLang="zh-CN" sz="2400" b="1" baseline="-25000">
                  <a:latin typeface="Times New Roman" panose="02020603050405020304" pitchFamily="18" charset="0"/>
                  <a:ea typeface="Times New Roman" panose="02020603050405020304" pitchFamily="18" charset="0"/>
                </a:rPr>
                <a:t>2</a:t>
              </a:r>
              <a:r>
                <a:rPr lang="en-US" altLang="zh-CN" sz="2400" b="1">
                  <a:latin typeface="Times New Roman" panose="02020603050405020304" pitchFamily="18" charset="0"/>
                  <a:ea typeface="Times New Roman" panose="02020603050405020304" pitchFamily="18" charset="0"/>
                </a:rPr>
                <a:t>       </a:t>
              </a:r>
              <a:r>
                <a:rPr lang="en-US" altLang="zh-CN" sz="2400" b="1" i="1">
                  <a:latin typeface="Times New Roman" panose="02020603050405020304" pitchFamily="18" charset="0"/>
                  <a:ea typeface="Times New Roman" panose="02020603050405020304" pitchFamily="18" charset="0"/>
                </a:rPr>
                <a:t>x</a:t>
              </a:r>
              <a:r>
                <a:rPr lang="en-US" altLang="zh-CN" sz="2400" b="1" baseline="-25000">
                  <a:latin typeface="Times New Roman" panose="02020603050405020304" pitchFamily="18" charset="0"/>
                  <a:ea typeface="Times New Roman" panose="02020603050405020304" pitchFamily="18" charset="0"/>
                </a:rPr>
                <a:t>2</a:t>
              </a:r>
              <a:r>
                <a:rPr lang="en-US" altLang="zh-CN" sz="2400" b="1">
                  <a:latin typeface="Times New Roman" panose="02020603050405020304" pitchFamily="18" charset="0"/>
                  <a:ea typeface="Times New Roman" panose="02020603050405020304" pitchFamily="18" charset="0"/>
                </a:rPr>
                <a:t>    </a:t>
              </a:r>
              <a:r>
                <a:rPr lang="en-US" altLang="zh-CN" sz="2400" b="1" i="1">
                  <a:latin typeface="Times New Roman" panose="02020603050405020304" pitchFamily="18" charset="0"/>
                  <a:ea typeface="Times New Roman" panose="02020603050405020304" pitchFamily="18" charset="0"/>
                </a:rPr>
                <a:t>x</a:t>
              </a:r>
              <a:r>
                <a:rPr lang="en-US" altLang="zh-CN" sz="2400" b="1" baseline="-25000">
                  <a:latin typeface="Times New Roman" panose="02020603050405020304" pitchFamily="18" charset="0"/>
                  <a:ea typeface="Times New Roman" panose="02020603050405020304" pitchFamily="18" charset="0"/>
                </a:rPr>
                <a:t>1</a:t>
              </a:r>
              <a:endParaRPr lang="en-US" altLang="zh-CN" sz="2400" b="1" baseline="-25000">
                <a:latin typeface="Times New Roman" panose="02020603050405020304" pitchFamily="18" charset="0"/>
                <a:ea typeface="Times New Roman" panose="02020603050405020304" pitchFamily="18" charset="0"/>
              </a:endParaRPr>
            </a:p>
          </p:txBody>
        </p:sp>
      </p:grpSp>
      <p:grpSp>
        <p:nvGrpSpPr>
          <p:cNvPr id="13316" name="组合 1"/>
          <p:cNvGrpSpPr>
            <a:grpSpLocks noChangeAspect="1"/>
          </p:cNvGrpSpPr>
          <p:nvPr/>
        </p:nvGrpSpPr>
        <p:grpSpPr>
          <a:xfrm>
            <a:off x="7045325" y="141288"/>
            <a:ext cx="4876800" cy="1922462"/>
            <a:chOff x="1995243" y="838200"/>
            <a:chExt cx="6528357" cy="3109846"/>
          </a:xfrm>
        </p:grpSpPr>
        <p:sp>
          <p:nvSpPr>
            <p:cNvPr id="13354" name="Freeform 2" descr="25%"/>
            <p:cNvSpPr/>
            <p:nvPr/>
          </p:nvSpPr>
          <p:spPr bwMode="auto">
            <a:xfrm flipH="1">
              <a:off x="6049963" y="2019300"/>
              <a:ext cx="2178050" cy="1330325"/>
            </a:xfrm>
            <a:custGeom>
              <a:avLst/>
              <a:gdLst>
                <a:gd name="GT0" fmla="+- l w 0"/>
                <a:gd name="GT1" fmla="+- t h 0"/>
              </a:gdLst>
              <a:ahLst/>
              <a:cxnLst>
                <a:cxn ang="0">
                  <a:pos x="0"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Lst>
              <a:rect l="l" t="t" r="GT0" b="GT1"/>
              <a:pathLst>
                <a:path w="2700" h="1605">
                  <a:moveTo>
                    <a:pt x="0" y="1605"/>
                  </a:moveTo>
                  <a:lnTo>
                    <a:pt x="2700" y="1605"/>
                  </a:lnTo>
                  <a:lnTo>
                    <a:pt x="2692" y="0"/>
                  </a:lnTo>
                  <a:lnTo>
                    <a:pt x="2467" y="457"/>
                  </a:lnTo>
                  <a:lnTo>
                    <a:pt x="2182" y="892"/>
                  </a:lnTo>
                  <a:lnTo>
                    <a:pt x="1897" y="1215"/>
                  </a:lnTo>
                  <a:lnTo>
                    <a:pt x="1605" y="1410"/>
                  </a:lnTo>
                  <a:lnTo>
                    <a:pt x="1207" y="1522"/>
                  </a:lnTo>
                  <a:lnTo>
                    <a:pt x="637" y="1560"/>
                  </a:lnTo>
                  <a:lnTo>
                    <a:pt x="0" y="1560"/>
                  </a:lnTo>
                </a:path>
              </a:pathLst>
            </a:custGeom>
            <a:pattFill prst="pct25">
              <a:fgClr>
                <a:srgbClr val="00CC00"/>
              </a:fgClr>
              <a:bgClr>
                <a:srgbClr val="FFFFFF"/>
              </a:bgClr>
            </a:pattFill>
            <a:ln w="9525">
              <a:solidFill>
                <a:srgbClr val="FF0000"/>
              </a:solidFill>
              <a:round/>
            </a:ln>
          </p:spPr>
          <p:txBody>
            <a:bodyPr/>
            <a:lstStyle/>
            <a:p/>
          </p:txBody>
        </p:sp>
        <p:sp>
          <p:nvSpPr>
            <p:cNvPr id="13355" name="Freeform 3" descr="25%"/>
            <p:cNvSpPr/>
            <p:nvPr/>
          </p:nvSpPr>
          <p:spPr bwMode="auto">
            <a:xfrm>
              <a:off x="2312988" y="1979613"/>
              <a:ext cx="2178050" cy="1363662"/>
            </a:xfrm>
            <a:custGeom>
              <a:avLst/>
              <a:gdLst>
                <a:gd name="GT0" fmla="+- l w 0"/>
                <a:gd name="GT1" fmla="+- t h 0"/>
              </a:gdLst>
              <a:ahLst/>
              <a:cxnLst>
                <a:cxn ang="0">
                  <a:pos x="0"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Lst>
              <a:rect l="l" t="t" r="GT0" b="GT1"/>
              <a:pathLst>
                <a:path w="2700" h="1605">
                  <a:moveTo>
                    <a:pt x="0" y="1605"/>
                  </a:moveTo>
                  <a:lnTo>
                    <a:pt x="2700" y="1605"/>
                  </a:lnTo>
                  <a:lnTo>
                    <a:pt x="2692" y="0"/>
                  </a:lnTo>
                  <a:lnTo>
                    <a:pt x="2467" y="457"/>
                  </a:lnTo>
                  <a:lnTo>
                    <a:pt x="2182" y="892"/>
                  </a:lnTo>
                  <a:lnTo>
                    <a:pt x="1897" y="1215"/>
                  </a:lnTo>
                  <a:lnTo>
                    <a:pt x="1605" y="1410"/>
                  </a:lnTo>
                  <a:lnTo>
                    <a:pt x="1207" y="1522"/>
                  </a:lnTo>
                  <a:lnTo>
                    <a:pt x="637" y="1560"/>
                  </a:lnTo>
                  <a:lnTo>
                    <a:pt x="0" y="1560"/>
                  </a:lnTo>
                </a:path>
              </a:pathLst>
            </a:custGeom>
            <a:pattFill prst="pct25">
              <a:fgClr>
                <a:srgbClr val="00CC00"/>
              </a:fgClr>
              <a:bgClr>
                <a:srgbClr val="FFFFFF"/>
              </a:bgClr>
            </a:pattFill>
            <a:ln w="9525">
              <a:solidFill>
                <a:srgbClr val="FF0000"/>
              </a:solidFill>
              <a:round/>
            </a:ln>
          </p:spPr>
          <p:txBody>
            <a:bodyPr/>
            <a:lstStyle/>
            <a:p/>
          </p:txBody>
        </p:sp>
        <p:sp>
          <p:nvSpPr>
            <p:cNvPr id="13356" name="Freeform 6"/>
            <p:cNvSpPr/>
            <p:nvPr/>
          </p:nvSpPr>
          <p:spPr bwMode="auto">
            <a:xfrm>
              <a:off x="2286000" y="838200"/>
              <a:ext cx="5942013" cy="2478088"/>
            </a:xfrm>
            <a:custGeom>
              <a:avLst/>
              <a:gdLst>
                <a:gd name="GT0" fmla="+- l w 0"/>
                <a:gd name="GT1" fmla="+- t h 0"/>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l" t="t" r="GT0" b="GT1"/>
              <a:pathLst>
                <a:path w="1520" h="920">
                  <a:moveTo>
                    <a:pt x="0" y="920"/>
                  </a:moveTo>
                  <a:lnTo>
                    <a:pt x="3" y="920"/>
                  </a:lnTo>
                  <a:lnTo>
                    <a:pt x="6" y="920"/>
                  </a:lnTo>
                  <a:lnTo>
                    <a:pt x="10" y="920"/>
                  </a:lnTo>
                  <a:lnTo>
                    <a:pt x="13" y="920"/>
                  </a:lnTo>
                  <a:lnTo>
                    <a:pt x="16" y="920"/>
                  </a:lnTo>
                  <a:lnTo>
                    <a:pt x="19" y="920"/>
                  </a:lnTo>
                  <a:lnTo>
                    <a:pt x="22" y="920"/>
                  </a:lnTo>
                  <a:lnTo>
                    <a:pt x="25" y="920"/>
                  </a:lnTo>
                  <a:lnTo>
                    <a:pt x="28" y="920"/>
                  </a:lnTo>
                  <a:lnTo>
                    <a:pt x="31" y="920"/>
                  </a:lnTo>
                  <a:lnTo>
                    <a:pt x="34" y="920"/>
                  </a:lnTo>
                  <a:lnTo>
                    <a:pt x="37" y="920"/>
                  </a:lnTo>
                  <a:lnTo>
                    <a:pt x="40" y="920"/>
                  </a:lnTo>
                  <a:lnTo>
                    <a:pt x="43" y="920"/>
                  </a:lnTo>
                  <a:lnTo>
                    <a:pt x="46" y="920"/>
                  </a:lnTo>
                  <a:lnTo>
                    <a:pt x="49" y="920"/>
                  </a:lnTo>
                  <a:lnTo>
                    <a:pt x="52" y="920"/>
                  </a:lnTo>
                  <a:lnTo>
                    <a:pt x="55" y="920"/>
                  </a:lnTo>
                  <a:lnTo>
                    <a:pt x="58" y="920"/>
                  </a:lnTo>
                  <a:lnTo>
                    <a:pt x="61" y="920"/>
                  </a:lnTo>
                  <a:lnTo>
                    <a:pt x="64" y="920"/>
                  </a:lnTo>
                  <a:lnTo>
                    <a:pt x="67" y="920"/>
                  </a:lnTo>
                  <a:lnTo>
                    <a:pt x="70" y="920"/>
                  </a:lnTo>
                  <a:lnTo>
                    <a:pt x="73" y="920"/>
                  </a:lnTo>
                  <a:lnTo>
                    <a:pt x="76" y="920"/>
                  </a:lnTo>
                  <a:lnTo>
                    <a:pt x="79" y="920"/>
                  </a:lnTo>
                  <a:lnTo>
                    <a:pt x="82" y="920"/>
                  </a:lnTo>
                  <a:lnTo>
                    <a:pt x="86" y="920"/>
                  </a:lnTo>
                  <a:lnTo>
                    <a:pt x="89" y="920"/>
                  </a:lnTo>
                  <a:lnTo>
                    <a:pt x="92" y="920"/>
                  </a:lnTo>
                  <a:lnTo>
                    <a:pt x="95" y="920"/>
                  </a:lnTo>
                  <a:lnTo>
                    <a:pt x="98" y="920"/>
                  </a:lnTo>
                  <a:lnTo>
                    <a:pt x="101" y="920"/>
                  </a:lnTo>
                  <a:lnTo>
                    <a:pt x="104" y="920"/>
                  </a:lnTo>
                  <a:lnTo>
                    <a:pt x="107" y="919"/>
                  </a:lnTo>
                  <a:lnTo>
                    <a:pt x="110" y="919"/>
                  </a:lnTo>
                  <a:lnTo>
                    <a:pt x="113" y="919"/>
                  </a:lnTo>
                  <a:lnTo>
                    <a:pt x="116" y="919"/>
                  </a:lnTo>
                  <a:lnTo>
                    <a:pt x="119" y="919"/>
                  </a:lnTo>
                  <a:lnTo>
                    <a:pt x="122" y="919"/>
                  </a:lnTo>
                  <a:lnTo>
                    <a:pt x="125" y="919"/>
                  </a:lnTo>
                  <a:lnTo>
                    <a:pt x="128" y="919"/>
                  </a:lnTo>
                  <a:lnTo>
                    <a:pt x="131" y="919"/>
                  </a:lnTo>
                  <a:lnTo>
                    <a:pt x="134" y="919"/>
                  </a:lnTo>
                  <a:lnTo>
                    <a:pt x="137" y="918"/>
                  </a:lnTo>
                  <a:lnTo>
                    <a:pt x="140" y="918"/>
                  </a:lnTo>
                  <a:lnTo>
                    <a:pt x="143" y="918"/>
                  </a:lnTo>
                  <a:lnTo>
                    <a:pt x="146" y="918"/>
                  </a:lnTo>
                  <a:lnTo>
                    <a:pt x="149" y="918"/>
                  </a:lnTo>
                  <a:lnTo>
                    <a:pt x="152" y="918"/>
                  </a:lnTo>
                  <a:lnTo>
                    <a:pt x="155" y="918"/>
                  </a:lnTo>
                  <a:lnTo>
                    <a:pt x="158" y="917"/>
                  </a:lnTo>
                  <a:lnTo>
                    <a:pt x="161" y="917"/>
                  </a:lnTo>
                  <a:lnTo>
                    <a:pt x="165" y="917"/>
                  </a:lnTo>
                  <a:lnTo>
                    <a:pt x="168" y="917"/>
                  </a:lnTo>
                  <a:lnTo>
                    <a:pt x="171" y="917"/>
                  </a:lnTo>
                  <a:lnTo>
                    <a:pt x="174" y="916"/>
                  </a:lnTo>
                  <a:lnTo>
                    <a:pt x="177" y="916"/>
                  </a:lnTo>
                  <a:lnTo>
                    <a:pt x="180" y="916"/>
                  </a:lnTo>
                  <a:lnTo>
                    <a:pt x="183" y="916"/>
                  </a:lnTo>
                  <a:lnTo>
                    <a:pt x="186" y="915"/>
                  </a:lnTo>
                  <a:lnTo>
                    <a:pt x="189" y="915"/>
                  </a:lnTo>
                  <a:lnTo>
                    <a:pt x="192" y="915"/>
                  </a:lnTo>
                  <a:lnTo>
                    <a:pt x="195" y="914"/>
                  </a:lnTo>
                  <a:lnTo>
                    <a:pt x="198" y="914"/>
                  </a:lnTo>
                  <a:lnTo>
                    <a:pt x="201" y="914"/>
                  </a:lnTo>
                  <a:lnTo>
                    <a:pt x="204" y="913"/>
                  </a:lnTo>
                  <a:lnTo>
                    <a:pt x="207" y="913"/>
                  </a:lnTo>
                  <a:lnTo>
                    <a:pt x="210" y="912"/>
                  </a:lnTo>
                  <a:lnTo>
                    <a:pt x="213" y="912"/>
                  </a:lnTo>
                  <a:lnTo>
                    <a:pt x="216" y="911"/>
                  </a:lnTo>
                  <a:lnTo>
                    <a:pt x="219" y="911"/>
                  </a:lnTo>
                  <a:lnTo>
                    <a:pt x="222" y="910"/>
                  </a:lnTo>
                  <a:lnTo>
                    <a:pt x="225" y="910"/>
                  </a:lnTo>
                  <a:lnTo>
                    <a:pt x="228" y="909"/>
                  </a:lnTo>
                  <a:lnTo>
                    <a:pt x="231" y="909"/>
                  </a:lnTo>
                  <a:lnTo>
                    <a:pt x="234" y="908"/>
                  </a:lnTo>
                  <a:lnTo>
                    <a:pt x="237" y="908"/>
                  </a:lnTo>
                  <a:lnTo>
                    <a:pt x="241" y="907"/>
                  </a:lnTo>
                  <a:lnTo>
                    <a:pt x="244" y="906"/>
                  </a:lnTo>
                  <a:lnTo>
                    <a:pt x="247" y="906"/>
                  </a:lnTo>
                  <a:lnTo>
                    <a:pt x="250" y="905"/>
                  </a:lnTo>
                  <a:lnTo>
                    <a:pt x="253" y="904"/>
                  </a:lnTo>
                  <a:lnTo>
                    <a:pt x="256" y="903"/>
                  </a:lnTo>
                  <a:lnTo>
                    <a:pt x="259" y="902"/>
                  </a:lnTo>
                  <a:lnTo>
                    <a:pt x="262" y="901"/>
                  </a:lnTo>
                  <a:lnTo>
                    <a:pt x="265" y="901"/>
                  </a:lnTo>
                  <a:lnTo>
                    <a:pt x="268" y="900"/>
                  </a:lnTo>
                  <a:lnTo>
                    <a:pt x="271" y="899"/>
                  </a:lnTo>
                  <a:lnTo>
                    <a:pt x="274" y="898"/>
                  </a:lnTo>
                  <a:lnTo>
                    <a:pt x="277" y="896"/>
                  </a:lnTo>
                  <a:lnTo>
                    <a:pt x="280" y="895"/>
                  </a:lnTo>
                  <a:lnTo>
                    <a:pt x="283" y="894"/>
                  </a:lnTo>
                  <a:lnTo>
                    <a:pt x="286" y="893"/>
                  </a:lnTo>
                  <a:lnTo>
                    <a:pt x="289" y="892"/>
                  </a:lnTo>
                  <a:lnTo>
                    <a:pt x="292" y="890"/>
                  </a:lnTo>
                  <a:lnTo>
                    <a:pt x="295" y="889"/>
                  </a:lnTo>
                  <a:lnTo>
                    <a:pt x="298" y="888"/>
                  </a:lnTo>
                  <a:lnTo>
                    <a:pt x="301" y="886"/>
                  </a:lnTo>
                  <a:lnTo>
                    <a:pt x="304" y="885"/>
                  </a:lnTo>
                  <a:lnTo>
                    <a:pt x="307" y="883"/>
                  </a:lnTo>
                  <a:lnTo>
                    <a:pt x="310" y="881"/>
                  </a:lnTo>
                  <a:lnTo>
                    <a:pt x="313" y="880"/>
                  </a:lnTo>
                  <a:lnTo>
                    <a:pt x="317" y="878"/>
                  </a:lnTo>
                  <a:lnTo>
                    <a:pt x="320" y="876"/>
                  </a:lnTo>
                  <a:lnTo>
                    <a:pt x="323" y="874"/>
                  </a:lnTo>
                  <a:lnTo>
                    <a:pt x="326" y="872"/>
                  </a:lnTo>
                  <a:lnTo>
                    <a:pt x="329" y="870"/>
                  </a:lnTo>
                  <a:lnTo>
                    <a:pt x="332" y="868"/>
                  </a:lnTo>
                  <a:lnTo>
                    <a:pt x="335" y="866"/>
                  </a:lnTo>
                  <a:lnTo>
                    <a:pt x="338" y="864"/>
                  </a:lnTo>
                  <a:lnTo>
                    <a:pt x="341" y="861"/>
                  </a:lnTo>
                  <a:lnTo>
                    <a:pt x="344" y="859"/>
                  </a:lnTo>
                  <a:lnTo>
                    <a:pt x="347" y="856"/>
                  </a:lnTo>
                  <a:lnTo>
                    <a:pt x="350" y="854"/>
                  </a:lnTo>
                  <a:lnTo>
                    <a:pt x="353" y="851"/>
                  </a:lnTo>
                  <a:lnTo>
                    <a:pt x="356" y="849"/>
                  </a:lnTo>
                  <a:lnTo>
                    <a:pt x="359" y="846"/>
                  </a:lnTo>
                  <a:lnTo>
                    <a:pt x="362" y="843"/>
                  </a:lnTo>
                  <a:lnTo>
                    <a:pt x="365" y="840"/>
                  </a:lnTo>
                  <a:lnTo>
                    <a:pt x="368" y="837"/>
                  </a:lnTo>
                  <a:lnTo>
                    <a:pt x="371" y="834"/>
                  </a:lnTo>
                  <a:lnTo>
                    <a:pt x="374" y="830"/>
                  </a:lnTo>
                  <a:lnTo>
                    <a:pt x="377" y="827"/>
                  </a:lnTo>
                  <a:lnTo>
                    <a:pt x="380" y="824"/>
                  </a:lnTo>
                  <a:lnTo>
                    <a:pt x="383" y="820"/>
                  </a:lnTo>
                  <a:lnTo>
                    <a:pt x="386" y="816"/>
                  </a:lnTo>
                  <a:lnTo>
                    <a:pt x="389" y="813"/>
                  </a:lnTo>
                  <a:lnTo>
                    <a:pt x="393" y="809"/>
                  </a:lnTo>
                  <a:lnTo>
                    <a:pt x="396" y="805"/>
                  </a:lnTo>
                  <a:lnTo>
                    <a:pt x="399" y="801"/>
                  </a:lnTo>
                  <a:lnTo>
                    <a:pt x="402" y="797"/>
                  </a:lnTo>
                  <a:lnTo>
                    <a:pt x="405" y="792"/>
                  </a:lnTo>
                  <a:lnTo>
                    <a:pt x="408" y="788"/>
                  </a:lnTo>
                  <a:lnTo>
                    <a:pt x="411" y="783"/>
                  </a:lnTo>
                  <a:lnTo>
                    <a:pt x="414" y="779"/>
                  </a:lnTo>
                  <a:lnTo>
                    <a:pt x="417" y="774"/>
                  </a:lnTo>
                  <a:lnTo>
                    <a:pt x="420" y="769"/>
                  </a:lnTo>
                  <a:lnTo>
                    <a:pt x="423" y="764"/>
                  </a:lnTo>
                  <a:lnTo>
                    <a:pt x="426" y="759"/>
                  </a:lnTo>
                  <a:lnTo>
                    <a:pt x="429" y="754"/>
                  </a:lnTo>
                  <a:lnTo>
                    <a:pt x="432" y="749"/>
                  </a:lnTo>
                  <a:lnTo>
                    <a:pt x="435" y="744"/>
                  </a:lnTo>
                  <a:lnTo>
                    <a:pt x="438" y="738"/>
                  </a:lnTo>
                  <a:lnTo>
                    <a:pt x="441" y="732"/>
                  </a:lnTo>
                  <a:lnTo>
                    <a:pt x="444" y="727"/>
                  </a:lnTo>
                  <a:lnTo>
                    <a:pt x="447" y="721"/>
                  </a:lnTo>
                  <a:lnTo>
                    <a:pt x="450" y="715"/>
                  </a:lnTo>
                  <a:lnTo>
                    <a:pt x="453" y="709"/>
                  </a:lnTo>
                  <a:lnTo>
                    <a:pt x="456" y="702"/>
                  </a:lnTo>
                  <a:lnTo>
                    <a:pt x="459" y="696"/>
                  </a:lnTo>
                  <a:lnTo>
                    <a:pt x="462" y="690"/>
                  </a:lnTo>
                  <a:lnTo>
                    <a:pt x="465" y="683"/>
                  </a:lnTo>
                  <a:lnTo>
                    <a:pt x="468" y="676"/>
                  </a:lnTo>
                  <a:lnTo>
                    <a:pt x="472" y="670"/>
                  </a:lnTo>
                  <a:lnTo>
                    <a:pt x="475" y="663"/>
                  </a:lnTo>
                  <a:lnTo>
                    <a:pt x="478" y="656"/>
                  </a:lnTo>
                  <a:lnTo>
                    <a:pt x="481" y="648"/>
                  </a:lnTo>
                  <a:lnTo>
                    <a:pt x="484" y="641"/>
                  </a:lnTo>
                  <a:lnTo>
                    <a:pt x="487" y="634"/>
                  </a:lnTo>
                  <a:lnTo>
                    <a:pt x="490" y="626"/>
                  </a:lnTo>
                  <a:lnTo>
                    <a:pt x="493" y="619"/>
                  </a:lnTo>
                  <a:lnTo>
                    <a:pt x="496" y="611"/>
                  </a:lnTo>
                  <a:lnTo>
                    <a:pt x="499" y="603"/>
                  </a:lnTo>
                  <a:lnTo>
                    <a:pt x="502" y="595"/>
                  </a:lnTo>
                  <a:lnTo>
                    <a:pt x="505" y="587"/>
                  </a:lnTo>
                  <a:lnTo>
                    <a:pt x="508" y="579"/>
                  </a:lnTo>
                  <a:lnTo>
                    <a:pt x="511" y="571"/>
                  </a:lnTo>
                  <a:lnTo>
                    <a:pt x="514" y="563"/>
                  </a:lnTo>
                  <a:lnTo>
                    <a:pt x="517" y="554"/>
                  </a:lnTo>
                  <a:lnTo>
                    <a:pt x="520" y="546"/>
                  </a:lnTo>
                  <a:lnTo>
                    <a:pt x="523" y="537"/>
                  </a:lnTo>
                  <a:lnTo>
                    <a:pt x="526" y="528"/>
                  </a:lnTo>
                  <a:lnTo>
                    <a:pt x="529" y="520"/>
                  </a:lnTo>
                  <a:lnTo>
                    <a:pt x="532" y="511"/>
                  </a:lnTo>
                  <a:lnTo>
                    <a:pt x="535" y="502"/>
                  </a:lnTo>
                  <a:lnTo>
                    <a:pt x="538" y="493"/>
                  </a:lnTo>
                  <a:lnTo>
                    <a:pt x="541" y="484"/>
                  </a:lnTo>
                  <a:lnTo>
                    <a:pt x="544" y="475"/>
                  </a:lnTo>
                  <a:lnTo>
                    <a:pt x="548" y="466"/>
                  </a:lnTo>
                  <a:lnTo>
                    <a:pt x="550" y="457"/>
                  </a:lnTo>
                  <a:lnTo>
                    <a:pt x="554" y="447"/>
                  </a:lnTo>
                  <a:lnTo>
                    <a:pt x="557" y="438"/>
                  </a:lnTo>
                  <a:lnTo>
                    <a:pt x="560" y="429"/>
                  </a:lnTo>
                  <a:lnTo>
                    <a:pt x="563" y="419"/>
                  </a:lnTo>
                  <a:lnTo>
                    <a:pt x="566" y="410"/>
                  </a:lnTo>
                  <a:lnTo>
                    <a:pt x="569" y="401"/>
                  </a:lnTo>
                  <a:lnTo>
                    <a:pt x="572" y="391"/>
                  </a:lnTo>
                  <a:lnTo>
                    <a:pt x="575" y="382"/>
                  </a:lnTo>
                  <a:lnTo>
                    <a:pt x="578" y="372"/>
                  </a:lnTo>
                  <a:lnTo>
                    <a:pt x="581" y="363"/>
                  </a:lnTo>
                  <a:lnTo>
                    <a:pt x="584" y="353"/>
                  </a:lnTo>
                  <a:lnTo>
                    <a:pt x="587" y="344"/>
                  </a:lnTo>
                  <a:lnTo>
                    <a:pt x="590" y="334"/>
                  </a:lnTo>
                  <a:lnTo>
                    <a:pt x="593" y="325"/>
                  </a:lnTo>
                  <a:lnTo>
                    <a:pt x="596" y="315"/>
                  </a:lnTo>
                  <a:lnTo>
                    <a:pt x="599" y="306"/>
                  </a:lnTo>
                  <a:lnTo>
                    <a:pt x="602" y="297"/>
                  </a:lnTo>
                  <a:lnTo>
                    <a:pt x="605" y="287"/>
                  </a:lnTo>
                  <a:lnTo>
                    <a:pt x="608" y="278"/>
                  </a:lnTo>
                  <a:lnTo>
                    <a:pt x="611" y="269"/>
                  </a:lnTo>
                  <a:lnTo>
                    <a:pt x="614" y="260"/>
                  </a:lnTo>
                  <a:lnTo>
                    <a:pt x="617" y="251"/>
                  </a:lnTo>
                  <a:lnTo>
                    <a:pt x="620" y="242"/>
                  </a:lnTo>
                  <a:lnTo>
                    <a:pt x="623" y="233"/>
                  </a:lnTo>
                  <a:lnTo>
                    <a:pt x="627" y="224"/>
                  </a:lnTo>
                  <a:lnTo>
                    <a:pt x="630" y="215"/>
                  </a:lnTo>
                  <a:lnTo>
                    <a:pt x="633" y="206"/>
                  </a:lnTo>
                  <a:lnTo>
                    <a:pt x="636" y="198"/>
                  </a:lnTo>
                  <a:lnTo>
                    <a:pt x="639" y="189"/>
                  </a:lnTo>
                  <a:lnTo>
                    <a:pt x="642" y="181"/>
                  </a:lnTo>
                  <a:lnTo>
                    <a:pt x="645" y="173"/>
                  </a:lnTo>
                  <a:lnTo>
                    <a:pt x="648" y="164"/>
                  </a:lnTo>
                  <a:lnTo>
                    <a:pt x="651" y="156"/>
                  </a:lnTo>
                  <a:lnTo>
                    <a:pt x="654" y="149"/>
                  </a:lnTo>
                  <a:lnTo>
                    <a:pt x="657" y="141"/>
                  </a:lnTo>
                  <a:lnTo>
                    <a:pt x="660" y="133"/>
                  </a:lnTo>
                  <a:lnTo>
                    <a:pt x="663" y="126"/>
                  </a:lnTo>
                  <a:lnTo>
                    <a:pt x="666" y="119"/>
                  </a:lnTo>
                  <a:lnTo>
                    <a:pt x="669" y="112"/>
                  </a:lnTo>
                  <a:lnTo>
                    <a:pt x="672" y="105"/>
                  </a:lnTo>
                  <a:lnTo>
                    <a:pt x="675" y="98"/>
                  </a:lnTo>
                  <a:lnTo>
                    <a:pt x="678" y="91"/>
                  </a:lnTo>
                  <a:lnTo>
                    <a:pt x="681" y="85"/>
                  </a:lnTo>
                  <a:lnTo>
                    <a:pt x="684" y="79"/>
                  </a:lnTo>
                  <a:lnTo>
                    <a:pt x="687" y="73"/>
                  </a:lnTo>
                  <a:lnTo>
                    <a:pt x="690" y="67"/>
                  </a:lnTo>
                  <a:lnTo>
                    <a:pt x="693" y="62"/>
                  </a:lnTo>
                  <a:lnTo>
                    <a:pt x="696" y="56"/>
                  </a:lnTo>
                  <a:lnTo>
                    <a:pt x="699" y="51"/>
                  </a:lnTo>
                  <a:lnTo>
                    <a:pt x="703" y="46"/>
                  </a:lnTo>
                  <a:lnTo>
                    <a:pt x="706" y="42"/>
                  </a:lnTo>
                  <a:lnTo>
                    <a:pt x="709" y="37"/>
                  </a:lnTo>
                  <a:lnTo>
                    <a:pt x="712" y="33"/>
                  </a:lnTo>
                  <a:lnTo>
                    <a:pt x="715" y="29"/>
                  </a:lnTo>
                  <a:lnTo>
                    <a:pt x="718" y="25"/>
                  </a:lnTo>
                  <a:lnTo>
                    <a:pt x="721" y="22"/>
                  </a:lnTo>
                  <a:lnTo>
                    <a:pt x="724" y="19"/>
                  </a:lnTo>
                  <a:lnTo>
                    <a:pt x="727" y="16"/>
                  </a:lnTo>
                  <a:lnTo>
                    <a:pt x="730" y="13"/>
                  </a:lnTo>
                  <a:lnTo>
                    <a:pt x="733" y="10"/>
                  </a:lnTo>
                  <a:lnTo>
                    <a:pt x="736" y="8"/>
                  </a:lnTo>
                  <a:lnTo>
                    <a:pt x="739" y="6"/>
                  </a:lnTo>
                  <a:lnTo>
                    <a:pt x="742" y="4"/>
                  </a:lnTo>
                  <a:lnTo>
                    <a:pt x="745" y="3"/>
                  </a:lnTo>
                  <a:lnTo>
                    <a:pt x="748" y="2"/>
                  </a:lnTo>
                  <a:lnTo>
                    <a:pt x="751" y="1"/>
                  </a:lnTo>
                  <a:lnTo>
                    <a:pt x="754" y="0"/>
                  </a:lnTo>
                  <a:lnTo>
                    <a:pt x="757" y="0"/>
                  </a:lnTo>
                  <a:lnTo>
                    <a:pt x="760" y="0"/>
                  </a:lnTo>
                  <a:lnTo>
                    <a:pt x="763" y="0"/>
                  </a:lnTo>
                  <a:lnTo>
                    <a:pt x="766" y="0"/>
                  </a:lnTo>
                  <a:lnTo>
                    <a:pt x="769" y="1"/>
                  </a:lnTo>
                  <a:lnTo>
                    <a:pt x="772" y="2"/>
                  </a:lnTo>
                  <a:lnTo>
                    <a:pt x="775" y="3"/>
                  </a:lnTo>
                  <a:lnTo>
                    <a:pt x="778" y="4"/>
                  </a:lnTo>
                  <a:lnTo>
                    <a:pt x="782" y="6"/>
                  </a:lnTo>
                  <a:lnTo>
                    <a:pt x="785" y="8"/>
                  </a:lnTo>
                  <a:lnTo>
                    <a:pt x="788" y="10"/>
                  </a:lnTo>
                  <a:lnTo>
                    <a:pt x="791" y="13"/>
                  </a:lnTo>
                  <a:lnTo>
                    <a:pt x="794" y="16"/>
                  </a:lnTo>
                  <a:lnTo>
                    <a:pt x="797" y="19"/>
                  </a:lnTo>
                  <a:lnTo>
                    <a:pt x="800" y="22"/>
                  </a:lnTo>
                  <a:lnTo>
                    <a:pt x="803" y="25"/>
                  </a:lnTo>
                  <a:lnTo>
                    <a:pt x="806" y="29"/>
                  </a:lnTo>
                  <a:lnTo>
                    <a:pt x="809" y="33"/>
                  </a:lnTo>
                  <a:lnTo>
                    <a:pt x="812" y="37"/>
                  </a:lnTo>
                  <a:lnTo>
                    <a:pt x="815" y="42"/>
                  </a:lnTo>
                  <a:lnTo>
                    <a:pt x="818" y="46"/>
                  </a:lnTo>
                  <a:lnTo>
                    <a:pt x="821" y="51"/>
                  </a:lnTo>
                  <a:lnTo>
                    <a:pt x="824" y="56"/>
                  </a:lnTo>
                  <a:lnTo>
                    <a:pt x="827" y="62"/>
                  </a:lnTo>
                  <a:lnTo>
                    <a:pt x="830" y="67"/>
                  </a:lnTo>
                  <a:lnTo>
                    <a:pt x="833" y="73"/>
                  </a:lnTo>
                  <a:lnTo>
                    <a:pt x="836" y="79"/>
                  </a:lnTo>
                  <a:lnTo>
                    <a:pt x="839" y="85"/>
                  </a:lnTo>
                  <a:lnTo>
                    <a:pt x="842" y="91"/>
                  </a:lnTo>
                  <a:lnTo>
                    <a:pt x="845" y="98"/>
                  </a:lnTo>
                  <a:lnTo>
                    <a:pt x="848" y="105"/>
                  </a:lnTo>
                  <a:lnTo>
                    <a:pt x="851" y="112"/>
                  </a:lnTo>
                  <a:lnTo>
                    <a:pt x="854" y="119"/>
                  </a:lnTo>
                  <a:lnTo>
                    <a:pt x="858" y="126"/>
                  </a:lnTo>
                  <a:lnTo>
                    <a:pt x="861" y="133"/>
                  </a:lnTo>
                  <a:lnTo>
                    <a:pt x="864" y="141"/>
                  </a:lnTo>
                  <a:lnTo>
                    <a:pt x="867" y="149"/>
                  </a:lnTo>
                  <a:lnTo>
                    <a:pt x="870" y="156"/>
                  </a:lnTo>
                  <a:lnTo>
                    <a:pt x="873" y="164"/>
                  </a:lnTo>
                  <a:lnTo>
                    <a:pt x="876" y="173"/>
                  </a:lnTo>
                  <a:lnTo>
                    <a:pt x="879" y="181"/>
                  </a:lnTo>
                  <a:lnTo>
                    <a:pt x="882" y="189"/>
                  </a:lnTo>
                  <a:lnTo>
                    <a:pt x="885" y="198"/>
                  </a:lnTo>
                  <a:lnTo>
                    <a:pt x="888" y="206"/>
                  </a:lnTo>
                  <a:lnTo>
                    <a:pt x="891" y="215"/>
                  </a:lnTo>
                  <a:lnTo>
                    <a:pt x="894" y="224"/>
                  </a:lnTo>
                  <a:lnTo>
                    <a:pt x="897" y="233"/>
                  </a:lnTo>
                  <a:lnTo>
                    <a:pt x="900" y="242"/>
                  </a:lnTo>
                  <a:lnTo>
                    <a:pt x="903" y="251"/>
                  </a:lnTo>
                  <a:lnTo>
                    <a:pt x="906" y="260"/>
                  </a:lnTo>
                  <a:lnTo>
                    <a:pt x="909" y="269"/>
                  </a:lnTo>
                  <a:lnTo>
                    <a:pt x="912" y="278"/>
                  </a:lnTo>
                  <a:lnTo>
                    <a:pt x="915" y="287"/>
                  </a:lnTo>
                  <a:lnTo>
                    <a:pt x="918" y="297"/>
                  </a:lnTo>
                  <a:lnTo>
                    <a:pt x="921" y="306"/>
                  </a:lnTo>
                  <a:lnTo>
                    <a:pt x="924" y="315"/>
                  </a:lnTo>
                  <a:lnTo>
                    <a:pt x="927" y="325"/>
                  </a:lnTo>
                  <a:lnTo>
                    <a:pt x="930" y="334"/>
                  </a:lnTo>
                  <a:lnTo>
                    <a:pt x="934" y="344"/>
                  </a:lnTo>
                  <a:lnTo>
                    <a:pt x="937" y="353"/>
                  </a:lnTo>
                  <a:lnTo>
                    <a:pt x="940" y="363"/>
                  </a:lnTo>
                  <a:lnTo>
                    <a:pt x="943" y="372"/>
                  </a:lnTo>
                  <a:lnTo>
                    <a:pt x="946" y="382"/>
                  </a:lnTo>
                  <a:lnTo>
                    <a:pt x="949" y="391"/>
                  </a:lnTo>
                  <a:lnTo>
                    <a:pt x="952" y="401"/>
                  </a:lnTo>
                  <a:lnTo>
                    <a:pt x="955" y="410"/>
                  </a:lnTo>
                  <a:lnTo>
                    <a:pt x="958" y="419"/>
                  </a:lnTo>
                  <a:lnTo>
                    <a:pt x="961" y="429"/>
                  </a:lnTo>
                  <a:lnTo>
                    <a:pt x="964" y="438"/>
                  </a:lnTo>
                  <a:lnTo>
                    <a:pt x="967" y="447"/>
                  </a:lnTo>
                  <a:lnTo>
                    <a:pt x="970" y="457"/>
                  </a:lnTo>
                  <a:lnTo>
                    <a:pt x="973" y="466"/>
                  </a:lnTo>
                  <a:lnTo>
                    <a:pt x="976" y="475"/>
                  </a:lnTo>
                  <a:lnTo>
                    <a:pt x="979" y="484"/>
                  </a:lnTo>
                  <a:lnTo>
                    <a:pt x="982" y="493"/>
                  </a:lnTo>
                  <a:lnTo>
                    <a:pt x="985" y="502"/>
                  </a:lnTo>
                  <a:lnTo>
                    <a:pt x="988" y="511"/>
                  </a:lnTo>
                  <a:lnTo>
                    <a:pt x="991" y="520"/>
                  </a:lnTo>
                  <a:lnTo>
                    <a:pt x="994" y="528"/>
                  </a:lnTo>
                  <a:lnTo>
                    <a:pt x="997" y="537"/>
                  </a:lnTo>
                  <a:lnTo>
                    <a:pt x="1000" y="546"/>
                  </a:lnTo>
                  <a:lnTo>
                    <a:pt x="1003" y="554"/>
                  </a:lnTo>
                  <a:lnTo>
                    <a:pt x="1006" y="563"/>
                  </a:lnTo>
                  <a:lnTo>
                    <a:pt x="1010" y="571"/>
                  </a:lnTo>
                  <a:lnTo>
                    <a:pt x="1013" y="579"/>
                  </a:lnTo>
                  <a:lnTo>
                    <a:pt x="1016" y="587"/>
                  </a:lnTo>
                  <a:lnTo>
                    <a:pt x="1019" y="595"/>
                  </a:lnTo>
                  <a:lnTo>
                    <a:pt x="1022" y="603"/>
                  </a:lnTo>
                  <a:lnTo>
                    <a:pt x="1025" y="611"/>
                  </a:lnTo>
                  <a:lnTo>
                    <a:pt x="1028" y="619"/>
                  </a:lnTo>
                  <a:lnTo>
                    <a:pt x="1031" y="626"/>
                  </a:lnTo>
                  <a:lnTo>
                    <a:pt x="1034" y="634"/>
                  </a:lnTo>
                  <a:lnTo>
                    <a:pt x="1037" y="641"/>
                  </a:lnTo>
                  <a:lnTo>
                    <a:pt x="1040" y="648"/>
                  </a:lnTo>
                  <a:lnTo>
                    <a:pt x="1043" y="656"/>
                  </a:lnTo>
                  <a:lnTo>
                    <a:pt x="1046" y="663"/>
                  </a:lnTo>
                  <a:lnTo>
                    <a:pt x="1049" y="670"/>
                  </a:lnTo>
                  <a:lnTo>
                    <a:pt x="1052" y="676"/>
                  </a:lnTo>
                  <a:lnTo>
                    <a:pt x="1055" y="683"/>
                  </a:lnTo>
                  <a:lnTo>
                    <a:pt x="1058" y="690"/>
                  </a:lnTo>
                  <a:lnTo>
                    <a:pt x="1061" y="696"/>
                  </a:lnTo>
                  <a:lnTo>
                    <a:pt x="1064" y="702"/>
                  </a:lnTo>
                  <a:lnTo>
                    <a:pt x="1067" y="709"/>
                  </a:lnTo>
                  <a:lnTo>
                    <a:pt x="1070" y="715"/>
                  </a:lnTo>
                  <a:lnTo>
                    <a:pt x="1073" y="721"/>
                  </a:lnTo>
                  <a:lnTo>
                    <a:pt x="1076" y="727"/>
                  </a:lnTo>
                  <a:lnTo>
                    <a:pt x="1079" y="732"/>
                  </a:lnTo>
                  <a:lnTo>
                    <a:pt x="1082" y="738"/>
                  </a:lnTo>
                  <a:lnTo>
                    <a:pt x="1085" y="744"/>
                  </a:lnTo>
                  <a:lnTo>
                    <a:pt x="1089" y="749"/>
                  </a:lnTo>
                  <a:lnTo>
                    <a:pt x="1092" y="754"/>
                  </a:lnTo>
                  <a:lnTo>
                    <a:pt x="1095" y="759"/>
                  </a:lnTo>
                  <a:lnTo>
                    <a:pt x="1098" y="764"/>
                  </a:lnTo>
                  <a:lnTo>
                    <a:pt x="1101" y="769"/>
                  </a:lnTo>
                  <a:lnTo>
                    <a:pt x="1104" y="774"/>
                  </a:lnTo>
                  <a:lnTo>
                    <a:pt x="1107" y="779"/>
                  </a:lnTo>
                  <a:lnTo>
                    <a:pt x="1110" y="783"/>
                  </a:lnTo>
                  <a:lnTo>
                    <a:pt x="1113" y="788"/>
                  </a:lnTo>
                  <a:lnTo>
                    <a:pt x="1116" y="792"/>
                  </a:lnTo>
                  <a:lnTo>
                    <a:pt x="1119" y="797"/>
                  </a:lnTo>
                  <a:lnTo>
                    <a:pt x="1122" y="801"/>
                  </a:lnTo>
                  <a:lnTo>
                    <a:pt x="1125" y="805"/>
                  </a:lnTo>
                  <a:lnTo>
                    <a:pt x="1128" y="809"/>
                  </a:lnTo>
                  <a:lnTo>
                    <a:pt x="1131" y="813"/>
                  </a:lnTo>
                  <a:lnTo>
                    <a:pt x="1134" y="816"/>
                  </a:lnTo>
                  <a:lnTo>
                    <a:pt x="1137" y="820"/>
                  </a:lnTo>
                  <a:lnTo>
                    <a:pt x="1140" y="824"/>
                  </a:lnTo>
                  <a:lnTo>
                    <a:pt x="1143" y="827"/>
                  </a:lnTo>
                  <a:lnTo>
                    <a:pt x="1146" y="830"/>
                  </a:lnTo>
                  <a:lnTo>
                    <a:pt x="1149" y="834"/>
                  </a:lnTo>
                  <a:lnTo>
                    <a:pt x="1152" y="837"/>
                  </a:lnTo>
                  <a:lnTo>
                    <a:pt x="1155" y="840"/>
                  </a:lnTo>
                  <a:lnTo>
                    <a:pt x="1158" y="843"/>
                  </a:lnTo>
                  <a:lnTo>
                    <a:pt x="1161" y="846"/>
                  </a:lnTo>
                  <a:lnTo>
                    <a:pt x="1165" y="849"/>
                  </a:lnTo>
                  <a:lnTo>
                    <a:pt x="1168" y="851"/>
                  </a:lnTo>
                  <a:lnTo>
                    <a:pt x="1171" y="854"/>
                  </a:lnTo>
                  <a:lnTo>
                    <a:pt x="1174" y="856"/>
                  </a:lnTo>
                  <a:lnTo>
                    <a:pt x="1177" y="859"/>
                  </a:lnTo>
                  <a:lnTo>
                    <a:pt x="1180" y="861"/>
                  </a:lnTo>
                  <a:lnTo>
                    <a:pt x="1183" y="864"/>
                  </a:lnTo>
                  <a:lnTo>
                    <a:pt x="1186" y="866"/>
                  </a:lnTo>
                  <a:lnTo>
                    <a:pt x="1189" y="868"/>
                  </a:lnTo>
                  <a:lnTo>
                    <a:pt x="1192" y="870"/>
                  </a:lnTo>
                  <a:lnTo>
                    <a:pt x="1195" y="872"/>
                  </a:lnTo>
                  <a:lnTo>
                    <a:pt x="1198" y="874"/>
                  </a:lnTo>
                  <a:lnTo>
                    <a:pt x="1201" y="876"/>
                  </a:lnTo>
                  <a:lnTo>
                    <a:pt x="1204" y="878"/>
                  </a:lnTo>
                  <a:lnTo>
                    <a:pt x="1207" y="880"/>
                  </a:lnTo>
                  <a:lnTo>
                    <a:pt x="1210" y="881"/>
                  </a:lnTo>
                  <a:lnTo>
                    <a:pt x="1213" y="883"/>
                  </a:lnTo>
                  <a:lnTo>
                    <a:pt x="1216" y="885"/>
                  </a:lnTo>
                  <a:lnTo>
                    <a:pt x="1219" y="886"/>
                  </a:lnTo>
                  <a:lnTo>
                    <a:pt x="1222" y="888"/>
                  </a:lnTo>
                  <a:lnTo>
                    <a:pt x="1225" y="889"/>
                  </a:lnTo>
                  <a:lnTo>
                    <a:pt x="1228" y="890"/>
                  </a:lnTo>
                  <a:lnTo>
                    <a:pt x="1231" y="892"/>
                  </a:lnTo>
                  <a:lnTo>
                    <a:pt x="1234" y="893"/>
                  </a:lnTo>
                  <a:lnTo>
                    <a:pt x="1237" y="894"/>
                  </a:lnTo>
                  <a:lnTo>
                    <a:pt x="1241" y="895"/>
                  </a:lnTo>
                  <a:lnTo>
                    <a:pt x="1244" y="896"/>
                  </a:lnTo>
                  <a:lnTo>
                    <a:pt x="1247" y="898"/>
                  </a:lnTo>
                  <a:lnTo>
                    <a:pt x="1250" y="899"/>
                  </a:lnTo>
                  <a:lnTo>
                    <a:pt x="1253" y="900"/>
                  </a:lnTo>
                  <a:lnTo>
                    <a:pt x="1256" y="901"/>
                  </a:lnTo>
                  <a:lnTo>
                    <a:pt x="1259" y="901"/>
                  </a:lnTo>
                  <a:lnTo>
                    <a:pt x="1262" y="902"/>
                  </a:lnTo>
                  <a:lnTo>
                    <a:pt x="1265" y="903"/>
                  </a:lnTo>
                  <a:lnTo>
                    <a:pt x="1268" y="904"/>
                  </a:lnTo>
                  <a:lnTo>
                    <a:pt x="1271" y="905"/>
                  </a:lnTo>
                  <a:lnTo>
                    <a:pt x="1274" y="906"/>
                  </a:lnTo>
                  <a:lnTo>
                    <a:pt x="1277" y="906"/>
                  </a:lnTo>
                  <a:lnTo>
                    <a:pt x="1280" y="907"/>
                  </a:lnTo>
                  <a:lnTo>
                    <a:pt x="1283" y="908"/>
                  </a:lnTo>
                  <a:lnTo>
                    <a:pt x="1286" y="908"/>
                  </a:lnTo>
                  <a:lnTo>
                    <a:pt x="1289" y="909"/>
                  </a:lnTo>
                  <a:lnTo>
                    <a:pt x="1292" y="909"/>
                  </a:lnTo>
                  <a:lnTo>
                    <a:pt x="1295" y="910"/>
                  </a:lnTo>
                  <a:lnTo>
                    <a:pt x="1298" y="910"/>
                  </a:lnTo>
                  <a:lnTo>
                    <a:pt x="1301" y="911"/>
                  </a:lnTo>
                  <a:lnTo>
                    <a:pt x="1304" y="911"/>
                  </a:lnTo>
                  <a:lnTo>
                    <a:pt x="1307" y="912"/>
                  </a:lnTo>
                  <a:lnTo>
                    <a:pt x="1310" y="912"/>
                  </a:lnTo>
                  <a:lnTo>
                    <a:pt x="1313" y="913"/>
                  </a:lnTo>
                  <a:lnTo>
                    <a:pt x="1317" y="913"/>
                  </a:lnTo>
                  <a:lnTo>
                    <a:pt x="1320" y="914"/>
                  </a:lnTo>
                  <a:lnTo>
                    <a:pt x="1323" y="914"/>
                  </a:lnTo>
                  <a:lnTo>
                    <a:pt x="1326" y="914"/>
                  </a:lnTo>
                  <a:lnTo>
                    <a:pt x="1329" y="915"/>
                  </a:lnTo>
                  <a:lnTo>
                    <a:pt x="1332" y="915"/>
                  </a:lnTo>
                  <a:lnTo>
                    <a:pt x="1335" y="915"/>
                  </a:lnTo>
                  <a:lnTo>
                    <a:pt x="1338" y="916"/>
                  </a:lnTo>
                  <a:lnTo>
                    <a:pt x="1341" y="916"/>
                  </a:lnTo>
                  <a:lnTo>
                    <a:pt x="1344" y="916"/>
                  </a:lnTo>
                  <a:lnTo>
                    <a:pt x="1347" y="916"/>
                  </a:lnTo>
                  <a:lnTo>
                    <a:pt x="1350" y="917"/>
                  </a:lnTo>
                  <a:lnTo>
                    <a:pt x="1353" y="917"/>
                  </a:lnTo>
                  <a:lnTo>
                    <a:pt x="1356" y="917"/>
                  </a:lnTo>
                  <a:lnTo>
                    <a:pt x="1359" y="917"/>
                  </a:lnTo>
                  <a:lnTo>
                    <a:pt x="1362" y="917"/>
                  </a:lnTo>
                  <a:lnTo>
                    <a:pt x="1365" y="918"/>
                  </a:lnTo>
                  <a:lnTo>
                    <a:pt x="1368" y="918"/>
                  </a:lnTo>
                  <a:lnTo>
                    <a:pt x="1371" y="918"/>
                  </a:lnTo>
                  <a:lnTo>
                    <a:pt x="1374" y="918"/>
                  </a:lnTo>
                  <a:lnTo>
                    <a:pt x="1377" y="918"/>
                  </a:lnTo>
                  <a:lnTo>
                    <a:pt x="1380" y="918"/>
                  </a:lnTo>
                  <a:lnTo>
                    <a:pt x="1383" y="918"/>
                  </a:lnTo>
                  <a:lnTo>
                    <a:pt x="1386" y="919"/>
                  </a:lnTo>
                  <a:lnTo>
                    <a:pt x="1389" y="919"/>
                  </a:lnTo>
                  <a:lnTo>
                    <a:pt x="1392" y="919"/>
                  </a:lnTo>
                  <a:lnTo>
                    <a:pt x="1396" y="919"/>
                  </a:lnTo>
                  <a:lnTo>
                    <a:pt x="1399" y="919"/>
                  </a:lnTo>
                  <a:lnTo>
                    <a:pt x="1402" y="919"/>
                  </a:lnTo>
                  <a:lnTo>
                    <a:pt x="1405" y="919"/>
                  </a:lnTo>
                  <a:lnTo>
                    <a:pt x="1408" y="919"/>
                  </a:lnTo>
                  <a:lnTo>
                    <a:pt x="1411" y="919"/>
                  </a:lnTo>
                  <a:lnTo>
                    <a:pt x="1414" y="919"/>
                  </a:lnTo>
                  <a:lnTo>
                    <a:pt x="1417" y="920"/>
                  </a:lnTo>
                  <a:lnTo>
                    <a:pt x="1420" y="920"/>
                  </a:lnTo>
                  <a:lnTo>
                    <a:pt x="1423" y="920"/>
                  </a:lnTo>
                  <a:lnTo>
                    <a:pt x="1426" y="920"/>
                  </a:lnTo>
                  <a:lnTo>
                    <a:pt x="1429" y="920"/>
                  </a:lnTo>
                  <a:lnTo>
                    <a:pt x="1432" y="920"/>
                  </a:lnTo>
                  <a:lnTo>
                    <a:pt x="1435" y="920"/>
                  </a:lnTo>
                  <a:lnTo>
                    <a:pt x="1438" y="920"/>
                  </a:lnTo>
                  <a:lnTo>
                    <a:pt x="1441" y="920"/>
                  </a:lnTo>
                  <a:lnTo>
                    <a:pt x="1444" y="920"/>
                  </a:lnTo>
                  <a:lnTo>
                    <a:pt x="1447" y="920"/>
                  </a:lnTo>
                  <a:lnTo>
                    <a:pt x="1450" y="920"/>
                  </a:lnTo>
                  <a:lnTo>
                    <a:pt x="1453" y="920"/>
                  </a:lnTo>
                  <a:lnTo>
                    <a:pt x="1456" y="920"/>
                  </a:lnTo>
                  <a:lnTo>
                    <a:pt x="1459" y="920"/>
                  </a:lnTo>
                  <a:lnTo>
                    <a:pt x="1462" y="920"/>
                  </a:lnTo>
                  <a:lnTo>
                    <a:pt x="1465" y="920"/>
                  </a:lnTo>
                  <a:lnTo>
                    <a:pt x="1468" y="920"/>
                  </a:lnTo>
                  <a:lnTo>
                    <a:pt x="1472" y="920"/>
                  </a:lnTo>
                  <a:lnTo>
                    <a:pt x="1475" y="920"/>
                  </a:lnTo>
                  <a:lnTo>
                    <a:pt x="1478" y="920"/>
                  </a:lnTo>
                  <a:lnTo>
                    <a:pt x="1481" y="920"/>
                  </a:lnTo>
                  <a:lnTo>
                    <a:pt x="1484" y="920"/>
                  </a:lnTo>
                  <a:lnTo>
                    <a:pt x="1487" y="920"/>
                  </a:lnTo>
                  <a:lnTo>
                    <a:pt x="1490" y="920"/>
                  </a:lnTo>
                  <a:lnTo>
                    <a:pt x="1493" y="920"/>
                  </a:lnTo>
                  <a:lnTo>
                    <a:pt x="1496" y="920"/>
                  </a:lnTo>
                  <a:lnTo>
                    <a:pt x="1499" y="920"/>
                  </a:lnTo>
                  <a:lnTo>
                    <a:pt x="1502" y="920"/>
                  </a:lnTo>
                  <a:lnTo>
                    <a:pt x="1505" y="920"/>
                  </a:lnTo>
                  <a:lnTo>
                    <a:pt x="1508" y="920"/>
                  </a:lnTo>
                  <a:lnTo>
                    <a:pt x="1511" y="920"/>
                  </a:lnTo>
                  <a:lnTo>
                    <a:pt x="1514" y="920"/>
                  </a:lnTo>
                  <a:lnTo>
                    <a:pt x="1517" y="920"/>
                  </a:lnTo>
                  <a:lnTo>
                    <a:pt x="1520" y="920"/>
                  </a:lnTo>
                </a:path>
              </a:pathLst>
            </a:custGeom>
            <a:noFill/>
            <a:ln w="28575">
              <a:solidFill>
                <a:schemeClr val="accent2"/>
              </a:solidFill>
              <a:round/>
            </a:ln>
          </p:spPr>
          <p:txBody>
            <a:bodyPr/>
            <a:lstStyle/>
            <a:p/>
          </p:txBody>
        </p:sp>
        <p:cxnSp>
          <p:nvCxnSpPr>
            <p:cNvPr id="13357" name="Line 7"/>
            <p:cNvCxnSpPr/>
            <p:nvPr/>
          </p:nvCxnSpPr>
          <p:spPr>
            <a:xfrm>
              <a:off x="1995243" y="3365164"/>
              <a:ext cx="6528357" cy="0"/>
            </a:xfrm>
            <a:prstGeom prst="line">
              <a:avLst/>
            </a:prstGeom>
            <a:noFill/>
            <a:ln w="28575">
              <a:solidFill>
                <a:srgbClr val="0000FF"/>
              </a:solidFill>
              <a:miter lim="800000"/>
            </a:ln>
          </p:spPr>
        </p:cxnSp>
        <p:cxnSp>
          <p:nvCxnSpPr>
            <p:cNvPr id="13358" name="Line 8"/>
            <p:cNvCxnSpPr/>
            <p:nvPr/>
          </p:nvCxnSpPr>
          <p:spPr>
            <a:xfrm flipH="1">
              <a:off x="5257800" y="871538"/>
              <a:ext cx="0" cy="2686050"/>
            </a:xfrm>
            <a:prstGeom prst="line">
              <a:avLst/>
            </a:prstGeom>
            <a:noFill/>
            <a:ln w="19050">
              <a:solidFill>
                <a:srgbClr val="0000FF"/>
              </a:solidFill>
              <a:miter lim="800000"/>
            </a:ln>
          </p:spPr>
        </p:cxnSp>
        <p:cxnSp>
          <p:nvCxnSpPr>
            <p:cNvPr id="13359" name="Line 9"/>
            <p:cNvCxnSpPr/>
            <p:nvPr/>
          </p:nvCxnSpPr>
          <p:spPr>
            <a:xfrm flipH="1">
              <a:off x="4491038" y="1979613"/>
              <a:ext cx="0" cy="1609725"/>
            </a:xfrm>
            <a:prstGeom prst="line">
              <a:avLst/>
            </a:prstGeom>
            <a:noFill/>
            <a:ln w="28575">
              <a:solidFill>
                <a:srgbClr val="0000FF"/>
              </a:solidFill>
              <a:miter lim="800000"/>
            </a:ln>
          </p:spPr>
        </p:cxnSp>
        <p:cxnSp>
          <p:nvCxnSpPr>
            <p:cNvPr id="13360" name="Line 10"/>
            <p:cNvCxnSpPr/>
            <p:nvPr/>
          </p:nvCxnSpPr>
          <p:spPr>
            <a:xfrm flipH="1">
              <a:off x="6061075" y="2019301"/>
              <a:ext cx="0" cy="1638300"/>
            </a:xfrm>
            <a:prstGeom prst="line">
              <a:avLst/>
            </a:prstGeom>
            <a:noFill/>
            <a:ln w="28575">
              <a:solidFill>
                <a:srgbClr val="0000FF"/>
              </a:solidFill>
              <a:miter lim="800000"/>
            </a:ln>
          </p:spPr>
        </p:cxnSp>
        <p:cxnSp>
          <p:nvCxnSpPr>
            <p:cNvPr id="13361" name="Line 11"/>
            <p:cNvCxnSpPr/>
            <p:nvPr/>
          </p:nvCxnSpPr>
          <p:spPr>
            <a:xfrm>
              <a:off x="4495800" y="3505200"/>
              <a:ext cx="762000" cy="0"/>
            </a:xfrm>
            <a:prstGeom prst="line">
              <a:avLst/>
            </a:prstGeom>
            <a:noFill/>
            <a:ln w="19050">
              <a:solidFill>
                <a:schemeClr val="accent2"/>
              </a:solidFill>
              <a:miter lim="800000"/>
              <a:headEnd type="stealth"/>
              <a:tailEnd type="stealth"/>
            </a:ln>
          </p:spPr>
        </p:cxnSp>
        <p:cxnSp>
          <p:nvCxnSpPr>
            <p:cNvPr id="13362" name="Line 12"/>
            <p:cNvCxnSpPr/>
            <p:nvPr/>
          </p:nvCxnSpPr>
          <p:spPr>
            <a:xfrm>
              <a:off x="5283200" y="3505200"/>
              <a:ext cx="762000" cy="0"/>
            </a:xfrm>
            <a:prstGeom prst="line">
              <a:avLst/>
            </a:prstGeom>
            <a:noFill/>
            <a:ln w="19050">
              <a:solidFill>
                <a:schemeClr val="accent2"/>
              </a:solidFill>
              <a:miter lim="800000"/>
              <a:headEnd type="stealth"/>
              <a:tailEnd type="stealth"/>
            </a:ln>
          </p:spPr>
        </p:cxnSp>
        <p:sp>
          <p:nvSpPr>
            <p:cNvPr id="13363" name="Text Box 15"/>
            <p:cNvSpPr/>
            <p:nvPr/>
          </p:nvSpPr>
          <p:spPr>
            <a:xfrm>
              <a:off x="5166353" y="2633319"/>
              <a:ext cx="894721" cy="846013"/>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lang="en-US" altLang="zh-CN" b="1" i="1">
                  <a:latin typeface="Times New Roman" panose="02020603050405020304" pitchFamily="18" charset="0"/>
                  <a:sym typeface="Symbol" panose="05050102010706020507" pitchFamily="18" charset="2"/>
                </a:rPr>
                <a:t></a:t>
              </a:r>
              <a:endParaRPr lang="en-US" altLang="zh-CN" b="1">
                <a:latin typeface="Times New Roman" panose="02020603050405020304" pitchFamily="18" charset="0"/>
                <a:sym typeface="Symbol" panose="05050102010706020507" pitchFamily="18" charset="2"/>
              </a:endParaRPr>
            </a:p>
          </p:txBody>
        </p:sp>
        <p:sp>
          <p:nvSpPr>
            <p:cNvPr id="13364" name="Text Box 15"/>
            <p:cNvSpPr/>
            <p:nvPr/>
          </p:nvSpPr>
          <p:spPr>
            <a:xfrm>
              <a:off x="6017281" y="3094485"/>
              <a:ext cx="580669" cy="846013"/>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lang="en-US" altLang="zh-CN" b="1" i="1">
                  <a:latin typeface="Times New Roman" panose="02020603050405020304" pitchFamily="18" charset="0"/>
                  <a:sym typeface="Symbol" panose="05050102010706020507" pitchFamily="18" charset="2"/>
                </a:rPr>
                <a:t>a</a:t>
              </a:r>
              <a:endParaRPr lang="en-US" altLang="zh-CN" b="1">
                <a:latin typeface="Times New Roman" panose="02020603050405020304" pitchFamily="18" charset="0"/>
                <a:sym typeface="Symbol" panose="05050102010706020507" pitchFamily="18" charset="2"/>
              </a:endParaRPr>
            </a:p>
          </p:txBody>
        </p:sp>
        <p:sp>
          <p:nvSpPr>
            <p:cNvPr id="13365" name="Text Box 15"/>
            <p:cNvSpPr/>
            <p:nvPr/>
          </p:nvSpPr>
          <p:spPr>
            <a:xfrm>
              <a:off x="3871914" y="3102033"/>
              <a:ext cx="901700" cy="846013"/>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lang="en-US" altLang="zh-CN" b="1" i="1">
                  <a:latin typeface="Times New Roman" panose="02020603050405020304" pitchFamily="18" charset="0"/>
                  <a:sym typeface="Symbol" panose="05050102010706020507" pitchFamily="18" charset="2"/>
                </a:rPr>
                <a:t>-a</a:t>
              </a:r>
              <a:endParaRPr lang="en-US" altLang="zh-CN" b="1">
                <a:latin typeface="Times New Roman" panose="02020603050405020304" pitchFamily="18" charset="0"/>
                <a:sym typeface="Symbol" panose="05050102010706020507" pitchFamily="18" charset="2"/>
              </a:endParaRPr>
            </a:p>
          </p:txBody>
        </p:sp>
      </p:grpSp>
      <p:sp>
        <p:nvSpPr>
          <p:cNvPr id="13317" name="Text Box 5"/>
          <p:cNvSpPr/>
          <p:nvPr/>
        </p:nvSpPr>
        <p:spPr>
          <a:xfrm>
            <a:off x="385763" y="692150"/>
            <a:ext cx="5776912" cy="539750"/>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lang="zh-CN" altLang="en-US" b="1">
                <a:latin typeface="Times New Roman" panose="02020603050405020304" pitchFamily="18" charset="0"/>
                <a:ea typeface="楷体_GB2312" pitchFamily="49" charset="-122"/>
              </a:rPr>
              <a:t>正态曲线下</a:t>
            </a:r>
            <a:r>
              <a:rPr lang="zh-CN" altLang="en-US" b="1">
                <a:solidFill>
                  <a:srgbClr val="00B0F0"/>
                </a:solidFill>
                <a:latin typeface="Times New Roman" panose="02020603050405020304" pitchFamily="18" charset="0"/>
                <a:ea typeface="楷体_GB2312" pitchFamily="49" charset="-122"/>
              </a:rPr>
              <a:t>对称区域的面积相等</a:t>
            </a:r>
            <a:endParaRPr lang="zh-CN" altLang="en-US" b="1">
              <a:solidFill>
                <a:srgbClr val="00B0F0"/>
              </a:solidFill>
              <a:latin typeface="Times New Roman" panose="02020603050405020304" pitchFamily="18" charset="0"/>
              <a:ea typeface="楷体_GB2312" pitchFamily="49" charset="-122"/>
            </a:endParaRPr>
          </a:p>
        </p:txBody>
      </p:sp>
      <p:cxnSp>
        <p:nvCxnSpPr>
          <p:cNvPr id="13318" name="Line 6"/>
          <p:cNvCxnSpPr/>
          <p:nvPr/>
        </p:nvCxnSpPr>
        <p:spPr>
          <a:xfrm flipV="1">
            <a:off x="931863" y="1641475"/>
            <a:ext cx="534987" cy="0"/>
          </a:xfrm>
          <a:prstGeom prst="line">
            <a:avLst/>
          </a:prstGeom>
          <a:noFill/>
          <a:ln w="57150">
            <a:solidFill>
              <a:schemeClr val="tx1"/>
            </a:solidFill>
            <a:miter lim="800000"/>
            <a:tailEnd type="triangle"/>
          </a:ln>
          <a:effectLst/>
        </p:spPr>
      </p:cxnSp>
      <p:sp>
        <p:nvSpPr>
          <p:cNvPr id="13319" name="Text Box 8"/>
          <p:cNvSpPr/>
          <p:nvPr/>
        </p:nvSpPr>
        <p:spPr>
          <a:xfrm>
            <a:off x="1425575" y="1319213"/>
            <a:ext cx="3135313" cy="523875"/>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lang="zh-CN" altLang="en-US" b="1">
                <a:solidFill>
                  <a:srgbClr val="0000FF"/>
                </a:solidFill>
                <a:latin typeface="Arial" panose="020B0604020202020204" pitchFamily="34" charset="0"/>
                <a:ea typeface="楷体_GB2312" pitchFamily="49" charset="-122"/>
              </a:rPr>
              <a:t>对应的概率也相等</a:t>
            </a:r>
            <a:endParaRPr lang="zh-CN" altLang="en-US" b="1">
              <a:solidFill>
                <a:srgbClr val="0000FF"/>
              </a:solidFill>
              <a:latin typeface="Arial" panose="020B0604020202020204" pitchFamily="34" charset="0"/>
              <a:ea typeface="楷体_GB2312" pitchFamily="49" charset="-122"/>
            </a:endParaRPr>
          </a:p>
        </p:txBody>
      </p:sp>
      <p:cxnSp>
        <p:nvCxnSpPr>
          <p:cNvPr id="13320" name="Line 9"/>
          <p:cNvCxnSpPr/>
          <p:nvPr/>
        </p:nvCxnSpPr>
        <p:spPr>
          <a:xfrm>
            <a:off x="931863" y="2170113"/>
            <a:ext cx="500062" cy="19050"/>
          </a:xfrm>
          <a:prstGeom prst="line">
            <a:avLst/>
          </a:prstGeom>
          <a:noFill/>
          <a:ln w="57150">
            <a:solidFill>
              <a:srgbClr val="FF0000"/>
            </a:solidFill>
            <a:miter lim="800000"/>
            <a:tailEnd type="triangle"/>
          </a:ln>
          <a:effectLst/>
        </p:spPr>
      </p:cxnSp>
      <p:sp>
        <p:nvSpPr>
          <p:cNvPr id="13321" name="Text Box 11"/>
          <p:cNvSpPr/>
          <p:nvPr/>
        </p:nvSpPr>
        <p:spPr>
          <a:xfrm>
            <a:off x="1411288" y="1889125"/>
            <a:ext cx="6053137" cy="1057275"/>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Tx/>
              <a:buNone/>
            </a:pPr>
            <a:r>
              <a:rPr lang="zh-CN" altLang="en-US" b="1">
                <a:latin typeface="Arial" panose="020B0604020202020204" pitchFamily="34" charset="0"/>
                <a:ea typeface="楷体_GB2312" pitchFamily="49" charset="-122"/>
              </a:rPr>
              <a:t>利用“对称法”求正态分布下随机变量在某个区间的概率</a:t>
            </a:r>
            <a:r>
              <a:rPr lang="en-US" altLang="zh-CN" b="1">
                <a:latin typeface="楷体_GB2312" pitchFamily="49" charset="-122"/>
                <a:ea typeface="楷体_GB2312" pitchFamily="49" charset="-122"/>
              </a:rPr>
              <a:t>.</a:t>
            </a:r>
            <a:endParaRPr lang="en-US" altLang="zh-CN" b="1">
              <a:latin typeface="楷体_GB2312" pitchFamily="49" charset="-122"/>
              <a:ea typeface="楷体_GB2312" pitchFamily="49" charset="-122"/>
            </a:endParaRPr>
          </a:p>
        </p:txBody>
      </p:sp>
      <p:grpSp>
        <p:nvGrpSpPr>
          <p:cNvPr id="13322" name="组合 4"/>
          <p:cNvGrpSpPr/>
          <p:nvPr/>
        </p:nvGrpSpPr>
        <p:grpSpPr>
          <a:xfrm>
            <a:off x="782638" y="3114675"/>
            <a:ext cx="6246812" cy="3519488"/>
            <a:chOff x="709680" y="2734585"/>
            <a:chExt cx="6246104" cy="3520090"/>
          </a:xfrm>
        </p:grpSpPr>
        <p:sp>
          <p:nvSpPr>
            <p:cNvPr id="13348" name="Text Box 4"/>
            <p:cNvSpPr/>
            <p:nvPr/>
          </p:nvSpPr>
          <p:spPr>
            <a:xfrm>
              <a:off x="709680" y="2734585"/>
              <a:ext cx="6246104" cy="52331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kumimoji="1" lang="zh-CN" altLang="en-US" b="1">
                  <a:solidFill>
                    <a:srgbClr val="00B0F0"/>
                  </a:solidFill>
                  <a:latin typeface="Times New Roman" panose="02020603050405020304" pitchFamily="18" charset="0"/>
                  <a:ea typeface="楷体" panose="02010609060101010101" pitchFamily="49" charset="-122"/>
                </a:rPr>
                <a:t>练习</a:t>
              </a:r>
              <a:r>
                <a:rPr kumimoji="1" lang="zh-CN" altLang="en-US" b="1">
                  <a:latin typeface="Times New Roman" panose="02020603050405020304" pitchFamily="18" charset="0"/>
                  <a:ea typeface="楷体" panose="02010609060101010101" pitchFamily="49" charset="-122"/>
                </a:rPr>
                <a:t> 若</a:t>
              </a:r>
              <a:r>
                <a:rPr kumimoji="1" lang="en-US" altLang="zh-CN" b="1" i="1">
                  <a:latin typeface="Times New Roman" panose="02020603050405020304" pitchFamily="18" charset="0"/>
                  <a:ea typeface="楷体" panose="02010609060101010101" pitchFamily="49" charset="-122"/>
                </a:rPr>
                <a:t>X</a:t>
              </a:r>
              <a:r>
                <a:rPr kumimoji="1" lang="zh-CN" altLang="en-US" b="1">
                  <a:latin typeface="Times New Roman" panose="02020603050405020304" pitchFamily="18" charset="0"/>
                  <a:ea typeface="楷体" panose="02010609060101010101" pitchFamily="49" charset="-122"/>
                </a:rPr>
                <a:t>～</a:t>
              </a:r>
              <a:r>
                <a:rPr kumimoji="1" lang="en-US" altLang="zh-CN" b="1" i="1">
                  <a:latin typeface="Times New Roman" panose="02020603050405020304" pitchFamily="18" charset="0"/>
                  <a:ea typeface="楷体" panose="02010609060101010101" pitchFamily="49" charset="-122"/>
                </a:rPr>
                <a:t>N</a:t>
              </a:r>
              <a:r>
                <a:rPr kumimoji="1" lang="en-US" altLang="zh-CN" b="1">
                  <a:latin typeface="Times New Roman" panose="02020603050405020304" pitchFamily="18" charset="0"/>
                  <a:ea typeface="楷体" panose="02010609060101010101" pitchFamily="49" charset="-122"/>
                </a:rPr>
                <a:t>(1, </a:t>
              </a:r>
              <a:r>
                <a:rPr kumimoji="1" lang="el-GR" altLang="zh-CN" b="1" i="1">
                  <a:latin typeface="Times New Roman" panose="02020603050405020304" pitchFamily="18" charset="0"/>
                  <a:ea typeface="楷体" panose="02010609060101010101" pitchFamily="49" charset="-122"/>
                </a:rPr>
                <a:t>σ</a:t>
              </a:r>
              <a:r>
                <a:rPr kumimoji="1" lang="en-US" altLang="zh-CN" b="1" baseline="30000">
                  <a:latin typeface="Times New Roman" panose="02020603050405020304" pitchFamily="18" charset="0"/>
                  <a:ea typeface="楷体" panose="02010609060101010101" pitchFamily="49" charset="-122"/>
                </a:rPr>
                <a:t>2</a:t>
              </a:r>
              <a:r>
                <a:rPr kumimoji="1" lang="en-US" altLang="zh-CN" b="1">
                  <a:latin typeface="Times New Roman" panose="02020603050405020304" pitchFamily="18" charset="0"/>
                  <a:ea typeface="楷体" panose="02010609060101010101" pitchFamily="49" charset="-122"/>
                </a:rPr>
                <a:t>)</a:t>
              </a:r>
              <a:r>
                <a:rPr kumimoji="1" lang="zh-CN" altLang="en-US" b="1">
                  <a:latin typeface="Times New Roman" panose="02020603050405020304" pitchFamily="18" charset="0"/>
                  <a:ea typeface="楷体" panose="02010609060101010101" pitchFamily="49" charset="-122"/>
                </a:rPr>
                <a:t>，且</a:t>
              </a:r>
              <a:r>
                <a:rPr kumimoji="1" lang="en-US" altLang="zh-CN" b="1" i="1">
                  <a:latin typeface="Times New Roman" panose="02020603050405020304" pitchFamily="18" charset="0"/>
                  <a:ea typeface="楷体" panose="02010609060101010101" pitchFamily="49" charset="-122"/>
                </a:rPr>
                <a:t>P</a:t>
              </a:r>
              <a:r>
                <a:rPr kumimoji="1" lang="en-US" altLang="zh-CN" b="1">
                  <a:latin typeface="Times New Roman" panose="02020603050405020304" pitchFamily="18" charset="0"/>
                  <a:ea typeface="楷体" panose="02010609060101010101" pitchFamily="49" charset="-122"/>
                </a:rPr>
                <a:t>(</a:t>
              </a:r>
              <a:r>
                <a:rPr kumimoji="1" lang="en-US" altLang="zh-CN" b="1" i="1">
                  <a:latin typeface="Times New Roman" panose="02020603050405020304" pitchFamily="18" charset="0"/>
                  <a:ea typeface="楷体" panose="02010609060101010101" pitchFamily="49" charset="-122"/>
                </a:rPr>
                <a:t>X</a:t>
              </a:r>
              <a:r>
                <a:rPr kumimoji="1" lang="en-US" altLang="zh-CN" b="1">
                  <a:latin typeface="Times New Roman" panose="02020603050405020304" pitchFamily="18" charset="0"/>
                  <a:ea typeface="楷体" panose="02010609060101010101" pitchFamily="49" charset="-122"/>
                </a:rPr>
                <a:t>&lt;0)=</a:t>
              </a:r>
              <a:r>
                <a:rPr kumimoji="1" lang="en-US" altLang="zh-CN" b="1" i="1">
                  <a:latin typeface="Times New Roman" panose="02020603050405020304" pitchFamily="18" charset="0"/>
                  <a:ea typeface="楷体" panose="02010609060101010101" pitchFamily="49" charset="-122"/>
                </a:rPr>
                <a:t>a</a:t>
              </a:r>
              <a:r>
                <a:rPr kumimoji="1" lang="zh-CN" altLang="en-US" b="1">
                  <a:latin typeface="Times New Roman" panose="02020603050405020304" pitchFamily="18" charset="0"/>
                  <a:ea typeface="楷体" panose="02010609060101010101" pitchFamily="49" charset="-122"/>
                </a:rPr>
                <a:t>，则</a:t>
              </a:r>
              <a:endParaRPr kumimoji="1" lang="en-US" altLang="zh-CN" b="1">
                <a:latin typeface="Times New Roman" panose="02020603050405020304" pitchFamily="18" charset="0"/>
                <a:ea typeface="楷体" panose="02010609060101010101" pitchFamily="49" charset="-122"/>
              </a:endParaRPr>
            </a:p>
          </p:txBody>
        </p:sp>
        <p:sp>
          <p:nvSpPr>
            <p:cNvPr id="13349" name="Text Box 4"/>
            <p:cNvSpPr/>
            <p:nvPr/>
          </p:nvSpPr>
          <p:spPr>
            <a:xfrm>
              <a:off x="1029100" y="3299598"/>
              <a:ext cx="3745841" cy="52322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kumimoji="1" lang="en-US" altLang="zh-CN" b="1">
                  <a:latin typeface="Times New Roman" panose="02020603050405020304" pitchFamily="18" charset="0"/>
                  <a:ea typeface="楷体_GB2312" pitchFamily="49" charset="-122"/>
                </a:rPr>
                <a:t>(1) </a:t>
              </a:r>
              <a:r>
                <a:rPr kumimoji="1" lang="en-US" altLang="zh-CN" b="1" i="1">
                  <a:latin typeface="Times New Roman" panose="02020603050405020304" pitchFamily="18" charset="0"/>
                  <a:ea typeface="楷体_GB2312" pitchFamily="49" charset="-122"/>
                </a:rPr>
                <a:t>P</a:t>
              </a:r>
              <a:r>
                <a:rPr kumimoji="1" lang="en-US" altLang="zh-CN" b="1">
                  <a:latin typeface="Times New Roman" panose="02020603050405020304" pitchFamily="18" charset="0"/>
                  <a:ea typeface="楷体_GB2312" pitchFamily="49" charset="-122"/>
                </a:rPr>
                <a:t>(</a:t>
              </a:r>
              <a:r>
                <a:rPr kumimoji="1" lang="en-US" altLang="zh-CN" b="1" i="1">
                  <a:latin typeface="Times New Roman" panose="02020603050405020304" pitchFamily="18" charset="0"/>
                  <a:ea typeface="楷体_GB2312" pitchFamily="49" charset="-122"/>
                </a:rPr>
                <a:t>X</a:t>
              </a:r>
              <a:r>
                <a:rPr kumimoji="1" lang="en-US" altLang="zh-CN" b="1">
                  <a:latin typeface="Times New Roman" panose="02020603050405020304" pitchFamily="18" charset="0"/>
                  <a:ea typeface="楷体_GB2312" pitchFamily="49" charset="-122"/>
                </a:rPr>
                <a:t>&gt;1)=_________</a:t>
              </a:r>
              <a:r>
                <a:rPr kumimoji="1" lang="zh-CN" altLang="en-US" b="1">
                  <a:latin typeface="Times New Roman" panose="02020603050405020304" pitchFamily="18" charset="0"/>
                  <a:ea typeface="楷体_GB2312" pitchFamily="49" charset="-122"/>
                </a:rPr>
                <a:t>；</a:t>
              </a:r>
              <a:endParaRPr kumimoji="1" lang="en-US" altLang="zh-CN" b="1">
                <a:latin typeface="Times New Roman" panose="02020603050405020304" pitchFamily="18" charset="0"/>
                <a:ea typeface="楷体_GB2312" pitchFamily="49" charset="-122"/>
              </a:endParaRPr>
            </a:p>
          </p:txBody>
        </p:sp>
        <p:sp>
          <p:nvSpPr>
            <p:cNvPr id="13350" name="Text Box 4"/>
            <p:cNvSpPr/>
            <p:nvPr/>
          </p:nvSpPr>
          <p:spPr>
            <a:xfrm>
              <a:off x="1033644" y="3908488"/>
              <a:ext cx="3745841" cy="52322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kumimoji="1" lang="en-US" altLang="zh-CN" b="1">
                  <a:latin typeface="Times New Roman" panose="02020603050405020304" pitchFamily="18" charset="0"/>
                  <a:ea typeface="楷体_GB2312" pitchFamily="49" charset="-122"/>
                </a:rPr>
                <a:t>(2) </a:t>
              </a:r>
              <a:r>
                <a:rPr kumimoji="1" lang="en-US" altLang="zh-CN" b="1" i="1">
                  <a:latin typeface="Times New Roman" panose="02020603050405020304" pitchFamily="18" charset="0"/>
                  <a:ea typeface="楷体_GB2312" pitchFamily="49" charset="-122"/>
                </a:rPr>
                <a:t>P</a:t>
              </a:r>
              <a:r>
                <a:rPr kumimoji="1" lang="en-US" altLang="zh-CN" b="1">
                  <a:latin typeface="Times New Roman" panose="02020603050405020304" pitchFamily="18" charset="0"/>
                  <a:ea typeface="楷体_GB2312" pitchFamily="49" charset="-122"/>
                </a:rPr>
                <a:t>(</a:t>
              </a:r>
              <a:r>
                <a:rPr kumimoji="1" lang="en-US" altLang="zh-CN" b="1" i="1">
                  <a:latin typeface="Times New Roman" panose="02020603050405020304" pitchFamily="18" charset="0"/>
                  <a:ea typeface="楷体_GB2312" pitchFamily="49" charset="-122"/>
                </a:rPr>
                <a:t>X</a:t>
              </a:r>
              <a:r>
                <a:rPr kumimoji="1" lang="en-US" altLang="zh-CN" b="1">
                  <a:latin typeface="Times New Roman" panose="02020603050405020304" pitchFamily="18" charset="0"/>
                  <a:ea typeface="楷体_GB2312" pitchFamily="49" charset="-122"/>
                </a:rPr>
                <a:t>&gt;0)=_________</a:t>
              </a:r>
              <a:r>
                <a:rPr kumimoji="1" lang="zh-CN" altLang="en-US" b="1">
                  <a:latin typeface="Times New Roman" panose="02020603050405020304" pitchFamily="18" charset="0"/>
                  <a:ea typeface="楷体_GB2312" pitchFamily="49" charset="-122"/>
                </a:rPr>
                <a:t>；</a:t>
              </a:r>
              <a:endParaRPr kumimoji="1" lang="en-US" altLang="zh-CN" b="1">
                <a:latin typeface="Times New Roman" panose="02020603050405020304" pitchFamily="18" charset="0"/>
                <a:ea typeface="楷体_GB2312" pitchFamily="49" charset="-122"/>
              </a:endParaRPr>
            </a:p>
          </p:txBody>
        </p:sp>
        <p:sp>
          <p:nvSpPr>
            <p:cNvPr id="13351" name="Text Box 4"/>
            <p:cNvSpPr/>
            <p:nvPr/>
          </p:nvSpPr>
          <p:spPr>
            <a:xfrm>
              <a:off x="1029100" y="4512890"/>
              <a:ext cx="3745841" cy="52322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kumimoji="1" lang="en-US" altLang="zh-CN" b="1">
                  <a:latin typeface="Times New Roman" panose="02020603050405020304" pitchFamily="18" charset="0"/>
                  <a:ea typeface="楷体_GB2312" pitchFamily="49" charset="-122"/>
                </a:rPr>
                <a:t>(3) </a:t>
              </a:r>
              <a:r>
                <a:rPr kumimoji="1" lang="en-US" altLang="zh-CN" b="1" i="1">
                  <a:latin typeface="Times New Roman" panose="02020603050405020304" pitchFamily="18" charset="0"/>
                  <a:ea typeface="楷体_GB2312" pitchFamily="49" charset="-122"/>
                </a:rPr>
                <a:t>P</a:t>
              </a:r>
              <a:r>
                <a:rPr kumimoji="1" lang="en-US" altLang="zh-CN" b="1">
                  <a:latin typeface="Times New Roman" panose="02020603050405020304" pitchFamily="18" charset="0"/>
                  <a:ea typeface="楷体_GB2312" pitchFamily="49" charset="-122"/>
                </a:rPr>
                <a:t>(0&lt;</a:t>
              </a:r>
              <a:r>
                <a:rPr kumimoji="1" lang="en-US" altLang="zh-CN" b="1" i="1">
                  <a:latin typeface="Times New Roman" panose="02020603050405020304" pitchFamily="18" charset="0"/>
                  <a:ea typeface="楷体_GB2312" pitchFamily="49" charset="-122"/>
                </a:rPr>
                <a:t>X</a:t>
              </a:r>
              <a:r>
                <a:rPr kumimoji="1" lang="en-US" altLang="zh-CN" b="1">
                  <a:latin typeface="Times New Roman" panose="02020603050405020304" pitchFamily="18" charset="0"/>
                  <a:ea typeface="楷体_GB2312" pitchFamily="49" charset="-122"/>
                </a:rPr>
                <a:t>&lt;1)=_______</a:t>
              </a:r>
              <a:r>
                <a:rPr kumimoji="1" lang="zh-CN" altLang="en-US" b="1">
                  <a:latin typeface="Times New Roman" panose="02020603050405020304" pitchFamily="18" charset="0"/>
                  <a:ea typeface="楷体_GB2312" pitchFamily="49" charset="-122"/>
                </a:rPr>
                <a:t>；</a:t>
              </a:r>
              <a:endParaRPr kumimoji="1" lang="en-US" altLang="zh-CN" b="1">
                <a:latin typeface="Times New Roman" panose="02020603050405020304" pitchFamily="18" charset="0"/>
                <a:ea typeface="楷体_GB2312" pitchFamily="49" charset="-122"/>
              </a:endParaRPr>
            </a:p>
          </p:txBody>
        </p:sp>
        <p:sp>
          <p:nvSpPr>
            <p:cNvPr id="13352" name="Text Box 4"/>
            <p:cNvSpPr/>
            <p:nvPr/>
          </p:nvSpPr>
          <p:spPr>
            <a:xfrm>
              <a:off x="1029100" y="5117292"/>
              <a:ext cx="3745841" cy="52322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kumimoji="1" lang="en-US" altLang="zh-CN" b="1">
                  <a:latin typeface="Times New Roman" panose="02020603050405020304" pitchFamily="18" charset="0"/>
                  <a:ea typeface="楷体_GB2312" pitchFamily="49" charset="-122"/>
                </a:rPr>
                <a:t>(4) </a:t>
              </a:r>
              <a:r>
                <a:rPr kumimoji="1" lang="en-US" altLang="zh-CN" b="1" i="1">
                  <a:latin typeface="Times New Roman" panose="02020603050405020304" pitchFamily="18" charset="0"/>
                  <a:ea typeface="楷体_GB2312" pitchFamily="49" charset="-122"/>
                </a:rPr>
                <a:t>P</a:t>
              </a:r>
              <a:r>
                <a:rPr kumimoji="1" lang="en-US" altLang="zh-CN" b="1">
                  <a:latin typeface="Times New Roman" panose="02020603050405020304" pitchFamily="18" charset="0"/>
                  <a:ea typeface="楷体_GB2312" pitchFamily="49" charset="-122"/>
                </a:rPr>
                <a:t>(</a:t>
              </a:r>
              <a:r>
                <a:rPr kumimoji="1" lang="en-US" altLang="zh-CN" b="1" i="1">
                  <a:latin typeface="Times New Roman" panose="02020603050405020304" pitchFamily="18" charset="0"/>
                  <a:ea typeface="楷体_GB2312" pitchFamily="49" charset="-122"/>
                </a:rPr>
                <a:t>X</a:t>
              </a:r>
              <a:r>
                <a:rPr kumimoji="1" lang="en-US" altLang="zh-CN" b="1">
                  <a:latin typeface="Times New Roman" panose="02020603050405020304" pitchFamily="18" charset="0"/>
                  <a:ea typeface="楷体_GB2312" pitchFamily="49" charset="-122"/>
                </a:rPr>
                <a:t>&lt;2)=_________</a:t>
              </a:r>
              <a:r>
                <a:rPr kumimoji="1" lang="zh-CN" altLang="en-US" b="1">
                  <a:latin typeface="Times New Roman" panose="02020603050405020304" pitchFamily="18" charset="0"/>
                  <a:ea typeface="楷体_GB2312" pitchFamily="49" charset="-122"/>
                </a:rPr>
                <a:t>；</a:t>
              </a:r>
              <a:endParaRPr kumimoji="1" lang="en-US" altLang="zh-CN" b="1">
                <a:latin typeface="Times New Roman" panose="02020603050405020304" pitchFamily="18" charset="0"/>
                <a:ea typeface="楷体_GB2312" pitchFamily="49" charset="-122"/>
              </a:endParaRPr>
            </a:p>
          </p:txBody>
        </p:sp>
        <p:sp>
          <p:nvSpPr>
            <p:cNvPr id="13353" name="Text Box 4"/>
            <p:cNvSpPr/>
            <p:nvPr/>
          </p:nvSpPr>
          <p:spPr>
            <a:xfrm>
              <a:off x="1029100" y="5731455"/>
              <a:ext cx="3745841" cy="52322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kumimoji="1" lang="en-US" altLang="zh-CN" b="1">
                  <a:latin typeface="Times New Roman" panose="02020603050405020304" pitchFamily="18" charset="0"/>
                  <a:ea typeface="楷体_GB2312" pitchFamily="49" charset="-122"/>
                </a:rPr>
                <a:t>(5) </a:t>
              </a:r>
              <a:r>
                <a:rPr kumimoji="1" lang="en-US" altLang="zh-CN" b="1" i="1">
                  <a:latin typeface="Times New Roman" panose="02020603050405020304" pitchFamily="18" charset="0"/>
                  <a:ea typeface="楷体_GB2312" pitchFamily="49" charset="-122"/>
                </a:rPr>
                <a:t>P</a:t>
              </a:r>
              <a:r>
                <a:rPr kumimoji="1" lang="en-US" altLang="zh-CN" b="1">
                  <a:latin typeface="Times New Roman" panose="02020603050405020304" pitchFamily="18" charset="0"/>
                  <a:ea typeface="楷体_GB2312" pitchFamily="49" charset="-122"/>
                </a:rPr>
                <a:t>(0&lt;</a:t>
              </a:r>
              <a:r>
                <a:rPr kumimoji="1" lang="en-US" altLang="zh-CN" b="1" i="1">
                  <a:latin typeface="Times New Roman" panose="02020603050405020304" pitchFamily="18" charset="0"/>
                  <a:ea typeface="楷体_GB2312" pitchFamily="49" charset="-122"/>
                </a:rPr>
                <a:t>X</a:t>
              </a:r>
              <a:r>
                <a:rPr kumimoji="1" lang="en-US" altLang="zh-CN" b="1">
                  <a:latin typeface="Times New Roman" panose="02020603050405020304" pitchFamily="18" charset="0"/>
                  <a:ea typeface="楷体_GB2312" pitchFamily="49" charset="-122"/>
                </a:rPr>
                <a:t>&lt;2)=_______.</a:t>
              </a:r>
              <a:endParaRPr kumimoji="1" lang="en-US" altLang="zh-CN" b="1">
                <a:latin typeface="Times New Roman" panose="02020603050405020304" pitchFamily="18" charset="0"/>
                <a:ea typeface="楷体_GB2312" pitchFamily="49" charset="-122"/>
              </a:endParaRPr>
            </a:p>
          </p:txBody>
        </p:sp>
      </p:grpSp>
      <p:grpSp>
        <p:nvGrpSpPr>
          <p:cNvPr id="13323" name="组合 3"/>
          <p:cNvGrpSpPr/>
          <p:nvPr/>
        </p:nvGrpSpPr>
        <p:grpSpPr>
          <a:xfrm>
            <a:off x="7504113" y="4202113"/>
            <a:ext cx="4376737" cy="2297112"/>
            <a:chOff x="7438471" y="4535382"/>
            <a:chExt cx="4376739" cy="2297113"/>
          </a:xfrm>
        </p:grpSpPr>
        <p:grpSp>
          <p:nvGrpSpPr>
            <p:cNvPr id="13330" name="Group 47"/>
            <p:cNvGrpSpPr/>
            <p:nvPr/>
          </p:nvGrpSpPr>
          <p:grpSpPr>
            <a:xfrm>
              <a:off x="7438471" y="4535382"/>
              <a:ext cx="4376739" cy="2297113"/>
              <a:chOff x="3502" y="1775"/>
              <a:chExt cx="2757" cy="1447"/>
            </a:xfrm>
          </p:grpSpPr>
          <p:grpSp>
            <p:nvGrpSpPr>
              <p:cNvPr id="13332" name="Group 48"/>
              <p:cNvGrpSpPr/>
              <p:nvPr/>
            </p:nvGrpSpPr>
            <p:grpSpPr>
              <a:xfrm>
                <a:off x="3502" y="1775"/>
                <a:ext cx="2757" cy="1447"/>
                <a:chOff x="3502" y="2637"/>
                <a:chExt cx="2757" cy="1447"/>
              </a:xfrm>
            </p:grpSpPr>
            <p:cxnSp>
              <p:nvCxnSpPr>
                <p:cNvPr id="13335" name="Line 49"/>
                <p:cNvCxnSpPr/>
                <p:nvPr/>
              </p:nvCxnSpPr>
              <p:spPr>
                <a:xfrm flipV="1">
                  <a:off x="3502" y="3791"/>
                  <a:ext cx="2647" cy="0"/>
                </a:xfrm>
                <a:prstGeom prst="line">
                  <a:avLst/>
                </a:prstGeom>
                <a:noFill/>
                <a:ln w="28575">
                  <a:solidFill>
                    <a:schemeClr val="tx1"/>
                  </a:solidFill>
                  <a:miter lim="800000"/>
                  <a:tailEnd type="triangle"/>
                </a:ln>
              </p:spPr>
            </p:cxnSp>
            <p:cxnSp>
              <p:nvCxnSpPr>
                <p:cNvPr id="13336" name="Line 50"/>
                <p:cNvCxnSpPr/>
                <p:nvPr/>
              </p:nvCxnSpPr>
              <p:spPr>
                <a:xfrm flipH="1" flipV="1">
                  <a:off x="4587" y="2756"/>
                  <a:ext cx="4" cy="1307"/>
                </a:xfrm>
                <a:prstGeom prst="line">
                  <a:avLst/>
                </a:prstGeom>
                <a:noFill/>
                <a:ln w="28575">
                  <a:solidFill>
                    <a:schemeClr val="tx1"/>
                  </a:solidFill>
                  <a:miter lim="800000"/>
                  <a:tailEnd type="triangle"/>
                </a:ln>
              </p:spPr>
            </p:cxnSp>
            <p:sp>
              <p:nvSpPr>
                <p:cNvPr id="13337" name="Text Box 51"/>
                <p:cNvSpPr/>
                <p:nvPr/>
              </p:nvSpPr>
              <p:spPr>
                <a:xfrm>
                  <a:off x="4426" y="3761"/>
                  <a:ext cx="213"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0</a:t>
                  </a:r>
                  <a:endParaRPr lang="en-US" altLang="zh-CN" sz="2400" b="1">
                    <a:latin typeface="Times New Roman" panose="02020603050405020304" pitchFamily="18" charset="0"/>
                    <a:ea typeface="Times New Roman" panose="02020603050405020304" pitchFamily="18" charset="0"/>
                  </a:endParaRPr>
                </a:p>
              </p:txBody>
            </p:sp>
            <p:sp>
              <p:nvSpPr>
                <p:cNvPr id="13338" name="Text Box 52"/>
                <p:cNvSpPr/>
                <p:nvPr/>
              </p:nvSpPr>
              <p:spPr>
                <a:xfrm>
                  <a:off x="4694" y="3793"/>
                  <a:ext cx="213"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1</a:t>
                  </a:r>
                  <a:endParaRPr lang="en-US" altLang="zh-CN" sz="2400" b="1">
                    <a:latin typeface="Times New Roman" panose="02020603050405020304" pitchFamily="18" charset="0"/>
                    <a:ea typeface="Times New Roman" panose="02020603050405020304" pitchFamily="18" charset="0"/>
                  </a:endParaRPr>
                </a:p>
              </p:txBody>
            </p:sp>
            <p:sp>
              <p:nvSpPr>
                <p:cNvPr id="13339" name="Text Box 53"/>
                <p:cNvSpPr/>
                <p:nvPr/>
              </p:nvSpPr>
              <p:spPr>
                <a:xfrm>
                  <a:off x="4942" y="3793"/>
                  <a:ext cx="213"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2</a:t>
                  </a:r>
                  <a:endParaRPr lang="en-US" altLang="zh-CN" sz="2400" b="1">
                    <a:latin typeface="Times New Roman" panose="02020603050405020304" pitchFamily="18" charset="0"/>
                    <a:ea typeface="Times New Roman" panose="02020603050405020304" pitchFamily="18" charset="0"/>
                  </a:endParaRPr>
                </a:p>
              </p:txBody>
            </p:sp>
            <p:sp>
              <p:nvSpPr>
                <p:cNvPr id="13340" name="Text Box 54"/>
                <p:cNvSpPr/>
                <p:nvPr/>
              </p:nvSpPr>
              <p:spPr>
                <a:xfrm>
                  <a:off x="4203" y="3761"/>
                  <a:ext cx="278"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-1</a:t>
                  </a:r>
                  <a:endParaRPr lang="en-US" altLang="zh-CN" sz="2400" b="1">
                    <a:latin typeface="Times New Roman" panose="02020603050405020304" pitchFamily="18" charset="0"/>
                    <a:ea typeface="Times New Roman" panose="02020603050405020304" pitchFamily="18" charset="0"/>
                  </a:endParaRPr>
                </a:p>
              </p:txBody>
            </p:sp>
            <p:sp>
              <p:nvSpPr>
                <p:cNvPr id="13341" name="Text Box 55"/>
                <p:cNvSpPr/>
                <p:nvPr/>
              </p:nvSpPr>
              <p:spPr>
                <a:xfrm>
                  <a:off x="3974" y="3761"/>
                  <a:ext cx="278"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-2</a:t>
                  </a:r>
                  <a:endParaRPr lang="en-US" altLang="zh-CN" sz="2400" b="1">
                    <a:latin typeface="Times New Roman" panose="02020603050405020304" pitchFamily="18" charset="0"/>
                    <a:ea typeface="Times New Roman" panose="02020603050405020304" pitchFamily="18" charset="0"/>
                  </a:endParaRPr>
                </a:p>
              </p:txBody>
            </p:sp>
            <p:sp>
              <p:nvSpPr>
                <p:cNvPr id="13342" name="Text Box 56"/>
                <p:cNvSpPr/>
                <p:nvPr/>
              </p:nvSpPr>
              <p:spPr>
                <a:xfrm>
                  <a:off x="6046" y="3740"/>
                  <a:ext cx="213"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x</a:t>
                  </a:r>
                  <a:endParaRPr lang="en-US" altLang="zh-CN" sz="2400" b="1" i="1">
                    <a:latin typeface="Times New Roman" panose="02020603050405020304" pitchFamily="18" charset="0"/>
                    <a:ea typeface="Times New Roman" panose="02020603050405020304" pitchFamily="18" charset="0"/>
                  </a:endParaRPr>
                </a:p>
              </p:txBody>
            </p:sp>
            <p:sp>
              <p:nvSpPr>
                <p:cNvPr id="13343" name="Text Box 57"/>
                <p:cNvSpPr/>
                <p:nvPr/>
              </p:nvSpPr>
              <p:spPr>
                <a:xfrm>
                  <a:off x="4398" y="2637"/>
                  <a:ext cx="202"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y</a:t>
                  </a:r>
                  <a:endParaRPr lang="en-US" altLang="zh-CN" sz="2400" b="1" i="1">
                    <a:latin typeface="Times New Roman" panose="02020603050405020304" pitchFamily="18" charset="0"/>
                    <a:ea typeface="Times New Roman" panose="02020603050405020304" pitchFamily="18" charset="0"/>
                  </a:endParaRPr>
                </a:p>
              </p:txBody>
            </p:sp>
            <p:sp>
              <p:nvSpPr>
                <p:cNvPr id="13344" name="Text Box 58"/>
                <p:cNvSpPr/>
                <p:nvPr/>
              </p:nvSpPr>
              <p:spPr>
                <a:xfrm>
                  <a:off x="3748" y="3761"/>
                  <a:ext cx="278"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-3</a:t>
                  </a:r>
                  <a:endParaRPr lang="en-US" altLang="zh-CN" sz="2400" b="1">
                    <a:latin typeface="Times New Roman" panose="02020603050405020304" pitchFamily="18" charset="0"/>
                    <a:ea typeface="Times New Roman" panose="02020603050405020304" pitchFamily="18" charset="0"/>
                  </a:endParaRPr>
                </a:p>
              </p:txBody>
            </p:sp>
            <p:cxnSp>
              <p:nvCxnSpPr>
                <p:cNvPr id="13345" name="Line 59"/>
                <p:cNvCxnSpPr/>
                <p:nvPr/>
              </p:nvCxnSpPr>
              <p:spPr>
                <a:xfrm>
                  <a:off x="4839" y="2727"/>
                  <a:ext cx="1" cy="1304"/>
                </a:xfrm>
                <a:prstGeom prst="line">
                  <a:avLst/>
                </a:prstGeom>
                <a:noFill/>
                <a:ln w="28575">
                  <a:solidFill>
                    <a:schemeClr val="tx1"/>
                  </a:solidFill>
                  <a:miter lim="800000"/>
                </a:ln>
              </p:spPr>
            </p:cxnSp>
            <p:sp>
              <p:nvSpPr>
                <p:cNvPr id="13346" name="Text Box 60"/>
                <p:cNvSpPr/>
                <p:nvPr/>
              </p:nvSpPr>
              <p:spPr>
                <a:xfrm>
                  <a:off x="5226" y="3793"/>
                  <a:ext cx="213"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3</a:t>
                  </a:r>
                  <a:endParaRPr lang="en-US" altLang="zh-CN" sz="2400" b="1">
                    <a:latin typeface="Times New Roman" panose="02020603050405020304" pitchFamily="18" charset="0"/>
                    <a:ea typeface="Times New Roman" panose="02020603050405020304" pitchFamily="18" charset="0"/>
                  </a:endParaRPr>
                </a:p>
              </p:txBody>
            </p:sp>
            <p:sp>
              <p:nvSpPr>
                <p:cNvPr id="13347" name="Text Box 61"/>
                <p:cNvSpPr/>
                <p:nvPr/>
              </p:nvSpPr>
              <p:spPr>
                <a:xfrm>
                  <a:off x="5466" y="3791"/>
                  <a:ext cx="213"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4</a:t>
                  </a:r>
                  <a:endParaRPr lang="en-US" altLang="zh-CN" sz="2400" b="1">
                    <a:latin typeface="Times New Roman" panose="02020603050405020304" pitchFamily="18" charset="0"/>
                    <a:ea typeface="Times New Roman" panose="02020603050405020304" pitchFamily="18" charset="0"/>
                  </a:endParaRPr>
                </a:p>
              </p:txBody>
            </p:sp>
          </p:grpSp>
          <p:sp>
            <p:nvSpPr>
              <p:cNvPr id="13333" name="Text Box 63"/>
              <p:cNvSpPr/>
              <p:nvPr/>
            </p:nvSpPr>
            <p:spPr>
              <a:xfrm>
                <a:off x="4985" y="1788"/>
                <a:ext cx="500" cy="291"/>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μ</a:t>
                </a:r>
                <a:r>
                  <a:rPr lang="en-US" altLang="zh-CN" sz="2400" b="1">
                    <a:latin typeface="Times New Roman" panose="02020603050405020304" pitchFamily="18" charset="0"/>
                    <a:ea typeface="Times New Roman" panose="02020603050405020304" pitchFamily="18" charset="0"/>
                  </a:rPr>
                  <a:t>=1</a:t>
                </a:r>
                <a:endParaRPr lang="en-US" altLang="zh-CN" sz="2400" b="1">
                  <a:latin typeface="Times New Roman" panose="02020603050405020304" pitchFamily="18" charset="0"/>
                  <a:ea typeface="Times New Roman" panose="02020603050405020304" pitchFamily="18" charset="0"/>
                </a:endParaRPr>
              </a:p>
            </p:txBody>
          </p:sp>
          <p:cxnSp>
            <p:nvCxnSpPr>
              <p:cNvPr id="13334" name="Line 65"/>
              <p:cNvCxnSpPr/>
              <p:nvPr/>
            </p:nvCxnSpPr>
            <p:spPr>
              <a:xfrm flipV="1">
                <a:off x="4871" y="1990"/>
                <a:ext cx="137" cy="90"/>
              </a:xfrm>
              <a:prstGeom prst="line">
                <a:avLst/>
              </a:prstGeom>
              <a:noFill/>
              <a:ln>
                <a:solidFill>
                  <a:schemeClr val="tx1"/>
                </a:solidFill>
                <a:miter lim="800000"/>
              </a:ln>
            </p:spPr>
          </p:cxnSp>
        </p:grpSp>
        <p:sp>
          <p:nvSpPr>
            <p:cNvPr id="13331" name="Freeform 6"/>
            <p:cNvSpPr/>
            <p:nvPr/>
          </p:nvSpPr>
          <p:spPr bwMode="auto">
            <a:xfrm>
              <a:off x="7721942" y="5203646"/>
              <a:ext cx="3721699" cy="1140783"/>
            </a:xfrm>
            <a:custGeom>
              <a:avLst/>
              <a:gdLst>
                <a:gd name="GT0" fmla="+- l w 0"/>
                <a:gd name="GT1" fmla="+- t h 0"/>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l" t="t" r="GT0" b="GT1"/>
              <a:pathLst>
                <a:path w="1520" h="920">
                  <a:moveTo>
                    <a:pt x="0" y="920"/>
                  </a:moveTo>
                  <a:lnTo>
                    <a:pt x="3" y="920"/>
                  </a:lnTo>
                  <a:lnTo>
                    <a:pt x="6" y="920"/>
                  </a:lnTo>
                  <a:lnTo>
                    <a:pt x="10" y="920"/>
                  </a:lnTo>
                  <a:lnTo>
                    <a:pt x="13" y="920"/>
                  </a:lnTo>
                  <a:lnTo>
                    <a:pt x="16" y="920"/>
                  </a:lnTo>
                  <a:lnTo>
                    <a:pt x="19" y="920"/>
                  </a:lnTo>
                  <a:lnTo>
                    <a:pt x="22" y="920"/>
                  </a:lnTo>
                  <a:lnTo>
                    <a:pt x="25" y="920"/>
                  </a:lnTo>
                  <a:lnTo>
                    <a:pt x="28" y="920"/>
                  </a:lnTo>
                  <a:lnTo>
                    <a:pt x="31" y="920"/>
                  </a:lnTo>
                  <a:lnTo>
                    <a:pt x="34" y="920"/>
                  </a:lnTo>
                  <a:lnTo>
                    <a:pt x="37" y="920"/>
                  </a:lnTo>
                  <a:lnTo>
                    <a:pt x="40" y="920"/>
                  </a:lnTo>
                  <a:lnTo>
                    <a:pt x="43" y="920"/>
                  </a:lnTo>
                  <a:lnTo>
                    <a:pt x="46" y="920"/>
                  </a:lnTo>
                  <a:lnTo>
                    <a:pt x="49" y="920"/>
                  </a:lnTo>
                  <a:lnTo>
                    <a:pt x="52" y="920"/>
                  </a:lnTo>
                  <a:lnTo>
                    <a:pt x="55" y="920"/>
                  </a:lnTo>
                  <a:lnTo>
                    <a:pt x="58" y="920"/>
                  </a:lnTo>
                  <a:lnTo>
                    <a:pt x="61" y="920"/>
                  </a:lnTo>
                  <a:lnTo>
                    <a:pt x="64" y="920"/>
                  </a:lnTo>
                  <a:lnTo>
                    <a:pt x="67" y="920"/>
                  </a:lnTo>
                  <a:lnTo>
                    <a:pt x="70" y="920"/>
                  </a:lnTo>
                  <a:lnTo>
                    <a:pt x="73" y="920"/>
                  </a:lnTo>
                  <a:lnTo>
                    <a:pt x="76" y="920"/>
                  </a:lnTo>
                  <a:lnTo>
                    <a:pt x="79" y="920"/>
                  </a:lnTo>
                  <a:lnTo>
                    <a:pt x="82" y="920"/>
                  </a:lnTo>
                  <a:lnTo>
                    <a:pt x="86" y="920"/>
                  </a:lnTo>
                  <a:lnTo>
                    <a:pt x="89" y="920"/>
                  </a:lnTo>
                  <a:lnTo>
                    <a:pt x="92" y="920"/>
                  </a:lnTo>
                  <a:lnTo>
                    <a:pt x="95" y="920"/>
                  </a:lnTo>
                  <a:lnTo>
                    <a:pt x="98" y="920"/>
                  </a:lnTo>
                  <a:lnTo>
                    <a:pt x="101" y="920"/>
                  </a:lnTo>
                  <a:lnTo>
                    <a:pt x="104" y="920"/>
                  </a:lnTo>
                  <a:lnTo>
                    <a:pt x="107" y="919"/>
                  </a:lnTo>
                  <a:lnTo>
                    <a:pt x="110" y="919"/>
                  </a:lnTo>
                  <a:lnTo>
                    <a:pt x="113" y="919"/>
                  </a:lnTo>
                  <a:lnTo>
                    <a:pt x="116" y="919"/>
                  </a:lnTo>
                  <a:lnTo>
                    <a:pt x="119" y="919"/>
                  </a:lnTo>
                  <a:lnTo>
                    <a:pt x="122" y="919"/>
                  </a:lnTo>
                  <a:lnTo>
                    <a:pt x="125" y="919"/>
                  </a:lnTo>
                  <a:lnTo>
                    <a:pt x="128" y="919"/>
                  </a:lnTo>
                  <a:lnTo>
                    <a:pt x="131" y="919"/>
                  </a:lnTo>
                  <a:lnTo>
                    <a:pt x="134" y="919"/>
                  </a:lnTo>
                  <a:lnTo>
                    <a:pt x="137" y="918"/>
                  </a:lnTo>
                  <a:lnTo>
                    <a:pt x="140" y="918"/>
                  </a:lnTo>
                  <a:lnTo>
                    <a:pt x="143" y="918"/>
                  </a:lnTo>
                  <a:lnTo>
                    <a:pt x="146" y="918"/>
                  </a:lnTo>
                  <a:lnTo>
                    <a:pt x="149" y="918"/>
                  </a:lnTo>
                  <a:lnTo>
                    <a:pt x="152" y="918"/>
                  </a:lnTo>
                  <a:lnTo>
                    <a:pt x="155" y="918"/>
                  </a:lnTo>
                  <a:lnTo>
                    <a:pt x="158" y="917"/>
                  </a:lnTo>
                  <a:lnTo>
                    <a:pt x="161" y="917"/>
                  </a:lnTo>
                  <a:lnTo>
                    <a:pt x="165" y="917"/>
                  </a:lnTo>
                  <a:lnTo>
                    <a:pt x="168" y="917"/>
                  </a:lnTo>
                  <a:lnTo>
                    <a:pt x="171" y="917"/>
                  </a:lnTo>
                  <a:lnTo>
                    <a:pt x="174" y="916"/>
                  </a:lnTo>
                  <a:lnTo>
                    <a:pt x="177" y="916"/>
                  </a:lnTo>
                  <a:lnTo>
                    <a:pt x="180" y="916"/>
                  </a:lnTo>
                  <a:lnTo>
                    <a:pt x="183" y="916"/>
                  </a:lnTo>
                  <a:lnTo>
                    <a:pt x="186" y="915"/>
                  </a:lnTo>
                  <a:lnTo>
                    <a:pt x="189" y="915"/>
                  </a:lnTo>
                  <a:lnTo>
                    <a:pt x="192" y="915"/>
                  </a:lnTo>
                  <a:lnTo>
                    <a:pt x="195" y="914"/>
                  </a:lnTo>
                  <a:lnTo>
                    <a:pt x="198" y="914"/>
                  </a:lnTo>
                  <a:lnTo>
                    <a:pt x="201" y="914"/>
                  </a:lnTo>
                  <a:lnTo>
                    <a:pt x="204" y="913"/>
                  </a:lnTo>
                  <a:lnTo>
                    <a:pt x="207" y="913"/>
                  </a:lnTo>
                  <a:lnTo>
                    <a:pt x="210" y="912"/>
                  </a:lnTo>
                  <a:lnTo>
                    <a:pt x="213" y="912"/>
                  </a:lnTo>
                  <a:lnTo>
                    <a:pt x="216" y="911"/>
                  </a:lnTo>
                  <a:lnTo>
                    <a:pt x="219" y="911"/>
                  </a:lnTo>
                  <a:lnTo>
                    <a:pt x="222" y="910"/>
                  </a:lnTo>
                  <a:lnTo>
                    <a:pt x="225" y="910"/>
                  </a:lnTo>
                  <a:lnTo>
                    <a:pt x="228" y="909"/>
                  </a:lnTo>
                  <a:lnTo>
                    <a:pt x="231" y="909"/>
                  </a:lnTo>
                  <a:lnTo>
                    <a:pt x="234" y="908"/>
                  </a:lnTo>
                  <a:lnTo>
                    <a:pt x="237" y="908"/>
                  </a:lnTo>
                  <a:lnTo>
                    <a:pt x="241" y="907"/>
                  </a:lnTo>
                  <a:lnTo>
                    <a:pt x="244" y="906"/>
                  </a:lnTo>
                  <a:lnTo>
                    <a:pt x="247" y="906"/>
                  </a:lnTo>
                  <a:lnTo>
                    <a:pt x="250" y="905"/>
                  </a:lnTo>
                  <a:lnTo>
                    <a:pt x="253" y="904"/>
                  </a:lnTo>
                  <a:lnTo>
                    <a:pt x="256" y="903"/>
                  </a:lnTo>
                  <a:lnTo>
                    <a:pt x="259" y="902"/>
                  </a:lnTo>
                  <a:lnTo>
                    <a:pt x="262" y="901"/>
                  </a:lnTo>
                  <a:lnTo>
                    <a:pt x="265" y="901"/>
                  </a:lnTo>
                  <a:lnTo>
                    <a:pt x="268" y="900"/>
                  </a:lnTo>
                  <a:lnTo>
                    <a:pt x="271" y="899"/>
                  </a:lnTo>
                  <a:lnTo>
                    <a:pt x="274" y="898"/>
                  </a:lnTo>
                  <a:lnTo>
                    <a:pt x="277" y="896"/>
                  </a:lnTo>
                  <a:lnTo>
                    <a:pt x="280" y="895"/>
                  </a:lnTo>
                  <a:lnTo>
                    <a:pt x="283" y="894"/>
                  </a:lnTo>
                  <a:lnTo>
                    <a:pt x="286" y="893"/>
                  </a:lnTo>
                  <a:lnTo>
                    <a:pt x="289" y="892"/>
                  </a:lnTo>
                  <a:lnTo>
                    <a:pt x="292" y="890"/>
                  </a:lnTo>
                  <a:lnTo>
                    <a:pt x="295" y="889"/>
                  </a:lnTo>
                  <a:lnTo>
                    <a:pt x="298" y="888"/>
                  </a:lnTo>
                  <a:lnTo>
                    <a:pt x="301" y="886"/>
                  </a:lnTo>
                  <a:lnTo>
                    <a:pt x="304" y="885"/>
                  </a:lnTo>
                  <a:lnTo>
                    <a:pt x="307" y="883"/>
                  </a:lnTo>
                  <a:lnTo>
                    <a:pt x="310" y="881"/>
                  </a:lnTo>
                  <a:lnTo>
                    <a:pt x="313" y="880"/>
                  </a:lnTo>
                  <a:lnTo>
                    <a:pt x="317" y="878"/>
                  </a:lnTo>
                  <a:lnTo>
                    <a:pt x="320" y="876"/>
                  </a:lnTo>
                  <a:lnTo>
                    <a:pt x="323" y="874"/>
                  </a:lnTo>
                  <a:lnTo>
                    <a:pt x="326" y="872"/>
                  </a:lnTo>
                  <a:lnTo>
                    <a:pt x="329" y="870"/>
                  </a:lnTo>
                  <a:lnTo>
                    <a:pt x="332" y="868"/>
                  </a:lnTo>
                  <a:lnTo>
                    <a:pt x="335" y="866"/>
                  </a:lnTo>
                  <a:lnTo>
                    <a:pt x="338" y="864"/>
                  </a:lnTo>
                  <a:lnTo>
                    <a:pt x="341" y="861"/>
                  </a:lnTo>
                  <a:lnTo>
                    <a:pt x="344" y="859"/>
                  </a:lnTo>
                  <a:lnTo>
                    <a:pt x="347" y="856"/>
                  </a:lnTo>
                  <a:lnTo>
                    <a:pt x="350" y="854"/>
                  </a:lnTo>
                  <a:lnTo>
                    <a:pt x="353" y="851"/>
                  </a:lnTo>
                  <a:lnTo>
                    <a:pt x="356" y="849"/>
                  </a:lnTo>
                  <a:lnTo>
                    <a:pt x="359" y="846"/>
                  </a:lnTo>
                  <a:lnTo>
                    <a:pt x="362" y="843"/>
                  </a:lnTo>
                  <a:lnTo>
                    <a:pt x="365" y="840"/>
                  </a:lnTo>
                  <a:lnTo>
                    <a:pt x="368" y="837"/>
                  </a:lnTo>
                  <a:lnTo>
                    <a:pt x="371" y="834"/>
                  </a:lnTo>
                  <a:lnTo>
                    <a:pt x="374" y="830"/>
                  </a:lnTo>
                  <a:lnTo>
                    <a:pt x="377" y="827"/>
                  </a:lnTo>
                  <a:lnTo>
                    <a:pt x="380" y="824"/>
                  </a:lnTo>
                  <a:lnTo>
                    <a:pt x="383" y="820"/>
                  </a:lnTo>
                  <a:lnTo>
                    <a:pt x="386" y="816"/>
                  </a:lnTo>
                  <a:lnTo>
                    <a:pt x="389" y="813"/>
                  </a:lnTo>
                  <a:lnTo>
                    <a:pt x="393" y="809"/>
                  </a:lnTo>
                  <a:lnTo>
                    <a:pt x="396" y="805"/>
                  </a:lnTo>
                  <a:lnTo>
                    <a:pt x="399" y="801"/>
                  </a:lnTo>
                  <a:lnTo>
                    <a:pt x="402" y="797"/>
                  </a:lnTo>
                  <a:lnTo>
                    <a:pt x="405" y="792"/>
                  </a:lnTo>
                  <a:lnTo>
                    <a:pt x="408" y="788"/>
                  </a:lnTo>
                  <a:lnTo>
                    <a:pt x="411" y="783"/>
                  </a:lnTo>
                  <a:lnTo>
                    <a:pt x="414" y="779"/>
                  </a:lnTo>
                  <a:lnTo>
                    <a:pt x="417" y="774"/>
                  </a:lnTo>
                  <a:lnTo>
                    <a:pt x="420" y="769"/>
                  </a:lnTo>
                  <a:lnTo>
                    <a:pt x="423" y="764"/>
                  </a:lnTo>
                  <a:lnTo>
                    <a:pt x="426" y="759"/>
                  </a:lnTo>
                  <a:lnTo>
                    <a:pt x="429" y="754"/>
                  </a:lnTo>
                  <a:lnTo>
                    <a:pt x="432" y="749"/>
                  </a:lnTo>
                  <a:lnTo>
                    <a:pt x="435" y="744"/>
                  </a:lnTo>
                  <a:lnTo>
                    <a:pt x="438" y="738"/>
                  </a:lnTo>
                  <a:lnTo>
                    <a:pt x="441" y="732"/>
                  </a:lnTo>
                  <a:lnTo>
                    <a:pt x="444" y="727"/>
                  </a:lnTo>
                  <a:lnTo>
                    <a:pt x="447" y="721"/>
                  </a:lnTo>
                  <a:lnTo>
                    <a:pt x="450" y="715"/>
                  </a:lnTo>
                  <a:lnTo>
                    <a:pt x="453" y="709"/>
                  </a:lnTo>
                  <a:lnTo>
                    <a:pt x="456" y="702"/>
                  </a:lnTo>
                  <a:lnTo>
                    <a:pt x="459" y="696"/>
                  </a:lnTo>
                  <a:lnTo>
                    <a:pt x="462" y="690"/>
                  </a:lnTo>
                  <a:lnTo>
                    <a:pt x="465" y="683"/>
                  </a:lnTo>
                  <a:lnTo>
                    <a:pt x="468" y="676"/>
                  </a:lnTo>
                  <a:lnTo>
                    <a:pt x="472" y="670"/>
                  </a:lnTo>
                  <a:lnTo>
                    <a:pt x="475" y="663"/>
                  </a:lnTo>
                  <a:lnTo>
                    <a:pt x="478" y="656"/>
                  </a:lnTo>
                  <a:lnTo>
                    <a:pt x="481" y="648"/>
                  </a:lnTo>
                  <a:lnTo>
                    <a:pt x="484" y="641"/>
                  </a:lnTo>
                  <a:lnTo>
                    <a:pt x="487" y="634"/>
                  </a:lnTo>
                  <a:lnTo>
                    <a:pt x="490" y="626"/>
                  </a:lnTo>
                  <a:lnTo>
                    <a:pt x="493" y="619"/>
                  </a:lnTo>
                  <a:lnTo>
                    <a:pt x="496" y="611"/>
                  </a:lnTo>
                  <a:lnTo>
                    <a:pt x="499" y="603"/>
                  </a:lnTo>
                  <a:lnTo>
                    <a:pt x="502" y="595"/>
                  </a:lnTo>
                  <a:lnTo>
                    <a:pt x="505" y="587"/>
                  </a:lnTo>
                  <a:lnTo>
                    <a:pt x="508" y="579"/>
                  </a:lnTo>
                  <a:lnTo>
                    <a:pt x="511" y="571"/>
                  </a:lnTo>
                  <a:lnTo>
                    <a:pt x="514" y="563"/>
                  </a:lnTo>
                  <a:lnTo>
                    <a:pt x="517" y="554"/>
                  </a:lnTo>
                  <a:lnTo>
                    <a:pt x="520" y="546"/>
                  </a:lnTo>
                  <a:lnTo>
                    <a:pt x="523" y="537"/>
                  </a:lnTo>
                  <a:lnTo>
                    <a:pt x="526" y="528"/>
                  </a:lnTo>
                  <a:lnTo>
                    <a:pt x="529" y="520"/>
                  </a:lnTo>
                  <a:lnTo>
                    <a:pt x="532" y="511"/>
                  </a:lnTo>
                  <a:lnTo>
                    <a:pt x="535" y="502"/>
                  </a:lnTo>
                  <a:lnTo>
                    <a:pt x="538" y="493"/>
                  </a:lnTo>
                  <a:lnTo>
                    <a:pt x="541" y="484"/>
                  </a:lnTo>
                  <a:lnTo>
                    <a:pt x="544" y="475"/>
                  </a:lnTo>
                  <a:lnTo>
                    <a:pt x="548" y="466"/>
                  </a:lnTo>
                  <a:lnTo>
                    <a:pt x="550" y="457"/>
                  </a:lnTo>
                  <a:lnTo>
                    <a:pt x="554" y="447"/>
                  </a:lnTo>
                  <a:lnTo>
                    <a:pt x="557" y="438"/>
                  </a:lnTo>
                  <a:lnTo>
                    <a:pt x="560" y="429"/>
                  </a:lnTo>
                  <a:lnTo>
                    <a:pt x="563" y="419"/>
                  </a:lnTo>
                  <a:lnTo>
                    <a:pt x="566" y="410"/>
                  </a:lnTo>
                  <a:lnTo>
                    <a:pt x="569" y="401"/>
                  </a:lnTo>
                  <a:lnTo>
                    <a:pt x="572" y="391"/>
                  </a:lnTo>
                  <a:lnTo>
                    <a:pt x="575" y="382"/>
                  </a:lnTo>
                  <a:lnTo>
                    <a:pt x="578" y="372"/>
                  </a:lnTo>
                  <a:lnTo>
                    <a:pt x="581" y="363"/>
                  </a:lnTo>
                  <a:lnTo>
                    <a:pt x="584" y="353"/>
                  </a:lnTo>
                  <a:lnTo>
                    <a:pt x="587" y="344"/>
                  </a:lnTo>
                  <a:lnTo>
                    <a:pt x="590" y="334"/>
                  </a:lnTo>
                  <a:lnTo>
                    <a:pt x="593" y="325"/>
                  </a:lnTo>
                  <a:lnTo>
                    <a:pt x="596" y="315"/>
                  </a:lnTo>
                  <a:lnTo>
                    <a:pt x="599" y="306"/>
                  </a:lnTo>
                  <a:lnTo>
                    <a:pt x="602" y="297"/>
                  </a:lnTo>
                  <a:lnTo>
                    <a:pt x="605" y="287"/>
                  </a:lnTo>
                  <a:lnTo>
                    <a:pt x="608" y="278"/>
                  </a:lnTo>
                  <a:lnTo>
                    <a:pt x="611" y="269"/>
                  </a:lnTo>
                  <a:lnTo>
                    <a:pt x="614" y="260"/>
                  </a:lnTo>
                  <a:lnTo>
                    <a:pt x="617" y="251"/>
                  </a:lnTo>
                  <a:lnTo>
                    <a:pt x="620" y="242"/>
                  </a:lnTo>
                  <a:lnTo>
                    <a:pt x="623" y="233"/>
                  </a:lnTo>
                  <a:lnTo>
                    <a:pt x="627" y="224"/>
                  </a:lnTo>
                  <a:lnTo>
                    <a:pt x="630" y="215"/>
                  </a:lnTo>
                  <a:lnTo>
                    <a:pt x="633" y="206"/>
                  </a:lnTo>
                  <a:lnTo>
                    <a:pt x="636" y="198"/>
                  </a:lnTo>
                  <a:lnTo>
                    <a:pt x="639" y="189"/>
                  </a:lnTo>
                  <a:lnTo>
                    <a:pt x="642" y="181"/>
                  </a:lnTo>
                  <a:lnTo>
                    <a:pt x="645" y="173"/>
                  </a:lnTo>
                  <a:lnTo>
                    <a:pt x="648" y="164"/>
                  </a:lnTo>
                  <a:lnTo>
                    <a:pt x="651" y="156"/>
                  </a:lnTo>
                  <a:lnTo>
                    <a:pt x="654" y="149"/>
                  </a:lnTo>
                  <a:lnTo>
                    <a:pt x="657" y="141"/>
                  </a:lnTo>
                  <a:lnTo>
                    <a:pt x="660" y="133"/>
                  </a:lnTo>
                  <a:lnTo>
                    <a:pt x="663" y="126"/>
                  </a:lnTo>
                  <a:lnTo>
                    <a:pt x="666" y="119"/>
                  </a:lnTo>
                  <a:lnTo>
                    <a:pt x="669" y="112"/>
                  </a:lnTo>
                  <a:lnTo>
                    <a:pt x="672" y="105"/>
                  </a:lnTo>
                  <a:lnTo>
                    <a:pt x="675" y="98"/>
                  </a:lnTo>
                  <a:lnTo>
                    <a:pt x="678" y="91"/>
                  </a:lnTo>
                  <a:lnTo>
                    <a:pt x="681" y="85"/>
                  </a:lnTo>
                  <a:lnTo>
                    <a:pt x="684" y="79"/>
                  </a:lnTo>
                  <a:lnTo>
                    <a:pt x="687" y="73"/>
                  </a:lnTo>
                  <a:lnTo>
                    <a:pt x="690" y="67"/>
                  </a:lnTo>
                  <a:lnTo>
                    <a:pt x="693" y="62"/>
                  </a:lnTo>
                  <a:lnTo>
                    <a:pt x="696" y="56"/>
                  </a:lnTo>
                  <a:lnTo>
                    <a:pt x="699" y="51"/>
                  </a:lnTo>
                  <a:lnTo>
                    <a:pt x="703" y="46"/>
                  </a:lnTo>
                  <a:lnTo>
                    <a:pt x="706" y="42"/>
                  </a:lnTo>
                  <a:lnTo>
                    <a:pt x="709" y="37"/>
                  </a:lnTo>
                  <a:lnTo>
                    <a:pt x="712" y="33"/>
                  </a:lnTo>
                  <a:lnTo>
                    <a:pt x="715" y="29"/>
                  </a:lnTo>
                  <a:lnTo>
                    <a:pt x="718" y="25"/>
                  </a:lnTo>
                  <a:lnTo>
                    <a:pt x="721" y="22"/>
                  </a:lnTo>
                  <a:lnTo>
                    <a:pt x="724" y="19"/>
                  </a:lnTo>
                  <a:lnTo>
                    <a:pt x="727" y="16"/>
                  </a:lnTo>
                  <a:lnTo>
                    <a:pt x="730" y="13"/>
                  </a:lnTo>
                  <a:lnTo>
                    <a:pt x="733" y="10"/>
                  </a:lnTo>
                  <a:lnTo>
                    <a:pt x="736" y="8"/>
                  </a:lnTo>
                  <a:lnTo>
                    <a:pt x="739" y="6"/>
                  </a:lnTo>
                  <a:lnTo>
                    <a:pt x="742" y="4"/>
                  </a:lnTo>
                  <a:lnTo>
                    <a:pt x="745" y="3"/>
                  </a:lnTo>
                  <a:lnTo>
                    <a:pt x="748" y="2"/>
                  </a:lnTo>
                  <a:lnTo>
                    <a:pt x="751" y="1"/>
                  </a:lnTo>
                  <a:lnTo>
                    <a:pt x="754" y="0"/>
                  </a:lnTo>
                  <a:lnTo>
                    <a:pt x="757" y="0"/>
                  </a:lnTo>
                  <a:lnTo>
                    <a:pt x="760" y="0"/>
                  </a:lnTo>
                  <a:lnTo>
                    <a:pt x="763" y="0"/>
                  </a:lnTo>
                  <a:lnTo>
                    <a:pt x="766" y="0"/>
                  </a:lnTo>
                  <a:lnTo>
                    <a:pt x="769" y="1"/>
                  </a:lnTo>
                  <a:lnTo>
                    <a:pt x="772" y="2"/>
                  </a:lnTo>
                  <a:lnTo>
                    <a:pt x="775" y="3"/>
                  </a:lnTo>
                  <a:lnTo>
                    <a:pt x="778" y="4"/>
                  </a:lnTo>
                  <a:lnTo>
                    <a:pt x="782" y="6"/>
                  </a:lnTo>
                  <a:lnTo>
                    <a:pt x="785" y="8"/>
                  </a:lnTo>
                  <a:lnTo>
                    <a:pt x="788" y="10"/>
                  </a:lnTo>
                  <a:lnTo>
                    <a:pt x="791" y="13"/>
                  </a:lnTo>
                  <a:lnTo>
                    <a:pt x="794" y="16"/>
                  </a:lnTo>
                  <a:lnTo>
                    <a:pt x="797" y="19"/>
                  </a:lnTo>
                  <a:lnTo>
                    <a:pt x="800" y="22"/>
                  </a:lnTo>
                  <a:lnTo>
                    <a:pt x="803" y="25"/>
                  </a:lnTo>
                  <a:lnTo>
                    <a:pt x="806" y="29"/>
                  </a:lnTo>
                  <a:lnTo>
                    <a:pt x="809" y="33"/>
                  </a:lnTo>
                  <a:lnTo>
                    <a:pt x="812" y="37"/>
                  </a:lnTo>
                  <a:lnTo>
                    <a:pt x="815" y="42"/>
                  </a:lnTo>
                  <a:lnTo>
                    <a:pt x="818" y="46"/>
                  </a:lnTo>
                  <a:lnTo>
                    <a:pt x="821" y="51"/>
                  </a:lnTo>
                  <a:lnTo>
                    <a:pt x="824" y="56"/>
                  </a:lnTo>
                  <a:lnTo>
                    <a:pt x="827" y="62"/>
                  </a:lnTo>
                  <a:lnTo>
                    <a:pt x="830" y="67"/>
                  </a:lnTo>
                  <a:lnTo>
                    <a:pt x="833" y="73"/>
                  </a:lnTo>
                  <a:lnTo>
                    <a:pt x="836" y="79"/>
                  </a:lnTo>
                  <a:lnTo>
                    <a:pt x="839" y="85"/>
                  </a:lnTo>
                  <a:lnTo>
                    <a:pt x="842" y="91"/>
                  </a:lnTo>
                  <a:lnTo>
                    <a:pt x="845" y="98"/>
                  </a:lnTo>
                  <a:lnTo>
                    <a:pt x="848" y="105"/>
                  </a:lnTo>
                  <a:lnTo>
                    <a:pt x="851" y="112"/>
                  </a:lnTo>
                  <a:lnTo>
                    <a:pt x="854" y="119"/>
                  </a:lnTo>
                  <a:lnTo>
                    <a:pt x="858" y="126"/>
                  </a:lnTo>
                  <a:lnTo>
                    <a:pt x="861" y="133"/>
                  </a:lnTo>
                  <a:lnTo>
                    <a:pt x="864" y="141"/>
                  </a:lnTo>
                  <a:lnTo>
                    <a:pt x="867" y="149"/>
                  </a:lnTo>
                  <a:lnTo>
                    <a:pt x="870" y="156"/>
                  </a:lnTo>
                  <a:lnTo>
                    <a:pt x="873" y="164"/>
                  </a:lnTo>
                  <a:lnTo>
                    <a:pt x="876" y="173"/>
                  </a:lnTo>
                  <a:lnTo>
                    <a:pt x="879" y="181"/>
                  </a:lnTo>
                  <a:lnTo>
                    <a:pt x="882" y="189"/>
                  </a:lnTo>
                  <a:lnTo>
                    <a:pt x="885" y="198"/>
                  </a:lnTo>
                  <a:lnTo>
                    <a:pt x="888" y="206"/>
                  </a:lnTo>
                  <a:lnTo>
                    <a:pt x="891" y="215"/>
                  </a:lnTo>
                  <a:lnTo>
                    <a:pt x="894" y="224"/>
                  </a:lnTo>
                  <a:lnTo>
                    <a:pt x="897" y="233"/>
                  </a:lnTo>
                  <a:lnTo>
                    <a:pt x="900" y="242"/>
                  </a:lnTo>
                  <a:lnTo>
                    <a:pt x="903" y="251"/>
                  </a:lnTo>
                  <a:lnTo>
                    <a:pt x="906" y="260"/>
                  </a:lnTo>
                  <a:lnTo>
                    <a:pt x="909" y="269"/>
                  </a:lnTo>
                  <a:lnTo>
                    <a:pt x="912" y="278"/>
                  </a:lnTo>
                  <a:lnTo>
                    <a:pt x="915" y="287"/>
                  </a:lnTo>
                  <a:lnTo>
                    <a:pt x="918" y="297"/>
                  </a:lnTo>
                  <a:lnTo>
                    <a:pt x="921" y="306"/>
                  </a:lnTo>
                  <a:lnTo>
                    <a:pt x="924" y="315"/>
                  </a:lnTo>
                  <a:lnTo>
                    <a:pt x="927" y="325"/>
                  </a:lnTo>
                  <a:lnTo>
                    <a:pt x="930" y="334"/>
                  </a:lnTo>
                  <a:lnTo>
                    <a:pt x="934" y="344"/>
                  </a:lnTo>
                  <a:lnTo>
                    <a:pt x="937" y="353"/>
                  </a:lnTo>
                  <a:lnTo>
                    <a:pt x="940" y="363"/>
                  </a:lnTo>
                  <a:lnTo>
                    <a:pt x="943" y="372"/>
                  </a:lnTo>
                  <a:lnTo>
                    <a:pt x="946" y="382"/>
                  </a:lnTo>
                  <a:lnTo>
                    <a:pt x="949" y="391"/>
                  </a:lnTo>
                  <a:lnTo>
                    <a:pt x="952" y="401"/>
                  </a:lnTo>
                  <a:lnTo>
                    <a:pt x="955" y="410"/>
                  </a:lnTo>
                  <a:lnTo>
                    <a:pt x="958" y="419"/>
                  </a:lnTo>
                  <a:lnTo>
                    <a:pt x="961" y="429"/>
                  </a:lnTo>
                  <a:lnTo>
                    <a:pt x="964" y="438"/>
                  </a:lnTo>
                  <a:lnTo>
                    <a:pt x="967" y="447"/>
                  </a:lnTo>
                  <a:lnTo>
                    <a:pt x="970" y="457"/>
                  </a:lnTo>
                  <a:lnTo>
                    <a:pt x="973" y="466"/>
                  </a:lnTo>
                  <a:lnTo>
                    <a:pt x="976" y="475"/>
                  </a:lnTo>
                  <a:lnTo>
                    <a:pt x="979" y="484"/>
                  </a:lnTo>
                  <a:lnTo>
                    <a:pt x="982" y="493"/>
                  </a:lnTo>
                  <a:lnTo>
                    <a:pt x="985" y="502"/>
                  </a:lnTo>
                  <a:lnTo>
                    <a:pt x="988" y="511"/>
                  </a:lnTo>
                  <a:lnTo>
                    <a:pt x="991" y="520"/>
                  </a:lnTo>
                  <a:lnTo>
                    <a:pt x="994" y="528"/>
                  </a:lnTo>
                  <a:lnTo>
                    <a:pt x="997" y="537"/>
                  </a:lnTo>
                  <a:lnTo>
                    <a:pt x="1000" y="546"/>
                  </a:lnTo>
                  <a:lnTo>
                    <a:pt x="1003" y="554"/>
                  </a:lnTo>
                  <a:lnTo>
                    <a:pt x="1006" y="563"/>
                  </a:lnTo>
                  <a:lnTo>
                    <a:pt x="1010" y="571"/>
                  </a:lnTo>
                  <a:lnTo>
                    <a:pt x="1013" y="579"/>
                  </a:lnTo>
                  <a:lnTo>
                    <a:pt x="1016" y="587"/>
                  </a:lnTo>
                  <a:lnTo>
                    <a:pt x="1019" y="595"/>
                  </a:lnTo>
                  <a:lnTo>
                    <a:pt x="1022" y="603"/>
                  </a:lnTo>
                  <a:lnTo>
                    <a:pt x="1025" y="611"/>
                  </a:lnTo>
                  <a:lnTo>
                    <a:pt x="1028" y="619"/>
                  </a:lnTo>
                  <a:lnTo>
                    <a:pt x="1031" y="626"/>
                  </a:lnTo>
                  <a:lnTo>
                    <a:pt x="1034" y="634"/>
                  </a:lnTo>
                  <a:lnTo>
                    <a:pt x="1037" y="641"/>
                  </a:lnTo>
                  <a:lnTo>
                    <a:pt x="1040" y="648"/>
                  </a:lnTo>
                  <a:lnTo>
                    <a:pt x="1043" y="656"/>
                  </a:lnTo>
                  <a:lnTo>
                    <a:pt x="1046" y="663"/>
                  </a:lnTo>
                  <a:lnTo>
                    <a:pt x="1049" y="670"/>
                  </a:lnTo>
                  <a:lnTo>
                    <a:pt x="1052" y="676"/>
                  </a:lnTo>
                  <a:lnTo>
                    <a:pt x="1055" y="683"/>
                  </a:lnTo>
                  <a:lnTo>
                    <a:pt x="1058" y="690"/>
                  </a:lnTo>
                  <a:lnTo>
                    <a:pt x="1061" y="696"/>
                  </a:lnTo>
                  <a:lnTo>
                    <a:pt x="1064" y="702"/>
                  </a:lnTo>
                  <a:lnTo>
                    <a:pt x="1067" y="709"/>
                  </a:lnTo>
                  <a:lnTo>
                    <a:pt x="1070" y="715"/>
                  </a:lnTo>
                  <a:lnTo>
                    <a:pt x="1073" y="721"/>
                  </a:lnTo>
                  <a:lnTo>
                    <a:pt x="1076" y="727"/>
                  </a:lnTo>
                  <a:lnTo>
                    <a:pt x="1079" y="732"/>
                  </a:lnTo>
                  <a:lnTo>
                    <a:pt x="1082" y="738"/>
                  </a:lnTo>
                  <a:lnTo>
                    <a:pt x="1085" y="744"/>
                  </a:lnTo>
                  <a:lnTo>
                    <a:pt x="1089" y="749"/>
                  </a:lnTo>
                  <a:lnTo>
                    <a:pt x="1092" y="754"/>
                  </a:lnTo>
                  <a:lnTo>
                    <a:pt x="1095" y="759"/>
                  </a:lnTo>
                  <a:lnTo>
                    <a:pt x="1098" y="764"/>
                  </a:lnTo>
                  <a:lnTo>
                    <a:pt x="1101" y="769"/>
                  </a:lnTo>
                  <a:lnTo>
                    <a:pt x="1104" y="774"/>
                  </a:lnTo>
                  <a:lnTo>
                    <a:pt x="1107" y="779"/>
                  </a:lnTo>
                  <a:lnTo>
                    <a:pt x="1110" y="783"/>
                  </a:lnTo>
                  <a:lnTo>
                    <a:pt x="1113" y="788"/>
                  </a:lnTo>
                  <a:lnTo>
                    <a:pt x="1116" y="792"/>
                  </a:lnTo>
                  <a:lnTo>
                    <a:pt x="1119" y="797"/>
                  </a:lnTo>
                  <a:lnTo>
                    <a:pt x="1122" y="801"/>
                  </a:lnTo>
                  <a:lnTo>
                    <a:pt x="1125" y="805"/>
                  </a:lnTo>
                  <a:lnTo>
                    <a:pt x="1128" y="809"/>
                  </a:lnTo>
                  <a:lnTo>
                    <a:pt x="1131" y="813"/>
                  </a:lnTo>
                  <a:lnTo>
                    <a:pt x="1134" y="816"/>
                  </a:lnTo>
                  <a:lnTo>
                    <a:pt x="1137" y="820"/>
                  </a:lnTo>
                  <a:lnTo>
                    <a:pt x="1140" y="824"/>
                  </a:lnTo>
                  <a:lnTo>
                    <a:pt x="1143" y="827"/>
                  </a:lnTo>
                  <a:lnTo>
                    <a:pt x="1146" y="830"/>
                  </a:lnTo>
                  <a:lnTo>
                    <a:pt x="1149" y="834"/>
                  </a:lnTo>
                  <a:lnTo>
                    <a:pt x="1152" y="837"/>
                  </a:lnTo>
                  <a:lnTo>
                    <a:pt x="1155" y="840"/>
                  </a:lnTo>
                  <a:lnTo>
                    <a:pt x="1158" y="843"/>
                  </a:lnTo>
                  <a:lnTo>
                    <a:pt x="1161" y="846"/>
                  </a:lnTo>
                  <a:lnTo>
                    <a:pt x="1165" y="849"/>
                  </a:lnTo>
                  <a:lnTo>
                    <a:pt x="1168" y="851"/>
                  </a:lnTo>
                  <a:lnTo>
                    <a:pt x="1171" y="854"/>
                  </a:lnTo>
                  <a:lnTo>
                    <a:pt x="1174" y="856"/>
                  </a:lnTo>
                  <a:lnTo>
                    <a:pt x="1177" y="859"/>
                  </a:lnTo>
                  <a:lnTo>
                    <a:pt x="1180" y="861"/>
                  </a:lnTo>
                  <a:lnTo>
                    <a:pt x="1183" y="864"/>
                  </a:lnTo>
                  <a:lnTo>
                    <a:pt x="1186" y="866"/>
                  </a:lnTo>
                  <a:lnTo>
                    <a:pt x="1189" y="868"/>
                  </a:lnTo>
                  <a:lnTo>
                    <a:pt x="1192" y="870"/>
                  </a:lnTo>
                  <a:lnTo>
                    <a:pt x="1195" y="872"/>
                  </a:lnTo>
                  <a:lnTo>
                    <a:pt x="1198" y="874"/>
                  </a:lnTo>
                  <a:lnTo>
                    <a:pt x="1201" y="876"/>
                  </a:lnTo>
                  <a:lnTo>
                    <a:pt x="1204" y="878"/>
                  </a:lnTo>
                  <a:lnTo>
                    <a:pt x="1207" y="880"/>
                  </a:lnTo>
                  <a:lnTo>
                    <a:pt x="1210" y="881"/>
                  </a:lnTo>
                  <a:lnTo>
                    <a:pt x="1213" y="883"/>
                  </a:lnTo>
                  <a:lnTo>
                    <a:pt x="1216" y="885"/>
                  </a:lnTo>
                  <a:lnTo>
                    <a:pt x="1219" y="886"/>
                  </a:lnTo>
                  <a:lnTo>
                    <a:pt x="1222" y="888"/>
                  </a:lnTo>
                  <a:lnTo>
                    <a:pt x="1225" y="889"/>
                  </a:lnTo>
                  <a:lnTo>
                    <a:pt x="1228" y="890"/>
                  </a:lnTo>
                  <a:lnTo>
                    <a:pt x="1231" y="892"/>
                  </a:lnTo>
                  <a:lnTo>
                    <a:pt x="1234" y="893"/>
                  </a:lnTo>
                  <a:lnTo>
                    <a:pt x="1237" y="894"/>
                  </a:lnTo>
                  <a:lnTo>
                    <a:pt x="1241" y="895"/>
                  </a:lnTo>
                  <a:lnTo>
                    <a:pt x="1244" y="896"/>
                  </a:lnTo>
                  <a:lnTo>
                    <a:pt x="1247" y="898"/>
                  </a:lnTo>
                  <a:lnTo>
                    <a:pt x="1250" y="899"/>
                  </a:lnTo>
                  <a:lnTo>
                    <a:pt x="1253" y="900"/>
                  </a:lnTo>
                  <a:lnTo>
                    <a:pt x="1256" y="901"/>
                  </a:lnTo>
                  <a:lnTo>
                    <a:pt x="1259" y="901"/>
                  </a:lnTo>
                  <a:lnTo>
                    <a:pt x="1262" y="902"/>
                  </a:lnTo>
                  <a:lnTo>
                    <a:pt x="1265" y="903"/>
                  </a:lnTo>
                  <a:lnTo>
                    <a:pt x="1268" y="904"/>
                  </a:lnTo>
                  <a:lnTo>
                    <a:pt x="1271" y="905"/>
                  </a:lnTo>
                  <a:lnTo>
                    <a:pt x="1274" y="906"/>
                  </a:lnTo>
                  <a:lnTo>
                    <a:pt x="1277" y="906"/>
                  </a:lnTo>
                  <a:lnTo>
                    <a:pt x="1280" y="907"/>
                  </a:lnTo>
                  <a:lnTo>
                    <a:pt x="1283" y="908"/>
                  </a:lnTo>
                  <a:lnTo>
                    <a:pt x="1286" y="908"/>
                  </a:lnTo>
                  <a:lnTo>
                    <a:pt x="1289" y="909"/>
                  </a:lnTo>
                  <a:lnTo>
                    <a:pt x="1292" y="909"/>
                  </a:lnTo>
                  <a:lnTo>
                    <a:pt x="1295" y="910"/>
                  </a:lnTo>
                  <a:lnTo>
                    <a:pt x="1298" y="910"/>
                  </a:lnTo>
                  <a:lnTo>
                    <a:pt x="1301" y="911"/>
                  </a:lnTo>
                  <a:lnTo>
                    <a:pt x="1304" y="911"/>
                  </a:lnTo>
                  <a:lnTo>
                    <a:pt x="1307" y="912"/>
                  </a:lnTo>
                  <a:lnTo>
                    <a:pt x="1310" y="912"/>
                  </a:lnTo>
                  <a:lnTo>
                    <a:pt x="1313" y="913"/>
                  </a:lnTo>
                  <a:lnTo>
                    <a:pt x="1317" y="913"/>
                  </a:lnTo>
                  <a:lnTo>
                    <a:pt x="1320" y="914"/>
                  </a:lnTo>
                  <a:lnTo>
                    <a:pt x="1323" y="914"/>
                  </a:lnTo>
                  <a:lnTo>
                    <a:pt x="1326" y="914"/>
                  </a:lnTo>
                  <a:lnTo>
                    <a:pt x="1329" y="915"/>
                  </a:lnTo>
                  <a:lnTo>
                    <a:pt x="1332" y="915"/>
                  </a:lnTo>
                  <a:lnTo>
                    <a:pt x="1335" y="915"/>
                  </a:lnTo>
                  <a:lnTo>
                    <a:pt x="1338" y="916"/>
                  </a:lnTo>
                  <a:lnTo>
                    <a:pt x="1341" y="916"/>
                  </a:lnTo>
                  <a:lnTo>
                    <a:pt x="1344" y="916"/>
                  </a:lnTo>
                  <a:lnTo>
                    <a:pt x="1347" y="916"/>
                  </a:lnTo>
                  <a:lnTo>
                    <a:pt x="1350" y="917"/>
                  </a:lnTo>
                  <a:lnTo>
                    <a:pt x="1353" y="917"/>
                  </a:lnTo>
                  <a:lnTo>
                    <a:pt x="1356" y="917"/>
                  </a:lnTo>
                  <a:lnTo>
                    <a:pt x="1359" y="917"/>
                  </a:lnTo>
                  <a:lnTo>
                    <a:pt x="1362" y="917"/>
                  </a:lnTo>
                  <a:lnTo>
                    <a:pt x="1365" y="918"/>
                  </a:lnTo>
                  <a:lnTo>
                    <a:pt x="1368" y="918"/>
                  </a:lnTo>
                  <a:lnTo>
                    <a:pt x="1371" y="918"/>
                  </a:lnTo>
                  <a:lnTo>
                    <a:pt x="1374" y="918"/>
                  </a:lnTo>
                  <a:lnTo>
                    <a:pt x="1377" y="918"/>
                  </a:lnTo>
                  <a:lnTo>
                    <a:pt x="1380" y="918"/>
                  </a:lnTo>
                  <a:lnTo>
                    <a:pt x="1383" y="918"/>
                  </a:lnTo>
                  <a:lnTo>
                    <a:pt x="1386" y="919"/>
                  </a:lnTo>
                  <a:lnTo>
                    <a:pt x="1389" y="919"/>
                  </a:lnTo>
                  <a:lnTo>
                    <a:pt x="1392" y="919"/>
                  </a:lnTo>
                  <a:lnTo>
                    <a:pt x="1396" y="919"/>
                  </a:lnTo>
                  <a:lnTo>
                    <a:pt x="1399" y="919"/>
                  </a:lnTo>
                  <a:lnTo>
                    <a:pt x="1402" y="919"/>
                  </a:lnTo>
                  <a:lnTo>
                    <a:pt x="1405" y="919"/>
                  </a:lnTo>
                  <a:lnTo>
                    <a:pt x="1408" y="919"/>
                  </a:lnTo>
                  <a:lnTo>
                    <a:pt x="1411" y="919"/>
                  </a:lnTo>
                  <a:lnTo>
                    <a:pt x="1414" y="919"/>
                  </a:lnTo>
                  <a:lnTo>
                    <a:pt x="1417" y="920"/>
                  </a:lnTo>
                  <a:lnTo>
                    <a:pt x="1420" y="920"/>
                  </a:lnTo>
                  <a:lnTo>
                    <a:pt x="1423" y="920"/>
                  </a:lnTo>
                  <a:lnTo>
                    <a:pt x="1426" y="920"/>
                  </a:lnTo>
                  <a:lnTo>
                    <a:pt x="1429" y="920"/>
                  </a:lnTo>
                  <a:lnTo>
                    <a:pt x="1432" y="920"/>
                  </a:lnTo>
                  <a:lnTo>
                    <a:pt x="1435" y="920"/>
                  </a:lnTo>
                  <a:lnTo>
                    <a:pt x="1438" y="920"/>
                  </a:lnTo>
                  <a:lnTo>
                    <a:pt x="1441" y="920"/>
                  </a:lnTo>
                  <a:lnTo>
                    <a:pt x="1444" y="920"/>
                  </a:lnTo>
                  <a:lnTo>
                    <a:pt x="1447" y="920"/>
                  </a:lnTo>
                  <a:lnTo>
                    <a:pt x="1450" y="920"/>
                  </a:lnTo>
                  <a:lnTo>
                    <a:pt x="1453" y="920"/>
                  </a:lnTo>
                  <a:lnTo>
                    <a:pt x="1456" y="920"/>
                  </a:lnTo>
                  <a:lnTo>
                    <a:pt x="1459" y="920"/>
                  </a:lnTo>
                  <a:lnTo>
                    <a:pt x="1462" y="920"/>
                  </a:lnTo>
                  <a:lnTo>
                    <a:pt x="1465" y="920"/>
                  </a:lnTo>
                  <a:lnTo>
                    <a:pt x="1468" y="920"/>
                  </a:lnTo>
                  <a:lnTo>
                    <a:pt x="1472" y="920"/>
                  </a:lnTo>
                  <a:lnTo>
                    <a:pt x="1475" y="920"/>
                  </a:lnTo>
                  <a:lnTo>
                    <a:pt x="1478" y="920"/>
                  </a:lnTo>
                  <a:lnTo>
                    <a:pt x="1481" y="920"/>
                  </a:lnTo>
                  <a:lnTo>
                    <a:pt x="1484" y="920"/>
                  </a:lnTo>
                  <a:lnTo>
                    <a:pt x="1487" y="920"/>
                  </a:lnTo>
                  <a:lnTo>
                    <a:pt x="1490" y="920"/>
                  </a:lnTo>
                  <a:lnTo>
                    <a:pt x="1493" y="920"/>
                  </a:lnTo>
                  <a:lnTo>
                    <a:pt x="1496" y="920"/>
                  </a:lnTo>
                  <a:lnTo>
                    <a:pt x="1499" y="920"/>
                  </a:lnTo>
                  <a:lnTo>
                    <a:pt x="1502" y="920"/>
                  </a:lnTo>
                  <a:lnTo>
                    <a:pt x="1505" y="920"/>
                  </a:lnTo>
                  <a:lnTo>
                    <a:pt x="1508" y="920"/>
                  </a:lnTo>
                  <a:lnTo>
                    <a:pt x="1511" y="920"/>
                  </a:lnTo>
                  <a:lnTo>
                    <a:pt x="1514" y="920"/>
                  </a:lnTo>
                  <a:lnTo>
                    <a:pt x="1517" y="920"/>
                  </a:lnTo>
                  <a:lnTo>
                    <a:pt x="1520" y="920"/>
                  </a:lnTo>
                </a:path>
              </a:pathLst>
            </a:custGeom>
            <a:noFill/>
            <a:ln w="28575">
              <a:solidFill>
                <a:schemeClr val="accent2"/>
              </a:solidFill>
              <a:round/>
            </a:ln>
          </p:spPr>
          <p:txBody>
            <a:bodyPr/>
            <a:lstStyle/>
            <a:p/>
          </p:txBody>
        </p:sp>
      </p:grpSp>
      <p:cxnSp>
        <p:nvCxnSpPr>
          <p:cNvPr id="13324" name="Line 59"/>
          <p:cNvCxnSpPr/>
          <p:nvPr/>
        </p:nvCxnSpPr>
        <p:spPr>
          <a:xfrm flipH="1">
            <a:off x="10020300" y="4640263"/>
            <a:ext cx="1588" cy="1790700"/>
          </a:xfrm>
          <a:prstGeom prst="line">
            <a:avLst/>
          </a:prstGeom>
          <a:noFill/>
          <a:ln w="19050">
            <a:solidFill>
              <a:schemeClr val="tx1"/>
            </a:solidFill>
            <a:prstDash val="dash"/>
            <a:miter lim="800000"/>
          </a:ln>
        </p:spPr>
      </p:cxnSp>
      <p:sp>
        <p:nvSpPr>
          <p:cNvPr id="13325" name="文本框 65"/>
          <p:cNvSpPr/>
          <p:nvPr/>
        </p:nvSpPr>
        <p:spPr>
          <a:xfrm>
            <a:off x="3563938" y="3573463"/>
            <a:ext cx="804862" cy="5842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3200" b="1">
                <a:solidFill>
                  <a:srgbClr val="FF0000"/>
                </a:solidFill>
                <a:latin typeface="Times New Roman" panose="02020603050405020304" pitchFamily="18" charset="0"/>
                <a:ea typeface="Times New Roman" panose="02020603050405020304" pitchFamily="18" charset="0"/>
              </a:rPr>
              <a:t>0.5</a:t>
            </a:r>
            <a:endParaRPr lang="zh-CN" altLang="en-US" sz="3200" b="1">
              <a:solidFill>
                <a:srgbClr val="FF0000"/>
              </a:solidFill>
              <a:latin typeface="Times New Roman" panose="02020603050405020304" pitchFamily="18" charset="0"/>
              <a:ea typeface="Times New Roman" panose="02020603050405020304" pitchFamily="18" charset="0"/>
            </a:endParaRPr>
          </a:p>
        </p:txBody>
      </p:sp>
      <p:sp>
        <p:nvSpPr>
          <p:cNvPr id="13326" name="文本框 66"/>
          <p:cNvSpPr/>
          <p:nvPr/>
        </p:nvSpPr>
        <p:spPr>
          <a:xfrm>
            <a:off x="3570288" y="4202113"/>
            <a:ext cx="804862" cy="585787"/>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3200" b="1">
                <a:solidFill>
                  <a:srgbClr val="FF0000"/>
                </a:solidFill>
                <a:latin typeface="Times New Roman" panose="02020603050405020304" pitchFamily="18" charset="0"/>
                <a:ea typeface="Times New Roman" panose="02020603050405020304" pitchFamily="18" charset="0"/>
              </a:rPr>
              <a:t>1-</a:t>
            </a:r>
            <a:r>
              <a:rPr lang="en-US" altLang="zh-CN" sz="3200" b="1" i="1">
                <a:solidFill>
                  <a:srgbClr val="FF0000"/>
                </a:solidFill>
                <a:latin typeface="Times New Roman" panose="02020603050405020304" pitchFamily="18" charset="0"/>
                <a:ea typeface="Times New Roman" panose="02020603050405020304" pitchFamily="18" charset="0"/>
              </a:rPr>
              <a:t>a</a:t>
            </a:r>
            <a:endParaRPr lang="zh-CN" altLang="en-US" sz="3200" b="1" i="1">
              <a:solidFill>
                <a:srgbClr val="FF0000"/>
              </a:solidFill>
              <a:latin typeface="Times New Roman" panose="02020603050405020304" pitchFamily="18" charset="0"/>
              <a:ea typeface="Times New Roman" panose="02020603050405020304" pitchFamily="18" charset="0"/>
            </a:endParaRPr>
          </a:p>
        </p:txBody>
      </p:sp>
      <p:sp>
        <p:nvSpPr>
          <p:cNvPr id="13327" name="文本框 67"/>
          <p:cNvSpPr/>
          <p:nvPr/>
        </p:nvSpPr>
        <p:spPr>
          <a:xfrm>
            <a:off x="3536950" y="4808538"/>
            <a:ext cx="1169988" cy="5842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3200" b="1">
                <a:solidFill>
                  <a:srgbClr val="FF0000"/>
                </a:solidFill>
                <a:latin typeface="Times New Roman" panose="02020603050405020304" pitchFamily="18" charset="0"/>
                <a:ea typeface="Times New Roman" panose="02020603050405020304" pitchFamily="18" charset="0"/>
              </a:rPr>
              <a:t>0.5-</a:t>
            </a:r>
            <a:r>
              <a:rPr lang="en-US" altLang="zh-CN" sz="3200" b="1" i="1">
                <a:solidFill>
                  <a:srgbClr val="FF0000"/>
                </a:solidFill>
                <a:latin typeface="Times New Roman" panose="02020603050405020304" pitchFamily="18" charset="0"/>
                <a:ea typeface="Times New Roman" panose="02020603050405020304" pitchFamily="18" charset="0"/>
              </a:rPr>
              <a:t>a</a:t>
            </a:r>
            <a:endParaRPr lang="zh-CN" altLang="en-US" sz="3200" b="1" i="1">
              <a:solidFill>
                <a:srgbClr val="FF0000"/>
              </a:solidFill>
              <a:latin typeface="Times New Roman" panose="02020603050405020304" pitchFamily="18" charset="0"/>
              <a:ea typeface="Times New Roman" panose="02020603050405020304" pitchFamily="18" charset="0"/>
            </a:endParaRPr>
          </a:p>
        </p:txBody>
      </p:sp>
      <p:sp>
        <p:nvSpPr>
          <p:cNvPr id="13328" name="文本框 68"/>
          <p:cNvSpPr/>
          <p:nvPr/>
        </p:nvSpPr>
        <p:spPr>
          <a:xfrm>
            <a:off x="3563938" y="5402263"/>
            <a:ext cx="804862" cy="5842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3200" b="1">
                <a:solidFill>
                  <a:srgbClr val="FF0000"/>
                </a:solidFill>
                <a:latin typeface="Times New Roman" panose="02020603050405020304" pitchFamily="18" charset="0"/>
                <a:ea typeface="Times New Roman" panose="02020603050405020304" pitchFamily="18" charset="0"/>
              </a:rPr>
              <a:t>1-</a:t>
            </a:r>
            <a:r>
              <a:rPr lang="en-US" altLang="zh-CN" sz="3200" b="1" i="1">
                <a:solidFill>
                  <a:srgbClr val="FF0000"/>
                </a:solidFill>
                <a:latin typeface="Times New Roman" panose="02020603050405020304" pitchFamily="18" charset="0"/>
                <a:ea typeface="Times New Roman" panose="02020603050405020304" pitchFamily="18" charset="0"/>
              </a:rPr>
              <a:t>a</a:t>
            </a:r>
            <a:endParaRPr lang="zh-CN" altLang="en-US" sz="3200" b="1" i="1">
              <a:solidFill>
                <a:srgbClr val="FF0000"/>
              </a:solidFill>
              <a:latin typeface="Times New Roman" panose="02020603050405020304" pitchFamily="18" charset="0"/>
              <a:ea typeface="Times New Roman" panose="02020603050405020304" pitchFamily="18" charset="0"/>
            </a:endParaRPr>
          </a:p>
        </p:txBody>
      </p:sp>
      <p:sp>
        <p:nvSpPr>
          <p:cNvPr id="13329" name="文本框 69"/>
          <p:cNvSpPr/>
          <p:nvPr/>
        </p:nvSpPr>
        <p:spPr>
          <a:xfrm>
            <a:off x="3619500" y="6034088"/>
            <a:ext cx="1087438" cy="5842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sz="3200" b="1">
                <a:solidFill>
                  <a:srgbClr val="FF0000"/>
                </a:solidFill>
                <a:latin typeface="Times New Roman" panose="02020603050405020304" pitchFamily="18" charset="0"/>
                <a:ea typeface="Times New Roman" panose="02020603050405020304" pitchFamily="18" charset="0"/>
              </a:rPr>
              <a:t>1-2</a:t>
            </a:r>
            <a:r>
              <a:rPr lang="en-US" altLang="zh-CN" sz="3200" b="1" i="1">
                <a:solidFill>
                  <a:srgbClr val="FF0000"/>
                </a:solidFill>
                <a:latin typeface="Times New Roman" panose="02020603050405020304" pitchFamily="18" charset="0"/>
                <a:ea typeface="Times New Roman" panose="02020603050405020304" pitchFamily="18" charset="0"/>
              </a:rPr>
              <a:t>a</a:t>
            </a:r>
            <a:endParaRPr lang="zh-CN" altLang="en-US" sz="3200" b="1" i="1">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wipe(left)">
                                      <p:cBhvr>
                                        <p:cTn id="7" dur="500"/>
                                        <p:tgtEl>
                                          <p:spTgt spid="133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318"/>
                                        </p:tgtEl>
                                        <p:attrNameLst>
                                          <p:attrName>style.visibility</p:attrName>
                                        </p:attrNameLst>
                                      </p:cBhvr>
                                      <p:to>
                                        <p:strVal val="visible"/>
                                      </p:to>
                                    </p:set>
                                    <p:animEffect transition="in" filter="wipe(left)">
                                      <p:cBhvr>
                                        <p:cTn id="12" dur="500"/>
                                        <p:tgtEl>
                                          <p:spTgt spid="133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319"/>
                                        </p:tgtEl>
                                        <p:attrNameLst>
                                          <p:attrName>style.visibility</p:attrName>
                                        </p:attrNameLst>
                                      </p:cBhvr>
                                      <p:to>
                                        <p:strVal val="visible"/>
                                      </p:to>
                                    </p:set>
                                    <p:animEffect transition="in" filter="wipe(left)">
                                      <p:cBhvr>
                                        <p:cTn id="17" dur="500"/>
                                        <p:tgtEl>
                                          <p:spTgt spid="1331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3320"/>
                                        </p:tgtEl>
                                        <p:attrNameLst>
                                          <p:attrName>style.visibility</p:attrName>
                                        </p:attrNameLst>
                                      </p:cBhvr>
                                      <p:to>
                                        <p:strVal val="visible"/>
                                      </p:to>
                                    </p:set>
                                    <p:animEffect transition="in" filter="wipe(left)">
                                      <p:cBhvr>
                                        <p:cTn id="22" dur="500"/>
                                        <p:tgtEl>
                                          <p:spTgt spid="1332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3321"/>
                                        </p:tgtEl>
                                        <p:attrNameLst>
                                          <p:attrName>style.visibility</p:attrName>
                                        </p:attrNameLst>
                                      </p:cBhvr>
                                      <p:to>
                                        <p:strVal val="visible"/>
                                      </p:to>
                                    </p:set>
                                    <p:animEffect transition="in" filter="wipe(left)">
                                      <p:cBhvr>
                                        <p:cTn id="27" dur="500"/>
                                        <p:tgtEl>
                                          <p:spTgt spid="1332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3322"/>
                                        </p:tgtEl>
                                        <p:attrNameLst>
                                          <p:attrName>style.visibility</p:attrName>
                                        </p:attrNameLst>
                                      </p:cBhvr>
                                      <p:to>
                                        <p:strVal val="visible"/>
                                      </p:to>
                                    </p:set>
                                    <p:animEffect transition="in" filter="wipe(left)">
                                      <p:cBhvr>
                                        <p:cTn id="32" dur="500"/>
                                        <p:tgtEl>
                                          <p:spTgt spid="13322"/>
                                        </p:tgtEl>
                                      </p:cBhvr>
                                    </p:animEffect>
                                  </p:childTnLst>
                                </p:cTn>
                              </p:par>
                            </p:childTnLst>
                          </p:cTn>
                        </p:par>
                        <p:par>
                          <p:cTn id="33" fill="hold">
                            <p:stCondLst>
                              <p:cond delay="500"/>
                            </p:stCondLst>
                            <p:childTnLst>
                              <p:par>
                                <p:cTn id="34" presetID="22" presetClass="entr" presetSubtype="8" fill="hold" nodeType="afterEffect">
                                  <p:stCondLst>
                                    <p:cond delay="0"/>
                                  </p:stCondLst>
                                  <p:childTnLst>
                                    <p:set>
                                      <p:cBhvr>
                                        <p:cTn id="35" dur="1" fill="hold">
                                          <p:stCondLst>
                                            <p:cond delay="0"/>
                                          </p:stCondLst>
                                        </p:cTn>
                                        <p:tgtEl>
                                          <p:spTgt spid="13323"/>
                                        </p:tgtEl>
                                        <p:attrNameLst>
                                          <p:attrName>style.visibility</p:attrName>
                                        </p:attrNameLst>
                                      </p:cBhvr>
                                      <p:to>
                                        <p:strVal val="visible"/>
                                      </p:to>
                                    </p:set>
                                    <p:animEffect transition="in" filter="wipe(left)">
                                      <p:cBhvr>
                                        <p:cTn id="36" dur="500"/>
                                        <p:tgtEl>
                                          <p:spTgt spid="13323"/>
                                        </p:tgtEl>
                                      </p:cBhvr>
                                    </p:animEffect>
                                  </p:childTnLst>
                                </p:cTn>
                              </p:par>
                            </p:childTnLst>
                          </p:cTn>
                        </p:par>
                        <p:par>
                          <p:cTn id="37" fill="hold">
                            <p:stCondLst>
                              <p:cond delay="1000"/>
                            </p:stCondLst>
                            <p:childTnLst>
                              <p:par>
                                <p:cTn id="38" presetID="22" presetClass="entr" presetSubtype="4" fill="hold" nodeType="afterEffect">
                                  <p:stCondLst>
                                    <p:cond delay="0"/>
                                  </p:stCondLst>
                                  <p:childTnLst>
                                    <p:set>
                                      <p:cBhvr>
                                        <p:cTn id="39" dur="1" fill="hold">
                                          <p:stCondLst>
                                            <p:cond delay="0"/>
                                          </p:stCondLst>
                                        </p:cTn>
                                        <p:tgtEl>
                                          <p:spTgt spid="13324"/>
                                        </p:tgtEl>
                                        <p:attrNameLst>
                                          <p:attrName>style.visibility</p:attrName>
                                        </p:attrNameLst>
                                      </p:cBhvr>
                                      <p:to>
                                        <p:strVal val="visible"/>
                                      </p:to>
                                    </p:set>
                                    <p:animEffect transition="in" filter="wipe(down)">
                                      <p:cBhvr>
                                        <p:cTn id="40" dur="500"/>
                                        <p:tgtEl>
                                          <p:spTgt spid="13324"/>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3325"/>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3326"/>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3327"/>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3328"/>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33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P spid="13319" grpId="0"/>
      <p:bldP spid="13321" grpId="0"/>
      <p:bldP spid="13325" grpId="0"/>
      <p:bldP spid="13326" grpId="0"/>
      <p:bldP spid="13327" grpId="0"/>
      <p:bldP spid="13328" grpId="0"/>
      <p:bldP spid="133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8" name="对象 1"/>
          <p:cNvGraphicFramePr>
            <a:graphicFrameLocks noChangeAspect="1"/>
          </p:cNvGraphicFramePr>
          <p:nvPr/>
        </p:nvGraphicFramePr>
        <p:xfrm>
          <a:off x="389414" y="174466"/>
          <a:ext cx="11173460" cy="3224530"/>
        </p:xfrm>
        <a:graphic>
          <a:graphicData uri="http://schemas.openxmlformats.org/presentationml/2006/ole">
            <mc:AlternateContent xmlns:mc="http://schemas.openxmlformats.org/markup-compatibility/2006">
              <mc:Choice xmlns:v="urn:schemas-microsoft-com:vml" Requires="v">
                <p:oleObj spid="_x0000_s1045" name="Document" r:id="rId1" imgW="11563350" imgH="3333750" progId="Word.Document.8">
                  <p:embed/>
                </p:oleObj>
              </mc:Choice>
              <mc:Fallback>
                <p:oleObj name="Document" r:id="rId1" imgW="11563350" imgH="3333750" progId="Word.Document.8">
                  <p:embed/>
                  <p:pic>
                    <p:nvPicPr>
                      <p:cNvPr id="0" name="OLE substitute image"/>
                      <p:cNvPicPr/>
                      <p:nvPr/>
                    </p:nvPicPr>
                    <p:blipFill>
                      <a:blip r:embed="rId2"/>
                      <a:stretch>
                        <a:fillRect/>
                      </a:stretch>
                    </p:blipFill>
                    <p:spPr>
                      <a:xfrm>
                        <a:off x="389414" y="174466"/>
                        <a:ext cx="11173460" cy="3224530"/>
                      </a:xfrm>
                      <a:prstGeom prst="rect">
                        <a:avLst/>
                      </a:prstGeom>
                      <a:noFill/>
                      <a:ln>
                        <a:noFill/>
                        <a:miter lim="800000"/>
                        <a:headEnd/>
                        <a:tailEnd/>
                      </a:ln>
                    </p:spPr>
                  </p:pic>
                </p:oleObj>
              </mc:Fallback>
            </mc:AlternateContent>
          </a:graphicData>
        </a:graphic>
      </p:graphicFrame>
      <p:sp>
        <p:nvSpPr>
          <p:cNvPr id="14339" name="TextBox 34"/>
          <p:cNvSpPr txBox="1"/>
          <p:nvPr/>
        </p:nvSpPr>
        <p:spPr>
          <a:xfrm>
            <a:off x="228600" y="2819400"/>
            <a:ext cx="720725" cy="7540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pic>
        <p:nvPicPr>
          <p:cNvPr id="14340" name="Picture 3" descr="XZ2"/>
          <p:cNvPicPr>
            <a:picLocks noChangeAspect="1"/>
          </p:cNvPicPr>
          <p:nvPr/>
        </p:nvPicPr>
        <p:blipFill>
          <a:blip r:embed="rId3"/>
          <a:stretch>
            <a:fillRect/>
          </a:stretch>
        </p:blipFill>
        <p:spPr>
          <a:xfrm>
            <a:off x="8610600" y="2057400"/>
            <a:ext cx="3490913" cy="1731963"/>
          </a:xfrm>
          <a:prstGeom prst="rect">
            <a:avLst/>
          </a:prstGeom>
          <a:noFill/>
          <a:ln>
            <a:noFill/>
            <a:miter lim="800000"/>
            <a:headEnd/>
            <a:tailEnd/>
          </a:ln>
        </p:spPr>
      </p:pic>
      <p:graphicFrame>
        <p:nvGraphicFramePr>
          <p:cNvPr id="14341" name="对象 1"/>
          <p:cNvGraphicFramePr>
            <a:graphicFrameLocks noChangeAspect="1"/>
          </p:cNvGraphicFramePr>
          <p:nvPr/>
        </p:nvGraphicFramePr>
        <p:xfrm>
          <a:off x="344488" y="4029075"/>
          <a:ext cx="11596687" cy="2833688"/>
        </p:xfrm>
        <a:graphic>
          <a:graphicData uri="http://schemas.openxmlformats.org/presentationml/2006/ole">
            <mc:AlternateContent xmlns:mc="http://schemas.openxmlformats.org/markup-compatibility/2006">
              <mc:Choice xmlns:v="urn:schemas-microsoft-com:vml" Requires="v">
                <p:oleObj spid="_x0000_s1046" name="Document" r:id="rId4" imgW="11809730" imgH="2878455" progId="Word.Document.8">
                  <p:embed/>
                </p:oleObj>
              </mc:Choice>
              <mc:Fallback>
                <p:oleObj name="Document" r:id="rId4" imgW="11809730" imgH="2878455" progId="Word.Document.8">
                  <p:embed/>
                  <p:pic>
                    <p:nvPicPr>
                      <p:cNvPr id="0" name="OLE substitute image"/>
                      <p:cNvPicPr/>
                      <p:nvPr/>
                    </p:nvPicPr>
                    <p:blipFill>
                      <a:blip r:embed="rId5"/>
                      <a:stretch>
                        <a:fillRect/>
                      </a:stretch>
                    </p:blipFill>
                    <p:spPr>
                      <a:xfrm>
                        <a:off x="344488" y="4029075"/>
                        <a:ext cx="11596687" cy="2833688"/>
                      </a:xfrm>
                      <a:prstGeom prst="rect">
                        <a:avLst/>
                      </a:prstGeom>
                      <a:noFill/>
                      <a:ln>
                        <a:noFill/>
                        <a:miter lim="800000"/>
                        <a:headEnd/>
                        <a:tailEnd/>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linds(horizontal)">
                                      <p:cBhvr>
                                        <p:cTn id="7" dur="500"/>
                                        <p:tgtEl>
                                          <p:spTgt spid="1433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43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2" name="对象 1"/>
          <p:cNvGraphicFramePr>
            <a:graphicFrameLocks noChangeAspect="1"/>
          </p:cNvGraphicFramePr>
          <p:nvPr/>
        </p:nvGraphicFramePr>
        <p:xfrm>
          <a:off x="376238" y="3243263"/>
          <a:ext cx="7386637" cy="2479675"/>
        </p:xfrm>
        <a:graphic>
          <a:graphicData uri="http://schemas.openxmlformats.org/presentationml/2006/ole">
            <mc:AlternateContent xmlns:mc="http://schemas.openxmlformats.org/markup-compatibility/2006">
              <mc:Choice xmlns:v="urn:schemas-microsoft-com:vml" Requires="v">
                <p:oleObj spid="_x0000_s1047" name="Document" r:id="rId1" imgW="7414260" imgH="2479675" progId="Word.Document.8">
                  <p:embed/>
                </p:oleObj>
              </mc:Choice>
              <mc:Fallback>
                <p:oleObj name="Document" r:id="rId1" imgW="7414260" imgH="2479675" progId="Word.Document.8">
                  <p:embed/>
                  <p:pic>
                    <p:nvPicPr>
                      <p:cNvPr id="0" name="OLE substitute image"/>
                      <p:cNvPicPr/>
                      <p:nvPr/>
                    </p:nvPicPr>
                    <p:blipFill>
                      <a:blip r:embed="rId2"/>
                      <a:stretch>
                        <a:fillRect/>
                      </a:stretch>
                    </p:blipFill>
                    <p:spPr>
                      <a:xfrm>
                        <a:off x="376238" y="3243263"/>
                        <a:ext cx="7386637" cy="2479675"/>
                      </a:xfrm>
                      <a:prstGeom prst="rect">
                        <a:avLst/>
                      </a:prstGeom>
                      <a:noFill/>
                      <a:ln>
                        <a:noFill/>
                        <a:miter lim="800000"/>
                        <a:headEnd/>
                        <a:tailEnd/>
                      </a:ln>
                    </p:spPr>
                  </p:pic>
                </p:oleObj>
              </mc:Fallback>
            </mc:AlternateContent>
          </a:graphicData>
        </a:graphic>
      </p:graphicFrame>
      <p:graphicFrame>
        <p:nvGraphicFramePr>
          <p:cNvPr id="15363" name="对象 1"/>
          <p:cNvGraphicFramePr>
            <a:graphicFrameLocks noChangeAspect="1"/>
          </p:cNvGraphicFramePr>
          <p:nvPr/>
        </p:nvGraphicFramePr>
        <p:xfrm>
          <a:off x="381000" y="87313"/>
          <a:ext cx="11606213" cy="3176587"/>
        </p:xfrm>
        <a:graphic>
          <a:graphicData uri="http://schemas.openxmlformats.org/presentationml/2006/ole">
            <mc:AlternateContent xmlns:mc="http://schemas.openxmlformats.org/markup-compatibility/2006">
              <mc:Choice xmlns:v="urn:schemas-microsoft-com:vml" Requires="v">
                <p:oleObj spid="_x0000_s1048" name="Document" r:id="rId3" imgW="11978640" imgH="3277235" progId="Word.Document.8">
                  <p:embed/>
                </p:oleObj>
              </mc:Choice>
              <mc:Fallback>
                <p:oleObj name="Document" r:id="rId3" imgW="11978640" imgH="3277235" progId="Word.Document.8">
                  <p:embed/>
                  <p:pic>
                    <p:nvPicPr>
                      <p:cNvPr id="0" name="OLE substitute image"/>
                      <p:cNvPicPr/>
                      <p:nvPr/>
                    </p:nvPicPr>
                    <p:blipFill>
                      <a:blip r:embed="rId4"/>
                      <a:stretch>
                        <a:fillRect/>
                      </a:stretch>
                    </p:blipFill>
                    <p:spPr>
                      <a:xfrm>
                        <a:off x="381000" y="87313"/>
                        <a:ext cx="11606213" cy="3176587"/>
                      </a:xfrm>
                      <a:prstGeom prst="rect">
                        <a:avLst/>
                      </a:prstGeom>
                      <a:noFill/>
                      <a:ln>
                        <a:noFill/>
                        <a:miter lim="800000"/>
                        <a:headEnd/>
                        <a:tailEnd/>
                      </a:ln>
                    </p:spPr>
                  </p:pic>
                </p:oleObj>
              </mc:Fallback>
            </mc:AlternateContent>
          </a:graphicData>
        </a:graphic>
      </p:graphicFrame>
      <p:sp>
        <p:nvSpPr>
          <p:cNvPr id="15364" name="TextBox 34"/>
          <p:cNvSpPr txBox="1"/>
          <p:nvPr/>
        </p:nvSpPr>
        <p:spPr>
          <a:xfrm>
            <a:off x="4800600" y="2509838"/>
            <a:ext cx="720725" cy="754062"/>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pic>
        <p:nvPicPr>
          <p:cNvPr id="15365" name="Picture 6" descr="XZ3"/>
          <p:cNvPicPr>
            <a:picLocks noChangeAspect="1"/>
          </p:cNvPicPr>
          <p:nvPr/>
        </p:nvPicPr>
        <p:blipFill>
          <a:blip r:embed="rId5"/>
          <a:stretch>
            <a:fillRect/>
          </a:stretch>
        </p:blipFill>
        <p:spPr>
          <a:xfrm>
            <a:off x="8013700" y="3263900"/>
            <a:ext cx="3949700" cy="2459038"/>
          </a:xfrm>
          <a:prstGeom prst="rect">
            <a:avLst/>
          </a:prstGeom>
          <a:noFill/>
          <a:ln>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blinds(horizontal)">
                                      <p:cBhvr>
                                        <p:cTn id="7" dur="500"/>
                                        <p:tgtEl>
                                          <p:spTgt spid="1536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53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6" name="对象 1"/>
          <p:cNvGraphicFramePr>
            <a:graphicFrameLocks noChangeAspect="1"/>
          </p:cNvGraphicFramePr>
          <p:nvPr/>
        </p:nvGraphicFramePr>
        <p:xfrm>
          <a:off x="236538" y="685800"/>
          <a:ext cx="11726862" cy="3656013"/>
        </p:xfrm>
        <a:graphic>
          <a:graphicData uri="http://schemas.openxmlformats.org/presentationml/2006/ole">
            <mc:AlternateContent xmlns:mc="http://schemas.openxmlformats.org/markup-compatibility/2006">
              <mc:Choice xmlns:v="urn:schemas-microsoft-com:vml" Requires="v">
                <p:oleObj spid="_x0000_s1049" name="Document" r:id="rId1" imgW="12346940" imgH="3840480" progId="Word.Document.8">
                  <p:embed/>
                </p:oleObj>
              </mc:Choice>
              <mc:Fallback>
                <p:oleObj name="Document" r:id="rId1" imgW="12346940" imgH="3840480" progId="Word.Document.8">
                  <p:embed/>
                  <p:pic>
                    <p:nvPicPr>
                      <p:cNvPr id="0" name="OLE substitute image"/>
                      <p:cNvPicPr/>
                      <p:nvPr/>
                    </p:nvPicPr>
                    <p:blipFill>
                      <a:blip r:embed="rId2"/>
                      <a:stretch>
                        <a:fillRect/>
                      </a:stretch>
                    </p:blipFill>
                    <p:spPr>
                      <a:xfrm>
                        <a:off x="236538" y="685800"/>
                        <a:ext cx="11726862" cy="3656013"/>
                      </a:xfrm>
                      <a:prstGeom prst="rect">
                        <a:avLst/>
                      </a:prstGeom>
                      <a:noFill/>
                      <a:ln>
                        <a:noFill/>
                        <a:miter lim="800000"/>
                        <a:headEnd/>
                        <a:tailEnd/>
                      </a:ln>
                    </p:spPr>
                  </p:pic>
                </p:oleObj>
              </mc:Fallback>
            </mc:AlternateContent>
          </a:graphicData>
        </a:graphic>
      </p:graphicFrame>
      <p:sp>
        <p:nvSpPr>
          <p:cNvPr id="16387" name="TextBox 34"/>
          <p:cNvSpPr txBox="1"/>
          <p:nvPr/>
        </p:nvSpPr>
        <p:spPr>
          <a:xfrm>
            <a:off x="25400" y="2143125"/>
            <a:ext cx="720725" cy="7540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sp>
        <p:nvSpPr>
          <p:cNvPr id="16388" name="TextBox 34"/>
          <p:cNvSpPr txBox="1"/>
          <p:nvPr/>
        </p:nvSpPr>
        <p:spPr>
          <a:xfrm>
            <a:off x="25400" y="3208338"/>
            <a:ext cx="720725" cy="754062"/>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sp>
        <p:nvSpPr>
          <p:cNvPr id="16389" name="TextBox 34"/>
          <p:cNvSpPr txBox="1"/>
          <p:nvPr/>
        </p:nvSpPr>
        <p:spPr>
          <a:xfrm>
            <a:off x="39688" y="3743325"/>
            <a:ext cx="720725" cy="7540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sp>
        <p:nvSpPr>
          <p:cNvPr id="16390" name="内容占位符 1"/>
          <p:cNvSpPr>
            <a:spLocks noGrp="1"/>
          </p:cNvSpPr>
          <p:nvPr>
            <p:ph idx="1"/>
          </p:nvPr>
        </p:nvSpPr>
        <p:spPr>
          <a:xfrm>
            <a:off x="384175" y="4254500"/>
            <a:ext cx="11430000" cy="2493963"/>
          </a:xfrm>
          <a:prstGeom prst="rect">
            <a:avLst/>
          </a:prstGeom>
        </p:spPr>
        <p:txBody>
          <a:bodyPr vert="horz" wrap="square" lIns="91440" tIns="45720" rIns="91440" bIns="45720" numCol="1" anchor="t" anchorCtr="0" compatLnSpc="1">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marR="0" lvl="0" indent="0" algn="just">
              <a:lnSpc>
                <a:spcPct val="150000"/>
              </a:lnSpc>
              <a:buNone/>
            </a:pPr>
            <a:r>
              <a:rPr lang="zh-CN" altLang="zh-CN" sz="2600" b="1" spc="0">
                <a:solidFill>
                  <a:srgbClr val="00B0F0"/>
                </a:solidFill>
                <a:latin typeface="Times New Roman" panose="02020603050405020304" pitchFamily="18" charset="0"/>
                <a:ea typeface="黑体" panose="02010609060101010101" pitchFamily="49" charset="-122"/>
              </a:rPr>
              <a:t>解：</a:t>
            </a:r>
            <a:r>
              <a:rPr lang="zh-CN" altLang="zh-CN" sz="2600" b="1" spc="0">
                <a:solidFill>
                  <a:srgbClr val="FF0000"/>
                </a:solidFill>
                <a:latin typeface="Times New Roman" panose="02020603050405020304" pitchFamily="18" charset="0"/>
                <a:ea typeface="楷体_GB2312" pitchFamily="49" charset="-122"/>
              </a:rPr>
              <a:t>由函数解析式知这次考试的数学平均成绩为</a:t>
            </a:r>
            <a:r>
              <a:rPr lang="en-US" altLang="zh-CN" sz="2600" b="1" spc="0">
                <a:solidFill>
                  <a:srgbClr val="FF0000"/>
                </a:solidFill>
                <a:latin typeface="Times New Roman" panose="02020603050405020304" pitchFamily="18" charset="0"/>
                <a:ea typeface="楷体_GB2312" pitchFamily="49" charset="-122"/>
              </a:rPr>
              <a:t>80</a:t>
            </a:r>
            <a:r>
              <a:rPr lang="zh-CN" altLang="zh-CN" sz="2600" b="1" spc="0">
                <a:solidFill>
                  <a:srgbClr val="FF0000"/>
                </a:solidFill>
                <a:latin typeface="Times New Roman" panose="02020603050405020304" pitchFamily="18" charset="0"/>
                <a:ea typeface="楷体_GB2312" pitchFamily="49" charset="-122"/>
              </a:rPr>
              <a:t>分，标准差为</a:t>
            </a:r>
            <a:r>
              <a:rPr lang="en-US" altLang="zh-CN" sz="2600" b="1" spc="0">
                <a:solidFill>
                  <a:srgbClr val="FF0000"/>
                </a:solidFill>
                <a:latin typeface="Times New Roman" panose="02020603050405020304" pitchFamily="18" charset="0"/>
                <a:ea typeface="楷体_GB2312" pitchFamily="49" charset="-122"/>
              </a:rPr>
              <a:t>10</a:t>
            </a:r>
            <a:r>
              <a:rPr lang="zh-CN" altLang="zh-CN" sz="2600" b="1" spc="0">
                <a:solidFill>
                  <a:srgbClr val="FF0000"/>
                </a:solidFill>
                <a:latin typeface="Times New Roman" panose="02020603050405020304" pitchFamily="18" charset="0"/>
                <a:ea typeface="楷体_GB2312" pitchFamily="49" charset="-122"/>
              </a:rPr>
              <a:t>，故</a:t>
            </a:r>
            <a:r>
              <a:rPr lang="en-US" altLang="zh-CN" sz="2600" b="1" spc="0">
                <a:solidFill>
                  <a:srgbClr val="FF0000"/>
                </a:solidFill>
                <a:latin typeface="Times New Roman" panose="02020603050405020304" pitchFamily="18" charset="0"/>
                <a:ea typeface="楷体_GB2312" pitchFamily="49" charset="-122"/>
              </a:rPr>
              <a:t>A</a:t>
            </a:r>
            <a:r>
              <a:rPr lang="zh-CN" altLang="zh-CN" sz="2600" b="1" spc="0">
                <a:solidFill>
                  <a:srgbClr val="FF0000"/>
                </a:solidFill>
                <a:latin typeface="Times New Roman" panose="02020603050405020304" pitchFamily="18" charset="0"/>
                <a:ea typeface="楷体_GB2312" pitchFamily="49" charset="-122"/>
              </a:rPr>
              <a:t>，</a:t>
            </a:r>
            <a:r>
              <a:rPr lang="en-US" altLang="zh-CN" sz="2600" b="1" spc="0">
                <a:solidFill>
                  <a:srgbClr val="FF0000"/>
                </a:solidFill>
                <a:latin typeface="Times New Roman" panose="02020603050405020304" pitchFamily="18" charset="0"/>
                <a:ea typeface="楷体_GB2312" pitchFamily="49" charset="-122"/>
              </a:rPr>
              <a:t>D</a:t>
            </a:r>
            <a:r>
              <a:rPr lang="zh-CN" altLang="zh-CN" sz="2600" b="1" spc="0">
                <a:solidFill>
                  <a:srgbClr val="FF0000"/>
                </a:solidFill>
                <a:latin typeface="Times New Roman" panose="02020603050405020304" pitchFamily="18" charset="0"/>
                <a:ea typeface="楷体_GB2312" pitchFamily="49" charset="-122"/>
              </a:rPr>
              <a:t>正确</a:t>
            </a:r>
            <a:r>
              <a:rPr lang="en-US" altLang="zh-CN" sz="2600" b="1" spc="0">
                <a:solidFill>
                  <a:srgbClr val="FF0000"/>
                </a:solidFill>
                <a:latin typeface="Times New Roman" panose="02020603050405020304" pitchFamily="18" charset="0"/>
                <a:ea typeface="楷体_GB2312" pitchFamily="49" charset="-122"/>
              </a:rPr>
              <a:t>.</a:t>
            </a:r>
            <a:r>
              <a:rPr lang="zh-CN" altLang="zh-CN" sz="2600" b="1" spc="0">
                <a:solidFill>
                  <a:srgbClr val="FF0000"/>
                </a:solidFill>
                <a:latin typeface="Times New Roman" panose="02020603050405020304" pitchFamily="18" charset="0"/>
                <a:ea typeface="楷体_GB2312" pitchFamily="49" charset="-122"/>
              </a:rPr>
              <a:t>因为函数图象关于直线</a:t>
            </a:r>
            <a:r>
              <a:rPr lang="en-US" altLang="zh-CN" sz="2600" b="1" i="1" spc="0">
                <a:solidFill>
                  <a:srgbClr val="FF0000"/>
                </a:solidFill>
                <a:latin typeface="Times New Roman" panose="02020603050405020304" pitchFamily="18" charset="0"/>
                <a:ea typeface="楷体_GB2312" pitchFamily="49" charset="-122"/>
              </a:rPr>
              <a:t>x</a:t>
            </a:r>
            <a:r>
              <a:rPr lang="zh-CN" altLang="zh-CN" sz="2600" b="1" spc="0">
                <a:solidFill>
                  <a:srgbClr val="FF0000"/>
                </a:solidFill>
                <a:latin typeface="Times New Roman" panose="02020603050405020304" pitchFamily="18" charset="0"/>
                <a:ea typeface="楷体_GB2312" pitchFamily="49" charset="-122"/>
              </a:rPr>
              <a:t>＝</a:t>
            </a:r>
            <a:r>
              <a:rPr lang="en-US" altLang="zh-CN" sz="2600" b="1" spc="0">
                <a:solidFill>
                  <a:srgbClr val="FF0000"/>
                </a:solidFill>
                <a:latin typeface="Times New Roman" panose="02020603050405020304" pitchFamily="18" charset="0"/>
                <a:ea typeface="楷体_GB2312" pitchFamily="49" charset="-122"/>
              </a:rPr>
              <a:t>80</a:t>
            </a:r>
            <a:r>
              <a:rPr lang="zh-CN" altLang="zh-CN" sz="2600" b="1" spc="0">
                <a:solidFill>
                  <a:srgbClr val="FF0000"/>
                </a:solidFill>
                <a:latin typeface="Times New Roman" panose="02020603050405020304" pitchFamily="18" charset="0"/>
                <a:ea typeface="楷体_GB2312" pitchFamily="49" charset="-122"/>
              </a:rPr>
              <a:t>对称，所以分数在</a:t>
            </a:r>
            <a:r>
              <a:rPr lang="en-US" altLang="zh-CN" sz="2600" b="1" spc="0">
                <a:solidFill>
                  <a:srgbClr val="FF0000"/>
                </a:solidFill>
                <a:latin typeface="Times New Roman" panose="02020603050405020304" pitchFamily="18" charset="0"/>
                <a:ea typeface="楷体_GB2312" pitchFamily="49" charset="-122"/>
              </a:rPr>
              <a:t>120</a:t>
            </a:r>
            <a:r>
              <a:rPr lang="zh-CN" altLang="zh-CN" sz="2600" b="1" spc="0">
                <a:solidFill>
                  <a:srgbClr val="FF0000"/>
                </a:solidFill>
                <a:latin typeface="Times New Roman" panose="02020603050405020304" pitchFamily="18" charset="0"/>
                <a:ea typeface="楷体_GB2312" pitchFamily="49" charset="-122"/>
              </a:rPr>
              <a:t>分以上的人数与分数在</a:t>
            </a:r>
            <a:r>
              <a:rPr lang="en-US" altLang="zh-CN" sz="2600" b="1" spc="0">
                <a:solidFill>
                  <a:srgbClr val="FF0000"/>
                </a:solidFill>
                <a:latin typeface="Times New Roman" panose="02020603050405020304" pitchFamily="18" charset="0"/>
                <a:ea typeface="楷体_GB2312" pitchFamily="49" charset="-122"/>
              </a:rPr>
              <a:t>40</a:t>
            </a:r>
            <a:r>
              <a:rPr lang="zh-CN" altLang="zh-CN" sz="2600" b="1" spc="0">
                <a:solidFill>
                  <a:srgbClr val="FF0000"/>
                </a:solidFill>
                <a:latin typeface="Times New Roman" panose="02020603050405020304" pitchFamily="18" charset="0"/>
                <a:ea typeface="楷体_GB2312" pitchFamily="49" charset="-122"/>
              </a:rPr>
              <a:t>分以下的人数相同，分数在</a:t>
            </a:r>
            <a:r>
              <a:rPr lang="en-US" altLang="zh-CN" sz="2600" b="1" spc="0">
                <a:solidFill>
                  <a:srgbClr val="FF0000"/>
                </a:solidFill>
                <a:latin typeface="Times New Roman" panose="02020603050405020304" pitchFamily="18" charset="0"/>
                <a:ea typeface="楷体_GB2312" pitchFamily="49" charset="-122"/>
              </a:rPr>
              <a:t>110</a:t>
            </a:r>
            <a:r>
              <a:rPr lang="zh-CN" altLang="zh-CN" sz="2600" b="1" spc="0">
                <a:solidFill>
                  <a:srgbClr val="FF0000"/>
                </a:solidFill>
                <a:latin typeface="Times New Roman" panose="02020603050405020304" pitchFamily="18" charset="0"/>
                <a:ea typeface="楷体_GB2312" pitchFamily="49" charset="-122"/>
              </a:rPr>
              <a:t>分以上的人数与分数在</a:t>
            </a:r>
            <a:r>
              <a:rPr lang="en-US" altLang="zh-CN" sz="2600" b="1" spc="0">
                <a:solidFill>
                  <a:srgbClr val="FF0000"/>
                </a:solidFill>
                <a:latin typeface="Times New Roman" panose="02020603050405020304" pitchFamily="18" charset="0"/>
                <a:ea typeface="楷体_GB2312" pitchFamily="49" charset="-122"/>
              </a:rPr>
              <a:t>50</a:t>
            </a:r>
            <a:r>
              <a:rPr lang="zh-CN" altLang="zh-CN" sz="2600" b="1" spc="0">
                <a:solidFill>
                  <a:srgbClr val="FF0000"/>
                </a:solidFill>
                <a:latin typeface="Times New Roman" panose="02020603050405020304" pitchFamily="18" charset="0"/>
                <a:ea typeface="楷体_GB2312" pitchFamily="49" charset="-122"/>
              </a:rPr>
              <a:t>分以下的人数相同，故</a:t>
            </a:r>
            <a:r>
              <a:rPr lang="en-US" altLang="zh-CN" sz="2600" b="1" spc="0">
                <a:solidFill>
                  <a:srgbClr val="FF0000"/>
                </a:solidFill>
                <a:latin typeface="Times New Roman" panose="02020603050405020304" pitchFamily="18" charset="0"/>
                <a:ea typeface="楷体_GB2312" pitchFamily="49" charset="-122"/>
              </a:rPr>
              <a:t>B</a:t>
            </a:r>
            <a:r>
              <a:rPr lang="zh-CN" altLang="zh-CN" sz="2600" b="1" spc="0">
                <a:solidFill>
                  <a:srgbClr val="FF0000"/>
                </a:solidFill>
                <a:latin typeface="Times New Roman" panose="02020603050405020304" pitchFamily="18" charset="0"/>
                <a:ea typeface="楷体_GB2312" pitchFamily="49" charset="-122"/>
              </a:rPr>
              <a:t>错误，</a:t>
            </a:r>
            <a:r>
              <a:rPr lang="en-US" altLang="zh-CN" sz="2600" b="1" spc="0">
                <a:solidFill>
                  <a:srgbClr val="FF0000"/>
                </a:solidFill>
                <a:latin typeface="Times New Roman" panose="02020603050405020304" pitchFamily="18" charset="0"/>
                <a:ea typeface="楷体_GB2312" pitchFamily="49" charset="-122"/>
              </a:rPr>
              <a:t>C</a:t>
            </a:r>
            <a:r>
              <a:rPr lang="zh-CN" altLang="zh-CN" sz="2600" b="1" spc="0">
                <a:solidFill>
                  <a:srgbClr val="FF0000"/>
                </a:solidFill>
                <a:latin typeface="Times New Roman" panose="02020603050405020304" pitchFamily="18" charset="0"/>
                <a:ea typeface="楷体_GB2312" pitchFamily="49" charset="-122"/>
              </a:rPr>
              <a:t>正确</a:t>
            </a:r>
            <a:r>
              <a:rPr lang="en-US" altLang="zh-CN" sz="2600" b="1" spc="0">
                <a:solidFill>
                  <a:srgbClr val="FF0000"/>
                </a:solidFill>
                <a:latin typeface="Times New Roman" panose="02020603050405020304" pitchFamily="18" charset="0"/>
                <a:ea typeface="楷体_GB2312" pitchFamily="49" charset="-122"/>
              </a:rPr>
              <a:t>.</a:t>
            </a:r>
            <a:endParaRPr lang="zh-CN" altLang="zh-CN" sz="2600">
              <a:solidFill>
                <a:srgbClr val="FF0000"/>
              </a:solidFill>
              <a:latin typeface="宋体" panose="02010600030101010101" pitchFamily="2" charset="-122"/>
              <a:ea typeface="Courier New" panose="02070309020205020404" pitchFamily="49" charset="0"/>
            </a:endParaRPr>
          </a:p>
        </p:txBody>
      </p:sp>
      <p:sp>
        <p:nvSpPr>
          <p:cNvPr id="16391" name="文本框 1"/>
          <p:cNvSpPr/>
          <p:nvPr/>
        </p:nvSpPr>
        <p:spPr>
          <a:xfrm>
            <a:off x="236538" y="90488"/>
            <a:ext cx="1287462"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r>
              <a:rPr lang="zh-CN" altLang="en-US" sz="2800" b="1">
                <a:solidFill>
                  <a:srgbClr val="00B0F0"/>
                </a:solidFill>
                <a:latin typeface="Times New Roman" panose="02020603050405020304" pitchFamily="18" charset="0"/>
                <a:ea typeface="黑体" panose="02010609060101010101" pitchFamily="49" charset="-122"/>
              </a:rPr>
              <a:t>变式：</a:t>
            </a:r>
            <a:endParaRPr lang="zh-CN" altLang="en-US" sz="2800" b="1">
              <a:solidFill>
                <a:srgbClr val="00B0F0"/>
              </a:solidFill>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blinds(horizontal)">
                                      <p:cBhvr>
                                        <p:cTn id="7" dur="500"/>
                                        <p:tgtEl>
                                          <p:spTgt spid="1638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6388"/>
                                        </p:tgtEl>
                                        <p:attrNameLst>
                                          <p:attrName>style.visibility</p:attrName>
                                        </p:attrNameLst>
                                      </p:cBhvr>
                                      <p:to>
                                        <p:strVal val="visible"/>
                                      </p:to>
                                    </p:set>
                                    <p:animEffect transition="in" filter="blinds(horizontal)">
                                      <p:cBhvr>
                                        <p:cTn id="10" dur="500"/>
                                        <p:tgtEl>
                                          <p:spTgt spid="1638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6389"/>
                                        </p:tgtEl>
                                        <p:attrNameLst>
                                          <p:attrName>style.visibility</p:attrName>
                                        </p:attrNameLst>
                                      </p:cBhvr>
                                      <p:to>
                                        <p:strVal val="visible"/>
                                      </p:to>
                                    </p:set>
                                    <p:animEffect transition="in" filter="blinds(horizontal)">
                                      <p:cBhvr>
                                        <p:cTn id="13" dur="500"/>
                                        <p:tgtEl>
                                          <p:spTgt spid="16389"/>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639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8" grpId="0"/>
      <p:bldP spid="16389" grpId="0"/>
      <p:bldP spid="16390"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内容占位符 1"/>
          <p:cNvSpPr>
            <a:spLocks noGrp="1"/>
          </p:cNvSpPr>
          <p:nvPr>
            <p:ph idx="1"/>
          </p:nvPr>
        </p:nvSpPr>
        <p:spPr>
          <a:xfrm>
            <a:off x="304800" y="152400"/>
            <a:ext cx="9525000" cy="1512888"/>
          </a:xfrm>
          <a:prstGeom prst="rect">
            <a:avLst/>
          </a:prstGeom>
        </p:spPr>
        <p:txBody>
          <a:bodyPr vert="horz" wrap="square" lIns="91440" tIns="45720" rIns="91440" bIns="45720" numCol="1" anchor="t" anchorCtr="0" compatLnSpc="1">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marR="0" lvl="0" indent="0" algn="just">
              <a:lnSpc>
                <a:spcPct val="150000"/>
              </a:lnSpc>
              <a:buNone/>
            </a:pPr>
            <a:r>
              <a:rPr lang="en-US" altLang="zh-CN" sz="2800" b="1" spc="0">
                <a:latin typeface="Times New Roman" panose="02020603050405020304" pitchFamily="18" charset="0"/>
                <a:ea typeface="楷体" panose="02010609060101010101" pitchFamily="49" charset="-122"/>
              </a:rPr>
              <a:t>2. </a:t>
            </a:r>
            <a:r>
              <a:rPr lang="zh-CN" altLang="zh-CN" sz="2800" b="1" spc="0">
                <a:latin typeface="Times New Roman" panose="02020603050405020304" pitchFamily="18" charset="0"/>
                <a:ea typeface="楷体" panose="02010609060101010101" pitchFamily="49" charset="-122"/>
              </a:rPr>
              <a:t>已知</a:t>
            </a:r>
            <a:r>
              <a:rPr lang="en-US" altLang="zh-CN" sz="2800" b="1" i="1" spc="0">
                <a:latin typeface="Times New Roman" panose="02020603050405020304" pitchFamily="18" charset="0"/>
                <a:ea typeface="楷体" panose="02010609060101010101" pitchFamily="49" charset="-122"/>
              </a:rPr>
              <a:t>η</a:t>
            </a:r>
            <a:r>
              <a:rPr lang="zh-CN"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N</a:t>
            </a:r>
            <a:r>
              <a:rPr lang="en-US" altLang="zh-CN" sz="2800" b="1" spc="0">
                <a:latin typeface="Times New Roman" panose="02020603050405020304" pitchFamily="18" charset="0"/>
                <a:ea typeface="楷体" panose="02010609060101010101" pitchFamily="49" charset="-122"/>
              </a:rPr>
              <a:t>(1</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4)</a:t>
            </a:r>
            <a:r>
              <a:rPr lang="zh-CN" altLang="zh-CN" sz="2800" b="1" spc="0">
                <a:latin typeface="Times New Roman" panose="02020603050405020304" pitchFamily="18" charset="0"/>
                <a:ea typeface="楷体" panose="02010609060101010101" pitchFamily="49" charset="-122"/>
              </a:rPr>
              <a:t>，若</a:t>
            </a:r>
            <a:r>
              <a:rPr lang="en-US" altLang="zh-CN" sz="2800" b="1" i="1" spc="0">
                <a:latin typeface="Times New Roman" panose="02020603050405020304" pitchFamily="18" charset="0"/>
                <a:ea typeface="楷体" panose="02010609060101010101" pitchFamily="49" charset="-122"/>
              </a:rPr>
              <a:t>P</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η</a:t>
            </a:r>
            <a:r>
              <a:rPr lang="en-US" altLang="zh-CN" sz="2800" b="1" spc="0">
                <a:latin typeface="Times New Roman" panose="02020603050405020304" pitchFamily="18" charset="0"/>
                <a:ea typeface="楷体" panose="02010609060101010101" pitchFamily="49" charset="-122"/>
              </a:rPr>
              <a:t>&gt;2</a:t>
            </a:r>
            <a:r>
              <a:rPr lang="en-US" altLang="zh-CN" sz="2800" b="1" i="1" spc="0">
                <a:latin typeface="Times New Roman" panose="02020603050405020304" pitchFamily="18" charset="0"/>
                <a:ea typeface="楷体" panose="02010609060101010101" pitchFamily="49" charset="-122"/>
              </a:rPr>
              <a:t>a</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P</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η</a:t>
            </a:r>
            <a:r>
              <a:rPr lang="en-US" altLang="zh-CN" sz="2800" b="1" spc="0">
                <a:latin typeface="Times New Roman" panose="02020603050405020304" pitchFamily="18" charset="0"/>
                <a:ea typeface="楷体" panose="02010609060101010101" pitchFamily="49" charset="-122"/>
              </a:rPr>
              <a:t>&lt;</a:t>
            </a:r>
            <a:r>
              <a:rPr lang="en-US" altLang="zh-CN" sz="2800" b="1" i="1" spc="0">
                <a:latin typeface="Times New Roman" panose="02020603050405020304" pitchFamily="18" charset="0"/>
                <a:ea typeface="楷体" panose="02010609060101010101" pitchFamily="49" charset="-122"/>
              </a:rPr>
              <a:t>a</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1),</a:t>
            </a:r>
            <a:r>
              <a:rPr lang="zh-CN" altLang="zh-CN" sz="2800" b="1" spc="0">
                <a:latin typeface="Times New Roman" panose="02020603050405020304" pitchFamily="18" charset="0"/>
                <a:ea typeface="楷体" panose="02010609060101010101" pitchFamily="49" charset="-122"/>
              </a:rPr>
              <a:t>则</a:t>
            </a:r>
            <a:r>
              <a:rPr lang="en-US" altLang="zh-CN" sz="2800" b="1" i="1" spc="0">
                <a:latin typeface="Times New Roman" panose="02020603050405020304" pitchFamily="18" charset="0"/>
                <a:ea typeface="楷体" panose="02010609060101010101" pitchFamily="49" charset="-122"/>
              </a:rPr>
              <a:t>a</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　　</a:t>
            </a:r>
            <a:r>
              <a:rPr lang="en-US" altLang="zh-CN" sz="2800" b="1" spc="0">
                <a:latin typeface="Times New Roman" panose="02020603050405020304" pitchFamily="18" charset="0"/>
                <a:ea typeface="楷体" panose="02010609060101010101" pitchFamily="49" charset="-122"/>
              </a:rPr>
              <a:t>)</a:t>
            </a:r>
            <a:endParaRPr lang="zh-CN" altLang="zh-CN" sz="1000">
              <a:latin typeface="Times New Roman" panose="02020603050405020304" pitchFamily="18" charset="0"/>
              <a:ea typeface="楷体" panose="02010609060101010101" pitchFamily="49" charset="-122"/>
            </a:endParaRPr>
          </a:p>
          <a:p>
            <a:pPr marL="0" marR="0" lvl="0" indent="0" algn="just">
              <a:lnSpc>
                <a:spcPct val="150000"/>
              </a:lnSpc>
              <a:buNone/>
            </a:pPr>
            <a:r>
              <a:rPr lang="en-US" altLang="zh-CN" sz="2800" b="1" spc="0">
                <a:latin typeface="Times New Roman" panose="02020603050405020304" pitchFamily="18" charset="0"/>
                <a:ea typeface="楷体" panose="02010609060101010101" pitchFamily="49" charset="-122"/>
              </a:rPr>
              <a:t>  A. </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1</a:t>
            </a:r>
            <a:r>
              <a:rPr lang="zh-CN" altLang="zh-CN" sz="2800" b="1" spc="0">
                <a:latin typeface="Times New Roman" panose="02020603050405020304" pitchFamily="18" charset="0"/>
                <a:ea typeface="楷体" panose="02010609060101010101" pitchFamily="49" charset="-122"/>
              </a:rPr>
              <a:t>　　</a:t>
            </a:r>
            <a:r>
              <a:rPr lang="en-US" altLang="zh-CN" sz="2800" b="1" spc="0">
                <a:latin typeface="Times New Roman" panose="02020603050405020304" pitchFamily="18" charset="0"/>
                <a:ea typeface="楷体" panose="02010609060101010101" pitchFamily="49" charset="-122"/>
              </a:rPr>
              <a:t>  B. 0</a:t>
            </a:r>
            <a:r>
              <a:rPr lang="en-US" altLang="zh-CN" sz="1050" spc="0">
                <a:latin typeface="Times New Roman" panose="02020603050405020304" pitchFamily="18" charset="0"/>
                <a:ea typeface="楷体" panose="02010609060101010101" pitchFamily="49" charset="-122"/>
              </a:rPr>
              <a:t>                                   </a:t>
            </a:r>
            <a:r>
              <a:rPr lang="en-US" altLang="zh-CN" sz="2800" b="1" spc="0">
                <a:latin typeface="Times New Roman" panose="02020603050405020304" pitchFamily="18" charset="0"/>
                <a:ea typeface="楷体" panose="02010609060101010101" pitchFamily="49" charset="-122"/>
              </a:rPr>
              <a:t>C. 1  		     D. 2</a:t>
            </a:r>
            <a:endParaRPr lang="en-US" altLang="zh-CN" b="1">
              <a:latin typeface="Times New Roman" panose="02020603050405020304" pitchFamily="18" charset="0"/>
              <a:ea typeface="楷体" panose="02010609060101010101" pitchFamily="49" charset="-122"/>
            </a:endParaRPr>
          </a:p>
        </p:txBody>
      </p:sp>
      <p:graphicFrame>
        <p:nvGraphicFramePr>
          <p:cNvPr id="17411" name="对象 1"/>
          <p:cNvGraphicFramePr>
            <a:graphicFrameLocks noChangeAspect="1"/>
          </p:cNvGraphicFramePr>
          <p:nvPr/>
        </p:nvGraphicFramePr>
        <p:xfrm>
          <a:off x="457200" y="1905000"/>
          <a:ext cx="11261725" cy="1773238"/>
        </p:xfrm>
        <a:graphic>
          <a:graphicData uri="http://schemas.openxmlformats.org/presentationml/2006/ole">
            <mc:AlternateContent xmlns:mc="http://schemas.openxmlformats.org/markup-compatibility/2006">
              <mc:Choice xmlns:v="urn:schemas-microsoft-com:vml" Requires="v">
                <p:oleObj spid="_x0000_s1050" name="Document" r:id="rId1" imgW="11487150" imgH="1805940" progId="Word.Document.8">
                  <p:embed/>
                </p:oleObj>
              </mc:Choice>
              <mc:Fallback>
                <p:oleObj name="Document" r:id="rId1" imgW="11487150" imgH="1805940" progId="Word.Document.8">
                  <p:embed/>
                  <p:pic>
                    <p:nvPicPr>
                      <p:cNvPr id="0" name="OLE substitute image"/>
                      <p:cNvPicPr/>
                      <p:nvPr/>
                    </p:nvPicPr>
                    <p:blipFill>
                      <a:blip r:embed="rId2"/>
                      <a:stretch>
                        <a:fillRect/>
                      </a:stretch>
                    </p:blipFill>
                    <p:spPr>
                      <a:xfrm>
                        <a:off x="457200" y="1905000"/>
                        <a:ext cx="11261725" cy="1773238"/>
                      </a:xfrm>
                      <a:prstGeom prst="rect">
                        <a:avLst/>
                      </a:prstGeom>
                      <a:noFill/>
                      <a:ln>
                        <a:noFill/>
                        <a:miter lim="800000"/>
                        <a:headEnd/>
                        <a:tailEnd/>
                      </a:ln>
                    </p:spPr>
                  </p:pic>
                </p:oleObj>
              </mc:Fallback>
            </mc:AlternateContent>
          </a:graphicData>
        </a:graphic>
      </p:graphicFrame>
      <p:sp>
        <p:nvSpPr>
          <p:cNvPr id="17412" name="TextBox 34"/>
          <p:cNvSpPr txBox="1"/>
          <p:nvPr/>
        </p:nvSpPr>
        <p:spPr>
          <a:xfrm>
            <a:off x="3962400" y="1066800"/>
            <a:ext cx="720725" cy="7540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blinds(horizontal)">
                                      <p:cBhvr>
                                        <p:cTn id="7" dur="500"/>
                                        <p:tgtEl>
                                          <p:spTgt spid="1741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74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1"/>
          <p:cNvSpPr/>
          <p:nvPr/>
        </p:nvSpPr>
        <p:spPr>
          <a:xfrm>
            <a:off x="304800" y="152400"/>
            <a:ext cx="11734800" cy="42291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FontTx/>
              <a:buNone/>
            </a:pPr>
            <a:r>
              <a:rPr lang="zh-CN" altLang="en-US" b="1">
                <a:latin typeface="Times New Roman" panose="02020603050405020304" pitchFamily="18" charset="0"/>
                <a:ea typeface="楷体" panose="02010609060101010101" pitchFamily="49" charset="-122"/>
              </a:rPr>
              <a:t>  </a:t>
            </a:r>
            <a:r>
              <a:rPr lang="zh-CN" altLang="en-US" b="1">
                <a:solidFill>
                  <a:srgbClr val="00B0F0"/>
                </a:solidFill>
                <a:latin typeface="Times New Roman" panose="02020603050405020304" pitchFamily="18" charset="0"/>
                <a:ea typeface="楷体" panose="02010609060101010101" pitchFamily="49" charset="-122"/>
              </a:rPr>
              <a:t>例</a:t>
            </a:r>
            <a:r>
              <a:rPr lang="zh-CN" altLang="en-US" b="1">
                <a:latin typeface="Times New Roman" panose="02020603050405020304" pitchFamily="18" charset="0"/>
                <a:ea typeface="楷体" panose="02010609060101010101" pitchFamily="49" charset="-122"/>
              </a:rPr>
              <a:t> 李明上学有时坐公交车，有时骑自行车，他各记录了50次坐公交车和骑自行车所花的时间，经数据分析得到: 坐公交车平均用时30 min，样本方差为36；骑自行车平均用时34 min，样本方差为4.  假设坐公交车用时</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和骑自行车用时</a:t>
            </a:r>
            <a:r>
              <a:rPr lang="zh-CN" altLang="en-US" b="1" i="1">
                <a:latin typeface="Times New Roman" panose="02020603050405020304" pitchFamily="18" charset="0"/>
                <a:ea typeface="楷体" panose="02010609060101010101" pitchFamily="49" charset="-122"/>
              </a:rPr>
              <a:t>Y</a:t>
            </a:r>
            <a:r>
              <a:rPr lang="zh-CN" altLang="en-US" b="1">
                <a:latin typeface="Times New Roman" panose="02020603050405020304" pitchFamily="18" charset="0"/>
                <a:ea typeface="楷体" panose="02010609060101010101" pitchFamily="49" charset="-122"/>
              </a:rPr>
              <a:t>都服从正态分布.</a:t>
            </a:r>
            <a:endParaRPr lang="en-US" altLang="zh-CN" b="1">
              <a:latin typeface="Times New Roman" panose="02020603050405020304" pitchFamily="18" charset="0"/>
              <a:ea typeface="楷体" panose="02010609060101010101" pitchFamily="49" charset="-122"/>
            </a:endParaRPr>
          </a:p>
          <a:p>
            <a:pPr marL="0" lvl="0" indent="0">
              <a:lnSpc>
                <a:spcPct val="120000"/>
              </a:lnSpc>
              <a:spcBef>
                <a:spcPct val="0"/>
              </a:spcBef>
              <a:buFontTx/>
              <a:buNone/>
            </a:pPr>
            <a:r>
              <a:rPr lang="en-US" altLang="zh-CN" b="1">
                <a:latin typeface="Times New Roman" panose="02020603050405020304" pitchFamily="18" charset="0"/>
                <a:ea typeface="楷体" panose="02010609060101010101" pitchFamily="49" charset="-122"/>
              </a:rPr>
              <a:t>  </a:t>
            </a:r>
            <a:r>
              <a:rPr lang="zh-CN" altLang="en-US" b="1">
                <a:latin typeface="Times New Roman" panose="02020603050405020304" pitchFamily="18" charset="0"/>
                <a:ea typeface="楷体" panose="02010609060101010101" pitchFamily="49" charset="-122"/>
              </a:rPr>
              <a:t>(1) 估计</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a:t>
            </a:r>
            <a:r>
              <a:rPr lang="zh-CN" altLang="en-US" b="1" i="1">
                <a:latin typeface="Times New Roman" panose="02020603050405020304" pitchFamily="18" charset="0"/>
                <a:ea typeface="楷体" panose="02010609060101010101" pitchFamily="49" charset="-122"/>
              </a:rPr>
              <a:t>Y</a:t>
            </a:r>
            <a:r>
              <a:rPr lang="zh-CN" altLang="en-US" b="1">
                <a:latin typeface="Times New Roman" panose="02020603050405020304" pitchFamily="18" charset="0"/>
                <a:ea typeface="楷体" panose="02010609060101010101" pitchFamily="49" charset="-122"/>
              </a:rPr>
              <a:t>的分布中的参数；</a:t>
            </a:r>
            <a:endParaRPr lang="en-US" altLang="zh-CN" b="1">
              <a:latin typeface="Times New Roman" panose="02020603050405020304" pitchFamily="18" charset="0"/>
              <a:ea typeface="楷体" panose="02010609060101010101" pitchFamily="49" charset="-122"/>
            </a:endParaRPr>
          </a:p>
          <a:p>
            <a:pPr marL="0" lvl="0" indent="0">
              <a:lnSpc>
                <a:spcPct val="120000"/>
              </a:lnSpc>
              <a:spcBef>
                <a:spcPct val="0"/>
              </a:spcBef>
              <a:buFontTx/>
              <a:buNone/>
            </a:pPr>
            <a:r>
              <a:rPr lang="en-US" altLang="zh-CN" b="1">
                <a:latin typeface="Times New Roman" panose="02020603050405020304" pitchFamily="18" charset="0"/>
                <a:ea typeface="楷体" panose="02010609060101010101" pitchFamily="49" charset="-122"/>
              </a:rPr>
              <a:t>  </a:t>
            </a:r>
            <a:r>
              <a:rPr lang="zh-CN" altLang="en-US" b="1">
                <a:latin typeface="Times New Roman" panose="02020603050405020304" pitchFamily="18" charset="0"/>
                <a:ea typeface="楷体" panose="02010609060101010101" pitchFamily="49" charset="-122"/>
              </a:rPr>
              <a:t>(2) 根据(1)中的估计结果，利用信息技术工具画出</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和</a:t>
            </a:r>
            <a:r>
              <a:rPr lang="zh-CN" altLang="en-US" b="1" i="1">
                <a:latin typeface="Times New Roman" panose="02020603050405020304" pitchFamily="18" charset="0"/>
                <a:ea typeface="楷体" panose="02010609060101010101" pitchFamily="49" charset="-122"/>
              </a:rPr>
              <a:t>Y</a:t>
            </a:r>
            <a:r>
              <a:rPr lang="zh-CN" altLang="en-US" b="1">
                <a:latin typeface="Times New Roman" panose="02020603050405020304" pitchFamily="18" charset="0"/>
                <a:ea typeface="楷体" panose="02010609060101010101" pitchFamily="49" charset="-122"/>
              </a:rPr>
              <a:t>的分布密度曲线;</a:t>
            </a:r>
            <a:endParaRPr lang="en-US" altLang="zh-CN" b="1">
              <a:latin typeface="Times New Roman" panose="02020603050405020304" pitchFamily="18" charset="0"/>
              <a:ea typeface="楷体" panose="02010609060101010101" pitchFamily="49" charset="-122"/>
            </a:endParaRPr>
          </a:p>
          <a:p>
            <a:pPr marL="0" lvl="0" indent="0">
              <a:lnSpc>
                <a:spcPct val="120000"/>
              </a:lnSpc>
              <a:spcBef>
                <a:spcPct val="0"/>
              </a:spcBef>
              <a:buFontTx/>
              <a:buNone/>
            </a:pPr>
            <a:r>
              <a:rPr lang="en-US" altLang="zh-CN" b="1">
                <a:latin typeface="Times New Roman" panose="02020603050405020304" pitchFamily="18" charset="0"/>
                <a:ea typeface="楷体" panose="02010609060101010101" pitchFamily="49" charset="-122"/>
              </a:rPr>
              <a:t>  </a:t>
            </a:r>
            <a:r>
              <a:rPr lang="zh-CN" altLang="en-US" b="1">
                <a:latin typeface="Times New Roman" panose="02020603050405020304" pitchFamily="18" charset="0"/>
                <a:ea typeface="楷体" panose="02010609060101010101" pitchFamily="49" charset="-122"/>
              </a:rPr>
              <a:t>(3) 如果某天有38 min可用，李明应选择哪种交通工具? 如果某天只有34 min可用，又应该选择哪种交通工具?  请说明理由.</a:t>
            </a:r>
            <a:endParaRPr lang="zh-CN" altLang="en-US" b="1">
              <a:latin typeface="Times New Roman" panose="02020603050405020304" pitchFamily="18" charset="0"/>
              <a:ea typeface="楷体" panose="02010609060101010101" pitchFamily="49" charset="-122"/>
            </a:endParaRPr>
          </a:p>
        </p:txBody>
      </p:sp>
      <p:sp>
        <p:nvSpPr>
          <p:cNvPr id="18435" name="文本框 2"/>
          <p:cNvSpPr/>
          <p:nvPr/>
        </p:nvSpPr>
        <p:spPr>
          <a:xfrm>
            <a:off x="533400" y="4267200"/>
            <a:ext cx="1066800"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zh-CN" altLang="en-US" b="1">
                <a:solidFill>
                  <a:srgbClr val="00B0F0"/>
                </a:solidFill>
                <a:latin typeface="Times New Roman" panose="02020603050405020304" pitchFamily="18" charset="0"/>
                <a:ea typeface="Times New Roman" panose="02020603050405020304" pitchFamily="18" charset="0"/>
              </a:rPr>
              <a:t>解：</a:t>
            </a:r>
            <a:endParaRPr lang="zh-CN" altLang="en-US" b="1">
              <a:solidFill>
                <a:srgbClr val="00B0F0"/>
              </a:solidFill>
              <a:latin typeface="Times New Roman" panose="02020603050405020304" pitchFamily="18" charset="0"/>
              <a:ea typeface="Times New Roman" panose="02020603050405020304" pitchFamily="18" charset="0"/>
            </a:endParaRPr>
          </a:p>
        </p:txBody>
      </p:sp>
      <p:sp>
        <p:nvSpPr>
          <p:cNvPr id="18436" name="矩形 3"/>
          <p:cNvSpPr/>
          <p:nvPr/>
        </p:nvSpPr>
        <p:spPr>
          <a:xfrm>
            <a:off x="381000" y="4233863"/>
            <a:ext cx="11582400" cy="16414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457200">
              <a:lnSpc>
                <a:spcPct val="120000"/>
              </a:lnSpc>
              <a:spcBef>
                <a:spcPct val="0"/>
              </a:spcBef>
              <a:buFontTx/>
              <a:buNone/>
            </a:pPr>
            <a:r>
              <a:rPr lang="zh-CN" altLang="en-US" b="1">
                <a:solidFill>
                  <a:srgbClr val="FF0000"/>
                </a:solidFill>
                <a:latin typeface="Times New Roman" panose="02020603050405020304" pitchFamily="18" charset="0"/>
                <a:ea typeface="Times New Roman" panose="02020603050405020304" pitchFamily="18" charset="0"/>
              </a:rPr>
              <a:t>   (1) 随机变量</a:t>
            </a:r>
            <a:r>
              <a:rPr lang="zh-CN" altLang="en-US" b="1" i="1">
                <a:solidFill>
                  <a:srgbClr val="FF0000"/>
                </a:solidFill>
                <a:latin typeface="Times New Roman" panose="02020603050405020304" pitchFamily="18" charset="0"/>
                <a:ea typeface="Times New Roman" panose="02020603050405020304" pitchFamily="18" charset="0"/>
              </a:rPr>
              <a:t>X</a:t>
            </a:r>
            <a:r>
              <a:rPr lang="zh-CN" altLang="en-US" b="1">
                <a:solidFill>
                  <a:srgbClr val="FF0000"/>
                </a:solidFill>
                <a:latin typeface="Times New Roman" panose="02020603050405020304" pitchFamily="18" charset="0"/>
                <a:ea typeface="Times New Roman" panose="02020603050405020304" pitchFamily="18" charset="0"/>
              </a:rPr>
              <a:t>的样本均值为30，样本标准差为6；随机变量</a:t>
            </a:r>
            <a:r>
              <a:rPr lang="zh-CN" altLang="en-US" b="1" i="1">
                <a:solidFill>
                  <a:srgbClr val="FF0000"/>
                </a:solidFill>
                <a:latin typeface="Times New Roman" panose="02020603050405020304" pitchFamily="18" charset="0"/>
                <a:ea typeface="Times New Roman" panose="02020603050405020304" pitchFamily="18" charset="0"/>
              </a:rPr>
              <a:t>Y</a:t>
            </a:r>
            <a:r>
              <a:rPr lang="zh-CN" altLang="en-US" b="1">
                <a:solidFill>
                  <a:srgbClr val="FF0000"/>
                </a:solidFill>
                <a:latin typeface="Times New Roman" panose="02020603050405020304" pitchFamily="18" charset="0"/>
                <a:ea typeface="Times New Roman" panose="02020603050405020304" pitchFamily="18" charset="0"/>
              </a:rPr>
              <a:t>的样本均值为34，样本标准差为2.  用样本均值估计参数</a:t>
            </a:r>
            <a:r>
              <a:rPr lang="zh-CN" altLang="en-US" b="1" i="1">
                <a:solidFill>
                  <a:srgbClr val="FF0000"/>
                </a:solidFill>
                <a:latin typeface="Times New Roman" panose="02020603050405020304" pitchFamily="18" charset="0"/>
                <a:ea typeface="Times New Roman" panose="02020603050405020304" pitchFamily="18" charset="0"/>
              </a:rPr>
              <a:t>μ</a:t>
            </a:r>
            <a:r>
              <a:rPr lang="zh-CN" altLang="en-US" b="1">
                <a:solidFill>
                  <a:srgbClr val="FF0000"/>
                </a:solidFill>
                <a:latin typeface="Times New Roman" panose="02020603050405020304" pitchFamily="18" charset="0"/>
                <a:ea typeface="Times New Roman" panose="02020603050405020304" pitchFamily="18" charset="0"/>
              </a:rPr>
              <a:t>，用样本标准差估计参数</a:t>
            </a:r>
            <a:r>
              <a:rPr lang="zh-CN" altLang="en-US" b="1" i="1">
                <a:solidFill>
                  <a:srgbClr val="FF0000"/>
                </a:solidFill>
                <a:latin typeface="Times New Roman" panose="02020603050405020304" pitchFamily="18" charset="0"/>
                <a:ea typeface="Times New Roman" panose="02020603050405020304" pitchFamily="18" charset="0"/>
              </a:rPr>
              <a:t>σ</a:t>
            </a:r>
            <a:r>
              <a:rPr lang="zh-CN" altLang="en-US" b="1">
                <a:solidFill>
                  <a:srgbClr val="FF0000"/>
                </a:solidFill>
                <a:latin typeface="Times New Roman" panose="02020603050405020304" pitchFamily="18" charset="0"/>
                <a:ea typeface="Times New Roman" panose="02020603050405020304" pitchFamily="18" charset="0"/>
              </a:rPr>
              <a:t>，可以得到</a:t>
            </a:r>
            <a:r>
              <a:rPr lang="zh-CN" altLang="en-US" b="1" i="1">
                <a:solidFill>
                  <a:srgbClr val="FF0000"/>
                </a:solidFill>
                <a:latin typeface="Times New Roman" panose="02020603050405020304" pitchFamily="18" charset="0"/>
                <a:ea typeface="Times New Roman" panose="02020603050405020304" pitchFamily="18" charset="0"/>
              </a:rPr>
              <a:t>X</a:t>
            </a:r>
            <a:r>
              <a:rPr lang="zh-CN" altLang="en-US" b="1">
                <a:solidFill>
                  <a:srgbClr val="FF0000"/>
                </a:solidFill>
                <a:latin typeface="Times New Roman" panose="02020603050405020304" pitchFamily="18" charset="0"/>
                <a:ea typeface="Times New Roman" panose="02020603050405020304" pitchFamily="18" charset="0"/>
              </a:rPr>
              <a:t>~</a:t>
            </a:r>
            <a:r>
              <a:rPr lang="zh-CN" altLang="en-US" b="1" i="1">
                <a:solidFill>
                  <a:srgbClr val="FF0000"/>
                </a:solidFill>
                <a:latin typeface="Times New Roman" panose="02020603050405020304" pitchFamily="18" charset="0"/>
                <a:ea typeface="Times New Roman" panose="02020603050405020304" pitchFamily="18" charset="0"/>
              </a:rPr>
              <a:t>N</a:t>
            </a:r>
            <a:r>
              <a:rPr lang="zh-CN" altLang="en-US" b="1">
                <a:solidFill>
                  <a:srgbClr val="FF0000"/>
                </a:solidFill>
                <a:latin typeface="Times New Roman" panose="02020603050405020304" pitchFamily="18" charset="0"/>
                <a:ea typeface="Times New Roman" panose="02020603050405020304" pitchFamily="18" charset="0"/>
              </a:rPr>
              <a:t>(30</a:t>
            </a:r>
            <a:r>
              <a:rPr lang="en-US" altLang="zh-CN" b="1">
                <a:solidFill>
                  <a:srgbClr val="FF0000"/>
                </a:solidFill>
                <a:latin typeface="Times New Roman" panose="02020603050405020304" pitchFamily="18" charset="0"/>
                <a:ea typeface="Times New Roman" panose="02020603050405020304" pitchFamily="18" charset="0"/>
              </a:rPr>
              <a:t>, </a:t>
            </a:r>
            <a:r>
              <a:rPr lang="zh-CN" altLang="en-US" b="1">
                <a:solidFill>
                  <a:srgbClr val="FF0000"/>
                </a:solidFill>
                <a:latin typeface="Times New Roman" panose="02020603050405020304" pitchFamily="18" charset="0"/>
                <a:ea typeface="Times New Roman" panose="02020603050405020304" pitchFamily="18" charset="0"/>
              </a:rPr>
              <a:t>6</a:t>
            </a:r>
            <a:r>
              <a:rPr lang="zh-CN" altLang="en-US" b="1" baseline="30000">
                <a:solidFill>
                  <a:srgbClr val="FF0000"/>
                </a:solidFill>
                <a:latin typeface="Times New Roman" panose="02020603050405020304" pitchFamily="18" charset="0"/>
                <a:ea typeface="Times New Roman" panose="02020603050405020304" pitchFamily="18" charset="0"/>
              </a:rPr>
              <a:t>2</a:t>
            </a:r>
            <a:r>
              <a:rPr lang="zh-CN" altLang="en-US" b="1">
                <a:solidFill>
                  <a:srgbClr val="FF0000"/>
                </a:solidFill>
                <a:latin typeface="Times New Roman" panose="02020603050405020304" pitchFamily="18" charset="0"/>
                <a:ea typeface="Times New Roman" panose="02020603050405020304" pitchFamily="18" charset="0"/>
              </a:rPr>
              <a:t>)，</a:t>
            </a:r>
            <a:r>
              <a:rPr lang="zh-CN" altLang="en-US" b="1" i="1">
                <a:solidFill>
                  <a:srgbClr val="FF0000"/>
                </a:solidFill>
                <a:latin typeface="Times New Roman" panose="02020603050405020304" pitchFamily="18" charset="0"/>
                <a:ea typeface="Times New Roman" panose="02020603050405020304" pitchFamily="18" charset="0"/>
              </a:rPr>
              <a:t>Y</a:t>
            </a:r>
            <a:r>
              <a:rPr lang="zh-CN" altLang="en-US" b="1">
                <a:solidFill>
                  <a:srgbClr val="FF0000"/>
                </a:solidFill>
                <a:latin typeface="Times New Roman" panose="02020603050405020304" pitchFamily="18" charset="0"/>
                <a:ea typeface="Times New Roman" panose="02020603050405020304" pitchFamily="18" charset="0"/>
              </a:rPr>
              <a:t>~</a:t>
            </a:r>
            <a:r>
              <a:rPr lang="zh-CN" altLang="en-US" b="1" i="1">
                <a:solidFill>
                  <a:srgbClr val="FF0000"/>
                </a:solidFill>
                <a:latin typeface="Times New Roman" panose="02020603050405020304" pitchFamily="18" charset="0"/>
                <a:ea typeface="Times New Roman" panose="02020603050405020304" pitchFamily="18" charset="0"/>
              </a:rPr>
              <a:t>N</a:t>
            </a:r>
            <a:r>
              <a:rPr lang="zh-CN" altLang="en-US" b="1">
                <a:solidFill>
                  <a:srgbClr val="FF0000"/>
                </a:solidFill>
                <a:latin typeface="Times New Roman" panose="02020603050405020304" pitchFamily="18" charset="0"/>
                <a:ea typeface="Times New Roman" panose="02020603050405020304" pitchFamily="18" charset="0"/>
              </a:rPr>
              <a:t>(34, 2</a:t>
            </a:r>
            <a:r>
              <a:rPr lang="zh-CN" altLang="en-US" b="1" baseline="30000">
                <a:solidFill>
                  <a:srgbClr val="FF0000"/>
                </a:solidFill>
                <a:latin typeface="Times New Roman" panose="02020603050405020304" pitchFamily="18" charset="0"/>
                <a:ea typeface="Times New Roman" panose="02020603050405020304" pitchFamily="18" charset="0"/>
              </a:rPr>
              <a:t>2</a:t>
            </a:r>
            <a:r>
              <a:rPr lang="zh-CN" altLang="en-US" b="1">
                <a:solidFill>
                  <a:srgbClr val="FF0000"/>
                </a:solidFill>
                <a:latin typeface="Times New Roman" panose="02020603050405020304" pitchFamily="18" charset="0"/>
                <a:ea typeface="Times New Roman" panose="02020603050405020304" pitchFamily="18" charset="0"/>
              </a:rPr>
              <a:t>).</a:t>
            </a:r>
            <a:endParaRPr lang="zh-CN" altLang="en-US" b="1">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wipe(left)">
                                      <p:cBhvr>
                                        <p:cTn id="7"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1"/>
          <p:cNvSpPr/>
          <p:nvPr/>
        </p:nvSpPr>
        <p:spPr>
          <a:xfrm>
            <a:off x="76200" y="76200"/>
            <a:ext cx="11734800" cy="560388"/>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FontTx/>
              <a:buNone/>
            </a:pPr>
            <a:r>
              <a:rPr lang="en-US" altLang="zh-CN" b="1">
                <a:latin typeface="Times New Roman" panose="02020603050405020304" pitchFamily="18" charset="0"/>
                <a:ea typeface="楷体" panose="02010609060101010101" pitchFamily="49" charset="-122"/>
              </a:rPr>
              <a:t>  </a:t>
            </a:r>
            <a:r>
              <a:rPr lang="zh-CN" altLang="en-US" b="1">
                <a:latin typeface="Times New Roman" panose="02020603050405020304" pitchFamily="18" charset="0"/>
                <a:ea typeface="楷体" panose="02010609060101010101" pitchFamily="49" charset="-122"/>
              </a:rPr>
              <a:t>(2) 根据(1)中的估计结果，利用信息技术工具画出</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和</a:t>
            </a:r>
            <a:r>
              <a:rPr lang="zh-CN" altLang="en-US" b="1" i="1">
                <a:latin typeface="Times New Roman" panose="02020603050405020304" pitchFamily="18" charset="0"/>
                <a:ea typeface="楷体" panose="02010609060101010101" pitchFamily="49" charset="-122"/>
              </a:rPr>
              <a:t>Y</a:t>
            </a:r>
            <a:r>
              <a:rPr lang="zh-CN" altLang="en-US" b="1">
                <a:latin typeface="Times New Roman" panose="02020603050405020304" pitchFamily="18" charset="0"/>
                <a:ea typeface="楷体" panose="02010609060101010101" pitchFamily="49" charset="-122"/>
              </a:rPr>
              <a:t>的分布密度曲线;</a:t>
            </a:r>
            <a:endParaRPr lang="en-US" altLang="zh-CN" b="1">
              <a:latin typeface="Times New Roman" panose="02020603050405020304" pitchFamily="18" charset="0"/>
              <a:ea typeface="楷体" panose="02010609060101010101" pitchFamily="49" charset="-122"/>
            </a:endParaRPr>
          </a:p>
        </p:txBody>
      </p:sp>
      <p:sp>
        <p:nvSpPr>
          <p:cNvPr id="19459" name="文本框 2"/>
          <p:cNvSpPr/>
          <p:nvPr/>
        </p:nvSpPr>
        <p:spPr>
          <a:xfrm>
            <a:off x="373063" y="650875"/>
            <a:ext cx="1066800"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zh-CN" altLang="en-US" b="1">
                <a:solidFill>
                  <a:srgbClr val="00B0F0"/>
                </a:solidFill>
                <a:latin typeface="Times New Roman" panose="02020603050405020304" pitchFamily="18" charset="0"/>
                <a:ea typeface="Times New Roman" panose="02020603050405020304" pitchFamily="18" charset="0"/>
              </a:rPr>
              <a:t>解：</a:t>
            </a:r>
            <a:endParaRPr lang="zh-CN" altLang="en-US" b="1">
              <a:solidFill>
                <a:srgbClr val="00B0F0"/>
              </a:solidFill>
              <a:latin typeface="Times New Roman" panose="02020603050405020304" pitchFamily="18" charset="0"/>
              <a:ea typeface="Times New Roman" panose="02020603050405020304" pitchFamily="18" charset="0"/>
            </a:endParaRPr>
          </a:p>
        </p:txBody>
      </p:sp>
      <p:sp>
        <p:nvSpPr>
          <p:cNvPr id="19460" name="矩形 3"/>
          <p:cNvSpPr/>
          <p:nvPr/>
        </p:nvSpPr>
        <p:spPr>
          <a:xfrm>
            <a:off x="533400" y="620713"/>
            <a:ext cx="11658600" cy="6096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457200">
              <a:lnSpc>
                <a:spcPct val="120000"/>
              </a:lnSpc>
              <a:spcBef>
                <a:spcPct val="0"/>
              </a:spcBef>
              <a:buFontTx/>
              <a:buNone/>
            </a:pPr>
            <a:r>
              <a:rPr lang="zh-CN" altLang="en-US" b="1">
                <a:solidFill>
                  <a:srgbClr val="FF0000"/>
                </a:solidFill>
                <a:latin typeface="Times New Roman" panose="02020603050405020304" pitchFamily="18" charset="0"/>
                <a:ea typeface="Times New Roman" panose="02020603050405020304" pitchFamily="18" charset="0"/>
              </a:rPr>
              <a:t>由</a:t>
            </a:r>
            <a:r>
              <a:rPr lang="en-US" altLang="zh-CN" b="1">
                <a:solidFill>
                  <a:srgbClr val="FF0000"/>
                </a:solidFill>
                <a:latin typeface="Times New Roman" panose="02020603050405020304" pitchFamily="18" charset="0"/>
                <a:ea typeface="Times New Roman" panose="02020603050405020304" pitchFamily="18" charset="0"/>
              </a:rPr>
              <a:t>(1)</a:t>
            </a:r>
            <a:r>
              <a:rPr lang="zh-CN" altLang="en-US" b="1">
                <a:solidFill>
                  <a:srgbClr val="FF0000"/>
                </a:solidFill>
                <a:latin typeface="Times New Roman" panose="02020603050405020304" pitchFamily="18" charset="0"/>
                <a:ea typeface="Times New Roman" panose="02020603050405020304" pitchFamily="18" charset="0"/>
              </a:rPr>
              <a:t>得</a:t>
            </a:r>
            <a:r>
              <a:rPr lang="zh-CN" altLang="en-US" b="1" i="1">
                <a:solidFill>
                  <a:srgbClr val="FF0000"/>
                </a:solidFill>
                <a:latin typeface="Times New Roman" panose="02020603050405020304" pitchFamily="18" charset="0"/>
                <a:ea typeface="Times New Roman" panose="02020603050405020304" pitchFamily="18" charset="0"/>
              </a:rPr>
              <a:t>X</a:t>
            </a:r>
            <a:r>
              <a:rPr lang="zh-CN" altLang="en-US" b="1">
                <a:solidFill>
                  <a:srgbClr val="FF0000"/>
                </a:solidFill>
                <a:latin typeface="Times New Roman" panose="02020603050405020304" pitchFamily="18" charset="0"/>
                <a:ea typeface="Times New Roman" panose="02020603050405020304" pitchFamily="18" charset="0"/>
              </a:rPr>
              <a:t>~</a:t>
            </a:r>
            <a:r>
              <a:rPr lang="zh-CN" altLang="en-US" b="1" i="1">
                <a:solidFill>
                  <a:srgbClr val="FF0000"/>
                </a:solidFill>
                <a:latin typeface="Times New Roman" panose="02020603050405020304" pitchFamily="18" charset="0"/>
                <a:ea typeface="Times New Roman" panose="02020603050405020304" pitchFamily="18" charset="0"/>
              </a:rPr>
              <a:t>N</a:t>
            </a:r>
            <a:r>
              <a:rPr lang="zh-CN" altLang="en-US" b="1">
                <a:solidFill>
                  <a:srgbClr val="FF0000"/>
                </a:solidFill>
                <a:latin typeface="Times New Roman" panose="02020603050405020304" pitchFamily="18" charset="0"/>
                <a:ea typeface="Times New Roman" panose="02020603050405020304" pitchFamily="18" charset="0"/>
              </a:rPr>
              <a:t>(30</a:t>
            </a:r>
            <a:r>
              <a:rPr lang="en-US" altLang="zh-CN" b="1">
                <a:solidFill>
                  <a:srgbClr val="FF0000"/>
                </a:solidFill>
                <a:latin typeface="Times New Roman" panose="02020603050405020304" pitchFamily="18" charset="0"/>
                <a:ea typeface="Times New Roman" panose="02020603050405020304" pitchFamily="18" charset="0"/>
              </a:rPr>
              <a:t>, </a:t>
            </a:r>
            <a:r>
              <a:rPr lang="zh-CN" altLang="en-US" b="1">
                <a:solidFill>
                  <a:srgbClr val="FF0000"/>
                </a:solidFill>
                <a:latin typeface="Times New Roman" panose="02020603050405020304" pitchFamily="18" charset="0"/>
                <a:ea typeface="Times New Roman" panose="02020603050405020304" pitchFamily="18" charset="0"/>
              </a:rPr>
              <a:t>62)，</a:t>
            </a:r>
            <a:r>
              <a:rPr lang="zh-CN" altLang="en-US" b="1" i="1">
                <a:solidFill>
                  <a:srgbClr val="FF0000"/>
                </a:solidFill>
                <a:latin typeface="Times New Roman" panose="02020603050405020304" pitchFamily="18" charset="0"/>
                <a:ea typeface="Times New Roman" panose="02020603050405020304" pitchFamily="18" charset="0"/>
              </a:rPr>
              <a:t>Y</a:t>
            </a:r>
            <a:r>
              <a:rPr lang="zh-CN" altLang="en-US" b="1">
                <a:solidFill>
                  <a:srgbClr val="FF0000"/>
                </a:solidFill>
                <a:latin typeface="Times New Roman" panose="02020603050405020304" pitchFamily="18" charset="0"/>
                <a:ea typeface="Times New Roman" panose="02020603050405020304" pitchFamily="18" charset="0"/>
              </a:rPr>
              <a:t>~</a:t>
            </a:r>
            <a:r>
              <a:rPr lang="zh-CN" altLang="en-US" b="1" i="1">
                <a:solidFill>
                  <a:srgbClr val="FF0000"/>
                </a:solidFill>
                <a:latin typeface="Times New Roman" panose="02020603050405020304" pitchFamily="18" charset="0"/>
                <a:ea typeface="Times New Roman" panose="02020603050405020304" pitchFamily="18" charset="0"/>
              </a:rPr>
              <a:t>N</a:t>
            </a:r>
            <a:r>
              <a:rPr lang="zh-CN" altLang="en-US" b="1">
                <a:solidFill>
                  <a:srgbClr val="FF0000"/>
                </a:solidFill>
                <a:latin typeface="Times New Roman" panose="02020603050405020304" pitchFamily="18" charset="0"/>
                <a:ea typeface="Times New Roman" panose="02020603050405020304" pitchFamily="18" charset="0"/>
              </a:rPr>
              <a:t>(34, 22)，作出</a:t>
            </a:r>
            <a:r>
              <a:rPr lang="en-US" altLang="zh-CN" b="1" i="1">
                <a:solidFill>
                  <a:srgbClr val="FF0000"/>
                </a:solidFill>
                <a:latin typeface="Times New Roman" panose="02020603050405020304" pitchFamily="18" charset="0"/>
                <a:ea typeface="Times New Roman" panose="02020603050405020304" pitchFamily="18" charset="0"/>
              </a:rPr>
              <a:t>X</a:t>
            </a:r>
            <a:r>
              <a:rPr lang="zh-CN" altLang="en-US" b="1">
                <a:solidFill>
                  <a:srgbClr val="FF0000"/>
                </a:solidFill>
                <a:latin typeface="Times New Roman" panose="02020603050405020304" pitchFamily="18" charset="0"/>
                <a:ea typeface="Times New Roman" panose="02020603050405020304" pitchFamily="18" charset="0"/>
              </a:rPr>
              <a:t>和</a:t>
            </a:r>
            <a:r>
              <a:rPr lang="en-US" altLang="zh-CN" b="1" i="1">
                <a:solidFill>
                  <a:srgbClr val="FF0000"/>
                </a:solidFill>
                <a:latin typeface="Times New Roman" panose="02020603050405020304" pitchFamily="18" charset="0"/>
                <a:ea typeface="Times New Roman" panose="02020603050405020304" pitchFamily="18" charset="0"/>
              </a:rPr>
              <a:t>Y</a:t>
            </a:r>
            <a:r>
              <a:rPr lang="zh-CN" altLang="en-US" b="1">
                <a:solidFill>
                  <a:srgbClr val="FF0000"/>
                </a:solidFill>
                <a:latin typeface="Times New Roman" panose="02020603050405020304" pitchFamily="18" charset="0"/>
                <a:ea typeface="Times New Roman" panose="02020603050405020304" pitchFamily="18" charset="0"/>
              </a:rPr>
              <a:t>的分布密度曲线如图示</a:t>
            </a:r>
            <a:r>
              <a:rPr lang="en-US" altLang="zh-CN" b="1">
                <a:solidFill>
                  <a:srgbClr val="FF0000"/>
                </a:solidFill>
                <a:latin typeface="Times New Roman" panose="02020603050405020304" pitchFamily="18" charset="0"/>
                <a:ea typeface="Times New Roman" panose="02020603050405020304" pitchFamily="18" charset="0"/>
              </a:rPr>
              <a:t>.</a:t>
            </a:r>
            <a:endParaRPr lang="zh-CN" altLang="en-US" b="1">
              <a:solidFill>
                <a:srgbClr val="FF0000"/>
              </a:solidFill>
              <a:latin typeface="Times New Roman" panose="02020603050405020304" pitchFamily="18" charset="0"/>
              <a:ea typeface="Times New Roman" panose="02020603050405020304" pitchFamily="18" charset="0"/>
            </a:endParaRPr>
          </a:p>
        </p:txBody>
      </p:sp>
      <p:pic>
        <p:nvPicPr>
          <p:cNvPr id="19461" name="图片 5"/>
          <p:cNvPicPr>
            <a:picLocks noChangeAspect="1"/>
          </p:cNvPicPr>
          <p:nvPr/>
        </p:nvPicPr>
        <p:blipFill>
          <a:blip r:embed="rId1"/>
          <a:stretch>
            <a:fillRect/>
          </a:stretch>
        </p:blipFill>
        <p:spPr>
          <a:xfrm>
            <a:off x="1600200" y="1371600"/>
            <a:ext cx="6797675" cy="3733800"/>
          </a:xfrm>
          <a:prstGeom prst="rect">
            <a:avLst/>
          </a:prstGeom>
          <a:noFill/>
          <a:ln>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wipe(left)">
                                      <p:cBhvr>
                                        <p:cTn id="7" dur="500"/>
                                        <p:tgtEl>
                                          <p:spTgt spid="1946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9461"/>
                                        </p:tgtEl>
                                        <p:attrNameLst>
                                          <p:attrName>style.visibility</p:attrName>
                                        </p:attrNameLst>
                                      </p:cBhvr>
                                      <p:to>
                                        <p:strVal val="visible"/>
                                      </p:to>
                                    </p:set>
                                    <p:animEffect transition="in" filter="wipe(left)">
                                      <p:cBhvr>
                                        <p:cTn id="12" dur="5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
          <p:cNvSpPr/>
          <p:nvPr/>
        </p:nvSpPr>
        <p:spPr>
          <a:xfrm>
            <a:off x="304800" y="76200"/>
            <a:ext cx="11734800" cy="107632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FontTx/>
              <a:buNone/>
            </a:pPr>
            <a:r>
              <a:rPr lang="en-US" altLang="zh-CN" b="1">
                <a:latin typeface="Times New Roman" panose="02020603050405020304" pitchFamily="18" charset="0"/>
                <a:ea typeface="楷体" panose="02010609060101010101" pitchFamily="49" charset="-122"/>
              </a:rPr>
              <a:t>  </a:t>
            </a:r>
            <a:r>
              <a:rPr lang="zh-CN" altLang="en-US" b="1">
                <a:latin typeface="Times New Roman" panose="02020603050405020304" pitchFamily="18" charset="0"/>
                <a:ea typeface="楷体" panose="02010609060101010101" pitchFamily="49" charset="-122"/>
              </a:rPr>
              <a:t>(3) 如果某天有38 min可用，李明应选择哪种交通工具? 如果某天只有34 min可用，又应该选择哪种交通工具?  请说明理由.</a:t>
            </a:r>
            <a:endParaRPr lang="zh-CN" altLang="en-US" b="1">
              <a:latin typeface="Times New Roman" panose="02020603050405020304" pitchFamily="18" charset="0"/>
              <a:ea typeface="楷体" panose="02010609060101010101" pitchFamily="49" charset="-122"/>
            </a:endParaRPr>
          </a:p>
        </p:txBody>
      </p:sp>
      <p:sp>
        <p:nvSpPr>
          <p:cNvPr id="20483" name="文本框 2"/>
          <p:cNvSpPr/>
          <p:nvPr/>
        </p:nvSpPr>
        <p:spPr>
          <a:xfrm>
            <a:off x="533400" y="1219200"/>
            <a:ext cx="914400"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zh-CN" altLang="en-US" b="1">
                <a:solidFill>
                  <a:srgbClr val="00B0F0"/>
                </a:solidFill>
                <a:latin typeface="Times New Roman" panose="02020603050405020304" pitchFamily="18" charset="0"/>
                <a:ea typeface="Times New Roman" panose="02020603050405020304" pitchFamily="18" charset="0"/>
              </a:rPr>
              <a:t>解：</a:t>
            </a:r>
            <a:endParaRPr lang="zh-CN" altLang="en-US" b="1">
              <a:solidFill>
                <a:srgbClr val="00B0F0"/>
              </a:solidFill>
              <a:latin typeface="Times New Roman" panose="02020603050405020304" pitchFamily="18" charset="0"/>
              <a:ea typeface="Times New Roman" panose="02020603050405020304" pitchFamily="18" charset="0"/>
            </a:endParaRPr>
          </a:p>
        </p:txBody>
      </p:sp>
      <p:sp>
        <p:nvSpPr>
          <p:cNvPr id="20484" name="矩形 3"/>
          <p:cNvSpPr/>
          <p:nvPr/>
        </p:nvSpPr>
        <p:spPr>
          <a:xfrm>
            <a:off x="381000" y="1182688"/>
            <a:ext cx="11582400" cy="2678112"/>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457200">
              <a:lnSpc>
                <a:spcPct val="120000"/>
              </a:lnSpc>
              <a:spcBef>
                <a:spcPct val="0"/>
              </a:spcBef>
              <a:buFontTx/>
              <a:buNone/>
            </a:pPr>
            <a:r>
              <a:rPr lang="en-US" altLang="zh-CN" b="1">
                <a:solidFill>
                  <a:srgbClr val="FF0000"/>
                </a:solidFill>
                <a:latin typeface="Times New Roman" panose="02020603050405020304" pitchFamily="18" charset="0"/>
                <a:ea typeface="Times New Roman" panose="02020603050405020304" pitchFamily="18" charset="0"/>
              </a:rPr>
              <a:t>   (3) </a:t>
            </a:r>
            <a:r>
              <a:rPr lang="zh-CN" altLang="en-US" b="1">
                <a:solidFill>
                  <a:srgbClr val="FF0000"/>
                </a:solidFill>
                <a:latin typeface="Times New Roman" panose="02020603050405020304" pitchFamily="18" charset="0"/>
                <a:ea typeface="Times New Roman" panose="02020603050405020304" pitchFamily="18" charset="0"/>
              </a:rPr>
              <a:t>应选择在给定时间内不迟到的概率大的交通工具</a:t>
            </a:r>
            <a:r>
              <a:rPr lang="en-US" altLang="zh-CN" b="1">
                <a:solidFill>
                  <a:srgbClr val="FF0000"/>
                </a:solidFill>
                <a:latin typeface="Times New Roman" panose="02020603050405020304" pitchFamily="18" charset="0"/>
                <a:ea typeface="Times New Roman" panose="02020603050405020304" pitchFamily="18" charset="0"/>
              </a:rPr>
              <a:t>.</a:t>
            </a:r>
            <a:endParaRPr lang="en-US" altLang="zh-CN" b="1">
              <a:solidFill>
                <a:srgbClr val="FF0000"/>
              </a:solidFill>
              <a:latin typeface="Times New Roman" panose="02020603050405020304" pitchFamily="18" charset="0"/>
              <a:ea typeface="Times New Roman" panose="02020603050405020304" pitchFamily="18" charset="0"/>
            </a:endParaRPr>
          </a:p>
          <a:p>
            <a:pPr marL="0" lvl="0" indent="457200">
              <a:lnSpc>
                <a:spcPct val="120000"/>
              </a:lnSpc>
              <a:spcBef>
                <a:spcPct val="0"/>
              </a:spcBef>
              <a:buFontTx/>
              <a:buNone/>
            </a:pPr>
            <a:r>
              <a:rPr lang="zh-CN" altLang="en-US" b="1">
                <a:solidFill>
                  <a:srgbClr val="FF0000"/>
                </a:solidFill>
                <a:latin typeface="Times New Roman" panose="02020603050405020304" pitchFamily="18" charset="0"/>
                <a:ea typeface="Times New Roman" panose="02020603050405020304" pitchFamily="18" charset="0"/>
              </a:rPr>
              <a:t>由图可知，</a:t>
            </a:r>
            <a:r>
              <a:rPr lang="en-US" altLang="zh-CN" b="1" i="1">
                <a:solidFill>
                  <a:srgbClr val="FF0000"/>
                </a:solidFill>
                <a:latin typeface="Times New Roman" panose="02020603050405020304" pitchFamily="18" charset="0"/>
                <a:ea typeface="Times New Roman" panose="02020603050405020304" pitchFamily="18" charset="0"/>
              </a:rPr>
              <a:t>P</a:t>
            </a:r>
            <a:r>
              <a:rPr lang="en-US" altLang="zh-CN" b="1">
                <a:solidFill>
                  <a:srgbClr val="FF0000"/>
                </a:solidFill>
                <a:latin typeface="Times New Roman" panose="02020603050405020304" pitchFamily="18" charset="0"/>
                <a:ea typeface="Times New Roman" panose="02020603050405020304" pitchFamily="18" charset="0"/>
              </a:rPr>
              <a:t>(</a:t>
            </a:r>
            <a:r>
              <a:rPr lang="en-US" altLang="zh-CN" b="1" i="1">
                <a:solidFill>
                  <a:srgbClr val="FF0000"/>
                </a:solidFill>
                <a:latin typeface="Times New Roman" panose="02020603050405020304" pitchFamily="18" charset="0"/>
                <a:ea typeface="Times New Roman" panose="02020603050405020304" pitchFamily="18" charset="0"/>
              </a:rPr>
              <a:t>X</a:t>
            </a:r>
            <a:r>
              <a:rPr lang="en-US" altLang="zh-CN" b="1">
                <a:solidFill>
                  <a:srgbClr val="FF0000"/>
                </a:solidFill>
                <a:latin typeface="Times New Roman" panose="02020603050405020304" pitchFamily="18" charset="0"/>
                <a:ea typeface="Times New Roman" panose="02020603050405020304" pitchFamily="18" charset="0"/>
              </a:rPr>
              <a:t>≤38)&lt;</a:t>
            </a:r>
            <a:r>
              <a:rPr lang="en-US" altLang="zh-CN" b="1" i="1">
                <a:solidFill>
                  <a:srgbClr val="FF0000"/>
                </a:solidFill>
                <a:latin typeface="Times New Roman" panose="02020603050405020304" pitchFamily="18" charset="0"/>
                <a:ea typeface="Times New Roman" panose="02020603050405020304" pitchFamily="18" charset="0"/>
              </a:rPr>
              <a:t>P</a:t>
            </a:r>
            <a:r>
              <a:rPr lang="en-US" altLang="zh-CN" b="1">
                <a:solidFill>
                  <a:srgbClr val="FF0000"/>
                </a:solidFill>
                <a:latin typeface="Times New Roman" panose="02020603050405020304" pitchFamily="18" charset="0"/>
                <a:ea typeface="Times New Roman" panose="02020603050405020304" pitchFamily="18" charset="0"/>
              </a:rPr>
              <a:t>(</a:t>
            </a:r>
            <a:r>
              <a:rPr lang="en-US" altLang="zh-CN" b="1" i="1">
                <a:solidFill>
                  <a:srgbClr val="FF0000"/>
                </a:solidFill>
                <a:latin typeface="Times New Roman" panose="02020603050405020304" pitchFamily="18" charset="0"/>
                <a:ea typeface="Times New Roman" panose="02020603050405020304" pitchFamily="18" charset="0"/>
              </a:rPr>
              <a:t>Y</a:t>
            </a:r>
            <a:r>
              <a:rPr lang="en-US" altLang="zh-CN" b="1">
                <a:solidFill>
                  <a:srgbClr val="FF0000"/>
                </a:solidFill>
                <a:latin typeface="Times New Roman" panose="02020603050405020304" pitchFamily="18" charset="0"/>
                <a:ea typeface="Times New Roman" panose="02020603050405020304" pitchFamily="18" charset="0"/>
              </a:rPr>
              <a:t>≤38)</a:t>
            </a:r>
            <a:r>
              <a:rPr lang="zh-CN" altLang="en-US" b="1">
                <a:solidFill>
                  <a:srgbClr val="FF0000"/>
                </a:solidFill>
                <a:latin typeface="Times New Roman" panose="02020603050405020304" pitchFamily="18" charset="0"/>
                <a:ea typeface="Times New Roman" panose="02020603050405020304" pitchFamily="18" charset="0"/>
              </a:rPr>
              <a:t>， </a:t>
            </a:r>
            <a:r>
              <a:rPr lang="en-US" altLang="zh-CN" b="1" i="1">
                <a:solidFill>
                  <a:srgbClr val="FF0000"/>
                </a:solidFill>
                <a:latin typeface="Times New Roman" panose="02020603050405020304" pitchFamily="18" charset="0"/>
                <a:ea typeface="Times New Roman" panose="02020603050405020304" pitchFamily="18" charset="0"/>
              </a:rPr>
              <a:t>P</a:t>
            </a:r>
            <a:r>
              <a:rPr lang="en-US" altLang="zh-CN" b="1">
                <a:solidFill>
                  <a:srgbClr val="FF0000"/>
                </a:solidFill>
                <a:latin typeface="Times New Roman" panose="02020603050405020304" pitchFamily="18" charset="0"/>
                <a:ea typeface="Times New Roman" panose="02020603050405020304" pitchFamily="18" charset="0"/>
              </a:rPr>
              <a:t>(X≤34) &gt; </a:t>
            </a:r>
            <a:r>
              <a:rPr lang="en-US" altLang="zh-CN" b="1" i="1">
                <a:solidFill>
                  <a:srgbClr val="FF0000"/>
                </a:solidFill>
                <a:latin typeface="Times New Roman" panose="02020603050405020304" pitchFamily="18" charset="0"/>
                <a:ea typeface="Times New Roman" panose="02020603050405020304" pitchFamily="18" charset="0"/>
              </a:rPr>
              <a:t>P</a:t>
            </a:r>
            <a:r>
              <a:rPr lang="en-US" altLang="zh-CN" b="1">
                <a:solidFill>
                  <a:srgbClr val="FF0000"/>
                </a:solidFill>
                <a:latin typeface="Times New Roman" panose="02020603050405020304" pitchFamily="18" charset="0"/>
                <a:ea typeface="Times New Roman" panose="02020603050405020304" pitchFamily="18" charset="0"/>
              </a:rPr>
              <a:t>(</a:t>
            </a:r>
            <a:r>
              <a:rPr lang="en-US" altLang="zh-CN" b="1" i="1">
                <a:solidFill>
                  <a:srgbClr val="FF0000"/>
                </a:solidFill>
                <a:latin typeface="Times New Roman" panose="02020603050405020304" pitchFamily="18" charset="0"/>
                <a:ea typeface="Times New Roman" panose="02020603050405020304" pitchFamily="18" charset="0"/>
              </a:rPr>
              <a:t>Y</a:t>
            </a:r>
            <a:r>
              <a:rPr lang="en-US" altLang="zh-CN" b="1">
                <a:solidFill>
                  <a:srgbClr val="FF0000"/>
                </a:solidFill>
                <a:latin typeface="Times New Roman" panose="02020603050405020304" pitchFamily="18" charset="0"/>
                <a:ea typeface="Times New Roman" panose="02020603050405020304" pitchFamily="18" charset="0"/>
              </a:rPr>
              <a:t>≤34).</a:t>
            </a:r>
            <a:endParaRPr lang="en-US" altLang="zh-CN" b="1">
              <a:solidFill>
                <a:srgbClr val="FF0000"/>
              </a:solidFill>
              <a:latin typeface="Times New Roman" panose="02020603050405020304" pitchFamily="18" charset="0"/>
              <a:ea typeface="Times New Roman" panose="02020603050405020304" pitchFamily="18" charset="0"/>
            </a:endParaRPr>
          </a:p>
          <a:p>
            <a:pPr marL="0" lvl="0" indent="457200">
              <a:lnSpc>
                <a:spcPct val="120000"/>
              </a:lnSpc>
              <a:spcBef>
                <a:spcPct val="0"/>
              </a:spcBef>
              <a:buFontTx/>
              <a:buNone/>
            </a:pPr>
            <a:r>
              <a:rPr lang="zh-CN" altLang="en-US" b="1">
                <a:solidFill>
                  <a:srgbClr val="FF0000"/>
                </a:solidFill>
                <a:latin typeface="Times New Roman" panose="02020603050405020304" pitchFamily="18" charset="0"/>
                <a:ea typeface="Times New Roman" panose="02020603050405020304" pitchFamily="18" charset="0"/>
              </a:rPr>
              <a:t>所以，如果有</a:t>
            </a:r>
            <a:r>
              <a:rPr lang="en-US" altLang="zh-CN" b="1">
                <a:solidFill>
                  <a:srgbClr val="FF0000"/>
                </a:solidFill>
                <a:latin typeface="Times New Roman" panose="02020603050405020304" pitchFamily="18" charset="0"/>
                <a:ea typeface="Times New Roman" panose="02020603050405020304" pitchFamily="18" charset="0"/>
              </a:rPr>
              <a:t>38 min</a:t>
            </a:r>
            <a:r>
              <a:rPr lang="zh-CN" altLang="en-US" b="1">
                <a:solidFill>
                  <a:srgbClr val="FF0000"/>
                </a:solidFill>
                <a:latin typeface="Times New Roman" panose="02020603050405020304" pitchFamily="18" charset="0"/>
                <a:ea typeface="Times New Roman" panose="02020603050405020304" pitchFamily="18" charset="0"/>
              </a:rPr>
              <a:t>可用，那么骑自行车不迟到的概率大，应选择骑自行车；如果只有</a:t>
            </a:r>
            <a:r>
              <a:rPr lang="en-US" altLang="zh-CN" b="1">
                <a:solidFill>
                  <a:srgbClr val="FF0000"/>
                </a:solidFill>
                <a:latin typeface="Times New Roman" panose="02020603050405020304" pitchFamily="18" charset="0"/>
                <a:ea typeface="Times New Roman" panose="02020603050405020304" pitchFamily="18" charset="0"/>
              </a:rPr>
              <a:t>34 min</a:t>
            </a:r>
            <a:r>
              <a:rPr lang="zh-CN" altLang="en-US" b="1">
                <a:solidFill>
                  <a:srgbClr val="FF0000"/>
                </a:solidFill>
                <a:latin typeface="Times New Roman" panose="02020603050405020304" pitchFamily="18" charset="0"/>
                <a:ea typeface="Times New Roman" panose="02020603050405020304" pitchFamily="18" charset="0"/>
              </a:rPr>
              <a:t>可用，那么坐公交车不迟到的概率大，应选择坐公交车</a:t>
            </a:r>
            <a:r>
              <a:rPr lang="en-US" altLang="zh-CN" b="1">
                <a:solidFill>
                  <a:srgbClr val="FF0000"/>
                </a:solidFill>
                <a:latin typeface="Times New Roman" panose="02020603050405020304" pitchFamily="18" charset="0"/>
                <a:ea typeface="Times New Roman" panose="02020603050405020304" pitchFamily="18" charset="0"/>
              </a:rPr>
              <a:t>.</a:t>
            </a:r>
            <a:endParaRPr lang="zh-CN" altLang="en-US" b="1">
              <a:solidFill>
                <a:srgbClr val="FF0000"/>
              </a:solidFill>
              <a:latin typeface="Times New Roman" panose="02020603050405020304" pitchFamily="18" charset="0"/>
              <a:ea typeface="Times New Roman" panose="02020603050405020304" pitchFamily="18" charset="0"/>
            </a:endParaRPr>
          </a:p>
        </p:txBody>
      </p:sp>
      <p:pic>
        <p:nvPicPr>
          <p:cNvPr id="20485" name="图片 4"/>
          <p:cNvPicPr>
            <a:picLocks noChangeAspect="1"/>
          </p:cNvPicPr>
          <p:nvPr/>
        </p:nvPicPr>
        <p:blipFill>
          <a:blip r:embed="rId1"/>
          <a:stretch>
            <a:fillRect/>
          </a:stretch>
        </p:blipFill>
        <p:spPr>
          <a:xfrm>
            <a:off x="6343650" y="3373438"/>
            <a:ext cx="5715000" cy="3140075"/>
          </a:xfrm>
          <a:prstGeom prst="rect">
            <a:avLst/>
          </a:prstGeom>
          <a:noFill/>
          <a:ln>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wipe(left)">
                                      <p:cBhvr>
                                        <p:cTn id="7"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1"/>
          <p:cNvSpPr/>
          <p:nvPr/>
        </p:nvSpPr>
        <p:spPr>
          <a:xfrm>
            <a:off x="609600" y="600075"/>
            <a:ext cx="11125200" cy="112712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457200">
              <a:lnSpc>
                <a:spcPct val="120000"/>
              </a:lnSpc>
            </a:pPr>
            <a:r>
              <a:rPr lang="zh-CN" altLang="en-US" sz="2800" b="1" spc="0">
                <a:latin typeface="Times New Roman" panose="02020603050405020304" pitchFamily="18" charset="0"/>
                <a:ea typeface="Times New Roman" panose="02020603050405020304" pitchFamily="18" charset="0"/>
              </a:rPr>
              <a:t>假设</a:t>
            </a:r>
            <a:r>
              <a:rPr lang="zh-CN" altLang="en-US"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N</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μ</a:t>
            </a:r>
            <a:r>
              <a:rPr lang="en-US" altLang="zh-CN" sz="2800" b="1" spc="0">
                <a:latin typeface="Times New Roman" panose="02020603050405020304" pitchFamily="18" charset="0"/>
                <a:ea typeface="Times New Roman" panose="02020603050405020304" pitchFamily="18" charset="0"/>
              </a:rPr>
              <a:t>, </a:t>
            </a:r>
            <a:r>
              <a:rPr lang="zh-CN" altLang="en-US" sz="2800" b="1" i="1" spc="0">
                <a:latin typeface="Times New Roman" panose="02020603050405020304" pitchFamily="18" charset="0"/>
                <a:ea typeface="Times New Roman" panose="02020603050405020304" pitchFamily="18" charset="0"/>
              </a:rPr>
              <a:t>σ</a:t>
            </a:r>
            <a:r>
              <a:rPr lang="zh-CN" altLang="en-US" sz="2800" b="1" spc="0" baseline="30000">
                <a:latin typeface="Times New Roman" panose="02020603050405020304" pitchFamily="18" charset="0"/>
                <a:ea typeface="Times New Roman" panose="02020603050405020304" pitchFamily="18" charset="0"/>
              </a:rPr>
              <a:t>2</a:t>
            </a:r>
            <a:r>
              <a:rPr lang="zh-CN" altLang="en-US" sz="2800" b="1" spc="0">
                <a:latin typeface="Times New Roman" panose="02020603050405020304" pitchFamily="18" charset="0"/>
                <a:ea typeface="Times New Roman" panose="02020603050405020304" pitchFamily="18" charset="0"/>
              </a:rPr>
              <a:t>)，可以证明:  对给定的</a:t>
            </a:r>
            <a:r>
              <a:rPr lang="zh-CN" altLang="en-US" sz="2800" b="1" i="1" spc="0">
                <a:latin typeface="Times New Roman" panose="02020603050405020304" pitchFamily="18" charset="0"/>
                <a:ea typeface="Times New Roman" panose="02020603050405020304" pitchFamily="18" charset="0"/>
              </a:rPr>
              <a:t>k</a:t>
            </a:r>
            <a:r>
              <a:rPr lang="zh-CN" altLang="en-US" sz="2800" b="1" spc="0">
                <a:latin typeface="Times New Roman" panose="02020603050405020304" pitchFamily="18" charset="0"/>
                <a:ea typeface="Times New Roman" panose="02020603050405020304" pitchFamily="18" charset="0"/>
              </a:rPr>
              <a:t>∈N</a:t>
            </a:r>
            <a:r>
              <a:rPr lang="en-US" altLang="zh-CN" sz="2800" b="1" spc="0">
                <a:latin typeface="Times New Roman" panose="02020603050405020304" pitchFamily="18" charset="0"/>
                <a:ea typeface="Times New Roman" panose="02020603050405020304" pitchFamily="18" charset="0"/>
              </a:rPr>
              <a:t>*</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P</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μ</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kσ</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μ</a:t>
            </a:r>
            <a:r>
              <a:rPr lang="zh-CN" altLang="en-US" sz="2800" b="1" spc="0">
                <a:latin typeface="Times New Roman" panose="02020603050405020304" pitchFamily="18" charset="0"/>
                <a:ea typeface="Times New Roman" panose="02020603050405020304" pitchFamily="18" charset="0"/>
              </a:rPr>
              <a:t>+</a:t>
            </a:r>
            <a:r>
              <a:rPr lang="zh-CN" altLang="en-US" sz="2800" b="1" i="1" spc="0">
                <a:latin typeface="Times New Roman" panose="02020603050405020304" pitchFamily="18" charset="0"/>
                <a:ea typeface="Times New Roman" panose="02020603050405020304" pitchFamily="18" charset="0"/>
              </a:rPr>
              <a:t>kσ</a:t>
            </a:r>
            <a:r>
              <a:rPr lang="zh-CN" altLang="en-US" sz="2800" b="1" spc="0">
                <a:latin typeface="Times New Roman" panose="02020603050405020304" pitchFamily="18" charset="0"/>
                <a:ea typeface="Times New Roman" panose="02020603050405020304" pitchFamily="18" charset="0"/>
              </a:rPr>
              <a:t>)是一个只与</a:t>
            </a:r>
            <a:r>
              <a:rPr lang="zh-CN" altLang="en-US" sz="2800" b="1" i="1" spc="0">
                <a:latin typeface="Times New Roman" panose="02020603050405020304" pitchFamily="18" charset="0"/>
                <a:ea typeface="Times New Roman" panose="02020603050405020304" pitchFamily="18" charset="0"/>
              </a:rPr>
              <a:t>k</a:t>
            </a:r>
            <a:r>
              <a:rPr lang="zh-CN" altLang="en-US" sz="2800" b="1" spc="0">
                <a:latin typeface="Times New Roman" panose="02020603050405020304" pitchFamily="18" charset="0"/>
                <a:ea typeface="Times New Roman" panose="02020603050405020304" pitchFamily="18" charset="0"/>
              </a:rPr>
              <a:t>有关的定值. 特别地，</a:t>
            </a:r>
            <a:endParaRPr lang="zh-CN" altLang="en-US" sz="2800" b="1">
              <a:latin typeface="Times New Roman" panose="02020603050405020304" pitchFamily="18" charset="0"/>
              <a:ea typeface="Times New Roman" panose="02020603050405020304" pitchFamily="18" charset="0"/>
            </a:endParaRPr>
          </a:p>
        </p:txBody>
      </p:sp>
      <p:sp>
        <p:nvSpPr>
          <p:cNvPr id="21507" name="Text Box 2"/>
          <p:cNvSpPr/>
          <p:nvPr/>
        </p:nvSpPr>
        <p:spPr>
          <a:xfrm>
            <a:off x="152400" y="77788"/>
            <a:ext cx="3276600" cy="522287"/>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b="1">
                <a:solidFill>
                  <a:srgbClr val="FF0000"/>
                </a:solidFill>
                <a:latin typeface="Times New Roman" panose="02020603050405020304" pitchFamily="18" charset="0"/>
                <a:ea typeface="楷体_GB2312" pitchFamily="49" charset="-122"/>
              </a:rPr>
              <a:t>4</a:t>
            </a:r>
            <a:r>
              <a:rPr lang="en-US" altLang="zh-CN" b="1">
                <a:solidFill>
                  <a:srgbClr val="FF0000"/>
                </a:solidFill>
                <a:latin typeface="楷体_GB2312" pitchFamily="49" charset="-122"/>
                <a:ea typeface="楷体_GB2312" pitchFamily="49" charset="-122"/>
              </a:rPr>
              <a:t>.</a:t>
            </a:r>
            <a:r>
              <a:rPr lang="zh-CN" altLang="en-US" b="1">
                <a:solidFill>
                  <a:srgbClr val="FF0000"/>
                </a:solidFill>
                <a:latin typeface="楷体_GB2312" pitchFamily="49" charset="-122"/>
                <a:ea typeface="楷体_GB2312" pitchFamily="49" charset="-122"/>
              </a:rPr>
              <a:t>特殊区间的概率：</a:t>
            </a:r>
            <a:endParaRPr lang="zh-CN" altLang="en-US" b="1">
              <a:solidFill>
                <a:srgbClr val="FF0000"/>
              </a:solidFill>
              <a:latin typeface="楷体_GB2312" pitchFamily="49" charset="-122"/>
              <a:ea typeface="楷体_GB2312" pitchFamily="49" charset="-122"/>
            </a:endParaRPr>
          </a:p>
        </p:txBody>
      </p:sp>
      <p:graphicFrame>
        <p:nvGraphicFramePr>
          <p:cNvPr id="21508" name="对象 18"/>
          <p:cNvGraphicFramePr>
            <a:graphicFrameLocks noChangeAspect="1"/>
          </p:cNvGraphicFramePr>
          <p:nvPr/>
        </p:nvGraphicFramePr>
        <p:xfrm>
          <a:off x="993775" y="1766888"/>
          <a:ext cx="5100638" cy="514350"/>
        </p:xfrm>
        <a:graphic>
          <a:graphicData uri="http://schemas.openxmlformats.org/presentationml/2006/ole">
            <mc:AlternateContent xmlns:mc="http://schemas.openxmlformats.org/markup-compatibility/2006">
              <mc:Choice xmlns:v="urn:schemas-microsoft-com:vml" Requires="v">
                <p:oleObj spid="_x0000_s1051" name="Equation" r:id="rId1" imgW="2019300" imgH="203200" progId="Equation.DSMT4">
                  <p:embed/>
                </p:oleObj>
              </mc:Choice>
              <mc:Fallback>
                <p:oleObj name="Equation" r:id="rId1" imgW="2019300" imgH="203200" progId="Equation.DSMT4">
                  <p:embed/>
                  <p:pic>
                    <p:nvPicPr>
                      <p:cNvPr id="0" name="OLE substitute image"/>
                      <p:cNvPicPr/>
                      <p:nvPr/>
                    </p:nvPicPr>
                    <p:blipFill>
                      <a:blip r:embed="rId2"/>
                      <a:stretch>
                        <a:fillRect/>
                      </a:stretch>
                    </p:blipFill>
                    <p:spPr>
                      <a:xfrm>
                        <a:off x="993775" y="1766888"/>
                        <a:ext cx="5100638" cy="514350"/>
                      </a:xfrm>
                      <a:prstGeom prst="rect">
                        <a:avLst/>
                      </a:prstGeom>
                      <a:noFill/>
                      <a:ln>
                        <a:noFill/>
                        <a:miter lim="800000"/>
                        <a:headEnd/>
                        <a:tailEnd/>
                      </a:ln>
                    </p:spPr>
                  </p:pic>
                </p:oleObj>
              </mc:Fallback>
            </mc:AlternateContent>
          </a:graphicData>
        </a:graphic>
      </p:graphicFrame>
      <p:graphicFrame>
        <p:nvGraphicFramePr>
          <p:cNvPr id="21509" name="对象 18"/>
          <p:cNvGraphicFramePr>
            <a:graphicFrameLocks noChangeAspect="1"/>
          </p:cNvGraphicFramePr>
          <p:nvPr/>
        </p:nvGraphicFramePr>
        <p:xfrm>
          <a:off x="990600" y="2354263"/>
          <a:ext cx="5518150" cy="514350"/>
        </p:xfrm>
        <a:graphic>
          <a:graphicData uri="http://schemas.openxmlformats.org/presentationml/2006/ole">
            <mc:AlternateContent xmlns:mc="http://schemas.openxmlformats.org/markup-compatibility/2006">
              <mc:Choice xmlns:v="urn:schemas-microsoft-com:vml" Requires="v">
                <p:oleObj spid="_x0000_s1052" name="Equation" r:id="rId3" imgW="2184400" imgH="203200" progId="Equation.DSMT4">
                  <p:embed/>
                </p:oleObj>
              </mc:Choice>
              <mc:Fallback>
                <p:oleObj name="Equation" r:id="rId3" imgW="2184400" imgH="203200" progId="Equation.DSMT4">
                  <p:embed/>
                  <p:pic>
                    <p:nvPicPr>
                      <p:cNvPr id="0" name="OLE substitute image"/>
                      <p:cNvPicPr/>
                      <p:nvPr/>
                    </p:nvPicPr>
                    <p:blipFill>
                      <a:blip r:embed="rId4"/>
                      <a:stretch>
                        <a:fillRect/>
                      </a:stretch>
                    </p:blipFill>
                    <p:spPr>
                      <a:xfrm>
                        <a:off x="990600" y="2354263"/>
                        <a:ext cx="5518150" cy="514350"/>
                      </a:xfrm>
                      <a:prstGeom prst="rect">
                        <a:avLst/>
                      </a:prstGeom>
                      <a:noFill/>
                      <a:ln>
                        <a:noFill/>
                        <a:miter lim="800000"/>
                        <a:headEnd/>
                        <a:tailEnd/>
                      </a:ln>
                    </p:spPr>
                  </p:pic>
                </p:oleObj>
              </mc:Fallback>
            </mc:AlternateContent>
          </a:graphicData>
        </a:graphic>
      </p:graphicFrame>
      <p:graphicFrame>
        <p:nvGraphicFramePr>
          <p:cNvPr id="21510" name="对象 18"/>
          <p:cNvGraphicFramePr>
            <a:graphicFrameLocks noChangeAspect="1"/>
          </p:cNvGraphicFramePr>
          <p:nvPr/>
        </p:nvGraphicFramePr>
        <p:xfrm>
          <a:off x="990600" y="2938463"/>
          <a:ext cx="5486400" cy="514350"/>
        </p:xfrm>
        <a:graphic>
          <a:graphicData uri="http://schemas.openxmlformats.org/presentationml/2006/ole">
            <mc:AlternateContent xmlns:mc="http://schemas.openxmlformats.org/markup-compatibility/2006">
              <mc:Choice xmlns:v="urn:schemas-microsoft-com:vml" Requires="v">
                <p:oleObj spid="_x0000_s1053" name="Equation" r:id="rId5" imgW="2171700" imgH="203200" progId="Equation.DSMT4">
                  <p:embed/>
                </p:oleObj>
              </mc:Choice>
              <mc:Fallback>
                <p:oleObj name="Equation" r:id="rId5" imgW="2171700" imgH="203200" progId="Equation.DSMT4">
                  <p:embed/>
                  <p:pic>
                    <p:nvPicPr>
                      <p:cNvPr id="0" name="OLE substitute image"/>
                      <p:cNvPicPr/>
                      <p:nvPr/>
                    </p:nvPicPr>
                    <p:blipFill>
                      <a:blip r:embed="rId6"/>
                      <a:stretch>
                        <a:fillRect/>
                      </a:stretch>
                    </p:blipFill>
                    <p:spPr>
                      <a:xfrm>
                        <a:off x="990600" y="2938463"/>
                        <a:ext cx="5486400" cy="514350"/>
                      </a:xfrm>
                      <a:prstGeom prst="rect">
                        <a:avLst/>
                      </a:prstGeom>
                      <a:noFill/>
                      <a:ln>
                        <a:noFill/>
                        <a:miter lim="800000"/>
                        <a:headEnd/>
                        <a:tailEnd/>
                      </a:ln>
                    </p:spPr>
                  </p:pic>
                </p:oleObj>
              </mc:Fallback>
            </mc:AlternateContent>
          </a:graphicData>
        </a:graphic>
      </p:graphicFrame>
      <p:sp>
        <p:nvSpPr>
          <p:cNvPr id="21511" name="矩形 6"/>
          <p:cNvSpPr/>
          <p:nvPr/>
        </p:nvSpPr>
        <p:spPr>
          <a:xfrm>
            <a:off x="615950" y="3532188"/>
            <a:ext cx="4730750" cy="608012"/>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457200">
              <a:lnSpc>
                <a:spcPct val="120000"/>
              </a:lnSpc>
            </a:pPr>
            <a:r>
              <a:rPr lang="zh-CN" altLang="en-US" sz="2800" b="1" spc="0">
                <a:latin typeface="Times New Roman" panose="02020603050405020304" pitchFamily="18" charset="0"/>
                <a:ea typeface="Times New Roman" panose="02020603050405020304" pitchFamily="18" charset="0"/>
              </a:rPr>
              <a:t>上述结果可用右图表示.</a:t>
            </a:r>
            <a:endParaRPr lang="zh-CN" altLang="en-US" sz="2800" b="1">
              <a:latin typeface="Times New Roman" panose="02020603050405020304" pitchFamily="18" charset="0"/>
              <a:ea typeface="Times New Roman" panose="02020603050405020304" pitchFamily="18" charset="0"/>
            </a:endParaRPr>
          </a:p>
        </p:txBody>
      </p:sp>
      <p:pic>
        <p:nvPicPr>
          <p:cNvPr id="21512" name="图片 7"/>
          <p:cNvPicPr>
            <a:picLocks noChangeAspect="1"/>
          </p:cNvPicPr>
          <p:nvPr/>
        </p:nvPicPr>
        <p:blipFill>
          <a:blip r:embed="rId7"/>
          <a:stretch>
            <a:fillRect/>
          </a:stretch>
        </p:blipFill>
        <p:spPr>
          <a:xfrm>
            <a:off x="6705600" y="1066800"/>
            <a:ext cx="5334000" cy="2935288"/>
          </a:xfrm>
          <a:prstGeom prst="rect">
            <a:avLst/>
          </a:prstGeom>
          <a:noFill/>
          <a:ln>
            <a:noFill/>
            <a:miter lim="800000"/>
            <a:headEnd/>
            <a:tailEnd/>
          </a:ln>
        </p:spPr>
      </p:pic>
      <p:sp>
        <p:nvSpPr>
          <p:cNvPr id="21513" name="矩形 8"/>
          <p:cNvSpPr/>
          <p:nvPr/>
        </p:nvSpPr>
        <p:spPr>
          <a:xfrm>
            <a:off x="609600" y="4140200"/>
            <a:ext cx="11199813" cy="267811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457200">
              <a:lnSpc>
                <a:spcPct val="120000"/>
              </a:lnSpc>
            </a:pPr>
            <a:r>
              <a:rPr lang="zh-CN" altLang="en-US" sz="2800" b="1" spc="0">
                <a:latin typeface="Times New Roman" panose="02020603050405020304" pitchFamily="18" charset="0"/>
                <a:ea typeface="Times New Roman" panose="02020603050405020304" pitchFamily="18" charset="0"/>
              </a:rPr>
              <a:t>由此看到，尽管正态变量的取值范围是(-∞</a:t>
            </a:r>
            <a:r>
              <a:rPr lang="en-US" altLang="zh-CN" sz="2800" b="1" spc="0">
                <a:latin typeface="Times New Roman" panose="02020603050405020304" pitchFamily="18" charset="0"/>
                <a:ea typeface="Times New Roman" panose="02020603050405020304" pitchFamily="18" charset="0"/>
              </a:rPr>
              <a:t>, +</a:t>
            </a:r>
            <a:r>
              <a:rPr lang="zh-CN" altLang="en-US" sz="2800" b="1" spc="0">
                <a:latin typeface="Times New Roman" panose="02020603050405020304" pitchFamily="18" charset="0"/>
                <a:ea typeface="Times New Roman" panose="02020603050405020304" pitchFamily="18" charset="0"/>
              </a:rPr>
              <a:t>∞)，但在一次试验中，</a:t>
            </a:r>
            <a:r>
              <a:rPr lang="zh-CN" altLang="en-US"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的取值几乎总是落在区间</a:t>
            </a:r>
            <a:r>
              <a:rPr lang="zh-CN" altLang="en-US" sz="2800" b="1" spc="0">
                <a:solidFill>
                  <a:srgbClr val="00B0F0"/>
                </a:solidFill>
                <a:latin typeface="Times New Roman" panose="02020603050405020304" pitchFamily="18" charset="0"/>
                <a:ea typeface="Times New Roman" panose="02020603050405020304" pitchFamily="18" charset="0"/>
              </a:rPr>
              <a:t>[</a:t>
            </a:r>
            <a:r>
              <a:rPr lang="zh-CN" altLang="en-US" sz="2800" b="1" i="1" spc="0">
                <a:solidFill>
                  <a:srgbClr val="00B0F0"/>
                </a:solidFill>
                <a:latin typeface="Times New Roman" panose="02020603050405020304" pitchFamily="18" charset="0"/>
                <a:ea typeface="Times New Roman" panose="02020603050405020304" pitchFamily="18" charset="0"/>
              </a:rPr>
              <a:t>μ</a:t>
            </a:r>
            <a:r>
              <a:rPr lang="zh-CN" altLang="en-US" sz="2800" b="1" spc="0">
                <a:solidFill>
                  <a:srgbClr val="00B0F0"/>
                </a:solidFill>
                <a:latin typeface="Times New Roman" panose="02020603050405020304" pitchFamily="18" charset="0"/>
                <a:ea typeface="Times New Roman" panose="02020603050405020304" pitchFamily="18" charset="0"/>
              </a:rPr>
              <a:t>-3</a:t>
            </a:r>
            <a:r>
              <a:rPr lang="zh-CN" altLang="en-US" sz="2800" b="1" i="1" spc="0">
                <a:solidFill>
                  <a:srgbClr val="00B0F0"/>
                </a:solidFill>
                <a:latin typeface="Times New Roman" panose="02020603050405020304" pitchFamily="18" charset="0"/>
                <a:ea typeface="Times New Roman" panose="02020603050405020304" pitchFamily="18" charset="0"/>
              </a:rPr>
              <a:t>σ</a:t>
            </a:r>
            <a:r>
              <a:rPr lang="en-US" altLang="zh-CN" sz="2800" b="1" spc="0">
                <a:solidFill>
                  <a:srgbClr val="00B0F0"/>
                </a:solidFill>
                <a:latin typeface="Times New Roman" panose="02020603050405020304" pitchFamily="18" charset="0"/>
                <a:ea typeface="Times New Roman" panose="02020603050405020304" pitchFamily="18" charset="0"/>
              </a:rPr>
              <a:t>, </a:t>
            </a:r>
            <a:r>
              <a:rPr lang="zh-CN" altLang="en-US" sz="2800" b="1" i="1" spc="0">
                <a:solidFill>
                  <a:srgbClr val="00B0F0"/>
                </a:solidFill>
                <a:latin typeface="Times New Roman" panose="02020603050405020304" pitchFamily="18" charset="0"/>
                <a:ea typeface="Times New Roman" panose="02020603050405020304" pitchFamily="18" charset="0"/>
              </a:rPr>
              <a:t>μ</a:t>
            </a:r>
            <a:r>
              <a:rPr lang="zh-CN" altLang="en-US" sz="2800" b="1" spc="0">
                <a:solidFill>
                  <a:srgbClr val="00B0F0"/>
                </a:solidFill>
                <a:latin typeface="Times New Roman" panose="02020603050405020304" pitchFamily="18" charset="0"/>
                <a:ea typeface="Times New Roman" panose="02020603050405020304" pitchFamily="18" charset="0"/>
              </a:rPr>
              <a:t>+3</a:t>
            </a:r>
            <a:r>
              <a:rPr lang="zh-CN" altLang="en-US" sz="2800" b="1" i="1" spc="0">
                <a:solidFill>
                  <a:srgbClr val="00B0F0"/>
                </a:solidFill>
                <a:latin typeface="Times New Roman" panose="02020603050405020304" pitchFamily="18" charset="0"/>
                <a:ea typeface="Times New Roman" panose="02020603050405020304" pitchFamily="18" charset="0"/>
              </a:rPr>
              <a:t>σ</a:t>
            </a:r>
            <a:r>
              <a:rPr lang="zh-CN" altLang="en-US" sz="2800" b="1" spc="0">
                <a:solidFill>
                  <a:srgbClr val="00B0F0"/>
                </a:solidFill>
                <a:latin typeface="Times New Roman" panose="02020603050405020304" pitchFamily="18" charset="0"/>
                <a:ea typeface="Times New Roman" panose="02020603050405020304" pitchFamily="18" charset="0"/>
              </a:rPr>
              <a:t>]</a:t>
            </a:r>
            <a:r>
              <a:rPr lang="zh-CN" altLang="en-US" sz="2800" b="1" spc="0">
                <a:latin typeface="Times New Roman" panose="02020603050405020304" pitchFamily="18" charset="0"/>
                <a:ea typeface="Times New Roman" panose="02020603050405020304" pitchFamily="18" charset="0"/>
              </a:rPr>
              <a:t>内，而</a:t>
            </a:r>
            <a:r>
              <a:rPr lang="zh-CN" altLang="en-US" sz="2800" b="1" spc="0">
                <a:solidFill>
                  <a:srgbClr val="FF0000"/>
                </a:solidFill>
                <a:latin typeface="Times New Roman" panose="02020603050405020304" pitchFamily="18" charset="0"/>
                <a:ea typeface="Times New Roman" panose="02020603050405020304" pitchFamily="18" charset="0"/>
              </a:rPr>
              <a:t>在此区间以外取值的概率大约只有0.0027</a:t>
            </a:r>
            <a:r>
              <a:rPr lang="zh-CN" altLang="en-US" sz="2800" b="1" spc="0">
                <a:latin typeface="Times New Roman" panose="02020603050405020304" pitchFamily="18" charset="0"/>
                <a:ea typeface="Times New Roman" panose="02020603050405020304" pitchFamily="18" charset="0"/>
              </a:rPr>
              <a:t>，通常认为这种情况几乎不可能发生</a:t>
            </a:r>
            <a:r>
              <a:rPr lang="en-US" altLang="zh-CN" sz="2800" b="1" spc="0">
                <a:latin typeface="Times New Roman" panose="02020603050405020304" pitchFamily="18" charset="0"/>
                <a:ea typeface="Times New Roman" panose="02020603050405020304" pitchFamily="18" charset="0"/>
              </a:rPr>
              <a:t>.</a:t>
            </a:r>
            <a:endParaRPr lang="en-US" altLang="zh-CN" sz="2800" b="1">
              <a:latin typeface="Times New Roman" panose="02020603050405020304" pitchFamily="18" charset="0"/>
              <a:ea typeface="Times New Roman" panose="02020603050405020304" pitchFamily="18" charset="0"/>
            </a:endParaRPr>
          </a:p>
          <a:p>
            <a:pPr marL="0" marR="0" lvl="0" indent="457200">
              <a:lnSpc>
                <a:spcPct val="120000"/>
              </a:lnSpc>
            </a:pPr>
            <a:r>
              <a:rPr lang="zh-CN" altLang="en-US" sz="2800" b="1" spc="0">
                <a:latin typeface="Times New Roman" panose="02020603050405020304" pitchFamily="18" charset="0"/>
                <a:ea typeface="Times New Roman" panose="02020603050405020304" pitchFamily="18" charset="0"/>
              </a:rPr>
              <a:t>在实际应用中，通常认为服从于正态分布</a:t>
            </a:r>
            <a:r>
              <a:rPr lang="en-US" altLang="zh-CN" sz="2800" b="1" i="1" spc="0">
                <a:latin typeface="Times New Roman" panose="02020603050405020304" pitchFamily="18" charset="0"/>
                <a:ea typeface="Times New Roman" panose="02020603050405020304" pitchFamily="18" charset="0"/>
              </a:rPr>
              <a:t>N</a:t>
            </a:r>
            <a:r>
              <a:rPr lang="en-US" altLang="zh-CN" sz="2800" b="1" spc="0">
                <a:latin typeface="Times New Roman" panose="02020603050405020304" pitchFamily="18" charset="0"/>
                <a:ea typeface="Times New Roman" panose="02020603050405020304" pitchFamily="18" charset="0"/>
              </a:rPr>
              <a:t>(</a:t>
            </a:r>
            <a:r>
              <a:rPr lang="en-US" altLang="zh-CN" sz="2800" b="1" i="1" spc="0">
                <a:latin typeface="Times New Roman" panose="02020603050405020304" pitchFamily="18" charset="0"/>
                <a:ea typeface="Times New Roman" panose="02020603050405020304" pitchFamily="18" charset="0"/>
              </a:rPr>
              <a:t>μ</a:t>
            </a:r>
            <a:r>
              <a:rPr lang="en-US" altLang="zh-CN" sz="2800" b="1" spc="0">
                <a:latin typeface="Times New Roman" panose="02020603050405020304" pitchFamily="18" charset="0"/>
                <a:ea typeface="Times New Roman" panose="02020603050405020304" pitchFamily="18" charset="0"/>
              </a:rPr>
              <a:t>,</a:t>
            </a:r>
            <a:r>
              <a:rPr lang="zh-CN" altLang="en-US" sz="2800" b="1" spc="0">
                <a:latin typeface="Times New Roman" panose="02020603050405020304" pitchFamily="18" charset="0"/>
                <a:ea typeface="Times New Roman" panose="02020603050405020304" pitchFamily="18" charset="0"/>
              </a:rPr>
              <a:t> </a:t>
            </a:r>
            <a:r>
              <a:rPr lang="en-US" altLang="zh-CN" sz="2800" b="1" i="1" spc="0">
                <a:latin typeface="Times New Roman" panose="02020603050405020304" pitchFamily="18" charset="0"/>
                <a:ea typeface="Times New Roman" panose="02020603050405020304" pitchFamily="18" charset="0"/>
              </a:rPr>
              <a:t>σ</a:t>
            </a:r>
            <a:r>
              <a:rPr lang="en-US" altLang="zh-CN" sz="2800" b="1" spc="0" baseline="30000">
                <a:latin typeface="Times New Roman" panose="02020603050405020304" pitchFamily="18" charset="0"/>
                <a:ea typeface="Times New Roman" panose="02020603050405020304" pitchFamily="18" charset="0"/>
              </a:rPr>
              <a:t>2</a:t>
            </a:r>
            <a:r>
              <a:rPr lang="en-US" altLang="zh-CN" sz="2800" b="1" spc="0">
                <a:latin typeface="Times New Roman" panose="02020603050405020304" pitchFamily="18" charset="0"/>
                <a:ea typeface="Times New Roman" panose="02020603050405020304" pitchFamily="18" charset="0"/>
              </a:rPr>
              <a:t>)</a:t>
            </a:r>
            <a:r>
              <a:rPr lang="zh-CN" altLang="en-US" sz="2800" b="1" spc="0">
                <a:latin typeface="Times New Roman" panose="02020603050405020304" pitchFamily="18" charset="0"/>
                <a:ea typeface="Times New Roman" panose="02020603050405020304" pitchFamily="18" charset="0"/>
              </a:rPr>
              <a:t>的随机变量</a:t>
            </a:r>
            <a:r>
              <a:rPr lang="en-US" altLang="zh-CN" sz="2800" b="1" i="1" spc="0">
                <a:latin typeface="Times New Roman" panose="02020603050405020304" pitchFamily="18" charset="0"/>
                <a:ea typeface="Times New Roman" panose="02020603050405020304" pitchFamily="18" charset="0"/>
              </a:rPr>
              <a:t>X</a:t>
            </a:r>
            <a:r>
              <a:rPr lang="zh-CN" altLang="en-US" sz="2800" b="1" spc="0">
                <a:latin typeface="Times New Roman" panose="02020603050405020304" pitchFamily="18" charset="0"/>
                <a:ea typeface="Times New Roman" panose="02020603050405020304" pitchFamily="18" charset="0"/>
              </a:rPr>
              <a:t>只取</a:t>
            </a:r>
            <a:r>
              <a:rPr lang="zh-CN" altLang="en-US" sz="2800" b="1" spc="0">
                <a:solidFill>
                  <a:srgbClr val="00B0F0"/>
                </a:solidFill>
                <a:latin typeface="Times New Roman" panose="02020603050405020304" pitchFamily="18" charset="0"/>
                <a:ea typeface="Times New Roman" panose="02020603050405020304" pitchFamily="18" charset="0"/>
              </a:rPr>
              <a:t>[</a:t>
            </a:r>
            <a:r>
              <a:rPr lang="zh-CN" altLang="en-US" sz="2800" b="1" i="1" spc="0">
                <a:solidFill>
                  <a:srgbClr val="00B0F0"/>
                </a:solidFill>
                <a:latin typeface="Times New Roman" panose="02020603050405020304" pitchFamily="18" charset="0"/>
                <a:ea typeface="Times New Roman" panose="02020603050405020304" pitchFamily="18" charset="0"/>
              </a:rPr>
              <a:t>μ</a:t>
            </a:r>
            <a:r>
              <a:rPr lang="zh-CN" altLang="en-US" sz="2800" b="1" spc="0">
                <a:solidFill>
                  <a:srgbClr val="00B0F0"/>
                </a:solidFill>
                <a:latin typeface="Times New Roman" panose="02020603050405020304" pitchFamily="18" charset="0"/>
                <a:ea typeface="Times New Roman" panose="02020603050405020304" pitchFamily="18" charset="0"/>
              </a:rPr>
              <a:t>-3</a:t>
            </a:r>
            <a:r>
              <a:rPr lang="zh-CN" altLang="en-US" sz="2800" b="1" i="1" spc="0">
                <a:solidFill>
                  <a:srgbClr val="00B0F0"/>
                </a:solidFill>
                <a:latin typeface="Times New Roman" panose="02020603050405020304" pitchFamily="18" charset="0"/>
                <a:ea typeface="Times New Roman" panose="02020603050405020304" pitchFamily="18" charset="0"/>
              </a:rPr>
              <a:t>σ</a:t>
            </a:r>
            <a:r>
              <a:rPr lang="en-US" altLang="zh-CN" sz="2800" b="1" spc="0">
                <a:solidFill>
                  <a:srgbClr val="00B0F0"/>
                </a:solidFill>
                <a:latin typeface="Times New Roman" panose="02020603050405020304" pitchFamily="18" charset="0"/>
                <a:ea typeface="Times New Roman" panose="02020603050405020304" pitchFamily="18" charset="0"/>
              </a:rPr>
              <a:t>, </a:t>
            </a:r>
            <a:r>
              <a:rPr lang="zh-CN" altLang="en-US" sz="2800" b="1" i="1" spc="0">
                <a:solidFill>
                  <a:srgbClr val="00B0F0"/>
                </a:solidFill>
                <a:latin typeface="Times New Roman" panose="02020603050405020304" pitchFamily="18" charset="0"/>
                <a:ea typeface="Times New Roman" panose="02020603050405020304" pitchFamily="18" charset="0"/>
              </a:rPr>
              <a:t>μ</a:t>
            </a:r>
            <a:r>
              <a:rPr lang="zh-CN" altLang="en-US" sz="2800" b="1" spc="0">
                <a:solidFill>
                  <a:srgbClr val="00B0F0"/>
                </a:solidFill>
                <a:latin typeface="Times New Roman" panose="02020603050405020304" pitchFamily="18" charset="0"/>
                <a:ea typeface="Times New Roman" panose="02020603050405020304" pitchFamily="18" charset="0"/>
              </a:rPr>
              <a:t>+3</a:t>
            </a:r>
            <a:r>
              <a:rPr lang="zh-CN" altLang="en-US" sz="2800" b="1" i="1" spc="0">
                <a:solidFill>
                  <a:srgbClr val="00B0F0"/>
                </a:solidFill>
                <a:latin typeface="Times New Roman" panose="02020603050405020304" pitchFamily="18" charset="0"/>
                <a:ea typeface="Times New Roman" panose="02020603050405020304" pitchFamily="18" charset="0"/>
              </a:rPr>
              <a:t>σ</a:t>
            </a:r>
            <a:r>
              <a:rPr lang="zh-CN" altLang="en-US" sz="2800" b="1" spc="0">
                <a:solidFill>
                  <a:srgbClr val="00B0F0"/>
                </a:solidFill>
                <a:latin typeface="Times New Roman" panose="02020603050405020304" pitchFamily="18" charset="0"/>
                <a:ea typeface="Times New Roman" panose="02020603050405020304" pitchFamily="18" charset="0"/>
              </a:rPr>
              <a:t>]</a:t>
            </a:r>
            <a:r>
              <a:rPr lang="zh-CN" altLang="en-US" sz="2800" b="1" spc="0">
                <a:latin typeface="Times New Roman" panose="02020603050405020304" pitchFamily="18" charset="0"/>
                <a:ea typeface="Times New Roman" panose="02020603050405020304" pitchFamily="18" charset="0"/>
              </a:rPr>
              <a:t>中的值，这在统计学中称为</a:t>
            </a:r>
            <a:r>
              <a:rPr lang="en-US" altLang="zh-CN" sz="2800" b="1" spc="0">
                <a:solidFill>
                  <a:srgbClr val="FF0000"/>
                </a:solidFill>
                <a:latin typeface="Times New Roman" panose="02020603050405020304" pitchFamily="18" charset="0"/>
                <a:ea typeface="黑体" panose="02010609060101010101" pitchFamily="49" charset="-122"/>
              </a:rPr>
              <a:t>3</a:t>
            </a:r>
            <a:r>
              <a:rPr lang="en-US" altLang="zh-CN" sz="2800" b="1" i="1" spc="0">
                <a:solidFill>
                  <a:srgbClr val="FF0000"/>
                </a:solidFill>
                <a:latin typeface="Times New Roman" panose="02020603050405020304" pitchFamily="18" charset="0"/>
                <a:ea typeface="黑体" panose="02010609060101010101" pitchFamily="49" charset="-122"/>
              </a:rPr>
              <a:t>σ</a:t>
            </a:r>
            <a:r>
              <a:rPr lang="zh-CN" altLang="en-US" sz="2800" b="1" spc="0">
                <a:solidFill>
                  <a:srgbClr val="FF0000"/>
                </a:solidFill>
                <a:latin typeface="Times New Roman" panose="02020603050405020304" pitchFamily="18" charset="0"/>
                <a:ea typeface="黑体" panose="02010609060101010101" pitchFamily="49" charset="-122"/>
              </a:rPr>
              <a:t>原则</a:t>
            </a:r>
            <a:r>
              <a:rPr lang="en-US" altLang="zh-CN" sz="2800" b="1" spc="0">
                <a:latin typeface="Times New Roman" panose="02020603050405020304" pitchFamily="18" charset="0"/>
                <a:ea typeface="Times New Roman" panose="02020603050405020304" pitchFamily="18" charset="0"/>
              </a:rPr>
              <a:t>.</a:t>
            </a:r>
            <a:endParaRPr lang="zh-CN" altLang="en-US" sz="2800" b="1">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animEffect transition="in" filter="wipe(left)">
                                      <p:cBhvr>
                                        <p:cTn id="7" dur="500"/>
                                        <p:tgtEl>
                                          <p:spTgt spid="215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1508"/>
                                        </p:tgtEl>
                                        <p:attrNameLst>
                                          <p:attrName>style.visibility</p:attrName>
                                        </p:attrNameLst>
                                      </p:cBhvr>
                                      <p:to>
                                        <p:strVal val="visible"/>
                                      </p:to>
                                    </p:set>
                                    <p:animEffect transition="in" filter="wipe(left)">
                                      <p:cBhvr>
                                        <p:cTn id="12" dur="500"/>
                                        <p:tgtEl>
                                          <p:spTgt spid="2150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1509"/>
                                        </p:tgtEl>
                                        <p:attrNameLst>
                                          <p:attrName>style.visibility</p:attrName>
                                        </p:attrNameLst>
                                      </p:cBhvr>
                                      <p:to>
                                        <p:strVal val="visible"/>
                                      </p:to>
                                    </p:set>
                                    <p:animEffect transition="in" filter="wipe(left)">
                                      <p:cBhvr>
                                        <p:cTn id="17" dur="500"/>
                                        <p:tgtEl>
                                          <p:spTgt spid="2150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1510"/>
                                        </p:tgtEl>
                                        <p:attrNameLst>
                                          <p:attrName>style.visibility</p:attrName>
                                        </p:attrNameLst>
                                      </p:cBhvr>
                                      <p:to>
                                        <p:strVal val="visible"/>
                                      </p:to>
                                    </p:set>
                                    <p:animEffect transition="in" filter="wipe(left)">
                                      <p:cBhvr>
                                        <p:cTn id="22" dur="500"/>
                                        <p:tgtEl>
                                          <p:spTgt spid="2151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1511"/>
                                        </p:tgtEl>
                                        <p:attrNameLst>
                                          <p:attrName>style.visibility</p:attrName>
                                        </p:attrNameLst>
                                      </p:cBhvr>
                                      <p:to>
                                        <p:strVal val="visible"/>
                                      </p:to>
                                    </p:set>
                                    <p:animEffect transition="in" filter="wipe(left)">
                                      <p:cBhvr>
                                        <p:cTn id="27" dur="500"/>
                                        <p:tgtEl>
                                          <p:spTgt spid="21511"/>
                                        </p:tgtEl>
                                      </p:cBhvr>
                                    </p:animEffect>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21512"/>
                                        </p:tgtEl>
                                        <p:attrNameLst>
                                          <p:attrName>style.visibility</p:attrName>
                                        </p:attrNameLst>
                                      </p:cBhvr>
                                      <p:to>
                                        <p:strVal val="visible"/>
                                      </p:to>
                                    </p:set>
                                    <p:animEffect transition="in" filter="wipe(left)">
                                      <p:cBhvr>
                                        <p:cTn id="31" dur="500"/>
                                        <p:tgtEl>
                                          <p:spTgt spid="2151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21513">
                                            <p:txEl>
                                              <p:pRg st="0" end="0"/>
                                            </p:txEl>
                                          </p:spTgt>
                                        </p:tgtEl>
                                        <p:attrNameLst>
                                          <p:attrName>style.visibility</p:attrName>
                                        </p:attrNameLst>
                                      </p:cBhvr>
                                      <p:to>
                                        <p:strVal val="visible"/>
                                      </p:to>
                                    </p:set>
                                    <p:animEffect transition="in" filter="wipe(left)">
                                      <p:cBhvr>
                                        <p:cTn id="36" dur="500"/>
                                        <p:tgtEl>
                                          <p:spTgt spid="21513">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21513">
                                            <p:txEl>
                                              <p:pRg st="1" end="1"/>
                                            </p:txEl>
                                          </p:spTgt>
                                        </p:tgtEl>
                                        <p:attrNameLst>
                                          <p:attrName>style.visibility</p:attrName>
                                        </p:attrNameLst>
                                      </p:cBhvr>
                                      <p:to>
                                        <p:strVal val="visible"/>
                                      </p:to>
                                    </p:set>
                                    <p:animEffect transition="in" filter="wipe(left)">
                                      <p:cBhvr>
                                        <p:cTn id="41" dur="500"/>
                                        <p:tgtEl>
                                          <p:spTgt spid="215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10"/>
          <p:cNvSpPr/>
          <p:nvPr/>
        </p:nvSpPr>
        <p:spPr>
          <a:xfrm>
            <a:off x="10463213" y="0"/>
            <a:ext cx="1728787"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zh-CN" altLang="en-US" b="1">
                <a:solidFill>
                  <a:srgbClr val="00B0F0"/>
                </a:solidFill>
                <a:latin typeface="Times New Roman" panose="02020603050405020304" pitchFamily="18" charset="0"/>
                <a:ea typeface="Times New Roman" panose="02020603050405020304" pitchFamily="18" charset="0"/>
              </a:rPr>
              <a:t>课本</a:t>
            </a:r>
            <a:r>
              <a:rPr lang="en-US" altLang="zh-CN" b="1">
                <a:solidFill>
                  <a:srgbClr val="00B0F0"/>
                </a:solidFill>
                <a:latin typeface="Times New Roman" panose="02020603050405020304" pitchFamily="18" charset="0"/>
                <a:ea typeface="Times New Roman" panose="02020603050405020304" pitchFamily="18" charset="0"/>
              </a:rPr>
              <a:t>87</a:t>
            </a:r>
            <a:r>
              <a:rPr lang="zh-CN" altLang="en-US" b="1">
                <a:solidFill>
                  <a:srgbClr val="00B0F0"/>
                </a:solidFill>
                <a:latin typeface="Times New Roman" panose="02020603050405020304" pitchFamily="18" charset="0"/>
                <a:ea typeface="Times New Roman" panose="02020603050405020304" pitchFamily="18" charset="0"/>
              </a:rPr>
              <a:t>页</a:t>
            </a:r>
            <a:endParaRPr lang="zh-CN" altLang="en-US" b="1">
              <a:solidFill>
                <a:srgbClr val="00B0F0"/>
              </a:solidFill>
              <a:latin typeface="Times New Roman" panose="02020603050405020304" pitchFamily="18" charset="0"/>
              <a:ea typeface="Times New Roman" panose="02020603050405020304" pitchFamily="18" charset="0"/>
            </a:endParaRPr>
          </a:p>
        </p:txBody>
      </p:sp>
      <p:pic>
        <p:nvPicPr>
          <p:cNvPr id="22531" name="图片 17"/>
          <p:cNvPicPr>
            <a:picLocks noChangeAspect="1"/>
          </p:cNvPicPr>
          <p:nvPr/>
        </p:nvPicPr>
        <p:blipFill>
          <a:blip r:embed="rId1"/>
          <a:srcRect r="5209" b="-2370"/>
          <a:stretch>
            <a:fillRect/>
          </a:stretch>
        </p:blipFill>
        <p:spPr>
          <a:xfrm>
            <a:off x="0" y="0"/>
            <a:ext cx="10488613" cy="404813"/>
          </a:xfrm>
          <a:prstGeom prst="rect">
            <a:avLst/>
          </a:prstGeom>
          <a:noFill/>
          <a:ln>
            <a:noFill/>
            <a:miter lim="800000"/>
            <a:headEnd/>
            <a:tailEnd/>
          </a:ln>
        </p:spPr>
      </p:pic>
      <p:sp>
        <p:nvSpPr>
          <p:cNvPr id="22532" name="矩形 3"/>
          <p:cNvSpPr/>
          <p:nvPr/>
        </p:nvSpPr>
        <p:spPr>
          <a:xfrm>
            <a:off x="152400" y="868363"/>
            <a:ext cx="11911013" cy="164465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FontTx/>
              <a:buNone/>
            </a:pPr>
            <a:r>
              <a:rPr lang="zh-CN" altLang="en-US" b="1">
                <a:latin typeface="Times New Roman" panose="02020603050405020304" pitchFamily="18" charset="0"/>
                <a:ea typeface="楷体" panose="02010609060101010101" pitchFamily="49" charset="-122"/>
              </a:rPr>
              <a:t> 1. 设随机变量</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a:t>
            </a:r>
            <a:r>
              <a:rPr lang="zh-CN" altLang="en-US" b="1" i="1">
                <a:latin typeface="Times New Roman" panose="02020603050405020304" pitchFamily="18" charset="0"/>
                <a:ea typeface="楷体" panose="02010609060101010101" pitchFamily="49" charset="-122"/>
              </a:rPr>
              <a:t>N</a:t>
            </a:r>
            <a:r>
              <a:rPr lang="zh-CN" altLang="en-US" b="1">
                <a:latin typeface="Times New Roman" panose="02020603050405020304" pitchFamily="18" charset="0"/>
                <a:ea typeface="楷体" panose="02010609060101010101" pitchFamily="49" charset="-122"/>
              </a:rPr>
              <a:t>(0</a:t>
            </a:r>
            <a:r>
              <a:rPr lang="en-US" altLang="zh-CN" b="1">
                <a:latin typeface="Times New Roman" panose="02020603050405020304" pitchFamily="18" charset="0"/>
                <a:ea typeface="楷体" panose="02010609060101010101" pitchFamily="49" charset="-122"/>
              </a:rPr>
              <a:t>, </a:t>
            </a:r>
            <a:r>
              <a:rPr lang="zh-CN" altLang="en-US" b="1">
                <a:latin typeface="Times New Roman" panose="02020603050405020304" pitchFamily="18" charset="0"/>
                <a:ea typeface="楷体" panose="02010609060101010101" pitchFamily="49" charset="-122"/>
              </a:rPr>
              <a:t>1)，则</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的密度函数为</a:t>
            </a:r>
            <a:r>
              <a:rPr lang="en-US" altLang="zh-CN" b="1">
                <a:latin typeface="Times New Roman" panose="02020603050405020304" pitchFamily="18" charset="0"/>
                <a:ea typeface="楷体" panose="02010609060101010101" pitchFamily="49" charset="-122"/>
              </a:rPr>
              <a:t>_____________________</a:t>
            </a:r>
            <a:r>
              <a:rPr lang="zh-CN" altLang="en-US" b="1">
                <a:latin typeface="Times New Roman" panose="02020603050405020304" pitchFamily="18" charset="0"/>
                <a:ea typeface="楷体" panose="02010609060101010101" pitchFamily="49" charset="-122"/>
              </a:rPr>
              <a:t>，</a:t>
            </a:r>
            <a:r>
              <a:rPr lang="zh-CN" altLang="en-US" b="1" i="1">
                <a:latin typeface="Times New Roman" panose="02020603050405020304" pitchFamily="18" charset="0"/>
                <a:ea typeface="楷体" panose="02010609060101010101" pitchFamily="49" charset="-122"/>
              </a:rPr>
              <a:t>P</a:t>
            </a:r>
            <a:r>
              <a:rPr lang="zh-CN" altLang="en-US" b="1">
                <a:latin typeface="Times New Roman" panose="02020603050405020304" pitchFamily="18" charset="0"/>
                <a:ea typeface="楷体" panose="02010609060101010101" pitchFamily="49" charset="-122"/>
              </a:rPr>
              <a:t>(</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≤0)=</a:t>
            </a:r>
            <a:r>
              <a:rPr lang="en-US" altLang="zh-CN" b="1">
                <a:latin typeface="Times New Roman" panose="02020603050405020304" pitchFamily="18" charset="0"/>
                <a:ea typeface="楷体" panose="02010609060101010101" pitchFamily="49" charset="-122"/>
              </a:rPr>
              <a:t>_____</a:t>
            </a:r>
            <a:r>
              <a:rPr lang="zh-CN" altLang="en-US" b="1">
                <a:latin typeface="Times New Roman" panose="02020603050405020304" pitchFamily="18" charset="0"/>
                <a:ea typeface="楷体" panose="02010609060101010101" pitchFamily="49" charset="-122"/>
              </a:rPr>
              <a:t> ，</a:t>
            </a:r>
            <a:r>
              <a:rPr lang="zh-CN" altLang="en-US" b="1" i="1">
                <a:latin typeface="Times New Roman" panose="02020603050405020304" pitchFamily="18" charset="0"/>
                <a:ea typeface="楷体" panose="02010609060101010101" pitchFamily="49" charset="-122"/>
              </a:rPr>
              <a:t>P</a:t>
            </a:r>
            <a:r>
              <a:rPr lang="zh-CN" altLang="en-US" b="1">
                <a:latin typeface="Times New Roman" panose="02020603050405020304" pitchFamily="18" charset="0"/>
                <a:ea typeface="楷体" panose="02010609060101010101" pitchFamily="49" charset="-122"/>
              </a:rPr>
              <a:t>( |</a:t>
            </a:r>
            <a:r>
              <a:rPr lang="zh-CN" altLang="en-US" b="1" i="1">
                <a:latin typeface="Times New Roman" panose="02020603050405020304" pitchFamily="18" charset="0"/>
                <a:ea typeface="楷体" panose="02010609060101010101" pitchFamily="49" charset="-122"/>
              </a:rPr>
              <a:t>X</a:t>
            </a:r>
            <a:r>
              <a:rPr lang="en-US" altLang="zh-CN" b="1">
                <a:latin typeface="Times New Roman" panose="02020603050405020304" pitchFamily="18" charset="0"/>
                <a:ea typeface="楷体" panose="02010609060101010101" pitchFamily="49" charset="-122"/>
              </a:rPr>
              <a:t>|</a:t>
            </a:r>
            <a:r>
              <a:rPr lang="zh-CN" altLang="en-US" b="1">
                <a:latin typeface="Times New Roman" panose="02020603050405020304" pitchFamily="18" charset="0"/>
                <a:ea typeface="楷体" panose="02010609060101010101" pitchFamily="49" charset="-122"/>
              </a:rPr>
              <a:t>≤1)=_</a:t>
            </a:r>
            <a:r>
              <a:rPr lang="en-US" altLang="zh-CN" b="1">
                <a:latin typeface="Times New Roman" panose="02020603050405020304" pitchFamily="18" charset="0"/>
                <a:ea typeface="楷体" panose="02010609060101010101" pitchFamily="49" charset="-122"/>
              </a:rPr>
              <a:t>__</a:t>
            </a:r>
            <a:r>
              <a:rPr lang="zh-CN" altLang="en-US" b="1">
                <a:latin typeface="Times New Roman" panose="02020603050405020304" pitchFamily="18" charset="0"/>
                <a:ea typeface="楷体" panose="02010609060101010101" pitchFamily="49" charset="-122"/>
              </a:rPr>
              <a:t>_</a:t>
            </a:r>
            <a:r>
              <a:rPr lang="en-US" altLang="zh-CN" b="1">
                <a:latin typeface="Times New Roman" panose="02020603050405020304" pitchFamily="18" charset="0"/>
                <a:ea typeface="楷体" panose="02010609060101010101" pitchFamily="49" charset="-122"/>
              </a:rPr>
              <a:t>_</a:t>
            </a:r>
            <a:r>
              <a:rPr lang="zh-CN" altLang="en-US" b="1">
                <a:latin typeface="Times New Roman" panose="02020603050405020304" pitchFamily="18" charset="0"/>
                <a:ea typeface="楷体" panose="02010609060101010101" pitchFamily="49" charset="-122"/>
              </a:rPr>
              <a:t>__， </a:t>
            </a:r>
            <a:r>
              <a:rPr lang="zh-CN" altLang="en-US" b="1" i="1">
                <a:latin typeface="Times New Roman" panose="02020603050405020304" pitchFamily="18" charset="0"/>
                <a:ea typeface="楷体" panose="02010609060101010101" pitchFamily="49" charset="-122"/>
              </a:rPr>
              <a:t>P</a:t>
            </a:r>
            <a:r>
              <a:rPr lang="zh-CN" altLang="en-US"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≤1)=_</a:t>
            </a:r>
            <a:r>
              <a:rPr lang="en-US" altLang="zh-CN" b="1">
                <a:latin typeface="Times New Roman" panose="02020603050405020304" pitchFamily="18" charset="0"/>
                <a:ea typeface="楷体" panose="02010609060101010101" pitchFamily="49" charset="-122"/>
              </a:rPr>
              <a:t>__</a:t>
            </a:r>
            <a:r>
              <a:rPr lang="zh-CN" altLang="en-US" b="1">
                <a:latin typeface="Times New Roman" panose="02020603050405020304" pitchFamily="18" charset="0"/>
                <a:ea typeface="楷体" panose="02010609060101010101" pitchFamily="49" charset="-122"/>
              </a:rPr>
              <a:t>_</a:t>
            </a:r>
            <a:r>
              <a:rPr lang="en-US" altLang="zh-CN" b="1">
                <a:latin typeface="Times New Roman" panose="02020603050405020304" pitchFamily="18" charset="0"/>
                <a:ea typeface="楷体" panose="02010609060101010101" pitchFamily="49" charset="-122"/>
              </a:rPr>
              <a:t>___</a:t>
            </a:r>
            <a:r>
              <a:rPr lang="zh-CN" altLang="en-US" b="1">
                <a:latin typeface="Times New Roman" panose="02020603050405020304" pitchFamily="18" charset="0"/>
                <a:ea typeface="楷体" panose="02010609060101010101" pitchFamily="49" charset="-122"/>
              </a:rPr>
              <a:t>_， </a:t>
            </a:r>
            <a:r>
              <a:rPr lang="zh-CN" altLang="en-US" b="1" i="1">
                <a:latin typeface="Times New Roman" panose="02020603050405020304" pitchFamily="18" charset="0"/>
                <a:ea typeface="楷体" panose="02010609060101010101" pitchFamily="49" charset="-122"/>
              </a:rPr>
              <a:t>P</a:t>
            </a:r>
            <a:r>
              <a:rPr lang="zh-CN" altLang="en-US" b="1">
                <a:latin typeface="Times New Roman" panose="02020603050405020304" pitchFamily="18" charset="0"/>
                <a:ea typeface="楷体" panose="02010609060101010101" pitchFamily="49" charset="-122"/>
              </a:rPr>
              <a:t>(</a:t>
            </a:r>
            <a:r>
              <a:rPr lang="zh-CN" altLang="en-US" b="1" i="1">
                <a:latin typeface="Times New Roman" panose="02020603050405020304" pitchFamily="18" charset="0"/>
                <a:ea typeface="楷体" panose="02010609060101010101" pitchFamily="49" charset="-122"/>
              </a:rPr>
              <a:t>X</a:t>
            </a:r>
            <a:r>
              <a:rPr lang="zh-CN" altLang="en-US" b="1">
                <a:latin typeface="Times New Roman" panose="02020603050405020304" pitchFamily="18" charset="0"/>
                <a:ea typeface="楷体" panose="02010609060101010101" pitchFamily="49" charset="-122"/>
              </a:rPr>
              <a:t>&gt;1)=</a:t>
            </a:r>
            <a:r>
              <a:rPr lang="en-US" altLang="zh-CN" b="1">
                <a:latin typeface="Times New Roman" panose="02020603050405020304" pitchFamily="18" charset="0"/>
                <a:ea typeface="楷体" panose="02010609060101010101" pitchFamily="49" charset="-122"/>
              </a:rPr>
              <a:t>__</a:t>
            </a:r>
            <a:r>
              <a:rPr lang="zh-CN" altLang="en-US" b="1">
                <a:latin typeface="Times New Roman" panose="02020603050405020304" pitchFamily="18" charset="0"/>
                <a:ea typeface="楷体" panose="02010609060101010101" pitchFamily="49" charset="-122"/>
              </a:rPr>
              <a:t>_</a:t>
            </a:r>
            <a:r>
              <a:rPr lang="en-US" altLang="zh-CN" b="1">
                <a:latin typeface="Times New Roman" panose="02020603050405020304" pitchFamily="18" charset="0"/>
                <a:ea typeface="楷体" panose="02010609060101010101" pitchFamily="49" charset="-122"/>
              </a:rPr>
              <a:t>_____  </a:t>
            </a:r>
            <a:r>
              <a:rPr lang="zh-CN" altLang="en-US" b="1">
                <a:latin typeface="Times New Roman" panose="02020603050405020304" pitchFamily="18" charset="0"/>
                <a:ea typeface="楷体" panose="02010609060101010101" pitchFamily="49" charset="-122"/>
              </a:rPr>
              <a:t>(精确到0.0001.)</a:t>
            </a:r>
            <a:endParaRPr lang="zh-CN" altLang="en-US" b="1">
              <a:latin typeface="Times New Roman" panose="02020603050405020304" pitchFamily="18" charset="0"/>
              <a:ea typeface="楷体" panose="02010609060101010101" pitchFamily="49" charset="-122"/>
            </a:endParaRPr>
          </a:p>
        </p:txBody>
      </p:sp>
      <p:graphicFrame>
        <p:nvGraphicFramePr>
          <p:cNvPr id="22533" name="对象 18"/>
          <p:cNvGraphicFramePr>
            <a:graphicFrameLocks noChangeAspect="1"/>
          </p:cNvGraphicFramePr>
          <p:nvPr/>
        </p:nvGraphicFramePr>
        <p:xfrm>
          <a:off x="7392988" y="190500"/>
          <a:ext cx="2733675" cy="1127125"/>
        </p:xfrm>
        <a:graphic>
          <a:graphicData uri="http://schemas.openxmlformats.org/presentationml/2006/ole">
            <mc:AlternateContent xmlns:mc="http://schemas.openxmlformats.org/markup-compatibility/2006">
              <mc:Choice xmlns:v="urn:schemas-microsoft-com:vml" Requires="v">
                <p:oleObj spid="_x0000_s1054" name="Equation" r:id="rId2" imgW="1143000" imgH="469900" progId="Equation.DSMT4">
                  <p:embed/>
                </p:oleObj>
              </mc:Choice>
              <mc:Fallback>
                <p:oleObj name="Equation" r:id="rId2" imgW="1143000" imgH="469900" progId="Equation.DSMT4">
                  <p:embed/>
                  <p:pic>
                    <p:nvPicPr>
                      <p:cNvPr id="0" name="OLE substitute image"/>
                      <p:cNvPicPr/>
                      <p:nvPr/>
                    </p:nvPicPr>
                    <p:blipFill>
                      <a:blip r:embed="rId3"/>
                      <a:stretch>
                        <a:fillRect/>
                      </a:stretch>
                    </p:blipFill>
                    <p:spPr>
                      <a:xfrm>
                        <a:off x="7392988" y="190500"/>
                        <a:ext cx="2733675" cy="1127125"/>
                      </a:xfrm>
                      <a:prstGeom prst="rect">
                        <a:avLst/>
                      </a:prstGeom>
                      <a:noFill/>
                      <a:ln>
                        <a:noFill/>
                        <a:miter lim="800000"/>
                        <a:headEnd/>
                        <a:tailEnd/>
                      </a:ln>
                    </p:spPr>
                  </p:pic>
                </p:oleObj>
              </mc:Fallback>
            </mc:AlternateContent>
          </a:graphicData>
        </a:graphic>
      </p:graphicFrame>
      <p:sp>
        <p:nvSpPr>
          <p:cNvPr id="22534" name="文本框 7"/>
          <p:cNvSpPr/>
          <p:nvPr/>
        </p:nvSpPr>
        <p:spPr>
          <a:xfrm>
            <a:off x="1752600" y="1363663"/>
            <a:ext cx="804863"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b="1">
                <a:solidFill>
                  <a:srgbClr val="FF0000"/>
                </a:solidFill>
                <a:latin typeface="Times New Roman" panose="02020603050405020304" pitchFamily="18" charset="0"/>
                <a:ea typeface="Times New Roman" panose="02020603050405020304" pitchFamily="18" charset="0"/>
              </a:rPr>
              <a:t>0.5</a:t>
            </a:r>
            <a:endParaRPr lang="zh-CN" altLang="en-US" b="1">
              <a:solidFill>
                <a:srgbClr val="FF0000"/>
              </a:solidFill>
              <a:latin typeface="Times New Roman" panose="02020603050405020304" pitchFamily="18" charset="0"/>
              <a:ea typeface="Times New Roman" panose="02020603050405020304" pitchFamily="18" charset="0"/>
            </a:endParaRPr>
          </a:p>
        </p:txBody>
      </p:sp>
      <p:sp>
        <p:nvSpPr>
          <p:cNvPr id="22535" name="文本框 8"/>
          <p:cNvSpPr/>
          <p:nvPr/>
        </p:nvSpPr>
        <p:spPr>
          <a:xfrm>
            <a:off x="4373563" y="1370013"/>
            <a:ext cx="1600200"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b="1">
                <a:solidFill>
                  <a:srgbClr val="FF0000"/>
                </a:solidFill>
                <a:latin typeface="Times New Roman" panose="02020603050405020304" pitchFamily="18" charset="0"/>
                <a:ea typeface="Times New Roman" panose="02020603050405020304" pitchFamily="18" charset="0"/>
              </a:rPr>
              <a:t>0.6827</a:t>
            </a:r>
            <a:endParaRPr lang="zh-CN" altLang="en-US" b="1">
              <a:solidFill>
                <a:srgbClr val="FF0000"/>
              </a:solidFill>
              <a:latin typeface="Times New Roman" panose="02020603050405020304" pitchFamily="18" charset="0"/>
              <a:ea typeface="Times New Roman" panose="02020603050405020304" pitchFamily="18" charset="0"/>
            </a:endParaRPr>
          </a:p>
        </p:txBody>
      </p:sp>
      <p:sp>
        <p:nvSpPr>
          <p:cNvPr id="22536" name="文本框 9"/>
          <p:cNvSpPr/>
          <p:nvPr/>
        </p:nvSpPr>
        <p:spPr>
          <a:xfrm>
            <a:off x="7392988" y="1385888"/>
            <a:ext cx="1600200" cy="522287"/>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b="1">
                <a:solidFill>
                  <a:srgbClr val="FF0000"/>
                </a:solidFill>
                <a:latin typeface="Times New Roman" panose="02020603050405020304" pitchFamily="18" charset="0"/>
                <a:ea typeface="Times New Roman" panose="02020603050405020304" pitchFamily="18" charset="0"/>
              </a:rPr>
              <a:t>0.84135</a:t>
            </a:r>
            <a:endParaRPr lang="zh-CN" altLang="en-US" b="1">
              <a:solidFill>
                <a:srgbClr val="FF0000"/>
              </a:solidFill>
              <a:latin typeface="Times New Roman" panose="02020603050405020304" pitchFamily="18" charset="0"/>
              <a:ea typeface="Times New Roman" panose="02020603050405020304" pitchFamily="18" charset="0"/>
            </a:endParaRPr>
          </a:p>
        </p:txBody>
      </p:sp>
      <p:sp>
        <p:nvSpPr>
          <p:cNvPr id="22537" name="文本框 10"/>
          <p:cNvSpPr/>
          <p:nvPr/>
        </p:nvSpPr>
        <p:spPr>
          <a:xfrm>
            <a:off x="10463213" y="1385888"/>
            <a:ext cx="1600200" cy="522287"/>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b="1">
                <a:solidFill>
                  <a:srgbClr val="FF0000"/>
                </a:solidFill>
                <a:latin typeface="Times New Roman" panose="02020603050405020304" pitchFamily="18" charset="0"/>
                <a:ea typeface="Times New Roman" panose="02020603050405020304" pitchFamily="18" charset="0"/>
              </a:rPr>
              <a:t>0.15865</a:t>
            </a:r>
            <a:endParaRPr lang="zh-CN" altLang="en-US" b="1">
              <a:solidFill>
                <a:srgbClr val="FF0000"/>
              </a:solidFill>
              <a:latin typeface="Times New Roman" panose="02020603050405020304" pitchFamily="18" charset="0"/>
              <a:ea typeface="Times New Roman" panose="02020603050405020304" pitchFamily="18" charset="0"/>
            </a:endParaRPr>
          </a:p>
        </p:txBody>
      </p:sp>
      <p:grpSp>
        <p:nvGrpSpPr>
          <p:cNvPr id="22538" name="组合 32"/>
          <p:cNvGrpSpPr/>
          <p:nvPr/>
        </p:nvGrpSpPr>
        <p:grpSpPr>
          <a:xfrm>
            <a:off x="6823075" y="2362200"/>
            <a:ext cx="4340225" cy="2466975"/>
            <a:chOff x="6629400" y="2299448"/>
            <a:chExt cx="4340225" cy="2466976"/>
          </a:xfrm>
        </p:grpSpPr>
        <p:grpSp>
          <p:nvGrpSpPr>
            <p:cNvPr id="22539" name="组合 11"/>
            <p:cNvGrpSpPr/>
            <p:nvPr/>
          </p:nvGrpSpPr>
          <p:grpSpPr>
            <a:xfrm>
              <a:off x="6629400" y="2299448"/>
              <a:ext cx="4340225" cy="2466976"/>
              <a:chOff x="7133671" y="4409970"/>
              <a:chExt cx="4340226" cy="2466976"/>
            </a:xfrm>
          </p:grpSpPr>
          <p:grpSp>
            <p:nvGrpSpPr>
              <p:cNvPr id="22541" name="Group 47"/>
              <p:cNvGrpSpPr/>
              <p:nvPr/>
            </p:nvGrpSpPr>
            <p:grpSpPr>
              <a:xfrm>
                <a:off x="7133671" y="4409970"/>
                <a:ext cx="4340226" cy="2466976"/>
                <a:chOff x="3310" y="1696"/>
                <a:chExt cx="2734" cy="1554"/>
              </a:xfrm>
            </p:grpSpPr>
            <p:grpSp>
              <p:nvGrpSpPr>
                <p:cNvPr id="22543" name="Group 48"/>
                <p:cNvGrpSpPr/>
                <p:nvPr/>
              </p:nvGrpSpPr>
              <p:grpSpPr>
                <a:xfrm>
                  <a:off x="3310" y="1775"/>
                  <a:ext cx="2734" cy="1475"/>
                  <a:chOff x="3310" y="2637"/>
                  <a:chExt cx="2734" cy="1475"/>
                </a:xfrm>
              </p:grpSpPr>
              <p:cxnSp>
                <p:nvCxnSpPr>
                  <p:cNvPr id="22546" name="Line 49"/>
                  <p:cNvCxnSpPr/>
                  <p:nvPr/>
                </p:nvCxnSpPr>
                <p:spPr>
                  <a:xfrm flipV="1">
                    <a:off x="3310" y="3791"/>
                    <a:ext cx="2647" cy="0"/>
                  </a:xfrm>
                  <a:prstGeom prst="line">
                    <a:avLst/>
                  </a:prstGeom>
                  <a:noFill/>
                  <a:ln w="28575">
                    <a:solidFill>
                      <a:schemeClr val="tx1"/>
                    </a:solidFill>
                    <a:miter lim="800000"/>
                    <a:tailEnd type="triangle"/>
                  </a:ln>
                </p:spPr>
              </p:cxnSp>
              <p:cxnSp>
                <p:nvCxnSpPr>
                  <p:cNvPr id="22547" name="Line 50"/>
                  <p:cNvCxnSpPr/>
                  <p:nvPr/>
                </p:nvCxnSpPr>
                <p:spPr>
                  <a:xfrm flipH="1" flipV="1">
                    <a:off x="4587" y="2756"/>
                    <a:ext cx="4" cy="1307"/>
                  </a:xfrm>
                  <a:prstGeom prst="line">
                    <a:avLst/>
                  </a:prstGeom>
                  <a:noFill/>
                  <a:ln w="28575">
                    <a:solidFill>
                      <a:schemeClr val="tx1"/>
                    </a:solidFill>
                    <a:miter lim="800000"/>
                    <a:tailEnd type="triangle"/>
                  </a:ln>
                </p:spPr>
              </p:cxnSp>
              <p:sp>
                <p:nvSpPr>
                  <p:cNvPr id="22548" name="Text Box 51"/>
                  <p:cNvSpPr/>
                  <p:nvPr/>
                </p:nvSpPr>
                <p:spPr>
                  <a:xfrm>
                    <a:off x="4354" y="3748"/>
                    <a:ext cx="257"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O</a:t>
                    </a:r>
                    <a:endParaRPr lang="en-US" altLang="zh-CN" sz="2400" b="1" i="1">
                      <a:latin typeface="Times New Roman" panose="02020603050405020304" pitchFamily="18" charset="0"/>
                      <a:ea typeface="Times New Roman" panose="02020603050405020304" pitchFamily="18" charset="0"/>
                    </a:endParaRPr>
                  </a:p>
                </p:txBody>
              </p:sp>
              <p:sp>
                <p:nvSpPr>
                  <p:cNvPr id="22549" name="Text Box 52"/>
                  <p:cNvSpPr/>
                  <p:nvPr/>
                </p:nvSpPr>
                <p:spPr>
                  <a:xfrm>
                    <a:off x="4879" y="3748"/>
                    <a:ext cx="213"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1</a:t>
                    </a:r>
                    <a:endParaRPr lang="en-US" altLang="zh-CN" sz="2400" b="1">
                      <a:latin typeface="Times New Roman" panose="02020603050405020304" pitchFamily="18" charset="0"/>
                      <a:ea typeface="Times New Roman" panose="02020603050405020304" pitchFamily="18" charset="0"/>
                    </a:endParaRPr>
                  </a:p>
                </p:txBody>
              </p:sp>
              <p:sp>
                <p:nvSpPr>
                  <p:cNvPr id="22550" name="Text Box 54"/>
                  <p:cNvSpPr/>
                  <p:nvPr/>
                </p:nvSpPr>
                <p:spPr>
                  <a:xfrm>
                    <a:off x="4047" y="3748"/>
                    <a:ext cx="278"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-1</a:t>
                    </a:r>
                    <a:endParaRPr lang="en-US" altLang="zh-CN" sz="2400" b="1">
                      <a:latin typeface="Times New Roman" panose="02020603050405020304" pitchFamily="18" charset="0"/>
                      <a:ea typeface="Times New Roman" panose="02020603050405020304" pitchFamily="18" charset="0"/>
                    </a:endParaRPr>
                  </a:p>
                </p:txBody>
              </p:sp>
              <p:sp>
                <p:nvSpPr>
                  <p:cNvPr id="22551" name="Text Box 56"/>
                  <p:cNvSpPr/>
                  <p:nvPr/>
                </p:nvSpPr>
                <p:spPr>
                  <a:xfrm>
                    <a:off x="5831" y="3738"/>
                    <a:ext cx="213"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x</a:t>
                    </a:r>
                    <a:endParaRPr lang="en-US" altLang="zh-CN" sz="2400" b="1" i="1">
                      <a:latin typeface="Times New Roman" panose="02020603050405020304" pitchFamily="18" charset="0"/>
                      <a:ea typeface="Times New Roman" panose="02020603050405020304" pitchFamily="18" charset="0"/>
                    </a:endParaRPr>
                  </a:p>
                </p:txBody>
              </p:sp>
              <p:sp>
                <p:nvSpPr>
                  <p:cNvPr id="22552" name="Text Box 57"/>
                  <p:cNvSpPr/>
                  <p:nvPr/>
                </p:nvSpPr>
                <p:spPr>
                  <a:xfrm>
                    <a:off x="4398" y="2637"/>
                    <a:ext cx="202"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y</a:t>
                    </a:r>
                    <a:endParaRPr lang="en-US" altLang="zh-CN" sz="2400" b="1" i="1">
                      <a:latin typeface="Times New Roman" panose="02020603050405020304" pitchFamily="18" charset="0"/>
                      <a:ea typeface="Times New Roman" panose="02020603050405020304" pitchFamily="18" charset="0"/>
                    </a:endParaRPr>
                  </a:p>
                </p:txBody>
              </p:sp>
              <p:cxnSp>
                <p:nvCxnSpPr>
                  <p:cNvPr id="22553" name="Line 59"/>
                  <p:cNvCxnSpPr/>
                  <p:nvPr/>
                </p:nvCxnSpPr>
                <p:spPr>
                  <a:xfrm>
                    <a:off x="4873" y="2928"/>
                    <a:ext cx="21" cy="1184"/>
                  </a:xfrm>
                  <a:prstGeom prst="line">
                    <a:avLst/>
                  </a:prstGeom>
                  <a:noFill/>
                  <a:ln w="28575">
                    <a:solidFill>
                      <a:srgbClr val="00B0F0"/>
                    </a:solidFill>
                    <a:prstDash val="dash"/>
                    <a:miter lim="800000"/>
                  </a:ln>
                </p:spPr>
              </p:cxnSp>
            </p:grpSp>
            <p:sp>
              <p:nvSpPr>
                <p:cNvPr id="22544" name="Text Box 63"/>
                <p:cNvSpPr/>
                <p:nvPr/>
              </p:nvSpPr>
              <p:spPr>
                <a:xfrm>
                  <a:off x="3920" y="1696"/>
                  <a:ext cx="500" cy="291"/>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μ</a:t>
                  </a:r>
                  <a:r>
                    <a:rPr lang="en-US" altLang="zh-CN" sz="2400" b="1">
                      <a:latin typeface="Times New Roman" panose="02020603050405020304" pitchFamily="18" charset="0"/>
                      <a:ea typeface="Times New Roman" panose="02020603050405020304" pitchFamily="18" charset="0"/>
                    </a:rPr>
                    <a:t>=0</a:t>
                  </a:r>
                  <a:endParaRPr lang="en-US" altLang="zh-CN" sz="2400" b="1">
                    <a:latin typeface="Times New Roman" panose="02020603050405020304" pitchFamily="18" charset="0"/>
                    <a:ea typeface="Times New Roman" panose="02020603050405020304" pitchFamily="18" charset="0"/>
                  </a:endParaRPr>
                </a:p>
              </p:txBody>
            </p:sp>
            <p:cxnSp>
              <p:nvCxnSpPr>
                <p:cNvPr id="22545" name="Line 65"/>
                <p:cNvCxnSpPr/>
                <p:nvPr/>
              </p:nvCxnSpPr>
              <p:spPr>
                <a:xfrm>
                  <a:off x="4252" y="1975"/>
                  <a:ext cx="323" cy="168"/>
                </a:xfrm>
                <a:prstGeom prst="line">
                  <a:avLst/>
                </a:prstGeom>
                <a:noFill/>
                <a:ln>
                  <a:solidFill>
                    <a:schemeClr val="tx1"/>
                  </a:solidFill>
                  <a:miter lim="800000"/>
                </a:ln>
              </p:spPr>
            </p:cxnSp>
          </p:grpSp>
          <p:sp>
            <p:nvSpPr>
              <p:cNvPr id="22542" name="Freeform 6"/>
              <p:cNvSpPr/>
              <p:nvPr/>
            </p:nvSpPr>
            <p:spPr bwMode="auto">
              <a:xfrm>
                <a:off x="7320697" y="5159085"/>
                <a:ext cx="3721699" cy="1140783"/>
              </a:xfrm>
              <a:custGeom>
                <a:avLst/>
                <a:gdLst>
                  <a:gd name="GT0" fmla="+- l w 0"/>
                  <a:gd name="GT1" fmla="+- t h 0"/>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l" t="t" r="GT0" b="GT1"/>
                <a:pathLst>
                  <a:path w="1520" h="920">
                    <a:moveTo>
                      <a:pt x="0" y="920"/>
                    </a:moveTo>
                    <a:lnTo>
                      <a:pt x="3" y="920"/>
                    </a:lnTo>
                    <a:lnTo>
                      <a:pt x="6" y="920"/>
                    </a:lnTo>
                    <a:lnTo>
                      <a:pt x="10" y="920"/>
                    </a:lnTo>
                    <a:lnTo>
                      <a:pt x="13" y="920"/>
                    </a:lnTo>
                    <a:lnTo>
                      <a:pt x="16" y="920"/>
                    </a:lnTo>
                    <a:lnTo>
                      <a:pt x="19" y="920"/>
                    </a:lnTo>
                    <a:lnTo>
                      <a:pt x="22" y="920"/>
                    </a:lnTo>
                    <a:lnTo>
                      <a:pt x="25" y="920"/>
                    </a:lnTo>
                    <a:lnTo>
                      <a:pt x="28" y="920"/>
                    </a:lnTo>
                    <a:lnTo>
                      <a:pt x="31" y="920"/>
                    </a:lnTo>
                    <a:lnTo>
                      <a:pt x="34" y="920"/>
                    </a:lnTo>
                    <a:lnTo>
                      <a:pt x="37" y="920"/>
                    </a:lnTo>
                    <a:lnTo>
                      <a:pt x="40" y="920"/>
                    </a:lnTo>
                    <a:lnTo>
                      <a:pt x="43" y="920"/>
                    </a:lnTo>
                    <a:lnTo>
                      <a:pt x="46" y="920"/>
                    </a:lnTo>
                    <a:lnTo>
                      <a:pt x="49" y="920"/>
                    </a:lnTo>
                    <a:lnTo>
                      <a:pt x="52" y="920"/>
                    </a:lnTo>
                    <a:lnTo>
                      <a:pt x="55" y="920"/>
                    </a:lnTo>
                    <a:lnTo>
                      <a:pt x="58" y="920"/>
                    </a:lnTo>
                    <a:lnTo>
                      <a:pt x="61" y="920"/>
                    </a:lnTo>
                    <a:lnTo>
                      <a:pt x="64" y="920"/>
                    </a:lnTo>
                    <a:lnTo>
                      <a:pt x="67" y="920"/>
                    </a:lnTo>
                    <a:lnTo>
                      <a:pt x="70" y="920"/>
                    </a:lnTo>
                    <a:lnTo>
                      <a:pt x="73" y="920"/>
                    </a:lnTo>
                    <a:lnTo>
                      <a:pt x="76" y="920"/>
                    </a:lnTo>
                    <a:lnTo>
                      <a:pt x="79" y="920"/>
                    </a:lnTo>
                    <a:lnTo>
                      <a:pt x="82" y="920"/>
                    </a:lnTo>
                    <a:lnTo>
                      <a:pt x="86" y="920"/>
                    </a:lnTo>
                    <a:lnTo>
                      <a:pt x="89" y="920"/>
                    </a:lnTo>
                    <a:lnTo>
                      <a:pt x="92" y="920"/>
                    </a:lnTo>
                    <a:lnTo>
                      <a:pt x="95" y="920"/>
                    </a:lnTo>
                    <a:lnTo>
                      <a:pt x="98" y="920"/>
                    </a:lnTo>
                    <a:lnTo>
                      <a:pt x="101" y="920"/>
                    </a:lnTo>
                    <a:lnTo>
                      <a:pt x="104" y="920"/>
                    </a:lnTo>
                    <a:lnTo>
                      <a:pt x="107" y="919"/>
                    </a:lnTo>
                    <a:lnTo>
                      <a:pt x="110" y="919"/>
                    </a:lnTo>
                    <a:lnTo>
                      <a:pt x="113" y="919"/>
                    </a:lnTo>
                    <a:lnTo>
                      <a:pt x="116" y="919"/>
                    </a:lnTo>
                    <a:lnTo>
                      <a:pt x="119" y="919"/>
                    </a:lnTo>
                    <a:lnTo>
                      <a:pt x="122" y="919"/>
                    </a:lnTo>
                    <a:lnTo>
                      <a:pt x="125" y="919"/>
                    </a:lnTo>
                    <a:lnTo>
                      <a:pt x="128" y="919"/>
                    </a:lnTo>
                    <a:lnTo>
                      <a:pt x="131" y="919"/>
                    </a:lnTo>
                    <a:lnTo>
                      <a:pt x="134" y="919"/>
                    </a:lnTo>
                    <a:lnTo>
                      <a:pt x="137" y="918"/>
                    </a:lnTo>
                    <a:lnTo>
                      <a:pt x="140" y="918"/>
                    </a:lnTo>
                    <a:lnTo>
                      <a:pt x="143" y="918"/>
                    </a:lnTo>
                    <a:lnTo>
                      <a:pt x="146" y="918"/>
                    </a:lnTo>
                    <a:lnTo>
                      <a:pt x="149" y="918"/>
                    </a:lnTo>
                    <a:lnTo>
                      <a:pt x="152" y="918"/>
                    </a:lnTo>
                    <a:lnTo>
                      <a:pt x="155" y="918"/>
                    </a:lnTo>
                    <a:lnTo>
                      <a:pt x="158" y="917"/>
                    </a:lnTo>
                    <a:lnTo>
                      <a:pt x="161" y="917"/>
                    </a:lnTo>
                    <a:lnTo>
                      <a:pt x="165" y="917"/>
                    </a:lnTo>
                    <a:lnTo>
                      <a:pt x="168" y="917"/>
                    </a:lnTo>
                    <a:lnTo>
                      <a:pt x="171" y="917"/>
                    </a:lnTo>
                    <a:lnTo>
                      <a:pt x="174" y="916"/>
                    </a:lnTo>
                    <a:lnTo>
                      <a:pt x="177" y="916"/>
                    </a:lnTo>
                    <a:lnTo>
                      <a:pt x="180" y="916"/>
                    </a:lnTo>
                    <a:lnTo>
                      <a:pt x="183" y="916"/>
                    </a:lnTo>
                    <a:lnTo>
                      <a:pt x="186" y="915"/>
                    </a:lnTo>
                    <a:lnTo>
                      <a:pt x="189" y="915"/>
                    </a:lnTo>
                    <a:lnTo>
                      <a:pt x="192" y="915"/>
                    </a:lnTo>
                    <a:lnTo>
                      <a:pt x="195" y="914"/>
                    </a:lnTo>
                    <a:lnTo>
                      <a:pt x="198" y="914"/>
                    </a:lnTo>
                    <a:lnTo>
                      <a:pt x="201" y="914"/>
                    </a:lnTo>
                    <a:lnTo>
                      <a:pt x="204" y="913"/>
                    </a:lnTo>
                    <a:lnTo>
                      <a:pt x="207" y="913"/>
                    </a:lnTo>
                    <a:lnTo>
                      <a:pt x="210" y="912"/>
                    </a:lnTo>
                    <a:lnTo>
                      <a:pt x="213" y="912"/>
                    </a:lnTo>
                    <a:lnTo>
                      <a:pt x="216" y="911"/>
                    </a:lnTo>
                    <a:lnTo>
                      <a:pt x="219" y="911"/>
                    </a:lnTo>
                    <a:lnTo>
                      <a:pt x="222" y="910"/>
                    </a:lnTo>
                    <a:lnTo>
                      <a:pt x="225" y="910"/>
                    </a:lnTo>
                    <a:lnTo>
                      <a:pt x="228" y="909"/>
                    </a:lnTo>
                    <a:lnTo>
                      <a:pt x="231" y="909"/>
                    </a:lnTo>
                    <a:lnTo>
                      <a:pt x="234" y="908"/>
                    </a:lnTo>
                    <a:lnTo>
                      <a:pt x="237" y="908"/>
                    </a:lnTo>
                    <a:lnTo>
                      <a:pt x="241" y="907"/>
                    </a:lnTo>
                    <a:lnTo>
                      <a:pt x="244" y="906"/>
                    </a:lnTo>
                    <a:lnTo>
                      <a:pt x="247" y="906"/>
                    </a:lnTo>
                    <a:lnTo>
                      <a:pt x="250" y="905"/>
                    </a:lnTo>
                    <a:lnTo>
                      <a:pt x="253" y="904"/>
                    </a:lnTo>
                    <a:lnTo>
                      <a:pt x="256" y="903"/>
                    </a:lnTo>
                    <a:lnTo>
                      <a:pt x="259" y="902"/>
                    </a:lnTo>
                    <a:lnTo>
                      <a:pt x="262" y="901"/>
                    </a:lnTo>
                    <a:lnTo>
                      <a:pt x="265" y="901"/>
                    </a:lnTo>
                    <a:lnTo>
                      <a:pt x="268" y="900"/>
                    </a:lnTo>
                    <a:lnTo>
                      <a:pt x="271" y="899"/>
                    </a:lnTo>
                    <a:lnTo>
                      <a:pt x="274" y="898"/>
                    </a:lnTo>
                    <a:lnTo>
                      <a:pt x="277" y="896"/>
                    </a:lnTo>
                    <a:lnTo>
                      <a:pt x="280" y="895"/>
                    </a:lnTo>
                    <a:lnTo>
                      <a:pt x="283" y="894"/>
                    </a:lnTo>
                    <a:lnTo>
                      <a:pt x="286" y="893"/>
                    </a:lnTo>
                    <a:lnTo>
                      <a:pt x="289" y="892"/>
                    </a:lnTo>
                    <a:lnTo>
                      <a:pt x="292" y="890"/>
                    </a:lnTo>
                    <a:lnTo>
                      <a:pt x="295" y="889"/>
                    </a:lnTo>
                    <a:lnTo>
                      <a:pt x="298" y="888"/>
                    </a:lnTo>
                    <a:lnTo>
                      <a:pt x="301" y="886"/>
                    </a:lnTo>
                    <a:lnTo>
                      <a:pt x="304" y="885"/>
                    </a:lnTo>
                    <a:lnTo>
                      <a:pt x="307" y="883"/>
                    </a:lnTo>
                    <a:lnTo>
                      <a:pt x="310" y="881"/>
                    </a:lnTo>
                    <a:lnTo>
                      <a:pt x="313" y="880"/>
                    </a:lnTo>
                    <a:lnTo>
                      <a:pt x="317" y="878"/>
                    </a:lnTo>
                    <a:lnTo>
                      <a:pt x="320" y="876"/>
                    </a:lnTo>
                    <a:lnTo>
                      <a:pt x="323" y="874"/>
                    </a:lnTo>
                    <a:lnTo>
                      <a:pt x="326" y="872"/>
                    </a:lnTo>
                    <a:lnTo>
                      <a:pt x="329" y="870"/>
                    </a:lnTo>
                    <a:lnTo>
                      <a:pt x="332" y="868"/>
                    </a:lnTo>
                    <a:lnTo>
                      <a:pt x="335" y="866"/>
                    </a:lnTo>
                    <a:lnTo>
                      <a:pt x="338" y="864"/>
                    </a:lnTo>
                    <a:lnTo>
                      <a:pt x="341" y="861"/>
                    </a:lnTo>
                    <a:lnTo>
                      <a:pt x="344" y="859"/>
                    </a:lnTo>
                    <a:lnTo>
                      <a:pt x="347" y="856"/>
                    </a:lnTo>
                    <a:lnTo>
                      <a:pt x="350" y="854"/>
                    </a:lnTo>
                    <a:lnTo>
                      <a:pt x="353" y="851"/>
                    </a:lnTo>
                    <a:lnTo>
                      <a:pt x="356" y="849"/>
                    </a:lnTo>
                    <a:lnTo>
                      <a:pt x="359" y="846"/>
                    </a:lnTo>
                    <a:lnTo>
                      <a:pt x="362" y="843"/>
                    </a:lnTo>
                    <a:lnTo>
                      <a:pt x="365" y="840"/>
                    </a:lnTo>
                    <a:lnTo>
                      <a:pt x="368" y="837"/>
                    </a:lnTo>
                    <a:lnTo>
                      <a:pt x="371" y="834"/>
                    </a:lnTo>
                    <a:lnTo>
                      <a:pt x="374" y="830"/>
                    </a:lnTo>
                    <a:lnTo>
                      <a:pt x="377" y="827"/>
                    </a:lnTo>
                    <a:lnTo>
                      <a:pt x="380" y="824"/>
                    </a:lnTo>
                    <a:lnTo>
                      <a:pt x="383" y="820"/>
                    </a:lnTo>
                    <a:lnTo>
                      <a:pt x="386" y="816"/>
                    </a:lnTo>
                    <a:lnTo>
                      <a:pt x="389" y="813"/>
                    </a:lnTo>
                    <a:lnTo>
                      <a:pt x="393" y="809"/>
                    </a:lnTo>
                    <a:lnTo>
                      <a:pt x="396" y="805"/>
                    </a:lnTo>
                    <a:lnTo>
                      <a:pt x="399" y="801"/>
                    </a:lnTo>
                    <a:lnTo>
                      <a:pt x="402" y="797"/>
                    </a:lnTo>
                    <a:lnTo>
                      <a:pt x="405" y="792"/>
                    </a:lnTo>
                    <a:lnTo>
                      <a:pt x="408" y="788"/>
                    </a:lnTo>
                    <a:lnTo>
                      <a:pt x="411" y="783"/>
                    </a:lnTo>
                    <a:lnTo>
                      <a:pt x="414" y="779"/>
                    </a:lnTo>
                    <a:lnTo>
                      <a:pt x="417" y="774"/>
                    </a:lnTo>
                    <a:lnTo>
                      <a:pt x="420" y="769"/>
                    </a:lnTo>
                    <a:lnTo>
                      <a:pt x="423" y="764"/>
                    </a:lnTo>
                    <a:lnTo>
                      <a:pt x="426" y="759"/>
                    </a:lnTo>
                    <a:lnTo>
                      <a:pt x="429" y="754"/>
                    </a:lnTo>
                    <a:lnTo>
                      <a:pt x="432" y="749"/>
                    </a:lnTo>
                    <a:lnTo>
                      <a:pt x="435" y="744"/>
                    </a:lnTo>
                    <a:lnTo>
                      <a:pt x="438" y="738"/>
                    </a:lnTo>
                    <a:lnTo>
                      <a:pt x="441" y="732"/>
                    </a:lnTo>
                    <a:lnTo>
                      <a:pt x="444" y="727"/>
                    </a:lnTo>
                    <a:lnTo>
                      <a:pt x="447" y="721"/>
                    </a:lnTo>
                    <a:lnTo>
                      <a:pt x="450" y="715"/>
                    </a:lnTo>
                    <a:lnTo>
                      <a:pt x="453" y="709"/>
                    </a:lnTo>
                    <a:lnTo>
                      <a:pt x="456" y="702"/>
                    </a:lnTo>
                    <a:lnTo>
                      <a:pt x="459" y="696"/>
                    </a:lnTo>
                    <a:lnTo>
                      <a:pt x="462" y="690"/>
                    </a:lnTo>
                    <a:lnTo>
                      <a:pt x="465" y="683"/>
                    </a:lnTo>
                    <a:lnTo>
                      <a:pt x="468" y="676"/>
                    </a:lnTo>
                    <a:lnTo>
                      <a:pt x="472" y="670"/>
                    </a:lnTo>
                    <a:lnTo>
                      <a:pt x="475" y="663"/>
                    </a:lnTo>
                    <a:lnTo>
                      <a:pt x="478" y="656"/>
                    </a:lnTo>
                    <a:lnTo>
                      <a:pt x="481" y="648"/>
                    </a:lnTo>
                    <a:lnTo>
                      <a:pt x="484" y="641"/>
                    </a:lnTo>
                    <a:lnTo>
                      <a:pt x="487" y="634"/>
                    </a:lnTo>
                    <a:lnTo>
                      <a:pt x="490" y="626"/>
                    </a:lnTo>
                    <a:lnTo>
                      <a:pt x="493" y="619"/>
                    </a:lnTo>
                    <a:lnTo>
                      <a:pt x="496" y="611"/>
                    </a:lnTo>
                    <a:lnTo>
                      <a:pt x="499" y="603"/>
                    </a:lnTo>
                    <a:lnTo>
                      <a:pt x="502" y="595"/>
                    </a:lnTo>
                    <a:lnTo>
                      <a:pt x="505" y="587"/>
                    </a:lnTo>
                    <a:lnTo>
                      <a:pt x="508" y="579"/>
                    </a:lnTo>
                    <a:lnTo>
                      <a:pt x="511" y="571"/>
                    </a:lnTo>
                    <a:lnTo>
                      <a:pt x="514" y="563"/>
                    </a:lnTo>
                    <a:lnTo>
                      <a:pt x="517" y="554"/>
                    </a:lnTo>
                    <a:lnTo>
                      <a:pt x="520" y="546"/>
                    </a:lnTo>
                    <a:lnTo>
                      <a:pt x="523" y="537"/>
                    </a:lnTo>
                    <a:lnTo>
                      <a:pt x="526" y="528"/>
                    </a:lnTo>
                    <a:lnTo>
                      <a:pt x="529" y="520"/>
                    </a:lnTo>
                    <a:lnTo>
                      <a:pt x="532" y="511"/>
                    </a:lnTo>
                    <a:lnTo>
                      <a:pt x="535" y="502"/>
                    </a:lnTo>
                    <a:lnTo>
                      <a:pt x="538" y="493"/>
                    </a:lnTo>
                    <a:lnTo>
                      <a:pt x="541" y="484"/>
                    </a:lnTo>
                    <a:lnTo>
                      <a:pt x="544" y="475"/>
                    </a:lnTo>
                    <a:lnTo>
                      <a:pt x="548" y="466"/>
                    </a:lnTo>
                    <a:lnTo>
                      <a:pt x="550" y="457"/>
                    </a:lnTo>
                    <a:lnTo>
                      <a:pt x="554" y="447"/>
                    </a:lnTo>
                    <a:lnTo>
                      <a:pt x="557" y="438"/>
                    </a:lnTo>
                    <a:lnTo>
                      <a:pt x="560" y="429"/>
                    </a:lnTo>
                    <a:lnTo>
                      <a:pt x="563" y="419"/>
                    </a:lnTo>
                    <a:lnTo>
                      <a:pt x="566" y="410"/>
                    </a:lnTo>
                    <a:lnTo>
                      <a:pt x="569" y="401"/>
                    </a:lnTo>
                    <a:lnTo>
                      <a:pt x="572" y="391"/>
                    </a:lnTo>
                    <a:lnTo>
                      <a:pt x="575" y="382"/>
                    </a:lnTo>
                    <a:lnTo>
                      <a:pt x="578" y="372"/>
                    </a:lnTo>
                    <a:lnTo>
                      <a:pt x="581" y="363"/>
                    </a:lnTo>
                    <a:lnTo>
                      <a:pt x="584" y="353"/>
                    </a:lnTo>
                    <a:lnTo>
                      <a:pt x="587" y="344"/>
                    </a:lnTo>
                    <a:lnTo>
                      <a:pt x="590" y="334"/>
                    </a:lnTo>
                    <a:lnTo>
                      <a:pt x="593" y="325"/>
                    </a:lnTo>
                    <a:lnTo>
                      <a:pt x="596" y="315"/>
                    </a:lnTo>
                    <a:lnTo>
                      <a:pt x="599" y="306"/>
                    </a:lnTo>
                    <a:lnTo>
                      <a:pt x="602" y="297"/>
                    </a:lnTo>
                    <a:lnTo>
                      <a:pt x="605" y="287"/>
                    </a:lnTo>
                    <a:lnTo>
                      <a:pt x="608" y="278"/>
                    </a:lnTo>
                    <a:lnTo>
                      <a:pt x="611" y="269"/>
                    </a:lnTo>
                    <a:lnTo>
                      <a:pt x="614" y="260"/>
                    </a:lnTo>
                    <a:lnTo>
                      <a:pt x="617" y="251"/>
                    </a:lnTo>
                    <a:lnTo>
                      <a:pt x="620" y="242"/>
                    </a:lnTo>
                    <a:lnTo>
                      <a:pt x="623" y="233"/>
                    </a:lnTo>
                    <a:lnTo>
                      <a:pt x="627" y="224"/>
                    </a:lnTo>
                    <a:lnTo>
                      <a:pt x="630" y="215"/>
                    </a:lnTo>
                    <a:lnTo>
                      <a:pt x="633" y="206"/>
                    </a:lnTo>
                    <a:lnTo>
                      <a:pt x="636" y="198"/>
                    </a:lnTo>
                    <a:lnTo>
                      <a:pt x="639" y="189"/>
                    </a:lnTo>
                    <a:lnTo>
                      <a:pt x="642" y="181"/>
                    </a:lnTo>
                    <a:lnTo>
                      <a:pt x="645" y="173"/>
                    </a:lnTo>
                    <a:lnTo>
                      <a:pt x="648" y="164"/>
                    </a:lnTo>
                    <a:lnTo>
                      <a:pt x="651" y="156"/>
                    </a:lnTo>
                    <a:lnTo>
                      <a:pt x="654" y="149"/>
                    </a:lnTo>
                    <a:lnTo>
                      <a:pt x="657" y="141"/>
                    </a:lnTo>
                    <a:lnTo>
                      <a:pt x="660" y="133"/>
                    </a:lnTo>
                    <a:lnTo>
                      <a:pt x="663" y="126"/>
                    </a:lnTo>
                    <a:lnTo>
                      <a:pt x="666" y="119"/>
                    </a:lnTo>
                    <a:lnTo>
                      <a:pt x="669" y="112"/>
                    </a:lnTo>
                    <a:lnTo>
                      <a:pt x="672" y="105"/>
                    </a:lnTo>
                    <a:lnTo>
                      <a:pt x="675" y="98"/>
                    </a:lnTo>
                    <a:lnTo>
                      <a:pt x="678" y="91"/>
                    </a:lnTo>
                    <a:lnTo>
                      <a:pt x="681" y="85"/>
                    </a:lnTo>
                    <a:lnTo>
                      <a:pt x="684" y="79"/>
                    </a:lnTo>
                    <a:lnTo>
                      <a:pt x="687" y="73"/>
                    </a:lnTo>
                    <a:lnTo>
                      <a:pt x="690" y="67"/>
                    </a:lnTo>
                    <a:lnTo>
                      <a:pt x="693" y="62"/>
                    </a:lnTo>
                    <a:lnTo>
                      <a:pt x="696" y="56"/>
                    </a:lnTo>
                    <a:lnTo>
                      <a:pt x="699" y="51"/>
                    </a:lnTo>
                    <a:lnTo>
                      <a:pt x="703" y="46"/>
                    </a:lnTo>
                    <a:lnTo>
                      <a:pt x="706" y="42"/>
                    </a:lnTo>
                    <a:lnTo>
                      <a:pt x="709" y="37"/>
                    </a:lnTo>
                    <a:lnTo>
                      <a:pt x="712" y="33"/>
                    </a:lnTo>
                    <a:lnTo>
                      <a:pt x="715" y="29"/>
                    </a:lnTo>
                    <a:lnTo>
                      <a:pt x="718" y="25"/>
                    </a:lnTo>
                    <a:lnTo>
                      <a:pt x="721" y="22"/>
                    </a:lnTo>
                    <a:lnTo>
                      <a:pt x="724" y="19"/>
                    </a:lnTo>
                    <a:lnTo>
                      <a:pt x="727" y="16"/>
                    </a:lnTo>
                    <a:lnTo>
                      <a:pt x="730" y="13"/>
                    </a:lnTo>
                    <a:lnTo>
                      <a:pt x="733" y="10"/>
                    </a:lnTo>
                    <a:lnTo>
                      <a:pt x="736" y="8"/>
                    </a:lnTo>
                    <a:lnTo>
                      <a:pt x="739" y="6"/>
                    </a:lnTo>
                    <a:lnTo>
                      <a:pt x="742" y="4"/>
                    </a:lnTo>
                    <a:lnTo>
                      <a:pt x="745" y="3"/>
                    </a:lnTo>
                    <a:lnTo>
                      <a:pt x="748" y="2"/>
                    </a:lnTo>
                    <a:lnTo>
                      <a:pt x="751" y="1"/>
                    </a:lnTo>
                    <a:lnTo>
                      <a:pt x="754" y="0"/>
                    </a:lnTo>
                    <a:lnTo>
                      <a:pt x="757" y="0"/>
                    </a:lnTo>
                    <a:lnTo>
                      <a:pt x="760" y="0"/>
                    </a:lnTo>
                    <a:lnTo>
                      <a:pt x="763" y="0"/>
                    </a:lnTo>
                    <a:lnTo>
                      <a:pt x="766" y="0"/>
                    </a:lnTo>
                    <a:lnTo>
                      <a:pt x="769" y="1"/>
                    </a:lnTo>
                    <a:lnTo>
                      <a:pt x="772" y="2"/>
                    </a:lnTo>
                    <a:lnTo>
                      <a:pt x="775" y="3"/>
                    </a:lnTo>
                    <a:lnTo>
                      <a:pt x="778" y="4"/>
                    </a:lnTo>
                    <a:lnTo>
                      <a:pt x="782" y="6"/>
                    </a:lnTo>
                    <a:lnTo>
                      <a:pt x="785" y="8"/>
                    </a:lnTo>
                    <a:lnTo>
                      <a:pt x="788" y="10"/>
                    </a:lnTo>
                    <a:lnTo>
                      <a:pt x="791" y="13"/>
                    </a:lnTo>
                    <a:lnTo>
                      <a:pt x="794" y="16"/>
                    </a:lnTo>
                    <a:lnTo>
                      <a:pt x="797" y="19"/>
                    </a:lnTo>
                    <a:lnTo>
                      <a:pt x="800" y="22"/>
                    </a:lnTo>
                    <a:lnTo>
                      <a:pt x="803" y="25"/>
                    </a:lnTo>
                    <a:lnTo>
                      <a:pt x="806" y="29"/>
                    </a:lnTo>
                    <a:lnTo>
                      <a:pt x="809" y="33"/>
                    </a:lnTo>
                    <a:lnTo>
                      <a:pt x="812" y="37"/>
                    </a:lnTo>
                    <a:lnTo>
                      <a:pt x="815" y="42"/>
                    </a:lnTo>
                    <a:lnTo>
                      <a:pt x="818" y="46"/>
                    </a:lnTo>
                    <a:lnTo>
                      <a:pt x="821" y="51"/>
                    </a:lnTo>
                    <a:lnTo>
                      <a:pt x="824" y="56"/>
                    </a:lnTo>
                    <a:lnTo>
                      <a:pt x="827" y="62"/>
                    </a:lnTo>
                    <a:lnTo>
                      <a:pt x="830" y="67"/>
                    </a:lnTo>
                    <a:lnTo>
                      <a:pt x="833" y="73"/>
                    </a:lnTo>
                    <a:lnTo>
                      <a:pt x="836" y="79"/>
                    </a:lnTo>
                    <a:lnTo>
                      <a:pt x="839" y="85"/>
                    </a:lnTo>
                    <a:lnTo>
                      <a:pt x="842" y="91"/>
                    </a:lnTo>
                    <a:lnTo>
                      <a:pt x="845" y="98"/>
                    </a:lnTo>
                    <a:lnTo>
                      <a:pt x="848" y="105"/>
                    </a:lnTo>
                    <a:lnTo>
                      <a:pt x="851" y="112"/>
                    </a:lnTo>
                    <a:lnTo>
                      <a:pt x="854" y="119"/>
                    </a:lnTo>
                    <a:lnTo>
                      <a:pt x="858" y="126"/>
                    </a:lnTo>
                    <a:lnTo>
                      <a:pt x="861" y="133"/>
                    </a:lnTo>
                    <a:lnTo>
                      <a:pt x="864" y="141"/>
                    </a:lnTo>
                    <a:lnTo>
                      <a:pt x="867" y="149"/>
                    </a:lnTo>
                    <a:lnTo>
                      <a:pt x="870" y="156"/>
                    </a:lnTo>
                    <a:lnTo>
                      <a:pt x="873" y="164"/>
                    </a:lnTo>
                    <a:lnTo>
                      <a:pt x="876" y="173"/>
                    </a:lnTo>
                    <a:lnTo>
                      <a:pt x="879" y="181"/>
                    </a:lnTo>
                    <a:lnTo>
                      <a:pt x="882" y="189"/>
                    </a:lnTo>
                    <a:lnTo>
                      <a:pt x="885" y="198"/>
                    </a:lnTo>
                    <a:lnTo>
                      <a:pt x="888" y="206"/>
                    </a:lnTo>
                    <a:lnTo>
                      <a:pt x="891" y="215"/>
                    </a:lnTo>
                    <a:lnTo>
                      <a:pt x="894" y="224"/>
                    </a:lnTo>
                    <a:lnTo>
                      <a:pt x="897" y="233"/>
                    </a:lnTo>
                    <a:lnTo>
                      <a:pt x="900" y="242"/>
                    </a:lnTo>
                    <a:lnTo>
                      <a:pt x="903" y="251"/>
                    </a:lnTo>
                    <a:lnTo>
                      <a:pt x="906" y="260"/>
                    </a:lnTo>
                    <a:lnTo>
                      <a:pt x="909" y="269"/>
                    </a:lnTo>
                    <a:lnTo>
                      <a:pt x="912" y="278"/>
                    </a:lnTo>
                    <a:lnTo>
                      <a:pt x="915" y="287"/>
                    </a:lnTo>
                    <a:lnTo>
                      <a:pt x="918" y="297"/>
                    </a:lnTo>
                    <a:lnTo>
                      <a:pt x="921" y="306"/>
                    </a:lnTo>
                    <a:lnTo>
                      <a:pt x="924" y="315"/>
                    </a:lnTo>
                    <a:lnTo>
                      <a:pt x="927" y="325"/>
                    </a:lnTo>
                    <a:lnTo>
                      <a:pt x="930" y="334"/>
                    </a:lnTo>
                    <a:lnTo>
                      <a:pt x="934" y="344"/>
                    </a:lnTo>
                    <a:lnTo>
                      <a:pt x="937" y="353"/>
                    </a:lnTo>
                    <a:lnTo>
                      <a:pt x="940" y="363"/>
                    </a:lnTo>
                    <a:lnTo>
                      <a:pt x="943" y="372"/>
                    </a:lnTo>
                    <a:lnTo>
                      <a:pt x="946" y="382"/>
                    </a:lnTo>
                    <a:lnTo>
                      <a:pt x="949" y="391"/>
                    </a:lnTo>
                    <a:lnTo>
                      <a:pt x="952" y="401"/>
                    </a:lnTo>
                    <a:lnTo>
                      <a:pt x="955" y="410"/>
                    </a:lnTo>
                    <a:lnTo>
                      <a:pt x="958" y="419"/>
                    </a:lnTo>
                    <a:lnTo>
                      <a:pt x="961" y="429"/>
                    </a:lnTo>
                    <a:lnTo>
                      <a:pt x="964" y="438"/>
                    </a:lnTo>
                    <a:lnTo>
                      <a:pt x="967" y="447"/>
                    </a:lnTo>
                    <a:lnTo>
                      <a:pt x="970" y="457"/>
                    </a:lnTo>
                    <a:lnTo>
                      <a:pt x="973" y="466"/>
                    </a:lnTo>
                    <a:lnTo>
                      <a:pt x="976" y="475"/>
                    </a:lnTo>
                    <a:lnTo>
                      <a:pt x="979" y="484"/>
                    </a:lnTo>
                    <a:lnTo>
                      <a:pt x="982" y="493"/>
                    </a:lnTo>
                    <a:lnTo>
                      <a:pt x="985" y="502"/>
                    </a:lnTo>
                    <a:lnTo>
                      <a:pt x="988" y="511"/>
                    </a:lnTo>
                    <a:lnTo>
                      <a:pt x="991" y="520"/>
                    </a:lnTo>
                    <a:lnTo>
                      <a:pt x="994" y="528"/>
                    </a:lnTo>
                    <a:lnTo>
                      <a:pt x="997" y="537"/>
                    </a:lnTo>
                    <a:lnTo>
                      <a:pt x="1000" y="546"/>
                    </a:lnTo>
                    <a:lnTo>
                      <a:pt x="1003" y="554"/>
                    </a:lnTo>
                    <a:lnTo>
                      <a:pt x="1006" y="563"/>
                    </a:lnTo>
                    <a:lnTo>
                      <a:pt x="1010" y="571"/>
                    </a:lnTo>
                    <a:lnTo>
                      <a:pt x="1013" y="579"/>
                    </a:lnTo>
                    <a:lnTo>
                      <a:pt x="1016" y="587"/>
                    </a:lnTo>
                    <a:lnTo>
                      <a:pt x="1019" y="595"/>
                    </a:lnTo>
                    <a:lnTo>
                      <a:pt x="1022" y="603"/>
                    </a:lnTo>
                    <a:lnTo>
                      <a:pt x="1025" y="611"/>
                    </a:lnTo>
                    <a:lnTo>
                      <a:pt x="1028" y="619"/>
                    </a:lnTo>
                    <a:lnTo>
                      <a:pt x="1031" y="626"/>
                    </a:lnTo>
                    <a:lnTo>
                      <a:pt x="1034" y="634"/>
                    </a:lnTo>
                    <a:lnTo>
                      <a:pt x="1037" y="641"/>
                    </a:lnTo>
                    <a:lnTo>
                      <a:pt x="1040" y="648"/>
                    </a:lnTo>
                    <a:lnTo>
                      <a:pt x="1043" y="656"/>
                    </a:lnTo>
                    <a:lnTo>
                      <a:pt x="1046" y="663"/>
                    </a:lnTo>
                    <a:lnTo>
                      <a:pt x="1049" y="670"/>
                    </a:lnTo>
                    <a:lnTo>
                      <a:pt x="1052" y="676"/>
                    </a:lnTo>
                    <a:lnTo>
                      <a:pt x="1055" y="683"/>
                    </a:lnTo>
                    <a:lnTo>
                      <a:pt x="1058" y="690"/>
                    </a:lnTo>
                    <a:lnTo>
                      <a:pt x="1061" y="696"/>
                    </a:lnTo>
                    <a:lnTo>
                      <a:pt x="1064" y="702"/>
                    </a:lnTo>
                    <a:lnTo>
                      <a:pt x="1067" y="709"/>
                    </a:lnTo>
                    <a:lnTo>
                      <a:pt x="1070" y="715"/>
                    </a:lnTo>
                    <a:lnTo>
                      <a:pt x="1073" y="721"/>
                    </a:lnTo>
                    <a:lnTo>
                      <a:pt x="1076" y="727"/>
                    </a:lnTo>
                    <a:lnTo>
                      <a:pt x="1079" y="732"/>
                    </a:lnTo>
                    <a:lnTo>
                      <a:pt x="1082" y="738"/>
                    </a:lnTo>
                    <a:lnTo>
                      <a:pt x="1085" y="744"/>
                    </a:lnTo>
                    <a:lnTo>
                      <a:pt x="1089" y="749"/>
                    </a:lnTo>
                    <a:lnTo>
                      <a:pt x="1092" y="754"/>
                    </a:lnTo>
                    <a:lnTo>
                      <a:pt x="1095" y="759"/>
                    </a:lnTo>
                    <a:lnTo>
                      <a:pt x="1098" y="764"/>
                    </a:lnTo>
                    <a:lnTo>
                      <a:pt x="1101" y="769"/>
                    </a:lnTo>
                    <a:lnTo>
                      <a:pt x="1104" y="774"/>
                    </a:lnTo>
                    <a:lnTo>
                      <a:pt x="1107" y="779"/>
                    </a:lnTo>
                    <a:lnTo>
                      <a:pt x="1110" y="783"/>
                    </a:lnTo>
                    <a:lnTo>
                      <a:pt x="1113" y="788"/>
                    </a:lnTo>
                    <a:lnTo>
                      <a:pt x="1116" y="792"/>
                    </a:lnTo>
                    <a:lnTo>
                      <a:pt x="1119" y="797"/>
                    </a:lnTo>
                    <a:lnTo>
                      <a:pt x="1122" y="801"/>
                    </a:lnTo>
                    <a:lnTo>
                      <a:pt x="1125" y="805"/>
                    </a:lnTo>
                    <a:lnTo>
                      <a:pt x="1128" y="809"/>
                    </a:lnTo>
                    <a:lnTo>
                      <a:pt x="1131" y="813"/>
                    </a:lnTo>
                    <a:lnTo>
                      <a:pt x="1134" y="816"/>
                    </a:lnTo>
                    <a:lnTo>
                      <a:pt x="1137" y="820"/>
                    </a:lnTo>
                    <a:lnTo>
                      <a:pt x="1140" y="824"/>
                    </a:lnTo>
                    <a:lnTo>
                      <a:pt x="1143" y="827"/>
                    </a:lnTo>
                    <a:lnTo>
                      <a:pt x="1146" y="830"/>
                    </a:lnTo>
                    <a:lnTo>
                      <a:pt x="1149" y="834"/>
                    </a:lnTo>
                    <a:lnTo>
                      <a:pt x="1152" y="837"/>
                    </a:lnTo>
                    <a:lnTo>
                      <a:pt x="1155" y="840"/>
                    </a:lnTo>
                    <a:lnTo>
                      <a:pt x="1158" y="843"/>
                    </a:lnTo>
                    <a:lnTo>
                      <a:pt x="1161" y="846"/>
                    </a:lnTo>
                    <a:lnTo>
                      <a:pt x="1165" y="849"/>
                    </a:lnTo>
                    <a:lnTo>
                      <a:pt x="1168" y="851"/>
                    </a:lnTo>
                    <a:lnTo>
                      <a:pt x="1171" y="854"/>
                    </a:lnTo>
                    <a:lnTo>
                      <a:pt x="1174" y="856"/>
                    </a:lnTo>
                    <a:lnTo>
                      <a:pt x="1177" y="859"/>
                    </a:lnTo>
                    <a:lnTo>
                      <a:pt x="1180" y="861"/>
                    </a:lnTo>
                    <a:lnTo>
                      <a:pt x="1183" y="864"/>
                    </a:lnTo>
                    <a:lnTo>
                      <a:pt x="1186" y="866"/>
                    </a:lnTo>
                    <a:lnTo>
                      <a:pt x="1189" y="868"/>
                    </a:lnTo>
                    <a:lnTo>
                      <a:pt x="1192" y="870"/>
                    </a:lnTo>
                    <a:lnTo>
                      <a:pt x="1195" y="872"/>
                    </a:lnTo>
                    <a:lnTo>
                      <a:pt x="1198" y="874"/>
                    </a:lnTo>
                    <a:lnTo>
                      <a:pt x="1201" y="876"/>
                    </a:lnTo>
                    <a:lnTo>
                      <a:pt x="1204" y="878"/>
                    </a:lnTo>
                    <a:lnTo>
                      <a:pt x="1207" y="880"/>
                    </a:lnTo>
                    <a:lnTo>
                      <a:pt x="1210" y="881"/>
                    </a:lnTo>
                    <a:lnTo>
                      <a:pt x="1213" y="883"/>
                    </a:lnTo>
                    <a:lnTo>
                      <a:pt x="1216" y="885"/>
                    </a:lnTo>
                    <a:lnTo>
                      <a:pt x="1219" y="886"/>
                    </a:lnTo>
                    <a:lnTo>
                      <a:pt x="1222" y="888"/>
                    </a:lnTo>
                    <a:lnTo>
                      <a:pt x="1225" y="889"/>
                    </a:lnTo>
                    <a:lnTo>
                      <a:pt x="1228" y="890"/>
                    </a:lnTo>
                    <a:lnTo>
                      <a:pt x="1231" y="892"/>
                    </a:lnTo>
                    <a:lnTo>
                      <a:pt x="1234" y="893"/>
                    </a:lnTo>
                    <a:lnTo>
                      <a:pt x="1237" y="894"/>
                    </a:lnTo>
                    <a:lnTo>
                      <a:pt x="1241" y="895"/>
                    </a:lnTo>
                    <a:lnTo>
                      <a:pt x="1244" y="896"/>
                    </a:lnTo>
                    <a:lnTo>
                      <a:pt x="1247" y="898"/>
                    </a:lnTo>
                    <a:lnTo>
                      <a:pt x="1250" y="899"/>
                    </a:lnTo>
                    <a:lnTo>
                      <a:pt x="1253" y="900"/>
                    </a:lnTo>
                    <a:lnTo>
                      <a:pt x="1256" y="901"/>
                    </a:lnTo>
                    <a:lnTo>
                      <a:pt x="1259" y="901"/>
                    </a:lnTo>
                    <a:lnTo>
                      <a:pt x="1262" y="902"/>
                    </a:lnTo>
                    <a:lnTo>
                      <a:pt x="1265" y="903"/>
                    </a:lnTo>
                    <a:lnTo>
                      <a:pt x="1268" y="904"/>
                    </a:lnTo>
                    <a:lnTo>
                      <a:pt x="1271" y="905"/>
                    </a:lnTo>
                    <a:lnTo>
                      <a:pt x="1274" y="906"/>
                    </a:lnTo>
                    <a:lnTo>
                      <a:pt x="1277" y="906"/>
                    </a:lnTo>
                    <a:lnTo>
                      <a:pt x="1280" y="907"/>
                    </a:lnTo>
                    <a:lnTo>
                      <a:pt x="1283" y="908"/>
                    </a:lnTo>
                    <a:lnTo>
                      <a:pt x="1286" y="908"/>
                    </a:lnTo>
                    <a:lnTo>
                      <a:pt x="1289" y="909"/>
                    </a:lnTo>
                    <a:lnTo>
                      <a:pt x="1292" y="909"/>
                    </a:lnTo>
                    <a:lnTo>
                      <a:pt x="1295" y="910"/>
                    </a:lnTo>
                    <a:lnTo>
                      <a:pt x="1298" y="910"/>
                    </a:lnTo>
                    <a:lnTo>
                      <a:pt x="1301" y="911"/>
                    </a:lnTo>
                    <a:lnTo>
                      <a:pt x="1304" y="911"/>
                    </a:lnTo>
                    <a:lnTo>
                      <a:pt x="1307" y="912"/>
                    </a:lnTo>
                    <a:lnTo>
                      <a:pt x="1310" y="912"/>
                    </a:lnTo>
                    <a:lnTo>
                      <a:pt x="1313" y="913"/>
                    </a:lnTo>
                    <a:lnTo>
                      <a:pt x="1317" y="913"/>
                    </a:lnTo>
                    <a:lnTo>
                      <a:pt x="1320" y="914"/>
                    </a:lnTo>
                    <a:lnTo>
                      <a:pt x="1323" y="914"/>
                    </a:lnTo>
                    <a:lnTo>
                      <a:pt x="1326" y="914"/>
                    </a:lnTo>
                    <a:lnTo>
                      <a:pt x="1329" y="915"/>
                    </a:lnTo>
                    <a:lnTo>
                      <a:pt x="1332" y="915"/>
                    </a:lnTo>
                    <a:lnTo>
                      <a:pt x="1335" y="915"/>
                    </a:lnTo>
                    <a:lnTo>
                      <a:pt x="1338" y="916"/>
                    </a:lnTo>
                    <a:lnTo>
                      <a:pt x="1341" y="916"/>
                    </a:lnTo>
                    <a:lnTo>
                      <a:pt x="1344" y="916"/>
                    </a:lnTo>
                    <a:lnTo>
                      <a:pt x="1347" y="916"/>
                    </a:lnTo>
                    <a:lnTo>
                      <a:pt x="1350" y="917"/>
                    </a:lnTo>
                    <a:lnTo>
                      <a:pt x="1353" y="917"/>
                    </a:lnTo>
                    <a:lnTo>
                      <a:pt x="1356" y="917"/>
                    </a:lnTo>
                    <a:lnTo>
                      <a:pt x="1359" y="917"/>
                    </a:lnTo>
                    <a:lnTo>
                      <a:pt x="1362" y="917"/>
                    </a:lnTo>
                    <a:lnTo>
                      <a:pt x="1365" y="918"/>
                    </a:lnTo>
                    <a:lnTo>
                      <a:pt x="1368" y="918"/>
                    </a:lnTo>
                    <a:lnTo>
                      <a:pt x="1371" y="918"/>
                    </a:lnTo>
                    <a:lnTo>
                      <a:pt x="1374" y="918"/>
                    </a:lnTo>
                    <a:lnTo>
                      <a:pt x="1377" y="918"/>
                    </a:lnTo>
                    <a:lnTo>
                      <a:pt x="1380" y="918"/>
                    </a:lnTo>
                    <a:lnTo>
                      <a:pt x="1383" y="918"/>
                    </a:lnTo>
                    <a:lnTo>
                      <a:pt x="1386" y="919"/>
                    </a:lnTo>
                    <a:lnTo>
                      <a:pt x="1389" y="919"/>
                    </a:lnTo>
                    <a:lnTo>
                      <a:pt x="1392" y="919"/>
                    </a:lnTo>
                    <a:lnTo>
                      <a:pt x="1396" y="919"/>
                    </a:lnTo>
                    <a:lnTo>
                      <a:pt x="1399" y="919"/>
                    </a:lnTo>
                    <a:lnTo>
                      <a:pt x="1402" y="919"/>
                    </a:lnTo>
                    <a:lnTo>
                      <a:pt x="1405" y="919"/>
                    </a:lnTo>
                    <a:lnTo>
                      <a:pt x="1408" y="919"/>
                    </a:lnTo>
                    <a:lnTo>
                      <a:pt x="1411" y="919"/>
                    </a:lnTo>
                    <a:lnTo>
                      <a:pt x="1414" y="919"/>
                    </a:lnTo>
                    <a:lnTo>
                      <a:pt x="1417" y="920"/>
                    </a:lnTo>
                    <a:lnTo>
                      <a:pt x="1420" y="920"/>
                    </a:lnTo>
                    <a:lnTo>
                      <a:pt x="1423" y="920"/>
                    </a:lnTo>
                    <a:lnTo>
                      <a:pt x="1426" y="920"/>
                    </a:lnTo>
                    <a:lnTo>
                      <a:pt x="1429" y="920"/>
                    </a:lnTo>
                    <a:lnTo>
                      <a:pt x="1432" y="920"/>
                    </a:lnTo>
                    <a:lnTo>
                      <a:pt x="1435" y="920"/>
                    </a:lnTo>
                    <a:lnTo>
                      <a:pt x="1438" y="920"/>
                    </a:lnTo>
                    <a:lnTo>
                      <a:pt x="1441" y="920"/>
                    </a:lnTo>
                    <a:lnTo>
                      <a:pt x="1444" y="920"/>
                    </a:lnTo>
                    <a:lnTo>
                      <a:pt x="1447" y="920"/>
                    </a:lnTo>
                    <a:lnTo>
                      <a:pt x="1450" y="920"/>
                    </a:lnTo>
                    <a:lnTo>
                      <a:pt x="1453" y="920"/>
                    </a:lnTo>
                    <a:lnTo>
                      <a:pt x="1456" y="920"/>
                    </a:lnTo>
                    <a:lnTo>
                      <a:pt x="1459" y="920"/>
                    </a:lnTo>
                    <a:lnTo>
                      <a:pt x="1462" y="920"/>
                    </a:lnTo>
                    <a:lnTo>
                      <a:pt x="1465" y="920"/>
                    </a:lnTo>
                    <a:lnTo>
                      <a:pt x="1468" y="920"/>
                    </a:lnTo>
                    <a:lnTo>
                      <a:pt x="1472" y="920"/>
                    </a:lnTo>
                    <a:lnTo>
                      <a:pt x="1475" y="920"/>
                    </a:lnTo>
                    <a:lnTo>
                      <a:pt x="1478" y="920"/>
                    </a:lnTo>
                    <a:lnTo>
                      <a:pt x="1481" y="920"/>
                    </a:lnTo>
                    <a:lnTo>
                      <a:pt x="1484" y="920"/>
                    </a:lnTo>
                    <a:lnTo>
                      <a:pt x="1487" y="920"/>
                    </a:lnTo>
                    <a:lnTo>
                      <a:pt x="1490" y="920"/>
                    </a:lnTo>
                    <a:lnTo>
                      <a:pt x="1493" y="920"/>
                    </a:lnTo>
                    <a:lnTo>
                      <a:pt x="1496" y="920"/>
                    </a:lnTo>
                    <a:lnTo>
                      <a:pt x="1499" y="920"/>
                    </a:lnTo>
                    <a:lnTo>
                      <a:pt x="1502" y="920"/>
                    </a:lnTo>
                    <a:lnTo>
                      <a:pt x="1505" y="920"/>
                    </a:lnTo>
                    <a:lnTo>
                      <a:pt x="1508" y="920"/>
                    </a:lnTo>
                    <a:lnTo>
                      <a:pt x="1511" y="920"/>
                    </a:lnTo>
                    <a:lnTo>
                      <a:pt x="1514" y="920"/>
                    </a:lnTo>
                    <a:lnTo>
                      <a:pt x="1517" y="920"/>
                    </a:lnTo>
                    <a:lnTo>
                      <a:pt x="1520" y="920"/>
                    </a:lnTo>
                  </a:path>
                </a:pathLst>
              </a:custGeom>
              <a:noFill/>
              <a:ln w="28575">
                <a:solidFill>
                  <a:schemeClr val="accent2"/>
                </a:solidFill>
                <a:round/>
              </a:ln>
            </p:spPr>
            <p:txBody>
              <a:bodyPr/>
              <a:lstStyle/>
              <a:p/>
            </p:txBody>
          </p:sp>
        </p:grpSp>
        <p:cxnSp>
          <p:nvCxnSpPr>
            <p:cNvPr id="22540" name="Line 59"/>
            <p:cNvCxnSpPr/>
            <p:nvPr/>
          </p:nvCxnSpPr>
          <p:spPr>
            <a:xfrm flipH="1">
              <a:off x="8229600" y="2897937"/>
              <a:ext cx="1587" cy="1790700"/>
            </a:xfrm>
            <a:prstGeom prst="line">
              <a:avLst/>
            </a:prstGeom>
            <a:noFill/>
            <a:ln w="28575">
              <a:solidFill>
                <a:srgbClr val="00B0F0"/>
              </a:solidFill>
              <a:prstDash val="dash"/>
              <a:miter lim="800000"/>
            </a:ln>
          </p:spPr>
        </p:cxn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2538"/>
                                        </p:tgtEl>
                                        <p:attrNameLst>
                                          <p:attrName>style.visibility</p:attrName>
                                        </p:attrNameLst>
                                      </p:cBhvr>
                                      <p:to>
                                        <p:strVal val="visible"/>
                                      </p:to>
                                    </p:set>
                                    <p:animEffect transition="in" filter="wipe(left)">
                                      <p:cBhvr>
                                        <p:cTn id="7" dur="500"/>
                                        <p:tgtEl>
                                          <p:spTgt spid="2253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253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253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253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536"/>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25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p:bldP spid="22535" grpId="0"/>
      <p:bldP spid="22536" grpId="0"/>
      <p:bldP spid="225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文本框 10"/>
          <p:cNvSpPr/>
          <p:nvPr/>
        </p:nvSpPr>
        <p:spPr>
          <a:xfrm>
            <a:off x="10463213" y="0"/>
            <a:ext cx="1728787"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zh-CN" altLang="en-US" b="1">
                <a:solidFill>
                  <a:srgbClr val="00B0F0"/>
                </a:solidFill>
                <a:latin typeface="Times New Roman" panose="02020603050405020304" pitchFamily="18" charset="0"/>
                <a:ea typeface="Times New Roman" panose="02020603050405020304" pitchFamily="18" charset="0"/>
              </a:rPr>
              <a:t>课本</a:t>
            </a:r>
            <a:r>
              <a:rPr lang="en-US" altLang="zh-CN" b="1">
                <a:solidFill>
                  <a:srgbClr val="00B0F0"/>
                </a:solidFill>
                <a:latin typeface="Times New Roman" panose="02020603050405020304" pitchFamily="18" charset="0"/>
                <a:ea typeface="Times New Roman" panose="02020603050405020304" pitchFamily="18" charset="0"/>
              </a:rPr>
              <a:t>87</a:t>
            </a:r>
            <a:r>
              <a:rPr lang="zh-CN" altLang="en-US" b="1">
                <a:solidFill>
                  <a:srgbClr val="00B0F0"/>
                </a:solidFill>
                <a:latin typeface="Times New Roman" panose="02020603050405020304" pitchFamily="18" charset="0"/>
                <a:ea typeface="Times New Roman" panose="02020603050405020304" pitchFamily="18" charset="0"/>
              </a:rPr>
              <a:t>页</a:t>
            </a:r>
            <a:endParaRPr lang="zh-CN" altLang="en-US" b="1">
              <a:solidFill>
                <a:srgbClr val="00B0F0"/>
              </a:solidFill>
              <a:latin typeface="Times New Roman" panose="02020603050405020304" pitchFamily="18" charset="0"/>
              <a:ea typeface="Times New Roman" panose="02020603050405020304" pitchFamily="18" charset="0"/>
            </a:endParaRPr>
          </a:p>
        </p:txBody>
      </p:sp>
      <p:pic>
        <p:nvPicPr>
          <p:cNvPr id="23555" name="图片 17"/>
          <p:cNvPicPr>
            <a:picLocks noChangeAspect="1"/>
          </p:cNvPicPr>
          <p:nvPr/>
        </p:nvPicPr>
        <p:blipFill>
          <a:blip r:embed="rId1"/>
          <a:srcRect r="5209" b="-2370"/>
          <a:stretch>
            <a:fillRect/>
          </a:stretch>
        </p:blipFill>
        <p:spPr>
          <a:xfrm>
            <a:off x="0" y="0"/>
            <a:ext cx="10488613" cy="404813"/>
          </a:xfrm>
          <a:prstGeom prst="rect">
            <a:avLst/>
          </a:prstGeom>
          <a:noFill/>
          <a:ln>
            <a:noFill/>
            <a:miter lim="800000"/>
            <a:headEnd/>
            <a:tailEnd/>
          </a:ln>
        </p:spPr>
      </p:pic>
      <p:sp>
        <p:nvSpPr>
          <p:cNvPr id="23556" name="矩形 3"/>
          <p:cNvSpPr/>
          <p:nvPr/>
        </p:nvSpPr>
        <p:spPr>
          <a:xfrm>
            <a:off x="228600" y="519113"/>
            <a:ext cx="11811000" cy="1125537"/>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FontTx/>
              <a:buNone/>
            </a:pPr>
            <a:r>
              <a:rPr lang="zh-CN" altLang="en-US" b="1">
                <a:latin typeface="Times New Roman" panose="02020603050405020304" pitchFamily="18" charset="0"/>
                <a:ea typeface="楷体" panose="02010609060101010101" pitchFamily="49" charset="-122"/>
              </a:rPr>
              <a:t> </a:t>
            </a:r>
            <a:r>
              <a:rPr lang="en-US" altLang="zh-CN" b="1">
                <a:latin typeface="Times New Roman" panose="02020603050405020304" pitchFamily="18" charset="0"/>
                <a:ea typeface="楷体" panose="02010609060101010101" pitchFamily="49" charset="-122"/>
              </a:rPr>
              <a:t>2. </a:t>
            </a:r>
            <a:r>
              <a:rPr lang="zh-CN" altLang="en-US" b="1">
                <a:latin typeface="Times New Roman" panose="02020603050405020304" pitchFamily="18" charset="0"/>
                <a:ea typeface="楷体" panose="02010609060101010101" pitchFamily="49" charset="-122"/>
              </a:rPr>
              <a:t>设随机变量</a:t>
            </a:r>
            <a:r>
              <a:rPr lang="en-US" altLang="zh-CN" b="1" i="1">
                <a:latin typeface="Times New Roman" panose="02020603050405020304" pitchFamily="18" charset="0"/>
                <a:ea typeface="楷体" panose="02010609060101010101" pitchFamily="49" charset="-122"/>
              </a:rPr>
              <a:t>X</a:t>
            </a:r>
            <a:r>
              <a:rPr lang="en-US"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N</a:t>
            </a:r>
            <a:r>
              <a:rPr lang="en-US" altLang="zh-CN" b="1">
                <a:latin typeface="Times New Roman" panose="02020603050405020304" pitchFamily="18" charset="0"/>
                <a:ea typeface="楷体" panose="02010609060101010101" pitchFamily="49" charset="-122"/>
              </a:rPr>
              <a:t>(0, 2</a:t>
            </a:r>
            <a:r>
              <a:rPr lang="en-US" altLang="zh-CN" b="1" baseline="30000">
                <a:latin typeface="Times New Roman" panose="02020603050405020304" pitchFamily="18" charset="0"/>
                <a:ea typeface="楷体" panose="02010609060101010101" pitchFamily="49" charset="-122"/>
              </a:rPr>
              <a:t>2</a:t>
            </a:r>
            <a:r>
              <a:rPr lang="en-US" altLang="zh-CN" b="1">
                <a:latin typeface="Times New Roman" panose="02020603050405020304" pitchFamily="18" charset="0"/>
                <a:ea typeface="楷体" panose="02010609060101010101" pitchFamily="49" charset="-122"/>
              </a:rPr>
              <a:t>)</a:t>
            </a:r>
            <a:r>
              <a:rPr lang="zh-CN" altLang="en-US" b="1">
                <a:latin typeface="Times New Roman" panose="02020603050405020304" pitchFamily="18" charset="0"/>
                <a:ea typeface="楷体" panose="02010609060101010101" pitchFamily="49" charset="-122"/>
              </a:rPr>
              <a:t>，随机变量</a:t>
            </a:r>
            <a:r>
              <a:rPr lang="en-US" altLang="zh-CN" b="1" i="1">
                <a:latin typeface="Times New Roman" panose="02020603050405020304" pitchFamily="18" charset="0"/>
                <a:ea typeface="楷体" panose="02010609060101010101" pitchFamily="49" charset="-122"/>
              </a:rPr>
              <a:t>Y</a:t>
            </a:r>
            <a:r>
              <a:rPr lang="en-US"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N</a:t>
            </a:r>
            <a:r>
              <a:rPr lang="en-US" altLang="zh-CN" b="1">
                <a:latin typeface="Times New Roman" panose="02020603050405020304" pitchFamily="18" charset="0"/>
                <a:ea typeface="楷体" panose="02010609060101010101" pitchFamily="49" charset="-122"/>
              </a:rPr>
              <a:t>(0, 3</a:t>
            </a:r>
            <a:r>
              <a:rPr lang="en-US" altLang="zh-CN" b="1" baseline="30000">
                <a:latin typeface="Times New Roman" panose="02020603050405020304" pitchFamily="18" charset="0"/>
                <a:ea typeface="楷体" panose="02010609060101010101" pitchFamily="49" charset="-122"/>
              </a:rPr>
              <a:t>2</a:t>
            </a:r>
            <a:r>
              <a:rPr lang="en-US" altLang="zh-CN" b="1">
                <a:latin typeface="Times New Roman" panose="02020603050405020304" pitchFamily="18" charset="0"/>
                <a:ea typeface="楷体" panose="02010609060101010101" pitchFamily="49" charset="-122"/>
              </a:rPr>
              <a:t>)</a:t>
            </a:r>
            <a:r>
              <a:rPr lang="zh-CN" altLang="en-US" b="1">
                <a:latin typeface="Times New Roman" panose="02020603050405020304" pitchFamily="18" charset="0"/>
                <a:ea typeface="楷体" panose="02010609060101010101" pitchFamily="49" charset="-122"/>
              </a:rPr>
              <a:t>，画出分布密度曲线草图，并指出</a:t>
            </a:r>
            <a:r>
              <a:rPr lang="en-US" altLang="zh-CN" b="1" i="1">
                <a:latin typeface="Times New Roman" panose="02020603050405020304" pitchFamily="18" charset="0"/>
                <a:ea typeface="楷体" panose="02010609060101010101" pitchFamily="49" charset="-122"/>
              </a:rPr>
              <a:t>P</a:t>
            </a:r>
            <a:r>
              <a:rPr lang="en-US"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X</a:t>
            </a:r>
            <a:r>
              <a:rPr lang="en-US" altLang="zh-CN" b="1">
                <a:latin typeface="Times New Roman" panose="02020603050405020304" pitchFamily="18" charset="0"/>
                <a:ea typeface="楷体" panose="02010609060101010101" pitchFamily="49" charset="-122"/>
              </a:rPr>
              <a:t>≤-2)</a:t>
            </a:r>
            <a:r>
              <a:rPr lang="zh-CN" altLang="en-US" b="1">
                <a:latin typeface="Times New Roman" panose="02020603050405020304" pitchFamily="18" charset="0"/>
                <a:ea typeface="楷体" panose="02010609060101010101" pitchFamily="49" charset="-122"/>
              </a:rPr>
              <a:t>与</a:t>
            </a:r>
            <a:r>
              <a:rPr lang="en-US" altLang="zh-CN" b="1" i="1">
                <a:latin typeface="Times New Roman" panose="02020603050405020304" pitchFamily="18" charset="0"/>
                <a:ea typeface="楷体" panose="02010609060101010101" pitchFamily="49" charset="-122"/>
              </a:rPr>
              <a:t>P</a:t>
            </a:r>
            <a:r>
              <a:rPr lang="en-US"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X</a:t>
            </a:r>
            <a:r>
              <a:rPr lang="en-US" altLang="zh-CN" b="1">
                <a:latin typeface="Times New Roman" panose="02020603050405020304" pitchFamily="18" charset="0"/>
                <a:ea typeface="楷体" panose="02010609060101010101" pitchFamily="49" charset="-122"/>
              </a:rPr>
              <a:t>≤2)</a:t>
            </a:r>
            <a:r>
              <a:rPr lang="zh-CN" altLang="en-US" b="1">
                <a:latin typeface="Times New Roman" panose="02020603050405020304" pitchFamily="18" charset="0"/>
                <a:ea typeface="楷体" panose="02010609060101010101" pitchFamily="49" charset="-122"/>
              </a:rPr>
              <a:t>的关系，以及</a:t>
            </a:r>
            <a:r>
              <a:rPr lang="en-US" altLang="zh-CN" b="1" i="1">
                <a:latin typeface="Times New Roman" panose="02020603050405020304" pitchFamily="18" charset="0"/>
                <a:ea typeface="楷体" panose="02010609060101010101" pitchFamily="49" charset="-122"/>
              </a:rPr>
              <a:t>P</a:t>
            </a:r>
            <a:r>
              <a:rPr lang="en-US" altLang="zh-CN" b="1">
                <a:latin typeface="Times New Roman" panose="02020603050405020304" pitchFamily="18" charset="0"/>
                <a:ea typeface="楷体" panose="02010609060101010101" pitchFamily="49" charset="-122"/>
              </a:rPr>
              <a:t>( |</a:t>
            </a:r>
            <a:r>
              <a:rPr lang="en-US" altLang="zh-CN" b="1" i="1">
                <a:latin typeface="Times New Roman" panose="02020603050405020304" pitchFamily="18" charset="0"/>
                <a:ea typeface="楷体" panose="02010609060101010101" pitchFamily="49" charset="-122"/>
              </a:rPr>
              <a:t>X</a:t>
            </a:r>
            <a:r>
              <a:rPr lang="en-US" altLang="zh-CN" b="1">
                <a:latin typeface="Times New Roman" panose="02020603050405020304" pitchFamily="18" charset="0"/>
                <a:ea typeface="楷体" panose="02010609060101010101" pitchFamily="49" charset="-122"/>
              </a:rPr>
              <a:t>|≤1)</a:t>
            </a:r>
            <a:r>
              <a:rPr lang="zh-CN" altLang="en-US" b="1">
                <a:latin typeface="Times New Roman" panose="02020603050405020304" pitchFamily="18" charset="0"/>
                <a:ea typeface="楷体" panose="02010609060101010101" pitchFamily="49" charset="-122"/>
              </a:rPr>
              <a:t>与</a:t>
            </a:r>
            <a:r>
              <a:rPr lang="en-US" altLang="zh-CN" b="1" i="1">
                <a:latin typeface="Times New Roman" panose="02020603050405020304" pitchFamily="18" charset="0"/>
                <a:ea typeface="楷体" panose="02010609060101010101" pitchFamily="49" charset="-122"/>
              </a:rPr>
              <a:t>P</a:t>
            </a:r>
            <a:r>
              <a:rPr lang="en-US" altLang="zh-CN" b="1">
                <a:latin typeface="Times New Roman" panose="02020603050405020304" pitchFamily="18" charset="0"/>
                <a:ea typeface="楷体" panose="02010609060101010101" pitchFamily="49" charset="-122"/>
              </a:rPr>
              <a:t>( |</a:t>
            </a:r>
            <a:r>
              <a:rPr lang="en-US" altLang="zh-CN" b="1" i="1">
                <a:latin typeface="Times New Roman" panose="02020603050405020304" pitchFamily="18" charset="0"/>
                <a:ea typeface="楷体" panose="02010609060101010101" pitchFamily="49" charset="-122"/>
              </a:rPr>
              <a:t>Y</a:t>
            </a:r>
            <a:r>
              <a:rPr lang="en-US" altLang="zh-CN" b="1">
                <a:latin typeface="Times New Roman" panose="02020603050405020304" pitchFamily="18" charset="0"/>
                <a:ea typeface="楷体" panose="02010609060101010101" pitchFamily="49" charset="-122"/>
              </a:rPr>
              <a:t>|≤1)</a:t>
            </a:r>
            <a:r>
              <a:rPr lang="zh-CN" altLang="en-US" b="1">
                <a:latin typeface="Times New Roman" panose="02020603050405020304" pitchFamily="18" charset="0"/>
                <a:ea typeface="楷体" panose="02010609060101010101" pitchFamily="49" charset="-122"/>
              </a:rPr>
              <a:t>之间的大小关系</a:t>
            </a:r>
            <a:r>
              <a:rPr lang="en-US" altLang="zh-CN" b="1">
                <a:latin typeface="Times New Roman" panose="02020603050405020304" pitchFamily="18" charset="0"/>
                <a:ea typeface="楷体" panose="02010609060101010101" pitchFamily="49" charset="-122"/>
              </a:rPr>
              <a:t>.</a:t>
            </a:r>
            <a:endParaRPr lang="zh-CN" altLang="en-US" b="1">
              <a:latin typeface="Times New Roman" panose="02020603050405020304" pitchFamily="18" charset="0"/>
              <a:ea typeface="楷体" panose="02010609060101010101" pitchFamily="49" charset="-122"/>
            </a:endParaRPr>
          </a:p>
        </p:txBody>
      </p:sp>
      <p:grpSp>
        <p:nvGrpSpPr>
          <p:cNvPr id="23557" name="组合 30"/>
          <p:cNvGrpSpPr/>
          <p:nvPr/>
        </p:nvGrpSpPr>
        <p:grpSpPr>
          <a:xfrm>
            <a:off x="6858000" y="1625600"/>
            <a:ext cx="4795838" cy="2738438"/>
            <a:chOff x="6858000" y="1625009"/>
            <a:chExt cx="4795838" cy="2738438"/>
          </a:xfrm>
        </p:grpSpPr>
        <p:grpSp>
          <p:nvGrpSpPr>
            <p:cNvPr id="23562" name="组合 25"/>
            <p:cNvGrpSpPr/>
            <p:nvPr/>
          </p:nvGrpSpPr>
          <p:grpSpPr>
            <a:xfrm>
              <a:off x="6858000" y="1625009"/>
              <a:ext cx="4795838" cy="2738438"/>
              <a:chOff x="6683508" y="1527928"/>
              <a:chExt cx="4795838" cy="2738438"/>
            </a:xfrm>
          </p:grpSpPr>
          <p:grpSp>
            <p:nvGrpSpPr>
              <p:cNvPr id="23567" name="组合 6"/>
              <p:cNvGrpSpPr/>
              <p:nvPr/>
            </p:nvGrpSpPr>
            <p:grpSpPr>
              <a:xfrm>
                <a:off x="6683508" y="1527928"/>
                <a:ext cx="4795838" cy="2738438"/>
                <a:chOff x="6297612" y="1950198"/>
                <a:chExt cx="4795838" cy="2738438"/>
              </a:xfrm>
            </p:grpSpPr>
            <p:grpSp>
              <p:nvGrpSpPr>
                <p:cNvPr id="23571" name="组合 7"/>
                <p:cNvGrpSpPr/>
                <p:nvPr/>
              </p:nvGrpSpPr>
              <p:grpSpPr>
                <a:xfrm>
                  <a:off x="6297612" y="1950198"/>
                  <a:ext cx="4795838" cy="2738438"/>
                  <a:chOff x="6801883" y="4060720"/>
                  <a:chExt cx="4795839" cy="2738438"/>
                </a:xfrm>
              </p:grpSpPr>
              <p:grpSp>
                <p:nvGrpSpPr>
                  <p:cNvPr id="23573" name="Group 47"/>
                  <p:cNvGrpSpPr/>
                  <p:nvPr/>
                </p:nvGrpSpPr>
                <p:grpSpPr>
                  <a:xfrm>
                    <a:off x="6801883" y="4060720"/>
                    <a:ext cx="4795839" cy="2738438"/>
                    <a:chOff x="3101" y="1476"/>
                    <a:chExt cx="3021" cy="1725"/>
                  </a:xfrm>
                </p:grpSpPr>
                <p:grpSp>
                  <p:nvGrpSpPr>
                    <p:cNvPr id="23575" name="Group 48"/>
                    <p:cNvGrpSpPr/>
                    <p:nvPr/>
                  </p:nvGrpSpPr>
                  <p:grpSpPr>
                    <a:xfrm>
                      <a:off x="3101" y="1476"/>
                      <a:ext cx="3021" cy="1725"/>
                      <a:chOff x="3101" y="2338"/>
                      <a:chExt cx="3021" cy="1725"/>
                    </a:xfrm>
                  </p:grpSpPr>
                  <p:cxnSp>
                    <p:nvCxnSpPr>
                      <p:cNvPr id="23578" name="Line 49"/>
                      <p:cNvCxnSpPr/>
                      <p:nvPr/>
                    </p:nvCxnSpPr>
                    <p:spPr>
                      <a:xfrm>
                        <a:off x="3101" y="3762"/>
                        <a:ext cx="3021" cy="2"/>
                      </a:xfrm>
                      <a:prstGeom prst="line">
                        <a:avLst/>
                      </a:prstGeom>
                      <a:noFill/>
                      <a:ln w="28575">
                        <a:solidFill>
                          <a:schemeClr val="tx1"/>
                        </a:solidFill>
                        <a:miter lim="800000"/>
                        <a:tailEnd type="triangle"/>
                      </a:ln>
                    </p:spPr>
                  </p:cxnSp>
                  <p:cxnSp>
                    <p:nvCxnSpPr>
                      <p:cNvPr id="23579" name="Line 50"/>
                      <p:cNvCxnSpPr/>
                      <p:nvPr/>
                    </p:nvCxnSpPr>
                    <p:spPr>
                      <a:xfrm flipH="1" flipV="1">
                        <a:off x="4587" y="2412"/>
                        <a:ext cx="4" cy="1651"/>
                      </a:xfrm>
                      <a:prstGeom prst="line">
                        <a:avLst/>
                      </a:prstGeom>
                      <a:noFill/>
                      <a:ln w="28575">
                        <a:solidFill>
                          <a:schemeClr val="tx1"/>
                        </a:solidFill>
                        <a:miter lim="800000"/>
                        <a:tailEnd type="triangle"/>
                      </a:ln>
                    </p:spPr>
                  </p:cxnSp>
                  <p:sp>
                    <p:nvSpPr>
                      <p:cNvPr id="23580" name="Text Box 51"/>
                      <p:cNvSpPr/>
                      <p:nvPr/>
                    </p:nvSpPr>
                    <p:spPr>
                      <a:xfrm>
                        <a:off x="4354" y="3748"/>
                        <a:ext cx="257"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O</a:t>
                        </a:r>
                        <a:endParaRPr lang="en-US" altLang="zh-CN" sz="2400" b="1" i="1">
                          <a:latin typeface="Times New Roman" panose="02020603050405020304" pitchFamily="18" charset="0"/>
                          <a:ea typeface="Times New Roman" panose="02020603050405020304" pitchFamily="18" charset="0"/>
                        </a:endParaRPr>
                      </a:p>
                    </p:txBody>
                  </p:sp>
                  <p:sp>
                    <p:nvSpPr>
                      <p:cNvPr id="23581" name="Text Box 52"/>
                      <p:cNvSpPr/>
                      <p:nvPr/>
                    </p:nvSpPr>
                    <p:spPr>
                      <a:xfrm>
                        <a:off x="4844" y="3714"/>
                        <a:ext cx="213"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1</a:t>
                        </a:r>
                        <a:endParaRPr lang="en-US" altLang="zh-CN" sz="2400" b="1">
                          <a:latin typeface="Times New Roman" panose="02020603050405020304" pitchFamily="18" charset="0"/>
                          <a:ea typeface="Times New Roman" panose="02020603050405020304" pitchFamily="18" charset="0"/>
                        </a:endParaRPr>
                      </a:p>
                    </p:txBody>
                  </p:sp>
                  <p:sp>
                    <p:nvSpPr>
                      <p:cNvPr id="23582" name="Text Box 54"/>
                      <p:cNvSpPr/>
                      <p:nvPr/>
                    </p:nvSpPr>
                    <p:spPr>
                      <a:xfrm>
                        <a:off x="4073" y="3718"/>
                        <a:ext cx="278"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-1</a:t>
                        </a:r>
                        <a:endParaRPr lang="en-US" altLang="zh-CN" sz="2400" b="1">
                          <a:latin typeface="Times New Roman" panose="02020603050405020304" pitchFamily="18" charset="0"/>
                          <a:ea typeface="Times New Roman" panose="02020603050405020304" pitchFamily="18" charset="0"/>
                        </a:endParaRPr>
                      </a:p>
                    </p:txBody>
                  </p:sp>
                  <p:sp>
                    <p:nvSpPr>
                      <p:cNvPr id="23583" name="Text Box 56"/>
                      <p:cNvSpPr/>
                      <p:nvPr/>
                    </p:nvSpPr>
                    <p:spPr>
                      <a:xfrm>
                        <a:off x="5907" y="3718"/>
                        <a:ext cx="213"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x</a:t>
                        </a:r>
                        <a:endParaRPr lang="en-US" altLang="zh-CN" sz="2400" b="1" i="1">
                          <a:latin typeface="Times New Roman" panose="02020603050405020304" pitchFamily="18" charset="0"/>
                          <a:ea typeface="Times New Roman" panose="02020603050405020304" pitchFamily="18" charset="0"/>
                        </a:endParaRPr>
                      </a:p>
                    </p:txBody>
                  </p:sp>
                  <p:sp>
                    <p:nvSpPr>
                      <p:cNvPr id="23584" name="Text Box 57"/>
                      <p:cNvSpPr/>
                      <p:nvPr/>
                    </p:nvSpPr>
                    <p:spPr>
                      <a:xfrm>
                        <a:off x="4388" y="2338"/>
                        <a:ext cx="202" cy="291"/>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y</a:t>
                        </a:r>
                        <a:endParaRPr lang="en-US" altLang="zh-CN" sz="2400" b="1" i="1">
                          <a:latin typeface="Times New Roman" panose="02020603050405020304" pitchFamily="18" charset="0"/>
                          <a:ea typeface="Times New Roman" panose="02020603050405020304" pitchFamily="18" charset="0"/>
                        </a:endParaRPr>
                      </a:p>
                    </p:txBody>
                  </p:sp>
                  <p:cxnSp>
                    <p:nvCxnSpPr>
                      <p:cNvPr id="23585" name="Line 59"/>
                      <p:cNvCxnSpPr/>
                      <p:nvPr/>
                    </p:nvCxnSpPr>
                    <p:spPr>
                      <a:xfrm>
                        <a:off x="5127" y="2748"/>
                        <a:ext cx="32" cy="1275"/>
                      </a:xfrm>
                      <a:prstGeom prst="line">
                        <a:avLst/>
                      </a:prstGeom>
                      <a:noFill/>
                      <a:ln w="28575">
                        <a:solidFill>
                          <a:srgbClr val="FF0000"/>
                        </a:solidFill>
                        <a:prstDash val="dash"/>
                        <a:miter lim="800000"/>
                      </a:ln>
                    </p:spPr>
                  </p:cxnSp>
                </p:grpSp>
                <p:sp>
                  <p:nvSpPr>
                    <p:cNvPr id="23576" name="Text Box 63"/>
                    <p:cNvSpPr/>
                    <p:nvPr/>
                  </p:nvSpPr>
                  <p:spPr>
                    <a:xfrm>
                      <a:off x="3745" y="1960"/>
                      <a:ext cx="500" cy="291"/>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l-GR" altLang="zh-CN" sz="2400" b="1" i="1">
                          <a:latin typeface="Times New Roman" panose="02020603050405020304" pitchFamily="18" charset="0"/>
                          <a:ea typeface="Times New Roman" panose="02020603050405020304" pitchFamily="18" charset="0"/>
                        </a:rPr>
                        <a:t>σ</a:t>
                      </a:r>
                      <a:r>
                        <a:rPr lang="en-US" altLang="zh-CN" sz="2400" b="1">
                          <a:latin typeface="Times New Roman" panose="02020603050405020304" pitchFamily="18" charset="0"/>
                          <a:ea typeface="Times New Roman" panose="02020603050405020304" pitchFamily="18" charset="0"/>
                        </a:rPr>
                        <a:t>=3</a:t>
                      </a:r>
                      <a:endParaRPr lang="en-US" altLang="zh-CN" sz="2400" b="1">
                        <a:latin typeface="Times New Roman" panose="02020603050405020304" pitchFamily="18" charset="0"/>
                        <a:ea typeface="Times New Roman" panose="02020603050405020304" pitchFamily="18" charset="0"/>
                      </a:endParaRPr>
                    </a:p>
                  </p:txBody>
                </p:sp>
                <p:cxnSp>
                  <p:nvCxnSpPr>
                    <p:cNvPr id="23577" name="Line 65"/>
                    <p:cNvCxnSpPr/>
                    <p:nvPr/>
                  </p:nvCxnSpPr>
                  <p:spPr>
                    <a:xfrm>
                      <a:off x="4117" y="2191"/>
                      <a:ext cx="323" cy="168"/>
                    </a:xfrm>
                    <a:prstGeom prst="line">
                      <a:avLst/>
                    </a:prstGeom>
                    <a:noFill/>
                    <a:ln>
                      <a:solidFill>
                        <a:schemeClr val="tx1"/>
                      </a:solidFill>
                      <a:miter lim="800000"/>
                    </a:ln>
                  </p:spPr>
                </p:cxnSp>
              </p:grpSp>
              <p:sp>
                <p:nvSpPr>
                  <p:cNvPr id="23574" name="Freeform 6"/>
                  <p:cNvSpPr/>
                  <p:nvPr/>
                </p:nvSpPr>
                <p:spPr bwMode="auto">
                  <a:xfrm>
                    <a:off x="7320697" y="5329132"/>
                    <a:ext cx="3721699" cy="970736"/>
                  </a:xfrm>
                  <a:custGeom>
                    <a:avLst/>
                    <a:gdLst>
                      <a:gd name="GT0" fmla="+- l w 0"/>
                      <a:gd name="GT1" fmla="+- t h 0"/>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l" t="t" r="GT0" b="GT1"/>
                    <a:pathLst>
                      <a:path w="1520" h="920">
                        <a:moveTo>
                          <a:pt x="0" y="920"/>
                        </a:moveTo>
                        <a:lnTo>
                          <a:pt x="3" y="920"/>
                        </a:lnTo>
                        <a:lnTo>
                          <a:pt x="6" y="920"/>
                        </a:lnTo>
                        <a:lnTo>
                          <a:pt x="10" y="920"/>
                        </a:lnTo>
                        <a:lnTo>
                          <a:pt x="13" y="920"/>
                        </a:lnTo>
                        <a:lnTo>
                          <a:pt x="16" y="920"/>
                        </a:lnTo>
                        <a:lnTo>
                          <a:pt x="19" y="920"/>
                        </a:lnTo>
                        <a:lnTo>
                          <a:pt x="22" y="920"/>
                        </a:lnTo>
                        <a:lnTo>
                          <a:pt x="25" y="920"/>
                        </a:lnTo>
                        <a:lnTo>
                          <a:pt x="28" y="920"/>
                        </a:lnTo>
                        <a:lnTo>
                          <a:pt x="31" y="920"/>
                        </a:lnTo>
                        <a:lnTo>
                          <a:pt x="34" y="920"/>
                        </a:lnTo>
                        <a:lnTo>
                          <a:pt x="37" y="920"/>
                        </a:lnTo>
                        <a:lnTo>
                          <a:pt x="40" y="920"/>
                        </a:lnTo>
                        <a:lnTo>
                          <a:pt x="43" y="920"/>
                        </a:lnTo>
                        <a:lnTo>
                          <a:pt x="46" y="920"/>
                        </a:lnTo>
                        <a:lnTo>
                          <a:pt x="49" y="920"/>
                        </a:lnTo>
                        <a:lnTo>
                          <a:pt x="52" y="920"/>
                        </a:lnTo>
                        <a:lnTo>
                          <a:pt x="55" y="920"/>
                        </a:lnTo>
                        <a:lnTo>
                          <a:pt x="58" y="920"/>
                        </a:lnTo>
                        <a:lnTo>
                          <a:pt x="61" y="920"/>
                        </a:lnTo>
                        <a:lnTo>
                          <a:pt x="64" y="920"/>
                        </a:lnTo>
                        <a:lnTo>
                          <a:pt x="67" y="920"/>
                        </a:lnTo>
                        <a:lnTo>
                          <a:pt x="70" y="920"/>
                        </a:lnTo>
                        <a:lnTo>
                          <a:pt x="73" y="920"/>
                        </a:lnTo>
                        <a:lnTo>
                          <a:pt x="76" y="920"/>
                        </a:lnTo>
                        <a:lnTo>
                          <a:pt x="79" y="920"/>
                        </a:lnTo>
                        <a:lnTo>
                          <a:pt x="82" y="920"/>
                        </a:lnTo>
                        <a:lnTo>
                          <a:pt x="86" y="920"/>
                        </a:lnTo>
                        <a:lnTo>
                          <a:pt x="89" y="920"/>
                        </a:lnTo>
                        <a:lnTo>
                          <a:pt x="92" y="920"/>
                        </a:lnTo>
                        <a:lnTo>
                          <a:pt x="95" y="920"/>
                        </a:lnTo>
                        <a:lnTo>
                          <a:pt x="98" y="920"/>
                        </a:lnTo>
                        <a:lnTo>
                          <a:pt x="101" y="920"/>
                        </a:lnTo>
                        <a:lnTo>
                          <a:pt x="104" y="920"/>
                        </a:lnTo>
                        <a:lnTo>
                          <a:pt x="107" y="919"/>
                        </a:lnTo>
                        <a:lnTo>
                          <a:pt x="110" y="919"/>
                        </a:lnTo>
                        <a:lnTo>
                          <a:pt x="113" y="919"/>
                        </a:lnTo>
                        <a:lnTo>
                          <a:pt x="116" y="919"/>
                        </a:lnTo>
                        <a:lnTo>
                          <a:pt x="119" y="919"/>
                        </a:lnTo>
                        <a:lnTo>
                          <a:pt x="122" y="919"/>
                        </a:lnTo>
                        <a:lnTo>
                          <a:pt x="125" y="919"/>
                        </a:lnTo>
                        <a:lnTo>
                          <a:pt x="128" y="919"/>
                        </a:lnTo>
                        <a:lnTo>
                          <a:pt x="131" y="919"/>
                        </a:lnTo>
                        <a:lnTo>
                          <a:pt x="134" y="919"/>
                        </a:lnTo>
                        <a:lnTo>
                          <a:pt x="137" y="918"/>
                        </a:lnTo>
                        <a:lnTo>
                          <a:pt x="140" y="918"/>
                        </a:lnTo>
                        <a:lnTo>
                          <a:pt x="143" y="918"/>
                        </a:lnTo>
                        <a:lnTo>
                          <a:pt x="146" y="918"/>
                        </a:lnTo>
                        <a:lnTo>
                          <a:pt x="149" y="918"/>
                        </a:lnTo>
                        <a:lnTo>
                          <a:pt x="152" y="918"/>
                        </a:lnTo>
                        <a:lnTo>
                          <a:pt x="155" y="918"/>
                        </a:lnTo>
                        <a:lnTo>
                          <a:pt x="158" y="917"/>
                        </a:lnTo>
                        <a:lnTo>
                          <a:pt x="161" y="917"/>
                        </a:lnTo>
                        <a:lnTo>
                          <a:pt x="165" y="917"/>
                        </a:lnTo>
                        <a:lnTo>
                          <a:pt x="168" y="917"/>
                        </a:lnTo>
                        <a:lnTo>
                          <a:pt x="171" y="917"/>
                        </a:lnTo>
                        <a:lnTo>
                          <a:pt x="174" y="916"/>
                        </a:lnTo>
                        <a:lnTo>
                          <a:pt x="177" y="916"/>
                        </a:lnTo>
                        <a:lnTo>
                          <a:pt x="180" y="916"/>
                        </a:lnTo>
                        <a:lnTo>
                          <a:pt x="183" y="916"/>
                        </a:lnTo>
                        <a:lnTo>
                          <a:pt x="186" y="915"/>
                        </a:lnTo>
                        <a:lnTo>
                          <a:pt x="189" y="915"/>
                        </a:lnTo>
                        <a:lnTo>
                          <a:pt x="192" y="915"/>
                        </a:lnTo>
                        <a:lnTo>
                          <a:pt x="195" y="914"/>
                        </a:lnTo>
                        <a:lnTo>
                          <a:pt x="198" y="914"/>
                        </a:lnTo>
                        <a:lnTo>
                          <a:pt x="201" y="914"/>
                        </a:lnTo>
                        <a:lnTo>
                          <a:pt x="204" y="913"/>
                        </a:lnTo>
                        <a:lnTo>
                          <a:pt x="207" y="913"/>
                        </a:lnTo>
                        <a:lnTo>
                          <a:pt x="210" y="912"/>
                        </a:lnTo>
                        <a:lnTo>
                          <a:pt x="213" y="912"/>
                        </a:lnTo>
                        <a:lnTo>
                          <a:pt x="216" y="911"/>
                        </a:lnTo>
                        <a:lnTo>
                          <a:pt x="219" y="911"/>
                        </a:lnTo>
                        <a:lnTo>
                          <a:pt x="222" y="910"/>
                        </a:lnTo>
                        <a:lnTo>
                          <a:pt x="225" y="910"/>
                        </a:lnTo>
                        <a:lnTo>
                          <a:pt x="228" y="909"/>
                        </a:lnTo>
                        <a:lnTo>
                          <a:pt x="231" y="909"/>
                        </a:lnTo>
                        <a:lnTo>
                          <a:pt x="234" y="908"/>
                        </a:lnTo>
                        <a:lnTo>
                          <a:pt x="237" y="908"/>
                        </a:lnTo>
                        <a:lnTo>
                          <a:pt x="241" y="907"/>
                        </a:lnTo>
                        <a:lnTo>
                          <a:pt x="244" y="906"/>
                        </a:lnTo>
                        <a:lnTo>
                          <a:pt x="247" y="906"/>
                        </a:lnTo>
                        <a:lnTo>
                          <a:pt x="250" y="905"/>
                        </a:lnTo>
                        <a:lnTo>
                          <a:pt x="253" y="904"/>
                        </a:lnTo>
                        <a:lnTo>
                          <a:pt x="256" y="903"/>
                        </a:lnTo>
                        <a:lnTo>
                          <a:pt x="259" y="902"/>
                        </a:lnTo>
                        <a:lnTo>
                          <a:pt x="262" y="901"/>
                        </a:lnTo>
                        <a:lnTo>
                          <a:pt x="265" y="901"/>
                        </a:lnTo>
                        <a:lnTo>
                          <a:pt x="268" y="900"/>
                        </a:lnTo>
                        <a:lnTo>
                          <a:pt x="271" y="899"/>
                        </a:lnTo>
                        <a:lnTo>
                          <a:pt x="274" y="898"/>
                        </a:lnTo>
                        <a:lnTo>
                          <a:pt x="277" y="896"/>
                        </a:lnTo>
                        <a:lnTo>
                          <a:pt x="280" y="895"/>
                        </a:lnTo>
                        <a:lnTo>
                          <a:pt x="283" y="894"/>
                        </a:lnTo>
                        <a:lnTo>
                          <a:pt x="286" y="893"/>
                        </a:lnTo>
                        <a:lnTo>
                          <a:pt x="289" y="892"/>
                        </a:lnTo>
                        <a:lnTo>
                          <a:pt x="292" y="890"/>
                        </a:lnTo>
                        <a:lnTo>
                          <a:pt x="295" y="889"/>
                        </a:lnTo>
                        <a:lnTo>
                          <a:pt x="298" y="888"/>
                        </a:lnTo>
                        <a:lnTo>
                          <a:pt x="301" y="886"/>
                        </a:lnTo>
                        <a:lnTo>
                          <a:pt x="304" y="885"/>
                        </a:lnTo>
                        <a:lnTo>
                          <a:pt x="307" y="883"/>
                        </a:lnTo>
                        <a:lnTo>
                          <a:pt x="310" y="881"/>
                        </a:lnTo>
                        <a:lnTo>
                          <a:pt x="313" y="880"/>
                        </a:lnTo>
                        <a:lnTo>
                          <a:pt x="317" y="878"/>
                        </a:lnTo>
                        <a:lnTo>
                          <a:pt x="320" y="876"/>
                        </a:lnTo>
                        <a:lnTo>
                          <a:pt x="323" y="874"/>
                        </a:lnTo>
                        <a:lnTo>
                          <a:pt x="326" y="872"/>
                        </a:lnTo>
                        <a:lnTo>
                          <a:pt x="329" y="870"/>
                        </a:lnTo>
                        <a:lnTo>
                          <a:pt x="332" y="868"/>
                        </a:lnTo>
                        <a:lnTo>
                          <a:pt x="335" y="866"/>
                        </a:lnTo>
                        <a:lnTo>
                          <a:pt x="338" y="864"/>
                        </a:lnTo>
                        <a:lnTo>
                          <a:pt x="341" y="861"/>
                        </a:lnTo>
                        <a:lnTo>
                          <a:pt x="344" y="859"/>
                        </a:lnTo>
                        <a:lnTo>
                          <a:pt x="347" y="856"/>
                        </a:lnTo>
                        <a:lnTo>
                          <a:pt x="350" y="854"/>
                        </a:lnTo>
                        <a:lnTo>
                          <a:pt x="353" y="851"/>
                        </a:lnTo>
                        <a:lnTo>
                          <a:pt x="356" y="849"/>
                        </a:lnTo>
                        <a:lnTo>
                          <a:pt x="359" y="846"/>
                        </a:lnTo>
                        <a:lnTo>
                          <a:pt x="362" y="843"/>
                        </a:lnTo>
                        <a:lnTo>
                          <a:pt x="365" y="840"/>
                        </a:lnTo>
                        <a:lnTo>
                          <a:pt x="368" y="837"/>
                        </a:lnTo>
                        <a:lnTo>
                          <a:pt x="371" y="834"/>
                        </a:lnTo>
                        <a:lnTo>
                          <a:pt x="374" y="830"/>
                        </a:lnTo>
                        <a:lnTo>
                          <a:pt x="377" y="827"/>
                        </a:lnTo>
                        <a:lnTo>
                          <a:pt x="380" y="824"/>
                        </a:lnTo>
                        <a:lnTo>
                          <a:pt x="383" y="820"/>
                        </a:lnTo>
                        <a:lnTo>
                          <a:pt x="386" y="816"/>
                        </a:lnTo>
                        <a:lnTo>
                          <a:pt x="389" y="813"/>
                        </a:lnTo>
                        <a:lnTo>
                          <a:pt x="393" y="809"/>
                        </a:lnTo>
                        <a:lnTo>
                          <a:pt x="396" y="805"/>
                        </a:lnTo>
                        <a:lnTo>
                          <a:pt x="399" y="801"/>
                        </a:lnTo>
                        <a:lnTo>
                          <a:pt x="402" y="797"/>
                        </a:lnTo>
                        <a:lnTo>
                          <a:pt x="405" y="792"/>
                        </a:lnTo>
                        <a:lnTo>
                          <a:pt x="408" y="788"/>
                        </a:lnTo>
                        <a:lnTo>
                          <a:pt x="411" y="783"/>
                        </a:lnTo>
                        <a:lnTo>
                          <a:pt x="414" y="779"/>
                        </a:lnTo>
                        <a:lnTo>
                          <a:pt x="417" y="774"/>
                        </a:lnTo>
                        <a:lnTo>
                          <a:pt x="420" y="769"/>
                        </a:lnTo>
                        <a:lnTo>
                          <a:pt x="423" y="764"/>
                        </a:lnTo>
                        <a:lnTo>
                          <a:pt x="426" y="759"/>
                        </a:lnTo>
                        <a:lnTo>
                          <a:pt x="429" y="754"/>
                        </a:lnTo>
                        <a:lnTo>
                          <a:pt x="432" y="749"/>
                        </a:lnTo>
                        <a:lnTo>
                          <a:pt x="435" y="744"/>
                        </a:lnTo>
                        <a:lnTo>
                          <a:pt x="438" y="738"/>
                        </a:lnTo>
                        <a:lnTo>
                          <a:pt x="441" y="732"/>
                        </a:lnTo>
                        <a:lnTo>
                          <a:pt x="444" y="727"/>
                        </a:lnTo>
                        <a:lnTo>
                          <a:pt x="447" y="721"/>
                        </a:lnTo>
                        <a:lnTo>
                          <a:pt x="450" y="715"/>
                        </a:lnTo>
                        <a:lnTo>
                          <a:pt x="453" y="709"/>
                        </a:lnTo>
                        <a:lnTo>
                          <a:pt x="456" y="702"/>
                        </a:lnTo>
                        <a:lnTo>
                          <a:pt x="459" y="696"/>
                        </a:lnTo>
                        <a:lnTo>
                          <a:pt x="462" y="690"/>
                        </a:lnTo>
                        <a:lnTo>
                          <a:pt x="465" y="683"/>
                        </a:lnTo>
                        <a:lnTo>
                          <a:pt x="468" y="676"/>
                        </a:lnTo>
                        <a:lnTo>
                          <a:pt x="472" y="670"/>
                        </a:lnTo>
                        <a:lnTo>
                          <a:pt x="475" y="663"/>
                        </a:lnTo>
                        <a:lnTo>
                          <a:pt x="478" y="656"/>
                        </a:lnTo>
                        <a:lnTo>
                          <a:pt x="481" y="648"/>
                        </a:lnTo>
                        <a:lnTo>
                          <a:pt x="484" y="641"/>
                        </a:lnTo>
                        <a:lnTo>
                          <a:pt x="487" y="634"/>
                        </a:lnTo>
                        <a:lnTo>
                          <a:pt x="490" y="626"/>
                        </a:lnTo>
                        <a:lnTo>
                          <a:pt x="493" y="619"/>
                        </a:lnTo>
                        <a:lnTo>
                          <a:pt x="496" y="611"/>
                        </a:lnTo>
                        <a:lnTo>
                          <a:pt x="499" y="603"/>
                        </a:lnTo>
                        <a:lnTo>
                          <a:pt x="502" y="595"/>
                        </a:lnTo>
                        <a:lnTo>
                          <a:pt x="505" y="587"/>
                        </a:lnTo>
                        <a:lnTo>
                          <a:pt x="508" y="579"/>
                        </a:lnTo>
                        <a:lnTo>
                          <a:pt x="511" y="571"/>
                        </a:lnTo>
                        <a:lnTo>
                          <a:pt x="514" y="563"/>
                        </a:lnTo>
                        <a:lnTo>
                          <a:pt x="517" y="554"/>
                        </a:lnTo>
                        <a:lnTo>
                          <a:pt x="520" y="546"/>
                        </a:lnTo>
                        <a:lnTo>
                          <a:pt x="523" y="537"/>
                        </a:lnTo>
                        <a:lnTo>
                          <a:pt x="526" y="528"/>
                        </a:lnTo>
                        <a:lnTo>
                          <a:pt x="529" y="520"/>
                        </a:lnTo>
                        <a:lnTo>
                          <a:pt x="532" y="511"/>
                        </a:lnTo>
                        <a:lnTo>
                          <a:pt x="535" y="502"/>
                        </a:lnTo>
                        <a:lnTo>
                          <a:pt x="538" y="493"/>
                        </a:lnTo>
                        <a:lnTo>
                          <a:pt x="541" y="484"/>
                        </a:lnTo>
                        <a:lnTo>
                          <a:pt x="544" y="475"/>
                        </a:lnTo>
                        <a:lnTo>
                          <a:pt x="548" y="466"/>
                        </a:lnTo>
                        <a:lnTo>
                          <a:pt x="550" y="457"/>
                        </a:lnTo>
                        <a:lnTo>
                          <a:pt x="554" y="447"/>
                        </a:lnTo>
                        <a:lnTo>
                          <a:pt x="557" y="438"/>
                        </a:lnTo>
                        <a:lnTo>
                          <a:pt x="560" y="429"/>
                        </a:lnTo>
                        <a:lnTo>
                          <a:pt x="563" y="419"/>
                        </a:lnTo>
                        <a:lnTo>
                          <a:pt x="566" y="410"/>
                        </a:lnTo>
                        <a:lnTo>
                          <a:pt x="569" y="401"/>
                        </a:lnTo>
                        <a:lnTo>
                          <a:pt x="572" y="391"/>
                        </a:lnTo>
                        <a:lnTo>
                          <a:pt x="575" y="382"/>
                        </a:lnTo>
                        <a:lnTo>
                          <a:pt x="578" y="372"/>
                        </a:lnTo>
                        <a:lnTo>
                          <a:pt x="581" y="363"/>
                        </a:lnTo>
                        <a:lnTo>
                          <a:pt x="584" y="353"/>
                        </a:lnTo>
                        <a:lnTo>
                          <a:pt x="587" y="344"/>
                        </a:lnTo>
                        <a:lnTo>
                          <a:pt x="590" y="334"/>
                        </a:lnTo>
                        <a:lnTo>
                          <a:pt x="593" y="325"/>
                        </a:lnTo>
                        <a:lnTo>
                          <a:pt x="596" y="315"/>
                        </a:lnTo>
                        <a:lnTo>
                          <a:pt x="599" y="306"/>
                        </a:lnTo>
                        <a:lnTo>
                          <a:pt x="602" y="297"/>
                        </a:lnTo>
                        <a:lnTo>
                          <a:pt x="605" y="287"/>
                        </a:lnTo>
                        <a:lnTo>
                          <a:pt x="608" y="278"/>
                        </a:lnTo>
                        <a:lnTo>
                          <a:pt x="611" y="269"/>
                        </a:lnTo>
                        <a:lnTo>
                          <a:pt x="614" y="260"/>
                        </a:lnTo>
                        <a:lnTo>
                          <a:pt x="617" y="251"/>
                        </a:lnTo>
                        <a:lnTo>
                          <a:pt x="620" y="242"/>
                        </a:lnTo>
                        <a:lnTo>
                          <a:pt x="623" y="233"/>
                        </a:lnTo>
                        <a:lnTo>
                          <a:pt x="627" y="224"/>
                        </a:lnTo>
                        <a:lnTo>
                          <a:pt x="630" y="215"/>
                        </a:lnTo>
                        <a:lnTo>
                          <a:pt x="633" y="206"/>
                        </a:lnTo>
                        <a:lnTo>
                          <a:pt x="636" y="198"/>
                        </a:lnTo>
                        <a:lnTo>
                          <a:pt x="639" y="189"/>
                        </a:lnTo>
                        <a:lnTo>
                          <a:pt x="642" y="181"/>
                        </a:lnTo>
                        <a:lnTo>
                          <a:pt x="645" y="173"/>
                        </a:lnTo>
                        <a:lnTo>
                          <a:pt x="648" y="164"/>
                        </a:lnTo>
                        <a:lnTo>
                          <a:pt x="651" y="156"/>
                        </a:lnTo>
                        <a:lnTo>
                          <a:pt x="654" y="149"/>
                        </a:lnTo>
                        <a:lnTo>
                          <a:pt x="657" y="141"/>
                        </a:lnTo>
                        <a:lnTo>
                          <a:pt x="660" y="133"/>
                        </a:lnTo>
                        <a:lnTo>
                          <a:pt x="663" y="126"/>
                        </a:lnTo>
                        <a:lnTo>
                          <a:pt x="666" y="119"/>
                        </a:lnTo>
                        <a:lnTo>
                          <a:pt x="669" y="112"/>
                        </a:lnTo>
                        <a:lnTo>
                          <a:pt x="672" y="105"/>
                        </a:lnTo>
                        <a:lnTo>
                          <a:pt x="675" y="98"/>
                        </a:lnTo>
                        <a:lnTo>
                          <a:pt x="678" y="91"/>
                        </a:lnTo>
                        <a:lnTo>
                          <a:pt x="681" y="85"/>
                        </a:lnTo>
                        <a:lnTo>
                          <a:pt x="684" y="79"/>
                        </a:lnTo>
                        <a:lnTo>
                          <a:pt x="687" y="73"/>
                        </a:lnTo>
                        <a:lnTo>
                          <a:pt x="690" y="67"/>
                        </a:lnTo>
                        <a:lnTo>
                          <a:pt x="693" y="62"/>
                        </a:lnTo>
                        <a:lnTo>
                          <a:pt x="696" y="56"/>
                        </a:lnTo>
                        <a:lnTo>
                          <a:pt x="699" y="51"/>
                        </a:lnTo>
                        <a:lnTo>
                          <a:pt x="703" y="46"/>
                        </a:lnTo>
                        <a:lnTo>
                          <a:pt x="706" y="42"/>
                        </a:lnTo>
                        <a:lnTo>
                          <a:pt x="709" y="37"/>
                        </a:lnTo>
                        <a:lnTo>
                          <a:pt x="712" y="33"/>
                        </a:lnTo>
                        <a:lnTo>
                          <a:pt x="715" y="29"/>
                        </a:lnTo>
                        <a:lnTo>
                          <a:pt x="718" y="25"/>
                        </a:lnTo>
                        <a:lnTo>
                          <a:pt x="721" y="22"/>
                        </a:lnTo>
                        <a:lnTo>
                          <a:pt x="724" y="19"/>
                        </a:lnTo>
                        <a:lnTo>
                          <a:pt x="727" y="16"/>
                        </a:lnTo>
                        <a:lnTo>
                          <a:pt x="730" y="13"/>
                        </a:lnTo>
                        <a:lnTo>
                          <a:pt x="733" y="10"/>
                        </a:lnTo>
                        <a:lnTo>
                          <a:pt x="736" y="8"/>
                        </a:lnTo>
                        <a:lnTo>
                          <a:pt x="739" y="6"/>
                        </a:lnTo>
                        <a:lnTo>
                          <a:pt x="742" y="4"/>
                        </a:lnTo>
                        <a:lnTo>
                          <a:pt x="745" y="3"/>
                        </a:lnTo>
                        <a:lnTo>
                          <a:pt x="748" y="2"/>
                        </a:lnTo>
                        <a:lnTo>
                          <a:pt x="751" y="1"/>
                        </a:lnTo>
                        <a:lnTo>
                          <a:pt x="754" y="0"/>
                        </a:lnTo>
                        <a:lnTo>
                          <a:pt x="757" y="0"/>
                        </a:lnTo>
                        <a:lnTo>
                          <a:pt x="760" y="0"/>
                        </a:lnTo>
                        <a:lnTo>
                          <a:pt x="763" y="0"/>
                        </a:lnTo>
                        <a:lnTo>
                          <a:pt x="766" y="0"/>
                        </a:lnTo>
                        <a:lnTo>
                          <a:pt x="769" y="1"/>
                        </a:lnTo>
                        <a:lnTo>
                          <a:pt x="772" y="2"/>
                        </a:lnTo>
                        <a:lnTo>
                          <a:pt x="775" y="3"/>
                        </a:lnTo>
                        <a:lnTo>
                          <a:pt x="778" y="4"/>
                        </a:lnTo>
                        <a:lnTo>
                          <a:pt x="782" y="6"/>
                        </a:lnTo>
                        <a:lnTo>
                          <a:pt x="785" y="8"/>
                        </a:lnTo>
                        <a:lnTo>
                          <a:pt x="788" y="10"/>
                        </a:lnTo>
                        <a:lnTo>
                          <a:pt x="791" y="13"/>
                        </a:lnTo>
                        <a:lnTo>
                          <a:pt x="794" y="16"/>
                        </a:lnTo>
                        <a:lnTo>
                          <a:pt x="797" y="19"/>
                        </a:lnTo>
                        <a:lnTo>
                          <a:pt x="800" y="22"/>
                        </a:lnTo>
                        <a:lnTo>
                          <a:pt x="803" y="25"/>
                        </a:lnTo>
                        <a:lnTo>
                          <a:pt x="806" y="29"/>
                        </a:lnTo>
                        <a:lnTo>
                          <a:pt x="809" y="33"/>
                        </a:lnTo>
                        <a:lnTo>
                          <a:pt x="812" y="37"/>
                        </a:lnTo>
                        <a:lnTo>
                          <a:pt x="815" y="42"/>
                        </a:lnTo>
                        <a:lnTo>
                          <a:pt x="818" y="46"/>
                        </a:lnTo>
                        <a:lnTo>
                          <a:pt x="821" y="51"/>
                        </a:lnTo>
                        <a:lnTo>
                          <a:pt x="824" y="56"/>
                        </a:lnTo>
                        <a:lnTo>
                          <a:pt x="827" y="62"/>
                        </a:lnTo>
                        <a:lnTo>
                          <a:pt x="830" y="67"/>
                        </a:lnTo>
                        <a:lnTo>
                          <a:pt x="833" y="73"/>
                        </a:lnTo>
                        <a:lnTo>
                          <a:pt x="836" y="79"/>
                        </a:lnTo>
                        <a:lnTo>
                          <a:pt x="839" y="85"/>
                        </a:lnTo>
                        <a:lnTo>
                          <a:pt x="842" y="91"/>
                        </a:lnTo>
                        <a:lnTo>
                          <a:pt x="845" y="98"/>
                        </a:lnTo>
                        <a:lnTo>
                          <a:pt x="848" y="105"/>
                        </a:lnTo>
                        <a:lnTo>
                          <a:pt x="851" y="112"/>
                        </a:lnTo>
                        <a:lnTo>
                          <a:pt x="854" y="119"/>
                        </a:lnTo>
                        <a:lnTo>
                          <a:pt x="858" y="126"/>
                        </a:lnTo>
                        <a:lnTo>
                          <a:pt x="861" y="133"/>
                        </a:lnTo>
                        <a:lnTo>
                          <a:pt x="864" y="141"/>
                        </a:lnTo>
                        <a:lnTo>
                          <a:pt x="867" y="149"/>
                        </a:lnTo>
                        <a:lnTo>
                          <a:pt x="870" y="156"/>
                        </a:lnTo>
                        <a:lnTo>
                          <a:pt x="873" y="164"/>
                        </a:lnTo>
                        <a:lnTo>
                          <a:pt x="876" y="173"/>
                        </a:lnTo>
                        <a:lnTo>
                          <a:pt x="879" y="181"/>
                        </a:lnTo>
                        <a:lnTo>
                          <a:pt x="882" y="189"/>
                        </a:lnTo>
                        <a:lnTo>
                          <a:pt x="885" y="198"/>
                        </a:lnTo>
                        <a:lnTo>
                          <a:pt x="888" y="206"/>
                        </a:lnTo>
                        <a:lnTo>
                          <a:pt x="891" y="215"/>
                        </a:lnTo>
                        <a:lnTo>
                          <a:pt x="894" y="224"/>
                        </a:lnTo>
                        <a:lnTo>
                          <a:pt x="897" y="233"/>
                        </a:lnTo>
                        <a:lnTo>
                          <a:pt x="900" y="242"/>
                        </a:lnTo>
                        <a:lnTo>
                          <a:pt x="903" y="251"/>
                        </a:lnTo>
                        <a:lnTo>
                          <a:pt x="906" y="260"/>
                        </a:lnTo>
                        <a:lnTo>
                          <a:pt x="909" y="269"/>
                        </a:lnTo>
                        <a:lnTo>
                          <a:pt x="912" y="278"/>
                        </a:lnTo>
                        <a:lnTo>
                          <a:pt x="915" y="287"/>
                        </a:lnTo>
                        <a:lnTo>
                          <a:pt x="918" y="297"/>
                        </a:lnTo>
                        <a:lnTo>
                          <a:pt x="921" y="306"/>
                        </a:lnTo>
                        <a:lnTo>
                          <a:pt x="924" y="315"/>
                        </a:lnTo>
                        <a:lnTo>
                          <a:pt x="927" y="325"/>
                        </a:lnTo>
                        <a:lnTo>
                          <a:pt x="930" y="334"/>
                        </a:lnTo>
                        <a:lnTo>
                          <a:pt x="934" y="344"/>
                        </a:lnTo>
                        <a:lnTo>
                          <a:pt x="937" y="353"/>
                        </a:lnTo>
                        <a:lnTo>
                          <a:pt x="940" y="363"/>
                        </a:lnTo>
                        <a:lnTo>
                          <a:pt x="943" y="372"/>
                        </a:lnTo>
                        <a:lnTo>
                          <a:pt x="946" y="382"/>
                        </a:lnTo>
                        <a:lnTo>
                          <a:pt x="949" y="391"/>
                        </a:lnTo>
                        <a:lnTo>
                          <a:pt x="952" y="401"/>
                        </a:lnTo>
                        <a:lnTo>
                          <a:pt x="955" y="410"/>
                        </a:lnTo>
                        <a:lnTo>
                          <a:pt x="958" y="419"/>
                        </a:lnTo>
                        <a:lnTo>
                          <a:pt x="961" y="429"/>
                        </a:lnTo>
                        <a:lnTo>
                          <a:pt x="964" y="438"/>
                        </a:lnTo>
                        <a:lnTo>
                          <a:pt x="967" y="447"/>
                        </a:lnTo>
                        <a:lnTo>
                          <a:pt x="970" y="457"/>
                        </a:lnTo>
                        <a:lnTo>
                          <a:pt x="973" y="466"/>
                        </a:lnTo>
                        <a:lnTo>
                          <a:pt x="976" y="475"/>
                        </a:lnTo>
                        <a:lnTo>
                          <a:pt x="979" y="484"/>
                        </a:lnTo>
                        <a:lnTo>
                          <a:pt x="982" y="493"/>
                        </a:lnTo>
                        <a:lnTo>
                          <a:pt x="985" y="502"/>
                        </a:lnTo>
                        <a:lnTo>
                          <a:pt x="988" y="511"/>
                        </a:lnTo>
                        <a:lnTo>
                          <a:pt x="991" y="520"/>
                        </a:lnTo>
                        <a:lnTo>
                          <a:pt x="994" y="528"/>
                        </a:lnTo>
                        <a:lnTo>
                          <a:pt x="997" y="537"/>
                        </a:lnTo>
                        <a:lnTo>
                          <a:pt x="1000" y="546"/>
                        </a:lnTo>
                        <a:lnTo>
                          <a:pt x="1003" y="554"/>
                        </a:lnTo>
                        <a:lnTo>
                          <a:pt x="1006" y="563"/>
                        </a:lnTo>
                        <a:lnTo>
                          <a:pt x="1010" y="571"/>
                        </a:lnTo>
                        <a:lnTo>
                          <a:pt x="1013" y="579"/>
                        </a:lnTo>
                        <a:lnTo>
                          <a:pt x="1016" y="587"/>
                        </a:lnTo>
                        <a:lnTo>
                          <a:pt x="1019" y="595"/>
                        </a:lnTo>
                        <a:lnTo>
                          <a:pt x="1022" y="603"/>
                        </a:lnTo>
                        <a:lnTo>
                          <a:pt x="1025" y="611"/>
                        </a:lnTo>
                        <a:lnTo>
                          <a:pt x="1028" y="619"/>
                        </a:lnTo>
                        <a:lnTo>
                          <a:pt x="1031" y="626"/>
                        </a:lnTo>
                        <a:lnTo>
                          <a:pt x="1034" y="634"/>
                        </a:lnTo>
                        <a:lnTo>
                          <a:pt x="1037" y="641"/>
                        </a:lnTo>
                        <a:lnTo>
                          <a:pt x="1040" y="648"/>
                        </a:lnTo>
                        <a:lnTo>
                          <a:pt x="1043" y="656"/>
                        </a:lnTo>
                        <a:lnTo>
                          <a:pt x="1046" y="663"/>
                        </a:lnTo>
                        <a:lnTo>
                          <a:pt x="1049" y="670"/>
                        </a:lnTo>
                        <a:lnTo>
                          <a:pt x="1052" y="676"/>
                        </a:lnTo>
                        <a:lnTo>
                          <a:pt x="1055" y="683"/>
                        </a:lnTo>
                        <a:lnTo>
                          <a:pt x="1058" y="690"/>
                        </a:lnTo>
                        <a:lnTo>
                          <a:pt x="1061" y="696"/>
                        </a:lnTo>
                        <a:lnTo>
                          <a:pt x="1064" y="702"/>
                        </a:lnTo>
                        <a:lnTo>
                          <a:pt x="1067" y="709"/>
                        </a:lnTo>
                        <a:lnTo>
                          <a:pt x="1070" y="715"/>
                        </a:lnTo>
                        <a:lnTo>
                          <a:pt x="1073" y="721"/>
                        </a:lnTo>
                        <a:lnTo>
                          <a:pt x="1076" y="727"/>
                        </a:lnTo>
                        <a:lnTo>
                          <a:pt x="1079" y="732"/>
                        </a:lnTo>
                        <a:lnTo>
                          <a:pt x="1082" y="738"/>
                        </a:lnTo>
                        <a:lnTo>
                          <a:pt x="1085" y="744"/>
                        </a:lnTo>
                        <a:lnTo>
                          <a:pt x="1089" y="749"/>
                        </a:lnTo>
                        <a:lnTo>
                          <a:pt x="1092" y="754"/>
                        </a:lnTo>
                        <a:lnTo>
                          <a:pt x="1095" y="759"/>
                        </a:lnTo>
                        <a:lnTo>
                          <a:pt x="1098" y="764"/>
                        </a:lnTo>
                        <a:lnTo>
                          <a:pt x="1101" y="769"/>
                        </a:lnTo>
                        <a:lnTo>
                          <a:pt x="1104" y="774"/>
                        </a:lnTo>
                        <a:lnTo>
                          <a:pt x="1107" y="779"/>
                        </a:lnTo>
                        <a:lnTo>
                          <a:pt x="1110" y="783"/>
                        </a:lnTo>
                        <a:lnTo>
                          <a:pt x="1113" y="788"/>
                        </a:lnTo>
                        <a:lnTo>
                          <a:pt x="1116" y="792"/>
                        </a:lnTo>
                        <a:lnTo>
                          <a:pt x="1119" y="797"/>
                        </a:lnTo>
                        <a:lnTo>
                          <a:pt x="1122" y="801"/>
                        </a:lnTo>
                        <a:lnTo>
                          <a:pt x="1125" y="805"/>
                        </a:lnTo>
                        <a:lnTo>
                          <a:pt x="1128" y="809"/>
                        </a:lnTo>
                        <a:lnTo>
                          <a:pt x="1131" y="813"/>
                        </a:lnTo>
                        <a:lnTo>
                          <a:pt x="1134" y="816"/>
                        </a:lnTo>
                        <a:lnTo>
                          <a:pt x="1137" y="820"/>
                        </a:lnTo>
                        <a:lnTo>
                          <a:pt x="1140" y="824"/>
                        </a:lnTo>
                        <a:lnTo>
                          <a:pt x="1143" y="827"/>
                        </a:lnTo>
                        <a:lnTo>
                          <a:pt x="1146" y="830"/>
                        </a:lnTo>
                        <a:lnTo>
                          <a:pt x="1149" y="834"/>
                        </a:lnTo>
                        <a:lnTo>
                          <a:pt x="1152" y="837"/>
                        </a:lnTo>
                        <a:lnTo>
                          <a:pt x="1155" y="840"/>
                        </a:lnTo>
                        <a:lnTo>
                          <a:pt x="1158" y="843"/>
                        </a:lnTo>
                        <a:lnTo>
                          <a:pt x="1161" y="846"/>
                        </a:lnTo>
                        <a:lnTo>
                          <a:pt x="1165" y="849"/>
                        </a:lnTo>
                        <a:lnTo>
                          <a:pt x="1168" y="851"/>
                        </a:lnTo>
                        <a:lnTo>
                          <a:pt x="1171" y="854"/>
                        </a:lnTo>
                        <a:lnTo>
                          <a:pt x="1174" y="856"/>
                        </a:lnTo>
                        <a:lnTo>
                          <a:pt x="1177" y="859"/>
                        </a:lnTo>
                        <a:lnTo>
                          <a:pt x="1180" y="861"/>
                        </a:lnTo>
                        <a:lnTo>
                          <a:pt x="1183" y="864"/>
                        </a:lnTo>
                        <a:lnTo>
                          <a:pt x="1186" y="866"/>
                        </a:lnTo>
                        <a:lnTo>
                          <a:pt x="1189" y="868"/>
                        </a:lnTo>
                        <a:lnTo>
                          <a:pt x="1192" y="870"/>
                        </a:lnTo>
                        <a:lnTo>
                          <a:pt x="1195" y="872"/>
                        </a:lnTo>
                        <a:lnTo>
                          <a:pt x="1198" y="874"/>
                        </a:lnTo>
                        <a:lnTo>
                          <a:pt x="1201" y="876"/>
                        </a:lnTo>
                        <a:lnTo>
                          <a:pt x="1204" y="878"/>
                        </a:lnTo>
                        <a:lnTo>
                          <a:pt x="1207" y="880"/>
                        </a:lnTo>
                        <a:lnTo>
                          <a:pt x="1210" y="881"/>
                        </a:lnTo>
                        <a:lnTo>
                          <a:pt x="1213" y="883"/>
                        </a:lnTo>
                        <a:lnTo>
                          <a:pt x="1216" y="885"/>
                        </a:lnTo>
                        <a:lnTo>
                          <a:pt x="1219" y="886"/>
                        </a:lnTo>
                        <a:lnTo>
                          <a:pt x="1222" y="888"/>
                        </a:lnTo>
                        <a:lnTo>
                          <a:pt x="1225" y="889"/>
                        </a:lnTo>
                        <a:lnTo>
                          <a:pt x="1228" y="890"/>
                        </a:lnTo>
                        <a:lnTo>
                          <a:pt x="1231" y="892"/>
                        </a:lnTo>
                        <a:lnTo>
                          <a:pt x="1234" y="893"/>
                        </a:lnTo>
                        <a:lnTo>
                          <a:pt x="1237" y="894"/>
                        </a:lnTo>
                        <a:lnTo>
                          <a:pt x="1241" y="895"/>
                        </a:lnTo>
                        <a:lnTo>
                          <a:pt x="1244" y="896"/>
                        </a:lnTo>
                        <a:lnTo>
                          <a:pt x="1247" y="898"/>
                        </a:lnTo>
                        <a:lnTo>
                          <a:pt x="1250" y="899"/>
                        </a:lnTo>
                        <a:lnTo>
                          <a:pt x="1253" y="900"/>
                        </a:lnTo>
                        <a:lnTo>
                          <a:pt x="1256" y="901"/>
                        </a:lnTo>
                        <a:lnTo>
                          <a:pt x="1259" y="901"/>
                        </a:lnTo>
                        <a:lnTo>
                          <a:pt x="1262" y="902"/>
                        </a:lnTo>
                        <a:lnTo>
                          <a:pt x="1265" y="903"/>
                        </a:lnTo>
                        <a:lnTo>
                          <a:pt x="1268" y="904"/>
                        </a:lnTo>
                        <a:lnTo>
                          <a:pt x="1271" y="905"/>
                        </a:lnTo>
                        <a:lnTo>
                          <a:pt x="1274" y="906"/>
                        </a:lnTo>
                        <a:lnTo>
                          <a:pt x="1277" y="906"/>
                        </a:lnTo>
                        <a:lnTo>
                          <a:pt x="1280" y="907"/>
                        </a:lnTo>
                        <a:lnTo>
                          <a:pt x="1283" y="908"/>
                        </a:lnTo>
                        <a:lnTo>
                          <a:pt x="1286" y="908"/>
                        </a:lnTo>
                        <a:lnTo>
                          <a:pt x="1289" y="909"/>
                        </a:lnTo>
                        <a:lnTo>
                          <a:pt x="1292" y="909"/>
                        </a:lnTo>
                        <a:lnTo>
                          <a:pt x="1295" y="910"/>
                        </a:lnTo>
                        <a:lnTo>
                          <a:pt x="1298" y="910"/>
                        </a:lnTo>
                        <a:lnTo>
                          <a:pt x="1301" y="911"/>
                        </a:lnTo>
                        <a:lnTo>
                          <a:pt x="1304" y="911"/>
                        </a:lnTo>
                        <a:lnTo>
                          <a:pt x="1307" y="912"/>
                        </a:lnTo>
                        <a:lnTo>
                          <a:pt x="1310" y="912"/>
                        </a:lnTo>
                        <a:lnTo>
                          <a:pt x="1313" y="913"/>
                        </a:lnTo>
                        <a:lnTo>
                          <a:pt x="1317" y="913"/>
                        </a:lnTo>
                        <a:lnTo>
                          <a:pt x="1320" y="914"/>
                        </a:lnTo>
                        <a:lnTo>
                          <a:pt x="1323" y="914"/>
                        </a:lnTo>
                        <a:lnTo>
                          <a:pt x="1326" y="914"/>
                        </a:lnTo>
                        <a:lnTo>
                          <a:pt x="1329" y="915"/>
                        </a:lnTo>
                        <a:lnTo>
                          <a:pt x="1332" y="915"/>
                        </a:lnTo>
                        <a:lnTo>
                          <a:pt x="1335" y="915"/>
                        </a:lnTo>
                        <a:lnTo>
                          <a:pt x="1338" y="916"/>
                        </a:lnTo>
                        <a:lnTo>
                          <a:pt x="1341" y="916"/>
                        </a:lnTo>
                        <a:lnTo>
                          <a:pt x="1344" y="916"/>
                        </a:lnTo>
                        <a:lnTo>
                          <a:pt x="1347" y="916"/>
                        </a:lnTo>
                        <a:lnTo>
                          <a:pt x="1350" y="917"/>
                        </a:lnTo>
                        <a:lnTo>
                          <a:pt x="1353" y="917"/>
                        </a:lnTo>
                        <a:lnTo>
                          <a:pt x="1356" y="917"/>
                        </a:lnTo>
                        <a:lnTo>
                          <a:pt x="1359" y="917"/>
                        </a:lnTo>
                        <a:lnTo>
                          <a:pt x="1362" y="917"/>
                        </a:lnTo>
                        <a:lnTo>
                          <a:pt x="1365" y="918"/>
                        </a:lnTo>
                        <a:lnTo>
                          <a:pt x="1368" y="918"/>
                        </a:lnTo>
                        <a:lnTo>
                          <a:pt x="1371" y="918"/>
                        </a:lnTo>
                        <a:lnTo>
                          <a:pt x="1374" y="918"/>
                        </a:lnTo>
                        <a:lnTo>
                          <a:pt x="1377" y="918"/>
                        </a:lnTo>
                        <a:lnTo>
                          <a:pt x="1380" y="918"/>
                        </a:lnTo>
                        <a:lnTo>
                          <a:pt x="1383" y="918"/>
                        </a:lnTo>
                        <a:lnTo>
                          <a:pt x="1386" y="919"/>
                        </a:lnTo>
                        <a:lnTo>
                          <a:pt x="1389" y="919"/>
                        </a:lnTo>
                        <a:lnTo>
                          <a:pt x="1392" y="919"/>
                        </a:lnTo>
                        <a:lnTo>
                          <a:pt x="1396" y="919"/>
                        </a:lnTo>
                        <a:lnTo>
                          <a:pt x="1399" y="919"/>
                        </a:lnTo>
                        <a:lnTo>
                          <a:pt x="1402" y="919"/>
                        </a:lnTo>
                        <a:lnTo>
                          <a:pt x="1405" y="919"/>
                        </a:lnTo>
                        <a:lnTo>
                          <a:pt x="1408" y="919"/>
                        </a:lnTo>
                        <a:lnTo>
                          <a:pt x="1411" y="919"/>
                        </a:lnTo>
                        <a:lnTo>
                          <a:pt x="1414" y="919"/>
                        </a:lnTo>
                        <a:lnTo>
                          <a:pt x="1417" y="920"/>
                        </a:lnTo>
                        <a:lnTo>
                          <a:pt x="1420" y="920"/>
                        </a:lnTo>
                        <a:lnTo>
                          <a:pt x="1423" y="920"/>
                        </a:lnTo>
                        <a:lnTo>
                          <a:pt x="1426" y="920"/>
                        </a:lnTo>
                        <a:lnTo>
                          <a:pt x="1429" y="920"/>
                        </a:lnTo>
                        <a:lnTo>
                          <a:pt x="1432" y="920"/>
                        </a:lnTo>
                        <a:lnTo>
                          <a:pt x="1435" y="920"/>
                        </a:lnTo>
                        <a:lnTo>
                          <a:pt x="1438" y="920"/>
                        </a:lnTo>
                        <a:lnTo>
                          <a:pt x="1441" y="920"/>
                        </a:lnTo>
                        <a:lnTo>
                          <a:pt x="1444" y="920"/>
                        </a:lnTo>
                        <a:lnTo>
                          <a:pt x="1447" y="920"/>
                        </a:lnTo>
                        <a:lnTo>
                          <a:pt x="1450" y="920"/>
                        </a:lnTo>
                        <a:lnTo>
                          <a:pt x="1453" y="920"/>
                        </a:lnTo>
                        <a:lnTo>
                          <a:pt x="1456" y="920"/>
                        </a:lnTo>
                        <a:lnTo>
                          <a:pt x="1459" y="920"/>
                        </a:lnTo>
                        <a:lnTo>
                          <a:pt x="1462" y="920"/>
                        </a:lnTo>
                        <a:lnTo>
                          <a:pt x="1465" y="920"/>
                        </a:lnTo>
                        <a:lnTo>
                          <a:pt x="1468" y="920"/>
                        </a:lnTo>
                        <a:lnTo>
                          <a:pt x="1472" y="920"/>
                        </a:lnTo>
                        <a:lnTo>
                          <a:pt x="1475" y="920"/>
                        </a:lnTo>
                        <a:lnTo>
                          <a:pt x="1478" y="920"/>
                        </a:lnTo>
                        <a:lnTo>
                          <a:pt x="1481" y="920"/>
                        </a:lnTo>
                        <a:lnTo>
                          <a:pt x="1484" y="920"/>
                        </a:lnTo>
                        <a:lnTo>
                          <a:pt x="1487" y="920"/>
                        </a:lnTo>
                        <a:lnTo>
                          <a:pt x="1490" y="920"/>
                        </a:lnTo>
                        <a:lnTo>
                          <a:pt x="1493" y="920"/>
                        </a:lnTo>
                        <a:lnTo>
                          <a:pt x="1496" y="920"/>
                        </a:lnTo>
                        <a:lnTo>
                          <a:pt x="1499" y="920"/>
                        </a:lnTo>
                        <a:lnTo>
                          <a:pt x="1502" y="920"/>
                        </a:lnTo>
                        <a:lnTo>
                          <a:pt x="1505" y="920"/>
                        </a:lnTo>
                        <a:lnTo>
                          <a:pt x="1508" y="920"/>
                        </a:lnTo>
                        <a:lnTo>
                          <a:pt x="1511" y="920"/>
                        </a:lnTo>
                        <a:lnTo>
                          <a:pt x="1514" y="920"/>
                        </a:lnTo>
                        <a:lnTo>
                          <a:pt x="1517" y="920"/>
                        </a:lnTo>
                        <a:lnTo>
                          <a:pt x="1520" y="920"/>
                        </a:lnTo>
                      </a:path>
                    </a:pathLst>
                  </a:custGeom>
                  <a:noFill/>
                  <a:ln w="28575">
                    <a:solidFill>
                      <a:schemeClr val="accent2"/>
                    </a:solidFill>
                    <a:round/>
                  </a:ln>
                </p:spPr>
                <p:txBody>
                  <a:bodyPr/>
                  <a:lstStyle/>
                  <a:p/>
                </p:txBody>
              </p:sp>
            </p:grpSp>
            <p:cxnSp>
              <p:nvCxnSpPr>
                <p:cNvPr id="23572" name="Line 59"/>
                <p:cNvCxnSpPr/>
                <p:nvPr/>
              </p:nvCxnSpPr>
              <p:spPr>
                <a:xfrm>
                  <a:off x="8204643" y="2578372"/>
                  <a:ext cx="19048" cy="2063751"/>
                </a:xfrm>
                <a:prstGeom prst="line">
                  <a:avLst/>
                </a:prstGeom>
                <a:noFill/>
                <a:ln w="28575">
                  <a:solidFill>
                    <a:srgbClr val="00B0F0"/>
                  </a:solidFill>
                  <a:prstDash val="dash"/>
                  <a:miter lim="800000"/>
                </a:ln>
              </p:spPr>
            </p:cxnSp>
          </p:grpSp>
          <p:sp>
            <p:nvSpPr>
              <p:cNvPr id="23568" name="Freeform 6"/>
              <p:cNvSpPr/>
              <p:nvPr/>
            </p:nvSpPr>
            <p:spPr bwMode="auto">
              <a:xfrm>
                <a:off x="6829489" y="2203023"/>
                <a:ext cx="4438790" cy="1533102"/>
              </a:xfrm>
              <a:custGeom>
                <a:avLst/>
                <a:gdLst>
                  <a:gd name="GT0" fmla="+- l w 0"/>
                  <a:gd name="GT1" fmla="+- t h 0"/>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l" t="t" r="GT0" b="GT1"/>
                <a:pathLst>
                  <a:path w="1520" h="920">
                    <a:moveTo>
                      <a:pt x="0" y="920"/>
                    </a:moveTo>
                    <a:lnTo>
                      <a:pt x="3" y="920"/>
                    </a:lnTo>
                    <a:lnTo>
                      <a:pt x="6" y="920"/>
                    </a:lnTo>
                    <a:lnTo>
                      <a:pt x="10" y="920"/>
                    </a:lnTo>
                    <a:lnTo>
                      <a:pt x="13" y="920"/>
                    </a:lnTo>
                    <a:lnTo>
                      <a:pt x="16" y="920"/>
                    </a:lnTo>
                    <a:lnTo>
                      <a:pt x="19" y="920"/>
                    </a:lnTo>
                    <a:lnTo>
                      <a:pt x="22" y="920"/>
                    </a:lnTo>
                    <a:lnTo>
                      <a:pt x="25" y="920"/>
                    </a:lnTo>
                    <a:lnTo>
                      <a:pt x="28" y="920"/>
                    </a:lnTo>
                    <a:lnTo>
                      <a:pt x="31" y="920"/>
                    </a:lnTo>
                    <a:lnTo>
                      <a:pt x="34" y="920"/>
                    </a:lnTo>
                    <a:lnTo>
                      <a:pt x="37" y="920"/>
                    </a:lnTo>
                    <a:lnTo>
                      <a:pt x="40" y="920"/>
                    </a:lnTo>
                    <a:lnTo>
                      <a:pt x="43" y="920"/>
                    </a:lnTo>
                    <a:lnTo>
                      <a:pt x="46" y="920"/>
                    </a:lnTo>
                    <a:lnTo>
                      <a:pt x="49" y="920"/>
                    </a:lnTo>
                    <a:lnTo>
                      <a:pt x="52" y="920"/>
                    </a:lnTo>
                    <a:lnTo>
                      <a:pt x="55" y="920"/>
                    </a:lnTo>
                    <a:lnTo>
                      <a:pt x="58" y="920"/>
                    </a:lnTo>
                    <a:lnTo>
                      <a:pt x="61" y="920"/>
                    </a:lnTo>
                    <a:lnTo>
                      <a:pt x="64" y="920"/>
                    </a:lnTo>
                    <a:lnTo>
                      <a:pt x="67" y="920"/>
                    </a:lnTo>
                    <a:lnTo>
                      <a:pt x="70" y="920"/>
                    </a:lnTo>
                    <a:lnTo>
                      <a:pt x="73" y="920"/>
                    </a:lnTo>
                    <a:lnTo>
                      <a:pt x="76" y="920"/>
                    </a:lnTo>
                    <a:lnTo>
                      <a:pt x="79" y="920"/>
                    </a:lnTo>
                    <a:lnTo>
                      <a:pt x="82" y="920"/>
                    </a:lnTo>
                    <a:lnTo>
                      <a:pt x="86" y="920"/>
                    </a:lnTo>
                    <a:lnTo>
                      <a:pt x="89" y="920"/>
                    </a:lnTo>
                    <a:lnTo>
                      <a:pt x="92" y="920"/>
                    </a:lnTo>
                    <a:lnTo>
                      <a:pt x="95" y="920"/>
                    </a:lnTo>
                    <a:lnTo>
                      <a:pt x="98" y="920"/>
                    </a:lnTo>
                    <a:lnTo>
                      <a:pt x="101" y="920"/>
                    </a:lnTo>
                    <a:lnTo>
                      <a:pt x="104" y="920"/>
                    </a:lnTo>
                    <a:lnTo>
                      <a:pt x="107" y="919"/>
                    </a:lnTo>
                    <a:lnTo>
                      <a:pt x="110" y="919"/>
                    </a:lnTo>
                    <a:lnTo>
                      <a:pt x="113" y="919"/>
                    </a:lnTo>
                    <a:lnTo>
                      <a:pt x="116" y="919"/>
                    </a:lnTo>
                    <a:lnTo>
                      <a:pt x="119" y="919"/>
                    </a:lnTo>
                    <a:lnTo>
                      <a:pt x="122" y="919"/>
                    </a:lnTo>
                    <a:lnTo>
                      <a:pt x="125" y="919"/>
                    </a:lnTo>
                    <a:lnTo>
                      <a:pt x="128" y="919"/>
                    </a:lnTo>
                    <a:lnTo>
                      <a:pt x="131" y="919"/>
                    </a:lnTo>
                    <a:lnTo>
                      <a:pt x="134" y="919"/>
                    </a:lnTo>
                    <a:lnTo>
                      <a:pt x="137" y="918"/>
                    </a:lnTo>
                    <a:lnTo>
                      <a:pt x="140" y="918"/>
                    </a:lnTo>
                    <a:lnTo>
                      <a:pt x="143" y="918"/>
                    </a:lnTo>
                    <a:lnTo>
                      <a:pt x="146" y="918"/>
                    </a:lnTo>
                    <a:lnTo>
                      <a:pt x="149" y="918"/>
                    </a:lnTo>
                    <a:lnTo>
                      <a:pt x="152" y="918"/>
                    </a:lnTo>
                    <a:lnTo>
                      <a:pt x="155" y="918"/>
                    </a:lnTo>
                    <a:lnTo>
                      <a:pt x="158" y="917"/>
                    </a:lnTo>
                    <a:lnTo>
                      <a:pt x="161" y="917"/>
                    </a:lnTo>
                    <a:lnTo>
                      <a:pt x="165" y="917"/>
                    </a:lnTo>
                    <a:lnTo>
                      <a:pt x="168" y="917"/>
                    </a:lnTo>
                    <a:lnTo>
                      <a:pt x="171" y="917"/>
                    </a:lnTo>
                    <a:lnTo>
                      <a:pt x="174" y="916"/>
                    </a:lnTo>
                    <a:lnTo>
                      <a:pt x="177" y="916"/>
                    </a:lnTo>
                    <a:lnTo>
                      <a:pt x="180" y="916"/>
                    </a:lnTo>
                    <a:lnTo>
                      <a:pt x="183" y="916"/>
                    </a:lnTo>
                    <a:lnTo>
                      <a:pt x="186" y="915"/>
                    </a:lnTo>
                    <a:lnTo>
                      <a:pt x="189" y="915"/>
                    </a:lnTo>
                    <a:lnTo>
                      <a:pt x="192" y="915"/>
                    </a:lnTo>
                    <a:lnTo>
                      <a:pt x="195" y="914"/>
                    </a:lnTo>
                    <a:lnTo>
                      <a:pt x="198" y="914"/>
                    </a:lnTo>
                    <a:lnTo>
                      <a:pt x="201" y="914"/>
                    </a:lnTo>
                    <a:lnTo>
                      <a:pt x="204" y="913"/>
                    </a:lnTo>
                    <a:lnTo>
                      <a:pt x="207" y="913"/>
                    </a:lnTo>
                    <a:lnTo>
                      <a:pt x="210" y="912"/>
                    </a:lnTo>
                    <a:lnTo>
                      <a:pt x="213" y="912"/>
                    </a:lnTo>
                    <a:lnTo>
                      <a:pt x="216" y="911"/>
                    </a:lnTo>
                    <a:lnTo>
                      <a:pt x="219" y="911"/>
                    </a:lnTo>
                    <a:lnTo>
                      <a:pt x="222" y="910"/>
                    </a:lnTo>
                    <a:lnTo>
                      <a:pt x="225" y="910"/>
                    </a:lnTo>
                    <a:lnTo>
                      <a:pt x="228" y="909"/>
                    </a:lnTo>
                    <a:lnTo>
                      <a:pt x="231" y="909"/>
                    </a:lnTo>
                    <a:lnTo>
                      <a:pt x="234" y="908"/>
                    </a:lnTo>
                    <a:lnTo>
                      <a:pt x="237" y="908"/>
                    </a:lnTo>
                    <a:lnTo>
                      <a:pt x="241" y="907"/>
                    </a:lnTo>
                    <a:lnTo>
                      <a:pt x="244" y="906"/>
                    </a:lnTo>
                    <a:lnTo>
                      <a:pt x="247" y="906"/>
                    </a:lnTo>
                    <a:lnTo>
                      <a:pt x="250" y="905"/>
                    </a:lnTo>
                    <a:lnTo>
                      <a:pt x="253" y="904"/>
                    </a:lnTo>
                    <a:lnTo>
                      <a:pt x="256" y="903"/>
                    </a:lnTo>
                    <a:lnTo>
                      <a:pt x="259" y="902"/>
                    </a:lnTo>
                    <a:lnTo>
                      <a:pt x="262" y="901"/>
                    </a:lnTo>
                    <a:lnTo>
                      <a:pt x="265" y="901"/>
                    </a:lnTo>
                    <a:lnTo>
                      <a:pt x="268" y="900"/>
                    </a:lnTo>
                    <a:lnTo>
                      <a:pt x="271" y="899"/>
                    </a:lnTo>
                    <a:lnTo>
                      <a:pt x="274" y="898"/>
                    </a:lnTo>
                    <a:lnTo>
                      <a:pt x="277" y="896"/>
                    </a:lnTo>
                    <a:lnTo>
                      <a:pt x="280" y="895"/>
                    </a:lnTo>
                    <a:lnTo>
                      <a:pt x="283" y="894"/>
                    </a:lnTo>
                    <a:lnTo>
                      <a:pt x="286" y="893"/>
                    </a:lnTo>
                    <a:lnTo>
                      <a:pt x="289" y="892"/>
                    </a:lnTo>
                    <a:lnTo>
                      <a:pt x="292" y="890"/>
                    </a:lnTo>
                    <a:lnTo>
                      <a:pt x="295" y="889"/>
                    </a:lnTo>
                    <a:lnTo>
                      <a:pt x="298" y="888"/>
                    </a:lnTo>
                    <a:lnTo>
                      <a:pt x="301" y="886"/>
                    </a:lnTo>
                    <a:lnTo>
                      <a:pt x="304" y="885"/>
                    </a:lnTo>
                    <a:lnTo>
                      <a:pt x="307" y="883"/>
                    </a:lnTo>
                    <a:lnTo>
                      <a:pt x="310" y="881"/>
                    </a:lnTo>
                    <a:lnTo>
                      <a:pt x="313" y="880"/>
                    </a:lnTo>
                    <a:lnTo>
                      <a:pt x="317" y="878"/>
                    </a:lnTo>
                    <a:lnTo>
                      <a:pt x="320" y="876"/>
                    </a:lnTo>
                    <a:lnTo>
                      <a:pt x="323" y="874"/>
                    </a:lnTo>
                    <a:lnTo>
                      <a:pt x="326" y="872"/>
                    </a:lnTo>
                    <a:lnTo>
                      <a:pt x="329" y="870"/>
                    </a:lnTo>
                    <a:lnTo>
                      <a:pt x="332" y="868"/>
                    </a:lnTo>
                    <a:lnTo>
                      <a:pt x="335" y="866"/>
                    </a:lnTo>
                    <a:lnTo>
                      <a:pt x="338" y="864"/>
                    </a:lnTo>
                    <a:lnTo>
                      <a:pt x="341" y="861"/>
                    </a:lnTo>
                    <a:lnTo>
                      <a:pt x="344" y="859"/>
                    </a:lnTo>
                    <a:lnTo>
                      <a:pt x="347" y="856"/>
                    </a:lnTo>
                    <a:lnTo>
                      <a:pt x="350" y="854"/>
                    </a:lnTo>
                    <a:lnTo>
                      <a:pt x="353" y="851"/>
                    </a:lnTo>
                    <a:lnTo>
                      <a:pt x="356" y="849"/>
                    </a:lnTo>
                    <a:lnTo>
                      <a:pt x="359" y="846"/>
                    </a:lnTo>
                    <a:lnTo>
                      <a:pt x="362" y="843"/>
                    </a:lnTo>
                    <a:lnTo>
                      <a:pt x="365" y="840"/>
                    </a:lnTo>
                    <a:lnTo>
                      <a:pt x="368" y="837"/>
                    </a:lnTo>
                    <a:lnTo>
                      <a:pt x="371" y="834"/>
                    </a:lnTo>
                    <a:lnTo>
                      <a:pt x="374" y="830"/>
                    </a:lnTo>
                    <a:lnTo>
                      <a:pt x="377" y="827"/>
                    </a:lnTo>
                    <a:lnTo>
                      <a:pt x="380" y="824"/>
                    </a:lnTo>
                    <a:lnTo>
                      <a:pt x="383" y="820"/>
                    </a:lnTo>
                    <a:lnTo>
                      <a:pt x="386" y="816"/>
                    </a:lnTo>
                    <a:lnTo>
                      <a:pt x="389" y="813"/>
                    </a:lnTo>
                    <a:lnTo>
                      <a:pt x="393" y="809"/>
                    </a:lnTo>
                    <a:lnTo>
                      <a:pt x="396" y="805"/>
                    </a:lnTo>
                    <a:lnTo>
                      <a:pt x="399" y="801"/>
                    </a:lnTo>
                    <a:lnTo>
                      <a:pt x="402" y="797"/>
                    </a:lnTo>
                    <a:lnTo>
                      <a:pt x="405" y="792"/>
                    </a:lnTo>
                    <a:lnTo>
                      <a:pt x="408" y="788"/>
                    </a:lnTo>
                    <a:lnTo>
                      <a:pt x="411" y="783"/>
                    </a:lnTo>
                    <a:lnTo>
                      <a:pt x="414" y="779"/>
                    </a:lnTo>
                    <a:lnTo>
                      <a:pt x="417" y="774"/>
                    </a:lnTo>
                    <a:lnTo>
                      <a:pt x="420" y="769"/>
                    </a:lnTo>
                    <a:lnTo>
                      <a:pt x="423" y="764"/>
                    </a:lnTo>
                    <a:lnTo>
                      <a:pt x="426" y="759"/>
                    </a:lnTo>
                    <a:lnTo>
                      <a:pt x="429" y="754"/>
                    </a:lnTo>
                    <a:lnTo>
                      <a:pt x="432" y="749"/>
                    </a:lnTo>
                    <a:lnTo>
                      <a:pt x="435" y="744"/>
                    </a:lnTo>
                    <a:lnTo>
                      <a:pt x="438" y="738"/>
                    </a:lnTo>
                    <a:lnTo>
                      <a:pt x="441" y="732"/>
                    </a:lnTo>
                    <a:lnTo>
                      <a:pt x="444" y="727"/>
                    </a:lnTo>
                    <a:lnTo>
                      <a:pt x="447" y="721"/>
                    </a:lnTo>
                    <a:lnTo>
                      <a:pt x="450" y="715"/>
                    </a:lnTo>
                    <a:lnTo>
                      <a:pt x="453" y="709"/>
                    </a:lnTo>
                    <a:lnTo>
                      <a:pt x="456" y="702"/>
                    </a:lnTo>
                    <a:lnTo>
                      <a:pt x="459" y="696"/>
                    </a:lnTo>
                    <a:lnTo>
                      <a:pt x="462" y="690"/>
                    </a:lnTo>
                    <a:lnTo>
                      <a:pt x="465" y="683"/>
                    </a:lnTo>
                    <a:lnTo>
                      <a:pt x="468" y="676"/>
                    </a:lnTo>
                    <a:lnTo>
                      <a:pt x="472" y="670"/>
                    </a:lnTo>
                    <a:lnTo>
                      <a:pt x="475" y="663"/>
                    </a:lnTo>
                    <a:lnTo>
                      <a:pt x="478" y="656"/>
                    </a:lnTo>
                    <a:lnTo>
                      <a:pt x="481" y="648"/>
                    </a:lnTo>
                    <a:lnTo>
                      <a:pt x="484" y="641"/>
                    </a:lnTo>
                    <a:lnTo>
                      <a:pt x="487" y="634"/>
                    </a:lnTo>
                    <a:lnTo>
                      <a:pt x="490" y="626"/>
                    </a:lnTo>
                    <a:lnTo>
                      <a:pt x="493" y="619"/>
                    </a:lnTo>
                    <a:lnTo>
                      <a:pt x="496" y="611"/>
                    </a:lnTo>
                    <a:lnTo>
                      <a:pt x="499" y="603"/>
                    </a:lnTo>
                    <a:lnTo>
                      <a:pt x="502" y="595"/>
                    </a:lnTo>
                    <a:lnTo>
                      <a:pt x="505" y="587"/>
                    </a:lnTo>
                    <a:lnTo>
                      <a:pt x="508" y="579"/>
                    </a:lnTo>
                    <a:lnTo>
                      <a:pt x="511" y="571"/>
                    </a:lnTo>
                    <a:lnTo>
                      <a:pt x="514" y="563"/>
                    </a:lnTo>
                    <a:lnTo>
                      <a:pt x="517" y="554"/>
                    </a:lnTo>
                    <a:lnTo>
                      <a:pt x="520" y="546"/>
                    </a:lnTo>
                    <a:lnTo>
                      <a:pt x="523" y="537"/>
                    </a:lnTo>
                    <a:lnTo>
                      <a:pt x="526" y="528"/>
                    </a:lnTo>
                    <a:lnTo>
                      <a:pt x="529" y="520"/>
                    </a:lnTo>
                    <a:lnTo>
                      <a:pt x="532" y="511"/>
                    </a:lnTo>
                    <a:lnTo>
                      <a:pt x="535" y="502"/>
                    </a:lnTo>
                    <a:lnTo>
                      <a:pt x="538" y="493"/>
                    </a:lnTo>
                    <a:lnTo>
                      <a:pt x="541" y="484"/>
                    </a:lnTo>
                    <a:lnTo>
                      <a:pt x="544" y="475"/>
                    </a:lnTo>
                    <a:lnTo>
                      <a:pt x="548" y="466"/>
                    </a:lnTo>
                    <a:lnTo>
                      <a:pt x="550" y="457"/>
                    </a:lnTo>
                    <a:lnTo>
                      <a:pt x="554" y="447"/>
                    </a:lnTo>
                    <a:lnTo>
                      <a:pt x="557" y="438"/>
                    </a:lnTo>
                    <a:lnTo>
                      <a:pt x="560" y="429"/>
                    </a:lnTo>
                    <a:lnTo>
                      <a:pt x="563" y="419"/>
                    </a:lnTo>
                    <a:lnTo>
                      <a:pt x="566" y="410"/>
                    </a:lnTo>
                    <a:lnTo>
                      <a:pt x="569" y="401"/>
                    </a:lnTo>
                    <a:lnTo>
                      <a:pt x="572" y="391"/>
                    </a:lnTo>
                    <a:lnTo>
                      <a:pt x="575" y="382"/>
                    </a:lnTo>
                    <a:lnTo>
                      <a:pt x="578" y="372"/>
                    </a:lnTo>
                    <a:lnTo>
                      <a:pt x="581" y="363"/>
                    </a:lnTo>
                    <a:lnTo>
                      <a:pt x="584" y="353"/>
                    </a:lnTo>
                    <a:lnTo>
                      <a:pt x="587" y="344"/>
                    </a:lnTo>
                    <a:lnTo>
                      <a:pt x="590" y="334"/>
                    </a:lnTo>
                    <a:lnTo>
                      <a:pt x="593" y="325"/>
                    </a:lnTo>
                    <a:lnTo>
                      <a:pt x="596" y="315"/>
                    </a:lnTo>
                    <a:lnTo>
                      <a:pt x="599" y="306"/>
                    </a:lnTo>
                    <a:lnTo>
                      <a:pt x="602" y="297"/>
                    </a:lnTo>
                    <a:lnTo>
                      <a:pt x="605" y="287"/>
                    </a:lnTo>
                    <a:lnTo>
                      <a:pt x="608" y="278"/>
                    </a:lnTo>
                    <a:lnTo>
                      <a:pt x="611" y="269"/>
                    </a:lnTo>
                    <a:lnTo>
                      <a:pt x="614" y="260"/>
                    </a:lnTo>
                    <a:lnTo>
                      <a:pt x="617" y="251"/>
                    </a:lnTo>
                    <a:lnTo>
                      <a:pt x="620" y="242"/>
                    </a:lnTo>
                    <a:lnTo>
                      <a:pt x="623" y="233"/>
                    </a:lnTo>
                    <a:lnTo>
                      <a:pt x="627" y="224"/>
                    </a:lnTo>
                    <a:lnTo>
                      <a:pt x="630" y="215"/>
                    </a:lnTo>
                    <a:lnTo>
                      <a:pt x="633" y="206"/>
                    </a:lnTo>
                    <a:lnTo>
                      <a:pt x="636" y="198"/>
                    </a:lnTo>
                    <a:lnTo>
                      <a:pt x="639" y="189"/>
                    </a:lnTo>
                    <a:lnTo>
                      <a:pt x="642" y="181"/>
                    </a:lnTo>
                    <a:lnTo>
                      <a:pt x="645" y="173"/>
                    </a:lnTo>
                    <a:lnTo>
                      <a:pt x="648" y="164"/>
                    </a:lnTo>
                    <a:lnTo>
                      <a:pt x="651" y="156"/>
                    </a:lnTo>
                    <a:lnTo>
                      <a:pt x="654" y="149"/>
                    </a:lnTo>
                    <a:lnTo>
                      <a:pt x="657" y="141"/>
                    </a:lnTo>
                    <a:lnTo>
                      <a:pt x="660" y="133"/>
                    </a:lnTo>
                    <a:lnTo>
                      <a:pt x="663" y="126"/>
                    </a:lnTo>
                    <a:lnTo>
                      <a:pt x="666" y="119"/>
                    </a:lnTo>
                    <a:lnTo>
                      <a:pt x="669" y="112"/>
                    </a:lnTo>
                    <a:lnTo>
                      <a:pt x="672" y="105"/>
                    </a:lnTo>
                    <a:lnTo>
                      <a:pt x="675" y="98"/>
                    </a:lnTo>
                    <a:lnTo>
                      <a:pt x="678" y="91"/>
                    </a:lnTo>
                    <a:lnTo>
                      <a:pt x="681" y="85"/>
                    </a:lnTo>
                    <a:lnTo>
                      <a:pt x="684" y="79"/>
                    </a:lnTo>
                    <a:lnTo>
                      <a:pt x="687" y="73"/>
                    </a:lnTo>
                    <a:lnTo>
                      <a:pt x="690" y="67"/>
                    </a:lnTo>
                    <a:lnTo>
                      <a:pt x="693" y="62"/>
                    </a:lnTo>
                    <a:lnTo>
                      <a:pt x="696" y="56"/>
                    </a:lnTo>
                    <a:lnTo>
                      <a:pt x="699" y="51"/>
                    </a:lnTo>
                    <a:lnTo>
                      <a:pt x="703" y="46"/>
                    </a:lnTo>
                    <a:lnTo>
                      <a:pt x="706" y="42"/>
                    </a:lnTo>
                    <a:lnTo>
                      <a:pt x="709" y="37"/>
                    </a:lnTo>
                    <a:lnTo>
                      <a:pt x="712" y="33"/>
                    </a:lnTo>
                    <a:lnTo>
                      <a:pt x="715" y="29"/>
                    </a:lnTo>
                    <a:lnTo>
                      <a:pt x="718" y="25"/>
                    </a:lnTo>
                    <a:lnTo>
                      <a:pt x="721" y="22"/>
                    </a:lnTo>
                    <a:lnTo>
                      <a:pt x="724" y="19"/>
                    </a:lnTo>
                    <a:lnTo>
                      <a:pt x="727" y="16"/>
                    </a:lnTo>
                    <a:lnTo>
                      <a:pt x="730" y="13"/>
                    </a:lnTo>
                    <a:lnTo>
                      <a:pt x="733" y="10"/>
                    </a:lnTo>
                    <a:lnTo>
                      <a:pt x="736" y="8"/>
                    </a:lnTo>
                    <a:lnTo>
                      <a:pt x="739" y="6"/>
                    </a:lnTo>
                    <a:lnTo>
                      <a:pt x="742" y="4"/>
                    </a:lnTo>
                    <a:lnTo>
                      <a:pt x="745" y="3"/>
                    </a:lnTo>
                    <a:lnTo>
                      <a:pt x="748" y="2"/>
                    </a:lnTo>
                    <a:lnTo>
                      <a:pt x="751" y="1"/>
                    </a:lnTo>
                    <a:lnTo>
                      <a:pt x="754" y="0"/>
                    </a:lnTo>
                    <a:lnTo>
                      <a:pt x="757" y="0"/>
                    </a:lnTo>
                    <a:lnTo>
                      <a:pt x="760" y="0"/>
                    </a:lnTo>
                    <a:lnTo>
                      <a:pt x="763" y="0"/>
                    </a:lnTo>
                    <a:lnTo>
                      <a:pt x="766" y="0"/>
                    </a:lnTo>
                    <a:lnTo>
                      <a:pt x="769" y="1"/>
                    </a:lnTo>
                    <a:lnTo>
                      <a:pt x="772" y="2"/>
                    </a:lnTo>
                    <a:lnTo>
                      <a:pt x="775" y="3"/>
                    </a:lnTo>
                    <a:lnTo>
                      <a:pt x="778" y="4"/>
                    </a:lnTo>
                    <a:lnTo>
                      <a:pt x="782" y="6"/>
                    </a:lnTo>
                    <a:lnTo>
                      <a:pt x="785" y="8"/>
                    </a:lnTo>
                    <a:lnTo>
                      <a:pt x="788" y="10"/>
                    </a:lnTo>
                    <a:lnTo>
                      <a:pt x="791" y="13"/>
                    </a:lnTo>
                    <a:lnTo>
                      <a:pt x="794" y="16"/>
                    </a:lnTo>
                    <a:lnTo>
                      <a:pt x="797" y="19"/>
                    </a:lnTo>
                    <a:lnTo>
                      <a:pt x="800" y="22"/>
                    </a:lnTo>
                    <a:lnTo>
                      <a:pt x="803" y="25"/>
                    </a:lnTo>
                    <a:lnTo>
                      <a:pt x="806" y="29"/>
                    </a:lnTo>
                    <a:lnTo>
                      <a:pt x="809" y="33"/>
                    </a:lnTo>
                    <a:lnTo>
                      <a:pt x="812" y="37"/>
                    </a:lnTo>
                    <a:lnTo>
                      <a:pt x="815" y="42"/>
                    </a:lnTo>
                    <a:lnTo>
                      <a:pt x="818" y="46"/>
                    </a:lnTo>
                    <a:lnTo>
                      <a:pt x="821" y="51"/>
                    </a:lnTo>
                    <a:lnTo>
                      <a:pt x="824" y="56"/>
                    </a:lnTo>
                    <a:lnTo>
                      <a:pt x="827" y="62"/>
                    </a:lnTo>
                    <a:lnTo>
                      <a:pt x="830" y="67"/>
                    </a:lnTo>
                    <a:lnTo>
                      <a:pt x="833" y="73"/>
                    </a:lnTo>
                    <a:lnTo>
                      <a:pt x="836" y="79"/>
                    </a:lnTo>
                    <a:lnTo>
                      <a:pt x="839" y="85"/>
                    </a:lnTo>
                    <a:lnTo>
                      <a:pt x="842" y="91"/>
                    </a:lnTo>
                    <a:lnTo>
                      <a:pt x="845" y="98"/>
                    </a:lnTo>
                    <a:lnTo>
                      <a:pt x="848" y="105"/>
                    </a:lnTo>
                    <a:lnTo>
                      <a:pt x="851" y="112"/>
                    </a:lnTo>
                    <a:lnTo>
                      <a:pt x="854" y="119"/>
                    </a:lnTo>
                    <a:lnTo>
                      <a:pt x="858" y="126"/>
                    </a:lnTo>
                    <a:lnTo>
                      <a:pt x="861" y="133"/>
                    </a:lnTo>
                    <a:lnTo>
                      <a:pt x="864" y="141"/>
                    </a:lnTo>
                    <a:lnTo>
                      <a:pt x="867" y="149"/>
                    </a:lnTo>
                    <a:lnTo>
                      <a:pt x="870" y="156"/>
                    </a:lnTo>
                    <a:lnTo>
                      <a:pt x="873" y="164"/>
                    </a:lnTo>
                    <a:lnTo>
                      <a:pt x="876" y="173"/>
                    </a:lnTo>
                    <a:lnTo>
                      <a:pt x="879" y="181"/>
                    </a:lnTo>
                    <a:lnTo>
                      <a:pt x="882" y="189"/>
                    </a:lnTo>
                    <a:lnTo>
                      <a:pt x="885" y="198"/>
                    </a:lnTo>
                    <a:lnTo>
                      <a:pt x="888" y="206"/>
                    </a:lnTo>
                    <a:lnTo>
                      <a:pt x="891" y="215"/>
                    </a:lnTo>
                    <a:lnTo>
                      <a:pt x="894" y="224"/>
                    </a:lnTo>
                    <a:lnTo>
                      <a:pt x="897" y="233"/>
                    </a:lnTo>
                    <a:lnTo>
                      <a:pt x="900" y="242"/>
                    </a:lnTo>
                    <a:lnTo>
                      <a:pt x="903" y="251"/>
                    </a:lnTo>
                    <a:lnTo>
                      <a:pt x="906" y="260"/>
                    </a:lnTo>
                    <a:lnTo>
                      <a:pt x="909" y="269"/>
                    </a:lnTo>
                    <a:lnTo>
                      <a:pt x="912" y="278"/>
                    </a:lnTo>
                    <a:lnTo>
                      <a:pt x="915" y="287"/>
                    </a:lnTo>
                    <a:lnTo>
                      <a:pt x="918" y="297"/>
                    </a:lnTo>
                    <a:lnTo>
                      <a:pt x="921" y="306"/>
                    </a:lnTo>
                    <a:lnTo>
                      <a:pt x="924" y="315"/>
                    </a:lnTo>
                    <a:lnTo>
                      <a:pt x="927" y="325"/>
                    </a:lnTo>
                    <a:lnTo>
                      <a:pt x="930" y="334"/>
                    </a:lnTo>
                    <a:lnTo>
                      <a:pt x="934" y="344"/>
                    </a:lnTo>
                    <a:lnTo>
                      <a:pt x="937" y="353"/>
                    </a:lnTo>
                    <a:lnTo>
                      <a:pt x="940" y="363"/>
                    </a:lnTo>
                    <a:lnTo>
                      <a:pt x="943" y="372"/>
                    </a:lnTo>
                    <a:lnTo>
                      <a:pt x="946" y="382"/>
                    </a:lnTo>
                    <a:lnTo>
                      <a:pt x="949" y="391"/>
                    </a:lnTo>
                    <a:lnTo>
                      <a:pt x="952" y="401"/>
                    </a:lnTo>
                    <a:lnTo>
                      <a:pt x="955" y="410"/>
                    </a:lnTo>
                    <a:lnTo>
                      <a:pt x="958" y="419"/>
                    </a:lnTo>
                    <a:lnTo>
                      <a:pt x="961" y="429"/>
                    </a:lnTo>
                    <a:lnTo>
                      <a:pt x="964" y="438"/>
                    </a:lnTo>
                    <a:lnTo>
                      <a:pt x="967" y="447"/>
                    </a:lnTo>
                    <a:lnTo>
                      <a:pt x="970" y="457"/>
                    </a:lnTo>
                    <a:lnTo>
                      <a:pt x="973" y="466"/>
                    </a:lnTo>
                    <a:lnTo>
                      <a:pt x="976" y="475"/>
                    </a:lnTo>
                    <a:lnTo>
                      <a:pt x="979" y="484"/>
                    </a:lnTo>
                    <a:lnTo>
                      <a:pt x="982" y="493"/>
                    </a:lnTo>
                    <a:lnTo>
                      <a:pt x="985" y="502"/>
                    </a:lnTo>
                    <a:lnTo>
                      <a:pt x="988" y="511"/>
                    </a:lnTo>
                    <a:lnTo>
                      <a:pt x="991" y="520"/>
                    </a:lnTo>
                    <a:lnTo>
                      <a:pt x="994" y="528"/>
                    </a:lnTo>
                    <a:lnTo>
                      <a:pt x="997" y="537"/>
                    </a:lnTo>
                    <a:lnTo>
                      <a:pt x="1000" y="546"/>
                    </a:lnTo>
                    <a:lnTo>
                      <a:pt x="1003" y="554"/>
                    </a:lnTo>
                    <a:lnTo>
                      <a:pt x="1006" y="563"/>
                    </a:lnTo>
                    <a:lnTo>
                      <a:pt x="1010" y="571"/>
                    </a:lnTo>
                    <a:lnTo>
                      <a:pt x="1013" y="579"/>
                    </a:lnTo>
                    <a:lnTo>
                      <a:pt x="1016" y="587"/>
                    </a:lnTo>
                    <a:lnTo>
                      <a:pt x="1019" y="595"/>
                    </a:lnTo>
                    <a:lnTo>
                      <a:pt x="1022" y="603"/>
                    </a:lnTo>
                    <a:lnTo>
                      <a:pt x="1025" y="611"/>
                    </a:lnTo>
                    <a:lnTo>
                      <a:pt x="1028" y="619"/>
                    </a:lnTo>
                    <a:lnTo>
                      <a:pt x="1031" y="626"/>
                    </a:lnTo>
                    <a:lnTo>
                      <a:pt x="1034" y="634"/>
                    </a:lnTo>
                    <a:lnTo>
                      <a:pt x="1037" y="641"/>
                    </a:lnTo>
                    <a:lnTo>
                      <a:pt x="1040" y="648"/>
                    </a:lnTo>
                    <a:lnTo>
                      <a:pt x="1043" y="656"/>
                    </a:lnTo>
                    <a:lnTo>
                      <a:pt x="1046" y="663"/>
                    </a:lnTo>
                    <a:lnTo>
                      <a:pt x="1049" y="670"/>
                    </a:lnTo>
                    <a:lnTo>
                      <a:pt x="1052" y="676"/>
                    </a:lnTo>
                    <a:lnTo>
                      <a:pt x="1055" y="683"/>
                    </a:lnTo>
                    <a:lnTo>
                      <a:pt x="1058" y="690"/>
                    </a:lnTo>
                    <a:lnTo>
                      <a:pt x="1061" y="696"/>
                    </a:lnTo>
                    <a:lnTo>
                      <a:pt x="1064" y="702"/>
                    </a:lnTo>
                    <a:lnTo>
                      <a:pt x="1067" y="709"/>
                    </a:lnTo>
                    <a:lnTo>
                      <a:pt x="1070" y="715"/>
                    </a:lnTo>
                    <a:lnTo>
                      <a:pt x="1073" y="721"/>
                    </a:lnTo>
                    <a:lnTo>
                      <a:pt x="1076" y="727"/>
                    </a:lnTo>
                    <a:lnTo>
                      <a:pt x="1079" y="732"/>
                    </a:lnTo>
                    <a:lnTo>
                      <a:pt x="1082" y="738"/>
                    </a:lnTo>
                    <a:lnTo>
                      <a:pt x="1085" y="744"/>
                    </a:lnTo>
                    <a:lnTo>
                      <a:pt x="1089" y="749"/>
                    </a:lnTo>
                    <a:lnTo>
                      <a:pt x="1092" y="754"/>
                    </a:lnTo>
                    <a:lnTo>
                      <a:pt x="1095" y="759"/>
                    </a:lnTo>
                    <a:lnTo>
                      <a:pt x="1098" y="764"/>
                    </a:lnTo>
                    <a:lnTo>
                      <a:pt x="1101" y="769"/>
                    </a:lnTo>
                    <a:lnTo>
                      <a:pt x="1104" y="774"/>
                    </a:lnTo>
                    <a:lnTo>
                      <a:pt x="1107" y="779"/>
                    </a:lnTo>
                    <a:lnTo>
                      <a:pt x="1110" y="783"/>
                    </a:lnTo>
                    <a:lnTo>
                      <a:pt x="1113" y="788"/>
                    </a:lnTo>
                    <a:lnTo>
                      <a:pt x="1116" y="792"/>
                    </a:lnTo>
                    <a:lnTo>
                      <a:pt x="1119" y="797"/>
                    </a:lnTo>
                    <a:lnTo>
                      <a:pt x="1122" y="801"/>
                    </a:lnTo>
                    <a:lnTo>
                      <a:pt x="1125" y="805"/>
                    </a:lnTo>
                    <a:lnTo>
                      <a:pt x="1128" y="809"/>
                    </a:lnTo>
                    <a:lnTo>
                      <a:pt x="1131" y="813"/>
                    </a:lnTo>
                    <a:lnTo>
                      <a:pt x="1134" y="816"/>
                    </a:lnTo>
                    <a:lnTo>
                      <a:pt x="1137" y="820"/>
                    </a:lnTo>
                    <a:lnTo>
                      <a:pt x="1140" y="824"/>
                    </a:lnTo>
                    <a:lnTo>
                      <a:pt x="1143" y="827"/>
                    </a:lnTo>
                    <a:lnTo>
                      <a:pt x="1146" y="830"/>
                    </a:lnTo>
                    <a:lnTo>
                      <a:pt x="1149" y="834"/>
                    </a:lnTo>
                    <a:lnTo>
                      <a:pt x="1152" y="837"/>
                    </a:lnTo>
                    <a:lnTo>
                      <a:pt x="1155" y="840"/>
                    </a:lnTo>
                    <a:lnTo>
                      <a:pt x="1158" y="843"/>
                    </a:lnTo>
                    <a:lnTo>
                      <a:pt x="1161" y="846"/>
                    </a:lnTo>
                    <a:lnTo>
                      <a:pt x="1165" y="849"/>
                    </a:lnTo>
                    <a:lnTo>
                      <a:pt x="1168" y="851"/>
                    </a:lnTo>
                    <a:lnTo>
                      <a:pt x="1171" y="854"/>
                    </a:lnTo>
                    <a:lnTo>
                      <a:pt x="1174" y="856"/>
                    </a:lnTo>
                    <a:lnTo>
                      <a:pt x="1177" y="859"/>
                    </a:lnTo>
                    <a:lnTo>
                      <a:pt x="1180" y="861"/>
                    </a:lnTo>
                    <a:lnTo>
                      <a:pt x="1183" y="864"/>
                    </a:lnTo>
                    <a:lnTo>
                      <a:pt x="1186" y="866"/>
                    </a:lnTo>
                    <a:lnTo>
                      <a:pt x="1189" y="868"/>
                    </a:lnTo>
                    <a:lnTo>
                      <a:pt x="1192" y="870"/>
                    </a:lnTo>
                    <a:lnTo>
                      <a:pt x="1195" y="872"/>
                    </a:lnTo>
                    <a:lnTo>
                      <a:pt x="1198" y="874"/>
                    </a:lnTo>
                    <a:lnTo>
                      <a:pt x="1201" y="876"/>
                    </a:lnTo>
                    <a:lnTo>
                      <a:pt x="1204" y="878"/>
                    </a:lnTo>
                    <a:lnTo>
                      <a:pt x="1207" y="880"/>
                    </a:lnTo>
                    <a:lnTo>
                      <a:pt x="1210" y="881"/>
                    </a:lnTo>
                    <a:lnTo>
                      <a:pt x="1213" y="883"/>
                    </a:lnTo>
                    <a:lnTo>
                      <a:pt x="1216" y="885"/>
                    </a:lnTo>
                    <a:lnTo>
                      <a:pt x="1219" y="886"/>
                    </a:lnTo>
                    <a:lnTo>
                      <a:pt x="1222" y="888"/>
                    </a:lnTo>
                    <a:lnTo>
                      <a:pt x="1225" y="889"/>
                    </a:lnTo>
                    <a:lnTo>
                      <a:pt x="1228" y="890"/>
                    </a:lnTo>
                    <a:lnTo>
                      <a:pt x="1231" y="892"/>
                    </a:lnTo>
                    <a:lnTo>
                      <a:pt x="1234" y="893"/>
                    </a:lnTo>
                    <a:lnTo>
                      <a:pt x="1237" y="894"/>
                    </a:lnTo>
                    <a:lnTo>
                      <a:pt x="1241" y="895"/>
                    </a:lnTo>
                    <a:lnTo>
                      <a:pt x="1244" y="896"/>
                    </a:lnTo>
                    <a:lnTo>
                      <a:pt x="1247" y="898"/>
                    </a:lnTo>
                    <a:lnTo>
                      <a:pt x="1250" y="899"/>
                    </a:lnTo>
                    <a:lnTo>
                      <a:pt x="1253" y="900"/>
                    </a:lnTo>
                    <a:lnTo>
                      <a:pt x="1256" y="901"/>
                    </a:lnTo>
                    <a:lnTo>
                      <a:pt x="1259" y="901"/>
                    </a:lnTo>
                    <a:lnTo>
                      <a:pt x="1262" y="902"/>
                    </a:lnTo>
                    <a:lnTo>
                      <a:pt x="1265" y="903"/>
                    </a:lnTo>
                    <a:lnTo>
                      <a:pt x="1268" y="904"/>
                    </a:lnTo>
                    <a:lnTo>
                      <a:pt x="1271" y="905"/>
                    </a:lnTo>
                    <a:lnTo>
                      <a:pt x="1274" y="906"/>
                    </a:lnTo>
                    <a:lnTo>
                      <a:pt x="1277" y="906"/>
                    </a:lnTo>
                    <a:lnTo>
                      <a:pt x="1280" y="907"/>
                    </a:lnTo>
                    <a:lnTo>
                      <a:pt x="1283" y="908"/>
                    </a:lnTo>
                    <a:lnTo>
                      <a:pt x="1286" y="908"/>
                    </a:lnTo>
                    <a:lnTo>
                      <a:pt x="1289" y="909"/>
                    </a:lnTo>
                    <a:lnTo>
                      <a:pt x="1292" y="909"/>
                    </a:lnTo>
                    <a:lnTo>
                      <a:pt x="1295" y="910"/>
                    </a:lnTo>
                    <a:lnTo>
                      <a:pt x="1298" y="910"/>
                    </a:lnTo>
                    <a:lnTo>
                      <a:pt x="1301" y="911"/>
                    </a:lnTo>
                    <a:lnTo>
                      <a:pt x="1304" y="911"/>
                    </a:lnTo>
                    <a:lnTo>
                      <a:pt x="1307" y="912"/>
                    </a:lnTo>
                    <a:lnTo>
                      <a:pt x="1310" y="912"/>
                    </a:lnTo>
                    <a:lnTo>
                      <a:pt x="1313" y="913"/>
                    </a:lnTo>
                    <a:lnTo>
                      <a:pt x="1317" y="913"/>
                    </a:lnTo>
                    <a:lnTo>
                      <a:pt x="1320" y="914"/>
                    </a:lnTo>
                    <a:lnTo>
                      <a:pt x="1323" y="914"/>
                    </a:lnTo>
                    <a:lnTo>
                      <a:pt x="1326" y="914"/>
                    </a:lnTo>
                    <a:lnTo>
                      <a:pt x="1329" y="915"/>
                    </a:lnTo>
                    <a:lnTo>
                      <a:pt x="1332" y="915"/>
                    </a:lnTo>
                    <a:lnTo>
                      <a:pt x="1335" y="915"/>
                    </a:lnTo>
                    <a:lnTo>
                      <a:pt x="1338" y="916"/>
                    </a:lnTo>
                    <a:lnTo>
                      <a:pt x="1341" y="916"/>
                    </a:lnTo>
                    <a:lnTo>
                      <a:pt x="1344" y="916"/>
                    </a:lnTo>
                    <a:lnTo>
                      <a:pt x="1347" y="916"/>
                    </a:lnTo>
                    <a:lnTo>
                      <a:pt x="1350" y="917"/>
                    </a:lnTo>
                    <a:lnTo>
                      <a:pt x="1353" y="917"/>
                    </a:lnTo>
                    <a:lnTo>
                      <a:pt x="1356" y="917"/>
                    </a:lnTo>
                    <a:lnTo>
                      <a:pt x="1359" y="917"/>
                    </a:lnTo>
                    <a:lnTo>
                      <a:pt x="1362" y="917"/>
                    </a:lnTo>
                    <a:lnTo>
                      <a:pt x="1365" y="918"/>
                    </a:lnTo>
                    <a:lnTo>
                      <a:pt x="1368" y="918"/>
                    </a:lnTo>
                    <a:lnTo>
                      <a:pt x="1371" y="918"/>
                    </a:lnTo>
                    <a:lnTo>
                      <a:pt x="1374" y="918"/>
                    </a:lnTo>
                    <a:lnTo>
                      <a:pt x="1377" y="918"/>
                    </a:lnTo>
                    <a:lnTo>
                      <a:pt x="1380" y="918"/>
                    </a:lnTo>
                    <a:lnTo>
                      <a:pt x="1383" y="918"/>
                    </a:lnTo>
                    <a:lnTo>
                      <a:pt x="1386" y="919"/>
                    </a:lnTo>
                    <a:lnTo>
                      <a:pt x="1389" y="919"/>
                    </a:lnTo>
                    <a:lnTo>
                      <a:pt x="1392" y="919"/>
                    </a:lnTo>
                    <a:lnTo>
                      <a:pt x="1396" y="919"/>
                    </a:lnTo>
                    <a:lnTo>
                      <a:pt x="1399" y="919"/>
                    </a:lnTo>
                    <a:lnTo>
                      <a:pt x="1402" y="919"/>
                    </a:lnTo>
                    <a:lnTo>
                      <a:pt x="1405" y="919"/>
                    </a:lnTo>
                    <a:lnTo>
                      <a:pt x="1408" y="919"/>
                    </a:lnTo>
                    <a:lnTo>
                      <a:pt x="1411" y="919"/>
                    </a:lnTo>
                    <a:lnTo>
                      <a:pt x="1414" y="919"/>
                    </a:lnTo>
                    <a:lnTo>
                      <a:pt x="1417" y="920"/>
                    </a:lnTo>
                    <a:lnTo>
                      <a:pt x="1420" y="920"/>
                    </a:lnTo>
                    <a:lnTo>
                      <a:pt x="1423" y="920"/>
                    </a:lnTo>
                    <a:lnTo>
                      <a:pt x="1426" y="920"/>
                    </a:lnTo>
                    <a:lnTo>
                      <a:pt x="1429" y="920"/>
                    </a:lnTo>
                    <a:lnTo>
                      <a:pt x="1432" y="920"/>
                    </a:lnTo>
                    <a:lnTo>
                      <a:pt x="1435" y="920"/>
                    </a:lnTo>
                    <a:lnTo>
                      <a:pt x="1438" y="920"/>
                    </a:lnTo>
                    <a:lnTo>
                      <a:pt x="1441" y="920"/>
                    </a:lnTo>
                    <a:lnTo>
                      <a:pt x="1444" y="920"/>
                    </a:lnTo>
                    <a:lnTo>
                      <a:pt x="1447" y="920"/>
                    </a:lnTo>
                    <a:lnTo>
                      <a:pt x="1450" y="920"/>
                    </a:lnTo>
                    <a:lnTo>
                      <a:pt x="1453" y="920"/>
                    </a:lnTo>
                    <a:lnTo>
                      <a:pt x="1456" y="920"/>
                    </a:lnTo>
                    <a:lnTo>
                      <a:pt x="1459" y="920"/>
                    </a:lnTo>
                    <a:lnTo>
                      <a:pt x="1462" y="920"/>
                    </a:lnTo>
                    <a:lnTo>
                      <a:pt x="1465" y="920"/>
                    </a:lnTo>
                    <a:lnTo>
                      <a:pt x="1468" y="920"/>
                    </a:lnTo>
                    <a:lnTo>
                      <a:pt x="1472" y="920"/>
                    </a:lnTo>
                    <a:lnTo>
                      <a:pt x="1475" y="920"/>
                    </a:lnTo>
                    <a:lnTo>
                      <a:pt x="1478" y="920"/>
                    </a:lnTo>
                    <a:lnTo>
                      <a:pt x="1481" y="920"/>
                    </a:lnTo>
                    <a:lnTo>
                      <a:pt x="1484" y="920"/>
                    </a:lnTo>
                    <a:lnTo>
                      <a:pt x="1487" y="920"/>
                    </a:lnTo>
                    <a:lnTo>
                      <a:pt x="1490" y="920"/>
                    </a:lnTo>
                    <a:lnTo>
                      <a:pt x="1493" y="920"/>
                    </a:lnTo>
                    <a:lnTo>
                      <a:pt x="1496" y="920"/>
                    </a:lnTo>
                    <a:lnTo>
                      <a:pt x="1499" y="920"/>
                    </a:lnTo>
                    <a:lnTo>
                      <a:pt x="1502" y="920"/>
                    </a:lnTo>
                    <a:lnTo>
                      <a:pt x="1505" y="920"/>
                    </a:lnTo>
                    <a:lnTo>
                      <a:pt x="1508" y="920"/>
                    </a:lnTo>
                    <a:lnTo>
                      <a:pt x="1511" y="920"/>
                    </a:lnTo>
                    <a:lnTo>
                      <a:pt x="1514" y="920"/>
                    </a:lnTo>
                    <a:lnTo>
                      <a:pt x="1517" y="920"/>
                    </a:lnTo>
                    <a:lnTo>
                      <a:pt x="1520" y="920"/>
                    </a:lnTo>
                  </a:path>
                </a:pathLst>
              </a:custGeom>
              <a:noFill/>
              <a:ln w="28575">
                <a:solidFill>
                  <a:srgbClr val="0000FF"/>
                </a:solidFill>
                <a:round/>
              </a:ln>
            </p:spPr>
            <p:txBody>
              <a:bodyPr/>
              <a:lstStyle/>
              <a:p/>
            </p:txBody>
          </p:sp>
          <p:sp>
            <p:nvSpPr>
              <p:cNvPr id="23569" name="Text Box 63"/>
              <p:cNvSpPr/>
              <p:nvPr/>
            </p:nvSpPr>
            <p:spPr>
              <a:xfrm>
                <a:off x="9559608" y="1813035"/>
                <a:ext cx="793750" cy="461963"/>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l-GR" altLang="zh-CN" sz="2400" b="1" i="1">
                    <a:latin typeface="Times New Roman" panose="02020603050405020304" pitchFamily="18" charset="0"/>
                    <a:ea typeface="Times New Roman" panose="02020603050405020304" pitchFamily="18" charset="0"/>
                  </a:rPr>
                  <a:t>σ</a:t>
                </a:r>
                <a:r>
                  <a:rPr lang="en-US" altLang="zh-CN" sz="2400" b="1">
                    <a:latin typeface="Times New Roman" panose="02020603050405020304" pitchFamily="18" charset="0"/>
                    <a:ea typeface="Times New Roman" panose="02020603050405020304" pitchFamily="18" charset="0"/>
                  </a:rPr>
                  <a:t>=2</a:t>
                </a:r>
                <a:endParaRPr lang="en-US" altLang="zh-CN" sz="2400" b="1">
                  <a:latin typeface="Times New Roman" panose="02020603050405020304" pitchFamily="18" charset="0"/>
                  <a:ea typeface="Times New Roman" panose="02020603050405020304" pitchFamily="18" charset="0"/>
                </a:endParaRPr>
              </a:p>
            </p:txBody>
          </p:sp>
          <p:cxnSp>
            <p:nvCxnSpPr>
              <p:cNvPr id="23570" name="Line 65"/>
              <p:cNvCxnSpPr/>
              <p:nvPr/>
            </p:nvCxnSpPr>
            <p:spPr>
              <a:xfrm flipH="1">
                <a:off x="9267958" y="2104582"/>
                <a:ext cx="338137" cy="216307"/>
              </a:xfrm>
              <a:prstGeom prst="line">
                <a:avLst/>
              </a:prstGeom>
              <a:noFill/>
              <a:ln>
                <a:solidFill>
                  <a:schemeClr val="tx1"/>
                </a:solidFill>
                <a:miter lim="800000"/>
              </a:ln>
            </p:spPr>
          </p:cxnSp>
        </p:grpSp>
        <p:cxnSp>
          <p:nvCxnSpPr>
            <p:cNvPr id="23563" name="Line 59"/>
            <p:cNvCxnSpPr/>
            <p:nvPr/>
          </p:nvCxnSpPr>
          <p:spPr>
            <a:xfrm>
              <a:off x="8271316" y="2261328"/>
              <a:ext cx="50800" cy="2024063"/>
            </a:xfrm>
            <a:prstGeom prst="line">
              <a:avLst/>
            </a:prstGeom>
            <a:noFill/>
            <a:ln w="28575">
              <a:solidFill>
                <a:srgbClr val="FF0000"/>
              </a:solidFill>
              <a:prstDash val="dash"/>
              <a:miter lim="800000"/>
            </a:ln>
          </p:spPr>
        </p:cxnSp>
        <p:cxnSp>
          <p:nvCxnSpPr>
            <p:cNvPr id="23564" name="Line 59"/>
            <p:cNvCxnSpPr/>
            <p:nvPr/>
          </p:nvCxnSpPr>
          <p:spPr>
            <a:xfrm>
              <a:off x="9641025" y="2201663"/>
              <a:ext cx="19048" cy="2063751"/>
            </a:xfrm>
            <a:prstGeom prst="line">
              <a:avLst/>
            </a:prstGeom>
            <a:noFill/>
            <a:ln w="28575">
              <a:solidFill>
                <a:srgbClr val="00B0F0"/>
              </a:solidFill>
              <a:prstDash val="dash"/>
              <a:miter lim="800000"/>
            </a:ln>
          </p:spPr>
        </p:cxnSp>
        <p:sp>
          <p:nvSpPr>
            <p:cNvPr id="23565" name="Text Box 52"/>
            <p:cNvSpPr/>
            <p:nvPr/>
          </p:nvSpPr>
          <p:spPr>
            <a:xfrm>
              <a:off x="10104438" y="3815759"/>
              <a:ext cx="338138" cy="461963"/>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2</a:t>
              </a:r>
              <a:endParaRPr lang="en-US" altLang="zh-CN" sz="2400" b="1">
                <a:latin typeface="Times New Roman" panose="02020603050405020304" pitchFamily="18" charset="0"/>
                <a:ea typeface="Times New Roman" panose="02020603050405020304" pitchFamily="18" charset="0"/>
              </a:endParaRPr>
            </a:p>
          </p:txBody>
        </p:sp>
        <p:sp>
          <p:nvSpPr>
            <p:cNvPr id="23566" name="Text Box 52"/>
            <p:cNvSpPr/>
            <p:nvPr/>
          </p:nvSpPr>
          <p:spPr>
            <a:xfrm>
              <a:off x="7914086" y="3810641"/>
              <a:ext cx="441146" cy="461665"/>
            </a:xfrm>
            <a:prstGeom prst="rect">
              <a:avLst/>
            </a:prstGeom>
            <a:noFill/>
            <a:ln>
              <a:noFill/>
              <a:miter lim="800000"/>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a:latin typeface="Times New Roman" panose="02020603050405020304" pitchFamily="18" charset="0"/>
                  <a:ea typeface="Times New Roman" panose="02020603050405020304" pitchFamily="18" charset="0"/>
                </a:rPr>
                <a:t>-2</a:t>
              </a:r>
              <a:endParaRPr lang="en-US" altLang="zh-CN" sz="2400" b="1">
                <a:latin typeface="Times New Roman" panose="02020603050405020304" pitchFamily="18" charset="0"/>
                <a:ea typeface="Times New Roman" panose="02020603050405020304" pitchFamily="18" charset="0"/>
              </a:endParaRPr>
            </a:p>
          </p:txBody>
        </p:sp>
      </p:grpSp>
      <p:graphicFrame>
        <p:nvGraphicFramePr>
          <p:cNvPr id="23558" name="对象 18"/>
          <p:cNvGraphicFramePr>
            <a:graphicFrameLocks noChangeAspect="1"/>
          </p:cNvGraphicFramePr>
          <p:nvPr/>
        </p:nvGraphicFramePr>
        <p:xfrm>
          <a:off x="1173163" y="2276475"/>
          <a:ext cx="4297362" cy="514350"/>
        </p:xfrm>
        <a:graphic>
          <a:graphicData uri="http://schemas.openxmlformats.org/presentationml/2006/ole">
            <mc:AlternateContent xmlns:mc="http://schemas.openxmlformats.org/markup-compatibility/2006">
              <mc:Choice xmlns:v="urn:schemas-microsoft-com:vml" Requires="v">
                <p:oleObj spid="_x0000_s1055" name="Equation" r:id="rId2" imgW="1701800" imgH="203200" progId="Equation.DSMT4">
                  <p:embed/>
                </p:oleObj>
              </mc:Choice>
              <mc:Fallback>
                <p:oleObj name="Equation" r:id="rId2" imgW="1701800" imgH="203200" progId="Equation.DSMT4">
                  <p:embed/>
                  <p:pic>
                    <p:nvPicPr>
                      <p:cNvPr id="0" name="OLE substitute image"/>
                      <p:cNvPicPr/>
                      <p:nvPr/>
                    </p:nvPicPr>
                    <p:blipFill>
                      <a:blip r:embed="rId3"/>
                      <a:stretch>
                        <a:fillRect/>
                      </a:stretch>
                    </p:blipFill>
                    <p:spPr>
                      <a:xfrm>
                        <a:off x="1173163" y="2276475"/>
                        <a:ext cx="4297362" cy="514350"/>
                      </a:xfrm>
                      <a:prstGeom prst="rect">
                        <a:avLst/>
                      </a:prstGeom>
                      <a:noFill/>
                      <a:ln>
                        <a:noFill/>
                        <a:miter lim="800000"/>
                        <a:headEnd/>
                        <a:tailEnd/>
                      </a:ln>
                    </p:spPr>
                  </p:pic>
                </p:oleObj>
              </mc:Fallback>
            </mc:AlternateContent>
          </a:graphicData>
        </a:graphic>
      </p:graphicFrame>
      <p:sp>
        <p:nvSpPr>
          <p:cNvPr id="23559" name="文本框 32"/>
          <p:cNvSpPr/>
          <p:nvPr/>
        </p:nvSpPr>
        <p:spPr>
          <a:xfrm>
            <a:off x="533400" y="1604963"/>
            <a:ext cx="914400" cy="522287"/>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zh-CN" altLang="en-US" b="1">
                <a:solidFill>
                  <a:srgbClr val="00B0F0"/>
                </a:solidFill>
                <a:latin typeface="Times New Roman" panose="02020603050405020304" pitchFamily="18" charset="0"/>
                <a:ea typeface="Times New Roman" panose="02020603050405020304" pitchFamily="18" charset="0"/>
              </a:rPr>
              <a:t>解：</a:t>
            </a:r>
            <a:endParaRPr lang="zh-CN" altLang="en-US" b="1">
              <a:solidFill>
                <a:srgbClr val="00B0F0"/>
              </a:solidFill>
              <a:latin typeface="Times New Roman" panose="02020603050405020304" pitchFamily="18" charset="0"/>
              <a:ea typeface="Times New Roman" panose="02020603050405020304" pitchFamily="18" charset="0"/>
            </a:endParaRPr>
          </a:p>
        </p:txBody>
      </p:sp>
      <p:sp>
        <p:nvSpPr>
          <p:cNvPr id="23560" name="矩形 33"/>
          <p:cNvSpPr/>
          <p:nvPr/>
        </p:nvSpPr>
        <p:spPr>
          <a:xfrm>
            <a:off x="609600" y="1581150"/>
            <a:ext cx="6853238" cy="609600"/>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457200">
              <a:lnSpc>
                <a:spcPct val="120000"/>
              </a:lnSpc>
              <a:spcBef>
                <a:spcPct val="0"/>
              </a:spcBef>
              <a:buFontTx/>
              <a:buNone/>
            </a:pPr>
            <a:r>
              <a:rPr lang="zh-CN" altLang="en-US" b="1">
                <a:solidFill>
                  <a:srgbClr val="FF0000"/>
                </a:solidFill>
                <a:latin typeface="Times New Roman" panose="02020603050405020304" pitchFamily="18" charset="0"/>
                <a:ea typeface="Times New Roman" panose="02020603050405020304" pitchFamily="18" charset="0"/>
              </a:rPr>
              <a:t>作出分布密度曲线如图示，由图可知，</a:t>
            </a:r>
            <a:endParaRPr lang="en-US" altLang="zh-CN" b="1">
              <a:solidFill>
                <a:srgbClr val="FF0000"/>
              </a:solidFill>
              <a:latin typeface="Times New Roman" panose="02020603050405020304" pitchFamily="18" charset="0"/>
              <a:ea typeface="Times New Roman" panose="02020603050405020304" pitchFamily="18" charset="0"/>
            </a:endParaRPr>
          </a:p>
        </p:txBody>
      </p:sp>
      <p:graphicFrame>
        <p:nvGraphicFramePr>
          <p:cNvPr id="23561" name="对象 18"/>
          <p:cNvGraphicFramePr>
            <a:graphicFrameLocks noChangeAspect="1"/>
          </p:cNvGraphicFramePr>
          <p:nvPr/>
        </p:nvGraphicFramePr>
        <p:xfrm>
          <a:off x="1117600" y="2955925"/>
          <a:ext cx="3784600" cy="514350"/>
        </p:xfrm>
        <a:graphic>
          <a:graphicData uri="http://schemas.openxmlformats.org/presentationml/2006/ole">
            <mc:AlternateContent xmlns:mc="http://schemas.openxmlformats.org/markup-compatibility/2006">
              <mc:Choice xmlns:v="urn:schemas-microsoft-com:vml" Requires="v">
                <p:oleObj spid="_x0000_s1056" name="Equation" r:id="rId4" imgW="1497965" imgH="203200" progId="Equation.DSMT4">
                  <p:embed/>
                </p:oleObj>
              </mc:Choice>
              <mc:Fallback>
                <p:oleObj name="Equation" r:id="rId4" imgW="1497965" imgH="203200" progId="Equation.DSMT4">
                  <p:embed/>
                  <p:pic>
                    <p:nvPicPr>
                      <p:cNvPr id="0" name="OLE substitute image"/>
                      <p:cNvPicPr/>
                      <p:nvPr/>
                    </p:nvPicPr>
                    <p:blipFill>
                      <a:blip r:embed="rId5"/>
                      <a:stretch>
                        <a:fillRect/>
                      </a:stretch>
                    </p:blipFill>
                    <p:spPr>
                      <a:xfrm>
                        <a:off x="1117600" y="2955925"/>
                        <a:ext cx="3784600" cy="514350"/>
                      </a:xfrm>
                      <a:prstGeom prst="rect">
                        <a:avLst/>
                      </a:prstGeom>
                      <a:noFill/>
                      <a:ln>
                        <a:noFill/>
                        <a:miter lim="800000"/>
                        <a:headEnd/>
                        <a:tailEnd/>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560"/>
                                        </p:tgtEl>
                                        <p:attrNameLst>
                                          <p:attrName>style.visibility</p:attrName>
                                        </p:attrNameLst>
                                      </p:cBhvr>
                                      <p:to>
                                        <p:strVal val="visible"/>
                                      </p:to>
                                    </p:set>
                                    <p:animEffect transition="in" filter="wipe(left)">
                                      <p:cBhvr>
                                        <p:cTn id="7" dur="500"/>
                                        <p:tgtEl>
                                          <p:spTgt spid="2356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3557"/>
                                        </p:tgtEl>
                                        <p:attrNameLst>
                                          <p:attrName>style.visibility</p:attrName>
                                        </p:attrNameLst>
                                      </p:cBhvr>
                                      <p:to>
                                        <p:strVal val="visible"/>
                                      </p:to>
                                    </p:set>
                                    <p:animEffect transition="in" filter="wipe(left)">
                                      <p:cBhvr>
                                        <p:cTn id="11" dur="500"/>
                                        <p:tgtEl>
                                          <p:spTgt spid="2355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23558"/>
                                        </p:tgtEl>
                                        <p:attrNameLst>
                                          <p:attrName>style.visibility</p:attrName>
                                        </p:attrNameLst>
                                      </p:cBhvr>
                                      <p:to>
                                        <p:strVal val="visible"/>
                                      </p:to>
                                    </p:set>
                                    <p:animEffect transition="in" filter="wipe(left)">
                                      <p:cBhvr>
                                        <p:cTn id="16" dur="500"/>
                                        <p:tgtEl>
                                          <p:spTgt spid="2355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3561"/>
                                        </p:tgtEl>
                                        <p:attrNameLst>
                                          <p:attrName>style.visibility</p:attrName>
                                        </p:attrNameLst>
                                      </p:cBhvr>
                                      <p:to>
                                        <p:strVal val="visible"/>
                                      </p:to>
                                    </p:set>
                                    <p:animEffect transition="in" filter="wipe(left)">
                                      <p:cBhvr>
                                        <p:cTn id="21" dur="500"/>
                                        <p:tgtEl>
                                          <p:spTgt spid="23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内容占位符 1"/>
          <p:cNvSpPr>
            <a:spLocks noGrp="1"/>
          </p:cNvSpPr>
          <p:nvPr>
            <p:ph idx="1"/>
          </p:nvPr>
        </p:nvSpPr>
        <p:spPr>
          <a:xfrm>
            <a:off x="127000" y="120650"/>
            <a:ext cx="11982450" cy="1254125"/>
          </a:xfrm>
          <a:prstGeom prst="rect">
            <a:avLst/>
          </a:prstGeom>
        </p:spPr>
        <p:txBody>
          <a:bodyPr vert="horz" wrap="square" lIns="91440" tIns="45720" rIns="91440" bIns="45720" numCol="1" anchor="t" anchorCtr="0" compatLnSpc="1">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marR="0" lvl="0" indent="0">
              <a:lnSpc>
                <a:spcPct val="120000"/>
              </a:lnSpc>
              <a:buNone/>
            </a:pPr>
            <a:r>
              <a:rPr lang="zh-CN" altLang="en-US" sz="2800" b="1" spc="0">
                <a:solidFill>
                  <a:srgbClr val="00B0F0"/>
                </a:solidFill>
                <a:latin typeface="Times New Roman" panose="02020603050405020304" pitchFamily="18" charset="0"/>
                <a:ea typeface="楷体" panose="02010609060101010101" pitchFamily="49" charset="-122"/>
              </a:rPr>
              <a:t>例</a:t>
            </a:r>
            <a:r>
              <a:rPr lang="en-US" altLang="zh-CN" sz="2800" b="1" spc="0">
                <a:solidFill>
                  <a:srgbClr val="00B0F0"/>
                </a:solidFill>
                <a:latin typeface="Times New Roman" panose="02020603050405020304" pitchFamily="18" charset="0"/>
                <a:ea typeface="楷体" panose="02010609060101010101" pitchFamily="49" charset="-122"/>
              </a:rPr>
              <a:t>2 </a:t>
            </a:r>
            <a:r>
              <a:rPr lang="en-US" altLang="zh-CN" sz="2800" b="1" spc="0">
                <a:latin typeface="Times New Roman" panose="02020603050405020304" pitchFamily="18" charset="0"/>
                <a:ea typeface="楷体" panose="02010609060101010101" pitchFamily="49" charset="-122"/>
              </a:rPr>
              <a:t>(1)</a:t>
            </a:r>
            <a:r>
              <a:rPr lang="zh-CN" altLang="zh-CN" sz="2800" b="1" spc="0">
                <a:latin typeface="Times New Roman" panose="02020603050405020304" pitchFamily="18" charset="0"/>
                <a:ea typeface="楷体" panose="02010609060101010101" pitchFamily="49" charset="-122"/>
              </a:rPr>
              <a:t>已知随机变量</a:t>
            </a:r>
            <a:r>
              <a:rPr lang="en-US" altLang="zh-CN" sz="2800" b="1" i="1" spc="0">
                <a:latin typeface="Times New Roman" panose="02020603050405020304" pitchFamily="18" charset="0"/>
                <a:ea typeface="楷体" panose="02010609060101010101" pitchFamily="49" charset="-122"/>
              </a:rPr>
              <a:t>ξ</a:t>
            </a:r>
            <a:r>
              <a:rPr lang="zh-CN" altLang="zh-CN" sz="2800" b="1" spc="0">
                <a:latin typeface="Times New Roman" panose="02020603050405020304" pitchFamily="18" charset="0"/>
                <a:ea typeface="楷体" panose="02010609060101010101" pitchFamily="49" charset="-122"/>
              </a:rPr>
              <a:t>服从正态分布</a:t>
            </a:r>
            <a:r>
              <a:rPr lang="en-US" altLang="zh-CN" sz="2800" b="1" i="1" spc="0">
                <a:latin typeface="Times New Roman" panose="02020603050405020304" pitchFamily="18" charset="0"/>
                <a:ea typeface="楷体" panose="02010609060101010101" pitchFamily="49" charset="-122"/>
              </a:rPr>
              <a:t>N</a:t>
            </a:r>
            <a:r>
              <a:rPr lang="en-US" altLang="zh-CN" sz="2800" b="1" spc="0">
                <a:latin typeface="Times New Roman" panose="02020603050405020304" pitchFamily="18" charset="0"/>
                <a:ea typeface="楷体" panose="02010609060101010101" pitchFamily="49" charset="-122"/>
              </a:rPr>
              <a:t>(2, </a:t>
            </a:r>
            <a:r>
              <a:rPr lang="en-US" altLang="zh-CN" sz="2800" b="1" i="1" spc="0">
                <a:latin typeface="Times New Roman" panose="02020603050405020304" pitchFamily="18" charset="0"/>
                <a:ea typeface="楷体" panose="02010609060101010101" pitchFamily="49" charset="-122"/>
              </a:rPr>
              <a:t>σ</a:t>
            </a:r>
            <a:r>
              <a:rPr lang="en-US" altLang="zh-CN" sz="2800" b="1" spc="0" baseline="30000">
                <a:latin typeface="Times New Roman" panose="02020603050405020304" pitchFamily="18" charset="0"/>
                <a:ea typeface="楷体" panose="02010609060101010101" pitchFamily="49" charset="-122"/>
              </a:rPr>
              <a:t>2</a:t>
            </a:r>
            <a:r>
              <a:rPr lang="en-US" altLang="zh-CN" sz="2800" b="1" spc="0">
                <a:latin typeface="Times New Roman" panose="02020603050405020304" pitchFamily="18" charset="0"/>
                <a:ea typeface="楷体" panose="02010609060101010101" pitchFamily="49" charset="-122"/>
              </a:rPr>
              <a:t>), </a:t>
            </a:r>
            <a:r>
              <a:rPr lang="zh-CN" altLang="zh-CN" sz="2800" b="1" spc="0">
                <a:latin typeface="Times New Roman" panose="02020603050405020304" pitchFamily="18" charset="0"/>
                <a:ea typeface="楷体" panose="02010609060101010101" pitchFamily="49" charset="-122"/>
              </a:rPr>
              <a:t>且</a:t>
            </a:r>
            <a:r>
              <a:rPr lang="en-US" altLang="zh-CN" sz="2800" b="1" i="1" spc="0">
                <a:latin typeface="Times New Roman" panose="02020603050405020304" pitchFamily="18" charset="0"/>
                <a:ea typeface="楷体" panose="02010609060101010101" pitchFamily="49" charset="-122"/>
              </a:rPr>
              <a:t>P</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ξ</a:t>
            </a:r>
            <a:r>
              <a:rPr lang="en-US" altLang="zh-CN" sz="2800" b="1" spc="0">
                <a:latin typeface="Times New Roman" panose="02020603050405020304" pitchFamily="18" charset="0"/>
                <a:ea typeface="楷体" panose="02010609060101010101" pitchFamily="49" charset="-122"/>
              </a:rPr>
              <a:t>&lt;4)</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0.8, </a:t>
            </a:r>
            <a:r>
              <a:rPr lang="zh-CN" altLang="zh-CN" sz="2800" b="1" spc="0">
                <a:latin typeface="Times New Roman" panose="02020603050405020304" pitchFamily="18" charset="0"/>
                <a:ea typeface="楷体" panose="02010609060101010101" pitchFamily="49" charset="-122"/>
              </a:rPr>
              <a:t>则</a:t>
            </a:r>
            <a:r>
              <a:rPr lang="en-US" altLang="zh-CN" sz="2800" b="1" i="1" spc="0">
                <a:latin typeface="Times New Roman" panose="02020603050405020304" pitchFamily="18" charset="0"/>
                <a:ea typeface="楷体" panose="02010609060101010101" pitchFamily="49" charset="-122"/>
              </a:rPr>
              <a:t>P</a:t>
            </a:r>
            <a:r>
              <a:rPr lang="en-US" altLang="zh-CN" sz="2800" b="1" spc="0">
                <a:latin typeface="Times New Roman" panose="02020603050405020304" pitchFamily="18" charset="0"/>
                <a:ea typeface="楷体" panose="02010609060101010101" pitchFamily="49" charset="-122"/>
              </a:rPr>
              <a:t>(0&lt;</a:t>
            </a:r>
            <a:r>
              <a:rPr lang="en-US" altLang="zh-CN" sz="2800" b="1" i="1" spc="0">
                <a:latin typeface="Times New Roman" panose="02020603050405020304" pitchFamily="18" charset="0"/>
                <a:ea typeface="楷体" panose="02010609060101010101" pitchFamily="49" charset="-122"/>
              </a:rPr>
              <a:t>ξ</a:t>
            </a:r>
            <a:r>
              <a:rPr lang="en-US" altLang="zh-CN" sz="2800" b="1" spc="0">
                <a:latin typeface="Times New Roman" panose="02020603050405020304" pitchFamily="18" charset="0"/>
                <a:ea typeface="楷体" panose="02010609060101010101" pitchFamily="49" charset="-122"/>
              </a:rPr>
              <a:t>&lt;2)</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   )</a:t>
            </a:r>
            <a:endParaRPr lang="zh-CN" altLang="zh-CN" sz="1000">
              <a:latin typeface="Times New Roman" panose="02020603050405020304" pitchFamily="18" charset="0"/>
              <a:ea typeface="楷体" panose="02010609060101010101" pitchFamily="49" charset="-122"/>
            </a:endParaRPr>
          </a:p>
          <a:p>
            <a:pPr marL="0" marR="0" lvl="0" indent="0">
              <a:lnSpc>
                <a:spcPct val="120000"/>
              </a:lnSpc>
              <a:buNone/>
            </a:pPr>
            <a:r>
              <a:rPr lang="en-US" altLang="zh-CN" sz="2800" b="1" spc="0">
                <a:latin typeface="Times New Roman" panose="02020603050405020304" pitchFamily="18" charset="0"/>
                <a:ea typeface="楷体" panose="02010609060101010101" pitchFamily="49" charset="-122"/>
              </a:rPr>
              <a:t> A. 0.6  	  B. 0.4</a:t>
            </a:r>
            <a:r>
              <a:rPr lang="en-US" altLang="zh-CN" sz="1050" spc="0">
                <a:latin typeface="Times New Roman" panose="02020603050405020304" pitchFamily="18" charset="0"/>
                <a:ea typeface="楷体" panose="02010609060101010101" pitchFamily="49" charset="-122"/>
              </a:rPr>
              <a:t>                      </a:t>
            </a:r>
            <a:r>
              <a:rPr lang="en-US" altLang="zh-CN" sz="2800" b="1" spc="0">
                <a:latin typeface="Times New Roman" panose="02020603050405020304" pitchFamily="18" charset="0"/>
                <a:ea typeface="楷体" panose="02010609060101010101" pitchFamily="49" charset="-122"/>
              </a:rPr>
              <a:t>C. 0.3  	     D. 0.2</a:t>
            </a:r>
            <a:endParaRPr lang="zh-CN" altLang="zh-CN" sz="1000">
              <a:latin typeface="Times New Roman" panose="02020603050405020304" pitchFamily="18" charset="0"/>
              <a:ea typeface="楷体" panose="02010609060101010101" pitchFamily="49" charset="-122"/>
            </a:endParaRPr>
          </a:p>
        </p:txBody>
      </p:sp>
      <p:sp>
        <p:nvSpPr>
          <p:cNvPr id="24579" name="TextBox 34"/>
          <p:cNvSpPr txBox="1"/>
          <p:nvPr/>
        </p:nvSpPr>
        <p:spPr>
          <a:xfrm>
            <a:off x="3581400" y="736600"/>
            <a:ext cx="720725" cy="7540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sp>
        <p:nvSpPr>
          <p:cNvPr id="24580" name="内容占位符 1"/>
          <p:cNvSpPr txBox="1"/>
          <p:nvPr/>
        </p:nvSpPr>
        <p:spPr bwMode="auto">
          <a:xfrm>
            <a:off x="223838" y="1295400"/>
            <a:ext cx="11788775"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marR="0" lvl="0" indent="0">
              <a:lnSpc>
                <a:spcPct val="120000"/>
              </a:lnSpc>
              <a:spcBef>
                <a:spcPct val="0"/>
              </a:spcBef>
              <a:buNone/>
            </a:pPr>
            <a:r>
              <a:rPr lang="en-US" altLang="zh-CN" sz="2800" b="1" spc="0">
                <a:latin typeface="Times New Roman" panose="02020603050405020304" pitchFamily="18" charset="0"/>
                <a:ea typeface="楷体" panose="02010609060101010101" pitchFamily="49" charset="-122"/>
              </a:rPr>
              <a:t>(2) </a:t>
            </a:r>
            <a:r>
              <a:rPr lang="zh-CN" altLang="zh-CN" sz="2800" b="1" spc="0">
                <a:latin typeface="Times New Roman" panose="02020603050405020304" pitchFamily="18" charset="0"/>
                <a:ea typeface="楷体" panose="02010609060101010101" pitchFamily="49" charset="-122"/>
              </a:rPr>
              <a:t>据统计，某脐橙的果实横径</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单位：</a:t>
            </a:r>
            <a:r>
              <a:rPr lang="en-US" altLang="zh-CN" sz="2800" b="1" spc="0">
                <a:latin typeface="Times New Roman" panose="02020603050405020304" pitchFamily="18" charset="0"/>
                <a:ea typeface="楷体" panose="02010609060101010101" pitchFamily="49" charset="-122"/>
              </a:rPr>
              <a:t>mm)</a:t>
            </a:r>
            <a:r>
              <a:rPr lang="zh-CN" altLang="zh-CN" sz="2800" b="1" spc="0">
                <a:latin typeface="Times New Roman" panose="02020603050405020304" pitchFamily="18" charset="0"/>
                <a:ea typeface="楷体" panose="02010609060101010101" pitchFamily="49" charset="-122"/>
              </a:rPr>
              <a:t>服从正态分布</a:t>
            </a:r>
            <a:r>
              <a:rPr lang="en-US" altLang="zh-CN" sz="2800" b="1" i="1" spc="0">
                <a:latin typeface="Times New Roman" panose="02020603050405020304" pitchFamily="18" charset="0"/>
                <a:ea typeface="楷体" panose="02010609060101010101" pitchFamily="49" charset="-122"/>
              </a:rPr>
              <a:t>N</a:t>
            </a:r>
            <a:r>
              <a:rPr lang="en-US" altLang="zh-CN" sz="2800" b="1" spc="0">
                <a:latin typeface="Times New Roman" panose="02020603050405020304" pitchFamily="18" charset="0"/>
                <a:ea typeface="楷体" panose="02010609060101010101" pitchFamily="49" charset="-122"/>
              </a:rPr>
              <a:t>(80</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5</a:t>
            </a:r>
            <a:r>
              <a:rPr lang="en-US" altLang="zh-CN" sz="2800" b="1" spc="0" baseline="30000">
                <a:latin typeface="Times New Roman" panose="02020603050405020304" pitchFamily="18" charset="0"/>
                <a:ea typeface="楷体" panose="02010609060101010101" pitchFamily="49" charset="-122"/>
              </a:rPr>
              <a:t>2</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，则果实横径在</a:t>
            </a:r>
            <a:r>
              <a:rPr lang="en-US" altLang="zh-CN" sz="2800" b="1" spc="0">
                <a:latin typeface="Times New Roman" panose="02020603050405020304" pitchFamily="18" charset="0"/>
                <a:ea typeface="楷体" panose="02010609060101010101" pitchFamily="49" charset="-122"/>
              </a:rPr>
              <a:t>[75</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90]</a:t>
            </a:r>
            <a:r>
              <a:rPr lang="zh-CN" altLang="zh-CN" sz="2800" b="1" spc="0">
                <a:latin typeface="Times New Roman" panose="02020603050405020304" pitchFamily="18" charset="0"/>
                <a:ea typeface="楷体" panose="02010609060101010101" pitchFamily="49" charset="-122"/>
              </a:rPr>
              <a:t>内的概率为</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　　</a:t>
            </a:r>
            <a:r>
              <a:rPr lang="en-US" altLang="zh-CN" sz="2800" b="1" spc="0">
                <a:latin typeface="Times New Roman" panose="02020603050405020304" pitchFamily="18" charset="0"/>
                <a:ea typeface="楷体" panose="02010609060101010101" pitchFamily="49" charset="-122"/>
              </a:rPr>
              <a:t>)</a:t>
            </a:r>
            <a:endParaRPr lang="zh-CN" altLang="zh-CN" sz="1000">
              <a:latin typeface="Times New Roman" panose="02020603050405020304" pitchFamily="18" charset="0"/>
              <a:ea typeface="楷体" panose="02010609060101010101" pitchFamily="49" charset="-122"/>
            </a:endParaRPr>
          </a:p>
          <a:p>
            <a:pPr marL="0" marR="0" lvl="0" indent="0">
              <a:lnSpc>
                <a:spcPct val="120000"/>
              </a:lnSpc>
              <a:spcBef>
                <a:spcPct val="0"/>
              </a:spcBef>
              <a:buNone/>
            </a:pPr>
            <a:r>
              <a:rPr lang="zh-CN" altLang="zh-CN" sz="2800" b="1" spc="0">
                <a:latin typeface="Times New Roman" panose="02020603050405020304" pitchFamily="18" charset="0"/>
                <a:ea typeface="楷体" panose="02010609060101010101" pitchFamily="49" charset="-122"/>
              </a:rPr>
              <a:t>附</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若</a:t>
            </a:r>
            <a:r>
              <a:rPr lang="en-US" altLang="zh-CN" sz="2800" b="1" i="1" spc="0">
                <a:latin typeface="Times New Roman" panose="02020603050405020304" pitchFamily="18" charset="0"/>
                <a:ea typeface="楷体" panose="02010609060101010101" pitchFamily="49" charset="-122"/>
              </a:rPr>
              <a:t>X</a:t>
            </a:r>
            <a:r>
              <a:rPr lang="zh-CN"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N</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μ</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σ</a:t>
            </a:r>
            <a:r>
              <a:rPr lang="en-US" altLang="zh-CN" sz="2800" b="1" spc="0" baseline="30000">
                <a:latin typeface="Times New Roman" panose="02020603050405020304" pitchFamily="18" charset="0"/>
                <a:ea typeface="楷体" panose="02010609060101010101" pitchFamily="49" charset="-122"/>
              </a:rPr>
              <a:t>2</a:t>
            </a:r>
            <a:r>
              <a:rPr lang="en-US" altLang="zh-CN" sz="2800" b="1" spc="0">
                <a:latin typeface="Times New Roman" panose="02020603050405020304" pitchFamily="18" charset="0"/>
                <a:ea typeface="楷体" panose="02010609060101010101" pitchFamily="49" charset="-122"/>
              </a:rPr>
              <a:t>), </a:t>
            </a:r>
            <a:r>
              <a:rPr lang="zh-CN" altLang="zh-CN" sz="2800" b="1" spc="0">
                <a:latin typeface="Times New Roman" panose="02020603050405020304" pitchFamily="18" charset="0"/>
                <a:ea typeface="楷体" panose="02010609060101010101" pitchFamily="49" charset="-122"/>
              </a:rPr>
              <a:t>则</a:t>
            </a:r>
            <a:r>
              <a:rPr lang="en-US" altLang="zh-CN" sz="2800" b="1" i="1" spc="0">
                <a:latin typeface="Times New Roman" panose="02020603050405020304" pitchFamily="18" charset="0"/>
                <a:ea typeface="楷体" panose="02010609060101010101" pitchFamily="49" charset="-122"/>
              </a:rPr>
              <a:t>P</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μ</a:t>
            </a:r>
            <a:r>
              <a:rPr lang="zh-CN"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σ</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X</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μ</a:t>
            </a:r>
            <a:r>
              <a:rPr lang="zh-CN"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σ</a:t>
            </a:r>
            <a:r>
              <a:rPr lang="en-US" altLang="zh-CN" sz="2800" b="1" spc="0">
                <a:latin typeface="Times New Roman" panose="02020603050405020304" pitchFamily="18" charset="0"/>
                <a:ea typeface="楷体" panose="02010609060101010101" pitchFamily="49" charset="-122"/>
              </a:rPr>
              <a:t>)≈0.6827, </a:t>
            </a:r>
            <a:r>
              <a:rPr lang="en-US" altLang="zh-CN" sz="2800" b="1" i="1" spc="0">
                <a:latin typeface="Times New Roman" panose="02020603050405020304" pitchFamily="18" charset="0"/>
                <a:ea typeface="楷体" panose="02010609060101010101" pitchFamily="49" charset="-122"/>
              </a:rPr>
              <a:t>P</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μ</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2</a:t>
            </a:r>
            <a:r>
              <a:rPr lang="en-US" altLang="zh-CN" sz="2800" b="1" i="1" spc="0">
                <a:latin typeface="Times New Roman" panose="02020603050405020304" pitchFamily="18" charset="0"/>
                <a:ea typeface="楷体" panose="02010609060101010101" pitchFamily="49" charset="-122"/>
              </a:rPr>
              <a:t>σ</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X</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μ</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2</a:t>
            </a:r>
            <a:r>
              <a:rPr lang="en-US" altLang="zh-CN" sz="2800" b="1" i="1" spc="0">
                <a:latin typeface="Times New Roman" panose="02020603050405020304" pitchFamily="18" charset="0"/>
                <a:ea typeface="楷体" panose="02010609060101010101" pitchFamily="49" charset="-122"/>
              </a:rPr>
              <a:t>σ</a:t>
            </a:r>
            <a:r>
              <a:rPr lang="en-US" altLang="zh-CN" sz="2800" b="1" spc="0">
                <a:latin typeface="Times New Roman" panose="02020603050405020304" pitchFamily="18" charset="0"/>
                <a:ea typeface="楷体" panose="02010609060101010101" pitchFamily="49" charset="-122"/>
              </a:rPr>
              <a:t>)≈0.9545.</a:t>
            </a:r>
            <a:endParaRPr lang="zh-CN" altLang="zh-CN" sz="1000">
              <a:latin typeface="Times New Roman" panose="02020603050405020304" pitchFamily="18" charset="0"/>
              <a:ea typeface="楷体" panose="02010609060101010101" pitchFamily="49" charset="-122"/>
            </a:endParaRPr>
          </a:p>
          <a:p>
            <a:pPr marL="0" marR="0" lvl="0" indent="0">
              <a:lnSpc>
                <a:spcPct val="120000"/>
              </a:lnSpc>
              <a:spcBef>
                <a:spcPct val="0"/>
              </a:spcBef>
              <a:buNone/>
            </a:pPr>
            <a:r>
              <a:rPr lang="en-US" altLang="zh-CN" sz="2800" b="1" spc="0">
                <a:latin typeface="Times New Roman" panose="02020603050405020304" pitchFamily="18" charset="0"/>
                <a:ea typeface="楷体" panose="02010609060101010101" pitchFamily="49" charset="-122"/>
              </a:rPr>
              <a:t>A. 0.6827     	B. 0.8413</a:t>
            </a:r>
            <a:r>
              <a:rPr lang="en-US" altLang="zh-CN" sz="1050" spc="0">
                <a:latin typeface="Times New Roman" panose="02020603050405020304" pitchFamily="18" charset="0"/>
                <a:ea typeface="楷体" panose="02010609060101010101" pitchFamily="49" charset="-122"/>
              </a:rPr>
              <a:t>                                  </a:t>
            </a:r>
            <a:r>
              <a:rPr lang="en-US" altLang="zh-CN" sz="2800" b="1" spc="0">
                <a:latin typeface="Times New Roman" panose="02020603050405020304" pitchFamily="18" charset="0"/>
                <a:ea typeface="楷体" panose="02010609060101010101" pitchFamily="49" charset="-122"/>
              </a:rPr>
              <a:t>C. 0.8186  	      D. 0.9545</a:t>
            </a:r>
            <a:endParaRPr lang="zh-CN" altLang="zh-CN" sz="1000">
              <a:latin typeface="Times New Roman" panose="02020603050405020304" pitchFamily="18" charset="0"/>
              <a:ea typeface="楷体" panose="02010609060101010101" pitchFamily="49" charset="-122"/>
            </a:endParaRPr>
          </a:p>
        </p:txBody>
      </p:sp>
      <p:graphicFrame>
        <p:nvGraphicFramePr>
          <p:cNvPr id="24581" name="对象 1"/>
          <p:cNvGraphicFramePr>
            <a:graphicFrameLocks noChangeAspect="1"/>
          </p:cNvGraphicFramePr>
          <p:nvPr/>
        </p:nvGraphicFramePr>
        <p:xfrm>
          <a:off x="381000" y="3606800"/>
          <a:ext cx="10375900" cy="2589213"/>
        </p:xfrm>
        <a:graphic>
          <a:graphicData uri="http://schemas.openxmlformats.org/presentationml/2006/ole">
            <mc:AlternateContent xmlns:mc="http://schemas.openxmlformats.org/markup-compatibility/2006">
              <mc:Choice xmlns:v="urn:schemas-microsoft-com:vml" Requires="v">
                <p:oleObj spid="_x0000_s1057" name="Document" r:id="rId1" imgW="10708005" imgH="2665730" progId="Word.Document.8">
                  <p:embed/>
                </p:oleObj>
              </mc:Choice>
              <mc:Fallback>
                <p:oleObj name="Document" r:id="rId1" imgW="10708005" imgH="2665730" progId="Word.Document.8">
                  <p:embed/>
                  <p:pic>
                    <p:nvPicPr>
                      <p:cNvPr id="0" name="OLE substitute image"/>
                      <p:cNvPicPr/>
                      <p:nvPr/>
                    </p:nvPicPr>
                    <p:blipFill>
                      <a:blip r:embed="rId2"/>
                      <a:stretch>
                        <a:fillRect/>
                      </a:stretch>
                    </p:blipFill>
                    <p:spPr>
                      <a:xfrm>
                        <a:off x="381000" y="3606800"/>
                        <a:ext cx="10375900" cy="2589213"/>
                      </a:xfrm>
                      <a:prstGeom prst="rect">
                        <a:avLst/>
                      </a:prstGeom>
                      <a:noFill/>
                      <a:ln>
                        <a:noFill/>
                        <a:miter lim="800000"/>
                        <a:headEnd/>
                        <a:tailEnd/>
                      </a:ln>
                    </p:spPr>
                  </p:pic>
                </p:oleObj>
              </mc:Fallback>
            </mc:AlternateContent>
          </a:graphicData>
        </a:graphic>
      </p:graphicFrame>
      <p:pic>
        <p:nvPicPr>
          <p:cNvPr id="24582" name="Picture 2" descr="AP9"/>
          <p:cNvPicPr>
            <a:picLocks noChangeAspect="1"/>
          </p:cNvPicPr>
          <p:nvPr/>
        </p:nvPicPr>
        <p:blipFill>
          <a:blip r:embed="rId3"/>
          <a:stretch>
            <a:fillRect/>
          </a:stretch>
        </p:blipFill>
        <p:spPr>
          <a:xfrm>
            <a:off x="8077200" y="4876800"/>
            <a:ext cx="3581400" cy="1935163"/>
          </a:xfrm>
          <a:prstGeom prst="rect">
            <a:avLst/>
          </a:prstGeom>
          <a:noFill/>
          <a:ln>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blinds(horizontal)">
                                      <p:cBhvr>
                                        <p:cTn id="7" dur="500"/>
                                        <p:tgtEl>
                                          <p:spTgt spid="2457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458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45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内容占位符 1"/>
          <p:cNvSpPr>
            <a:spLocks noGrp="1"/>
          </p:cNvSpPr>
          <p:nvPr>
            <p:ph idx="1"/>
          </p:nvPr>
        </p:nvSpPr>
        <p:spPr>
          <a:xfrm>
            <a:off x="127000" y="120650"/>
            <a:ext cx="11982450" cy="1254125"/>
          </a:xfrm>
          <a:prstGeom prst="rect">
            <a:avLst/>
          </a:prstGeom>
        </p:spPr>
        <p:txBody>
          <a:bodyPr vert="horz" wrap="square" lIns="91440" tIns="45720" rIns="91440" bIns="45720" numCol="1" anchor="t" anchorCtr="0" compatLnSpc="1">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marR="0" lvl="0" indent="0">
              <a:lnSpc>
                <a:spcPct val="120000"/>
              </a:lnSpc>
              <a:buNone/>
            </a:pPr>
            <a:r>
              <a:rPr lang="zh-CN" altLang="en-US" sz="2800" b="1" spc="0">
                <a:solidFill>
                  <a:srgbClr val="00B0F0"/>
                </a:solidFill>
                <a:latin typeface="Times New Roman" panose="02020603050405020304" pitchFamily="18" charset="0"/>
                <a:ea typeface="楷体" panose="02010609060101010101" pitchFamily="49" charset="-122"/>
              </a:rPr>
              <a:t>例</a:t>
            </a:r>
            <a:r>
              <a:rPr lang="en-US" altLang="zh-CN" sz="2800" b="1" spc="0">
                <a:solidFill>
                  <a:srgbClr val="00B0F0"/>
                </a:solidFill>
                <a:latin typeface="Times New Roman" panose="02020603050405020304" pitchFamily="18" charset="0"/>
                <a:ea typeface="楷体" panose="02010609060101010101" pitchFamily="49" charset="-122"/>
              </a:rPr>
              <a:t>2 </a:t>
            </a:r>
            <a:r>
              <a:rPr lang="en-US" altLang="zh-CN" sz="2800" b="1" spc="0">
                <a:latin typeface="Times New Roman" panose="02020603050405020304" pitchFamily="18" charset="0"/>
                <a:ea typeface="楷体" panose="02010609060101010101" pitchFamily="49" charset="-122"/>
              </a:rPr>
              <a:t>(1)</a:t>
            </a:r>
            <a:r>
              <a:rPr lang="zh-CN" altLang="zh-CN" sz="2800" b="1" spc="0">
                <a:latin typeface="Times New Roman" panose="02020603050405020304" pitchFamily="18" charset="0"/>
                <a:ea typeface="楷体" panose="02010609060101010101" pitchFamily="49" charset="-122"/>
              </a:rPr>
              <a:t>已知随机变量</a:t>
            </a:r>
            <a:r>
              <a:rPr lang="en-US" altLang="zh-CN" sz="2800" b="1" i="1" spc="0">
                <a:latin typeface="Times New Roman" panose="02020603050405020304" pitchFamily="18" charset="0"/>
                <a:ea typeface="楷体" panose="02010609060101010101" pitchFamily="49" charset="-122"/>
              </a:rPr>
              <a:t>ξ</a:t>
            </a:r>
            <a:r>
              <a:rPr lang="zh-CN" altLang="zh-CN" sz="2800" b="1" spc="0">
                <a:latin typeface="Times New Roman" panose="02020603050405020304" pitchFamily="18" charset="0"/>
                <a:ea typeface="楷体" panose="02010609060101010101" pitchFamily="49" charset="-122"/>
              </a:rPr>
              <a:t>服从正态分布</a:t>
            </a:r>
            <a:r>
              <a:rPr lang="en-US" altLang="zh-CN" sz="2800" b="1" i="1" spc="0">
                <a:latin typeface="Times New Roman" panose="02020603050405020304" pitchFamily="18" charset="0"/>
                <a:ea typeface="楷体" panose="02010609060101010101" pitchFamily="49" charset="-122"/>
              </a:rPr>
              <a:t>N</a:t>
            </a:r>
            <a:r>
              <a:rPr lang="en-US" altLang="zh-CN" sz="2800" b="1" spc="0">
                <a:latin typeface="Times New Roman" panose="02020603050405020304" pitchFamily="18" charset="0"/>
                <a:ea typeface="楷体" panose="02010609060101010101" pitchFamily="49" charset="-122"/>
              </a:rPr>
              <a:t>(2, </a:t>
            </a:r>
            <a:r>
              <a:rPr lang="en-US" altLang="zh-CN" sz="2800" b="1" i="1" spc="0">
                <a:latin typeface="Times New Roman" panose="02020603050405020304" pitchFamily="18" charset="0"/>
                <a:ea typeface="楷体" panose="02010609060101010101" pitchFamily="49" charset="-122"/>
              </a:rPr>
              <a:t>σ</a:t>
            </a:r>
            <a:r>
              <a:rPr lang="en-US" altLang="zh-CN" sz="2800" b="1" spc="0" baseline="30000">
                <a:latin typeface="Times New Roman" panose="02020603050405020304" pitchFamily="18" charset="0"/>
                <a:ea typeface="楷体" panose="02010609060101010101" pitchFamily="49" charset="-122"/>
              </a:rPr>
              <a:t>2</a:t>
            </a:r>
            <a:r>
              <a:rPr lang="en-US" altLang="zh-CN" sz="2800" b="1" spc="0">
                <a:latin typeface="Times New Roman" panose="02020603050405020304" pitchFamily="18" charset="0"/>
                <a:ea typeface="楷体" panose="02010609060101010101" pitchFamily="49" charset="-122"/>
              </a:rPr>
              <a:t>), </a:t>
            </a:r>
            <a:r>
              <a:rPr lang="zh-CN" altLang="zh-CN" sz="2800" b="1" spc="0">
                <a:latin typeface="Times New Roman" panose="02020603050405020304" pitchFamily="18" charset="0"/>
                <a:ea typeface="楷体" panose="02010609060101010101" pitchFamily="49" charset="-122"/>
              </a:rPr>
              <a:t>且</a:t>
            </a:r>
            <a:r>
              <a:rPr lang="en-US" altLang="zh-CN" sz="2800" b="1" i="1" spc="0">
                <a:latin typeface="Times New Roman" panose="02020603050405020304" pitchFamily="18" charset="0"/>
                <a:ea typeface="楷体" panose="02010609060101010101" pitchFamily="49" charset="-122"/>
              </a:rPr>
              <a:t>P</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ξ</a:t>
            </a:r>
            <a:r>
              <a:rPr lang="en-US" altLang="zh-CN" sz="2800" b="1" spc="0">
                <a:latin typeface="Times New Roman" panose="02020603050405020304" pitchFamily="18" charset="0"/>
                <a:ea typeface="楷体" panose="02010609060101010101" pitchFamily="49" charset="-122"/>
              </a:rPr>
              <a:t>&lt;4)</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0.8, </a:t>
            </a:r>
            <a:r>
              <a:rPr lang="zh-CN" altLang="zh-CN" sz="2800" b="1" spc="0">
                <a:latin typeface="Times New Roman" panose="02020603050405020304" pitchFamily="18" charset="0"/>
                <a:ea typeface="楷体" panose="02010609060101010101" pitchFamily="49" charset="-122"/>
              </a:rPr>
              <a:t>则</a:t>
            </a:r>
            <a:r>
              <a:rPr lang="en-US" altLang="zh-CN" sz="2800" b="1" i="1" spc="0">
                <a:latin typeface="Times New Roman" panose="02020603050405020304" pitchFamily="18" charset="0"/>
                <a:ea typeface="楷体" panose="02010609060101010101" pitchFamily="49" charset="-122"/>
              </a:rPr>
              <a:t>P</a:t>
            </a:r>
            <a:r>
              <a:rPr lang="en-US" altLang="zh-CN" sz="2800" b="1" spc="0">
                <a:latin typeface="Times New Roman" panose="02020603050405020304" pitchFamily="18" charset="0"/>
                <a:ea typeface="楷体" panose="02010609060101010101" pitchFamily="49" charset="-122"/>
              </a:rPr>
              <a:t>(0&lt;</a:t>
            </a:r>
            <a:r>
              <a:rPr lang="en-US" altLang="zh-CN" sz="2800" b="1" i="1" spc="0">
                <a:latin typeface="Times New Roman" panose="02020603050405020304" pitchFamily="18" charset="0"/>
                <a:ea typeface="楷体" panose="02010609060101010101" pitchFamily="49" charset="-122"/>
              </a:rPr>
              <a:t>ξ</a:t>
            </a:r>
            <a:r>
              <a:rPr lang="en-US" altLang="zh-CN" sz="2800" b="1" spc="0">
                <a:latin typeface="Times New Roman" panose="02020603050405020304" pitchFamily="18" charset="0"/>
                <a:ea typeface="楷体" panose="02010609060101010101" pitchFamily="49" charset="-122"/>
              </a:rPr>
              <a:t>&lt;2)</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   )</a:t>
            </a:r>
            <a:endParaRPr lang="zh-CN" altLang="zh-CN" sz="1000">
              <a:latin typeface="Times New Roman" panose="02020603050405020304" pitchFamily="18" charset="0"/>
              <a:ea typeface="楷体" panose="02010609060101010101" pitchFamily="49" charset="-122"/>
            </a:endParaRPr>
          </a:p>
          <a:p>
            <a:pPr marL="0" marR="0" lvl="0" indent="0">
              <a:lnSpc>
                <a:spcPct val="120000"/>
              </a:lnSpc>
              <a:buNone/>
            </a:pPr>
            <a:r>
              <a:rPr lang="en-US" altLang="zh-CN" sz="2800" b="1" spc="0">
                <a:latin typeface="Times New Roman" panose="02020603050405020304" pitchFamily="18" charset="0"/>
                <a:ea typeface="楷体" panose="02010609060101010101" pitchFamily="49" charset="-122"/>
              </a:rPr>
              <a:t> A. 0.6  	  B. 0.4</a:t>
            </a:r>
            <a:r>
              <a:rPr lang="en-US" altLang="zh-CN" sz="1050" spc="0">
                <a:latin typeface="Times New Roman" panose="02020603050405020304" pitchFamily="18" charset="0"/>
                <a:ea typeface="楷体" panose="02010609060101010101" pitchFamily="49" charset="-122"/>
              </a:rPr>
              <a:t>                      </a:t>
            </a:r>
            <a:r>
              <a:rPr lang="en-US" altLang="zh-CN" sz="2800" b="1" spc="0">
                <a:latin typeface="Times New Roman" panose="02020603050405020304" pitchFamily="18" charset="0"/>
                <a:ea typeface="楷体" panose="02010609060101010101" pitchFamily="49" charset="-122"/>
              </a:rPr>
              <a:t>C. 0.3  	     D. 0.2</a:t>
            </a:r>
            <a:endParaRPr lang="zh-CN" altLang="zh-CN" sz="1000">
              <a:latin typeface="Times New Roman" panose="02020603050405020304" pitchFamily="18" charset="0"/>
              <a:ea typeface="楷体" panose="02010609060101010101" pitchFamily="49" charset="-122"/>
            </a:endParaRPr>
          </a:p>
        </p:txBody>
      </p:sp>
      <p:sp>
        <p:nvSpPr>
          <p:cNvPr id="25603" name="TextBox 34"/>
          <p:cNvSpPr txBox="1"/>
          <p:nvPr/>
        </p:nvSpPr>
        <p:spPr>
          <a:xfrm>
            <a:off x="3581400" y="736600"/>
            <a:ext cx="720725" cy="7540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sp>
        <p:nvSpPr>
          <p:cNvPr id="25604" name="内容占位符 1"/>
          <p:cNvSpPr txBox="1"/>
          <p:nvPr/>
        </p:nvSpPr>
        <p:spPr bwMode="auto">
          <a:xfrm>
            <a:off x="223838" y="1295400"/>
            <a:ext cx="11788775"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marR="0" lvl="0" indent="0">
              <a:lnSpc>
                <a:spcPct val="120000"/>
              </a:lnSpc>
              <a:spcBef>
                <a:spcPct val="0"/>
              </a:spcBef>
              <a:buNone/>
            </a:pPr>
            <a:r>
              <a:rPr lang="en-US" altLang="zh-CN" sz="2800" b="1" spc="0">
                <a:latin typeface="Times New Roman" panose="02020603050405020304" pitchFamily="18" charset="0"/>
                <a:ea typeface="楷体" panose="02010609060101010101" pitchFamily="49" charset="-122"/>
              </a:rPr>
              <a:t>(2) </a:t>
            </a:r>
            <a:r>
              <a:rPr lang="zh-CN" altLang="zh-CN" sz="2800" b="1" spc="0">
                <a:latin typeface="Times New Roman" panose="02020603050405020304" pitchFamily="18" charset="0"/>
                <a:ea typeface="楷体" panose="02010609060101010101" pitchFamily="49" charset="-122"/>
              </a:rPr>
              <a:t>据统计，某脐橙的果实横径</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单位：</a:t>
            </a:r>
            <a:r>
              <a:rPr lang="en-US" altLang="zh-CN" sz="2800" b="1" spc="0">
                <a:latin typeface="Times New Roman" panose="02020603050405020304" pitchFamily="18" charset="0"/>
                <a:ea typeface="楷体" panose="02010609060101010101" pitchFamily="49" charset="-122"/>
              </a:rPr>
              <a:t>mm)</a:t>
            </a:r>
            <a:r>
              <a:rPr lang="zh-CN" altLang="zh-CN" sz="2800" b="1" spc="0">
                <a:latin typeface="Times New Roman" panose="02020603050405020304" pitchFamily="18" charset="0"/>
                <a:ea typeface="楷体" panose="02010609060101010101" pitchFamily="49" charset="-122"/>
              </a:rPr>
              <a:t>服从正态分布</a:t>
            </a:r>
            <a:r>
              <a:rPr lang="en-US" altLang="zh-CN" sz="2800" b="1" i="1" spc="0">
                <a:latin typeface="Times New Roman" panose="02020603050405020304" pitchFamily="18" charset="0"/>
                <a:ea typeface="楷体" panose="02010609060101010101" pitchFamily="49" charset="-122"/>
              </a:rPr>
              <a:t>N</a:t>
            </a:r>
            <a:r>
              <a:rPr lang="en-US" altLang="zh-CN" sz="2800" b="1" spc="0">
                <a:latin typeface="Times New Roman" panose="02020603050405020304" pitchFamily="18" charset="0"/>
                <a:ea typeface="楷体" panose="02010609060101010101" pitchFamily="49" charset="-122"/>
              </a:rPr>
              <a:t>(80</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5</a:t>
            </a:r>
            <a:r>
              <a:rPr lang="en-US" altLang="zh-CN" sz="2800" b="1" spc="0" baseline="30000">
                <a:latin typeface="Times New Roman" panose="02020603050405020304" pitchFamily="18" charset="0"/>
                <a:ea typeface="楷体" panose="02010609060101010101" pitchFamily="49" charset="-122"/>
              </a:rPr>
              <a:t>2</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，则果实横径在</a:t>
            </a:r>
            <a:r>
              <a:rPr lang="en-US" altLang="zh-CN" sz="2800" b="1" spc="0">
                <a:latin typeface="Times New Roman" panose="02020603050405020304" pitchFamily="18" charset="0"/>
                <a:ea typeface="楷体" panose="02010609060101010101" pitchFamily="49" charset="-122"/>
              </a:rPr>
              <a:t>[75</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90]</a:t>
            </a:r>
            <a:r>
              <a:rPr lang="zh-CN" altLang="zh-CN" sz="2800" b="1" spc="0">
                <a:latin typeface="Times New Roman" panose="02020603050405020304" pitchFamily="18" charset="0"/>
                <a:ea typeface="楷体" panose="02010609060101010101" pitchFamily="49" charset="-122"/>
              </a:rPr>
              <a:t>内的概率为</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　　</a:t>
            </a:r>
            <a:r>
              <a:rPr lang="en-US" altLang="zh-CN" sz="2800" b="1" spc="0">
                <a:latin typeface="Times New Roman" panose="02020603050405020304" pitchFamily="18" charset="0"/>
                <a:ea typeface="楷体" panose="02010609060101010101" pitchFamily="49" charset="-122"/>
              </a:rPr>
              <a:t>)</a:t>
            </a:r>
            <a:endParaRPr lang="zh-CN" altLang="zh-CN" sz="1000">
              <a:latin typeface="Times New Roman" panose="02020603050405020304" pitchFamily="18" charset="0"/>
              <a:ea typeface="楷体" panose="02010609060101010101" pitchFamily="49" charset="-122"/>
            </a:endParaRPr>
          </a:p>
          <a:p>
            <a:pPr marL="0" marR="0" lvl="0" indent="0">
              <a:lnSpc>
                <a:spcPct val="120000"/>
              </a:lnSpc>
              <a:spcBef>
                <a:spcPct val="0"/>
              </a:spcBef>
              <a:buNone/>
            </a:pPr>
            <a:r>
              <a:rPr lang="zh-CN" altLang="zh-CN" sz="2800" b="1" spc="0">
                <a:latin typeface="Times New Roman" panose="02020603050405020304" pitchFamily="18" charset="0"/>
                <a:ea typeface="楷体" panose="02010609060101010101" pitchFamily="49" charset="-122"/>
              </a:rPr>
              <a:t>附</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若</a:t>
            </a:r>
            <a:r>
              <a:rPr lang="en-US" altLang="zh-CN" sz="2800" b="1" i="1" spc="0">
                <a:latin typeface="Times New Roman" panose="02020603050405020304" pitchFamily="18" charset="0"/>
                <a:ea typeface="楷体" panose="02010609060101010101" pitchFamily="49" charset="-122"/>
              </a:rPr>
              <a:t>X</a:t>
            </a:r>
            <a:r>
              <a:rPr lang="zh-CN"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N</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μ</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σ</a:t>
            </a:r>
            <a:r>
              <a:rPr lang="en-US" altLang="zh-CN" sz="2800" b="1" spc="0" baseline="30000">
                <a:latin typeface="Times New Roman" panose="02020603050405020304" pitchFamily="18" charset="0"/>
                <a:ea typeface="楷体" panose="02010609060101010101" pitchFamily="49" charset="-122"/>
              </a:rPr>
              <a:t>2</a:t>
            </a:r>
            <a:r>
              <a:rPr lang="en-US" altLang="zh-CN" sz="2800" b="1" spc="0">
                <a:latin typeface="Times New Roman" panose="02020603050405020304" pitchFamily="18" charset="0"/>
                <a:ea typeface="楷体" panose="02010609060101010101" pitchFamily="49" charset="-122"/>
              </a:rPr>
              <a:t>), </a:t>
            </a:r>
            <a:r>
              <a:rPr lang="zh-CN" altLang="zh-CN" sz="2800" b="1" spc="0">
                <a:latin typeface="Times New Roman" panose="02020603050405020304" pitchFamily="18" charset="0"/>
                <a:ea typeface="楷体" panose="02010609060101010101" pitchFamily="49" charset="-122"/>
              </a:rPr>
              <a:t>则</a:t>
            </a:r>
            <a:r>
              <a:rPr lang="en-US" altLang="zh-CN" sz="2800" b="1" i="1" spc="0">
                <a:latin typeface="Times New Roman" panose="02020603050405020304" pitchFamily="18" charset="0"/>
                <a:ea typeface="楷体" panose="02010609060101010101" pitchFamily="49" charset="-122"/>
              </a:rPr>
              <a:t>P</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μ</a:t>
            </a:r>
            <a:r>
              <a:rPr lang="zh-CN"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σ</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X</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μ</a:t>
            </a:r>
            <a:r>
              <a:rPr lang="zh-CN"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σ</a:t>
            </a:r>
            <a:r>
              <a:rPr lang="en-US" altLang="zh-CN" sz="2800" b="1" spc="0">
                <a:latin typeface="Times New Roman" panose="02020603050405020304" pitchFamily="18" charset="0"/>
                <a:ea typeface="楷体" panose="02010609060101010101" pitchFamily="49" charset="-122"/>
              </a:rPr>
              <a:t>)≈0.6827, </a:t>
            </a:r>
            <a:r>
              <a:rPr lang="en-US" altLang="zh-CN" sz="2800" b="1" i="1" spc="0">
                <a:latin typeface="Times New Roman" panose="02020603050405020304" pitchFamily="18" charset="0"/>
                <a:ea typeface="楷体" panose="02010609060101010101" pitchFamily="49" charset="-122"/>
              </a:rPr>
              <a:t>P</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μ</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2</a:t>
            </a:r>
            <a:r>
              <a:rPr lang="en-US" altLang="zh-CN" sz="2800" b="1" i="1" spc="0">
                <a:latin typeface="Times New Roman" panose="02020603050405020304" pitchFamily="18" charset="0"/>
                <a:ea typeface="楷体" panose="02010609060101010101" pitchFamily="49" charset="-122"/>
              </a:rPr>
              <a:t>σ</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X</a:t>
            </a:r>
            <a:r>
              <a:rPr lang="en-US" altLang="zh-CN" sz="2800" b="1" spc="0">
                <a:latin typeface="Times New Roman" panose="02020603050405020304" pitchFamily="18" charset="0"/>
                <a:ea typeface="楷体" panose="02010609060101010101" pitchFamily="49" charset="-122"/>
              </a:rPr>
              <a:t>≤</a:t>
            </a:r>
            <a:r>
              <a:rPr lang="en-US" altLang="zh-CN" sz="2800" b="1" i="1" spc="0">
                <a:latin typeface="Times New Roman" panose="02020603050405020304" pitchFamily="18" charset="0"/>
                <a:ea typeface="楷体" panose="02010609060101010101" pitchFamily="49" charset="-122"/>
              </a:rPr>
              <a:t>μ</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2</a:t>
            </a:r>
            <a:r>
              <a:rPr lang="en-US" altLang="zh-CN" sz="2800" b="1" i="1" spc="0">
                <a:latin typeface="Times New Roman" panose="02020603050405020304" pitchFamily="18" charset="0"/>
                <a:ea typeface="楷体" panose="02010609060101010101" pitchFamily="49" charset="-122"/>
              </a:rPr>
              <a:t>σ</a:t>
            </a:r>
            <a:r>
              <a:rPr lang="en-US" altLang="zh-CN" sz="2800" b="1" spc="0">
                <a:latin typeface="Times New Roman" panose="02020603050405020304" pitchFamily="18" charset="0"/>
                <a:ea typeface="楷体" panose="02010609060101010101" pitchFamily="49" charset="-122"/>
              </a:rPr>
              <a:t>)≈0.9545.</a:t>
            </a:r>
            <a:endParaRPr lang="zh-CN" altLang="zh-CN" sz="1000">
              <a:latin typeface="Times New Roman" panose="02020603050405020304" pitchFamily="18" charset="0"/>
              <a:ea typeface="楷体" panose="02010609060101010101" pitchFamily="49" charset="-122"/>
            </a:endParaRPr>
          </a:p>
          <a:p>
            <a:pPr marL="0" marR="0" lvl="0" indent="0">
              <a:lnSpc>
                <a:spcPct val="120000"/>
              </a:lnSpc>
              <a:spcBef>
                <a:spcPct val="0"/>
              </a:spcBef>
              <a:buNone/>
            </a:pPr>
            <a:r>
              <a:rPr lang="en-US" altLang="zh-CN" sz="2800" b="1" spc="0">
                <a:latin typeface="Times New Roman" panose="02020603050405020304" pitchFamily="18" charset="0"/>
                <a:ea typeface="楷体" panose="02010609060101010101" pitchFamily="49" charset="-122"/>
              </a:rPr>
              <a:t>A. 0.6827     	B. 0.8413</a:t>
            </a:r>
            <a:r>
              <a:rPr lang="en-US" altLang="zh-CN" sz="1050" spc="0">
                <a:latin typeface="Times New Roman" panose="02020603050405020304" pitchFamily="18" charset="0"/>
                <a:ea typeface="楷体" panose="02010609060101010101" pitchFamily="49" charset="-122"/>
              </a:rPr>
              <a:t>                                  </a:t>
            </a:r>
            <a:r>
              <a:rPr lang="en-US" altLang="zh-CN" sz="2800" b="1" spc="0">
                <a:latin typeface="Times New Roman" panose="02020603050405020304" pitchFamily="18" charset="0"/>
                <a:ea typeface="楷体" panose="02010609060101010101" pitchFamily="49" charset="-122"/>
              </a:rPr>
              <a:t>C. 0.8186  	      D. 0.9545</a:t>
            </a:r>
            <a:endParaRPr lang="zh-CN" altLang="zh-CN" sz="1000">
              <a:latin typeface="Times New Roman" panose="02020603050405020304" pitchFamily="18" charset="0"/>
              <a:ea typeface="楷体" panose="02010609060101010101" pitchFamily="49" charset="-122"/>
            </a:endParaRPr>
          </a:p>
        </p:txBody>
      </p:sp>
      <p:sp>
        <p:nvSpPr>
          <p:cNvPr id="25605" name="TextBox 34"/>
          <p:cNvSpPr txBox="1"/>
          <p:nvPr/>
        </p:nvSpPr>
        <p:spPr>
          <a:xfrm>
            <a:off x="5334000" y="2819400"/>
            <a:ext cx="720725" cy="7540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graphicFrame>
        <p:nvGraphicFramePr>
          <p:cNvPr id="25606" name="对象 1"/>
          <p:cNvGraphicFramePr>
            <a:graphicFrameLocks noChangeAspect="1"/>
          </p:cNvGraphicFramePr>
          <p:nvPr/>
        </p:nvGraphicFramePr>
        <p:xfrm>
          <a:off x="227013" y="3611563"/>
          <a:ext cx="11433175" cy="2617787"/>
        </p:xfrm>
        <a:graphic>
          <a:graphicData uri="http://schemas.openxmlformats.org/presentationml/2006/ole">
            <mc:AlternateContent xmlns:mc="http://schemas.openxmlformats.org/markup-compatibility/2006">
              <mc:Choice xmlns:v="urn:schemas-microsoft-com:vml" Requires="v">
                <p:oleObj spid="_x0000_s1058" name="Document" r:id="rId1" imgW="11983085" imgH="2703830" progId="Word.Document.8">
                  <p:embed/>
                </p:oleObj>
              </mc:Choice>
              <mc:Fallback>
                <p:oleObj name="Document" r:id="rId1" imgW="11983085" imgH="2703830" progId="Word.Document.8">
                  <p:embed/>
                  <p:pic>
                    <p:nvPicPr>
                      <p:cNvPr id="0" name="OLE substitute image"/>
                      <p:cNvPicPr/>
                      <p:nvPr/>
                    </p:nvPicPr>
                    <p:blipFill>
                      <a:blip r:embed="rId2"/>
                      <a:stretch>
                        <a:fillRect/>
                      </a:stretch>
                    </p:blipFill>
                    <p:spPr>
                      <a:xfrm>
                        <a:off x="227013" y="3611563"/>
                        <a:ext cx="11433175" cy="2617787"/>
                      </a:xfrm>
                      <a:prstGeom prst="rect">
                        <a:avLst/>
                      </a:prstGeom>
                      <a:noFill/>
                      <a:ln>
                        <a:noFill/>
                        <a:miter lim="800000"/>
                        <a:headEnd/>
                        <a:tailEnd/>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5"/>
                                        </p:tgtEl>
                                        <p:attrNameLst>
                                          <p:attrName>style.visibility</p:attrName>
                                        </p:attrNameLst>
                                      </p:cBhvr>
                                      <p:to>
                                        <p:strVal val="visible"/>
                                      </p:to>
                                    </p:set>
                                    <p:animEffect transition="in" filter="blinds(horizontal)">
                                      <p:cBhvr>
                                        <p:cTn id="7" dur="500"/>
                                        <p:tgtEl>
                                          <p:spTgt spid="2560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56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内容占位符 1"/>
          <p:cNvSpPr>
            <a:spLocks noGrp="1"/>
          </p:cNvSpPr>
          <p:nvPr>
            <p:ph idx="1"/>
          </p:nvPr>
        </p:nvSpPr>
        <p:spPr>
          <a:xfrm>
            <a:off x="381000" y="1524000"/>
            <a:ext cx="11430000" cy="4227513"/>
          </a:xfrm>
          <a:noFill/>
          <a:ln>
            <a:miter lim="800000"/>
          </a:ln>
        </p:spPr>
        <p:txBody>
          <a:bodyPr vert="horz" wrap="square" lIns="91440" tIns="45720" rIns="91440" bIns="45720" anchor="t" anchorCtr="0">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gn="ctr">
              <a:lnSpc>
                <a:spcPct val="150000"/>
              </a:lnSpc>
              <a:buNone/>
            </a:pPr>
            <a:r>
              <a:rPr lang="zh-CN" altLang="zh-CN" b="1">
                <a:solidFill>
                  <a:srgbClr val="FF0000"/>
                </a:solidFill>
                <a:latin typeface="Times New Roman" panose="02020603050405020304" pitchFamily="18" charset="0"/>
                <a:ea typeface="黑体" panose="02010609060101010101" pitchFamily="49" charset="-122"/>
              </a:rPr>
              <a:t>正态分布下两类常见的概率计算</a:t>
            </a:r>
            <a:endParaRPr lang="zh-CN" altLang="zh-CN" sz="1000">
              <a:solidFill>
                <a:srgbClr val="FF0000"/>
              </a:solidFill>
              <a:latin typeface="宋体" panose="02010600030101010101" pitchFamily="2" charset="-122"/>
              <a:ea typeface="黑体" panose="02010609060101010101" pitchFamily="49" charset="-122"/>
            </a:endParaRPr>
          </a:p>
          <a:p>
            <a:pPr marL="0" lvl="0" indent="0" algn="just">
              <a:lnSpc>
                <a:spcPct val="150000"/>
              </a:lnSpc>
              <a:buNone/>
            </a:pPr>
            <a:r>
              <a:rPr lang="en-US" altLang="zh-CN" b="1">
                <a:solidFill>
                  <a:srgbClr val="FF0000"/>
                </a:solidFill>
                <a:latin typeface="Times New Roman" panose="02020603050405020304" pitchFamily="18" charset="0"/>
                <a:ea typeface="仿宋_GB2312" pitchFamily="49" charset="-122"/>
              </a:rPr>
              <a:t>(1)</a:t>
            </a:r>
            <a:r>
              <a:rPr lang="zh-CN" altLang="zh-CN" b="1">
                <a:solidFill>
                  <a:srgbClr val="FF0000"/>
                </a:solidFill>
                <a:latin typeface="Times New Roman" panose="02020603050405020304" pitchFamily="18" charset="0"/>
                <a:ea typeface="仿宋_GB2312" pitchFamily="49" charset="-122"/>
              </a:rPr>
              <a:t>利用正态密度曲线的对称性研究相关概率问题，涉及的知识主要是正态曲线关于直线</a:t>
            </a:r>
            <a:r>
              <a:rPr lang="en-US" altLang="zh-CN" b="1" i="1">
                <a:solidFill>
                  <a:srgbClr val="FF0000"/>
                </a:solidFill>
                <a:latin typeface="Times New Roman" panose="02020603050405020304" pitchFamily="18" charset="0"/>
                <a:ea typeface="仿宋_GB2312" pitchFamily="49" charset="-122"/>
              </a:rPr>
              <a:t>x</a:t>
            </a:r>
            <a:r>
              <a:rPr lang="zh-CN"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μ</a:t>
            </a:r>
            <a:r>
              <a:rPr lang="zh-CN" altLang="zh-CN" b="1">
                <a:solidFill>
                  <a:srgbClr val="FF0000"/>
                </a:solidFill>
                <a:latin typeface="Times New Roman" panose="02020603050405020304" pitchFamily="18" charset="0"/>
                <a:ea typeface="仿宋_GB2312" pitchFamily="49" charset="-122"/>
              </a:rPr>
              <a:t>对称，曲线与</a:t>
            </a:r>
            <a:r>
              <a:rPr lang="en-US" altLang="zh-CN" b="1" i="1">
                <a:solidFill>
                  <a:srgbClr val="FF0000"/>
                </a:solidFill>
                <a:latin typeface="Times New Roman" panose="02020603050405020304" pitchFamily="18" charset="0"/>
                <a:ea typeface="仿宋_GB2312" pitchFamily="49" charset="-122"/>
              </a:rPr>
              <a:t>x</a:t>
            </a:r>
            <a:r>
              <a:rPr lang="zh-CN" altLang="zh-CN" b="1">
                <a:solidFill>
                  <a:srgbClr val="FF0000"/>
                </a:solidFill>
                <a:latin typeface="Times New Roman" panose="02020603050405020304" pitchFamily="18" charset="0"/>
                <a:ea typeface="仿宋_GB2312" pitchFamily="49" charset="-122"/>
              </a:rPr>
              <a:t>轴之间的区域的面积为</a:t>
            </a:r>
            <a:r>
              <a:rPr lang="en-US" altLang="zh-CN" b="1">
                <a:solidFill>
                  <a:srgbClr val="FF0000"/>
                </a:solidFill>
                <a:latin typeface="Times New Roman" panose="02020603050405020304" pitchFamily="18" charset="0"/>
                <a:ea typeface="仿宋_GB2312" pitchFamily="49" charset="-122"/>
              </a:rPr>
              <a:t>1.</a:t>
            </a:r>
            <a:endParaRPr lang="zh-CN" altLang="zh-CN" sz="1000">
              <a:solidFill>
                <a:srgbClr val="FF0000"/>
              </a:solidFill>
              <a:latin typeface="宋体" panose="02010600030101010101" pitchFamily="2" charset="-122"/>
              <a:ea typeface="仿宋_GB2312" pitchFamily="49" charset="-122"/>
            </a:endParaRPr>
          </a:p>
          <a:p>
            <a:pPr marL="0" lvl="0" indent="0" algn="just">
              <a:lnSpc>
                <a:spcPct val="150000"/>
              </a:lnSpc>
              <a:buNone/>
            </a:pPr>
            <a:r>
              <a:rPr lang="en-US" altLang="zh-CN" b="1">
                <a:solidFill>
                  <a:srgbClr val="FF0000"/>
                </a:solidFill>
                <a:latin typeface="Times New Roman" panose="02020603050405020304" pitchFamily="18" charset="0"/>
                <a:ea typeface="仿宋_GB2312" pitchFamily="49" charset="-122"/>
              </a:rPr>
              <a:t>(2)</a:t>
            </a:r>
            <a:r>
              <a:rPr lang="zh-CN" altLang="zh-CN" b="1">
                <a:solidFill>
                  <a:srgbClr val="FF0000"/>
                </a:solidFill>
                <a:latin typeface="Times New Roman" panose="02020603050405020304" pitchFamily="18" charset="0"/>
                <a:ea typeface="仿宋_GB2312" pitchFamily="49" charset="-122"/>
              </a:rPr>
              <a:t>利用</a:t>
            </a:r>
            <a:r>
              <a:rPr lang="en-US" altLang="zh-CN" b="1">
                <a:solidFill>
                  <a:srgbClr val="FF0000"/>
                </a:solidFill>
                <a:latin typeface="Times New Roman" panose="02020603050405020304" pitchFamily="18" charset="0"/>
                <a:ea typeface="仿宋_GB2312" pitchFamily="49" charset="-122"/>
              </a:rPr>
              <a:t>3</a:t>
            </a:r>
            <a:r>
              <a:rPr lang="en-US" altLang="zh-CN" b="1" i="1">
                <a:solidFill>
                  <a:srgbClr val="FF0000"/>
                </a:solidFill>
                <a:latin typeface="Times New Roman" panose="02020603050405020304" pitchFamily="18" charset="0"/>
                <a:ea typeface="仿宋_GB2312" pitchFamily="49" charset="-122"/>
              </a:rPr>
              <a:t>σ</a:t>
            </a:r>
            <a:r>
              <a:rPr lang="zh-CN" altLang="zh-CN" b="1">
                <a:solidFill>
                  <a:srgbClr val="FF0000"/>
                </a:solidFill>
                <a:latin typeface="Times New Roman" panose="02020603050405020304" pitchFamily="18" charset="0"/>
                <a:ea typeface="仿宋_GB2312" pitchFamily="49" charset="-122"/>
              </a:rPr>
              <a:t>原则求概率问题时，要注意把给出的区间或范围与</a:t>
            </a:r>
            <a:r>
              <a:rPr lang="en-US" altLang="zh-CN" b="1" i="1">
                <a:solidFill>
                  <a:srgbClr val="FF0000"/>
                </a:solidFill>
                <a:latin typeface="Times New Roman" panose="02020603050405020304" pitchFamily="18" charset="0"/>
                <a:ea typeface="仿宋_GB2312" pitchFamily="49" charset="-122"/>
              </a:rPr>
              <a:t>μ</a:t>
            </a:r>
            <a:r>
              <a:rPr lang="zh-CN"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σ</a:t>
            </a:r>
            <a:r>
              <a:rPr lang="zh-CN" altLang="zh-CN" b="1">
                <a:solidFill>
                  <a:srgbClr val="FF0000"/>
                </a:solidFill>
                <a:latin typeface="Times New Roman" panose="02020603050405020304" pitchFamily="18" charset="0"/>
                <a:ea typeface="仿宋_GB2312" pitchFamily="49" charset="-122"/>
              </a:rPr>
              <a:t>进行对比联系，确定它们属于</a:t>
            </a:r>
            <a:r>
              <a:rPr lang="en-US"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μ</a:t>
            </a:r>
            <a:r>
              <a:rPr lang="zh-CN"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σ</a:t>
            </a:r>
            <a:r>
              <a:rPr lang="zh-CN"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μ</a:t>
            </a:r>
            <a:r>
              <a:rPr lang="zh-CN"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σ</a:t>
            </a:r>
            <a:r>
              <a:rPr lang="en-US" altLang="zh-CN" b="1">
                <a:solidFill>
                  <a:srgbClr val="FF0000"/>
                </a:solidFill>
                <a:latin typeface="Times New Roman" panose="02020603050405020304" pitchFamily="18" charset="0"/>
                <a:ea typeface="仿宋_GB2312" pitchFamily="49" charset="-122"/>
              </a:rPr>
              <a:t>]</a:t>
            </a:r>
            <a:r>
              <a:rPr lang="zh-CN" altLang="zh-CN" b="1">
                <a:solidFill>
                  <a:srgbClr val="FF0000"/>
                </a:solidFill>
                <a:latin typeface="Times New Roman" panose="02020603050405020304" pitchFamily="18" charset="0"/>
                <a:ea typeface="仿宋_GB2312" pitchFamily="49" charset="-122"/>
              </a:rPr>
              <a:t>，</a:t>
            </a:r>
            <a:r>
              <a:rPr lang="en-US"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μ</a:t>
            </a:r>
            <a:r>
              <a:rPr lang="zh-CN" altLang="zh-CN" b="1">
                <a:solidFill>
                  <a:srgbClr val="FF0000"/>
                </a:solidFill>
                <a:latin typeface="Times New Roman" panose="02020603050405020304" pitchFamily="18" charset="0"/>
                <a:ea typeface="仿宋_GB2312" pitchFamily="49" charset="-122"/>
              </a:rPr>
              <a:t>－</a:t>
            </a:r>
            <a:r>
              <a:rPr lang="en-US" altLang="zh-CN" b="1">
                <a:solidFill>
                  <a:srgbClr val="FF0000"/>
                </a:solidFill>
                <a:latin typeface="Times New Roman" panose="02020603050405020304" pitchFamily="18" charset="0"/>
                <a:ea typeface="仿宋_GB2312" pitchFamily="49" charset="-122"/>
              </a:rPr>
              <a:t>2</a:t>
            </a:r>
            <a:r>
              <a:rPr lang="en-US" altLang="zh-CN" b="1" i="1">
                <a:solidFill>
                  <a:srgbClr val="FF0000"/>
                </a:solidFill>
                <a:latin typeface="Times New Roman" panose="02020603050405020304" pitchFamily="18" charset="0"/>
                <a:ea typeface="仿宋_GB2312" pitchFamily="49" charset="-122"/>
              </a:rPr>
              <a:t>σ</a:t>
            </a:r>
            <a:r>
              <a:rPr lang="zh-CN"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μ</a:t>
            </a:r>
            <a:r>
              <a:rPr lang="zh-CN" altLang="zh-CN" b="1">
                <a:solidFill>
                  <a:srgbClr val="FF0000"/>
                </a:solidFill>
                <a:latin typeface="Times New Roman" panose="02020603050405020304" pitchFamily="18" charset="0"/>
                <a:ea typeface="仿宋_GB2312" pitchFamily="49" charset="-122"/>
              </a:rPr>
              <a:t>＋</a:t>
            </a:r>
            <a:r>
              <a:rPr lang="en-US" altLang="zh-CN" b="1">
                <a:solidFill>
                  <a:srgbClr val="FF0000"/>
                </a:solidFill>
                <a:latin typeface="Times New Roman" panose="02020603050405020304" pitchFamily="18" charset="0"/>
                <a:ea typeface="仿宋_GB2312" pitchFamily="49" charset="-122"/>
              </a:rPr>
              <a:t>2</a:t>
            </a:r>
            <a:r>
              <a:rPr lang="en-US" altLang="zh-CN" b="1" i="1">
                <a:solidFill>
                  <a:srgbClr val="FF0000"/>
                </a:solidFill>
                <a:latin typeface="Times New Roman" panose="02020603050405020304" pitchFamily="18" charset="0"/>
                <a:ea typeface="仿宋_GB2312" pitchFamily="49" charset="-122"/>
              </a:rPr>
              <a:t>σ</a:t>
            </a:r>
            <a:r>
              <a:rPr lang="en-US" altLang="zh-CN" b="1">
                <a:solidFill>
                  <a:srgbClr val="FF0000"/>
                </a:solidFill>
                <a:latin typeface="Times New Roman" panose="02020603050405020304" pitchFamily="18" charset="0"/>
                <a:ea typeface="仿宋_GB2312" pitchFamily="49" charset="-122"/>
              </a:rPr>
              <a:t>]</a:t>
            </a:r>
            <a:r>
              <a:rPr lang="zh-CN" altLang="zh-CN" b="1">
                <a:solidFill>
                  <a:srgbClr val="FF0000"/>
                </a:solidFill>
                <a:latin typeface="Times New Roman" panose="02020603050405020304" pitchFamily="18" charset="0"/>
                <a:ea typeface="仿宋_GB2312" pitchFamily="49" charset="-122"/>
              </a:rPr>
              <a:t>，</a:t>
            </a:r>
            <a:r>
              <a:rPr lang="en-US"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μ</a:t>
            </a:r>
            <a:r>
              <a:rPr lang="zh-CN" altLang="zh-CN" b="1">
                <a:solidFill>
                  <a:srgbClr val="FF0000"/>
                </a:solidFill>
                <a:latin typeface="Times New Roman" panose="02020603050405020304" pitchFamily="18" charset="0"/>
                <a:ea typeface="仿宋_GB2312" pitchFamily="49" charset="-122"/>
              </a:rPr>
              <a:t>－</a:t>
            </a:r>
            <a:r>
              <a:rPr lang="en-US" altLang="zh-CN" b="1">
                <a:solidFill>
                  <a:srgbClr val="FF0000"/>
                </a:solidFill>
                <a:latin typeface="Times New Roman" panose="02020603050405020304" pitchFamily="18" charset="0"/>
                <a:ea typeface="仿宋_GB2312" pitchFamily="49" charset="-122"/>
              </a:rPr>
              <a:t>3</a:t>
            </a:r>
            <a:r>
              <a:rPr lang="en-US" altLang="zh-CN" b="1" i="1">
                <a:solidFill>
                  <a:srgbClr val="FF0000"/>
                </a:solidFill>
                <a:latin typeface="Times New Roman" panose="02020603050405020304" pitchFamily="18" charset="0"/>
                <a:ea typeface="仿宋_GB2312" pitchFamily="49" charset="-122"/>
              </a:rPr>
              <a:t>σ</a:t>
            </a:r>
            <a:r>
              <a:rPr lang="zh-CN"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μ</a:t>
            </a:r>
            <a:r>
              <a:rPr lang="zh-CN" altLang="zh-CN" b="1">
                <a:solidFill>
                  <a:srgbClr val="FF0000"/>
                </a:solidFill>
                <a:latin typeface="Times New Roman" panose="02020603050405020304" pitchFamily="18" charset="0"/>
                <a:ea typeface="仿宋_GB2312" pitchFamily="49" charset="-122"/>
              </a:rPr>
              <a:t>＋</a:t>
            </a:r>
            <a:r>
              <a:rPr lang="en-US" altLang="zh-CN" b="1">
                <a:solidFill>
                  <a:srgbClr val="FF0000"/>
                </a:solidFill>
                <a:latin typeface="Times New Roman" panose="02020603050405020304" pitchFamily="18" charset="0"/>
                <a:ea typeface="仿宋_GB2312" pitchFamily="49" charset="-122"/>
              </a:rPr>
              <a:t>3</a:t>
            </a:r>
            <a:r>
              <a:rPr lang="en-US" altLang="zh-CN" b="1" i="1">
                <a:solidFill>
                  <a:srgbClr val="FF0000"/>
                </a:solidFill>
                <a:latin typeface="Times New Roman" panose="02020603050405020304" pitchFamily="18" charset="0"/>
                <a:ea typeface="仿宋_GB2312" pitchFamily="49" charset="-122"/>
              </a:rPr>
              <a:t>σ</a:t>
            </a:r>
            <a:r>
              <a:rPr lang="en-US" altLang="zh-CN" b="1">
                <a:solidFill>
                  <a:srgbClr val="FF0000"/>
                </a:solidFill>
                <a:latin typeface="Times New Roman" panose="02020603050405020304" pitchFamily="18" charset="0"/>
                <a:ea typeface="仿宋_GB2312" pitchFamily="49" charset="-122"/>
              </a:rPr>
              <a:t>]</a:t>
            </a:r>
            <a:r>
              <a:rPr lang="zh-CN" altLang="zh-CN" b="1">
                <a:solidFill>
                  <a:srgbClr val="FF0000"/>
                </a:solidFill>
                <a:latin typeface="Times New Roman" panose="02020603050405020304" pitchFamily="18" charset="0"/>
                <a:ea typeface="仿宋_GB2312" pitchFamily="49" charset="-122"/>
              </a:rPr>
              <a:t>中的哪一个</a:t>
            </a:r>
            <a:r>
              <a:rPr lang="en-US" altLang="zh-CN" b="1">
                <a:solidFill>
                  <a:srgbClr val="FF0000"/>
                </a:solidFill>
                <a:latin typeface="Times New Roman" panose="02020603050405020304" pitchFamily="18" charset="0"/>
                <a:ea typeface="仿宋_GB2312" pitchFamily="49" charset="-122"/>
              </a:rPr>
              <a:t>.</a:t>
            </a:r>
            <a:r>
              <a:rPr lang="zh-CN" altLang="zh-CN" b="1">
                <a:solidFill>
                  <a:srgbClr val="FF0000"/>
                </a:solidFill>
                <a:latin typeface="Times New Roman" panose="02020603050405020304" pitchFamily="18" charset="0"/>
                <a:ea typeface="仿宋_GB2312" pitchFamily="49" charset="-122"/>
              </a:rPr>
              <a:t>　</a:t>
            </a:r>
            <a:r>
              <a:rPr lang="en-US" altLang="zh-CN" b="1">
                <a:solidFill>
                  <a:srgbClr val="FF0000"/>
                </a:solidFill>
                <a:latin typeface="Times New Roman" panose="02020603050405020304" pitchFamily="18" charset="0"/>
                <a:ea typeface="Courier New" panose="02070309020205020404" pitchFamily="49" charset="0"/>
              </a:rPr>
              <a:t> </a:t>
            </a:r>
            <a:endParaRPr lang="zh-CN" altLang="zh-CN" sz="1000">
              <a:solidFill>
                <a:srgbClr val="FF0000"/>
              </a:solidFill>
              <a:latin typeface="宋体" panose="02010600030101010101" pitchFamily="2" charset="-122"/>
              <a:ea typeface="Courier New" panose="02070309020205020404" pitchFamily="49" charset="0"/>
            </a:endParaRPr>
          </a:p>
        </p:txBody>
      </p:sp>
      <p:graphicFrame>
        <p:nvGraphicFramePr>
          <p:cNvPr id="26627" name="对象 1"/>
          <p:cNvGraphicFramePr>
            <a:graphicFrameLocks noChangeAspect="1"/>
          </p:cNvGraphicFramePr>
          <p:nvPr/>
        </p:nvGraphicFramePr>
        <p:xfrm>
          <a:off x="192088" y="342900"/>
          <a:ext cx="11447462" cy="763588"/>
        </p:xfrm>
        <a:graphic>
          <a:graphicData uri="http://schemas.openxmlformats.org/presentationml/2006/ole">
            <mc:AlternateContent xmlns:mc="http://schemas.openxmlformats.org/markup-compatibility/2006">
              <mc:Choice xmlns:v="urn:schemas-microsoft-com:vml" Requires="v">
                <p:oleObj spid="_x0000_s1059" name="Document" r:id="rId1" imgW="11448415" imgH="766445" progId="Word.Document.8">
                  <p:embed/>
                </p:oleObj>
              </mc:Choice>
              <mc:Fallback>
                <p:oleObj name="Document" r:id="rId1" imgW="11448415" imgH="766445" progId="Word.Document.8">
                  <p:embed/>
                  <p:pic>
                    <p:nvPicPr>
                      <p:cNvPr id="0" name="OLE substitute image"/>
                      <p:cNvPicPr/>
                      <p:nvPr/>
                    </p:nvPicPr>
                    <p:blipFill>
                      <a:blip r:embed="rId2"/>
                      <a:stretch>
                        <a:fillRect/>
                      </a:stretch>
                    </p:blipFill>
                    <p:spPr>
                      <a:xfrm>
                        <a:off x="192088" y="342900"/>
                        <a:ext cx="11447462" cy="763588"/>
                      </a:xfrm>
                      <a:prstGeom prst="rect">
                        <a:avLst/>
                      </a:prstGeom>
                      <a:noFill/>
                      <a:ln>
                        <a:noFill/>
                        <a:miter lim="800000"/>
                        <a:headEnd/>
                        <a:tailEnd/>
                      </a:ln>
                    </p:spPr>
                  </p:pic>
                </p:oleObj>
              </mc:Fallback>
            </mc:AlternateContent>
          </a:graphicData>
        </a:graphic>
      </p:graphicFrame>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内容占位符 1"/>
          <p:cNvSpPr>
            <a:spLocks noGrp="1"/>
          </p:cNvSpPr>
          <p:nvPr>
            <p:ph idx="1"/>
          </p:nvPr>
        </p:nvSpPr>
        <p:spPr>
          <a:xfrm>
            <a:off x="152400" y="673100"/>
            <a:ext cx="11963400" cy="1127125"/>
          </a:xfrm>
          <a:noFill/>
          <a:ln>
            <a:miter lim="800000"/>
          </a:ln>
        </p:spPr>
        <p:txBody>
          <a:bodyPr vert="horz" wrap="square" lIns="91440" tIns="45720" rIns="91440" bIns="45720" anchor="t" anchorCtr="0">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None/>
            </a:pPr>
            <a:r>
              <a:rPr lang="en-US" altLang="zh-CN" b="1">
                <a:latin typeface="Times New Roman" panose="02020603050405020304" pitchFamily="18" charset="0"/>
                <a:ea typeface="楷体" panose="02010609060101010101" pitchFamily="49" charset="-122"/>
              </a:rPr>
              <a:t>1. </a:t>
            </a:r>
            <a:r>
              <a:rPr lang="zh-CN" altLang="zh-CN" b="1">
                <a:latin typeface="Times New Roman" panose="02020603050405020304" pitchFamily="18" charset="0"/>
                <a:ea typeface="楷体" panose="02010609060101010101" pitchFamily="49" charset="-122"/>
              </a:rPr>
              <a:t>已知随机变量</a:t>
            </a:r>
            <a:r>
              <a:rPr lang="en-US" altLang="zh-CN" b="1" i="1">
                <a:latin typeface="Times New Roman" panose="02020603050405020304" pitchFamily="18" charset="0"/>
                <a:ea typeface="楷体" panose="02010609060101010101" pitchFamily="49" charset="-122"/>
              </a:rPr>
              <a:t>X</a:t>
            </a:r>
            <a:r>
              <a:rPr lang="zh-CN"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N</a:t>
            </a:r>
            <a:r>
              <a:rPr lang="en-US" altLang="zh-CN" b="1">
                <a:latin typeface="Times New Roman" panose="02020603050405020304" pitchFamily="18" charset="0"/>
                <a:ea typeface="楷体" panose="02010609060101010101" pitchFamily="49" charset="-122"/>
              </a:rPr>
              <a:t>(2, </a:t>
            </a:r>
            <a:r>
              <a:rPr lang="en-US" altLang="zh-CN" b="1" i="1">
                <a:latin typeface="Times New Roman" panose="02020603050405020304" pitchFamily="18" charset="0"/>
                <a:ea typeface="楷体" panose="02010609060101010101" pitchFamily="49" charset="-122"/>
              </a:rPr>
              <a:t>σ</a:t>
            </a:r>
            <a:r>
              <a:rPr lang="en-US" altLang="zh-CN" b="1" baseline="30000">
                <a:latin typeface="Times New Roman" panose="02020603050405020304" pitchFamily="18" charset="0"/>
                <a:ea typeface="楷体" panose="02010609060101010101" pitchFamily="49" charset="-122"/>
              </a:rPr>
              <a:t>2</a:t>
            </a:r>
            <a:r>
              <a:rPr lang="en-US" altLang="zh-CN" b="1">
                <a:latin typeface="Times New Roman" panose="02020603050405020304" pitchFamily="18" charset="0"/>
                <a:ea typeface="楷体" panose="02010609060101010101" pitchFamily="49" charset="-122"/>
              </a:rPr>
              <a:t>), </a:t>
            </a:r>
            <a:r>
              <a:rPr lang="zh-CN" altLang="zh-CN" b="1">
                <a:latin typeface="Times New Roman" panose="02020603050405020304" pitchFamily="18" charset="0"/>
                <a:ea typeface="楷体" panose="02010609060101010101" pitchFamily="49" charset="-122"/>
              </a:rPr>
              <a:t>若</a:t>
            </a:r>
            <a:r>
              <a:rPr lang="en-US" altLang="zh-CN" b="1" i="1">
                <a:latin typeface="Times New Roman" panose="02020603050405020304" pitchFamily="18" charset="0"/>
                <a:ea typeface="楷体" panose="02010609060101010101" pitchFamily="49" charset="-122"/>
              </a:rPr>
              <a:t>P</a:t>
            </a:r>
            <a:r>
              <a:rPr lang="en-US"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X</a:t>
            </a:r>
            <a:r>
              <a:rPr lang="en-US" altLang="zh-CN" b="1">
                <a:latin typeface="Times New Roman" panose="02020603050405020304" pitchFamily="18" charset="0"/>
                <a:ea typeface="楷体" panose="02010609060101010101" pitchFamily="49" charset="-122"/>
              </a:rPr>
              <a:t>≤1</a:t>
            </a:r>
            <a:r>
              <a:rPr lang="zh-CN"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a</a:t>
            </a:r>
            <a:r>
              <a:rPr lang="en-US" altLang="zh-CN" b="1">
                <a:latin typeface="Times New Roman" panose="02020603050405020304" pitchFamily="18" charset="0"/>
                <a:ea typeface="楷体" panose="02010609060101010101" pitchFamily="49" charset="-122"/>
              </a:rPr>
              <a:t>)</a:t>
            </a:r>
            <a:r>
              <a:rPr lang="zh-CN"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P</a:t>
            </a:r>
            <a:r>
              <a:rPr lang="en-US"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X</a:t>
            </a:r>
            <a:r>
              <a:rPr lang="en-US" altLang="zh-CN" b="1">
                <a:latin typeface="Times New Roman" panose="02020603050405020304" pitchFamily="18" charset="0"/>
                <a:ea typeface="楷体" panose="02010609060101010101" pitchFamily="49" charset="-122"/>
              </a:rPr>
              <a:t>≤1</a:t>
            </a:r>
            <a:r>
              <a:rPr lang="zh-CN" altLang="zh-CN" b="1">
                <a:latin typeface="Times New Roman" panose="02020603050405020304" pitchFamily="18" charset="0"/>
                <a:ea typeface="楷体" panose="02010609060101010101" pitchFamily="49" charset="-122"/>
              </a:rPr>
              <a:t>＋</a:t>
            </a:r>
            <a:r>
              <a:rPr lang="en-US" altLang="zh-CN" b="1">
                <a:latin typeface="Times New Roman" panose="02020603050405020304" pitchFamily="18" charset="0"/>
                <a:ea typeface="楷体" panose="02010609060101010101" pitchFamily="49" charset="-122"/>
              </a:rPr>
              <a:t>2</a:t>
            </a:r>
            <a:r>
              <a:rPr lang="en-US" altLang="zh-CN" b="1" i="1">
                <a:latin typeface="Times New Roman" panose="02020603050405020304" pitchFamily="18" charset="0"/>
                <a:ea typeface="楷体" panose="02010609060101010101" pitchFamily="49" charset="-122"/>
              </a:rPr>
              <a:t>a</a:t>
            </a:r>
            <a:r>
              <a:rPr lang="en-US" altLang="zh-CN" b="1">
                <a:latin typeface="Times New Roman" panose="02020603050405020304" pitchFamily="18" charset="0"/>
                <a:ea typeface="楷体" panose="02010609060101010101" pitchFamily="49" charset="-122"/>
              </a:rPr>
              <a:t>)</a:t>
            </a:r>
            <a:r>
              <a:rPr lang="zh-CN" altLang="zh-CN" b="1">
                <a:latin typeface="Times New Roman" panose="02020603050405020304" pitchFamily="18" charset="0"/>
                <a:ea typeface="楷体" panose="02010609060101010101" pitchFamily="49" charset="-122"/>
              </a:rPr>
              <a:t>＝</a:t>
            </a:r>
            <a:r>
              <a:rPr lang="en-US" altLang="zh-CN" b="1">
                <a:latin typeface="Times New Roman" panose="02020603050405020304" pitchFamily="18" charset="0"/>
                <a:ea typeface="楷体" panose="02010609060101010101" pitchFamily="49" charset="-122"/>
              </a:rPr>
              <a:t>1, </a:t>
            </a:r>
            <a:r>
              <a:rPr lang="zh-CN" altLang="zh-CN" b="1">
                <a:latin typeface="Times New Roman" panose="02020603050405020304" pitchFamily="18" charset="0"/>
                <a:ea typeface="楷体" panose="02010609060101010101" pitchFamily="49" charset="-122"/>
              </a:rPr>
              <a:t>则实数</a:t>
            </a:r>
            <a:r>
              <a:rPr lang="en-US" altLang="zh-CN" b="1" i="1">
                <a:latin typeface="Times New Roman" panose="02020603050405020304" pitchFamily="18" charset="0"/>
                <a:ea typeface="楷体" panose="02010609060101010101" pitchFamily="49" charset="-122"/>
              </a:rPr>
              <a:t>a</a:t>
            </a:r>
            <a:r>
              <a:rPr lang="zh-CN" altLang="zh-CN" b="1">
                <a:latin typeface="Times New Roman" panose="02020603050405020304" pitchFamily="18" charset="0"/>
                <a:ea typeface="楷体" panose="02010609060101010101" pitchFamily="49" charset="-122"/>
              </a:rPr>
              <a:t>＝</a:t>
            </a:r>
            <a:r>
              <a:rPr lang="en-US" altLang="zh-CN" b="1">
                <a:latin typeface="Times New Roman" panose="02020603050405020304" pitchFamily="18" charset="0"/>
                <a:ea typeface="楷体" panose="02010609060101010101" pitchFamily="49" charset="-122"/>
              </a:rPr>
              <a:t>( </a:t>
            </a:r>
            <a:r>
              <a:rPr lang="zh-CN" altLang="zh-CN" b="1">
                <a:latin typeface="Times New Roman" panose="02020603050405020304" pitchFamily="18" charset="0"/>
                <a:ea typeface="楷体" panose="02010609060101010101" pitchFamily="49" charset="-122"/>
              </a:rPr>
              <a:t>　</a:t>
            </a:r>
            <a:r>
              <a:rPr lang="en-US" altLang="zh-CN" b="1">
                <a:latin typeface="Times New Roman" panose="02020603050405020304" pitchFamily="18" charset="0"/>
                <a:ea typeface="楷体" panose="02010609060101010101" pitchFamily="49" charset="-122"/>
              </a:rPr>
              <a:t>)</a:t>
            </a:r>
            <a:endParaRPr lang="zh-CN" altLang="zh-CN" sz="1000">
              <a:latin typeface="Times New Roman" panose="02020603050405020304" pitchFamily="18" charset="0"/>
              <a:ea typeface="楷体" panose="02010609060101010101" pitchFamily="49" charset="-122"/>
            </a:endParaRPr>
          </a:p>
          <a:p>
            <a:pPr marL="0" lvl="0" indent="0">
              <a:lnSpc>
                <a:spcPct val="120000"/>
              </a:lnSpc>
              <a:spcBef>
                <a:spcPct val="0"/>
              </a:spcBef>
              <a:buNone/>
            </a:pPr>
            <a:r>
              <a:rPr lang="en-US" altLang="zh-CN" b="1">
                <a:latin typeface="Times New Roman" panose="02020603050405020304" pitchFamily="18" charset="0"/>
                <a:ea typeface="楷体" panose="02010609060101010101" pitchFamily="49" charset="-122"/>
              </a:rPr>
              <a:t>  A. 0  	      B. 1</a:t>
            </a:r>
            <a:r>
              <a:rPr lang="en-US" altLang="zh-CN" sz="1000">
                <a:latin typeface="Times New Roman" panose="02020603050405020304" pitchFamily="18" charset="0"/>
                <a:ea typeface="楷体" panose="02010609060101010101" pitchFamily="49" charset="-122"/>
              </a:rPr>
              <a:t>                                                </a:t>
            </a:r>
            <a:r>
              <a:rPr lang="en-US" altLang="zh-CN" b="1">
                <a:latin typeface="Times New Roman" panose="02020603050405020304" pitchFamily="18" charset="0"/>
                <a:ea typeface="楷体" panose="02010609060101010101" pitchFamily="49" charset="-122"/>
              </a:rPr>
              <a:t>C. 2  		     D. 4</a:t>
            </a:r>
            <a:endParaRPr lang="zh-CN" altLang="zh-CN" sz="1000">
              <a:latin typeface="Times New Roman" panose="02020603050405020304" pitchFamily="18" charset="0"/>
              <a:ea typeface="楷体" panose="02010609060101010101" pitchFamily="49" charset="-122"/>
            </a:endParaRPr>
          </a:p>
        </p:txBody>
      </p:sp>
      <p:graphicFrame>
        <p:nvGraphicFramePr>
          <p:cNvPr id="27651" name="对象 1"/>
          <p:cNvGraphicFramePr>
            <a:graphicFrameLocks noChangeAspect="1"/>
          </p:cNvGraphicFramePr>
          <p:nvPr/>
        </p:nvGraphicFramePr>
        <p:xfrm>
          <a:off x="257175" y="1973263"/>
          <a:ext cx="11261725" cy="1938337"/>
        </p:xfrm>
        <a:graphic>
          <a:graphicData uri="http://schemas.openxmlformats.org/presentationml/2006/ole">
            <mc:AlternateContent xmlns:mc="http://schemas.openxmlformats.org/markup-compatibility/2006">
              <mc:Choice xmlns:v="urn:schemas-microsoft-com:vml" Requires="v">
                <p:oleObj spid="_x0000_s1060" name="Document" r:id="rId1" imgW="11503660" imgH="1965960" progId="Word.Document.8">
                  <p:embed/>
                </p:oleObj>
              </mc:Choice>
              <mc:Fallback>
                <p:oleObj name="Document" r:id="rId1" imgW="11503660" imgH="1965960" progId="Word.Document.8">
                  <p:embed/>
                  <p:pic>
                    <p:nvPicPr>
                      <p:cNvPr id="0" name="OLE substitute image"/>
                      <p:cNvPicPr/>
                      <p:nvPr/>
                    </p:nvPicPr>
                    <p:blipFill>
                      <a:blip r:embed="rId2"/>
                      <a:stretch>
                        <a:fillRect/>
                      </a:stretch>
                    </p:blipFill>
                    <p:spPr>
                      <a:xfrm>
                        <a:off x="257175" y="1973263"/>
                        <a:ext cx="11261725" cy="1938337"/>
                      </a:xfrm>
                      <a:prstGeom prst="rect">
                        <a:avLst/>
                      </a:prstGeom>
                      <a:noFill/>
                      <a:ln>
                        <a:noFill/>
                        <a:miter lim="800000"/>
                        <a:headEnd/>
                        <a:tailEnd/>
                      </a:ln>
                    </p:spPr>
                  </p:pic>
                </p:oleObj>
              </mc:Fallback>
            </mc:AlternateContent>
          </a:graphicData>
        </a:graphic>
      </p:graphicFrame>
      <p:sp>
        <p:nvSpPr>
          <p:cNvPr id="27652" name="文本框 4"/>
          <p:cNvSpPr/>
          <p:nvPr/>
        </p:nvSpPr>
        <p:spPr>
          <a:xfrm>
            <a:off x="236538" y="90488"/>
            <a:ext cx="1287462"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r>
              <a:rPr lang="zh-CN" altLang="en-US" sz="2800" b="1">
                <a:solidFill>
                  <a:srgbClr val="00B0F0"/>
                </a:solidFill>
                <a:latin typeface="Times New Roman" panose="02020603050405020304" pitchFamily="18" charset="0"/>
                <a:ea typeface="黑体" panose="02010609060101010101" pitchFamily="49" charset="-122"/>
              </a:rPr>
              <a:t>变式：</a:t>
            </a:r>
            <a:endParaRPr lang="zh-CN" altLang="en-US" sz="2800" b="1">
              <a:solidFill>
                <a:srgbClr val="00B0F0"/>
              </a:solidFill>
              <a:latin typeface="Times New Roman" panose="02020603050405020304" pitchFamily="18" charset="0"/>
              <a:ea typeface="黑体" panose="02010609060101010101" pitchFamily="49" charset="-122"/>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内容占位符 1"/>
          <p:cNvSpPr>
            <a:spLocks noGrp="1"/>
          </p:cNvSpPr>
          <p:nvPr>
            <p:ph idx="1"/>
          </p:nvPr>
        </p:nvSpPr>
        <p:spPr>
          <a:xfrm>
            <a:off x="76200" y="152400"/>
            <a:ext cx="11963400" cy="3322638"/>
          </a:xfrm>
          <a:noFill/>
          <a:ln>
            <a:miter lim="800000"/>
          </a:ln>
        </p:spPr>
        <p:txBody>
          <a:bodyPr vert="horz" wrap="square" lIns="91440" tIns="45720" rIns="91440" bIns="45720" anchor="t" anchorCtr="0">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50000"/>
              </a:lnSpc>
              <a:spcBef>
                <a:spcPct val="0"/>
              </a:spcBef>
              <a:buNone/>
            </a:pPr>
            <a:r>
              <a:rPr lang="en-US" altLang="zh-CN" b="1">
                <a:latin typeface="Times New Roman" panose="02020603050405020304" pitchFamily="18" charset="0"/>
                <a:ea typeface="楷体" panose="02010609060101010101" pitchFamily="49" charset="-122"/>
              </a:rPr>
              <a:t>1. </a:t>
            </a:r>
            <a:r>
              <a:rPr lang="zh-CN" altLang="zh-CN" b="1">
                <a:latin typeface="Times New Roman" panose="02020603050405020304" pitchFamily="18" charset="0"/>
                <a:ea typeface="楷体" panose="02010609060101010101" pitchFamily="49" charset="-122"/>
              </a:rPr>
              <a:t>已知随机变量</a:t>
            </a:r>
            <a:r>
              <a:rPr lang="en-US" altLang="zh-CN" b="1" i="1">
                <a:latin typeface="Times New Roman" panose="02020603050405020304" pitchFamily="18" charset="0"/>
                <a:ea typeface="楷体" panose="02010609060101010101" pitchFamily="49" charset="-122"/>
              </a:rPr>
              <a:t>X</a:t>
            </a:r>
            <a:r>
              <a:rPr lang="zh-CN"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N</a:t>
            </a:r>
            <a:r>
              <a:rPr lang="en-US" altLang="zh-CN" b="1">
                <a:latin typeface="Times New Roman" panose="02020603050405020304" pitchFamily="18" charset="0"/>
                <a:ea typeface="楷体" panose="02010609060101010101" pitchFamily="49" charset="-122"/>
              </a:rPr>
              <a:t>(2, </a:t>
            </a:r>
            <a:r>
              <a:rPr lang="en-US" altLang="zh-CN" b="1" i="1">
                <a:latin typeface="Times New Roman" panose="02020603050405020304" pitchFamily="18" charset="0"/>
                <a:ea typeface="楷体" panose="02010609060101010101" pitchFamily="49" charset="-122"/>
              </a:rPr>
              <a:t>σ</a:t>
            </a:r>
            <a:r>
              <a:rPr lang="en-US" altLang="zh-CN" b="1" baseline="30000">
                <a:latin typeface="Times New Roman" panose="02020603050405020304" pitchFamily="18" charset="0"/>
                <a:ea typeface="楷体" panose="02010609060101010101" pitchFamily="49" charset="-122"/>
              </a:rPr>
              <a:t>2</a:t>
            </a:r>
            <a:r>
              <a:rPr lang="en-US" altLang="zh-CN" b="1">
                <a:latin typeface="Times New Roman" panose="02020603050405020304" pitchFamily="18" charset="0"/>
                <a:ea typeface="楷体" panose="02010609060101010101" pitchFamily="49" charset="-122"/>
              </a:rPr>
              <a:t>), </a:t>
            </a:r>
            <a:r>
              <a:rPr lang="zh-CN" altLang="zh-CN" b="1">
                <a:latin typeface="Times New Roman" panose="02020603050405020304" pitchFamily="18" charset="0"/>
                <a:ea typeface="楷体" panose="02010609060101010101" pitchFamily="49" charset="-122"/>
              </a:rPr>
              <a:t>若</a:t>
            </a:r>
            <a:r>
              <a:rPr lang="en-US" altLang="zh-CN" b="1" i="1">
                <a:latin typeface="Times New Roman" panose="02020603050405020304" pitchFamily="18" charset="0"/>
                <a:ea typeface="楷体" panose="02010609060101010101" pitchFamily="49" charset="-122"/>
              </a:rPr>
              <a:t>P</a:t>
            </a:r>
            <a:r>
              <a:rPr lang="en-US"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X</a:t>
            </a:r>
            <a:r>
              <a:rPr lang="en-US" altLang="zh-CN" b="1">
                <a:latin typeface="Times New Roman" panose="02020603050405020304" pitchFamily="18" charset="0"/>
                <a:ea typeface="楷体" panose="02010609060101010101" pitchFamily="49" charset="-122"/>
              </a:rPr>
              <a:t>≤1</a:t>
            </a:r>
            <a:r>
              <a:rPr lang="zh-CN"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a</a:t>
            </a:r>
            <a:r>
              <a:rPr lang="en-US" altLang="zh-CN" b="1">
                <a:latin typeface="Times New Roman" panose="02020603050405020304" pitchFamily="18" charset="0"/>
                <a:ea typeface="楷体" panose="02010609060101010101" pitchFamily="49" charset="-122"/>
              </a:rPr>
              <a:t>)</a:t>
            </a:r>
            <a:r>
              <a:rPr lang="zh-CN"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P</a:t>
            </a:r>
            <a:r>
              <a:rPr lang="en-US" altLang="zh-CN" b="1">
                <a:latin typeface="Times New Roman" panose="02020603050405020304" pitchFamily="18" charset="0"/>
                <a:ea typeface="楷体" panose="02010609060101010101" pitchFamily="49" charset="-122"/>
              </a:rPr>
              <a:t>(</a:t>
            </a:r>
            <a:r>
              <a:rPr lang="en-US" altLang="zh-CN" b="1" i="1">
                <a:latin typeface="Times New Roman" panose="02020603050405020304" pitchFamily="18" charset="0"/>
                <a:ea typeface="楷体" panose="02010609060101010101" pitchFamily="49" charset="-122"/>
              </a:rPr>
              <a:t>X</a:t>
            </a:r>
            <a:r>
              <a:rPr lang="en-US" altLang="zh-CN" b="1">
                <a:latin typeface="Times New Roman" panose="02020603050405020304" pitchFamily="18" charset="0"/>
                <a:ea typeface="楷体" panose="02010609060101010101" pitchFamily="49" charset="-122"/>
              </a:rPr>
              <a:t>≤1</a:t>
            </a:r>
            <a:r>
              <a:rPr lang="zh-CN" altLang="zh-CN" b="1">
                <a:latin typeface="Times New Roman" panose="02020603050405020304" pitchFamily="18" charset="0"/>
                <a:ea typeface="楷体" panose="02010609060101010101" pitchFamily="49" charset="-122"/>
              </a:rPr>
              <a:t>＋</a:t>
            </a:r>
            <a:r>
              <a:rPr lang="en-US" altLang="zh-CN" b="1">
                <a:latin typeface="Times New Roman" panose="02020603050405020304" pitchFamily="18" charset="0"/>
                <a:ea typeface="楷体" panose="02010609060101010101" pitchFamily="49" charset="-122"/>
              </a:rPr>
              <a:t>2</a:t>
            </a:r>
            <a:r>
              <a:rPr lang="en-US" altLang="zh-CN" b="1" i="1">
                <a:latin typeface="Times New Roman" panose="02020603050405020304" pitchFamily="18" charset="0"/>
                <a:ea typeface="楷体" panose="02010609060101010101" pitchFamily="49" charset="-122"/>
              </a:rPr>
              <a:t>a</a:t>
            </a:r>
            <a:r>
              <a:rPr lang="en-US" altLang="zh-CN" b="1">
                <a:latin typeface="Times New Roman" panose="02020603050405020304" pitchFamily="18" charset="0"/>
                <a:ea typeface="楷体" panose="02010609060101010101" pitchFamily="49" charset="-122"/>
              </a:rPr>
              <a:t>)</a:t>
            </a:r>
            <a:r>
              <a:rPr lang="zh-CN" altLang="zh-CN" b="1">
                <a:latin typeface="Times New Roman" panose="02020603050405020304" pitchFamily="18" charset="0"/>
                <a:ea typeface="楷体" panose="02010609060101010101" pitchFamily="49" charset="-122"/>
              </a:rPr>
              <a:t>＝</a:t>
            </a:r>
            <a:r>
              <a:rPr lang="en-US" altLang="zh-CN" b="1">
                <a:latin typeface="Times New Roman" panose="02020603050405020304" pitchFamily="18" charset="0"/>
                <a:ea typeface="楷体" panose="02010609060101010101" pitchFamily="49" charset="-122"/>
              </a:rPr>
              <a:t>1, </a:t>
            </a:r>
            <a:r>
              <a:rPr lang="zh-CN" altLang="zh-CN" b="1">
                <a:latin typeface="Times New Roman" panose="02020603050405020304" pitchFamily="18" charset="0"/>
                <a:ea typeface="楷体" panose="02010609060101010101" pitchFamily="49" charset="-122"/>
              </a:rPr>
              <a:t>则实数</a:t>
            </a:r>
            <a:r>
              <a:rPr lang="en-US" altLang="zh-CN" b="1" i="1">
                <a:latin typeface="Times New Roman" panose="02020603050405020304" pitchFamily="18" charset="0"/>
                <a:ea typeface="楷体" panose="02010609060101010101" pitchFamily="49" charset="-122"/>
              </a:rPr>
              <a:t>a</a:t>
            </a:r>
            <a:r>
              <a:rPr lang="zh-CN" altLang="zh-CN" b="1">
                <a:latin typeface="Times New Roman" panose="02020603050405020304" pitchFamily="18" charset="0"/>
                <a:ea typeface="楷体" panose="02010609060101010101" pitchFamily="49" charset="-122"/>
              </a:rPr>
              <a:t>＝</a:t>
            </a:r>
            <a:r>
              <a:rPr lang="en-US" altLang="zh-CN" b="1">
                <a:latin typeface="Times New Roman" panose="02020603050405020304" pitchFamily="18" charset="0"/>
                <a:ea typeface="楷体" panose="02010609060101010101" pitchFamily="49" charset="-122"/>
              </a:rPr>
              <a:t>( </a:t>
            </a:r>
            <a:r>
              <a:rPr lang="zh-CN" altLang="zh-CN" b="1">
                <a:latin typeface="Times New Roman" panose="02020603050405020304" pitchFamily="18" charset="0"/>
                <a:ea typeface="楷体" panose="02010609060101010101" pitchFamily="49" charset="-122"/>
              </a:rPr>
              <a:t>　</a:t>
            </a:r>
            <a:r>
              <a:rPr lang="en-US" altLang="zh-CN" b="1">
                <a:latin typeface="Times New Roman" panose="02020603050405020304" pitchFamily="18" charset="0"/>
                <a:ea typeface="楷体" panose="02010609060101010101" pitchFamily="49" charset="-122"/>
              </a:rPr>
              <a:t>)</a:t>
            </a:r>
            <a:endParaRPr lang="zh-CN" altLang="zh-CN" sz="1000">
              <a:latin typeface="Times New Roman" panose="02020603050405020304" pitchFamily="18" charset="0"/>
              <a:ea typeface="楷体" panose="02010609060101010101" pitchFamily="49" charset="-122"/>
            </a:endParaRPr>
          </a:p>
          <a:p>
            <a:pPr marL="0" lvl="0" indent="0">
              <a:lnSpc>
                <a:spcPct val="150000"/>
              </a:lnSpc>
              <a:spcBef>
                <a:spcPct val="0"/>
              </a:spcBef>
              <a:buNone/>
            </a:pPr>
            <a:r>
              <a:rPr lang="en-US" altLang="zh-CN" b="1">
                <a:latin typeface="Times New Roman" panose="02020603050405020304" pitchFamily="18" charset="0"/>
                <a:ea typeface="楷体" panose="02010609060101010101" pitchFamily="49" charset="-122"/>
              </a:rPr>
              <a:t>  A. 0  	      B. 1</a:t>
            </a:r>
            <a:r>
              <a:rPr lang="en-US" altLang="zh-CN" sz="1000">
                <a:latin typeface="Times New Roman" panose="02020603050405020304" pitchFamily="18" charset="0"/>
                <a:ea typeface="楷体" panose="02010609060101010101" pitchFamily="49" charset="-122"/>
              </a:rPr>
              <a:t>                                                </a:t>
            </a:r>
            <a:r>
              <a:rPr lang="en-US" altLang="zh-CN" b="1">
                <a:latin typeface="Times New Roman" panose="02020603050405020304" pitchFamily="18" charset="0"/>
                <a:ea typeface="楷体" panose="02010609060101010101" pitchFamily="49" charset="-122"/>
              </a:rPr>
              <a:t>C. 2  		     D. 4</a:t>
            </a:r>
            <a:endParaRPr lang="zh-CN" altLang="zh-CN" sz="1000">
              <a:latin typeface="Times New Roman" panose="02020603050405020304" pitchFamily="18" charset="0"/>
              <a:ea typeface="楷体" panose="02010609060101010101" pitchFamily="49" charset="-122"/>
            </a:endParaRPr>
          </a:p>
          <a:p>
            <a:pPr marL="0" lvl="0" indent="0">
              <a:lnSpc>
                <a:spcPct val="150000"/>
              </a:lnSpc>
              <a:spcBef>
                <a:spcPct val="0"/>
              </a:spcBef>
              <a:buNone/>
            </a:pPr>
            <a:r>
              <a:rPr lang="zh-CN" altLang="zh-CN" b="1">
                <a:solidFill>
                  <a:srgbClr val="FF0000"/>
                </a:solidFill>
                <a:latin typeface="Times New Roman" panose="02020603050405020304" pitchFamily="18" charset="0"/>
                <a:ea typeface="黑体" panose="02010609060101010101" pitchFamily="49" charset="-122"/>
              </a:rPr>
              <a:t>解：</a:t>
            </a:r>
            <a:r>
              <a:rPr lang="zh-CN" altLang="en-US"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P</a:t>
            </a:r>
            <a:r>
              <a:rPr lang="en-US"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X</a:t>
            </a:r>
            <a:r>
              <a:rPr lang="en-US" altLang="zh-CN" b="1">
                <a:solidFill>
                  <a:srgbClr val="FF0000"/>
                </a:solidFill>
                <a:latin typeface="宋体" panose="02010600030101010101" pitchFamily="2" charset="-122"/>
                <a:ea typeface="楷体_GB2312" pitchFamily="49" charset="-122"/>
              </a:rPr>
              <a:t>≤</a:t>
            </a:r>
            <a:r>
              <a:rPr lang="en-US" altLang="zh-CN" b="1">
                <a:solidFill>
                  <a:srgbClr val="FF0000"/>
                </a:solidFill>
                <a:latin typeface="Times New Roman" panose="02020603050405020304" pitchFamily="18" charset="0"/>
                <a:ea typeface="楷体_GB2312" pitchFamily="49" charset="-122"/>
              </a:rPr>
              <a:t>1</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a</a:t>
            </a:r>
            <a:r>
              <a:rPr lang="en-US" altLang="zh-CN" b="1">
                <a:solidFill>
                  <a:srgbClr val="FF0000"/>
                </a:solidFill>
                <a:latin typeface="Times New Roman" panose="02020603050405020304" pitchFamily="18" charset="0"/>
                <a:ea typeface="楷体_GB2312" pitchFamily="49" charset="-122"/>
              </a:rPr>
              <a:t>)</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P</a:t>
            </a:r>
            <a:r>
              <a:rPr lang="en-US"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X</a:t>
            </a:r>
            <a:r>
              <a:rPr lang="en-US" altLang="zh-CN" b="1">
                <a:solidFill>
                  <a:srgbClr val="FF0000"/>
                </a:solidFill>
                <a:latin typeface="宋体" panose="02010600030101010101" pitchFamily="2" charset="-122"/>
                <a:ea typeface="楷体_GB2312" pitchFamily="49" charset="-122"/>
              </a:rPr>
              <a:t>≤</a:t>
            </a:r>
            <a:r>
              <a:rPr lang="en-US" altLang="zh-CN" b="1">
                <a:solidFill>
                  <a:srgbClr val="FF0000"/>
                </a:solidFill>
                <a:latin typeface="Times New Roman" panose="02020603050405020304" pitchFamily="18" charset="0"/>
                <a:ea typeface="楷体_GB2312" pitchFamily="49" charset="-122"/>
              </a:rPr>
              <a:t>1</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2</a:t>
            </a:r>
            <a:r>
              <a:rPr lang="en-US" altLang="zh-CN" b="1" i="1">
                <a:solidFill>
                  <a:srgbClr val="FF0000"/>
                </a:solidFill>
                <a:latin typeface="Times New Roman" panose="02020603050405020304" pitchFamily="18" charset="0"/>
                <a:ea typeface="楷体_GB2312" pitchFamily="49" charset="-122"/>
              </a:rPr>
              <a:t>a</a:t>
            </a:r>
            <a:r>
              <a:rPr lang="en-US" altLang="zh-CN" b="1">
                <a:solidFill>
                  <a:srgbClr val="FF0000"/>
                </a:solidFill>
                <a:latin typeface="Times New Roman" panose="02020603050405020304" pitchFamily="18" charset="0"/>
                <a:ea typeface="楷体_GB2312" pitchFamily="49" charset="-122"/>
              </a:rPr>
              <a:t>)</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a:t>
            </a:r>
            <a:r>
              <a:rPr lang="zh-CN" altLang="zh-CN" b="1">
                <a:solidFill>
                  <a:srgbClr val="FF0000"/>
                </a:solidFill>
                <a:latin typeface="Times New Roman" panose="02020603050405020304" pitchFamily="18" charset="0"/>
                <a:ea typeface="楷体_GB2312" pitchFamily="49" charset="-122"/>
              </a:rPr>
              <a:t>，</a:t>
            </a:r>
            <a:endParaRPr lang="en-US" altLang="zh-CN" b="1">
              <a:solidFill>
                <a:srgbClr val="FF0000"/>
              </a:solidFill>
              <a:latin typeface="Times New Roman" panose="02020603050405020304" pitchFamily="18" charset="0"/>
              <a:ea typeface="楷体_GB2312" pitchFamily="49" charset="-122"/>
            </a:endParaRPr>
          </a:p>
          <a:p>
            <a:pPr marL="0" lvl="0" indent="0">
              <a:lnSpc>
                <a:spcPct val="150000"/>
              </a:lnSpc>
              <a:spcBef>
                <a:spcPct val="0"/>
              </a:spcBef>
              <a:buNone/>
            </a:pPr>
            <a:r>
              <a:rPr lang="en-US" altLang="zh-CN" b="1">
                <a:solidFill>
                  <a:srgbClr val="FF0000"/>
                </a:solidFill>
                <a:latin typeface="Times New Roman" panose="02020603050405020304" pitchFamily="18" charset="0"/>
                <a:ea typeface="楷体_GB2312" pitchFamily="49" charset="-122"/>
              </a:rPr>
              <a:t>       </a:t>
            </a:r>
            <a:r>
              <a:rPr lang="zh-CN" altLang="en-US"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P</a:t>
            </a:r>
            <a:r>
              <a:rPr lang="en-US"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X</a:t>
            </a:r>
            <a:r>
              <a:rPr lang="en-US" altLang="zh-CN" b="1">
                <a:solidFill>
                  <a:srgbClr val="FF0000"/>
                </a:solidFill>
                <a:latin typeface="宋体" panose="02010600030101010101" pitchFamily="2" charset="-122"/>
                <a:ea typeface="楷体_GB2312" pitchFamily="49" charset="-122"/>
              </a:rPr>
              <a:t>≤</a:t>
            </a:r>
            <a:r>
              <a:rPr lang="en-US" altLang="zh-CN" b="1">
                <a:solidFill>
                  <a:srgbClr val="FF0000"/>
                </a:solidFill>
                <a:latin typeface="Times New Roman" panose="02020603050405020304" pitchFamily="18" charset="0"/>
                <a:ea typeface="楷体_GB2312" pitchFamily="49" charset="-122"/>
              </a:rPr>
              <a:t>1</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2</a:t>
            </a:r>
            <a:r>
              <a:rPr lang="en-US" altLang="zh-CN" b="1" i="1">
                <a:solidFill>
                  <a:srgbClr val="FF0000"/>
                </a:solidFill>
                <a:latin typeface="Times New Roman" panose="02020603050405020304" pitchFamily="18" charset="0"/>
                <a:ea typeface="楷体_GB2312" pitchFamily="49" charset="-122"/>
              </a:rPr>
              <a:t>a</a:t>
            </a:r>
            <a:r>
              <a:rPr lang="en-US" altLang="zh-CN" b="1">
                <a:solidFill>
                  <a:srgbClr val="FF0000"/>
                </a:solidFill>
                <a:latin typeface="Times New Roman" panose="02020603050405020304" pitchFamily="18" charset="0"/>
                <a:ea typeface="楷体_GB2312" pitchFamily="49" charset="-122"/>
              </a:rPr>
              <a:t>)</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P</a:t>
            </a:r>
            <a:r>
              <a:rPr lang="en-US"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X</a:t>
            </a:r>
            <a:r>
              <a:rPr lang="en-US" altLang="zh-CN" b="1">
                <a:solidFill>
                  <a:srgbClr val="FF0000"/>
                </a:solidFill>
                <a:latin typeface="宋体" panose="02010600030101010101" pitchFamily="2" charset="-122"/>
                <a:ea typeface="楷体_GB2312" pitchFamily="49" charset="-122"/>
              </a:rPr>
              <a:t>≤</a:t>
            </a:r>
            <a:r>
              <a:rPr lang="en-US" altLang="zh-CN" b="1">
                <a:solidFill>
                  <a:srgbClr val="FF0000"/>
                </a:solidFill>
                <a:latin typeface="Times New Roman" panose="02020603050405020304" pitchFamily="18" charset="0"/>
                <a:ea typeface="楷体_GB2312" pitchFamily="49" charset="-122"/>
              </a:rPr>
              <a:t>1</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a</a:t>
            </a:r>
            <a:r>
              <a:rPr lang="en-US" altLang="zh-CN" b="1">
                <a:solidFill>
                  <a:srgbClr val="FF0000"/>
                </a:solidFill>
                <a:latin typeface="Times New Roman" panose="02020603050405020304" pitchFamily="18" charset="0"/>
                <a:ea typeface="楷体_GB2312" pitchFamily="49" charset="-122"/>
              </a:rPr>
              <a:t>)</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P</a:t>
            </a:r>
            <a:r>
              <a:rPr lang="en-US"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X</a:t>
            </a:r>
            <a:r>
              <a:rPr lang="en-US" altLang="zh-CN" b="1">
                <a:solidFill>
                  <a:srgbClr val="FF0000"/>
                </a:solidFill>
                <a:latin typeface="Times New Roman" panose="02020603050405020304" pitchFamily="18" charset="0"/>
                <a:ea typeface="楷体_GB2312" pitchFamily="49" charset="-122"/>
              </a:rPr>
              <a:t>&gt;1</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a</a:t>
            </a:r>
            <a:r>
              <a:rPr lang="en-US" altLang="zh-CN" b="1">
                <a:solidFill>
                  <a:srgbClr val="FF0000"/>
                </a:solidFill>
                <a:latin typeface="Times New Roman" panose="02020603050405020304" pitchFamily="18" charset="0"/>
                <a:ea typeface="楷体_GB2312" pitchFamily="49" charset="-122"/>
              </a:rPr>
              <a:t>).</a:t>
            </a:r>
            <a:endParaRPr lang="en-US" altLang="zh-CN" b="1">
              <a:solidFill>
                <a:srgbClr val="FF0000"/>
              </a:solidFill>
              <a:latin typeface="Times New Roman" panose="02020603050405020304" pitchFamily="18" charset="0"/>
              <a:ea typeface="楷体_GB2312" pitchFamily="49" charset="-122"/>
            </a:endParaRPr>
          </a:p>
          <a:p>
            <a:pPr marL="0" lvl="0" indent="0">
              <a:lnSpc>
                <a:spcPct val="150000"/>
              </a:lnSpc>
              <a:spcBef>
                <a:spcPct val="0"/>
              </a:spcBef>
              <a:buNone/>
            </a:pPr>
            <a:r>
              <a:rPr lang="en-US" altLang="zh-CN" b="1">
                <a:solidFill>
                  <a:srgbClr val="FF0000"/>
                </a:solidFill>
                <a:latin typeface="Times New Roman" panose="02020603050405020304" pitchFamily="18" charset="0"/>
                <a:ea typeface="楷体_GB2312" pitchFamily="49" charset="-122"/>
              </a:rPr>
              <a:t>    </a:t>
            </a:r>
            <a:r>
              <a:rPr lang="zh-CN" altLang="en-US"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X</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N</a:t>
            </a:r>
            <a:r>
              <a:rPr lang="en-US" altLang="zh-CN" b="1">
                <a:solidFill>
                  <a:srgbClr val="FF0000"/>
                </a:solidFill>
                <a:latin typeface="Times New Roman" panose="02020603050405020304" pitchFamily="18" charset="0"/>
                <a:ea typeface="楷体_GB2312" pitchFamily="49" charset="-122"/>
              </a:rPr>
              <a:t>(2</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σ</a:t>
            </a:r>
            <a:r>
              <a:rPr lang="en-US" altLang="zh-CN" b="1" baseline="30000">
                <a:solidFill>
                  <a:srgbClr val="FF0000"/>
                </a:solidFill>
                <a:latin typeface="Times New Roman" panose="02020603050405020304" pitchFamily="18" charset="0"/>
                <a:ea typeface="楷体_GB2312" pitchFamily="49" charset="-122"/>
              </a:rPr>
              <a:t>2</a:t>
            </a:r>
            <a:r>
              <a:rPr lang="en-US" altLang="zh-CN" b="1">
                <a:solidFill>
                  <a:srgbClr val="FF0000"/>
                </a:solidFill>
                <a:latin typeface="Times New Roman" panose="02020603050405020304" pitchFamily="18" charset="0"/>
                <a:ea typeface="楷体_GB2312" pitchFamily="49" charset="-122"/>
              </a:rPr>
              <a:t>)</a:t>
            </a:r>
            <a:r>
              <a:rPr lang="zh-CN" altLang="zh-CN" b="1">
                <a:solidFill>
                  <a:srgbClr val="FF0000"/>
                </a:solidFill>
                <a:latin typeface="Times New Roman" panose="02020603050405020304" pitchFamily="18" charset="0"/>
                <a:ea typeface="楷体_GB2312" pitchFamily="49" charset="-122"/>
              </a:rPr>
              <a:t>，</a:t>
            </a:r>
            <a:r>
              <a:rPr lang="zh-CN" altLang="en-US"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2</a:t>
            </a:r>
            <a:r>
              <a:rPr lang="en-US" altLang="zh-CN" b="1" i="1">
                <a:solidFill>
                  <a:srgbClr val="FF0000"/>
                </a:solidFill>
                <a:latin typeface="Times New Roman" panose="02020603050405020304" pitchFamily="18" charset="0"/>
                <a:ea typeface="楷体_GB2312" pitchFamily="49" charset="-122"/>
              </a:rPr>
              <a:t>a</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a</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2</a:t>
            </a:r>
            <a:r>
              <a:rPr lang="en-US" altLang="zh-CN" b="1">
                <a:solidFill>
                  <a:srgbClr val="FF0000"/>
                </a:solidFill>
                <a:latin typeface="宋体" panose="02010600030101010101" pitchFamily="2" charset="-122"/>
                <a:ea typeface="楷体_GB2312" pitchFamily="49" charset="-122"/>
              </a:rPr>
              <a:t>×</a:t>
            </a:r>
            <a:r>
              <a:rPr lang="en-US" altLang="zh-CN" b="1">
                <a:solidFill>
                  <a:srgbClr val="FF0000"/>
                </a:solidFill>
                <a:latin typeface="Times New Roman" panose="02020603050405020304" pitchFamily="18" charset="0"/>
                <a:ea typeface="楷体_GB2312" pitchFamily="49" charset="-122"/>
              </a:rPr>
              <a:t>2</a:t>
            </a:r>
            <a:r>
              <a:rPr lang="zh-CN" altLang="zh-CN" b="1">
                <a:solidFill>
                  <a:srgbClr val="FF0000"/>
                </a:solidFill>
                <a:latin typeface="Times New Roman" panose="02020603050405020304" pitchFamily="18" charset="0"/>
                <a:ea typeface="楷体_GB2312" pitchFamily="49" charset="-122"/>
              </a:rPr>
              <a:t>，</a:t>
            </a:r>
            <a:r>
              <a:rPr lang="zh-CN" altLang="en-US"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a</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2.</a:t>
            </a:r>
            <a:endParaRPr lang="zh-CN" altLang="zh-CN" sz="1000">
              <a:solidFill>
                <a:srgbClr val="FF0000"/>
              </a:solidFill>
              <a:latin typeface="宋体" panose="02010600030101010101" pitchFamily="2" charset="-122"/>
              <a:ea typeface="楷体_GB2312" pitchFamily="49" charset="-122"/>
            </a:endParaRPr>
          </a:p>
        </p:txBody>
      </p:sp>
      <p:sp>
        <p:nvSpPr>
          <p:cNvPr id="28675" name="TextBox 34"/>
          <p:cNvSpPr txBox="1"/>
          <p:nvPr/>
        </p:nvSpPr>
        <p:spPr>
          <a:xfrm>
            <a:off x="4419600" y="915987"/>
            <a:ext cx="720725" cy="7540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linds(horizontal)">
                                      <p:cBhvr>
                                        <p:cTn id="7" dur="500"/>
                                        <p:tgtEl>
                                          <p:spTgt spid="2867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8674">
                                            <p:txEl>
                                              <p:pRg st="2" end="2"/>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8674">
                                            <p:txEl>
                                              <p:pRg st="3" end="3"/>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867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8" name="对象 1"/>
          <p:cNvGraphicFramePr>
            <a:graphicFrameLocks noChangeAspect="1"/>
          </p:cNvGraphicFramePr>
          <p:nvPr/>
        </p:nvGraphicFramePr>
        <p:xfrm>
          <a:off x="381000" y="2362200"/>
          <a:ext cx="11017250" cy="3124200"/>
        </p:xfrm>
        <a:graphic>
          <a:graphicData uri="http://schemas.openxmlformats.org/presentationml/2006/ole">
            <mc:AlternateContent xmlns:mc="http://schemas.openxmlformats.org/markup-compatibility/2006">
              <mc:Choice xmlns:v="urn:schemas-microsoft-com:vml" Requires="v">
                <p:oleObj spid="_x0000_s1061" name="Document" r:id="rId1" imgW="11371580" imgH="3216275" progId="Word.Document.8">
                  <p:embed/>
                </p:oleObj>
              </mc:Choice>
              <mc:Fallback>
                <p:oleObj name="Document" r:id="rId1" imgW="11371580" imgH="3216275" progId="Word.Document.8">
                  <p:embed/>
                  <p:pic>
                    <p:nvPicPr>
                      <p:cNvPr id="0" name="OLE substitute image"/>
                      <p:cNvPicPr/>
                      <p:nvPr/>
                    </p:nvPicPr>
                    <p:blipFill>
                      <a:blip r:embed="rId2"/>
                      <a:stretch>
                        <a:fillRect/>
                      </a:stretch>
                    </p:blipFill>
                    <p:spPr>
                      <a:xfrm>
                        <a:off x="381000" y="2362200"/>
                        <a:ext cx="11017250" cy="3124200"/>
                      </a:xfrm>
                      <a:prstGeom prst="rect">
                        <a:avLst/>
                      </a:prstGeom>
                      <a:noFill/>
                      <a:ln>
                        <a:noFill/>
                        <a:miter lim="800000"/>
                        <a:headEnd/>
                        <a:tailEnd/>
                      </a:ln>
                    </p:spPr>
                  </p:pic>
                </p:oleObj>
              </mc:Fallback>
            </mc:AlternateContent>
          </a:graphicData>
        </a:graphic>
      </p:graphicFrame>
      <p:graphicFrame>
        <p:nvGraphicFramePr>
          <p:cNvPr id="29699" name="对象 1"/>
          <p:cNvGraphicFramePr>
            <a:graphicFrameLocks noChangeAspect="1"/>
          </p:cNvGraphicFramePr>
          <p:nvPr/>
        </p:nvGraphicFramePr>
        <p:xfrm>
          <a:off x="304800" y="76200"/>
          <a:ext cx="11261725" cy="1938338"/>
        </p:xfrm>
        <a:graphic>
          <a:graphicData uri="http://schemas.openxmlformats.org/presentationml/2006/ole">
            <mc:AlternateContent xmlns:mc="http://schemas.openxmlformats.org/markup-compatibility/2006">
              <mc:Choice xmlns:v="urn:schemas-microsoft-com:vml" Requires="v">
                <p:oleObj spid="_x0000_s1062" name="Document" r:id="rId3" imgW="11503660" imgH="1965960" progId="Word.Document.8">
                  <p:embed/>
                </p:oleObj>
              </mc:Choice>
              <mc:Fallback>
                <p:oleObj name="Document" r:id="rId3" imgW="11503660" imgH="1965960" progId="Word.Document.8">
                  <p:embed/>
                  <p:pic>
                    <p:nvPicPr>
                      <p:cNvPr id="0" name="OLE substitute image"/>
                      <p:cNvPicPr/>
                      <p:nvPr/>
                    </p:nvPicPr>
                    <p:blipFill>
                      <a:blip r:embed="rId4"/>
                      <a:stretch>
                        <a:fillRect/>
                      </a:stretch>
                    </p:blipFill>
                    <p:spPr>
                      <a:xfrm>
                        <a:off x="304800" y="76200"/>
                        <a:ext cx="11261725" cy="1938338"/>
                      </a:xfrm>
                      <a:prstGeom prst="rect">
                        <a:avLst/>
                      </a:prstGeom>
                      <a:noFill/>
                      <a:ln>
                        <a:noFill/>
                        <a:miter lim="800000"/>
                        <a:headEnd/>
                        <a:tailEnd/>
                      </a:ln>
                    </p:spPr>
                  </p:pic>
                </p:oleObj>
              </mc:Fallback>
            </mc:AlternateContent>
          </a:graphicData>
        </a:graphic>
      </p:graphicFrame>
      <p:sp>
        <p:nvSpPr>
          <p:cNvPr id="29700" name="TextBox 34"/>
          <p:cNvSpPr txBox="1"/>
          <p:nvPr/>
        </p:nvSpPr>
        <p:spPr>
          <a:xfrm>
            <a:off x="8229600" y="1435100"/>
            <a:ext cx="720725" cy="7540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r>
              <a:rPr lang="zh-CN" altLang="en-US" sz="4300" spc="0">
                <a:solidFill>
                  <a:srgbClr val="FF0000"/>
                </a:solidFill>
                <a:latin typeface="华文细黑" pitchFamily="2" charset="-122"/>
                <a:ea typeface="华文细黑" pitchFamily="2" charset="-122"/>
              </a:rPr>
              <a:t>√</a:t>
            </a:r>
            <a:endParaRPr lang="zh-CN" altLang="en-US" sz="4200">
              <a:solidFill>
                <a:srgbClr val="FF0000"/>
              </a:solidFill>
              <a:latin typeface="华文细黑" pitchFamily="2" charset="-122"/>
              <a:ea typeface="华文细黑"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animEffect transition="in" filter="blinds(horizontal)">
                                      <p:cBhvr>
                                        <p:cTn id="7" dur="500"/>
                                        <p:tgtEl>
                                          <p:spTgt spid="2970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96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内容占位符 1"/>
          <p:cNvSpPr>
            <a:spLocks noGrp="1"/>
          </p:cNvSpPr>
          <p:nvPr>
            <p:ph idx="1"/>
          </p:nvPr>
        </p:nvSpPr>
        <p:spPr>
          <a:xfrm>
            <a:off x="328613" y="2057400"/>
            <a:ext cx="11430000" cy="3324225"/>
          </a:xfrm>
          <a:noFill/>
          <a:ln>
            <a:miter lim="800000"/>
          </a:ln>
        </p:spPr>
        <p:txBody>
          <a:bodyPr vert="horz" wrap="square" lIns="91440" tIns="45720" rIns="91440" bIns="45720" anchor="t" anchorCtr="0">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gn="just">
              <a:lnSpc>
                <a:spcPct val="150000"/>
              </a:lnSpc>
              <a:spcBef>
                <a:spcPct val="0"/>
              </a:spcBef>
              <a:buNone/>
            </a:pPr>
            <a:r>
              <a:rPr lang="en-US" altLang="zh-CN" b="1">
                <a:solidFill>
                  <a:srgbClr val="FF0000"/>
                </a:solidFill>
                <a:latin typeface="Times New Roman" panose="02020603050405020304" pitchFamily="18" charset="0"/>
                <a:ea typeface="Times New Roman" panose="02020603050405020304" pitchFamily="18" charset="0"/>
              </a:rPr>
              <a:t> </a:t>
            </a:r>
            <a:r>
              <a:rPr lang="zh-CN" altLang="zh-CN" b="1">
                <a:solidFill>
                  <a:srgbClr val="FF0000"/>
                </a:solidFill>
                <a:latin typeface="Times New Roman" panose="02020603050405020304" pitchFamily="18" charset="0"/>
                <a:ea typeface="Times New Roman" panose="02020603050405020304" pitchFamily="18" charset="0"/>
              </a:rPr>
              <a:t>解</a:t>
            </a:r>
            <a:r>
              <a:rPr lang="zh-CN" altLang="en-US" b="1">
                <a:solidFill>
                  <a:srgbClr val="FF0000"/>
                </a:solidFill>
                <a:latin typeface="Times New Roman" panose="02020603050405020304" pitchFamily="18" charset="0"/>
                <a:ea typeface="Times New Roman" panose="02020603050405020304" pitchFamily="18" charset="0"/>
              </a:rPr>
              <a:t>：</a:t>
            </a:r>
            <a:r>
              <a:rPr lang="zh-CN" altLang="zh-CN" b="1">
                <a:solidFill>
                  <a:srgbClr val="FF0000"/>
                </a:solidFill>
                <a:latin typeface="Times New Roman" panose="02020603050405020304" pitchFamily="18" charset="0"/>
                <a:ea typeface="楷体_GB2312" pitchFamily="49" charset="-122"/>
              </a:rPr>
              <a:t>正态变量几乎总是落在区间</a:t>
            </a:r>
            <a:r>
              <a:rPr lang="en-US"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μ</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3</a:t>
            </a:r>
            <a:r>
              <a:rPr lang="en-US" altLang="zh-CN" b="1" i="1">
                <a:solidFill>
                  <a:srgbClr val="FF0000"/>
                </a:solidFill>
                <a:latin typeface="Times New Roman" panose="02020603050405020304" pitchFamily="18" charset="0"/>
                <a:ea typeface="楷体_GB2312" pitchFamily="49" charset="-122"/>
              </a:rPr>
              <a:t>σ</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μ</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3</a:t>
            </a:r>
            <a:r>
              <a:rPr lang="en-US" altLang="zh-CN" b="1" i="1">
                <a:solidFill>
                  <a:srgbClr val="FF0000"/>
                </a:solidFill>
                <a:latin typeface="Times New Roman" panose="02020603050405020304" pitchFamily="18" charset="0"/>
                <a:ea typeface="楷体_GB2312" pitchFamily="49" charset="-122"/>
              </a:rPr>
              <a:t>σ</a:t>
            </a:r>
            <a:r>
              <a:rPr lang="en-US" altLang="zh-CN" b="1">
                <a:solidFill>
                  <a:srgbClr val="FF0000"/>
                </a:solidFill>
                <a:latin typeface="Times New Roman" panose="02020603050405020304" pitchFamily="18" charset="0"/>
                <a:ea typeface="楷体_GB2312" pitchFamily="49" charset="-122"/>
              </a:rPr>
              <a:t>]</a:t>
            </a:r>
            <a:r>
              <a:rPr lang="zh-CN" altLang="zh-CN" b="1">
                <a:solidFill>
                  <a:srgbClr val="FF0000"/>
                </a:solidFill>
                <a:latin typeface="Times New Roman" panose="02020603050405020304" pitchFamily="18" charset="0"/>
                <a:ea typeface="楷体_GB2312" pitchFamily="49" charset="-122"/>
              </a:rPr>
              <a:t>内，所以可通过判断取出的产品的外直径是否落在这一区间内来分析生产状况是否正常</a:t>
            </a:r>
            <a:r>
              <a:rPr lang="en-US" altLang="zh-CN" b="1">
                <a:solidFill>
                  <a:srgbClr val="FF0000"/>
                </a:solidFill>
                <a:latin typeface="Times New Roman" panose="02020603050405020304" pitchFamily="18" charset="0"/>
                <a:ea typeface="楷体_GB2312" pitchFamily="49" charset="-122"/>
              </a:rPr>
              <a:t>.</a:t>
            </a:r>
            <a:endParaRPr lang="en-US" altLang="zh-CN" b="1">
              <a:solidFill>
                <a:srgbClr val="FF0000"/>
              </a:solidFill>
              <a:latin typeface="Times New Roman" panose="02020603050405020304" pitchFamily="18" charset="0"/>
              <a:ea typeface="楷体_GB2312" pitchFamily="49" charset="-122"/>
            </a:endParaRPr>
          </a:p>
          <a:p>
            <a:pPr marL="0" lvl="0" indent="0" algn="just">
              <a:lnSpc>
                <a:spcPct val="150000"/>
              </a:lnSpc>
              <a:spcBef>
                <a:spcPct val="0"/>
              </a:spcBef>
              <a:buNone/>
            </a:pPr>
            <a:r>
              <a:rPr lang="zh-CN" altLang="en-US"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ξ</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N</a:t>
            </a:r>
            <a:r>
              <a:rPr lang="en-US" altLang="zh-CN" b="1">
                <a:solidFill>
                  <a:srgbClr val="FF0000"/>
                </a:solidFill>
                <a:latin typeface="Times New Roman" panose="02020603050405020304" pitchFamily="18" charset="0"/>
                <a:ea typeface="楷体_GB2312" pitchFamily="49" charset="-122"/>
              </a:rPr>
              <a:t>(10</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0.2</a:t>
            </a:r>
            <a:r>
              <a:rPr lang="en-US" altLang="zh-CN" b="1" baseline="30000">
                <a:solidFill>
                  <a:srgbClr val="FF0000"/>
                </a:solidFill>
                <a:latin typeface="Times New Roman" panose="02020603050405020304" pitchFamily="18" charset="0"/>
                <a:ea typeface="楷体_GB2312" pitchFamily="49" charset="-122"/>
              </a:rPr>
              <a:t>2</a:t>
            </a:r>
            <a:r>
              <a:rPr lang="en-US" altLang="zh-CN" b="1">
                <a:solidFill>
                  <a:srgbClr val="FF0000"/>
                </a:solidFill>
                <a:latin typeface="Times New Roman" panose="02020603050405020304" pitchFamily="18" charset="0"/>
                <a:ea typeface="楷体_GB2312" pitchFamily="49" charset="-122"/>
              </a:rPr>
              <a:t>)</a:t>
            </a:r>
            <a:r>
              <a:rPr lang="zh-CN" altLang="zh-CN" b="1">
                <a:solidFill>
                  <a:srgbClr val="FF0000"/>
                </a:solidFill>
                <a:latin typeface="Times New Roman" panose="02020603050405020304" pitchFamily="18" charset="0"/>
                <a:ea typeface="楷体_GB2312" pitchFamily="49" charset="-122"/>
              </a:rPr>
              <a:t>，</a:t>
            </a:r>
            <a:r>
              <a:rPr lang="zh-CN" altLang="en-US"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μ</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3</a:t>
            </a:r>
            <a:r>
              <a:rPr lang="en-US" altLang="zh-CN" b="1" i="1">
                <a:solidFill>
                  <a:srgbClr val="FF0000"/>
                </a:solidFill>
                <a:latin typeface="Times New Roman" panose="02020603050405020304" pitchFamily="18" charset="0"/>
                <a:ea typeface="楷体_GB2312" pitchFamily="49" charset="-122"/>
              </a:rPr>
              <a:t>σ</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10.6</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μ</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3</a:t>
            </a:r>
            <a:r>
              <a:rPr lang="en-US" altLang="zh-CN" b="1" i="1">
                <a:solidFill>
                  <a:srgbClr val="FF0000"/>
                </a:solidFill>
                <a:latin typeface="Times New Roman" panose="02020603050405020304" pitchFamily="18" charset="0"/>
                <a:ea typeface="楷体_GB2312" pitchFamily="49" charset="-122"/>
              </a:rPr>
              <a:t>σ</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9.4</a:t>
            </a:r>
            <a:r>
              <a:rPr lang="zh-CN" altLang="zh-CN" b="1">
                <a:solidFill>
                  <a:srgbClr val="FF0000"/>
                </a:solidFill>
                <a:latin typeface="Times New Roman" panose="02020603050405020304" pitchFamily="18" charset="0"/>
                <a:ea typeface="楷体_GB2312" pitchFamily="49" charset="-122"/>
              </a:rPr>
              <a:t>，</a:t>
            </a:r>
            <a:endParaRPr lang="en-US" altLang="zh-CN" b="1">
              <a:solidFill>
                <a:srgbClr val="FF0000"/>
              </a:solidFill>
              <a:latin typeface="Times New Roman" panose="02020603050405020304" pitchFamily="18" charset="0"/>
              <a:ea typeface="楷体_GB2312" pitchFamily="49" charset="-122"/>
            </a:endParaRPr>
          </a:p>
          <a:p>
            <a:pPr marL="0" lvl="0" indent="0" algn="just">
              <a:lnSpc>
                <a:spcPct val="150000"/>
              </a:lnSpc>
              <a:spcBef>
                <a:spcPct val="0"/>
              </a:spcBef>
              <a:buNone/>
            </a:pPr>
            <a:r>
              <a:rPr lang="zh-CN" altLang="en-US"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9.52</a:t>
            </a:r>
            <a:r>
              <a:rPr lang="zh-CN" altLang="en-US"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[9.4, 10.6]</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9.98</a:t>
            </a:r>
            <a:r>
              <a:rPr lang="zh-CN" altLang="en-US"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[9.4</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10.6]</a:t>
            </a:r>
            <a:r>
              <a:rPr lang="zh-CN" altLang="zh-CN" b="1">
                <a:solidFill>
                  <a:srgbClr val="FF0000"/>
                </a:solidFill>
                <a:latin typeface="Times New Roman" panose="02020603050405020304" pitchFamily="18" charset="0"/>
                <a:ea typeface="楷体_GB2312" pitchFamily="49" charset="-122"/>
              </a:rPr>
              <a:t>，</a:t>
            </a:r>
            <a:endParaRPr lang="en-US" altLang="zh-CN" b="1">
              <a:solidFill>
                <a:srgbClr val="FF0000"/>
              </a:solidFill>
              <a:latin typeface="Times New Roman" panose="02020603050405020304" pitchFamily="18" charset="0"/>
              <a:ea typeface="楷体_GB2312" pitchFamily="49" charset="-122"/>
            </a:endParaRPr>
          </a:p>
          <a:p>
            <a:pPr marL="0" lvl="0" indent="0" algn="just">
              <a:lnSpc>
                <a:spcPct val="150000"/>
              </a:lnSpc>
              <a:spcBef>
                <a:spcPct val="0"/>
              </a:spcBef>
              <a:buNone/>
            </a:pPr>
            <a:r>
              <a:rPr lang="zh-CN" altLang="en-US" b="1">
                <a:solidFill>
                  <a:srgbClr val="FF0000"/>
                </a:solidFill>
                <a:latin typeface="Times New Roman" panose="02020603050405020304" pitchFamily="18" charset="0"/>
                <a:ea typeface="楷体_GB2312" pitchFamily="49" charset="-122"/>
              </a:rPr>
              <a:t>∴</a:t>
            </a:r>
            <a:r>
              <a:rPr lang="zh-CN" altLang="zh-CN" b="1">
                <a:solidFill>
                  <a:srgbClr val="FF0000"/>
                </a:solidFill>
                <a:latin typeface="Times New Roman" panose="02020603050405020304" pitchFamily="18" charset="0"/>
                <a:ea typeface="楷体_GB2312" pitchFamily="49" charset="-122"/>
              </a:rPr>
              <a:t>该厂这一天的生产状况是正常的</a:t>
            </a:r>
            <a:r>
              <a:rPr lang="en-US"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仿宋_GB2312" pitchFamily="49" charset="-122"/>
              </a:rPr>
              <a:t> </a:t>
            </a:r>
            <a:endParaRPr lang="zh-CN" altLang="zh-CN" sz="1000">
              <a:solidFill>
                <a:srgbClr val="FF0000"/>
              </a:solidFill>
              <a:latin typeface="宋体" panose="02010600030101010101" pitchFamily="2" charset="-122"/>
              <a:ea typeface="Courier New" panose="02070309020205020404" pitchFamily="49" charset="0"/>
            </a:endParaRPr>
          </a:p>
        </p:txBody>
      </p:sp>
      <p:graphicFrame>
        <p:nvGraphicFramePr>
          <p:cNvPr id="30723" name="对象 1"/>
          <p:cNvGraphicFramePr>
            <a:graphicFrameLocks noChangeAspect="1"/>
          </p:cNvGraphicFramePr>
          <p:nvPr/>
        </p:nvGraphicFramePr>
        <p:xfrm>
          <a:off x="160338" y="173038"/>
          <a:ext cx="11598275" cy="2036762"/>
        </p:xfrm>
        <a:graphic>
          <a:graphicData uri="http://schemas.openxmlformats.org/presentationml/2006/ole">
            <mc:AlternateContent xmlns:mc="http://schemas.openxmlformats.org/markup-compatibility/2006">
              <mc:Choice xmlns:v="urn:schemas-microsoft-com:vml" Requires="v">
                <p:oleObj spid="_x0000_s1063" name="Document" r:id="rId1" imgW="11864340" imgH="2077085" progId="Word.Document.8">
                  <p:embed/>
                </p:oleObj>
              </mc:Choice>
              <mc:Fallback>
                <p:oleObj name="Document" r:id="rId1" imgW="11864340" imgH="2077085" progId="Word.Document.8">
                  <p:embed/>
                  <p:pic>
                    <p:nvPicPr>
                      <p:cNvPr id="0" name="OLE substitute image"/>
                      <p:cNvPicPr/>
                      <p:nvPr/>
                    </p:nvPicPr>
                    <p:blipFill>
                      <a:blip r:embed="rId2"/>
                      <a:stretch>
                        <a:fillRect/>
                      </a:stretch>
                    </p:blipFill>
                    <p:spPr>
                      <a:xfrm>
                        <a:off x="160338" y="173038"/>
                        <a:ext cx="11598275" cy="2036762"/>
                      </a:xfrm>
                      <a:prstGeom prst="rect">
                        <a:avLst/>
                      </a:prstGeom>
                      <a:noFill/>
                      <a:ln>
                        <a:noFill/>
                        <a:miter lim="800000"/>
                        <a:headEnd/>
                        <a:tailEnd/>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内容占位符 1"/>
          <p:cNvSpPr>
            <a:spLocks noGrp="1"/>
          </p:cNvSpPr>
          <p:nvPr>
            <p:ph idx="1"/>
          </p:nvPr>
        </p:nvSpPr>
        <p:spPr>
          <a:xfrm>
            <a:off x="381000" y="1906588"/>
            <a:ext cx="11430000" cy="2805112"/>
          </a:xfrm>
          <a:noFill/>
          <a:ln>
            <a:miter lim="800000"/>
          </a:ln>
        </p:spPr>
        <p:txBody>
          <a:bodyPr vert="horz" wrap="square" lIns="91440" tIns="45720" rIns="91440" bIns="45720" anchor="t" anchorCtr="0">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gn="ctr">
              <a:lnSpc>
                <a:spcPct val="150000"/>
              </a:lnSpc>
              <a:buNone/>
            </a:pPr>
            <a:r>
              <a:rPr lang="zh-CN" altLang="zh-CN" b="1">
                <a:solidFill>
                  <a:srgbClr val="FF0000"/>
                </a:solidFill>
                <a:latin typeface="Times New Roman" panose="02020603050405020304" pitchFamily="18" charset="0"/>
                <a:ea typeface="黑体" panose="02010609060101010101" pitchFamily="49" charset="-122"/>
              </a:rPr>
              <a:t>正态分布的实际应用</a:t>
            </a:r>
            <a:endParaRPr lang="zh-CN" altLang="zh-CN" sz="1000">
              <a:solidFill>
                <a:srgbClr val="FF0000"/>
              </a:solidFill>
              <a:latin typeface="宋体" panose="02010600030101010101" pitchFamily="2" charset="-122"/>
              <a:ea typeface="黑体" panose="02010609060101010101" pitchFamily="49" charset="-122"/>
            </a:endParaRPr>
          </a:p>
          <a:p>
            <a:pPr marL="0" lvl="0" indent="0" algn="just">
              <a:lnSpc>
                <a:spcPct val="150000"/>
              </a:lnSpc>
              <a:buNone/>
            </a:pPr>
            <a:r>
              <a:rPr lang="zh-CN" altLang="zh-CN" b="1">
                <a:solidFill>
                  <a:srgbClr val="FF0000"/>
                </a:solidFill>
                <a:latin typeface="Times New Roman" panose="02020603050405020304" pitchFamily="18" charset="0"/>
                <a:ea typeface="仿宋_GB2312" pitchFamily="49" charset="-122"/>
              </a:rPr>
              <a:t>解题时，应当注意零件尺寸应落在</a:t>
            </a:r>
            <a:r>
              <a:rPr lang="en-US"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μ</a:t>
            </a:r>
            <a:r>
              <a:rPr lang="zh-CN" altLang="zh-CN" b="1">
                <a:solidFill>
                  <a:srgbClr val="FF0000"/>
                </a:solidFill>
                <a:latin typeface="Times New Roman" panose="02020603050405020304" pitchFamily="18" charset="0"/>
                <a:ea typeface="仿宋_GB2312" pitchFamily="49" charset="-122"/>
              </a:rPr>
              <a:t>－</a:t>
            </a:r>
            <a:r>
              <a:rPr lang="en-US" altLang="zh-CN" b="1">
                <a:solidFill>
                  <a:srgbClr val="FF0000"/>
                </a:solidFill>
                <a:latin typeface="Times New Roman" panose="02020603050405020304" pitchFamily="18" charset="0"/>
                <a:ea typeface="仿宋_GB2312" pitchFamily="49" charset="-122"/>
              </a:rPr>
              <a:t>3</a:t>
            </a:r>
            <a:r>
              <a:rPr lang="en-US" altLang="zh-CN" b="1" i="1">
                <a:solidFill>
                  <a:srgbClr val="FF0000"/>
                </a:solidFill>
                <a:latin typeface="Times New Roman" panose="02020603050405020304" pitchFamily="18" charset="0"/>
                <a:ea typeface="仿宋_GB2312" pitchFamily="49" charset="-122"/>
              </a:rPr>
              <a:t>σ</a:t>
            </a:r>
            <a:r>
              <a:rPr lang="zh-CN" altLang="zh-CN" b="1">
                <a:solidFill>
                  <a:srgbClr val="FF0000"/>
                </a:solidFill>
                <a:latin typeface="Times New Roman" panose="02020603050405020304" pitchFamily="18" charset="0"/>
                <a:ea typeface="仿宋_GB2312" pitchFamily="49" charset="-122"/>
              </a:rPr>
              <a:t>，</a:t>
            </a:r>
            <a:r>
              <a:rPr lang="en-US" altLang="zh-CN" b="1" i="1">
                <a:solidFill>
                  <a:srgbClr val="FF0000"/>
                </a:solidFill>
                <a:latin typeface="Times New Roman" panose="02020603050405020304" pitchFamily="18" charset="0"/>
                <a:ea typeface="仿宋_GB2312" pitchFamily="49" charset="-122"/>
              </a:rPr>
              <a:t>μ</a:t>
            </a:r>
            <a:r>
              <a:rPr lang="zh-CN" altLang="zh-CN" b="1">
                <a:solidFill>
                  <a:srgbClr val="FF0000"/>
                </a:solidFill>
                <a:latin typeface="Times New Roman" panose="02020603050405020304" pitchFamily="18" charset="0"/>
                <a:ea typeface="仿宋_GB2312" pitchFamily="49" charset="-122"/>
              </a:rPr>
              <a:t>＋</a:t>
            </a:r>
            <a:r>
              <a:rPr lang="en-US" altLang="zh-CN" b="1">
                <a:solidFill>
                  <a:srgbClr val="FF0000"/>
                </a:solidFill>
                <a:latin typeface="Times New Roman" panose="02020603050405020304" pitchFamily="18" charset="0"/>
                <a:ea typeface="仿宋_GB2312" pitchFamily="49" charset="-122"/>
              </a:rPr>
              <a:t>3</a:t>
            </a:r>
            <a:r>
              <a:rPr lang="en-US" altLang="zh-CN" b="1" i="1">
                <a:solidFill>
                  <a:srgbClr val="FF0000"/>
                </a:solidFill>
                <a:latin typeface="Times New Roman" panose="02020603050405020304" pitchFamily="18" charset="0"/>
                <a:ea typeface="仿宋_GB2312" pitchFamily="49" charset="-122"/>
              </a:rPr>
              <a:t>σ</a:t>
            </a:r>
            <a:r>
              <a:rPr lang="en-US" altLang="zh-CN" b="1">
                <a:solidFill>
                  <a:srgbClr val="FF0000"/>
                </a:solidFill>
                <a:latin typeface="Times New Roman" panose="02020603050405020304" pitchFamily="18" charset="0"/>
                <a:ea typeface="仿宋_GB2312" pitchFamily="49" charset="-122"/>
              </a:rPr>
              <a:t>]</a:t>
            </a:r>
            <a:r>
              <a:rPr lang="zh-CN" altLang="zh-CN" b="1">
                <a:solidFill>
                  <a:srgbClr val="FF0000"/>
                </a:solidFill>
                <a:latin typeface="Times New Roman" panose="02020603050405020304" pitchFamily="18" charset="0"/>
                <a:ea typeface="仿宋_GB2312" pitchFamily="49" charset="-122"/>
              </a:rPr>
              <a:t>之内，否则可以认为该批产品不合格</a:t>
            </a:r>
            <a:r>
              <a:rPr lang="en-US" altLang="zh-CN" b="1">
                <a:solidFill>
                  <a:srgbClr val="FF0000"/>
                </a:solidFill>
                <a:latin typeface="Times New Roman" panose="02020603050405020304" pitchFamily="18" charset="0"/>
                <a:ea typeface="仿宋_GB2312" pitchFamily="49" charset="-122"/>
              </a:rPr>
              <a:t>.</a:t>
            </a:r>
            <a:r>
              <a:rPr lang="zh-CN" altLang="zh-CN" b="1">
                <a:solidFill>
                  <a:srgbClr val="FF0000"/>
                </a:solidFill>
                <a:latin typeface="Times New Roman" panose="02020603050405020304" pitchFamily="18" charset="0"/>
                <a:ea typeface="仿宋_GB2312" pitchFamily="49" charset="-122"/>
              </a:rPr>
              <a:t>判断的根据是概率较小的事件在一次试验中几乎是不可能发生的，而一旦发生了，就可以认为这批产生不合格</a:t>
            </a:r>
            <a:r>
              <a:rPr lang="en-US" altLang="zh-CN" b="1">
                <a:solidFill>
                  <a:srgbClr val="FF0000"/>
                </a:solidFill>
                <a:latin typeface="Times New Roman" panose="02020603050405020304" pitchFamily="18" charset="0"/>
                <a:ea typeface="仿宋_GB2312" pitchFamily="49" charset="-122"/>
              </a:rPr>
              <a:t>.</a:t>
            </a:r>
            <a:r>
              <a:rPr lang="zh-CN" altLang="zh-CN" b="1">
                <a:solidFill>
                  <a:srgbClr val="FF0000"/>
                </a:solidFill>
                <a:latin typeface="Times New Roman" panose="02020603050405020304" pitchFamily="18" charset="0"/>
                <a:ea typeface="仿宋_GB2312" pitchFamily="49" charset="-122"/>
              </a:rPr>
              <a:t>　</a:t>
            </a:r>
            <a:r>
              <a:rPr lang="en-US" altLang="zh-CN" b="1">
                <a:solidFill>
                  <a:srgbClr val="FF0000"/>
                </a:solidFill>
                <a:latin typeface="Times New Roman" panose="02020603050405020304" pitchFamily="18" charset="0"/>
                <a:ea typeface="Courier New" panose="02070309020205020404" pitchFamily="49" charset="0"/>
              </a:rPr>
              <a:t> </a:t>
            </a:r>
            <a:endParaRPr lang="zh-CN" altLang="zh-CN" sz="1000">
              <a:solidFill>
                <a:srgbClr val="FF0000"/>
              </a:solidFill>
              <a:latin typeface="宋体" panose="02010600030101010101" pitchFamily="2" charset="-122"/>
              <a:ea typeface="Courier New" panose="02070309020205020404" pitchFamily="49" charset="0"/>
            </a:endParaRPr>
          </a:p>
        </p:txBody>
      </p:sp>
      <p:graphicFrame>
        <p:nvGraphicFramePr>
          <p:cNvPr id="31747" name="对象 1"/>
          <p:cNvGraphicFramePr>
            <a:graphicFrameLocks noChangeAspect="1"/>
          </p:cNvGraphicFramePr>
          <p:nvPr/>
        </p:nvGraphicFramePr>
        <p:xfrm>
          <a:off x="192088" y="725488"/>
          <a:ext cx="11447462" cy="763587"/>
        </p:xfrm>
        <a:graphic>
          <a:graphicData uri="http://schemas.openxmlformats.org/presentationml/2006/ole">
            <mc:AlternateContent xmlns:mc="http://schemas.openxmlformats.org/markup-compatibility/2006">
              <mc:Choice xmlns:v="urn:schemas-microsoft-com:vml" Requires="v">
                <p:oleObj spid="_x0000_s1064" name="Document" r:id="rId1" imgW="11448415" imgH="766445" progId="Word.Document.8">
                  <p:embed/>
                </p:oleObj>
              </mc:Choice>
              <mc:Fallback>
                <p:oleObj name="Document" r:id="rId1" imgW="11448415" imgH="766445" progId="Word.Document.8">
                  <p:embed/>
                  <p:pic>
                    <p:nvPicPr>
                      <p:cNvPr id="0" name="OLE substitute image"/>
                      <p:cNvPicPr/>
                      <p:nvPr/>
                    </p:nvPicPr>
                    <p:blipFill>
                      <a:blip r:embed="rId2"/>
                      <a:stretch>
                        <a:fillRect/>
                      </a:stretch>
                    </p:blipFill>
                    <p:spPr>
                      <a:xfrm>
                        <a:off x="192088" y="725488"/>
                        <a:ext cx="11447462" cy="763587"/>
                      </a:xfrm>
                      <a:prstGeom prst="rect">
                        <a:avLst/>
                      </a:prstGeom>
                      <a:noFill/>
                      <a:ln>
                        <a:noFill/>
                        <a:miter lim="800000"/>
                        <a:headEnd/>
                        <a:tailEnd/>
                      </a:ln>
                    </p:spPr>
                  </p:pic>
                </p:oleObj>
              </mc:Fallback>
            </mc:AlternateContent>
          </a:graphicData>
        </a:graphic>
      </p:graphicFrame>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内容占位符 1"/>
          <p:cNvSpPr>
            <a:spLocks noGrp="1"/>
          </p:cNvSpPr>
          <p:nvPr>
            <p:ph idx="1"/>
          </p:nvPr>
        </p:nvSpPr>
        <p:spPr>
          <a:xfrm>
            <a:off x="271463" y="103188"/>
            <a:ext cx="11736387" cy="1643062"/>
          </a:xfrm>
          <a:prstGeom prst="rect">
            <a:avLst/>
          </a:prstGeom>
        </p:spPr>
        <p:txBody>
          <a:bodyPr vert="horz" wrap="square" lIns="91440" tIns="45720" rIns="91440" bIns="45720" numCol="1" anchor="t" anchorCtr="0" compatLnSpc="1">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marR="0" lvl="0" indent="0" algn="just">
              <a:lnSpc>
                <a:spcPct val="120000"/>
              </a:lnSpc>
              <a:spcBef>
                <a:spcPct val="0"/>
              </a:spcBef>
              <a:buNone/>
            </a:pPr>
            <a:r>
              <a:rPr lang="zh-CN" altLang="en-US" sz="2800" b="1" spc="0">
                <a:solidFill>
                  <a:srgbClr val="00B0F0"/>
                </a:solidFill>
                <a:latin typeface="Times New Roman" panose="02020603050405020304" pitchFamily="18" charset="0"/>
                <a:ea typeface="楷体" panose="02010609060101010101" pitchFamily="49" charset="-122"/>
              </a:rPr>
              <a:t> 变式 </a:t>
            </a:r>
            <a:r>
              <a:rPr lang="zh-CN" altLang="zh-CN" sz="2800" b="1" spc="0">
                <a:latin typeface="Times New Roman" panose="02020603050405020304" pitchFamily="18" charset="0"/>
                <a:ea typeface="楷体" panose="02010609060101010101" pitchFamily="49" charset="-122"/>
              </a:rPr>
              <a:t>据调查统计，某校男生的身高</a:t>
            </a:r>
            <a:r>
              <a:rPr lang="en-US" altLang="zh-CN" sz="2800" b="1" i="1" spc="0">
                <a:latin typeface="Times New Roman" panose="02020603050405020304" pitchFamily="18" charset="0"/>
                <a:ea typeface="楷体" panose="02010609060101010101" pitchFamily="49" charset="-122"/>
              </a:rPr>
              <a:t>X</a:t>
            </a:r>
            <a:r>
              <a:rPr lang="en-US" altLang="zh-CN" sz="2800" b="1" spc="0">
                <a:latin typeface="Times New Roman" panose="02020603050405020304" pitchFamily="18" charset="0"/>
                <a:ea typeface="楷体" panose="02010609060101010101" pitchFamily="49" charset="-122"/>
              </a:rPr>
              <a:t>(</a:t>
            </a:r>
            <a:r>
              <a:rPr lang="zh-CN" altLang="zh-CN" sz="2800" b="1" spc="0">
                <a:latin typeface="Times New Roman" panose="02020603050405020304" pitchFamily="18" charset="0"/>
                <a:ea typeface="楷体" panose="02010609060101010101" pitchFamily="49" charset="-122"/>
              </a:rPr>
              <a:t>单位：</a:t>
            </a:r>
            <a:r>
              <a:rPr lang="en-US" altLang="zh-CN" sz="2800" b="1" spc="0">
                <a:latin typeface="Times New Roman" panose="02020603050405020304" pitchFamily="18" charset="0"/>
                <a:ea typeface="楷体" panose="02010609060101010101" pitchFamily="49" charset="-122"/>
              </a:rPr>
              <a:t>cm)</a:t>
            </a:r>
            <a:r>
              <a:rPr lang="zh-CN" altLang="zh-CN" sz="2800" b="1" spc="0">
                <a:latin typeface="Times New Roman" panose="02020603050405020304" pitchFamily="18" charset="0"/>
                <a:ea typeface="楷体" panose="02010609060101010101" pitchFamily="49" charset="-122"/>
              </a:rPr>
              <a:t>服从正态分布</a:t>
            </a:r>
            <a:r>
              <a:rPr lang="en-US" altLang="zh-CN" sz="2800" b="1" i="1" spc="0">
                <a:latin typeface="Times New Roman" panose="02020603050405020304" pitchFamily="18" charset="0"/>
                <a:ea typeface="楷体" panose="02010609060101010101" pitchFamily="49" charset="-122"/>
              </a:rPr>
              <a:t>N</a:t>
            </a:r>
            <a:r>
              <a:rPr lang="en-US" altLang="zh-CN" sz="2800" b="1" spc="0">
                <a:latin typeface="Times New Roman" panose="02020603050405020304" pitchFamily="18" charset="0"/>
                <a:ea typeface="楷体" panose="02010609060101010101" pitchFamily="49" charset="-122"/>
              </a:rPr>
              <a:t>(174</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9).</a:t>
            </a:r>
            <a:r>
              <a:rPr lang="zh-CN" altLang="zh-CN" sz="2800" b="1" spc="0">
                <a:latin typeface="Times New Roman" panose="02020603050405020304" pitchFamily="18" charset="0"/>
                <a:ea typeface="楷体" panose="02010609060101010101" pitchFamily="49" charset="-122"/>
              </a:rPr>
              <a:t>若该校有男生</a:t>
            </a:r>
            <a:r>
              <a:rPr lang="en-US" altLang="zh-CN" sz="2800" b="1" spc="0">
                <a:latin typeface="Times New Roman" panose="02020603050405020304" pitchFamily="18" charset="0"/>
                <a:ea typeface="楷体" panose="02010609060101010101" pitchFamily="49" charset="-122"/>
              </a:rPr>
              <a:t>3 000</a:t>
            </a:r>
            <a:r>
              <a:rPr lang="zh-CN" altLang="zh-CN" sz="2800" b="1" spc="0">
                <a:latin typeface="Times New Roman" panose="02020603050405020304" pitchFamily="18" charset="0"/>
                <a:ea typeface="楷体" panose="02010609060101010101" pitchFamily="49" charset="-122"/>
              </a:rPr>
              <a:t>人，则估计该校男生身高在</a:t>
            </a:r>
            <a:r>
              <a:rPr lang="en-US" altLang="zh-CN" sz="2800" b="1" spc="0">
                <a:latin typeface="Times New Roman" panose="02020603050405020304" pitchFamily="18" charset="0"/>
                <a:ea typeface="楷体" panose="02010609060101010101" pitchFamily="49" charset="-122"/>
              </a:rPr>
              <a:t>[174</a:t>
            </a:r>
            <a:r>
              <a:rPr lang="zh-CN" altLang="zh-CN" sz="2800" b="1" spc="0">
                <a:latin typeface="Times New Roman" panose="02020603050405020304" pitchFamily="18" charset="0"/>
                <a:ea typeface="楷体" panose="02010609060101010101" pitchFamily="49" charset="-122"/>
              </a:rPr>
              <a:t>，</a:t>
            </a:r>
            <a:r>
              <a:rPr lang="en-US" altLang="zh-CN" sz="2800" b="1" spc="0">
                <a:latin typeface="Times New Roman" panose="02020603050405020304" pitchFamily="18" charset="0"/>
                <a:ea typeface="楷体" panose="02010609060101010101" pitchFamily="49" charset="-122"/>
              </a:rPr>
              <a:t>180]</a:t>
            </a:r>
            <a:r>
              <a:rPr lang="zh-CN" altLang="zh-CN" sz="2800" b="1" spc="0">
                <a:latin typeface="Times New Roman" panose="02020603050405020304" pitchFamily="18" charset="0"/>
                <a:ea typeface="楷体" panose="02010609060101010101" pitchFamily="49" charset="-122"/>
              </a:rPr>
              <a:t>范围内的人数为</a:t>
            </a:r>
            <a:r>
              <a:rPr lang="en-US" altLang="zh-CN" sz="2800" b="1" spc="0">
                <a:latin typeface="Times New Roman" panose="02020603050405020304" pitchFamily="18" charset="0"/>
                <a:ea typeface="楷体" panose="02010609060101010101" pitchFamily="49" charset="-122"/>
              </a:rPr>
              <a:t>______.</a:t>
            </a:r>
            <a:endParaRPr lang="zh-CN" altLang="zh-CN" sz="1000">
              <a:latin typeface="Times New Roman" panose="02020603050405020304" pitchFamily="18" charset="0"/>
              <a:ea typeface="楷体" panose="02010609060101010101" pitchFamily="49" charset="-122"/>
            </a:endParaRPr>
          </a:p>
        </p:txBody>
      </p:sp>
      <p:sp>
        <p:nvSpPr>
          <p:cNvPr id="32771" name="内容占位符 1"/>
          <p:cNvSpPr/>
          <p:nvPr/>
        </p:nvSpPr>
        <p:spPr>
          <a:xfrm>
            <a:off x="388938" y="1782763"/>
            <a:ext cx="11277600" cy="3970337"/>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50000"/>
              </a:lnSpc>
              <a:spcBef>
                <a:spcPct val="0"/>
              </a:spcBef>
              <a:buNone/>
            </a:pPr>
            <a:r>
              <a:rPr lang="zh-CN" altLang="zh-CN" b="1">
                <a:solidFill>
                  <a:srgbClr val="FF0000"/>
                </a:solidFill>
                <a:latin typeface="Times New Roman" panose="02020603050405020304" pitchFamily="18" charset="0"/>
                <a:ea typeface="黑体" panose="02010609060101010101" pitchFamily="49" charset="-122"/>
              </a:rPr>
              <a:t>解：</a:t>
            </a:r>
            <a:r>
              <a:rPr lang="zh-CN" altLang="zh-CN" b="1">
                <a:solidFill>
                  <a:srgbClr val="FF0000"/>
                </a:solidFill>
                <a:latin typeface="Times New Roman" panose="02020603050405020304" pitchFamily="18" charset="0"/>
                <a:ea typeface="楷体_GB2312" pitchFamily="49" charset="-122"/>
              </a:rPr>
              <a:t>因为身高</a:t>
            </a:r>
            <a:r>
              <a:rPr lang="en-US" altLang="zh-CN" b="1" i="1">
                <a:solidFill>
                  <a:srgbClr val="FF0000"/>
                </a:solidFill>
                <a:latin typeface="Times New Roman" panose="02020603050405020304" pitchFamily="18" charset="0"/>
                <a:ea typeface="楷体_GB2312" pitchFamily="49" charset="-122"/>
              </a:rPr>
              <a:t>X</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N</a:t>
            </a:r>
            <a:r>
              <a:rPr lang="en-US" altLang="zh-CN" b="1">
                <a:solidFill>
                  <a:srgbClr val="FF0000"/>
                </a:solidFill>
                <a:latin typeface="Times New Roman" panose="02020603050405020304" pitchFamily="18" charset="0"/>
                <a:ea typeface="楷体_GB2312" pitchFamily="49" charset="-122"/>
              </a:rPr>
              <a:t>(174</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9)</a:t>
            </a:r>
            <a:r>
              <a:rPr lang="zh-CN" altLang="zh-CN" b="1">
                <a:solidFill>
                  <a:srgbClr val="FF0000"/>
                </a:solidFill>
                <a:latin typeface="Times New Roman" panose="02020603050405020304" pitchFamily="18" charset="0"/>
                <a:ea typeface="楷体_GB2312" pitchFamily="49" charset="-122"/>
              </a:rPr>
              <a:t>，所以</a:t>
            </a:r>
            <a:r>
              <a:rPr lang="en-US" altLang="zh-CN" b="1" i="1">
                <a:solidFill>
                  <a:srgbClr val="FF0000"/>
                </a:solidFill>
                <a:latin typeface="Times New Roman" panose="02020603050405020304" pitchFamily="18" charset="0"/>
                <a:ea typeface="楷体_GB2312" pitchFamily="49" charset="-122"/>
              </a:rPr>
              <a:t>μ</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174</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σ</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3.</a:t>
            </a:r>
            <a:endParaRPr lang="zh-CN" altLang="zh-CN" b="1">
              <a:solidFill>
                <a:srgbClr val="FF0000"/>
              </a:solidFill>
              <a:latin typeface="宋体" panose="02010600030101010101" pitchFamily="2" charset="-122"/>
              <a:ea typeface="楷体_GB2312" pitchFamily="49" charset="-122"/>
            </a:endParaRPr>
          </a:p>
          <a:p>
            <a:pPr marL="0" lvl="0" indent="0">
              <a:lnSpc>
                <a:spcPct val="150000"/>
              </a:lnSpc>
              <a:spcBef>
                <a:spcPct val="0"/>
              </a:spcBef>
              <a:buNone/>
            </a:pPr>
            <a:r>
              <a:rPr lang="zh-CN" altLang="zh-CN" b="1">
                <a:solidFill>
                  <a:srgbClr val="FF0000"/>
                </a:solidFill>
                <a:latin typeface="Times New Roman" panose="02020603050405020304" pitchFamily="18" charset="0"/>
                <a:ea typeface="楷体_GB2312" pitchFamily="49" charset="-122"/>
              </a:rPr>
              <a:t>所以</a:t>
            </a:r>
            <a:r>
              <a:rPr lang="en-US" altLang="zh-CN" b="1" i="1">
                <a:solidFill>
                  <a:srgbClr val="FF0000"/>
                </a:solidFill>
                <a:latin typeface="Times New Roman" panose="02020603050405020304" pitchFamily="18" charset="0"/>
                <a:ea typeface="楷体_GB2312" pitchFamily="49" charset="-122"/>
              </a:rPr>
              <a:t>μ</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2</a:t>
            </a:r>
            <a:r>
              <a:rPr lang="en-US" altLang="zh-CN" b="1" i="1">
                <a:solidFill>
                  <a:srgbClr val="FF0000"/>
                </a:solidFill>
                <a:latin typeface="Times New Roman" panose="02020603050405020304" pitchFamily="18" charset="0"/>
                <a:ea typeface="楷体_GB2312" pitchFamily="49" charset="-122"/>
              </a:rPr>
              <a:t>σ</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174</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2</a:t>
            </a:r>
            <a:r>
              <a:rPr lang="en-US" altLang="zh-CN" b="1">
                <a:solidFill>
                  <a:srgbClr val="FF0000"/>
                </a:solidFill>
                <a:latin typeface="宋体" panose="02010600030101010101" pitchFamily="2" charset="-122"/>
                <a:ea typeface="楷体_GB2312" pitchFamily="49" charset="-122"/>
              </a:rPr>
              <a:t>×</a:t>
            </a:r>
            <a:r>
              <a:rPr lang="en-US" altLang="zh-CN" b="1">
                <a:solidFill>
                  <a:srgbClr val="FF0000"/>
                </a:solidFill>
                <a:latin typeface="Times New Roman" panose="02020603050405020304" pitchFamily="18" charset="0"/>
                <a:ea typeface="楷体_GB2312" pitchFamily="49" charset="-122"/>
              </a:rPr>
              <a:t>3</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168</a:t>
            </a:r>
            <a:r>
              <a:rPr lang="zh-CN" altLang="zh-CN" b="1">
                <a:solidFill>
                  <a:srgbClr val="FF0000"/>
                </a:solidFill>
                <a:latin typeface="Times New Roman" panose="02020603050405020304" pitchFamily="18" charset="0"/>
                <a:ea typeface="楷体_GB2312" pitchFamily="49" charset="-122"/>
              </a:rPr>
              <a:t>，</a:t>
            </a:r>
            <a:r>
              <a:rPr lang="en-US" altLang="zh-CN" b="1" i="1">
                <a:solidFill>
                  <a:srgbClr val="FF0000"/>
                </a:solidFill>
                <a:latin typeface="Times New Roman" panose="02020603050405020304" pitchFamily="18" charset="0"/>
                <a:ea typeface="楷体_GB2312" pitchFamily="49" charset="-122"/>
              </a:rPr>
              <a:t>μ</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2</a:t>
            </a:r>
            <a:r>
              <a:rPr lang="en-US" altLang="zh-CN" b="1" i="1">
                <a:solidFill>
                  <a:srgbClr val="FF0000"/>
                </a:solidFill>
                <a:latin typeface="Times New Roman" panose="02020603050405020304" pitchFamily="18" charset="0"/>
                <a:ea typeface="楷体_GB2312" pitchFamily="49" charset="-122"/>
              </a:rPr>
              <a:t>σ</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174</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2</a:t>
            </a:r>
            <a:r>
              <a:rPr lang="en-US" altLang="zh-CN" b="1">
                <a:solidFill>
                  <a:srgbClr val="FF0000"/>
                </a:solidFill>
                <a:latin typeface="宋体" panose="02010600030101010101" pitchFamily="2" charset="-122"/>
                <a:ea typeface="Times New Roman" panose="02020603050405020304" pitchFamily="18" charset="0"/>
              </a:rPr>
              <a:t>×</a:t>
            </a:r>
            <a:r>
              <a:rPr lang="en-US" altLang="zh-CN" b="1">
                <a:solidFill>
                  <a:srgbClr val="FF0000"/>
                </a:solidFill>
                <a:latin typeface="Times New Roman" panose="02020603050405020304" pitchFamily="18" charset="0"/>
                <a:ea typeface="楷体_GB2312" pitchFamily="49" charset="-122"/>
              </a:rPr>
              <a:t>3</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180</a:t>
            </a:r>
            <a:r>
              <a:rPr lang="zh-CN" altLang="zh-CN" b="1">
                <a:solidFill>
                  <a:srgbClr val="FF0000"/>
                </a:solidFill>
                <a:latin typeface="Times New Roman" panose="02020603050405020304" pitchFamily="18" charset="0"/>
                <a:ea typeface="楷体_GB2312" pitchFamily="49" charset="-122"/>
              </a:rPr>
              <a:t>，</a:t>
            </a:r>
            <a:endParaRPr lang="zh-CN" altLang="zh-CN" b="1">
              <a:solidFill>
                <a:srgbClr val="FF0000"/>
              </a:solidFill>
              <a:latin typeface="宋体" panose="02010600030101010101" pitchFamily="2" charset="-122"/>
              <a:ea typeface="Courier New" panose="02070309020205020404" pitchFamily="49" charset="0"/>
            </a:endParaRPr>
          </a:p>
          <a:p>
            <a:pPr marL="0" lvl="0" indent="0">
              <a:lnSpc>
                <a:spcPct val="150000"/>
              </a:lnSpc>
              <a:spcBef>
                <a:spcPct val="0"/>
              </a:spcBef>
              <a:buNone/>
            </a:pPr>
            <a:r>
              <a:rPr lang="zh-CN" altLang="zh-CN" b="1">
                <a:solidFill>
                  <a:srgbClr val="FF0000"/>
                </a:solidFill>
                <a:latin typeface="Times New Roman" panose="02020603050405020304" pitchFamily="18" charset="0"/>
                <a:ea typeface="楷体_GB2312" pitchFamily="49" charset="-122"/>
              </a:rPr>
              <a:t>所以身高在</a:t>
            </a:r>
            <a:r>
              <a:rPr lang="en-US" altLang="zh-CN" b="1">
                <a:solidFill>
                  <a:srgbClr val="FF0000"/>
                </a:solidFill>
                <a:latin typeface="Times New Roman" panose="02020603050405020304" pitchFamily="18" charset="0"/>
                <a:ea typeface="楷体_GB2312" pitchFamily="49" charset="-122"/>
              </a:rPr>
              <a:t>[168</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180]</a:t>
            </a:r>
            <a:r>
              <a:rPr lang="zh-CN" altLang="zh-CN" b="1">
                <a:solidFill>
                  <a:srgbClr val="FF0000"/>
                </a:solidFill>
                <a:latin typeface="Times New Roman" panose="02020603050405020304" pitchFamily="18" charset="0"/>
                <a:ea typeface="楷体_GB2312" pitchFamily="49" charset="-122"/>
              </a:rPr>
              <a:t>范围内的概率约为</a:t>
            </a:r>
            <a:r>
              <a:rPr lang="en-US" altLang="zh-CN" b="1">
                <a:solidFill>
                  <a:srgbClr val="FF0000"/>
                </a:solidFill>
                <a:latin typeface="Times New Roman" panose="02020603050405020304" pitchFamily="18" charset="0"/>
                <a:ea typeface="楷体_GB2312" pitchFamily="49" charset="-122"/>
              </a:rPr>
              <a:t>0.954 5.</a:t>
            </a:r>
            <a:endParaRPr lang="en-US" altLang="zh-CN" b="1">
              <a:solidFill>
                <a:srgbClr val="FF0000"/>
              </a:solidFill>
              <a:latin typeface="Times New Roman" panose="02020603050405020304" pitchFamily="18" charset="0"/>
              <a:ea typeface="楷体_GB2312" pitchFamily="49" charset="-122"/>
            </a:endParaRPr>
          </a:p>
          <a:p>
            <a:pPr marL="0" lvl="0" indent="0">
              <a:lnSpc>
                <a:spcPct val="150000"/>
              </a:lnSpc>
              <a:spcBef>
                <a:spcPct val="0"/>
              </a:spcBef>
              <a:buFontTx/>
              <a:buNone/>
            </a:pPr>
            <a:r>
              <a:rPr lang="zh-CN" altLang="zh-CN" b="1">
                <a:solidFill>
                  <a:srgbClr val="FF0000"/>
                </a:solidFill>
                <a:latin typeface="Times New Roman" panose="02020603050405020304" pitchFamily="18" charset="0"/>
                <a:ea typeface="楷体_GB2312" pitchFamily="49" charset="-122"/>
              </a:rPr>
              <a:t>因为</a:t>
            </a:r>
            <a:r>
              <a:rPr lang="en-US" altLang="zh-CN" b="1" i="1">
                <a:solidFill>
                  <a:srgbClr val="FF0000"/>
                </a:solidFill>
                <a:latin typeface="Times New Roman" panose="02020603050405020304" pitchFamily="18" charset="0"/>
                <a:ea typeface="楷体_GB2312" pitchFamily="49" charset="-122"/>
              </a:rPr>
              <a:t>μ</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174</a:t>
            </a:r>
            <a:r>
              <a:rPr lang="zh-CN" altLang="zh-CN" b="1">
                <a:solidFill>
                  <a:srgbClr val="FF0000"/>
                </a:solidFill>
                <a:latin typeface="Times New Roman" panose="02020603050405020304" pitchFamily="18" charset="0"/>
                <a:ea typeface="楷体_GB2312" pitchFamily="49" charset="-122"/>
              </a:rPr>
              <a:t>，</a:t>
            </a:r>
            <a:endParaRPr lang="zh-CN" altLang="zh-CN" b="1">
              <a:solidFill>
                <a:srgbClr val="FF0000"/>
              </a:solidFill>
              <a:latin typeface="宋体" panose="02010600030101010101" pitchFamily="2" charset="-122"/>
              <a:ea typeface="楷体_GB2312" pitchFamily="49" charset="-122"/>
            </a:endParaRPr>
          </a:p>
          <a:p>
            <a:pPr marL="0" lvl="0" indent="0">
              <a:lnSpc>
                <a:spcPct val="150000"/>
              </a:lnSpc>
              <a:spcBef>
                <a:spcPct val="0"/>
              </a:spcBef>
              <a:buFontTx/>
              <a:buNone/>
            </a:pPr>
            <a:r>
              <a:rPr lang="zh-CN" altLang="zh-CN" b="1">
                <a:solidFill>
                  <a:srgbClr val="FF0000"/>
                </a:solidFill>
                <a:latin typeface="Times New Roman" panose="02020603050405020304" pitchFamily="18" charset="0"/>
                <a:ea typeface="楷体_GB2312" pitchFamily="49" charset="-122"/>
              </a:rPr>
              <a:t>所以身高在</a:t>
            </a:r>
            <a:r>
              <a:rPr lang="en-US" altLang="zh-CN" b="1">
                <a:solidFill>
                  <a:srgbClr val="FF0000"/>
                </a:solidFill>
                <a:latin typeface="Times New Roman" panose="02020603050405020304" pitchFamily="18" charset="0"/>
                <a:ea typeface="楷体_GB2312" pitchFamily="49" charset="-122"/>
              </a:rPr>
              <a:t>[168</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174]</a:t>
            </a:r>
            <a:r>
              <a:rPr lang="zh-CN" altLang="zh-CN" b="1">
                <a:solidFill>
                  <a:srgbClr val="FF0000"/>
                </a:solidFill>
                <a:latin typeface="Times New Roman" panose="02020603050405020304" pitchFamily="18" charset="0"/>
                <a:ea typeface="楷体_GB2312" pitchFamily="49" charset="-122"/>
              </a:rPr>
              <a:t>和</a:t>
            </a:r>
            <a:r>
              <a:rPr lang="en-US" altLang="zh-CN" b="1">
                <a:solidFill>
                  <a:srgbClr val="FF0000"/>
                </a:solidFill>
                <a:latin typeface="Times New Roman" panose="02020603050405020304" pitchFamily="18" charset="0"/>
                <a:ea typeface="楷体_GB2312" pitchFamily="49" charset="-122"/>
              </a:rPr>
              <a:t>[174</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180]</a:t>
            </a:r>
            <a:r>
              <a:rPr lang="zh-CN" altLang="zh-CN" b="1">
                <a:solidFill>
                  <a:srgbClr val="FF0000"/>
                </a:solidFill>
                <a:latin typeface="Times New Roman" panose="02020603050405020304" pitchFamily="18" charset="0"/>
                <a:ea typeface="楷体_GB2312" pitchFamily="49" charset="-122"/>
              </a:rPr>
              <a:t>范围内的概率相等，均约为</a:t>
            </a:r>
            <a:r>
              <a:rPr lang="en-US" altLang="zh-CN" b="1">
                <a:solidFill>
                  <a:srgbClr val="FF0000"/>
                </a:solidFill>
                <a:latin typeface="Times New Roman" panose="02020603050405020304" pitchFamily="18" charset="0"/>
                <a:ea typeface="楷体_GB2312" pitchFamily="49" charset="-122"/>
              </a:rPr>
              <a:t>0.477 25.</a:t>
            </a:r>
            <a:endParaRPr lang="zh-CN" altLang="zh-CN" b="1">
              <a:solidFill>
                <a:srgbClr val="FF0000"/>
              </a:solidFill>
              <a:latin typeface="宋体" panose="02010600030101010101" pitchFamily="2" charset="-122"/>
              <a:ea typeface="Courier New" panose="02070309020205020404" pitchFamily="49" charset="0"/>
            </a:endParaRPr>
          </a:p>
          <a:p>
            <a:pPr marL="0" lvl="0" indent="0">
              <a:lnSpc>
                <a:spcPct val="150000"/>
              </a:lnSpc>
              <a:spcBef>
                <a:spcPct val="0"/>
              </a:spcBef>
              <a:buFontTx/>
              <a:buNone/>
            </a:pPr>
            <a:r>
              <a:rPr lang="zh-CN" altLang="zh-CN" b="1">
                <a:solidFill>
                  <a:srgbClr val="FF0000"/>
                </a:solidFill>
                <a:latin typeface="Times New Roman" panose="02020603050405020304" pitchFamily="18" charset="0"/>
                <a:ea typeface="楷体_GB2312" pitchFamily="49" charset="-122"/>
              </a:rPr>
              <a:t>故该校男生身高在</a:t>
            </a:r>
            <a:r>
              <a:rPr lang="en-US" altLang="zh-CN" b="1">
                <a:solidFill>
                  <a:srgbClr val="FF0000"/>
                </a:solidFill>
                <a:latin typeface="Times New Roman" panose="02020603050405020304" pitchFamily="18" charset="0"/>
                <a:ea typeface="楷体_GB2312" pitchFamily="49" charset="-122"/>
              </a:rPr>
              <a:t>[174</a:t>
            </a:r>
            <a:r>
              <a:rPr lang="zh-CN" altLang="zh-CN" b="1">
                <a:solidFill>
                  <a:srgbClr val="FF0000"/>
                </a:solidFill>
                <a:latin typeface="Times New Roman" panose="02020603050405020304" pitchFamily="18" charset="0"/>
                <a:ea typeface="楷体_GB2312" pitchFamily="49" charset="-122"/>
              </a:rPr>
              <a:t>，</a:t>
            </a:r>
            <a:r>
              <a:rPr lang="en-US" altLang="zh-CN" b="1">
                <a:solidFill>
                  <a:srgbClr val="FF0000"/>
                </a:solidFill>
                <a:latin typeface="Times New Roman" panose="02020603050405020304" pitchFamily="18" charset="0"/>
                <a:ea typeface="楷体_GB2312" pitchFamily="49" charset="-122"/>
              </a:rPr>
              <a:t>180]</a:t>
            </a:r>
            <a:r>
              <a:rPr lang="zh-CN" altLang="zh-CN" b="1">
                <a:solidFill>
                  <a:srgbClr val="FF0000"/>
                </a:solidFill>
                <a:latin typeface="Times New Roman" panose="02020603050405020304" pitchFamily="18" charset="0"/>
                <a:ea typeface="楷体_GB2312" pitchFamily="49" charset="-122"/>
              </a:rPr>
              <a:t>范围内的人数约为</a:t>
            </a:r>
            <a:r>
              <a:rPr lang="en-US" altLang="zh-CN" b="1">
                <a:solidFill>
                  <a:srgbClr val="FF0000"/>
                </a:solidFill>
                <a:latin typeface="Times New Roman" panose="02020603050405020304" pitchFamily="18" charset="0"/>
                <a:ea typeface="楷体_GB2312" pitchFamily="49" charset="-122"/>
              </a:rPr>
              <a:t>3 000</a:t>
            </a:r>
            <a:r>
              <a:rPr lang="en-US" altLang="zh-CN" b="1">
                <a:solidFill>
                  <a:srgbClr val="FF0000"/>
                </a:solidFill>
                <a:latin typeface="宋体" panose="02010600030101010101" pitchFamily="2" charset="-122"/>
                <a:ea typeface="Times New Roman" panose="02020603050405020304" pitchFamily="18" charset="0"/>
              </a:rPr>
              <a:t>×</a:t>
            </a:r>
            <a:r>
              <a:rPr lang="en-US" altLang="zh-CN" b="1">
                <a:solidFill>
                  <a:srgbClr val="FF0000"/>
                </a:solidFill>
                <a:latin typeface="Times New Roman" panose="02020603050405020304" pitchFamily="18" charset="0"/>
                <a:ea typeface="楷体_GB2312" pitchFamily="49" charset="-122"/>
              </a:rPr>
              <a:t>0.477 25</a:t>
            </a:r>
            <a:r>
              <a:rPr lang="en-US" altLang="zh-CN" b="1">
                <a:solidFill>
                  <a:srgbClr val="FF0000"/>
                </a:solidFill>
                <a:latin typeface="宋体" panose="02010600030101010101" pitchFamily="2" charset="-122"/>
                <a:ea typeface="楷体_GB2312" pitchFamily="49" charset="-122"/>
              </a:rPr>
              <a:t>≈</a:t>
            </a:r>
            <a:r>
              <a:rPr lang="en-US" altLang="zh-CN" b="1">
                <a:solidFill>
                  <a:srgbClr val="FF0000"/>
                </a:solidFill>
                <a:latin typeface="Times New Roman" panose="02020603050405020304" pitchFamily="18" charset="0"/>
                <a:ea typeface="楷体_GB2312" pitchFamily="49" charset="-122"/>
              </a:rPr>
              <a:t>1 432.</a:t>
            </a:r>
            <a:endParaRPr lang="zh-CN" altLang="zh-CN" b="1">
              <a:solidFill>
                <a:srgbClr val="FF0000"/>
              </a:solidFill>
              <a:latin typeface="宋体" panose="02010600030101010101" pitchFamily="2" charset="-122"/>
              <a:ea typeface="Courier New" panose="02070309020205020404" pitchFamily="49"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4" name="Object 10"/>
          <p:cNvGraphicFramePr>
            <a:graphicFrameLocks noChangeAspect="1"/>
          </p:cNvGraphicFramePr>
          <p:nvPr/>
        </p:nvGraphicFramePr>
        <p:xfrm>
          <a:off x="222250" y="695325"/>
          <a:ext cx="11442700" cy="1190625"/>
        </p:xfrm>
        <a:graphic>
          <a:graphicData uri="http://schemas.openxmlformats.org/presentationml/2006/ole">
            <mc:AlternateContent xmlns:mc="http://schemas.openxmlformats.org/markup-compatibility/2006">
              <mc:Choice xmlns:v="urn:schemas-microsoft-com:vml" Requires="v">
                <p:oleObj spid="_x0000_s1065" name="Equation" r:id="rId1" imgW="4394200" imgH="457200" progId="Equation.DSMT4">
                  <p:embed/>
                </p:oleObj>
              </mc:Choice>
              <mc:Fallback>
                <p:oleObj name="Equation" r:id="rId1" imgW="4394200" imgH="457200" progId="Equation.DSMT4">
                  <p:embed/>
                  <p:pic>
                    <p:nvPicPr>
                      <p:cNvPr id="0" name="OLE substitute image"/>
                      <p:cNvPicPr/>
                      <p:nvPr/>
                    </p:nvPicPr>
                    <p:blipFill>
                      <a:blip r:embed="rId2"/>
                      <a:stretch>
                        <a:fillRect/>
                      </a:stretch>
                    </p:blipFill>
                    <p:spPr>
                      <a:xfrm>
                        <a:off x="222250" y="695325"/>
                        <a:ext cx="11442700" cy="1190625"/>
                      </a:xfrm>
                      <a:prstGeom prst="rect">
                        <a:avLst/>
                      </a:prstGeom>
                      <a:noFill/>
                      <a:ln>
                        <a:noFill/>
                        <a:miter lim="800000"/>
                        <a:headEnd/>
                        <a:tailEnd/>
                      </a:ln>
                    </p:spPr>
                  </p:pic>
                </p:oleObj>
              </mc:Fallback>
            </mc:AlternateContent>
          </a:graphicData>
        </a:graphic>
      </p:graphicFrame>
      <p:sp>
        <p:nvSpPr>
          <p:cNvPr id="33795" name="Text Box 4"/>
          <p:cNvSpPr/>
          <p:nvPr/>
        </p:nvSpPr>
        <p:spPr>
          <a:xfrm>
            <a:off x="0" y="60325"/>
            <a:ext cx="2057400" cy="584200"/>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lang="zh-CN" altLang="en-US" sz="3200" b="1">
                <a:solidFill>
                  <a:srgbClr val="FF0000"/>
                </a:solidFill>
                <a:latin typeface="Arial" panose="020B0604020202020204" pitchFamily="34" charset="0"/>
                <a:ea typeface="华文行楷" pitchFamily="2" charset="-122"/>
              </a:rPr>
              <a:t>课堂检测</a:t>
            </a:r>
            <a:endParaRPr lang="zh-CN" altLang="en-US" sz="3200" b="1">
              <a:solidFill>
                <a:srgbClr val="FF0000"/>
              </a:solidFill>
              <a:latin typeface="Arial" panose="020B0604020202020204" pitchFamily="34" charset="0"/>
              <a:ea typeface="华文行楷" pitchFamily="2" charset="-122"/>
            </a:endParaRPr>
          </a:p>
        </p:txBody>
      </p:sp>
      <p:sp>
        <p:nvSpPr>
          <p:cNvPr id="33796" name="Text Box 11"/>
          <p:cNvSpPr/>
          <p:nvPr/>
        </p:nvSpPr>
        <p:spPr>
          <a:xfrm>
            <a:off x="10896600" y="695325"/>
            <a:ext cx="477838" cy="579438"/>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kumimoji="1" lang="en-US" altLang="zh-CN" sz="3200" b="1">
                <a:solidFill>
                  <a:srgbClr val="FF0000"/>
                </a:solidFill>
                <a:latin typeface="Times New Roman" panose="02020603050405020304" pitchFamily="18" charset="0"/>
              </a:rPr>
              <a:t>A</a:t>
            </a:r>
            <a:endParaRPr kumimoji="1" lang="en-US" altLang="zh-CN" sz="3200" b="1">
              <a:solidFill>
                <a:srgbClr val="FF0000"/>
              </a:solidFill>
              <a:latin typeface="Times New Roman" panose="02020603050405020304" pitchFamily="18" charset="0"/>
            </a:endParaRPr>
          </a:p>
        </p:txBody>
      </p:sp>
      <p:graphicFrame>
        <p:nvGraphicFramePr>
          <p:cNvPr id="33797" name="Object 12"/>
          <p:cNvGraphicFramePr>
            <a:graphicFrameLocks noChangeAspect="1"/>
          </p:cNvGraphicFramePr>
          <p:nvPr/>
        </p:nvGraphicFramePr>
        <p:xfrm>
          <a:off x="222250" y="2057400"/>
          <a:ext cx="11588750" cy="1684338"/>
        </p:xfrm>
        <a:graphic>
          <a:graphicData uri="http://schemas.openxmlformats.org/presentationml/2006/ole">
            <mc:AlternateContent xmlns:mc="http://schemas.openxmlformats.org/markup-compatibility/2006">
              <mc:Choice xmlns:v="urn:schemas-microsoft-com:vml" Requires="v">
                <p:oleObj spid="_x0000_s1066" name="Equation" r:id="rId3" imgW="4724400" imgH="685800" progId="Equation.DSMT4">
                  <p:embed/>
                </p:oleObj>
              </mc:Choice>
              <mc:Fallback>
                <p:oleObj name="Equation" r:id="rId3" imgW="4724400" imgH="685800" progId="Equation.DSMT4">
                  <p:embed/>
                  <p:pic>
                    <p:nvPicPr>
                      <p:cNvPr id="0" name="OLE substitute image"/>
                      <p:cNvPicPr/>
                      <p:nvPr/>
                    </p:nvPicPr>
                    <p:blipFill>
                      <a:blip r:embed="rId4"/>
                      <a:stretch>
                        <a:fillRect/>
                      </a:stretch>
                    </p:blipFill>
                    <p:spPr>
                      <a:xfrm>
                        <a:off x="222250" y="2057400"/>
                        <a:ext cx="11588750" cy="1684338"/>
                      </a:xfrm>
                      <a:prstGeom prst="rect">
                        <a:avLst/>
                      </a:prstGeom>
                      <a:noFill/>
                      <a:ln>
                        <a:noFill/>
                        <a:miter lim="800000"/>
                        <a:headEnd/>
                        <a:tailEnd/>
                      </a:ln>
                    </p:spPr>
                  </p:pic>
                </p:oleObj>
              </mc:Fallback>
            </mc:AlternateContent>
          </a:graphicData>
        </a:graphic>
      </p:graphicFrame>
      <p:sp>
        <p:nvSpPr>
          <p:cNvPr id="33798" name="Text Box 13"/>
          <p:cNvSpPr/>
          <p:nvPr/>
        </p:nvSpPr>
        <p:spPr>
          <a:xfrm>
            <a:off x="8229600" y="2578100"/>
            <a:ext cx="514350" cy="641350"/>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kumimoji="1" lang="en-US" altLang="zh-CN" sz="3600" b="1">
                <a:solidFill>
                  <a:srgbClr val="FF0000"/>
                </a:solidFill>
                <a:latin typeface="Times New Roman" panose="02020603050405020304" pitchFamily="18" charset="0"/>
              </a:rPr>
              <a:t>A</a:t>
            </a:r>
            <a:endParaRPr kumimoji="1" lang="en-US" altLang="zh-CN" sz="3600" b="1">
              <a:solidFill>
                <a:srgbClr val="FF0000"/>
              </a:solidFill>
              <a:latin typeface="Times New Roman" panose="02020603050405020304" pitchFamily="18" charset="0"/>
            </a:endParaRPr>
          </a:p>
        </p:txBody>
      </p:sp>
      <p:graphicFrame>
        <p:nvGraphicFramePr>
          <p:cNvPr id="33799" name="Object 5"/>
          <p:cNvGraphicFramePr>
            <a:graphicFrameLocks noChangeAspect="1"/>
          </p:cNvGraphicFramePr>
          <p:nvPr/>
        </p:nvGraphicFramePr>
        <p:xfrm>
          <a:off x="190500" y="3913188"/>
          <a:ext cx="10969625" cy="1135062"/>
        </p:xfrm>
        <a:graphic>
          <a:graphicData uri="http://schemas.openxmlformats.org/presentationml/2006/ole">
            <mc:AlternateContent xmlns:mc="http://schemas.openxmlformats.org/markup-compatibility/2006">
              <mc:Choice xmlns:v="urn:schemas-microsoft-com:vml" Requires="v">
                <p:oleObj spid="_x0000_s1067" name="Equation" r:id="rId5" imgW="4292600" imgH="444500" progId="Equation.DSMT4">
                  <p:embed/>
                </p:oleObj>
              </mc:Choice>
              <mc:Fallback>
                <p:oleObj name="Equation" r:id="rId5" imgW="4292600" imgH="444500" progId="Equation.DSMT4">
                  <p:embed/>
                  <p:pic>
                    <p:nvPicPr>
                      <p:cNvPr id="0" name="OLE substitute image"/>
                      <p:cNvPicPr/>
                      <p:nvPr/>
                    </p:nvPicPr>
                    <p:blipFill>
                      <a:blip r:embed="rId6"/>
                      <a:stretch>
                        <a:fillRect/>
                      </a:stretch>
                    </p:blipFill>
                    <p:spPr>
                      <a:xfrm>
                        <a:off x="190500" y="3913188"/>
                        <a:ext cx="10969625" cy="1135062"/>
                      </a:xfrm>
                      <a:prstGeom prst="rect">
                        <a:avLst/>
                      </a:prstGeom>
                      <a:noFill/>
                      <a:ln>
                        <a:noFill/>
                        <a:miter lim="800000"/>
                        <a:headEnd/>
                        <a:tailEnd/>
                      </a:ln>
                    </p:spPr>
                  </p:pic>
                </p:oleObj>
              </mc:Fallback>
            </mc:AlternateContent>
          </a:graphicData>
        </a:graphic>
      </p:graphicFrame>
      <p:sp>
        <p:nvSpPr>
          <p:cNvPr id="33800" name="Text Box 6"/>
          <p:cNvSpPr/>
          <p:nvPr/>
        </p:nvSpPr>
        <p:spPr>
          <a:xfrm>
            <a:off x="10186988" y="3895725"/>
            <a:ext cx="685800" cy="584200"/>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kumimoji="1" lang="en-US" altLang="zh-CN" sz="3200" b="1">
                <a:solidFill>
                  <a:srgbClr val="FF0000"/>
                </a:solidFill>
                <a:latin typeface="Times New Roman" panose="02020603050405020304" pitchFamily="18" charset="0"/>
              </a:rPr>
              <a:t>D</a:t>
            </a:r>
            <a:endParaRPr kumimoji="1" lang="en-US" altLang="zh-CN" sz="3200" b="1">
              <a:solidFill>
                <a:srgbClr val="FF0000"/>
              </a:solidFill>
              <a:latin typeface="Times New Roman" panose="02020603050405020304" pitchFamily="18" charset="0"/>
            </a:endParaRPr>
          </a:p>
        </p:txBody>
      </p:sp>
      <p:graphicFrame>
        <p:nvGraphicFramePr>
          <p:cNvPr id="33801" name="Object 11"/>
          <p:cNvGraphicFramePr>
            <a:graphicFrameLocks noChangeAspect="1"/>
          </p:cNvGraphicFramePr>
          <p:nvPr/>
        </p:nvGraphicFramePr>
        <p:xfrm>
          <a:off x="222250" y="5084763"/>
          <a:ext cx="6954838" cy="612775"/>
        </p:xfrm>
        <a:graphic>
          <a:graphicData uri="http://schemas.openxmlformats.org/presentationml/2006/ole">
            <mc:AlternateContent xmlns:mc="http://schemas.openxmlformats.org/markup-compatibility/2006">
              <mc:Choice xmlns:v="urn:schemas-microsoft-com:vml" Requires="v">
                <p:oleObj spid="_x0000_s1068" name="Equation" r:id="rId7" imgW="2743200" imgH="241300" progId="Equation.DSMT4">
                  <p:embed/>
                </p:oleObj>
              </mc:Choice>
              <mc:Fallback>
                <p:oleObj name="Equation" r:id="rId7" imgW="2743200" imgH="241300" progId="Equation.DSMT4">
                  <p:embed/>
                  <p:pic>
                    <p:nvPicPr>
                      <p:cNvPr id="0" name="OLE substitute image"/>
                      <p:cNvPicPr/>
                      <p:nvPr/>
                    </p:nvPicPr>
                    <p:blipFill>
                      <a:blip r:embed="rId8"/>
                      <a:stretch>
                        <a:fillRect/>
                      </a:stretch>
                    </p:blipFill>
                    <p:spPr>
                      <a:xfrm>
                        <a:off x="222250" y="5084763"/>
                        <a:ext cx="6954838" cy="612775"/>
                      </a:xfrm>
                      <a:prstGeom prst="rect">
                        <a:avLst/>
                      </a:prstGeom>
                      <a:noFill/>
                      <a:ln>
                        <a:noFill/>
                        <a:miter lim="800000"/>
                        <a:headEnd/>
                        <a:tailEnd/>
                      </a:ln>
                    </p:spPr>
                  </p:pic>
                </p:oleObj>
              </mc:Fallback>
            </mc:AlternateContent>
          </a:graphicData>
        </a:graphic>
      </p:graphicFrame>
      <p:sp>
        <p:nvSpPr>
          <p:cNvPr id="33802" name="Text Box 12"/>
          <p:cNvSpPr/>
          <p:nvPr/>
        </p:nvSpPr>
        <p:spPr>
          <a:xfrm>
            <a:off x="5562600" y="5054600"/>
            <a:ext cx="1433513" cy="584200"/>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kumimoji="1" lang="en-US" altLang="zh-CN" sz="3200" b="1">
                <a:solidFill>
                  <a:srgbClr val="FF0000"/>
                </a:solidFill>
                <a:latin typeface="Times New Roman" panose="02020603050405020304" pitchFamily="18" charset="0"/>
              </a:rPr>
              <a:t>0.9544</a:t>
            </a:r>
            <a:endParaRPr kumimoji="1" lang="en-US" altLang="zh-CN" sz="3200" b="1">
              <a:solidFill>
                <a:srgbClr val="FF0000"/>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additive="base">
                                        <p:cTn id="7" dur="500" fill="hold"/>
                                        <p:tgtEl>
                                          <p:spTgt spid="33796"/>
                                        </p:tgtEl>
                                        <p:attrNameLst>
                                          <p:attrName>ppt_x</p:attrName>
                                        </p:attrNameLst>
                                      </p:cBhvr>
                                      <p:tavLst>
                                        <p:tav tm="0">
                                          <p:val>
                                            <p:strVal val="#ppt_x"/>
                                          </p:val>
                                        </p:tav>
                                        <p:tav tm="100000">
                                          <p:val>
                                            <p:strVal val="#ppt_x"/>
                                          </p:val>
                                        </p:tav>
                                      </p:tavLst>
                                    </p:anim>
                                    <p:anim calcmode="lin" valueType="num">
                                      <p:cBhvr additive="base">
                                        <p:cTn id="8" dur="500" fill="hold"/>
                                        <p:tgtEl>
                                          <p:spTgt spid="3379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3798">
                                            <p:txEl>
                                              <p:pRg st="0" end="0"/>
                                            </p:txEl>
                                          </p:spTgt>
                                        </p:tgtEl>
                                        <p:attrNameLst>
                                          <p:attrName>style.visibility</p:attrName>
                                        </p:attrNameLst>
                                      </p:cBhvr>
                                      <p:to>
                                        <p:strVal val="visible"/>
                                      </p:to>
                                    </p:set>
                                    <p:anim calcmode="lin" valueType="num">
                                      <p:cBhvr additive="base">
                                        <p:cTn id="13" dur="500" fill="hold"/>
                                        <p:tgtEl>
                                          <p:spTgt spid="3379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379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3800"/>
                                        </p:tgtEl>
                                        <p:attrNameLst>
                                          <p:attrName>style.visibility</p:attrName>
                                        </p:attrNameLst>
                                      </p:cBhvr>
                                      <p:to>
                                        <p:strVal val="visible"/>
                                      </p:to>
                                    </p:set>
                                    <p:anim calcmode="lin" valueType="num">
                                      <p:cBhvr additive="base">
                                        <p:cTn id="19" dur="500" fill="hold"/>
                                        <p:tgtEl>
                                          <p:spTgt spid="33800"/>
                                        </p:tgtEl>
                                        <p:attrNameLst>
                                          <p:attrName>ppt_x</p:attrName>
                                        </p:attrNameLst>
                                      </p:cBhvr>
                                      <p:tavLst>
                                        <p:tav tm="0">
                                          <p:val>
                                            <p:strVal val="#ppt_x"/>
                                          </p:val>
                                        </p:tav>
                                        <p:tav tm="100000">
                                          <p:val>
                                            <p:strVal val="#ppt_x"/>
                                          </p:val>
                                        </p:tav>
                                      </p:tavLst>
                                    </p:anim>
                                    <p:anim calcmode="lin" valueType="num">
                                      <p:cBhvr additive="base">
                                        <p:cTn id="20" dur="500" fill="hold"/>
                                        <p:tgtEl>
                                          <p:spTgt spid="3380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3802"/>
                                        </p:tgtEl>
                                        <p:attrNameLst>
                                          <p:attrName>style.visibility</p:attrName>
                                        </p:attrNameLst>
                                      </p:cBhvr>
                                      <p:to>
                                        <p:strVal val="visible"/>
                                      </p:to>
                                    </p:set>
                                    <p:anim calcmode="lin" valueType="num">
                                      <p:cBhvr additive="base">
                                        <p:cTn id="25" dur="500" fill="hold"/>
                                        <p:tgtEl>
                                          <p:spTgt spid="33802"/>
                                        </p:tgtEl>
                                        <p:attrNameLst>
                                          <p:attrName>ppt_x</p:attrName>
                                        </p:attrNameLst>
                                      </p:cBhvr>
                                      <p:tavLst>
                                        <p:tav tm="0">
                                          <p:val>
                                            <p:strVal val="#ppt_x"/>
                                          </p:val>
                                        </p:tav>
                                        <p:tav tm="100000">
                                          <p:val>
                                            <p:strVal val="#ppt_x"/>
                                          </p:val>
                                        </p:tav>
                                      </p:tavLst>
                                    </p:anim>
                                    <p:anim calcmode="lin" valueType="num">
                                      <p:cBhvr additive="base">
                                        <p:cTn id="26" dur="500" fill="hold"/>
                                        <p:tgtEl>
                                          <p:spTgt spid="338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P spid="33800" grpId="0"/>
      <p:bldP spid="3380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8" name="Object 13"/>
          <p:cNvGraphicFramePr>
            <a:graphicFrameLocks noChangeAspect="1"/>
          </p:cNvGraphicFramePr>
          <p:nvPr/>
        </p:nvGraphicFramePr>
        <p:xfrm>
          <a:off x="152400" y="149225"/>
          <a:ext cx="11895138" cy="1227138"/>
        </p:xfrm>
        <a:graphic>
          <a:graphicData uri="http://schemas.openxmlformats.org/presentationml/2006/ole">
            <mc:AlternateContent xmlns:mc="http://schemas.openxmlformats.org/markup-compatibility/2006">
              <mc:Choice xmlns:v="urn:schemas-microsoft-com:vml" Requires="v">
                <p:oleObj spid="_x0000_s1069" name="Equation" r:id="rId1" imgW="4432300" imgH="457200" progId="Equation.DSMT4">
                  <p:embed/>
                </p:oleObj>
              </mc:Choice>
              <mc:Fallback>
                <p:oleObj name="Equation" r:id="rId1" imgW="4432300" imgH="457200" progId="Equation.DSMT4">
                  <p:embed/>
                  <p:pic>
                    <p:nvPicPr>
                      <p:cNvPr id="0" name="OLE substitute image"/>
                      <p:cNvPicPr/>
                      <p:nvPr/>
                    </p:nvPicPr>
                    <p:blipFill>
                      <a:blip r:embed="rId2"/>
                      <a:stretch>
                        <a:fillRect/>
                      </a:stretch>
                    </p:blipFill>
                    <p:spPr>
                      <a:xfrm>
                        <a:off x="152400" y="149225"/>
                        <a:ext cx="11895138" cy="1227138"/>
                      </a:xfrm>
                      <a:prstGeom prst="rect">
                        <a:avLst/>
                      </a:prstGeom>
                      <a:noFill/>
                      <a:ln>
                        <a:noFill/>
                        <a:miter lim="800000"/>
                        <a:headEnd/>
                        <a:tailEnd/>
                      </a:ln>
                    </p:spPr>
                  </p:pic>
                </p:oleObj>
              </mc:Fallback>
            </mc:AlternateContent>
          </a:graphicData>
        </a:graphic>
      </p:graphicFrame>
      <p:sp>
        <p:nvSpPr>
          <p:cNvPr id="34819" name="Text Box 14"/>
          <p:cNvSpPr/>
          <p:nvPr/>
        </p:nvSpPr>
        <p:spPr>
          <a:xfrm>
            <a:off x="1524000" y="762000"/>
            <a:ext cx="533400" cy="585788"/>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lang="en-US" altLang="zh-CN" sz="3200" b="1">
                <a:solidFill>
                  <a:srgbClr val="FF0000"/>
                </a:solidFill>
                <a:latin typeface="Times New Roman" panose="02020603050405020304" pitchFamily="18" charset="0"/>
              </a:rPr>
              <a:t>3</a:t>
            </a:r>
            <a:endParaRPr lang="en-US" altLang="zh-CN" sz="3200" b="1">
              <a:solidFill>
                <a:srgbClr val="FF0000"/>
              </a:solidFill>
              <a:latin typeface="Times New Roman" panose="02020603050405020304" pitchFamily="18" charset="0"/>
            </a:endParaRPr>
          </a:p>
        </p:txBody>
      </p:sp>
      <p:sp>
        <p:nvSpPr>
          <p:cNvPr id="34820" name="Text Box 4"/>
          <p:cNvSpPr/>
          <p:nvPr/>
        </p:nvSpPr>
        <p:spPr>
          <a:xfrm>
            <a:off x="152400" y="1446213"/>
            <a:ext cx="11818938" cy="1077912"/>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Tx/>
              <a:buNone/>
            </a:pPr>
            <a:r>
              <a:rPr kumimoji="1" lang="en-US" altLang="zh-CN" b="1">
                <a:latin typeface="Times New Roman" panose="02020603050405020304" pitchFamily="18" charset="0"/>
                <a:ea typeface="楷体" panose="02010609060101010101" pitchFamily="49" charset="-122"/>
              </a:rPr>
              <a:t> 6. </a:t>
            </a:r>
            <a:r>
              <a:rPr kumimoji="1" lang="zh-CN" altLang="en-US" b="1">
                <a:latin typeface="Times New Roman" panose="02020603050405020304" pitchFamily="18" charset="0"/>
                <a:ea typeface="楷体" panose="02010609060101010101" pitchFamily="49" charset="-122"/>
              </a:rPr>
              <a:t>已知正态总体的数据落在</a:t>
            </a:r>
            <a:r>
              <a:rPr kumimoji="1" lang="en-US" altLang="zh-CN" b="1">
                <a:latin typeface="Times New Roman" panose="02020603050405020304" pitchFamily="18" charset="0"/>
                <a:ea typeface="楷体" panose="02010609060101010101" pitchFamily="49" charset="-122"/>
              </a:rPr>
              <a:t>(-3, -1)</a:t>
            </a:r>
            <a:r>
              <a:rPr kumimoji="1" lang="zh-CN" altLang="en-US" b="1">
                <a:latin typeface="Times New Roman" panose="02020603050405020304" pitchFamily="18" charset="0"/>
                <a:ea typeface="楷体" panose="02010609060101010101" pitchFamily="49" charset="-122"/>
              </a:rPr>
              <a:t>里的概率和落在</a:t>
            </a:r>
            <a:r>
              <a:rPr kumimoji="1" lang="en-US" altLang="zh-CN" b="1">
                <a:latin typeface="Times New Roman" panose="02020603050405020304" pitchFamily="18" charset="0"/>
                <a:ea typeface="楷体" panose="02010609060101010101" pitchFamily="49" charset="-122"/>
              </a:rPr>
              <a:t>(3, 5)</a:t>
            </a:r>
            <a:r>
              <a:rPr kumimoji="1" lang="zh-CN" altLang="en-US" b="1">
                <a:latin typeface="Times New Roman" panose="02020603050405020304" pitchFamily="18" charset="0"/>
                <a:ea typeface="楷体" panose="02010609060101010101" pitchFamily="49" charset="-122"/>
              </a:rPr>
              <a:t>里的概率相等，那么这个正态总体的数学期望是</a:t>
            </a:r>
            <a:r>
              <a:rPr kumimoji="1" lang="en-US" altLang="zh-CN" b="1">
                <a:latin typeface="Times New Roman" panose="02020603050405020304" pitchFamily="18" charset="0"/>
                <a:ea typeface="楷体" panose="02010609060101010101" pitchFamily="49" charset="-122"/>
              </a:rPr>
              <a:t>______.</a:t>
            </a:r>
            <a:endParaRPr kumimoji="1" lang="en-US" altLang="zh-CN" b="1">
              <a:latin typeface="Times New Roman" panose="02020603050405020304" pitchFamily="18" charset="0"/>
              <a:ea typeface="楷体" panose="02010609060101010101" pitchFamily="49" charset="-122"/>
            </a:endParaRPr>
          </a:p>
        </p:txBody>
      </p:sp>
      <p:sp>
        <p:nvSpPr>
          <p:cNvPr id="34821" name="Text Box 40"/>
          <p:cNvSpPr/>
          <p:nvPr/>
        </p:nvSpPr>
        <p:spPr>
          <a:xfrm>
            <a:off x="5257800" y="1954213"/>
            <a:ext cx="438150" cy="584200"/>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kumimoji="1" lang="en-US" altLang="zh-CN" sz="3200" b="1">
                <a:solidFill>
                  <a:srgbClr val="FF0000"/>
                </a:solidFill>
                <a:latin typeface="Times New Roman" panose="02020603050405020304" pitchFamily="18" charset="0"/>
              </a:rPr>
              <a:t>1</a:t>
            </a:r>
            <a:endParaRPr kumimoji="1" lang="en-US" altLang="zh-CN" sz="3200" b="1">
              <a:solidFill>
                <a:srgbClr val="FF0000"/>
              </a:solidFill>
              <a:latin typeface="Times New Roman" panose="02020603050405020304" pitchFamily="18" charset="0"/>
            </a:endParaRPr>
          </a:p>
        </p:txBody>
      </p:sp>
      <p:sp>
        <p:nvSpPr>
          <p:cNvPr id="34822" name="Text Box 6"/>
          <p:cNvSpPr/>
          <p:nvPr/>
        </p:nvSpPr>
        <p:spPr>
          <a:xfrm>
            <a:off x="184150" y="3200400"/>
            <a:ext cx="11626850" cy="609600"/>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Tx/>
              <a:buNone/>
            </a:pPr>
            <a:r>
              <a:rPr kumimoji="1" lang="en-US" altLang="zh-CN" b="1">
                <a:latin typeface="Times New Roman" panose="02020603050405020304" pitchFamily="18" charset="0"/>
                <a:ea typeface="楷体" panose="02010609060101010101" pitchFamily="49" charset="-122"/>
              </a:rPr>
              <a:t>8. </a:t>
            </a:r>
            <a:r>
              <a:rPr kumimoji="1" lang="zh-CN" altLang="en-US" b="1">
                <a:latin typeface="Times New Roman" panose="02020603050405020304" pitchFamily="18" charset="0"/>
                <a:ea typeface="楷体" panose="02010609060101010101" pitchFamily="49" charset="-122"/>
              </a:rPr>
              <a:t>如图，为某地成年男性体重的正态曲线图，则</a:t>
            </a:r>
            <a:r>
              <a:rPr kumimoji="1" lang="en-US" altLang="zh-CN" b="1" i="1">
                <a:latin typeface="Times New Roman" panose="02020603050405020304" pitchFamily="18" charset="0"/>
                <a:ea typeface="楷体" panose="02010609060101010101" pitchFamily="49" charset="-122"/>
              </a:rPr>
              <a:t>P</a:t>
            </a:r>
            <a:r>
              <a:rPr kumimoji="1" lang="en-US" altLang="zh-CN" b="1">
                <a:latin typeface="Times New Roman" panose="02020603050405020304" pitchFamily="18" charset="0"/>
                <a:ea typeface="楷体" panose="02010609060101010101" pitchFamily="49" charset="-122"/>
              </a:rPr>
              <a:t>(|</a:t>
            </a:r>
            <a:r>
              <a:rPr kumimoji="1" lang="en-US" altLang="zh-CN" b="1" i="1">
                <a:latin typeface="Times New Roman" panose="02020603050405020304" pitchFamily="18" charset="0"/>
                <a:ea typeface="楷体" panose="02010609060101010101" pitchFamily="49" charset="-122"/>
              </a:rPr>
              <a:t>X</a:t>
            </a:r>
            <a:r>
              <a:rPr kumimoji="1" lang="en-US" altLang="zh-CN" b="1">
                <a:latin typeface="Times New Roman" panose="02020603050405020304" pitchFamily="18" charset="0"/>
                <a:ea typeface="楷体" panose="02010609060101010101" pitchFamily="49" charset="-122"/>
              </a:rPr>
              <a:t>-72|&lt;20)=_________.</a:t>
            </a:r>
            <a:endParaRPr kumimoji="1" lang="en-US" altLang="zh-CN" b="1">
              <a:latin typeface="Times New Roman" panose="02020603050405020304" pitchFamily="18" charset="0"/>
              <a:ea typeface="楷体" panose="02010609060101010101" pitchFamily="49" charset="-122"/>
            </a:endParaRPr>
          </a:p>
        </p:txBody>
      </p:sp>
      <p:sp>
        <p:nvSpPr>
          <p:cNvPr id="34823" name="Text Box 41"/>
          <p:cNvSpPr/>
          <p:nvPr/>
        </p:nvSpPr>
        <p:spPr>
          <a:xfrm>
            <a:off x="9982200" y="3200400"/>
            <a:ext cx="1312863" cy="584200"/>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kumimoji="1" lang="en-US" altLang="zh-CN" sz="3200" b="1">
                <a:solidFill>
                  <a:srgbClr val="FF0000"/>
                </a:solidFill>
                <a:latin typeface="Times New Roman" panose="02020603050405020304" pitchFamily="18" charset="0"/>
              </a:rPr>
              <a:t>0.9544</a:t>
            </a:r>
            <a:endParaRPr kumimoji="1" lang="en-US" altLang="zh-CN" sz="3200" b="1">
              <a:solidFill>
                <a:srgbClr val="FF0000"/>
              </a:solidFill>
              <a:latin typeface="Times New Roman" panose="02020603050405020304" pitchFamily="18" charset="0"/>
            </a:endParaRPr>
          </a:p>
        </p:txBody>
      </p:sp>
      <p:sp>
        <p:nvSpPr>
          <p:cNvPr id="34824" name="Rectangle 5"/>
          <p:cNvSpPr/>
          <p:nvPr/>
        </p:nvSpPr>
        <p:spPr>
          <a:xfrm>
            <a:off x="184150" y="2593975"/>
            <a:ext cx="6705600" cy="523875"/>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kumimoji="1" lang="en-US" altLang="zh-CN" b="1">
                <a:latin typeface="Times New Roman" panose="02020603050405020304" pitchFamily="18" charset="0"/>
                <a:ea typeface="楷体" panose="02010609060101010101" pitchFamily="49" charset="-122"/>
              </a:rPr>
              <a:t>7. </a:t>
            </a:r>
            <a:r>
              <a:rPr kumimoji="1" lang="zh-CN" altLang="en-US" b="1">
                <a:latin typeface="Times New Roman" panose="02020603050405020304" pitchFamily="18" charset="0"/>
                <a:ea typeface="楷体" panose="02010609060101010101" pitchFamily="49" charset="-122"/>
              </a:rPr>
              <a:t>若 </a:t>
            </a:r>
            <a:r>
              <a:rPr kumimoji="1" lang="en-US" altLang="zh-CN" b="1" i="1">
                <a:latin typeface="Times New Roman" panose="02020603050405020304" pitchFamily="18" charset="0"/>
                <a:ea typeface="楷体" panose="02010609060101010101" pitchFamily="49" charset="-122"/>
              </a:rPr>
              <a:t>X~N</a:t>
            </a:r>
            <a:r>
              <a:rPr kumimoji="1" lang="en-US" altLang="zh-CN" b="1">
                <a:latin typeface="Times New Roman" panose="02020603050405020304" pitchFamily="18" charset="0"/>
                <a:ea typeface="楷体" panose="02010609060101010101" pitchFamily="49" charset="-122"/>
              </a:rPr>
              <a:t>(5, 1)</a:t>
            </a:r>
            <a:r>
              <a:rPr kumimoji="1" lang="zh-CN" altLang="en-US" b="1">
                <a:latin typeface="Times New Roman" panose="02020603050405020304" pitchFamily="18" charset="0"/>
                <a:ea typeface="楷体" panose="02010609060101010101" pitchFamily="49" charset="-122"/>
              </a:rPr>
              <a:t>，则</a:t>
            </a:r>
            <a:r>
              <a:rPr kumimoji="1" lang="en-US" altLang="zh-CN" b="1" i="1">
                <a:latin typeface="Times New Roman" panose="02020603050405020304" pitchFamily="18" charset="0"/>
                <a:ea typeface="楷体" panose="02010609060101010101" pitchFamily="49" charset="-122"/>
              </a:rPr>
              <a:t>P</a:t>
            </a:r>
            <a:r>
              <a:rPr kumimoji="1" lang="en-US" altLang="zh-CN" b="1">
                <a:latin typeface="Times New Roman" panose="02020603050405020304" pitchFamily="18" charset="0"/>
                <a:ea typeface="楷体" panose="02010609060101010101" pitchFamily="49" charset="-122"/>
              </a:rPr>
              <a:t>(6&lt;</a:t>
            </a:r>
            <a:r>
              <a:rPr kumimoji="1" lang="en-US" altLang="zh-CN" b="1" i="1">
                <a:latin typeface="Times New Roman" panose="02020603050405020304" pitchFamily="18" charset="0"/>
                <a:ea typeface="楷体" panose="02010609060101010101" pitchFamily="49" charset="-122"/>
              </a:rPr>
              <a:t>X</a:t>
            </a:r>
            <a:r>
              <a:rPr kumimoji="1" lang="en-US" altLang="zh-CN" b="1">
                <a:latin typeface="Times New Roman" panose="02020603050405020304" pitchFamily="18" charset="0"/>
                <a:ea typeface="楷体" panose="02010609060101010101" pitchFamily="49" charset="-122"/>
              </a:rPr>
              <a:t>&lt;7)= ________ .</a:t>
            </a:r>
            <a:endParaRPr kumimoji="1" lang="en-US" altLang="zh-CN" b="1">
              <a:latin typeface="Times New Roman" panose="02020603050405020304" pitchFamily="18" charset="0"/>
              <a:ea typeface="楷体" panose="02010609060101010101" pitchFamily="49" charset="-122"/>
            </a:endParaRPr>
          </a:p>
        </p:txBody>
      </p:sp>
      <p:sp>
        <p:nvSpPr>
          <p:cNvPr id="34825" name="Text Box 39"/>
          <p:cNvSpPr/>
          <p:nvPr/>
        </p:nvSpPr>
        <p:spPr>
          <a:xfrm>
            <a:off x="5038725" y="2538413"/>
            <a:ext cx="1314450" cy="584200"/>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kumimoji="1" lang="en-US" altLang="zh-CN" sz="3200" b="1">
                <a:solidFill>
                  <a:srgbClr val="FF0000"/>
                </a:solidFill>
                <a:latin typeface="Times New Roman" panose="02020603050405020304" pitchFamily="18" charset="0"/>
              </a:rPr>
              <a:t>0.1359</a:t>
            </a:r>
            <a:endParaRPr kumimoji="1" lang="en-US" altLang="zh-CN" sz="3200" b="1">
              <a:solidFill>
                <a:srgbClr val="FF0000"/>
              </a:solidFill>
              <a:latin typeface="Times New Roman" panose="02020603050405020304" pitchFamily="18" charset="0"/>
            </a:endParaRPr>
          </a:p>
        </p:txBody>
      </p:sp>
      <p:grpSp>
        <p:nvGrpSpPr>
          <p:cNvPr id="34826" name="Group 27"/>
          <p:cNvGrpSpPr/>
          <p:nvPr/>
        </p:nvGrpSpPr>
        <p:grpSpPr>
          <a:xfrm>
            <a:off x="8147050" y="3810000"/>
            <a:ext cx="3690938" cy="2700338"/>
            <a:chOff x="3168" y="2094"/>
            <a:chExt cx="2325" cy="1701"/>
          </a:xfrm>
        </p:grpSpPr>
        <p:grpSp>
          <p:nvGrpSpPr>
            <p:cNvPr id="34827" name="Group 28"/>
            <p:cNvGrpSpPr/>
            <p:nvPr/>
          </p:nvGrpSpPr>
          <p:grpSpPr>
            <a:xfrm>
              <a:off x="3168" y="2094"/>
              <a:ext cx="2325" cy="1698"/>
              <a:chOff x="3168" y="2094"/>
              <a:chExt cx="2325" cy="1698"/>
            </a:xfrm>
          </p:grpSpPr>
          <p:grpSp>
            <p:nvGrpSpPr>
              <p:cNvPr id="34829" name="Group 29"/>
              <p:cNvGrpSpPr/>
              <p:nvPr/>
            </p:nvGrpSpPr>
            <p:grpSpPr>
              <a:xfrm>
                <a:off x="3456" y="2094"/>
                <a:ext cx="2037" cy="1698"/>
                <a:chOff x="3456" y="2094"/>
                <a:chExt cx="2037" cy="1698"/>
              </a:xfrm>
            </p:grpSpPr>
            <p:cxnSp>
              <p:nvCxnSpPr>
                <p:cNvPr id="34833" name="Line 30"/>
                <p:cNvCxnSpPr/>
                <p:nvPr/>
              </p:nvCxnSpPr>
              <p:spPr>
                <a:xfrm flipV="1">
                  <a:off x="3456" y="3455"/>
                  <a:ext cx="1925" cy="1"/>
                </a:xfrm>
                <a:prstGeom prst="line">
                  <a:avLst/>
                </a:prstGeom>
                <a:noFill/>
                <a:ln w="28575">
                  <a:solidFill>
                    <a:schemeClr val="tx1"/>
                  </a:solidFill>
                  <a:miter lim="800000"/>
                  <a:tailEnd type="triangle"/>
                </a:ln>
                <a:effectLst/>
              </p:spPr>
            </p:cxnSp>
            <p:cxnSp>
              <p:nvCxnSpPr>
                <p:cNvPr id="34834" name="Line 31"/>
                <p:cNvCxnSpPr/>
                <p:nvPr/>
              </p:nvCxnSpPr>
              <p:spPr>
                <a:xfrm flipH="1" flipV="1">
                  <a:off x="3744" y="2205"/>
                  <a:ext cx="0" cy="1587"/>
                </a:xfrm>
                <a:prstGeom prst="line">
                  <a:avLst/>
                </a:prstGeom>
                <a:noFill/>
                <a:ln w="28575">
                  <a:solidFill>
                    <a:schemeClr val="tx1"/>
                  </a:solidFill>
                  <a:miter lim="800000"/>
                  <a:tailEnd type="triangle"/>
                </a:ln>
                <a:effectLst/>
              </p:spPr>
            </p:cxnSp>
            <p:sp>
              <p:nvSpPr>
                <p:cNvPr id="34835" name="Text Box 32"/>
                <p:cNvSpPr/>
                <p:nvPr/>
              </p:nvSpPr>
              <p:spPr>
                <a:xfrm>
                  <a:off x="5280" y="3408"/>
                  <a:ext cx="213" cy="291"/>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x</a:t>
                  </a:r>
                  <a:endParaRPr lang="en-US" altLang="zh-CN" sz="2400" b="1" i="1">
                    <a:latin typeface="Times New Roman" panose="02020603050405020304" pitchFamily="18" charset="0"/>
                    <a:ea typeface="Times New Roman" panose="02020603050405020304" pitchFamily="18" charset="0"/>
                  </a:endParaRPr>
                </a:p>
              </p:txBody>
            </p:sp>
            <p:sp>
              <p:nvSpPr>
                <p:cNvPr id="34836" name="Text Box 33"/>
                <p:cNvSpPr/>
                <p:nvPr/>
              </p:nvSpPr>
              <p:spPr>
                <a:xfrm>
                  <a:off x="3518" y="2094"/>
                  <a:ext cx="202" cy="291"/>
                </a:xfrm>
                <a:prstGeom prst="rect">
                  <a:avLst/>
                </a:prstGeom>
                <a:noFill/>
                <a:ln>
                  <a:noFill/>
                  <a:miter lim="800000"/>
                </a:ln>
                <a:effectLst/>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0"/>
                    </a:spcBef>
                    <a:buFontTx/>
                    <a:buNone/>
                  </a:pPr>
                  <a:r>
                    <a:rPr lang="en-US" altLang="zh-CN" sz="2400" b="1" i="1">
                      <a:latin typeface="Times New Roman" panose="02020603050405020304" pitchFamily="18" charset="0"/>
                      <a:ea typeface="Times New Roman" panose="02020603050405020304" pitchFamily="18" charset="0"/>
                    </a:rPr>
                    <a:t>y</a:t>
                  </a:r>
                  <a:endParaRPr lang="en-US" altLang="zh-CN" sz="2400" b="1" i="1">
                    <a:latin typeface="Times New Roman" panose="02020603050405020304" pitchFamily="18" charset="0"/>
                    <a:ea typeface="Times New Roman" panose="02020603050405020304" pitchFamily="18" charset="0"/>
                  </a:endParaRPr>
                </a:p>
              </p:txBody>
            </p:sp>
            <p:pic>
              <p:nvPicPr>
                <p:cNvPr id="34837" name="Picture 34"/>
                <p:cNvPicPr>
                  <a:picLocks noChangeAspect="1"/>
                </p:cNvPicPr>
                <p:nvPr/>
              </p:nvPicPr>
              <p:blipFill>
                <a:blip r:embed="rId3"/>
                <a:srcRect l="30353" r="38447"/>
                <a:stretch>
                  <a:fillRect/>
                </a:stretch>
              </p:blipFill>
              <p:spPr>
                <a:xfrm>
                  <a:off x="3696" y="2640"/>
                  <a:ext cx="1488" cy="786"/>
                </a:xfrm>
                <a:prstGeom prst="rect">
                  <a:avLst/>
                </a:prstGeom>
                <a:noFill/>
                <a:ln>
                  <a:noFill/>
                  <a:miter lim="800000"/>
                  <a:headEnd/>
                  <a:tailEnd/>
                </a:ln>
                <a:effectLst/>
              </p:spPr>
            </p:pic>
          </p:grpSp>
          <p:cxnSp>
            <p:nvCxnSpPr>
              <p:cNvPr id="34830" name="Line 35"/>
              <p:cNvCxnSpPr/>
              <p:nvPr/>
            </p:nvCxnSpPr>
            <p:spPr>
              <a:xfrm flipH="1">
                <a:off x="3744" y="2736"/>
                <a:ext cx="720" cy="0"/>
              </a:xfrm>
              <a:prstGeom prst="line">
                <a:avLst/>
              </a:prstGeom>
              <a:noFill/>
              <a:ln w="25400">
                <a:solidFill>
                  <a:schemeClr val="tx1"/>
                </a:solidFill>
                <a:prstDash val="sysDot"/>
                <a:miter lim="800000"/>
              </a:ln>
              <a:effectLst/>
            </p:spPr>
          </p:cxnSp>
          <p:cxnSp>
            <p:nvCxnSpPr>
              <p:cNvPr id="34831" name="Line 36"/>
              <p:cNvCxnSpPr/>
              <p:nvPr/>
            </p:nvCxnSpPr>
            <p:spPr>
              <a:xfrm flipH="1">
                <a:off x="4464" y="2736"/>
                <a:ext cx="0" cy="720"/>
              </a:xfrm>
              <a:prstGeom prst="line">
                <a:avLst/>
              </a:prstGeom>
              <a:noFill/>
              <a:ln w="25400">
                <a:solidFill>
                  <a:schemeClr val="tx1"/>
                </a:solidFill>
                <a:prstDash val="sysDot"/>
                <a:miter lim="800000"/>
              </a:ln>
              <a:effectLst/>
            </p:spPr>
          </p:cxnSp>
          <p:graphicFrame>
            <p:nvGraphicFramePr>
              <p:cNvPr id="34832" name="Object 37"/>
              <p:cNvGraphicFramePr>
                <a:graphicFrameLocks noChangeAspect="1"/>
              </p:cNvGraphicFramePr>
              <p:nvPr/>
            </p:nvGraphicFramePr>
            <p:xfrm>
              <a:off x="3168" y="2400"/>
              <a:ext cx="609" cy="516"/>
            </p:xfrm>
            <a:graphic>
              <a:graphicData uri="http://schemas.openxmlformats.org/presentationml/2006/ole">
                <mc:AlternateContent xmlns:mc="http://schemas.openxmlformats.org/markup-compatibility/2006">
                  <mc:Choice xmlns:v="urn:schemas-microsoft-com:vml" Requires="v">
                    <p:oleObj spid="_x0000_s1070" name="Equation" r:id="rId4" imgW="495300" imgH="419100" progId="Equation.DSMT4">
                      <p:embed/>
                    </p:oleObj>
                  </mc:Choice>
                  <mc:Fallback>
                    <p:oleObj name="Equation" r:id="rId4" imgW="495300" imgH="419100" progId="Equation.DSMT4">
                      <p:embed/>
                      <p:pic>
                        <p:nvPicPr>
                          <p:cNvPr id="0" name="OLE substitute image"/>
                          <p:cNvPicPr/>
                          <p:nvPr/>
                        </p:nvPicPr>
                        <p:blipFill>
                          <a:blip r:embed="rId5"/>
                          <a:stretch>
                            <a:fillRect/>
                          </a:stretch>
                        </p:blipFill>
                        <p:spPr>
                          <a:xfrm>
                            <a:off x="3168" y="2400"/>
                            <a:ext cx="609" cy="516"/>
                          </a:xfrm>
                          <a:prstGeom prst="rect">
                            <a:avLst/>
                          </a:prstGeom>
                          <a:noFill/>
                          <a:ln>
                            <a:noFill/>
                            <a:miter lim="800000"/>
                            <a:headEnd/>
                            <a:tailEnd/>
                          </a:ln>
                          <a:effectLst/>
                        </p:spPr>
                      </p:pic>
                    </p:oleObj>
                  </mc:Fallback>
                </mc:AlternateContent>
              </a:graphicData>
            </a:graphic>
          </p:graphicFrame>
        </p:grpSp>
        <p:sp>
          <p:nvSpPr>
            <p:cNvPr id="34828" name="Text Box 38"/>
            <p:cNvSpPr/>
            <p:nvPr/>
          </p:nvSpPr>
          <p:spPr>
            <a:xfrm>
              <a:off x="4224" y="3504"/>
              <a:ext cx="720" cy="291"/>
            </a:xfrm>
            <a:prstGeom prst="rect">
              <a:avLst/>
            </a:prstGeom>
            <a:noFill/>
            <a:ln>
              <a:noFill/>
              <a:miter lim="800000"/>
            </a:ln>
            <a:effectLst/>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eaLnBrk="1" hangingPunct="1">
                <a:lnSpc>
                  <a:spcPct val="100000"/>
                </a:lnSpc>
                <a:spcBef>
                  <a:spcPct val="50000"/>
                </a:spcBef>
                <a:buFontTx/>
                <a:buNone/>
              </a:pPr>
              <a:r>
                <a:rPr kumimoji="1" lang="en-US" altLang="zh-CN" sz="2400" b="1">
                  <a:latin typeface="Times New Roman" panose="02020603050405020304" pitchFamily="18" charset="0"/>
                  <a:ea typeface="Times New Roman" panose="02020603050405020304" pitchFamily="18" charset="0"/>
                </a:rPr>
                <a:t>72(kg)</a:t>
              </a:r>
              <a:endParaRPr kumimoji="1" lang="en-US" altLang="zh-CN" sz="2400" b="1">
                <a:latin typeface="Times New Roman" panose="02020603050405020304" pitchFamily="18" charset="0"/>
                <a:ea typeface="Times New Roman" panose="02020603050405020304" pitchFamily="18"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 calcmode="lin" valueType="num">
                                      <p:cBhvr additive="base">
                                        <p:cTn id="7" dur="500" fill="hold"/>
                                        <p:tgtEl>
                                          <p:spTgt spid="34819"/>
                                        </p:tgtEl>
                                        <p:attrNameLst>
                                          <p:attrName>ppt_x</p:attrName>
                                        </p:attrNameLst>
                                      </p:cBhvr>
                                      <p:tavLst>
                                        <p:tav tm="0">
                                          <p:val>
                                            <p:strVal val="#ppt_x"/>
                                          </p:val>
                                        </p:tav>
                                        <p:tav tm="100000">
                                          <p:val>
                                            <p:strVal val="#ppt_x"/>
                                          </p:val>
                                        </p:tav>
                                      </p:tavLst>
                                    </p:anim>
                                    <p:anim calcmode="lin" valueType="num">
                                      <p:cBhvr additive="base">
                                        <p:cTn id="8" dur="500" fill="hold"/>
                                        <p:tgtEl>
                                          <p:spTgt spid="348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4821"/>
                                        </p:tgtEl>
                                        <p:attrNameLst>
                                          <p:attrName>style.visibility</p:attrName>
                                        </p:attrNameLst>
                                      </p:cBhvr>
                                      <p:to>
                                        <p:strVal val="visible"/>
                                      </p:to>
                                    </p:set>
                                    <p:anim calcmode="lin" valueType="num">
                                      <p:cBhvr additive="base">
                                        <p:cTn id="13" dur="500" fill="hold"/>
                                        <p:tgtEl>
                                          <p:spTgt spid="34821"/>
                                        </p:tgtEl>
                                        <p:attrNameLst>
                                          <p:attrName>ppt_x</p:attrName>
                                        </p:attrNameLst>
                                      </p:cBhvr>
                                      <p:tavLst>
                                        <p:tav tm="0">
                                          <p:val>
                                            <p:strVal val="#ppt_x"/>
                                          </p:val>
                                        </p:tav>
                                        <p:tav tm="100000">
                                          <p:val>
                                            <p:strVal val="#ppt_x"/>
                                          </p:val>
                                        </p:tav>
                                      </p:tavLst>
                                    </p:anim>
                                    <p:anim calcmode="lin" valueType="num">
                                      <p:cBhvr additive="base">
                                        <p:cTn id="14" dur="500" fill="hold"/>
                                        <p:tgtEl>
                                          <p:spTgt spid="3482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4823"/>
                                        </p:tgtEl>
                                        <p:attrNameLst>
                                          <p:attrName>style.visibility</p:attrName>
                                        </p:attrNameLst>
                                      </p:cBhvr>
                                      <p:to>
                                        <p:strVal val="visible"/>
                                      </p:to>
                                    </p:set>
                                    <p:anim calcmode="lin" valueType="num">
                                      <p:cBhvr additive="base">
                                        <p:cTn id="19" dur="500" fill="hold"/>
                                        <p:tgtEl>
                                          <p:spTgt spid="34823"/>
                                        </p:tgtEl>
                                        <p:attrNameLst>
                                          <p:attrName>ppt_x</p:attrName>
                                        </p:attrNameLst>
                                      </p:cBhvr>
                                      <p:tavLst>
                                        <p:tav tm="0">
                                          <p:val>
                                            <p:strVal val="#ppt_x"/>
                                          </p:val>
                                        </p:tav>
                                        <p:tav tm="100000">
                                          <p:val>
                                            <p:strVal val="#ppt_x"/>
                                          </p:val>
                                        </p:tav>
                                      </p:tavLst>
                                    </p:anim>
                                    <p:anim calcmode="lin" valueType="num">
                                      <p:cBhvr additive="base">
                                        <p:cTn id="20" dur="500" fill="hold"/>
                                        <p:tgtEl>
                                          <p:spTgt spid="348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4825"/>
                                        </p:tgtEl>
                                        <p:attrNameLst>
                                          <p:attrName>style.visibility</p:attrName>
                                        </p:attrNameLst>
                                      </p:cBhvr>
                                      <p:to>
                                        <p:strVal val="visible"/>
                                      </p:to>
                                    </p:set>
                                    <p:anim calcmode="lin" valueType="num">
                                      <p:cBhvr additive="base">
                                        <p:cTn id="25" dur="500" fill="hold"/>
                                        <p:tgtEl>
                                          <p:spTgt spid="34825"/>
                                        </p:tgtEl>
                                        <p:attrNameLst>
                                          <p:attrName>ppt_x</p:attrName>
                                        </p:attrNameLst>
                                      </p:cBhvr>
                                      <p:tavLst>
                                        <p:tav tm="0">
                                          <p:val>
                                            <p:strVal val="#ppt_x"/>
                                          </p:val>
                                        </p:tav>
                                        <p:tav tm="100000">
                                          <p:val>
                                            <p:strVal val="#ppt_x"/>
                                          </p:val>
                                        </p:tav>
                                      </p:tavLst>
                                    </p:anim>
                                    <p:anim calcmode="lin" valueType="num">
                                      <p:cBhvr additive="base">
                                        <p:cTn id="26" dur="500" fill="hold"/>
                                        <p:tgtEl>
                                          <p:spTgt spid="348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1" grpId="0"/>
      <p:bldP spid="34823" grpId="0"/>
      <p:bldP spid="3482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文本框 1"/>
          <p:cNvSpPr/>
          <p:nvPr/>
        </p:nvSpPr>
        <p:spPr>
          <a:xfrm>
            <a:off x="152400" y="93663"/>
            <a:ext cx="1371600" cy="522287"/>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r>
              <a:rPr lang="zh-CN" altLang="en-US" sz="2800" b="1">
                <a:solidFill>
                  <a:srgbClr val="00B0F0"/>
                </a:solidFill>
                <a:latin typeface="Times New Roman" panose="02020603050405020304" pitchFamily="18" charset="0"/>
                <a:ea typeface="黑体" panose="02010609060101010101" pitchFamily="49" charset="-122"/>
              </a:rPr>
              <a:t>小结：</a:t>
            </a:r>
            <a:endParaRPr lang="zh-CN" altLang="en-US" sz="2800" b="1">
              <a:solidFill>
                <a:srgbClr val="00B0F0"/>
              </a:solidFill>
              <a:latin typeface="Times New Roman" panose="02020603050405020304" pitchFamily="18" charset="0"/>
              <a:ea typeface="黑体" panose="02010609060101010101" pitchFamily="49" charset="-122"/>
            </a:endParaRPr>
          </a:p>
        </p:txBody>
      </p:sp>
      <p:graphicFrame>
        <p:nvGraphicFramePr>
          <p:cNvPr id="35843" name="对象 18"/>
          <p:cNvGraphicFramePr>
            <a:graphicFrameLocks noChangeAspect="1"/>
          </p:cNvGraphicFramePr>
          <p:nvPr/>
        </p:nvGraphicFramePr>
        <p:xfrm>
          <a:off x="3124200" y="1049338"/>
          <a:ext cx="4413250" cy="1136650"/>
        </p:xfrm>
        <a:graphic>
          <a:graphicData uri="http://schemas.openxmlformats.org/presentationml/2006/ole">
            <mc:AlternateContent xmlns:mc="http://schemas.openxmlformats.org/markup-compatibility/2006">
              <mc:Choice xmlns:v="urn:schemas-microsoft-com:vml" Requires="v">
                <p:oleObj spid="_x0000_s1071" name="Equation" r:id="rId1" imgW="1879600" imgH="482600" progId="Equation.DSMT4">
                  <p:embed/>
                </p:oleObj>
              </mc:Choice>
              <mc:Fallback>
                <p:oleObj name="Equation" r:id="rId1" imgW="1879600" imgH="482600" progId="Equation.DSMT4">
                  <p:embed/>
                  <p:pic>
                    <p:nvPicPr>
                      <p:cNvPr id="0" name="OLE substitute image"/>
                      <p:cNvPicPr/>
                      <p:nvPr/>
                    </p:nvPicPr>
                    <p:blipFill>
                      <a:blip r:embed="rId2"/>
                      <a:stretch>
                        <a:fillRect/>
                      </a:stretch>
                    </p:blipFill>
                    <p:spPr>
                      <a:xfrm>
                        <a:off x="3124200" y="1049338"/>
                        <a:ext cx="4413250" cy="1136650"/>
                      </a:xfrm>
                      <a:prstGeom prst="rect">
                        <a:avLst/>
                      </a:prstGeom>
                      <a:noFill/>
                      <a:ln>
                        <a:noFill/>
                        <a:miter lim="800000"/>
                        <a:headEnd/>
                        <a:tailEnd/>
                      </a:ln>
                    </p:spPr>
                  </p:pic>
                </p:oleObj>
              </mc:Fallback>
            </mc:AlternateContent>
          </a:graphicData>
        </a:graphic>
      </p:graphicFrame>
      <p:sp>
        <p:nvSpPr>
          <p:cNvPr id="35844" name="矩形 3"/>
          <p:cNvSpPr/>
          <p:nvPr/>
        </p:nvSpPr>
        <p:spPr>
          <a:xfrm>
            <a:off x="344488" y="2190750"/>
            <a:ext cx="11542712" cy="10525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lnSpc>
                <a:spcPct val="120000"/>
              </a:lnSpc>
            </a:pPr>
            <a:r>
              <a:rPr lang="zh-CN" altLang="en-US" sz="2600" b="1">
                <a:latin typeface="Times New Roman" panose="02020603050405020304" pitchFamily="18" charset="0"/>
                <a:ea typeface="Times New Roman" panose="02020603050405020304" pitchFamily="18" charset="0"/>
              </a:rPr>
              <a:t>     若随机变量</a:t>
            </a:r>
            <a:r>
              <a:rPr lang="zh-CN" altLang="en-US" sz="2600" b="1" i="1">
                <a:latin typeface="Times New Roman" panose="02020603050405020304" pitchFamily="18" charset="0"/>
                <a:ea typeface="Times New Roman" panose="02020603050405020304" pitchFamily="18" charset="0"/>
              </a:rPr>
              <a:t>X</a:t>
            </a:r>
            <a:r>
              <a:rPr lang="zh-CN" altLang="en-US" sz="2600" b="1">
                <a:latin typeface="Times New Roman" panose="02020603050405020304" pitchFamily="18" charset="0"/>
                <a:ea typeface="Times New Roman" panose="02020603050405020304" pitchFamily="18" charset="0"/>
              </a:rPr>
              <a:t>的概率分布密度函数为</a:t>
            </a:r>
            <a:r>
              <a:rPr lang="zh-CN" altLang="en-US" sz="2600" b="1" i="1">
                <a:latin typeface="Times New Roman" panose="02020603050405020304" pitchFamily="18" charset="0"/>
                <a:ea typeface="Times New Roman" panose="02020603050405020304" pitchFamily="18" charset="0"/>
              </a:rPr>
              <a:t>f</a:t>
            </a:r>
            <a:r>
              <a:rPr lang="zh-CN" altLang="en-US" sz="2600" b="1">
                <a:latin typeface="Times New Roman" panose="02020603050405020304" pitchFamily="18" charset="0"/>
                <a:ea typeface="Times New Roman" panose="02020603050405020304" pitchFamily="18" charset="0"/>
              </a:rPr>
              <a:t>(</a:t>
            </a:r>
            <a:r>
              <a:rPr lang="zh-CN" altLang="en-US" sz="2600" b="1" i="1">
                <a:latin typeface="Times New Roman" panose="02020603050405020304" pitchFamily="18" charset="0"/>
                <a:ea typeface="Times New Roman" panose="02020603050405020304" pitchFamily="18" charset="0"/>
              </a:rPr>
              <a:t>x</a:t>
            </a:r>
            <a:r>
              <a:rPr lang="zh-CN" altLang="en-US" sz="2600" b="1">
                <a:latin typeface="Times New Roman" panose="02020603050405020304" pitchFamily="18" charset="0"/>
                <a:ea typeface="Times New Roman" panose="02020603050405020304" pitchFamily="18" charset="0"/>
              </a:rPr>
              <a:t>)，则称随机变量</a:t>
            </a:r>
            <a:r>
              <a:rPr lang="zh-CN" altLang="en-US" sz="2600" b="1" i="1">
                <a:latin typeface="Times New Roman" panose="02020603050405020304" pitchFamily="18" charset="0"/>
                <a:ea typeface="Times New Roman" panose="02020603050405020304" pitchFamily="18" charset="0"/>
              </a:rPr>
              <a:t>X</a:t>
            </a:r>
            <a:r>
              <a:rPr lang="zh-CN" altLang="en-US" sz="2600" b="1">
                <a:latin typeface="Times New Roman" panose="02020603050405020304" pitchFamily="18" charset="0"/>
                <a:ea typeface="Times New Roman" panose="02020603050405020304" pitchFamily="18" charset="0"/>
              </a:rPr>
              <a:t>服从</a:t>
            </a:r>
            <a:r>
              <a:rPr lang="zh-CN" altLang="en-US" sz="2600" b="1">
                <a:solidFill>
                  <a:srgbClr val="00B0F0"/>
                </a:solidFill>
                <a:latin typeface="黑体" panose="02010609060101010101" pitchFamily="49" charset="-122"/>
                <a:ea typeface="黑体" panose="02010609060101010101" pitchFamily="49" charset="-122"/>
              </a:rPr>
              <a:t>正态分布</a:t>
            </a:r>
            <a:r>
              <a:rPr lang="zh-CN" altLang="en-US" sz="2600" b="1">
                <a:latin typeface="Times New Roman" panose="02020603050405020304" pitchFamily="18" charset="0"/>
                <a:ea typeface="Times New Roman" panose="02020603050405020304" pitchFamily="18" charset="0"/>
              </a:rPr>
              <a:t>，记为</a:t>
            </a:r>
            <a:r>
              <a:rPr lang="zh-CN" altLang="en-US" sz="2600" b="1" i="1">
                <a:solidFill>
                  <a:srgbClr val="FF0000"/>
                </a:solidFill>
                <a:latin typeface="Times New Roman" panose="02020603050405020304" pitchFamily="18" charset="0"/>
                <a:ea typeface="Times New Roman" panose="02020603050405020304" pitchFamily="18" charset="0"/>
              </a:rPr>
              <a:t>X</a:t>
            </a:r>
            <a:r>
              <a:rPr lang="zh-CN" altLang="en-US" sz="2600" b="1">
                <a:solidFill>
                  <a:srgbClr val="FF0000"/>
                </a:solidFill>
                <a:latin typeface="Times New Roman" panose="02020603050405020304" pitchFamily="18" charset="0"/>
                <a:ea typeface="Times New Roman" panose="02020603050405020304" pitchFamily="18" charset="0"/>
              </a:rPr>
              <a:t>~</a:t>
            </a:r>
            <a:r>
              <a:rPr lang="zh-CN" altLang="en-US" sz="2600" b="1" i="1">
                <a:solidFill>
                  <a:srgbClr val="FF0000"/>
                </a:solidFill>
                <a:latin typeface="Times New Roman" panose="02020603050405020304" pitchFamily="18" charset="0"/>
                <a:ea typeface="Times New Roman" panose="02020603050405020304" pitchFamily="18" charset="0"/>
              </a:rPr>
              <a:t>N</a:t>
            </a:r>
            <a:r>
              <a:rPr lang="zh-CN" altLang="en-US" sz="2600" b="1">
                <a:solidFill>
                  <a:srgbClr val="FF0000"/>
                </a:solidFill>
                <a:latin typeface="Times New Roman" panose="02020603050405020304" pitchFamily="18" charset="0"/>
                <a:ea typeface="Times New Roman" panose="02020603050405020304" pitchFamily="18" charset="0"/>
              </a:rPr>
              <a:t>(</a:t>
            </a:r>
            <a:r>
              <a:rPr lang="zh-CN" altLang="en-US" sz="2600" b="1" i="1">
                <a:solidFill>
                  <a:srgbClr val="FF0000"/>
                </a:solidFill>
                <a:latin typeface="Times New Roman" panose="02020603050405020304" pitchFamily="18" charset="0"/>
                <a:ea typeface="Times New Roman" panose="02020603050405020304" pitchFamily="18" charset="0"/>
              </a:rPr>
              <a:t>μ</a:t>
            </a:r>
            <a:r>
              <a:rPr lang="en-US" altLang="zh-CN" sz="2600" b="1">
                <a:solidFill>
                  <a:srgbClr val="FF0000"/>
                </a:solidFill>
                <a:latin typeface="Times New Roman" panose="02020603050405020304" pitchFamily="18" charset="0"/>
                <a:ea typeface="Times New Roman" panose="02020603050405020304" pitchFamily="18" charset="0"/>
              </a:rPr>
              <a:t>, </a:t>
            </a:r>
            <a:r>
              <a:rPr lang="zh-CN" altLang="en-US" sz="2600" b="1" i="1">
                <a:solidFill>
                  <a:srgbClr val="FF0000"/>
                </a:solidFill>
                <a:latin typeface="Times New Roman" panose="02020603050405020304" pitchFamily="18" charset="0"/>
                <a:ea typeface="Times New Roman" panose="02020603050405020304" pitchFamily="18" charset="0"/>
              </a:rPr>
              <a:t>σ</a:t>
            </a:r>
            <a:r>
              <a:rPr lang="en-US" altLang="zh-CN" sz="2600" b="1" baseline="30000">
                <a:solidFill>
                  <a:srgbClr val="FF0000"/>
                </a:solidFill>
                <a:latin typeface="Times New Roman" panose="02020603050405020304" pitchFamily="18" charset="0"/>
                <a:ea typeface="Times New Roman" panose="02020603050405020304" pitchFamily="18" charset="0"/>
              </a:rPr>
              <a:t>2</a:t>
            </a:r>
            <a:r>
              <a:rPr lang="zh-CN" altLang="en-US" sz="2600" b="1">
                <a:solidFill>
                  <a:srgbClr val="FF0000"/>
                </a:solidFill>
                <a:latin typeface="Times New Roman" panose="02020603050405020304" pitchFamily="18" charset="0"/>
                <a:ea typeface="Times New Roman" panose="02020603050405020304" pitchFamily="18" charset="0"/>
              </a:rPr>
              <a:t>)</a:t>
            </a:r>
            <a:r>
              <a:rPr lang="zh-CN" altLang="en-US" sz="2600" b="1">
                <a:latin typeface="Times New Roman" panose="02020603050405020304" pitchFamily="18" charset="0"/>
                <a:ea typeface="Times New Roman" panose="02020603050405020304" pitchFamily="18" charset="0"/>
              </a:rPr>
              <a:t>.  特别地，当</a:t>
            </a:r>
            <a:r>
              <a:rPr lang="zh-CN" altLang="en-US" sz="2600" b="1" i="1">
                <a:solidFill>
                  <a:srgbClr val="FF0000"/>
                </a:solidFill>
                <a:latin typeface="Times New Roman" panose="02020603050405020304" pitchFamily="18" charset="0"/>
                <a:ea typeface="Times New Roman" panose="02020603050405020304" pitchFamily="18" charset="0"/>
              </a:rPr>
              <a:t>μ</a:t>
            </a:r>
            <a:r>
              <a:rPr lang="zh-CN" altLang="en-US" sz="2600" b="1">
                <a:solidFill>
                  <a:srgbClr val="FF0000"/>
                </a:solidFill>
                <a:latin typeface="Times New Roman" panose="02020603050405020304" pitchFamily="18" charset="0"/>
                <a:ea typeface="Times New Roman" panose="02020603050405020304" pitchFamily="18" charset="0"/>
              </a:rPr>
              <a:t>=0</a:t>
            </a:r>
            <a:r>
              <a:rPr lang="en-US" altLang="zh-CN" sz="2600" b="1">
                <a:solidFill>
                  <a:srgbClr val="FF0000"/>
                </a:solidFill>
                <a:latin typeface="Times New Roman" panose="02020603050405020304" pitchFamily="18" charset="0"/>
                <a:ea typeface="Times New Roman" panose="02020603050405020304" pitchFamily="18" charset="0"/>
              </a:rPr>
              <a:t>, </a:t>
            </a:r>
            <a:r>
              <a:rPr lang="zh-CN" altLang="en-US" sz="2600" b="1" i="1">
                <a:solidFill>
                  <a:srgbClr val="FF0000"/>
                </a:solidFill>
                <a:latin typeface="Times New Roman" panose="02020603050405020304" pitchFamily="18" charset="0"/>
                <a:ea typeface="Times New Roman" panose="02020603050405020304" pitchFamily="18" charset="0"/>
              </a:rPr>
              <a:t>σ</a:t>
            </a:r>
            <a:r>
              <a:rPr lang="zh-CN" altLang="en-US" sz="2600" b="1">
                <a:solidFill>
                  <a:srgbClr val="FF0000"/>
                </a:solidFill>
                <a:latin typeface="Times New Roman" panose="02020603050405020304" pitchFamily="18" charset="0"/>
                <a:ea typeface="Times New Roman" panose="02020603050405020304" pitchFamily="18" charset="0"/>
              </a:rPr>
              <a:t>=1</a:t>
            </a:r>
            <a:r>
              <a:rPr lang="zh-CN" altLang="en-US" sz="2600" b="1">
                <a:latin typeface="Times New Roman" panose="02020603050405020304" pitchFamily="18" charset="0"/>
                <a:ea typeface="Times New Roman" panose="02020603050405020304" pitchFamily="18" charset="0"/>
              </a:rPr>
              <a:t>时，称随机变量</a:t>
            </a:r>
            <a:r>
              <a:rPr lang="zh-CN" altLang="en-US" sz="2600" b="1" i="1">
                <a:latin typeface="Times New Roman" panose="02020603050405020304" pitchFamily="18" charset="0"/>
                <a:ea typeface="Times New Roman" panose="02020603050405020304" pitchFamily="18" charset="0"/>
              </a:rPr>
              <a:t>X</a:t>
            </a:r>
            <a:r>
              <a:rPr lang="zh-CN" altLang="en-US" sz="2600" b="1">
                <a:latin typeface="Times New Roman" panose="02020603050405020304" pitchFamily="18" charset="0"/>
                <a:ea typeface="Times New Roman" panose="02020603050405020304" pitchFamily="18" charset="0"/>
              </a:rPr>
              <a:t>服从</a:t>
            </a:r>
            <a:r>
              <a:rPr lang="zh-CN" altLang="en-US" sz="2600" b="1">
                <a:solidFill>
                  <a:srgbClr val="00B0F0"/>
                </a:solidFill>
                <a:latin typeface="黑体" panose="02010609060101010101" pitchFamily="49" charset="-122"/>
                <a:ea typeface="黑体" panose="02010609060101010101" pitchFamily="49" charset="-122"/>
              </a:rPr>
              <a:t>标准正态分布</a:t>
            </a:r>
            <a:r>
              <a:rPr lang="zh-CN" altLang="en-US" sz="2600" b="1">
                <a:latin typeface="Times New Roman" panose="02020603050405020304" pitchFamily="18" charset="0"/>
                <a:ea typeface="Times New Roman" panose="02020603050405020304" pitchFamily="18" charset="0"/>
              </a:rPr>
              <a:t>.</a:t>
            </a:r>
            <a:endParaRPr lang="zh-CN" altLang="en-US" sz="2600" b="1">
              <a:latin typeface="Times New Roman" panose="02020603050405020304" pitchFamily="18" charset="0"/>
              <a:ea typeface="Times New Roman" panose="02020603050405020304" pitchFamily="18" charset="0"/>
            </a:endParaRPr>
          </a:p>
        </p:txBody>
      </p:sp>
      <p:sp>
        <p:nvSpPr>
          <p:cNvPr id="35845" name="文本框 2"/>
          <p:cNvSpPr/>
          <p:nvPr/>
        </p:nvSpPr>
        <p:spPr>
          <a:xfrm>
            <a:off x="381000" y="693738"/>
            <a:ext cx="2438400"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b="1">
                <a:solidFill>
                  <a:srgbClr val="FF0000"/>
                </a:solidFill>
                <a:latin typeface="Times New Roman" panose="02020603050405020304" pitchFamily="18" charset="0"/>
                <a:ea typeface="黑体" panose="02010609060101010101" pitchFamily="49" charset="-122"/>
              </a:rPr>
              <a:t>1. </a:t>
            </a:r>
            <a:r>
              <a:rPr lang="zh-CN" altLang="en-US" b="1">
                <a:solidFill>
                  <a:srgbClr val="FF0000"/>
                </a:solidFill>
                <a:latin typeface="Times New Roman" panose="02020603050405020304" pitchFamily="18" charset="0"/>
                <a:ea typeface="黑体" panose="02010609060101010101" pitchFamily="49" charset="-122"/>
              </a:rPr>
              <a:t>正态分布：</a:t>
            </a:r>
            <a:endParaRPr lang="zh-CN" altLang="en-US" b="1">
              <a:solidFill>
                <a:srgbClr val="FF0000"/>
              </a:solidFill>
              <a:latin typeface="Times New Roman" panose="02020603050405020304" pitchFamily="18" charset="0"/>
              <a:ea typeface="黑体" panose="02010609060101010101" pitchFamily="49" charset="-122"/>
            </a:endParaRPr>
          </a:p>
        </p:txBody>
      </p:sp>
      <p:sp>
        <p:nvSpPr>
          <p:cNvPr id="35846" name="矩形 5"/>
          <p:cNvSpPr/>
          <p:nvPr/>
        </p:nvSpPr>
        <p:spPr>
          <a:xfrm>
            <a:off x="577850" y="1355725"/>
            <a:ext cx="2709863"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lvl="0" indent="0"/>
            <a:r>
              <a:rPr lang="zh-CN" altLang="en-US" sz="2800" b="1">
                <a:solidFill>
                  <a:srgbClr val="00B0F0"/>
                </a:solidFill>
                <a:latin typeface="黑体" panose="02010609060101010101" pitchFamily="49" charset="-122"/>
                <a:ea typeface="黑体" panose="02010609060101010101" pitchFamily="49" charset="-122"/>
              </a:rPr>
              <a:t>正态密度函数：</a:t>
            </a:r>
            <a:endParaRPr lang="zh-CN" altLang="en-US" sz="2800"/>
          </a:p>
        </p:txBody>
      </p:sp>
      <p:sp>
        <p:nvSpPr>
          <p:cNvPr id="35847" name="Text Box 2"/>
          <p:cNvSpPr/>
          <p:nvPr/>
        </p:nvSpPr>
        <p:spPr>
          <a:xfrm>
            <a:off x="381000" y="3413125"/>
            <a:ext cx="3581400" cy="523875"/>
          </a:xfrm>
          <a:prstGeom prst="rect">
            <a:avLst/>
          </a:prstGeom>
          <a:noFill/>
          <a:ln>
            <a:noFill/>
            <a:miter lim="800000"/>
          </a:ln>
        </p:spPr>
        <p:txBody>
          <a:bodyPr>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lang="zh-CN" altLang="en-US" sz="2800" b="0" i="0" u="none" kern="1200" baseline="0">
                <a:solidFill>
                  <a:schemeClr val="tx1"/>
                </a:solidFill>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400" b="0" i="0" u="none" kern="1200" baseline="0">
                <a:solidFill>
                  <a:schemeClr val="tx1"/>
                </a:solidFill>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2000" b="0" i="0" u="none" kern="1200" baseline="0">
                <a:solidFill>
                  <a:schemeClr val="tx1"/>
                </a:solidFill>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lang="zh-CN"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zh-CN" altLang="en-US" sz="1800" kern="1200">
                <a:solidFill>
                  <a:schemeClr val="tx1"/>
                </a:solidFill>
                <a:latin typeface="+mn-lt"/>
                <a:ea typeface="+mn-ea"/>
                <a:cs typeface="+mn-cs"/>
              </a:defRPr>
            </a:lvl9pPr>
          </a:lstStyle>
          <a:p>
            <a:pPr marL="0" lvl="0" indent="0">
              <a:lnSpc>
                <a:spcPct val="100000"/>
              </a:lnSpc>
              <a:spcBef>
                <a:spcPct val="0"/>
              </a:spcBef>
              <a:buFontTx/>
              <a:buNone/>
            </a:pPr>
            <a:r>
              <a:rPr lang="en-US" altLang="zh-CN" b="1">
                <a:solidFill>
                  <a:srgbClr val="FF0000"/>
                </a:solidFill>
                <a:latin typeface="Times New Roman" panose="02020603050405020304" pitchFamily="18" charset="0"/>
                <a:ea typeface="黑体" panose="02010609060101010101" pitchFamily="49" charset="-122"/>
              </a:rPr>
              <a:t>2.</a:t>
            </a:r>
            <a:r>
              <a:rPr lang="zh-CN" altLang="en-US" b="1">
                <a:solidFill>
                  <a:srgbClr val="FF0000"/>
                </a:solidFill>
                <a:latin typeface="Times New Roman" panose="02020603050405020304" pitchFamily="18" charset="0"/>
                <a:ea typeface="黑体" panose="02010609060101010101" pitchFamily="49" charset="-122"/>
              </a:rPr>
              <a:t>特殊区间的概率：</a:t>
            </a:r>
            <a:endParaRPr lang="zh-CN" altLang="en-US" b="1">
              <a:solidFill>
                <a:srgbClr val="FF0000"/>
              </a:solidFill>
              <a:latin typeface="Times New Roman" panose="02020603050405020304" pitchFamily="18" charset="0"/>
              <a:ea typeface="黑体" panose="02010609060101010101" pitchFamily="49" charset="-122"/>
            </a:endParaRPr>
          </a:p>
        </p:txBody>
      </p:sp>
      <p:graphicFrame>
        <p:nvGraphicFramePr>
          <p:cNvPr id="35848" name="对象 18"/>
          <p:cNvGraphicFramePr>
            <a:graphicFrameLocks noChangeAspect="1"/>
          </p:cNvGraphicFramePr>
          <p:nvPr/>
        </p:nvGraphicFramePr>
        <p:xfrm>
          <a:off x="1374775" y="4010025"/>
          <a:ext cx="5100638" cy="514350"/>
        </p:xfrm>
        <a:graphic>
          <a:graphicData uri="http://schemas.openxmlformats.org/presentationml/2006/ole">
            <mc:AlternateContent xmlns:mc="http://schemas.openxmlformats.org/markup-compatibility/2006">
              <mc:Choice xmlns:v="urn:schemas-microsoft-com:vml" Requires="v">
                <p:oleObj spid="_x0000_s1072" name="Equation" r:id="rId3" imgW="2019300" imgH="203200" progId="Equation.DSMT4">
                  <p:embed/>
                </p:oleObj>
              </mc:Choice>
              <mc:Fallback>
                <p:oleObj name="Equation" r:id="rId3" imgW="2019300" imgH="203200" progId="Equation.DSMT4">
                  <p:embed/>
                  <p:pic>
                    <p:nvPicPr>
                      <p:cNvPr id="0" name="OLE substitute image"/>
                      <p:cNvPicPr/>
                      <p:nvPr/>
                    </p:nvPicPr>
                    <p:blipFill>
                      <a:blip r:embed="rId4"/>
                      <a:stretch>
                        <a:fillRect/>
                      </a:stretch>
                    </p:blipFill>
                    <p:spPr>
                      <a:xfrm>
                        <a:off x="1374775" y="4010025"/>
                        <a:ext cx="5100638" cy="514350"/>
                      </a:xfrm>
                      <a:prstGeom prst="rect">
                        <a:avLst/>
                      </a:prstGeom>
                      <a:noFill/>
                      <a:ln>
                        <a:noFill/>
                        <a:miter lim="800000"/>
                        <a:headEnd/>
                        <a:tailEnd/>
                      </a:ln>
                    </p:spPr>
                  </p:pic>
                </p:oleObj>
              </mc:Fallback>
            </mc:AlternateContent>
          </a:graphicData>
        </a:graphic>
      </p:graphicFrame>
      <p:graphicFrame>
        <p:nvGraphicFramePr>
          <p:cNvPr id="35849" name="对象 18"/>
          <p:cNvGraphicFramePr>
            <a:graphicFrameLocks noChangeAspect="1"/>
          </p:cNvGraphicFramePr>
          <p:nvPr/>
        </p:nvGraphicFramePr>
        <p:xfrm>
          <a:off x="1371600" y="4597400"/>
          <a:ext cx="5518150" cy="514350"/>
        </p:xfrm>
        <a:graphic>
          <a:graphicData uri="http://schemas.openxmlformats.org/presentationml/2006/ole">
            <mc:AlternateContent xmlns:mc="http://schemas.openxmlformats.org/markup-compatibility/2006">
              <mc:Choice xmlns:v="urn:schemas-microsoft-com:vml" Requires="v">
                <p:oleObj spid="_x0000_s1073" name="Equation" r:id="rId5" imgW="2184400" imgH="203200" progId="Equation.DSMT4">
                  <p:embed/>
                </p:oleObj>
              </mc:Choice>
              <mc:Fallback>
                <p:oleObj name="Equation" r:id="rId5" imgW="2184400" imgH="203200" progId="Equation.DSMT4">
                  <p:embed/>
                  <p:pic>
                    <p:nvPicPr>
                      <p:cNvPr id="0" name="OLE substitute image"/>
                      <p:cNvPicPr/>
                      <p:nvPr/>
                    </p:nvPicPr>
                    <p:blipFill>
                      <a:blip r:embed="rId6"/>
                      <a:stretch>
                        <a:fillRect/>
                      </a:stretch>
                    </p:blipFill>
                    <p:spPr>
                      <a:xfrm>
                        <a:off x="1371600" y="4597400"/>
                        <a:ext cx="5518150" cy="514350"/>
                      </a:xfrm>
                      <a:prstGeom prst="rect">
                        <a:avLst/>
                      </a:prstGeom>
                      <a:noFill/>
                      <a:ln>
                        <a:noFill/>
                        <a:miter lim="800000"/>
                        <a:headEnd/>
                        <a:tailEnd/>
                      </a:ln>
                    </p:spPr>
                  </p:pic>
                </p:oleObj>
              </mc:Fallback>
            </mc:AlternateContent>
          </a:graphicData>
        </a:graphic>
      </p:graphicFrame>
      <p:graphicFrame>
        <p:nvGraphicFramePr>
          <p:cNvPr id="35850" name="对象 18"/>
          <p:cNvGraphicFramePr>
            <a:graphicFrameLocks noChangeAspect="1"/>
          </p:cNvGraphicFramePr>
          <p:nvPr/>
        </p:nvGraphicFramePr>
        <p:xfrm>
          <a:off x="1371600" y="5181600"/>
          <a:ext cx="5486400" cy="514350"/>
        </p:xfrm>
        <a:graphic>
          <a:graphicData uri="http://schemas.openxmlformats.org/presentationml/2006/ole">
            <mc:AlternateContent xmlns:mc="http://schemas.openxmlformats.org/markup-compatibility/2006">
              <mc:Choice xmlns:v="urn:schemas-microsoft-com:vml" Requires="v">
                <p:oleObj spid="_x0000_s1074" name="Equation" r:id="rId7" imgW="2171700" imgH="203200" progId="Equation.DSMT4">
                  <p:embed/>
                </p:oleObj>
              </mc:Choice>
              <mc:Fallback>
                <p:oleObj name="Equation" r:id="rId7" imgW="2171700" imgH="203200" progId="Equation.DSMT4">
                  <p:embed/>
                  <p:pic>
                    <p:nvPicPr>
                      <p:cNvPr id="0" name="OLE substitute image"/>
                      <p:cNvPicPr/>
                      <p:nvPr/>
                    </p:nvPicPr>
                    <p:blipFill>
                      <a:blip r:embed="rId8"/>
                      <a:stretch>
                        <a:fillRect/>
                      </a:stretch>
                    </p:blipFill>
                    <p:spPr>
                      <a:xfrm>
                        <a:off x="1371600" y="5181600"/>
                        <a:ext cx="5486400" cy="514350"/>
                      </a:xfrm>
                      <a:prstGeom prst="rect">
                        <a:avLst/>
                      </a:prstGeom>
                      <a:noFill/>
                      <a:ln>
                        <a:noFill/>
                        <a:miter lim="800000"/>
                        <a:headEnd/>
                        <a:tailEnd/>
                      </a:ln>
                    </p:spPr>
                  </p:pic>
                </p:oleObj>
              </mc:Fallback>
            </mc:AlternateContent>
          </a:graphicData>
        </a:graphic>
      </p:graphicFrame>
      <p:pic>
        <p:nvPicPr>
          <p:cNvPr id="35851" name="New picture"/>
          <p:cNvPicPr/>
          <p:nvPr/>
        </p:nvPicPr>
        <p:blipFill>
          <a:blip r:embed="rId9"/>
          <a:stretch>
            <a:fillRect/>
          </a:stretch>
        </p:blipFill>
        <p:spPr>
          <a:xfrm>
            <a:off x="12115800" y="10718800"/>
            <a:ext cx="3048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5846"/>
                                        </p:tgtEl>
                                        <p:attrNameLst>
                                          <p:attrName>style.visibility</p:attrName>
                                        </p:attrNameLst>
                                      </p:cBhvr>
                                      <p:to>
                                        <p:strVal val="visible"/>
                                      </p:to>
                                    </p:set>
                                    <p:animEffect transition="in" filter="wipe(left)">
                                      <p:cBhvr>
                                        <p:cTn id="7" dur="500"/>
                                        <p:tgtEl>
                                          <p:spTgt spid="358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5843"/>
                                        </p:tgtEl>
                                        <p:attrNameLst>
                                          <p:attrName>style.visibility</p:attrName>
                                        </p:attrNameLst>
                                      </p:cBhvr>
                                      <p:to>
                                        <p:strVal val="visible"/>
                                      </p:to>
                                    </p:set>
                                    <p:animEffect transition="in" filter="wipe(left)">
                                      <p:cBhvr>
                                        <p:cTn id="12" dur="500"/>
                                        <p:tgtEl>
                                          <p:spTgt spid="3584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5844">
                                            <p:txEl>
                                              <p:pRg st="0" end="0"/>
                                            </p:txEl>
                                          </p:spTgt>
                                        </p:tgtEl>
                                        <p:attrNameLst>
                                          <p:attrName>style.visibility</p:attrName>
                                        </p:attrNameLst>
                                      </p:cBhvr>
                                      <p:to>
                                        <p:strVal val="visible"/>
                                      </p:to>
                                    </p:set>
                                    <p:animEffect transition="in" filter="wipe(left)">
                                      <p:cBhvr>
                                        <p:cTn id="17" dur="500"/>
                                        <p:tgtEl>
                                          <p:spTgt spid="3584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5848"/>
                                        </p:tgtEl>
                                        <p:attrNameLst>
                                          <p:attrName>style.visibility</p:attrName>
                                        </p:attrNameLst>
                                      </p:cBhvr>
                                      <p:to>
                                        <p:strVal val="visible"/>
                                      </p:to>
                                    </p:set>
                                    <p:animEffect transition="in" filter="wipe(left)">
                                      <p:cBhvr>
                                        <p:cTn id="22" dur="500"/>
                                        <p:tgtEl>
                                          <p:spTgt spid="3584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5849"/>
                                        </p:tgtEl>
                                        <p:attrNameLst>
                                          <p:attrName>style.visibility</p:attrName>
                                        </p:attrNameLst>
                                      </p:cBhvr>
                                      <p:to>
                                        <p:strVal val="visible"/>
                                      </p:to>
                                    </p:set>
                                    <p:animEffect transition="in" filter="wipe(left)">
                                      <p:cBhvr>
                                        <p:cTn id="27" dur="500"/>
                                        <p:tgtEl>
                                          <p:spTgt spid="3584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5850"/>
                                        </p:tgtEl>
                                        <p:attrNameLst>
                                          <p:attrName>style.visibility</p:attrName>
                                        </p:attrNameLst>
                                      </p:cBhvr>
                                      <p:to>
                                        <p:strVal val="visible"/>
                                      </p:to>
                                    </p:set>
                                    <p:animEffect transition="in" filter="wipe(left)">
                                      <p:cBhvr>
                                        <p:cTn id="32" dur="500"/>
                                        <p:tgtEl>
                                          <p:spTgt spid="358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a="http://schemas.openxmlformats.org/drawingml/2006/main" name="默认设计模板">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6108</Words>
  <Application>WPS 演示</Application>
  <PresentationFormat/>
  <Paragraphs>471</Paragraphs>
  <Slides>32</Slides>
  <Notes>0</Notes>
  <HiddenSlides>0</HiddenSlides>
  <MMClips>0</MMClips>
  <ScaleCrop>false</ScaleCrop>
  <HeadingPairs>
    <vt:vector size="8" baseType="variant">
      <vt:variant>
        <vt:lpstr>已用的字体</vt:lpstr>
      </vt:variant>
      <vt:variant>
        <vt:i4>18</vt:i4>
      </vt:variant>
      <vt:variant>
        <vt:lpstr>主题</vt:lpstr>
      </vt:variant>
      <vt:variant>
        <vt:i4>1</vt:i4>
      </vt:variant>
      <vt:variant>
        <vt:lpstr>嵌入 OLE 服务器</vt:lpstr>
      </vt:variant>
      <vt:variant>
        <vt:i4>37</vt:i4>
      </vt:variant>
      <vt:variant>
        <vt:lpstr>幻灯片标题</vt:lpstr>
      </vt:variant>
      <vt:variant>
        <vt:i4>32</vt:i4>
      </vt:variant>
    </vt:vector>
  </HeadingPairs>
  <TitlesOfParts>
    <vt:vector size="88" baseType="lpstr">
      <vt:lpstr>Arial</vt:lpstr>
      <vt:lpstr>宋体</vt:lpstr>
      <vt:lpstr>Wingdings</vt:lpstr>
      <vt:lpstr>Calibri Light</vt:lpstr>
      <vt:lpstr>Calibri</vt:lpstr>
      <vt:lpstr>Times New Roman</vt:lpstr>
      <vt:lpstr>黑体</vt:lpstr>
      <vt:lpstr>楷体</vt:lpstr>
      <vt:lpstr>楷体_GB2312</vt:lpstr>
      <vt:lpstr>新宋体</vt:lpstr>
      <vt:lpstr>Symbol</vt:lpstr>
      <vt:lpstr>微软雅黑</vt:lpstr>
      <vt:lpstr>Arial Unicode MS</vt:lpstr>
      <vt:lpstr>华文细黑</vt:lpstr>
      <vt:lpstr>Courier New</vt:lpstr>
      <vt:lpstr>仿宋_GB2312</vt:lpstr>
      <vt:lpstr>仿宋</vt:lpstr>
      <vt:lpstr>华文行楷</vt:lpstr>
      <vt:lpstr>默认设计模板</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Equation.3</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逸</cp:lastModifiedBy>
  <cp:revision>2</cp:revision>
  <cp:lastPrinted>2022-04-11T15:17:00Z</cp:lastPrinted>
  <dcterms:created xsi:type="dcterms:W3CDTF">2022-04-11T15:17:00Z</dcterms:created>
  <dcterms:modified xsi:type="dcterms:W3CDTF">2022-04-19T23:47:09Z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991CDE2228D145CCBE1300558067495F</vt:lpwstr>
  </property>
  <property fmtid="{D5CDD505-2E9C-101B-9397-08002B2CF9AE}" pid="7" name="KSOProductBuildVer">
    <vt:lpwstr>2052-11.1.0.11365</vt:lpwstr>
  </property>
</Properties>
</file>