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0"/>
  </p:notesMasterIdLst>
  <p:handoutMasterIdLst>
    <p:handoutMasterId r:id="rId21"/>
  </p:handoutMasterIdLst>
  <p:sldIdLst>
    <p:sldId id="261" r:id="rId2"/>
    <p:sldId id="256" r:id="rId3"/>
    <p:sldId id="262" r:id="rId4"/>
    <p:sldId id="257" r:id="rId5"/>
    <p:sldId id="258" r:id="rId6"/>
    <p:sldId id="264" r:id="rId7"/>
    <p:sldId id="259" r:id="rId8"/>
    <p:sldId id="267" r:id="rId9"/>
    <p:sldId id="268" r:id="rId10"/>
    <p:sldId id="269" r:id="rId11"/>
    <p:sldId id="271" r:id="rId12"/>
    <p:sldId id="272" r:id="rId13"/>
    <p:sldId id="273" r:id="rId14"/>
    <p:sldId id="281" r:id="rId15"/>
    <p:sldId id="274" r:id="rId16"/>
    <p:sldId id="275" r:id="rId17"/>
    <p:sldId id="276" r:id="rId18"/>
    <p:sldId id="279" r:id="rId19"/>
  </p:sldIdLst>
  <p:sldSz cx="9144000" cy="5143500" type="screen16x9"/>
  <p:notesSz cx="9144000" cy="6858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660"/>
  </p:normalViewPr>
  <p:slideViewPr>
    <p:cSldViewPr>
      <p:cViewPr varScale="1">
        <p:scale>
          <a:sx n="78" d="100"/>
          <a:sy n="78" d="100"/>
        </p:scale>
        <p:origin x="-924" y="-96"/>
      </p:cViewPr>
      <p:guideLst>
        <p:guide orient="horz" pos="395"/>
        <p:guide orient="horz" pos="2935"/>
        <p:guide pos="295"/>
        <p:guide pos="415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2052" y="-90"/>
      </p:cViewPr>
      <p:guideLst>
        <p:guide orient="horz" pos="935"/>
        <p:guide orient="horz" pos="3385"/>
        <p:guide pos="295"/>
        <p:guide pos="4195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4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4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9ED3B6C-6D5C-45C4-8E69-C26F1C3088BE}" type="datetimeFigureOut">
              <a:rPr lang="zh-CN" altLang="en-US"/>
              <a:pPr>
                <a:defRPr/>
              </a:pPr>
              <a:t>2016/4/11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1ECA95D-E8F0-42A5-9361-85C8CBF42F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5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E01EE-9B06-4FC0-86BC-8F92A502E1BD}" type="datetimeFigureOut">
              <a:rPr lang="zh-CN" altLang="en-US"/>
              <a:pPr>
                <a:defRPr/>
              </a:pPr>
              <a:t>2016/4/11</a:t>
            </a:fld>
            <a:endParaRPr lang="zh-CN" altLang="en-US"/>
          </a:p>
        </p:txBody>
      </p:sp>
      <p:sp>
        <p:nvSpPr>
          <p:cNvPr id="6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4856163"/>
            <a:ext cx="758825" cy="1841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BF9C79-86D7-4467-9DB7-1DCADA75045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4DA03-CB3C-4B1A-A658-E89DA059247D}" type="datetimeFigureOut">
              <a:rPr lang="zh-CN" altLang="en-US"/>
              <a:pPr>
                <a:defRPr/>
              </a:pPr>
              <a:t>2016/4/11</a:t>
            </a:fld>
            <a:endParaRPr lang="zh-CN" altLang="en-US"/>
          </a:p>
        </p:txBody>
      </p:sp>
      <p:sp>
        <p:nvSpPr>
          <p:cNvPr id="5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74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4856163"/>
            <a:ext cx="758825" cy="1841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5971E0-DC7B-4F56-BC93-7EF1646DDC3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F9992-53D4-4D06-8C0C-32682F466E31}" type="datetimeFigureOut">
              <a:rPr lang="zh-CN" altLang="en-US"/>
              <a:pPr>
                <a:defRPr/>
              </a:pPr>
              <a:t>2016/4/11</a:t>
            </a:fld>
            <a:endParaRPr lang="zh-CN" altLang="en-US"/>
          </a:p>
        </p:txBody>
      </p:sp>
      <p:sp>
        <p:nvSpPr>
          <p:cNvPr id="7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1E55A-E527-4951-B019-1079E07B931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36A1D-A379-4EEE-BB36-CFE161A741BA}" type="datetimeFigureOut">
              <a:rPr lang="zh-CN" altLang="en-US"/>
              <a:pPr>
                <a:defRPr/>
              </a:pPr>
              <a:t>2016/4/11</a:t>
            </a:fld>
            <a:endParaRPr lang="zh-CN" altLang="en-US"/>
          </a:p>
        </p:txBody>
      </p:sp>
      <p:sp>
        <p:nvSpPr>
          <p:cNvPr id="6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BB794-2CD9-47B0-874C-88547163351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10"/>
          <p:cNvSpPr>
            <a:spLocks noChangeShapeType="1"/>
          </p:cNvSpPr>
          <p:nvPr/>
        </p:nvSpPr>
        <p:spPr bwMode="auto">
          <a:xfrm>
            <a:off x="514350" y="451485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6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987028"/>
            <a:ext cx="429055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987028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8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8BED6-32A3-4795-BE8C-AC7A873CCBA5}" type="datetimeFigureOut">
              <a:rPr lang="zh-CN" altLang="en-US"/>
              <a:pPr>
                <a:defRPr/>
              </a:pPr>
              <a:t>2016/4/11</a:t>
            </a:fld>
            <a:endParaRPr lang="zh-CN" altLang="en-US"/>
          </a:p>
        </p:txBody>
      </p:sp>
      <p:sp>
        <p:nvSpPr>
          <p:cNvPr id="9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7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5D78A2-4E36-4508-9402-E763DD71FA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3D940-2F48-4B6C-9FC2-D239D06F4EE7}" type="datetimeFigureOut">
              <a:rPr lang="zh-CN" altLang="en-US"/>
              <a:pPr>
                <a:defRPr/>
              </a:pPr>
              <a:t>2016/4/11</a:t>
            </a:fld>
            <a:endParaRPr lang="zh-CN" altLang="en-US"/>
          </a:p>
        </p:txBody>
      </p:sp>
      <p:sp>
        <p:nvSpPr>
          <p:cNvPr id="4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9F4C3-D947-4CF6-AA3D-A20038DEBB3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F565C-8894-4D67-8522-A24BE7555848}" type="datetimeFigureOut">
              <a:rPr lang="zh-CN" altLang="en-US"/>
              <a:pPr>
                <a:defRPr/>
              </a:pPr>
              <a:t>2016/4/11</a:t>
            </a:fld>
            <a:endParaRPr lang="zh-CN" altLang="en-US"/>
          </a:p>
        </p:txBody>
      </p:sp>
      <p:sp>
        <p:nvSpPr>
          <p:cNvPr id="3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30EB2-27E2-4936-9B62-8757EE80065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接连接符 7"/>
          <p:cNvSpPr>
            <a:spLocks noChangeShapeType="1"/>
          </p:cNvSpPr>
          <p:nvPr/>
        </p:nvSpPr>
        <p:spPr bwMode="auto">
          <a:xfrm>
            <a:off x="514350" y="4386838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4114800"/>
            <a:ext cx="8458200" cy="390525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1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09701-0C0C-47C4-B82F-9E0AFBD1DF6A}" type="datetimeFigureOut">
              <a:rPr lang="zh-CN" altLang="en-US"/>
              <a:pPr>
                <a:defRPr/>
              </a:pPr>
              <a:t>2016/4/11</a:t>
            </a:fld>
            <a:endParaRPr lang="zh-CN" altLang="en-US"/>
          </a:p>
        </p:txBody>
      </p:sp>
      <p:sp>
        <p:nvSpPr>
          <p:cNvPr id="7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3B1E2-4679-4C8B-81B5-0E0AA21B75D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73E4D-5D43-4AB6-B3D6-977E809FBB0A}" type="datetimeFigureOut">
              <a:rPr lang="zh-CN" altLang="en-US"/>
              <a:pPr>
                <a:defRPr/>
              </a:pPr>
              <a:t>2016/4/11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C06E4-9644-4675-997C-C6B2B668690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F9C94-AB82-41A4-AAD3-A8051D226D95}" type="datetimeFigureOut">
              <a:rPr lang="zh-CN" altLang="en-US"/>
              <a:pPr>
                <a:defRPr/>
              </a:pPr>
              <a:t>2016/4/11</a:t>
            </a:fld>
            <a:endParaRPr lang="zh-CN" altLang="en-US"/>
          </a:p>
        </p:txBody>
      </p:sp>
      <p:sp>
        <p:nvSpPr>
          <p:cNvPr id="5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72DF2-D42B-4019-A12A-EA4ECA20EB4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91060-BBE0-41EC-9C16-F0DE0D1F6ECA}" type="datetimeFigureOut">
              <a:rPr lang="zh-CN" altLang="en-US"/>
              <a:pPr>
                <a:defRPr/>
              </a:pPr>
              <a:t>2016/4/11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0F7FF-00A0-4E96-B136-E4F7C1E3C33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029" name="文本占位符 7"/>
          <p:cNvSpPr>
            <a:spLocks noGrp="1"/>
          </p:cNvSpPr>
          <p:nvPr>
            <p:ph type="body" idx="1"/>
          </p:nvPr>
        </p:nvSpPr>
        <p:spPr bwMode="auto">
          <a:xfrm>
            <a:off x="304800" y="1165225"/>
            <a:ext cx="8686800" cy="339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57150"/>
            <a:ext cx="2514600" cy="217488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11AA182-CCAC-41D0-949A-239231B50DF5}" type="datetimeFigureOut">
              <a:rPr lang="zh-CN" altLang="en-US"/>
              <a:pPr>
                <a:defRPr/>
              </a:pPr>
              <a:t>2016/4/11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3352800" cy="217488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4857750"/>
            <a:ext cx="762000" cy="184150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AB8057B2-11F6-4CDF-8812-3A1C60F65E2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1" r:id="rId4"/>
    <p:sldLayoutId id="2147483795" r:id="rId5"/>
    <p:sldLayoutId id="2147483790" r:id="rId6"/>
    <p:sldLayoutId id="2147483796" r:id="rId7"/>
    <p:sldLayoutId id="2147483797" r:id="rId8"/>
    <p:sldLayoutId id="2147483798" r:id="rId9"/>
    <p:sldLayoutId id="2147483789" r:id="rId10"/>
    <p:sldLayoutId id="214748379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隶书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/>
          <a:cs typeface="隶书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华文楷体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华文楷体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华文楷体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华文楷体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华文楷体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12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0.bin"/><Relationship Id="rId5" Type="http://schemas.openxmlformats.org/officeDocument/2006/relationships/oleObject" Target="../embeddings/oleObject19.bin"/><Relationship Id="rId4" Type="http://schemas.openxmlformats.org/officeDocument/2006/relationships/oleObject" Target="../embeddings/oleObject18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oleObject" Target="../embeddings/oleObject24.bin"/><Relationship Id="rId4" Type="http://schemas.openxmlformats.org/officeDocument/2006/relationships/oleObject" Target="../embeddings/oleObject23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5" Type="http://schemas.openxmlformats.org/officeDocument/2006/relationships/oleObject" Target="../embeddings/oleObject28.bin"/><Relationship Id="rId4" Type="http://schemas.openxmlformats.org/officeDocument/2006/relationships/oleObject" Target="../embeddings/oleObject27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5" Type="http://schemas.openxmlformats.org/officeDocument/2006/relationships/oleObject" Target="../embeddings/oleObject31.bin"/><Relationship Id="rId4" Type="http://schemas.openxmlformats.org/officeDocument/2006/relationships/oleObject" Target="../embeddings/oleObject30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3"/>
          <p:cNvSpPr txBox="1">
            <a:spLocks noChangeArrowheads="1"/>
          </p:cNvSpPr>
          <p:nvPr/>
        </p:nvSpPr>
        <p:spPr bwMode="auto">
          <a:xfrm>
            <a:off x="34925" y="1312863"/>
            <a:ext cx="6481763" cy="212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4400" b="1">
                <a:latin typeface="楷体"/>
                <a:ea typeface="楷体"/>
                <a:cs typeface="楷体"/>
              </a:rPr>
              <a:t>第四讲</a:t>
            </a:r>
            <a:endParaRPr lang="en-US" altLang="zh-CN" sz="4400" b="1">
              <a:latin typeface="楷体"/>
              <a:ea typeface="楷体"/>
              <a:cs typeface="楷体"/>
            </a:endParaRPr>
          </a:p>
          <a:p>
            <a:pPr algn="ctr"/>
            <a:endParaRPr lang="en-US" altLang="zh-CN" sz="4400" b="1">
              <a:latin typeface="Franklin Gothic Book"/>
            </a:endParaRPr>
          </a:p>
          <a:p>
            <a:pPr algn="ctr"/>
            <a:r>
              <a:rPr lang="zh-CN" altLang="en-US" sz="4400" b="1">
                <a:latin typeface="楷体"/>
                <a:ea typeface="楷体"/>
                <a:cs typeface="楷体"/>
              </a:rPr>
              <a:t>数列求和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68314" y="700212"/>
            <a:ext cx="6119812" cy="576064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2800" b="1" dirty="0" smtClean="0">
                <a:solidFill>
                  <a:srgbClr val="FF0000"/>
                </a:solidFill>
                <a:cs typeface="+mj-cs"/>
              </a:rPr>
              <a:t>一、学习目标</a:t>
            </a:r>
            <a:r>
              <a:rPr lang="en-US" altLang="zh-CN" sz="2800" b="1" dirty="0" smtClean="0">
                <a:cs typeface="+mj-cs"/>
              </a:rPr>
              <a:t>	</a:t>
            </a:r>
            <a:endParaRPr lang="zh-CN" altLang="en-US" sz="2800" b="1" dirty="0">
              <a:cs typeface="+mj-cs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16013" y="989013"/>
            <a:ext cx="6119812" cy="1006475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r>
              <a:rPr lang="zh-CN" altLang="en-US" b="1" smtClean="0">
                <a:solidFill>
                  <a:schemeClr val="tx1"/>
                </a:solidFill>
              </a:rPr>
              <a:t>数列求和</a:t>
            </a:r>
            <a:r>
              <a:rPr lang="en-US" altLang="zh-CN" b="1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6" name="副标题 2"/>
          <p:cNvSpPr txBox="1">
            <a:spLocks/>
          </p:cNvSpPr>
          <p:nvPr/>
        </p:nvSpPr>
        <p:spPr>
          <a:xfrm>
            <a:off x="468313" y="1276350"/>
            <a:ext cx="6480175" cy="3167063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zh-CN" altLang="en-US" sz="2800" b="1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副标题 2"/>
          <p:cNvSpPr txBox="1">
            <a:spLocks/>
          </p:cNvSpPr>
          <p:nvPr/>
        </p:nvSpPr>
        <p:spPr bwMode="auto">
          <a:xfrm>
            <a:off x="1044575" y="3076575"/>
            <a:ext cx="6119813" cy="100806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tx2"/>
              </a:buClr>
              <a:defRPr/>
            </a:pPr>
            <a:r>
              <a:rPr lang="en-US" altLang="zh-CN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1、</a:t>
            </a:r>
            <a:r>
              <a:rPr lang="zh-CN" altLang="en-US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错位相减求和法</a:t>
            </a:r>
            <a:r>
              <a:rPr lang="en-US" altLang="zh-CN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.</a:t>
            </a:r>
          </a:p>
          <a:p>
            <a:pPr>
              <a:spcBef>
                <a:spcPct val="20000"/>
              </a:spcBef>
              <a:buClr>
                <a:schemeClr val="tx2"/>
              </a:buClr>
              <a:defRPr/>
            </a:pPr>
            <a:r>
              <a:rPr lang="en-US" altLang="zh-CN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2、</a:t>
            </a:r>
            <a:r>
              <a:rPr lang="zh-CN" altLang="en-US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杂数列的求和</a:t>
            </a:r>
            <a:r>
              <a:rPr lang="en-US" altLang="zh-CN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468412" y="2211710"/>
            <a:ext cx="6119812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8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二、重点难点</a:t>
            </a:r>
            <a:r>
              <a:rPr lang="en-US" altLang="zh-CN" sz="2800" b="1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	</a:t>
            </a:r>
            <a:endParaRPr lang="zh-CN" altLang="en-US" sz="28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9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323528" y="627534"/>
            <a:ext cx="6119812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4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三、知识构架：</a:t>
            </a:r>
            <a:r>
              <a:rPr lang="en-US" altLang="zh-CN" sz="2000" b="1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	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8434" name="Object 2"/>
          <p:cNvGraphicFramePr>
            <a:graphicFrameLocks noChangeAspect="1"/>
          </p:cNvGraphicFramePr>
          <p:nvPr/>
        </p:nvGraphicFramePr>
        <p:xfrm>
          <a:off x="539750" y="1347788"/>
          <a:ext cx="3527425" cy="3378200"/>
        </p:xfrm>
        <a:graphic>
          <a:graphicData uri="http://schemas.openxmlformats.org/presentationml/2006/ole">
            <p:oleObj spid="_x0000_s18434" name="Microsoft Equation 3.0" r:id="rId3" imgW="1485720" imgH="14223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标题 1"/>
          <p:cNvSpPr txBox="1">
            <a:spLocks/>
          </p:cNvSpPr>
          <p:nvPr/>
        </p:nvSpPr>
        <p:spPr>
          <a:xfrm>
            <a:off x="179512" y="627534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 fontScale="92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四、概念、思想方法剖析</a:t>
            </a:r>
            <a:r>
              <a:rPr lang="en-US" altLang="zh-CN" sz="2000" b="1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	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179388" y="1174750"/>
            <a:ext cx="66960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    1、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直接法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: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规则数列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——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等差、等比数列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.</a:t>
            </a:r>
            <a:endParaRPr lang="zh-CN" altLang="en-US" sz="2400" b="1">
              <a:latin typeface="楷体"/>
              <a:ea typeface="楷体"/>
              <a:cs typeface="楷体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179388" y="1874838"/>
            <a:ext cx="6192837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    2、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倒序相加：与首末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“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等距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”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两项和为</a:t>
            </a:r>
            <a:endParaRPr lang="en-US" altLang="zh-CN" sz="2400" b="1">
              <a:latin typeface="楷体"/>
              <a:ea typeface="楷体"/>
              <a:cs typeface="楷体"/>
            </a:endParaRPr>
          </a:p>
          <a:p>
            <a:endParaRPr lang="en-US" altLang="zh-CN" sz="2400" b="1">
              <a:latin typeface="楷体"/>
              <a:ea typeface="楷体"/>
              <a:cs typeface="楷体"/>
            </a:endParaRPr>
          </a:p>
          <a:p>
            <a:r>
              <a:rPr lang="zh-CN" altLang="en-US" sz="2400" b="1">
                <a:latin typeface="楷体"/>
                <a:ea typeface="楷体"/>
                <a:cs typeface="楷体"/>
              </a:rPr>
              <a:t>同一常数的数列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.</a:t>
            </a:r>
            <a:endParaRPr lang="zh-CN" altLang="en-US" sz="2400" b="1">
              <a:latin typeface="楷体"/>
              <a:ea typeface="楷体"/>
              <a:cs typeface="楷体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79388" y="3243263"/>
            <a:ext cx="61928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    3、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错位相减：由一个等差数列与一个等</a:t>
            </a:r>
            <a:endParaRPr lang="en-US" altLang="zh-CN" sz="2400" b="1">
              <a:latin typeface="楷体"/>
              <a:ea typeface="楷体"/>
              <a:cs typeface="楷体"/>
            </a:endParaRPr>
          </a:p>
          <a:p>
            <a:endParaRPr lang="en-US" altLang="zh-CN" sz="2400" b="1">
              <a:latin typeface="楷体"/>
              <a:ea typeface="楷体"/>
              <a:cs typeface="楷体"/>
            </a:endParaRPr>
          </a:p>
          <a:p>
            <a:r>
              <a:rPr lang="zh-CN" altLang="en-US" sz="2400" b="1">
                <a:latin typeface="楷体"/>
                <a:ea typeface="楷体"/>
                <a:cs typeface="楷体"/>
              </a:rPr>
              <a:t>比数列之积构成的数列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.</a:t>
            </a:r>
            <a:endParaRPr lang="zh-CN" altLang="en-US" sz="2400" b="1">
              <a:latin typeface="楷体"/>
              <a:ea typeface="楷体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07950" y="1131888"/>
            <a:ext cx="61928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    4、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分组转化：将一个数列的通项拆分成</a:t>
            </a:r>
            <a:endParaRPr lang="en-US" altLang="zh-CN" sz="2400" b="1">
              <a:latin typeface="楷体"/>
              <a:ea typeface="楷体"/>
              <a:cs typeface="楷体"/>
            </a:endParaRPr>
          </a:p>
          <a:p>
            <a:endParaRPr lang="en-US" altLang="zh-CN" sz="2400" b="1">
              <a:latin typeface="楷体"/>
              <a:ea typeface="楷体"/>
              <a:cs typeface="楷体"/>
            </a:endParaRPr>
          </a:p>
          <a:p>
            <a:r>
              <a:rPr lang="zh-CN" altLang="en-US" sz="2400" b="1">
                <a:latin typeface="楷体"/>
                <a:ea typeface="楷体"/>
                <a:cs typeface="楷体"/>
              </a:rPr>
              <a:t>几个规则数列后再求和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.</a:t>
            </a:r>
            <a:endParaRPr lang="zh-CN" altLang="en-US" sz="2400" b="1">
              <a:latin typeface="楷体"/>
              <a:ea typeface="楷体"/>
              <a:cs typeface="楷体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07950" y="2524125"/>
            <a:ext cx="61928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    5、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裂项相消：将数列的通项拆裂成两个</a:t>
            </a:r>
            <a:endParaRPr lang="en-US" altLang="zh-CN" sz="2400" b="1">
              <a:latin typeface="楷体"/>
              <a:ea typeface="楷体"/>
              <a:cs typeface="楷体"/>
            </a:endParaRPr>
          </a:p>
          <a:p>
            <a:endParaRPr lang="en-US" altLang="zh-CN" sz="2400" b="1">
              <a:latin typeface="楷体"/>
              <a:ea typeface="楷体"/>
              <a:cs typeface="楷体"/>
            </a:endParaRPr>
          </a:p>
          <a:p>
            <a:r>
              <a:rPr lang="zh-CN" altLang="en-US" sz="2400" b="1">
                <a:latin typeface="楷体"/>
                <a:ea typeface="楷体"/>
                <a:cs typeface="楷体"/>
              </a:rPr>
              <a:t>项的差，之后求和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.</a:t>
            </a:r>
            <a:endParaRPr lang="zh-CN" altLang="en-US" sz="2400" b="1">
              <a:latin typeface="楷体"/>
              <a:ea typeface="楷体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07950" y="700088"/>
            <a:ext cx="6192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    6、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常见的裂项结构式：</a:t>
            </a:r>
          </a:p>
        </p:txBody>
      </p:sp>
      <p:graphicFrame>
        <p:nvGraphicFramePr>
          <p:cNvPr id="34817" name="Object 1"/>
          <p:cNvGraphicFramePr>
            <a:graphicFrameLocks noChangeAspect="1"/>
          </p:cNvGraphicFramePr>
          <p:nvPr/>
        </p:nvGraphicFramePr>
        <p:xfrm>
          <a:off x="395288" y="1181100"/>
          <a:ext cx="2520950" cy="814388"/>
        </p:xfrm>
        <a:graphic>
          <a:graphicData uri="http://schemas.openxmlformats.org/presentationml/2006/ole">
            <p:oleObj spid="_x0000_s34817" name="Microsoft Equation 3.0" r:id="rId3" imgW="1244520" imgH="419040" progId="Equation.3">
              <p:embed/>
            </p:oleObj>
          </a:graphicData>
        </a:graphic>
      </p:graphicFrame>
      <p:graphicFrame>
        <p:nvGraphicFramePr>
          <p:cNvPr id="34821" name="Object 5"/>
          <p:cNvGraphicFramePr>
            <a:graphicFrameLocks noChangeAspect="1"/>
          </p:cNvGraphicFramePr>
          <p:nvPr/>
        </p:nvGraphicFramePr>
        <p:xfrm>
          <a:off x="368300" y="1924050"/>
          <a:ext cx="3340100" cy="527050"/>
        </p:xfrm>
        <a:graphic>
          <a:graphicData uri="http://schemas.openxmlformats.org/presentationml/2006/ole">
            <p:oleObj spid="_x0000_s34821" name="Microsoft Equation 3.0" r:id="rId4" imgW="1358640" imgH="228600" progId="Equation.3">
              <p:embed/>
            </p:oleObj>
          </a:graphicData>
        </a:graphic>
      </p:graphicFrame>
      <p:graphicFrame>
        <p:nvGraphicFramePr>
          <p:cNvPr id="5143" name="Object 9"/>
          <p:cNvGraphicFramePr>
            <a:graphicFrameLocks noChangeAspect="1"/>
          </p:cNvGraphicFramePr>
          <p:nvPr/>
        </p:nvGraphicFramePr>
        <p:xfrm>
          <a:off x="323850" y="2397125"/>
          <a:ext cx="3097213" cy="822325"/>
        </p:xfrm>
        <a:graphic>
          <a:graphicData uri="http://schemas.openxmlformats.org/presentationml/2006/ole">
            <p:oleObj spid="_x0000_s34825" name="Microsoft Equation 3.0" r:id="rId5" imgW="1422360" imgH="431640" progId="Equation.3">
              <p:embed/>
            </p:oleObj>
          </a:graphicData>
        </a:graphic>
      </p:graphicFrame>
      <p:graphicFrame>
        <p:nvGraphicFramePr>
          <p:cNvPr id="5145" name="Object 10"/>
          <p:cNvGraphicFramePr>
            <a:graphicFrameLocks noChangeAspect="1"/>
          </p:cNvGraphicFramePr>
          <p:nvPr/>
        </p:nvGraphicFramePr>
        <p:xfrm>
          <a:off x="395288" y="3291830"/>
          <a:ext cx="3025775" cy="830263"/>
        </p:xfrm>
        <a:graphic>
          <a:graphicData uri="http://schemas.openxmlformats.org/presentationml/2006/ole">
            <p:oleObj spid="_x0000_s34826" name="Microsoft Equation 3.0" r:id="rId6" imgW="1968480" imgH="419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-36513" y="555625"/>
            <a:ext cx="61928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    7、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常用数列的求和：</a:t>
            </a:r>
          </a:p>
        </p:txBody>
      </p:sp>
      <p:graphicFrame>
        <p:nvGraphicFramePr>
          <p:cNvPr id="29699" name="Object 3"/>
          <p:cNvGraphicFramePr>
            <a:graphicFrameLocks noChangeAspect="1"/>
          </p:cNvGraphicFramePr>
          <p:nvPr/>
        </p:nvGraphicFramePr>
        <p:xfrm>
          <a:off x="107950" y="963613"/>
          <a:ext cx="4176713" cy="1031875"/>
        </p:xfrm>
        <a:graphic>
          <a:graphicData uri="http://schemas.openxmlformats.org/presentationml/2006/ole">
            <p:oleObj spid="_x0000_s29699" name="Microsoft Equation 3.0" r:id="rId3" imgW="1638000" imgH="393480" progId="Equation.3">
              <p:embed/>
            </p:oleObj>
          </a:graphicData>
        </a:graphic>
      </p:graphicFrame>
      <p:graphicFrame>
        <p:nvGraphicFramePr>
          <p:cNvPr id="29700" name="Object 4"/>
          <p:cNvGraphicFramePr>
            <a:graphicFrameLocks noChangeAspect="1"/>
          </p:cNvGraphicFramePr>
          <p:nvPr/>
        </p:nvGraphicFramePr>
        <p:xfrm>
          <a:off x="107950" y="1900238"/>
          <a:ext cx="3816350" cy="600075"/>
        </p:xfrm>
        <a:graphic>
          <a:graphicData uri="http://schemas.openxmlformats.org/presentationml/2006/ole">
            <p:oleObj spid="_x0000_s29700" name="Microsoft Equation 3.0" r:id="rId4" imgW="1650960" imgH="228600" progId="Equation.3">
              <p:embed/>
            </p:oleObj>
          </a:graphicData>
        </a:graphic>
      </p:graphicFrame>
      <p:graphicFrame>
        <p:nvGraphicFramePr>
          <p:cNvPr id="29701" name="Object 5"/>
          <p:cNvGraphicFramePr>
            <a:graphicFrameLocks noChangeAspect="1"/>
          </p:cNvGraphicFramePr>
          <p:nvPr/>
        </p:nvGraphicFramePr>
        <p:xfrm>
          <a:off x="133350" y="2403475"/>
          <a:ext cx="5086350" cy="960438"/>
        </p:xfrm>
        <a:graphic>
          <a:graphicData uri="http://schemas.openxmlformats.org/presentationml/2006/ole">
            <p:oleObj spid="_x0000_s29701" name="Microsoft Equation 3.0" r:id="rId5" imgW="2349360" imgH="393480" progId="Equation.3">
              <p:embed/>
            </p:oleObj>
          </a:graphicData>
        </a:graphic>
      </p:graphicFrame>
      <p:graphicFrame>
        <p:nvGraphicFramePr>
          <p:cNvPr id="29702" name="Object 6"/>
          <p:cNvGraphicFramePr>
            <a:graphicFrameLocks noChangeAspect="1"/>
          </p:cNvGraphicFramePr>
          <p:nvPr/>
        </p:nvGraphicFramePr>
        <p:xfrm>
          <a:off x="107950" y="3198813"/>
          <a:ext cx="5256213" cy="1173162"/>
        </p:xfrm>
        <a:graphic>
          <a:graphicData uri="http://schemas.openxmlformats.org/presentationml/2006/ole">
            <p:oleObj spid="_x0000_s29702" name="Microsoft Equation 3.0" r:id="rId6" imgW="2070000" imgH="469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标题 1"/>
          <p:cNvSpPr txBox="1">
            <a:spLocks/>
          </p:cNvSpPr>
          <p:nvPr/>
        </p:nvSpPr>
        <p:spPr>
          <a:xfrm>
            <a:off x="179512" y="627534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五、分析探求，揭示本质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144463" y="1131888"/>
            <a:ext cx="6227762" cy="1439862"/>
            <a:chOff x="144016" y="1131590"/>
            <a:chExt cx="6228184" cy="1440160"/>
          </a:xfrm>
        </p:grpSpPr>
        <p:sp>
          <p:nvSpPr>
            <p:cNvPr id="26648" name="矩形 36"/>
            <p:cNvSpPr>
              <a:spLocks noChangeArrowheads="1"/>
            </p:cNvSpPr>
            <p:nvPr/>
          </p:nvSpPr>
          <p:spPr bwMode="auto">
            <a:xfrm>
              <a:off x="144016" y="1131590"/>
              <a:ext cx="6228184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探究</a:t>
              </a:r>
              <a:r>
                <a:rPr lang="en-US" altLang="zh-CN" sz="2400" b="1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1.</a:t>
              </a:r>
              <a:r>
                <a:rPr lang="zh-CN" altLang="en-US" sz="2400" b="1">
                  <a:latin typeface="楷体"/>
                  <a:ea typeface="楷体"/>
                  <a:cs typeface="楷体"/>
                </a:rPr>
                <a:t>数列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{a</a:t>
              </a:r>
              <a:r>
                <a:rPr lang="en-US" altLang="zh-CN" sz="2400" b="1" baseline="-25000">
                  <a:latin typeface="楷体"/>
                  <a:ea typeface="楷体"/>
                  <a:cs typeface="楷体"/>
                </a:rPr>
                <a:t>n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}，a</a:t>
              </a:r>
              <a:r>
                <a:rPr lang="en-US" altLang="zh-CN" sz="2400" b="1" baseline="-25000">
                  <a:latin typeface="楷体"/>
                  <a:ea typeface="楷体"/>
                  <a:cs typeface="楷体"/>
                </a:rPr>
                <a:t>1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=1, </a:t>
              </a:r>
              <a:r>
                <a:rPr lang="zh-CN" altLang="en-US" sz="2400" b="1">
                  <a:latin typeface="楷体"/>
                  <a:ea typeface="楷体"/>
                  <a:cs typeface="楷体"/>
                </a:rPr>
                <a:t>对任意正整数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m,n</a:t>
              </a:r>
              <a:r>
                <a:rPr lang="zh-CN" altLang="en-US" sz="2400" b="1">
                  <a:latin typeface="楷体"/>
                  <a:ea typeface="楷体"/>
                  <a:cs typeface="楷体"/>
                </a:rPr>
                <a:t>都</a:t>
              </a:r>
              <a:endParaRPr lang="en-US" altLang="zh-CN" sz="2400" b="1">
                <a:latin typeface="楷体"/>
                <a:ea typeface="楷体"/>
                <a:cs typeface="楷体"/>
              </a:endParaRPr>
            </a:p>
            <a:p>
              <a:endParaRPr lang="en-US" altLang="zh-CN" sz="2400" b="1">
                <a:latin typeface="楷体"/>
                <a:ea typeface="楷体"/>
                <a:cs typeface="楷体"/>
              </a:endParaRPr>
            </a:p>
            <a:p>
              <a:r>
                <a:rPr lang="zh-CN" altLang="en-US" sz="2400" b="1">
                  <a:latin typeface="楷体"/>
                  <a:ea typeface="楷体"/>
                  <a:cs typeface="楷体"/>
                </a:rPr>
                <a:t>有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a</a:t>
              </a:r>
              <a:r>
                <a:rPr lang="en-US" altLang="zh-CN" sz="2400" b="1" baseline="-25000">
                  <a:latin typeface="楷体"/>
                  <a:ea typeface="楷体"/>
                  <a:cs typeface="楷体"/>
                </a:rPr>
                <a:t>m+n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=a</a:t>
              </a:r>
              <a:r>
                <a:rPr lang="en-US" altLang="zh-CN" sz="2400" b="1" baseline="-25000">
                  <a:latin typeface="楷体"/>
                  <a:ea typeface="楷体"/>
                  <a:cs typeface="楷体"/>
                </a:rPr>
                <a:t>m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+a</a:t>
              </a:r>
              <a:r>
                <a:rPr lang="en-US" altLang="zh-CN" sz="2400" b="1" baseline="-25000">
                  <a:latin typeface="楷体"/>
                  <a:ea typeface="楷体"/>
                  <a:cs typeface="楷体"/>
                </a:rPr>
                <a:t>n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+m n</a:t>
              </a:r>
              <a:r>
                <a:rPr lang="zh-CN" altLang="en-US" sz="2400" b="1">
                  <a:latin typeface="楷体"/>
                  <a:ea typeface="楷体"/>
                  <a:cs typeface="楷体"/>
                </a:rPr>
                <a:t>成立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.</a:t>
              </a:r>
            </a:p>
          </p:txBody>
        </p:sp>
        <p:graphicFrame>
          <p:nvGraphicFramePr>
            <p:cNvPr id="26643" name="Object 19"/>
            <p:cNvGraphicFramePr>
              <a:graphicFrameLocks noChangeAspect="1"/>
            </p:cNvGraphicFramePr>
            <p:nvPr/>
          </p:nvGraphicFramePr>
          <p:xfrm>
            <a:off x="3197496" y="1779662"/>
            <a:ext cx="2670648" cy="792088"/>
          </p:xfrm>
          <a:graphic>
            <a:graphicData uri="http://schemas.openxmlformats.org/presentationml/2006/ole">
              <p:oleObj spid="_x0000_s26643" name="Microsoft Equation 3.0" r:id="rId3" imgW="1587240" imgH="431640" progId="Equation.3">
                <p:embed/>
              </p:oleObj>
            </a:graphicData>
          </a:graphic>
        </p:graphicFrame>
      </p:grpSp>
      <p:sp>
        <p:nvSpPr>
          <p:cNvPr id="40" name="矩形 39"/>
          <p:cNvSpPr>
            <a:spLocks noChangeArrowheads="1"/>
          </p:cNvSpPr>
          <p:nvPr/>
        </p:nvSpPr>
        <p:spPr bwMode="auto">
          <a:xfrm>
            <a:off x="144463" y="2532063"/>
            <a:ext cx="6227762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探究：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数如何利用已知等式，特别是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“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对任</a:t>
            </a:r>
          </a:p>
          <a:p>
            <a:endParaRPr lang="zh-CN" altLang="en-US" sz="1000" b="1">
              <a:latin typeface="楷体"/>
              <a:ea typeface="楷体"/>
              <a:cs typeface="楷体"/>
            </a:endParaRPr>
          </a:p>
          <a:p>
            <a:r>
              <a:rPr lang="zh-CN" altLang="en-US" sz="2400" b="1">
                <a:latin typeface="楷体"/>
                <a:ea typeface="楷体"/>
                <a:cs typeface="楷体"/>
              </a:rPr>
              <a:t>意正整数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m,n”.</a:t>
            </a:r>
          </a:p>
          <a:p>
            <a:r>
              <a:rPr lang="en-US" altLang="zh-CN" sz="2400" b="1">
                <a:latin typeface="楷体"/>
                <a:ea typeface="楷体"/>
                <a:cs typeface="楷体"/>
              </a:rPr>
              <a:t>    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79388" y="3629025"/>
            <a:ext cx="5761037" cy="95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楷体"/>
                <a:ea typeface="楷体"/>
                <a:cs typeface="楷体"/>
              </a:rPr>
              <a:t>    有条件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=1,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不妨取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m =1，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便可以得</a:t>
            </a:r>
          </a:p>
          <a:p>
            <a:endParaRPr lang="en-US" altLang="zh-CN" sz="900" b="1">
              <a:latin typeface="楷体"/>
              <a:ea typeface="楷体"/>
              <a:cs typeface="楷体"/>
            </a:endParaRPr>
          </a:p>
          <a:p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与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1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的关系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.</a:t>
            </a:r>
            <a:endParaRPr lang="zh-CN" altLang="en-US" sz="2400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179388" y="2139950"/>
            <a:ext cx="71294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解：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取 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m=1,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则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+n=a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+n+1</a:t>
            </a:r>
            <a:endParaRPr lang="zh-CN" altLang="en-US" sz="2400">
              <a:latin typeface="Franklin Gothic Book"/>
            </a:endParaRPr>
          </a:p>
        </p:txBody>
      </p:sp>
      <p:sp>
        <p:nvSpPr>
          <p:cNvPr id="38918" name="矩形 8"/>
          <p:cNvSpPr>
            <a:spLocks noChangeArrowheads="1"/>
          </p:cNvSpPr>
          <p:nvPr/>
        </p:nvSpPr>
        <p:spPr bwMode="auto">
          <a:xfrm>
            <a:off x="144463" y="771525"/>
            <a:ext cx="622776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en-US" altLang="zh-CN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1.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数列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{a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}，a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=1, 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对任意正整数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m,n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都</a:t>
            </a:r>
            <a:endParaRPr lang="en-US" altLang="zh-CN" sz="2400" b="1">
              <a:latin typeface="楷体"/>
              <a:ea typeface="楷体"/>
              <a:cs typeface="楷体"/>
            </a:endParaRPr>
          </a:p>
          <a:p>
            <a:endParaRPr lang="en-US" altLang="zh-CN" sz="2400" b="1">
              <a:latin typeface="楷体"/>
              <a:ea typeface="楷体"/>
              <a:cs typeface="楷体"/>
            </a:endParaRPr>
          </a:p>
          <a:p>
            <a:r>
              <a:rPr lang="zh-CN" altLang="en-US" sz="2400" b="1">
                <a:latin typeface="楷体"/>
                <a:ea typeface="楷体"/>
                <a:cs typeface="楷体"/>
              </a:rPr>
              <a:t>有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m+n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m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+m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成立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.</a:t>
            </a:r>
          </a:p>
        </p:txBody>
      </p:sp>
      <p:graphicFrame>
        <p:nvGraphicFramePr>
          <p:cNvPr id="38915" name="Object 3"/>
          <p:cNvGraphicFramePr>
            <a:graphicFrameLocks noChangeAspect="1"/>
          </p:cNvGraphicFramePr>
          <p:nvPr/>
        </p:nvGraphicFramePr>
        <p:xfrm>
          <a:off x="3132138" y="1347788"/>
          <a:ext cx="3168650" cy="863600"/>
        </p:xfrm>
        <a:graphic>
          <a:graphicData uri="http://schemas.openxmlformats.org/presentationml/2006/ole">
            <p:oleObj spid="_x0000_s38915" name="Microsoft Equation 3.0" r:id="rId3" imgW="1587240" imgH="431640" progId="Equation.3">
              <p:embed/>
            </p:oleObj>
          </a:graphicData>
        </a:graphic>
      </p:graphicFrame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79388" y="2571750"/>
            <a:ext cx="5905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+1+1</a:t>
            </a:r>
            <a:endParaRPr lang="zh-CN" altLang="en-US" sz="2400">
              <a:latin typeface="Franklin Gothic Book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79388" y="2973388"/>
            <a:ext cx="5905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3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+2+1</a:t>
            </a:r>
            <a:endParaRPr lang="zh-CN" altLang="en-US" sz="2400">
              <a:latin typeface="Franklin Gothic Book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79388" y="3622675"/>
            <a:ext cx="5905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n-1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+n-1+1</a:t>
            </a:r>
            <a:endParaRPr lang="zh-CN" altLang="en-US" sz="2400">
              <a:latin typeface="Franklin Gothic Book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79388" y="3333750"/>
            <a:ext cx="5905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…</a:t>
            </a:r>
            <a:endParaRPr lang="zh-CN" altLang="en-US" sz="2400">
              <a:latin typeface="Franklin Gothic Book"/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07950" y="4300538"/>
            <a:ext cx="28797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楷体"/>
                <a:ea typeface="楷体"/>
                <a:cs typeface="楷体"/>
              </a:rPr>
              <a:t>累加得：</a:t>
            </a:r>
            <a:endParaRPr lang="zh-CN" altLang="en-US" sz="2400">
              <a:latin typeface="Franklin Gothic Book"/>
            </a:endParaRPr>
          </a:p>
        </p:txBody>
      </p:sp>
      <p:graphicFrame>
        <p:nvGraphicFramePr>
          <p:cNvPr id="38916" name="Object 4"/>
          <p:cNvGraphicFramePr>
            <a:graphicFrameLocks noChangeAspect="1"/>
          </p:cNvGraphicFramePr>
          <p:nvPr/>
        </p:nvGraphicFramePr>
        <p:xfrm>
          <a:off x="1258888" y="4084638"/>
          <a:ext cx="1800225" cy="871537"/>
        </p:xfrm>
        <a:graphic>
          <a:graphicData uri="http://schemas.openxmlformats.org/presentationml/2006/ole">
            <p:oleObj spid="_x0000_s38916" name="Microsoft Equation 3.0" r:id="rId4" imgW="81252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1" grpId="0"/>
      <p:bldP spid="12" grpId="0"/>
      <p:bldP spid="13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867" name="Object 3"/>
          <p:cNvGraphicFramePr>
            <a:graphicFrameLocks noChangeAspect="1"/>
          </p:cNvGraphicFramePr>
          <p:nvPr/>
        </p:nvGraphicFramePr>
        <p:xfrm>
          <a:off x="236538" y="1492250"/>
          <a:ext cx="2822575" cy="935038"/>
        </p:xfrm>
        <a:graphic>
          <a:graphicData uri="http://schemas.openxmlformats.org/presentationml/2006/ole">
            <p:oleObj spid="_x0000_s36867" name="Microsoft Equation 3.0" r:id="rId3" imgW="1231560" imgH="431640" progId="Equation.3">
              <p:embed/>
            </p:oleObj>
          </a:graphicData>
        </a:graphic>
      </p:graphicFrame>
      <p:graphicFrame>
        <p:nvGraphicFramePr>
          <p:cNvPr id="36868" name="Object 4"/>
          <p:cNvGraphicFramePr>
            <a:graphicFrameLocks noChangeAspect="1"/>
          </p:cNvGraphicFramePr>
          <p:nvPr/>
        </p:nvGraphicFramePr>
        <p:xfrm>
          <a:off x="139700" y="2314575"/>
          <a:ext cx="2992438" cy="1841500"/>
        </p:xfrm>
        <a:graphic>
          <a:graphicData uri="http://schemas.openxmlformats.org/presentationml/2006/ole">
            <p:oleObj spid="_x0000_s36868" name="Microsoft Equation 3.0" r:id="rId4" imgW="1320480" imgH="812520" progId="Equation.3">
              <p:embed/>
            </p:oleObj>
          </a:graphicData>
        </a:graphic>
      </p:graphicFrame>
      <p:graphicFrame>
        <p:nvGraphicFramePr>
          <p:cNvPr id="36869" name="Object 5"/>
          <p:cNvGraphicFramePr>
            <a:graphicFrameLocks noChangeAspect="1"/>
          </p:cNvGraphicFramePr>
          <p:nvPr/>
        </p:nvGraphicFramePr>
        <p:xfrm>
          <a:off x="290513" y="555625"/>
          <a:ext cx="3692525" cy="936625"/>
        </p:xfrm>
        <a:graphic>
          <a:graphicData uri="http://schemas.openxmlformats.org/presentationml/2006/ole">
            <p:oleObj spid="_x0000_s36869" name="Microsoft Equation 3.0" r:id="rId5" imgW="1739880" imgH="431640" progId="Equation.3">
              <p:embed/>
            </p:oleObj>
          </a:graphicData>
        </a:graphic>
      </p:graphicFrame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07950" y="4259263"/>
            <a:ext cx="77041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注：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同抽象函数所给的抽象等式一样，都应要善于给变量赋值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.</a:t>
            </a:r>
            <a:endParaRPr lang="zh-CN" altLang="en-US" sz="2000" baseline="-25000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74625" y="555625"/>
            <a:ext cx="7853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en-US" altLang="zh-CN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2.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求和：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1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n+2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(n-1)+3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(n-2)+…+n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1</a:t>
            </a:r>
            <a:endParaRPr lang="zh-CN" altLang="en-US" sz="2400" b="1">
              <a:latin typeface="楷体"/>
              <a:ea typeface="楷体"/>
              <a:cs typeface="楷体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44463" y="1082675"/>
            <a:ext cx="62277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en-US" altLang="zh-CN" sz="2000" b="1">
                <a:solidFill>
                  <a:srgbClr val="FF0000"/>
                </a:solidFill>
                <a:latin typeface="楷体"/>
                <a:ea typeface="楷体"/>
                <a:cs typeface="楷体"/>
                <a:sym typeface="Wingdings" pitchFamily="2" charset="2"/>
              </a:rPr>
              <a:t>:</a:t>
            </a:r>
            <a:r>
              <a:rPr lang="en-US" altLang="zh-CN" sz="2000" b="1">
                <a:latin typeface="楷体"/>
                <a:ea typeface="楷体"/>
                <a:cs typeface="楷体"/>
                <a:sym typeface="Wingdings" pitchFamily="2" charset="2"/>
              </a:rPr>
              <a:t>(1)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数分析式子的结构：</a:t>
            </a:r>
            <a:endParaRPr lang="en-US" altLang="zh-CN" sz="2000" b="1">
              <a:latin typeface="楷体"/>
              <a:ea typeface="楷体"/>
              <a:cs typeface="楷体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268538" y="1533525"/>
            <a:ext cx="1368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 1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1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2124075" y="1893888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1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2+2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1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908175" y="2284413"/>
            <a:ext cx="2447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1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3+2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2+3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1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619250" y="2686050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1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4+2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3+3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2+4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1</a:t>
            </a: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719138" y="3363913"/>
            <a:ext cx="6229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1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n+2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(n-1)+3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(n-2)+…+n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1</a:t>
            </a:r>
            <a:endParaRPr lang="zh-CN" altLang="en-US" sz="2400" b="1">
              <a:latin typeface="楷体"/>
              <a:ea typeface="楷体"/>
              <a:cs typeface="楷体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2411413" y="3076575"/>
            <a:ext cx="9366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…</a:t>
            </a: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44463" y="3975100"/>
            <a:ext cx="8099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latin typeface="楷体"/>
                <a:ea typeface="楷体"/>
                <a:cs typeface="楷体"/>
              </a:rPr>
              <a:t>      (2)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抓其通项，第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k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项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000" b="1" baseline="-25000">
                <a:latin typeface="楷体"/>
                <a:ea typeface="楷体"/>
                <a:cs typeface="楷体"/>
              </a:rPr>
              <a:t>k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=k(n-k+1),k=1,2,3,…,n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ChangeArrowheads="1"/>
          </p:cNvSpPr>
          <p:nvPr/>
        </p:nvSpPr>
        <p:spPr bwMode="auto">
          <a:xfrm>
            <a:off x="0" y="-1841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Franklin Gothic Book"/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07950" y="1246188"/>
            <a:ext cx="69897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解：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∵第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k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项是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k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=k(n-k+1),k=1,2,3,…,n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74625" y="771525"/>
            <a:ext cx="8501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en-US" altLang="zh-CN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2.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求和：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S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=1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n+2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(n-1)+3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(n-2)+…+n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1</a:t>
            </a:r>
            <a:endParaRPr lang="zh-CN" altLang="en-US" sz="2400" b="1">
              <a:latin typeface="楷体"/>
              <a:ea typeface="楷体"/>
              <a:cs typeface="楷体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79388" y="1677988"/>
            <a:ext cx="6227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楷体"/>
                <a:ea typeface="楷体"/>
                <a:cs typeface="楷体"/>
              </a:rPr>
              <a:t>即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k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=kn-k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+k，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79388" y="2163763"/>
            <a:ext cx="7488237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∴S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+…+a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</a:p>
          <a:p>
            <a:endParaRPr lang="en-US" altLang="zh-CN" sz="1200" b="1">
              <a:latin typeface="楷体"/>
              <a:ea typeface="楷体"/>
              <a:cs typeface="楷体"/>
            </a:endParaRPr>
          </a:p>
          <a:p>
            <a:r>
              <a:rPr lang="en-US" altLang="zh-CN" sz="2400" b="1">
                <a:latin typeface="楷体"/>
                <a:ea typeface="楷体"/>
                <a:cs typeface="楷体"/>
              </a:rPr>
              <a:t>=1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n+2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n+…+n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n-(1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+2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+…+n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)+(1+2+…+n)</a:t>
            </a:r>
          </a:p>
        </p:txBody>
      </p:sp>
      <p:graphicFrame>
        <p:nvGraphicFramePr>
          <p:cNvPr id="44033" name="Object 1"/>
          <p:cNvGraphicFramePr>
            <a:graphicFrameLocks noChangeAspect="1"/>
          </p:cNvGraphicFramePr>
          <p:nvPr/>
        </p:nvGraphicFramePr>
        <p:xfrm>
          <a:off x="179388" y="3148013"/>
          <a:ext cx="2089150" cy="863600"/>
        </p:xfrm>
        <a:graphic>
          <a:graphicData uri="http://schemas.openxmlformats.org/presentationml/2006/ole">
            <p:oleObj spid="_x0000_s44033" name="Microsoft Equation 3.0" r:id="rId3" imgW="901440" imgH="419040" progId="Equation.3">
              <p:embed/>
            </p:oleObj>
          </a:graphicData>
        </a:graphic>
      </p:graphicFrame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07950" y="4046538"/>
            <a:ext cx="7704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注：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寻找项的规律是本例的关健，注意通项中的变量不是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n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而是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k.</a:t>
            </a:r>
            <a:endParaRPr lang="zh-CN" altLang="en-US" sz="2000" baseline="-25000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5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50" name="矩形 18"/>
          <p:cNvSpPr>
            <a:spLocks noChangeArrowheads="1"/>
          </p:cNvSpPr>
          <p:nvPr/>
        </p:nvSpPr>
        <p:spPr bwMode="auto">
          <a:xfrm>
            <a:off x="174625" y="660400"/>
            <a:ext cx="6989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en-US" altLang="zh-CN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3.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数列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{a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}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中，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                  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求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，</a:t>
            </a:r>
            <a:endParaRPr lang="zh-CN" altLang="en-US" sz="2400" baseline="-25000">
              <a:latin typeface="Franklin Gothic Book"/>
            </a:endParaRP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79388" y="2330450"/>
            <a:ext cx="6989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解：</a:t>
            </a:r>
            <a:endParaRPr lang="en-US" altLang="zh-CN" sz="2400" b="1">
              <a:solidFill>
                <a:srgbClr val="FF0000"/>
              </a:solidFill>
              <a:latin typeface="楷体"/>
              <a:ea typeface="楷体"/>
              <a:cs typeface="楷体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684213" y="2355850"/>
            <a:ext cx="6264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∵a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2k-1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2k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=[2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(2k-1)-1]+[3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2k+2]=10k-1,</a:t>
            </a: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211138" y="2860675"/>
            <a:ext cx="4849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为偶数时，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S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3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+…+a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n-1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</a:p>
        </p:txBody>
      </p:sp>
      <p:graphicFrame>
        <p:nvGraphicFramePr>
          <p:cNvPr id="57345" name="Object 1"/>
          <p:cNvGraphicFramePr>
            <a:graphicFrameLocks noChangeAspect="1"/>
          </p:cNvGraphicFramePr>
          <p:nvPr/>
        </p:nvGraphicFramePr>
        <p:xfrm>
          <a:off x="2798763" y="461963"/>
          <a:ext cx="2852737" cy="957262"/>
        </p:xfrm>
        <a:graphic>
          <a:graphicData uri="http://schemas.openxmlformats.org/presentationml/2006/ole">
            <p:oleObj spid="_x0000_s57345" name="Microsoft Equation 3.0" r:id="rId3" imgW="1498320" imgH="482400" progId="Equation.3">
              <p:embed/>
            </p:oleObj>
          </a:graphicData>
        </a:graphic>
      </p:graphicFrame>
      <p:grpSp>
        <p:nvGrpSpPr>
          <p:cNvPr id="57360" name="Group 16"/>
          <p:cNvGrpSpPr>
            <a:grpSpLocks/>
          </p:cNvGrpSpPr>
          <p:nvPr/>
        </p:nvGrpSpPr>
        <p:grpSpPr bwMode="auto">
          <a:xfrm>
            <a:off x="107950" y="3257550"/>
            <a:ext cx="6192838" cy="754063"/>
            <a:chOff x="68" y="1961"/>
            <a:chExt cx="3901" cy="475"/>
          </a:xfrm>
        </p:grpSpPr>
        <p:sp>
          <p:nvSpPr>
            <p:cNvPr id="57358" name="矩形 6"/>
            <p:cNvSpPr>
              <a:spLocks noChangeArrowheads="1"/>
            </p:cNvSpPr>
            <p:nvPr/>
          </p:nvSpPr>
          <p:spPr bwMode="auto">
            <a:xfrm>
              <a:off x="68" y="2052"/>
              <a:ext cx="390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latin typeface="楷体"/>
                  <a:ea typeface="楷体"/>
                  <a:cs typeface="楷体"/>
                </a:rPr>
                <a:t>=10</a:t>
              </a:r>
              <a:r>
                <a:rPr lang="en-US" altLang="zh-CN" b="1"/>
                <a:t>·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1-1+10</a:t>
              </a:r>
              <a:r>
                <a:rPr lang="en-US" altLang="zh-CN" b="1"/>
                <a:t>·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2-1+…+10</a:t>
              </a:r>
              <a:r>
                <a:rPr lang="en-US" altLang="zh-CN" b="1"/>
                <a:t>·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  -1</a:t>
              </a:r>
            </a:p>
          </p:txBody>
        </p:sp>
        <p:graphicFrame>
          <p:nvGraphicFramePr>
            <p:cNvPr id="57346" name="Object 2"/>
            <p:cNvGraphicFramePr>
              <a:graphicFrameLocks noChangeAspect="1"/>
            </p:cNvGraphicFramePr>
            <p:nvPr/>
          </p:nvGraphicFramePr>
          <p:xfrm>
            <a:off x="2018" y="1961"/>
            <a:ext cx="184" cy="475"/>
          </p:xfrm>
          <a:graphic>
            <a:graphicData uri="http://schemas.openxmlformats.org/presentationml/2006/ole">
              <p:oleObj spid="_x0000_s57346" name="Microsoft Equation 3.0" r:id="rId4" imgW="152280" imgH="393480" progId="Equation.3">
                <p:embed/>
              </p:oleObj>
            </a:graphicData>
          </a:graphic>
        </p:graphicFrame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107950" y="3976688"/>
            <a:ext cx="6192838" cy="755650"/>
            <a:chOff x="107504" y="3832324"/>
            <a:chExt cx="6192688" cy="755650"/>
          </a:xfrm>
        </p:grpSpPr>
        <p:sp>
          <p:nvSpPr>
            <p:cNvPr id="57357" name="矩形 8"/>
            <p:cNvSpPr>
              <a:spLocks noChangeArrowheads="1"/>
            </p:cNvSpPr>
            <p:nvPr/>
          </p:nvSpPr>
          <p:spPr bwMode="auto">
            <a:xfrm>
              <a:off x="107504" y="3981549"/>
              <a:ext cx="6192688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latin typeface="楷体"/>
                  <a:ea typeface="楷体"/>
                  <a:cs typeface="楷体"/>
                </a:rPr>
                <a:t>=10(1+2+…+  )-  =</a:t>
              </a:r>
              <a:endParaRPr lang="en-US" altLang="zh-CN" sz="2400" b="1" baseline="-25000">
                <a:latin typeface="楷体"/>
                <a:ea typeface="楷体"/>
                <a:cs typeface="楷体"/>
              </a:endParaRPr>
            </a:p>
          </p:txBody>
        </p:sp>
        <p:graphicFrame>
          <p:nvGraphicFramePr>
            <p:cNvPr id="57347" name="Object 3"/>
            <p:cNvGraphicFramePr>
              <a:graphicFrameLocks noChangeAspect="1"/>
            </p:cNvGraphicFramePr>
            <p:nvPr/>
          </p:nvGraphicFramePr>
          <p:xfrm>
            <a:off x="1907704" y="3832324"/>
            <a:ext cx="292100" cy="755650"/>
          </p:xfrm>
          <a:graphic>
            <a:graphicData uri="http://schemas.openxmlformats.org/presentationml/2006/ole">
              <p:oleObj spid="_x0000_s57347" name="Microsoft Equation 3.0" r:id="rId5" imgW="152280" imgH="393480" progId="Equation.3">
                <p:embed/>
              </p:oleObj>
            </a:graphicData>
          </a:graphic>
        </p:graphicFrame>
        <p:graphicFrame>
          <p:nvGraphicFramePr>
            <p:cNvPr id="57348" name="Object 4"/>
            <p:cNvGraphicFramePr>
              <a:graphicFrameLocks noChangeAspect="1"/>
            </p:cNvGraphicFramePr>
            <p:nvPr/>
          </p:nvGraphicFramePr>
          <p:xfrm>
            <a:off x="2551708" y="3832324"/>
            <a:ext cx="292100" cy="755650"/>
          </p:xfrm>
          <a:graphic>
            <a:graphicData uri="http://schemas.openxmlformats.org/presentationml/2006/ole">
              <p:oleObj spid="_x0000_s57348" name="Microsoft Equation 3.0" r:id="rId6" imgW="152280" imgH="393480" progId="Equation.3">
                <p:embed/>
              </p:oleObj>
            </a:graphicData>
          </a:graphic>
        </p:graphicFrame>
      </p:grpSp>
      <p:graphicFrame>
        <p:nvGraphicFramePr>
          <p:cNvPr id="57349" name="Object 5"/>
          <p:cNvGraphicFramePr>
            <a:graphicFrameLocks noChangeAspect="1"/>
          </p:cNvGraphicFramePr>
          <p:nvPr/>
        </p:nvGraphicFramePr>
        <p:xfrm>
          <a:off x="3059113" y="3868738"/>
          <a:ext cx="1274762" cy="857250"/>
        </p:xfrm>
        <a:graphic>
          <a:graphicData uri="http://schemas.openxmlformats.org/presentationml/2006/ole">
            <p:oleObj spid="_x0000_s57349" name="Microsoft Equation 3.0" r:id="rId7" imgW="622080" imgH="419040" progId="Equation.3">
              <p:embed/>
            </p:oleObj>
          </a:graphicData>
        </a:graphic>
      </p:graphicFrame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74625" y="1419225"/>
            <a:ext cx="6989763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探究：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通项分了奇偶，可以考虑连续两个项的和，这样奇偶</a:t>
            </a:r>
          </a:p>
          <a:p>
            <a:endParaRPr lang="zh-CN" altLang="en-US" sz="1000" b="1">
              <a:latin typeface="楷体"/>
              <a:ea typeface="楷体"/>
              <a:cs typeface="楷体"/>
            </a:endParaRPr>
          </a:p>
          <a:p>
            <a:r>
              <a:rPr lang="zh-CN" altLang="en-US" sz="2000" b="1">
                <a:latin typeface="楷体"/>
                <a:ea typeface="楷体"/>
                <a:cs typeface="楷体"/>
              </a:rPr>
              <a:t>都包含进去了，但要分清奇偶的情况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.</a:t>
            </a:r>
            <a:endParaRPr lang="zh-CN" altLang="en-US" sz="2000" baseline="-25000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5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8" grpId="0"/>
      <p:bldP spid="10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279400" y="700088"/>
            <a:ext cx="32813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为奇数时，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n+1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为偶数</a:t>
            </a:r>
            <a:endParaRPr lang="en-US" altLang="zh-CN" sz="2400" b="1">
              <a:latin typeface="楷体"/>
              <a:ea typeface="楷体"/>
              <a:cs typeface="楷体"/>
            </a:endParaRPr>
          </a:p>
        </p:txBody>
      </p:sp>
      <p:graphicFrame>
        <p:nvGraphicFramePr>
          <p:cNvPr id="14" name="Object 6"/>
          <p:cNvGraphicFramePr>
            <a:graphicFrameLocks noChangeAspect="1"/>
          </p:cNvGraphicFramePr>
          <p:nvPr/>
        </p:nvGraphicFramePr>
        <p:xfrm>
          <a:off x="2124075" y="1058863"/>
          <a:ext cx="4181475" cy="858837"/>
        </p:xfrm>
        <a:graphic>
          <a:graphicData uri="http://schemas.openxmlformats.org/presentationml/2006/ole">
            <p:oleObj spid="_x0000_s58374" name="Microsoft Equation 3.0" r:id="rId3" imgW="2044440" imgH="419040" progId="Equation.3">
              <p:embed/>
            </p:oleObj>
          </a:graphicData>
        </a:graphic>
      </p:graphicFrame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323850" y="1276350"/>
            <a:ext cx="18462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S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 S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-a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n+1</a:t>
            </a:r>
            <a:endParaRPr lang="en-US" altLang="zh-CN" sz="2400" b="1">
              <a:latin typeface="楷体"/>
              <a:ea typeface="楷体"/>
              <a:cs typeface="楷体"/>
            </a:endParaRPr>
          </a:p>
        </p:txBody>
      </p:sp>
      <p:graphicFrame>
        <p:nvGraphicFramePr>
          <p:cNvPr id="58375" name="Object 7"/>
          <p:cNvGraphicFramePr>
            <a:graphicFrameLocks noChangeAspect="1"/>
          </p:cNvGraphicFramePr>
          <p:nvPr/>
        </p:nvGraphicFramePr>
        <p:xfrm>
          <a:off x="250825" y="1856929"/>
          <a:ext cx="1947863" cy="858837"/>
        </p:xfrm>
        <a:graphic>
          <a:graphicData uri="http://schemas.openxmlformats.org/presentationml/2006/ole">
            <p:oleObj spid="_x0000_s58375" name="Microsoft Equation 3.0" r:id="rId4" imgW="952200" imgH="419040" progId="Equation.3">
              <p:embed/>
            </p:oleObj>
          </a:graphicData>
        </a:graphic>
      </p:graphicFrame>
      <p:graphicFrame>
        <p:nvGraphicFramePr>
          <p:cNvPr id="58376" name="Object 8"/>
          <p:cNvGraphicFramePr>
            <a:graphicFrameLocks noChangeAspect="1"/>
          </p:cNvGraphicFramePr>
          <p:nvPr/>
        </p:nvGraphicFramePr>
        <p:xfrm>
          <a:off x="323850" y="2571750"/>
          <a:ext cx="3030685" cy="1440160"/>
        </p:xfrm>
        <a:graphic>
          <a:graphicData uri="http://schemas.openxmlformats.org/presentationml/2006/ole">
            <p:oleObj spid="_x0000_s58376" name="Microsoft Equation 3.0" r:id="rId5" imgW="1638000" imgH="863280" progId="Equation.3">
              <p:embed/>
            </p:oleObj>
          </a:graphicData>
        </a:graphic>
      </p:graphicFrame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34925" y="3971925"/>
            <a:ext cx="7705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注：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前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n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个项的和可能是奇数个项，也可能是偶数个项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.</a:t>
            </a:r>
            <a:endParaRPr lang="zh-CN" altLang="en-US" sz="2000" baseline="-25000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5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矩形 10"/>
          <p:cNvSpPr>
            <a:spLocks noChangeArrowheads="1"/>
          </p:cNvSpPr>
          <p:nvPr/>
        </p:nvSpPr>
        <p:spPr bwMode="auto">
          <a:xfrm>
            <a:off x="179388" y="700088"/>
            <a:ext cx="6989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en-US" altLang="zh-CN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4.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数列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{a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}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中，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=2n+1,a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=1,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求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.</a:t>
            </a:r>
            <a:endParaRPr lang="zh-CN" altLang="en-US" sz="2400" baseline="-25000">
              <a:latin typeface="Franklin Gothic Book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79388" y="2109788"/>
            <a:ext cx="69897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解：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已知等式两边同乘以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:</a:t>
            </a:r>
            <a:endParaRPr lang="zh-CN" altLang="en-US" sz="2400" baseline="-25000">
              <a:latin typeface="Franklin Gothic Book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79388" y="2541588"/>
            <a:ext cx="69897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(2n+1)</a:t>
            </a:r>
            <a:endParaRPr lang="zh-CN" altLang="en-US" sz="2400" baseline="-25000">
              <a:latin typeface="Franklin Gothic Book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79388" y="2973388"/>
            <a:ext cx="69897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楷体"/>
                <a:ea typeface="楷体"/>
                <a:cs typeface="楷体"/>
              </a:rPr>
              <a:t>即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-(-1)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(2n+1)</a:t>
            </a:r>
            <a:endParaRPr lang="zh-CN" altLang="en-US" sz="2400" baseline="-25000">
              <a:latin typeface="Franklin Gothic Book"/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79388" y="3478213"/>
            <a:ext cx="69897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楷体"/>
                <a:ea typeface="楷体"/>
                <a:cs typeface="楷体"/>
              </a:rPr>
              <a:t>设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b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.</a:t>
            </a:r>
            <a:endParaRPr lang="zh-CN" altLang="en-US" sz="2400" baseline="-25000">
              <a:latin typeface="Franklin Gothic Book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79388" y="3983038"/>
            <a:ext cx="69897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b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-b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(2n+1).</a:t>
            </a:r>
            <a:endParaRPr lang="zh-CN" altLang="en-US" sz="2400" baseline="-25000">
              <a:latin typeface="Franklin Gothic Book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179388" y="1203325"/>
            <a:ext cx="6989762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探究：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已递补推关系是一种和的形式，且系数都是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1，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如果能</a:t>
            </a:r>
          </a:p>
          <a:p>
            <a:endParaRPr lang="zh-CN" altLang="en-US" sz="1000" b="1">
              <a:latin typeface="楷体"/>
              <a:ea typeface="楷体"/>
              <a:cs typeface="楷体"/>
            </a:endParaRPr>
          </a:p>
          <a:p>
            <a:r>
              <a:rPr lang="zh-CN" altLang="en-US" sz="2000" b="1">
                <a:latin typeface="楷体"/>
                <a:ea typeface="楷体"/>
                <a:cs typeface="楷体"/>
              </a:rPr>
              <a:t>变成差的形式，那就可以采用累加相消的方法处理了。</a:t>
            </a:r>
            <a:endParaRPr lang="zh-CN" altLang="en-US" sz="2000" baseline="-25000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12713" y="555625"/>
            <a:ext cx="6989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∴b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-b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(2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1+1).</a:t>
            </a:r>
            <a:endParaRPr lang="zh-CN" altLang="en-US" sz="2400" b="1">
              <a:latin typeface="楷体"/>
              <a:ea typeface="楷体"/>
              <a:cs typeface="楷体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12713" y="987425"/>
            <a:ext cx="6989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∴b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3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-b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3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(2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2+1).</a:t>
            </a:r>
            <a:endParaRPr lang="zh-CN" altLang="en-US" sz="2400" b="1">
              <a:latin typeface="楷体"/>
              <a:ea typeface="楷体"/>
              <a:cs typeface="楷体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07950" y="1851025"/>
            <a:ext cx="6989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∴b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-b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n-1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[2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(n-1)+1].</a:t>
            </a:r>
            <a:endParaRPr lang="zh-CN" altLang="en-US" sz="2400" b="1">
              <a:latin typeface="楷体"/>
              <a:ea typeface="楷体"/>
              <a:cs typeface="楷体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12713" y="1462088"/>
            <a:ext cx="69897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楷体"/>
                <a:ea typeface="楷体"/>
                <a:cs typeface="楷体"/>
              </a:rPr>
              <a:t>…</a:t>
            </a:r>
            <a:endParaRPr lang="zh-CN" altLang="en-US" sz="2400" baseline="-25000">
              <a:latin typeface="Franklin Gothic Book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12713" y="2460625"/>
            <a:ext cx="7993062" cy="95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楷体"/>
                <a:ea typeface="楷体"/>
                <a:cs typeface="楷体"/>
              </a:rPr>
              <a:t>累加：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b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=b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+2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1(-1)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+2</a:t>
            </a:r>
            <a:r>
              <a:rPr lang="en-US" altLang="zh-CN" b="1"/>
              <a:t>·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2(-1)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3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+…+2</a:t>
            </a:r>
            <a:r>
              <a:rPr lang="en-US" altLang="zh-CN" b="1"/>
              <a:t>·</a:t>
            </a:r>
            <a:r>
              <a:rPr lang="en-US" altLang="zh-CN"/>
              <a:t> 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(n-1)(-1)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n</a:t>
            </a:r>
          </a:p>
          <a:p>
            <a:endParaRPr lang="en-US" altLang="zh-CN" sz="900" b="1">
              <a:latin typeface="楷体"/>
              <a:ea typeface="楷体"/>
              <a:cs typeface="楷体"/>
            </a:endParaRPr>
          </a:p>
          <a:p>
            <a:r>
              <a:rPr lang="en-US" altLang="zh-CN" sz="2400" b="1">
                <a:latin typeface="楷体"/>
                <a:ea typeface="楷体"/>
                <a:cs typeface="楷体"/>
              </a:rPr>
              <a:t>+(-1)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3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+…+(-1)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.</a:t>
            </a:r>
            <a:endParaRPr lang="zh-CN" altLang="en-US" sz="2400" b="1">
              <a:latin typeface="楷体"/>
              <a:ea typeface="楷体"/>
              <a:cs typeface="楷体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112713" y="3405188"/>
            <a:ext cx="6989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楷体"/>
                <a:ea typeface="楷体"/>
                <a:cs typeface="楷体"/>
              </a:rPr>
              <a:t>又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b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=-1.</a:t>
            </a:r>
            <a:endParaRPr lang="zh-CN" altLang="en-US" sz="2400" baseline="-25000">
              <a:latin typeface="Franklin Gothic Book"/>
            </a:endParaRPr>
          </a:p>
        </p:txBody>
      </p:sp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112713" y="3579813"/>
            <a:ext cx="7993062" cy="987425"/>
            <a:chOff x="112501" y="3240360"/>
            <a:chExt cx="7992888" cy="987574"/>
          </a:xfrm>
        </p:grpSpPr>
        <p:sp>
          <p:nvSpPr>
            <p:cNvPr id="54287" name="矩形 17"/>
            <p:cNvSpPr>
              <a:spLocks noChangeArrowheads="1"/>
            </p:cNvSpPr>
            <p:nvPr/>
          </p:nvSpPr>
          <p:spPr bwMode="auto">
            <a:xfrm>
              <a:off x="112501" y="3540953"/>
              <a:ext cx="799288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latin typeface="楷体"/>
                  <a:ea typeface="楷体"/>
                  <a:cs typeface="楷体"/>
                </a:rPr>
                <a:t>∴b</a:t>
              </a:r>
              <a:r>
                <a:rPr lang="en-US" altLang="zh-CN" sz="2400" b="1" baseline="-25000">
                  <a:latin typeface="楷体"/>
                  <a:ea typeface="楷体"/>
                  <a:cs typeface="楷体"/>
                </a:rPr>
                <a:t>n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=-1+2[1(-1)</a:t>
              </a:r>
              <a:r>
                <a:rPr lang="en-US" altLang="zh-CN" sz="2400" b="1" baseline="30000">
                  <a:latin typeface="楷体"/>
                  <a:ea typeface="楷体"/>
                  <a:cs typeface="楷体"/>
                </a:rPr>
                <a:t>2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+2(-1)</a:t>
              </a:r>
              <a:r>
                <a:rPr lang="en-US" altLang="zh-CN" sz="2400" b="1" baseline="30000">
                  <a:latin typeface="楷体"/>
                  <a:ea typeface="楷体"/>
                  <a:cs typeface="楷体"/>
                </a:rPr>
                <a:t>3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+…+(n-1)(-1)</a:t>
              </a:r>
              <a:r>
                <a:rPr lang="en-US" altLang="zh-CN" sz="2400" b="1" baseline="30000">
                  <a:latin typeface="楷体"/>
                  <a:ea typeface="楷体"/>
                  <a:cs typeface="楷体"/>
                </a:rPr>
                <a:t>n</a:t>
              </a:r>
              <a:r>
                <a:rPr lang="en-US" altLang="zh-CN" sz="2400" b="1">
                  <a:latin typeface="楷体"/>
                  <a:ea typeface="楷体"/>
                  <a:cs typeface="楷体"/>
                </a:rPr>
                <a:t>]+          </a:t>
              </a:r>
              <a:endParaRPr lang="zh-CN" altLang="en-US" sz="2400" baseline="-25000">
                <a:latin typeface="Franklin Gothic Book"/>
              </a:endParaRPr>
            </a:p>
          </p:txBody>
        </p:sp>
        <p:graphicFrame>
          <p:nvGraphicFramePr>
            <p:cNvPr id="54279" name="Object 7"/>
            <p:cNvGraphicFramePr>
              <a:graphicFrameLocks noChangeAspect="1"/>
            </p:cNvGraphicFramePr>
            <p:nvPr/>
          </p:nvGraphicFramePr>
          <p:xfrm>
            <a:off x="6012160" y="3240360"/>
            <a:ext cx="1556176" cy="987574"/>
          </p:xfrm>
          <a:graphic>
            <a:graphicData uri="http://schemas.openxmlformats.org/presentationml/2006/ole">
              <p:oleObj spid="_x0000_s54279" name="Microsoft Equation 3.0" r:id="rId3" imgW="660240" imgH="41904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4" grpId="0"/>
      <p:bldP spid="16" grpId="0"/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547813" y="700088"/>
            <a:ext cx="5616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楷体"/>
                <a:ea typeface="楷体"/>
                <a:cs typeface="楷体"/>
              </a:rPr>
              <a:t>记：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S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=1(-1)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+2(-1)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3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+…+(n-1)(-1)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n</a:t>
            </a:r>
            <a:endParaRPr lang="zh-CN" altLang="en-US" sz="2400">
              <a:latin typeface="Franklin Gothic Book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79388" y="1174750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楷体"/>
                <a:ea typeface="楷体"/>
                <a:cs typeface="楷体"/>
              </a:rPr>
              <a:t>同乘以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:-S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=1(-1)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3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+2(-1)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4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+…+(n-1)(-1)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n+1</a:t>
            </a:r>
            <a:endParaRPr lang="zh-CN" altLang="en-US" sz="2400">
              <a:latin typeface="Franklin Gothic Book"/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79388" y="1606550"/>
            <a:ext cx="8424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楷体"/>
                <a:ea typeface="楷体"/>
                <a:cs typeface="楷体"/>
              </a:rPr>
              <a:t>两式作差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:2S</a:t>
            </a:r>
            <a:r>
              <a:rPr lang="en-US" altLang="zh-CN" sz="2400" b="1" baseline="-2500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=(-1)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3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4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+…+(-1)</a:t>
            </a:r>
            <a:r>
              <a:rPr lang="en-US" altLang="zh-CN" sz="2400" b="1" baseline="48000">
                <a:latin typeface="楷体"/>
                <a:ea typeface="楷体_GB2312" pitchFamily="49" charset="-122"/>
                <a:cs typeface="楷体"/>
              </a:rPr>
              <a:t>n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-(n-1)(-1)</a:t>
            </a:r>
            <a:r>
              <a:rPr lang="en-US" altLang="zh-CN" sz="2400" b="1" baseline="30000">
                <a:latin typeface="楷体"/>
                <a:ea typeface="楷体"/>
                <a:cs typeface="楷体"/>
              </a:rPr>
              <a:t>n+1</a:t>
            </a:r>
            <a:endParaRPr lang="zh-CN" altLang="en-US" sz="2400">
              <a:latin typeface="Franklin Gothic Book"/>
            </a:endParaRPr>
          </a:p>
        </p:txBody>
      </p:sp>
      <p:graphicFrame>
        <p:nvGraphicFramePr>
          <p:cNvPr id="51207" name="Object 7"/>
          <p:cNvGraphicFramePr>
            <a:graphicFrameLocks noChangeAspect="1"/>
          </p:cNvGraphicFramePr>
          <p:nvPr/>
        </p:nvGraphicFramePr>
        <p:xfrm>
          <a:off x="250825" y="2066925"/>
          <a:ext cx="3457575" cy="865188"/>
        </p:xfrm>
        <a:graphic>
          <a:graphicData uri="http://schemas.openxmlformats.org/presentationml/2006/ole">
            <p:oleObj spid="_x0000_s51207" name="Microsoft Equation 3.0" r:id="rId3" imgW="1676160" imgH="419040" progId="Equation.3">
              <p:embed/>
            </p:oleObj>
          </a:graphicData>
        </a:graphic>
      </p:graphicFrame>
      <p:graphicFrame>
        <p:nvGraphicFramePr>
          <p:cNvPr id="51208" name="Object 8"/>
          <p:cNvGraphicFramePr>
            <a:graphicFrameLocks noChangeAspect="1"/>
          </p:cNvGraphicFramePr>
          <p:nvPr/>
        </p:nvGraphicFramePr>
        <p:xfrm>
          <a:off x="120650" y="2859088"/>
          <a:ext cx="4240213" cy="865187"/>
        </p:xfrm>
        <a:graphic>
          <a:graphicData uri="http://schemas.openxmlformats.org/presentationml/2006/ole">
            <p:oleObj spid="_x0000_s51208" name="Microsoft Equation 3.0" r:id="rId4" imgW="2057400" imgH="419040" progId="Equation.3">
              <p:embed/>
            </p:oleObj>
          </a:graphicData>
        </a:graphic>
      </p:graphicFrame>
      <p:graphicFrame>
        <p:nvGraphicFramePr>
          <p:cNvPr id="51209" name="Object 9"/>
          <p:cNvGraphicFramePr>
            <a:graphicFrameLocks noChangeAspect="1"/>
          </p:cNvGraphicFramePr>
          <p:nvPr/>
        </p:nvGraphicFramePr>
        <p:xfrm>
          <a:off x="117475" y="3651250"/>
          <a:ext cx="6254750" cy="936625"/>
        </p:xfrm>
        <a:graphic>
          <a:graphicData uri="http://schemas.openxmlformats.org/presentationml/2006/ole">
            <p:oleObj spid="_x0000_s51209" name="Equation" r:id="rId5" imgW="3174840" imgH="41904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92" name="Rectangle 4"/>
          <p:cNvSpPr>
            <a:spLocks noChangeArrowheads="1"/>
          </p:cNvSpPr>
          <p:nvPr/>
        </p:nvSpPr>
        <p:spPr bwMode="auto">
          <a:xfrm>
            <a:off x="0" y="-1841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Franklin Gothic Book"/>
            </a:endParaRPr>
          </a:p>
        </p:txBody>
      </p:sp>
      <p:sp>
        <p:nvSpPr>
          <p:cNvPr id="46093" name="Rectangle 6"/>
          <p:cNvSpPr>
            <a:spLocks noChangeArrowheads="1"/>
          </p:cNvSpPr>
          <p:nvPr/>
        </p:nvSpPr>
        <p:spPr bwMode="auto">
          <a:xfrm>
            <a:off x="0" y="-1841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Franklin Gothic Book"/>
            </a:endParaRPr>
          </a:p>
        </p:txBody>
      </p:sp>
      <p:sp>
        <p:nvSpPr>
          <p:cNvPr id="46094" name="Rectangle 30"/>
          <p:cNvSpPr>
            <a:spLocks noChangeArrowheads="1"/>
          </p:cNvSpPr>
          <p:nvPr/>
        </p:nvSpPr>
        <p:spPr bwMode="auto">
          <a:xfrm>
            <a:off x="0" y="-1841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Franklin Gothic Book"/>
            </a:endParaRPr>
          </a:p>
        </p:txBody>
      </p:sp>
      <p:graphicFrame>
        <p:nvGraphicFramePr>
          <p:cNvPr id="46090" name="Object 10"/>
          <p:cNvGraphicFramePr>
            <a:graphicFrameLocks noChangeAspect="1"/>
          </p:cNvGraphicFramePr>
          <p:nvPr/>
        </p:nvGraphicFramePr>
        <p:xfrm>
          <a:off x="179388" y="1149350"/>
          <a:ext cx="4579937" cy="576263"/>
        </p:xfrm>
        <a:graphic>
          <a:graphicData uri="http://schemas.openxmlformats.org/presentationml/2006/ole">
            <p:oleObj spid="_x0000_s46090" name="Microsoft Equation 3.0" r:id="rId3" imgW="1917360" imgH="241200" progId="Equation.3">
              <p:embed/>
            </p:oleObj>
          </a:graphicData>
        </a:graphic>
      </p:graphicFrame>
      <p:graphicFrame>
        <p:nvGraphicFramePr>
          <p:cNvPr id="46091" name="Object 11"/>
          <p:cNvGraphicFramePr>
            <a:graphicFrameLocks noChangeAspect="1"/>
          </p:cNvGraphicFramePr>
          <p:nvPr/>
        </p:nvGraphicFramePr>
        <p:xfrm>
          <a:off x="179388" y="1582738"/>
          <a:ext cx="1582737" cy="647700"/>
        </p:xfrm>
        <a:graphic>
          <a:graphicData uri="http://schemas.openxmlformats.org/presentationml/2006/ole">
            <p:oleObj spid="_x0000_s46091" name="Microsoft Equation 3.0" r:id="rId4" imgW="558720" imgH="228600" progId="Equation.3">
              <p:embed/>
            </p:oleObj>
          </a:graphicData>
        </a:graphic>
      </p:graphicFrame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107950" y="2230438"/>
            <a:ext cx="770413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注：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本例的综合性较强，先是处理递推关系，构建新数列，使和变</a:t>
            </a:r>
          </a:p>
          <a:p>
            <a:endParaRPr lang="zh-CN" altLang="en-US" sz="900" b="1">
              <a:latin typeface="楷体"/>
              <a:ea typeface="楷体"/>
              <a:cs typeface="楷体"/>
            </a:endParaRPr>
          </a:p>
          <a:p>
            <a:r>
              <a:rPr lang="zh-CN" altLang="en-US" sz="2000" b="1">
                <a:latin typeface="楷体"/>
                <a:ea typeface="楷体"/>
                <a:cs typeface="楷体"/>
              </a:rPr>
              <a:t>成了差后再累加相消，之后又要进行错位相减求和法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.</a:t>
            </a:r>
            <a:endParaRPr lang="zh-CN" altLang="en-US" sz="2000" baseline="-25000">
              <a:latin typeface="Franklin Gothic Book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79388" y="3111500"/>
            <a:ext cx="19732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Franklin Gothic Book"/>
              </a:rPr>
              <a:t>五、课堂小结：</a:t>
            </a:r>
            <a:endParaRPr lang="zh-CN" altLang="en-US" sz="2000" b="1">
              <a:latin typeface="Franklin Gothic Book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79388" y="3543300"/>
            <a:ext cx="54721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1</a:t>
            </a:r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、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数列求和的基本思想与方法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.</a:t>
            </a:r>
            <a:endParaRPr lang="zh-CN" altLang="en-US" sz="2000">
              <a:latin typeface="Franklin Gothic Book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79388" y="3975100"/>
            <a:ext cx="6121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2</a:t>
            </a:r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、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倒序相加、错位相减、递推数列等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.</a:t>
            </a:r>
            <a:endParaRPr lang="zh-CN" altLang="en-US" sz="2000">
              <a:latin typeface="Franklin Gothic Book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79388" y="4406900"/>
            <a:ext cx="5976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3</a:t>
            </a:r>
            <a:r>
              <a:rPr lang="zh-CN" altLang="en-US" sz="20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、</a:t>
            </a:r>
            <a:r>
              <a:rPr lang="zh-CN" altLang="en-US" sz="2000" b="1">
                <a:latin typeface="楷体"/>
                <a:ea typeface="楷体"/>
                <a:cs typeface="楷体"/>
              </a:rPr>
              <a:t>归纳、类比、构造新数列</a:t>
            </a:r>
            <a:r>
              <a:rPr lang="en-US" altLang="zh-CN" sz="2000" b="1">
                <a:latin typeface="楷体"/>
                <a:ea typeface="楷体"/>
                <a:cs typeface="楷体"/>
              </a:rPr>
              <a:t>.</a:t>
            </a:r>
            <a:endParaRPr lang="zh-CN" altLang="en-US" sz="2000">
              <a:latin typeface="Franklin Gothic Book"/>
            </a:endParaRPr>
          </a:p>
        </p:txBody>
      </p:sp>
      <p:graphicFrame>
        <p:nvGraphicFramePr>
          <p:cNvPr id="46101" name="Object 21"/>
          <p:cNvGraphicFramePr>
            <a:graphicFrameLocks noChangeAspect="1"/>
          </p:cNvGraphicFramePr>
          <p:nvPr/>
        </p:nvGraphicFramePr>
        <p:xfrm>
          <a:off x="179388" y="700088"/>
          <a:ext cx="5654675" cy="576262"/>
        </p:xfrm>
        <a:graphic>
          <a:graphicData uri="http://schemas.openxmlformats.org/presentationml/2006/ole">
            <p:oleObj spid="_x0000_s46101" name="Equation" r:id="rId5" imgW="2819160" imgH="2412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6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4" grpId="0"/>
      <p:bldP spid="5" grpId="0"/>
      <p:bldP spid="6" grpId="0"/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跋涉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2209</TotalTime>
  <Words>961</Words>
  <Application>Microsoft Office PowerPoint</Application>
  <PresentationFormat>全屏显示(16:9)</PresentationFormat>
  <Paragraphs>102</Paragraphs>
  <Slides>18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21" baseType="lpstr">
      <vt:lpstr>跋涉</vt:lpstr>
      <vt:lpstr>Microsoft Equation 3.0</vt:lpstr>
      <vt:lpstr>Equation</vt:lpstr>
      <vt:lpstr>幻灯片 1</vt:lpstr>
      <vt:lpstr>一、学习目标 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Windows User</dc:creator>
  <cp:lastModifiedBy>Administrator</cp:lastModifiedBy>
  <cp:revision>199</cp:revision>
  <dcterms:created xsi:type="dcterms:W3CDTF">2016-03-07T00:49:06Z</dcterms:created>
  <dcterms:modified xsi:type="dcterms:W3CDTF">2016-04-11T02:46:42Z</dcterms:modified>
</cp:coreProperties>
</file>