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tags/tag59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60"/>
  </p:notesMasterIdLst>
  <p:sldIdLst>
    <p:sldId id="256" r:id="rId2"/>
    <p:sldId id="508" r:id="rId3"/>
    <p:sldId id="509" r:id="rId4"/>
    <p:sldId id="510" r:id="rId5"/>
    <p:sldId id="511" r:id="rId6"/>
    <p:sldId id="512" r:id="rId7"/>
    <p:sldId id="513" r:id="rId8"/>
    <p:sldId id="514" r:id="rId9"/>
    <p:sldId id="515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6" r:id="rId21"/>
    <p:sldId id="527" r:id="rId22"/>
    <p:sldId id="528" r:id="rId23"/>
    <p:sldId id="529" r:id="rId24"/>
    <p:sldId id="530" r:id="rId25"/>
    <p:sldId id="531" r:id="rId26"/>
    <p:sldId id="532" r:id="rId27"/>
    <p:sldId id="533" r:id="rId28"/>
    <p:sldId id="534" r:id="rId29"/>
    <p:sldId id="536" r:id="rId30"/>
    <p:sldId id="535" r:id="rId31"/>
    <p:sldId id="537" r:id="rId32"/>
    <p:sldId id="538" r:id="rId33"/>
    <p:sldId id="539" r:id="rId34"/>
    <p:sldId id="540" r:id="rId35"/>
    <p:sldId id="541" r:id="rId36"/>
    <p:sldId id="542" r:id="rId37"/>
    <p:sldId id="543" r:id="rId38"/>
    <p:sldId id="544" r:id="rId39"/>
    <p:sldId id="545" r:id="rId40"/>
    <p:sldId id="546" r:id="rId41"/>
    <p:sldId id="547" r:id="rId42"/>
    <p:sldId id="548" r:id="rId43"/>
    <p:sldId id="549" r:id="rId44"/>
    <p:sldId id="565" r:id="rId45"/>
    <p:sldId id="550" r:id="rId46"/>
    <p:sldId id="551" r:id="rId47"/>
    <p:sldId id="552" r:id="rId48"/>
    <p:sldId id="553" r:id="rId49"/>
    <p:sldId id="554" r:id="rId50"/>
    <p:sldId id="555" r:id="rId51"/>
    <p:sldId id="556" r:id="rId52"/>
    <p:sldId id="557" r:id="rId53"/>
    <p:sldId id="558" r:id="rId54"/>
    <p:sldId id="559" r:id="rId55"/>
    <p:sldId id="560" r:id="rId56"/>
    <p:sldId id="561" r:id="rId57"/>
    <p:sldId id="562" r:id="rId58"/>
    <p:sldId id="563" r:id="rId59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404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2019/12/17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5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5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6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4" Type="http://schemas.openxmlformats.org/officeDocument/2006/relationships/image" Target="../media/image7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4" Type="http://schemas.openxmlformats.org/officeDocument/2006/relationships/image" Target="../media/image7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2.xml"/><Relationship Id="rId4" Type="http://schemas.openxmlformats.org/officeDocument/2006/relationships/image" Target="../media/image7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3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Relationship Id="rId4" Type="http://schemas.openxmlformats.org/officeDocument/2006/relationships/image" Target="../media/image7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5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4" Type="http://schemas.openxmlformats.org/officeDocument/2006/relationships/image" Target="../media/image7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8.xml"/><Relationship Id="rId4" Type="http://schemas.openxmlformats.org/officeDocument/2006/relationships/image" Target="../media/image8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9.xml"/><Relationship Id="rId4" Type="http://schemas.openxmlformats.org/officeDocument/2006/relationships/image" Target="../media/image8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0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0480" y="2736334"/>
            <a:ext cx="10273966" cy="11440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专题六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旋转中的半倍角模型剖析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700" y="415837"/>
            <a:ext cx="114554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专题导入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【导例】如图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,AB=AC,D,E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是斜边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DAE=45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顺时针旋转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下列结论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76701" y="4956175"/>
            <a:ext cx="7886699" cy="436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730935"/>
            <a:ext cx="115951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①∠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EAF=45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②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EF=ED;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平分∠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CEF;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④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+DC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=DE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其中正确的个数有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(    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567863" y="2027238"/>
            <a:ext cx="625831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428537"/>
            <a:ext cx="120269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OA=OB,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1+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则可以通过以下解题策略进行转化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旋转至△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的位置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E,FE,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可得△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′≌△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OEF.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786004" y="5818188"/>
            <a:ext cx="9304396" cy="319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495638"/>
            <a:ext cx="120015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模型分析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半角模型的命名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存在两个角度是一半关系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并且这两个角共顶点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通过先旋转全等再轴对称全等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一般结论是证明线段和差关系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常见的半角模型是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°含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°含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1800" y="251936"/>
            <a:ext cx="12001500" cy="5717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5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ts val="75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特定角度的半倍角构造旋转全等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ts val="75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重合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BC,DC,EC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之间满足的等量关系式为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____________;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59763" y="5197475"/>
            <a:ext cx="3932237" cy="39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3287" y="305190"/>
            <a:ext cx="11905713" cy="2107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证明△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≌△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CAE,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根据全等三角形的性质解答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0250" y="2366963"/>
            <a:ext cx="7596775" cy="138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5488" y="3821113"/>
            <a:ext cx="9167812" cy="5452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700" y="440035"/>
            <a:ext cx="11366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探索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AC,AD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落在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试探索线段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AD,BD,CD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之间满足的等量关系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并证明你的结论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7669213" y="4702174"/>
            <a:ext cx="4454090" cy="401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503535"/>
            <a:ext cx="116332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根据全等三角形的性质得到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得到∠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根据勾股定理计算即可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1337" y="3675063"/>
            <a:ext cx="10480515" cy="536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502335"/>
            <a:ext cx="114808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应用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9,CD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16699" y="3544888"/>
            <a:ext cx="5479385" cy="387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417036"/>
            <a:ext cx="11811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上方作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CE,DE,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证明△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≌△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CAE,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根据勾股定理计算即可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0400" y="3581400"/>
            <a:ext cx="11087100" cy="2357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496300" y="5013324"/>
            <a:ext cx="3686857" cy="38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0550" y="485774"/>
            <a:ext cx="11550650" cy="715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53936"/>
            <a:ext cx="11684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一般的半倍角构造旋转全等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,AB=AD,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B=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,E,F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EAF=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BAD.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请直接写出线段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EF,BE,FD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之间的数量关系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:________;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188" y="3365500"/>
            <a:ext cx="681641" cy="126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729664" y="4429125"/>
            <a:ext cx="3013179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401934"/>
            <a:ext cx="116205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延长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即可证明△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≌△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可得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AF=AG,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再证明△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≌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可得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EF=EG,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即可得解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59688" y="3794123"/>
            <a:ext cx="4329112" cy="5015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3388" y="436563"/>
            <a:ext cx="11822112" cy="8670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2763" y="615949"/>
            <a:ext cx="11742636" cy="2301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2763" y="3259138"/>
            <a:ext cx="11461007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95300" y="494436"/>
            <a:ext cx="11620500" cy="5157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(2)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如图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在四边形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ABCD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中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,AB=AD,∠B+∠D=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180°,E,F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分别是边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BC,CD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上的点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且∠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EAF=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∠BAD,(1)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中的结论是否仍然成立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?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请写出证明过程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;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【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分析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】(2)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证法同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(1)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可得结论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;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1363" y="2606674"/>
            <a:ext cx="579437" cy="120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869364" y="4749799"/>
            <a:ext cx="3297236" cy="4009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4512" y="592138"/>
            <a:ext cx="11843141" cy="136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27599" y="2439988"/>
            <a:ext cx="4050259" cy="309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6575" y="6069013"/>
            <a:ext cx="10398125" cy="146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1524" y="614363"/>
            <a:ext cx="11177711" cy="719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647700" y="719568"/>
            <a:ext cx="116586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(3)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在四边形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ABCD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中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,AB=AD,∠B+∠D=180°,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若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E,F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分别是边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BC,CD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所在直线上的点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且∠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EAF=        ∠BAD.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请直接写出线段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EF,BE,FD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之间的数量关系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:</a:t>
            </a:r>
            <a:r>
              <a:rPr kumimoji="0" lang="en-US" altLang="zh-CN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           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.</a:t>
            </a:r>
            <a:endParaRPr lang="en-US" altLang="zh-CN" sz="4400" dirty="0" smtClean="0"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【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分析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】(3)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作辅助线</a:t>
            </a:r>
            <a:r>
              <a:rPr lang="zh-CN" altLang="en-US" sz="4400" dirty="0" smtClean="0">
                <a:latin typeface="宋体" pitchFamily="2" charset="-122"/>
                <a:ea typeface="宋体" pitchFamily="2" charset="-122"/>
                <a:cs typeface="Times New Roman" pitchFamily="18" charset="0"/>
              </a:rPr>
              <a:t>，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构建△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ABG,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同理证明△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ABG≌△ADF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和△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AEG≌△AEF,</a:t>
            </a:r>
            <a:r>
              <a:rPr kumimoji="0" lang="zh-CN" alt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即可得新的结论</a:t>
            </a:r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.</a:t>
            </a:r>
            <a:endParaRPr kumimoji="0" lang="en-US" alt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704638" y="1727200"/>
            <a:ext cx="601662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514475" y="3765550"/>
            <a:ext cx="39052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84175" y="582613"/>
            <a:ext cx="12014448" cy="231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58124" y="2600325"/>
            <a:ext cx="2784475" cy="3746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7050" y="6518274"/>
            <a:ext cx="10953750" cy="1693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54088" y="407988"/>
            <a:ext cx="10856912" cy="855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36600" y="344438"/>
            <a:ext cx="113792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在等边三角形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BC=5,BD=4.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则下列结论错误的是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(   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A.AE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ADE=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是等边三角形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81863" y="4152900"/>
            <a:ext cx="4454911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315699" y="2682874"/>
            <a:ext cx="577549" cy="606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504736"/>
            <a:ext cx="118237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ADE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按顺时针方向旋转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AD,AB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重合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得到△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ABF,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所示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观察可知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相等的线段</a:t>
            </a:r>
            <a:endParaRPr lang="en-US" altLang="zh-CN" sz="40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_______, 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AFB=___________;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64700"/>
          <a:stretch>
            <a:fillRect/>
          </a:stretch>
        </p:blipFill>
        <p:spPr bwMode="auto">
          <a:xfrm>
            <a:off x="1701800" y="2435224"/>
            <a:ext cx="921582" cy="62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78463" y="2425700"/>
            <a:ext cx="1751283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7974012" y="4281488"/>
            <a:ext cx="3868785" cy="431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1200" y="443637"/>
            <a:ext cx="11239500" cy="4153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,P,Q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PAQ=45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试通过旋转的方式说明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:DQ+BP=PQ;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07324" y="4038600"/>
            <a:ext cx="3856691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4988" y="539750"/>
            <a:ext cx="11815983" cy="1437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04124" y="2279649"/>
            <a:ext cx="4073601" cy="3703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4826" y="6518274"/>
            <a:ext cx="11826874" cy="159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1962" y="668337"/>
            <a:ext cx="11730037" cy="4499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413435"/>
            <a:ext cx="11493500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5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题中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AP,AQ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试用旋转思想说明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BM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+DN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=MN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0400" y="2498725"/>
            <a:ext cx="10858500" cy="6735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7875" y="723900"/>
            <a:ext cx="11065196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403136"/>
            <a:ext cx="11696700" cy="399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已知等腰直角三角形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与等腰直角三角形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DCE=90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把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的延长线上时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BC=      ,BE=5,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685925" y="3384550"/>
            <a:ext cx="135255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50150" y="4464050"/>
            <a:ext cx="4273550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8025" y="449263"/>
            <a:ext cx="11344276" cy="8744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49300" y="565835"/>
            <a:ext cx="114173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旋转到如图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所示的位置时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的垂线交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:BD=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2CG.</a:t>
            </a:r>
          </a:p>
          <a:p>
            <a:pPr>
              <a:lnSpc>
                <a:spcPct val="150000"/>
              </a:lnSpc>
            </a:pP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3100" y="3910013"/>
            <a:ext cx="11579832" cy="157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04163" y="5430838"/>
            <a:ext cx="4192974" cy="3442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9750" y="492125"/>
            <a:ext cx="11614150" cy="8292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49300" y="492036"/>
            <a:ext cx="112141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在四边形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B+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D=180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对角线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平分∠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BAD.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若∠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DAB=120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AC=AD+AB;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50138" y="3616324"/>
            <a:ext cx="4420572" cy="4473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8800" y="485774"/>
            <a:ext cx="11671300" cy="60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515035"/>
            <a:ext cx="114681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中的条件“∠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°”去掉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中的结论是否成立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6100" y="2805113"/>
            <a:ext cx="11734800" cy="227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78788" y="4770438"/>
            <a:ext cx="3579812" cy="4257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7375" y="671513"/>
            <a:ext cx="11353366" cy="482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592434"/>
            <a:ext cx="114935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DAB=90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探究边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与对角线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的数量关系并说明理由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40588" y="3033713"/>
            <a:ext cx="4306794" cy="447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0063" y="450850"/>
            <a:ext cx="1169513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31149" y="5070474"/>
            <a:ext cx="3754429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7700" y="560388"/>
            <a:ext cx="11012052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65036"/>
            <a:ext cx="117729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是等边三角形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(0,4),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在第一象限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轴上的一个动点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并把△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按逆时针方向旋转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重合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ABD.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的坐标及直线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415338" y="5435599"/>
            <a:ext cx="3954461" cy="381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1350" y="509588"/>
            <a:ext cx="10844475" cy="773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37575" y="4762500"/>
            <a:ext cx="38290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427334"/>
            <a:ext cx="115951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运动到点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(t,0)(t</a:t>
            </a:r>
            <a:r>
              <a:rPr lang="zh-CN" altLang="en-US" sz="4400" dirty="0" smtClean="0">
                <a:latin typeface="宋体" pitchFamily="2" charset="-122"/>
                <a:ea typeface="宋体" pitchFamily="2" charset="-122"/>
              </a:rPr>
              <a:t>＞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试用含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的式子表示点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6099" y="2516188"/>
            <a:ext cx="11480801" cy="3936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23225" y="5884864"/>
            <a:ext cx="3343275" cy="3420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8963" y="741363"/>
            <a:ext cx="11387137" cy="7652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476935"/>
            <a:ext cx="117221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是否存在点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的面积等于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请求出符合条件的点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直接写出结果即可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817100" y="420688"/>
            <a:ext cx="685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2125" y="4002088"/>
            <a:ext cx="11623675" cy="2879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5775" y="520700"/>
            <a:ext cx="7159625" cy="3696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69225" y="847724"/>
            <a:ext cx="4130676" cy="405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5300" y="4937124"/>
            <a:ext cx="10680700" cy="4251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3250" y="568325"/>
            <a:ext cx="10598150" cy="7042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9438" y="425450"/>
            <a:ext cx="11371262" cy="8709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8800" y="515938"/>
            <a:ext cx="11557000" cy="5523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9600" y="477838"/>
            <a:ext cx="11404600" cy="861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5938" y="396875"/>
            <a:ext cx="5666151" cy="113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8163" y="1584325"/>
            <a:ext cx="11641137" cy="751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390436"/>
            <a:ext cx="115697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2,0),B(2,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0),C(0,2),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AC,BC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旋转角为α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°＜α＜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求α的大小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53425" y="4202113"/>
            <a:ext cx="3838575" cy="4168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84175" y="1493838"/>
            <a:ext cx="10665787" cy="705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1962" y="641350"/>
            <a:ext cx="230908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7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836025" y="4267200"/>
            <a:ext cx="3393092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8500" y="451535"/>
            <a:ext cx="11582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°＜α＜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180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′落在线段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′上时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sin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′的值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48500" y="2481263"/>
            <a:ext cx="4742770" cy="524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1988" y="279400"/>
            <a:ext cx="10719767" cy="814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4375" y="8448675"/>
            <a:ext cx="7561263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452735"/>
            <a:ext cx="11582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′与直线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′相交于点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的横坐标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的取值范围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4850" y="2713038"/>
            <a:ext cx="8172450" cy="501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1813" y="390524"/>
            <a:ext cx="11609387" cy="838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3250" y="319088"/>
            <a:ext cx="9332913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4825" y="5165725"/>
            <a:ext cx="10418763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7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826500" y="1371600"/>
            <a:ext cx="3429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1821</Words>
  <Application>Microsoft Office PowerPoint</Application>
  <PresentationFormat>A3 纸张(297x420 毫米)</PresentationFormat>
  <Paragraphs>117</Paragraphs>
  <Slides>58</Slides>
  <Notes>57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58</vt:i4>
      </vt:variant>
    </vt:vector>
  </HeadingPairs>
  <TitlesOfParts>
    <vt:vector size="5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2019-12-17T05:52:53Z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