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70" r:id="rId4"/>
    <p:sldId id="371" r:id="rId5"/>
    <p:sldId id="304" r:id="rId6"/>
    <p:sldId id="327" r:id="rId7"/>
    <p:sldId id="348" r:id="rId8"/>
    <p:sldId id="335" r:id="rId9"/>
    <p:sldId id="352" r:id="rId10"/>
    <p:sldId id="353" r:id="rId11"/>
    <p:sldId id="360" r:id="rId12"/>
    <p:sldId id="359" r:id="rId13"/>
    <p:sldId id="349" r:id="rId14"/>
    <p:sldId id="350" r:id="rId15"/>
    <p:sldId id="351" r:id="rId16"/>
    <p:sldId id="372" r:id="rId17"/>
    <p:sldId id="373" r:id="rId18"/>
    <p:sldId id="374" r:id="rId19"/>
    <p:sldId id="375" r:id="rId20"/>
    <p:sldId id="376" r:id="rId21"/>
    <p:sldId id="377" r:id="rId22"/>
    <p:sldId id="378" r:id="rId23"/>
    <p:sldId id="379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.sv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GIF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1.png"/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22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3.pn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7030A0"/>
                </a:solidFill>
              </a:rPr>
              <a:t>6.1</a:t>
            </a:r>
            <a:r>
              <a:rPr lang="en-US" altLang="zh-CN" b="1">
                <a:solidFill>
                  <a:srgbClr val="7030A0"/>
                </a:solidFill>
              </a:rPr>
              <a:t> </a:t>
            </a:r>
            <a:r>
              <a:rPr lang="zh-CN" altLang="en-US" b="1">
                <a:solidFill>
                  <a:srgbClr val="7030A0"/>
                </a:solidFill>
              </a:rPr>
              <a:t>向量的概念</a:t>
            </a:r>
            <a:r>
              <a:rPr lang="en-US" altLang="zh-CN"/>
              <a:t> </a:t>
            </a:r>
            <a:endParaRPr lang="zh-CN" altLang="en-US"/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1294068" y="1425882"/>
            <a:ext cx="9275097" cy="38087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学习重点</a:t>
            </a:r>
            <a:endParaRPr lang="en-US" altLang="zh-CN" sz="32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理解并掌握向量、零向量、单位向量、相等向量、共线向量的概念，会表示向量</a:t>
            </a:r>
            <a:endParaRPr lang="en-US" altLang="zh-CN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ctr"/>
            <a:r>
              <a:rPr lang="zh-CN" altLang="en-US" sz="32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教学难点</a:t>
            </a:r>
            <a:endParaRPr lang="en-US" altLang="zh-CN" sz="32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endParaRPr lang="en-US" altLang="zh-CN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400" b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平行向量、相等向量和共线向量的区别和联系</a:t>
            </a:r>
            <a:endParaRPr lang="zh-CN" altLang="en-US" sz="2400" b="1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7340" y="696912"/>
            <a:ext cx="7731760" cy="5532437"/>
          </a:xfrm>
        </p:spPr>
        <p:txBody>
          <a:bodyPr/>
          <a:p>
            <a:pPr algn="l"/>
            <a:endParaRPr lang="en-US" altLang="zh-CN" sz="2800" b="1"/>
          </a:p>
          <a:p>
            <a:pPr algn="l"/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如图，小船由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A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地向东南方向航行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15 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海里到达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B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（速度为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10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海里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/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小时）．如果只是给出指令：“</a:t>
            </a:r>
            <a:r>
              <a:rPr lang="zh-CN" altLang="en-US" sz="2800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由</a:t>
            </a:r>
            <a:r>
              <a:rPr lang="en-US" altLang="zh-CN" sz="2800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A</a:t>
            </a:r>
            <a:r>
              <a:rPr lang="zh-CN" altLang="en-US" sz="2800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地航行</a:t>
            </a:r>
            <a:r>
              <a:rPr lang="en-US" altLang="zh-CN" sz="2800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15 </a:t>
            </a:r>
            <a:r>
              <a:rPr lang="zh-CN" altLang="en-US" sz="2800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海里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”，小船能否到达</a:t>
            </a:r>
            <a:r>
              <a:rPr lang="en-US" altLang="zh-CN" sz="2800" b="1">
                <a:latin typeface="仿宋" panose="02010609060101010101" pitchFamily="49" charset="-122"/>
                <a:ea typeface="仿宋" panose="02010609060101010101" pitchFamily="49" charset="-122"/>
              </a:rPr>
              <a:t>B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地？</a:t>
            </a:r>
            <a:endParaRPr lang="en-US" altLang="zh-CN" sz="28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endParaRPr lang="en-US" altLang="zh-CN" sz="2800" b="1"/>
          </a:p>
          <a:p>
            <a:pPr algn="l"/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如果不指明“向东南方向”航行，小船不一定到达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地</a:t>
            </a:r>
            <a:endParaRPr lang="en-US" altLang="zh-CN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l"/>
            <a:endParaRPr lang="en-US" altLang="zh-CN" sz="2800" b="1"/>
          </a:p>
          <a:p>
            <a:pPr algn="l"/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给出指令：“</a:t>
            </a:r>
            <a:r>
              <a:rPr lang="zh-CN" altLang="en-US" sz="2800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向东南方向航行</a:t>
            </a:r>
            <a:r>
              <a:rPr lang="zh-CN" altLang="en-US" sz="2800" b="1">
                <a:latin typeface="仿宋" panose="02010609060101010101" pitchFamily="49" charset="-122"/>
                <a:ea typeface="仿宋" panose="02010609060101010101" pitchFamily="49" charset="-122"/>
              </a:rPr>
              <a:t>”呢？</a:t>
            </a:r>
            <a:endParaRPr lang="zh-CN" altLang="en-US" sz="28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endParaRPr lang="en-US" altLang="zh-CN" sz="2800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方向和距离缺一不可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形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28100" y="2297430"/>
            <a:ext cx="1742440" cy="1742440"/>
          </a:xfrm>
          <a:prstGeom prst="rect">
            <a:avLst/>
          </a:prstGeom>
        </p:spPr>
      </p:pic>
      <p:cxnSp>
        <p:nvCxnSpPr>
          <p:cNvPr id="7" name="直接箭头连接符 6"/>
          <p:cNvCxnSpPr/>
          <p:nvPr/>
        </p:nvCxnSpPr>
        <p:spPr>
          <a:xfrm flipV="1">
            <a:off x="8346440" y="3168650"/>
            <a:ext cx="3401060" cy="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H="1" flipV="1">
            <a:off x="9870440" y="1123632"/>
            <a:ext cx="0" cy="334295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265682"/>
            <a:ext cx="10515600" cy="3284873"/>
          </a:xfrm>
        </p:spPr>
        <p:txBody>
          <a:bodyPr>
            <a:normAutofit/>
          </a:bodyPr>
          <a:lstStyle/>
          <a:p>
            <a:pPr algn="l">
              <a:lnSpc>
                <a:spcPct val="110000"/>
              </a:lnSpc>
            </a:pPr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物理中我们学习了位移、速度、力等</a:t>
            </a:r>
            <a:r>
              <a:rPr lang="zh-CN" altLang="en-US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既有大小、又有方向</a:t>
            </a:r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的量，在物理中被称为“</a:t>
            </a:r>
            <a:r>
              <a:rPr lang="zh-CN" altLang="en-US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矢量</a:t>
            </a:r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”，</a:t>
            </a:r>
            <a:endParaRPr lang="en-US" altLang="zh-CN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>
              <a:lnSpc>
                <a:spcPct val="110000"/>
              </a:lnSpc>
            </a:pPr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数学中称为“</a:t>
            </a:r>
            <a:r>
              <a:rPr lang="zh-CN" altLang="en-US" b="1"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向量</a:t>
            </a:r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endParaRPr lang="en-US" altLang="zh-CN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>
              <a:lnSpc>
                <a:spcPct val="110000"/>
              </a:lnSpc>
            </a:pPr>
            <a:r>
              <a:rPr lang="zh-CN" altLang="en-US" b="1">
                <a:latin typeface="仿宋" panose="02010609060101010101" pitchFamily="49" charset="-122"/>
                <a:ea typeface="仿宋" panose="02010609060101010101" pitchFamily="49" charset="-122"/>
              </a:rPr>
              <a:t>物理中学习的质量、路程、功等只有大小、没有方向的量，在物理中称为“标量”，数学中称为“数量”</a:t>
            </a:r>
            <a:r>
              <a:rPr lang="en-US" altLang="zh-CN" b="1"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endParaRPr lang="en-US" altLang="zh-CN" b="1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/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550" y="4676138"/>
            <a:ext cx="3591562" cy="1795781"/>
          </a:xfrm>
          <a:prstGeom prst="roundRect">
            <a:avLst/>
          </a:prstGeom>
        </p:spPr>
      </p:pic>
      <p:sp>
        <p:nvSpPr>
          <p:cNvPr id="7" name="矩形: 圆角 5"/>
          <p:cNvSpPr/>
          <p:nvPr/>
        </p:nvSpPr>
        <p:spPr>
          <a:xfrm>
            <a:off x="672465" y="5061384"/>
            <a:ext cx="6346825" cy="1123082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8FA37E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1400">
                <a:solidFill>
                  <a:srgbClr val="FF3399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   </a:t>
            </a:r>
            <a:r>
              <a:rPr lang="zh-CN" altLang="en-US" sz="140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 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   向量具有大小和方向两个要素，这也是判断一个量是否为向量的重要方法</a:t>
            </a:r>
            <a:r>
              <a:rPr lang="en-US" altLang="zh-CN" sz="2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.</a:t>
            </a:r>
            <a:endParaRPr kumimoji="0" lang="en-US" altLang="zh-CN" sz="2000" b="1" i="0" u="none" strike="noStrike" cap="none" spc="0" normalizeH="0" baseline="0">
              <a:ln>
                <a:noFill/>
              </a:ln>
              <a:solidFill>
                <a:srgbClr val="FF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43560" y="1204595"/>
            <a:ext cx="647636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新知探究</a:t>
            </a:r>
            <a:endParaRPr lang="en-US" altLang="zh-CN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）向量的实际背景与概念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" name="椭圆 25"/>
          <p:cNvSpPr/>
          <p:nvPr/>
        </p:nvSpPr>
        <p:spPr>
          <a:xfrm>
            <a:off x="10939344" y="1356218"/>
            <a:ext cx="163615" cy="195502"/>
          </a:xfrm>
          <a:prstGeom prst="ellipse">
            <a:avLst/>
          </a:prstGeom>
          <a:solidFill>
            <a:srgbClr val="FF0000"/>
          </a:solidFill>
          <a:ln w="12700" cap="flat">
            <a:noFill/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6" name="Shape 120"/>
          <p:cNvSpPr/>
          <p:nvPr/>
        </p:nvSpPr>
        <p:spPr>
          <a:xfrm>
            <a:off x="12447" y="1732907"/>
            <a:ext cx="6225475" cy="4887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rgbClr val="0000CC"/>
                </a:solidFill>
              </a:rPr>
              <a:t>                ——</a:t>
            </a:r>
            <a:r>
              <a:rPr lang="zh-CN" altLang="en-US" sz="2400" u="sng">
                <a:solidFill>
                  <a:srgbClr val="0000CC"/>
                </a:solidFill>
              </a:rPr>
              <a:t>具有方向的线段</a:t>
            </a:r>
            <a:r>
              <a:rPr lang="zh-CN" altLang="en-US" sz="2400">
                <a:solidFill>
                  <a:srgbClr val="0000CC"/>
                </a:solidFill>
              </a:rPr>
              <a:t>叫做有向线段</a:t>
            </a:r>
            <a:r>
              <a:rPr lang="en-US" altLang="zh-CN" sz="2400">
                <a:solidFill>
                  <a:srgbClr val="0000CC"/>
                </a:solidFill>
              </a:rPr>
              <a:t>.</a:t>
            </a:r>
            <a:endParaRPr lang="en-US" altLang="zh-CN" sz="2400">
              <a:solidFill>
                <a:srgbClr val="0000CC"/>
              </a:solidFill>
            </a:endParaRPr>
          </a:p>
        </p:txBody>
      </p:sp>
      <p:sp>
        <p:nvSpPr>
          <p:cNvPr id="38" name="矩形: 圆角 37"/>
          <p:cNvSpPr/>
          <p:nvPr/>
        </p:nvSpPr>
        <p:spPr>
          <a:xfrm>
            <a:off x="79481" y="1830626"/>
            <a:ext cx="1348344" cy="499355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algn="ctr" defTabSz="1219200" latinLnBrk="1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135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有向线段</a:t>
            </a:r>
            <a:endParaRPr lang="zh-CN" altLang="en-US" sz="2135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9" name="Shape 120"/>
          <p:cNvSpPr/>
          <p:nvPr/>
        </p:nvSpPr>
        <p:spPr>
          <a:xfrm>
            <a:off x="434061" y="2192134"/>
            <a:ext cx="8828097" cy="177165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6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chemeClr val="tx1"/>
                </a:solidFill>
              </a:rPr>
              <a:t>【1】</a:t>
            </a:r>
            <a:r>
              <a:rPr lang="zh-CN" altLang="en-US" sz="2400">
                <a:solidFill>
                  <a:schemeClr val="tx1"/>
                </a:solidFill>
              </a:rPr>
              <a:t>如图所示，通常在有向线段的终点处画上箭头表示它</a:t>
            </a:r>
            <a:endParaRPr lang="en-US" altLang="zh-CN" sz="2400">
              <a:solidFill>
                <a:schemeClr val="tx1"/>
              </a:solidFill>
            </a:endParaRPr>
          </a:p>
          <a:p>
            <a:pPr lvl="0">
              <a:lnSpc>
                <a:spcPct val="16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chemeClr val="tx1"/>
                </a:solidFill>
              </a:rPr>
              <a:t>         </a:t>
            </a:r>
            <a:r>
              <a:rPr lang="zh-CN" altLang="en-US" sz="2400">
                <a:solidFill>
                  <a:schemeClr val="tx1"/>
                </a:solidFill>
              </a:rPr>
              <a:t>的方向</a:t>
            </a:r>
            <a:r>
              <a:rPr lang="en-US" altLang="zh-CN" sz="2400">
                <a:solidFill>
                  <a:schemeClr val="tx1"/>
                </a:solidFill>
              </a:rPr>
              <a:t>.</a:t>
            </a:r>
            <a:r>
              <a:rPr lang="zh-CN" altLang="en-US" sz="2400">
                <a:solidFill>
                  <a:schemeClr val="tx1"/>
                </a:solidFill>
              </a:rPr>
              <a:t>以</a:t>
            </a:r>
            <a:r>
              <a:rPr lang="en-US" altLang="zh-CN" sz="2400">
                <a:solidFill>
                  <a:schemeClr val="tx1"/>
                </a:solidFill>
              </a:rPr>
              <a:t>A</a:t>
            </a:r>
            <a:r>
              <a:rPr lang="zh-CN" altLang="en-US" sz="2400">
                <a:solidFill>
                  <a:schemeClr val="tx1"/>
                </a:solidFill>
              </a:rPr>
              <a:t>为起点，</a:t>
            </a:r>
            <a:r>
              <a:rPr lang="en-US" altLang="zh-CN" sz="2400">
                <a:solidFill>
                  <a:schemeClr val="tx1"/>
                </a:solidFill>
              </a:rPr>
              <a:t>B</a:t>
            </a:r>
            <a:r>
              <a:rPr lang="zh-CN" altLang="en-US" sz="2400">
                <a:solidFill>
                  <a:schemeClr val="tx1"/>
                </a:solidFill>
              </a:rPr>
              <a:t>为终点的有向线段记作 </a:t>
            </a:r>
            <a:r>
              <a:rPr lang="en-US" altLang="zh-CN" sz="2400">
                <a:solidFill>
                  <a:schemeClr val="tx1"/>
                </a:solidFill>
              </a:rPr>
              <a:t>AB </a:t>
            </a:r>
            <a:r>
              <a:rPr lang="zh-CN" altLang="en-US" sz="2400">
                <a:solidFill>
                  <a:schemeClr val="tx1"/>
                </a:solidFill>
              </a:rPr>
              <a:t>，</a:t>
            </a:r>
            <a:endParaRPr lang="en-US" altLang="zh-CN" sz="2400">
              <a:solidFill>
                <a:schemeClr val="tx1"/>
              </a:solidFill>
            </a:endParaRPr>
          </a:p>
          <a:p>
            <a:pPr lvl="0">
              <a:lnSpc>
                <a:spcPct val="16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chemeClr val="tx1"/>
                </a:solidFill>
              </a:rPr>
              <a:t>         </a:t>
            </a:r>
            <a:r>
              <a:rPr lang="zh-CN" altLang="en-US" sz="2400">
                <a:solidFill>
                  <a:schemeClr val="tx1"/>
                </a:solidFill>
              </a:rPr>
              <a:t>线段</a:t>
            </a:r>
            <a:r>
              <a:rPr lang="en-US" altLang="zh-CN" sz="2400">
                <a:solidFill>
                  <a:schemeClr val="tx1"/>
                </a:solidFill>
              </a:rPr>
              <a:t>AB</a:t>
            </a:r>
            <a:r>
              <a:rPr lang="zh-CN" altLang="en-US" sz="2400">
                <a:solidFill>
                  <a:schemeClr val="tx1"/>
                </a:solidFill>
              </a:rPr>
              <a:t>的长度叫做也叫做有向线段 </a:t>
            </a:r>
            <a:r>
              <a:rPr lang="en-US" altLang="zh-CN" sz="2400">
                <a:solidFill>
                  <a:schemeClr val="tx1"/>
                </a:solidFill>
              </a:rPr>
              <a:t>AB </a:t>
            </a:r>
            <a:r>
              <a:rPr lang="zh-CN" altLang="en-US" sz="2400">
                <a:solidFill>
                  <a:schemeClr val="tx1"/>
                </a:solidFill>
              </a:rPr>
              <a:t>的长度，记作 </a:t>
            </a:r>
            <a:r>
              <a:rPr lang="en-US" altLang="zh-CN" sz="2400">
                <a:solidFill>
                  <a:schemeClr val="tx1"/>
                </a:solidFill>
              </a:rPr>
              <a:t>|AB| .</a:t>
            </a:r>
            <a:endParaRPr lang="en-US" altLang="zh-CN" sz="2400">
              <a:solidFill>
                <a:schemeClr val="tx1"/>
              </a:solidFill>
            </a:endParaRPr>
          </a:p>
        </p:txBody>
      </p:sp>
      <p:sp>
        <p:nvSpPr>
          <p:cNvPr id="25" name="Shape 120"/>
          <p:cNvSpPr/>
          <p:nvPr/>
        </p:nvSpPr>
        <p:spPr>
          <a:xfrm>
            <a:off x="391756" y="3829336"/>
            <a:ext cx="10899052" cy="118110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6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chemeClr val="accent6">
                    <a:lumMod val="50000"/>
                  </a:schemeClr>
                </a:solidFill>
              </a:rPr>
              <a:t>【2】</a:t>
            </a:r>
            <a:r>
              <a:rPr lang="zh-CN" altLang="en-US" sz="2400">
                <a:solidFill>
                  <a:schemeClr val="accent6">
                    <a:lumMod val="50000"/>
                  </a:schemeClr>
                </a:solidFill>
              </a:rPr>
              <a:t>有向线段包含三个要素：起点、方向和长度</a:t>
            </a:r>
            <a:r>
              <a:rPr lang="en-US" altLang="zh-CN" sz="240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zh-CN" altLang="en-US" sz="2400">
                <a:solidFill>
                  <a:schemeClr val="accent6">
                    <a:lumMod val="50000"/>
                  </a:schemeClr>
                </a:solidFill>
              </a:rPr>
              <a:t>知道了起点、方向和长度，</a:t>
            </a:r>
            <a:endParaRPr lang="en-US" altLang="zh-CN" sz="2400">
              <a:solidFill>
                <a:schemeClr val="accent6">
                  <a:lumMod val="50000"/>
                </a:schemeClr>
              </a:solidFill>
            </a:endParaRPr>
          </a:p>
          <a:p>
            <a:pPr lvl="0">
              <a:lnSpc>
                <a:spcPct val="16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chemeClr val="accent6">
                    <a:lumMod val="50000"/>
                  </a:schemeClr>
                </a:solidFill>
              </a:rPr>
              <a:t>         </a:t>
            </a:r>
            <a:r>
              <a:rPr lang="zh-CN" altLang="en-US" sz="2400">
                <a:solidFill>
                  <a:schemeClr val="accent6">
                    <a:lumMod val="50000"/>
                  </a:schemeClr>
                </a:solidFill>
              </a:rPr>
              <a:t>那么终点的位置就确定了</a:t>
            </a:r>
            <a:r>
              <a:rPr lang="en-US" altLang="zh-CN" sz="240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en-US" altLang="zh-CN" sz="240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 flipV="1">
            <a:off x="10085296" y="1467878"/>
            <a:ext cx="935856" cy="1203775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0" name="椭圆 9"/>
          <p:cNvSpPr/>
          <p:nvPr/>
        </p:nvSpPr>
        <p:spPr>
          <a:xfrm>
            <a:off x="10003490" y="2581424"/>
            <a:ext cx="150042" cy="166817"/>
          </a:xfrm>
          <a:prstGeom prst="ellipse">
            <a:avLst/>
          </a:prstGeom>
          <a:solidFill>
            <a:srgbClr val="FF0000"/>
          </a:solidFill>
          <a:ln w="12700" cap="flat">
            <a:noFill/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文本框 10"/>
              <p:cNvSpPr txBox="1"/>
              <p:nvPr/>
            </p:nvSpPr>
            <p:spPr>
              <a:xfrm>
                <a:off x="9739386" y="2858670"/>
                <a:ext cx="1160574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𝑨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(</m:t>
                      </m:r>
                      <m:r>
                        <a:rPr lang="zh-CN" alt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起点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)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9386" y="2858670"/>
                <a:ext cx="1160574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34" t="-145" r="-2227" b="80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文本框 26"/>
              <p:cNvSpPr txBox="1"/>
              <p:nvPr/>
            </p:nvSpPr>
            <p:spPr>
              <a:xfrm>
                <a:off x="11021151" y="1478714"/>
                <a:ext cx="1179810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𝑩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(</m:t>
                      </m:r>
                      <m:r>
                        <a:rPr lang="zh-CN" alt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终点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)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27" name="文本框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21151" y="1478714"/>
                <a:ext cx="1179810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8" t="-118" r="-2201" b="53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直接箭头连接符 28"/>
          <p:cNvCxnSpPr/>
          <p:nvPr/>
        </p:nvCxnSpPr>
        <p:spPr>
          <a:xfrm flipV="1">
            <a:off x="7368726" y="2929851"/>
            <a:ext cx="376237" cy="1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2" name="直接箭头连接符 31"/>
          <p:cNvCxnSpPr/>
          <p:nvPr/>
        </p:nvCxnSpPr>
        <p:spPr>
          <a:xfrm flipV="1">
            <a:off x="8561586" y="3163570"/>
            <a:ext cx="376237" cy="1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3" name="直接箭头连接符 32"/>
          <p:cNvCxnSpPr/>
          <p:nvPr/>
        </p:nvCxnSpPr>
        <p:spPr>
          <a:xfrm flipV="1">
            <a:off x="6049803" y="3194242"/>
            <a:ext cx="376237" cy="1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" name="直接箭头连接符 17"/>
          <p:cNvCxnSpPr/>
          <p:nvPr/>
        </p:nvCxnSpPr>
        <p:spPr>
          <a:xfrm flipV="1">
            <a:off x="9065768" y="5876793"/>
            <a:ext cx="1451619" cy="1"/>
          </a:xfrm>
          <a:prstGeom prst="straightConnector1">
            <a:avLst/>
          </a:prstGeom>
          <a:noFill/>
          <a:ln w="28575" cap="flat">
            <a:solidFill>
              <a:srgbClr val="FF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文本框 20"/>
              <p:cNvSpPr txBox="1"/>
              <p:nvPr/>
            </p:nvSpPr>
            <p:spPr>
              <a:xfrm>
                <a:off x="9123833" y="4993685"/>
                <a:ext cx="1231106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a:rPr lang="zh-CN" altLang="en-US" sz="2400">
                        <a:solidFill>
                          <a:srgbClr val="0000FF"/>
                        </a:solidFill>
                        <a:latin typeface="Cambria Math" panose="02040503050406030204" pitchFamily="18" charset="0"/>
                      </a:rPr>
                      <m:t>向量</m:t>
                    </m:r>
                  </m:oMath>
                </a14:m>
                <a:r>
                  <a:rPr lang="zh-CN" altLang="en-US" sz="2400">
                    <a:solidFill>
                      <a:srgbClr val="0000FF"/>
                    </a:solidFill>
                    <a:sym typeface="Arial" panose="020B0604020202020204"/>
                  </a:rPr>
                  <a:t>的模</a:t>
                </a:r>
                <a:endParaRPr lang="zh-CN" altLang="en-US" sz="2400">
                  <a:solidFill>
                    <a:srgbClr val="0000FF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21" name="文本框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23833" y="4993685"/>
                <a:ext cx="1231106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12" t="-12" r="-4694" b="-35470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矩形: 圆角 22"/>
          <p:cNvSpPr/>
          <p:nvPr/>
        </p:nvSpPr>
        <p:spPr>
          <a:xfrm>
            <a:off x="79481" y="5087345"/>
            <a:ext cx="1550980" cy="499355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algn="ctr" defTabSz="1219200" latinLnBrk="1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135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向量的模</a:t>
            </a:r>
            <a:endParaRPr lang="zh-CN" altLang="en-US" sz="2135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4" name="Shape 120"/>
          <p:cNvSpPr/>
          <p:nvPr/>
        </p:nvSpPr>
        <p:spPr>
          <a:xfrm>
            <a:off x="1926977" y="5024853"/>
            <a:ext cx="6606669" cy="1042721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 sz="2400">
                <a:solidFill>
                  <a:srgbClr val="669900"/>
                </a:solidFill>
              </a:rPr>
              <a:t>向量</a:t>
            </a:r>
            <a:r>
              <a:rPr lang="en-US" altLang="zh-CN" sz="2400">
                <a:solidFill>
                  <a:srgbClr val="669900"/>
                </a:solidFill>
              </a:rPr>
              <a:t>AB</a:t>
            </a:r>
            <a:r>
              <a:rPr lang="zh-CN" altLang="en-US" sz="2400">
                <a:solidFill>
                  <a:srgbClr val="669900"/>
                </a:solidFill>
              </a:rPr>
              <a:t>的大小称为向量</a:t>
            </a:r>
            <a:r>
              <a:rPr lang="en-US" altLang="zh-CN" sz="2400">
                <a:solidFill>
                  <a:srgbClr val="669900"/>
                </a:solidFill>
              </a:rPr>
              <a:t>AB</a:t>
            </a:r>
            <a:r>
              <a:rPr lang="zh-CN" altLang="en-US" sz="2400">
                <a:solidFill>
                  <a:srgbClr val="669900"/>
                </a:solidFill>
              </a:rPr>
              <a:t>的长度，也叫做向量</a:t>
            </a:r>
            <a:r>
              <a:rPr lang="en-US" altLang="zh-CN" sz="2400">
                <a:solidFill>
                  <a:srgbClr val="669900"/>
                </a:solidFill>
              </a:rPr>
              <a:t>AB</a:t>
            </a:r>
            <a:r>
              <a:rPr lang="zh-CN" altLang="en-US" sz="2400">
                <a:solidFill>
                  <a:srgbClr val="669900"/>
                </a:solidFill>
              </a:rPr>
              <a:t>的模，记作 </a:t>
            </a:r>
            <a:r>
              <a:rPr lang="en-US" altLang="zh-CN" sz="2400">
                <a:solidFill>
                  <a:srgbClr val="669900"/>
                </a:solidFill>
              </a:rPr>
              <a:t>|AB|</a:t>
            </a:r>
            <a:endParaRPr lang="en-US" altLang="zh-CN" sz="2400">
              <a:solidFill>
                <a:srgbClr val="669900"/>
              </a:solidFill>
            </a:endParaRPr>
          </a:p>
        </p:txBody>
      </p:sp>
      <p:cxnSp>
        <p:nvCxnSpPr>
          <p:cNvPr id="28" name="直接箭头连接符 27"/>
          <p:cNvCxnSpPr/>
          <p:nvPr/>
        </p:nvCxnSpPr>
        <p:spPr>
          <a:xfrm flipV="1">
            <a:off x="2500802" y="5089226"/>
            <a:ext cx="376237" cy="1"/>
          </a:xfrm>
          <a:prstGeom prst="straightConnector1">
            <a:avLst/>
          </a:prstGeom>
          <a:noFill/>
          <a:ln w="19050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0" name="直接箭头连接符 29"/>
          <p:cNvCxnSpPr/>
          <p:nvPr/>
        </p:nvCxnSpPr>
        <p:spPr>
          <a:xfrm flipV="1">
            <a:off x="5042192" y="5049904"/>
            <a:ext cx="376237" cy="1"/>
          </a:xfrm>
          <a:prstGeom prst="straightConnector1">
            <a:avLst/>
          </a:prstGeom>
          <a:noFill/>
          <a:ln w="19050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1" name="直接箭头连接符 30"/>
          <p:cNvCxnSpPr/>
          <p:nvPr/>
        </p:nvCxnSpPr>
        <p:spPr>
          <a:xfrm flipV="1">
            <a:off x="4003420" y="5628916"/>
            <a:ext cx="376237" cy="1"/>
          </a:xfrm>
          <a:prstGeom prst="straightConnector1">
            <a:avLst/>
          </a:prstGeom>
          <a:noFill/>
          <a:ln w="19050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" name="右大括号 2"/>
          <p:cNvSpPr/>
          <p:nvPr/>
        </p:nvSpPr>
        <p:spPr>
          <a:xfrm rot="16200000">
            <a:off x="9635236" y="4884162"/>
            <a:ext cx="208301" cy="1370119"/>
          </a:xfrm>
          <a:prstGeom prst="rightBrace">
            <a:avLst/>
          </a:prstGeom>
          <a:noFill/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21919" tIns="60959" rIns="121919" bIns="60959" numCol="1" spcCol="38100" rtlCol="0" anchor="t">
            <a:noAutofit/>
          </a:bodyPr>
          <a:lstStyle/>
          <a:p>
            <a:pPr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34340" y="1183640"/>
            <a:ext cx="358013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）向量的几何表示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150"/>
                            </p:stCondLst>
                            <p:childTnLst>
                              <p:par>
                                <p:cTn id="10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65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15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36" grpId="0"/>
      <p:bldP spid="38" grpId="0" bldLvl="0" animBg="1"/>
      <p:bldP spid="39" grpId="0" bldLvl="0" animBg="1"/>
      <p:bldP spid="25" grpId="0"/>
      <p:bldP spid="10" grpId="0" bldLvl="0" animBg="1"/>
      <p:bldP spid="11" grpId="0" bldLvl="0" animBg="1"/>
      <p:bldP spid="27" grpId="0" bldLvl="0" animBg="1"/>
      <p:bldP spid="21" grpId="0" bldLvl="0" animBg="1"/>
      <p:bldP spid="23" grpId="0" bldLvl="0" animBg="1"/>
      <p:bldP spid="24" grpId="0"/>
      <p:bldP spid="3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" name="椭圆 47"/>
          <p:cNvSpPr/>
          <p:nvPr/>
        </p:nvSpPr>
        <p:spPr>
          <a:xfrm>
            <a:off x="9387127" y="3311782"/>
            <a:ext cx="2157043" cy="2199123"/>
          </a:xfrm>
          <a:prstGeom prst="ellipse">
            <a:avLst/>
          </a:prstGeom>
          <a:noFill/>
          <a:ln w="12700" cap="flat">
            <a:solidFill>
              <a:srgbClr val="FF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40" name="矩形: 圆角 39"/>
          <p:cNvSpPr/>
          <p:nvPr/>
        </p:nvSpPr>
        <p:spPr>
          <a:xfrm>
            <a:off x="771897" y="2654110"/>
            <a:ext cx="8533257" cy="3596882"/>
          </a:xfrm>
          <a:prstGeom prst="roundRect">
            <a:avLst/>
          </a:prstGeom>
          <a:solidFill>
            <a:srgbClr val="FFFFCC"/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algn="ctr"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135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0" name="Shape 120"/>
          <p:cNvSpPr/>
          <p:nvPr/>
        </p:nvSpPr>
        <p:spPr>
          <a:xfrm>
            <a:off x="824405" y="1268453"/>
            <a:ext cx="7225812" cy="4887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chemeClr val="tx1"/>
                </a:solidFill>
              </a:rPr>
              <a:t>【1】</a:t>
            </a:r>
            <a:r>
              <a:rPr lang="zh-CN" altLang="en-US" sz="2400">
                <a:solidFill>
                  <a:schemeClr val="tx1"/>
                </a:solidFill>
              </a:rPr>
              <a:t>零向量</a:t>
            </a:r>
            <a:r>
              <a:rPr lang="en-US" altLang="zh-CN" sz="2400">
                <a:solidFill>
                  <a:schemeClr val="tx1"/>
                </a:solidFill>
              </a:rPr>
              <a:t>——</a:t>
            </a:r>
            <a:r>
              <a:rPr lang="zh-CN" altLang="en-US" sz="2400">
                <a:solidFill>
                  <a:schemeClr val="tx1"/>
                </a:solidFill>
                <a:highlight>
                  <a:srgbClr val="FFFF00"/>
                </a:highlight>
              </a:rPr>
              <a:t>长度为</a:t>
            </a:r>
            <a:r>
              <a:rPr lang="en-US" altLang="zh-CN" sz="2400">
                <a:solidFill>
                  <a:schemeClr val="tx1"/>
                </a:solidFill>
                <a:highlight>
                  <a:srgbClr val="FFFF00"/>
                </a:highlight>
              </a:rPr>
              <a:t>0</a:t>
            </a:r>
            <a:r>
              <a:rPr lang="zh-CN" altLang="en-US" sz="2400">
                <a:solidFill>
                  <a:schemeClr val="tx1"/>
                </a:solidFill>
                <a:highlight>
                  <a:srgbClr val="FFFF00"/>
                </a:highlight>
              </a:rPr>
              <a:t>的向量</a:t>
            </a:r>
            <a:r>
              <a:rPr lang="zh-CN" altLang="en-US" sz="2400">
                <a:solidFill>
                  <a:schemeClr val="tx1"/>
                </a:solidFill>
              </a:rPr>
              <a:t>叫做零向量，</a:t>
            </a:r>
            <a:r>
              <a:rPr lang="zh-CN" altLang="en-US" sz="2400">
                <a:solidFill>
                  <a:schemeClr val="accent6">
                    <a:lumMod val="50000"/>
                  </a:schemeClr>
                </a:solidFill>
              </a:rPr>
              <a:t>记作</a:t>
            </a:r>
            <a:endParaRPr lang="en-US" altLang="zh-CN" sz="240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Shape 120"/>
          <p:cNvSpPr/>
          <p:nvPr/>
        </p:nvSpPr>
        <p:spPr>
          <a:xfrm>
            <a:off x="824404" y="1839148"/>
            <a:ext cx="8830557" cy="4887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chemeClr val="tx1"/>
                </a:solidFill>
              </a:rPr>
              <a:t>【2】</a:t>
            </a:r>
            <a:r>
              <a:rPr lang="zh-CN" altLang="en-US" sz="2400">
                <a:solidFill>
                  <a:schemeClr val="tx1"/>
                </a:solidFill>
              </a:rPr>
              <a:t>单位向量</a:t>
            </a:r>
            <a:r>
              <a:rPr lang="en-US" altLang="zh-CN" sz="2400">
                <a:solidFill>
                  <a:schemeClr val="tx1"/>
                </a:solidFill>
              </a:rPr>
              <a:t>——</a:t>
            </a:r>
            <a:r>
              <a:rPr lang="zh-CN" altLang="en-US" sz="2400">
                <a:solidFill>
                  <a:schemeClr val="tx1"/>
                </a:solidFill>
                <a:highlight>
                  <a:srgbClr val="FFFF00"/>
                </a:highlight>
              </a:rPr>
              <a:t>长度等于</a:t>
            </a:r>
            <a:r>
              <a:rPr lang="en-US" altLang="zh-CN" sz="2400">
                <a:solidFill>
                  <a:schemeClr val="tx1"/>
                </a:solidFill>
                <a:highlight>
                  <a:srgbClr val="FFFF00"/>
                </a:highlight>
              </a:rPr>
              <a:t>1</a:t>
            </a:r>
            <a:r>
              <a:rPr lang="zh-CN" altLang="en-US" sz="2400">
                <a:solidFill>
                  <a:schemeClr val="tx1"/>
                </a:solidFill>
                <a:highlight>
                  <a:srgbClr val="FFFF00"/>
                </a:highlight>
              </a:rPr>
              <a:t>个单位长度</a:t>
            </a:r>
            <a:r>
              <a:rPr lang="zh-CN" altLang="en-US" sz="2400">
                <a:solidFill>
                  <a:schemeClr val="tx1"/>
                </a:solidFill>
              </a:rPr>
              <a:t>的向量，叫做单位向量</a:t>
            </a:r>
            <a:endParaRPr lang="en-US" altLang="zh-CN" sz="2400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文本框 1"/>
              <p:cNvSpPr txBox="1"/>
              <p:nvPr/>
            </p:nvSpPr>
            <p:spPr>
              <a:xfrm>
                <a:off x="7750456" y="1384827"/>
                <a:ext cx="299761" cy="41043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665" b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𝟎</m:t>
                      </m:r>
                    </m:oMath>
                  </m:oMathPara>
                </a14:m>
                <a:endParaRPr lang="zh-CN" altLang="en-US" sz="2665" b="1">
                  <a:solidFill>
                    <a:schemeClr val="accent6">
                      <a:lumMod val="50000"/>
                    </a:schemeClr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2" name="文本框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50456" y="1384827"/>
                <a:ext cx="299761" cy="410433"/>
              </a:xfrm>
              <a:prstGeom prst="rect">
                <a:avLst/>
              </a:prstGeom>
              <a:blipFill rotWithShape="1">
                <a:blip r:embed="rId2"/>
                <a:stretch>
                  <a:fillRect l="-94" t="-128" r="-11332" b="28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Shape 120"/>
          <p:cNvSpPr/>
          <p:nvPr/>
        </p:nvSpPr>
        <p:spPr>
          <a:xfrm>
            <a:off x="989586" y="2968364"/>
            <a:ext cx="7922244" cy="92679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 sz="2135">
                <a:solidFill>
                  <a:srgbClr val="7030A0"/>
                </a:solidFill>
              </a:rPr>
              <a:t>①要注意</a:t>
            </a:r>
            <a:r>
              <a:rPr lang="en-US" altLang="zh-CN" sz="2135">
                <a:solidFill>
                  <a:srgbClr val="7030A0"/>
                </a:solidFill>
              </a:rPr>
              <a:t>0</a:t>
            </a:r>
            <a:r>
              <a:rPr lang="zh-CN" altLang="en-US" sz="2135">
                <a:solidFill>
                  <a:srgbClr val="7030A0"/>
                </a:solidFill>
              </a:rPr>
              <a:t>和     的区别及联系：</a:t>
            </a:r>
            <a:r>
              <a:rPr lang="en-US" altLang="zh-CN" sz="2135">
                <a:solidFill>
                  <a:srgbClr val="7030A0"/>
                </a:solidFill>
              </a:rPr>
              <a:t>0</a:t>
            </a:r>
            <a:r>
              <a:rPr lang="zh-CN" altLang="en-US" sz="2135">
                <a:solidFill>
                  <a:srgbClr val="7030A0"/>
                </a:solidFill>
              </a:rPr>
              <a:t>是一个实数，   是一个向量，并 </a:t>
            </a:r>
            <a:endParaRPr lang="en-US" altLang="zh-CN" sz="2135">
              <a:solidFill>
                <a:srgbClr val="7030A0"/>
              </a:solidFill>
            </a:endParaRPr>
          </a:p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135">
                <a:solidFill>
                  <a:srgbClr val="7030A0"/>
                </a:solidFill>
              </a:rPr>
              <a:t>    </a:t>
            </a:r>
            <a:r>
              <a:rPr lang="zh-CN" altLang="en-US" sz="2135">
                <a:solidFill>
                  <a:srgbClr val="7030A0"/>
                </a:solidFill>
              </a:rPr>
              <a:t>且</a:t>
            </a:r>
            <a:r>
              <a:rPr lang="en-US" altLang="zh-CN" sz="2135">
                <a:solidFill>
                  <a:srgbClr val="7030A0"/>
                </a:solidFill>
              </a:rPr>
              <a:t>|    |=0</a:t>
            </a:r>
            <a:r>
              <a:rPr lang="zh-CN" altLang="en-US" sz="2135">
                <a:solidFill>
                  <a:srgbClr val="7030A0"/>
                </a:solidFill>
              </a:rPr>
              <a:t>，书写时 </a:t>
            </a:r>
            <a:r>
              <a:rPr lang="en-US" altLang="zh-CN" sz="2135">
                <a:solidFill>
                  <a:srgbClr val="7030A0"/>
                </a:solidFill>
              </a:rPr>
              <a:t>0</a:t>
            </a:r>
            <a:r>
              <a:rPr lang="zh-CN" altLang="en-US" sz="2135">
                <a:solidFill>
                  <a:srgbClr val="7030A0"/>
                </a:solidFill>
              </a:rPr>
              <a:t> 表示零向量，一定不能忘记上面的箭头</a:t>
            </a:r>
            <a:r>
              <a:rPr lang="en-US" altLang="zh-CN" sz="2135">
                <a:solidFill>
                  <a:srgbClr val="7030A0"/>
                </a:solidFill>
              </a:rPr>
              <a:t>.</a:t>
            </a:r>
            <a:endParaRPr lang="en-US" altLang="zh-CN" sz="2135">
              <a:solidFill>
                <a:srgbClr val="7030A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6" name="文本框 25"/>
              <p:cNvSpPr txBox="1"/>
              <p:nvPr/>
            </p:nvSpPr>
            <p:spPr>
              <a:xfrm>
                <a:off x="2587085" y="3043934"/>
                <a:ext cx="299761" cy="41043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665" b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𝟎</m:t>
                      </m:r>
                    </m:oMath>
                  </m:oMathPara>
                </a14:m>
                <a:endParaRPr lang="zh-CN" altLang="en-US" sz="2665" b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26" name="文本框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7085" y="3043934"/>
                <a:ext cx="299761" cy="410433"/>
              </a:xfrm>
              <a:prstGeom prst="rect">
                <a:avLst/>
              </a:prstGeom>
              <a:blipFill rotWithShape="1">
                <a:blip r:embed="rId3"/>
                <a:stretch>
                  <a:fillRect l="-32" t="-92" r="-11394" b="147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文本框 26"/>
              <p:cNvSpPr txBox="1"/>
              <p:nvPr/>
            </p:nvSpPr>
            <p:spPr>
              <a:xfrm>
                <a:off x="6496738" y="3019588"/>
                <a:ext cx="299761" cy="41043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665" b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𝟎</m:t>
                      </m:r>
                    </m:oMath>
                  </m:oMathPara>
                </a14:m>
                <a:endParaRPr lang="zh-CN" altLang="en-US" sz="2665" b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27" name="文本框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6738" y="3019588"/>
                <a:ext cx="299761" cy="410433"/>
              </a:xfrm>
              <a:prstGeom prst="rect">
                <a:avLst/>
              </a:prstGeom>
              <a:blipFill rotWithShape="1">
                <a:blip r:embed="rId3"/>
                <a:stretch>
                  <a:fillRect l="-18" t="-40" r="-11408" b="94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文本框 32"/>
              <p:cNvSpPr txBox="1"/>
              <p:nvPr/>
            </p:nvSpPr>
            <p:spPr>
              <a:xfrm>
                <a:off x="1720702" y="3567423"/>
                <a:ext cx="299761" cy="410433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665" b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𝟎</m:t>
                      </m:r>
                    </m:oMath>
                  </m:oMathPara>
                </a14:m>
                <a:endParaRPr lang="zh-CN" altLang="en-US" sz="2665" b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33" name="文本框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0702" y="3567423"/>
                <a:ext cx="299761" cy="410433"/>
              </a:xfrm>
              <a:prstGeom prst="rect">
                <a:avLst/>
              </a:prstGeom>
              <a:blipFill rotWithShape="1">
                <a:blip r:embed="rId3"/>
                <a:stretch>
                  <a:fillRect l="-162" t="-153" r="-11263" b="53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直接箭头连接符 34"/>
          <p:cNvCxnSpPr/>
          <p:nvPr/>
        </p:nvCxnSpPr>
        <p:spPr>
          <a:xfrm>
            <a:off x="3515563" y="3510899"/>
            <a:ext cx="278011" cy="1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16918" y="476015"/>
            <a:ext cx="2073915" cy="1396852"/>
          </a:xfrm>
          <a:prstGeom prst="rect">
            <a:avLst/>
          </a:prstGeom>
        </p:spPr>
      </p:pic>
      <p:sp>
        <p:nvSpPr>
          <p:cNvPr id="37" name="文本框 36"/>
          <p:cNvSpPr txBox="1"/>
          <p:nvPr/>
        </p:nvSpPr>
        <p:spPr>
          <a:xfrm>
            <a:off x="8506971" y="806788"/>
            <a:ext cx="1202267" cy="46166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印刷体</a:t>
            </a:r>
            <a:endParaRPr lang="zh-CN" altLang="en-US" sz="2400"/>
          </a:p>
        </p:txBody>
      </p:sp>
      <p:sp>
        <p:nvSpPr>
          <p:cNvPr id="38" name="Shape 120"/>
          <p:cNvSpPr/>
          <p:nvPr/>
        </p:nvSpPr>
        <p:spPr>
          <a:xfrm>
            <a:off x="971041" y="4065660"/>
            <a:ext cx="7617444" cy="43441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 sz="2135">
                <a:solidFill>
                  <a:srgbClr val="C00000"/>
                </a:solidFill>
              </a:rPr>
              <a:t>②单位向量有无数个，它们大小相等，但是方向不一定相同</a:t>
            </a:r>
            <a:r>
              <a:rPr lang="en-US" altLang="zh-CN" sz="2135">
                <a:solidFill>
                  <a:srgbClr val="C00000"/>
                </a:solidFill>
              </a:rPr>
              <a:t>.</a:t>
            </a:r>
            <a:endParaRPr lang="en-US" altLang="zh-CN" sz="2135">
              <a:solidFill>
                <a:srgbClr val="C00000"/>
              </a:solidFill>
            </a:endParaRPr>
          </a:p>
        </p:txBody>
      </p:sp>
      <p:sp>
        <p:nvSpPr>
          <p:cNvPr id="39" name="Shape 120"/>
          <p:cNvSpPr/>
          <p:nvPr/>
        </p:nvSpPr>
        <p:spPr>
          <a:xfrm>
            <a:off x="989586" y="4670578"/>
            <a:ext cx="7177177" cy="92679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 sz="2135">
                <a:solidFill>
                  <a:srgbClr val="7030A0"/>
                </a:solidFill>
              </a:rPr>
              <a:t>③在平面内，将表示所有单位向量的有向线段的起点平移到</a:t>
            </a:r>
            <a:endParaRPr lang="en-US" altLang="zh-CN" sz="2135">
              <a:solidFill>
                <a:srgbClr val="7030A0"/>
              </a:solidFill>
            </a:endParaRPr>
          </a:p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135">
                <a:solidFill>
                  <a:srgbClr val="7030A0"/>
                </a:solidFill>
              </a:rPr>
              <a:t>    </a:t>
            </a:r>
            <a:r>
              <a:rPr lang="zh-CN" altLang="en-US" sz="2135">
                <a:solidFill>
                  <a:srgbClr val="7030A0"/>
                </a:solidFill>
              </a:rPr>
              <a:t>同一点，则它们的终点就会构成一个半径为</a:t>
            </a:r>
            <a:r>
              <a:rPr lang="en-US" altLang="zh-CN" sz="2135">
                <a:solidFill>
                  <a:srgbClr val="7030A0"/>
                </a:solidFill>
              </a:rPr>
              <a:t>1</a:t>
            </a:r>
            <a:r>
              <a:rPr lang="zh-CN" altLang="en-US" sz="2135">
                <a:solidFill>
                  <a:srgbClr val="7030A0"/>
                </a:solidFill>
              </a:rPr>
              <a:t>的圆</a:t>
            </a:r>
            <a:r>
              <a:rPr lang="en-US" altLang="zh-CN" sz="2135">
                <a:solidFill>
                  <a:srgbClr val="7030A0"/>
                </a:solidFill>
              </a:rPr>
              <a:t>.</a:t>
            </a:r>
            <a:endParaRPr lang="en-US" altLang="zh-CN" sz="2135">
              <a:solidFill>
                <a:srgbClr val="7030A0"/>
              </a:solidFill>
            </a:endParaRPr>
          </a:p>
        </p:txBody>
      </p:sp>
      <p:cxnSp>
        <p:nvCxnSpPr>
          <p:cNvPr id="41" name="直接箭头连接符 40"/>
          <p:cNvCxnSpPr>
            <a:stCxn id="71" idx="7"/>
          </p:cNvCxnSpPr>
          <p:nvPr/>
        </p:nvCxnSpPr>
        <p:spPr>
          <a:xfrm flipV="1">
            <a:off x="10556130" y="3684752"/>
            <a:ext cx="694790" cy="653134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57" name="椭圆 56"/>
          <p:cNvSpPr/>
          <p:nvPr/>
        </p:nvSpPr>
        <p:spPr>
          <a:xfrm>
            <a:off x="10438768" y="4045225"/>
            <a:ext cx="96885" cy="692465"/>
          </a:xfrm>
          <a:prstGeom prst="ellipse">
            <a:avLst/>
          </a:prstGeom>
          <a:solidFill>
            <a:srgbClr val="FF0000"/>
          </a:solidFill>
          <a:ln w="12700" cap="flat">
            <a:noFill/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cxnSp>
        <p:nvCxnSpPr>
          <p:cNvPr id="59" name="直接箭头连接符 58"/>
          <p:cNvCxnSpPr/>
          <p:nvPr/>
        </p:nvCxnSpPr>
        <p:spPr>
          <a:xfrm rot="900000" flipV="1">
            <a:off x="10589316" y="3744957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0" name="直接箭头连接符 59"/>
          <p:cNvCxnSpPr/>
          <p:nvPr/>
        </p:nvCxnSpPr>
        <p:spPr>
          <a:xfrm rot="1800000" flipV="1">
            <a:off x="10626557" y="3857969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1" name="直接箭头连接符 60"/>
          <p:cNvCxnSpPr>
            <a:endCxn id="48" idx="6"/>
          </p:cNvCxnSpPr>
          <p:nvPr/>
        </p:nvCxnSpPr>
        <p:spPr>
          <a:xfrm>
            <a:off x="10548161" y="4406309"/>
            <a:ext cx="996009" cy="5192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2" name="直接箭头连接符 61"/>
          <p:cNvCxnSpPr/>
          <p:nvPr/>
        </p:nvCxnSpPr>
        <p:spPr>
          <a:xfrm>
            <a:off x="10534960" y="4396191"/>
            <a:ext cx="1000519" cy="282690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3" name="直接箭头连接符 62"/>
          <p:cNvCxnSpPr/>
          <p:nvPr/>
        </p:nvCxnSpPr>
        <p:spPr>
          <a:xfrm rot="4500000" flipV="1">
            <a:off x="10598579" y="4268794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4" name="直接箭头连接符 63"/>
          <p:cNvCxnSpPr/>
          <p:nvPr/>
        </p:nvCxnSpPr>
        <p:spPr>
          <a:xfrm rot="5400000" flipV="1">
            <a:off x="10510366" y="4399255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5" name="直接箭头连接符 64"/>
          <p:cNvCxnSpPr/>
          <p:nvPr/>
        </p:nvCxnSpPr>
        <p:spPr>
          <a:xfrm rot="8100000" flipV="1">
            <a:off x="10123425" y="4559909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6" name="直接箭头连接符 65"/>
          <p:cNvCxnSpPr/>
          <p:nvPr/>
        </p:nvCxnSpPr>
        <p:spPr>
          <a:xfrm rot="10800000" flipV="1">
            <a:off x="9726793" y="4406903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7" name="直接箭头连接符 66"/>
          <p:cNvCxnSpPr/>
          <p:nvPr/>
        </p:nvCxnSpPr>
        <p:spPr>
          <a:xfrm rot="9900000" flipV="1">
            <a:off x="9855949" y="4493267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8" name="直接箭头连接符 67"/>
          <p:cNvCxnSpPr/>
          <p:nvPr/>
        </p:nvCxnSpPr>
        <p:spPr>
          <a:xfrm rot="9000000" flipV="1">
            <a:off x="9986202" y="4546386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9" name="直接箭头连接符 68"/>
          <p:cNvCxnSpPr/>
          <p:nvPr/>
        </p:nvCxnSpPr>
        <p:spPr>
          <a:xfrm rot="7200000" flipV="1">
            <a:off x="10263550" y="4544917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0" name="直接箭头连接符 69"/>
          <p:cNvCxnSpPr/>
          <p:nvPr/>
        </p:nvCxnSpPr>
        <p:spPr>
          <a:xfrm rot="6300000" flipV="1">
            <a:off x="10388899" y="4479935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2" name="直接箭头连接符 71"/>
          <p:cNvCxnSpPr/>
          <p:nvPr/>
        </p:nvCxnSpPr>
        <p:spPr>
          <a:xfrm rot="18000000" flipV="1">
            <a:off x="9958294" y="3479839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3" name="直接箭头连接符 72"/>
          <p:cNvCxnSpPr/>
          <p:nvPr/>
        </p:nvCxnSpPr>
        <p:spPr>
          <a:xfrm rot="17100000" flipV="1">
            <a:off x="9821827" y="3532615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4" name="直接箭头连接符 73"/>
          <p:cNvCxnSpPr/>
          <p:nvPr/>
        </p:nvCxnSpPr>
        <p:spPr>
          <a:xfrm rot="16200000" flipV="1">
            <a:off x="9716886" y="3625954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5" name="直接箭头连接符 74"/>
          <p:cNvCxnSpPr/>
          <p:nvPr/>
        </p:nvCxnSpPr>
        <p:spPr>
          <a:xfrm rot="15300000" flipV="1">
            <a:off x="9620921" y="3726325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6" name="直接箭头连接符 75"/>
          <p:cNvCxnSpPr/>
          <p:nvPr/>
        </p:nvCxnSpPr>
        <p:spPr>
          <a:xfrm rot="14400000" flipV="1">
            <a:off x="9573906" y="3847313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7" name="直接箭头连接符 76"/>
          <p:cNvCxnSpPr/>
          <p:nvPr/>
        </p:nvCxnSpPr>
        <p:spPr>
          <a:xfrm rot="13500000" flipV="1">
            <a:off x="9552162" y="3997465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8" name="直接箭头连接符 77"/>
          <p:cNvCxnSpPr/>
          <p:nvPr/>
        </p:nvCxnSpPr>
        <p:spPr>
          <a:xfrm rot="12600000" flipV="1">
            <a:off x="9572905" y="4142626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79" name="直接箭头连接符 78"/>
          <p:cNvCxnSpPr/>
          <p:nvPr/>
        </p:nvCxnSpPr>
        <p:spPr>
          <a:xfrm rot="11700000" flipV="1">
            <a:off x="9634731" y="4289549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80" name="直接箭头连接符 79"/>
          <p:cNvCxnSpPr/>
          <p:nvPr/>
        </p:nvCxnSpPr>
        <p:spPr>
          <a:xfrm rot="18900000" flipV="1">
            <a:off x="10108175" y="3464202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81" name="直接箭头连接符 80"/>
          <p:cNvCxnSpPr/>
          <p:nvPr/>
        </p:nvCxnSpPr>
        <p:spPr>
          <a:xfrm rot="19800000" flipV="1">
            <a:off x="10254412" y="3481018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82" name="直接箭头连接符 81"/>
          <p:cNvCxnSpPr/>
          <p:nvPr/>
        </p:nvCxnSpPr>
        <p:spPr>
          <a:xfrm rot="20700000" flipV="1">
            <a:off x="10406811" y="3539694"/>
            <a:ext cx="746764" cy="762059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71" name="椭圆 70"/>
          <p:cNvSpPr/>
          <p:nvPr/>
        </p:nvSpPr>
        <p:spPr>
          <a:xfrm>
            <a:off x="10380071" y="4309700"/>
            <a:ext cx="205522" cy="192466"/>
          </a:xfrm>
          <a:prstGeom prst="ellipse">
            <a:avLst/>
          </a:prstGeom>
          <a:solidFill>
            <a:srgbClr val="FF0000"/>
          </a:solidFill>
          <a:ln w="12700" cap="flat">
            <a:noFill/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99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99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99"/>
                            </p:stCondLst>
                            <p:childTnLst>
                              <p:par>
                                <p:cTn id="8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99"/>
                            </p:stCondLst>
                            <p:childTnLst>
                              <p:par>
                                <p:cTn id="8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599"/>
                            </p:stCondLst>
                            <p:childTnLst>
                              <p:par>
                                <p:cTn id="9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99"/>
                            </p:stCondLst>
                            <p:childTnLst>
                              <p:par>
                                <p:cTn id="9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599"/>
                            </p:stCondLst>
                            <p:childTnLst>
                              <p:par>
                                <p:cTn id="10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099"/>
                            </p:stCondLst>
                            <p:childTnLst>
                              <p:par>
                                <p:cTn id="10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99"/>
                            </p:stCondLst>
                            <p:childTnLst>
                              <p:par>
                                <p:cTn id="1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099"/>
                            </p:stCondLst>
                            <p:childTnLst>
                              <p:par>
                                <p:cTn id="1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99"/>
                            </p:stCondLst>
                            <p:childTnLst>
                              <p:par>
                                <p:cTn id="1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099"/>
                            </p:stCondLst>
                            <p:childTnLst>
                              <p:par>
                                <p:cTn id="1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99"/>
                            </p:stCondLst>
                            <p:childTnLst>
                              <p:par>
                                <p:cTn id="1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9099"/>
                            </p:stCondLst>
                            <p:childTnLst>
                              <p:par>
                                <p:cTn id="1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9599"/>
                            </p:stCondLst>
                            <p:childTnLst>
                              <p:par>
                                <p:cTn id="1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0099"/>
                            </p:stCondLst>
                            <p:childTnLst>
                              <p:par>
                                <p:cTn id="1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599"/>
                            </p:stCondLst>
                            <p:childTnLst>
                              <p:par>
                                <p:cTn id="1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1099"/>
                            </p:stCondLst>
                            <p:childTnLst>
                              <p:par>
                                <p:cTn id="1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1599"/>
                            </p:stCondLst>
                            <p:childTnLst>
                              <p:par>
                                <p:cTn id="1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2099"/>
                            </p:stCondLst>
                            <p:childTnLst>
                              <p:par>
                                <p:cTn id="1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2599"/>
                            </p:stCondLst>
                            <p:childTnLst>
                              <p:par>
                                <p:cTn id="17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3099"/>
                            </p:stCondLst>
                            <p:childTnLst>
                              <p:par>
                                <p:cTn id="17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3599"/>
                            </p:stCondLst>
                            <p:childTnLst>
                              <p:par>
                                <p:cTn id="18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4099"/>
                            </p:stCondLst>
                            <p:childTnLst>
                              <p:par>
                                <p:cTn id="18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4599"/>
                            </p:stCondLst>
                            <p:childTnLst>
                              <p:par>
                                <p:cTn id="19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5099"/>
                            </p:stCondLst>
                            <p:childTnLst>
                              <p:par>
                                <p:cTn id="19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5599"/>
                            </p:stCondLst>
                            <p:childTnLst>
                              <p:par>
                                <p:cTn id="20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6099"/>
                            </p:stCondLst>
                            <p:childTnLst>
                              <p:par>
                                <p:cTn id="20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bldLvl="0" animBg="1"/>
      <p:bldP spid="40" grpId="0" bldLvl="0" animBg="1"/>
      <p:bldP spid="30" grpId="0"/>
      <p:bldP spid="13" grpId="0"/>
      <p:bldP spid="2" grpId="0" bldLvl="0" animBg="1"/>
      <p:bldP spid="25" grpId="0" bldLvl="0" animBg="1"/>
      <p:bldP spid="26" grpId="0" bldLvl="0" animBg="1"/>
      <p:bldP spid="27" grpId="0" bldLvl="0" animBg="1"/>
      <p:bldP spid="33" grpId="0" bldLvl="0" animBg="1"/>
      <p:bldP spid="37" grpId="0" bldLvl="0" animBg="1"/>
      <p:bldP spid="38" grpId="0"/>
      <p:bldP spid="39" grpId="0"/>
      <p:bldP spid="57" grpId="0" bldLvl="0" animBg="1"/>
      <p:bldP spid="7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3" name="标题 1"/>
              <p:cNvSpPr txBox="1"/>
              <p:nvPr/>
            </p:nvSpPr>
            <p:spPr>
              <a:xfrm>
                <a:off x="636270" y="1149350"/>
                <a:ext cx="11042015" cy="2174240"/>
              </a:xfrm>
              <a:prstGeom prst="rect">
                <a:avLst/>
              </a:prstGeom>
              <a:solidFill>
                <a:srgbClr val="F3A856"/>
              </a:solidFill>
              <a:ln>
                <a:solidFill>
                  <a:srgbClr val="8FA37E"/>
                </a:solidFill>
              </a:ln>
            </p:spPr>
            <p:txBody>
              <a:bodyPr vert="horz" lIns="91440" tIns="45720" rIns="91440" bIns="45720" rtlCol="0" anchor="ctr">
                <a:norm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indent="400050" algn="l"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中国象棋中规定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: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马走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“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日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”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字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.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下图是中国象棋的半个棋盘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,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若马在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A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处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,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则可跳到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A</a:t>
                </a:r>
                <a:r>
                  <a:rPr lang="en-US" altLang="zh-CN" sz="2800" kern="100" baseline="-250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1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处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,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也可跳到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A</a:t>
                </a:r>
                <a:r>
                  <a:rPr lang="en-US" altLang="zh-CN" sz="2800" kern="100" baseline="-250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2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处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,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用向量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𝐴</m:t>
                        </m:r>
                        <m:sSub>
                          <m:sSubPr>
                            <m:ctrlPr>
                              <a:rPr lang="zh-CN" altLang="zh-CN" sz="2800" i="1" kern="10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charset="0"/>
                              </a:rPr>
                            </m:ctrlPr>
                          </m:sSubPr>
                          <m:e>
                            <m:r>
                              <a:rPr lang="en-US" altLang="zh-CN" sz="2800" i="1" kern="10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altLang="zh-CN" sz="2800" kern="10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,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𝐴</m:t>
                        </m:r>
                        <m:sSub>
                          <m:sSubPr>
                            <m:ctrlPr>
                              <a:rPr lang="zh-CN" altLang="zh-CN" sz="2800" i="1" kern="10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charset="0"/>
                              </a:rPr>
                            </m:ctrlPr>
                          </m:sSubPr>
                          <m:e>
                            <m:r>
                              <a:rPr lang="en-US" altLang="zh-CN" sz="2800" i="1" kern="10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altLang="zh-CN" sz="2800" kern="100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Times New Roman" panose="02020603050405020304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表示马走了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“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一步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”.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若马在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B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处或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C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处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,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则以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B,C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为起点表示马走了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“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一步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”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的向量共有</a:t>
                </a:r>
                <a:r>
                  <a:rPr lang="zh-CN" altLang="zh-CN" sz="2800" u="sng" kern="100">
                    <a:solidFill>
                      <a:schemeClr val="tx1"/>
                    </a:solidFill>
                    <a:effectLst/>
                    <a:uFill>
                      <a:solidFill>
                        <a:srgbClr val="000000"/>
                      </a:solidFill>
                    </a:uFill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　　</a:t>
                </a:r>
                <a:r>
                  <a:rPr lang="zh-CN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个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Times New Roman" panose="02020603050405020304" charset="0"/>
                    <a:ea typeface="宋体" panose="02010600030101010101" pitchFamily="2" charset="-122"/>
                    <a:cs typeface="Times New Roman" panose="02020603050405020304" charset="0"/>
                  </a:rPr>
                  <a:t>. </a:t>
                </a:r>
                <a:endParaRPr lang="en-US" altLang="zh-CN" sz="2800" kern="100">
                  <a:solidFill>
                    <a:schemeClr val="tx1"/>
                  </a:solidFill>
                  <a:effectLst/>
                  <a:latin typeface="Times New Roman" panose="020206030504050203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</p:txBody>
          </p:sp>
        </mc:Choice>
        <mc:Fallback>
          <p:sp>
            <p:nvSpPr>
              <p:cNvPr id="13" name="标题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270" y="1149350"/>
                <a:ext cx="11042015" cy="2174240"/>
              </a:xfrm>
              <a:prstGeom prst="rect">
                <a:avLst/>
              </a:prstGeom>
              <a:blipFill rotWithShape="1">
                <a:blip r:embed="rId2"/>
                <a:stretch>
                  <a:fillRect l="-46" t="-234" r="-40" b="-204"/>
                </a:stretch>
              </a:blipFill>
              <a:ln>
                <a:solidFill>
                  <a:srgbClr val="8FA37E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20jjbx4rjasx1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0158" y="3414987"/>
            <a:ext cx="5252001" cy="26044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: 圆角 11"/>
          <p:cNvSpPr/>
          <p:nvPr/>
        </p:nvSpPr>
        <p:spPr>
          <a:xfrm>
            <a:off x="446776" y="5065739"/>
            <a:ext cx="10597143" cy="610114"/>
          </a:xfrm>
          <a:prstGeom prst="roundRect">
            <a:avLst/>
          </a:prstGeom>
          <a:solidFill>
            <a:srgbClr val="FFFFCC"/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p>
            <a:pPr algn="ctr"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6" name="矩形: 圆角 10"/>
          <p:cNvSpPr/>
          <p:nvPr/>
        </p:nvSpPr>
        <p:spPr>
          <a:xfrm>
            <a:off x="446776" y="3574418"/>
            <a:ext cx="10597143" cy="61751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12700" cap="flat">
            <a:solidFill>
              <a:srgbClr val="F3A856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p>
            <a:pPr algn="ctr"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7" name="矩形: 圆角 9"/>
          <p:cNvSpPr/>
          <p:nvPr/>
        </p:nvSpPr>
        <p:spPr>
          <a:xfrm>
            <a:off x="447675" y="1703978"/>
            <a:ext cx="10596245" cy="616674"/>
          </a:xfrm>
          <a:prstGeom prst="roundRect">
            <a:avLst/>
          </a:prstGeom>
          <a:solidFill>
            <a:srgbClr val="FFFFCC"/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p>
            <a:pPr algn="ctr" defTabSz="1219200" latinLnBrk="1" hangingPunct="0">
              <a:spcBef>
                <a:spcPct val="0"/>
              </a:spcBef>
              <a:spcAft>
                <a:spcPct val="0"/>
              </a:spcAft>
            </a:pPr>
            <a:endParaRPr lang="zh-CN" altLang="en-US" sz="28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3787" y="1024268"/>
            <a:ext cx="10543785" cy="73723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r>
              <a:rPr lang="zh-CN" altLang="en-US" sz="2800" b="1" kern="100">
                <a:solidFill>
                  <a:srgbClr val="FF0000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b="1" kern="100">
                <a:solidFill>
                  <a:srgbClr val="FF0000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800" b="1" kern="100">
                <a:solidFill>
                  <a:srgbClr val="FF0000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）相等向量与共线向量</a:t>
            </a:r>
            <a:endParaRPr lang="zh-CN" altLang="en-US" sz="2800" b="1" kern="100">
              <a:solidFill>
                <a:srgbClr val="FF0000"/>
              </a:solidFill>
              <a:effectLst/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9147" y="1525205"/>
            <a:ext cx="10312399" cy="487362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r>
              <a:rPr lang="en-US" altLang="zh-CN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1.</a:t>
            </a:r>
            <a:r>
              <a:rPr lang="zh-CN" altLang="en-US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平行向量：方向相同或相反的非零向量叫做平行向量</a:t>
            </a:r>
            <a:endParaRPr lang="zh-CN" altLang="en-US" sz="2800" kern="100">
              <a:effectLst/>
              <a:latin typeface="宋体" panose="02010600030101010101" pitchFamily="2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r>
              <a:rPr lang="zh-CN" altLang="en-US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记法：向量</a:t>
            </a:r>
            <a:r>
              <a:rPr lang="en-US" altLang="zh-CN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a</a:t>
            </a:r>
            <a:r>
              <a:rPr lang="zh-CN" altLang="en-US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与</a:t>
            </a:r>
            <a:r>
              <a:rPr lang="en-US" altLang="zh-CN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b</a:t>
            </a:r>
            <a:r>
              <a:rPr lang="zh-CN" altLang="en-US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平行，记作</a:t>
            </a:r>
            <a:r>
              <a:rPr lang="en-US" altLang="zh-CN" sz="2800" kern="100" err="1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a∥b</a:t>
            </a:r>
            <a:endParaRPr lang="en-US" altLang="zh-CN" sz="2800" kern="100">
              <a:effectLst/>
              <a:latin typeface="宋体" panose="02010600030101010101" pitchFamily="2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r>
              <a:rPr lang="zh-CN" altLang="en-US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规定：</a:t>
            </a:r>
            <a:r>
              <a:rPr lang="zh-CN" altLang="en-US" sz="2800" kern="100">
                <a:effectLst/>
                <a:highlight>
                  <a:srgbClr val="FFFF00"/>
                </a:highlight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零向量与任意向量平行</a:t>
            </a:r>
            <a:endParaRPr lang="en-US" altLang="zh-CN" sz="2800" kern="100">
              <a:effectLst/>
              <a:highlight>
                <a:srgbClr val="FFFF00"/>
              </a:highlight>
              <a:latin typeface="宋体" panose="02010600030101010101" pitchFamily="2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r>
              <a:rPr lang="en-US" altLang="zh-CN" sz="2800" kern="100"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2.</a:t>
            </a:r>
            <a:r>
              <a:rPr lang="zh-CN" altLang="en-US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共线向量：由于任一组平行向量都可以平移到同一直线上，</a:t>
            </a:r>
            <a:endParaRPr lang="en-US" altLang="zh-CN" sz="2800" kern="100">
              <a:effectLst/>
              <a:latin typeface="宋体" panose="02010600030101010101" pitchFamily="2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just">
              <a:lnSpc>
                <a:spcPct val="180000"/>
              </a:lnSpc>
              <a:tabLst>
                <a:tab pos="2430780" algn="l"/>
              </a:tabLst>
            </a:pPr>
            <a:r>
              <a:rPr lang="en-US" altLang="zh-CN" sz="2800" kern="100"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           </a:t>
            </a:r>
            <a:r>
              <a:rPr lang="zh-CN" altLang="en-US" sz="2800" kern="100">
                <a:effectLst/>
                <a:highlight>
                  <a:srgbClr val="FFFF00"/>
                </a:highlight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所以平行向量也叫做共线向量</a:t>
            </a:r>
            <a:r>
              <a:rPr lang="en-US" altLang="zh-CN" sz="2800" kern="100">
                <a:effectLst/>
                <a:highlight>
                  <a:srgbClr val="FFFF00"/>
                </a:highlight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.</a:t>
            </a:r>
            <a:endParaRPr lang="en-US" altLang="zh-CN" sz="2800" kern="100">
              <a:effectLst/>
              <a:highlight>
                <a:srgbClr val="FFFF00"/>
              </a:highlight>
              <a:latin typeface="宋体" panose="02010600030101010101" pitchFamily="2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just">
              <a:lnSpc>
                <a:spcPct val="180000"/>
              </a:lnSpc>
              <a:tabLst>
                <a:tab pos="2430780" algn="l"/>
              </a:tabLst>
            </a:pPr>
            <a:r>
              <a:rPr lang="en-US" altLang="zh-CN" sz="2800" kern="100"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3.</a:t>
            </a:r>
            <a:r>
              <a:rPr lang="zh-CN" altLang="en-US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相等向量：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长度相等</a:t>
            </a:r>
            <a:r>
              <a:rPr lang="zh-CN" altLang="en-US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且</a:t>
            </a:r>
            <a:r>
              <a:rPr lang="zh-CN" altLang="en-US" sz="2800" kern="100">
                <a:solidFill>
                  <a:srgbClr val="FF0000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方向相同</a:t>
            </a:r>
            <a:r>
              <a:rPr lang="zh-CN" altLang="en-US" sz="28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的向量叫做相等向量</a:t>
            </a:r>
            <a:endParaRPr lang="en-US" altLang="zh-CN" sz="2800" kern="100">
              <a:effectLst/>
              <a:latin typeface="宋体" panose="02010600030101010101" pitchFamily="2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endParaRPr lang="zh-CN" altLang="en-US" sz="2800" kern="100">
              <a:effectLst/>
              <a:latin typeface="宋体" panose="02010600030101010101" pitchFamily="2" charset="-122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 flipV="1">
            <a:off x="8323828" y="2430952"/>
            <a:ext cx="935856" cy="1203775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4" name="直接箭头连接符 13"/>
          <p:cNvCxnSpPr/>
          <p:nvPr/>
        </p:nvCxnSpPr>
        <p:spPr>
          <a:xfrm flipH="1">
            <a:off x="8636000" y="2306704"/>
            <a:ext cx="1050404" cy="1360113"/>
          </a:xfrm>
          <a:prstGeom prst="straightConnector1">
            <a:avLst/>
          </a:prstGeom>
          <a:noFill/>
          <a:ln w="28575" cap="flat">
            <a:solidFill>
              <a:srgbClr val="0000FF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7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0" y="1055370"/>
            <a:ext cx="11572240" cy="358711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400050" algn="l">
              <a:lnSpc>
                <a:spcPct val="150000"/>
              </a:lnSpc>
              <a:tabLst>
                <a:tab pos="2430780" algn="l"/>
              </a:tabLst>
            </a:pPr>
            <a:r>
              <a:rPr lang="zh-CN" altLang="en-US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问题：</a:t>
            </a:r>
            <a:r>
              <a:rPr lang="en-US" altLang="zh-CN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(1)</a:t>
            </a:r>
            <a:r>
              <a:rPr lang="zh-CN" altLang="en-US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平行向量是否一定方向相同？</a:t>
            </a:r>
            <a:endParaRPr lang="zh-CN" altLang="en-US" sz="3200" kern="100">
              <a:solidFill>
                <a:schemeClr val="tx1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r>
              <a:rPr lang="en-US" altLang="zh-CN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      (2)</a:t>
            </a:r>
            <a:r>
              <a:rPr lang="zh-CN" altLang="en-US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不相等的向量是否一定不平行？</a:t>
            </a:r>
            <a:endParaRPr lang="zh-CN" altLang="en-US" sz="3200" kern="100">
              <a:solidFill>
                <a:schemeClr val="tx1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r>
              <a:rPr lang="en-US" altLang="zh-CN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      (3)</a:t>
            </a:r>
            <a:r>
              <a:rPr lang="zh-CN" altLang="en-US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与任意向量都平行的向量是什么向量？</a:t>
            </a:r>
            <a:endParaRPr lang="zh-CN" altLang="en-US" sz="3200" kern="100">
              <a:solidFill>
                <a:schemeClr val="tx1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l">
              <a:lnSpc>
                <a:spcPct val="130000"/>
              </a:lnSpc>
              <a:tabLst>
                <a:tab pos="2430780" algn="l"/>
              </a:tabLst>
            </a:pPr>
            <a:r>
              <a:rPr lang="en-US" altLang="zh-CN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      (4)</a:t>
            </a:r>
            <a:r>
              <a:rPr lang="zh-CN" altLang="en-US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若两个向量在同一直线上，则这两个向量一定是什</a:t>
            </a:r>
            <a:r>
              <a:rPr lang="en-US" altLang="zh-CN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    </a:t>
            </a:r>
            <a:endParaRPr lang="en-US" altLang="zh-CN" sz="3200" kern="100">
              <a:solidFill>
                <a:schemeClr val="tx1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  <a:p>
            <a:pPr indent="400050" algn="l">
              <a:lnSpc>
                <a:spcPct val="130000"/>
              </a:lnSpc>
              <a:tabLst>
                <a:tab pos="2430780" algn="l"/>
              </a:tabLst>
            </a:pPr>
            <a:r>
              <a:rPr lang="en-US" altLang="zh-CN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         </a:t>
            </a:r>
            <a:r>
              <a:rPr lang="zh-CN" altLang="en-US" sz="3200" kern="100">
                <a:solidFill>
                  <a:schemeClr val="tx1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charset="0"/>
              </a:rPr>
              <a:t>么向量？</a:t>
            </a:r>
            <a:endParaRPr lang="zh-CN" altLang="en-US" sz="3200" kern="100">
              <a:solidFill>
                <a:schemeClr val="tx1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37782" y="4986143"/>
            <a:ext cx="10312399" cy="559769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r>
              <a:rPr lang="en-US" altLang="zh-CN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(1)</a:t>
            </a:r>
            <a:r>
              <a:rPr lang="zh-CN" altLang="en-US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不一定；</a:t>
            </a:r>
            <a:r>
              <a:rPr lang="en-US" altLang="zh-CN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(2)</a:t>
            </a:r>
            <a:r>
              <a:rPr lang="zh-CN" altLang="en-US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不一定；</a:t>
            </a:r>
            <a:r>
              <a:rPr lang="en-US" altLang="zh-CN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(3)</a:t>
            </a:r>
            <a:r>
              <a:rPr lang="zh-CN" altLang="en-US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零向量；</a:t>
            </a:r>
            <a:r>
              <a:rPr lang="en-US" altLang="zh-CN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(4)</a:t>
            </a:r>
            <a:r>
              <a:rPr lang="zh-CN" altLang="en-US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平行</a:t>
            </a:r>
            <a:r>
              <a:rPr lang="en-US" altLang="zh-CN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共线</a:t>
            </a:r>
            <a:r>
              <a:rPr lang="en-US" altLang="zh-CN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kern="100">
                <a:solidFill>
                  <a:schemeClr val="tx1"/>
                </a:solidFill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向量</a:t>
            </a:r>
            <a:endParaRPr lang="zh-CN" altLang="en-US" sz="2400" kern="100">
              <a:solidFill>
                <a:schemeClr val="tx1"/>
              </a:solidFill>
              <a:effectLst/>
              <a:highlight>
                <a:srgbClr val="FFFF00"/>
              </a:highlight>
              <a:latin typeface="宋体" panose="02010600030101010101" pitchFamily="2" charset="-122"/>
              <a:ea typeface="楷体" panose="02010609060101010101" pitchFamily="49" charset="-122"/>
              <a:cs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标题 1"/>
              <p:cNvSpPr txBox="1"/>
              <p:nvPr/>
            </p:nvSpPr>
            <p:spPr>
              <a:xfrm>
                <a:off x="574675" y="1238250"/>
                <a:ext cx="11042015" cy="1871980"/>
              </a:xfrm>
              <a:prstGeom prst="rect">
                <a:avLst/>
              </a:prstGeom>
              <a:solidFill>
                <a:srgbClr val="F3A856"/>
              </a:solidFill>
              <a:ln>
                <a:solidFill>
                  <a:srgbClr val="8FA37E"/>
                </a:solidFill>
              </a:ln>
            </p:spPr>
            <p:txBody>
              <a:bodyPr vert="horz" lIns="91440" tIns="45720" rIns="91440" bIns="45720" rtlCol="0" anchor="ctr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indent="400050" algn="just">
                  <a:lnSpc>
                    <a:spcPct val="150000"/>
                  </a:lnSpc>
                </a:pPr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如图，设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O</a:t>
                </a:r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是正六边形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ABCDEF</a:t>
                </a:r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的中心，</a:t>
                </a:r>
                <a:endParaRPr lang="zh-CN" altLang="en-US" sz="2800" kern="100">
                  <a:solidFill>
                    <a:schemeClr val="tx1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（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1</a:t>
                </a:r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）写出图中的共线向量；</a:t>
                </a:r>
                <a:endParaRPr lang="zh-CN" altLang="en-US" sz="2800" kern="100">
                  <a:solidFill>
                    <a:schemeClr val="tx1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（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2</a:t>
                </a:r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）分别写出图中与向量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𝑂𝐴</m:t>
                        </m:r>
                      </m:e>
                    </m:acc>
                  </m:oMath>
                </a14:m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、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𝑂𝐵</m:t>
                        </m:r>
                      </m:e>
                    </m:acc>
                  </m:oMath>
                </a14:m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 、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𝑂𝐶</m:t>
                        </m:r>
                      </m:e>
                    </m:acc>
                  </m:oMath>
                </a14:m>
                <a:r>
                  <a:rPr lang="zh-CN" altLang="en-US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 相等的向量</a:t>
                </a:r>
                <a:r>
                  <a:rPr lang="en-US" altLang="zh-CN" sz="28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.</a:t>
                </a:r>
                <a:endParaRPr lang="en-US" altLang="zh-CN" sz="2800" kern="100">
                  <a:solidFill>
                    <a:schemeClr val="tx1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</p:txBody>
          </p:sp>
        </mc:Choice>
        <mc:Fallback>
          <p:sp>
            <p:nvSpPr>
              <p:cNvPr id="9" name="标题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675" y="1238250"/>
                <a:ext cx="11042015" cy="1871980"/>
              </a:xfrm>
              <a:prstGeom prst="rect">
                <a:avLst/>
              </a:prstGeom>
              <a:blipFill rotWithShape="1">
                <a:blip r:embed="rId2"/>
                <a:stretch>
                  <a:fillRect l="-46" t="-4885" r="-40" b="-4953"/>
                </a:stretch>
              </a:blipFill>
              <a:ln>
                <a:solidFill>
                  <a:srgbClr val="8FA37E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65" y="3207385"/>
            <a:ext cx="3449955" cy="29641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: 圆角 3"/>
          <p:cNvSpPr/>
          <p:nvPr/>
        </p:nvSpPr>
        <p:spPr>
          <a:xfrm>
            <a:off x="481934" y="1197173"/>
            <a:ext cx="1090245" cy="499355"/>
          </a:xfrm>
          <a:prstGeom prst="roundRect">
            <a:avLst/>
          </a:prstGeom>
          <a:solidFill>
            <a:srgbClr val="FFFF00">
              <a:alpha val="67000"/>
            </a:srgbClr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algn="ctr" defTabSz="1219200" latinLnBrk="1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135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易错①</a:t>
            </a:r>
            <a:endParaRPr lang="zh-CN" altLang="en-US" sz="2135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5" name="Shape 120"/>
          <p:cNvSpPr/>
          <p:nvPr/>
        </p:nvSpPr>
        <p:spPr>
          <a:xfrm>
            <a:off x="1787271" y="1006232"/>
            <a:ext cx="9621548" cy="62722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20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 sz="2400">
                <a:solidFill>
                  <a:schemeClr val="tx1"/>
                </a:solidFill>
              </a:rPr>
              <a:t>已知向量    ， ，   满足     </a:t>
            </a:r>
            <a:r>
              <a:rPr lang="en-US" altLang="zh-CN" sz="2400">
                <a:solidFill>
                  <a:schemeClr val="tx1"/>
                </a:solidFill>
              </a:rPr>
              <a:t>//    </a:t>
            </a:r>
            <a:r>
              <a:rPr lang="zh-CN" altLang="en-US" sz="2400">
                <a:solidFill>
                  <a:schemeClr val="tx1"/>
                </a:solidFill>
              </a:rPr>
              <a:t>，  </a:t>
            </a:r>
            <a:r>
              <a:rPr lang="en-US" altLang="zh-CN" sz="2400">
                <a:solidFill>
                  <a:schemeClr val="tx1"/>
                </a:solidFill>
              </a:rPr>
              <a:t>//    </a:t>
            </a:r>
            <a:r>
              <a:rPr lang="zh-CN" altLang="en-US" sz="2400">
                <a:solidFill>
                  <a:schemeClr val="tx1"/>
                </a:solidFill>
              </a:rPr>
              <a:t>，则     与     平行吗？</a:t>
            </a:r>
            <a:endParaRPr lang="en-US" altLang="zh-CN" sz="2400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文本框 5"/>
              <p:cNvSpPr txBox="1"/>
              <p:nvPr/>
            </p:nvSpPr>
            <p:spPr>
              <a:xfrm>
                <a:off x="3049467" y="1264166"/>
                <a:ext cx="275717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𝒂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6" name="文本框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467" y="1264166"/>
                <a:ext cx="275717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71" t="-140" r="-11398" b="7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直接箭头连接符 6"/>
          <p:cNvCxnSpPr/>
          <p:nvPr/>
        </p:nvCxnSpPr>
        <p:spPr>
          <a:xfrm>
            <a:off x="3090912" y="1305441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文本框 7"/>
              <p:cNvSpPr txBox="1"/>
              <p:nvPr/>
            </p:nvSpPr>
            <p:spPr>
              <a:xfrm>
                <a:off x="3496563" y="1264166"/>
                <a:ext cx="272510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𝒃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8" name="文本框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6563" y="1264166"/>
                <a:ext cx="272510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93" t="-140" r="-11290" b="7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直接箭头连接符 8"/>
          <p:cNvCxnSpPr/>
          <p:nvPr/>
        </p:nvCxnSpPr>
        <p:spPr>
          <a:xfrm>
            <a:off x="3538008" y="1305441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文本框 9"/>
              <p:cNvSpPr txBox="1"/>
              <p:nvPr/>
            </p:nvSpPr>
            <p:spPr>
              <a:xfrm>
                <a:off x="3939384" y="1264166"/>
                <a:ext cx="240450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𝒄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9384" y="1264166"/>
                <a:ext cx="240450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199" t="-140" r="-12831" b="7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直接箭头连接符 10"/>
          <p:cNvCxnSpPr/>
          <p:nvPr/>
        </p:nvCxnSpPr>
        <p:spPr>
          <a:xfrm>
            <a:off x="3980830" y="1305441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文本框 11"/>
              <p:cNvSpPr txBox="1"/>
              <p:nvPr/>
            </p:nvSpPr>
            <p:spPr>
              <a:xfrm>
                <a:off x="5021701" y="1305441"/>
                <a:ext cx="275717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𝒂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2" name="文本框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1701" y="1305441"/>
                <a:ext cx="275717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44" t="-140" r="-11425" b="7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直接箭头连接符 12"/>
          <p:cNvCxnSpPr/>
          <p:nvPr/>
        </p:nvCxnSpPr>
        <p:spPr>
          <a:xfrm>
            <a:off x="5063146" y="1346715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文本框 13"/>
              <p:cNvSpPr txBox="1"/>
              <p:nvPr/>
            </p:nvSpPr>
            <p:spPr>
              <a:xfrm>
                <a:off x="5741699" y="1305441"/>
                <a:ext cx="272510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𝒃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4" name="文本框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1699" y="1305441"/>
                <a:ext cx="272510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11" t="-140" r="-11372" b="7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直接箭头连接符 14"/>
          <p:cNvCxnSpPr/>
          <p:nvPr/>
        </p:nvCxnSpPr>
        <p:spPr>
          <a:xfrm>
            <a:off x="5783144" y="1346715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文本框 15"/>
              <p:cNvSpPr txBox="1"/>
              <p:nvPr/>
            </p:nvSpPr>
            <p:spPr>
              <a:xfrm>
                <a:off x="6191361" y="1317899"/>
                <a:ext cx="272510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𝒃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1361" y="1317899"/>
                <a:ext cx="272510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41" t="-74" r="-11342" b="10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直接箭头连接符 16"/>
          <p:cNvCxnSpPr/>
          <p:nvPr/>
        </p:nvCxnSpPr>
        <p:spPr>
          <a:xfrm>
            <a:off x="6232807" y="1359174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文本框 17"/>
              <p:cNvSpPr txBox="1"/>
              <p:nvPr/>
            </p:nvSpPr>
            <p:spPr>
              <a:xfrm>
                <a:off x="6805927" y="1317899"/>
                <a:ext cx="240450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𝒄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8" name="文本框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05927" y="1317899"/>
                <a:ext cx="240450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263" t="-74" r="-12767" b="10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直接箭头连接符 18"/>
          <p:cNvCxnSpPr/>
          <p:nvPr/>
        </p:nvCxnSpPr>
        <p:spPr>
          <a:xfrm>
            <a:off x="6847372" y="1359174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0" name="文本框 19"/>
              <p:cNvSpPr txBox="1"/>
              <p:nvPr/>
            </p:nvSpPr>
            <p:spPr>
              <a:xfrm>
                <a:off x="7819925" y="1305441"/>
                <a:ext cx="275717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zh-CN" alt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𝒂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20" name="文本框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925" y="1305441"/>
                <a:ext cx="275717" cy="369332"/>
              </a:xfrm>
              <a:prstGeom prst="rect">
                <a:avLst/>
              </a:prstGeom>
              <a:blipFill rotWithShape="1">
                <a:blip r:embed="rId2"/>
                <a:stretch>
                  <a:fillRect l="-194" t="-140" r="-11275" b="7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直接箭头连接符 20"/>
          <p:cNvCxnSpPr/>
          <p:nvPr/>
        </p:nvCxnSpPr>
        <p:spPr>
          <a:xfrm>
            <a:off x="7861370" y="1346715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文本框 21"/>
              <p:cNvSpPr txBox="1"/>
              <p:nvPr/>
            </p:nvSpPr>
            <p:spPr>
              <a:xfrm>
                <a:off x="8566464" y="1317899"/>
                <a:ext cx="240450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𝒄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22" name="文本框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6464" y="1317899"/>
                <a:ext cx="240450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131" t="-74" r="-12899" b="10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直接箭头连接符 22"/>
          <p:cNvCxnSpPr/>
          <p:nvPr/>
        </p:nvCxnSpPr>
        <p:spPr>
          <a:xfrm>
            <a:off x="8607910" y="1359174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6" name="Shape 120"/>
          <p:cNvSpPr/>
          <p:nvPr/>
        </p:nvSpPr>
        <p:spPr>
          <a:xfrm>
            <a:off x="679787" y="1696993"/>
            <a:ext cx="2810527" cy="62722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2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rgbClr val="C00000"/>
                </a:solidFill>
              </a:rPr>
              <a:t>【</a:t>
            </a:r>
            <a:r>
              <a:rPr lang="zh-CN" altLang="en-US" sz="2400">
                <a:solidFill>
                  <a:srgbClr val="C00000"/>
                </a:solidFill>
              </a:rPr>
              <a:t>错解</a:t>
            </a:r>
            <a:r>
              <a:rPr lang="en-US" altLang="zh-CN" sz="2400">
                <a:solidFill>
                  <a:srgbClr val="C00000"/>
                </a:solidFill>
              </a:rPr>
              <a:t>】</a:t>
            </a:r>
            <a:r>
              <a:rPr lang="zh-CN" altLang="en-US" sz="2400">
                <a:solidFill>
                  <a:srgbClr val="C00000"/>
                </a:solidFill>
              </a:rPr>
              <a:t>一定平行</a:t>
            </a:r>
            <a:r>
              <a:rPr lang="en-US" altLang="zh-CN" sz="2400">
                <a:solidFill>
                  <a:srgbClr val="C00000"/>
                </a:solidFill>
              </a:rPr>
              <a:t>.</a:t>
            </a:r>
            <a:endParaRPr lang="en-US" altLang="zh-CN" sz="2400">
              <a:solidFill>
                <a:srgbClr val="C00000"/>
              </a:solidFill>
            </a:endParaRPr>
          </a:p>
        </p:txBody>
      </p:sp>
      <p:sp>
        <p:nvSpPr>
          <p:cNvPr id="114" name="矩形: 圆角 113"/>
          <p:cNvSpPr/>
          <p:nvPr/>
        </p:nvSpPr>
        <p:spPr>
          <a:xfrm>
            <a:off x="9373870" y="1798859"/>
            <a:ext cx="2221865" cy="512637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FF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注意</a:t>
            </a:r>
            <a:r>
              <a:rPr kumimoji="0" lang="zh-CN" altLang="en-US" sz="2400" b="1" i="0" u="none" strike="noStrike" cap="none" spc="0" normalizeH="0" baseline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零向量</a:t>
            </a:r>
            <a:endParaRPr kumimoji="0" lang="zh-CN" altLang="en-US" sz="2400" b="1" i="0" u="none" strike="noStrike" cap="none" spc="0" normalizeH="0" baseline="0">
              <a:ln>
                <a:noFill/>
              </a:ln>
              <a:solidFill>
                <a:srgbClr val="FF0000"/>
              </a:solidFill>
              <a:effectLst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77" name="矩形: 圆角 76"/>
          <p:cNvSpPr/>
          <p:nvPr/>
        </p:nvSpPr>
        <p:spPr>
          <a:xfrm>
            <a:off x="7246398" y="4900060"/>
            <a:ext cx="4529328" cy="544828"/>
          </a:xfrm>
          <a:prstGeom prst="roundRect">
            <a:avLst/>
          </a:prstGeom>
          <a:solidFill>
            <a:srgbClr val="FFFF00"/>
          </a:solidFill>
          <a:ln w="12700" cap="flat">
            <a:solidFill>
              <a:srgbClr val="FF0000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defTabSz="1219200" latinLnBrk="1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混淆向量相等、平行、模相等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" name="矩形: 圆角 3"/>
          <p:cNvSpPr/>
          <p:nvPr/>
        </p:nvSpPr>
        <p:spPr>
          <a:xfrm>
            <a:off x="442453" y="3101732"/>
            <a:ext cx="1150428" cy="499355"/>
          </a:xfrm>
          <a:prstGeom prst="roundRect">
            <a:avLst/>
          </a:prstGeom>
          <a:solidFill>
            <a:srgbClr val="FFFF00">
              <a:alpha val="67000"/>
            </a:srgbClr>
          </a:solidFill>
          <a:ln w="12700" cap="flat">
            <a:solidFill>
              <a:srgbClr val="0000FF"/>
            </a:solidFill>
            <a:prstDash val="solid"/>
            <a:miter lim="8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60959" tIns="60959" rIns="60959" bIns="60959" numCol="1" spcCol="38100" rtlCol="0" anchor="ctr">
            <a:spAutoFit/>
          </a:bodyPr>
          <a:lstStyle/>
          <a:p>
            <a:pPr algn="ctr" defTabSz="1219200" latinLnBrk="1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135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rPr>
              <a:t>易错②</a:t>
            </a:r>
            <a:endParaRPr lang="zh-CN" altLang="en-US" sz="2135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4" name="Shape 120"/>
          <p:cNvSpPr/>
          <p:nvPr/>
        </p:nvSpPr>
        <p:spPr>
          <a:xfrm>
            <a:off x="1805267" y="3096919"/>
            <a:ext cx="9621548" cy="159671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 sz="2400">
                <a:solidFill>
                  <a:schemeClr val="tx1"/>
                </a:solidFill>
              </a:rPr>
              <a:t>给出下列几个说法：①若           ，则        </a:t>
            </a:r>
            <a:r>
              <a:rPr lang="en-US" altLang="zh-CN" sz="2400">
                <a:solidFill>
                  <a:schemeClr val="tx1"/>
                </a:solidFill>
              </a:rPr>
              <a:t>0</a:t>
            </a:r>
            <a:r>
              <a:rPr lang="zh-CN" altLang="en-US" sz="2400">
                <a:solidFill>
                  <a:schemeClr val="tx1"/>
                </a:solidFill>
              </a:rPr>
              <a:t> ；②若            ，则          ；</a:t>
            </a:r>
            <a:endParaRPr lang="en-US" altLang="zh-CN" sz="240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zh-CN" altLang="en-US" sz="2400">
                <a:solidFill>
                  <a:schemeClr val="tx1"/>
                </a:solidFill>
              </a:rPr>
              <a:t>③若    </a:t>
            </a:r>
            <a:r>
              <a:rPr lang="en-US" altLang="zh-CN" sz="2400">
                <a:solidFill>
                  <a:schemeClr val="tx1"/>
                </a:solidFill>
              </a:rPr>
              <a:t>//   </a:t>
            </a:r>
            <a:r>
              <a:rPr lang="zh-CN" altLang="en-US" sz="2400">
                <a:solidFill>
                  <a:schemeClr val="tx1"/>
                </a:solidFill>
              </a:rPr>
              <a:t> ，则             </a:t>
            </a:r>
            <a:r>
              <a:rPr lang="en-US" altLang="zh-CN" sz="2400">
                <a:solidFill>
                  <a:schemeClr val="tx1"/>
                </a:solidFill>
              </a:rPr>
              <a:t>.</a:t>
            </a:r>
            <a:r>
              <a:rPr lang="zh-CN" altLang="en-US" sz="2400">
                <a:solidFill>
                  <a:schemeClr val="tx1"/>
                </a:solidFill>
              </a:rPr>
              <a:t>其中说法正确的有</a:t>
            </a:r>
            <a:r>
              <a:rPr lang="en-US" altLang="zh-CN" sz="2400">
                <a:solidFill>
                  <a:schemeClr val="tx1"/>
                </a:solidFill>
              </a:rPr>
              <a:t>(     )</a:t>
            </a:r>
            <a:r>
              <a:rPr lang="zh-CN" altLang="en-US" sz="2400">
                <a:solidFill>
                  <a:schemeClr val="tx1"/>
                </a:solidFill>
              </a:rPr>
              <a:t>个</a:t>
            </a:r>
            <a:r>
              <a:rPr lang="en-US" altLang="zh-CN" sz="2400">
                <a:solidFill>
                  <a:schemeClr val="tx1"/>
                </a:solidFill>
              </a:rPr>
              <a:t>.</a:t>
            </a:r>
            <a:endParaRPr lang="en-US" altLang="zh-CN" sz="240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chemeClr val="tx1"/>
                </a:solidFill>
              </a:rPr>
              <a:t>A.  0              B.  1                  C.  2                 D.  3</a:t>
            </a:r>
            <a:endParaRPr lang="en-US" altLang="zh-CN" sz="2400">
              <a:solidFill>
                <a:schemeClr val="tx1"/>
              </a:solidFill>
            </a:endParaRPr>
          </a:p>
        </p:txBody>
      </p:sp>
      <p:sp>
        <p:nvSpPr>
          <p:cNvPr id="25" name="Shape 120"/>
          <p:cNvSpPr/>
          <p:nvPr/>
        </p:nvSpPr>
        <p:spPr>
          <a:xfrm>
            <a:off x="1073667" y="4720547"/>
            <a:ext cx="4792839" cy="62722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spAutoFit/>
          </a:bodyPr>
          <a:lstStyle>
            <a:lvl1pPr>
              <a:defRPr b="1">
                <a:solidFill>
                  <a:srgbClr val="B61C2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微软雅黑" panose="020B0503020204020204" charset="-122"/>
              </a:defRPr>
            </a:lvl1pPr>
          </a:lstStyle>
          <a:p>
            <a:pPr lvl="0">
              <a:lnSpc>
                <a:spcPct val="200000"/>
              </a:lnSpc>
              <a:defRPr b="0">
                <a:solidFill>
                  <a:srgbClr val="000000"/>
                </a:solidFill>
              </a:defRPr>
            </a:pPr>
            <a:r>
              <a:rPr lang="en-US" altLang="zh-CN" sz="2400">
                <a:solidFill>
                  <a:srgbClr val="C00000"/>
                </a:solidFill>
              </a:rPr>
              <a:t>【</a:t>
            </a:r>
            <a:r>
              <a:rPr lang="zh-CN" altLang="en-US" sz="2400">
                <a:solidFill>
                  <a:srgbClr val="C00000"/>
                </a:solidFill>
              </a:rPr>
              <a:t>错解</a:t>
            </a:r>
            <a:r>
              <a:rPr lang="en-US" altLang="zh-CN" sz="2400">
                <a:solidFill>
                  <a:srgbClr val="C00000"/>
                </a:solidFill>
              </a:rPr>
              <a:t>】</a:t>
            </a:r>
            <a:r>
              <a:rPr lang="zh-CN" altLang="en-US" sz="2400">
                <a:solidFill>
                  <a:srgbClr val="C00000"/>
                </a:solidFill>
              </a:rPr>
              <a:t>①②对，③错，选</a:t>
            </a:r>
            <a:r>
              <a:rPr lang="en-US" altLang="zh-CN" sz="2400">
                <a:solidFill>
                  <a:srgbClr val="C00000"/>
                </a:solidFill>
              </a:rPr>
              <a:t>C</a:t>
            </a:r>
            <a:endParaRPr lang="en-US" altLang="zh-CN" sz="2400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2" name="文本框 111"/>
              <p:cNvSpPr txBox="1"/>
              <p:nvPr/>
            </p:nvSpPr>
            <p:spPr>
              <a:xfrm>
                <a:off x="5128775" y="3203749"/>
                <a:ext cx="1055802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|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𝒂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|=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𝟎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12" name="文本框 1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8775" y="3203749"/>
                <a:ext cx="1055802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49" t="-47" r="-2617" b="15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3" name="文本框 112"/>
              <p:cNvSpPr txBox="1"/>
              <p:nvPr/>
            </p:nvSpPr>
            <p:spPr>
              <a:xfrm>
                <a:off x="6835097" y="3217559"/>
                <a:ext cx="590418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𝒂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=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13" name="文本框 1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097" y="3217559"/>
                <a:ext cx="590418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100" t="-4" r="-5085" b="111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文本框 26"/>
              <p:cNvSpPr txBox="1"/>
              <p:nvPr/>
            </p:nvSpPr>
            <p:spPr>
              <a:xfrm>
                <a:off x="8624926" y="3190011"/>
                <a:ext cx="1254574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|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𝒂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|=|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𝒃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|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27" name="文本框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4926" y="3190011"/>
                <a:ext cx="1254574" cy="369332"/>
              </a:xfrm>
              <a:prstGeom prst="rect">
                <a:avLst/>
              </a:prstGeom>
              <a:blipFill rotWithShape="1">
                <a:blip r:embed="rId7"/>
                <a:stretch>
                  <a:fillRect l="-28" t="-110" r="-2062" b="4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5" name="文本框 114"/>
              <p:cNvSpPr txBox="1"/>
              <p:nvPr/>
            </p:nvSpPr>
            <p:spPr>
              <a:xfrm>
                <a:off x="10386734" y="3190009"/>
                <a:ext cx="863441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𝒂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=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𝒃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15" name="文本框 1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86734" y="3190009"/>
                <a:ext cx="863441" cy="369332"/>
              </a:xfrm>
              <a:prstGeom prst="rect">
                <a:avLst/>
              </a:prstGeom>
              <a:blipFill rotWithShape="1">
                <a:blip r:embed="rId8"/>
                <a:stretch>
                  <a:fillRect l="-5" t="-109" r="-3323" b="4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6" name="文本框 115"/>
              <p:cNvSpPr txBox="1"/>
              <p:nvPr/>
            </p:nvSpPr>
            <p:spPr>
              <a:xfrm>
                <a:off x="2445601" y="3769425"/>
                <a:ext cx="934550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𝒂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       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𝒃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16" name="文本框 1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5601" y="3769425"/>
                <a:ext cx="934550" cy="369332"/>
              </a:xfrm>
              <a:prstGeom prst="rect">
                <a:avLst/>
              </a:prstGeom>
              <a:blipFill rotWithShape="1">
                <a:blip r:embed="rId9"/>
                <a:stretch>
                  <a:fillRect l="-23" t="-18" r="-3189" b="12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7" name="文本框 116"/>
              <p:cNvSpPr txBox="1"/>
              <p:nvPr/>
            </p:nvSpPr>
            <p:spPr>
              <a:xfrm>
                <a:off x="3984323" y="3740811"/>
                <a:ext cx="1254574" cy="369332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none" lIns="0" tIns="0" rIns="0" bIns="0" numCol="1" spcCol="38100" rtlCol="0" anchor="t">
                <a:spAutoFit/>
              </a:bodyPr>
              <a:lstStyle/>
              <a:p>
                <a:pPr defTabSz="1219200" latinLnBrk="1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|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𝒂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|=|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𝒃</m:t>
                      </m:r>
                      <m:r>
                        <a:rPr lang="en-US" altLang="zh-CN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sym typeface="Arial" panose="020B0604020202020204"/>
                        </a:rPr>
                        <m:t>|</m:t>
                      </m:r>
                    </m:oMath>
                  </m:oMathPara>
                </a14:m>
                <a:endParaRPr lang="zh-CN" altLang="en-US" sz="2400" b="1" i="1">
                  <a:solidFill>
                    <a:srgbClr val="000000"/>
                  </a:solidFill>
                  <a:sym typeface="Arial" panose="020B0604020202020204"/>
                </a:endParaRPr>
              </a:p>
            </p:txBody>
          </p:sp>
        </mc:Choice>
        <mc:Fallback>
          <p:sp>
            <p:nvSpPr>
              <p:cNvPr id="117" name="文本框 1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4323" y="3740811"/>
                <a:ext cx="1254574" cy="369332"/>
              </a:xfrm>
              <a:prstGeom prst="rect">
                <a:avLst/>
              </a:prstGeom>
              <a:blipFill rotWithShape="1">
                <a:blip r:embed="rId7"/>
                <a:stretch>
                  <a:fillRect l="-27" t="-7" r="-2063" b="115"/>
                </a:stretch>
              </a:blipFill>
              <a:ln w="12700" cap="flat">
                <a:noFill/>
                <a:miter lim="400000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8" name="直接箭头连接符 117"/>
          <p:cNvCxnSpPr/>
          <p:nvPr/>
        </p:nvCxnSpPr>
        <p:spPr>
          <a:xfrm>
            <a:off x="5238897" y="3203749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19" name="直接箭头连接符 118"/>
          <p:cNvCxnSpPr/>
          <p:nvPr/>
        </p:nvCxnSpPr>
        <p:spPr>
          <a:xfrm>
            <a:off x="6835098" y="3217559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1" name="直接箭头连接符 120"/>
          <p:cNvCxnSpPr/>
          <p:nvPr/>
        </p:nvCxnSpPr>
        <p:spPr>
          <a:xfrm>
            <a:off x="8742511" y="3190009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2" name="直接箭头连接符 121"/>
          <p:cNvCxnSpPr/>
          <p:nvPr/>
        </p:nvCxnSpPr>
        <p:spPr>
          <a:xfrm>
            <a:off x="9511062" y="3190009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3" name="直接箭头连接符 122"/>
          <p:cNvCxnSpPr/>
          <p:nvPr/>
        </p:nvCxnSpPr>
        <p:spPr>
          <a:xfrm>
            <a:off x="10386734" y="3203749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4" name="直接箭头连接符 123"/>
          <p:cNvCxnSpPr/>
          <p:nvPr/>
        </p:nvCxnSpPr>
        <p:spPr>
          <a:xfrm>
            <a:off x="10982324" y="3191136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5" name="直接箭头连接符 124"/>
          <p:cNvCxnSpPr/>
          <p:nvPr/>
        </p:nvCxnSpPr>
        <p:spPr>
          <a:xfrm>
            <a:off x="2513187" y="3770552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6" name="直接箭头连接符 125"/>
          <p:cNvCxnSpPr/>
          <p:nvPr/>
        </p:nvCxnSpPr>
        <p:spPr>
          <a:xfrm>
            <a:off x="3134811" y="3733587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7" name="直接箭头连接符 126"/>
          <p:cNvCxnSpPr/>
          <p:nvPr/>
        </p:nvCxnSpPr>
        <p:spPr>
          <a:xfrm>
            <a:off x="4104322" y="3733587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8" name="直接箭头连接符 127"/>
          <p:cNvCxnSpPr/>
          <p:nvPr/>
        </p:nvCxnSpPr>
        <p:spPr>
          <a:xfrm>
            <a:off x="4860882" y="3733587"/>
            <a:ext cx="267893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34" name="图片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921" y="4222927"/>
            <a:ext cx="525152" cy="4994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6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800" decel="10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5" grpId="0" bldLvl="0" animBg="1"/>
      <p:bldP spid="6" grpId="0" bldLvl="0" animBg="1"/>
      <p:bldP spid="8" grpId="0" bldLvl="0" animBg="1"/>
      <p:bldP spid="10" grpId="0" bldLvl="0" animBg="1"/>
      <p:bldP spid="12" grpId="0" bldLvl="0" animBg="1"/>
      <p:bldP spid="14" grpId="0" bldLvl="0" animBg="1"/>
      <p:bldP spid="16" grpId="0" bldLvl="0" animBg="1"/>
      <p:bldP spid="18" grpId="0" bldLvl="0" animBg="1"/>
      <p:bldP spid="20" grpId="0" bldLvl="0" animBg="1"/>
      <p:bldP spid="22" grpId="0" bldLvl="0" animBg="1"/>
      <p:bldP spid="26" grpId="0" bldLvl="0" animBg="1"/>
      <p:bldP spid="114" grpId="0" bldLvl="0" animBg="1"/>
      <p:bldP spid="77" grpId="0" bldLvl="0" animBg="1"/>
      <p:bldP spid="3" grpId="0" bldLvl="0" animBg="1"/>
      <p:bldP spid="24" grpId="0" bldLvl="0" animBg="1"/>
      <p:bldP spid="25" grpId="0" bldLvl="0" animBg="1"/>
      <p:bldP spid="112" grpId="0" bldLvl="0" animBg="1"/>
      <p:bldP spid="113" grpId="0" bldLvl="0" animBg="1"/>
      <p:bldP spid="27" grpId="0" bldLvl="0" animBg="1"/>
      <p:bldP spid="115" grpId="0" bldLvl="0" animBg="1"/>
      <p:bldP spid="116" grpId="0" bldLvl="0" animBg="1"/>
      <p:bldP spid="117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437782" y="3770753"/>
            <a:ext cx="10312399" cy="559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00050" algn="just">
              <a:lnSpc>
                <a:spcPct val="150000"/>
              </a:lnSpc>
              <a:tabLst>
                <a:tab pos="2430780" algn="l"/>
              </a:tabLst>
            </a:pPr>
            <a:r>
              <a:rPr lang="en-US" altLang="zh-CN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(1)</a:t>
            </a:r>
            <a:r>
              <a:rPr lang="zh-CN" altLang="en-US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不一定；</a:t>
            </a:r>
            <a:r>
              <a:rPr lang="en-US" altLang="zh-CN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(2)</a:t>
            </a:r>
            <a:r>
              <a:rPr lang="zh-CN" altLang="en-US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不一定；</a:t>
            </a:r>
            <a:r>
              <a:rPr lang="en-US" altLang="zh-CN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(3)</a:t>
            </a:r>
            <a:r>
              <a:rPr lang="zh-CN" altLang="en-US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零向量；</a:t>
            </a:r>
            <a:r>
              <a:rPr lang="en-US" altLang="zh-CN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(4)</a:t>
            </a:r>
            <a:r>
              <a:rPr lang="zh-CN" altLang="en-US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平行</a:t>
            </a:r>
            <a:r>
              <a:rPr lang="en-US" altLang="zh-CN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(</a:t>
            </a:r>
            <a:r>
              <a:rPr lang="zh-CN" altLang="en-US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共线</a:t>
            </a:r>
            <a:r>
              <a:rPr lang="en-US" altLang="zh-CN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)</a:t>
            </a:r>
            <a:r>
              <a:rPr lang="zh-CN" altLang="en-US" sz="2400" kern="100">
                <a:effectLst/>
                <a:latin typeface="宋体" panose="02010600030101010101" pitchFamily="2" charset="-122"/>
                <a:ea typeface="楷体" panose="02010609060101010101" pitchFamily="49" charset="-122"/>
                <a:cs typeface="Times New Roman" panose="02020603050405020304" charset="0"/>
              </a:rPr>
              <a:t>向量</a:t>
            </a:r>
            <a:endParaRPr lang="zh-CN" altLang="zh-CN" sz="1800" kern="100">
              <a:effectLst/>
              <a:highlight>
                <a:srgbClr val="FFFF00"/>
              </a:highlight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标题 1"/>
              <p:cNvSpPr txBox="1"/>
              <p:nvPr/>
            </p:nvSpPr>
            <p:spPr>
              <a:xfrm>
                <a:off x="574876" y="1325633"/>
                <a:ext cx="11042248" cy="3282646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8FA37E"/>
                </a:solidFill>
              </a:ln>
            </p:spPr>
            <p:txBody>
              <a:bodyPr vert="horz" lIns="91440" tIns="45720" rIns="91440" bIns="45720" rtlCol="0" anchor="ctr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【</a:t>
                </a:r>
                <a:r>
                  <a:rPr lang="zh-CN" altLang="en-US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例</a:t>
                </a:r>
                <a:r>
                  <a:rPr lang="en-US" altLang="zh-CN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1】</a:t>
                </a:r>
                <a:r>
                  <a:rPr lang="zh-CN" altLang="en-US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下列说法正确的是（       ）</a:t>
                </a:r>
                <a:endParaRPr lang="en-US" altLang="zh-CN" sz="2800" b="1" kern="100">
                  <a:solidFill>
                    <a:srgbClr val="7030A0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A.</a:t>
                </a:r>
                <a:r>
                  <a:rPr lang="zh-CN" altLang="en-US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𝑨𝑩</m:t>
                        </m:r>
                      </m:e>
                    </m:acc>
                    <m:r>
                      <a:rPr lang="zh-CN" altLang="en-US" sz="2800" b="1" i="1" kern="100" smtClean="0">
                        <a:solidFill>
                          <a:srgbClr val="7030A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∥</m:t>
                    </m:r>
                    <m:acc>
                      <m:accPr>
                        <m:chr m:val="⃗"/>
                        <m:ctrlPr>
                          <a:rPr lang="zh-CN" altLang="en-US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𝑪𝑫</m:t>
                        </m:r>
                      </m:e>
                    </m:acc>
                  </m:oMath>
                </a14:m>
                <a:r>
                  <a:rPr lang="zh-CN" altLang="en-US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就是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𝑨𝑩</m:t>
                        </m:r>
                      </m:e>
                    </m:acc>
                  </m:oMath>
                </a14:m>
                <a:r>
                  <a:rPr lang="zh-CN" altLang="en-US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所在的直线平行于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𝑪𝑫</m:t>
                        </m:r>
                      </m:e>
                    </m:acc>
                  </m:oMath>
                </a14:m>
                <a:r>
                  <a:rPr lang="zh-CN" altLang="en-US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所在的直线</a:t>
                </a:r>
                <a:endParaRPr lang="en-US" altLang="zh-CN" sz="2800" b="1" kern="100">
                  <a:solidFill>
                    <a:srgbClr val="7030A0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800" b="1" kern="100">
                    <a:solidFill>
                      <a:srgbClr val="7030A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B.</a:t>
                </a:r>
                <a:r>
                  <a:rPr lang="zh-CN" altLang="en-US" sz="2800" b="1" kern="100">
                    <a:solidFill>
                      <a:srgbClr val="7030A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长度相等的向量叫做相等向量</a:t>
                </a:r>
                <a:endParaRPr lang="en-US" altLang="zh-CN" sz="2800" b="1" kern="100">
                  <a:solidFill>
                    <a:srgbClr val="7030A0"/>
                  </a:solidFill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C.</a:t>
                </a:r>
                <a:r>
                  <a:rPr lang="zh-CN" altLang="en-US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𝒂</m:t>
                        </m:r>
                      </m:e>
                    </m:acc>
                    <m:r>
                      <a:rPr lang="en-US" altLang="zh-CN" sz="2800" b="1" i="1" kern="100" smtClean="0">
                        <a:solidFill>
                          <a:srgbClr val="7030A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𝒃</m:t>
                        </m:r>
                      </m:e>
                    </m:acc>
                    <m:r>
                      <a:rPr lang="en-US" altLang="zh-CN" sz="2800" b="1" i="1" kern="100" smtClean="0">
                        <a:solidFill>
                          <a:srgbClr val="7030A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,</m:t>
                    </m:r>
                    <m:acc>
                      <m:accPr>
                        <m:chr m:val="⃗"/>
                        <m:ctrlP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𝒃</m:t>
                        </m:r>
                      </m:e>
                    </m:acc>
                    <m:r>
                      <a:rPr lang="en-US" altLang="zh-CN" sz="2800" b="1" i="1" kern="100" smtClean="0">
                        <a:solidFill>
                          <a:srgbClr val="7030A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𝒄</m:t>
                        </m:r>
                      </m:e>
                    </m:acc>
                  </m:oMath>
                </a14:m>
                <a:r>
                  <a:rPr lang="en-US" altLang="zh-CN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,</a:t>
                </a:r>
                <a:r>
                  <a:rPr lang="zh-CN" altLang="en-US" sz="2800" b="1" kern="100">
                    <a:solidFill>
                      <a:srgbClr val="7030A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𝒂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7030A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𝒄</m:t>
                        </m:r>
                      </m:e>
                    </m:acc>
                  </m:oMath>
                </a14:m>
                <a:endParaRPr lang="en-US" altLang="zh-CN" sz="2800" b="1" kern="100">
                  <a:solidFill>
                    <a:srgbClr val="7030A0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800" b="1" kern="100">
                    <a:solidFill>
                      <a:srgbClr val="7030A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D.</a:t>
                </a:r>
                <a:r>
                  <a:rPr lang="zh-CN" altLang="en-US" sz="2800" b="1" kern="100">
                    <a:solidFill>
                      <a:srgbClr val="7030A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共线向量是在一条直线上的向量</a:t>
                </a:r>
                <a:endParaRPr lang="zh-CN" altLang="en-US" sz="2800" b="1" kern="100">
                  <a:solidFill>
                    <a:srgbClr val="7030A0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</p:txBody>
          </p:sp>
        </mc:Choice>
        <mc:Fallback>
          <p:sp>
            <p:nvSpPr>
              <p:cNvPr id="9" name="标题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76" y="1325633"/>
                <a:ext cx="11042248" cy="3282646"/>
              </a:xfrm>
              <a:prstGeom prst="rect">
                <a:avLst/>
              </a:prstGeom>
              <a:blipFill rotWithShape="1">
                <a:blip r:embed="rId2"/>
                <a:stretch>
                  <a:fillRect l="-48" t="-2236" r="-42" b="-2241"/>
                </a:stretch>
              </a:blipFill>
              <a:ln>
                <a:solidFill>
                  <a:srgbClr val="8FA37E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文本框 11"/>
          <p:cNvSpPr txBox="1"/>
          <p:nvPr/>
        </p:nvSpPr>
        <p:spPr>
          <a:xfrm>
            <a:off x="858480" y="3356481"/>
            <a:ext cx="7985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 b="1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√</a:t>
            </a:r>
            <a:endParaRPr lang="en-US" altLang="zh-CN" sz="3600" b="1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4876" y="4816870"/>
            <a:ext cx="11042248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/>
              <a:t>分析：</a:t>
            </a:r>
            <a:r>
              <a:rPr lang="zh-CN" altLang="zh-CN" sz="2400"/>
              <a:t>根据共线向量的定义可判断</a:t>
            </a:r>
            <a:r>
              <a:rPr lang="en-US" altLang="zh-CN" sz="2400"/>
              <a:t>A</a:t>
            </a:r>
            <a:r>
              <a:rPr lang="zh-CN" altLang="zh-CN" sz="2400"/>
              <a:t>，</a:t>
            </a:r>
            <a:r>
              <a:rPr lang="en-US" altLang="zh-CN" sz="2400"/>
              <a:t>D</a:t>
            </a:r>
            <a:r>
              <a:rPr lang="zh-CN" altLang="zh-CN" sz="2400"/>
              <a:t>；由相等向量的定义可判断</a:t>
            </a:r>
            <a:r>
              <a:rPr lang="en-US" altLang="zh-CN" sz="2400"/>
              <a:t>B</a:t>
            </a:r>
            <a:r>
              <a:rPr lang="zh-CN" altLang="zh-CN" sz="2400"/>
              <a:t>，</a:t>
            </a:r>
            <a:r>
              <a:rPr lang="en-US" altLang="zh-CN" sz="2400"/>
              <a:t>C</a:t>
            </a:r>
            <a:r>
              <a:rPr lang="zh-CN" altLang="zh-CN" sz="2400"/>
              <a:t>；进而可得正确选项</a:t>
            </a:r>
            <a:r>
              <a:rPr lang="en-US" altLang="zh-CN" sz="2400"/>
              <a:t>.</a:t>
            </a:r>
            <a:endParaRPr lang="zh-CN" altLang="zh-CN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标题 1"/>
              <p:cNvSpPr txBox="1"/>
              <p:nvPr/>
            </p:nvSpPr>
            <p:spPr>
              <a:xfrm>
                <a:off x="440690" y="1238250"/>
                <a:ext cx="11042015" cy="302260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rgbClr val="8FA37E"/>
                </a:solidFill>
              </a:ln>
            </p:spPr>
            <p:txBody>
              <a:bodyPr vert="horz" lIns="91440" tIns="45720" rIns="91440" bIns="45720" rtlCol="0" anchor="ctr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【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例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2】(2020·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全国高一专题练习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)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某人从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A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点出发向东走了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5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米到达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B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点，然后改变方向沿东北方向走了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10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800" b="1" i="1" kern="100" smtClean="0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radPr>
                      <m:deg/>
                      <m:e>
                        <m:r>
                          <a:rPr lang="en-US" altLang="zh-CN" sz="2800" b="1" i="1" kern="100" smtClean="0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 米到达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C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点，到达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C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点后又改变方向向西走了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10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米到达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D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点．</a:t>
                </a:r>
                <a:endParaRPr lang="zh-CN" altLang="en-US" sz="2800" b="1" kern="100">
                  <a:solidFill>
                    <a:srgbClr val="0070C0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(1)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作出向量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AB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BC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CD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 ；</a:t>
                </a:r>
                <a:endParaRPr lang="zh-CN" altLang="en-US" sz="2800" b="1" kern="100">
                  <a:solidFill>
                    <a:srgbClr val="0070C0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(2)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求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AD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  的模．</a:t>
                </a:r>
                <a:endParaRPr lang="zh-CN" altLang="en-US" sz="2800" b="1" kern="100">
                  <a:solidFill>
                    <a:srgbClr val="0070C0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</p:txBody>
          </p:sp>
        </mc:Choice>
        <mc:Fallback>
          <p:sp>
            <p:nvSpPr>
              <p:cNvPr id="3" name="标题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90" y="1238250"/>
                <a:ext cx="11042015" cy="3022600"/>
              </a:xfrm>
              <a:prstGeom prst="rect">
                <a:avLst/>
              </a:prstGeom>
              <a:blipFill rotWithShape="1">
                <a:blip r:embed="rId2"/>
                <a:stretch>
                  <a:fillRect l="-46" t="-3193" r="-40" b="-3214"/>
                </a:stretch>
              </a:blipFill>
              <a:ln>
                <a:solidFill>
                  <a:srgbClr val="8FA37E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直接箭头连接符 4"/>
          <p:cNvCxnSpPr/>
          <p:nvPr/>
        </p:nvCxnSpPr>
        <p:spPr>
          <a:xfrm>
            <a:off x="2821156" y="3042748"/>
            <a:ext cx="347712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6" name="直接箭头连接符 5"/>
          <p:cNvCxnSpPr/>
          <p:nvPr/>
        </p:nvCxnSpPr>
        <p:spPr>
          <a:xfrm>
            <a:off x="3596069" y="3042748"/>
            <a:ext cx="347712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8" name="直接箭头连接符 7"/>
          <p:cNvCxnSpPr/>
          <p:nvPr/>
        </p:nvCxnSpPr>
        <p:spPr>
          <a:xfrm>
            <a:off x="4371652" y="3042748"/>
            <a:ext cx="347712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0" name="直接箭头连接符 9"/>
          <p:cNvCxnSpPr/>
          <p:nvPr/>
        </p:nvCxnSpPr>
        <p:spPr>
          <a:xfrm>
            <a:off x="1774302" y="3689834"/>
            <a:ext cx="347712" cy="0"/>
          </a:xfrm>
          <a:prstGeom prst="straightConnector1">
            <a:avLst/>
          </a:prstGeom>
          <a:noFill/>
          <a:ln w="19050" cap="flat">
            <a:solidFill>
              <a:srgbClr val="C00000"/>
            </a:solidFill>
            <a:prstDash val="solid"/>
            <a:miter lim="800000"/>
            <a:tailEnd type="triangle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文本框 10"/>
              <p:cNvSpPr txBox="1"/>
              <p:nvPr/>
            </p:nvSpPr>
            <p:spPr>
              <a:xfrm>
                <a:off x="524772" y="4501008"/>
                <a:ext cx="11042248" cy="214122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10000"/>
                  </a:lnSpc>
                </a:pPr>
                <a:r>
                  <a:rPr lang="zh-CN" altLang="en-US" sz="2400"/>
                  <a:t>解析：（</a:t>
                </a:r>
                <a:r>
                  <a:rPr lang="en-US" altLang="zh-CN" sz="2400"/>
                  <a:t>1</a:t>
                </a:r>
                <a:r>
                  <a:rPr lang="zh-CN" altLang="en-US" sz="2400"/>
                  <a:t>）如图所示；</a:t>
                </a:r>
                <a:endParaRPr lang="en-US" altLang="zh-CN" sz="2400"/>
              </a:p>
              <a:p>
                <a:pPr>
                  <a:lnSpc>
                    <a:spcPct val="110000"/>
                  </a:lnSpc>
                </a:pPr>
                <a:r>
                  <a:rPr lang="en-US" altLang="zh-CN" sz="2400"/>
                  <a:t>(2)</a:t>
                </a:r>
                <a:r>
                  <a:rPr lang="zh-CN" altLang="en-US" sz="2400"/>
                  <a:t>由题意得，△</a:t>
                </a:r>
                <a:r>
                  <a:rPr lang="en-US" altLang="zh-CN" sz="2400"/>
                  <a:t>BCD</a:t>
                </a:r>
                <a:r>
                  <a:rPr lang="zh-CN" altLang="en-US" sz="2400"/>
                  <a:t>是直角三角形，其中∠</a:t>
                </a:r>
                <a:r>
                  <a:rPr lang="en-US" altLang="zh-CN" sz="2400"/>
                  <a:t>BDC</a:t>
                </a:r>
                <a:r>
                  <a:rPr lang="zh-CN" altLang="en-US" sz="2400"/>
                  <a:t>＝</a:t>
                </a:r>
                <a:r>
                  <a:rPr lang="en-US" altLang="zh-CN" sz="2400"/>
                  <a:t>90°</a:t>
                </a:r>
                <a:r>
                  <a:rPr lang="zh-CN" altLang="en-US" sz="2400"/>
                  <a:t>，</a:t>
                </a:r>
                <a:r>
                  <a:rPr lang="en-US" altLang="zh-CN" sz="2400"/>
                  <a:t>BC</a:t>
                </a:r>
                <a:r>
                  <a:rPr lang="zh-CN" altLang="en-US" sz="2400"/>
                  <a:t>＝</a:t>
                </a:r>
                <a:r>
                  <a:rPr lang="en-US" altLang="zh-CN" sz="2400"/>
                  <a:t>10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sz="2400"/>
                  <a:t>  </a:t>
                </a:r>
                <a:r>
                  <a:rPr lang="zh-CN" altLang="en-US" sz="2400"/>
                  <a:t>米，</a:t>
                </a:r>
                <a:r>
                  <a:rPr lang="en-US" altLang="zh-CN" sz="2400"/>
                  <a:t>CD</a:t>
                </a:r>
                <a:r>
                  <a:rPr lang="zh-CN" altLang="en-US" sz="2400"/>
                  <a:t>＝</a:t>
                </a:r>
                <a:r>
                  <a:rPr lang="en-US" altLang="zh-CN" sz="2400"/>
                  <a:t>10</a:t>
                </a:r>
                <a:r>
                  <a:rPr lang="zh-CN" altLang="en-US" sz="2400"/>
                  <a:t>米，</a:t>
                </a:r>
                <a:endParaRPr lang="zh-CN" altLang="en-US" sz="2400"/>
              </a:p>
              <a:p>
                <a:pPr>
                  <a:lnSpc>
                    <a:spcPct val="110000"/>
                  </a:lnSpc>
                </a:pPr>
                <a:r>
                  <a:rPr lang="zh-CN" altLang="en-US" sz="2400"/>
                  <a:t>所以</a:t>
                </a:r>
                <a:r>
                  <a:rPr lang="en-US" altLang="zh-CN" sz="2400"/>
                  <a:t>BD</a:t>
                </a:r>
                <a:r>
                  <a:rPr lang="zh-CN" altLang="en-US" sz="2400"/>
                  <a:t>＝</a:t>
                </a:r>
                <a:r>
                  <a:rPr lang="en-US" altLang="zh-CN" sz="2400"/>
                  <a:t>10</a:t>
                </a:r>
                <a:r>
                  <a:rPr lang="zh-CN" altLang="en-US" sz="2400"/>
                  <a:t>米．</a:t>
                </a:r>
                <a:endParaRPr lang="en-US" altLang="zh-CN" sz="2400"/>
              </a:p>
              <a:p>
                <a:pPr>
                  <a:lnSpc>
                    <a:spcPct val="110000"/>
                  </a:lnSpc>
                </a:pPr>
                <a:r>
                  <a:rPr lang="zh-CN" altLang="en-US" sz="2400"/>
                  <a:t>△</a:t>
                </a:r>
                <a:r>
                  <a:rPr lang="en-US" altLang="zh-CN" sz="2400"/>
                  <a:t>ABD</a:t>
                </a:r>
                <a:r>
                  <a:rPr lang="zh-CN" altLang="en-US" sz="2400"/>
                  <a:t>是直角三角形，其中∠</a:t>
                </a:r>
                <a:r>
                  <a:rPr lang="en-US" altLang="zh-CN" sz="2400"/>
                  <a:t>ABD</a:t>
                </a:r>
                <a:r>
                  <a:rPr lang="zh-CN" altLang="en-US" sz="2400"/>
                  <a:t>＝</a:t>
                </a:r>
                <a:r>
                  <a:rPr lang="en-US" altLang="zh-CN" sz="2400"/>
                  <a:t>90°</a:t>
                </a:r>
                <a:r>
                  <a:rPr lang="zh-CN" altLang="en-US" sz="2400"/>
                  <a:t>，</a:t>
                </a:r>
                <a:r>
                  <a:rPr lang="en-US" altLang="zh-CN" sz="2400"/>
                  <a:t>AB</a:t>
                </a:r>
                <a:r>
                  <a:rPr lang="zh-CN" altLang="en-US" sz="2400"/>
                  <a:t>＝</a:t>
                </a:r>
                <a:r>
                  <a:rPr lang="en-US" altLang="zh-CN" sz="2400"/>
                  <a:t>5</a:t>
                </a:r>
                <a:r>
                  <a:rPr lang="zh-CN" altLang="en-US" sz="2400"/>
                  <a:t>米，</a:t>
                </a:r>
                <a:r>
                  <a:rPr lang="en-US" altLang="zh-CN" sz="2400"/>
                  <a:t>BD</a:t>
                </a:r>
                <a:r>
                  <a:rPr lang="zh-CN" altLang="en-US" sz="2400"/>
                  <a:t>＝</a:t>
                </a:r>
                <a:r>
                  <a:rPr lang="en-US" altLang="zh-CN" sz="2400"/>
                  <a:t>10</a:t>
                </a:r>
                <a:r>
                  <a:rPr lang="zh-CN" altLang="en-US" sz="2400"/>
                  <a:t>米，</a:t>
                </a:r>
                <a:endParaRPr lang="en-US" altLang="zh-CN" sz="2400"/>
              </a:p>
              <a:p>
                <a:pPr>
                  <a:lnSpc>
                    <a:spcPct val="110000"/>
                  </a:lnSpc>
                </a:pPr>
                <a:r>
                  <a:rPr lang="zh-CN" altLang="en-US" sz="2400"/>
                  <a:t>所以</a:t>
                </a:r>
                <a:r>
                  <a:rPr lang="en-US" altLang="zh-CN" sz="2400"/>
                  <a:t>AD</a:t>
                </a:r>
                <a:r>
                  <a:rPr lang="zh-CN" altLang="en-US" sz="2400"/>
                  <a:t>＝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zh-CN" altLang="en-US" sz="2400"/>
                  <a:t> ＝</a:t>
                </a:r>
                <a:r>
                  <a:rPr lang="en-US" altLang="zh-CN" sz="2400"/>
                  <a:t>5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zh-CN" altLang="en-US" sz="2400"/>
                  <a:t> </a:t>
                </a:r>
                <a:r>
                  <a:rPr lang="en-US" altLang="zh-CN" sz="2400"/>
                  <a:t>(</a:t>
                </a:r>
                <a:r>
                  <a:rPr lang="zh-CN" altLang="en-US" sz="2400"/>
                  <a:t>米</a:t>
                </a:r>
                <a:r>
                  <a:rPr lang="en-US" altLang="zh-CN" sz="2400"/>
                  <a:t>)</a:t>
                </a:r>
                <a:r>
                  <a:rPr lang="zh-CN" altLang="en-US" sz="2400"/>
                  <a:t>，</a:t>
                </a:r>
                <a:endParaRPr lang="zh-CN" altLang="en-US" sz="2400"/>
              </a:p>
            </p:txBody>
          </p:sp>
        </mc:Choice>
        <mc:Fallback>
          <p:sp>
            <p:nvSpPr>
              <p:cNvPr id="11" name="文本框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772" y="4501008"/>
                <a:ext cx="11042248" cy="2141220"/>
              </a:xfrm>
              <a:prstGeom prst="rect">
                <a:avLst/>
              </a:prstGeom>
              <a:blipFill rotWithShape="1">
                <a:blip r:embed="rId3"/>
                <a:stretch>
                  <a:fillRect l="-2" t="-6" r="4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1525" y="2467610"/>
            <a:ext cx="2912110" cy="21151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标题 1"/>
              <p:cNvSpPr txBox="1"/>
              <p:nvPr/>
            </p:nvSpPr>
            <p:spPr>
              <a:xfrm>
                <a:off x="483235" y="1217930"/>
                <a:ext cx="11042015" cy="2648585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8FA37E"/>
                </a:solidFill>
              </a:ln>
            </p:spPr>
            <p:txBody>
              <a:bodyPr vert="horz" lIns="91440" tIns="45720" rIns="91440" bIns="45720" rtlCol="0" anchor="ctr">
                <a:normAutofit lnSpcReduction="10000"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400" kern="1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【</a:t>
                </a:r>
                <a:r>
                  <a:rPr lang="zh-CN" altLang="en-US" sz="2400" kern="1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例</a:t>
                </a:r>
                <a:r>
                  <a:rPr lang="en-US" altLang="zh-CN" sz="2400" kern="1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3】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如图所示，△</a:t>
                </a: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ABC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的三边均不相等，</a:t>
                </a: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E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F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D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分别是</a:t>
                </a: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AC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AB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</a:t>
                </a: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BC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的中点</a:t>
                </a: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.</a:t>
                </a:r>
                <a:endParaRPr lang="en-US" altLang="zh-CN" sz="2400" kern="100">
                  <a:solidFill>
                    <a:schemeClr val="tx1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(1)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写出与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400" i="1" kern="1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400" b="0" i="1" kern="1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𝐸𝐹</m:t>
                        </m:r>
                      </m:e>
                    </m:acc>
                  </m:oMath>
                </a14:m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共线的向量；</a:t>
                </a:r>
                <a:endParaRPr lang="zh-CN" altLang="en-US" sz="2400" kern="100">
                  <a:solidFill>
                    <a:schemeClr val="tx1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(2)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写出模与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400" i="1" kern="1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400" b="0" i="1" kern="1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𝐸𝐹</m:t>
                        </m:r>
                      </m:e>
                    </m:acc>
                  </m:oMath>
                </a14:m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的模相等的向量；</a:t>
                </a:r>
                <a:endParaRPr lang="zh-CN" altLang="en-US" sz="2400" kern="100">
                  <a:solidFill>
                    <a:schemeClr val="tx1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50000"/>
                  </a:lnSpc>
                </a:pP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(3)</a:t>
                </a:r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写出与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400" i="1" kern="1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400" b="0" i="1" kern="10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𝐸𝐹</m:t>
                        </m:r>
                      </m:e>
                    </m:acc>
                  </m:oMath>
                </a14:m>
                <a:r>
                  <a:rPr lang="zh-CN" altLang="en-US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相等的向量</a:t>
                </a:r>
                <a:r>
                  <a:rPr lang="en-US" altLang="zh-CN" sz="2400" kern="100">
                    <a:solidFill>
                      <a:schemeClr val="tx1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.</a:t>
                </a:r>
                <a:endParaRPr lang="en-US" altLang="zh-CN" sz="2400" kern="100">
                  <a:solidFill>
                    <a:schemeClr val="tx1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</p:txBody>
          </p:sp>
        </mc:Choice>
        <mc:Fallback>
          <p:sp>
            <p:nvSpPr>
              <p:cNvPr id="9" name="标题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35" y="1217930"/>
                <a:ext cx="11042015" cy="2648585"/>
              </a:xfrm>
              <a:prstGeom prst="rect">
                <a:avLst/>
              </a:prstGeom>
              <a:blipFill rotWithShape="1">
                <a:blip r:embed="rId2"/>
                <a:stretch>
                  <a:fillRect l="-46" t="-192" r="-40" b="-168"/>
                </a:stretch>
              </a:blipFill>
              <a:ln>
                <a:solidFill>
                  <a:srgbClr val="8FA37E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2" name="文本框 31"/>
              <p:cNvSpPr txBox="1"/>
              <p:nvPr/>
            </p:nvSpPr>
            <p:spPr>
              <a:xfrm>
                <a:off x="483326" y="4273718"/>
                <a:ext cx="11042248" cy="1529715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marL="514350" indent="-514350">
                  <a:lnSpc>
                    <a:spcPct val="120000"/>
                  </a:lnSpc>
                  <a:buAutoNum type="arabicParenBoth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80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𝐹𝐸</m:t>
                        </m:r>
                      </m:e>
                    </m:acc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𝐵𝐶</m:t>
                        </m:r>
                      </m:e>
                    </m:acc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𝐶𝐵</m:t>
                        </m:r>
                      </m:e>
                    </m:acc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𝐵𝐷</m:t>
                        </m:r>
                      </m:e>
                    </m:acc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𝐷𝐵</m:t>
                        </m:r>
                      </m:e>
                    </m:acc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𝐷𝐶</m:t>
                        </m:r>
                      </m:e>
                    </m:acc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𝐶𝐷</m:t>
                        </m:r>
                      </m:e>
                    </m:acc>
                  </m:oMath>
                </a14:m>
                <a:endParaRPr lang="en-US" altLang="zh-CN" sz="2800" kern="100">
                  <a:solidFill>
                    <a:schemeClr val="tx1">
                      <a:lumMod val="95000"/>
                      <a:lumOff val="5000"/>
                    </a:schemeClr>
                  </a:solidFill>
                  <a:latin typeface="楷体" panose="02010609060101010101" pitchFamily="49" charset="-122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marL="514350" indent="-514350">
                  <a:lnSpc>
                    <a:spcPct val="120000"/>
                  </a:lnSpc>
                  <a:buAutoNum type="arabicParenBoth"/>
                </a:pPr>
                <a:r>
                  <a:rPr lang="en-US" altLang="zh-CN" sz="2800" kern="10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𝐹𝐸</m:t>
                        </m:r>
                      </m:e>
                    </m:acc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𝐵𝐷</m:t>
                        </m:r>
                      </m:e>
                    </m:acc>
                    <m:r>
                      <a:rPr lang="zh-CN" altLang="en-US" sz="2800" i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𝐷𝐵</m:t>
                        </m:r>
                      </m:e>
                    </m:acc>
                    <m:r>
                      <a:rPr lang="zh-CN" altLang="en-US" sz="2800" i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𝐷𝐶</m:t>
                        </m:r>
                      </m:e>
                    </m:acc>
                    <m:r>
                      <a:rPr lang="zh-CN" altLang="en-US" sz="2800" i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𝐶𝐷</m:t>
                        </m:r>
                      </m:e>
                    </m:acc>
                  </m:oMath>
                </a14:m>
                <a:endParaRPr lang="en-US" altLang="zh-CN" sz="2800" i="1" kern="100">
                  <a:solidFill>
                    <a:schemeClr val="tx1">
                      <a:lumMod val="95000"/>
                      <a:lumOff val="5000"/>
                    </a:schemeClr>
                  </a:solidFill>
                  <a:latin typeface="Cambria Math" panose="02040503050406030204" pitchFamily="18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marL="514350" indent="-514350">
                  <a:buAutoNum type="arabicParenBoth"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𝐷𝐵</m:t>
                        </m:r>
                      </m:e>
                    </m:acc>
                    <m:r>
                      <a:rPr lang="zh-CN" altLang="en-US" sz="2800" i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、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𝐶𝐷</m:t>
                        </m:r>
                      </m:e>
                    </m:acc>
                  </m:oMath>
                </a14:m>
                <a:endParaRPr lang="en-US" altLang="zh-CN" sz="28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>
          <p:sp>
            <p:nvSpPr>
              <p:cNvPr id="32" name="文本框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26" y="4273718"/>
                <a:ext cx="11042248" cy="1529715"/>
              </a:xfrm>
              <a:prstGeom prst="rect">
                <a:avLst/>
              </a:prstGeom>
              <a:blipFill rotWithShape="1">
                <a:blip r:embed="rId3"/>
                <a:stretch>
                  <a:fillRect l="-1" t="-11" r="3" b="1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图片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7725" y="1879600"/>
            <a:ext cx="3072130" cy="2974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标题 1"/>
              <p:cNvSpPr txBox="1"/>
              <p:nvPr/>
            </p:nvSpPr>
            <p:spPr>
              <a:xfrm>
                <a:off x="574675" y="1031875"/>
                <a:ext cx="11042015" cy="3841115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rgbClr val="8FA37E"/>
                </a:solidFill>
              </a:ln>
            </p:spPr>
            <p:txBody>
              <a:bodyPr vert="horz" lIns="91440" tIns="45720" rIns="91440" bIns="45720" rtlCol="0" anchor="ctr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indent="400050" algn="just">
                  <a:lnSpc>
                    <a:spcPct val="130000"/>
                  </a:lnSpc>
                </a:pP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【</a:t>
                </a:r>
                <a:r>
                  <a:rPr lang="zh-CN" altLang="en-US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例</a:t>
                </a:r>
                <a:r>
                  <a:rPr lang="en-US" altLang="zh-CN" sz="2800" b="1" kern="100">
                    <a:solidFill>
                      <a:srgbClr val="0070C0"/>
                    </a:solidFill>
                    <a:effectLst/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4】</a:t>
                </a:r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给出下列命题：</a:t>
                </a:r>
                <a:endParaRPr lang="zh-CN" altLang="en-US" sz="2800" b="1" kern="100">
                  <a:solidFill>
                    <a:srgbClr val="0070C0"/>
                  </a:solidFill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marL="0" lvl="0" indent="400050" algn="just">
                  <a:lnSpc>
                    <a:spcPct val="130000"/>
                  </a:lnSpc>
                  <a:buNone/>
                </a:pPr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①若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𝒂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en-US" altLang="zh-CN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  <a:sym typeface="+mn-ea"/>
                  </a:rPr>
                  <a:t>∥</a:t>
                </a:r>
                <a:r>
                  <a:rPr lang="zh-CN" altLang="en-US" sz="2800" b="1" kern="100">
                    <a:solidFill>
                      <a:srgbClr val="0070C0"/>
                    </a:solidFill>
                    <a:ea typeface="宋体" panose="02010600030101010101" pitchFamily="2" charset="-122"/>
                    <a:cs typeface="Times New Roman" panose="02020603050405020304" charset="0"/>
                    <a:sym typeface="+mn-ea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𝒃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𝒂</m:t>
                        </m:r>
                      </m:e>
                    </m:acc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𝒃</m:t>
                        </m:r>
                      </m:e>
                    </m:acc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的方向相同或相反；</a:t>
                </a:r>
                <a:endParaRPr lang="zh-CN" altLang="en-US" sz="2800" b="1" kern="100">
                  <a:solidFill>
                    <a:srgbClr val="0070C0"/>
                  </a:solidFill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30000"/>
                  </a:lnSpc>
                </a:pPr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②若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𝒂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en-US" altLang="zh-CN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∥</a:t>
                </a:r>
                <a:r>
                  <a:rPr lang="zh-CN" altLang="en-US" sz="2800" b="1" kern="100">
                    <a:solidFill>
                      <a:srgbClr val="0070C0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𝒃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  <m:r>
                      <a:rPr lang="en-US" altLang="zh-CN" sz="2800" b="1" i="0" kern="10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,</m:t>
                    </m:r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𝒃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en-US" altLang="zh-CN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∥</a:t>
                </a:r>
                <a:r>
                  <a:rPr lang="zh-CN" altLang="en-US" sz="2800" b="1" kern="100">
                    <a:solidFill>
                      <a:srgbClr val="0070C0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𝒄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𝒂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en-US" altLang="zh-CN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∥</a:t>
                </a:r>
                <a:r>
                  <a:rPr lang="zh-CN" altLang="en-US" sz="2800" b="1" kern="100">
                    <a:solidFill>
                      <a:srgbClr val="0070C0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𝒄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；</a:t>
                </a:r>
                <a:endParaRPr lang="zh-CN" altLang="en-US" sz="2800" b="1" kern="100">
                  <a:solidFill>
                    <a:srgbClr val="0070C0"/>
                  </a:solidFill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30000"/>
                  </a:lnSpc>
                </a:pPr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③若两个模相等的向量互相平行，则这两个向量相等；</a:t>
                </a:r>
                <a:endParaRPr lang="zh-CN" altLang="en-US" sz="2800" b="1" kern="100">
                  <a:solidFill>
                    <a:srgbClr val="0070C0"/>
                  </a:solidFill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30000"/>
                  </a:lnSpc>
                </a:pPr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④若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𝒂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＝</a:t>
                </a:r>
                <a:r>
                  <a:rPr lang="zh-CN" altLang="en-US" sz="2800" b="1" kern="100">
                    <a:solidFill>
                      <a:srgbClr val="0070C0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𝒃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</a:t>
                </a:r>
                <a:r>
                  <a:rPr lang="zh-CN" altLang="en-US" sz="2800" b="1" kern="100">
                    <a:solidFill>
                      <a:srgbClr val="0070C0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𝒃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＝</a:t>
                </a:r>
                <a:r>
                  <a:rPr lang="zh-CN" altLang="en-US" sz="2800" b="1" kern="100">
                    <a:solidFill>
                      <a:srgbClr val="0070C0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𝒄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𝒂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＝</a:t>
                </a:r>
                <a:r>
                  <a:rPr lang="zh-CN" altLang="en-US" sz="2800" b="1" kern="100">
                    <a:solidFill>
                      <a:srgbClr val="0070C0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1" i="1" kern="10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𝒄</m:t>
                        </m:r>
                      </m:e>
                    </m:acc>
                    <m:r>
                      <a:rPr lang="en-US" altLang="zh-CN" sz="2800" b="1" i="1" kern="10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，</a:t>
                </a:r>
                <a:endParaRPr lang="zh-CN" altLang="en-US" sz="2800" b="1" kern="100">
                  <a:solidFill>
                    <a:srgbClr val="0070C0"/>
                  </a:solidFill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  <a:p>
                <a:pPr indent="400050" algn="just">
                  <a:lnSpc>
                    <a:spcPct val="130000"/>
                  </a:lnSpc>
                </a:pPr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其中正确的是</a:t>
                </a:r>
                <a:r>
                  <a:rPr lang="en-US" altLang="zh-CN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________.(</a:t>
                </a:r>
                <a:r>
                  <a:rPr lang="zh-CN" altLang="en-US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填序号</a:t>
                </a:r>
                <a:r>
                  <a:rPr lang="en-US" altLang="zh-CN" sz="2800" b="1" kern="100">
                    <a:solidFill>
                      <a:srgbClr val="0070C0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)</a:t>
                </a:r>
                <a:endParaRPr lang="en-US" altLang="zh-CN" sz="2800" b="1" kern="100">
                  <a:solidFill>
                    <a:srgbClr val="0070C0"/>
                  </a:solidFill>
                  <a:effectLst/>
                  <a:latin typeface="Calibri" panose="020F0502020204030204" charset="0"/>
                  <a:ea typeface="宋体" panose="02010600030101010101" pitchFamily="2" charset="-122"/>
                  <a:cs typeface="Times New Roman" panose="02020603050405020304" charset="0"/>
                </a:endParaRPr>
              </a:p>
            </p:txBody>
          </p:sp>
        </mc:Choice>
        <mc:Fallback>
          <p:sp>
            <p:nvSpPr>
              <p:cNvPr id="9" name="标题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675" y="1031875"/>
                <a:ext cx="11042015" cy="3841115"/>
              </a:xfrm>
              <a:prstGeom prst="rect">
                <a:avLst/>
              </a:prstGeom>
              <a:blipFill rotWithShape="1">
                <a:blip r:embed="rId2"/>
                <a:stretch>
                  <a:fillRect l="-46" t="-132" r="-40" b="-116"/>
                </a:stretch>
              </a:blipFill>
              <a:ln>
                <a:solidFill>
                  <a:srgbClr val="8FA37E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文本框 2"/>
          <p:cNvSpPr txBox="1"/>
          <p:nvPr/>
        </p:nvSpPr>
        <p:spPr>
          <a:xfrm>
            <a:off x="3595005" y="4032250"/>
            <a:ext cx="5458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C00000"/>
                </a:solidFill>
              </a:rPr>
              <a:t>④</a:t>
            </a:r>
            <a:endParaRPr lang="zh-CN" altLang="en-US" sz="3200" b="1">
              <a:solidFill>
                <a:srgbClr val="C0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文本框 9"/>
              <p:cNvSpPr txBox="1"/>
              <p:nvPr/>
            </p:nvSpPr>
            <p:spPr>
              <a:xfrm>
                <a:off x="574876" y="4883284"/>
                <a:ext cx="11042248" cy="1512337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kern="10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【</a:t>
                </a:r>
                <a:r>
                  <a:rPr lang="zh-CN" altLang="en-US" sz="2800" kern="10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解析</a:t>
                </a:r>
                <a:r>
                  <a:rPr lang="en-US" altLang="zh-CN" sz="2800" kern="10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】</a:t>
                </a:r>
                <a:r>
                  <a:rPr lang="zh-CN" altLang="en-US" sz="2800" kern="100">
                    <a:solidFill>
                      <a:schemeClr val="tx1">
                        <a:lumMod val="95000"/>
                        <a:lumOff val="5000"/>
                      </a:schemeClr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①零向量与任意向量平行，且零向量的方向是任意的，所以若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altLang="zh-CN" sz="280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𝑏</m:t>
                        </m:r>
                      </m:e>
                    </m:acc>
                    <m:r>
                      <a:rPr lang="en-US" altLang="zh-CN" sz="2800" b="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=</m:t>
                    </m:r>
                    <m:r>
                      <a:rPr lang="en-US" altLang="zh-CN" sz="2800" b="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0</m:t>
                    </m:r>
                    <m:r>
                      <a:rPr lang="zh-CN" altLang="en-US" sz="2800" i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时</m:t>
                    </m:r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可判断</m:t>
                    </m:r>
                    <m:r>
                      <a:rPr lang="zh-CN" altLang="en-US" sz="2800" i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；</m:t>
                    </m:r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②</m:t>
                    </m:r>
                    <m:r>
                      <a:rPr lang="zh-CN" altLang="en-US" sz="2800" i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若</m:t>
                    </m:r>
                    <m:acc>
                      <m:accPr>
                        <m:chr m:val="⃗"/>
                        <m:ctrlPr>
                          <a:rPr lang="en-US" altLang="zh-CN" sz="2800" i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b="0" i="1" kern="100" smtClean="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𝑏</m:t>
                        </m:r>
                      </m:e>
                    </m:acc>
                    <m:r>
                      <a:rPr lang="en-US" altLang="zh-CN" sz="2800" b="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=</m:t>
                    </m:r>
                    <m:r>
                      <a:rPr lang="en-US" altLang="zh-CN" sz="2800" b="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0</m:t>
                    </m:r>
                    <m:r>
                      <a:rPr lang="en-US" altLang="zh-CN" sz="2800" b="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,</m:t>
                    </m:r>
                    <m:r>
                      <a:rPr lang="zh-CN" altLang="en-US" sz="2800" i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可判断</m:t>
                    </m:r>
                    <m:r>
                      <a:rPr lang="zh-CN" altLang="en-US" sz="2800" i="1" kern="10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；</m:t>
                    </m:r>
                    <m:r>
                      <a:rPr lang="zh-CN" altLang="en-US" sz="2800" i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③</m:t>
                    </m:r>
                  </m:oMath>
                </a14:m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i="1" kern="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𝑎</m:t>
                        </m:r>
                      </m:e>
                    </m:acc>
                    <m:r>
                      <a:rPr lang="en-US" altLang="zh-CN" sz="2800" i="1" kern="1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en-US" altLang="zh-CN" sz="2800" kern="1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∥</a:t>
                </a:r>
                <a:r>
                  <a:rPr lang="zh-CN" altLang="en-US" sz="2800" kern="10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i="1" kern="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𝑏</m:t>
                        </m:r>
                      </m:e>
                    </m:acc>
                    <m:r>
                      <a:rPr lang="en-US" altLang="zh-CN" sz="2800" i="1" kern="1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  <m:r>
                      <a:rPr lang="zh-CN" altLang="en-US" sz="2800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，</m:t>
                    </m:r>
                    <m:r>
                      <a:rPr lang="en-US" altLang="zh-CN" sz="2800" b="0" i="1" kern="100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|</m:t>
                    </m:r>
                    <m:acc>
                      <m:accPr>
                        <m:chr m:val="⃗"/>
                        <m:ctrlPr>
                          <a:rPr lang="zh-CN" altLang="en-US" sz="2800" i="1" kern="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𝑎</m:t>
                        </m:r>
                      </m:e>
                    </m:acc>
                    <m:r>
                      <a:rPr lang="en-US" altLang="zh-CN" sz="2800" b="0" i="1" kern="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|</m:t>
                    </m:r>
                    <m:r>
                      <a:rPr lang="en-US" altLang="zh-CN" sz="2800" i="1" kern="1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en-US" altLang="zh-CN" sz="2800" kern="1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Times New Roman" panose="02020603050405020304" charset="0"/>
                  </a:rPr>
                  <a:t>∥</a:t>
                </a:r>
                <a:r>
                  <a:rPr lang="zh-CN" altLang="en-US" sz="2800" kern="10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 </a:t>
                </a:r>
                <a:r>
                  <a:rPr lang="en-US" altLang="zh-CN" sz="2800" kern="10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|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i="1" kern="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𝑏</m:t>
                        </m:r>
                      </m:e>
                    </m:acc>
                    <m:r>
                      <a:rPr lang="en-US" altLang="zh-CN" sz="2800" i="1" kern="1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  <m:r>
                      <a:rPr lang="en-US" altLang="zh-CN" sz="2800" b="0" i="1" kern="1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|</m:t>
                    </m:r>
                  </m:oMath>
                </a14:m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i="1" kern="10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𝑎</m:t>
                        </m:r>
                      </m:e>
                    </m:acc>
                    <m:r>
                      <a:rPr lang="en-US" altLang="zh-CN" sz="2800" i="1" kern="1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 kern="100">
                    <a:solidFill>
                      <a:schemeClr val="tx1"/>
                    </a:solidFill>
                    <a:ea typeface="宋体" panose="02010600030101010101" pitchFamily="2" charset="-122"/>
                    <a:cs typeface="Times New Roman" panose="02020603050405020304" charset="0"/>
                  </a:rPr>
                  <a:t>与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i="1" kern="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𝑏</m:t>
                        </m:r>
                      </m:e>
                    </m:acc>
                    <m:r>
                      <a:rPr lang="en-US" altLang="zh-CN" sz="2800" i="1" kern="1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方向相同或相反，若方向相同，则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𝑎</m:t>
                        </m:r>
                      </m:e>
                    </m:acc>
                    <m:r>
                      <a:rPr lang="en-US" altLang="zh-CN" sz="2800" b="0" i="0" kern="100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=</m:t>
                    </m:r>
                    <m:acc>
                      <m:accPr>
                        <m:chr m:val="⃗"/>
                        <m:ctrlPr>
                          <a:rPr lang="zh-CN" altLang="en-US" sz="2800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𝑏</m:t>
                        </m:r>
                      </m:e>
                    </m:acc>
                    <m:r>
                      <a:rPr lang="en-US" altLang="zh-CN" sz="2800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zh-CN" altLang="en-US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，若反向，则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en-US" sz="2800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𝑎</m:t>
                        </m:r>
                      </m:e>
                    </m:acc>
                    <m:r>
                      <a:rPr lang="en-US" altLang="zh-CN" sz="2800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  <m:r>
                      <a:rPr lang="en-US" altLang="zh-CN" sz="2800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≠</m:t>
                    </m:r>
                    <m:acc>
                      <m:accPr>
                        <m:chr m:val="⃗"/>
                        <m:ctrlPr>
                          <a:rPr lang="zh-CN" altLang="en-US" sz="2800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</m:ctrlPr>
                      </m:accPr>
                      <m:e>
                        <m:r>
                          <a:rPr lang="en-US" altLang="zh-CN" sz="2800" i="1" kern="10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charset="0"/>
                          </a:rPr>
                          <m:t>𝑏</m:t>
                        </m:r>
                      </m:e>
                    </m:acc>
                    <m:r>
                      <a:rPr lang="en-US" altLang="zh-CN" sz="2800" i="1" kern="10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charset="0"/>
                      </a:rPr>
                      <m:t> </m:t>
                    </m:r>
                  </m:oMath>
                </a14:m>
                <a:r>
                  <a:rPr lang="en-US" altLang="zh-CN" sz="2800">
                    <a:latin typeface="楷体" panose="02010609060101010101" pitchFamily="49" charset="-122"/>
                    <a:ea typeface="楷体" panose="02010609060101010101" pitchFamily="49" charset="-122"/>
                  </a:rPr>
                  <a:t>.</a:t>
                </a:r>
                <a:endParaRPr lang="en-US" altLang="zh-CN" sz="280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mc:Choice>
        <mc:Fallback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76" y="4883284"/>
                <a:ext cx="11042248" cy="1512337"/>
              </a:xfrm>
              <a:prstGeom prst="rect">
                <a:avLst/>
              </a:prstGeom>
              <a:blipFill rotWithShape="1">
                <a:blip r:embed="rId3"/>
                <a:stretch>
                  <a:fillRect l="-2" t="-9" r="4" b="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流程图: 可选过程 5"/>
          <p:cNvSpPr/>
          <p:nvPr/>
        </p:nvSpPr>
        <p:spPr>
          <a:xfrm>
            <a:off x="744220" y="1280795"/>
            <a:ext cx="10965815" cy="4799330"/>
          </a:xfrm>
          <a:prstGeom prst="flowChartAlternateProcess">
            <a:avLst/>
          </a:prstGeom>
          <a:solidFill>
            <a:srgbClr val="8FA37E"/>
          </a:solidFill>
          <a:ln>
            <a:solidFill>
              <a:srgbClr val="8FA3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en-US" altLang="zh-CN"/>
              <a:t>1</a:t>
            </a:r>
            <a:r>
              <a:rPr lang="zh-CN" altLang="en-US"/>
              <a:t>．向量是近代数学重要的和基本的数学概念之一，有深刻的几何和物理背景，它是沟通代数、几何的一种工具，注意向量与数量的区别与联系</a:t>
            </a:r>
            <a:endParaRPr lang="en-US" altLang="zh-CN"/>
          </a:p>
          <a:p>
            <a:endParaRPr lang="en-US" altLang="zh-CN"/>
          </a:p>
          <a:p>
            <a:r>
              <a:rPr lang="en-US" altLang="zh-CN"/>
              <a:t>2</a:t>
            </a:r>
            <a:r>
              <a:rPr lang="zh-CN" altLang="en-US"/>
              <a:t>．从定义上看，向量有大小和方向两个要素，而有向线段有起点、方向和长度三个要素，因此它们是两个不同的量；在空间中，有向线段是固定的，而向量是可以自由移动的；向量可以用有向线段表示，但并不能说向量就是有向线段</a:t>
            </a:r>
            <a:endParaRPr lang="en-US" altLang="zh-CN"/>
          </a:p>
          <a:p>
            <a:endParaRPr lang="en-US" altLang="zh-CN"/>
          </a:p>
          <a:p>
            <a:r>
              <a:rPr lang="en-US" altLang="zh-CN"/>
              <a:t>3</a:t>
            </a:r>
            <a:r>
              <a:rPr lang="zh-CN" altLang="en-US"/>
              <a:t>．共线向量与平行向量是一组等价的概念．两个共线向量不一定要在一条直线上．当然，同一直线上的向量也是平行向量</a:t>
            </a:r>
            <a:endParaRPr lang="en-US" altLang="zh-CN"/>
          </a:p>
          <a:p>
            <a:endParaRPr lang="zh-CN" altLang="en-US"/>
          </a:p>
          <a:p>
            <a:r>
              <a:rPr lang="en-US" altLang="zh-CN"/>
              <a:t>4</a:t>
            </a:r>
            <a:r>
              <a:rPr lang="zh-CN" altLang="en-US"/>
              <a:t>．注意两个特殊向量</a:t>
            </a:r>
            <a:r>
              <a:rPr lang="en-US" altLang="zh-CN"/>
              <a:t>——</a:t>
            </a:r>
            <a:r>
              <a:rPr lang="zh-CN" altLang="en-US"/>
              <a:t>零向量和单位向量，零向量与任何向量都平行，单位向量有无穷多个，起点相同的所有单位向量的终点在平面内形成一个单位圆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959419" y="1280577"/>
            <a:ext cx="2273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课堂小结</a:t>
            </a:r>
            <a:endParaRPr lang="zh-CN" altLang="en-US" sz="36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2911</Words>
  <Application>WPS 演示</Application>
  <PresentationFormat>宽屏</PresentationFormat>
  <Paragraphs>199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8" baseType="lpstr">
      <vt:lpstr>Arial</vt:lpstr>
      <vt:lpstr>宋体</vt:lpstr>
      <vt:lpstr>Wingdings</vt:lpstr>
      <vt:lpstr>Times New Roman</vt:lpstr>
      <vt:lpstr>黑体</vt:lpstr>
      <vt:lpstr>华文中宋</vt:lpstr>
      <vt:lpstr>Symbol</vt:lpstr>
      <vt:lpstr>Calibri</vt:lpstr>
      <vt:lpstr>微软雅黑</vt:lpstr>
      <vt:lpstr>Arial Unicode MS</vt:lpstr>
      <vt:lpstr>仿宋</vt:lpstr>
      <vt:lpstr>楷体</vt:lpstr>
      <vt:lpstr>华文琥珀</vt:lpstr>
      <vt:lpstr>04b_21</vt:lpstr>
      <vt:lpstr>华文行楷</vt:lpstr>
      <vt:lpstr>Cambria Math</vt:lpstr>
      <vt:lpstr>Arial</vt:lpstr>
      <vt:lpstr>华文楷体</vt:lpstr>
      <vt:lpstr>华文新魏</vt:lpstr>
      <vt:lpstr>隶书</vt:lpstr>
      <vt:lpstr>华文彩云</vt:lpstr>
      <vt:lpstr>Courier New</vt:lpstr>
      <vt:lpstr>华文细黑</vt:lpstr>
      <vt:lpstr>华文宋体</vt:lpstr>
      <vt:lpstr>华文仿宋</vt:lpstr>
      <vt:lpstr>Office 主题</vt:lpstr>
      <vt:lpstr>1.5 全程量词与存在量词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40</cp:revision>
  <dcterms:created xsi:type="dcterms:W3CDTF">2021-08-30T01:33:00Z</dcterms:created>
  <dcterms:modified xsi:type="dcterms:W3CDTF">2022-02-14T08:47:16Z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A5F23D538FA94FECBAB6509A28629005</vt:lpwstr>
  </property>
  <property fmtid="{D5CDD505-2E9C-101B-9397-08002B2CF9AE}" pid="3" name="KSOProductBuildVer">
    <vt:lpwstr>2052-11.1.0.11294</vt:lpwstr>
  </property>
</Properties>
</file>