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83" r:id="rId3"/>
    <p:sldId id="271" r:id="rId4"/>
    <p:sldId id="264" r:id="rId5"/>
    <p:sldId id="265" r:id="rId6"/>
    <p:sldId id="266" r:id="rId7"/>
    <p:sldId id="268" r:id="rId8"/>
    <p:sldId id="269" r:id="rId9"/>
    <p:sldId id="270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9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2435414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299454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097485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4418" y="1484313"/>
            <a:ext cx="5369983" cy="4641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484313"/>
            <a:ext cx="5369984" cy="4641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281687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47725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732197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017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09244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93200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653892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434" y="476251"/>
            <a:ext cx="2738967" cy="564991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4417" y="476251"/>
            <a:ext cx="8015816" cy="564991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8310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1C328DEB-F5F2-459A-92E0-381121895D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4418" y="476251"/>
            <a:ext cx="1095798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DF754737-4EC3-4DD9-92FC-B93C6C88FC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8" y="1484313"/>
            <a:ext cx="10943167" cy="464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939094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../../Local%20Settings/Temp/Rar$DI00.000/&#36196;&#22721;.sw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5AA2AC14-CA94-4647-9547-36D58DC042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5960" y="1539240"/>
            <a:ext cx="9525000" cy="1752600"/>
          </a:xfrm>
        </p:spPr>
        <p:txBody>
          <a:bodyPr/>
          <a:lstStyle/>
          <a:p>
            <a:r>
              <a:rPr lang="zh-CN" altLang="en-US" sz="4400" b="1" dirty="0">
                <a:solidFill>
                  <a:srgbClr val="002060"/>
                </a:solidFill>
              </a:rPr>
              <a:t>遣怀</a:t>
            </a:r>
          </a:p>
          <a:p>
            <a:r>
              <a:rPr lang="zh-CN" altLang="en-US" sz="4400" b="1" dirty="0">
                <a:solidFill>
                  <a:srgbClr val="002060"/>
                </a:solidFill>
              </a:rPr>
              <a:t>落魄江湖载酒行，楚腰纤细掌中轻。</a:t>
            </a:r>
          </a:p>
          <a:p>
            <a:r>
              <a:rPr lang="zh-CN" altLang="en-US" sz="4400" b="1" dirty="0">
                <a:solidFill>
                  <a:srgbClr val="002060"/>
                </a:solidFill>
              </a:rPr>
              <a:t>十年一觉扬州梦，赢得青楼薄幸名。</a:t>
            </a:r>
          </a:p>
          <a:p>
            <a:endParaRPr lang="zh-CN" altLang="en-US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603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>
            <a:extLst>
              <a:ext uri="{FF2B5EF4-FFF2-40B4-BE49-F238E27FC236}">
                <a16:creationId xmlns:a16="http://schemas.microsoft.com/office/drawing/2014/main" id="{6677F1A7-4650-4E31-80B7-A9FB31BC2F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28601"/>
            <a:ext cx="8305800" cy="566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en-US" altLang="zh-CN" sz="5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  <a:r>
              <a:rPr kumimoji="1" lang="zh-CN" altLang="en-US" sz="5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赤壁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杜牧</a:t>
            </a:r>
            <a:br>
              <a:rPr kumimoji="1" lang="zh-CN" altLang="en-US" sz="44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折戟沉沙铁未销，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自将磨洗认前朝，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东风不与周郎便，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铜雀春深锁二乔。</a:t>
            </a:r>
            <a:endParaRPr kumimoji="1" lang="en-US" altLang="zh-CN" sz="40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ext Box 6">
            <a:extLst>
              <a:ext uri="{FF2B5EF4-FFF2-40B4-BE49-F238E27FC236}">
                <a16:creationId xmlns:a16="http://schemas.microsoft.com/office/drawing/2014/main" id="{EBF95324-BD1F-4E72-9FDE-A68DCD2568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119189"/>
            <a:ext cx="5976938" cy="550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杜牧：（</a:t>
            </a:r>
            <a:r>
              <a:rPr lang="en-US" altLang="zh-CN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803—852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r>
              <a:rPr lang="zh-CN" altLang="en-US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晚唐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杰出的诗人。字牧之。  历任监察御史、史馆修撰、中书舍人，世称“杜舍人”。</a:t>
            </a:r>
            <a:r>
              <a:rPr lang="zh-CN" altLang="en-US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为人刚直，不逢迎权贵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，在仕途上不很得意。其文学创作尤</a:t>
            </a:r>
            <a:r>
              <a:rPr lang="zh-CN" altLang="en-US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长于七绝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，人称“</a:t>
            </a:r>
            <a:r>
              <a:rPr lang="zh-CN" altLang="en-US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小杜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”，以别于杜甫。与李商隐齐名，并称“</a:t>
            </a:r>
            <a:r>
              <a:rPr lang="zh-CN" altLang="en-US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小李杜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”。 以</a:t>
            </a:r>
            <a:r>
              <a:rPr lang="zh-CN" altLang="en-US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济世之才自负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，注曹操所定</a:t>
            </a:r>
            <a:r>
              <a:rPr lang="en-US" altLang="zh-CN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孙子兵法</a:t>
            </a:r>
            <a:r>
              <a:rPr lang="en-US" altLang="zh-CN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十三篇。有</a:t>
            </a:r>
            <a:r>
              <a:rPr lang="en-US" altLang="zh-CN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樊川文集</a:t>
            </a:r>
            <a:r>
              <a:rPr lang="en-US" altLang="zh-CN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</a:p>
        </p:txBody>
      </p:sp>
      <p:sp>
        <p:nvSpPr>
          <p:cNvPr id="22538" name="Text Box 10">
            <a:extLst>
              <a:ext uri="{FF2B5EF4-FFF2-40B4-BE49-F238E27FC236}">
                <a16:creationId xmlns:a16="http://schemas.microsoft.com/office/drawing/2014/main" id="{DDBE351E-A9C1-4FB7-AF57-6A19FF101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228601"/>
            <a:ext cx="2743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作者简介：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utoUpdateAnimBg="0"/>
      <p:bldP spid="2253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>
            <a:extLst>
              <a:ext uri="{FF2B5EF4-FFF2-40B4-BE49-F238E27FC236}">
                <a16:creationId xmlns:a16="http://schemas.microsoft.com/office/drawing/2014/main" id="{2D3382DC-418E-471F-9A04-564AC9E643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28601"/>
            <a:ext cx="8305800" cy="566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en-US" altLang="zh-CN" sz="5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  <a:r>
              <a:rPr kumimoji="1" lang="zh-CN" altLang="en-US" sz="5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赤壁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杜牧</a:t>
            </a:r>
            <a:br>
              <a:rPr kumimoji="1" lang="zh-CN" altLang="en-US" sz="44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折戟沉沙铁未销，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自将磨洗认前朝，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东风不与周郎便，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4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铜雀春深锁二乔。</a:t>
            </a:r>
            <a:endParaRPr kumimoji="1" lang="en-US" altLang="zh-CN" sz="40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Rectangle 7">
            <a:extLst>
              <a:ext uri="{FF2B5EF4-FFF2-40B4-BE49-F238E27FC236}">
                <a16:creationId xmlns:a16="http://schemas.microsoft.com/office/drawing/2014/main" id="{7F45F5E3-91F4-4F0F-AB81-6147350B7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3613" y="1844676"/>
            <a:ext cx="6769100" cy="7096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endParaRPr lang="zh-CN" altLang="en-US" sz="36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147" name="TextBox 1">
            <a:extLst>
              <a:ext uri="{FF2B5EF4-FFF2-40B4-BE49-F238E27FC236}">
                <a16:creationId xmlns:a16="http://schemas.microsoft.com/office/drawing/2014/main" id="{63E42FA9-A09F-4A93-AE23-E7CF04C1A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9" y="795339"/>
            <a:ext cx="67516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折戟沉沙铁未销，自将磨洗认前朝。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14BC8F-B6ED-467E-91EF-570949E96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1576" y="2193926"/>
            <a:ext cx="6335713" cy="20621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一支深埋在泥沙里的断戟，虽然历时久远，但并未完全锈蚀。我把它拣起来磨洗干净，还能认出是三国赤壁之战的遗物。</a:t>
            </a:r>
            <a:endParaRPr lang="zh-CN" altLang="en-US" sz="32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EBEF40-13CF-4694-ABD8-3011C90F2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4" y="2205039"/>
            <a:ext cx="7648575" cy="157003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如果不是东风帮助周瑜获得火烧曹军的胜利，恐怕吴国的国色大乔、小乔就要被幽禁在曹操的铜雀台上了。</a:t>
            </a:r>
          </a:p>
        </p:txBody>
      </p:sp>
      <p:sp>
        <p:nvSpPr>
          <p:cNvPr id="7171" name="TextBox 2">
            <a:extLst>
              <a:ext uri="{FF2B5EF4-FFF2-40B4-BE49-F238E27FC236}">
                <a16:creationId xmlns:a16="http://schemas.microsoft.com/office/drawing/2014/main" id="{ADA1EDFB-2C82-4637-91E9-70F39CC0C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788988"/>
            <a:ext cx="7570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东风不与周郎便。铜雀春深锁二乔。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427CC7-67F3-4493-86B2-738C8D380E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4" y="4437064"/>
            <a:ext cx="808037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>
                <a:solidFill>
                  <a:srgbClr val="000000"/>
                </a:solidFill>
                <a:ea typeface="黑体" panose="02010609060101010101" pitchFamily="49" charset="-122"/>
              </a:rPr>
              <a:t>       不以成败论英雄，把历史上赤壁之战的胜利归于东风，把</a:t>
            </a:r>
            <a:r>
              <a:rPr lang="zh-CN" altLang="en-US" sz="3200">
                <a:solidFill>
                  <a:srgbClr val="FF0000"/>
                </a:solidFill>
                <a:ea typeface="黑体" panose="02010609060101010101" pitchFamily="49" charset="-122"/>
              </a:rPr>
              <a:t>周瑜的成功归为偶然机遇</a:t>
            </a:r>
            <a:r>
              <a:rPr lang="zh-CN" altLang="en-US" sz="3200">
                <a:solidFill>
                  <a:srgbClr val="000000"/>
                </a:solidFill>
                <a:ea typeface="黑体" panose="02010609060101010101" pitchFamily="49" charset="-122"/>
              </a:rPr>
              <a:t>，有悖于史家的评论，其用意恐怕在于借史事，吐露心中的</a:t>
            </a:r>
            <a:r>
              <a:rPr lang="zh-CN" altLang="en-US" sz="3200">
                <a:solidFill>
                  <a:srgbClr val="FF0000"/>
                </a:solidFill>
                <a:ea typeface="黑体" panose="02010609060101010101" pitchFamily="49" charset="-122"/>
              </a:rPr>
              <a:t>抑郁不平</a:t>
            </a:r>
            <a:r>
              <a:rPr lang="zh-CN" altLang="en-US" sz="3200">
                <a:solidFill>
                  <a:srgbClr val="000000"/>
                </a:solidFill>
                <a:ea typeface="黑体" panose="02010609060101010101" pitchFamily="49" charset="-122"/>
              </a:rPr>
              <a:t>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3BF389-A639-46DC-9A8D-15B96643F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7675" y="788988"/>
            <a:ext cx="75707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迷你繁智楷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东风不与周郎便。铜雀春深</a:t>
            </a:r>
            <a:r>
              <a:rPr lang="zh-CN" altLang="en-US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锁二乔</a:t>
            </a:r>
            <a:r>
              <a:rPr lang="zh-CN" altLang="en-US" sz="36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>
            <a:extLst>
              <a:ext uri="{FF2B5EF4-FFF2-40B4-BE49-F238E27FC236}">
                <a16:creationId xmlns:a16="http://schemas.microsoft.com/office/drawing/2014/main" id="{FB59055A-FD97-4BFA-88FC-775572793D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0075" y="198438"/>
            <a:ext cx="8763000" cy="366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、诗人是怎样评价赤壁之战的？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endParaRPr kumimoji="1" lang="zh-CN" altLang="en-US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endParaRPr kumimoji="1" lang="zh-CN" altLang="en-US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、前后两句在表达上有什么不同？有什么内在联系？</a:t>
            </a:r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37A8A542-136F-47CA-A92C-B44611B492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0075" y="914401"/>
            <a:ext cx="8534400" cy="256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en-US" altLang="zh-CN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不以成败论英雄，认为赤壁之战的胜利，不过是借助东风而已，有很大的偶然性，否则，就是相反的结果。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endParaRPr kumimoji="1" lang="en-US" altLang="zh-CN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3" name="Text Box 5">
            <a:extLst>
              <a:ext uri="{FF2B5EF4-FFF2-40B4-BE49-F238E27FC236}">
                <a16:creationId xmlns:a16="http://schemas.microsoft.com/office/drawing/2014/main" id="{338AE06C-6C44-49D8-953A-659EB1AC33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300" y="3789363"/>
            <a:ext cx="8534400" cy="366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en-US" altLang="zh-CN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前两句是</a:t>
            </a:r>
            <a:r>
              <a:rPr kumimoji="1"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叙事</a:t>
            </a:r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。借一件事物来兴起对前朝人物和事迹的慨叹。后两句是</a:t>
            </a:r>
            <a:r>
              <a:rPr kumimoji="1"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议论</a:t>
            </a:r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kumimoji="1"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假使</a:t>
            </a:r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这次东风不给周郞方便，那么双方就要易位，历史形势将完全改观。由叙事引发议论。　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endParaRPr kumimoji="1" lang="en-US" altLang="zh-CN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2" grpId="0" autoUpdateAnimBg="0"/>
      <p:bldP spid="1229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>
            <a:extLst>
              <a:ext uri="{FF2B5EF4-FFF2-40B4-BE49-F238E27FC236}">
                <a16:creationId xmlns:a16="http://schemas.microsoft.com/office/drawing/2014/main" id="{9363A94C-6A6A-4E99-9290-0B3DA3C400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752601"/>
            <a:ext cx="7994650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      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借</a:t>
            </a:r>
            <a:r>
              <a:rPr kumimoji="1"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周瑜和曹操的故事，表现诗人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英雄无用武之地</a:t>
            </a:r>
            <a:r>
              <a:rPr kumimoji="1"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r>
              <a:rPr kumimoji="1" lang="zh-CN" altLang="en-US" sz="3600" b="1">
                <a:solidFill>
                  <a:srgbClr val="FF00FF"/>
                </a:solidFill>
                <a:latin typeface="Times New Roman" panose="02020603050405020304" pitchFamily="18" charset="0"/>
              </a:rPr>
              <a:t>抑郁不平</a:t>
            </a:r>
            <a:r>
              <a:rPr kumimoji="1"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之气。</a:t>
            </a:r>
          </a:p>
        </p:txBody>
      </p:sp>
      <p:sp>
        <p:nvSpPr>
          <p:cNvPr id="9219" name="Text Box 4">
            <a:extLst>
              <a:ext uri="{FF2B5EF4-FFF2-40B4-BE49-F238E27FC236}">
                <a16:creationId xmlns:a16="http://schemas.microsoft.com/office/drawing/2014/main" id="{E8FAC146-30FC-44D9-8298-BF645CCE1E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28600"/>
            <a:ext cx="3429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5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思想感情：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1027">
            <a:hlinkClick r:id="rId2" action="ppaction://hlinkfile"/>
            <a:extLst>
              <a:ext uri="{FF2B5EF4-FFF2-40B4-BE49-F238E27FC236}">
                <a16:creationId xmlns:a16="http://schemas.microsoft.com/office/drawing/2014/main" id="{08B5CE9B-4C31-4268-9942-D3605488E4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29200" y="457200"/>
            <a:ext cx="18288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迷你繁智楷"/>
                <a:ea typeface="迷你繁智楷" pitchFamily="2" charset="-122"/>
              </a:rPr>
              <a:t>赤  壁</a:t>
            </a:r>
          </a:p>
        </p:txBody>
      </p:sp>
      <p:sp>
        <p:nvSpPr>
          <p:cNvPr id="10243" name="Text Box 1028">
            <a:extLst>
              <a:ext uri="{FF2B5EF4-FFF2-40B4-BE49-F238E27FC236}">
                <a16:creationId xmlns:a16="http://schemas.microsoft.com/office/drawing/2014/main" id="{B5D38D86-2250-421F-B386-96F640EF3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1" y="2179639"/>
            <a:ext cx="19970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b="1">
                <a:solidFill>
                  <a:srgbClr val="000000"/>
                </a:solidFill>
                <a:ea typeface="黑体" panose="02010609060101010101" pitchFamily="49" charset="-122"/>
              </a:rPr>
              <a:t>兴感之由</a:t>
            </a:r>
          </a:p>
        </p:txBody>
      </p:sp>
      <p:sp>
        <p:nvSpPr>
          <p:cNvPr id="10244" name="AutoShape 1029">
            <a:extLst>
              <a:ext uri="{FF2B5EF4-FFF2-40B4-BE49-F238E27FC236}">
                <a16:creationId xmlns:a16="http://schemas.microsoft.com/office/drawing/2014/main" id="{2C7D84AC-9551-4871-82AD-7C70C8FF2206}"/>
              </a:ext>
            </a:extLst>
          </p:cNvPr>
          <p:cNvSpPr>
            <a:spLocks/>
          </p:cNvSpPr>
          <p:nvPr/>
        </p:nvSpPr>
        <p:spPr bwMode="auto">
          <a:xfrm>
            <a:off x="4343400" y="1981200"/>
            <a:ext cx="76200" cy="1143000"/>
          </a:xfrm>
          <a:prstGeom prst="leftBrace">
            <a:avLst>
              <a:gd name="adj1" fmla="val 125000"/>
              <a:gd name="adj2" fmla="val 50000"/>
            </a:avLst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Text Box 1030">
            <a:extLst>
              <a:ext uri="{FF2B5EF4-FFF2-40B4-BE49-F238E27FC236}">
                <a16:creationId xmlns:a16="http://schemas.microsoft.com/office/drawing/2014/main" id="{78CADF48-1D30-4A2D-B0F4-14262E5DC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9926" y="1720851"/>
            <a:ext cx="26955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3333CC"/>
                </a:solidFill>
                <a:ea typeface="黑体" panose="02010609060101010101" pitchFamily="49" charset="-122"/>
              </a:rPr>
              <a:t>未销蚀的铁戟</a:t>
            </a:r>
          </a:p>
        </p:txBody>
      </p:sp>
      <p:sp>
        <p:nvSpPr>
          <p:cNvPr id="10246" name="Text Box 1031">
            <a:extLst>
              <a:ext uri="{FF2B5EF4-FFF2-40B4-BE49-F238E27FC236}">
                <a16:creationId xmlns:a16="http://schemas.microsoft.com/office/drawing/2014/main" id="{30EA5FF3-FE00-4E0D-AAA2-7332CCF14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613026"/>
            <a:ext cx="2387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3333CC"/>
                </a:solidFill>
                <a:ea typeface="黑体" panose="02010609060101010101" pitchFamily="49" charset="-122"/>
              </a:rPr>
              <a:t>是前朝之物</a:t>
            </a:r>
          </a:p>
        </p:txBody>
      </p:sp>
      <p:sp>
        <p:nvSpPr>
          <p:cNvPr id="10247" name="Text Box 1032">
            <a:extLst>
              <a:ext uri="{FF2B5EF4-FFF2-40B4-BE49-F238E27FC236}">
                <a16:creationId xmlns:a16="http://schemas.microsoft.com/office/drawing/2014/main" id="{75B035D6-1F53-46EA-9221-697712D49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1" y="3421064"/>
            <a:ext cx="2073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b="1">
                <a:solidFill>
                  <a:srgbClr val="000000"/>
                </a:solidFill>
                <a:ea typeface="黑体" panose="02010609060101010101" pitchFamily="49" charset="-122"/>
              </a:rPr>
              <a:t>感慨咏叹</a:t>
            </a:r>
          </a:p>
        </p:txBody>
      </p:sp>
      <p:sp>
        <p:nvSpPr>
          <p:cNvPr id="10248" name="AutoShape 1033">
            <a:extLst>
              <a:ext uri="{FF2B5EF4-FFF2-40B4-BE49-F238E27FC236}">
                <a16:creationId xmlns:a16="http://schemas.microsoft.com/office/drawing/2014/main" id="{6EB2D0A3-D4F8-42AC-9DF2-7E4DFB53237B}"/>
              </a:ext>
            </a:extLst>
          </p:cNvPr>
          <p:cNvSpPr>
            <a:spLocks/>
          </p:cNvSpPr>
          <p:nvPr/>
        </p:nvSpPr>
        <p:spPr bwMode="auto">
          <a:xfrm>
            <a:off x="4267200" y="3352800"/>
            <a:ext cx="76200" cy="1143000"/>
          </a:xfrm>
          <a:prstGeom prst="leftBrace">
            <a:avLst>
              <a:gd name="adj1" fmla="val 125000"/>
              <a:gd name="adj2" fmla="val 50000"/>
            </a:avLst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9" name="Text Box 1034">
            <a:extLst>
              <a:ext uri="{FF2B5EF4-FFF2-40B4-BE49-F238E27FC236}">
                <a16:creationId xmlns:a16="http://schemas.microsoft.com/office/drawing/2014/main" id="{03B7B248-719D-4C49-8ACB-E5F86E7C7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0250" y="3222626"/>
            <a:ext cx="26352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3333CC"/>
                </a:solidFill>
                <a:ea typeface="黑体" panose="02010609060101010101" pitchFamily="49" charset="-122"/>
              </a:rPr>
              <a:t>若非东风之便</a:t>
            </a:r>
          </a:p>
        </p:txBody>
      </p:sp>
      <p:sp>
        <p:nvSpPr>
          <p:cNvPr id="10250" name="Text Box 1035">
            <a:extLst>
              <a:ext uri="{FF2B5EF4-FFF2-40B4-BE49-F238E27FC236}">
                <a16:creationId xmlns:a16="http://schemas.microsoft.com/office/drawing/2014/main" id="{D9719756-210D-429A-9074-B328864BC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4375" y="4083051"/>
            <a:ext cx="2579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3333CC"/>
                </a:solidFill>
                <a:ea typeface="黑体" panose="02010609060101010101" pitchFamily="49" charset="-122"/>
              </a:rPr>
              <a:t>历史将会改写</a:t>
            </a:r>
          </a:p>
        </p:txBody>
      </p:sp>
      <p:sp>
        <p:nvSpPr>
          <p:cNvPr id="10251" name="AutoShape 1036">
            <a:extLst>
              <a:ext uri="{FF2B5EF4-FFF2-40B4-BE49-F238E27FC236}">
                <a16:creationId xmlns:a16="http://schemas.microsoft.com/office/drawing/2014/main" id="{C88E0D4D-257E-4CA3-8ACC-84EE0FE189D0}"/>
              </a:ext>
            </a:extLst>
          </p:cNvPr>
          <p:cNvSpPr>
            <a:spLocks/>
          </p:cNvSpPr>
          <p:nvPr/>
        </p:nvSpPr>
        <p:spPr bwMode="auto">
          <a:xfrm>
            <a:off x="7010400" y="1905000"/>
            <a:ext cx="152400" cy="2514600"/>
          </a:xfrm>
          <a:prstGeom prst="rightBrace">
            <a:avLst>
              <a:gd name="adj1" fmla="val 137500"/>
              <a:gd name="adj2" fmla="val 50000"/>
            </a:avLst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Text Box 1037">
            <a:extLst>
              <a:ext uri="{FF2B5EF4-FFF2-40B4-BE49-F238E27FC236}">
                <a16:creationId xmlns:a16="http://schemas.microsoft.com/office/drawing/2014/main" id="{789C7F9B-CC8B-4993-B608-20C5C44564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5525" y="2133600"/>
            <a:ext cx="2897188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表现英雄无用武之地的抑郁不平之气</a:t>
            </a:r>
          </a:p>
        </p:txBody>
      </p:sp>
      <p:sp>
        <p:nvSpPr>
          <p:cNvPr id="10253" name="Text Box 1038">
            <a:extLst>
              <a:ext uri="{FF2B5EF4-FFF2-40B4-BE49-F238E27FC236}">
                <a16:creationId xmlns:a16="http://schemas.microsoft.com/office/drawing/2014/main" id="{475EBFAE-D1EF-4AB8-8EAB-3C95850A7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3657600"/>
            <a:ext cx="28130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告诫统治者不要有侥幸心理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_自定义设计方案">
  <a:themeElements>
    <a:clrScheme name="2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迷你繁智楷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迷你繁智楷" pitchFamily="2" charset="-122"/>
          </a:defRPr>
        </a:defPPr>
      </a:lstStyle>
    </a:lnDef>
  </a:objectDefaults>
  <a:extraClrSchemeLst>
    <a:extraClrScheme>
      <a:clrScheme name="2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455</Words>
  <Application>Microsoft Office PowerPoint</Application>
  <PresentationFormat>宽屏</PresentationFormat>
  <Paragraphs>39</Paragraphs>
  <Slides>9</Slides>
  <Notes>0</Notes>
  <HiddenSlides>1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黑体</vt:lpstr>
      <vt:lpstr>隶书</vt:lpstr>
      <vt:lpstr>迷你繁智楷</vt:lpstr>
      <vt:lpstr>宋体</vt:lpstr>
      <vt:lpstr>Arial</vt:lpstr>
      <vt:lpstr>Times New Roman</vt:lpstr>
      <vt:lpstr>2_自定义设计方案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</cp:lastModifiedBy>
  <cp:revision>1</cp:revision>
  <dcterms:created xsi:type="dcterms:W3CDTF">2018-12-12T01:13:17Z</dcterms:created>
  <dcterms:modified xsi:type="dcterms:W3CDTF">2018-12-12T01:17:38Z</dcterms:modified>
</cp:coreProperties>
</file>