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61" r:id="rId3"/>
    <p:sldId id="317" r:id="rId4"/>
    <p:sldId id="262" r:id="rId5"/>
    <p:sldId id="533" r:id="rId6"/>
    <p:sldId id="269" r:id="rId7"/>
    <p:sldId id="562" r:id="rId8"/>
    <p:sldId id="272" r:id="rId9"/>
    <p:sldId id="326" r:id="rId10"/>
    <p:sldId id="292" r:id="rId11"/>
    <p:sldId id="451" r:id="rId12"/>
    <p:sldId id="283" r:id="rId13"/>
    <p:sldId id="456" r:id="rId14"/>
    <p:sldId id="464" r:id="rId15"/>
  </p:sldIdLst>
  <p:sldSz cx="12192000" cy="6858000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/>
    <p:restoredTop sz="94660"/>
  </p:normalViewPr>
  <p:slideViewPr>
    <p:cSldViewPr snapToGrid="0" showGuides="1">
      <p:cViewPr varScale="1">
        <p:scale>
          <a:sx n="68" d="100"/>
          <a:sy n="68" d="100"/>
        </p:scale>
        <p:origin x="-114" y="-588"/>
      </p:cViewPr>
      <p:guideLst>
        <p:guide orient="horz" pos="1957"/>
        <p:guide pos="38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B4C0AA5B-EF4C-4744-8868-2905281AD7AF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D15F559-CB86-4B98-9061-21EF2B97412E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fontAlgn="auto"/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fontAlgn="auto"/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fontAlgn="auto"/>
            <a:fld id="{2C174C10-0162-4792-96C3-05DC4FB0AA05}" type="slidenum">
              <a:rPr lang="en-US" altLang="zh-CN" strike="noStrike" noProof="1">
                <a:latin typeface="+mn-lt"/>
                <a:ea typeface="+mn-ea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Text Box 6"/>
          <p:cNvSpPr txBox="1"/>
          <p:nvPr/>
        </p:nvSpPr>
        <p:spPr>
          <a:xfrm>
            <a:off x="284163" y="1216025"/>
            <a:ext cx="11622087" cy="585788"/>
          </a:xfrm>
          <a:prstGeom prst="rect">
            <a:avLst/>
          </a:prstGeom>
          <a:noFill/>
          <a:ln w="9525">
            <a:noFill/>
          </a:ln>
        </p:spPr>
        <p:txBody>
          <a:bodyPr wrap="square" lIns="94768" tIns="47384" rIns="94768" bIns="47384" anchor="t" anchorCtr="0">
            <a:spAutoFit/>
          </a:bodyPr>
          <a:p>
            <a:r>
              <a:rPr lang="zh-CN" altLang="en-US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快速阅读课本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P72-74</a:t>
            </a:r>
            <a:r>
              <a:rPr lang="zh-CN" altLang="en-US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页，找出相关问题答案并在课本做好标记。</a:t>
            </a:r>
            <a:endParaRPr lang="zh-CN" altLang="en-US" sz="32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171450" y="192088"/>
            <a:ext cx="2844800" cy="784225"/>
          </a:xfrm>
          <a:prstGeom prst="rect">
            <a:avLst/>
          </a:prstGeom>
          <a:noFill/>
          <a:ln w="28575">
            <a:solidFill>
              <a:srgbClr val="FF257D"/>
            </a:solidFill>
            <a:miter lim="800000"/>
          </a:ln>
        </p:spPr>
        <p:txBody>
          <a:bodyPr lIns="94768" tIns="47384" rIns="94768" bIns="47384">
            <a:spAutoFit/>
          </a:bodyPr>
          <a:lstStyle/>
          <a:p>
            <a:pPr fontAlgn="auto">
              <a:spcBef>
                <a:spcPct val="50000"/>
              </a:spcBef>
            </a:pPr>
            <a:r>
              <a:rPr lang="zh-CN" altLang="en-US" sz="4535" b="1" noProof="1">
                <a:solidFill>
                  <a:srgbClr val="C00000"/>
                </a:solidFill>
                <a:latin typeface="+mn-lt"/>
                <a:ea typeface="华文新魏" pitchFamily="2" charset="-122"/>
                <a:cs typeface="+mn-cs"/>
              </a:rPr>
              <a:t>自主学习</a:t>
            </a:r>
            <a:endParaRPr lang="zh-CN" altLang="en-US" sz="4535" b="1" noProof="1">
              <a:solidFill>
                <a:srgbClr val="C00000"/>
              </a:solidFill>
              <a:latin typeface="+mn-lt"/>
              <a:ea typeface="华文新魏" pitchFamily="2" charset="-122"/>
              <a:cs typeface="+mn-cs"/>
            </a:endParaRPr>
          </a:p>
        </p:txBody>
      </p:sp>
      <p:sp>
        <p:nvSpPr>
          <p:cNvPr id="4099" name="矩形 118788"/>
          <p:cNvSpPr/>
          <p:nvPr/>
        </p:nvSpPr>
        <p:spPr>
          <a:xfrm>
            <a:off x="350838" y="2441575"/>
            <a:ext cx="11161712" cy="2944813"/>
          </a:xfrm>
          <a:prstGeom prst="rect">
            <a:avLst/>
          </a:prstGeom>
          <a:solidFill>
            <a:schemeClr val="bg1"/>
          </a:solidFill>
          <a:ln w="57150" cap="rnd" cmpd="sng">
            <a:solidFill>
              <a:schemeClr val="folHlink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marL="0" lvl="1" indent="457200"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主要矛盾和次要矛盾的含义及辩证关系是什么？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1" indent="457200"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.矛盾的主要方面和次要方面的含义及辩证关系是什么？</a:t>
            </a:r>
            <a:endParaRPr lang="en-US" altLang="zh-CN" sz="32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3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．决定事物性质的是什么？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4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．如何做到两点论和重点论的统一？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9687" y="47625"/>
            <a:ext cx="12166600" cy="6753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" name="Text Box 2"/>
          <p:cNvSpPr txBox="1"/>
          <p:nvPr/>
        </p:nvSpPr>
        <p:spPr>
          <a:xfrm>
            <a:off x="68263" y="134938"/>
            <a:ext cx="11950700" cy="61229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40000"/>
              </a:lnSpc>
            </a:pP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合作探究一：</a:t>
            </a:r>
            <a:r>
              <a:rPr lang="en-US" altLang="zh-CN" sz="4000" b="1"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在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学校工作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这个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复杂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事物中，有很多矛盾，如：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教学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行政管理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后勤供应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等。</a:t>
            </a:r>
            <a:endParaRPr lang="zh-CN" altLang="en-US" sz="40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1</a:t>
            </a: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）以上三个矛盾中，哪个是主要矛盾？哪个是次要矛盾？为什么？</a:t>
            </a:r>
            <a:endParaRPr lang="zh-CN" altLang="en-US" sz="4000" b="1">
              <a:solidFill>
                <a:srgbClr val="2E75B6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2</a:t>
            </a: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）我们应该先解决哪个矛盾？为什么？</a:t>
            </a:r>
            <a:endParaRPr lang="zh-CN" altLang="en-US" sz="4000" b="1">
              <a:solidFill>
                <a:srgbClr val="2E75B6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3</a:t>
            </a:r>
            <a:r>
              <a:rPr lang="zh-CN" altLang="en-US" sz="4000" b="1">
                <a:solidFill>
                  <a:srgbClr val="2E75B6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）学校工作能否只注重教学，忽视其他问题？为什么？</a:t>
            </a:r>
            <a:endParaRPr lang="zh-CN" altLang="en-US" sz="4000" b="1">
              <a:solidFill>
                <a:srgbClr val="2E75B6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266" name="表格 11265"/>
          <p:cNvGraphicFramePr>
            <a:graphicFrameLocks noGrp="1"/>
          </p:cNvGraphicFramePr>
          <p:nvPr/>
        </p:nvGraphicFramePr>
        <p:xfrm>
          <a:off x="87313" y="731838"/>
          <a:ext cx="11987213" cy="2998788"/>
        </p:xfrm>
        <a:graphic>
          <a:graphicData uri="http://schemas.openxmlformats.org/drawingml/2006/table">
            <a:tbl>
              <a:tblPr/>
              <a:tblGrid>
                <a:gridCol w="939800"/>
                <a:gridCol w="868045"/>
                <a:gridCol w="4600575"/>
                <a:gridCol w="5579745"/>
              </a:tblGrid>
              <a:tr h="508635">
                <a:tc gridSpan="2"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主要矛盾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次要矛盾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5035">
                <a:tc rowSpan="3"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区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别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含义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在事物发展过程中处于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支配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地位，对事物发展起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决定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作用的矛盾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buNone/>
                      </a:pPr>
                      <a:r>
                        <a:rPr lang="zh-CN" altLang="en-US" sz="2400" b="1">
                          <a:ea typeface="黑体" panose="02010609060101010101" pitchFamily="49" charset="-122"/>
                          <a:sym typeface="+mn-ea"/>
                        </a:rPr>
                        <a:t>在事物发展过程中处于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从属</a:t>
                      </a:r>
                      <a:r>
                        <a:rPr lang="zh-CN" altLang="en-US" sz="2400" b="1">
                          <a:ea typeface="黑体" panose="02010609060101010101" pitchFamily="49" charset="-122"/>
                          <a:sym typeface="+mn-ea"/>
                        </a:rPr>
                        <a:t>地位，对事物发展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不起决定作用</a:t>
                      </a:r>
                      <a:r>
                        <a:rPr lang="zh-CN" altLang="en-US" sz="2400" b="1">
                          <a:ea typeface="黑体" panose="02010609060101010101" pitchFamily="49" charset="-122"/>
                          <a:sym typeface="+mn-ea"/>
                        </a:rPr>
                        <a:t>的矛盾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63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地位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处于</a:t>
                      </a:r>
                      <a:r>
                        <a:rPr lang="zh-CN" altLang="en-US" sz="2400" b="1">
                          <a:solidFill>
                            <a:srgbClr val="FA2F06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支配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地位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处于</a:t>
                      </a:r>
                      <a:r>
                        <a:rPr lang="zh-CN" altLang="en-US" sz="2400" b="1">
                          <a:solidFill>
                            <a:srgbClr val="FA2F06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从属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地位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作用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对事物发展起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决定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作用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对事物发展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不起决定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作用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435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联系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>
                        <a:lnSpc>
                          <a:spcPct val="100000"/>
                        </a:lnSpc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①主要矛盾与次要矛盾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相互依赖、相互排斥   </a:t>
                      </a:r>
                      <a:r>
                        <a:rPr lang="zh-CN" altLang="en-US" sz="2400" b="1"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②两者在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黑体" panose="02010609060101010101" pitchFamily="49" charset="-122"/>
                          <a:sym typeface="+mn-ea"/>
                        </a:rPr>
                        <a:t>一定条件下可以相互转化</a:t>
                      </a:r>
                      <a:endParaRPr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121920" marR="121920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300" name="文本框 11299"/>
          <p:cNvSpPr txBox="1"/>
          <p:nvPr/>
        </p:nvSpPr>
        <p:spPr>
          <a:xfrm>
            <a:off x="85725" y="114300"/>
            <a:ext cx="11523663" cy="522288"/>
          </a:xfrm>
          <a:prstGeom prst="rect">
            <a:avLst/>
          </a:prstGeom>
          <a:solidFill>
            <a:srgbClr val="FFFF99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成果展示一：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主要矛盾与次要矛盾的辩证关系原理及方法论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4788" y="3978275"/>
            <a:ext cx="11780837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方法论：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办事情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要善于抓住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重点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，集中力量解决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主要矛盾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；学会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统筹兼顾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，恰当处理好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次要矛盾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；坚持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两点论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重点论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的统一。</a:t>
            </a:r>
            <a:endParaRPr lang="zh-CN" altLang="en-US" sz="28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Rectangle 33"/>
          <p:cNvSpPr/>
          <p:nvPr/>
        </p:nvSpPr>
        <p:spPr>
          <a:xfrm>
            <a:off x="211138" y="5608638"/>
            <a:ext cx="11733212" cy="9525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00B0F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错误倾向：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反对办事情不分主次，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胡子眉毛一把抓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；又要反对只抓主要矛盾的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单打一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。即反对一点论和均衡论。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828675" y="800100"/>
            <a:ext cx="10534650" cy="3249613"/>
          </a:xfrm>
          <a:prstGeom prst="rect">
            <a:avLst/>
          </a:prstGeom>
          <a:solidFill>
            <a:schemeClr val="accent4"/>
          </a:solidFill>
          <a:ln w="254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lnSpc>
                <a:spcPct val="190000"/>
              </a:lnSpc>
            </a:pP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⑴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复杂事物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中同时存在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多个矛盾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（矛盾个数≥</a:t>
            </a:r>
            <a:r>
              <a:rPr lang="en-US" altLang="zh-CN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endParaRPr lang="zh-CN" altLang="en-US" sz="3600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90000"/>
              </a:lnSpc>
            </a:pP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⑵在一个时期、阶段由于矛盾地位和作用的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不平衡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，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主要矛盾只有一个</a:t>
            </a:r>
            <a:r>
              <a:rPr lang="en-US" altLang="zh-CN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,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次要矛盾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可以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有一个或多个</a:t>
            </a:r>
            <a:r>
              <a:rPr lang="zh-CN" altLang="en-US" sz="3600" b="1" u="sng" noProof="1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r>
              <a:rPr lang="zh-CN" altLang="en-US" sz="3600" b="1" noProof="1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</a:t>
            </a:r>
            <a:endParaRPr lang="zh-CN" altLang="en-US" sz="3600" b="1" noProof="1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00" grpId="0"/>
      <p:bldP spid="4" grpId="0"/>
      <p:bldP spid="2" grpId="0"/>
      <p:bldP spid="163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TextBox 5" hidden="1"/>
          <p:cNvSpPr txBox="1"/>
          <p:nvPr/>
        </p:nvSpPr>
        <p:spPr>
          <a:xfrm>
            <a:off x="3463925" y="1954213"/>
            <a:ext cx="19431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点击添加文本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0" name="矩形 6" hidden="1"/>
          <p:cNvSpPr/>
          <p:nvPr/>
        </p:nvSpPr>
        <p:spPr>
          <a:xfrm>
            <a:off x="3463925" y="3025775"/>
            <a:ext cx="1471613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点击添加文本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1" name="矩形 7" hidden="1"/>
          <p:cNvSpPr/>
          <p:nvPr/>
        </p:nvSpPr>
        <p:spPr>
          <a:xfrm>
            <a:off x="3535363" y="4240213"/>
            <a:ext cx="1471612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点击添加文本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2" name="矩形 8" hidden="1"/>
          <p:cNvSpPr/>
          <p:nvPr/>
        </p:nvSpPr>
        <p:spPr>
          <a:xfrm>
            <a:off x="3535363" y="5526088"/>
            <a:ext cx="1471612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点击添加文本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3" name="Text Box 2"/>
          <p:cNvSpPr txBox="1"/>
          <p:nvPr/>
        </p:nvSpPr>
        <p:spPr>
          <a:xfrm>
            <a:off x="404813" y="1054100"/>
            <a:ext cx="1080770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、请你指出下列复杂事物中的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主要矛盾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是什么？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8198" name="表格 8197"/>
          <p:cNvGraphicFramePr>
            <a:graphicFrameLocks noGrp="1"/>
          </p:cNvGraphicFramePr>
          <p:nvPr/>
        </p:nvGraphicFramePr>
        <p:xfrm>
          <a:off x="241300" y="1927225"/>
          <a:ext cx="11709400" cy="2790825"/>
        </p:xfrm>
        <a:graphic>
          <a:graphicData uri="http://schemas.openxmlformats.org/drawingml/2006/table">
            <a:tbl>
              <a:tblPr/>
              <a:tblGrid>
                <a:gridCol w="2570480"/>
                <a:gridCol w="9140190"/>
              </a:tblGrid>
              <a:tr h="821055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学校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3600" b="1">
                          <a:latin typeface="Times New Roman" panose="02020603050405020304"/>
                        </a:rPr>
                        <a:t>教学，财务，食堂，接送，医疗</a:t>
                      </a:r>
                      <a:endParaRPr lang="zh-CN" altLang="en-US" sz="3600" b="1">
                        <a:latin typeface="Times New Roman" panose="02020603050405020304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</a:tr>
              <a:tr h="99314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国家建设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3600" b="1">
                          <a:latin typeface="Times New Roman" panose="02020603050405020304"/>
                        </a:rPr>
                        <a:t>经济建设，精神文明建设，民主政治建设，</a:t>
                      </a:r>
                      <a:endParaRPr lang="zh-CN" altLang="en-US" sz="3600" b="1">
                        <a:latin typeface="Times New Roman" panose="02020603050405020304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</a:tr>
              <a:tr h="976630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36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企业</a:t>
                      </a:r>
                      <a:endParaRPr lang="zh-CN" altLang="en-US" sz="36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rgbClr val="996633"/>
                        </a:buClr>
                        <a:buSzPct val="70000"/>
                        <a:buFont typeface="Wingdings" panose="05000000000000000000"/>
                        <a:buNone/>
                      </a:pPr>
                      <a:r>
                        <a:rPr lang="zh-CN" altLang="en-US" sz="4000" b="1">
                          <a:latin typeface="Times New Roman" panose="02020603050405020304"/>
                        </a:rPr>
                        <a:t>行政办公，仓库，生产，会计</a:t>
                      </a:r>
                      <a:endParaRPr lang="zh-CN" altLang="en-US" sz="4000" b="1">
                        <a:latin typeface="Times New Roman" panose="02020603050405020304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8BC20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7189" name="Text Box 21"/>
          <p:cNvSpPr txBox="1"/>
          <p:nvPr/>
        </p:nvSpPr>
        <p:spPr>
          <a:xfrm>
            <a:off x="4194175" y="1927225"/>
            <a:ext cx="1292225" cy="1106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charset="-122"/>
              </a:rPr>
              <a:t>√</a:t>
            </a:r>
            <a:endParaRPr lang="en-US" altLang="zh-CN" sz="6600">
              <a:solidFill>
                <a:srgbClr val="FF3300"/>
              </a:solidFill>
              <a:latin typeface="Arial" panose="020B0604020202020204" pitchFamily="34" charset="0"/>
              <a:ea typeface="楷体_GB2312" panose="02010609030101010101" charset="-122"/>
            </a:endParaRPr>
          </a:p>
        </p:txBody>
      </p:sp>
      <p:sp>
        <p:nvSpPr>
          <p:cNvPr id="7190" name="Text Box 22"/>
          <p:cNvSpPr txBox="1"/>
          <p:nvPr/>
        </p:nvSpPr>
        <p:spPr>
          <a:xfrm>
            <a:off x="4256088" y="2874963"/>
            <a:ext cx="1292225" cy="1108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charset="-122"/>
              </a:rPr>
              <a:t>√</a:t>
            </a:r>
            <a:endParaRPr lang="en-US" altLang="zh-CN" sz="6600">
              <a:solidFill>
                <a:srgbClr val="FF3300"/>
              </a:solidFill>
              <a:latin typeface="Arial" panose="020B0604020202020204" pitchFamily="34" charset="0"/>
              <a:ea typeface="楷体_GB2312" panose="02010609030101010101" charset="-122"/>
            </a:endParaRPr>
          </a:p>
        </p:txBody>
      </p:sp>
      <p:sp>
        <p:nvSpPr>
          <p:cNvPr id="7192" name="Text Box 24"/>
          <p:cNvSpPr txBox="1"/>
          <p:nvPr/>
        </p:nvSpPr>
        <p:spPr>
          <a:xfrm>
            <a:off x="8232775" y="3611563"/>
            <a:ext cx="1292225" cy="11064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charset="-122"/>
                <a:sym typeface="宋体" panose="02010600030101010101" pitchFamily="2" charset="-122"/>
              </a:rPr>
              <a:t>√</a:t>
            </a:r>
            <a:endParaRPr lang="en-US" altLang="zh-CN" sz="6600">
              <a:solidFill>
                <a:srgbClr val="FF3300"/>
              </a:solidFill>
              <a:latin typeface="Arial" panose="020B0604020202020204" pitchFamily="34" charset="0"/>
              <a:ea typeface="楷体_GB2312" panose="02010609030101010101" charset="-122"/>
              <a:sym typeface="宋体" panose="02010600030101010101" pitchFamily="2" charset="-122"/>
            </a:endParaRPr>
          </a:p>
        </p:txBody>
      </p:sp>
      <p:grpSp>
        <p:nvGrpSpPr>
          <p:cNvPr id="7191" name="组合 6"/>
          <p:cNvGrpSpPr/>
          <p:nvPr/>
        </p:nvGrpSpPr>
        <p:grpSpPr>
          <a:xfrm>
            <a:off x="404813" y="247650"/>
            <a:ext cx="3459162" cy="708025"/>
            <a:chOff x="-852" y="644"/>
            <a:chExt cx="4993" cy="1378"/>
          </a:xfrm>
        </p:grpSpPr>
        <p:sp>
          <p:nvSpPr>
            <p:cNvPr id="4" name="圆角矩形 3"/>
            <p:cNvSpPr/>
            <p:nvPr/>
          </p:nvSpPr>
          <p:spPr>
            <a:xfrm>
              <a:off x="-852" y="713"/>
              <a:ext cx="4742" cy="1118"/>
            </a:xfrm>
            <a:prstGeom prst="roundRect">
              <a:avLst/>
            </a:prstGeom>
            <a:noFill/>
            <a:ln w="25400" cap="flat" cmpd="sng" algn="ctr">
              <a:solidFill>
                <a:srgbClr val="78BC20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193" name="矩形 12"/>
            <p:cNvSpPr/>
            <p:nvPr/>
          </p:nvSpPr>
          <p:spPr>
            <a:xfrm>
              <a:off x="-541" y="644"/>
              <a:ext cx="4682" cy="1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4000" b="1">
                  <a:latin typeface="黑体" panose="02010609060101010101" pitchFamily="49" charset="-122"/>
                  <a:ea typeface="黑体" panose="02010609060101010101" pitchFamily="49" charset="-122"/>
                </a:rPr>
                <a:t>实战演练</a:t>
              </a:r>
              <a:endParaRPr lang="zh-CN" altLang="en-US" sz="40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/>
      <p:bldP spid="7190" grpId="0"/>
      <p:bldP spid="71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Rectangle 2"/>
          <p:cNvSpPr/>
          <p:nvPr/>
        </p:nvSpPr>
        <p:spPr>
          <a:xfrm>
            <a:off x="103188" y="134938"/>
            <a:ext cx="7620000" cy="2051050"/>
          </a:xfrm>
          <a:prstGeom prst="rect">
            <a:avLst/>
          </a:prstGeom>
          <a:solidFill>
            <a:schemeClr val="bg1">
              <a:alpha val="65880"/>
            </a:schemeClr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牵牛要牵牛鼻子；好钢用在刀刃上；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工作要做到点子上；</a:t>
            </a:r>
            <a:endParaRPr lang="en-US" altLang="zh-CN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射人先射马，擒贼先擒王；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釜底抽薪；重中之重； 打蛇打七寸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0595" name="Text Box 3"/>
          <p:cNvSpPr txBox="1"/>
          <p:nvPr/>
        </p:nvSpPr>
        <p:spPr>
          <a:xfrm>
            <a:off x="8167688" y="817563"/>
            <a:ext cx="3894137" cy="1057275"/>
          </a:xfrm>
          <a:prstGeom prst="rect">
            <a:avLst/>
          </a:prstGeom>
          <a:solidFill>
            <a:srgbClr val="00FFFF">
              <a:alpha val="16861"/>
            </a:srgbClr>
          </a:solidFill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pPr defTabSz="81788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善于抓重点，集中力量解决主要矛盾</a:t>
            </a:r>
            <a:endParaRPr lang="zh-CN" altLang="en-US" sz="32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Rectangle 4"/>
          <p:cNvSpPr/>
          <p:nvPr/>
        </p:nvSpPr>
        <p:spPr>
          <a:xfrm>
            <a:off x="382588" y="5254625"/>
            <a:ext cx="5721350" cy="1065213"/>
          </a:xfrm>
          <a:prstGeom prst="rect">
            <a:avLst/>
          </a:prstGeom>
          <a:solidFill>
            <a:schemeClr val="bg1">
              <a:alpha val="87056"/>
            </a:schemeClr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pPr defTabSz="817880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眉毛胡子一把抓；　  　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defTabSz="81788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②捡了芝麻，丢了西瓜；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0597" name="Text Box 5"/>
          <p:cNvSpPr txBox="1"/>
          <p:nvPr/>
        </p:nvSpPr>
        <p:spPr>
          <a:xfrm>
            <a:off x="7958138" y="5326063"/>
            <a:ext cx="4103687" cy="1066800"/>
          </a:xfrm>
          <a:prstGeom prst="rect">
            <a:avLst/>
          </a:prstGeom>
          <a:solidFill>
            <a:srgbClr val="00FFFF">
              <a:alpha val="29018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pPr defTabSz="817880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反对不分主次、颠倒主次、</a:t>
            </a:r>
            <a:endParaRPr lang="zh-CN" altLang="en-US" sz="32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Rectangle 6"/>
          <p:cNvSpPr/>
          <p:nvPr/>
        </p:nvSpPr>
        <p:spPr>
          <a:xfrm>
            <a:off x="73025" y="2447925"/>
            <a:ext cx="7627938" cy="2293938"/>
          </a:xfrm>
          <a:prstGeom prst="rect">
            <a:avLst/>
          </a:prstGeom>
          <a:solidFill>
            <a:schemeClr val="bg1">
              <a:alpha val="87842"/>
            </a:schemeClr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711" tIns="40855" rIns="81711" bIns="40855" anchor="t" anchorCtr="0"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一个篱笆三个桩，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一个好汉三个帮；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荷花好看也要绿叶扶持；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学会弹钢琴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0599" name="Rectangle 7"/>
          <p:cNvSpPr/>
          <p:nvPr/>
        </p:nvSpPr>
        <p:spPr>
          <a:xfrm>
            <a:off x="8224838" y="3098800"/>
            <a:ext cx="3992562" cy="990600"/>
          </a:xfrm>
          <a:prstGeom prst="rect">
            <a:avLst/>
          </a:prstGeom>
          <a:solidFill>
            <a:srgbClr val="00FFFF">
              <a:alpha val="27843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711" tIns="40855" rIns="81711" bIns="40855" anchor="t" anchorCtr="0"/>
          <a:p>
            <a:r>
              <a:rPr lang="en-US" altLang="zh-CN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要学会统筹兼顾，恰当地处理次要矛盾</a:t>
            </a:r>
            <a:endParaRPr lang="zh-CN" altLang="en-US" sz="32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0600" name="AutoShape 8"/>
          <p:cNvSpPr/>
          <p:nvPr/>
        </p:nvSpPr>
        <p:spPr>
          <a:xfrm>
            <a:off x="7723188" y="1162050"/>
            <a:ext cx="444500" cy="369888"/>
          </a:xfrm>
          <a:prstGeom prst="rightArrow">
            <a:avLst>
              <a:gd name="adj1" fmla="val 50000"/>
              <a:gd name="adj2" fmla="val 249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0601" name="AutoShape 9"/>
          <p:cNvSpPr/>
          <p:nvPr/>
        </p:nvSpPr>
        <p:spPr>
          <a:xfrm>
            <a:off x="7780338" y="3409950"/>
            <a:ext cx="444500" cy="369888"/>
          </a:xfrm>
          <a:prstGeom prst="rightArrow">
            <a:avLst>
              <a:gd name="adj1" fmla="val 50000"/>
              <a:gd name="adj2" fmla="val 249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0602" name="AutoShape 10"/>
          <p:cNvSpPr/>
          <p:nvPr/>
        </p:nvSpPr>
        <p:spPr>
          <a:xfrm>
            <a:off x="7335838" y="5527675"/>
            <a:ext cx="444500" cy="369888"/>
          </a:xfrm>
          <a:prstGeom prst="rightArrow">
            <a:avLst>
              <a:gd name="adj1" fmla="val 50000"/>
              <a:gd name="adj2" fmla="val 249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0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7" grpId="0"/>
      <p:bldP spid="110599" grpId="0"/>
      <p:bldP spid="110600" grpId="0"/>
      <p:bldP spid="110601" grpId="0"/>
      <p:bldP spid="1106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3908" name="Oval 4"/>
          <p:cNvSpPr/>
          <p:nvPr/>
        </p:nvSpPr>
        <p:spPr>
          <a:xfrm>
            <a:off x="1627188" y="2060575"/>
            <a:ext cx="8586787" cy="3705225"/>
          </a:xfrm>
          <a:prstGeom prst="ellipse">
            <a:avLst/>
          </a:prstGeom>
          <a:solidFill>
            <a:srgbClr val="E59BE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81711" tIns="40855" rIns="81711" bIns="40855" anchor="ctr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909" name="Oval 5"/>
          <p:cNvSpPr/>
          <p:nvPr/>
        </p:nvSpPr>
        <p:spPr>
          <a:xfrm>
            <a:off x="5375275" y="2708275"/>
            <a:ext cx="2643188" cy="22669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81711" tIns="40855" rIns="81711" bIns="40855" anchor="ctr" anchorCtr="0"/>
          <a:p>
            <a:pPr algn="ctr"/>
            <a:r>
              <a:rPr lang="zh-CN" altLang="en-US" sz="6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人品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910" name="Oval 6"/>
          <p:cNvSpPr/>
          <p:nvPr/>
        </p:nvSpPr>
        <p:spPr>
          <a:xfrm>
            <a:off x="3338513" y="2760663"/>
            <a:ext cx="1947862" cy="1212850"/>
          </a:xfrm>
          <a:prstGeom prst="ellipse">
            <a:avLst/>
          </a:prstGeom>
          <a:solidFill>
            <a:srgbClr val="00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81711" tIns="40855" rIns="81711" bIns="40855" anchor="ctr" anchorCtr="0"/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能力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911" name="Oval 7"/>
          <p:cNvSpPr/>
          <p:nvPr/>
        </p:nvSpPr>
        <p:spPr>
          <a:xfrm>
            <a:off x="4151313" y="4076700"/>
            <a:ext cx="1381125" cy="1214438"/>
          </a:xfrm>
          <a:prstGeom prst="ellipse">
            <a:avLst/>
          </a:prstGeom>
          <a:solidFill>
            <a:srgbClr val="6600CC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81711" tIns="40855" rIns="81711" bIns="40855" anchor="ctr" anchorCtr="0"/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财富</a:t>
            </a:r>
            <a:endParaRPr lang="zh-CN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912" name="Oval 8"/>
          <p:cNvSpPr/>
          <p:nvPr/>
        </p:nvSpPr>
        <p:spPr>
          <a:xfrm>
            <a:off x="4943475" y="1989138"/>
            <a:ext cx="936625" cy="8636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81711" tIns="40855" rIns="81711" bIns="40855" anchor="ctr" anchorCtr="0"/>
          <a:p>
            <a:pPr algn="ctr"/>
            <a:r>
              <a:rPr lang="zh-CN" altLang="en-US" sz="25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相貌</a:t>
            </a:r>
            <a:endParaRPr lang="zh-CN" altLang="en-US" sz="25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913" name="Freeform 9"/>
          <p:cNvSpPr/>
          <p:nvPr/>
        </p:nvSpPr>
        <p:spPr>
          <a:xfrm flipH="1">
            <a:off x="5997575" y="2882900"/>
            <a:ext cx="530225" cy="1914525"/>
          </a:xfrm>
          <a:custGeom>
            <a:avLst/>
            <a:gdLst/>
            <a:ahLst/>
            <a:cxnLst>
              <a:cxn ang="0">
                <a:pos x="427601" y="0"/>
              </a:cxn>
              <a:cxn ang="0">
                <a:pos x="17104" y="584994"/>
              </a:cxn>
              <a:cxn ang="0">
                <a:pos x="530225" y="1914525"/>
              </a:cxn>
            </a:cxnLst>
            <a:pathLst>
              <a:path w="496" h="1728">
                <a:moveTo>
                  <a:pt x="400" y="0"/>
                </a:moveTo>
                <a:cubicBezTo>
                  <a:pt x="200" y="120"/>
                  <a:pt x="0" y="240"/>
                  <a:pt x="16" y="528"/>
                </a:cubicBezTo>
                <a:cubicBezTo>
                  <a:pt x="32" y="816"/>
                  <a:pt x="264" y="1272"/>
                  <a:pt x="496" y="1728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914" name="Freeform 10"/>
          <p:cNvSpPr/>
          <p:nvPr/>
        </p:nvSpPr>
        <p:spPr>
          <a:xfrm flipH="1">
            <a:off x="5159375" y="2060575"/>
            <a:ext cx="144463" cy="720725"/>
          </a:xfrm>
          <a:custGeom>
            <a:avLst/>
            <a:gdLst/>
            <a:ahLst/>
            <a:cxnLst>
              <a:cxn ang="0">
                <a:pos x="116502" y="0"/>
              </a:cxn>
              <a:cxn ang="0">
                <a:pos x="4660" y="220222"/>
              </a:cxn>
              <a:cxn ang="0">
                <a:pos x="144463" y="720725"/>
              </a:cxn>
            </a:cxnLst>
            <a:pathLst>
              <a:path w="496" h="1728">
                <a:moveTo>
                  <a:pt x="400" y="0"/>
                </a:moveTo>
                <a:cubicBezTo>
                  <a:pt x="200" y="120"/>
                  <a:pt x="0" y="240"/>
                  <a:pt x="16" y="528"/>
                </a:cubicBezTo>
                <a:cubicBezTo>
                  <a:pt x="32" y="816"/>
                  <a:pt x="264" y="1272"/>
                  <a:pt x="496" y="1728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915" name="Freeform 11"/>
          <p:cNvSpPr/>
          <p:nvPr/>
        </p:nvSpPr>
        <p:spPr>
          <a:xfrm flipH="1">
            <a:off x="3803650" y="2822575"/>
            <a:ext cx="204788" cy="1049338"/>
          </a:xfrm>
          <a:custGeom>
            <a:avLst/>
            <a:gdLst/>
            <a:ahLst/>
            <a:cxnLst>
              <a:cxn ang="0">
                <a:pos x="165152" y="0"/>
              </a:cxn>
              <a:cxn ang="0">
                <a:pos x="6606" y="320631"/>
              </a:cxn>
              <a:cxn ang="0">
                <a:pos x="204788" y="1049338"/>
              </a:cxn>
            </a:cxnLst>
            <a:pathLst>
              <a:path w="496" h="1728">
                <a:moveTo>
                  <a:pt x="400" y="0"/>
                </a:moveTo>
                <a:cubicBezTo>
                  <a:pt x="200" y="120"/>
                  <a:pt x="0" y="240"/>
                  <a:pt x="16" y="528"/>
                </a:cubicBezTo>
                <a:cubicBezTo>
                  <a:pt x="32" y="816"/>
                  <a:pt x="264" y="1272"/>
                  <a:pt x="496" y="1728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916" name="Freeform 12"/>
          <p:cNvSpPr/>
          <p:nvPr/>
        </p:nvSpPr>
        <p:spPr>
          <a:xfrm flipH="1">
            <a:off x="4511675" y="4149725"/>
            <a:ext cx="138113" cy="1008063"/>
          </a:xfrm>
          <a:custGeom>
            <a:avLst/>
            <a:gdLst/>
            <a:ahLst/>
            <a:cxnLst>
              <a:cxn ang="0">
                <a:pos x="111381" y="0"/>
              </a:cxn>
              <a:cxn ang="0">
                <a:pos x="4455" y="308019"/>
              </a:cxn>
              <a:cxn ang="0">
                <a:pos x="138113" y="1008063"/>
              </a:cxn>
            </a:cxnLst>
            <a:pathLst>
              <a:path w="496" h="1728">
                <a:moveTo>
                  <a:pt x="400" y="0"/>
                </a:moveTo>
                <a:cubicBezTo>
                  <a:pt x="200" y="120"/>
                  <a:pt x="0" y="240"/>
                  <a:pt x="16" y="528"/>
                </a:cubicBezTo>
                <a:cubicBezTo>
                  <a:pt x="32" y="816"/>
                  <a:pt x="264" y="1272"/>
                  <a:pt x="496" y="1728"/>
                </a:cubicBezTo>
              </a:path>
            </a:pathLst>
          </a:custGeom>
          <a:noFill/>
          <a:ln w="381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919" name="Text Box 15"/>
          <p:cNvSpPr txBox="1"/>
          <p:nvPr/>
        </p:nvSpPr>
        <p:spPr>
          <a:xfrm>
            <a:off x="3803650" y="5895975"/>
            <a:ext cx="4025900" cy="733425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r>
              <a:rPr lang="zh-CN" altLang="en-US" sz="4000" b="1">
                <a:solidFill>
                  <a:srgbClr val="050507"/>
                </a:solidFill>
                <a:latin typeface="微软雅黑" panose="020B0503020204020204" charset="-122"/>
                <a:ea typeface="微软雅黑" panose="020B0503020204020204" charset="-122"/>
              </a:rPr>
              <a:t>对一个人的评价</a:t>
            </a:r>
            <a:endParaRPr lang="zh-CN" altLang="en-US" sz="4000" b="1">
              <a:solidFill>
                <a:srgbClr val="05050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922" name="Line 18"/>
          <p:cNvSpPr/>
          <p:nvPr/>
        </p:nvSpPr>
        <p:spPr>
          <a:xfrm flipV="1">
            <a:off x="7337425" y="2333625"/>
            <a:ext cx="492125" cy="1066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anchor="t" anchorCtr="0"/>
          <a:p>
            <a:endParaRPr lang="zh-CN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23923" name="Text Box 19"/>
          <p:cNvSpPr txBox="1"/>
          <p:nvPr/>
        </p:nvSpPr>
        <p:spPr>
          <a:xfrm>
            <a:off x="7659688" y="1520825"/>
            <a:ext cx="4202112" cy="973138"/>
          </a:xfrm>
          <a:prstGeom prst="rect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81711" tIns="40855" rIns="81711" bIns="40855" anchor="t" anchorCtr="0">
            <a:spAutoFit/>
          </a:bodyPr>
          <a:p>
            <a:r>
              <a:rPr lang="en-US" altLang="zh-CN" sz="2900" b="1">
                <a:solidFill>
                  <a:srgbClr val="050507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900" b="1">
                <a:solidFill>
                  <a:srgbClr val="050507"/>
                </a:solidFill>
                <a:latin typeface="微软雅黑" panose="020B0503020204020204" charset="-122"/>
                <a:ea typeface="微软雅黑" panose="020B0503020204020204" charset="-122"/>
              </a:rPr>
              <a:t>事物的性质主要由主要矛盾的主要方面决定</a:t>
            </a:r>
            <a:endParaRPr lang="zh-CN" altLang="en-US" sz="2900" b="1">
              <a:solidFill>
                <a:srgbClr val="05050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29" name="文本框 9219"/>
          <p:cNvSpPr txBox="1"/>
          <p:nvPr/>
        </p:nvSpPr>
        <p:spPr>
          <a:xfrm>
            <a:off x="160338" y="115888"/>
            <a:ext cx="11871325" cy="13223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合作探究二：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俗话说</a:t>
            </a:r>
            <a:r>
              <a:rPr lang="en-US" altLang="zh-CN" sz="40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金无足赤、人无完人</a:t>
            </a:r>
            <a:r>
              <a:rPr lang="en-US" altLang="zh-CN" sz="40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我们应该如何去评价一个人。谈谈你的看法</a:t>
            </a:r>
            <a:endParaRPr lang="zh-CN" altLang="en-US" sz="40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3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/>
      <p:bldP spid="123909" grpId="0"/>
      <p:bldP spid="123910" grpId="0"/>
      <p:bldP spid="123911" grpId="0"/>
      <p:bldP spid="123912" grpId="0"/>
      <p:bldP spid="123919" grpId="0"/>
      <p:bldP spid="1239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71406" name="表格 271405"/>
          <p:cNvGraphicFramePr>
            <a:graphicFrameLocks noGrp="1"/>
          </p:cNvGraphicFramePr>
          <p:nvPr/>
        </p:nvGraphicFramePr>
        <p:xfrm>
          <a:off x="117475" y="803275"/>
          <a:ext cx="12017375" cy="3679825"/>
        </p:xfrm>
        <a:graphic>
          <a:graphicData uri="http://schemas.openxmlformats.org/drawingml/2006/table">
            <a:tbl>
              <a:tblPr/>
              <a:tblGrid>
                <a:gridCol w="688340"/>
                <a:gridCol w="1058545"/>
                <a:gridCol w="5209540"/>
                <a:gridCol w="5060950"/>
              </a:tblGrid>
              <a:tr h="518160">
                <a:tc gridSpan="2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矛盾的主要方面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矛盾的次要方面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 row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区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别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含义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在每一个矛盾中处于支配地位、起主导作用的方面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在每一个矛盾中处于被支配地位，不起主导作用的方面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地位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处于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支配</a:t>
                      </a: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地位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处于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从属</a:t>
                      </a: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地位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作用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起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主导作用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不起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主导作用</a:t>
                      </a:r>
                      <a:endParaRPr lang="zh-CN" altLang="en-US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联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l">
                        <a:lnSpc>
                          <a:spcPct val="70000"/>
                        </a:lnSpc>
                        <a:buNone/>
                      </a:pPr>
                      <a:r>
                        <a:rPr lang="zh-CN" altLang="en-US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黑体" panose="02010609060101010101" pitchFamily="49" charset="-122"/>
                        </a:rPr>
                        <a:t>系</a:t>
                      </a:r>
                      <a:endParaRPr lang="zh-CN" altLang="en-US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algn="l">
                        <a:lnSpc>
                          <a:spcPct val="100000"/>
                        </a:lnSpc>
                        <a:buClr>
                          <a:schemeClr val="hlink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>
                          <a:ea typeface="黑体" panose="02010609060101010101" pitchFamily="49" charset="-122"/>
                          <a:sym typeface="+mn-ea"/>
                        </a:rPr>
                        <a:t>①</a:t>
                      </a: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矛盾的主要方面与次要方面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既相互依赖又相互排斥</a:t>
                      </a:r>
                      <a:endParaRPr lang="zh-CN" altLang="en-US" sz="2800" b="1">
                        <a:latin typeface="Arial" panose="020B0604020202020204" pitchFamily="34" charset="0"/>
                        <a:ea typeface="黑体" panose="02010609060101010101" pitchFamily="49" charset="-122"/>
                        <a:sym typeface="+mn-ea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Clr>
                          <a:schemeClr val="hlink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b="1">
                          <a:ea typeface="黑体" panose="02010609060101010101" pitchFamily="49" charset="-122"/>
                          <a:sym typeface="+mn-ea"/>
                        </a:rPr>
                        <a:t>②</a:t>
                      </a:r>
                      <a:r>
                        <a:rPr lang="zh-CN" altLang="en-US" sz="2800" b="1">
                          <a:ea typeface="黑体" panose="02010609060101010101" pitchFamily="49" charset="-122"/>
                          <a:sym typeface="+mn-ea"/>
                        </a:rPr>
                        <a:t>在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  <a:sym typeface="+mn-ea"/>
                        </a:rPr>
                        <a:t>一定条件下可以相互转化</a:t>
                      </a:r>
                      <a:endParaRPr lang="zh-CN" altLang="en-US" sz="2800" b="1">
                        <a:solidFill>
                          <a:srgbClr val="0000FF"/>
                        </a:solidFill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8" name="文本框 271398"/>
          <p:cNvSpPr txBox="1"/>
          <p:nvPr/>
        </p:nvSpPr>
        <p:spPr>
          <a:xfrm>
            <a:off x="117475" y="155575"/>
            <a:ext cx="11299825" cy="522288"/>
          </a:xfrm>
          <a:prstGeom prst="rect">
            <a:avLst/>
          </a:prstGeom>
          <a:solidFill>
            <a:srgbClr val="FFFF99"/>
          </a:solidFill>
          <a:ln w="412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成果展示二</a:t>
            </a:r>
            <a:r>
              <a:rPr lang="zh-CN" altLang="en-US" sz="28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矛盾的主要方面与次要方面的辩证关系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7475" y="4648200"/>
            <a:ext cx="12109450" cy="2030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方法论：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看问题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要善于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分清主流和支流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着重把握矛盾的主要方面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又不忽视矛盾的次要方面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。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Wingdings" panose="05000000000000000000"/>
              </a:rPr>
              <a:t>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坚持两点论与重点论相统一</a:t>
            </a:r>
            <a:r>
              <a:rPr lang="zh-CN" altLang="en-US" sz="2800" b="1">
                <a:solidFill>
                  <a:srgbClr val="0C0620"/>
                </a:solidFill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。</a:t>
            </a:r>
            <a:endParaRPr lang="zh-CN" altLang="en-US" sz="2800" b="1">
              <a:solidFill>
                <a:srgbClr val="0C0620"/>
              </a:solidFill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  <a:p>
            <a:pPr marL="457200" indent="-45720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错误倾向：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反对不分主支流的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均衡论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04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只抓主流不顾其他，搞“单打一”的</a:t>
            </a:r>
            <a:r>
              <a:rPr lang="zh-CN" altLang="en-US" sz="28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形而上学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的</a:t>
            </a:r>
            <a:r>
              <a:rPr lang="zh-CN" altLang="en-US" sz="28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一点论</a:t>
            </a:r>
            <a:r>
              <a:rPr lang="zh-CN" altLang="en-US" sz="2800" b="1">
                <a:solidFill>
                  <a:srgbClr val="04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）</a:t>
            </a:r>
            <a:endParaRPr lang="zh-CN" altLang="en-US" sz="280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71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文本框 28673"/>
          <p:cNvSpPr txBox="1"/>
          <p:nvPr/>
        </p:nvSpPr>
        <p:spPr>
          <a:xfrm>
            <a:off x="104775" y="320675"/>
            <a:ext cx="11671300" cy="5405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俗话说“是药三分毒”，可我们生病时还要吃药，因为我们看重的是那七分的药效。这给我们的启示是(　　)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A．“是药三分毒”不符合客观实际，违背了实事求是原则       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B．要着重把握矛盾的主要方面，要抓住主流 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C．尊重事物发展的客观规律要以有效地发挥主观能动性为基础   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D．矛盾具有特殊性，要具体问题具体分析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文本框 28674"/>
          <p:cNvSpPr txBox="1"/>
          <p:nvPr/>
        </p:nvSpPr>
        <p:spPr>
          <a:xfrm>
            <a:off x="10661650" y="960438"/>
            <a:ext cx="741363" cy="1096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66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66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文本占位符 98305"/>
          <p:cNvSpPr>
            <a:spLocks noGrp="1" noRot="1"/>
          </p:cNvSpPr>
          <p:nvPr>
            <p:ph idx="1"/>
          </p:nvPr>
        </p:nvSpPr>
        <p:spPr>
          <a:xfrm>
            <a:off x="61913" y="117475"/>
            <a:ext cx="11979275" cy="6546850"/>
          </a:xfrm>
          <a:ln/>
        </p:spPr>
        <p:txBody>
          <a:bodyPr wrap="square" lIns="91440" tIns="45720" rIns="91440" bIns="45720" anchor="t" anchorCtr="0"/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“村子富不富，关键在党支部。”这说明在发展农村经济中（  ）</a:t>
            </a:r>
            <a:endParaRPr lang="zh-CN" altLang="en-US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A.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要把握矛盾的主要方面      </a:t>
            </a: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B.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</a:rPr>
              <a:t>要首先抓主要矛盾</a:t>
            </a:r>
            <a:endParaRPr lang="zh-CN" altLang="en-US" b="1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在建设中国特色社会主义的整个历史进程中，我们坚持以经济建设为中心不能动摇，坚持四项基本原则和改革开放“两个基本点”不放。坚持“一个中心”不动摇，是指（       ）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        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A.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抓住主要矛盾   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B.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把握矛盾的主要方面 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3.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网络的出现利弊都有，利大于弊，告诉我们看问题要（   ）</a:t>
            </a:r>
            <a:endParaRPr lang="zh-CN" altLang="en-US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A.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要把握矛盾的主要方面        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B.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要首先抓主要矛盾</a:t>
            </a:r>
            <a:endParaRPr lang="zh-CN" altLang="en-US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4.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中美关系在我国对外关系最重要的一部分，这告诉我们要（   ）</a:t>
            </a:r>
            <a:endParaRPr lang="zh-CN" altLang="en-US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</a:t>
            </a: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A.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要把握矛盾的主要方面   </a:t>
            </a: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B.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要首先抓主要矛盾</a:t>
            </a:r>
            <a:endParaRPr lang="zh-CN" altLang="en-US" b="1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5.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我国按照“一国两制”的方针统一祖国后，不会改变国家的社会主义性质。其哲学依据是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Wingdings" panose="05000000000000000000" pitchFamily="2" charset="2"/>
              </a:rPr>
              <a:t>（     ）</a:t>
            </a:r>
            <a:endParaRPr lang="zh-CN" altLang="en-US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sym typeface="Wingdings" panose="05000000000000000000" pitchFamily="2" charset="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A.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主次矛盾和关系的原理   </a:t>
            </a:r>
            <a:r>
              <a:rPr lang="en-US" altLang="zh-CN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B.</a:t>
            </a:r>
            <a:r>
              <a:rPr lang="zh-CN" altLang="en-US" b="1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矛盾的主次方面关系的原理</a:t>
            </a:r>
            <a:endParaRPr lang="zh-CN" altLang="en-US" b="1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en-US" altLang="zh-CN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6.</a:t>
            </a:r>
            <a:r>
              <a:rPr lang="zh-CN" altLang="en-US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目前，党内出现了腐败现象，但是这不是主流，腐败是存在的，但大部分党员干部还是廉洁奉公的，这种观点（      ）</a:t>
            </a:r>
            <a:endParaRPr lang="zh-CN" altLang="en-US" b="1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lnSpc>
                <a:spcPts val="2765"/>
              </a:lnSpc>
              <a:spcBef>
                <a:spcPts val="40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A.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抓住了事物的主要矛盾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B.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把握了矛盾的主要方面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290" name="椭圆 98306"/>
          <p:cNvSpPr/>
          <p:nvPr/>
        </p:nvSpPr>
        <p:spPr>
          <a:xfrm>
            <a:off x="3035300" y="117475"/>
            <a:ext cx="666750" cy="433388"/>
          </a:xfrm>
          <a:prstGeom prst="ellipse">
            <a:avLst/>
          </a:prstGeom>
          <a:noFill/>
          <a:ln w="698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12291" name="椭圆 98307"/>
          <p:cNvSpPr/>
          <p:nvPr/>
        </p:nvSpPr>
        <p:spPr>
          <a:xfrm>
            <a:off x="11376025" y="835025"/>
            <a:ext cx="449263" cy="533400"/>
          </a:xfrm>
          <a:prstGeom prst="ellipse">
            <a:avLst/>
          </a:prstGeom>
          <a:noFill/>
          <a:ln w="698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30725" name="矩形 98309"/>
          <p:cNvSpPr>
            <a:spLocks noTextEdit="1"/>
          </p:cNvSpPr>
          <p:nvPr/>
        </p:nvSpPr>
        <p:spPr>
          <a:xfrm>
            <a:off x="10237788" y="17463"/>
            <a:ext cx="457200" cy="914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6" name="矩形 98310"/>
          <p:cNvSpPr>
            <a:spLocks noTextEdit="1"/>
          </p:cNvSpPr>
          <p:nvPr/>
        </p:nvSpPr>
        <p:spPr>
          <a:xfrm>
            <a:off x="9394825" y="2405063"/>
            <a:ext cx="609600" cy="10668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4" name="椭圆 99330"/>
          <p:cNvSpPr/>
          <p:nvPr/>
        </p:nvSpPr>
        <p:spPr>
          <a:xfrm>
            <a:off x="4379913" y="2405063"/>
            <a:ext cx="671512" cy="555625"/>
          </a:xfrm>
          <a:prstGeom prst="ellipse">
            <a:avLst/>
          </a:prstGeom>
          <a:noFill/>
          <a:ln w="730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3" name="矩形 98310"/>
          <p:cNvSpPr>
            <a:spLocks noTextEdit="1"/>
          </p:cNvSpPr>
          <p:nvPr/>
        </p:nvSpPr>
        <p:spPr>
          <a:xfrm>
            <a:off x="4908550" y="1565275"/>
            <a:ext cx="609600" cy="8397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6" name="椭圆 99330"/>
          <p:cNvSpPr/>
          <p:nvPr/>
        </p:nvSpPr>
        <p:spPr>
          <a:xfrm>
            <a:off x="3141663" y="5448300"/>
            <a:ext cx="671512" cy="555625"/>
          </a:xfrm>
          <a:prstGeom prst="ellipse">
            <a:avLst/>
          </a:prstGeom>
          <a:noFill/>
          <a:ln w="730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12297" name="椭圆 99330"/>
          <p:cNvSpPr/>
          <p:nvPr/>
        </p:nvSpPr>
        <p:spPr>
          <a:xfrm>
            <a:off x="2727325" y="3908425"/>
            <a:ext cx="673100" cy="554038"/>
          </a:xfrm>
          <a:prstGeom prst="ellipse">
            <a:avLst/>
          </a:prstGeom>
          <a:noFill/>
          <a:ln w="730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12298" name="椭圆 99330"/>
          <p:cNvSpPr/>
          <p:nvPr/>
        </p:nvSpPr>
        <p:spPr>
          <a:xfrm>
            <a:off x="5994400" y="3151188"/>
            <a:ext cx="673100" cy="555625"/>
          </a:xfrm>
          <a:prstGeom prst="ellipse">
            <a:avLst/>
          </a:prstGeom>
          <a:noFill/>
          <a:ln w="730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华文琥珀" pitchFamily="2" charset="-122"/>
            </a:endParaRPr>
          </a:p>
        </p:txBody>
      </p:sp>
      <p:sp>
        <p:nvSpPr>
          <p:cNvPr id="6" name="矩形 98309"/>
          <p:cNvSpPr>
            <a:spLocks noTextEdit="1"/>
          </p:cNvSpPr>
          <p:nvPr/>
        </p:nvSpPr>
        <p:spPr>
          <a:xfrm>
            <a:off x="9888538" y="3151188"/>
            <a:ext cx="457200" cy="914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98309"/>
          <p:cNvSpPr>
            <a:spLocks noTextEdit="1"/>
          </p:cNvSpPr>
          <p:nvPr/>
        </p:nvSpPr>
        <p:spPr>
          <a:xfrm>
            <a:off x="3621088" y="4157663"/>
            <a:ext cx="457200" cy="914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矩形 98309"/>
          <p:cNvSpPr>
            <a:spLocks noTextEdit="1"/>
          </p:cNvSpPr>
          <p:nvPr/>
        </p:nvSpPr>
        <p:spPr>
          <a:xfrm>
            <a:off x="7075488" y="5200650"/>
            <a:ext cx="457200" cy="914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4"/>
          <p:cNvSpPr txBox="1"/>
          <p:nvPr/>
        </p:nvSpPr>
        <p:spPr>
          <a:xfrm>
            <a:off x="203200" y="2971800"/>
            <a:ext cx="59055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法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论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4" name="Text Box 5"/>
          <p:cNvSpPr txBox="1"/>
          <p:nvPr/>
        </p:nvSpPr>
        <p:spPr>
          <a:xfrm>
            <a:off x="8567738" y="2187575"/>
            <a:ext cx="592137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要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全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面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5" name="Text Box 6"/>
          <p:cNvSpPr txBox="1"/>
          <p:nvPr/>
        </p:nvSpPr>
        <p:spPr>
          <a:xfrm>
            <a:off x="3048000" y="2286000"/>
            <a:ext cx="1963738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复杂事物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Text Box 7"/>
          <p:cNvSpPr txBox="1"/>
          <p:nvPr/>
        </p:nvSpPr>
        <p:spPr>
          <a:xfrm>
            <a:off x="5283200" y="1981200"/>
            <a:ext cx="2716213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既看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主要矛盾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7" name="Text Box 8"/>
          <p:cNvSpPr txBox="1"/>
          <p:nvPr/>
        </p:nvSpPr>
        <p:spPr>
          <a:xfrm>
            <a:off x="3048000" y="3200400"/>
            <a:ext cx="1963738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一种矛盾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8" name="Text Box 9"/>
          <p:cNvSpPr txBox="1"/>
          <p:nvPr/>
        </p:nvSpPr>
        <p:spPr>
          <a:xfrm>
            <a:off x="5283200" y="3048000"/>
            <a:ext cx="2716213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既看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主要方面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5283200" y="3581400"/>
            <a:ext cx="2716213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又看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次要方面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1117600" y="2743200"/>
            <a:ext cx="2351088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两点论</a:t>
            </a:r>
            <a:endParaRPr lang="zh-CN" altLang="en-US" sz="32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1" name="AutoShape 12"/>
          <p:cNvSpPr/>
          <p:nvPr/>
        </p:nvSpPr>
        <p:spPr>
          <a:xfrm>
            <a:off x="2743200" y="2438400"/>
            <a:ext cx="304800" cy="1066800"/>
          </a:xfrm>
          <a:prstGeom prst="leftBrace">
            <a:avLst>
              <a:gd name="adj1" fmla="val 38840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AutoShape 13"/>
          <p:cNvSpPr/>
          <p:nvPr/>
        </p:nvSpPr>
        <p:spPr>
          <a:xfrm>
            <a:off x="4978400" y="3200400"/>
            <a:ext cx="304800" cy="609600"/>
          </a:xfrm>
          <a:prstGeom prst="leftBrace">
            <a:avLst>
              <a:gd name="adj1" fmla="val 22185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AutoShape 14"/>
          <p:cNvSpPr/>
          <p:nvPr/>
        </p:nvSpPr>
        <p:spPr>
          <a:xfrm>
            <a:off x="4978400" y="2209800"/>
            <a:ext cx="304800" cy="609600"/>
          </a:xfrm>
          <a:prstGeom prst="leftBrace">
            <a:avLst>
              <a:gd name="adj1" fmla="val 22185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24" name="Text Box 15"/>
          <p:cNvSpPr txBox="1"/>
          <p:nvPr/>
        </p:nvSpPr>
        <p:spPr>
          <a:xfrm>
            <a:off x="8567738" y="4103688"/>
            <a:ext cx="757237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抓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重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5" name="Text Box 16"/>
          <p:cNvSpPr txBox="1"/>
          <p:nvPr/>
        </p:nvSpPr>
        <p:spPr>
          <a:xfrm>
            <a:off x="2946400" y="4114800"/>
            <a:ext cx="573087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复杂事物：着重把握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主要矛盾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6" name="Text Box 17"/>
          <p:cNvSpPr txBox="1"/>
          <p:nvPr/>
        </p:nvSpPr>
        <p:spPr>
          <a:xfrm>
            <a:off x="2997200" y="4724400"/>
            <a:ext cx="562927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每一矛盾：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着重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把握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主要方面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7" name="Text Box 18"/>
          <p:cNvSpPr txBox="1"/>
          <p:nvPr/>
        </p:nvSpPr>
        <p:spPr>
          <a:xfrm>
            <a:off x="1117600" y="4495800"/>
            <a:ext cx="2544763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重点论</a:t>
            </a:r>
            <a:endParaRPr lang="zh-CN" altLang="en-US" sz="32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3" name="Text Box 19"/>
          <p:cNvSpPr txBox="1"/>
          <p:nvPr/>
        </p:nvSpPr>
        <p:spPr>
          <a:xfrm>
            <a:off x="9682163" y="3622675"/>
            <a:ext cx="609600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统</a:t>
            </a:r>
            <a:endParaRPr lang="zh-CN" altLang="en-US" sz="32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</a:t>
            </a:r>
            <a:endParaRPr lang="zh-CN" altLang="en-US" sz="32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4" name="Text Box 20"/>
          <p:cNvSpPr txBox="1"/>
          <p:nvPr/>
        </p:nvSpPr>
        <p:spPr>
          <a:xfrm>
            <a:off x="10596563" y="2438400"/>
            <a:ext cx="1595437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两点是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有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重点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的两点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5" name="Text Box 21"/>
          <p:cNvSpPr txBox="1"/>
          <p:nvPr/>
        </p:nvSpPr>
        <p:spPr>
          <a:xfrm>
            <a:off x="10596563" y="4495800"/>
            <a:ext cx="2235200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重点是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两点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的重点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6" name="AutoShape 22"/>
          <p:cNvSpPr/>
          <p:nvPr/>
        </p:nvSpPr>
        <p:spPr>
          <a:xfrm>
            <a:off x="9478963" y="2946400"/>
            <a:ext cx="203200" cy="2362200"/>
          </a:xfrm>
          <a:prstGeom prst="rightBrace">
            <a:avLst>
              <a:gd name="adj1" fmla="val 129005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9717" name="AutoShape 23"/>
          <p:cNvSpPr/>
          <p:nvPr/>
        </p:nvSpPr>
        <p:spPr>
          <a:xfrm>
            <a:off x="10291763" y="3048000"/>
            <a:ext cx="304800" cy="1981200"/>
          </a:xfrm>
          <a:prstGeom prst="leftBrace">
            <a:avLst>
              <a:gd name="adj1" fmla="val 72101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3" name="AutoShape 24"/>
          <p:cNvSpPr/>
          <p:nvPr/>
        </p:nvSpPr>
        <p:spPr>
          <a:xfrm>
            <a:off x="2641600" y="4267200"/>
            <a:ext cx="304800" cy="914400"/>
          </a:xfrm>
          <a:prstGeom prst="leftBrace">
            <a:avLst>
              <a:gd name="adj1" fmla="val 33277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4" name="AutoShape 25"/>
          <p:cNvSpPr/>
          <p:nvPr/>
        </p:nvSpPr>
        <p:spPr>
          <a:xfrm>
            <a:off x="812800" y="2743200"/>
            <a:ext cx="304800" cy="2147888"/>
          </a:xfrm>
          <a:prstGeom prst="leftBrace">
            <a:avLst>
              <a:gd name="adj1" fmla="val 78200"/>
              <a:gd name="adj2" fmla="val 50000"/>
            </a:avLst>
          </a:prstGeom>
          <a:noFill/>
          <a:ln w="349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5" name="Rectangle 26"/>
          <p:cNvSpPr/>
          <p:nvPr/>
        </p:nvSpPr>
        <p:spPr>
          <a:xfrm>
            <a:off x="5384800" y="2514600"/>
            <a:ext cx="2716213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又看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次要矛盾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3336" name="Picture 27" descr="8_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4400" y="6172200"/>
            <a:ext cx="711200" cy="53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7" name="AutoShape 28"/>
          <p:cNvSpPr/>
          <p:nvPr/>
        </p:nvSpPr>
        <p:spPr>
          <a:xfrm>
            <a:off x="8101013" y="2108200"/>
            <a:ext cx="203200" cy="1727200"/>
          </a:xfrm>
          <a:prstGeom prst="rightBrace">
            <a:avLst>
              <a:gd name="adj1" fmla="val 94287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9723" name="AutoShape 29"/>
          <p:cNvSpPr/>
          <p:nvPr/>
        </p:nvSpPr>
        <p:spPr>
          <a:xfrm>
            <a:off x="8026400" y="5638800"/>
            <a:ext cx="541338" cy="990600"/>
          </a:xfrm>
          <a:prstGeom prst="rightBrace">
            <a:avLst>
              <a:gd name="adj1" fmla="val 45722"/>
              <a:gd name="adj2" fmla="val 50000"/>
            </a:avLst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9" name="Rectangle 34"/>
          <p:cNvSpPr/>
          <p:nvPr/>
        </p:nvSpPr>
        <p:spPr>
          <a:xfrm>
            <a:off x="3567113" y="93663"/>
            <a:ext cx="8418512" cy="646112"/>
          </a:xfrm>
          <a:prstGeom prst="rect">
            <a:avLst/>
          </a:prstGeom>
          <a:solidFill>
            <a:srgbClr val="FFFF99"/>
          </a:solidFill>
          <a:ln w="349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just"/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、坚持两点论和重点论的统一 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方法论）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25" name="Text Box 35"/>
          <p:cNvSpPr txBox="1"/>
          <p:nvPr/>
        </p:nvSpPr>
        <p:spPr>
          <a:xfrm>
            <a:off x="406400" y="838200"/>
            <a:ext cx="113792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）哲学依据：</a:t>
            </a:r>
            <a:endParaRPr lang="zh-CN" altLang="en-US" sz="3200" b="1">
              <a:solidFill>
                <a:srgbClr val="0000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9726" name="Text Box 36"/>
          <p:cNvSpPr txBox="1"/>
          <p:nvPr/>
        </p:nvSpPr>
        <p:spPr>
          <a:xfrm>
            <a:off x="312738" y="5227638"/>
            <a:ext cx="39624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）反对的错误倾向：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42" name="AutoShape 37"/>
          <p:cNvSpPr/>
          <p:nvPr/>
        </p:nvSpPr>
        <p:spPr>
          <a:xfrm>
            <a:off x="8423275" y="4267200"/>
            <a:ext cx="203200" cy="838200"/>
          </a:xfrm>
          <a:prstGeom prst="rightBrace">
            <a:avLst>
              <a:gd name="adj1" fmla="val 45756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43" name="Text Box 38"/>
          <p:cNvSpPr txBox="1"/>
          <p:nvPr/>
        </p:nvSpPr>
        <p:spPr>
          <a:xfrm>
            <a:off x="406400" y="1422400"/>
            <a:ext cx="11379200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）基本内容</a:t>
            </a:r>
            <a:endParaRPr lang="zh-CN" altLang="en-US" sz="3200" b="1">
              <a:solidFill>
                <a:srgbClr val="0000FF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9729" name="Rectangle 39"/>
          <p:cNvSpPr/>
          <p:nvPr/>
        </p:nvSpPr>
        <p:spPr>
          <a:xfrm>
            <a:off x="3271838" y="977900"/>
            <a:ext cx="96520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latin typeface="Calibri" panose="020F0502020204030204" pitchFamily="34" charset="0"/>
                <a:ea typeface="黑体" panose="02010609060101010101" pitchFamily="49" charset="-122"/>
              </a:rPr>
              <a:t>主次矛盾辨证关系和矛盾主次方面辨证关系原理</a:t>
            </a:r>
            <a:endParaRPr lang="zh-CN" altLang="en-US" sz="3200" b="1"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9730" name="Rectangle 40"/>
          <p:cNvSpPr/>
          <p:nvPr/>
        </p:nvSpPr>
        <p:spPr>
          <a:xfrm>
            <a:off x="812800" y="5811838"/>
            <a:ext cx="9347200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脱离重点谈两点论是形而上学的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均衡论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②脱离两点谈重点论是形而上学的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一点论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3" grpId="0"/>
      <p:bldP spid="29714" grpId="0"/>
      <p:bldP spid="29715" grpId="0"/>
      <p:bldP spid="29716" grpId="0"/>
      <p:bldP spid="29717" grpId="0"/>
      <p:bldP spid="29723" grpId="0"/>
      <p:bldP spid="29726" grpId="0"/>
      <p:bldP spid="29729" grpId="0"/>
      <p:bldP spid="297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Rectangle 3"/>
          <p:cNvSpPr>
            <a:spLocks noGrp="1"/>
          </p:cNvSpPr>
          <p:nvPr>
            <p:ph idx="1"/>
          </p:nvPr>
        </p:nvSpPr>
        <p:spPr>
          <a:xfrm>
            <a:off x="-31750" y="1588"/>
            <a:ext cx="11752263" cy="4525962"/>
          </a:xfrm>
          <a:ln/>
        </p:spPr>
        <p:txBody>
          <a:bodyPr wrap="square" lIns="91440" tIns="45720" rIns="91440" bIns="45720" anchor="t" anchorCtr="0"/>
          <a:p>
            <a:pPr>
              <a:buNone/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唯物辩证法要求找们坚持两点论和重点论相统一的方法。下列说法体现这一方法的是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 )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空谈误国，实干兴邦   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为官发财，应当两道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四面出击，全面突破   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反腐要“老虎”、苍蝇”一起打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4984750" y="1646238"/>
            <a:ext cx="928688" cy="633412"/>
            <a:chOff x="1020" y="3521"/>
            <a:chExt cx="398" cy="453"/>
          </a:xfrm>
        </p:grpSpPr>
        <p:sp>
          <p:nvSpPr>
            <p:cNvPr id="14339" name="Line 4"/>
            <p:cNvSpPr/>
            <p:nvPr/>
          </p:nvSpPr>
          <p:spPr>
            <a:xfrm>
              <a:off x="1020" y="3748"/>
              <a:ext cx="136" cy="22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0" name="Line 5"/>
            <p:cNvSpPr/>
            <p:nvPr/>
          </p:nvSpPr>
          <p:spPr>
            <a:xfrm flipV="1">
              <a:off x="1156" y="3521"/>
              <a:ext cx="262" cy="453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41" name="文本框 2"/>
          <p:cNvSpPr txBox="1"/>
          <p:nvPr/>
        </p:nvSpPr>
        <p:spPr>
          <a:xfrm>
            <a:off x="71438" y="2795588"/>
            <a:ext cx="11871325" cy="35385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2.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从前，有一只兔子去钓鱼，一连三天都没有钓到一条鱼，它失望极了。第三天收竿时，一条鱼从水里跳出来说：“你这个笨蛋，明天再来钓鱼时，如果还用胡萝卜当钓饵，我扁死你。”从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《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生活与哲学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》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角度讲，兔子的错误在于：（     ）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①没有做到一切从实际出发     ②只是从自己的主观想象出发 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③没有做到具体问题具体分析   ④没有坚持用发展的观点看问题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A.①②④      B. 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①②③　   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C.②③④      D. ①③④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854325" y="6019800"/>
            <a:ext cx="785813" cy="561975"/>
            <a:chOff x="1020" y="3521"/>
            <a:chExt cx="398" cy="453"/>
          </a:xfrm>
        </p:grpSpPr>
        <p:sp>
          <p:nvSpPr>
            <p:cNvPr id="14343" name="Line 4"/>
            <p:cNvSpPr/>
            <p:nvPr/>
          </p:nvSpPr>
          <p:spPr>
            <a:xfrm>
              <a:off x="1020" y="3748"/>
              <a:ext cx="136" cy="22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4" name="Line 5"/>
            <p:cNvSpPr/>
            <p:nvPr/>
          </p:nvSpPr>
          <p:spPr>
            <a:xfrm flipV="1">
              <a:off x="1156" y="3521"/>
              <a:ext cx="262" cy="453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0729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477500" y="101727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4"/>
          <p:cNvSpPr>
            <a:spLocks noGrp="1"/>
          </p:cNvSpPr>
          <p:nvPr>
            <p:ph type="title"/>
          </p:nvPr>
        </p:nvSpPr>
        <p:spPr>
          <a:xfrm>
            <a:off x="2116138" y="-12700"/>
            <a:ext cx="8229600" cy="908050"/>
          </a:xfrm>
          <a:ln/>
        </p:spPr>
        <p:txBody>
          <a:bodyPr wrap="square" lIns="91440" tIns="45720" rIns="91440" bIns="45720" anchor="ctr" anchorCtr="0"/>
          <a:p>
            <a:r>
              <a:rPr lang="zh-CN" altLang="en-US" sz="3600" b="1"/>
              <a:t>易错易混</a:t>
            </a:r>
            <a:r>
              <a:rPr lang="en-US" altLang="zh-CN" sz="3600" b="1">
                <a:latin typeface="宋体" panose="02010600030101010101" pitchFamily="2" charset="-122"/>
              </a:rPr>
              <a:t>·</a:t>
            </a:r>
            <a:r>
              <a:rPr lang="zh-CN" altLang="en-US" sz="3600" b="1"/>
              <a:t>误区指正</a:t>
            </a:r>
            <a:endParaRPr lang="zh-CN" altLang="en-US" sz="3600" b="1"/>
          </a:p>
        </p:txBody>
      </p:sp>
      <p:sp>
        <p:nvSpPr>
          <p:cNvPr id="29701" name="Rectangle 5"/>
          <p:cNvSpPr/>
          <p:nvPr/>
        </p:nvSpPr>
        <p:spPr>
          <a:xfrm>
            <a:off x="68263" y="773113"/>
            <a:ext cx="12326937" cy="5846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075"/>
              </a:lnSpc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000" b="1">
                <a:latin typeface="Arial" panose="020B0604020202020204" pitchFamily="34" charset="0"/>
                <a:ea typeface="宋体" panose="02010600030101010101" pitchFamily="2" charset="-122"/>
              </a:rPr>
              <a:t>误区一：着重解决了主要矛盾，次要矛盾就自然而然地解决了。</a:t>
            </a:r>
            <a:endParaRPr lang="zh-CN" altLang="en-US" sz="30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4075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主要矛盾和次要矛盾是相互联系、相互影响、相互作用的，他们在一定条件下可以互相转化。这要求我们在解决主要矛盾时，也不能忽视次要矛盾的解决。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次要矛盾解决得好坏，对主要矛盾的解决也会发生影响。</a:t>
            </a:r>
            <a:endParaRPr lang="zh-CN" altLang="en-US" sz="24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ts val="4075"/>
              </a:lnSpc>
            </a:pPr>
            <a:r>
              <a:rPr lang="zh-CN" altLang="en-US" sz="3000" b="1">
                <a:latin typeface="Arial" panose="020B0604020202020204" pitchFamily="34" charset="0"/>
                <a:ea typeface="宋体" panose="02010600030101010101" pitchFamily="2" charset="-122"/>
              </a:rPr>
              <a:t>误区二：任何事物内部都有主要矛盾。</a:t>
            </a:r>
            <a:endParaRPr lang="zh-CN" altLang="en-US" sz="30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4075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事物有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简单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事物和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复杂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事物之分。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简单事物内部只包含一个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矛盾，这个矛盾的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双方有主次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方面之分。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复杂事物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包含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两个或两个以上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的矛盾，有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主次矛盾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之分。可见，</a:t>
            </a: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任何事物都有矛盾的主次方面，但不一定都有主要矛盾。</a:t>
            </a:r>
            <a:endParaRPr lang="zh-CN" altLang="en-US" sz="24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ts val="4075"/>
              </a:lnSpc>
            </a:pPr>
            <a:r>
              <a:rPr lang="zh-CN" altLang="en-US" sz="3000" b="1">
                <a:latin typeface="Arial" panose="020B0604020202020204" pitchFamily="34" charset="0"/>
                <a:ea typeface="宋体" panose="02010600030101010101" pitchFamily="2" charset="-122"/>
              </a:rPr>
              <a:t>误区三：事物的性质是由占支配地位的矛盾的主要方面决定的，与矛盾的次要方面无关。</a:t>
            </a:r>
            <a:endParaRPr lang="zh-CN" altLang="en-US" sz="30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4075"/>
              </a:lnSpc>
            </a:pPr>
            <a:r>
              <a:rPr lang="zh-CN" altLang="en-US" sz="24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事物的性质虽然由占支配地位的矛盾的主要方面决定，但也受矛盾的次要方面的影响。</a:t>
            </a:r>
            <a:endParaRPr lang="zh-CN" altLang="en-US" sz="24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1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30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1">
                                            <p:txEl>
                                              <p:charRg st="30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1">
                                            <p:txEl>
                                              <p:charRg st="30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12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1">
                                            <p:txEl>
                                              <p:charRg st="12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1">
                                            <p:txEl>
                                              <p:charRg st="124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142" end="2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01">
                                            <p:txEl>
                                              <p:charRg st="142" end="2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01">
                                            <p:txEl>
                                              <p:charRg st="142" end="2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240" end="2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701">
                                            <p:txEl>
                                              <p:charRg st="240" end="2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701">
                                            <p:txEl>
                                              <p:charRg st="240" end="2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charRg st="280" end="3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1">
                                            <p:txEl>
                                              <p:charRg st="280" end="3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1">
                                            <p:txEl>
                                              <p:charRg st="280" end="3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WordArt 11"/>
          <p:cNvSpPr>
            <a:spLocks noTextEdit="1"/>
          </p:cNvSpPr>
          <p:nvPr/>
        </p:nvSpPr>
        <p:spPr>
          <a:xfrm>
            <a:off x="9190038" y="411163"/>
            <a:ext cx="3078162" cy="5540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结构体系</a:t>
            </a:r>
            <a:endParaRPr lang="zh-CN" altLang="en-US" sz="2800" b="1">
              <a:ln w="127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1315" name="Text Box 3"/>
          <p:cNvSpPr/>
          <p:nvPr/>
        </p:nvSpPr>
        <p:spPr>
          <a:xfrm>
            <a:off x="325438" y="2043113"/>
            <a:ext cx="615950" cy="2246312"/>
          </a:xfrm>
          <a:prstGeom prst="rect">
            <a:avLst/>
          </a:prstGeom>
          <a:solidFill>
            <a:srgbClr val="66FF33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矛盾的观点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16" name="Text Box 4"/>
          <p:cNvSpPr/>
          <p:nvPr/>
        </p:nvSpPr>
        <p:spPr>
          <a:xfrm>
            <a:off x="1266825" y="26988"/>
            <a:ext cx="2378075" cy="522287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矛盾即对立统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一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17" name="Text Box 5"/>
          <p:cNvSpPr/>
          <p:nvPr/>
        </p:nvSpPr>
        <p:spPr>
          <a:xfrm>
            <a:off x="4797425" y="28575"/>
            <a:ext cx="3287713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一分为二、全面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18" name="Text Box 6"/>
          <p:cNvSpPr/>
          <p:nvPr/>
        </p:nvSpPr>
        <p:spPr>
          <a:xfrm>
            <a:off x="1266825" y="604838"/>
            <a:ext cx="1101725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普遍性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19" name="Text Box 7"/>
          <p:cNvSpPr/>
          <p:nvPr/>
        </p:nvSpPr>
        <p:spPr>
          <a:xfrm>
            <a:off x="3067050" y="603250"/>
            <a:ext cx="4418013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承认、揭露、分析、解决矛盾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0" name="Text Box 8"/>
          <p:cNvSpPr/>
          <p:nvPr/>
        </p:nvSpPr>
        <p:spPr>
          <a:xfrm>
            <a:off x="1266825" y="1179513"/>
            <a:ext cx="1101725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特殊性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1" name="Text Box 9"/>
          <p:cNvSpPr/>
          <p:nvPr/>
        </p:nvSpPr>
        <p:spPr>
          <a:xfrm>
            <a:off x="3067050" y="1179513"/>
            <a:ext cx="2632075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具体问题具体分析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2" name="Text Box 10"/>
          <p:cNvSpPr/>
          <p:nvPr/>
        </p:nvSpPr>
        <p:spPr>
          <a:xfrm>
            <a:off x="1266825" y="2692400"/>
            <a:ext cx="3101975" cy="8921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主要矛盾处于支配地位、起</a:t>
            </a:r>
            <a:r>
              <a:rPr lang="zh-CN" altLang="en-US" sz="2800" b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决定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作用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3" name="Text Box 11"/>
          <p:cNvSpPr/>
          <p:nvPr/>
        </p:nvSpPr>
        <p:spPr>
          <a:xfrm>
            <a:off x="4794250" y="2654300"/>
            <a:ext cx="1803400" cy="8921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抓主要矛盾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抓重点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4" name="Text Box 12"/>
          <p:cNvSpPr/>
          <p:nvPr/>
        </p:nvSpPr>
        <p:spPr>
          <a:xfrm>
            <a:off x="1268413" y="3629025"/>
            <a:ext cx="3128962" cy="83026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次要矛盾处于从属地位、不起决定作用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5" name="Text Box 13"/>
          <p:cNvSpPr/>
          <p:nvPr/>
        </p:nvSpPr>
        <p:spPr>
          <a:xfrm>
            <a:off x="4735513" y="3727450"/>
            <a:ext cx="2720975" cy="83026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不能忽视次要矛盾，统筹兼顾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6" name="Text Box 14"/>
          <p:cNvSpPr/>
          <p:nvPr/>
        </p:nvSpPr>
        <p:spPr>
          <a:xfrm>
            <a:off x="7486650" y="2714625"/>
            <a:ext cx="1479550" cy="1816100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坚持两点论与重点论的统一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7" name="Text Box 15"/>
          <p:cNvSpPr/>
          <p:nvPr/>
        </p:nvSpPr>
        <p:spPr>
          <a:xfrm>
            <a:off x="1268413" y="4564063"/>
            <a:ext cx="3290887" cy="8921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矛盾的主要方面处于支配地位，起</a:t>
            </a:r>
            <a:r>
              <a:rPr lang="zh-CN" altLang="en-US" sz="2800" b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主导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作用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8" name="Text Box 16"/>
          <p:cNvSpPr/>
          <p:nvPr/>
        </p:nvSpPr>
        <p:spPr>
          <a:xfrm>
            <a:off x="4816475" y="4779963"/>
            <a:ext cx="2352675" cy="890587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把握矛盾主要方面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抓主流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29" name="Text Box 17"/>
          <p:cNvSpPr/>
          <p:nvPr/>
        </p:nvSpPr>
        <p:spPr>
          <a:xfrm>
            <a:off x="1289050" y="5732463"/>
            <a:ext cx="3282950" cy="830262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矛盾的次要方面处于被支配地位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30" name="Text Box 18"/>
          <p:cNvSpPr/>
          <p:nvPr/>
        </p:nvSpPr>
        <p:spPr>
          <a:xfrm>
            <a:off x="4940300" y="5948363"/>
            <a:ext cx="1981200" cy="830262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统筹兼顾，坚持两点论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31" name="Text Box 19"/>
          <p:cNvSpPr/>
          <p:nvPr/>
        </p:nvSpPr>
        <p:spPr>
          <a:xfrm>
            <a:off x="1266825" y="1755775"/>
            <a:ext cx="3806825" cy="830263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矛盾的普遍性与特殊性的辩证关系原理</a:t>
            </a:r>
            <a:endParaRPr lang="zh-CN" altLang="en-US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32" name="Text Box 20"/>
          <p:cNvSpPr/>
          <p:nvPr/>
        </p:nvSpPr>
        <p:spPr>
          <a:xfrm>
            <a:off x="5600700" y="1900238"/>
            <a:ext cx="3006725" cy="4603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坚持二者的统一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33" name="Text Box 21"/>
          <p:cNvSpPr/>
          <p:nvPr/>
        </p:nvSpPr>
        <p:spPr>
          <a:xfrm>
            <a:off x="7486650" y="5070475"/>
            <a:ext cx="1368425" cy="181451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坚持两点论与重点论的统一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34" name="Text Box 22"/>
          <p:cNvSpPr/>
          <p:nvPr/>
        </p:nvSpPr>
        <p:spPr>
          <a:xfrm>
            <a:off x="9488488" y="2187575"/>
            <a:ext cx="531812" cy="2676525"/>
          </a:xfrm>
          <a:prstGeom prst="rect">
            <a:avLst/>
          </a:prstGeom>
          <a:solidFill>
            <a:srgbClr val="66FF33"/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矛盾分析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方法</a:t>
            </a:r>
            <a:endParaRPr lang="zh-CN" altLang="en-US" sz="28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cxnSp>
        <p:nvCxnSpPr>
          <p:cNvPr id="141335" name="AutoShape 23"/>
          <p:cNvCxnSpPr/>
          <p:nvPr/>
        </p:nvCxnSpPr>
        <p:spPr>
          <a:xfrm>
            <a:off x="992188" y="242888"/>
            <a:ext cx="69850" cy="5761037"/>
          </a:xfrm>
          <a:prstGeom prst="straightConnector1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1336" name="Line 24"/>
          <p:cNvSpPr/>
          <p:nvPr/>
        </p:nvSpPr>
        <p:spPr>
          <a:xfrm>
            <a:off x="992188" y="242888"/>
            <a:ext cx="287337" cy="15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37" name="Line 25"/>
          <p:cNvSpPr/>
          <p:nvPr/>
        </p:nvSpPr>
        <p:spPr>
          <a:xfrm>
            <a:off x="1050925" y="819150"/>
            <a:ext cx="228600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38" name="Line 26"/>
          <p:cNvSpPr/>
          <p:nvPr/>
        </p:nvSpPr>
        <p:spPr>
          <a:xfrm>
            <a:off x="1050925" y="1395413"/>
            <a:ext cx="228600" cy="15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39" name="Line 27"/>
          <p:cNvSpPr/>
          <p:nvPr/>
        </p:nvSpPr>
        <p:spPr>
          <a:xfrm>
            <a:off x="1050925" y="2187575"/>
            <a:ext cx="228600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40" name="Line 28"/>
          <p:cNvSpPr/>
          <p:nvPr/>
        </p:nvSpPr>
        <p:spPr>
          <a:xfrm>
            <a:off x="906463" y="3051175"/>
            <a:ext cx="381000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41" name="Line 29"/>
          <p:cNvSpPr/>
          <p:nvPr/>
        </p:nvSpPr>
        <p:spPr>
          <a:xfrm>
            <a:off x="1050925" y="4059238"/>
            <a:ext cx="228600" cy="15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42" name="Line 30"/>
          <p:cNvSpPr/>
          <p:nvPr/>
        </p:nvSpPr>
        <p:spPr>
          <a:xfrm>
            <a:off x="1050925" y="4995863"/>
            <a:ext cx="228600" cy="15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43" name="Line 31"/>
          <p:cNvSpPr/>
          <p:nvPr/>
        </p:nvSpPr>
        <p:spPr>
          <a:xfrm>
            <a:off x="1050925" y="6003925"/>
            <a:ext cx="228600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44" name="AutoShape 32"/>
          <p:cNvSpPr/>
          <p:nvPr/>
        </p:nvSpPr>
        <p:spPr>
          <a:xfrm>
            <a:off x="3643313" y="171450"/>
            <a:ext cx="1152525" cy="215900"/>
          </a:xfrm>
          <a:prstGeom prst="rightArrow">
            <a:avLst>
              <a:gd name="adj1" fmla="val 50000"/>
              <a:gd name="adj2" fmla="val 133357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45" name="AutoShape 33"/>
          <p:cNvSpPr/>
          <p:nvPr/>
        </p:nvSpPr>
        <p:spPr>
          <a:xfrm>
            <a:off x="2419350" y="747713"/>
            <a:ext cx="647700" cy="217487"/>
          </a:xfrm>
          <a:prstGeom prst="rightArrow">
            <a:avLst>
              <a:gd name="adj1" fmla="val 50000"/>
              <a:gd name="adj2" fmla="val 66276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46" name="AutoShape 34"/>
          <p:cNvSpPr/>
          <p:nvPr/>
        </p:nvSpPr>
        <p:spPr>
          <a:xfrm>
            <a:off x="2419350" y="1323975"/>
            <a:ext cx="638175" cy="215900"/>
          </a:xfrm>
          <a:prstGeom prst="rightArrow">
            <a:avLst>
              <a:gd name="adj1" fmla="val 50000"/>
              <a:gd name="adj2" fmla="val 66603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47" name="AutoShape 35"/>
          <p:cNvSpPr/>
          <p:nvPr/>
        </p:nvSpPr>
        <p:spPr>
          <a:xfrm>
            <a:off x="5121275" y="2008188"/>
            <a:ext cx="469900" cy="215900"/>
          </a:xfrm>
          <a:prstGeom prst="rightArrow">
            <a:avLst>
              <a:gd name="adj1" fmla="val 50000"/>
              <a:gd name="adj2" fmla="val 54371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48" name="AutoShape 36"/>
          <p:cNvSpPr/>
          <p:nvPr/>
        </p:nvSpPr>
        <p:spPr>
          <a:xfrm>
            <a:off x="4235450" y="3022600"/>
            <a:ext cx="617538" cy="287338"/>
          </a:xfrm>
          <a:prstGeom prst="rightArrow">
            <a:avLst>
              <a:gd name="adj1" fmla="val 50000"/>
              <a:gd name="adj2" fmla="val 53719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49" name="AutoShape 37"/>
          <p:cNvSpPr/>
          <p:nvPr/>
        </p:nvSpPr>
        <p:spPr>
          <a:xfrm>
            <a:off x="4368800" y="4038600"/>
            <a:ext cx="366713" cy="215900"/>
          </a:xfrm>
          <a:prstGeom prst="rightArrow">
            <a:avLst>
              <a:gd name="adj1" fmla="val 50000"/>
              <a:gd name="adj2" fmla="val 27333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50" name="AutoShape 39"/>
          <p:cNvSpPr/>
          <p:nvPr/>
        </p:nvSpPr>
        <p:spPr>
          <a:xfrm>
            <a:off x="4233863" y="6316663"/>
            <a:ext cx="693737" cy="215900"/>
          </a:xfrm>
          <a:prstGeom prst="rightArrow">
            <a:avLst>
              <a:gd name="adj1" fmla="val 50000"/>
              <a:gd name="adj2" fmla="val 80301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cxnSp>
        <p:nvCxnSpPr>
          <p:cNvPr id="141351" name="AutoShape 41"/>
          <p:cNvCxnSpPr/>
          <p:nvPr/>
        </p:nvCxnSpPr>
        <p:spPr>
          <a:xfrm flipH="1">
            <a:off x="6596063" y="4989513"/>
            <a:ext cx="503237" cy="936625"/>
          </a:xfrm>
          <a:prstGeom prst="bentConnector4">
            <a:avLst>
              <a:gd name="adj1" fmla="val -45370"/>
              <a:gd name="adj2" fmla="val 95681"/>
            </a:avLst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41352" name="Line 42"/>
          <p:cNvSpPr/>
          <p:nvPr/>
        </p:nvSpPr>
        <p:spPr>
          <a:xfrm flipV="1">
            <a:off x="7167563" y="3843338"/>
            <a:ext cx="14763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41353" name="AutoShape 44"/>
          <p:cNvCxnSpPr/>
          <p:nvPr/>
        </p:nvCxnSpPr>
        <p:spPr>
          <a:xfrm rot="-5400000" flipH="1">
            <a:off x="5707063" y="2243138"/>
            <a:ext cx="5168900" cy="1127125"/>
          </a:xfrm>
          <a:prstGeom prst="bentConnector4">
            <a:avLst>
              <a:gd name="adj1" fmla="val 718"/>
              <a:gd name="adj2" fmla="val 120278"/>
            </a:avLst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41354" name="Line 45"/>
          <p:cNvSpPr/>
          <p:nvPr/>
        </p:nvSpPr>
        <p:spPr>
          <a:xfrm>
            <a:off x="7772400" y="820738"/>
            <a:ext cx="1333500" cy="158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55" name="Line 46"/>
          <p:cNvSpPr/>
          <p:nvPr/>
        </p:nvSpPr>
        <p:spPr>
          <a:xfrm>
            <a:off x="5981700" y="1431925"/>
            <a:ext cx="3124200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56" name="Line 47"/>
          <p:cNvSpPr/>
          <p:nvPr/>
        </p:nvSpPr>
        <p:spPr>
          <a:xfrm>
            <a:off x="8286750" y="2162175"/>
            <a:ext cx="7794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57" name="Line 48"/>
          <p:cNvSpPr/>
          <p:nvPr/>
        </p:nvSpPr>
        <p:spPr>
          <a:xfrm>
            <a:off x="8842375" y="3482975"/>
            <a:ext cx="2254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58" name="Line 47"/>
          <p:cNvSpPr/>
          <p:nvPr/>
        </p:nvSpPr>
        <p:spPr>
          <a:xfrm>
            <a:off x="6376988" y="3138488"/>
            <a:ext cx="91598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59" name="AutoShape 35"/>
          <p:cNvSpPr/>
          <p:nvPr/>
        </p:nvSpPr>
        <p:spPr>
          <a:xfrm>
            <a:off x="4529138" y="4902200"/>
            <a:ext cx="411162" cy="215900"/>
          </a:xfrm>
          <a:prstGeom prst="rightArrow">
            <a:avLst>
              <a:gd name="adj1" fmla="val 50000"/>
              <a:gd name="adj2" fmla="val 54416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141360" name="Line 48"/>
          <p:cNvSpPr/>
          <p:nvPr/>
        </p:nvSpPr>
        <p:spPr>
          <a:xfrm>
            <a:off x="7343775" y="5414963"/>
            <a:ext cx="1412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61" name="直接连接符 8"/>
          <p:cNvSpPr/>
          <p:nvPr/>
        </p:nvSpPr>
        <p:spPr>
          <a:xfrm flipH="1">
            <a:off x="7315200" y="3122613"/>
            <a:ext cx="0" cy="7207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1362" name="Line 48"/>
          <p:cNvSpPr/>
          <p:nvPr/>
        </p:nvSpPr>
        <p:spPr>
          <a:xfrm>
            <a:off x="7343775" y="3473450"/>
            <a:ext cx="141288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6" dur="500"/>
                                        <p:tgtEl>
                                          <p:spTgt spid="14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" dur="500"/>
                                        <p:tgtEl>
                                          <p:spTgt spid="14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2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4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8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1" dur="500"/>
                                        <p:tgtEl>
                                          <p:spTgt spid="14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4" dur="500"/>
                                        <p:tgtEl>
                                          <p:spTgt spid="14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7" dur="500"/>
                                        <p:tgtEl>
                                          <p:spTgt spid="14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0" dur="500"/>
                                        <p:tgtEl>
                                          <p:spTgt spid="14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3" dur="500"/>
                                        <p:tgtEl>
                                          <p:spTgt spid="14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6" dur="500"/>
                                        <p:tgtEl>
                                          <p:spTgt spid="14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9" dur="500"/>
                                        <p:tgtEl>
                                          <p:spTgt spid="14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2" dur="500"/>
                                        <p:tgtEl>
                                          <p:spTgt spid="14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5" dur="500"/>
                                        <p:tgtEl>
                                          <p:spTgt spid="141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8" dur="500"/>
                                        <p:tgtEl>
                                          <p:spTgt spid="141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1" dur="500"/>
                                        <p:tgtEl>
                                          <p:spTgt spid="141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6" dur="500"/>
                                        <p:tgtEl>
                                          <p:spTgt spid="141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9" dur="5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4" dur="500"/>
                                        <p:tgtEl>
                                          <p:spTgt spid="141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4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82" dur="500"/>
                                        <p:tgtEl>
                                          <p:spTgt spid="141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85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0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3" dur="500"/>
                                        <p:tgtEl>
                                          <p:spTgt spid="141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8" dur="500"/>
                                        <p:tgtEl>
                                          <p:spTgt spid="141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06" dur="500"/>
                                        <p:tgtEl>
                                          <p:spTgt spid="141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09" dur="500"/>
                                        <p:tgtEl>
                                          <p:spTgt spid="14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14" dur="500"/>
                                        <p:tgtEl>
                                          <p:spTgt spid="14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17" dur="500"/>
                                        <p:tgtEl>
                                          <p:spTgt spid="141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0" dur="500"/>
                                        <p:tgtEl>
                                          <p:spTgt spid="141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3" dur="500"/>
                                        <p:tgtEl>
                                          <p:spTgt spid="14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6" dur="500"/>
                                        <p:tgtEl>
                                          <p:spTgt spid="14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41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4" dur="500"/>
                                        <p:tgtEl>
                                          <p:spTgt spid="14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9" dur="500"/>
                                        <p:tgtEl>
                                          <p:spTgt spid="141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2" dur="500"/>
                                        <p:tgtEl>
                                          <p:spTgt spid="14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7" dur="500"/>
                                        <p:tgtEl>
                                          <p:spTgt spid="14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50" dur="500"/>
                                        <p:tgtEl>
                                          <p:spTgt spid="141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53" dur="500"/>
                                        <p:tgtEl>
                                          <p:spTgt spid="141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58" dur="500"/>
                                        <p:tgtEl>
                                          <p:spTgt spid="14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141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64" dur="500"/>
                                        <p:tgtEl>
                                          <p:spTgt spid="141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141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70" dur="500"/>
                                        <p:tgtEl>
                                          <p:spTgt spid="141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73" dur="500"/>
                                        <p:tgtEl>
                                          <p:spTgt spid="141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/>
      <p:bldP spid="141316" grpId="0"/>
      <p:bldP spid="141317" grpId="0"/>
      <p:bldP spid="141318" grpId="0"/>
      <p:bldP spid="141319" grpId="0"/>
      <p:bldP spid="141320" grpId="0"/>
      <p:bldP spid="141321" grpId="0"/>
      <p:bldP spid="141322" grpId="0"/>
      <p:bldP spid="141323" grpId="0"/>
      <p:bldP spid="141324" grpId="0"/>
      <p:bldP spid="141325" grpId="0"/>
      <p:bldP spid="141326" grpId="0"/>
      <p:bldP spid="141327" grpId="0"/>
      <p:bldP spid="141328" grpId="0"/>
      <p:bldP spid="141329" grpId="0"/>
      <p:bldP spid="141330" grpId="0"/>
      <p:bldP spid="141331" grpId="0"/>
      <p:bldP spid="141332" grpId="0"/>
      <p:bldP spid="141333" grpId="0"/>
      <p:bldP spid="141334" grpId="0"/>
      <p:bldP spid="141335" grpId="0"/>
      <p:bldP spid="141344" grpId="0"/>
      <p:bldP spid="141345" grpId="0"/>
      <p:bldP spid="141346" grpId="0"/>
      <p:bldP spid="141347" grpId="0"/>
      <p:bldP spid="141348" grpId="0"/>
      <p:bldP spid="141349" grpId="0"/>
      <p:bldP spid="141350" grpId="0"/>
      <p:bldP spid="141351" grpId="0"/>
      <p:bldP spid="141353" grpId="0"/>
      <p:bldP spid="14135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3011</Words>
  <Application>WPS 演示</Application>
  <PresentationFormat/>
  <Paragraphs>326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1" baseType="lpstr">
      <vt:lpstr>Arial</vt:lpstr>
      <vt:lpstr>宋体</vt:lpstr>
      <vt:lpstr>Wingdings</vt:lpstr>
      <vt:lpstr>Calibri</vt:lpstr>
      <vt:lpstr>方正姚体</vt:lpstr>
      <vt:lpstr>楷体</vt:lpstr>
      <vt:lpstr>黑体</vt:lpstr>
      <vt:lpstr>华文新魏</vt:lpstr>
      <vt:lpstr>微软雅黑</vt:lpstr>
      <vt:lpstr>Wingdings</vt:lpstr>
      <vt:lpstr>Times New Roman</vt:lpstr>
      <vt:lpstr>楷体_GB2312</vt:lpstr>
      <vt:lpstr>新宋体</vt:lpstr>
      <vt:lpstr>Times New Roman</vt:lpstr>
      <vt:lpstr>Arial Unicode MS</vt:lpstr>
      <vt:lpstr>Calibri Light</vt:lpstr>
      <vt:lpstr>华文琥珀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3</cp:revision>
  <cp:lastPrinted>2021-01-22T12:17:00Z</cp:lastPrinted>
  <dcterms:created xsi:type="dcterms:W3CDTF">2021-01-22T12:17:00Z</dcterms:created>
  <dcterms:modified xsi:type="dcterms:W3CDTF">2021-07-14T08:53:28Z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2052-11.1.0.10640</vt:lpwstr>
  </property>
  <property fmtid="{D5CDD505-2E9C-101B-9397-08002B2CF9AE}" pid="7" name="ICV">
    <vt:lpwstr>3CCCB9145E254D4A8A9A0488E1AB5AD9</vt:lpwstr>
  </property>
</Properties>
</file>