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96" r:id="rId4"/>
    <p:sldId id="290" r:id="rId5"/>
    <p:sldId id="283" r:id="rId6"/>
    <p:sldId id="292" r:id="rId7"/>
    <p:sldId id="273" r:id="rId8"/>
    <p:sldId id="287" r:id="rId9"/>
    <p:sldId id="266" r:id="rId10"/>
    <p:sldId id="268" r:id="rId11"/>
    <p:sldId id="289" r:id="rId12"/>
    <p:sldId id="288" r:id="rId13"/>
    <p:sldId id="270" r:id="rId14"/>
    <p:sldId id="271" r:id="rId15"/>
    <p:sldId id="291" r:id="rId16"/>
    <p:sldId id="294" r:id="rId17"/>
    <p:sldId id="298" r:id="rId18"/>
    <p:sldId id="293" r:id="rId19"/>
    <p:sldId id="284" r:id="rId20"/>
    <p:sldId id="295" r:id="rId21"/>
    <p:sldId id="262" r:id="rId22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D742"/>
    <a:srgbClr val="FF0066"/>
    <a:srgbClr val="E5F1BB"/>
    <a:srgbClr val="FF6699"/>
    <a:srgbClr val="FF6600"/>
    <a:srgbClr val="33CC33"/>
    <a:srgbClr val="15FF47"/>
    <a:srgbClr val="1BC1C9"/>
    <a:srgbClr val="9374E2"/>
    <a:srgbClr val="A9D3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90" d="100"/>
          <a:sy n="90" d="100"/>
        </p:scale>
        <p:origin x="-2256" y="-109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1215078"/>
            <a:ext cx="9144000" cy="236632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rgbClr val="00B0F0"/>
              </a:gs>
              <a:gs pos="100000">
                <a:srgbClr val="F3F3F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>
            <a:off x="6000751" y="3614057"/>
            <a:ext cx="3143249" cy="180294"/>
          </a:xfrm>
          <a:custGeom>
            <a:avLst/>
            <a:gdLst>
              <a:gd name="connsiteX0" fmla="*/ 240393 w 4190999"/>
              <a:gd name="connsiteY0" fmla="*/ 0 h 240392"/>
              <a:gd name="connsiteX1" fmla="*/ 4190999 w 4190999"/>
              <a:gd name="connsiteY1" fmla="*/ 0 h 240392"/>
              <a:gd name="connsiteX2" fmla="*/ 4190999 w 4190999"/>
              <a:gd name="connsiteY2" fmla="*/ 240392 h 240392"/>
              <a:gd name="connsiteX3" fmla="*/ 240393 w 4190999"/>
              <a:gd name="connsiteY3" fmla="*/ 240392 h 240392"/>
              <a:gd name="connsiteX4" fmla="*/ 0 w 4190999"/>
              <a:gd name="connsiteY4" fmla="*/ 0 h 240392"/>
              <a:gd name="connsiteX5" fmla="*/ 240392 w 4190999"/>
              <a:gd name="connsiteY5" fmla="*/ 0 h 240392"/>
              <a:gd name="connsiteX6" fmla="*/ 240392 w 4190999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0999" h="240392">
                <a:moveTo>
                  <a:pt x="240393" y="0"/>
                </a:moveTo>
                <a:lnTo>
                  <a:pt x="4190999" y="0"/>
                </a:lnTo>
                <a:lnTo>
                  <a:pt x="4190999" y="240392"/>
                </a:lnTo>
                <a:lnTo>
                  <a:pt x="240393" y="240392"/>
                </a:lnTo>
                <a:close/>
                <a:moveTo>
                  <a:pt x="0" y="0"/>
                </a:moveTo>
                <a:lnTo>
                  <a:pt x="240392" y="0"/>
                </a:lnTo>
                <a:lnTo>
                  <a:pt x="240392" y="240392"/>
                </a:lnTo>
                <a:close/>
              </a:path>
            </a:pathLst>
          </a:custGeom>
          <a:solidFill>
            <a:srgbClr val="96CA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3614057"/>
            <a:ext cx="6181045" cy="180294"/>
          </a:xfrm>
          <a:custGeom>
            <a:avLst/>
            <a:gdLst>
              <a:gd name="connsiteX0" fmla="*/ 8001001 w 8241393"/>
              <a:gd name="connsiteY0" fmla="*/ 0 h 240392"/>
              <a:gd name="connsiteX1" fmla="*/ 8241393 w 8241393"/>
              <a:gd name="connsiteY1" fmla="*/ 240392 h 240392"/>
              <a:gd name="connsiteX2" fmla="*/ 8001001 w 8241393"/>
              <a:gd name="connsiteY2" fmla="*/ 240392 h 240392"/>
              <a:gd name="connsiteX3" fmla="*/ 0 w 8241393"/>
              <a:gd name="connsiteY3" fmla="*/ 0 h 240392"/>
              <a:gd name="connsiteX4" fmla="*/ 8001000 w 8241393"/>
              <a:gd name="connsiteY4" fmla="*/ 0 h 240392"/>
              <a:gd name="connsiteX5" fmla="*/ 8001000 w 8241393"/>
              <a:gd name="connsiteY5" fmla="*/ 240392 h 240392"/>
              <a:gd name="connsiteX6" fmla="*/ 0 w 8241393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41393" h="240392">
                <a:moveTo>
                  <a:pt x="8001001" y="0"/>
                </a:moveTo>
                <a:lnTo>
                  <a:pt x="8241393" y="240392"/>
                </a:lnTo>
                <a:lnTo>
                  <a:pt x="8001001" y="240392"/>
                </a:lnTo>
                <a:close/>
                <a:moveTo>
                  <a:pt x="0" y="0"/>
                </a:moveTo>
                <a:lnTo>
                  <a:pt x="8001000" y="0"/>
                </a:lnTo>
                <a:lnTo>
                  <a:pt x="8001000" y="240392"/>
                </a:lnTo>
                <a:lnTo>
                  <a:pt x="0" y="24039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45" y="455456"/>
            <a:ext cx="3075528" cy="30807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96131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203767"/>
            <a:ext cx="7886700" cy="3428955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占位符 1"/>
          <p:cNvSpPr>
            <a:spLocks noGrp="1"/>
          </p:cNvSpPr>
          <p:nvPr>
            <p:ph type="title" hasCustomPrompt="1"/>
          </p:nvPr>
        </p:nvSpPr>
        <p:spPr>
          <a:xfrm>
            <a:off x="112896" y="66428"/>
            <a:ext cx="7820868" cy="5166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>
              <a:defRPr b="1"/>
            </a:lvl1pPr>
          </a:lstStyle>
          <a:p>
            <a:r>
              <a:rPr lang="zh-CN" altLang="en-US" dirty="0" smtClean="0"/>
              <a:t>单击此处编母版标题样式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5545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3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697" y="697938"/>
            <a:ext cx="8029213" cy="51669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5886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494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60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0519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9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705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330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205156" y="85800"/>
            <a:ext cx="8029213" cy="5166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3BE11-D1E8-42F4-9019-84D26ABD862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FC8D2-8F6E-4B74-A2F2-6058810E9DA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任意多边形 10"/>
          <p:cNvSpPr/>
          <p:nvPr userDrawn="1"/>
        </p:nvSpPr>
        <p:spPr>
          <a:xfrm>
            <a:off x="0" y="587183"/>
            <a:ext cx="6181045" cy="144000"/>
          </a:xfrm>
          <a:custGeom>
            <a:avLst/>
            <a:gdLst>
              <a:gd name="connsiteX0" fmla="*/ 8001001 w 8241393"/>
              <a:gd name="connsiteY0" fmla="*/ 0 h 240392"/>
              <a:gd name="connsiteX1" fmla="*/ 8241393 w 8241393"/>
              <a:gd name="connsiteY1" fmla="*/ 240392 h 240392"/>
              <a:gd name="connsiteX2" fmla="*/ 8001001 w 8241393"/>
              <a:gd name="connsiteY2" fmla="*/ 240392 h 240392"/>
              <a:gd name="connsiteX3" fmla="*/ 0 w 8241393"/>
              <a:gd name="connsiteY3" fmla="*/ 0 h 240392"/>
              <a:gd name="connsiteX4" fmla="*/ 8001000 w 8241393"/>
              <a:gd name="connsiteY4" fmla="*/ 0 h 240392"/>
              <a:gd name="connsiteX5" fmla="*/ 8001000 w 8241393"/>
              <a:gd name="connsiteY5" fmla="*/ 240392 h 240392"/>
              <a:gd name="connsiteX6" fmla="*/ 0 w 8241393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41393" h="240392">
                <a:moveTo>
                  <a:pt x="8001001" y="0"/>
                </a:moveTo>
                <a:lnTo>
                  <a:pt x="8241393" y="240392"/>
                </a:lnTo>
                <a:lnTo>
                  <a:pt x="8001001" y="240392"/>
                </a:lnTo>
                <a:close/>
                <a:moveTo>
                  <a:pt x="0" y="0"/>
                </a:moveTo>
                <a:lnTo>
                  <a:pt x="8001000" y="0"/>
                </a:lnTo>
                <a:lnTo>
                  <a:pt x="8001000" y="240392"/>
                </a:lnTo>
                <a:lnTo>
                  <a:pt x="0" y="24039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 userDrawn="1"/>
        </p:nvSpPr>
        <p:spPr>
          <a:xfrm>
            <a:off x="6000751" y="587183"/>
            <a:ext cx="3143249" cy="144000"/>
          </a:xfrm>
          <a:custGeom>
            <a:avLst/>
            <a:gdLst>
              <a:gd name="connsiteX0" fmla="*/ 240393 w 4190999"/>
              <a:gd name="connsiteY0" fmla="*/ 0 h 240392"/>
              <a:gd name="connsiteX1" fmla="*/ 4190999 w 4190999"/>
              <a:gd name="connsiteY1" fmla="*/ 0 h 240392"/>
              <a:gd name="connsiteX2" fmla="*/ 4190999 w 4190999"/>
              <a:gd name="connsiteY2" fmla="*/ 240392 h 240392"/>
              <a:gd name="connsiteX3" fmla="*/ 240393 w 4190999"/>
              <a:gd name="connsiteY3" fmla="*/ 240392 h 240392"/>
              <a:gd name="connsiteX4" fmla="*/ 0 w 4190999"/>
              <a:gd name="connsiteY4" fmla="*/ 0 h 240392"/>
              <a:gd name="connsiteX5" fmla="*/ 240392 w 4190999"/>
              <a:gd name="connsiteY5" fmla="*/ 0 h 240392"/>
              <a:gd name="connsiteX6" fmla="*/ 240392 w 4190999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0999" h="240392">
                <a:moveTo>
                  <a:pt x="240393" y="0"/>
                </a:moveTo>
                <a:lnTo>
                  <a:pt x="4190999" y="0"/>
                </a:lnTo>
                <a:lnTo>
                  <a:pt x="4190999" y="240392"/>
                </a:lnTo>
                <a:lnTo>
                  <a:pt x="240393" y="240392"/>
                </a:lnTo>
                <a:close/>
                <a:moveTo>
                  <a:pt x="0" y="0"/>
                </a:moveTo>
                <a:lnTo>
                  <a:pt x="240392" y="0"/>
                </a:lnTo>
                <a:lnTo>
                  <a:pt x="240392" y="240392"/>
                </a:lnTo>
                <a:close/>
              </a:path>
            </a:pathLst>
          </a:custGeom>
          <a:solidFill>
            <a:srgbClr val="96CA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72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zh-CN" altLang="en-US" sz="3000" kern="1200" dirty="0">
          <a:solidFill>
            <a:schemeClr val="accent1">
              <a:lumMod val="7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jpe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0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microsoft.com/office/2007/relationships/hdphoto" Target="../media/hdphoto6.wdp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microsoft.com/office/2007/relationships/hdphoto" Target="../media/hdphoto8.wdp"/><Relationship Id="rId12" Type="http://schemas.openxmlformats.org/officeDocument/2006/relationships/image" Target="../media/image21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0.gif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17.jpe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microsoft.com/office/2007/relationships/hdphoto" Target="../media/hdphoto11.wdp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0.gif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17.jpe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0.gif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17.jpeg"/><Relationship Id="rId9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17.jpeg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291278"/>
            <a:ext cx="9144000" cy="236632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rgbClr val="00B0F0"/>
              </a:gs>
              <a:gs pos="100000">
                <a:srgbClr val="F3F3F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6000751" y="3690257"/>
            <a:ext cx="3143249" cy="180294"/>
          </a:xfrm>
          <a:custGeom>
            <a:avLst/>
            <a:gdLst>
              <a:gd name="connsiteX0" fmla="*/ 240393 w 4190999"/>
              <a:gd name="connsiteY0" fmla="*/ 0 h 240392"/>
              <a:gd name="connsiteX1" fmla="*/ 4190999 w 4190999"/>
              <a:gd name="connsiteY1" fmla="*/ 0 h 240392"/>
              <a:gd name="connsiteX2" fmla="*/ 4190999 w 4190999"/>
              <a:gd name="connsiteY2" fmla="*/ 240392 h 240392"/>
              <a:gd name="connsiteX3" fmla="*/ 240393 w 4190999"/>
              <a:gd name="connsiteY3" fmla="*/ 240392 h 240392"/>
              <a:gd name="connsiteX4" fmla="*/ 0 w 4190999"/>
              <a:gd name="connsiteY4" fmla="*/ 0 h 240392"/>
              <a:gd name="connsiteX5" fmla="*/ 240392 w 4190999"/>
              <a:gd name="connsiteY5" fmla="*/ 0 h 240392"/>
              <a:gd name="connsiteX6" fmla="*/ 240392 w 4190999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0999" h="240392">
                <a:moveTo>
                  <a:pt x="240393" y="0"/>
                </a:moveTo>
                <a:lnTo>
                  <a:pt x="4190999" y="0"/>
                </a:lnTo>
                <a:lnTo>
                  <a:pt x="4190999" y="240392"/>
                </a:lnTo>
                <a:lnTo>
                  <a:pt x="240393" y="240392"/>
                </a:lnTo>
                <a:close/>
                <a:moveTo>
                  <a:pt x="0" y="0"/>
                </a:moveTo>
                <a:lnTo>
                  <a:pt x="240392" y="0"/>
                </a:lnTo>
                <a:lnTo>
                  <a:pt x="240392" y="240392"/>
                </a:lnTo>
                <a:close/>
              </a:path>
            </a:pathLst>
          </a:custGeom>
          <a:solidFill>
            <a:srgbClr val="96CA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36137" y="1471660"/>
            <a:ext cx="4731415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文鼎特粗宋简" pitchFamily="49" charset="-122"/>
              </a:rPr>
              <a:t>批量制作证书</a:t>
            </a:r>
            <a:endParaRPr lang="en-US" altLang="zh-CN" sz="2800" dirty="0" smtClean="0">
              <a:solidFill>
                <a:schemeClr val="bg1"/>
              </a:solidFill>
              <a:latin typeface="微软雅黑" panose="020B0503020204020204" pitchFamily="34" charset="-122"/>
              <a:ea typeface="文鼎特粗宋简" pitchFamily="49" charset="-122"/>
            </a:endParaRPr>
          </a:p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文鼎特粗宋简" pitchFamily="49" charset="-122"/>
              </a:rPr>
              <a:t>       ——</a:t>
            </a:r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文鼎特粗宋简" pitchFamily="49" charset="-122"/>
              </a:rPr>
              <a:t>邮件合并功能浅析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文鼎特粗宋简" pitchFamily="49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0" y="3690257"/>
            <a:ext cx="6181045" cy="180294"/>
          </a:xfrm>
          <a:custGeom>
            <a:avLst/>
            <a:gdLst>
              <a:gd name="connsiteX0" fmla="*/ 8001001 w 8241393"/>
              <a:gd name="connsiteY0" fmla="*/ 0 h 240392"/>
              <a:gd name="connsiteX1" fmla="*/ 8241393 w 8241393"/>
              <a:gd name="connsiteY1" fmla="*/ 240392 h 240392"/>
              <a:gd name="connsiteX2" fmla="*/ 8001001 w 8241393"/>
              <a:gd name="connsiteY2" fmla="*/ 240392 h 240392"/>
              <a:gd name="connsiteX3" fmla="*/ 0 w 8241393"/>
              <a:gd name="connsiteY3" fmla="*/ 0 h 240392"/>
              <a:gd name="connsiteX4" fmla="*/ 8001000 w 8241393"/>
              <a:gd name="connsiteY4" fmla="*/ 0 h 240392"/>
              <a:gd name="connsiteX5" fmla="*/ 8001000 w 8241393"/>
              <a:gd name="connsiteY5" fmla="*/ 240392 h 240392"/>
              <a:gd name="connsiteX6" fmla="*/ 0 w 8241393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41393" h="240392">
                <a:moveTo>
                  <a:pt x="8001001" y="0"/>
                </a:moveTo>
                <a:lnTo>
                  <a:pt x="8241393" y="240392"/>
                </a:lnTo>
                <a:lnTo>
                  <a:pt x="8001001" y="240392"/>
                </a:lnTo>
                <a:close/>
                <a:moveTo>
                  <a:pt x="0" y="0"/>
                </a:moveTo>
                <a:lnTo>
                  <a:pt x="8001000" y="0"/>
                </a:lnTo>
                <a:lnTo>
                  <a:pt x="8001000" y="240392"/>
                </a:lnTo>
                <a:lnTo>
                  <a:pt x="0" y="24039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45" y="531656"/>
            <a:ext cx="3075528" cy="30807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474959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28952" y="0"/>
            <a:ext cx="4396075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 问题引入</a:t>
            </a:r>
            <a:r>
              <a:rPr lang="en-US" altLang="zh-CN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-</a:t>
            </a: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批量制作</a:t>
            </a:r>
            <a:r>
              <a:rPr lang="zh-CN" altLang="en-US" sz="24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获奖证书</a:t>
            </a:r>
            <a:endParaRPr lang="zh-CN" altLang="en-US" sz="3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4355523" y="2009311"/>
            <a:ext cx="1582139" cy="755661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张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于号 4"/>
          <p:cNvSpPr/>
          <p:nvPr/>
        </p:nvSpPr>
        <p:spPr>
          <a:xfrm>
            <a:off x="3093521" y="2080562"/>
            <a:ext cx="843148" cy="377830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997037" y="1629392"/>
            <a:ext cx="1692789" cy="1297749"/>
            <a:chOff x="5925787" y="1629392"/>
            <a:chExt cx="1692789" cy="1297749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5" t="4117" r="2801" b="4266"/>
            <a:stretch/>
          </p:blipFill>
          <p:spPr>
            <a:xfrm>
              <a:off x="5925787" y="1847141"/>
              <a:ext cx="1564139" cy="108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5" t="4117" r="2801" b="4266"/>
            <a:stretch/>
          </p:blipFill>
          <p:spPr>
            <a:xfrm>
              <a:off x="6054437" y="1721889"/>
              <a:ext cx="1564139" cy="108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5" t="4117" r="2801" b="4266"/>
            <a:stretch/>
          </p:blipFill>
          <p:spPr>
            <a:xfrm>
              <a:off x="6183087" y="1629392"/>
              <a:ext cx="1435489" cy="9911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2" name="内容占位符 1"/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9"/>
          <a:stretch/>
        </p:blipFill>
        <p:spPr>
          <a:xfrm>
            <a:off x="1023752" y="857201"/>
            <a:ext cx="7002549" cy="3889375"/>
          </a:xfrm>
        </p:spPr>
      </p:pic>
      <p:sp>
        <p:nvSpPr>
          <p:cNvPr id="4" name="矩形 3"/>
          <p:cNvSpPr/>
          <p:nvPr/>
        </p:nvSpPr>
        <p:spPr>
          <a:xfrm>
            <a:off x="914400" y="1629393"/>
            <a:ext cx="7210425" cy="2256808"/>
          </a:xfrm>
          <a:prstGeom prst="rect">
            <a:avLst/>
          </a:prstGeom>
          <a:solidFill>
            <a:schemeClr val="lt1">
              <a:alpha val="86000"/>
            </a:schemeClr>
          </a:solidFill>
          <a:ln w="3175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3162952" y="2027996"/>
            <a:ext cx="1819275" cy="850852"/>
            <a:chOff x="2886727" y="2488830"/>
            <a:chExt cx="1819275" cy="850852"/>
          </a:xfrm>
        </p:grpSpPr>
        <p:sp>
          <p:nvSpPr>
            <p:cNvPr id="17" name="椭圆形标注 16"/>
            <p:cNvSpPr/>
            <p:nvPr/>
          </p:nvSpPr>
          <p:spPr>
            <a:xfrm>
              <a:off x="2886727" y="2488830"/>
              <a:ext cx="1819275" cy="850852"/>
            </a:xfrm>
            <a:prstGeom prst="wedgeEllipseCallout">
              <a:avLst>
                <a:gd name="adj1" fmla="val -16643"/>
                <a:gd name="adj2" fmla="val 120713"/>
              </a:avLst>
            </a:prstGeom>
            <a:solidFill>
              <a:srgbClr val="E5F1BB"/>
            </a:solidFill>
            <a:ln w="28575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5" t="4117" r="2801" b="4266"/>
            <a:stretch/>
          </p:blipFill>
          <p:spPr>
            <a:xfrm>
              <a:off x="3349216" y="2620562"/>
              <a:ext cx="894296" cy="61749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grpSp>
        <p:nvGrpSpPr>
          <p:cNvPr id="6" name="组合 5"/>
          <p:cNvGrpSpPr/>
          <p:nvPr/>
        </p:nvGrpSpPr>
        <p:grpSpPr>
          <a:xfrm>
            <a:off x="945864" y="2043047"/>
            <a:ext cx="1819275" cy="850852"/>
            <a:chOff x="829327" y="2488830"/>
            <a:chExt cx="1819275" cy="850852"/>
          </a:xfrm>
        </p:grpSpPr>
        <p:sp>
          <p:nvSpPr>
            <p:cNvPr id="18" name="椭圆形标注 17"/>
            <p:cNvSpPr/>
            <p:nvPr/>
          </p:nvSpPr>
          <p:spPr>
            <a:xfrm>
              <a:off x="829327" y="2488830"/>
              <a:ext cx="1819275" cy="850852"/>
            </a:xfrm>
            <a:prstGeom prst="wedgeEllipseCallout">
              <a:avLst>
                <a:gd name="adj1" fmla="val 77598"/>
                <a:gd name="adj2" fmla="val 120712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28575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5" t="4117" r="2801" b="4266"/>
            <a:stretch/>
          </p:blipFill>
          <p:spPr>
            <a:xfrm>
              <a:off x="1291816" y="2620562"/>
              <a:ext cx="894296" cy="61749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sp>
        <p:nvSpPr>
          <p:cNvPr id="21" name="矩形 20"/>
          <p:cNvSpPr/>
          <p:nvPr/>
        </p:nvSpPr>
        <p:spPr>
          <a:xfrm>
            <a:off x="886020" y="987378"/>
            <a:ext cx="7210425" cy="3266367"/>
          </a:xfrm>
          <a:prstGeom prst="rect">
            <a:avLst/>
          </a:prstGeom>
          <a:solidFill>
            <a:schemeClr val="lt1">
              <a:alpha val="86000"/>
            </a:schemeClr>
          </a:solidFill>
          <a:ln w="3175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形标注 14"/>
          <p:cNvSpPr/>
          <p:nvPr/>
        </p:nvSpPr>
        <p:spPr>
          <a:xfrm>
            <a:off x="5344699" y="2060205"/>
            <a:ext cx="1819275" cy="850852"/>
          </a:xfrm>
          <a:prstGeom prst="wedgeEllipseCallout">
            <a:avLst>
              <a:gd name="adj1" fmla="val -98842"/>
              <a:gd name="adj2" fmla="val 115116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忘记？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2857" y="3124319"/>
            <a:ext cx="1142857" cy="1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6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778E-17 1.11111E-6 L 0.44271 -0.00185 " pathEditMode="relative" rAng="0" ptsTypes="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3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5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-0.47813 -0.2407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1203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271 -0.00185 L 0.17396 -0.4481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38" y="-2231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3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28952" y="0"/>
            <a:ext cx="4396075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 问题引入</a:t>
            </a:r>
            <a:r>
              <a:rPr lang="en-US" altLang="zh-CN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-</a:t>
            </a: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批量制作</a:t>
            </a:r>
            <a:r>
              <a:rPr lang="zh-CN" altLang="en-US" sz="24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获奖证书</a:t>
            </a:r>
            <a:endParaRPr lang="zh-CN" altLang="en-US" sz="3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74915" y="2009311"/>
            <a:ext cx="1817667" cy="7556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1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小时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4355523" y="2009311"/>
            <a:ext cx="1582139" cy="755661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张</a:t>
            </a:r>
            <a:endParaRPr lang="zh-CN" altLang="en-US" sz="4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于号 4"/>
          <p:cNvSpPr/>
          <p:nvPr/>
        </p:nvSpPr>
        <p:spPr>
          <a:xfrm>
            <a:off x="3093521" y="2080562"/>
            <a:ext cx="843148" cy="377830"/>
          </a:xfrm>
          <a:prstGeom prst="mathEqual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" name="图片 11"/>
          <p:cNvPicPr>
            <a:picLocks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38081">
            <a:off x="6030895" y="1907760"/>
            <a:ext cx="1134000" cy="784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3" name="图片 12"/>
          <p:cNvPicPr>
            <a:picLocks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04911">
            <a:off x="6113287" y="1850490"/>
            <a:ext cx="1134000" cy="784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4" name="图片 13"/>
          <p:cNvPicPr>
            <a:picLocks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076079">
            <a:off x="6201066" y="1809419"/>
            <a:ext cx="1134000" cy="784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5" name="图片 14"/>
          <p:cNvPicPr>
            <a:picLocks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076079">
            <a:off x="6283052" y="1761398"/>
            <a:ext cx="1134000" cy="784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6" name="图片 15"/>
          <p:cNvPicPr>
            <a:picLocks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076079">
            <a:off x="6360358" y="1728240"/>
            <a:ext cx="1134000" cy="7848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9211"/>
          <a:stretch/>
        </p:blipFill>
        <p:spPr>
          <a:xfrm rot="894614">
            <a:off x="3256367" y="1350121"/>
            <a:ext cx="751235" cy="136408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383" y="3429000"/>
            <a:ext cx="1619250" cy="1714500"/>
          </a:xfrm>
          <a:prstGeom prst="rect">
            <a:avLst/>
          </a:prstGeom>
        </p:spPr>
      </p:pic>
      <p:sp>
        <p:nvSpPr>
          <p:cNvPr id="8" name="圆角矩形标注 7"/>
          <p:cNvSpPr/>
          <p:nvPr/>
        </p:nvSpPr>
        <p:spPr>
          <a:xfrm>
            <a:off x="5372099" y="2971801"/>
            <a:ext cx="1755283" cy="876300"/>
          </a:xfrm>
          <a:prstGeom prst="wedgeRoundRectCallout">
            <a:avLst>
              <a:gd name="adj1" fmla="val 61253"/>
              <a:gd name="adj2" fmla="val 64405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博士，有什么方法能帮助小王呢？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726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5" grpId="0" animBg="1"/>
      <p:bldP spid="5" grpId="1" animBg="1"/>
      <p:bldP spid="8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28952" y="0"/>
            <a:ext cx="4396075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 问题引入</a:t>
            </a:r>
            <a:r>
              <a:rPr lang="en-US" altLang="zh-CN" sz="3000" dirty="0" smtClean="0">
                <a:solidFill>
                  <a:srgbClr val="FF0000"/>
                </a:solidFill>
                <a:latin typeface="华康俪金黑W8(P)" pitchFamily="34" charset="-122"/>
                <a:ea typeface="华康俪金黑W8(P)" pitchFamily="34" charset="-122"/>
              </a:rPr>
              <a:t>-</a:t>
            </a: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批量制作</a:t>
            </a:r>
            <a:r>
              <a:rPr lang="zh-CN" altLang="en-US" sz="2400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获奖证书</a:t>
            </a:r>
            <a:endParaRPr lang="zh-CN" altLang="en-US" sz="3000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8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6" y="1141368"/>
            <a:ext cx="30708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内容占位符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908" y="1141368"/>
            <a:ext cx="3071251" cy="2160000"/>
          </a:xfr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>
            <a:off x="3039529" y="2308367"/>
            <a:ext cx="3128278" cy="21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20" y="661988"/>
            <a:ext cx="1547542" cy="129063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905625" y="1297781"/>
            <a:ext cx="1819275" cy="1495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邮件合并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快  速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批  量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17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-1.23457E-7 L 0.2974 0.20772 " pathEditMode="relative" rAng="0" ptsTypes="AA">
                                      <p:cBhvr>
                                        <p:cTn id="18" dur="3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037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-1.23457E-7 L -0.30712 0.20895 " pathEditMode="relative" rAng="0" ptsTypes="AA">
                                      <p:cBhvr>
                                        <p:cTn id="20" dur="3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5" y="10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1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内容占位符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432">
            <a:off x="2666924" y="1373349"/>
            <a:ext cx="1260090" cy="1260090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内容</a:t>
            </a:r>
            <a:r>
              <a:rPr lang="zh-CN" altLang="en-US" dirty="0" smtClean="0"/>
              <a:t>提要</a:t>
            </a:r>
            <a:endParaRPr lang="en-US" altLang="zh-CN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9683">
            <a:off x="2166977" y="3554793"/>
            <a:ext cx="1064538" cy="106453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79148">
            <a:off x="6712180" y="905524"/>
            <a:ext cx="1713447" cy="11830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" name="图片 1"/>
          <p:cNvPicPr>
            <a:picLocks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50" t="76910" r="63707" b="-1"/>
          <a:stretch/>
        </p:blipFill>
        <p:spPr>
          <a:xfrm>
            <a:off x="892098" y="2877431"/>
            <a:ext cx="1992575" cy="688480"/>
          </a:xfrm>
          <a:prstGeom prst="rect">
            <a:avLst/>
          </a:prstGeom>
        </p:spPr>
      </p:pic>
      <p:pic>
        <p:nvPicPr>
          <p:cNvPr id="21" name="图片 20"/>
          <p:cNvPicPr>
            <a:picLocks/>
          </p:cNvPicPr>
          <p:nvPr/>
        </p:nvPicPr>
        <p:blipFill rotWithShape="1"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38" t="54693" r="36964"/>
          <a:stretch/>
        </p:blipFill>
        <p:spPr>
          <a:xfrm>
            <a:off x="2793054" y="2203339"/>
            <a:ext cx="1883722" cy="135092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346" b="9721"/>
          <a:stretch/>
        </p:blipFill>
        <p:spPr bwMode="auto">
          <a:xfrm>
            <a:off x="4581817" y="937537"/>
            <a:ext cx="2049865" cy="228550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3" name="组合 22"/>
          <p:cNvGrpSpPr/>
          <p:nvPr/>
        </p:nvGrpSpPr>
        <p:grpSpPr>
          <a:xfrm rot="1493702">
            <a:off x="240455" y="3614487"/>
            <a:ext cx="1957708" cy="580872"/>
            <a:chOff x="247650" y="3867303"/>
            <a:chExt cx="1957708" cy="580872"/>
          </a:xfrm>
        </p:grpSpPr>
        <p:sp>
          <p:nvSpPr>
            <p:cNvPr id="14" name="矩形 13"/>
            <p:cNvSpPr/>
            <p:nvPr/>
          </p:nvSpPr>
          <p:spPr>
            <a:xfrm rot="21103844">
              <a:off x="338458" y="386730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确定</a:t>
              </a:r>
              <a:r>
                <a:rPr lang="zh-CN" altLang="en-US" sz="24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数据源</a:t>
              </a:r>
            </a:p>
          </p:txBody>
        </p:sp>
        <p:sp>
          <p:nvSpPr>
            <p:cNvPr id="24" name="椭圆 23"/>
            <p:cNvSpPr/>
            <p:nvPr/>
          </p:nvSpPr>
          <p:spPr>
            <a:xfrm rot="20802754">
              <a:off x="247650" y="4150220"/>
              <a:ext cx="321663" cy="297955"/>
            </a:xfrm>
            <a:prstGeom prst="ellipse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99407" y="1078671"/>
            <a:ext cx="1991946" cy="672397"/>
            <a:chOff x="738576" y="1411346"/>
            <a:chExt cx="1991946" cy="672397"/>
          </a:xfrm>
        </p:grpSpPr>
        <p:sp>
          <p:nvSpPr>
            <p:cNvPr id="15" name="矩形 14"/>
            <p:cNvSpPr/>
            <p:nvPr/>
          </p:nvSpPr>
          <p:spPr>
            <a:xfrm rot="864005">
              <a:off x="863622" y="152604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创建</a:t>
              </a:r>
              <a:r>
                <a:rPr lang="zh-CN" altLang="en-US" sz="24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主文档</a:t>
              </a:r>
              <a:endParaRPr lang="zh-CN" altLang="en-US" sz="2400" dirty="0">
                <a:solidFill>
                  <a:srgbClr val="1BC1C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132870">
              <a:off x="738576" y="1411346"/>
              <a:ext cx="321663" cy="297955"/>
            </a:xfrm>
            <a:prstGeom prst="ellipse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53266" y="2183283"/>
            <a:ext cx="2145316" cy="605380"/>
            <a:chOff x="6353266" y="2183283"/>
            <a:chExt cx="2145316" cy="605380"/>
          </a:xfrm>
        </p:grpSpPr>
        <p:sp>
          <p:nvSpPr>
            <p:cNvPr id="18" name="矩形 17"/>
            <p:cNvSpPr/>
            <p:nvPr/>
          </p:nvSpPr>
          <p:spPr>
            <a:xfrm rot="21143169">
              <a:off x="6631682" y="218328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进行</a:t>
              </a:r>
              <a:r>
                <a:rPr lang="zh-CN" altLang="en-US" sz="2400" dirty="0" smtClean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邮件合并</a:t>
              </a:r>
              <a:endParaRPr lang="zh-CN" altLang="en-US" sz="2400" dirty="0">
                <a:solidFill>
                  <a:srgbClr val="FF66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21091082">
              <a:off x="6353266" y="2490708"/>
              <a:ext cx="321663" cy="297955"/>
            </a:xfrm>
            <a:prstGeom prst="ellipse">
              <a:avLst/>
            </a:prstGeom>
            <a:solidFill>
              <a:srgbClr val="FF669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487" y="3565910"/>
            <a:ext cx="1489945" cy="1577589"/>
          </a:xfrm>
          <a:prstGeom prst="rect">
            <a:avLst/>
          </a:prstGeom>
        </p:spPr>
      </p:pic>
      <p:sp>
        <p:nvSpPr>
          <p:cNvPr id="28" name="圆角矩形标注 27"/>
          <p:cNvSpPr/>
          <p:nvPr/>
        </p:nvSpPr>
        <p:spPr>
          <a:xfrm>
            <a:off x="6192166" y="3699067"/>
            <a:ext cx="1170834" cy="489520"/>
          </a:xfrm>
          <a:prstGeom prst="wedgeRoundRectCallout">
            <a:avLst>
              <a:gd name="adj1" fmla="val 72932"/>
              <a:gd name="adj2" fmla="val 64842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这是什么意思呀？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57341" y="2746129"/>
            <a:ext cx="400110" cy="10169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数据源  ？</a:t>
            </a:r>
            <a:endParaRPr lang="zh-CN" altLang="en-US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24397" y="2698504"/>
            <a:ext cx="400110" cy="91627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主文档  ？</a:t>
            </a:r>
            <a:endParaRPr lang="zh-CN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491453" y="2603254"/>
            <a:ext cx="400110" cy="109581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邮件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合并  ？</a:t>
            </a:r>
            <a:endParaRPr lang="zh-CN" altLang="en-US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499995" y="3822310"/>
            <a:ext cx="461665" cy="32316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8376744" y="3974710"/>
            <a:ext cx="461665" cy="32316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800" b="1" dirty="0"/>
          </a:p>
        </p:txBody>
      </p:sp>
      <p:sp>
        <p:nvSpPr>
          <p:cNvPr id="32" name="圆角矩形标注 31"/>
          <p:cNvSpPr/>
          <p:nvPr/>
        </p:nvSpPr>
        <p:spPr>
          <a:xfrm>
            <a:off x="5606749" y="3565911"/>
            <a:ext cx="1713497" cy="712359"/>
          </a:xfrm>
          <a:prstGeom prst="wedgeRoundRectCallout">
            <a:avLst>
              <a:gd name="adj1" fmla="val 69597"/>
              <a:gd name="adj2" fmla="val 48797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它和制作证书有什么关系呢？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640" y="3568696"/>
            <a:ext cx="1100136" cy="91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51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6" grpId="0" build="p"/>
      <p:bldP spid="6" grpId="1" build="allAtOnce"/>
      <p:bldP spid="7" grpId="0" build="p"/>
      <p:bldP spid="7" grpId="1" build="allAtOnce"/>
      <p:bldP spid="9" grpId="0" build="p"/>
      <p:bldP spid="9" grpId="1" build="allAtOnce"/>
      <p:bldP spid="30" grpId="0" build="p"/>
      <p:bldP spid="31" grpId="0" build="p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7" t="58308" r="59971" b="12662"/>
          <a:stretch/>
        </p:blipFill>
        <p:spPr bwMode="auto">
          <a:xfrm>
            <a:off x="1175658" y="20200"/>
            <a:ext cx="6662056" cy="512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0" y="427517"/>
            <a:ext cx="9144000" cy="38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301028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90016" y="23080"/>
            <a:ext cx="1933863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观察</a:t>
            </a:r>
            <a:r>
              <a:rPr lang="zh-CN" altLang="en-US" sz="3000" b="1" baseline="-4000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sz="30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</a:t>
            </a:r>
            <a:endParaRPr lang="zh-CN" altLang="en-US" sz="30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1" t="4785" r="2741" b="4080"/>
          <a:stretch/>
        </p:blipFill>
        <p:spPr>
          <a:xfrm>
            <a:off x="1528254" y="810507"/>
            <a:ext cx="2943225" cy="20669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cxnSp>
        <p:nvCxnSpPr>
          <p:cNvPr id="10" name="直接连接符 9"/>
          <p:cNvCxnSpPr/>
          <p:nvPr/>
        </p:nvCxnSpPr>
        <p:spPr>
          <a:xfrm flipV="1">
            <a:off x="2001132" y="1722584"/>
            <a:ext cx="274406" cy="3405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3095308" y="1973515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4" t="3920" r="2513" b="4105"/>
          <a:stretch/>
        </p:blipFill>
        <p:spPr>
          <a:xfrm>
            <a:off x="1537779" y="2845331"/>
            <a:ext cx="2933700" cy="2085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14" t="4785" r="3348" b="3242"/>
          <a:stretch/>
        </p:blipFill>
        <p:spPr>
          <a:xfrm>
            <a:off x="5010547" y="616481"/>
            <a:ext cx="2895600" cy="2085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14" t="4785" r="3348" b="3242"/>
          <a:stretch/>
        </p:blipFill>
        <p:spPr>
          <a:xfrm>
            <a:off x="5010547" y="2626256"/>
            <a:ext cx="2895600" cy="2085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cxnSp>
        <p:nvCxnSpPr>
          <p:cNvPr id="46" name="直接连接符 45"/>
          <p:cNvCxnSpPr/>
          <p:nvPr/>
        </p:nvCxnSpPr>
        <p:spPr>
          <a:xfrm flipV="1">
            <a:off x="6562136" y="1807532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468267" y="1524642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3066903" y="4023727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V="1">
            <a:off x="6550984" y="3799714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V="1">
            <a:off x="5474367" y="3540646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1983535" y="3779744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0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418051" y="1419893"/>
            <a:ext cx="2406772" cy="1243589"/>
          </a:xfrm>
        </p:spPr>
        <p:txBody>
          <a:bodyPr/>
          <a:lstStyle/>
          <a:p>
            <a:pPr marL="266700" indent="-266700">
              <a:buFont typeface="+mj-lt"/>
              <a:buAutoNum type="arabicPeriod"/>
            </a:pP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变化的内容</a:t>
            </a:r>
            <a:endParaRPr lang="en-US" altLang="zh-CN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6700" indent="-266700">
              <a:buFont typeface="+mj-lt"/>
              <a:buAutoNum type="arabicPeriod"/>
            </a:pP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相同的重复性内容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4" t="3920" r="2513" b="4105"/>
          <a:stretch/>
        </p:blipFill>
        <p:spPr>
          <a:xfrm>
            <a:off x="823356" y="1042410"/>
            <a:ext cx="4587893" cy="32621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cxnSp>
        <p:nvCxnSpPr>
          <p:cNvPr id="5" name="直接连接符 4"/>
          <p:cNvCxnSpPr/>
          <p:nvPr/>
        </p:nvCxnSpPr>
        <p:spPr>
          <a:xfrm flipV="1">
            <a:off x="3321121" y="2893668"/>
            <a:ext cx="309600" cy="3994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1540983" y="2503036"/>
            <a:ext cx="504000" cy="720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735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454440" y="71162"/>
            <a:ext cx="1805623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baseline="4000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确定</a:t>
            </a:r>
            <a:r>
              <a:rPr lang="zh-CN" altLang="en-US" sz="30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数据源</a:t>
            </a:r>
            <a:endParaRPr lang="zh-CN" altLang="en-US" sz="30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标题 3"/>
          <p:cNvSpPr>
            <a:spLocks noGrp="1"/>
          </p:cNvSpPr>
          <p:nvPr>
            <p:ph type="title"/>
          </p:nvPr>
        </p:nvSpPr>
        <p:spPr>
          <a:xfrm>
            <a:off x="611560" y="1383618"/>
            <a:ext cx="2776409" cy="540060"/>
          </a:xfrm>
          <a:noFill/>
        </p:spPr>
        <p:txBody>
          <a:bodyPr>
            <a:norm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变化的</a:t>
            </a:r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内容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1301259"/>
            <a:ext cx="4523107" cy="36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标题 3"/>
          <p:cNvSpPr txBox="1">
            <a:spLocks/>
          </p:cNvSpPr>
          <p:nvPr/>
        </p:nvSpPr>
        <p:spPr>
          <a:xfrm>
            <a:off x="965109" y="2301720"/>
            <a:ext cx="2088232" cy="11899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楷体" pitchFamily="49" charset="-122"/>
                <a:ea typeface="楷体" pitchFamily="49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6699"/>
                </a:solidFill>
              </a:rPr>
              <a:t>姓名</a:t>
            </a:r>
            <a:endParaRPr lang="en-US" altLang="zh-CN" sz="2800" b="1" dirty="0" smtClean="0">
              <a:solidFill>
                <a:srgbClr val="FF6699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6699"/>
                </a:solidFill>
              </a:rPr>
              <a:t>奖学金等级</a:t>
            </a:r>
            <a:endParaRPr lang="zh-CN" altLang="en-US" sz="2800" b="1" dirty="0">
              <a:solidFill>
                <a:srgbClr val="FF6699"/>
              </a:solidFill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1835696" y="2004687"/>
            <a:ext cx="360040" cy="37804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标题 3"/>
          <p:cNvSpPr txBox="1">
            <a:spLocks/>
          </p:cNvSpPr>
          <p:nvPr/>
        </p:nvSpPr>
        <p:spPr>
          <a:xfrm>
            <a:off x="229446" y="3964596"/>
            <a:ext cx="3766491" cy="5400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楷体" pitchFamily="49" charset="-122"/>
                <a:ea typeface="楷体" pitchFamily="49" charset="-122"/>
                <a:cs typeface="+mj-cs"/>
              </a:defRPr>
            </a:lvl1pPr>
          </a:lstStyle>
          <a:p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Excel</a:t>
            </a: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文件即“数据源”</a:t>
            </a:r>
          </a:p>
        </p:txBody>
      </p:sp>
      <p:sp>
        <p:nvSpPr>
          <p:cNvPr id="12" name="弧形 11"/>
          <p:cNvSpPr/>
          <p:nvPr/>
        </p:nvSpPr>
        <p:spPr>
          <a:xfrm rot="2584571" flipV="1">
            <a:off x="2918248" y="478560"/>
            <a:ext cx="2622295" cy="3393944"/>
          </a:xfrm>
          <a:prstGeom prst="arc">
            <a:avLst>
              <a:gd name="adj1" fmla="val 15673076"/>
              <a:gd name="adj2" fmla="val 1911232"/>
            </a:avLst>
          </a:prstGeom>
          <a:ln w="28575">
            <a:solidFill>
              <a:srgbClr val="FF0066"/>
            </a:solidFill>
            <a:tailEnd type="triangle" w="med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2329543" y="2312235"/>
            <a:ext cx="2721428" cy="414739"/>
          </a:xfrm>
          <a:custGeom>
            <a:avLst/>
            <a:gdLst>
              <a:gd name="connsiteX0" fmla="*/ 0 w 2721428"/>
              <a:gd name="connsiteY0" fmla="*/ 552985 h 552985"/>
              <a:gd name="connsiteX1" fmla="*/ 1360714 w 2721428"/>
              <a:gd name="connsiteY1" fmla="*/ 19585 h 552985"/>
              <a:gd name="connsiteX2" fmla="*/ 2721428 w 2721428"/>
              <a:gd name="connsiteY2" fmla="*/ 106670 h 552985"/>
              <a:gd name="connsiteX3" fmla="*/ 2721428 w 2721428"/>
              <a:gd name="connsiteY3" fmla="*/ 106670 h 552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21428" h="552985">
                <a:moveTo>
                  <a:pt x="0" y="552985"/>
                </a:moveTo>
                <a:cubicBezTo>
                  <a:pt x="453571" y="323478"/>
                  <a:pt x="907143" y="93971"/>
                  <a:pt x="1360714" y="19585"/>
                </a:cubicBezTo>
                <a:cubicBezTo>
                  <a:pt x="1814285" y="-54801"/>
                  <a:pt x="2721428" y="106670"/>
                  <a:pt x="2721428" y="106670"/>
                </a:cubicBezTo>
                <a:lnTo>
                  <a:pt x="2721428" y="106670"/>
                </a:lnTo>
              </a:path>
            </a:pathLst>
          </a:custGeom>
          <a:noFill/>
          <a:ln w="28575">
            <a:solidFill>
              <a:srgbClr val="FF0066"/>
            </a:solidFill>
            <a:tailEnd type="triangle" w="med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下箭头 13"/>
          <p:cNvSpPr/>
          <p:nvPr/>
        </p:nvSpPr>
        <p:spPr>
          <a:xfrm>
            <a:off x="1870212" y="3488001"/>
            <a:ext cx="360040" cy="37804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 animBg="1"/>
      <p:bldP spid="10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97939" y="2284825"/>
            <a:ext cx="833544" cy="516691"/>
          </a:xfrm>
        </p:spPr>
        <p:txBody>
          <a:bodyPr/>
          <a:lstStyle/>
          <a:p>
            <a:r>
              <a:rPr lang="en-US" altLang="zh-CN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</a:t>
            </a:r>
            <a:endParaRPr lang="zh-CN" alt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0" t="3473" r="1529" b="3481"/>
          <a:stretch/>
        </p:blipFill>
        <p:spPr>
          <a:xfrm>
            <a:off x="2085275" y="1476375"/>
            <a:ext cx="4705350" cy="30384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直接连接符 4"/>
          <p:cNvCxnSpPr/>
          <p:nvPr/>
        </p:nvCxnSpPr>
        <p:spPr>
          <a:xfrm>
            <a:off x="2883548" y="2726285"/>
            <a:ext cx="36004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610784" y="3271972"/>
            <a:ext cx="3240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783133" y="2441751"/>
            <a:ext cx="47108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93916" y="2995748"/>
            <a:ext cx="383400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36000" rIns="36000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XX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虚尾箭头 14"/>
          <p:cNvSpPr/>
          <p:nvPr/>
        </p:nvSpPr>
        <p:spPr>
          <a:xfrm>
            <a:off x="1410573" y="2366563"/>
            <a:ext cx="446567" cy="382965"/>
          </a:xfrm>
          <a:prstGeom prst="strip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标题 2"/>
          <p:cNvSpPr txBox="1">
            <a:spLocks/>
          </p:cNvSpPr>
          <p:nvPr/>
        </p:nvSpPr>
        <p:spPr>
          <a:xfrm>
            <a:off x="112896" y="66428"/>
            <a:ext cx="7820868" cy="5166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baseline="4000" dirty="0" smtClean="0"/>
              <a:t>确定</a:t>
            </a:r>
            <a:r>
              <a:rPr lang="zh-CN" altLang="en-US" dirty="0" smtClean="0"/>
              <a:t>主文档内容</a:t>
            </a:r>
            <a:endParaRPr lang="zh-CN" altLang="en-US" dirty="0"/>
          </a:p>
        </p:txBody>
      </p:sp>
      <p:sp>
        <p:nvSpPr>
          <p:cNvPr id="14" name="标题 2"/>
          <p:cNvSpPr txBox="1">
            <a:spLocks/>
          </p:cNvSpPr>
          <p:nvPr/>
        </p:nvSpPr>
        <p:spPr>
          <a:xfrm>
            <a:off x="7596081" y="2078221"/>
            <a:ext cx="1393540" cy="107141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sz="3200" b="0" dirty="0" smtClean="0">
                <a:solidFill>
                  <a:srgbClr val="FF0000"/>
                </a:solidFill>
                <a:cs typeface="Times New Roman" pitchFamily="18" charset="0"/>
              </a:rPr>
              <a:t>主文档</a:t>
            </a:r>
            <a:endParaRPr lang="en-US" altLang="zh-CN" sz="3200" b="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algn="ctr"/>
            <a:r>
              <a:rPr lang="zh-CN" altLang="en-US" sz="3200" b="0" dirty="0" smtClean="0">
                <a:solidFill>
                  <a:srgbClr val="FF0000"/>
                </a:solidFill>
                <a:cs typeface="Times New Roman" pitchFamily="18" charset="0"/>
              </a:rPr>
              <a:t>内 容</a:t>
            </a:r>
            <a:endParaRPr lang="en-US" sz="3200" b="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6" name="虚尾箭头 15"/>
          <p:cNvSpPr/>
          <p:nvPr/>
        </p:nvSpPr>
        <p:spPr>
          <a:xfrm>
            <a:off x="6956026" y="2466050"/>
            <a:ext cx="446567" cy="382965"/>
          </a:xfrm>
          <a:prstGeom prst="strip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2783133" y="2432226"/>
            <a:ext cx="3341442" cy="1596849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17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"/>
                            </p:stCondLst>
                            <p:childTnLst>
                              <p:par>
                                <p:cTn id="4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5" grpId="0" animBg="1"/>
      <p:bldP spid="14" grpId="0"/>
      <p:bldP spid="16" grpId="0" animBg="1"/>
      <p:bldP spid="2" grpId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内容占位符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432">
            <a:off x="2666924" y="1373349"/>
            <a:ext cx="1260090" cy="1260090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CN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6022">
            <a:off x="2166979" y="3690086"/>
            <a:ext cx="1064538" cy="106453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79148">
            <a:off x="6712180" y="905524"/>
            <a:ext cx="1713447" cy="11830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" name="图片 1"/>
          <p:cNvPicPr>
            <a:picLocks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50" t="76910" r="63707" b="-1"/>
          <a:stretch/>
        </p:blipFill>
        <p:spPr>
          <a:xfrm>
            <a:off x="943353" y="2888325"/>
            <a:ext cx="1992575" cy="688480"/>
          </a:xfrm>
          <a:prstGeom prst="rect">
            <a:avLst/>
          </a:prstGeom>
        </p:spPr>
      </p:pic>
      <p:pic>
        <p:nvPicPr>
          <p:cNvPr id="21" name="图片 20"/>
          <p:cNvPicPr>
            <a:picLocks/>
          </p:cNvPicPr>
          <p:nvPr/>
        </p:nvPicPr>
        <p:blipFill rotWithShape="1"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38" t="54693" r="36964"/>
          <a:stretch/>
        </p:blipFill>
        <p:spPr>
          <a:xfrm>
            <a:off x="2793054" y="2212864"/>
            <a:ext cx="1883722" cy="135092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346" b="9721"/>
          <a:stretch/>
        </p:blipFill>
        <p:spPr bwMode="auto">
          <a:xfrm>
            <a:off x="4581817" y="947062"/>
            <a:ext cx="2049865" cy="228550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3" name="组合 22"/>
          <p:cNvGrpSpPr/>
          <p:nvPr/>
        </p:nvGrpSpPr>
        <p:grpSpPr>
          <a:xfrm>
            <a:off x="258235" y="3860556"/>
            <a:ext cx="1948183" cy="618972"/>
            <a:chOff x="257175" y="4200678"/>
            <a:chExt cx="1948183" cy="618972"/>
          </a:xfrm>
        </p:grpSpPr>
        <p:sp>
          <p:nvSpPr>
            <p:cNvPr id="14" name="矩形 13"/>
            <p:cNvSpPr/>
            <p:nvPr/>
          </p:nvSpPr>
          <p:spPr>
            <a:xfrm rot="21103844">
              <a:off x="338458" y="4200678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确定</a:t>
              </a:r>
              <a:r>
                <a:rPr lang="zh-CN" altLang="en-US" sz="24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数据源</a:t>
              </a:r>
            </a:p>
          </p:txBody>
        </p:sp>
        <p:sp>
          <p:nvSpPr>
            <p:cNvPr id="24" name="椭圆 23"/>
            <p:cNvSpPr/>
            <p:nvPr/>
          </p:nvSpPr>
          <p:spPr>
            <a:xfrm rot="20802754">
              <a:off x="257175" y="4521695"/>
              <a:ext cx="321663" cy="297955"/>
            </a:xfrm>
            <a:prstGeom prst="ellipse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20805" y="1120708"/>
            <a:ext cx="1991946" cy="672397"/>
            <a:chOff x="738576" y="1411346"/>
            <a:chExt cx="1991946" cy="672397"/>
          </a:xfrm>
        </p:grpSpPr>
        <p:sp>
          <p:nvSpPr>
            <p:cNvPr id="15" name="矩形 14"/>
            <p:cNvSpPr/>
            <p:nvPr/>
          </p:nvSpPr>
          <p:spPr>
            <a:xfrm rot="864005">
              <a:off x="863622" y="152604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创建</a:t>
              </a:r>
              <a:r>
                <a:rPr lang="zh-CN" altLang="en-US" sz="24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主文档</a:t>
              </a:r>
              <a:endParaRPr lang="zh-CN" altLang="en-US" sz="2400" dirty="0">
                <a:solidFill>
                  <a:srgbClr val="1BC1C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132870">
              <a:off x="738576" y="1411346"/>
              <a:ext cx="321663" cy="297955"/>
            </a:xfrm>
            <a:prstGeom prst="ellipse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53266" y="2183283"/>
            <a:ext cx="2145316" cy="605380"/>
            <a:chOff x="6353266" y="2183283"/>
            <a:chExt cx="2145316" cy="605380"/>
          </a:xfrm>
        </p:grpSpPr>
        <p:sp>
          <p:nvSpPr>
            <p:cNvPr id="18" name="矩形 17"/>
            <p:cNvSpPr/>
            <p:nvPr/>
          </p:nvSpPr>
          <p:spPr>
            <a:xfrm rot="21143169">
              <a:off x="6631682" y="218328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进行</a:t>
              </a:r>
              <a:r>
                <a:rPr lang="zh-CN" altLang="en-US" sz="2400" dirty="0" smtClean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邮件合并</a:t>
              </a:r>
              <a:endParaRPr lang="zh-CN" altLang="en-US" sz="2400" dirty="0">
                <a:solidFill>
                  <a:srgbClr val="FF66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21091082">
              <a:off x="6353266" y="2490708"/>
              <a:ext cx="321663" cy="297955"/>
            </a:xfrm>
            <a:prstGeom prst="ellipse">
              <a:avLst/>
            </a:prstGeom>
            <a:solidFill>
              <a:srgbClr val="FF669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9" name="内容占位符 1"/>
          <p:cNvSpPr txBox="1">
            <a:spLocks/>
          </p:cNvSpPr>
          <p:nvPr/>
        </p:nvSpPr>
        <p:spPr>
          <a:xfrm rot="20958508">
            <a:off x="635998" y="4386303"/>
            <a:ext cx="1647647" cy="42616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变化的内容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内容占位符 1"/>
          <p:cNvSpPr txBox="1">
            <a:spLocks/>
          </p:cNvSpPr>
          <p:nvPr/>
        </p:nvSpPr>
        <p:spPr>
          <a:xfrm rot="942369">
            <a:off x="395160" y="1717605"/>
            <a:ext cx="2129322" cy="37293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相同的重复性内容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583" y="3848101"/>
            <a:ext cx="1178417" cy="1247736"/>
          </a:xfrm>
          <a:prstGeom prst="rect">
            <a:avLst/>
          </a:prstGeom>
        </p:spPr>
      </p:pic>
      <p:sp>
        <p:nvSpPr>
          <p:cNvPr id="31" name="圆角矩形标注 30"/>
          <p:cNvSpPr/>
          <p:nvPr/>
        </p:nvSpPr>
        <p:spPr>
          <a:xfrm>
            <a:off x="5606750" y="3563786"/>
            <a:ext cx="1917246" cy="876300"/>
          </a:xfrm>
          <a:prstGeom prst="wedgeRoundRectCallout">
            <a:avLst>
              <a:gd name="adj1" fmla="val 78075"/>
              <a:gd name="adj2" fmla="val 44840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博士，下面是不是该创建主文档了？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383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31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"/>
          <a:stretch/>
        </p:blipFill>
        <p:spPr bwMode="auto">
          <a:xfrm>
            <a:off x="475015" y="797874"/>
            <a:ext cx="8134596" cy="434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112896" y="66428"/>
            <a:ext cx="7820868" cy="516691"/>
          </a:xfrm>
        </p:spPr>
        <p:txBody>
          <a:bodyPr/>
          <a:lstStyle/>
          <a:p>
            <a:r>
              <a:rPr lang="zh-CN" altLang="en-US" dirty="0" smtClean="0"/>
              <a:t>实操演示</a:t>
            </a:r>
            <a:endParaRPr lang="en-US" altLang="zh-CN" dirty="0"/>
          </a:p>
        </p:txBody>
      </p:sp>
      <p:sp>
        <p:nvSpPr>
          <p:cNvPr id="5" name="矩形 4"/>
          <p:cNvSpPr/>
          <p:nvPr/>
        </p:nvSpPr>
        <p:spPr>
          <a:xfrm>
            <a:off x="475015" y="2505694"/>
            <a:ext cx="8134596" cy="10947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步：新建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Word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文档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并设置纸张大小及页边距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84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28650" y="1403058"/>
            <a:ext cx="7886700" cy="3428955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55867"/>
            <a:ext cx="5434764" cy="2970330"/>
          </a:xfrm>
          <a:prstGeom prst="rect">
            <a:avLst/>
          </a:prstGeom>
        </p:spPr>
      </p:pic>
      <p:cxnSp>
        <p:nvCxnSpPr>
          <p:cNvPr id="5" name="直接连接符 4"/>
          <p:cNvCxnSpPr/>
          <p:nvPr/>
        </p:nvCxnSpPr>
        <p:spPr>
          <a:xfrm>
            <a:off x="875209" y="1385935"/>
            <a:ext cx="864096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827584" y="4322217"/>
            <a:ext cx="864096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403648" y="1366885"/>
            <a:ext cx="0" cy="147960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10800000">
            <a:off x="1403649" y="2846485"/>
            <a:ext cx="0" cy="147960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02096" y="2702533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20 CM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rot="5400000">
            <a:off x="1374742" y="4645730"/>
            <a:ext cx="64807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rot="5400000">
            <a:off x="6792782" y="4610442"/>
            <a:ext cx="64807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91680" y="4645730"/>
            <a:ext cx="271440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5400000" flipH="1">
            <a:off x="5759618" y="3288530"/>
            <a:ext cx="0" cy="271440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51920" y="4695579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28 CM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68344" y="1146252"/>
            <a:ext cx="1103187" cy="10618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纸张尺寸：</a:t>
            </a:r>
            <a:endParaRPr lang="en-US" altLang="zh-CN" dirty="0" smtClean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宽：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 CM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高：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 CM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标题 2"/>
          <p:cNvSpPr txBox="1">
            <a:spLocks/>
          </p:cNvSpPr>
          <p:nvPr/>
        </p:nvSpPr>
        <p:spPr>
          <a:xfrm>
            <a:off x="112896" y="66428"/>
            <a:ext cx="7820868" cy="5166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baseline="4000" dirty="0" smtClean="0"/>
              <a:t>测量</a:t>
            </a:r>
            <a:r>
              <a:rPr lang="zh-CN" altLang="en-US" dirty="0" smtClean="0"/>
              <a:t>证书大小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944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28650" y="1391335"/>
            <a:ext cx="7886700" cy="3428955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44144"/>
            <a:ext cx="5434764" cy="2970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5" name="直接连接符 4"/>
          <p:cNvCxnSpPr/>
          <p:nvPr/>
        </p:nvCxnSpPr>
        <p:spPr>
          <a:xfrm>
            <a:off x="827584" y="1355162"/>
            <a:ext cx="864096" cy="0"/>
          </a:xfrm>
          <a:prstGeom prst="line">
            <a:avLst/>
          </a:prstGeom>
          <a:ln w="38100">
            <a:solidFill>
              <a:srgbClr val="44F6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834682" y="2291551"/>
            <a:ext cx="3024000" cy="0"/>
          </a:xfrm>
          <a:prstGeom prst="line">
            <a:avLst/>
          </a:prstGeom>
          <a:ln w="38100">
            <a:solidFill>
              <a:srgbClr val="44F6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403648" y="1355163"/>
            <a:ext cx="0" cy="936389"/>
          </a:xfrm>
          <a:prstGeom prst="line">
            <a:avLst/>
          </a:prstGeom>
          <a:ln w="38100">
            <a:solidFill>
              <a:srgbClr val="44F636"/>
            </a:solidFill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1403649" y="3839438"/>
            <a:ext cx="0" cy="474924"/>
          </a:xfrm>
          <a:prstGeom prst="line">
            <a:avLst/>
          </a:prstGeom>
          <a:ln w="38100">
            <a:solidFill>
              <a:srgbClr val="44F636"/>
            </a:solidFill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7971" y="1672722"/>
            <a:ext cx="86409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F636"/>
                </a:solidFill>
              </a:rPr>
              <a:t>6.5 CM</a:t>
            </a:r>
            <a:endParaRPr lang="zh-CN" altLang="en-US" b="1" dirty="0">
              <a:solidFill>
                <a:srgbClr val="44F636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698778" y="4309971"/>
            <a:ext cx="0" cy="373886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116818" y="4312783"/>
            <a:ext cx="0" cy="37530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91680" y="4634007"/>
            <a:ext cx="86760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6372200" y="4634007"/>
            <a:ext cx="744618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  <a:headEnd type="triangle" w="med" len="lg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420473" y="470014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3.2 CM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834682" y="4313419"/>
            <a:ext cx="864096" cy="0"/>
          </a:xfrm>
          <a:prstGeom prst="line">
            <a:avLst/>
          </a:prstGeom>
          <a:ln w="38100">
            <a:solidFill>
              <a:srgbClr val="44F6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834682" y="3839438"/>
            <a:ext cx="3024000" cy="0"/>
          </a:xfrm>
          <a:prstGeom prst="line">
            <a:avLst/>
          </a:prstGeom>
          <a:ln w="38100">
            <a:solidFill>
              <a:srgbClr val="44F6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87971" y="392413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F636"/>
                </a:solidFill>
              </a:rPr>
              <a:t>3.5 CM</a:t>
            </a:r>
            <a:endParaRPr lang="zh-CN" altLang="en-US" b="1" dirty="0">
              <a:solidFill>
                <a:srgbClr val="44F636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555776" y="2958520"/>
            <a:ext cx="0" cy="1725337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91680" y="4688084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3.5 CM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372200" y="3033576"/>
            <a:ext cx="0" cy="1654508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435459" y="1202085"/>
            <a:ext cx="1452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上边距：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6.5CM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35459" y="1512456"/>
            <a:ext cx="1452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边距：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.5CM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35459" y="1822827"/>
            <a:ext cx="1452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左边距：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.5CM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35459" y="2133198"/>
            <a:ext cx="1452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右边距：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3.2CM</a:t>
            </a:r>
          </a:p>
        </p:txBody>
      </p:sp>
      <p:sp>
        <p:nvSpPr>
          <p:cNvPr id="26" name="矩形 25"/>
          <p:cNvSpPr/>
          <p:nvPr/>
        </p:nvSpPr>
        <p:spPr>
          <a:xfrm>
            <a:off x="7332375" y="1024044"/>
            <a:ext cx="1555726" cy="1612489"/>
          </a:xfrm>
          <a:prstGeom prst="rect">
            <a:avLst/>
          </a:prstGeom>
          <a:noFill/>
          <a:ln>
            <a:solidFill>
              <a:srgbClr val="0EEDF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标题 2"/>
          <p:cNvSpPr txBox="1">
            <a:spLocks/>
          </p:cNvSpPr>
          <p:nvPr/>
        </p:nvSpPr>
        <p:spPr>
          <a:xfrm>
            <a:off x="112896" y="66428"/>
            <a:ext cx="7820868" cy="51669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baseline="4000" dirty="0" smtClean="0"/>
              <a:t>测量</a:t>
            </a:r>
            <a:r>
              <a:rPr lang="zh-CN" altLang="en-US" dirty="0" smtClean="0"/>
              <a:t>页边距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9026796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750"/>
                            </p:stCondLst>
                            <p:childTnLst>
                              <p:par>
                                <p:cTn id="8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8" grpId="0"/>
      <p:bldP spid="20" grpId="0"/>
      <p:bldP spid="22" grpId="0"/>
      <p:bldP spid="23" grpId="0"/>
      <p:bldP spid="24" grpId="0"/>
      <p:bldP spid="25" grpId="0"/>
      <p:bldP spid="2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"/>
          <a:stretch/>
        </p:blipFill>
        <p:spPr bwMode="auto">
          <a:xfrm>
            <a:off x="475015" y="797874"/>
            <a:ext cx="8134596" cy="434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112896" y="66428"/>
            <a:ext cx="7820868" cy="516691"/>
          </a:xfrm>
        </p:spPr>
        <p:txBody>
          <a:bodyPr/>
          <a:lstStyle/>
          <a:p>
            <a:r>
              <a:rPr lang="zh-CN" altLang="en-US" dirty="0" smtClean="0"/>
              <a:t>实操演示</a:t>
            </a:r>
            <a:endParaRPr lang="en-US" altLang="zh-CN" dirty="0"/>
          </a:p>
        </p:txBody>
      </p:sp>
      <p:sp>
        <p:nvSpPr>
          <p:cNvPr id="5" name="矩形 4"/>
          <p:cNvSpPr/>
          <p:nvPr/>
        </p:nvSpPr>
        <p:spPr>
          <a:xfrm>
            <a:off x="475015" y="2505694"/>
            <a:ext cx="8134596" cy="831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步：录入主文档内容并进行格式编排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74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"/>
          <a:stretch/>
        </p:blipFill>
        <p:spPr bwMode="auto">
          <a:xfrm>
            <a:off x="475015" y="797874"/>
            <a:ext cx="8134596" cy="434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267276" y="138679"/>
            <a:ext cx="7820868" cy="516691"/>
          </a:xfrm>
        </p:spPr>
        <p:txBody>
          <a:bodyPr/>
          <a:lstStyle/>
          <a:p>
            <a:r>
              <a:rPr lang="zh-CN" altLang="en-US" dirty="0" smtClean="0"/>
              <a:t>实操演示</a:t>
            </a:r>
            <a:endParaRPr lang="en-US" altLang="zh-CN" dirty="0"/>
          </a:p>
        </p:txBody>
      </p:sp>
      <p:sp>
        <p:nvSpPr>
          <p:cNvPr id="2" name="矩形 1"/>
          <p:cNvSpPr/>
          <p:nvPr/>
        </p:nvSpPr>
        <p:spPr>
          <a:xfrm>
            <a:off x="2790701" y="2719448"/>
            <a:ext cx="3526972" cy="124007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0" dirty="0" smtClean="0">
                <a:solidFill>
                  <a:schemeClr val="tx1"/>
                </a:solidFill>
              </a:rPr>
              <a:t>XX</a:t>
            </a:r>
            <a:r>
              <a:rPr lang="zh-CN" altLang="en-US" sz="1000" dirty="0" smtClean="0">
                <a:solidFill>
                  <a:schemeClr val="tx1"/>
                </a:solidFill>
              </a:rPr>
              <a:t>同学：</a:t>
            </a:r>
            <a:endParaRPr lang="en-US" altLang="zh-CN" sz="1000" dirty="0" smtClean="0">
              <a:solidFill>
                <a:schemeClr val="tx1"/>
              </a:solidFill>
            </a:endParaRPr>
          </a:p>
          <a:p>
            <a:r>
              <a:rPr lang="zh-CN" altLang="zh-CN" sz="1000" dirty="0">
                <a:solidFill>
                  <a:schemeClr val="tx1"/>
                </a:solidFill>
              </a:rPr>
              <a:t>你在</a:t>
            </a:r>
            <a:r>
              <a:rPr lang="en-US" altLang="zh-CN" sz="1000" dirty="0">
                <a:solidFill>
                  <a:schemeClr val="tx1"/>
                </a:solidFill>
              </a:rPr>
              <a:t>2013-2014</a:t>
            </a:r>
            <a:r>
              <a:rPr lang="zh-CN" altLang="zh-CN" sz="1000" dirty="0">
                <a:solidFill>
                  <a:schemeClr val="tx1"/>
                </a:solidFill>
              </a:rPr>
              <a:t>学年度中，勤奋学习，锐意进取，各方面表现突出，荣获学院</a:t>
            </a:r>
            <a:r>
              <a:rPr lang="en-US" altLang="zh-CN" sz="1000" dirty="0">
                <a:solidFill>
                  <a:schemeClr val="tx1"/>
                </a:solidFill>
              </a:rPr>
              <a:t>  </a:t>
            </a:r>
            <a:r>
              <a:rPr lang="en-US" altLang="zh-CN" sz="1000" dirty="0" smtClean="0">
                <a:solidFill>
                  <a:schemeClr val="tx1"/>
                </a:solidFill>
              </a:rPr>
              <a:t>XX</a:t>
            </a:r>
            <a:r>
              <a:rPr lang="zh-CN" altLang="zh-CN" sz="1000" dirty="0" smtClean="0">
                <a:solidFill>
                  <a:schemeClr val="tx1"/>
                </a:solidFill>
              </a:rPr>
              <a:t> </a:t>
            </a:r>
            <a:r>
              <a:rPr lang="zh-CN" altLang="zh-CN" sz="1000" dirty="0">
                <a:solidFill>
                  <a:schemeClr val="tx1"/>
                </a:solidFill>
              </a:rPr>
              <a:t>奖学金。</a:t>
            </a:r>
          </a:p>
          <a:p>
            <a:r>
              <a:rPr lang="zh-CN" altLang="zh-CN" sz="1000" dirty="0">
                <a:solidFill>
                  <a:schemeClr val="tx1"/>
                </a:solidFill>
              </a:rPr>
              <a:t>特发此证，以资鼓励</a:t>
            </a:r>
            <a:r>
              <a:rPr lang="zh-CN" altLang="zh-CN" sz="1000" dirty="0" smtClean="0">
                <a:solidFill>
                  <a:schemeClr val="tx1"/>
                </a:solidFill>
              </a:rPr>
              <a:t>。</a:t>
            </a:r>
            <a:endParaRPr lang="en-US" altLang="zh-CN" sz="1000" dirty="0" smtClean="0">
              <a:solidFill>
                <a:schemeClr val="tx1"/>
              </a:solidFill>
            </a:endParaRPr>
          </a:p>
          <a:p>
            <a:r>
              <a:rPr lang="zh-CN" altLang="zh-CN" sz="1000" dirty="0">
                <a:solidFill>
                  <a:schemeClr val="tx1"/>
                </a:solidFill>
              </a:rPr>
              <a:t>山西职业技术学院</a:t>
            </a:r>
          </a:p>
          <a:p>
            <a:r>
              <a:rPr lang="zh-CN" altLang="zh-CN" sz="1000" dirty="0" smtClean="0">
                <a:solidFill>
                  <a:schemeClr val="tx1"/>
                </a:solidFill>
              </a:rPr>
              <a:t>二〇一四年十二月二十日</a:t>
            </a:r>
            <a:endParaRPr lang="zh-CN" altLang="en-US" sz="1000" dirty="0">
              <a:solidFill>
                <a:schemeClr val="tx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018885" y="2016642"/>
            <a:ext cx="1247775" cy="491712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字符格式</a:t>
            </a:r>
            <a:endParaRPr lang="zh-CN" altLang="en-US" sz="1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1202118" y="1134338"/>
            <a:ext cx="2010033" cy="636448"/>
          </a:xfrm>
          <a:prstGeom prst="wedgeRoundRectCallout">
            <a:avLst>
              <a:gd name="adj1" fmla="val -1314"/>
              <a:gd name="adj2" fmla="val 84349"/>
              <a:gd name="adj3" fmla="val 1666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4390840" y="2030370"/>
            <a:ext cx="1247775" cy="491712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dirty="0" smtClean="0">
                <a:solidFill>
                  <a:srgbClr val="1FD742"/>
                </a:solidFill>
                <a:latin typeface="微软雅黑" pitchFamily="34" charset="-122"/>
                <a:ea typeface="微软雅黑" pitchFamily="34" charset="-122"/>
              </a:rPr>
              <a:t>段落格式</a:t>
            </a:r>
            <a:endParaRPr lang="zh-CN" altLang="en-US" sz="1800" dirty="0">
              <a:solidFill>
                <a:srgbClr val="1FD74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3212151" y="1173002"/>
            <a:ext cx="1661773" cy="611512"/>
          </a:xfrm>
          <a:prstGeom prst="wedgeRoundRectCallout">
            <a:avLst>
              <a:gd name="adj1" fmla="val 51121"/>
              <a:gd name="adj2" fmla="val 92047"/>
              <a:gd name="adj3" fmla="val 16667"/>
            </a:avLst>
          </a:prstGeom>
          <a:noFill/>
          <a:ln w="28575">
            <a:solidFill>
              <a:srgbClr val="1FD7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68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01" y="797874"/>
            <a:ext cx="8104784" cy="416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267276" y="138679"/>
            <a:ext cx="7820868" cy="516691"/>
          </a:xfrm>
        </p:spPr>
        <p:txBody>
          <a:bodyPr/>
          <a:lstStyle/>
          <a:p>
            <a:r>
              <a:rPr lang="zh-CN" altLang="en-US" dirty="0" smtClean="0"/>
              <a:t>实操演示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667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"/>
          <a:stretch/>
        </p:blipFill>
        <p:spPr bwMode="auto">
          <a:xfrm>
            <a:off x="475015" y="797874"/>
            <a:ext cx="8134596" cy="434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2"/>
          <p:cNvSpPr>
            <a:spLocks noGrp="1"/>
          </p:cNvSpPr>
          <p:nvPr>
            <p:ph type="title"/>
          </p:nvPr>
        </p:nvSpPr>
        <p:spPr>
          <a:xfrm>
            <a:off x="112896" y="66428"/>
            <a:ext cx="7820868" cy="516691"/>
          </a:xfrm>
        </p:spPr>
        <p:txBody>
          <a:bodyPr/>
          <a:lstStyle/>
          <a:p>
            <a:r>
              <a:rPr lang="zh-CN" altLang="en-US" dirty="0" smtClean="0"/>
              <a:t>实操演示</a:t>
            </a:r>
            <a:endParaRPr lang="en-US" altLang="zh-CN" dirty="0"/>
          </a:p>
        </p:txBody>
      </p:sp>
      <p:sp>
        <p:nvSpPr>
          <p:cNvPr id="5" name="矩形 4"/>
          <p:cNvSpPr/>
          <p:nvPr/>
        </p:nvSpPr>
        <p:spPr>
          <a:xfrm>
            <a:off x="475015" y="2505694"/>
            <a:ext cx="8134596" cy="831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步：打印预览和保存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47574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内容占位符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432">
            <a:off x="2987549" y="1373349"/>
            <a:ext cx="1260090" cy="1260090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CN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6022">
            <a:off x="2166979" y="3756761"/>
            <a:ext cx="1064538" cy="106453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79148">
            <a:off x="7030007" y="1188603"/>
            <a:ext cx="1713447" cy="11830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" name="图片 1"/>
          <p:cNvPicPr>
            <a:picLocks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50" t="76910" r="63707" b="-1"/>
          <a:stretch/>
        </p:blipFill>
        <p:spPr>
          <a:xfrm>
            <a:off x="1275853" y="3137825"/>
            <a:ext cx="1992575" cy="688480"/>
          </a:xfrm>
          <a:prstGeom prst="rect">
            <a:avLst/>
          </a:prstGeom>
        </p:spPr>
      </p:pic>
      <p:pic>
        <p:nvPicPr>
          <p:cNvPr id="21" name="图片 20"/>
          <p:cNvPicPr>
            <a:picLocks/>
          </p:cNvPicPr>
          <p:nvPr/>
        </p:nvPicPr>
        <p:blipFill rotWithShape="1"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38" t="54693" r="36964"/>
          <a:stretch/>
        </p:blipFill>
        <p:spPr>
          <a:xfrm>
            <a:off x="3125554" y="2462364"/>
            <a:ext cx="1883722" cy="135092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346" b="9721"/>
          <a:stretch/>
        </p:blipFill>
        <p:spPr bwMode="auto">
          <a:xfrm>
            <a:off x="4914317" y="1196562"/>
            <a:ext cx="2049865" cy="228550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3" name="组合 22"/>
          <p:cNvGrpSpPr/>
          <p:nvPr/>
        </p:nvGrpSpPr>
        <p:grpSpPr>
          <a:xfrm>
            <a:off x="258235" y="3860556"/>
            <a:ext cx="1948183" cy="618972"/>
            <a:chOff x="257175" y="4200678"/>
            <a:chExt cx="1948183" cy="618972"/>
          </a:xfrm>
        </p:grpSpPr>
        <p:sp>
          <p:nvSpPr>
            <p:cNvPr id="14" name="矩形 13"/>
            <p:cNvSpPr/>
            <p:nvPr/>
          </p:nvSpPr>
          <p:spPr>
            <a:xfrm rot="21103844">
              <a:off x="338458" y="4200678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确定</a:t>
              </a:r>
              <a:r>
                <a:rPr lang="zh-CN" altLang="en-US" sz="24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数据源</a:t>
              </a:r>
            </a:p>
          </p:txBody>
        </p:sp>
        <p:sp>
          <p:nvSpPr>
            <p:cNvPr id="24" name="椭圆 23"/>
            <p:cNvSpPr/>
            <p:nvPr/>
          </p:nvSpPr>
          <p:spPr>
            <a:xfrm rot="20802754">
              <a:off x="257175" y="4521695"/>
              <a:ext cx="321663" cy="297955"/>
            </a:xfrm>
            <a:prstGeom prst="ellipse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60180" y="930708"/>
            <a:ext cx="1932571" cy="648647"/>
            <a:chOff x="857326" y="1221346"/>
            <a:chExt cx="1932571" cy="648647"/>
          </a:xfrm>
        </p:grpSpPr>
        <p:sp>
          <p:nvSpPr>
            <p:cNvPr id="15" name="矩形 14"/>
            <p:cNvSpPr/>
            <p:nvPr/>
          </p:nvSpPr>
          <p:spPr>
            <a:xfrm rot="864005">
              <a:off x="922997" y="131229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创建</a:t>
              </a:r>
              <a:r>
                <a:rPr lang="zh-CN" altLang="en-US" sz="24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主文档</a:t>
              </a:r>
              <a:endParaRPr lang="zh-CN" altLang="en-US" sz="2400" dirty="0">
                <a:solidFill>
                  <a:srgbClr val="1BC1C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132870">
              <a:off x="857326" y="1221346"/>
              <a:ext cx="321663" cy="297955"/>
            </a:xfrm>
            <a:prstGeom prst="ellipse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85766" y="2385158"/>
            <a:ext cx="2145316" cy="605380"/>
            <a:chOff x="6353266" y="2183283"/>
            <a:chExt cx="2145316" cy="605380"/>
          </a:xfrm>
        </p:grpSpPr>
        <p:sp>
          <p:nvSpPr>
            <p:cNvPr id="18" name="矩形 17"/>
            <p:cNvSpPr/>
            <p:nvPr/>
          </p:nvSpPr>
          <p:spPr>
            <a:xfrm rot="21143169">
              <a:off x="6631682" y="218328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进行</a:t>
              </a:r>
              <a:r>
                <a:rPr lang="zh-CN" altLang="en-US" sz="2400" dirty="0" smtClean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邮件合并</a:t>
              </a:r>
              <a:endParaRPr lang="zh-CN" altLang="en-US" sz="2400" dirty="0">
                <a:solidFill>
                  <a:srgbClr val="FF66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21091082">
              <a:off x="6353266" y="2490708"/>
              <a:ext cx="321663" cy="297955"/>
            </a:xfrm>
            <a:prstGeom prst="ellipse">
              <a:avLst/>
            </a:prstGeom>
            <a:solidFill>
              <a:srgbClr val="FF669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9" name="内容占位符 1"/>
          <p:cNvSpPr txBox="1">
            <a:spLocks/>
          </p:cNvSpPr>
          <p:nvPr/>
        </p:nvSpPr>
        <p:spPr>
          <a:xfrm rot="20958508">
            <a:off x="635998" y="4386303"/>
            <a:ext cx="1647647" cy="42616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变化的内容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内容占位符 1"/>
          <p:cNvSpPr txBox="1">
            <a:spLocks/>
          </p:cNvSpPr>
          <p:nvPr/>
        </p:nvSpPr>
        <p:spPr>
          <a:xfrm rot="1034060">
            <a:off x="132466" y="1593340"/>
            <a:ext cx="3209091" cy="1380507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indent="261938">
              <a:buFont typeface="Wingdings" pitchFamily="2" charset="2"/>
              <a:buChar char="ü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确定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主文档内容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并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buNone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        录入 </a:t>
            </a: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Word 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中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marL="82550" indent="0" algn="ctr">
              <a:buFont typeface="Wingdings" pitchFamily="2" charset="2"/>
              <a:buChar char="ü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 页面设置</a:t>
            </a: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并进行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格式编排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marL="455613"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打印预览和保存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标题 2"/>
          <p:cNvSpPr txBox="1">
            <a:spLocks/>
          </p:cNvSpPr>
          <p:nvPr/>
        </p:nvSpPr>
        <p:spPr>
          <a:xfrm>
            <a:off x="6527751" y="691583"/>
            <a:ext cx="2044925" cy="64516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批量制作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583" y="3848101"/>
            <a:ext cx="1178417" cy="1247736"/>
          </a:xfrm>
          <a:prstGeom prst="rect">
            <a:avLst/>
          </a:prstGeom>
        </p:spPr>
      </p:pic>
      <p:sp>
        <p:nvSpPr>
          <p:cNvPr id="30" name="圆角矩形标注 29"/>
          <p:cNvSpPr/>
          <p:nvPr/>
        </p:nvSpPr>
        <p:spPr>
          <a:xfrm>
            <a:off x="5606750" y="3563786"/>
            <a:ext cx="1917246" cy="876300"/>
          </a:xfrm>
          <a:prstGeom prst="wedgeRoundRectCallout">
            <a:avLst>
              <a:gd name="adj1" fmla="val 78075"/>
              <a:gd name="adj2" fmla="val 44840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16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小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博士，现在还没有生成证书啊？</a:t>
            </a:r>
            <a:endParaRPr lang="zh-CN" altLang="en-US" sz="16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276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25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9" grpId="0" build="p"/>
      <p:bldP spid="20" grpId="0"/>
      <p:bldP spid="30" grpId="0" build="allAtOnce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内容占位符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2432">
            <a:off x="2987549" y="1373349"/>
            <a:ext cx="1260090" cy="1260090"/>
          </a:xfr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6022">
            <a:off x="2166979" y="3690086"/>
            <a:ext cx="1064538" cy="106453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45" t="4117" r="2801" b="4266"/>
          <a:stretch/>
        </p:blipFill>
        <p:spPr>
          <a:xfrm rot="21179148">
            <a:off x="6925930" y="1380524"/>
            <a:ext cx="1713447" cy="11830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" name="图片 1"/>
          <p:cNvPicPr>
            <a:picLocks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50" t="76910" r="63707" b="-1"/>
          <a:stretch/>
        </p:blipFill>
        <p:spPr>
          <a:xfrm>
            <a:off x="1275853" y="3090200"/>
            <a:ext cx="1992575" cy="688480"/>
          </a:xfrm>
          <a:prstGeom prst="rect">
            <a:avLst/>
          </a:prstGeom>
        </p:spPr>
      </p:pic>
      <p:pic>
        <p:nvPicPr>
          <p:cNvPr id="21" name="图片 20"/>
          <p:cNvPicPr>
            <a:picLocks/>
          </p:cNvPicPr>
          <p:nvPr/>
        </p:nvPicPr>
        <p:blipFill rotWithShape="1"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38" t="54693" r="36964"/>
          <a:stretch/>
        </p:blipFill>
        <p:spPr>
          <a:xfrm>
            <a:off x="3125554" y="2414739"/>
            <a:ext cx="1883722" cy="135092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346" b="9721"/>
          <a:stretch/>
        </p:blipFill>
        <p:spPr bwMode="auto">
          <a:xfrm>
            <a:off x="4914317" y="1148937"/>
            <a:ext cx="2049865" cy="228550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3" name="组合 22"/>
          <p:cNvGrpSpPr/>
          <p:nvPr/>
        </p:nvGrpSpPr>
        <p:grpSpPr>
          <a:xfrm>
            <a:off x="258235" y="3860556"/>
            <a:ext cx="1948183" cy="618972"/>
            <a:chOff x="257175" y="4200678"/>
            <a:chExt cx="1948183" cy="618972"/>
          </a:xfrm>
        </p:grpSpPr>
        <p:sp>
          <p:nvSpPr>
            <p:cNvPr id="14" name="矩形 13"/>
            <p:cNvSpPr/>
            <p:nvPr/>
          </p:nvSpPr>
          <p:spPr>
            <a:xfrm rot="21103844">
              <a:off x="338458" y="4200678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确定</a:t>
              </a:r>
              <a:r>
                <a:rPr lang="zh-CN" altLang="en-US" sz="2400" dirty="0">
                  <a:solidFill>
                    <a:srgbClr val="A9D311"/>
                  </a:solidFill>
                  <a:latin typeface="微软雅黑" pitchFamily="34" charset="-122"/>
                  <a:ea typeface="微软雅黑" pitchFamily="34" charset="-122"/>
                </a:rPr>
                <a:t>数据源</a:t>
              </a:r>
            </a:p>
          </p:txBody>
        </p:sp>
        <p:sp>
          <p:nvSpPr>
            <p:cNvPr id="24" name="椭圆 23"/>
            <p:cNvSpPr/>
            <p:nvPr/>
          </p:nvSpPr>
          <p:spPr>
            <a:xfrm rot="20802754">
              <a:off x="257175" y="4521695"/>
              <a:ext cx="321663" cy="297955"/>
            </a:xfrm>
            <a:prstGeom prst="ellipse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60180" y="930708"/>
            <a:ext cx="1932571" cy="648647"/>
            <a:chOff x="857326" y="1221346"/>
            <a:chExt cx="1932571" cy="648647"/>
          </a:xfrm>
        </p:grpSpPr>
        <p:sp>
          <p:nvSpPr>
            <p:cNvPr id="15" name="矩形 14"/>
            <p:cNvSpPr/>
            <p:nvPr/>
          </p:nvSpPr>
          <p:spPr>
            <a:xfrm rot="864005">
              <a:off x="922997" y="131229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创建</a:t>
              </a:r>
              <a:r>
                <a:rPr lang="zh-CN" altLang="en-US" sz="2400" dirty="0" smtClean="0">
                  <a:solidFill>
                    <a:srgbClr val="1BC1C9"/>
                  </a:solidFill>
                  <a:latin typeface="微软雅黑" pitchFamily="34" charset="-122"/>
                  <a:ea typeface="微软雅黑" pitchFamily="34" charset="-122"/>
                </a:rPr>
                <a:t>主文档</a:t>
              </a:r>
              <a:endParaRPr lang="zh-CN" altLang="en-US" sz="2400" dirty="0">
                <a:solidFill>
                  <a:srgbClr val="1BC1C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132870">
              <a:off x="857326" y="1221346"/>
              <a:ext cx="321663" cy="297955"/>
            </a:xfrm>
            <a:prstGeom prst="ellipse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67016" y="2658283"/>
            <a:ext cx="2145316" cy="605380"/>
            <a:chOff x="6353266" y="2183283"/>
            <a:chExt cx="2145316" cy="605380"/>
          </a:xfrm>
        </p:grpSpPr>
        <p:sp>
          <p:nvSpPr>
            <p:cNvPr id="18" name="矩形 17"/>
            <p:cNvSpPr/>
            <p:nvPr/>
          </p:nvSpPr>
          <p:spPr>
            <a:xfrm rot="21143169">
              <a:off x="6631682" y="2183283"/>
              <a:ext cx="1866900" cy="5577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aseline="4000" dirty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进行</a:t>
              </a:r>
              <a:r>
                <a:rPr lang="zh-CN" altLang="en-US" sz="2400" dirty="0" smtClean="0">
                  <a:solidFill>
                    <a:srgbClr val="FF6699"/>
                  </a:solidFill>
                  <a:latin typeface="微软雅黑" pitchFamily="34" charset="-122"/>
                  <a:ea typeface="微软雅黑" pitchFamily="34" charset="-122"/>
                </a:rPr>
                <a:t>邮件合并</a:t>
              </a:r>
              <a:endParaRPr lang="zh-CN" altLang="en-US" sz="2400" dirty="0">
                <a:solidFill>
                  <a:srgbClr val="FF669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21091082">
              <a:off x="6353266" y="2490708"/>
              <a:ext cx="321663" cy="297955"/>
            </a:xfrm>
            <a:prstGeom prst="ellipse">
              <a:avLst/>
            </a:prstGeom>
            <a:solidFill>
              <a:srgbClr val="FF669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9" name="内容占位符 1"/>
          <p:cNvSpPr txBox="1">
            <a:spLocks/>
          </p:cNvSpPr>
          <p:nvPr/>
        </p:nvSpPr>
        <p:spPr>
          <a:xfrm rot="20958508">
            <a:off x="635998" y="4386303"/>
            <a:ext cx="1647647" cy="42616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变化的内容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内容占位符 1"/>
          <p:cNvSpPr txBox="1">
            <a:spLocks/>
          </p:cNvSpPr>
          <p:nvPr/>
        </p:nvSpPr>
        <p:spPr>
          <a:xfrm rot="1034060">
            <a:off x="254835" y="1501781"/>
            <a:ext cx="2482550" cy="66458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8800" indent="-285750">
              <a:buFont typeface="Wingdings" pitchFamily="2" charset="2"/>
              <a:buChar char="ü"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新建文档并进行页面设置 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 rot="21120044">
            <a:off x="6530646" y="3268740"/>
            <a:ext cx="2297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7788" lvl="2"/>
            <a:r>
              <a:rPr lang="zh-CN" altLang="en-US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三步曲</a:t>
            </a:r>
            <a:r>
              <a:rPr lang="zh-CN" altLang="en-US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1800" dirty="0" smtClean="0">
              <a:solidFill>
                <a:schemeClr val="accent5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77788" lvl="2"/>
            <a:r>
              <a:rPr lang="en-US" altLang="zh-CN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选择数据源</a:t>
            </a:r>
            <a:r>
              <a:rPr lang="zh-CN" altLang="en-US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1800" dirty="0" smtClean="0">
              <a:solidFill>
                <a:schemeClr val="accent5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77788" lvl="2"/>
            <a:r>
              <a:rPr lang="en-US" altLang="zh-CN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插入合并域</a:t>
            </a:r>
            <a:r>
              <a:rPr lang="zh-CN" altLang="en-US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1800" dirty="0" smtClean="0">
              <a:solidFill>
                <a:schemeClr val="accent5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77788" lvl="2"/>
            <a:r>
              <a:rPr lang="en-US" altLang="zh-CN" sz="1800" dirty="0" smtClean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en-US" altLang="zh-CN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1800" dirty="0">
                <a:solidFill>
                  <a:schemeClr val="accent5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完成合并</a:t>
            </a:r>
          </a:p>
        </p:txBody>
      </p:sp>
      <p:sp>
        <p:nvSpPr>
          <p:cNvPr id="28" name="标题 2"/>
          <p:cNvSpPr txBox="1">
            <a:spLocks/>
          </p:cNvSpPr>
          <p:nvPr/>
        </p:nvSpPr>
        <p:spPr>
          <a:xfrm>
            <a:off x="6546801" y="653483"/>
            <a:ext cx="2044925" cy="64516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3000" b="1" kern="120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批量制作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标题 2"/>
          <p:cNvSpPr>
            <a:spLocks noGrp="1"/>
          </p:cNvSpPr>
          <p:nvPr>
            <p:ph type="title"/>
          </p:nvPr>
        </p:nvSpPr>
        <p:spPr>
          <a:xfrm>
            <a:off x="178429" y="115259"/>
            <a:ext cx="7820025" cy="517525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en-US" altLang="zh-CN" dirty="0"/>
          </a:p>
        </p:txBody>
      </p:sp>
      <p:sp>
        <p:nvSpPr>
          <p:cNvPr id="31" name="内容占位符 1"/>
          <p:cNvSpPr txBox="1">
            <a:spLocks/>
          </p:cNvSpPr>
          <p:nvPr/>
        </p:nvSpPr>
        <p:spPr>
          <a:xfrm rot="1034060">
            <a:off x="298555" y="1978856"/>
            <a:ext cx="2405106" cy="48125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8300" indent="-285750">
              <a:buFont typeface="Wingdings" pitchFamily="2" charset="2"/>
              <a:buChar char="ü"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录入主文档内容、进行格式编排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内容占位符 1"/>
          <p:cNvSpPr txBox="1">
            <a:spLocks/>
          </p:cNvSpPr>
          <p:nvPr/>
        </p:nvSpPr>
        <p:spPr>
          <a:xfrm rot="1034060">
            <a:off x="-35764" y="2292116"/>
            <a:ext cx="2128506" cy="45363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991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打印预览和保存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425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2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9" grpId="0" build="p"/>
      <p:bldP spid="28" grpId="0"/>
      <p:bldP spid="31" grpId="0" build="p"/>
      <p:bldP spid="3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215078"/>
            <a:ext cx="9144000" cy="236632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rgbClr val="00B0F0"/>
              </a:gs>
              <a:gs pos="100000">
                <a:srgbClr val="F3F3F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6000751" y="3614057"/>
            <a:ext cx="3143249" cy="180294"/>
          </a:xfrm>
          <a:custGeom>
            <a:avLst/>
            <a:gdLst>
              <a:gd name="connsiteX0" fmla="*/ 240393 w 4190999"/>
              <a:gd name="connsiteY0" fmla="*/ 0 h 240392"/>
              <a:gd name="connsiteX1" fmla="*/ 4190999 w 4190999"/>
              <a:gd name="connsiteY1" fmla="*/ 0 h 240392"/>
              <a:gd name="connsiteX2" fmla="*/ 4190999 w 4190999"/>
              <a:gd name="connsiteY2" fmla="*/ 240392 h 240392"/>
              <a:gd name="connsiteX3" fmla="*/ 240393 w 4190999"/>
              <a:gd name="connsiteY3" fmla="*/ 240392 h 240392"/>
              <a:gd name="connsiteX4" fmla="*/ 0 w 4190999"/>
              <a:gd name="connsiteY4" fmla="*/ 0 h 240392"/>
              <a:gd name="connsiteX5" fmla="*/ 240392 w 4190999"/>
              <a:gd name="connsiteY5" fmla="*/ 0 h 240392"/>
              <a:gd name="connsiteX6" fmla="*/ 240392 w 4190999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0999" h="240392">
                <a:moveTo>
                  <a:pt x="240393" y="0"/>
                </a:moveTo>
                <a:lnTo>
                  <a:pt x="4190999" y="0"/>
                </a:lnTo>
                <a:lnTo>
                  <a:pt x="4190999" y="240392"/>
                </a:lnTo>
                <a:lnTo>
                  <a:pt x="240393" y="240392"/>
                </a:lnTo>
                <a:close/>
                <a:moveTo>
                  <a:pt x="0" y="0"/>
                </a:moveTo>
                <a:lnTo>
                  <a:pt x="240392" y="0"/>
                </a:lnTo>
                <a:lnTo>
                  <a:pt x="240392" y="240392"/>
                </a:lnTo>
                <a:close/>
              </a:path>
            </a:pathLst>
          </a:custGeom>
          <a:solidFill>
            <a:srgbClr val="96CA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0" y="3614057"/>
            <a:ext cx="6181045" cy="180294"/>
          </a:xfrm>
          <a:custGeom>
            <a:avLst/>
            <a:gdLst>
              <a:gd name="connsiteX0" fmla="*/ 8001001 w 8241393"/>
              <a:gd name="connsiteY0" fmla="*/ 0 h 240392"/>
              <a:gd name="connsiteX1" fmla="*/ 8241393 w 8241393"/>
              <a:gd name="connsiteY1" fmla="*/ 240392 h 240392"/>
              <a:gd name="connsiteX2" fmla="*/ 8001001 w 8241393"/>
              <a:gd name="connsiteY2" fmla="*/ 240392 h 240392"/>
              <a:gd name="connsiteX3" fmla="*/ 0 w 8241393"/>
              <a:gd name="connsiteY3" fmla="*/ 0 h 240392"/>
              <a:gd name="connsiteX4" fmla="*/ 8001000 w 8241393"/>
              <a:gd name="connsiteY4" fmla="*/ 0 h 240392"/>
              <a:gd name="connsiteX5" fmla="*/ 8001000 w 8241393"/>
              <a:gd name="connsiteY5" fmla="*/ 240392 h 240392"/>
              <a:gd name="connsiteX6" fmla="*/ 0 w 8241393"/>
              <a:gd name="connsiteY6" fmla="*/ 240392 h 24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41393" h="240392">
                <a:moveTo>
                  <a:pt x="8001001" y="0"/>
                </a:moveTo>
                <a:lnTo>
                  <a:pt x="8241393" y="240392"/>
                </a:lnTo>
                <a:lnTo>
                  <a:pt x="8001001" y="240392"/>
                </a:lnTo>
                <a:close/>
                <a:moveTo>
                  <a:pt x="0" y="0"/>
                </a:moveTo>
                <a:lnTo>
                  <a:pt x="8001000" y="0"/>
                </a:lnTo>
                <a:lnTo>
                  <a:pt x="8001000" y="240392"/>
                </a:lnTo>
                <a:lnTo>
                  <a:pt x="0" y="240392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45" y="455456"/>
            <a:ext cx="3075528" cy="30807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文本框 10"/>
          <p:cNvSpPr txBox="1"/>
          <p:nvPr/>
        </p:nvSpPr>
        <p:spPr>
          <a:xfrm>
            <a:off x="4572001" y="1408152"/>
            <a:ext cx="2350643" cy="139653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8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</a:p>
        </p:txBody>
      </p:sp>
    </p:spTree>
    <p:extLst>
      <p:ext uri="{BB962C8B-B14F-4D97-AF65-F5344CB8AC3E}">
        <p14:creationId xmlns:p14="http://schemas.microsoft.com/office/powerpoint/2010/main" val="410176852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</TotalTime>
  <Words>376</Words>
  <Application>Microsoft Office PowerPoint</Application>
  <PresentationFormat>全屏显示(16:9)</PresentationFormat>
  <Paragraphs>111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内容提要</vt:lpstr>
      <vt:lpstr>PowerPoint 演示文稿</vt:lpstr>
      <vt:lpstr>PowerPoint 演示文稿</vt:lpstr>
      <vt:lpstr>PowerPoint 演示文稿</vt:lpstr>
      <vt:lpstr>变化的内容</vt:lpstr>
      <vt:lpstr>XX</vt:lpstr>
      <vt:lpstr>PowerPoint 演示文稿</vt:lpstr>
      <vt:lpstr>实操演示</vt:lpstr>
      <vt:lpstr>PowerPoint 演示文稿</vt:lpstr>
      <vt:lpstr>PowerPoint 演示文稿</vt:lpstr>
      <vt:lpstr>实操演示</vt:lpstr>
      <vt:lpstr>实操演示</vt:lpstr>
      <vt:lpstr>实操演示</vt:lpstr>
      <vt:lpstr>实操演示</vt:lpstr>
      <vt:lpstr>PowerPoint 演示文稿</vt:lpstr>
      <vt:lpstr>小结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刘万辉</dc:creator>
  <cp:lastModifiedBy>tango</cp:lastModifiedBy>
  <cp:revision>169</cp:revision>
  <dcterms:created xsi:type="dcterms:W3CDTF">2014-07-13T02:54:52Z</dcterms:created>
  <dcterms:modified xsi:type="dcterms:W3CDTF">2020-01-05T07:43:12Z</dcterms:modified>
</cp:coreProperties>
</file>