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8" r:id="rId6"/>
    <p:sldId id="261" r:id="rId7"/>
    <p:sldId id="263" r:id="rId8"/>
    <p:sldId id="264" r:id="rId9"/>
    <p:sldId id="270" r:id="rId10"/>
    <p:sldId id="272" r:id="rId11"/>
    <p:sldId id="271" r:id="rId12"/>
    <p:sldId id="269" r:id="rId13"/>
    <p:sldId id="265" r:id="rId14"/>
    <p:sldId id="273" r:id="rId15"/>
    <p:sldId id="275" r:id="rId16"/>
    <p:sldId id="274" r:id="rId17"/>
    <p:sldId id="290" r:id="rId18"/>
    <p:sldId id="276" r:id="rId19"/>
    <p:sldId id="277" r:id="rId20"/>
    <p:sldId id="267" r:id="rId21"/>
    <p:sldId id="278" r:id="rId22"/>
    <p:sldId id="266" r:id="rId23"/>
    <p:sldId id="260" r:id="rId24"/>
    <p:sldId id="319" r:id="rId25"/>
    <p:sldId id="320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909" autoAdjust="0"/>
  </p:normalViewPr>
  <p:slideViewPr>
    <p:cSldViewPr snapToGrid="0">
      <p:cViewPr varScale="1">
        <p:scale>
          <a:sx n="43" d="100"/>
          <a:sy n="43" d="100"/>
        </p:scale>
        <p:origin x="54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1DAF6-D444-48F7-A423-2BC0A5075301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CD350-A795-4725-8877-6F3CFCE920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491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“斗争”一词是针对当时社会来说的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403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93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这三个问题是并列的吗？</a:t>
            </a:r>
            <a:endParaRPr lang="en-US" altLang="zh-CN" dirty="0"/>
          </a:p>
          <a:p>
            <a:r>
              <a:rPr lang="en-US" altLang="zh-CN" dirty="0"/>
              <a:t>【</a:t>
            </a:r>
            <a:r>
              <a:rPr lang="zh-CN" altLang="en-US" dirty="0"/>
              <a:t>昨天讲到此处</a:t>
            </a:r>
            <a:r>
              <a:rPr lang="en-US" altLang="zh-CN" dirty="0"/>
              <a:t>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022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“斗争”一词是针对当时社会来说的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CD350-A795-4725-8877-6F3CFCE9207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989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590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B9FDBB-64B8-B368-E8EE-013183899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B4362CC-726C-036E-7F8F-5EDC01172E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BA7D64E-4538-67F6-07A4-177DD4317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BCB1EFD-7403-DB2F-AA28-CC0332C3C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9BA723-B572-6080-B4AC-4EAF876A9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8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2A56AE-F062-7524-7490-B2043120C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6681DEF-F001-A73A-CF95-1FFEF54FA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AD095C-E011-B804-3259-EEDA631DD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538E227-07BD-DBBC-A0E1-EEDD36A7F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D655E3-695E-B2FC-09DA-AD58733B9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08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ABEC7C-FC0F-6387-180E-B5B480285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CD7A370-A239-2B99-3EBE-D158BBC37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65F7BEC-8F84-3D35-A8E1-4944FCD10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858364-22C1-62CB-4799-900145500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B99863-CEC0-1089-5F4F-303FFD140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96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FC76D9-F037-ED8D-AAC3-8D714064F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C8E0DDF-E53A-826A-60C7-1D72BC1250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4D1269-F570-3FCF-B67D-B7007D4C1C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6DBB0E8-E8ED-EEC6-382E-40AF88C5A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BE10870-4A77-C464-A37A-C68032E2F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AD2B293-A903-A0D9-F630-6572700FC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9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CBE2EB-DF78-FFFB-0E9C-20F0BEE7D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528EA15-942F-BDDF-5AEE-2F41A892F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65BF032-28B3-E9CC-53B3-45CBF2B6C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5E4CB60-4521-0121-3009-AA5BDA41E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72279BD-8EA8-A1D8-F4B7-82B2E4A19C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52EAA3C-51E6-A771-B7A4-0ED521DB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EC5B413-DEF7-4DE2-5533-2C0F88925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5F6EEA6-07EC-CC98-F4E8-FC4B67701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84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410006-2B49-CE8B-2298-8A5CDB736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DA3DE7A-D41F-6783-2184-191A84FF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DE65870-E093-9A03-8317-FE60F4644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3557F32-7EAD-DB35-5E35-77EE0B83C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8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C298A43-AB19-0A00-26CE-46FC0E80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C20D7B2-68BB-5981-BF2F-52F8537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17AE0B0-5819-4799-7405-FB97CE62F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D56953-1C57-7B96-B585-EF42885E0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25DA5CA-4D85-A214-8728-2F5150702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60B904D-A213-26BD-F8CA-2554053C3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46E2EB6-2163-9416-B1FE-CC3FF2AFD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7828ED-7BA3-841D-358D-68AF6A475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859F81-27AF-89FE-E898-06AF56803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72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B898A4-AF9C-961D-600C-290D03E65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23005C1-EE21-1182-C97B-583903396C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59F3999-9DAC-30DD-3085-3507FEB43E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0BA985B-E285-9E9F-21BB-FF6372E3D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39508D9-9CC5-C616-B925-B0DA106AF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CC0AA2C-0E74-FAC3-1ED8-BF8E22274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7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ACE230-1891-A563-3C3A-3B889CCF3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51748CE-CE5D-4685-18BF-CCAD09FB2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73464A-6E40-6D41-08AB-437F50E1A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034C8A-08EA-5F0C-A41E-A364CA8F8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4E44778-31D2-7798-65D1-D78EA0240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1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0AA714A-AF56-2842-47BE-B0ED38C64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DCA3DF4-2513-5190-1A4D-121C0E3AEE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5E5A945-AE24-3325-AD1F-78AE63ADD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4041CC4-3B68-0845-0BF4-C292C7BDA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18553D-9F5A-E8A0-BEA3-11523CE3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6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A76C38E-258D-17F5-4D10-E0F8D7B7F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BA2EEE8-E3A1-1EE0-749F-8C3ADDD1D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04DB03-78FE-9CFA-B76A-28C93D75B0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35131-71BD-4693-BB29-4B47D04C839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18A5C2-432A-06F0-F12C-F66D1F8225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7ADF37B-A74F-C33B-EF30-26EC1A6B81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EFAA9-8482-4D66-8C97-1E60E48B77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44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FE5C873-D2C4-2CDB-B9F8-9EF890C04B5C}"/>
              </a:ext>
            </a:extLst>
          </p:cNvPr>
          <p:cNvSpPr txBox="1"/>
          <p:nvPr/>
        </p:nvSpPr>
        <p:spPr>
          <a:xfrm>
            <a:off x="2480603" y="2208628"/>
            <a:ext cx="7230794" cy="153215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选择性必修中册 第一单元</a:t>
            </a:r>
            <a:endParaRPr lang="en-US" altLang="zh-CN" sz="32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从论说文中感受理性的魅力</a:t>
            </a:r>
          </a:p>
        </p:txBody>
      </p:sp>
    </p:spTree>
    <p:extLst>
      <p:ext uri="{BB962C8B-B14F-4D97-AF65-F5344CB8AC3E}">
        <p14:creationId xmlns:p14="http://schemas.microsoft.com/office/powerpoint/2010/main" val="212090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265DDE2-B4DF-1112-FFFD-84F410C0A387}"/>
              </a:ext>
            </a:extLst>
          </p:cNvPr>
          <p:cNvSpPr txBox="1"/>
          <p:nvPr/>
        </p:nvSpPr>
        <p:spPr>
          <a:xfrm>
            <a:off x="335280" y="524839"/>
            <a:ext cx="11521439" cy="580832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学习指引：</a:t>
            </a:r>
            <a:endParaRPr lang="en-US" altLang="zh-CN" sz="2800" b="1" dirty="0">
              <a:solidFill>
                <a:srgbClr val="FF0000"/>
              </a:solidFill>
              <a:highlight>
                <a:srgbClr val="FFFF00"/>
              </a:highligh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2800" b="1" u="sng" dirty="0"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论说文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也可以称为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议论文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理论性文章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2800" b="1" u="sng" dirty="0"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内容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：所选文章或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阐释社会历史发展的规律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，或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论述学风改造的问题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和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正确思想的来源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，或阐述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真理的检验标准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，或探讨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个人立身处世的原则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。补充的文本包含了或传达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读书的目的与意义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，或探究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艺术的魅力与价值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，或讨论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人生的意义与真谛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。总之，内容广博，有助于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提升我们的思维品质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，加深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我们对历史、社会和人生的认识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2800" b="1" u="sng" dirty="0">
                <a:latin typeface="仿宋" panose="02010609060101010101" pitchFamily="49" charset="-122"/>
                <a:ea typeface="仿宋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方法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：抓住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主要概念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，把握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核心观点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，理清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论说思路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，鉴赏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论证方法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，体会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语言的准确性与严密性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（阅读过程中圈点勾画，做好批注）</a:t>
            </a:r>
          </a:p>
        </p:txBody>
      </p:sp>
    </p:spTree>
    <p:extLst>
      <p:ext uri="{BB962C8B-B14F-4D97-AF65-F5344CB8AC3E}">
        <p14:creationId xmlns:p14="http://schemas.microsoft.com/office/powerpoint/2010/main" val="205903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0B6D7B2-89F4-E5E6-1A7A-5652F4AC1811}"/>
              </a:ext>
            </a:extLst>
          </p:cNvPr>
          <p:cNvSpPr txBox="1"/>
          <p:nvPr/>
        </p:nvSpPr>
        <p:spPr>
          <a:xfrm>
            <a:off x="145367" y="239112"/>
            <a:ext cx="2400886" cy="6376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定一个小目标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9091978-5E95-F247-65F2-ADA2A25D1979}"/>
              </a:ext>
            </a:extLst>
          </p:cNvPr>
          <p:cNvSpPr txBox="1"/>
          <p:nvPr/>
        </p:nvSpPr>
        <p:spPr>
          <a:xfrm>
            <a:off x="145367" y="1216645"/>
            <a:ext cx="11901268" cy="5015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  运用理性思维深入思考，有理有据地把道理说清楚，是发表言论、阐述见解的基本要求。从下列任务中任选一项完成。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认识事物时，我们的判断常常会受到一些因素的影响，如笃信古人、权威和书本，听信大多数人的意见等。“自古以来”“著名专家表示”“书上说”“大多数人认为”等常见说法，就体现了这些影响。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围绕这样的短语，延伸思考，充实依据，选取合适的角度，写一篇不少于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字的文章，题目自拟。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人们在获得一些新的东西时，也有可能会失去另一些东西。互联网为人们的生活带来了不少便捷，那么人们可能会失去些什么呢？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就这个问题进行深入思考，写一篇不少于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字的文章，题目自拟。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CDC88FC-125E-8E00-1EDD-FA25AE7B04A3}"/>
              </a:ext>
            </a:extLst>
          </p:cNvPr>
          <p:cNvSpPr txBox="1"/>
          <p:nvPr/>
        </p:nvSpPr>
        <p:spPr>
          <a:xfrm>
            <a:off x="2647853" y="415122"/>
            <a:ext cx="9079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学习过程中就开始</a:t>
            </a:r>
            <a:r>
              <a:rPr lang="zh-CN" altLang="en-US" sz="24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积累论证的论据、思路、方法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等，为写作做准备</a:t>
            </a:r>
            <a:endParaRPr lang="zh-CN" altLang="en-US" sz="24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817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962649F-C130-74FE-8647-1E54798662B5}"/>
              </a:ext>
            </a:extLst>
          </p:cNvPr>
          <p:cNvSpPr txBox="1"/>
          <p:nvPr/>
        </p:nvSpPr>
        <p:spPr>
          <a:xfrm>
            <a:off x="3305907" y="1997612"/>
            <a:ext cx="5580185" cy="21005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人的正确思想从哪里来的？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（一九六三年五月）</a:t>
            </a: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毛泽东</a:t>
            </a:r>
          </a:p>
        </p:txBody>
      </p:sp>
    </p:spTree>
    <p:extLst>
      <p:ext uri="{BB962C8B-B14F-4D97-AF65-F5344CB8AC3E}">
        <p14:creationId xmlns:p14="http://schemas.microsoft.com/office/powerpoint/2010/main" val="33378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7FD98AD-89E8-46F3-7FED-A46598D66AE4}"/>
              </a:ext>
            </a:extLst>
          </p:cNvPr>
          <p:cNvSpPr txBox="1"/>
          <p:nvPr/>
        </p:nvSpPr>
        <p:spPr>
          <a:xfrm>
            <a:off x="431592" y="917852"/>
            <a:ext cx="11328816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背景及内容概述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写作背景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1963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年，毛泽东在审阅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中共中央关于目前农村工作中若干问题的决定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&lt;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草案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&gt;》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时，在十个问题前写下这篇带有前言性质的文章，提出“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对我们的同志，应当进行辩证唯物论的认识论的教育。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阅读对象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：党内干部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写作意图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：推动农村社会主义教育运动，批驳认识论中的唯心主义。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文章只有一段，但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结构非常完整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529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393896" y="602499"/>
            <a:ext cx="11404208" cy="3906134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中心论点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b="1" dirty="0">
                <a:solidFill>
                  <a:srgbClr val="0070C0"/>
                </a:solidFill>
                <a:effectLst/>
                <a:ea typeface="楷体" panose="02010609060101010101" pitchFamily="49" charset="-122"/>
                <a:cs typeface="Times New Roman" panose="02020603050405020304" pitchFamily="18" charset="0"/>
              </a:rPr>
              <a:t>人的正确思想，只能从社会实践中来，只能从社会的生产斗争、阶级斗争和科学实验这三项实践中来。</a:t>
            </a:r>
            <a:endParaRPr lang="en-US" altLang="zh-CN" sz="2800" b="1" dirty="0">
              <a:solidFill>
                <a:srgbClr val="0070C0"/>
              </a:solidFill>
              <a:effectLst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注意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文章的标题体现了中心论点。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         ——</a:t>
            </a:r>
            <a:r>
              <a:rPr lang="zh-CN" altLang="en-US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论说文的重要特征或要求</a:t>
            </a:r>
            <a:endParaRPr lang="zh-CN" altLang="en-US" sz="28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828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92592" y="91292"/>
            <a:ext cx="7136947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三、论证结构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：（可以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思维导图的方式概括）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454B448-3B4C-2028-51C7-7F00BA6FE191}"/>
              </a:ext>
            </a:extLst>
          </p:cNvPr>
          <p:cNvSpPr txBox="1"/>
          <p:nvPr/>
        </p:nvSpPr>
        <p:spPr>
          <a:xfrm>
            <a:off x="133283" y="903004"/>
            <a:ext cx="5096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提出问题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人的正确思想从哪里来？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（引论）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577F782-4109-5D88-1680-3B133C9CD6BE}"/>
              </a:ext>
            </a:extLst>
          </p:cNvPr>
          <p:cNvSpPr txBox="1"/>
          <p:nvPr/>
        </p:nvSpPr>
        <p:spPr>
          <a:xfrm>
            <a:off x="5256076" y="870075"/>
            <a:ext cx="6145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中心论点（是什么）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：只能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从社会实践中来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D14626A-714B-366A-6B03-8CB67BBBF1EB}"/>
              </a:ext>
            </a:extLst>
          </p:cNvPr>
          <p:cNvSpPr txBox="1"/>
          <p:nvPr/>
        </p:nvSpPr>
        <p:spPr>
          <a:xfrm>
            <a:off x="133283" y="3187440"/>
            <a:ext cx="2804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分析问题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（为什么）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（本论）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FEA3FD6-0F13-A03B-BA06-856F4B16B39E}"/>
              </a:ext>
            </a:extLst>
          </p:cNvPr>
          <p:cNvSpPr txBox="1"/>
          <p:nvPr/>
        </p:nvSpPr>
        <p:spPr>
          <a:xfrm>
            <a:off x="3788574" y="1588370"/>
            <a:ext cx="20349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感性认识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44337D9-36CD-800C-0574-93D02EEA39DF}"/>
              </a:ext>
            </a:extLst>
          </p:cNvPr>
          <p:cNvSpPr txBox="1"/>
          <p:nvPr/>
        </p:nvSpPr>
        <p:spPr>
          <a:xfrm>
            <a:off x="5696073" y="1571864"/>
            <a:ext cx="20349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理性认识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ADFA452-78F3-965B-BBEC-9498547A82A3}"/>
              </a:ext>
            </a:extLst>
          </p:cNvPr>
          <p:cNvSpPr txBox="1"/>
          <p:nvPr/>
        </p:nvSpPr>
        <p:spPr>
          <a:xfrm>
            <a:off x="7607316" y="1555358"/>
            <a:ext cx="20349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思想诞生</a:t>
            </a:r>
            <a:endParaRPr lang="zh-CN" altLang="en-US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4CFC17A-BFD0-73CE-C8C6-D74EE5873B3A}"/>
              </a:ext>
            </a:extLst>
          </p:cNvPr>
          <p:cNvSpPr txBox="1"/>
          <p:nvPr/>
        </p:nvSpPr>
        <p:spPr>
          <a:xfrm>
            <a:off x="3321064" y="2272004"/>
            <a:ext cx="3672786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第一阶段：物质</a:t>
            </a:r>
            <a:r>
              <a:rPr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精神</a:t>
            </a:r>
            <a:endParaRPr lang="zh-CN" altLang="en-US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8015587-3619-A482-DE46-CD7DEA26A78C}"/>
              </a:ext>
            </a:extLst>
          </p:cNvPr>
          <p:cNvSpPr txBox="1"/>
          <p:nvPr/>
        </p:nvSpPr>
        <p:spPr>
          <a:xfrm>
            <a:off x="7020820" y="2272004"/>
            <a:ext cx="4003373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第一次飞跃，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不辨真假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56144F0-E290-C5C9-8954-C4C72DA20853}"/>
              </a:ext>
            </a:extLst>
          </p:cNvPr>
          <p:cNvSpPr txBox="1"/>
          <p:nvPr/>
        </p:nvSpPr>
        <p:spPr>
          <a:xfrm>
            <a:off x="3156927" y="3302821"/>
            <a:ext cx="8806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思想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7EA8B16-BCAA-2CA5-447A-A0850EC6247A}"/>
              </a:ext>
            </a:extLst>
          </p:cNvPr>
          <p:cNvSpPr txBox="1"/>
          <p:nvPr/>
        </p:nvSpPr>
        <p:spPr>
          <a:xfrm>
            <a:off x="3114020" y="1555359"/>
            <a:ext cx="8806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实践</a:t>
            </a:r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B9D3B92-95C1-9B26-DD1E-0773FEEE430E}"/>
              </a:ext>
            </a:extLst>
          </p:cNvPr>
          <p:cNvSpPr txBox="1"/>
          <p:nvPr/>
        </p:nvSpPr>
        <p:spPr>
          <a:xfrm>
            <a:off x="3831481" y="3302821"/>
            <a:ext cx="14679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实践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818F64F-1877-D454-EF3E-2A8C8A37894B}"/>
              </a:ext>
            </a:extLst>
          </p:cNvPr>
          <p:cNvSpPr txBox="1"/>
          <p:nvPr/>
        </p:nvSpPr>
        <p:spPr>
          <a:xfrm>
            <a:off x="5208713" y="3282216"/>
            <a:ext cx="36727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成功即为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正确的思想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E979BC7-FFA2-62ED-F1B8-949D42B352B6}"/>
              </a:ext>
            </a:extLst>
          </p:cNvPr>
          <p:cNvSpPr txBox="1"/>
          <p:nvPr/>
        </p:nvSpPr>
        <p:spPr>
          <a:xfrm>
            <a:off x="3263049" y="3978982"/>
            <a:ext cx="5998557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第二阶段：精神（思想）</a:t>
            </a:r>
            <a:r>
              <a:rPr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物质（存在）</a:t>
            </a:r>
            <a:endParaRPr lang="zh-CN" altLang="en-US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32A3643-EAE2-CD86-ED5B-E28B069EEB6E}"/>
              </a:ext>
            </a:extLst>
          </p:cNvPr>
          <p:cNvSpPr txBox="1"/>
          <p:nvPr/>
        </p:nvSpPr>
        <p:spPr>
          <a:xfrm>
            <a:off x="6630810" y="4803839"/>
            <a:ext cx="36026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（思想、理论、计划）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F672BEC-B9CD-025D-9096-2EB70D1F3906}"/>
              </a:ext>
            </a:extLst>
          </p:cNvPr>
          <p:cNvSpPr txBox="1"/>
          <p:nvPr/>
        </p:nvSpPr>
        <p:spPr>
          <a:xfrm>
            <a:off x="9619326" y="4789314"/>
            <a:ext cx="15311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真理</a:t>
            </a:r>
          </a:p>
        </p:txBody>
      </p:sp>
      <p:sp>
        <p:nvSpPr>
          <p:cNvPr id="24" name="左大括号 23">
            <a:extLst>
              <a:ext uri="{FF2B5EF4-FFF2-40B4-BE49-F238E27FC236}">
                <a16:creationId xmlns:a16="http://schemas.microsoft.com/office/drawing/2014/main" id="{61962CA8-0D70-1148-38B1-5601BE7E5E2D}"/>
              </a:ext>
            </a:extLst>
          </p:cNvPr>
          <p:cNvSpPr/>
          <p:nvPr/>
        </p:nvSpPr>
        <p:spPr>
          <a:xfrm>
            <a:off x="2804789" y="1798821"/>
            <a:ext cx="381569" cy="3252864"/>
          </a:xfrm>
          <a:prstGeom prst="leftBrace">
            <a:avLst>
              <a:gd name="adj1" fmla="val 8333"/>
              <a:gd name="adj2" fmla="val 48721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B25965F3-3504-558F-299B-83CBDADD1C3B}"/>
              </a:ext>
            </a:extLst>
          </p:cNvPr>
          <p:cNvSpPr txBox="1"/>
          <p:nvPr/>
        </p:nvSpPr>
        <p:spPr>
          <a:xfrm>
            <a:off x="165745" y="5785083"/>
            <a:ext cx="3020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解决问题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（怎么办）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（结论）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AC357B1-427F-9C6B-4F8A-84A79B2B2421}"/>
              </a:ext>
            </a:extLst>
          </p:cNvPr>
          <p:cNvSpPr txBox="1"/>
          <p:nvPr/>
        </p:nvSpPr>
        <p:spPr>
          <a:xfrm>
            <a:off x="11553474" y="670563"/>
            <a:ext cx="64500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0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多次反复</a:t>
            </a:r>
            <a:endParaRPr lang="en-US" altLang="zh-CN" dirty="0"/>
          </a:p>
          <a:p>
            <a:r>
              <a:rPr lang="zh-CN" altLang="en-US" dirty="0"/>
              <a:t>：辩证唯物论的认识论</a:t>
            </a:r>
          </a:p>
        </p:txBody>
      </p:sp>
      <p:sp>
        <p:nvSpPr>
          <p:cNvPr id="28" name="右大括号 27">
            <a:extLst>
              <a:ext uri="{FF2B5EF4-FFF2-40B4-BE49-F238E27FC236}">
                <a16:creationId xmlns:a16="http://schemas.microsoft.com/office/drawing/2014/main" id="{97EA7A91-9E12-A529-09EE-6DFE4006EE98}"/>
              </a:ext>
            </a:extLst>
          </p:cNvPr>
          <p:cNvSpPr/>
          <p:nvPr/>
        </p:nvSpPr>
        <p:spPr>
          <a:xfrm>
            <a:off x="11100884" y="1786190"/>
            <a:ext cx="400337" cy="3265495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FAEC50A6-73B6-7ED7-7278-19EA41CC8965}"/>
              </a:ext>
            </a:extLst>
          </p:cNvPr>
          <p:cNvSpPr txBox="1"/>
          <p:nvPr/>
        </p:nvSpPr>
        <p:spPr>
          <a:xfrm>
            <a:off x="3186358" y="5819166"/>
            <a:ext cx="81743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现存问题及解决办法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不懂认识论；加强教育、注重实践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CECA14A-318A-2869-58F4-8741012E3BDC}"/>
              </a:ext>
            </a:extLst>
          </p:cNvPr>
          <p:cNvSpPr txBox="1"/>
          <p:nvPr/>
        </p:nvSpPr>
        <p:spPr>
          <a:xfrm>
            <a:off x="3238611" y="4771221"/>
            <a:ext cx="4003373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第二次飞跃，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更伟大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728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9" grpId="0"/>
      <p:bldP spid="10" grpId="0"/>
      <p:bldP spid="11" grpId="0"/>
      <p:bldP spid="12" grpId="0" animBg="1"/>
      <p:bldP spid="13" grpId="0"/>
      <p:bldP spid="14" grpId="0"/>
      <p:bldP spid="16" grpId="0"/>
      <p:bldP spid="17" grpId="0"/>
      <p:bldP spid="18" grpId="0"/>
      <p:bldP spid="19" grpId="0" animBg="1"/>
      <p:bldP spid="21" grpId="0"/>
      <p:bldP spid="22" grpId="0"/>
      <p:bldP spid="24" grpId="0" animBg="1"/>
      <p:bldP spid="25" grpId="0"/>
      <p:bldP spid="27" grpId="0"/>
      <p:bldP spid="28" grpId="0" animBg="1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0" y="0"/>
            <a:ext cx="3555359" cy="559769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四、论证方法及特点：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2B4D34D-B36E-ADA3-9E48-C8677D183086}"/>
              </a:ext>
            </a:extLst>
          </p:cNvPr>
          <p:cNvSpPr txBox="1"/>
          <p:nvPr/>
        </p:nvSpPr>
        <p:spPr>
          <a:xfrm>
            <a:off x="158550" y="576881"/>
            <a:ext cx="11874900" cy="6099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第一部分：提出问题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人的正确思想从哪里来？是从天上掉下来的吗？不是。是从自己头脑里固有的吗？不是。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人的正确思想，只能从社会实践中来，只能从</a:t>
            </a:r>
            <a:r>
              <a:rPr lang="zh-CN" altLang="en-US" sz="24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生产斗争、阶级斗争和科学实验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这三项实践中来。</a:t>
            </a:r>
            <a:endParaRPr lang="en-US" altLang="zh-CN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【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1】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设的三个问题是并列关系吗？有何作用？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第一问统摄后面两问，同时统摄全文；后面是针对两种“唯心主义”而设问，意否定客观与主观唯心主义；</a:t>
            </a:r>
            <a:endParaRPr lang="en-US" altLang="zh-CN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设问引起读者注意；排除法（论证），起到强调作用，凸显中心论点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【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2】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三项实践排序能调换吗？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不能。马克思主义者认为生产活动是最基本的实践活动，人的认识主要依赖于此。逻辑严密。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564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2B4D34D-B36E-ADA3-9E48-C8677D183086}"/>
              </a:ext>
            </a:extLst>
          </p:cNvPr>
          <p:cNvSpPr txBox="1"/>
          <p:nvPr/>
        </p:nvSpPr>
        <p:spPr>
          <a:xfrm>
            <a:off x="79275" y="853295"/>
            <a:ext cx="12033450" cy="5161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第二部分：分析问题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在提出问题与分析问题之间还有一个小片段：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人们的社会存在，决定人们的思想。而代表先进阶级的正确思想，一旦被群众掌握，就会变成改造社会、改造世界的物质力量。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这个片段的作用是什么？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由此从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存在决定思想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思想变为物质力量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，是二者之间的过渡，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引出下面的分析、论述。逻辑非常严密。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</a:t>
            </a:r>
            <a:endParaRPr lang="zh-CN" altLang="en-US" sz="28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EBEC7E7-7A95-02F1-0A2F-9CCA90F0C819}"/>
              </a:ext>
            </a:extLst>
          </p:cNvPr>
          <p:cNvSpPr txBox="1"/>
          <p:nvPr/>
        </p:nvSpPr>
        <p:spPr>
          <a:xfrm>
            <a:off x="117231" y="139424"/>
            <a:ext cx="3555359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四、论证方法及特点：</a:t>
            </a:r>
          </a:p>
        </p:txBody>
      </p:sp>
    </p:spTree>
    <p:extLst>
      <p:ext uri="{BB962C8B-B14F-4D97-AF65-F5344CB8AC3E}">
        <p14:creationId xmlns:p14="http://schemas.microsoft.com/office/powerpoint/2010/main" val="188527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2B4D34D-B36E-ADA3-9E48-C8677D183086}"/>
              </a:ext>
            </a:extLst>
          </p:cNvPr>
          <p:cNvSpPr txBox="1"/>
          <p:nvPr/>
        </p:nvSpPr>
        <p:spPr>
          <a:xfrm>
            <a:off x="79275" y="853295"/>
            <a:ext cx="12033450" cy="5808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第二部分：分析问题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由实践到认识，再由认识到指导实践，再由实践到总结认识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认识论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归纳推理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表达效果：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详细将中心论点论述清楚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在社会斗争中，代表先进阶级的势力，有时候有些失败，并不是因为思想不正确，而是因为在斗争力量的对比上，先进势力这一方，暂时还不如反动势力那一方，所以暂时失败了，但是以后总有一天要成功的。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思辨分析，不以偏概全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表达效果：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论述严谨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EBEC7E7-7A95-02F1-0A2F-9CCA90F0C819}"/>
              </a:ext>
            </a:extLst>
          </p:cNvPr>
          <p:cNvSpPr txBox="1"/>
          <p:nvPr/>
        </p:nvSpPr>
        <p:spPr>
          <a:xfrm>
            <a:off x="117231" y="139424"/>
            <a:ext cx="3555359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四、论证方法及特点：</a:t>
            </a:r>
          </a:p>
        </p:txBody>
      </p:sp>
    </p:spTree>
    <p:extLst>
      <p:ext uri="{BB962C8B-B14F-4D97-AF65-F5344CB8AC3E}">
        <p14:creationId xmlns:p14="http://schemas.microsoft.com/office/powerpoint/2010/main" val="102956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192182" y="634099"/>
            <a:ext cx="3555359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四、论证方法及特点：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2B4D34D-B36E-ADA3-9E48-C8677D183086}"/>
              </a:ext>
            </a:extLst>
          </p:cNvPr>
          <p:cNvSpPr txBox="1"/>
          <p:nvPr/>
        </p:nvSpPr>
        <p:spPr>
          <a:xfrm>
            <a:off x="329111" y="1877365"/>
            <a:ext cx="11533778" cy="2575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第三部分：解决问题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现状问题：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现在我们的同志中，有很多还不懂得这个认识论的道理。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概括枚举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表达效果：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针对现实问题来论述，以解决现实问题，文章更有价值。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61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9A1F3EA1-7D42-D94F-4985-BC98A1FCB174}"/>
              </a:ext>
            </a:extLst>
          </p:cNvPr>
          <p:cNvSpPr txBox="1"/>
          <p:nvPr/>
        </p:nvSpPr>
        <p:spPr>
          <a:xfrm>
            <a:off x="182956" y="201674"/>
            <a:ext cx="11826087" cy="6454652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五、联系生活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举例说说看文中所提到的认识论对我们现在生活的意义。</a:t>
            </a:r>
            <a:endParaRPr lang="en-US" altLang="zh-CN" sz="28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写作：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大量阅读积累素材、方法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动笔尝试写作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总结经验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指导写作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做学术研究：</a:t>
            </a:r>
            <a:endParaRPr lang="en-US" altLang="zh-CN" sz="28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大量阅读文献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实践考查、实验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整理材料、数据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应用实践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为人处世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广泛阅读、积累思想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实践、试错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总结经验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指导实践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D06218E-26FE-BF74-75FD-553905485DD5}"/>
              </a:ext>
            </a:extLst>
          </p:cNvPr>
          <p:cNvSpPr txBox="1"/>
          <p:nvPr/>
        </p:nvSpPr>
        <p:spPr>
          <a:xfrm>
            <a:off x="2552076" y="390461"/>
            <a:ext cx="91552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一个正确的认识：实践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认识   认识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实践   反复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26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962649F-C130-74FE-8647-1E54798662B5}"/>
              </a:ext>
            </a:extLst>
          </p:cNvPr>
          <p:cNvSpPr txBox="1"/>
          <p:nvPr/>
        </p:nvSpPr>
        <p:spPr>
          <a:xfrm>
            <a:off x="3305907" y="1997612"/>
            <a:ext cx="5580185" cy="219290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改造我们的学习</a:t>
            </a:r>
            <a:endParaRPr lang="en-US" altLang="zh-CN" sz="36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（一九四一年五月十九日）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毛泽东</a:t>
            </a:r>
          </a:p>
        </p:txBody>
      </p:sp>
    </p:spTree>
    <p:extLst>
      <p:ext uri="{BB962C8B-B14F-4D97-AF65-F5344CB8AC3E}">
        <p14:creationId xmlns:p14="http://schemas.microsoft.com/office/powerpoint/2010/main" val="129225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7FD98AD-89E8-46F3-7FED-A46598D66AE4}"/>
              </a:ext>
            </a:extLst>
          </p:cNvPr>
          <p:cNvSpPr txBox="1"/>
          <p:nvPr/>
        </p:nvSpPr>
        <p:spPr>
          <a:xfrm>
            <a:off x="431592" y="917852"/>
            <a:ext cx="11328816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一、背景及内容概述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写作背景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1941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年，中国共产党针对党员存在机会主义、教条主义思想以及一些新党员的小资产阶级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思想，在延安开展整风运动。其实是对现状的一种观察、总结、反思。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阅读对象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：全部党员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写作意图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：清洁党风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文章较长，分为四个小部分，结构完备，内容详实。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857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393896" y="925664"/>
            <a:ext cx="11404208" cy="3259803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中心论点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等线" panose="020F0502020204030204"/>
                <a:ea typeface="楷体" panose="02010609060101010101" pitchFamily="49" charset="-122"/>
                <a:cs typeface="Times New Roman" panose="02020603050405020304" pitchFamily="18" charset="0"/>
              </a:rPr>
              <a:t>将我们全党的学习方法和学习制度改造一下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等线" panose="020F0502020204030204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等线" panose="020F0502020204030204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注意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文章的标题体现了中心论点。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         ——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论说文的重要特征或要求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17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AD4018A-2A3F-992D-36B3-BBB1BC10CC53}"/>
              </a:ext>
            </a:extLst>
          </p:cNvPr>
          <p:cNvSpPr txBox="1"/>
          <p:nvPr/>
        </p:nvSpPr>
        <p:spPr>
          <a:xfrm>
            <a:off x="92593" y="91292"/>
            <a:ext cx="2562296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三、论证结构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0CAF79-E184-4671-5113-A6681631A702}"/>
              </a:ext>
            </a:extLst>
          </p:cNvPr>
          <p:cNvSpPr txBox="1"/>
          <p:nvPr/>
        </p:nvSpPr>
        <p:spPr>
          <a:xfrm>
            <a:off x="642948" y="888013"/>
            <a:ext cx="1070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提出问题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（是什么）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我主张将我们全党的学习方法和学习制度改造一下。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（引论）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CE8F3AF-3FF3-694B-F92A-6F0F71222AE9}"/>
              </a:ext>
            </a:extLst>
          </p:cNvPr>
          <p:cNvSpPr txBox="1"/>
          <p:nvPr/>
        </p:nvSpPr>
        <p:spPr>
          <a:xfrm>
            <a:off x="642948" y="3172449"/>
            <a:ext cx="2804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分析问题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（为什么）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（本论）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2455015-2A6D-C54E-EFE2-6A7298D3C0E3}"/>
              </a:ext>
            </a:extLst>
          </p:cNvPr>
          <p:cNvSpPr txBox="1"/>
          <p:nvPr/>
        </p:nvSpPr>
        <p:spPr>
          <a:xfrm>
            <a:off x="675410" y="5770092"/>
            <a:ext cx="3020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解决问题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（怎么办）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（结论）</a:t>
            </a: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8A844E5D-69DA-22CC-7358-368542F8096F}"/>
              </a:ext>
            </a:extLst>
          </p:cNvPr>
          <p:cNvSpPr/>
          <p:nvPr/>
        </p:nvSpPr>
        <p:spPr>
          <a:xfrm>
            <a:off x="494675" y="1319134"/>
            <a:ext cx="148273" cy="484182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9145527-B1E0-EAFF-6A57-4A40C5B083A0}"/>
              </a:ext>
            </a:extLst>
          </p:cNvPr>
          <p:cNvSpPr txBox="1"/>
          <p:nvPr/>
        </p:nvSpPr>
        <p:spPr>
          <a:xfrm>
            <a:off x="-34234" y="2398426"/>
            <a:ext cx="615553" cy="25633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改造我们的学习</a:t>
            </a:r>
          </a:p>
        </p:txBody>
      </p:sp>
      <p:sp>
        <p:nvSpPr>
          <p:cNvPr id="10" name="左大括号 9">
            <a:extLst>
              <a:ext uri="{FF2B5EF4-FFF2-40B4-BE49-F238E27FC236}">
                <a16:creationId xmlns:a16="http://schemas.microsoft.com/office/drawing/2014/main" id="{345AE9CC-2DD7-EF40-1DFE-EE83B7C93D03}"/>
              </a:ext>
            </a:extLst>
          </p:cNvPr>
          <p:cNvSpPr/>
          <p:nvPr/>
        </p:nvSpPr>
        <p:spPr>
          <a:xfrm>
            <a:off x="3389414" y="1954653"/>
            <a:ext cx="179922" cy="288297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4178010-B98E-8BC7-7EB5-02C066527B8B}"/>
              </a:ext>
            </a:extLst>
          </p:cNvPr>
          <p:cNvSpPr txBox="1"/>
          <p:nvPr/>
        </p:nvSpPr>
        <p:spPr>
          <a:xfrm>
            <a:off x="3447737" y="1709834"/>
            <a:ext cx="64689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（一）中国革命曾和马列主义紧密结合（优点）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0AE8023-5753-FA41-D926-C78BAADC9C60}"/>
              </a:ext>
            </a:extLst>
          </p:cNvPr>
          <p:cNvSpPr txBox="1"/>
          <p:nvPr/>
        </p:nvSpPr>
        <p:spPr>
          <a:xfrm>
            <a:off x="3389414" y="3165305"/>
            <a:ext cx="18053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（二）不足</a:t>
            </a:r>
            <a:endParaRPr lang="zh-CN" altLang="en-US" dirty="0"/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DAB83DDF-88CF-4C3B-22EF-C8DAB1E20572}"/>
              </a:ext>
            </a:extLst>
          </p:cNvPr>
          <p:cNvSpPr/>
          <p:nvPr/>
        </p:nvSpPr>
        <p:spPr>
          <a:xfrm>
            <a:off x="5014861" y="2970450"/>
            <a:ext cx="179922" cy="87216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EB411A4-539D-078A-8F67-7AF716872499}"/>
              </a:ext>
            </a:extLst>
          </p:cNvPr>
          <p:cNvSpPr txBox="1"/>
          <p:nvPr/>
        </p:nvSpPr>
        <p:spPr>
          <a:xfrm>
            <a:off x="5197788" y="2615485"/>
            <a:ext cx="69004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表现：①不研究现状②不研究历史③不注重马列主义的运用</a:t>
            </a:r>
            <a:endParaRPr lang="zh-CN" altLang="en-US" sz="16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364083E-DD1D-9AA5-878E-789873537AA1}"/>
              </a:ext>
            </a:extLst>
          </p:cNvPr>
          <p:cNvSpPr txBox="1"/>
          <p:nvPr/>
        </p:nvSpPr>
        <p:spPr>
          <a:xfrm>
            <a:off x="5197788" y="3614110"/>
            <a:ext cx="69004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危害：①发号施令“想当然”②不懂自己的历史③误人不浅</a:t>
            </a:r>
            <a:endParaRPr lang="zh-CN" altLang="en-US" sz="16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A966A96-C3C5-0529-DC3A-6589FB8E94F2}"/>
              </a:ext>
            </a:extLst>
          </p:cNvPr>
          <p:cNvSpPr txBox="1"/>
          <p:nvPr/>
        </p:nvSpPr>
        <p:spPr>
          <a:xfrm>
            <a:off x="3389414" y="4663189"/>
            <a:ext cx="47202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（三）对照主观主义和马列主义</a:t>
            </a:r>
            <a:endParaRPr lang="zh-CN" altLang="en-US" dirty="0"/>
          </a:p>
        </p:txBody>
      </p:sp>
      <p:sp>
        <p:nvSpPr>
          <p:cNvPr id="18" name="左大括号 17">
            <a:extLst>
              <a:ext uri="{FF2B5EF4-FFF2-40B4-BE49-F238E27FC236}">
                <a16:creationId xmlns:a16="http://schemas.microsoft.com/office/drawing/2014/main" id="{B0BBDC82-0D75-6416-6B08-1827197DB35D}"/>
              </a:ext>
            </a:extLst>
          </p:cNvPr>
          <p:cNvSpPr/>
          <p:nvPr/>
        </p:nvSpPr>
        <p:spPr>
          <a:xfrm>
            <a:off x="7869796" y="4299136"/>
            <a:ext cx="179922" cy="115049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7409EA16-91D7-A6E3-0811-FE7BE65A29CE}"/>
              </a:ext>
            </a:extLst>
          </p:cNvPr>
          <p:cNvSpPr txBox="1"/>
          <p:nvPr/>
        </p:nvSpPr>
        <p:spPr>
          <a:xfrm>
            <a:off x="8049718" y="4112544"/>
            <a:ext cx="3972393" cy="943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主观主义表现、类型、特点、危害、实质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A479A66-2218-1FF3-5B46-385DEF8723C1}"/>
              </a:ext>
            </a:extLst>
          </p:cNvPr>
          <p:cNvSpPr txBox="1"/>
          <p:nvPr/>
        </p:nvSpPr>
        <p:spPr>
          <a:xfrm>
            <a:off x="8049718" y="5221728"/>
            <a:ext cx="35569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马列主义表现、特点、实质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0051109-B335-90B8-313A-F50DF2D7C843}"/>
              </a:ext>
            </a:extLst>
          </p:cNvPr>
          <p:cNvSpPr txBox="1"/>
          <p:nvPr/>
        </p:nvSpPr>
        <p:spPr>
          <a:xfrm>
            <a:off x="3593629" y="5865641"/>
            <a:ext cx="84284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具体方法： ①研究周围环境②研③究中国历史理论联系实际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0458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  <p:bldP spid="10" grpId="0" animBg="1"/>
      <p:bldP spid="12" grpId="0"/>
      <p:bldP spid="13" grpId="0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58365B1-DBE6-3FE8-3FD5-4A6D245679EC}"/>
              </a:ext>
            </a:extLst>
          </p:cNvPr>
          <p:cNvSpPr txBox="1"/>
          <p:nvPr/>
        </p:nvSpPr>
        <p:spPr>
          <a:xfrm>
            <a:off x="616227" y="424358"/>
            <a:ext cx="9119604" cy="3662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列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思维导图的重要因素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200" b="1" dirty="0">
              <a:solidFill>
                <a:srgbClr val="FF0000"/>
              </a:solidFill>
              <a:highlight>
                <a:srgbClr val="FFFF00"/>
              </a:highligh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考虑清楚每个部分彼此之间的逻辑关系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00"/>
              </a:highlight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并列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关系：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发散式</a:t>
            </a:r>
            <a:endParaRPr lang="en-US" altLang="zh-CN" sz="32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递进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关系：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顺序式</a:t>
            </a:r>
            <a:endParaRPr lang="en-US" altLang="zh-CN" sz="32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即要通过思维导图能看出内容的结构层次</a:t>
            </a:r>
            <a:endParaRPr lang="zh-CN" altLang="en-US" sz="32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52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447013" y="617718"/>
            <a:ext cx="9911189" cy="1284006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四、论证特点：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1】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第一部分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似乎和后面的内容没有关系，可否删去？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937E77D-818D-7732-1635-CC8B0055DC75}"/>
              </a:ext>
            </a:extLst>
          </p:cNvPr>
          <p:cNvSpPr txBox="1"/>
          <p:nvPr/>
        </p:nvSpPr>
        <p:spPr>
          <a:xfrm>
            <a:off x="737016" y="2353456"/>
            <a:ext cx="10717968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这篇文章是总结、反思，第一部分是总结二十年来的历史，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有优点才更符合客观实际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，更符合逻辑。如此更能体现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思维的严密性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4595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447013" y="617718"/>
            <a:ext cx="9911189" cy="1284006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四、论证特点：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文章用了哪些论证方式？请简要分析。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937E77D-818D-7732-1635-CC8B0055DC75}"/>
              </a:ext>
            </a:extLst>
          </p:cNvPr>
          <p:cNvSpPr txBox="1"/>
          <p:nvPr/>
        </p:nvSpPr>
        <p:spPr>
          <a:xfrm>
            <a:off x="2950564" y="2140666"/>
            <a:ext cx="3145436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不完全枚举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概括枚举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对比论证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4.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道理论证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095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227350" y="835589"/>
            <a:ext cx="11737299" cy="3222998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五、论述语言特点：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人的正确思想是从哪里来的？</a:t>
            </a:r>
            <a:r>
              <a:rPr lang="en-US" altLang="zh-CN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，这篇文章语言表达有何特点？</a:t>
            </a:r>
            <a:endParaRPr lang="en-US" altLang="zh-CN" sz="2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作者善于运用创造性的语言，比如引入鲜活灵动的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口语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，运用富有表现力的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成语、俗语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、对联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，使文章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说理透彻而又通俗明白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24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227348" y="0"/>
            <a:ext cx="11737299" cy="4278094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五、论述语言特点：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对比以下表达，简要说明表达效果有何不同。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原文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有一副对子，是替这种人画像的。那对子说：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墙上芦苇，头重脚轻根底浅；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山间竹笋，嘴尖皮厚腹中空。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对于没有科学态度的人，对于只知背诵马克思、恩格斯、列宁、斯大林著作中的若干词句的人，对于徒有虚名并无实学的人，你们看，像不像？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【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改写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有一些同志没有科学态度，只知背诵马克思、恩格斯、列宁、斯大林著作中的若干词句，对于徒有虚名并无实学。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B3A3B30-0AE4-ACE9-6739-C484D4B3C1C2}"/>
              </a:ext>
            </a:extLst>
          </p:cNvPr>
          <p:cNvSpPr txBox="1"/>
          <p:nvPr/>
        </p:nvSpPr>
        <p:spPr>
          <a:xfrm>
            <a:off x="227347" y="4278094"/>
            <a:ext cx="11737299" cy="2221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【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表达效果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】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不注重调查研究、脱离了现实的人，就像墙上芦苇，没有深深扎根在土壤里，导致头重脚轻站不稳，就无法很好地开展工作；只知背诵理论而不知运用的人就像竹笋嘴尖，腹中空，能说不能做，无真才实学。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形象有趣味，增强讽刺效果，让人印象深刻。</a:t>
            </a:r>
          </a:p>
        </p:txBody>
      </p:sp>
    </p:spTree>
    <p:extLst>
      <p:ext uri="{BB962C8B-B14F-4D97-AF65-F5344CB8AC3E}">
        <p14:creationId xmlns:p14="http://schemas.microsoft.com/office/powerpoint/2010/main" val="71362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11110F-227C-B9E6-98A6-713698462118}"/>
              </a:ext>
            </a:extLst>
          </p:cNvPr>
          <p:cNvSpPr txBox="1"/>
          <p:nvPr/>
        </p:nvSpPr>
        <p:spPr>
          <a:xfrm>
            <a:off x="492369" y="644815"/>
            <a:ext cx="11207261" cy="4515660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两篇论说文的共性：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内容具有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现实针对性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，写作目的在于解决现实问题（结合当时社会背景：延安整风运动与社会主义建设时期）；都注重“实践出思想”“理论指导实践”；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思路清晰，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逻辑严密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语言朴实、严谨。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这也是所有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论说文的共性特征</a:t>
            </a:r>
          </a:p>
        </p:txBody>
      </p:sp>
    </p:spTree>
    <p:extLst>
      <p:ext uri="{BB962C8B-B14F-4D97-AF65-F5344CB8AC3E}">
        <p14:creationId xmlns:p14="http://schemas.microsoft.com/office/powerpoint/2010/main" val="239499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A974B03-6430-76C6-E416-11B9C7F54FA3}"/>
              </a:ext>
            </a:extLst>
          </p:cNvPr>
          <p:cNvSpPr txBox="1"/>
          <p:nvPr/>
        </p:nvSpPr>
        <p:spPr>
          <a:xfrm>
            <a:off x="145367" y="239112"/>
            <a:ext cx="2400886" cy="6376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课后作业</a:t>
            </a:r>
            <a:r>
              <a:rPr lang="en-US" altLang="zh-CN" sz="2800" b="1" dirty="0"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2800" b="1" dirty="0">
              <a:highlight>
                <a:srgbClr val="FFFF00"/>
              </a:highligh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9C9A001-7730-C5C3-BFE2-050F044DFCB6}"/>
              </a:ext>
            </a:extLst>
          </p:cNvPr>
          <p:cNvSpPr txBox="1"/>
          <p:nvPr/>
        </p:nvSpPr>
        <p:spPr>
          <a:xfrm>
            <a:off x="424798" y="1214980"/>
            <a:ext cx="11342404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第一项：默写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无衣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江城子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，拍照上传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第二项：阅读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一、内容：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教材第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篇文章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实践是检验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真理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的唯一标准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***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拓展阅读资料的第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篇</a:t>
            </a: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人是能够思想的芦苇</a:t>
            </a: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二、要求：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圈点勾画，划出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基本观点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，将阅读痕迹拍照上传；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完成</a:t>
            </a: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实践是检验真理的唯一标准</a:t>
            </a: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的学案，拍照上传。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B7AC28C-B084-8625-83AD-DBB90C3B4C8A}"/>
              </a:ext>
            </a:extLst>
          </p:cNvPr>
          <p:cNvSpPr txBox="1"/>
          <p:nvPr/>
        </p:nvSpPr>
        <p:spPr>
          <a:xfrm>
            <a:off x="2720753" y="225220"/>
            <a:ext cx="9220949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别忘了订正周一晚上的古诗文阅读练习，积累基础知识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00"/>
              </a:highligh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42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8E4DE82-FA83-8A31-4B48-A61D32088A55}"/>
              </a:ext>
            </a:extLst>
          </p:cNvPr>
          <p:cNvSpPr txBox="1"/>
          <p:nvPr/>
        </p:nvSpPr>
        <p:spPr>
          <a:xfrm>
            <a:off x="806345" y="1044846"/>
            <a:ext cx="10579309" cy="4146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FA5359"/>
                </a:solidFill>
                <a:effectLst/>
                <a:latin typeface="幼圆" panose="02010509060101010101" pitchFamily="49" charset="-122"/>
                <a:ea typeface="幼圆" panose="02010509060101010101" pitchFamily="49" charset="-122"/>
              </a:rPr>
              <a:t>积羽沉舟，群轻折轴。</a:t>
            </a:r>
            <a:endParaRPr lang="en-US" altLang="zh-CN" sz="4000" b="1" dirty="0">
              <a:solidFill>
                <a:srgbClr val="FA5359"/>
              </a:solidFill>
              <a:effectLst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A5359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                </a:t>
            </a:r>
            <a:r>
              <a:rPr lang="en-US" altLang="zh-CN" sz="2800" b="1" dirty="0">
                <a:effectLst/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lang="zh-CN" altLang="en-US" sz="2800" b="1" dirty="0">
                <a:effectLst/>
                <a:latin typeface="幼圆" panose="02010509060101010101" pitchFamily="49" charset="-122"/>
                <a:ea typeface="幼圆" panose="02010509060101010101" pitchFamily="49" charset="-122"/>
              </a:rPr>
              <a:t>刘向</a:t>
            </a:r>
            <a:endParaRPr lang="en-US" altLang="zh-CN" sz="2800" b="1" dirty="0">
              <a:effectLst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2F76C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2F76C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译文</a:t>
            </a:r>
            <a:r>
              <a:rPr lang="zh-CN" altLang="en-US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800" b="1" dirty="0"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本义是羽毛虽轻，积多了也能把船压沉；东西虽轻，积攒多了也能把车轴压断。比喻小小的坏事积累起来就会造成严重的后果。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30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0B6D7B2-89F4-E5E6-1A7A-5652F4AC1811}"/>
              </a:ext>
            </a:extLst>
          </p:cNvPr>
          <p:cNvSpPr txBox="1"/>
          <p:nvPr/>
        </p:nvSpPr>
        <p:spPr>
          <a:xfrm>
            <a:off x="145367" y="239112"/>
            <a:ext cx="2400886" cy="6376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定一个小目标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9091978-5E95-F247-65F2-ADA2A25D1979}"/>
              </a:ext>
            </a:extLst>
          </p:cNvPr>
          <p:cNvSpPr txBox="1"/>
          <p:nvPr/>
        </p:nvSpPr>
        <p:spPr>
          <a:xfrm>
            <a:off x="145367" y="1216645"/>
            <a:ext cx="11901268" cy="5015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运用理性思维深入思考，有理有据地把道理说清楚，是发表言论、阐述见解的基本要求。从下列任务中任选一项完成。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认识事物时，我们的判断常常会受到一些因素的影响，如笃信古人、权威和书本，听信大多数人的意见等。“自古以来”“著名专家表示”“书上说”“大多数人认为”等常见说法，就体现了这些影响。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围绕这样的短语，延伸思考，充实依据，选取合适的角度，写一篇不少于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800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字的文章，题目自拟。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人们在获得一些新的东西时，也有可能会失去另一些东西。互联网为人们的生活带来了不少便捷，那么人们可能会失去些什么呢？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就这个问题进行深入思考，写一篇不少于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800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字的文章，题目自拟。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CDC88FC-125E-8E00-1EDD-FA25AE7B04A3}"/>
              </a:ext>
            </a:extLst>
          </p:cNvPr>
          <p:cNvSpPr txBox="1"/>
          <p:nvPr/>
        </p:nvSpPr>
        <p:spPr>
          <a:xfrm>
            <a:off x="2647853" y="415122"/>
            <a:ext cx="90796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学习过程中就开始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积累论证的论据、思路、方法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等，为写作做准备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281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1429</TotalTime>
  <Words>2326</Words>
  <Application>Microsoft Office PowerPoint</Application>
  <PresentationFormat>宽屏</PresentationFormat>
  <Paragraphs>176</Paragraphs>
  <Slides>25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等线</vt:lpstr>
      <vt:lpstr>等线 Light</vt:lpstr>
      <vt:lpstr>方正姚体</vt:lpstr>
      <vt:lpstr>仿宋</vt:lpstr>
      <vt:lpstr>黑体</vt:lpstr>
      <vt:lpstr>华文琥珀</vt:lpstr>
      <vt:lpstr>楷体</vt:lpstr>
      <vt:lpstr>隶书</vt:lpstr>
      <vt:lpstr>宋体</vt:lpstr>
      <vt:lpstr>幼圆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126</cp:revision>
  <dcterms:created xsi:type="dcterms:W3CDTF">2022-10-31T07:07:30Z</dcterms:created>
  <dcterms:modified xsi:type="dcterms:W3CDTF">2023-01-09T08:01:05Z</dcterms:modified>
</cp:coreProperties>
</file>