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6"/>
  </p:notesMasterIdLst>
  <p:sldIdLst>
    <p:sldId id="257" r:id="rId3"/>
    <p:sldId id="263" r:id="rId4"/>
    <p:sldId id="256" r:id="rId5"/>
    <p:sldId id="258" r:id="rId7"/>
    <p:sldId id="259" r:id="rId8"/>
    <p:sldId id="260" r:id="rId9"/>
    <p:sldId id="261" r:id="rId10"/>
    <p:sldId id="264" r:id="rId11"/>
    <p:sldId id="266" r:id="rId12"/>
    <p:sldId id="267" r:id="rId13"/>
    <p:sldId id="262" r:id="rId14"/>
    <p:sldId id="276" r:id="rId15"/>
    <p:sldId id="277" r:id="rId16"/>
    <p:sldId id="278" r:id="rId17"/>
    <p:sldId id="268" r:id="rId18"/>
    <p:sldId id="269" r:id="rId19"/>
    <p:sldId id="270" r:id="rId20"/>
    <p:sldId id="265" r:id="rId21"/>
    <p:sldId id="271" r:id="rId22"/>
    <p:sldId id="272" r:id="rId23"/>
    <p:sldId id="273" r:id="rId24"/>
    <p:sldId id="274" r:id="rId25"/>
    <p:sldId id="275" r:id="rId26"/>
  </p:sldIdLst>
  <p:sldSz cx="12192000" cy="6858000"/>
  <p:notesSz cx="6858000" cy="9144000"/>
  <p:custShowLst>
    <p:custShow name="自定义放映 1" id="0">
      <p:sldLst>
        <p:sld r:id="rId3"/>
        <p:sld r:id="rId4"/>
        <p:sld r:id="rId5"/>
        <p:sld r:id="rId7"/>
        <p:sld r:id="rId8"/>
      </p:sldLst>
    </p:custShow>
  </p:custShow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8293" autoAdjust="0"/>
  </p:normalViewPr>
  <p:slideViewPr>
    <p:cSldViewPr snapToGrid="0">
      <p:cViewPr varScale="1">
        <p:scale>
          <a:sx n="35" d="100"/>
          <a:sy n="35" d="100"/>
        </p:scale>
        <p:origin x="1206"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notesMaster" Target="notesMasters/notesMaster1.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9" Type="http://schemas.openxmlformats.org/officeDocument/2006/relationships/tableStyles" Target="tableStyles.xml"/><Relationship Id="rId28" Type="http://schemas.openxmlformats.org/officeDocument/2006/relationships/viewProps" Target="viewProps.xml"/><Relationship Id="rId27" Type="http://schemas.openxmlformats.org/officeDocument/2006/relationships/presProps" Target="presProps.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F00C453-4A22-4789-82D0-31BA3E97BAFB}"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B06D73C-D740-4918-8DF9-1000D4F9CDAA}"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06D73C-D740-4918-8DF9-1000D4F9CDAA}"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06D73C-D740-4918-8DF9-1000D4F9CDAA}"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zh-CN" altLang="en-US"/>
              <a:t>单击此处编辑母版标题样式</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CB0C67C8-E90C-4F4C-9BF2-545BB1207D2B}"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61CA923-D081-43F6-8D22-F73FEC35D5A9}"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hasCustomPrompt="1"/>
          </p:nvPr>
        </p:nvSpPr>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7" name="Date Placeholder 3"/>
          <p:cNvSpPr>
            <a:spLocks noGrp="1"/>
          </p:cNvSpPr>
          <p:nvPr>
            <p:ph type="dt" sz="half" idx="10"/>
          </p:nvPr>
        </p:nvSpPr>
        <p:spPr/>
        <p:txBody>
          <a:bodyPr/>
          <a:lstStyle/>
          <a:p>
            <a:fld id="{CB0C67C8-E90C-4F4C-9BF2-545BB1207D2B}"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61CA923-D081-43F6-8D22-F73FEC35D5A9}"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编辑母版文本样式</a:t>
            </a:r>
            <a:endParaRPr lang="zh-CN" altLang="en-US"/>
          </a:p>
        </p:txBody>
      </p:sp>
      <p:sp>
        <p:nvSpPr>
          <p:cNvPr id="4" name="Date Placeholder 3"/>
          <p:cNvSpPr>
            <a:spLocks noGrp="1"/>
          </p:cNvSpPr>
          <p:nvPr>
            <p:ph type="dt" sz="half" idx="10"/>
          </p:nvPr>
        </p:nvSpPr>
        <p:spPr/>
        <p:txBody>
          <a:bodyPr/>
          <a:lstStyle/>
          <a:p>
            <a:fld id="{CB0C67C8-E90C-4F4C-9BF2-545BB1207D2B}"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61CA923-D081-43F6-8D22-F73FEC35D5A9}"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hasCustomPrompt="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Content Placeholder 3"/>
          <p:cNvSpPr>
            <a:spLocks noGrp="1"/>
          </p:cNvSpPr>
          <p:nvPr>
            <p:ph sz="half" idx="2" hasCustomPrompt="1"/>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5" name="Date Placeholder 4"/>
          <p:cNvSpPr>
            <a:spLocks noGrp="1"/>
          </p:cNvSpPr>
          <p:nvPr>
            <p:ph type="dt" sz="half" idx="10"/>
          </p:nvPr>
        </p:nvSpPr>
        <p:spPr/>
        <p:txBody>
          <a:bodyPr/>
          <a:lstStyle/>
          <a:p>
            <a:fld id="{CB0C67C8-E90C-4F4C-9BF2-545BB1207D2B}" type="datetimeFigureOut">
              <a:rPr lang="zh-CN" altLang="en-US" smtClean="0"/>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B61CA923-D081-43F6-8D22-F73FEC35D5A9}"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4" name="Content Placeholder 3"/>
          <p:cNvSpPr>
            <a:spLocks noGrp="1"/>
          </p:cNvSpPr>
          <p:nvPr>
            <p:ph sz="half" idx="2" hasCustomPrompt="1"/>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5" name="Text Placeholder 4"/>
          <p:cNvSpPr>
            <a:spLocks noGrp="1"/>
          </p:cNvSpPr>
          <p:nvPr>
            <p:ph type="body" sz="quarter" idx="3" hasCustomPrompt="1"/>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6" name="Content Placeholder 5"/>
          <p:cNvSpPr>
            <a:spLocks noGrp="1"/>
          </p:cNvSpPr>
          <p:nvPr>
            <p:ph sz="quarter" idx="4" hasCustomPrompt="1"/>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7" name="Date Placeholder 6"/>
          <p:cNvSpPr>
            <a:spLocks noGrp="1"/>
          </p:cNvSpPr>
          <p:nvPr>
            <p:ph type="dt" sz="half" idx="10"/>
          </p:nvPr>
        </p:nvSpPr>
        <p:spPr/>
        <p:txBody>
          <a:bodyPr/>
          <a:lstStyle/>
          <a:p>
            <a:fld id="{CB0C67C8-E90C-4F4C-9BF2-545BB1207D2B}" type="datetimeFigureOut">
              <a:rPr lang="zh-CN" altLang="en-US" smtClean="0"/>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B61CA923-D081-43F6-8D22-F73FEC35D5A9}"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7" name="Date Placeholder 2"/>
          <p:cNvSpPr>
            <a:spLocks noGrp="1"/>
          </p:cNvSpPr>
          <p:nvPr>
            <p:ph type="dt" sz="half" idx="10"/>
          </p:nvPr>
        </p:nvSpPr>
        <p:spPr/>
        <p:txBody>
          <a:bodyPr/>
          <a:lstStyle/>
          <a:p>
            <a:fld id="{CB0C67C8-E90C-4F4C-9BF2-545BB1207D2B}" type="datetimeFigureOut">
              <a:rPr lang="zh-CN" altLang="en-US" smtClean="0"/>
            </a:fld>
            <a:endParaRPr lang="zh-CN" altLang="en-US"/>
          </a:p>
        </p:txBody>
      </p:sp>
      <p:sp>
        <p:nvSpPr>
          <p:cNvPr id="5" name="Footer Placeholder 3"/>
          <p:cNvSpPr>
            <a:spLocks noGrp="1"/>
          </p:cNvSpPr>
          <p:nvPr>
            <p:ph type="ftr" sz="quarter" idx="11"/>
          </p:nvPr>
        </p:nvSpPr>
        <p:spPr/>
        <p:txBody>
          <a:bodyPr/>
          <a:lstStyle/>
          <a:p>
            <a:endParaRPr lang="zh-CN" altLang="en-US"/>
          </a:p>
        </p:txBody>
      </p:sp>
      <p:sp>
        <p:nvSpPr>
          <p:cNvPr id="6" name="Slide Number Placeholder 4"/>
          <p:cNvSpPr>
            <a:spLocks noGrp="1"/>
          </p:cNvSpPr>
          <p:nvPr>
            <p:ph type="sldNum" sz="quarter" idx="12"/>
          </p:nvPr>
        </p:nvSpPr>
        <p:spPr/>
        <p:txBody>
          <a:bodyPr/>
          <a:lstStyle/>
          <a:p>
            <a:fld id="{B61CA923-D081-43F6-8D22-F73FEC35D5A9}"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CB0C67C8-E90C-4F4C-9BF2-545BB1207D2B}" type="datetimeFigureOut">
              <a:rPr lang="zh-CN" altLang="en-US" smtClean="0"/>
            </a:fld>
            <a:endParaRPr lang="zh-CN" altLang="en-US"/>
          </a:p>
        </p:txBody>
      </p:sp>
      <p:sp>
        <p:nvSpPr>
          <p:cNvPr id="5" name="Footer Placeholder 2"/>
          <p:cNvSpPr>
            <a:spLocks noGrp="1"/>
          </p:cNvSpPr>
          <p:nvPr>
            <p:ph type="ftr" sz="quarter" idx="11"/>
          </p:nvPr>
        </p:nvSpPr>
        <p:spPr/>
        <p:txBody>
          <a:bodyPr/>
          <a:lstStyle/>
          <a:p>
            <a:endParaRPr lang="zh-CN" altLang="en-US"/>
          </a:p>
        </p:txBody>
      </p:sp>
      <p:sp>
        <p:nvSpPr>
          <p:cNvPr id="6" name="Slide Number Placeholder 3"/>
          <p:cNvSpPr>
            <a:spLocks noGrp="1"/>
          </p:cNvSpPr>
          <p:nvPr>
            <p:ph type="sldNum" sz="quarter" idx="12"/>
          </p:nvPr>
        </p:nvSpPr>
        <p:spPr/>
        <p:txBody>
          <a:bodyPr/>
          <a:lstStyle/>
          <a:p>
            <a:fld id="{B61CA923-D081-43F6-8D22-F73FEC35D5A9}"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zh-CN" altLang="en-US"/>
              <a:t>单击此处编辑母版标题样式</a:t>
            </a:r>
            <a:endParaRPr lang="en-US" dirty="0"/>
          </a:p>
        </p:txBody>
      </p:sp>
      <p:sp>
        <p:nvSpPr>
          <p:cNvPr id="3" name="Content Placeholder 2"/>
          <p:cNvSpPr>
            <a:spLocks noGrp="1"/>
          </p:cNvSpPr>
          <p:nvPr>
            <p:ph idx="1" hasCustomPrompt="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Text Placeholder 3"/>
          <p:cNvSpPr>
            <a:spLocks noGrp="1"/>
          </p:cNvSpPr>
          <p:nvPr>
            <p:ph type="body" sz="half" idx="2" hasCustomPrompt="1"/>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编辑母版文本样式</a:t>
            </a:r>
            <a:endParaRPr lang="zh-CN" altLang="en-US"/>
          </a:p>
        </p:txBody>
      </p:sp>
      <p:sp>
        <p:nvSpPr>
          <p:cNvPr id="7" name="Date Placeholder 4"/>
          <p:cNvSpPr>
            <a:spLocks noGrp="1"/>
          </p:cNvSpPr>
          <p:nvPr>
            <p:ph type="dt" sz="half" idx="10"/>
          </p:nvPr>
        </p:nvSpPr>
        <p:spPr/>
        <p:txBody>
          <a:bodyPr/>
          <a:lstStyle/>
          <a:p>
            <a:fld id="{CB0C67C8-E90C-4F4C-9BF2-545BB1207D2B}" type="datetimeFigureOut">
              <a:rPr lang="zh-CN" altLang="en-US" smtClean="0"/>
            </a:fld>
            <a:endParaRPr lang="zh-CN" altLang="en-US"/>
          </a:p>
        </p:txBody>
      </p:sp>
      <p:sp>
        <p:nvSpPr>
          <p:cNvPr id="5" name="Footer Placeholder 5"/>
          <p:cNvSpPr>
            <a:spLocks noGrp="1"/>
          </p:cNvSpPr>
          <p:nvPr>
            <p:ph type="ftr" sz="quarter" idx="11"/>
          </p:nvPr>
        </p:nvSpPr>
        <p:spPr/>
        <p:txBody>
          <a:bodyPr/>
          <a:lstStyle/>
          <a:p>
            <a:endParaRPr lang="zh-CN" altLang="en-US"/>
          </a:p>
        </p:txBody>
      </p:sp>
      <p:sp>
        <p:nvSpPr>
          <p:cNvPr id="6" name="Slide Number Placeholder 6"/>
          <p:cNvSpPr>
            <a:spLocks noGrp="1"/>
          </p:cNvSpPr>
          <p:nvPr>
            <p:ph type="sldNum" sz="quarter" idx="12"/>
          </p:nvPr>
        </p:nvSpPr>
        <p:spPr/>
        <p:txBody>
          <a:bodyPr/>
          <a:lstStyle/>
          <a:p>
            <a:fld id="{B61CA923-D081-43F6-8D22-F73FEC35D5A9}"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CN" altLang="en-US"/>
              <a:t>单击图标添加图片</a:t>
            </a:r>
            <a:endParaRPr lang="en-US" dirty="0"/>
          </a:p>
        </p:txBody>
      </p:sp>
      <p:sp>
        <p:nvSpPr>
          <p:cNvPr id="4" name="Text Placeholder 3"/>
          <p:cNvSpPr>
            <a:spLocks noGrp="1"/>
          </p:cNvSpPr>
          <p:nvPr>
            <p:ph type="body" sz="half" idx="2" hasCustomPrompt="1"/>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编辑母版文本样式</a:t>
            </a:r>
            <a:endParaRPr lang="zh-CN" altLang="en-US"/>
          </a:p>
        </p:txBody>
      </p:sp>
      <p:sp>
        <p:nvSpPr>
          <p:cNvPr id="5" name="Date Placeholder 4"/>
          <p:cNvSpPr>
            <a:spLocks noGrp="1"/>
          </p:cNvSpPr>
          <p:nvPr>
            <p:ph type="dt" sz="half" idx="10"/>
          </p:nvPr>
        </p:nvSpPr>
        <p:spPr/>
        <p:txBody>
          <a:bodyPr/>
          <a:lstStyle/>
          <a:p>
            <a:fld id="{CB0C67C8-E90C-4F4C-9BF2-545BB1207D2B}" type="datetimeFigureOut">
              <a:rPr lang="zh-CN" altLang="en-US" smtClean="0"/>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B61CA923-D081-43F6-8D22-F73FEC35D5A9}"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带描述的全景图片">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CN" altLang="en-US"/>
              <a:t>单击图标添加图片</a:t>
            </a:r>
            <a:endParaRPr lang="en-US" dirty="0"/>
          </a:p>
        </p:txBody>
      </p:sp>
      <p:sp>
        <p:nvSpPr>
          <p:cNvPr id="4" name="Text Placeholder 3"/>
          <p:cNvSpPr>
            <a:spLocks noGrp="1"/>
          </p:cNvSpPr>
          <p:nvPr>
            <p:ph type="body" sz="half" idx="2" hasCustomPrompt="1"/>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编辑母版文本样式</a:t>
            </a:r>
            <a:endParaRPr lang="zh-CN" altLang="en-US"/>
          </a:p>
        </p:txBody>
      </p:sp>
      <p:sp>
        <p:nvSpPr>
          <p:cNvPr id="5" name="Date Placeholder 4"/>
          <p:cNvSpPr>
            <a:spLocks noGrp="1"/>
          </p:cNvSpPr>
          <p:nvPr>
            <p:ph type="dt" sz="half" idx="10"/>
          </p:nvPr>
        </p:nvSpPr>
        <p:spPr/>
        <p:txBody>
          <a:bodyPr/>
          <a:lstStyle/>
          <a:p>
            <a:fld id="{CB0C67C8-E90C-4F4C-9BF2-545BB1207D2B}" type="datetimeFigureOut">
              <a:rPr lang="zh-CN" altLang="en-US" smtClean="0"/>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B61CA923-D081-43F6-8D22-F73FEC35D5A9}"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标题和描述">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zh-CN" altLang="en-US"/>
              <a:t>单击此处编辑母版标题样式</a:t>
            </a:r>
            <a:endParaRPr lang="en-US" dirty="0"/>
          </a:p>
        </p:txBody>
      </p:sp>
      <p:sp>
        <p:nvSpPr>
          <p:cNvPr id="8" name="Text Placeholder 3"/>
          <p:cNvSpPr>
            <a:spLocks noGrp="1"/>
          </p:cNvSpPr>
          <p:nvPr>
            <p:ph type="body" sz="half" idx="2" hasCustomPrompt="1"/>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编辑母版文本样式</a:t>
            </a:r>
            <a:endParaRPr lang="zh-CN" altLang="en-US"/>
          </a:p>
        </p:txBody>
      </p:sp>
      <p:sp>
        <p:nvSpPr>
          <p:cNvPr id="4" name="Date Placeholder 3"/>
          <p:cNvSpPr>
            <a:spLocks noGrp="1"/>
          </p:cNvSpPr>
          <p:nvPr>
            <p:ph type="dt" sz="half" idx="10"/>
          </p:nvPr>
        </p:nvSpPr>
        <p:spPr/>
        <p:txBody>
          <a:bodyPr/>
          <a:lstStyle/>
          <a:p>
            <a:fld id="{CB0C67C8-E90C-4F4C-9BF2-545BB1207D2B}"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61CA923-D081-43F6-8D22-F73FEC35D5A9}" type="slidenum">
              <a:rPr lang="zh-CN" altLang="en-US" smtClean="0"/>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带描述的引言">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zh-CN" altLang="en-US"/>
              <a:t>单击此处编辑母版标题样式</a:t>
            </a:r>
            <a:endParaRPr lang="en-US" dirty="0"/>
          </a:p>
        </p:txBody>
      </p:sp>
      <p:sp>
        <p:nvSpPr>
          <p:cNvPr id="11" name="Text Placeholder 3"/>
          <p:cNvSpPr>
            <a:spLocks noGrp="1"/>
          </p:cNvSpPr>
          <p:nvPr>
            <p:ph type="body" sz="half" idx="14" hasCustomPrompt="1"/>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zh-CN" altLang="en-US"/>
              <a:t>编辑母版文本样式</a:t>
            </a:r>
            <a:endParaRPr lang="zh-CN" altLang="en-US"/>
          </a:p>
        </p:txBody>
      </p:sp>
      <p:sp>
        <p:nvSpPr>
          <p:cNvPr id="10" name="Text Placeholder 3"/>
          <p:cNvSpPr>
            <a:spLocks noGrp="1"/>
          </p:cNvSpPr>
          <p:nvPr>
            <p:ph type="body" sz="half" idx="2" hasCustomPrompt="1"/>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编辑母版文本样式</a:t>
            </a:r>
            <a:endParaRPr lang="zh-CN" altLang="en-US"/>
          </a:p>
        </p:txBody>
      </p:sp>
      <p:sp>
        <p:nvSpPr>
          <p:cNvPr id="4" name="Date Placeholder 3"/>
          <p:cNvSpPr>
            <a:spLocks noGrp="1"/>
          </p:cNvSpPr>
          <p:nvPr>
            <p:ph type="dt" sz="half" idx="10"/>
          </p:nvPr>
        </p:nvSpPr>
        <p:spPr/>
        <p:txBody>
          <a:bodyPr/>
          <a:lstStyle/>
          <a:p>
            <a:fld id="{CB0C67C8-E90C-4F4C-9BF2-545BB1207D2B}"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61CA923-D081-43F6-8D22-F73FEC35D5A9}" type="slidenum">
              <a:rPr lang="zh-CN" altLang="en-US" smtClean="0"/>
            </a:fld>
            <a:endParaRPr lang="zh-CN" altLang="en-US"/>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panose="020B0604020202020204"/>
                <a:ea typeface="+mj-ea"/>
                <a:cs typeface="+mj-cs"/>
              </a:defRPr>
            </a:lvl1pPr>
          </a:lstStyle>
          <a:p>
            <a:pPr lvl="0"/>
            <a:r>
              <a:rPr lang="en-US" dirty="0"/>
              <a:t>“</a:t>
            </a:r>
            <a:endParaRPr lang="en-US" dirty="0"/>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panose="020B0604020202020204"/>
                <a:ea typeface="+mj-ea"/>
                <a:cs typeface="+mj-cs"/>
              </a:defRPr>
            </a:lvl1pPr>
          </a:lstStyle>
          <a:p>
            <a:pPr lvl="0"/>
            <a:r>
              <a:rPr lang="en-US" dirty="0"/>
              <a:t>”</a:t>
            </a:r>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名片">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编辑母版文本样式</a:t>
            </a:r>
            <a:endParaRPr lang="zh-CN" altLang="en-US"/>
          </a:p>
        </p:txBody>
      </p:sp>
      <p:sp>
        <p:nvSpPr>
          <p:cNvPr id="4" name="Date Placeholder 3"/>
          <p:cNvSpPr>
            <a:spLocks noGrp="1"/>
          </p:cNvSpPr>
          <p:nvPr>
            <p:ph type="dt" sz="half" idx="10"/>
          </p:nvPr>
        </p:nvSpPr>
        <p:spPr/>
        <p:txBody>
          <a:bodyPr/>
          <a:lstStyle/>
          <a:p>
            <a:fld id="{CB0C67C8-E90C-4F4C-9BF2-545BB1207D2B}"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61CA923-D081-43F6-8D22-F73FEC35D5A9}" type="slidenum">
              <a:rPr lang="zh-CN" altLang="en-US" smtClean="0"/>
            </a:fld>
            <a:endParaRPr lang="zh-CN"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栏">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16" name="Text Placeholder 3"/>
          <p:cNvSpPr>
            <a:spLocks noGrp="1"/>
          </p:cNvSpPr>
          <p:nvPr>
            <p:ph type="body" sz="half" idx="15" hasCustomPrompt="1"/>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编辑母版文本样式</a:t>
            </a:r>
            <a:endParaRPr lang="zh-CN" altLang="en-US"/>
          </a:p>
        </p:txBody>
      </p:sp>
      <p:sp>
        <p:nvSpPr>
          <p:cNvPr id="5" name="Text Placeholder 4"/>
          <p:cNvSpPr>
            <a:spLocks noGrp="1"/>
          </p:cNvSpPr>
          <p:nvPr>
            <p:ph type="body" sz="quarter" idx="3" hasCustomPrompt="1"/>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19" name="Text Placeholder 3"/>
          <p:cNvSpPr>
            <a:spLocks noGrp="1"/>
          </p:cNvSpPr>
          <p:nvPr>
            <p:ph type="body" sz="half" idx="16" hasCustomPrompt="1"/>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编辑母版文本样式</a:t>
            </a:r>
            <a:endParaRPr lang="zh-CN" altLang="en-US"/>
          </a:p>
        </p:txBody>
      </p:sp>
      <p:sp>
        <p:nvSpPr>
          <p:cNvPr id="14" name="Text Placeholder 4"/>
          <p:cNvSpPr>
            <a:spLocks noGrp="1"/>
          </p:cNvSpPr>
          <p:nvPr>
            <p:ph type="body" sz="quarter" idx="13" hasCustomPrompt="1"/>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20" name="Text Placeholder 3"/>
          <p:cNvSpPr>
            <a:spLocks noGrp="1"/>
          </p:cNvSpPr>
          <p:nvPr>
            <p:ph type="body" sz="half" idx="17" hasCustomPrompt="1"/>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编辑母版文本样式</a:t>
            </a:r>
            <a:endParaRPr lang="zh-CN" altLang="en-US"/>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CB0C67C8-E90C-4F4C-9BF2-545BB1207D2B}" type="datetimeFigureOut">
              <a:rPr lang="zh-CN" altLang="en-US" smtClean="0"/>
            </a:fld>
            <a:endParaRPr lang="zh-CN" altLang="en-US"/>
          </a:p>
        </p:txBody>
      </p:sp>
      <p:sp>
        <p:nvSpPr>
          <p:cNvPr id="4"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61CA923-D081-43F6-8D22-F73FEC35D5A9}" type="slidenum">
              <a:rPr lang="zh-CN" altLang="en-US" smtClean="0"/>
            </a:fld>
            <a:endParaRPr lang="zh-CN"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图片栏">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CN" altLang="en-US"/>
              <a:t>单击图标添加图片</a:t>
            </a:r>
            <a:endParaRPr lang="en-US" dirty="0"/>
          </a:p>
        </p:txBody>
      </p:sp>
      <p:sp>
        <p:nvSpPr>
          <p:cNvPr id="22" name="Text Placeholder 3"/>
          <p:cNvSpPr>
            <a:spLocks noGrp="1"/>
          </p:cNvSpPr>
          <p:nvPr>
            <p:ph type="body" sz="half" idx="18" hasCustomPrompt="1"/>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编辑母版文本样式</a:t>
            </a:r>
            <a:endParaRPr lang="zh-CN" altLang="en-US"/>
          </a:p>
        </p:txBody>
      </p:sp>
      <p:sp>
        <p:nvSpPr>
          <p:cNvPr id="5" name="Text Placeholder 4"/>
          <p:cNvSpPr>
            <a:spLocks noGrp="1"/>
          </p:cNvSpPr>
          <p:nvPr>
            <p:ph type="body" sz="quarter" idx="3" hasCustomPrompt="1"/>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CN" altLang="en-US"/>
              <a:t>单击图标添加图片</a:t>
            </a:r>
            <a:endParaRPr lang="en-US" dirty="0"/>
          </a:p>
        </p:txBody>
      </p:sp>
      <p:sp>
        <p:nvSpPr>
          <p:cNvPr id="23" name="Text Placeholder 3"/>
          <p:cNvSpPr>
            <a:spLocks noGrp="1"/>
          </p:cNvSpPr>
          <p:nvPr>
            <p:ph type="body" sz="half" idx="19" hasCustomPrompt="1"/>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编辑母版文本样式</a:t>
            </a:r>
            <a:endParaRPr lang="zh-CN" altLang="en-US"/>
          </a:p>
        </p:txBody>
      </p:sp>
      <p:sp>
        <p:nvSpPr>
          <p:cNvPr id="14" name="Text Placeholder 4"/>
          <p:cNvSpPr>
            <a:spLocks noGrp="1"/>
          </p:cNvSpPr>
          <p:nvPr>
            <p:ph type="body" sz="quarter" idx="13" hasCustomPrompt="1"/>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CN" altLang="en-US"/>
              <a:t>单击图标添加图片</a:t>
            </a:r>
            <a:endParaRPr lang="en-US" dirty="0"/>
          </a:p>
        </p:txBody>
      </p:sp>
      <p:sp>
        <p:nvSpPr>
          <p:cNvPr id="24" name="Text Placeholder 3"/>
          <p:cNvSpPr>
            <a:spLocks noGrp="1"/>
          </p:cNvSpPr>
          <p:nvPr>
            <p:ph type="body" sz="half" idx="20" hasCustomPrompt="1"/>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编辑母版文本样式</a:t>
            </a:r>
            <a:endParaRPr lang="zh-CN" altLang="en-US"/>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CB0C67C8-E90C-4F4C-9BF2-545BB1207D2B}" type="datetimeFigureOut">
              <a:rPr lang="zh-CN" altLang="en-US" smtClean="0"/>
            </a:fld>
            <a:endParaRPr lang="zh-CN" altLang="en-US"/>
          </a:p>
        </p:txBody>
      </p:sp>
      <p:sp>
        <p:nvSpPr>
          <p:cNvPr id="4"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61CA923-D081-43F6-8D22-F73FEC35D5A9}" type="slidenum">
              <a:rPr lang="zh-CN" altLang="en-US" smtClean="0"/>
            </a:fld>
            <a:endParaRPr lang="zh-CN"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p:txBody>
          <a:bodyPr vert="eaVert" anchor="t" anchorCtr="0"/>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Date Placeholder 3"/>
          <p:cNvSpPr>
            <a:spLocks noGrp="1"/>
          </p:cNvSpPr>
          <p:nvPr>
            <p:ph type="dt" sz="half" idx="10"/>
          </p:nvPr>
        </p:nvSpPr>
        <p:spPr/>
        <p:txBody>
          <a:bodyPr/>
          <a:lstStyle/>
          <a:p>
            <a:fld id="{CB0C67C8-E90C-4F4C-9BF2-545BB1207D2B}"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61CA923-D081-43F6-8D22-F73FEC35D5A9}" type="slidenum">
              <a:rPr lang="zh-CN" altLang="en-US" smtClean="0"/>
            </a:fld>
            <a:endParaRPr lang="zh-CN"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a:xfrm>
            <a:off x="652463" y="887414"/>
            <a:ext cx="7423149" cy="5368924"/>
          </a:xfrm>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Date Placeholder 3"/>
          <p:cNvSpPr>
            <a:spLocks noGrp="1"/>
          </p:cNvSpPr>
          <p:nvPr>
            <p:ph type="dt" sz="half" idx="10"/>
          </p:nvPr>
        </p:nvSpPr>
        <p:spPr/>
        <p:txBody>
          <a:bodyPr/>
          <a:lstStyle/>
          <a:p>
            <a:fld id="{CB0C67C8-E90C-4F4C-9BF2-545BB1207D2B}"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61CA923-D081-43F6-8D22-F73FEC35D5A9}"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2" Type="http://schemas.openxmlformats.org/officeDocument/2006/relationships/theme" Target="../theme/theme1.xml"/><Relationship Id="rId21" Type="http://schemas.openxmlformats.org/officeDocument/2006/relationships/image" Target="../media/image4.png"/><Relationship Id="rId20" Type="http://schemas.openxmlformats.org/officeDocument/2006/relationships/image" Target="../media/image3.png"/><Relationship Id="rId2" Type="http://schemas.openxmlformats.org/officeDocument/2006/relationships/slideLayout" Target="../slideLayouts/slideLayout2.xml"/><Relationship Id="rId19" Type="http://schemas.openxmlformats.org/officeDocument/2006/relationships/image" Target="../media/image2.png"/><Relationship Id="rId18" Type="http://schemas.openxmlformats.org/officeDocument/2006/relationships/image" Target="../media/image1.png"/><Relationship Id="rId17" Type="http://schemas.openxmlformats.org/officeDocument/2006/relationships/slideLayout" Target="../slideLayouts/slideLayout17.xml"/><Relationship Id="rId16" Type="http://schemas.openxmlformats.org/officeDocument/2006/relationships/slideLayout" Target="../slideLayouts/slideLayout16.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8">
            <a:extLst>
              <a:ext uri="{28A0092B-C50C-407E-A947-70E740481C1C}">
                <a14:useLocalDpi xmlns:a14="http://schemas.microsoft.com/office/drawing/2010/main" val="0"/>
              </a:ext>
            </a:extLst>
          </a:blip>
          <a:srcRect l="3613"/>
          <a:stretch>
            <a:fillRect/>
          </a:stretch>
        </p:blipFill>
        <p:spPr>
          <a:xfrm>
            <a:off x="0" y="2669685"/>
            <a:ext cx="4037012" cy="4188315"/>
          </a:xfrm>
          <a:prstGeom prst="rect">
            <a:avLst/>
          </a:prstGeom>
        </p:spPr>
      </p:pic>
      <p:pic>
        <p:nvPicPr>
          <p:cNvPr id="7" name="Picture 6"/>
          <p:cNvPicPr>
            <a:picLocks noChangeAspect="1"/>
          </p:cNvPicPr>
          <p:nvPr/>
        </p:nvPicPr>
        <p:blipFill rotWithShape="1">
          <a:blip r:embed="rId19">
            <a:extLst>
              <a:ext uri="{28A0092B-C50C-407E-A947-70E740481C1C}">
                <a14:useLocalDpi xmlns:a14="http://schemas.microsoft.com/office/drawing/2010/main" val="0"/>
              </a:ext>
            </a:extLst>
          </a:blip>
          <a:srcRect l="35640"/>
          <a:stretch>
            <a:fillRect/>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0">
            <a:extLst>
              <a:ext uri="{28A0092B-C50C-407E-A947-70E740481C1C}">
                <a14:useLocalDpi xmlns:a14="http://schemas.microsoft.com/office/drawing/2010/main" val="0"/>
              </a:ext>
            </a:extLst>
          </a:blip>
          <a:srcRect t="28813"/>
          <a:stretch>
            <a:fillRect/>
          </a:stretch>
        </p:blipFill>
        <p:spPr>
          <a:xfrm>
            <a:off x="7999412" y="0"/>
            <a:ext cx="1603387" cy="1141407"/>
          </a:xfrm>
          <a:prstGeom prst="rect">
            <a:avLst/>
          </a:prstGeom>
        </p:spPr>
      </p:pic>
      <p:pic>
        <p:nvPicPr>
          <p:cNvPr id="10" name="Picture 9"/>
          <p:cNvPicPr>
            <a:picLocks noChangeAspect="1"/>
          </p:cNvPicPr>
          <p:nvPr/>
        </p:nvPicPr>
        <p:blipFill rotWithShape="1">
          <a:blip r:embed="rId21">
            <a:extLst>
              <a:ext uri="{28A0092B-C50C-407E-A947-70E740481C1C}">
                <a14:useLocalDpi xmlns:a14="http://schemas.microsoft.com/office/drawing/2010/main" val="0"/>
              </a:ext>
            </a:extLst>
          </a:blip>
          <a:srcRect b="23320"/>
          <a:stretch>
            <a:fillRect/>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CB0C67C8-E90C-4F4C-9BF2-545BB1207D2B}" type="datetimeFigureOut">
              <a:rPr lang="zh-CN" altLang="en-US" smtClean="0"/>
            </a:fld>
            <a:endParaRPr lang="zh-CN" alt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zh-CN" altLang="en-US"/>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B61CA923-D081-43F6-8D22-F73FEC35D5A9}" type="slidenum">
              <a:rPr lang="zh-CN" altLang="en-US" smtClean="0"/>
            </a:fld>
            <a:endParaRPr lang="zh-CN" altLang="en-U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panose="05040102010807070707"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panose="05040102010807070707"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panose="05040102010807070707"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panose="05040102010807070707"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panose="05040102010807070707" charset="2"/>
        <a:buChar char=""/>
        <a:defRPr sz="1400" b="0" i="0" kern="1200">
          <a:solidFill>
            <a:schemeClr val="tx1"/>
          </a:solidFill>
          <a:latin typeface="+mj-lt"/>
          <a:ea typeface="+mj-ea"/>
          <a:cs typeface="+mj-cs"/>
        </a:defRPr>
      </a:lvl5pPr>
      <a:lvl6pPr marL="2505710" indent="-228600" algn="l" defTabSz="457200" rtl="0" eaLnBrk="1" latinLnBrk="0" hangingPunct="1">
        <a:spcBef>
          <a:spcPts val="1000"/>
        </a:spcBef>
        <a:spcAft>
          <a:spcPts val="0"/>
        </a:spcAft>
        <a:buClr>
          <a:schemeClr val="bg2">
            <a:lumMod val="40000"/>
            <a:lumOff val="60000"/>
          </a:schemeClr>
        </a:buClr>
        <a:buSzPct val="80000"/>
        <a:buFont typeface="Wingdings 3" panose="05040102010807070707"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panose="05040102010807070707"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panose="05040102010807070707"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panose="05040102010807070707"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6.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5.jpeg"/></Relationships>
</file>

<file path=ppt/slides/_rels/slide5.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image" Target="../media/image7.jpeg"/></Relationships>
</file>

<file path=ppt/slides/_rels/slide6.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image" Target="../media/image10.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3.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矩形 1"/>
          <p:cNvSpPr/>
          <p:nvPr/>
        </p:nvSpPr>
        <p:spPr>
          <a:xfrm>
            <a:off x="1176389" y="2176557"/>
            <a:ext cx="9837951" cy="1446550"/>
          </a:xfrm>
          <a:prstGeom prst="rect">
            <a:avLst/>
          </a:prstGeom>
          <a:gradFill flip="none" rotWithShape="1">
            <a:gsLst>
              <a:gs pos="1000">
                <a:schemeClr val="accent3">
                  <a:alpha val="99000"/>
                  <a:lumMod val="89000"/>
                  <a:lumOff val="11000"/>
                </a:schemeClr>
              </a:gs>
              <a:gs pos="23000">
                <a:schemeClr val="accent3">
                  <a:lumMod val="89000"/>
                </a:schemeClr>
              </a:gs>
              <a:gs pos="69000">
                <a:schemeClr val="accent3">
                  <a:lumMod val="75000"/>
                </a:schemeClr>
              </a:gs>
              <a:gs pos="97000">
                <a:schemeClr val="accent3">
                  <a:lumMod val="70000"/>
                </a:schemeClr>
              </a:gs>
            </a:gsLst>
            <a:path path="circle">
              <a:fillToRect l="50000" t="50000" r="50000" b="50000"/>
            </a:path>
            <a:tileRect/>
          </a:gradFill>
          <a:effectLst>
            <a:glow rad="228600">
              <a:schemeClr val="accent4">
                <a:satMod val="175000"/>
                <a:alpha val="40000"/>
              </a:schemeClr>
            </a:glow>
          </a:effectLst>
          <a:scene3d>
            <a:camera prst="orthographicFront"/>
            <a:lightRig rig="threePt" dir="t">
              <a:rot lat="0" lon="0" rev="180000"/>
            </a:lightRig>
          </a:scene3d>
          <a:sp3d extrusionH="12700" contourW="12700">
            <a:bevelT w="12700"/>
          </a:sp3d>
        </p:spPr>
        <p:txBody>
          <a:bodyPr wrap="none" lIns="91440" tIns="45720" rIns="91440" bIns="45720">
            <a:spAutoFit/>
          </a:bodyPr>
          <a:lstStyle/>
          <a:p>
            <a:pPr algn="ctr"/>
            <a:r>
              <a:rPr lang="zh-CN" altLang="en-US" sz="8800" b="0" cap="none" spc="0" dirty="0">
                <a:ln w="0"/>
                <a:solidFill>
                  <a:schemeClr val="tx1"/>
                </a:solidFill>
                <a:effectLst>
                  <a:outerShdw blurRad="38100" dist="19050" dir="2700000" algn="tl" rotWithShape="0">
                    <a:schemeClr val="dk1">
                      <a:alpha val="40000"/>
                    </a:schemeClr>
                  </a:outerShdw>
                </a:effectLst>
              </a:rPr>
              <a:t>发展生</a:t>
            </a:r>
            <a:r>
              <a:rPr lang="zh-CN" altLang="en-US" sz="8800" cap="none" spc="0" dirty="0">
                <a:ln w="0"/>
                <a:solidFill>
                  <a:schemeClr val="tx1"/>
                </a:solidFill>
                <a:effectLst>
                  <a:outerShdw blurRad="38100" dist="19050" dir="2700000" algn="tl" rotWithShape="0">
                    <a:schemeClr val="dk1">
                      <a:alpha val="40000"/>
                    </a:schemeClr>
                  </a:outerShdw>
                </a:effectLst>
              </a:rPr>
              <a:t>产</a:t>
            </a:r>
            <a:r>
              <a:rPr lang="zh-CN" altLang="en-US" sz="8800" b="0" cap="none" spc="0" dirty="0">
                <a:ln w="0"/>
                <a:solidFill>
                  <a:schemeClr val="tx1"/>
                </a:solidFill>
                <a:effectLst>
                  <a:outerShdw blurRad="38100" dist="19050" dir="2700000" algn="tl" rotWithShape="0">
                    <a:schemeClr val="dk1">
                      <a:alpha val="40000"/>
                    </a:schemeClr>
                  </a:outerShdw>
                </a:effectLst>
              </a:rPr>
              <a:t>  满足消费</a:t>
            </a:r>
            <a:endParaRPr lang="zh-CN" altLang="en-US" sz="8800" b="0" cap="none" spc="0" dirty="0">
              <a:ln w="0"/>
              <a:solidFill>
                <a:schemeClr val="tx1"/>
              </a:solidFill>
              <a:effectLst>
                <a:outerShdw blurRad="38100" dist="19050" dir="2700000" algn="tl" rotWithShape="0">
                  <a:schemeClr val="dk1">
                    <a:alpha val="40000"/>
                  </a:schemeClr>
                </a:outerShdw>
              </a:effectLst>
            </a:endParaRPr>
          </a:p>
        </p:txBody>
      </p:sp>
      <p:pic>
        <p:nvPicPr>
          <p:cNvPr id="3" name="图片 2"/>
          <p:cNvPicPr>
            <a:picLocks noChangeAspect="1"/>
          </p:cNvPicPr>
          <p:nvPr/>
        </p:nvPicPr>
        <p:blipFill>
          <a:blip r:embed="rId1"/>
          <a:stretch>
            <a:fillRect/>
          </a:stretch>
        </p:blipFill>
        <p:spPr>
          <a:xfrm>
            <a:off x="27940" y="15240"/>
            <a:ext cx="12170410" cy="6838315"/>
          </a:xfrm>
          <a:prstGeom prst="rect">
            <a:avLst/>
          </a:prstGeom>
        </p:spPr>
      </p:pic>
      <p:sp>
        <p:nvSpPr>
          <p:cNvPr id="4" name="文本框 3"/>
          <p:cNvSpPr txBox="1"/>
          <p:nvPr/>
        </p:nvSpPr>
        <p:spPr>
          <a:xfrm>
            <a:off x="1878330" y="1563370"/>
            <a:ext cx="8434705" cy="1568450"/>
          </a:xfrm>
          <a:prstGeom prst="rect">
            <a:avLst/>
          </a:prstGeom>
          <a:noFill/>
        </p:spPr>
        <p:txBody>
          <a:bodyPr wrap="square" rtlCol="0">
            <a:spAutoFit/>
          </a:bodyPr>
          <a:p>
            <a:r>
              <a:rPr lang="zh-CN" altLang="en-US" sz="6000" b="1">
                <a:solidFill>
                  <a:srgbClr val="C00000"/>
                </a:solidFill>
              </a:rPr>
              <a:t>发展生产      满足消费</a:t>
            </a:r>
            <a:endParaRPr lang="zh-CN" altLang="en-US" sz="6000" b="1">
              <a:solidFill>
                <a:srgbClr val="C00000"/>
              </a:solidFill>
            </a:endParaRPr>
          </a:p>
          <a:p>
            <a:r>
              <a:rPr lang="zh-CN" altLang="en-US" sz="3600" b="1">
                <a:solidFill>
                  <a:srgbClr val="C00000"/>
                </a:solidFill>
              </a:rPr>
              <a:t>                          </a:t>
            </a:r>
            <a:endParaRPr lang="zh-CN" altLang="en-US" sz="3600" b="1">
              <a:solidFill>
                <a:srgbClr val="C00000"/>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2" name="文本框 1"/>
          <p:cNvSpPr txBox="1"/>
          <p:nvPr/>
        </p:nvSpPr>
        <p:spPr>
          <a:xfrm>
            <a:off x="5251938" y="4513777"/>
            <a:ext cx="2485293" cy="707886"/>
          </a:xfrm>
          <a:prstGeom prst="rect">
            <a:avLst/>
          </a:prstGeom>
          <a:noFill/>
        </p:spPr>
        <p:txBody>
          <a:bodyPr wrap="square" rtlCol="0">
            <a:spAutoFit/>
          </a:bodyPr>
          <a:lstStyle/>
          <a:p>
            <a:endParaRPr lang="zh-CN" altLang="en-US" sz="4000" dirty="0">
              <a:solidFill>
                <a:schemeClr val="bg1"/>
              </a:solidFill>
            </a:endParaRPr>
          </a:p>
        </p:txBody>
      </p:sp>
      <p:sp>
        <p:nvSpPr>
          <p:cNvPr id="4" name="文本框 3"/>
          <p:cNvSpPr txBox="1"/>
          <p:nvPr/>
        </p:nvSpPr>
        <p:spPr>
          <a:xfrm>
            <a:off x="801858" y="759656"/>
            <a:ext cx="9115866" cy="5755422"/>
          </a:xfrm>
          <a:prstGeom prst="rect">
            <a:avLst/>
          </a:prstGeom>
          <a:noFill/>
        </p:spPr>
        <p:txBody>
          <a:bodyPr wrap="square" rtlCol="0">
            <a:spAutoFit/>
          </a:bodyPr>
          <a:lstStyle/>
          <a:p>
            <a:r>
              <a:rPr lang="zh-CN" altLang="en-US" sz="3600" dirty="0">
                <a:solidFill>
                  <a:schemeClr val="bg1"/>
                </a:solidFill>
              </a:rPr>
              <a:t>      </a:t>
            </a:r>
            <a:r>
              <a:rPr lang="en-US" altLang="zh-CN" sz="3600" dirty="0">
                <a:solidFill>
                  <a:schemeClr val="bg1"/>
                </a:solidFill>
              </a:rPr>
              <a:t>1981</a:t>
            </a:r>
            <a:r>
              <a:rPr lang="zh-CN" altLang="en-US" sz="3600" dirty="0">
                <a:solidFill>
                  <a:schemeClr val="bg1"/>
                </a:solidFill>
              </a:rPr>
              <a:t>年党的十一届六中全会指出：我国社会的主要矛盾是：人民日益增长的物质文化需要同落后的社会生产之间的矛盾。   党的十九大对我国面临的社会主要矛盾作了新的界定，指出：</a:t>
            </a:r>
            <a:r>
              <a:rPr lang="en-US" altLang="zh-CN" sz="3600" dirty="0">
                <a:solidFill>
                  <a:schemeClr val="bg1"/>
                </a:solidFill>
              </a:rPr>
              <a:t>”</a:t>
            </a:r>
            <a:r>
              <a:rPr lang="zh-CN" altLang="en-US" sz="3600" dirty="0">
                <a:solidFill>
                  <a:schemeClr val="bg1"/>
                </a:solidFill>
              </a:rPr>
              <a:t>中国特色社会主义进入新时代，我国社会主要矛盾已经转化为人民日益增长的美好生活需要和不平衡不充分之间的矛盾。”</a:t>
            </a:r>
            <a:endParaRPr lang="en-US" altLang="zh-CN" sz="3600" dirty="0">
              <a:solidFill>
                <a:schemeClr val="bg1"/>
              </a:solidFill>
            </a:endParaRPr>
          </a:p>
          <a:p>
            <a:r>
              <a:rPr lang="en-US" altLang="zh-CN" sz="4000" dirty="0">
                <a:solidFill>
                  <a:srgbClr val="C00000"/>
                </a:solidFill>
              </a:rPr>
              <a:t>       </a:t>
            </a:r>
            <a:r>
              <a:rPr lang="zh-CN" altLang="en-US" sz="4000" dirty="0">
                <a:solidFill>
                  <a:srgbClr val="C00000"/>
                </a:solidFill>
              </a:rPr>
              <a:t>我国社会的主要矛盾发生了变化，是什么导致了这种变化呢？</a:t>
            </a:r>
            <a:endParaRPr lang="zh-CN" altLang="en-US" sz="4000" dirty="0">
              <a:solidFill>
                <a:srgbClr val="C00000"/>
              </a:solidFill>
            </a:endParaRPr>
          </a:p>
        </p:txBody>
      </p:sp>
      <p:sp>
        <p:nvSpPr>
          <p:cNvPr id="6" name="笑脸 5"/>
          <p:cNvSpPr/>
          <p:nvPr/>
        </p:nvSpPr>
        <p:spPr>
          <a:xfrm>
            <a:off x="1420837" y="5683348"/>
            <a:ext cx="45719" cy="45719"/>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3" name="文本框 2"/>
          <p:cNvSpPr txBox="1"/>
          <p:nvPr/>
        </p:nvSpPr>
        <p:spPr>
          <a:xfrm>
            <a:off x="8267050" y="2479525"/>
            <a:ext cx="184731" cy="369332"/>
          </a:xfrm>
          <a:prstGeom prst="rect">
            <a:avLst/>
          </a:prstGeom>
          <a:noFill/>
        </p:spPr>
        <p:txBody>
          <a:bodyPr wrap="square" rtlCol="0">
            <a:spAutoFit/>
          </a:bodyPr>
          <a:lstStyle/>
          <a:p>
            <a:endParaRPr lang="zh-CN" altLang="en-US" dirty="0"/>
          </a:p>
        </p:txBody>
      </p:sp>
      <p:sp>
        <p:nvSpPr>
          <p:cNvPr id="14" name="文本框 13"/>
          <p:cNvSpPr txBox="1"/>
          <p:nvPr/>
        </p:nvSpPr>
        <p:spPr>
          <a:xfrm>
            <a:off x="1276709" y="1466491"/>
            <a:ext cx="11869947" cy="4524315"/>
          </a:xfrm>
          <a:prstGeom prst="rect">
            <a:avLst/>
          </a:prstGeom>
          <a:noFill/>
        </p:spPr>
        <p:txBody>
          <a:bodyPr wrap="square" rtlCol="0">
            <a:spAutoFit/>
          </a:bodyPr>
          <a:lstStyle/>
          <a:p>
            <a:r>
              <a:rPr lang="zh-CN" altLang="en-US" sz="2400" dirty="0"/>
              <a:t>                                           寒号鸟的故事</a:t>
            </a:r>
            <a:endParaRPr lang="en-US" altLang="zh-CN" sz="2400" dirty="0"/>
          </a:p>
          <a:p>
            <a:r>
              <a:rPr lang="zh-CN" altLang="en-US" sz="2400" dirty="0"/>
              <a:t>    从前，有一只寒号鸟，它有很美丽的羽毛。但是它很骄傲。每天都和凤凰</a:t>
            </a:r>
            <a:endParaRPr lang="en-US" altLang="zh-CN" sz="2400" dirty="0"/>
          </a:p>
          <a:p>
            <a:r>
              <a:rPr lang="zh-CN" altLang="en-US" sz="2400" dirty="0"/>
              <a:t>比美丽，还四处玩耍。一天，寒号鸟在玩耍时，麻雀说：“寒号鸟，冬天</a:t>
            </a:r>
            <a:endParaRPr lang="en-US" altLang="zh-CN" sz="2400" dirty="0"/>
          </a:p>
          <a:p>
            <a:r>
              <a:rPr lang="zh-CN" altLang="en-US" sz="2400" dirty="0"/>
              <a:t>要到了，你怎么还不做巢呢？”寒号鸟说：“现在还是春天，离冬天还早</a:t>
            </a:r>
            <a:endParaRPr lang="en-US" altLang="zh-CN" sz="2400" dirty="0"/>
          </a:p>
          <a:p>
            <a:r>
              <a:rPr lang="zh-CN" altLang="en-US" sz="2400" dirty="0"/>
              <a:t>着呢！”春天过去了，夏天过去了，秋天过去了，冬天很快到了。鸟儿们</a:t>
            </a:r>
            <a:endParaRPr lang="en-US" altLang="zh-CN" sz="2400" dirty="0"/>
          </a:p>
          <a:p>
            <a:r>
              <a:rPr lang="zh-CN" altLang="en-US" sz="2400" dirty="0"/>
              <a:t>躲在巢里过冬呢。只有寒号鸟躲在岩石缝里叫“冷啊，冷啊，冷死我啦。”</a:t>
            </a:r>
            <a:endParaRPr lang="en-US" altLang="zh-CN" sz="2400" dirty="0"/>
          </a:p>
          <a:p>
            <a:r>
              <a:rPr lang="zh-CN" altLang="en-US" sz="2400" dirty="0"/>
              <a:t>寒号鸟自言自语的说：“到了明天，我一定要筑一个巢。”到了第二天，</a:t>
            </a:r>
            <a:endParaRPr lang="en-US" altLang="zh-CN" sz="2400" dirty="0"/>
          </a:p>
          <a:p>
            <a:r>
              <a:rPr lang="zh-CN" altLang="en-US" sz="2400" dirty="0"/>
              <a:t>出来了，寒号鸟又四处玩耍。它忘记了昨日的寒冷，它又唱起歌来“太阳</a:t>
            </a:r>
            <a:endParaRPr lang="en-US" altLang="zh-CN" sz="2400" dirty="0"/>
          </a:p>
          <a:p>
            <a:r>
              <a:rPr lang="zh-CN" altLang="en-US" sz="2400" dirty="0"/>
              <a:t>真暖和，太阳真暖和。”到了晚上，寒号鸟躲在岩石缝里，像第一天那样</a:t>
            </a:r>
            <a:endParaRPr lang="en-US" altLang="zh-CN" sz="2400" dirty="0"/>
          </a:p>
          <a:p>
            <a:r>
              <a:rPr lang="zh-CN" altLang="en-US" sz="2400" dirty="0"/>
              <a:t>，最后冻死在岩石缝里。</a:t>
            </a:r>
            <a:endParaRPr lang="en-US" altLang="zh-CN" sz="2400" dirty="0"/>
          </a:p>
          <a:p>
            <a:r>
              <a:rPr lang="zh-CN" altLang="en-US" sz="2400" dirty="0"/>
              <a:t> （</a:t>
            </a:r>
            <a:r>
              <a:rPr lang="en-US" altLang="zh-CN" sz="2400" dirty="0"/>
              <a:t>1</a:t>
            </a:r>
            <a:r>
              <a:rPr lang="zh-CN" altLang="en-US" sz="2400" dirty="0"/>
              <a:t>）寒号鸟为什么会冻死？</a:t>
            </a:r>
            <a:endParaRPr lang="en-US" altLang="zh-CN" sz="2400" dirty="0"/>
          </a:p>
          <a:p>
            <a:r>
              <a:rPr lang="zh-CN" altLang="en-US" sz="2400" dirty="0"/>
              <a:t> （</a:t>
            </a:r>
            <a:r>
              <a:rPr lang="en-US" altLang="zh-CN" sz="2400" dirty="0"/>
              <a:t>2</a:t>
            </a:r>
            <a:r>
              <a:rPr lang="zh-CN" altLang="en-US" sz="2400" dirty="0"/>
              <a:t>）如果人类都像寒号鸟一样，会怎么样？</a:t>
            </a:r>
            <a:endParaRPr lang="zh-CN" altLang="en-US" sz="2400" dirty="0"/>
          </a:p>
        </p:txBody>
      </p:sp>
      <p:sp>
        <p:nvSpPr>
          <p:cNvPr id="2" name="文本框 1"/>
          <p:cNvSpPr txBox="1"/>
          <p:nvPr/>
        </p:nvSpPr>
        <p:spPr>
          <a:xfrm>
            <a:off x="897147" y="810884"/>
            <a:ext cx="3260785" cy="523220"/>
          </a:xfrm>
          <a:prstGeom prst="rect">
            <a:avLst/>
          </a:prstGeom>
          <a:noFill/>
        </p:spPr>
        <p:txBody>
          <a:bodyPr wrap="square" rtlCol="0">
            <a:spAutoFit/>
          </a:bodyPr>
          <a:lstStyle/>
          <a:p>
            <a:r>
              <a:rPr lang="zh-CN" altLang="en-US" sz="2800" dirty="0"/>
              <a:t>一、生产与消费</a:t>
            </a:r>
            <a:endParaRPr lang="zh-CN" altLang="en-US" sz="28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1">
            <a:duotone>
              <a:schemeClr val="accent3">
                <a:shade val="45000"/>
                <a:satMod val="135000"/>
              </a:schemeClr>
              <a:prstClr val="white"/>
            </a:duotone>
          </a:blip>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1099752" y="2075936"/>
            <a:ext cx="7879080" cy="1938992"/>
          </a:xfrm>
          <a:prstGeom prst="rect">
            <a:avLst/>
          </a:prstGeom>
          <a:noFill/>
        </p:spPr>
        <p:txBody>
          <a:bodyPr wrap="none" rtlCol="0">
            <a:spAutoFit/>
          </a:bodyPr>
          <a:lstStyle/>
          <a:p>
            <a:r>
              <a:rPr lang="zh-CN" altLang="en-US" sz="4000" dirty="0">
                <a:solidFill>
                  <a:schemeClr val="bg1"/>
                </a:solidFill>
              </a:rPr>
              <a:t>       人们的消费从根本上将不是由</a:t>
            </a:r>
            <a:endParaRPr lang="en-US" altLang="zh-CN" sz="4000" dirty="0">
              <a:solidFill>
                <a:schemeClr val="bg1"/>
              </a:solidFill>
            </a:endParaRPr>
          </a:p>
          <a:p>
            <a:r>
              <a:rPr lang="zh-CN" altLang="en-US" sz="4000" dirty="0">
                <a:solidFill>
                  <a:schemeClr val="bg1"/>
                </a:solidFill>
              </a:rPr>
              <a:t>人们的主观愿望决定的，而是由客</a:t>
            </a:r>
            <a:endParaRPr lang="en-US" altLang="zh-CN" sz="4000" dirty="0">
              <a:solidFill>
                <a:schemeClr val="bg1"/>
              </a:solidFill>
            </a:endParaRPr>
          </a:p>
          <a:p>
            <a:r>
              <a:rPr lang="zh-CN" altLang="en-US" sz="4000" dirty="0">
                <a:solidFill>
                  <a:schemeClr val="bg1"/>
                </a:solidFill>
              </a:rPr>
              <a:t>观的物质生产状况决定的</a:t>
            </a:r>
            <a:endParaRPr lang="zh-CN" altLang="en-US" sz="4000" dirty="0">
              <a:solidFill>
                <a:schemeClr val="bg1"/>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3" name="文本框 2"/>
          <p:cNvSpPr txBox="1"/>
          <p:nvPr/>
        </p:nvSpPr>
        <p:spPr>
          <a:xfrm flipH="1">
            <a:off x="-62104" y="1135613"/>
            <a:ext cx="1326251" cy="800219"/>
          </a:xfrm>
          <a:prstGeom prst="rect">
            <a:avLst/>
          </a:prstGeom>
          <a:noFill/>
        </p:spPr>
        <p:txBody>
          <a:bodyPr wrap="square" rtlCol="0">
            <a:spAutoFit/>
          </a:bodyPr>
          <a:lstStyle/>
          <a:p>
            <a:r>
              <a:rPr lang="zh-CN" altLang="en-US" sz="2800" dirty="0">
                <a:solidFill>
                  <a:schemeClr val="bg1"/>
                </a:solidFill>
              </a:rPr>
              <a:t>材料一</a:t>
            </a:r>
            <a:endParaRPr lang="en-US" altLang="zh-CN" sz="2800" dirty="0">
              <a:solidFill>
                <a:schemeClr val="bg1"/>
              </a:solidFill>
            </a:endParaRPr>
          </a:p>
          <a:p>
            <a:endParaRPr lang="en-US" altLang="zh-CN" dirty="0"/>
          </a:p>
        </p:txBody>
      </p:sp>
      <p:pic>
        <p:nvPicPr>
          <p:cNvPr id="6" name="图片 5"/>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4903994" y="1935832"/>
            <a:ext cx="2530990" cy="2939667"/>
          </a:xfrm>
          <a:prstGeom prst="rect">
            <a:avLst/>
          </a:prstGeom>
        </p:spPr>
      </p:pic>
      <p:sp>
        <p:nvSpPr>
          <p:cNvPr id="7" name="AutoShape 2" descr="data:image/jpeg;base64,/9j/4AAQSkZJRgABAQAAAQABAAD/2wBDAAgGBgcGBQgHBwcJCQgKDBQNDAsLDBkSEw8UHRofHh0aHBwgJC4nICIsIxwcKDcpLDAxNDQ0Hyc5PTgyPC4zNDL/2wBDAQkJCQwLDBgNDRgyIRwhMjIyMjIyMjIyMjIyMjIyMjIyMjIyMjIyMjIyMjIyMjIyMjIyMjIyMjIyMjIyMjIyMjL/wAARCAE5AfQ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5/opwA70uE9aVx2EXORVt5dyBfQVCCg6VIYyCMCpkaxVloSR1qaerPnFVbS13Dc3ArUtXjt+F5rkrS0sjppQ6svJbkEZqwGjQYBz71Sa4eTG2hFYnJJria7nWvI0YZmD4UZJrWtlz8zHFZFopDAjqa1EbBANYTNomlG2zPPWmyYPTmoEJA3Hn0prynsOTWViyneDrjpWHcE81sXTHBH51kXDA9MYropmczPdMnJ4rPvI2Ubu1XpXw/rUUirKMSEgeld1N2PPq9iKO6VbUCIfP0rTsI3eMM55x1qiht7dQqJvNTtfNsCBdo9quTurJGEU202RzWYdnYZ61nyLhsDjFXzJKAdrE5qvIGxllGaINmsrPYjilZDg9KdK4cYHeod28+mKkaJsAgZ96tpXMrXGPHsj5qoFfeduavkb0Kkcim2+2OXLr07VSkTyWI4UJIDVYnkWNAFp8kkewui4NUmYEZPWpV5PUbVtESBROvTDVHs2kqafDIIxnrTWnUtyvFUr30E9dywHjWIBQSajJd5ARgDvT0eEr6VA2WclMgUktSmtD1v4feDLrW9NW/F2ttFuJt16/MONx9q4jWLW/0zxVf2WpMrXUUmGKdCOxFaXhLx7r2g6aNPsvLMKPkSSJnYD2qPUre91HxFLqF9L5styRJvIxu/CspqMbnUpTqJa7FnTZLgplVUgfwmrwhs7vKXMADE0yzESzGIZU46U6W1nafgHaDwRXnOWuh2RjpqU7vwxpJPUoTWTc+DY2Um2lz+NdHJKYHVLmIsOxxTFkH2kGJtqH1rSNeotmS6UHujhZfDd5Hu4BArOSB4bkK45Br0vUTElq5D5YjtXCyqrXmQc8110cRKafMc1WjGNrHb6Cc2ifhXfyALpSc/w1wnh9P9HQfSu8uE26eozxgV5lb4jrhscLdx+bqD56Vm3KRRFsda17kMl5IccZqubNZCWK9acXYpq5lLL+7yBzTYA8jHIrReyAGFFLHalOcVrzIi1iawt03jNdBElrGnzEZrCVxEpqnc3zLn58VFrsL2OqNzZr6Gom1C0TsK4abUm7SGqjai+erGrVBsn2p37axbL0AqM69COmK4i2vBOSj5B7HNRzXEiS+WRyfWq9gJ1TvT4kRV4FU5vEZJyBwehrko5JJoti9uC3rV6WFotNJYcovFL2SvYFNs1j4iyuDxRaXy3twWA+YVxbyzN0HFdB4c5JY9aqdFRjcI1G3Y7fSx+7kPtWTr3Fqv1ra0sfuZDWN4i5ijUetci+I36HM3PyW7H1FYC2hmcFAc+1dFdL+45HFQweXBFvwK7YTcVoYThdmZLLPbWpSdAyjofSo7aaG5h5GSKv3k0V5blUIPqKzLTS5EkJEmFreNnHXRmUrqWhpWtsVVnjUgn0qvdXUsLGOVfzqVFWBTuuBwfWp7m9s7uJQ8YZgPvAVn111LtoUI9T8tNoAop4azHSM0Vdo9iNTkaKWrFpZy3kvlwruNek3Y8tJt2IF4NXYX+fcw4FJc6fNZyASqBn0NIASeOlRJpo2gnHcuG5LcLwKtWgJzWfGMcVp2QPTtXLU0R1Q1ZejXH1qwgxx271EvrU6DA+tcUmdKLNu4LccVfQ4YelUIBySRgVcXGMA9axkaxLJlB57CmNLnJqBwTwvQdaazYXmpsXcguJcgg1lzuNxAqxctyeaoOQMnNdFOJjNleTG/PpUJBduTgetOlk5OKreac4NdcU7HJNIviFCuI+vqage2kjGTzmrFk6MQGard/G77FiUbMcmhX5rESaSMpZyowBzUE0rbvrVl7KVTu7UCON0+YfMKvRMhe8igx9OtXbZyMA8ipIrdHI45qwYIi4RMgnjIpSkmLZFSQkuSq8Co4vmYsa2ZNFnigDkblbpT4tAY7MdTyan2sUWqU3uc/IZJWIVcD1qMwYXk8+ldfc6DIkQKJwPTvWHcaZcAn9y3HtVQrJkzpOOxjxr8+O1SPH1IxgUrwyqzcYI7VWd5QdprdamTHRKXfHFa1rZzTfKoBqvpVg91IDtOwda3/sbQRtPESNgzjNYVZ62R0UqbepJo+kwiWJ7nUBHht7QRxGRiAecjtmuvuU0u402ZoJrwMrgxCWLaoz1H0rE8NaVqN+Y5ozGEuMlmyOF7mujn01bCQ2Ut3E0ciFw78Fff61z1pux6lHCQuvMgs/DE822SKUc8gE1pL4X1P/AJ7rTHuTo6weXN5kUi7kk7NUg8VOO9ee22OpFQlZDrjw3eSRbWKlh3rPk8I3sndR9KvjxSxODipl8SgjkileSIuYb+D70xmNiCD3zXO6t4LuNKX7SzAiu/HiNCeTXPeKdeM9p5QwQeK2pzmnZESimtSroWBAhNdRcX8ctske/BFcZp5mezDQg5x0qpcatcQSFJVZT70ODlIFJJHXmG3Yks4yaDFbKvDiuIfXZSODj8aYdamPV6pUZC9pE7KX7Mik5yazJ51Y4TFc42qSN1kqaC+3MMkk1Xsmtxc6ZryHEfNZNym7JbpV3zvM5Y4UVRuH89iF4Qd6Ig9jMeaJHxtzTDcA/diqyVt0ySc4q7BLbCMYiQn1IzW90lsZ2MiN2FwpKEK3B4rQuYBPAu4Hcp4OO1W/tSKeEHXstaemTfa5hA1q7humBSlUtqCh0G6ZpbGBJNvB4A9auamsCwmDGSMKwqbfLpsaIH+VgcK3as6a78xmiRM7jlnNc925XN0kkc/NCsU8wUYXsK0vD/Bb61VulM88piGecYFamh6fOi5K4HU1rOV4mUV7x2WlgfZZD7Via+ciIe9bunACyeuf184khFca+I6HsY+oR/6Dkdc1TSINZncO1XNTkWHTwWNQ2MsN5aGJmAJGAa6Y3tczdrnKyQZYiOUrk9M0n2O6UjMpK+xqzqujXNo5eIlk7Yqna3VzvETEkdOa9GLvG8WcclaVmjoLSGxe0IkGZMVXthGsjR7QCp6HuKXT9sdwvmkAE81a8XRWsMcU1u4WQgdDXMrufL3N3pHmFF3aRja0KkjvRXGGa4zyzUVv9Vfc5/rK7FbtXS+G48RvJ3Y4/CuceN0OGUj610ekXkVtp7bh8wBxXRXvyaHPQ+LUoX8xuLyY9l6VWj7U+HmO4mYdePzqNcE8UrWVi763LC9cnpW5pEUc7qm0nPcVgMpaMgGtHQ7uW1uA2wnHT0rGrG8dDSD1Ormgs7QFJ1Ib2qu8cWwSxPuQ9/Sq9xdPeT+ZIc56ioNMfEF4p5jD/L7Vxcj5WzqvZmlEcD2FP85MZzg1RSVsYHOatw2jS43DArJq25omSmcLHgYJqqzzOcdBWktqiDnk1FKAB0xUpobuZE0Z71Rl71o3L1mynJropmMinIKrMPWrcg9qhEZJrri9DFoiEqr2INaMOpYRVClh6mtXw74Ul1K4WWeIiDjk969Vl8I6Ja6GVigiMpXtyc1E6kLiVCTPGkuzcE7sDFV5rdzuMY59atarpdzpF0fOQqrsdgxjiqn2zcNi5LnsKcY9US4WVieyjkA5AzWvDp7MhkRcnNS+G9Ne43yTqQewNdDBDHHG8G35qwqVbNpGlOgrXZAts62kXmHIParKIFuMAcBeKduLqICuMd6eYsSD6VytnSkkMknCkDHenCOKdGGBuIqtcJlwM1EshgfAySaaGzC1Hw9NA5kLKVY5z6Vzt3arFJhTnsa9GkKXEYjk5JrnNc0IxL5kALd8CuqlVd7M5Z0lujIihm0+3RjKFjk/MV02kXOkSyw2rsXD/wCsyeo9K4y6kuHRYnLbl42ntVzTbZoT5jj5u2a0nFNczZvhaFSrLlgtD3DUtO0ddFjm0x4bR0jIj8s9MDIzn36151HBrusQR3EnlIy5+aZiTKAeijtWYb27eIRG4cxjoueKc15fOQTdSkAYHOMCsVU8j26WVVo2tI6A6NqMkSiRQdvSONshQfSqDQLGxV3YMDgg1RhubuJlZLiVWU5B3U65lmu5jNM5ZyME1z2dzoeUSk7tl5YkJ/1lOMSjpIazUkli6ZI9DVyC5Mik7QSOopNM4cTltSjruh5RVH+uOaztStmMYkL5FaUirKAQuKg1QBbJRiiL1POlGyL+g8Rxe9a3iXQob22V40AkA6gVl6Gv7uH6iusviREB7VnOTjK6HFXVjyG4tkt5WjfOQcGq5EQ6Vv6jp/2i6mcDJ3VmCzRWKnqO1dsKicTCUGil5kYGNpzU0Nyq8BOanEEQGSKT90OFUVXMmTytEsbSzdeF9KnlhaS2OzhhVDzpxMAiYrTtXkmLK0e0jrjvUSTWppGzMu2tVEbMzYccgnpmpVa44wI1BGa1Hht/srMeH9Kwr6AhPNj+6BzzxVwlzuzJmrK5YLy4y00a/SpbbUGtplkjvmV1bkj0rnmtJnGSxOfQ0+3tZo5Vx1Y4wa2dONtzFVHfY7X+0hLdOXRpjGm+Neof61ZCx3tsJ8PFLIckYwqD0FZXmTWE8Em9GMKgEAfeTvXQRX1u9j5tuEneRsxqvYe9cdRcqujri77iWWmW0cRbKhR8zSNT49TiuCYbMfuVOC/d/wD61Zklpe3UTrcMIIGOdoOMmrmnaZDZR8yMwrN2a1eo766HT2PNg5rnteOZ4R7V0lko/s5towD2rmNbJ+2xr7VjH4i3sYGvZaxC+lczbXcttIDzgV0+to7QoFGaw1EZfyXT5vWvRotclmctRPmujUh1AXcezIJx0NYtxZ3KyuyLg57VLFp8plLwMVq3dfbLe23n5sdauNov3RNcy94yYWuvO2spJqe6SSfCTkgqOM1C2oyxSLIVH5VqR6ja38X7xQJAO1XLmVpWIjZ6XMgWyEcSDiin3EERmJjbCmitObzI5TrbXwNca1CJxwi5PA61zGp6JdabeTQ4+ROfwr17wf4gg0/w95V2yo6EqQa8+8XTXa6o1/5ZFrdcLkccVlTnLYqUVa5yzW7x6crf7WTVYDnIrW1F2ksUwNqL1A9azIxuPNbxldXZjKNnYkTOa0bTIXis9SF4ar9pIApPas6mxpCxYlmaNPl5Y8Ae9aEEBt7KOA/fb53PvUVrbgH7XcLjH+rQ9/epwxdyzdSa5ZtJWRutdSzbwqCDjNacXC8VQh61ej4HNc0jVDmzVO4fGatPIAKzriVdxqY7lMz7gk1RZWJ6Vfl9eKrMcniumDsZOJXMQA5qHowHqassCTzVd+GreJLR9B6Na2cfg6KQqqv5QPHXpWF4K+0S6tdSX+/yQx8vf6VnfDm7u9ZYWty/+jxYwPWvS9fsLa00WWSILGyoSCOKxs9iuZLQ8h+L01u97aCArxnIFcFoSr/aBkdQQvrVfVtRur3UZGuZGfDEKT6U3Tr1LeUq/Aaurkap2Rhdc92ejWTlnDRADPWr7Wxgk8xud3WsLSLkFFKMCvrXRrmQMJG4xxXmTujsikyF4wbpNnUikO77SykHFXEK+fHtXoKCpZ2Zl78VlzF8pnXERDjb261RuQ4cOV+XtWxMu9OOCaoTko4VhkLTjLUHHQoxS5mBPauoTR5pNPF1sLKRkjHaqGh6P/amogFMQod0jf0r0WLEWI1UBMYK9selRWrqFrkKJ4PqYgk1GV4osYOBkY/Sq4DV6/4j8IWGqwPdQ7be4UZDgcY9/WvJG+SV0JBKkjI711QqKpG6PpMvnSlC0VYRVPHNOxnvTfMAxR5gAqtT1E4oeBTgKi80EdqUSilZlqcScDtSruQkqxHuKr+eQ2KeJuOlKxXNTkrMtx3ckf3vnX9adqM6T2qlO3BHpVPzQe1BO5TxxRbU83FZbSrK8NGdNoK5SED1FdZdjK4x/DXn2nas1kyZj3op6Dit9vF1tNgtBIoxjjmsJxbeh408trw6GXnF7OCBwTWJfkLMXRO/Na5lWR5pY2yCc1mm7iIbcoLA1rTR59SLWkh9pDDe2pIChu4ons4bbDArzVKWeLfmJjGe+OlUZvtVxLgP09K2UG3uYuVjZjtlnbch7cVPbRrbyOXYdOlYqzy6ZFlmJJrRjVby0Fx5vzdwDzUyi9+hUWV53QzuCx2k5qlI7LcRxhle3kPBPT6GtAeS0i4HHQmsi+e40++ktiiFXO9T2/Ct6SvoZ1Hpc2/ItwgKqOOo61Zt7zSjp7QyxbpllGCV5A71zDXt1gBX21NaahdROCXRm7AgHNHsnYSmrmlqE8NvmQQhhJJiIMeQKs2F3DBDhRtJ6hTgVQuke/uIGlbBwSAo4FKbeFH2YLbOAc1MkuWxSbudBHfxxDfPgqBwWbNW7a+juyWg+6PbrXG3OfLIzwOgro/Da/6DzWM4JRuVGV3Y7azBOmE965TWznUU9QK6q2O3ThXJa2carz6VzQXvGz2KV2N0sAwOeKy7vTJIryScqdg9qu30/wC8hVTzmrZuftGny27/AHzwCa6YycTNpM5KbUvsuVj5qzBeNc2xR+QwqtqGjTW7+YRlD396ZYzBGMbfeHSuxxi43Rz3kpWZDeQEuEPGBxUVjbPvOM4Nb6xRShd65q2lrDBscLhDxmp9tZco/ZXdzm2iYsdo4BxRV0FYXkR8Ahz1oquZisjS85NUluZuUiE5YKD2zXTeM9Rsjo2k2Gxcj58+1csdOk0K4jhdw8Vyu4eo9RVnxDayvLBOVP2MIFDEZAqbJS8gu2jA1SVTHIyjCucKPaskOAvFausTRtaKigHaQAwrCXniuqkvcOeo/eLMaNKwA5rp7DS1tYvtF390cqn941W8P2CO5nm4iiGWJ7mrF1ftf3LEcRKcKPauerNt2RpTjZXY952nk3N07AdqljxUCAKtSBs8dq5WdCRdjk29Kk+0P0AFV4xnANW0gCuM1kzVIaSX45qrcLjtWgCqhiBVGdic+9ERsoNkg1WYY+tWWPaq8hya6ImbI+ajK7pFz0JqQ8VEzYYH3FaxIke++GdAh0nw/FewHDsgY+9R6frU/i26msXXy4Yzhj61W8KeIjr+lRaZag7kQK5x0FdAvh5PDVpLdWw5wWf3rF7jvbc8e+Kmh2ui6haJbqBvBJwK81kOGrsvG/iVvEWqKcHbDlRmuOl+9XfRvyq5zVVqb/hvUXWfyHbg9K9DjuljtgWyzY5rx+1lMVyjr1BFezabY/arCGRxwyg1xY2CTUjpw0rqxXj1R9w/d4xXWafb297pX2kN+NctfNY6YSZeuOmKksfEovLBLKCRIYom3Mcc49K86UXJXijqi9eU1b21EUhOegrCvJYowTIcAUX/AIshMm2JTKo/jPGa5S91V72cl2wueFHQVpSpSe53wwbbvPRHrPhi5t4PDQu0yQQzt6kiuYtfFF7qGueZcXDx2MZO5IjggYyMUuhtNc/De4jgb50kdT7A1jQ6VLBHDFNCVY/M80uVAjI7etaRpRUm2ebVXLJxR3Gj6qfEGjXsEzYkjLIzRnkjsfrXksytHdSw5zscjNev+A9GFtpsrMPkuHJQnuOgNeZ6ppM6+Ib63gheTbMQAqk8U6XKm+U9DLp2lytmSUYnNO/hwRW/b+EdamB22LqAM5Y4q9Y/D7WryEyOiW/OAsh5Na6nsSrUYbyOQHJxjmn7AenWu1g+GWtPMiuYVU9WyTiuksvhGgUNeXZLdwowKLMxePw9Ne9I8pEXGe9O2nFezR/CvSliYPO5JHXfyKgj+FOmg5e/YnPHzClysSzjCLqePiM5qVeG2kc17Qnw00aMLiQOynPLipdT+H2n31oywRxRTAfK64z+NV7O63COdYZSVjxZY8nFNZdvHevTX+Fs/lqVu8uB83HGa5jXvB9/ocAnlAkizhmUfd+tZuNj0aWZYWr7sZamBZhtkv0rIkfyp2V1wc8ZroLRMQyN+IrDvt11JvCY2t19adPVu58xmjTrPlH7Y3QSYGaRyouY2izjIzUDOEBL5GB09a0NMuV2kiNMD7xIzxVtNK55yepPrNvHJFEyAE45FYsUTRbtrsnsK6USwXUixtw4O0j+tVrrTMK0g6A4yKmM3FWY2r6mVaHazKxyW9e1Q6vbSXMK8gyRdD3xUm/y34Gcdqhnu0uZVjI28YJraF1LmRErWsZIimIHfNXrHTZZZhukKe4Ga04LVGC4bIHpWvbLDAu4oB7mqnXtojONLW5G1tDBFG32kSEd8YrNZ8yuf9qrupY+zhEkDt229qoJGx42896wWqubkFycoav2mrfYbIRIPm/i9apyoxG1RliMisy63xor55YHHPI9jW0IcyszKUrand2GpecqnzGI6Yz96m6tAXt0uM/OD684ritG1GWO7VNwXngn+E+1eiIfteiXGRGhCBsHliawrU/ZyNac+dHKXQP2iByeM1dWaIySJkcjINVdSjH2ZCTjHQilt7DZZi4ZyxPvRo43HrckvLpZ9OMWM5/PNcw9tN56tGpJWtYxmN3CkYPPWpbacRzKxUE961hLkWhEkpblWO+8plEilSOCKuNqAubZoI1yT0NXZ4rO4G91APfFZ80kFsT9nXJqbxl01HZrqVnaFyDOMSAYNFV5fNmk3+X1orZepldnXeM0H/CRRyQqWtomwSOgzXpRtNMn8DTDYjA25YZ9cVn22g2tz4NuWkw1w0RYk9c15dca9rMdi9lA7fZ1jIJHalFczQm7HLaneCeNEWMIFJGB3qhGxDAjmnzHMKZ685qfTYPMu49w+UfMfwrvVoxON3lM3RdGLSo7fG1m5emwMpT5RVG5uDPMxxgdhVm0GVrilGyudcXqXUJI9anjpiDAxirCKM89a5ZM3RYt15HtVzB27j3qtEOPrUwJ3ewrFmqEmO1QAapStn2q5cAbMnqaouCRtqogyjISSTUXH41akXsKrFcc1vFmbIyMmo/LMkqoOrEKKe7gdKZA/wDptuSeBIv861imRJnufgPQpPDdmLiVeJACTXUazrMWpWMtnZOJJnUr8vaoWv4JfDkUMTB5GjCqB64rH8I6LceH5Lie/wAkyksCe1Y3dxJJ6s8S8WeHJfD+oospJM2W5rlZvvV6f8V7+31PXoDbsG8tMNjtXmVwMSEV3UZXSuZVdyJThgR2r1fwn4otJNLSG5kxKnGK8nrS0Wd4b5dvfgijE0lUhqKjNwkelancW+o3TOAMYwAa5svHavOIONx259q1YIDKjENl2HABrI/s+4iFyZMlkO/8K82mktD1MO17WLkUpDuPBpvlA89aGYEY9eldV4d8Nm5QXV98sPVUPf3NbX5Ue3VqwjrI6r4aQOuh3KyJ+7aUFc/xAjmujufDunXEyT3RkYR4Cxu/y49MelZcUy2irDZOFXZtYAd+2KleRERmu7hVUfe8yTGfpXmVpt1LxZ4dVqcnI3f7UsbMhBKNycBIxmn2Umm+Uz+UwmkfLFY/mP1rlp/GHhbSx+9u0kcdFgXcwNUz8VI8bdM0Se4bPDSfKKuhTqrWxg7v4T0qMM3EVkR6GQ8VKsd23zGOGP1wMk15X/wm/jjVhtt4bbT4843EZIrD1TWtaWX7PP4hvruc9Y7UcL9TXVyTfUzdOf2j2yQSxj97eeXntwBWbPqmmwF/tGqRKV67pxzXi9rofiPUJRLJFezQsf8AlpKR/Wu00/wDZzRo9zZlJP4lc5rOVJ9ZGkaXVnRS+NPC1qQ0mpxkk9Fy1Rn4leDImObncOv+rNVD8P8ASvLwttGD9Kzb74eWTxMEhQNjsKcYU1vcJUIvY2v+Fq+ChhfPb6mM0n/C1PBDk/6Y6Hp9w157c/DlJdQSHeI7dQN7dyT0ArmfGHgeTw/bC7i3eWr7JFY5256H6GumnRozdrs5qtCcFzHu1v468J3gDW2tqp7B2K/zq491banBJHHdQ3lu64ZAwbIr5StwM8gVvaUbuGYTWtxLBt6urECirg1HWMrGuHTkuZnoetaFNopmcANas2EI6qOwNcNcagkKsigHJ64rq7vxHe3fhua3v5BK648uU/eP1rgZFknJAHGetZYeD15zStJkV7fmbgDjpmtO2le2tRLtCnZxu6ODWVdWphKRg5JGa0rdDPHAsm4xp94djXbPlUUc0Obm1KsN7eQbpnic28h+9iuhtdYSe3GWzuxnB+6alvo1uLZGjASNRjb2rNg8PG5SRrSXZKOQP4WrByp1N9DRRlHbU0JIEk3/ACDJ56VmXUBgKMEUNuxg9DVeG/urS6ENwCsiHGDWhqbb7CN9uUMuc9wfakoyhKzG2mie08tWO6PY56jHFdBYC3dH3R/u2UhiRya561HmoPLlY49RzWzZxutrK6ku20ggdq56m5pHYxg3mT7AuArEEe3rVo2zFlDHBIyjD+IVDawt5wkJ4Iwre3oagvL8pI20nBGAg/hq99ETtuNv5re1iddoYMeoPKmsqx0u7165z/q4c/NJj+VRTKzne5/Cuz0MBbGLAwK3c/ZQutzNLndmM8Q+E7PTfDFvdWUZ86BwZHPVgetWvDziayljc7g0ZwAO/ua6y4iSbTY4pQCjjaw9jXFaJAlj4ilsJJDhW2oueqnvXP7R1INPdGvKovQq3oiMAjcZOeKzZJZreExI/H93Ga0tat1XU2hLYwxwaozlin3BvTjFVDYJMy3eXOScA+lPQMGyM4IqWW3nY7im0VGswgxvAIB5Fb7rQy9SKSSRztVz9KnieMAbvvjrVS9MP2kTxHap649aa0guXBUdBzV8iaJUtS+ZGz8gGPc0VT3bQBiip5A5j0TxJ4lm0G/bSomXy5MruJ6Cs7wTNpdzFqkOozRq+DsLHr9K6+XwBB4n8PyXNyw+2Om9H9DXhF1HdaRqUtux2ywuVP4VrTpqcbLcxqVHB67F+XQr25klNrbO8SSHkDtmnR2F3awzSSQOhI2gkVLYeKtYtI5EguAok+8NtOm8R6ncoUmkVs9flrR8+zM1KF7lBEI6jmtC1GOBVFNzHJ5rQtmwAKxqbHRBF9Adue9TJjIBqFGzx0qRGwea5GdCLkR59QKsIA3sarR4I4qQvgEjrWTNEOuR8uD0HeqjDC1M7l02nr61UdyvFEUDZFOQPlHU1Tl+UYzmpZmOc1UcE966YIxkyI81G6tkFeueKnC/LUlqVF3AGHAkXP51snYzep7D8LLe5CGXUGY9PLDdq9D8VPENCuAgy5Q7QOuaofZYIPDcctuAriIMpHris3wnJd6osz6mSwUkIG6EVhcdlJ83Y+fbu2ure8lW7Vg7EkbvSsO5/wBaa9U+LEUMPiWJYVAXys8V5Xc/6012UXczmQ4qW0LC6TYcHNRUIxWQEdQa3eqMdmek6HP5MWJlzL2rX8Pr/aHiGRZUG1htKnoRXK6PfSSxKAAWHrXV+EGd9beSQY968eceVtnoRlorFXXvC0ejeJ41Q7rJv3ig9V9qt3uuQ2VuXupBFHjiNepp/jq9kg1qWTqI4h5YPQ15Pd3U99cGW4kLOfXt9KulSdf4noa1q7su51N/8Qr1tyafCluh43n5mP8AhXLXeo31+5e5uZZWJ/iY1GsJPapUgz2ruhTp017qOf2dSpub+jeFbmaBLsXCIx5CMM13OmySWieVdQopIxvQcGuSg1e7trC2S3i3uFJ59u1dFoms3Ooxo00SeU77CuMHpyfwrjrc8tXsddKMKb5VudOlk01qXVv3RHNZkdxZacWPyQR5+Z8cmtjw/KXtZITlkLEDntWJregtNclhHuiIKlT0wa5IvWx0yjpc6PTfEFg6KbeXciEAt2FdFBeJMNyuCK4LwzpEWk2UlqdzrI4dw4zuI6flXV2sZdhsTCjpVTai/ddyFG6946OAmSMk1WuvlTGOScZqW2V0j54qK9QmLNNv3TmS94wdbaG0mtQ1u8qmTO5D9wjoTXN/ECdbjwle3Dr8skarz/eB4rqdTM9zc2ltbJlipaQsPlx/jXI+Phu0Gz0wEGS4uAcZ6hfvH6ciqoL30zSrZ0rdTyPRdKu7+5RLe2eQk8EjivQbTwnJa27yX8o3gZEadBV/RzHZvCHKoi9Qtat7fW00cqxyAlhxVV685uy2OWlBQVjz7UGzC47Dj6VgLIoOBLtOeldfLpkyxmSRVKZ55rDurGytrxZZGHB5UetaUJK1mKone6KttYy31xJIQ2EXhuwFayRpBohcLlhUmm6iZtPubaKEC4YH5SPvL7U+1lW60xrbyyj9Mn1oqSk99hQSMe6uLmTTT5QO0elWvCmovbxSGVS/sa0oY1stOeGQBwR19TUUMKQxqiKB3wKTnFwcUhpO/NcZc28d7N5skQznj2q3Hbq6JG6gon3Qe1QSSmPOIycDNIt7Msiqm0hk38DOPas/eaHoaUVnGpO1ACfSrCQiMHZkeuDVCG8keNW+0IGLcgr0HrTW1CaOVA0yhXbAcjj8aycWy7o0UgjAx5Yx6Yqvd6FBd5dAY5cYBHSmx30xdyFSaNe6nBPuK2bK4jnU7QQw6qeopXlHUNGed6lZzWU3lTLhgfzrqtFBFjHW/d6PaavEnnx7jGeCOtNi0mG2QRx7gB0rSdZSikRGNnc2JObW3Fec63M9v4l81ByWxn0Nds8dyVUCcgL0FcmYVuNXu2nG9ojlVbgmootJtlz12H6raDV7ZZ4223Kc+mTXObrmG+SGf5SSN2a1rqHUIbxrhSEDjIQc8VFBdreSrBfWwEgOd9dUXp3Rk9yrr9vcx+W0UnyMO1UNJiSXzYrlzuI4JNdKEinXBjYoOAO1H2S1X7tsOO9CrJR5ROF5XOWurBUK/NnBp8FvtA8sjPoa6gxxn/lgh+opBHGelug+gp+2drMORXOe+yMerrRXQ/Z07xJRS9qHKdu/i9tDlGjsCZWOxcV578T/AA8dOvbTUSebxcuPeu51nw9NPpFz4i2j7REvmJntXjeo63qOtXKS387zbOFB6L9K66Ce6OWs1azFtrRyA+wkUkq7ZemK07W2CzLE0hUEZzmrmp6ZFBaLOsyyE9R3ocnzEQSMNCRV2A5FUgOcVft8BcVnUOiDLKOelWFB69aqx/fxV+NQcdq5ZG6ZIhbGADU6IzdakgRcVKDjisWzREDoF5xVCQjcRV6U7s9az2/1vtTiNoryjjpVSTHStGdcjI6VmyDmuimYzVhnQcVGZNrhh1BzT+SMU+KDzp4oz0dwv5mtloZs90+HWpXPiPT1juflihwv+9XYeIYF0jR57m1Co0aFsCsTw/pC+FtDSeM/JsDMB9KsR6onjKylhgBWHlWJ71ldA7t3T0PnjVtbutd1F7q5+8MqAOwrnLjmQ13vjnQ4NB182sPAKbiK4K4P7w110rN6EzITQB81LSL96ugxZraVcyxThUkx7GvQvCUswu2LMCDXlkMphnV/Q113hq787Vtylgh7ZrjxFK+qOmg7ux2niy3GpahbwsRGzjbvrFm+GOsBS8Vql3HjIaJufyqy0zS+KY0LEquMAmvZdEOIR9K8/wBpKk7I3qKx8+S+Erm1Yi4sLyE+hXpUlp4fiLHzYrkY79AK9/1WQ+U/Ncjq7E2eM9Kl4qb0NIbHC/2VaJJFBbSeYijccNnB9K1UsxawsyjnbxVG1t1srySRBiOQ5Psa6KCMToRjORxQ5N9TrpWauy14WGy1BK5Nb1ykDYLYAbg1zel6zHYW727w5uI87UPG8+ma0I759Rs3ju7FrK56gBtysPUGpt1KerHJatHchUO5M1uROUGduMVh2E7xXAilyT2J7iuiiQMKRM9NyaK6ZyFIqy6eZFyKrxwheatqflxWsb2szjnZPQyJ1kSVVjIUEHJPYV4N448RnUfFzm2nMltZgxRFeB7mvoO8AJK46ivmFre3bWbq2mDCT7QwB7EZ6V04WKXM2Y4mbaikJ/bFwP8Alo3505dbuQf9Yfzqzqmjw2sTyxZwCowT6is5LOP727gdR3zXQo02r2Od86NIa7JNC0E8j+W3PB6Gl+2wTMpm2ybf4sYJqlBZRTFkBKy/wg9DSi1TaTjBBqXGC2KTl1OkEcM0iXEDPDIcfdPFTNG9k+3GS3Oais1T91x6d6PFhFvZmSJnV1KrkHpXIk5z5bmt7RuJczMzRoQQC/cVp6dbLc3YjY4+Un8q5GKTMcBRmeQAM5J4FdZp8/lyRTpz60VYciHB82pAkwnuYkk/cwqSDIBndVS9a3s77zLbLKOh7EH1rchtrWCGZmMm3dldvO1T1FYV4EW8kSyEjhxgZHBqYO7LexdgSxi0qRzMDcE5UN2FUtPEdzNJLcsI4VHyg/xH2qxdWbJaRrJED5a5xms+SS3juYkjLPCSCyEVUbO9hPQtsQc5TY+dpIPFamlQvHdxuXJEiEHn06VBcTjUZALKLyQnfGD9K2LCFolVpsbwNoA6AVlJ2RSRtRyJb2krtjhc8+tY7ayN/AjP/AqyfFWp7bE2UbfPOfmA7LXD280ulXJuEQOvRkcZGK0pYfnje+plOo0z1lbxXBV12MOTzVCWG2mmeV9uVQkHHU0tkyvIDtADRKwFOc7J42GAQwrna5WarU5w6mxOPszbjxkg5qhNd5kJNuc9+K7bUkd9QhiQjIBfgdzWfcukchAOXDfOzDj8K0jUXYTic+ur3KQmNbU4PQ7elV21e65BhIP0roJ7kKq7VJJ44qtsa46H8j0rRSj2Iafcw31uaM7XjAJ5GRUZ1e6cZRCR9Kt3loJpmLnpFlfrVGJwiEMcba6EoWukR7w06hfMc7Goq4RBKquG6jnBoovHsK3meuTeJrSLRJdJuGUSuhi2d68R8QeGtT0BxJcQFbaZv3b44rd8T6vHZeM4bx4t4UiRlz1zVnxz4xn8U6dZ20FqYLSIbmJ5JNdFK8bX2Zz1VzLTc41EmYKVYtSzSzHEbkj2zWjYWieUN0xGeelZ96yCYkNnHercoyehhCnJO8iNTjGTVqOQ4wKz95c8DitC3XCis6isjpi+hchBrStzlfeqEJqyuQeO9cczeBoK/oamXOQc1ViXNTbypweRWDRurMSVTg4zVEId2TWmWG3GKpyjnimmU0VJzxtFUnXB5q7KOc1VcDv1reBnJEOBninxSCC5ikYcI4J/A0AY5poQyyJGo+ZyAK1RDR9DaRrMXijRY7W0OQUCufTir1tYQeDdMkccQj5iT2rG+HWlyeHNOxcrjzCG3Guj8VyDVtFuLS1wzyJt45xUWRm781ktD5+8ba7F4g8QS3cHMYXaD61ws/Mpro9X0ibQ7+Szn+8Bmubl5lauuiuxnPsMpB96loX71bmbEP3q6bwiD9trmj96un8IHbe5IyKzrP3Dowq/eHVWuW8UpXtWkL+5HHavFbN9/ilTjHIr23Sz+4H0rxK3xHXV3ZW1Q4R65TWF3W4FdTqn3WNc1rBKWoOAcVz9Rx2MPbAtsyuhJIx0qPTboxI8TcMnrVjT5WumPmQ7dvc1T1ZVjnEkPBKlSB69jWsHrY3hKzMfU9fsrHUFE2ZZM5KrzitGx8bF5YkktJHhAwMKciuPi0+eCXzJoW+0MxLO4yR6V1OmJc3Mw2zKrAdOB+NdkowSsjWmpT1bsdLb+JdJ1CWOOOQx3GcKsgxn2rprG6EgwDyOCK5Sfw2t6g864Ut1ygGc/WtDSYpNPlKS+dIOgkPIrlk4rYbT2Z2sJBQZNJJKF4FZltfB3Krnj1FPkdpTgUe0utDl9lrqSM/mHPvXzp4igax8Yao0cZcRTs2QM7frXuWv6/aeGtKa8uWBKAiOPPMj9hXk+hWs19qV/fajbuXuh5nmA/KA3r6g/wBK7cM+SLnLY566Umoozrm4+26St0qfxK7J9ODWVcSxm5jnC4XcCy+lXo0DPdRQKxiy2z5ugBqncQPGqs64VhwexraOjJrU3GxLKWhummiIaNuQaiD7nCr35aoI0IgLjIUHHWprfAOaJKxitzfs8kx49qm8TKJLFg3d0zUdkMOmfUUnih9tix/6arzXNC7qKxq/hMmRPsmnDZGNznAb2qzol48ZeJwWjRtpc9jVtoor3Q45dvzJgkioNAhLz3lvkY8zcQe4NatpwdxWs1Y6i1ccg9HUrWe9mttDHKsriZJMMMZwPUVJbv5ErQSfKVOVz3FaS7XHQGuLY2uYk0lzM0ssu8oTtQuuM1UaFFtiEgbz+8hHA9q6K7tDdBFLsFzkj1ojtYol2hePempg0UtHhkitt8o+Y8A+tS6pq8OlW4eTLO/3FHc1akYKvoBXN3o/t7X7W1t2zFAQXcdBV04qcry2Ik7Ky3KN5baiEXVL6Pasr4x/dFOvbON7EMATvUnArrfFNmsPh1t7jgjaDWB5LHTInJwMHJH0rZVLpSQuXozeszslRfS3SpZhmSP/AHx/OoYD/pQx2gWrDjMsX++v865JvVsuK0LmtA2l/a3QHysvlt6A9RVEW/mXzXAaN4Wbeefun0IrodSjSXMUyb0YciuWu7P7FIuGLQSnaGPVT6Gog7lNPcjZYZNQk4BiZhjHr3xULTRyXzSQRBQAVCr39z6VcW2W1AIJdyOWP9KYQIgxwFz1IFWmKxgX0DyzW+w8lDms65smRW3ZDCugnhAa3GdrMmc+lZGovM6bQAxBxkV1U5O6Rk0rXM1UcKApBFFM+zTHkN+VFdNjOyKut3VzrGrzXckZUHhRjsOlX9OaTAjdMx4xg9quPEpAbcoz0FC2zI3zcZ9DTnUurGUIa3LqWSRJsZjhh8u2svUdOi2hkU571ovNLbKFySPWqTThskk89q548ydzZuNrMxHgMMgXsavwKCoFPk8tuGH406JQoODW85XRlFJMljXacVbXpVZSDirEZzxXNI2RbhGTVraNvPWqsOQcdKtAAjrWDN0RO4UYqrK67c5zVmdRtxms6ZSvQ5pxWo27EbSZJqtIeOvNJI5XioHm7V1RiZOSJQy7OTT7GVf7WtCSAomX+dUyffihB84xkHNaKJDdz6h1GeK48OBLfDSNGAm3rnFZ/hGOXTrGRNRyJic/P6VV+GMck+jo94xZx90N2FavxEUQ+GrqS3JWZU+Qr1zWSXUm6T5DxL4lXEV14vuHhYMoQDiuKh0a/viz29tI6juBxVuNppp2a4LFyfnLda7/AEPUYRG1tFjCAAFehrSVV0lpqOMFJ6nltzpt3aDM8LKM9SKqqMvgCvQdTmilvJLOVv3UjY5HSon8FpYIt5DL9oUclcdBWkcUuW8iZUddDhzbT/e8p8eu010PhMH7ZiuwsLq3khaNkUBFyQV5AqgsGn29959u6ox6pms5YjnTi0bUIKnPmuXNMUN4pUe9e36cuIBj0rxeyRItUS9DBh6A17Bod7DeWgeJweOmeRXnVb3NajTvYZqS/IfrXPasF8pd1dDqTfIfrXPazt+zoTjINc+7KjsZlzcCOBRHADnqR6Viazd2tvZhnOZm+6g9a1G1EsJIo1VmjXJG4VwGrXUkV4yeS32lzmRXOCi+3aumhSc5WYVZ8kbmtZ3AvHHmn5unvUtxaC2uLW4ERZVlxIBzlTXGm9ubnVlmiVI5k5yrZ3KOxrr4NakBCSw4mwGMe4bl/CumpQdNprUdHEcys9D0LTfsrRlYXztHIPpWkjRxJvLA56A15vb3141wJImEXsa1hqyQIGvbyNcfwhv6VyOm7m/Ou515kJcso61X1HWoNMjSPBlupOIrdD8zn+g965m91rW57fGi6TPIDHv+0SjauPUDuar6Za3NprEV8skkt1Jbhru2u1/ebSwGY26fhVwotLmbMatdbRNWLwZJr+tnU/Ek0NzaxoBFaRSfKrdxx1x3qr4/trLQ7K1ayuFhhaJofsidCOxB9ua6fxVqP2bwlc/2fHFAoXEkjRHaV79OfxrybxL4xTV/DGmaTHYBZ7cAGYnJk/3fb61rSU6lpN6HHTbdQ5nbssHby1bewRWD/Mv0FW9Ks4HuoXeNjBJOsPmz/dQ5+Yj14rTm0Kz/ALEM7My6jFGCqKOGJ/h+tXtK0NSbOTUC884ULDZqp2IfU4713QqR5WzXFS95JnUy/DzStSjljs3NsgfKhDuyP7341jyfDq2tpvK+0T5X7wAzj6109va63p8RClYYpGwDt+Zh/Q0jxLd23/Ey1R4UBIZQpDMO3I9K891ZOTV9CuS6ukYA8M20cnF4cL145pt54b0/VFa3nuJBuw2V9q6C98OTRW0M1jcsYSM5mXJkH1HSs4aRewhjDmVtoJXPIzWT54vmTGlFqzRStfCFvZ2zQpcu0JGCGplr4Ut4r37RDPIHC7WH96gXlzZzFLhJIz02uKutexwI0q5LsMc9qh1Kl99xqMVuTSeHYJo8SPk9RzyKqroMVvOu24mwT06iorbUzv35JrWEsbg3GWyRkjtUNyQ9OoDTAFJ8zkdPeqs2nMxwH2k9/SrC3iE5xmrgaG5ALoevQVPNIFbqc5ceEZL3PnanIEJ5VMDIq7p+gW+jR7LaMf7xOSfxq7I4EhOMUsGJ8xvkoORV+2na19CeWN+axQ1XSTrlokU0jxxq2cAdarP4ZR7cQrPIqgYDDtWxekQgIpbHqaggnYnapOD156UKpK242luVodFYSl0lzhQuMdh3qf8AseVpEYTL8rA4PGcVeRhApZSSx45qIXBJBxnJpOTY9OhBrF3Ol7AJVMMAGWbHBNZurXEEloY4pVdmYH/dA711L28eo221lHIxg9DXE63oUunT5Z2+yscZ7Iff2qqdmyHKyJpJ0aGKXggjAHrVe5ie5m8mORUIQvhuh9qb9hiTaRLKQP4T0psk6IZpgR8qbFPr61rG19Aexhakzx3DK1x5rBeWzjB9BVNJQE4kBbvnrWg8FrO8jMeWHFYbRCCcsC20dq7IWloZO6JpA28nf+XFFJ9oHfd+Aoq9SLmlc2iveyG2UsqqMVPa6PPcDEpKSMMpnvVnw5cxf2jcxSEbv4VPeumhs3F4H3ZUngelYVJyi7MdNJq5xs1ncKjRTIQyjPNZrxbSQ3pxXbXqmW6unYfKPkX3rldTTynG1eBV05ETsZLKDxUsIyQAc1G6lMsTjPQVJY587gZrd7GKepMvBIPWrEbEH3qu+fNORg1NFzXPJHTEvo4I5qdnCLkniqaEr1qpqNyY5kTJA25rNQ5noac1kaDyoy/eFV5SNp71l/bgpAJNL9uUc7jWiotEuomEynPQj6ioPJeQ4VST7Vt6ZerPbXUGImXg5kXJH0qlbXcQm2rhHJx161onJdCXZlQWko6xMPwqfT4AdXtEZeDMoIP1rpVSHyS8k2HAyFPeucurx7e9juFQFlcNuHtRCbk7Dasrn0ddomgaELqzUBkQHb68VDoV0fFWltPeoAhONlVvBt6/izRInnXEYGCvrU3ii7h8HabLPb7eFz5QPJ9wKmzIur26nh/juCKw8W3sNuAiADgU3Q7qGKKNwR0w2OorC1rV5db1e4vpV2mQ9KzI5J4JQ8ZYDPbvW7o80bMSnyu53WtvZzxowTe56NGeQfeoLTUb+1sohLMGhlJUf3k+tYlqkksplZwy46A4IrTtnjW9gWYcrywJ4NYOHKuV6milfUp30si3reXM5DDBK8Zq/ZaS11GGVTg9STzVLU/LudXmey5jB4AqymqXekw7XhkRidqs6/Jn8O9VySaSiK6TuzoNM0qFLuIPLMRnlO5r0WDU9D8PbeW8+QYwOcfX0rx2S88RNNFGtzHG8g3AQrhwp71rxR3YtVEsAlkZxttpJhvYf3nJ559BUTw11dsXtXe1j0i+1O/vFC2turif/VbT0H941werawml6klpdzzXVxN8hSIYCj69zV7+3dQstZyjwx2aRBGZZBnOOcDsBTZ9R0a3iS6vLqBUIPlvtDsf90dqyhQ5d43N5VF9l2ILjUdMs9GWAxT21+zliY1LeYo6HNcJrmpTXMpaaJMhivmD77n/AGq0bjW53uru6e1vhbKuxAibQU92/h/CubuGtnvjsieODGdudxX2yetd9Kio6nPKtz+6jU0DTf7QaSAsY5ZGSMMeNpY8V0Gr6BsnmtflW4gbbNOW+Yt2Ga5nQtRazvQHIUTYKO3GCK6y61B1vXvnVJIrgKJJM5XcPX3rKu5xloXBQkr3OXKXOlT+ZqBnkteixibY0nuPau70rSo9U0iK7S1tYYW+5NGpBkB4IJOcMvX3rN8Q2ulX9pBNZs8slxcxqY5BlkAHzAHsD6V3K6nbWXhmQRahZ4swFjjAyyBhjaB3NZ1az5VZamUY6t30OP03xG+i3GqXFzrTahYaawhtoccXDH37AVv6Tf2s8dprRkkWS5ZtyythQx+6gP8AWvOpNNRpHsp5Ps8uoT7kjOP3WORuHbP9a2HuF8NW0UksbKhhRgpYF1lA6FT/AA981rUoRmrxWoQrSg9R/iDVdZumn+0zSWkCsVSEnDHBwcf3lrB0GIXGpSXGA6QjC+xPSqF5rN7rk8t1egTSn5Q4O0Jn0FbnhK3SGGRjlmlYKcDpiiqvZ0mdOGs5Kx2FlpscrW8Up2KredJOy5Ce5rYkZLBF8qeWdZHyJ3AQ/h7VgQahqH9qTCMRi1BCBmGcnvxVXXfD+u65rUKJcJb2EADLcGTO4nrjH5YrlpU21aTsbV5pTUrXOmvNQu5I5XvboWsEDjyrkHIdTwAw7H3p1onn232a5tnRhkPdNyGz0KeuRUJ0+KGeK1kuGuVSMeYsmApGPT1qZNXttPgMmmqZIw4jjiHKgDtz396yceb3UtS5NU1dl6yub20Mlv58txaqnCgDnjtmqUl7qIndbbTG2PltxfsOuD2I9Kwp9Vi1S7Sa5ufMFtIWlFs2AGPAT3x+tdFokVvLCn2SVdiPuVM889jVOEoJc6MeeNT4dDIu/EMWoXX9mSs6uyZikMQbfjuD6e1Zd4fsjxW1/FNiUEie3Usp9MjtXSX/AIW0me/FxJpdxDMrF90EpVc56gdq242CxhtzhEHClf1PrTqVKe6QUqcrWZwUOmXEbsdjkIMuCMMB64qyuoorrEB8vQj1FdgkcE+pWl684XaTCv8AtFq8x1ifUbDxLfxT20k1vFN5RmiiPf7v41nGi6mqFVnCDOjyN4xjHUVYi1ICVVXgA4x6mucXUs4A7fLz1pwZzjjKnkMDWDptbjTTOrlxINwCjPUe9Swutqm4jPqe1YP9ohdqqQQPerj3AuIlZdx9QKhpoFroaDf6anIJccHPGaWKCOFN5Bx2AqvDMsKBn4ZhgrVmORZozjjaM49aQ3uSRKJoiG5I6mmx2pWcBsYzyaLaTY7SMGTIzg1PHdIZeVAz3zTE/IuSqsKoI/kGc/hTb+3j1DTJYZZFKuhGKiaQvKGYs275eB0qeRCsS7QAB3qVuNrQ8vn1ICBolJzGfLc/TtWXdTO8SgHIJ5x0+lLrUbwXOoIowwnYgVlxI7QDa3zYyRmvXhSSV0c/M27M0Z2SFoicA+hqndjLdvmORiqt5BdyqrmTdtotmeZlaU/dGDWippLmuS5tuxoRWbSRhhzRV+CQwxBdgOeeBRWLkyuVGDdNtnE0UrCZeQw711WleLJpLFYmjP2kfKXPpXBW100ko34NdrpNvH5Ecx2nJ/OumtBWszipVHfQ2FulWImQ8Hrn1rmNRn3Sk7vlzkVsarII7Y7UwO1crdM74GePQVlCN2aTloNuZfMwc5x3qaxO24UnnmqqQOSPerVpD5c+Cea1lsZwvfU02RJSzn1pY2jjPrVPe+5gDxmpYlJOTXLJM7o6ItNJkjbVLUrUXVvuPDIfvZ6Cr0S46nNLPAk8DREcMPWphLlki5RurHI+SNxXe2AcZBp3kZXAkbiprrSbyJmKYZRzuB61Q/0kDg/ka9Ne9qmcMnyuzRfs0ZJyv2hk3Dqac0TRxRXSNmSKTEh/HrUFpdSQuDNHv9Cak+0MZGaNWwOuRwR6Gk00xppo6S91c3VvHcrarHEAFZ9vG761hXF5587FtuSe1RLPJJZPCJnEatzF/CM96tS6TBAYkEyySMAWA9++ayVOMDVybOl0bxlreg6WLXT77yI87lAUE11Ol6dqvj5bvUby5aVcbPMxgMfRR6V5dZRWq6pHDeNL9lz87x88V7T4Y8ceF9D0j7FHeFY4x8u5ME1nONthq29jxbWtMOkazdWJOfKbFV7EMztExBjzn3re1aJvEninULmzBeN3yuO9R2+jxaVcxpqFw1vNIjPkJuVfQH1JrZSTVr6hKEvitoZrQFZCUYIoONx+7n0z61Znurhkja5spDCg2tLH/jWloWq31xDLpsGn2e5cuHmUhcfTua0IvD17awmZb8W91KdzxoMxKPTBqXKMH7xCvJaHNWd4ogcrP5UWcNM+N+PRQO/vVy31F4LWYWaXtxHIu4faQCqv2cZrTn0eaFEm1LQo7uIMD59m21j9Vq/LPoGt3Hni6nSVeEsZj5aKPQVftFa6JtJPQ5bw3p2v69rFy1hLtnRf380hBKjp/nFdJceBdR0y5h1ea7l1HYQxSKJi59qpaho1/Ywxz6FA0VzktLLbzDBXsMd63fCUepXt4134n1XUYXtirQQD5VkH1H8q0UoyjcmNlpJanBx6NqTTyarfaddvp6Sb7j+ElM812ulReF9U1YT/ANi31rYQx+ZFPcNtihA5H1yeK7XUvDM99qUlxNfRzaLGiyJZoQr3DAZCuc8DNYOkf2gZb1/Eeo6SLadgY7YzgrHg8KFA6UnUhymU171omfret6vr2mXFrp2mGzs5U3TPLgNIg6bR2BrzqG0uJA0cBTdN8hViM8fyHvXp2qvJLb3+rNdGNUTy49vQgcAYrzZz5IR/ICunzOZG4cdxWFCrzt22PQdBU6dw1BG+zGzt7VpvJUGa4VSee2PQVtabHq+iWJjkso7u0lGXiPY464/rWto8Udlp0zW+5GuE3txuRx2Gewqne3E93dLFBchbYrlyByx7j6UTrKT5baI5owcdbkGn67Y6ZqFteJps/kJJ++t5TlCp64966MJ4MH7zTH1OaUz+eymAgy+iEkcBTVHwxoVze6rG+oSp9mV8LEcZIPcmu5udMsZLedbFCqwco4HU98Vx4nFxpOy6m9Kk56s85ufCl3q9483/AB5Qht379t07k9/XNYesaNLZ6hdJeSyXE0Kq6mRyxZP/AK1euRRoFzO299u4tIMsB7V59dSS+JNde502Ly7O0Hl7ZjjzMnkCtsPiZTu3siKlKN7dTjlwYVWMA7nzjnOK7zQ4jY6eCFwW+cKOdvtmud1fSZdK1ZbePG4L5kZB6DrXUkG3sIIpJD8kWScd6eKnzxSXU7cPT5E32M7SPEyadqc5uV89Q5coxxtBPrW/J4yiv2A0Sxto5JGwqzSD5T3YCuAnvdOezu8RSvdSjZlh8oIP3ge30qXw8iW2mX13BmfUGHkwwqudgPVya29hFq/U4lWnzW3R2tpd6kdWa3jMc0EcZEswILSP3I/lWPPJq9zpV7Elu6yvJstokIURJ3J9zXKWOrXmh3LxSxuquw80H7xA7CtGw1CfWfEv2yGLEcK7zF5mMgf1rSNJxd0ZTq+0dmRW+gazp5DtdW1oM5IkuFHPqR61raTFa6ZIbm8167eJG+Y2cbMM/wC90rA1C4itL51WykaaRt+675IyewrUv7y4h1CGzgtBNElsEnhA2oWPJI/TmtHFy3M4uMTsdO1iyvyZLbxNq8YR8AzFf5Y6VcurzxOl4r22rQXlvINyxuoVseo9a80t0tIdbtXu7J4LInMimXIIx6100sGqX+gbjJbafYRTE252EMQeh3dgawlSUWdMKkeTXc6GSHXbu3xeXEbyOuyaKIhfKIIKuvuPaneLNZ1bR9EE2nXJBEgjuJWVW528Hn19e1XfDlpNYWMFtqIT9+mYZA+4Me6k+tVfF/hy5uZImVfJhuGSG7VfmUxg5EnsR0rONb95ZrQJUVKndPUxdCTTNM0LTW8QgM+sySOHckNCP4ZD7ZqCREgnlt7e5juBG5TdG+78fp71F4o0jWfEq3Wv2NiRolinkwNnH7pOCQO/PNaPwx0iGbStR1ueBJPJYRRqw4xjLGnWpRceZ7mVOo1KxnIk6kExt+Vatk7RrtYkF+g9a1te08WTRT2v/HlOgkjPXHtWaxV0XZkOvOa8ycXsegloLI0nm5OevWrtm0hkU84qrFKJYRlckH8RVxZVhgz07gD1rFh5FyV2dBsOdpwcdqiRHfgA+hHrSWblmG8Ha3b3q4hji3EAgjpU3G9DUtdy24UEEqMHHakiuFjSNJSQHPU+tU7S4KsQ3JbnNVdcuCjQqpyxcFfaiKuyZKyOG8RlT4xuIURSu8SHceMYrAu9Pu4A8sIDIxPA7Ctjx5byprjXkHKPErH64rC0zX3U+TKcp6NXsQT5E4nM2k7MmtG/cLzl/wCIVVsHBlfON2/oTgVs6lYI1mt/Z5BHLYrmmby5lkzwx5+tXBKSdgleLR1CeUVB2ZB6cniiqUF2hiBy591OBRXO07mlyKfSrCDwRp+oxTI13JMRKgPIHvVrSLhWtgm7BByBWVYWRvNIkijZt+8YHbNammaPLbf685rqqzXV6nCo2tYdrkkn2dUR+WOBXIzT3MEzRs/I613Wq2sUgQxA4XHWsiTwxFPK0zSsAx6UqNWEdJBOLaujGsHmlUv5h4raskUx+eSc9Oas2mk2ttEQhJ7HNSrDGqyQj7oqKlaMnoVTi7alRWVvu45p0LMd4cYweKkjs40YjOD2qSWMRQk+prBtHTCTY5Djqciia4WEKSDlulV1kB6dqW4PmWsi4BJU4BpRinLU1voUL/UfMzCuYx/ET3HtWcmnJLbyTRSp+75dWYA49vWq0haTBkO4rwMinhM8bcZ6YU16MYcqsjjlLmeor24jgSYsCGONoPIq9Dcm1h3pGGhb5Dxy1Q/ZoktRJNDPIc/KRwtV57x2CL8qog+VR2qrcwl7ppRfIhdYA8cg20jW6C6RdzKjA8E9BVC3v2/vYqaWO4m2yFigb7ue9ZcrT1NVJNaE4liSIqoA21p2XhfV9U0aXUo4mW3BxHkcyH29vesVLOWNlZnDAc49a6Gx8S3cU0cf2qUEYVUB+UD0AqZaK8dRxeuonh6CWG1uULMkol2sB16VekhuGkysjyMvPPOKlBVrqZo22ySYLxY+Yt61Zvz9gsBCDiV/vHvXn1ajdS66nvYSMXSsxYNXk8vybpUHYS7ASPrV+K8tLi3NukwZS2Du4bPbBNc4wZwvzKu7Aye1aGl6FHLcebd3SRoh4BOSx9vapk1a7MsRhoL4ToY5nhjRLfEjq+Ac8nNVtW0Sz1SKNdRiJ8lCS8WF2n3PeppY4Bd29tYPKsb4Mp4wg9RV630+e4e9tyGcwSfNkjLj1NZRrcjTTPPnR01PMIbfSfLtYLV5Zbt7oxyKGZWKZ4IrobPT7e61CW1sr/UVtoM75ftB69sD9K6VfD8UV+93PDC94MELEm3CZ6VgeG9G1uHxXftLaSi1kVtxWPKvz8oH0r0frMZp2drHJ7NrdE1x4Je8vYwdRv3j6mGSQtn8fSpzoekadeLDa20Dyqm7JG4g55PPpXX3gNpZTCKOTzdm0t/EBj9K4LSUurjUpb29tTau6hIlBOAB3rm9tOcG29jalTippWJPEb+VokVqSsaTSZZj0HpXJ2Fg95qTT3MgmtLcZeR+QPw71o+JrpGvdshaRFzlFOOf8Kq6VHczTwxWsJcSYDKK3oL2dK514m0lympC97fSrbW8DrZjhGHGeehFdz4d8NWVpEk2qiPzDwq46+1afhnR2tr0i9RGnC7vKQZSL03Huaua7qm2N7BbaGYMu5WHBVh3JrzqmIdSTjexgopbK5zN3c6XLfpZ6ZbfZ0TcrPHHgsB2ya6eyurN9OtobASbQpFxvXvj7v1rN0rSEmBN4j7ZR1A6E9D7Cr2nGG1uWsxKQEUtMrDl2HHB+lYVJ3g11NXFRascR4y1S90fSsWUzxyB9gdRyEPrVXR722n8KWoEZXLky5HLN3bP1rqtZis57Sc3SKIXyNp6gH1rBihjitba2iCmCFOOMYBP863o106HI1rccKV6vN0OO10RHxIonldlGwDJzgVratfx+U7RyfKvHTPGOK5zUibjWriMqMNPsEh7DNW9cFvHe2VrA7pKfkbb83HqR716qpc3L5GdSqoJ+Y7SNNuJLx2lt08lgpyw4Yn0qNtdFne3ED2Uccit5YFsAoI9/U1Ip1iC1/cSw3EQbywIn5B9MdqpixdmEn9luz5zujlzzmuhPqzlU3G3Kytq8l3qxjkNsFihGAq8t+NR3elrZ6VbajbTSRyyMUMJBDD3rXtU1ZN62WnhMkklmyfepodM1jUNjS3dvEScBWGWH4Ue1tuRKnzNye5gXD32r2lpE0ErTW4KCVuMr1GSamezufLVdR1XAx/qkYu2B9KuajpV3FfWdsL0TvOSGUnaBj+lbsNvDomn3bQ2G8MrFjkHt69hTlWSt5kKmncp6Hp8Jjja00p7pR8/m374i9iF712LNq19avHcanGEjTH2a2tlVPpjuKz9JMUej26zO0im2XGOmDz17YqhceL7fT98dqpnmBxuHT864ak6tSXLFHTCnFam/LoUjqifapZIImEkUkZ2lT6gdCPatb/Tr/S5omuf34Qo5X7sq46j0/xrypPFXiBtQknimJXvGF/dgemK7/w14mhvYpobtPs13sByDx9R/hRKE4JX1Ki9dh1toEus/DS3lnuL6J9PWW1FvbHHmZPG8enrU3w4tbq18M6rpcyHzY7jIAB+YMOorr/D8EUtwbtJ2SW4TZPH/A6juF9a3ft1rZERQRxoeAAFwSe1djfPCxyqm+d2PPtZu3h+GLLPCy3KyG0SN1wxYnjFcrFcWVlM2nW11JdyQRK7gqdynHzL74rp/G2rNqXiSSQlTp/h2IXEwJwJJz91fqK43w5a2HjXVtTvbpZra/eUOht32bQRisXSjyPm2LjVldJFy7kaEb1YgZ+YD+dT2d6JF8otyehNMv8AT3093sJpzKUXZvI5I7Z96ybQ+X8zHkdvU150ox6HZfqdZHMltCQJGYscgntT7e6UOGYsw7g81jh/tEKlWwQMn39qmgDkgAnP06VhYr1OotdodpBJuU8gEdKnuIIL4M237gyvHJFZVncIjrDkneMA+lXY5Wtp1yVyeD7ip2YnqcH4yguG1FIo/wDUvGK4W6sGjugIlPHXAr1XxypMNte25UmNijqPQ964O4vYwx4G6vUw1RqKsYTim9TV00sugXKP129Ca4eR3DsnOM8V0sU8z2jRoOGFZE1ttIVs7ia3ouzdyKqukV41utg2I+P9mitdT5SKqsAMdKK09ouxHL5lzwy/k2zuf79bMswl/i2nNc7oks5tmG392X4OOprRaWVSynClRkg1yVotzYRjeJJO5MZYk7s4p8b/ALoAtwD61TL71G6YDdyOagaSIMAJt24VCg9iuVJGjmJXDKe/IqEOokdsdelVYJ4WA+Y578U4T/MMIxA68U+RglFFrzUwMqSR7Us7+bbNlcDNVJrzy1GIiCR1Peqxu5ZV2seKFTZUXFbEoIHApDIck1Gue/FOH1qralc1zKvbSUMXiyUPJUdqpC4uI8csPTNdCyg1TuIEkHzDHuK6qda6tIwnDrEqSajdS2qQyOdi9BVMpn71PL4kKgbgDwasxWTzoXBC+inqa20jqZ6y0IontoVB2fODnJ5q0+pi4A3AA9/Q1C+mOqguSCTgCmTxx28YTAJPJPelaMilzRQ6S5YgKD+tEMMk00YjLF859hVeIKG3E8Vp2ck1xMkNrGzyn7qouSaUlyrQcfeOr0K4knja4JwU/dk45JHvT7qKa/uW8tWcJyTV/SNI/s+wQ6jMgkuX3bIznb7H0NbU1vYWsZT7VGjBgCg9+ma8WtO1VtanuUa3LSUTmPsBijUsSZDwVI4HpzV6Ge0tVmtzbvJdbNuH4APqD610T6ZBBaiWFxJle45BPriuY1K4EUkZaMbi3+sB6j+7ipp1Od2ZEry965Z0bUJ3me2dowzr1I7LXXT3Z0/xIZB8qXEYIb0JFcJpkV88s17aIJHU+WQqZyp712+vNbT6DFepIpkgXaSD0I9axxMFzJIi92bOkQQ6kUvJpwZgDESBjJB710jPbadZmVm2qvTHevPvCV7Fr8VhI/mRNbBzL5YwrHPBJ9cVo6xepcXxRp2SMEBSBkZ9/asZ0m6lnuckr7Iztcv5GeSfzmVWkOGzjB9KypQiFp23gFCWX3PermoOlyyvKBuIAJz1A/nWPf3Z+wzsFJyTx7V0JbRR0UI/aOJu5JrzUH2ECOVtpY9xXaeErKOLBjfbPI/lL/sL1LVxGnw/aL75ZBkqW46JXUadeS29pI0Skt5ZTd/dHeu/E35FBFJc2p6DqmrW+k2n2TTGDyTcNJnPPrms2zkl1S48h8RQqQsj55fHRR7VjxGTy7a6WONrfKqr55I74Hc11fhrQLK986/cOlrkgITls+teXycit1JbUY3ZLZoLS9uLFHcQgqV3nOAR0J9KivLL7Ld3d4zggbQrr0TNatzYwxJK+nxcxEAzTtkPjtWLMZ7rT5Lu8BiSGUCK3U87+xY96UUnuyIvm1eiMe4gl1m9MDF0skI8xmGC5Has2/mSOafjZHtyD2IHStyU3yWs15LJ8kjBpGH8hXLasJEgnkPPykYPetaS99R6G9KXMm0jkVE1zqEStuMUsxZeOvNTJpF+uvS3nlpPEGOC527h6D0rV8CQWz+Jrf7SPMiCtuH9w16DPa6bPdPCiMpUZATgketd9fG/V5cqRz1qKna7PJb1bzSdLuTFEITcS/MYjkRr6fX3qXwtLFaW++V3864k2xIf4vxrudZ8PxXmbVGYRyYBB6kZqhF4It/EWtm2S4uLUWiBF8uMbOOwPY1dPHUqtN8zscs8POEuZD0LvdSJuCyHJfBAwPWs28vVXT5JLMxSqGCxxkZLMOvvXW6f8G7Vnd316+2vwyhQCfxo1r4Z6R4Y8PXN9aXNw1ymAJZD0BPOB61jGthubSVx3k3axwGlWMsF02p3Esa3D53Qt0QHr+NLqOoeZJLaIsj2zncVQENJ9T6V2Xg7wzYTLNdamrXELtmMzEgqR/Ot2z8PWt/bX9w8KxvdZSEKP9XGOmPrVVcZCE7tbG0aCSseXQWt7rVso3LZ2SsIsIOPbNV7vSreKQpY3Al28MrrtYEdceo969KutBt9N0YQpGZJZGOMnAUgd64sLENPkldNsivgMf7v171UMUpq8djanSSI9KsmNhJ5MQd5DsYqMsPXA/rVm800RTI1uyrIYu3XI659yK6DwtaxDSZZn+W6CMwAP3lPQGsTU9QEFlZ5YNLFIX3KMYUn7p96hVJOo0jRpX5TtPAOq3MkpNwqOqptU56HpWt4lvovDul3OvXEsbiMFYIwckynp+XWuL8PJ/Z+ptPbswimmVpR1GD93H1NT+MrCTXfEdjoss8kemOpuB5YyS+eQa7oVE1e+nU8+qpU5NI4S20TUvE2nNqNhcNJK82L5JJMAuTkN7ivQrsTaZpmlSJHbtqgYFlVQm9Bw/1wAKzr3w7e+FY5P+Ed3K0oBktZyHWUexP8QrH0JJp7X7bqAma9EjqDIx+RfQDtWVaqpR5k9ERRpvms1qaV4XlnklkYuztnceuayZlJnYenzc1tMuRjt2rMvVMM0U+3K/dYe1efB3O9qxNp4ZQw4K9jmtW3fLEBgc9qyRdBFASMLnrj0qaC8KkHHP0qJJvUnc0PnafLAKAQAK3mIa0RmUZx3rIgmgkVZGj+br14FLLeCZun4egrMe+xPdWsNzCA2dzAqy+tebapo8lmZHZSAG4PqK9FQlgFDMc9x2qK6iglTyrqESxMDkdCBW9Gq6bIlFNHlbaiYAI1PFSWwN1IrMCQK7S58JaROR5WUHYlqmt/CllChY3D4xwR2rueIp203Of2cr6nKhF7ISOxoroX8P25bK37gdhtFFR7VdyuV9jkbTT5Ut4x9pIQ/NgHpU7QI8heWd2PTr2qtYRTXMKASEDpgVb/ALOK5LOSBXVKSu7s5Yxk1oCQ20AJc7uMKM09JLSKIbUUv9KBbQr1HGO5qURwDsBx2rJyRrGDGC6UglIDnp0pwluHACx4A4NSPKv8MZ4HOBT4zLKrFE6Dmpch+zu9yubKSdg0rYAOCB2pl3p7WmGU70PQ1e8m5MZYDGBzU0KJJCpmfjoeelJze5aitjDXPenEgd63NQtLWG3PQNjKsKwwoNClfUfKIxJHFUrpyiY5y3Aq8MsdoGTU8WnJMykDfN0AP3V9/erjKMXeQOEmtDFt7V2kCqpZj0CjLH8K3k0a4tUjkuNkSyDdgHLfj6VqW/hiGe9tp5ZpZFQYKoNhB9d1bL+F9KecWywTSKhyzrLlz9T9adTEQelzOFOSeqODupo/Pba3CrgHqMn1rnpmMlw3UjNdBrumXWm6nPbm3fy+qgDOR2JrCC5ck5z+VddG3LdGNW7di5pWkXWrXXlQqdi8yOeiD1NdxoS2mjlUgiC3qkn7QTgn6e1YujarcQ6KdPsbBnd3LzSoNxPoPpVyHUrHYBqTLFKuVlRlIcDtj3rnr+0m+VbHXh3ThrM6PUdYkuJkBt4RazDbKijHI/i+tbOm28GoxkxQCTAx82CSK47RNmvSyRQXAt1ThTI2S3oMd66C3uz4dvUstTKwxSLmGcZ2OfQ+hry8RRm1yx3R0c8U7xehqRynT7gWHKwSHcp67R3Ws3xZostr5EqHKM7Mjgc8jOK2dUs/JjjuXdYwrBgxOQQf6VU1DUrjUo4NPeM+UWXypE55Pf8A+tXLRk7qXU322IvD+oRaJ4alldv9Lnb93FtwSPWquofaFtL5tOGVXD3EBGQwx95ff2qTxFEtnHaTeZ/pkRMMwPAXHIZR6c1qabZLDpys9wJXuHUyODnJPRR+Fbu0Hz9yE7oxNF8TWGnaNaaXHdRRXFyxlYn5VAzjBPY1uyzRiJp1BDY2lXGVY9iCK8s1rR7Ua9eea7xW8bnd5YyRzjP0rd0/wp4jt5LY2WqrcWalZG+fhR6EV2zw9Ll9opWuef7SfPax2drZQTzBppWSIJl5MZx7Af4Vg+LNPlstNMhmjQMCEyfmceuO1dVf2Cx2EFuihNQZvOiQt/qxjkmuI8YXzG3jt3tFW+4keYPuLAdAfb2rkw655ppnZC8dDB0GBwlzci1m+y8AyY4Ujrk1vWUZbUgLaSKeFR5jKWwuB1H1qfwwkT+Hhb3M5S3nLM4boTVK7097K5DaO7vHnCu3B+hroqVIzm0zKrJxasdTrWqz3unWdrpGm21gYwf31wQqwKf6k0jjZoxivdcl0yMOo8yKMlnPsB2NCPHeobrU7i3k+ztGWjccuR3x7GujeNnmjvYlVZ5R5iRMm5Co7kdq53VjFq6K5dGu5b0jQZLLwklvdTPfy26l4p2fAcHkce3vWJrfiGG4hhsPtHmtlWkZUwqge/rmugskY28iXDTyRyZ/cQ8qnHKk1zL6FbeaLhYGCu2UhL521lzJycpHLO8VYt6vJK+j2YKpFE43IAOT7muL1OP7VA8HnrGGJy56AAZzXb+IEupLOzkkhO2NDGF9D61w+s6e8Vh500dwYGQEOAAM9h+dPD2cz0qFlTSKPgpEXU7mRWVWjgIRSdxlY8DA/Wuyjj1NLMNK0MRBAJXDSbT6npXM+DbUyX7Pc7g6L8pUY29q7C3sJdY1JLCRsWsUe6V4j8xHZSe1aYqSdSxUqNnzSZWtY7q7vEtUuklLcnzsfKO3IrX0zTLjw/cm8G+WKdwk6q2VQ9mFRyxxxeJItJsdLjjSGIsZmB547H1rS866sNLKPMjQI+1Xj5IbGfm9R2xXI07W7nPOpfY2otQt4biSKSZQ687T1wayvFVyt/oFxHNBKiDO0rzkY61jql9LqAL2yyxJEZIbiPkH0XPcVtC8F3ZTRvFgmMhlP0rl/hTSEqfM+Y5Se2aHQrCzgnaZZ2Ro0/5aKO/PpXR2tySG2q4RBn5gBjHHHrWRpSWq4k3My2SEFlGdrHgEfSnXd3JNFaafp90ZTJkvMy7cKTzXZUnzxsXKPvBq2r2kiXVoQd5w3zDgj1Fed6remRDBHt8sNwuOAfWvStQ8J3F0ySJNALOKIou5ctIcdTXn1zpc1tOiyFVePPT7pHp9a1wsIQejNISUloa9jbiDw4kkX+qcgyepPotc/rUCx6Tny2MYckFecHP8R9a6PT7aV/D8k0k8ccbHYqA9R9OxrnvEd/CdCttPhkHmJkyKo4IznJ9a6qX8TuEpW1RJoWrquj3bSNgx27I3OOR0I966vwnex63A97cr+/hgH7w+teYWYSaVoMsizJhj79q9H0u+03SNKvvNbYbqzHlDPDFeuPpXXyxjddzlr8zdzWvZ/Kt5LiZN4+6G6jOOP+BZ9O1cyGaUlmJLE5Y+tTXt99rtrXYMI6CTG7I+tQRgkAL1ry5qzszekrK5PHHv6jANJNZCRGiI+8OParVvESgz17e1XUiJJcnkDuKlOzKkcxbwbw0Ui/Oh79qsxWYwSy8Drg1fvbQpILlFJ4+ZRUMMgkBUZXdTbfQze5JblOV6g8AY6UphMbfKCR2NQISLgbCV28HNTvMFfBJyKkHoW4T5S7iBnHNTmOO6jHGXHUnjNUHfeF5JTrgVYEqoivggtxj1oFbQlWziRS7gNjtSW0SO7g55+bB7CkSQSfI3HfrUalhJkqUxxwetO7GloJLpg8w7AhU8jNFOa6BY/LnHGc0U7yIsePadcO0nlo+0YzWuhXyy0jkD3NYmlxg3LMHGAmc1PdfvwpkZo0Xj/er3JwvKxwQm1G5oymNPLKOpzyQfSnNf2scqjNYwliiGIy7duaaZZM5SJR9RS9kN1Wb1zqUZz5S8Zpi6rLDu2BBlcZNYn79h8zYHsKBAXJ3MTSVGI/bSsaDapPlvMuFIIxgVXkv434Jkxn+Go0giXqAD7mphJbx8M61fLFbIjmkTjUT9mWKVSwB+VvSpUG8AqetMgjF7gRxlga7DSPDMV15LPMyqByduDntgVy1qkKa1OmmpPVmLY6VLcOAFKg9z1rsNK0IKoAQ+7YrZ0nw/DAvzli3fJ610kFgsQBXHHQYrwsTjJSdkejGyRgy6IqWRkjXBUfOv95etZELW6yCdUyjHHm4PBz1Pt7V6LFbHGXGRWBd2tpYaxIjI2JFDRIBkEnrgdzU4es3pIwqNN3RwnxB0qUaNHremyMotmxJKrfNID3/CuY0+2/4TnSLuGKxhXVbKEzNcJ8vmoOuR3Nd18QrB5PCM+C8LRsJCF+VZV9GHqK8q8Ia5c6Br6ywPgTI0Dj1VhivpMG+ah5o8yu2p+pL4Vi1QXE02jXLx3lunmNH0DqOorp0uNB8cQ+VqV1/Z2rrwJXX5T+Peuf8ABepyaN40WZCCuXR1YZDqeoNV9QTS5/FF+AJLa2kmbyWQ58o+/qK6JR5p+ZEW1C/Qp6rpN54f1Dy3O10OY5oj8rD1U11OjeKI9et/7L12Qu7DbHK/O70B9D71Na+XfxR6JrLIyuMWt0p4Y/0PtXHa5ot54f1NrWcdOUcdHHqKmyqe7Lcq7pvmjses6BrS6e8fhrWo2mtpMi1ucbsL2U/StmPwrdWUpISO4t0fzAoY7m9/rXM+EtTs/E/hxrQYi8Q2IzA+f9cP8fWun8LeIJmhhW4mAVGaO4ikHzRt2wa8XF05wk3Fep30qilDQg8UQz3/AJE8RFwvCeVIm10/2f8A69NtLKVdVtLaS0W1CjeUjcsRx1PvXaXkEVwombkD5sgda4vXNWNhHe6kzAT7DFDCD8+TxnH0rhpVJ1H7Ox0RaUbnn+uIs+tx3UDeZE87RuM8H5u9er6TE+l+E5Jo7UzXBBdWI5cDpx6V4z4cv44LuaS/SSe3ifzGjUck56fjXr+p+LptPvYbW30aeZZI1dWQ5wpHTHtXqYynVtGEFdI44yjfmZDafb3Euq31kXDqFkjY/MB/s+1cB4/shZa/9k8xipRZIlJyRnqD6V6xqV4tpZiUbS3y7wDgop68e1eOPbJr/jCSI3imNpSRczNgsvYVngNZSk+h1q/yOuguLWXS0NvF5UcKiEIehwMsw9+ayrrUI0dBGjsAQT6YrThRbe0aJypSGRhlhnPvSzeFNav7MyxQx2sUwOxS2XP19KmNnUbM68dEySNoZCrS2zAFDIAibiQe2PU1rQ6rcmGAPFc2zuywHzBhdnr65qTw3HdfNNHIAURbY4TeVx3B6VsTWF1NDHNfTXE628yuI3UfMfXIHT2qZOOqe5t7Sko6ma5db6eytb6VgfnIRwrt6cnvU+mralg0t7HC65IS4yTn3q3NotjHO4QqzvIZCw52n29aSXSLOVpWQecQmclTnd6VjKaWhwKMarbkyOe5Esc1pKfthVg+YmwAP9mua8Tt5ehyKY0Kl9sak/LGD3x61pWMV1HqKh4pII4kKFsYXHoPWsjxzFKmiPMkZS2acBpD95hj/GqpRftEkehh1GFkZHh2NorK7jRh5gQkXA/l9a6KN7/RIkE1uxhk2v8AI2AT7kd6r+A9LgudINzJ+/YPi3gd8AY6lq76IRyW4+zwxTWbrh4m/h9Tz1qsRJKbReIxCfuoh0fVH1eOXMDxonAYkZJ9gKsWWg6fHp89mFLrNIZZHbqzHvWJNok0GorFYh2tbgfKyPjA7gmtizvfMhklsFEsdu3lOjNhgw/nXFKMlrDY4pcr2NW1s4LK1jtLf5Y412ouOAKw7xXtLvc5AjdtoPv6VrRanG0HmSqFYjgZrkfitq82meELG8txiQ3IO8fw8U8NhniZ2vqJVHSd3sYnhuaSxvdQYB5M3DllJwntn1/CtjT4P7R1PzJjnJ3SLjH0P0rivD3iWbUbJVktn81mLGZF+Uk9Biu70PTLuMNd3MpgLjCRg5K+4P8AjW2IjKE7T0Ou8HHmj1OtS/0+aCeCKRG2JkqpxhenX3rzzWbaIy7dxMYGEAXjGeVz3+tbcuhWMEU8wkmiJQ5cP1z7VzMDS3sHmFw8kPDRrn5BnAJ+tRF8y5o9CaEFB3ZBryxILdbNNsRiCyOODk/xYHcVxviXR7nSp497wtG6bhJC2R+NekXkEFzDa21vsuA3zNtOGBHYVR8ZaJ52lQTW9kwkVjvbGSi9MEdMV24XEcskpFTXRHP/AA40o3Wt/aXhSQxKdm/7oJ/iNVtT8OajfeIo9KMUj2drM4eRTgYY5IHtXUeBIhaaRLLImxg23r/WrWu6vNZwrqtzO0MMzGItGoII/hrZYmXtmkc9WndamFqOlwaS6LZFvsTLiNWzlSOtQxS4OM0yfU7i8sEEhDQg/uyOpPXn0qvG5JrGqne8tzal8Ju20vz8njFaUbFlHOPrWDbSEEHk1rQOTjJrBltF9sMByPese9sCjGa3HB+8vf8ACteLBYbjwO1TbFLZHPtTTM2jn0ctGCeDjv2qpkljknHvW9d6ckxygKyA5x2NZ01syH94u1h97jg1ROxFbyuAeTjr9KfcMzMCMk470roBEFBBB65qSArIrBj04I70rhYhjZ9vAz7DrVx2Pllc/MR0z1pY4o1OcscdKgmYeeAjZKjOSOhobFuyDae6jPuOlFXVaFly+d3eincZ4ZBdNA+5CcmpH1F5Dlhk1TwMUuBX07jFu54PNK1iyb5uyilGoOTyKqGhVJOBRyRDmkXmvHLYFRmaVjy5x7VEEbPJHFPwoP3qXKlsaXbAkkHLHP1ra0nRHuFW4nUmHrgHH51X0DT11PVY7ZfmJBOCetdlDAjak1jcnyxEOVU4Brmr1XH3Y7nZh6KlqzW0K1s4ZY2SaB2TGAnr6Gu+jRbgl1Ztka5fI/i9AfSuFstJt5pQsa47jb1rprB73TrfEm6e1DZ2nll+nrXh4mnKd2ei6dtUdTZ2iLHvxkvz9KsJmO5aNwgBx5ZzyaZp93bXdoklqwaPHGO1I6lL/cNpLDIDHnPtXkxh7zTJk31L4cKMZ5rK1kRvbNOflaJSQ390etWnZ87T8rnsay9YY/ZZIiw2shVvoRUwdppDULq55b4g8QW8HiuAzS3N9p7QB/IxlWk5wcdxmo73RbTUtWjMiRWd4LSO7UKMKz5G9cfnUNpdahb6nDo9vdRhEjaQSS26ySReyE9qz3vvtnjCK5ZwxSELM68BmxzX2MIqMU49jzXdzszIsolh8YPEjBl3tgjvmsnUmMWrXIPTea1UJtPGibv+ewzn0NUvE0Xk+IrpO2/NdMfi+RjL4LeZ0ni7SZtL0vRL/I8m/t1cup43jv7GrVpfW/izTho2rMIdTiX/AEe4bo/pWZruuSzeENH0qVt8MLGRQRyvGMZqCLSbm/8ACU2rW6OzafKFaVOoU9M/T1qHFSjd7ju4yM+M6h4W15HUtDc2z7lIPB/+sa9P17UIWisfFujoBbajGI7mHPEcw65rk9OguPHmj3EBjVtS06EyCYkLujHr60zwnqEdx4X1vQrgMQyLPbnP3JAefzqKsVNe8tUVSfLNcux2ekeJ70201mbkrJv3hyc8EY6+lcv4lEfnogLylQCzl+TVW7v7QaRp8FkEjmiUtcSMcmRj2+lTRTpdNHIFjD7t4WQ4BI7E+lcUcOqdTnR6KlzRsJ4Z3IuvSwD7MwhUAsM7Bu56102vXWNP0+4g8RRpO1sqFIAf3xB6g9hWfoV1c/2zdXl7awSi/tXVIiw2sV6AjtVvT/COv3mlRv8AYoraWOTzLdZWBXB6jHpWs5xTvJ2OVweyO01O7+weFVvJ4kdvsw3EDJIIxXlnhqylv7y8iW3WaVUAjD/dUZ9a6HXdU8QWaPoepPbEmAFiFGNvYA1X8FXUNusqSBkjiGSE4ZyfU1xwTo0pNa3O6NNuNzZvtMn0nRczXH2iDIMgjGTE/wBe9afh+O7urQWxeVIWyzyu3JzSW1pPqzPOEPkRvtWPoqe5Hc+5rSskQSMGVg6KXjycdOMY71wyqSat1FNXWpvQ24gtFgSYRQpz93k1Vi1O5eFTBIOWIbzatmRZdPViMORlgf8APFZ007+XI8CGLJxnaDgetZORjFaFq31Wy08tLP8AK2QhZRuVTRfXSvEZdJu4DdOeVc4H5VUtrRxEyytH85H3x96p7nRLG4TAP2Z1P34zyfxqZTSSHGELmbb3epQ3Sy3tym1QcqTkFvy6Vynj0/a9J0+XzhIVkZhb7sbge+K76SydbRopJkkCrhHCjP4ivL9ehaz1EtclZC4xHlsYwewrpwlS87o66NNTYnhq2updPeWGUg7si0HRseh9a9E0i/kuoVMiqs8YCrLLxtHf5RXJ6BpWo2yve8xLOy7YoF3H8PT611ZisLa5ubNpGjumAmHy5Zye2e1XiZRnJuO5FdJSsdVaXDTym3QB9o+aQLgD/wCvXKan/wASVp5TFcnz2KxrD08z3/nWrbKsFtby3E89pbwn5k37mkPqcdqwtV8RL/wklxbSbZ7NRHJGv8QOf4feuemtzkjF8ztsGmaks1qtuwLXigtKGH3T3BqLxcsevfD26sCAbqJgUGehH/1qdKq/aGuLIMsz/OXz8x+orltc1S6jv2i3oJZE2kIMBv8A69PC1XGtzQOmdJShaRX+GWgyx3BlupMJHkAZ+XNeqyxwyA2obDoA/wAvUVxGjNDFYRb/APV7vKlA4xx1+tbmnQRrrE8C3MpnnwE3HO5R61OIlKtVbkRJOnH3djL8VakbRRZJMGGcvk5/Cse0e7iiu2jnaOKRBgsuxMj1Peux1Dw5a295Ldu8ERZOLiZuC/49Kra3DL4gt7e2tDHJDHHh3zxn1rWEowWiFSe13oc8LuOzuFuhsnllIVEX5d5Pcegrrby5vNO0Oe71jy7YEbYIIfnL5GME9zWafBGnTW5kgSaEx4xKHJwfUZpk+nSw3FudVu7q6jhyYyQCoIHDYHNNSpnZUdKSXK9tzEtrhrPR54xHJFMsm5w3bPQe9VtYaKfw61jK5kjV8knqM1rajfWWoWayRXnnSeauLcjDEd+a5fVpgqCGEYiLncCOSaqCfNdaMFyyi7kd7DDbW9vFBMZU2jluo46VDGelVAeatQjpmtpt9TOMUlZGnb9RWrDg4znNZcHatOEkrjHPY1zsbL8Z249auRBcDnj1qjFll6c4q5CSABx+VIhlpVDyetPa2RpthTIZcc0xSew59RVpWJZW9KpMhoxzpcDiTG4MmRxUH9kFHWQOQG4ya6IqpkLgDDdcU+SAGHy+M4piOc/si48zaLjryPlpX0OYjd5wB6dK6Lb8yEcECnbhngZB7YouhbHO/wBizd7hM/7vWit7JHQUU7i1PlWiiivqjwApV60lOTrQNEm33JpQoHb86AacAT0BNRcss6beNYahBdR8NG4biu91KEN4htdUg5gvUBP+ycV51sI9K6/w/rLNpo0yViWR90XGePTNcuIj9tHbhZ2fKzuNGkkhYSfxcjNbV1qAgtmlfoB2rG0kjYFPXGSayvEN7cXmoJo9pgNIv7xx/CtcEY8zPY2VyxoviabTdefyQ0ltMcvGv8xXo0WrQXdu1zbyK3O3yz97PoT2rg7PRbbTrLCH58cu3U1kQ+JYNM16GOKQgs+JfT6kVhUw6m+aK1IqKK3Z6jpl4LoT4MiSK3z+Z1A9qwvEGsQ4NpBl2z8zDpUaXstxHcRtJICDkAjBYHnP0rDvsxArGN08hwqivKVJe11NYpWObn0W61bX5LtZDHFCAMqccd+ewrldTvI7O9uLaz+4p27h39a7/UtTj8M6NcRviSedPlOf4vb2ry21ga9vUjGS0jY4r6jCXnC8tkeNinyVLR3ZraiSPENvMP8AloI3/QVD4okE3iG5ZfUD9KtPE0/iiKEZKwkL07AVlXLG61eQnq8uP1rqjvc55LS3mWtZBSGyTPSLOK0ND1G4sPDOrLHKyRzqI2APDZrM1191+Ix0jQLzVgEQ+FCD1llBFJq8EmPTnb7EehXstlJdSpIyDyGVsHGc9qseGnKG8fOP3Y5/Gspcxac57ytj8BWno0ZWyYgZeWVUH0zRVS5WFDWaRoazZGx1eSIqFDqsigehFSxoxgVwrFUOSAOo70uvvJPqEBLZIQJ06Yrd0LXodOt2tJrWGWCQYckcn8a4Kk2oppXPXjFbGHaSfafEMT2Ec3loN4jk5JUdRXr9t4w068WWOV1tGRV2MwyCK8mkcWmqrc28+IjlAFOWCn0ro7TTV+xmeRvNCqJEHQlSecetc2LpxqpNkQjZu5H8QbtGntlimt5n2F/PVs5XstWPDVvZDR4Zhh558GZ26RgH9Sa5HxG8Ut9HFFAUUINip/Ex6k+9dc3hS603Q7Se9vUguJwCLRR90ds+9XOmoUFG5alrY7XTPO07T7pAFkjnuAVZiVJQ+vpVuJB50iogQs/7uTdvGOwzWT9pF/4dlS6nZzE6Jth4YY9ataKGKyZbdDA/lxjPAb+8T3rzJLdsTWjLgeS5kaKYSo7AqhBAXHuKsWflsfIty/mA7X3n8+KdqJ2zRqdqkc5b+tDvFcBBCvmSDk7ODildWJurEl68EPzSh1C4+VRuz7iqsl5LcQ79MCs+Cp3HIY4zTb2URxhjLhyjKsbHPPoaq2lhcpYSm1uVhihT/WAYwepGPWs7LlHGKSu2Zlhq99FlbtWE0jMjHbgj6E8VwniO6uptYIu0DzquCGH3B26d67pIdT1LahupJvL+ZyF4yK4jWWlufEUjh3VWcRyEtksRwa7sM43eh10I2d7na6X4gltdNtmfS5i6ooLcqp9DmrunXV1qWqO97brGrNkrHyzAdAD7f1qTS7m5h06Cyn8iW3C8q6c7ewrotEFiZg624gdRt8vOa4ZThzPlMa11dtGPrGraf9imHksj7wwEmd7t6AVwMaStrMFzcFka4lyAoyQB0r1rVLHTJL4SzQW7XGMxiRsZ968/TStRvbi4ma3aSRyTECNqqgPUVvQsr3MYVFy2Wheld7IG4nfbtlKbTwx/2hXJ+INXe/1CCIyI0QbKEIA341tarELe0YgXSkqJDE7ZSP1Iz1FcZKPtGrq/ACclfr6VvTowUnKI6cpS0kegatK9rFpNtFAPs0ibt45J45/GtXR7u2gF7rE7H90Nif7SjoAexrkJNQkm05bdpMPAcxknp9KmS8tJIWszebzIAzyKvzbvRh6e9YRp8xrUj7tjpLjVLXUZ4ftDx3Em75rcDKp6Aep96swpaxpdzT3JVA4aTau1V9FHrXPaZZ7ltdWhSKItL5JjU8n6+9dUtjJK++e7TyIySYI8EZ9656touyZNklYmsb6G5tWNvNKYkO0l12g/41Xlv4rhHhsmDXX+r+bjbn29Kti7s/sckvmpJCAQ2z0rjIobfVbi+u4rpbfcuLaIHmTHQ571NGm6l2GiILjS4obrznjRJkcq7IeMjqRWVrq24htSmTOchmz/AA9uP61poLo3EkczK6Rpg7egbvz61z99a/Z7jud3IbOePT8K66V1KzZs9lYpIPmq7AvIzUCL8wGKtxFUYd61kwNGBe3HFaMHBrPhZSeBitGFjxx+NYsRbjUq2e1XUGDlh9Kpo7MuMcetWl2lfekQy2nPQYFTx5BI7VWQkDnvVmNuOopEk6EZVSKmY56elQLlgMnmpQeOOtUJgSpFMzzkClbPYCmA8d6YgOM0UoIHGM0UAfK2z3pQg7mkLn1NJur6vU8DQf5a+tPVFBBqHdS7x6H86VmF0WtoU4yM0nQ9zUPmgYIHbmle4JjCCp5WVzIm3H0ArQ0S8gtdSR52yD8ufSsUMc8mpMjiiUE1YqFTldz2CC+VLXdAA/GRVfRLUr52p3LD7TOSc9lHpXH6FrhSB7eRiWKkD6V3FpqtjD4MmlDoblE2rGetebKnKLcT6CnWhKHOVL/UbjUbn+z7STEij5yP4R61U1jwfHa6Qt7aFpbiE72brv71g+Hru70/WU1KdG2O2JARwVPXNer2stvBfGzk2/ZLlN8LE8EHqKu3s9EcU5uo7s4vS/ELTTJM9wwSSPa4Xkow4H4VqxzxZWSaUySEdV6n6fWsLUdGh8O+JZWmVltpjmFwcBTnvR4s1K20uxW208D7VOmZJQeVU9vYmuSph1OolHqbQr8sHzdDlPEuoNq2sOS4EMZ2qOwFUI74WZC2QxJ3kIyT9KqJE0z/ADOFHcsaspNFbcW6+ZL03kdPoK9iMFGKiuh5UpuUuYv2tzJo7DUHcPfvnYrc7Qe5p2iKgvjq99Cs1vGxZlzt3H2rNS3eZzLcycdwDljUt1dPPDHbpiK3Xovc+5oa6DXdjNXuYdR1eaa0jdYnb5Fbk1f1uBbW1sbCOdJnVNzhP4WPaqECpbAOuTIeA2On0q3a2F3ckMieWO8rcUm4xt2Q4QlO/dianBZQWNlDBJI1yFzMhHAJra0Wzi+zWOZ1WVXLPGwIxxwc1FDpKx8tKXbucVdS0wR82RXHVxEXHlTO6jhZRlzMl1G0l+1xNOnyt0cchq6ay07TIrBRcxBSenmMFLfn2rlZP7SiUfZ9zhTuUHnBrA1H+2726L3guJT05HArnVH2qS5rJGtSpKH2TrNRvtF0fVIZLEJeSI2XTrGR3Fas+s6NeR281jI8JiUj7JIMBc9ga8+S2kRQGidT/u1t6JYSTxXUrQCWKMrlT356CtJUYKOr2IVSbldog1O5gm1tnhBZHkVg2MFSP4a6+7v2v7VbhldNhCGM5LDjg4Ncd9o+y68txHCot4p9yoR8oPpXq2o215fQR3zC1m+0RbUZMIfUjPrWeJaXKjaMtbspeGpYJLpg5IMgymeRn39zWtb6rZG7lt2dyysdw2bEznt+Fcrot6llfx5QPHDJ5gXP3R6E+tdjJZWGu2FxqPmtA+8qWVf4c8ZFefUST12Ca1NN9Usbt3Rot2xgiOWwvTrUUNxDBMzbgyRDJIAQLnp9TWZY6E2lapClwQ9rcH5FByCwH3jWne6YbzUxbSyCKLZuRVThz3yelElC25zpWdkUnWW+1BPsqP5Eg4zglfViRWlNDi8MEF0iwKo3K3RpOx9zRcz6da6aLSa2khG7Z8rYwfUkUGe3hiH2WAs7fIkrrnBP8dc7euhV29DWW2jtY4ktwvnD/XkDjBrw/U74nxncX8sKCZJ8LbFTggHHP4V63bC+nkkgedEeNMSDnEvoc15VpkdxdeP/AC9rS3RuGExyGXbnn9K7cFtJnRh42buz0GPVWvVjeIW9q0oBAn5zx/Djt9amltdQtIFnkuon3AAPAhPSo9C0m3kOr6eYw6pcFUZjkoMZGD25qyl9Lo1rLvWSSKIlXkHKkDvXDXi4y0QSaUnFHP3F9FJqkUup6hHN5Z3LbSRlBj61tW/ia3nn2ySW4hBJjcyDKZGMY9KwNcvdMvobPV4ZYpFST95bt98jpnB/lXJy6Uqah5cEkd093ITAUGBj0PofauyFLnjd6Mzai2jovF+uW0ssUdrOJ0iBUqvKkHrXGwzM12gVSrrwMrg496fcQSW9xh4nideDxjFMjJgnSYqxIJYF+9dNKKUOVDUEpXRoTTEOOMZFb+hQaXc3H2YyneRuNyqd/wC6R6Vx0t1JPK25slzyBxXe+FtBaG3jvHTYu4YLE4JP9Kc8NaF2azm7HR2Wix285VpWW3Vw6q4xubHWq8+nka1b20LErIrOyhseYff2rWv2jt78w314z2qJumQRnGPr2rDs7mKHV8aTcxSTDLKjvuj2HoMn+L2rzlB81+hzqfMmS3N5aXUb6dpluwaNWzuU7XPc5HSojpmk3sNhpdxeCxliUeXInDMzcn6VqWep6l9hnE0Fp50u5Y41TZID6Y7iuK1WxjbTmnmeWO8SRULH+AeuPQVtBJaCim73L5BttV1CB4nZVbargde2TWLrkOwRNxnkcdK6zwveHUdWvZhCtyphEUsmcE4HXFY/iTTorOwjRXU72LoAc4GemahxSqXOinUfws5SOrcRx6Gq6jB4FWIuvtVs0L8R5BNX4nyPc9qzYjnnPPar8R4GOvrWTEzQi+UcHrVqLqrbifWqSHpnn6VZichgcdetIll9cE5I5qdRggiqqMBjJqypzg+vagksK3OealA4BNQJ24NS5wKYhzkg4HPvURPvTt3rUTcZIHX1piHbvSio1IA6UUXCx8t0UUV9afOhRRRQAUYpakSk2NK41UPpTmOw8iph0qKf7wqU7stqyBJ3jkDodrDoanW5mkJkZ2J+tUx1FSp9005JDhKV7XN6w1K7lnjjaQEfd+Zcjmu5tLi4u/DzQRnfe6c2VB6sntXnmk/8fcf1FeheGv8AkYbv/r2P8q4aqs9DvpO6dzY1WKPXNCgkf/WvGCrEfxCvMNcJ3AvncOGz1BFeo2H/ACLy/wDXY/zrzPxT/wAhO5/36il8Vip/CzAETSJuWkSCUn5UY9uBUsH3GrrdL/48ovpXXUqOCMKVFVHqYNlp95tIMQVT3c4q2mhggmabvkBBWxL/AKylXoa4J4mXQ9GGEglrqQ29rFbqBHAp935qzteTG4il709etc0qknudcKcVshyR+1TLGw7EfhTou1Xl/wBSa5pSZqQx2hYbs5+lW0sQR95h9aqQ/wCsq8On4VlOUlsxiSWIRSVlViOxApkN9strq0t0H2m4dEQKOQO5qGX7prS8I/8AIfn/AOuC/wA62oNvcwrpOJwd/bxQ+IXSdW8lJdkiA8kjqa6yHTdUbS1VZmSyMuYYHGVQE8EntXOah/yPN5/18GvU7/8A5F68/wCvdP8A0Ku3EzaUTlVNWuYsvh690+xjnH2R4wxy8TZDE/w/Wrdjbakz7bQnyWALRl8H8fWq1r/yLq/9fy/yra07rD9E/nXn1JMtP3dTQjs9dC/6TbtMifdUvjbniug/sNpIQZt53Lgb3yV+laMH/H7ef7y/yqwf+PSL/gVZ8iZxTqtrQqjS7WW1SCRBIqjgEc1Quo/I3zxx/vo1zGgPUdDx6Vr2/wDx+f8AAB/KsDVv+Qov/Xu/86zkKndysYmoa3a6dbmJ7mKSJxk7ztaPcD39q868FaVcax4ila1uViFtljMpwz+9L4o+9J/u1c+HH/Iwzf8AXo9ehh48tFtHoQvBXR02gajBZxajaXDwvcQTEmRn/wBbmm3vjC4dha29rEA/y+WfmB9q4mT/AF8//XQ/zre0nv8A9c65KlNOV2dNSlH4hLiFLyPabKJLqMlvLtx90+rHoKTw1afaUmuIlDmOQYYjhW9q1dR/5Bl3/wBcB/Ks/wCHv/IOl/66mtJ39i2mc19bGtcTSjP2iGBivO51rnrz7Lrsqs7hVRSqMgwB+FdLrP3Jfxrj7D/j2X8f51zUbqLknsaR1ZXs/DNxcaiixP5y56YxmvQo9QisdPaJFkLR/u95jJVG7hR3+tZnhr/j5Wu+h/1En1rpWLnJ8sjCukYVvHa6ppRWW8uHtyNvz8bj7DqawtR8OTW5RLeL/RXfPlqPmJ9SfX2ro5/+QtZ/9cmrVg/4/I/+uZq41Otjni2tTyt/OsPEccqly8JIAL52Z9T6j0ra1ieS40wXpCedDlXYLzJx6etZF3/x9Sf9dW/nXQWv/It2f1m/kaUpXswhNymZnh5VspYo4yY7tkD5DcNnqp/xqz4ps7WTToZ7VovkJEiJJuK+9Zp/48pP+uCfzNVbf/kAzf8AXE/zq1BSTka395GOcjjvUsZ7Coj1qSP+lZM6i7FgHOauxjBzxis+LqPrWgnVvpWbAuxNk5/KrKPiqdv0FWf4GpJEyLqMd1WEbBBqpF0WrUX3j9Kq2pFyysoz1wam3571T/iNWU7U7EtjsjPFMY81MfvH6VE/WiwrkW5fWiopPvmigOY//9k="/>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8" name="AutoShape 4" descr="data:image/jpeg;base64,/9j/4AAQSkZJRgABAQAAAQABAAD/2wBDAAgGBgcGBQgHBwcJCQgKDBQNDAsLDBkSEw8UHRofHh0aHBwgJC4nICIsIxwcKDcpLDAxNDQ0Hyc5PTgyPC4zNDL/2wBDAQkJCQwLDBgNDRgyIRwhMjIyMjIyMjIyMjIyMjIyMjIyMjIyMjIyMjIyMjIyMjIyMjIyMjIyMjIyMjIyMjIyMjL/wAARCAE5AfQ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5/opwA70uE9aVx2EXORVt5dyBfQVCCg6VIYyCMCpkaxVloSR1qaerPnFVbS13Dc3ArUtXjt+F5rkrS0sjppQ6svJbkEZqwGjQYBz71Sa4eTG2hFYnJJria7nWvI0YZmD4UZJrWtlz8zHFZFopDAjqa1EbBANYTNomlG2zPPWmyYPTmoEJA3Hn0prynsOTWViyneDrjpWHcE81sXTHBH51kXDA9MYropmczPdMnJ4rPvI2Ubu1XpXw/rUUirKMSEgeld1N2PPq9iKO6VbUCIfP0rTsI3eMM55x1qiht7dQqJvNTtfNsCBdo9quTurJGEU202RzWYdnYZ61nyLhsDjFXzJKAdrE5qvIGxllGaINmsrPYjilZDg9KdK4cYHeod28+mKkaJsAgZ96tpXMrXGPHsj5qoFfeduavkb0Kkcim2+2OXLr07VSkTyWI4UJIDVYnkWNAFp8kkewui4NUmYEZPWpV5PUbVtESBROvTDVHs2kqafDIIxnrTWnUtyvFUr30E9dywHjWIBQSajJd5ARgDvT0eEr6VA2WclMgUktSmtD1v4feDLrW9NW/F2ttFuJt16/MONx9q4jWLW/0zxVf2WpMrXUUmGKdCOxFaXhLx7r2g6aNPsvLMKPkSSJnYD2qPUre91HxFLqF9L5styRJvIxu/CspqMbnUpTqJa7FnTZLgplVUgfwmrwhs7vKXMADE0yzESzGIZU46U6W1nafgHaDwRXnOWuh2RjpqU7vwxpJPUoTWTc+DY2Um2lz+NdHJKYHVLmIsOxxTFkH2kGJtqH1rSNeotmS6UHujhZfDd5Hu4BArOSB4bkK45Br0vUTElq5D5YjtXCyqrXmQc8110cRKafMc1WjGNrHb6Cc2ifhXfyALpSc/w1wnh9P9HQfSu8uE26eozxgV5lb4jrhscLdx+bqD56Vm3KRRFsda17kMl5IccZqubNZCWK9acXYpq5lLL+7yBzTYA8jHIrReyAGFFLHalOcVrzIi1iawt03jNdBElrGnzEZrCVxEpqnc3zLn58VFrsL2OqNzZr6Gom1C0TsK4abUm7SGqjai+erGrVBsn2p37axbL0AqM69COmK4i2vBOSj5B7HNRzXEiS+WRyfWq9gJ1TvT4kRV4FU5vEZJyBwehrko5JJoti9uC3rV6WFotNJYcovFL2SvYFNs1j4iyuDxRaXy3twWA+YVxbyzN0HFdB4c5JY9aqdFRjcI1G3Y7fSx+7kPtWTr3Fqv1ra0sfuZDWN4i5ijUetci+I36HM3PyW7H1FYC2hmcFAc+1dFdL+45HFQweXBFvwK7YTcVoYThdmZLLPbWpSdAyjofSo7aaG5h5GSKv3k0V5blUIPqKzLTS5EkJEmFreNnHXRmUrqWhpWtsVVnjUgn0qvdXUsLGOVfzqVFWBTuuBwfWp7m9s7uJQ8YZgPvAVn111LtoUI9T8tNoAop4azHSM0Vdo9iNTkaKWrFpZy3kvlwruNek3Y8tJt2IF4NXYX+fcw4FJc6fNZyASqBn0NIASeOlRJpo2gnHcuG5LcLwKtWgJzWfGMcVp2QPTtXLU0R1Q1ZejXH1qwgxx271EvrU6DA+tcUmdKLNu4LccVfQ4YelUIBySRgVcXGMA9axkaxLJlB57CmNLnJqBwTwvQdaazYXmpsXcguJcgg1lzuNxAqxctyeaoOQMnNdFOJjNleTG/PpUJBduTgetOlk5OKreac4NdcU7HJNIviFCuI+vqage2kjGTzmrFk6MQGard/G77FiUbMcmhX5rESaSMpZyowBzUE0rbvrVl7KVTu7UCON0+YfMKvRMhe8igx9OtXbZyMA8ipIrdHI45qwYIi4RMgnjIpSkmLZFSQkuSq8Co4vmYsa2ZNFnigDkblbpT4tAY7MdTyan2sUWqU3uc/IZJWIVcD1qMwYXk8+ldfc6DIkQKJwPTvWHcaZcAn9y3HtVQrJkzpOOxjxr8+O1SPH1IxgUrwyqzcYI7VWd5QdprdamTHRKXfHFa1rZzTfKoBqvpVg91IDtOwda3/sbQRtPESNgzjNYVZ62R0UqbepJo+kwiWJ7nUBHht7QRxGRiAecjtmuvuU0u402ZoJrwMrgxCWLaoz1H0rE8NaVqN+Y5ozGEuMlmyOF7mujn01bCQ2Ut3E0ciFw78Fff61z1pux6lHCQuvMgs/DE822SKUc8gE1pL4X1P/AJ7rTHuTo6weXN5kUi7kk7NUg8VOO9ee22OpFQlZDrjw3eSRbWKlh3rPk8I3sndR9KvjxSxODipl8SgjkileSIuYb+D70xmNiCD3zXO6t4LuNKX7SzAiu/HiNCeTXPeKdeM9p5QwQeK2pzmnZESimtSroWBAhNdRcX8ctske/BFcZp5mezDQg5x0qpcatcQSFJVZT70ODlIFJJHXmG3Yks4yaDFbKvDiuIfXZSODj8aYdamPV6pUZC9pE7KX7Mik5yazJ51Y4TFc42qSN1kqaC+3MMkk1Xsmtxc6ZryHEfNZNym7JbpV3zvM5Y4UVRuH89iF4Qd6Ig9jMeaJHxtzTDcA/diqyVt0ySc4q7BLbCMYiQn1IzW90lsZ2MiN2FwpKEK3B4rQuYBPAu4Hcp4OO1W/tSKeEHXstaemTfa5hA1q7humBSlUtqCh0G6ZpbGBJNvB4A9auamsCwmDGSMKwqbfLpsaIH+VgcK3as6a78xmiRM7jlnNc925XN0kkc/NCsU8wUYXsK0vD/Bb61VulM88piGecYFamh6fOi5K4HU1rOV4mUV7x2WlgfZZD7Via+ciIe9bunACyeuf184khFca+I6HsY+oR/6Dkdc1TSINZncO1XNTkWHTwWNQ2MsN5aGJmAJGAa6Y3tczdrnKyQZYiOUrk9M0n2O6UjMpK+xqzqujXNo5eIlk7Yqna3VzvETEkdOa9GLvG8WcclaVmjoLSGxe0IkGZMVXthGsjR7QCp6HuKXT9sdwvmkAE81a8XRWsMcU1u4WQgdDXMrufL3N3pHmFF3aRja0KkjvRXGGa4zyzUVv9Vfc5/rK7FbtXS+G48RvJ3Y4/CuceN0OGUj610ekXkVtp7bh8wBxXRXvyaHPQ+LUoX8xuLyY9l6VWj7U+HmO4mYdePzqNcE8UrWVi763LC9cnpW5pEUc7qm0nPcVgMpaMgGtHQ7uW1uA2wnHT0rGrG8dDSD1Ormgs7QFJ1Ib2qu8cWwSxPuQ9/Sq9xdPeT+ZIc56ioNMfEF4p5jD/L7Vxcj5WzqvZmlEcD2FP85MZzg1RSVsYHOatw2jS43DArJq25omSmcLHgYJqqzzOcdBWktqiDnk1FKAB0xUpobuZE0Z71Rl71o3L1mynJropmMinIKrMPWrcg9qhEZJrri9DFoiEqr2INaMOpYRVClh6mtXw74Ul1K4WWeIiDjk969Vl8I6Ja6GVigiMpXtyc1E6kLiVCTPGkuzcE7sDFV5rdzuMY59atarpdzpF0fOQqrsdgxjiqn2zcNi5LnsKcY9US4WVieyjkA5AzWvDp7MhkRcnNS+G9Ne43yTqQewNdDBDHHG8G35qwqVbNpGlOgrXZAts62kXmHIParKIFuMAcBeKduLqICuMd6eYsSD6VytnSkkMknCkDHenCOKdGGBuIqtcJlwM1EshgfAySaaGzC1Hw9NA5kLKVY5z6Vzt3arFJhTnsa9GkKXEYjk5JrnNc0IxL5kALd8CuqlVd7M5Z0lujIihm0+3RjKFjk/MV02kXOkSyw2rsXD/wCsyeo9K4y6kuHRYnLbl42ntVzTbZoT5jj5u2a0nFNczZvhaFSrLlgtD3DUtO0ddFjm0x4bR0jIj8s9MDIzn36151HBrusQR3EnlIy5+aZiTKAeijtWYb27eIRG4cxjoueKc15fOQTdSkAYHOMCsVU8j26WVVo2tI6A6NqMkSiRQdvSONshQfSqDQLGxV3YMDgg1RhubuJlZLiVWU5B3U65lmu5jNM5ZyME1z2dzoeUSk7tl5YkJ/1lOMSjpIazUkli6ZI9DVyC5Mik7QSOopNM4cTltSjruh5RVH+uOaztStmMYkL5FaUirKAQuKg1QBbJRiiL1POlGyL+g8Rxe9a3iXQob22V40AkA6gVl6Gv7uH6iusviREB7VnOTjK6HFXVjyG4tkt5WjfOQcGq5EQ6Vv6jp/2i6mcDJ3VmCzRWKnqO1dsKicTCUGil5kYGNpzU0Nyq8BOanEEQGSKT90OFUVXMmTytEsbSzdeF9KnlhaS2OzhhVDzpxMAiYrTtXkmLK0e0jrjvUSTWppGzMu2tVEbMzYccgnpmpVa44wI1BGa1Hht/srMeH9Kwr6AhPNj+6BzzxVwlzuzJmrK5YLy4y00a/SpbbUGtplkjvmV1bkj0rnmtJnGSxOfQ0+3tZo5Vx1Y4wa2dONtzFVHfY7X+0hLdOXRpjGm+Neof61ZCx3tsJ8PFLIckYwqD0FZXmTWE8Em9GMKgEAfeTvXQRX1u9j5tuEneRsxqvYe9cdRcqujri77iWWmW0cRbKhR8zSNT49TiuCYbMfuVOC/d/wD61Zklpe3UTrcMIIGOdoOMmrmnaZDZR8yMwrN2a1eo766HT2PNg5rnteOZ4R7V0lko/s5towD2rmNbJ+2xr7VjH4i3sYGvZaxC+lczbXcttIDzgV0+to7QoFGaw1EZfyXT5vWvRotclmctRPmujUh1AXcezIJx0NYtxZ3KyuyLg57VLFp8plLwMVq3dfbLe23n5sdauNov3RNcy94yYWuvO2spJqe6SSfCTkgqOM1C2oyxSLIVH5VqR6ja38X7xQJAO1XLmVpWIjZ6XMgWyEcSDiin3EERmJjbCmitObzI5TrbXwNca1CJxwi5PA61zGp6JdabeTQ4+ROfwr17wf4gg0/w95V2yo6EqQa8+8XTXa6o1/5ZFrdcLkccVlTnLYqUVa5yzW7x6crf7WTVYDnIrW1F2ksUwNqL1A9azIxuPNbxldXZjKNnYkTOa0bTIXis9SF4ar9pIApPas6mxpCxYlmaNPl5Y8Ae9aEEBt7KOA/fb53PvUVrbgH7XcLjH+rQ9/epwxdyzdSa5ZtJWRutdSzbwqCDjNacXC8VQh61ej4HNc0jVDmzVO4fGatPIAKzriVdxqY7lMz7gk1RZWJ6Vfl9eKrMcniumDsZOJXMQA5qHowHqassCTzVd+GreJLR9B6Na2cfg6KQqqv5QPHXpWF4K+0S6tdSX+/yQx8vf6VnfDm7u9ZYWty/+jxYwPWvS9fsLa00WWSILGyoSCOKxs9iuZLQ8h+L01u97aCArxnIFcFoSr/aBkdQQvrVfVtRur3UZGuZGfDEKT6U3Tr1LeUq/Aaurkap2Rhdc92ejWTlnDRADPWr7Wxgk8xud3WsLSLkFFKMCvrXRrmQMJG4xxXmTujsikyF4wbpNnUikO77SykHFXEK+fHtXoKCpZ2Zl78VlzF8pnXERDjb261RuQ4cOV+XtWxMu9OOCaoTko4VhkLTjLUHHQoxS5mBPauoTR5pNPF1sLKRkjHaqGh6P/amogFMQod0jf0r0WLEWI1UBMYK9selRWrqFrkKJ4PqYgk1GV4osYOBkY/Sq4DV6/4j8IWGqwPdQ7be4UZDgcY9/WvJG+SV0JBKkjI711QqKpG6PpMvnSlC0VYRVPHNOxnvTfMAxR5gAqtT1E4oeBTgKi80EdqUSilZlqcScDtSruQkqxHuKr+eQ2KeJuOlKxXNTkrMtx3ckf3vnX9adqM6T2qlO3BHpVPzQe1BO5TxxRbU83FZbSrK8NGdNoK5SED1FdZdjK4x/DXn2nas1kyZj3op6Dit9vF1tNgtBIoxjjmsJxbeh408trw6GXnF7OCBwTWJfkLMXRO/Na5lWR5pY2yCc1mm7iIbcoLA1rTR59SLWkh9pDDe2pIChu4ons4bbDArzVKWeLfmJjGe+OlUZvtVxLgP09K2UG3uYuVjZjtlnbch7cVPbRrbyOXYdOlYqzy6ZFlmJJrRjVby0Fx5vzdwDzUyi9+hUWV53QzuCx2k5qlI7LcRxhle3kPBPT6GtAeS0i4HHQmsi+e40++ktiiFXO9T2/Ct6SvoZ1Hpc2/ItwgKqOOo61Zt7zSjp7QyxbpllGCV5A71zDXt1gBX21NaahdROCXRm7AgHNHsnYSmrmlqE8NvmQQhhJJiIMeQKs2F3DBDhRtJ6hTgVQuke/uIGlbBwSAo4FKbeFH2YLbOAc1MkuWxSbudBHfxxDfPgqBwWbNW7a+juyWg+6PbrXG3OfLIzwOgro/Da/6DzWM4JRuVGV3Y7azBOmE965TWznUU9QK6q2O3ThXJa2carz6VzQXvGz2KV2N0sAwOeKy7vTJIryScqdg9qu30/wC8hVTzmrZuftGny27/AHzwCa6YycTNpM5KbUvsuVj5qzBeNc2xR+QwqtqGjTW7+YRlD396ZYzBGMbfeHSuxxi43Rz3kpWZDeQEuEPGBxUVjbPvOM4Nb6xRShd65q2lrDBscLhDxmp9tZco/ZXdzm2iYsdo4BxRV0FYXkR8Ahz1oquZisjS85NUluZuUiE5YKD2zXTeM9Rsjo2k2Gxcj58+1csdOk0K4jhdw8Vyu4eo9RVnxDayvLBOVP2MIFDEZAqbJS8gu2jA1SVTHIyjCucKPaskOAvFausTRtaKigHaQAwrCXniuqkvcOeo/eLMaNKwA5rp7DS1tYvtF390cqn941W8P2CO5nm4iiGWJ7mrF1ftf3LEcRKcKPauerNt2RpTjZXY952nk3N07AdqljxUCAKtSBs8dq5WdCRdjk29Kk+0P0AFV4xnANW0gCuM1kzVIaSX45qrcLjtWgCqhiBVGdic+9ERsoNkg1WYY+tWWPaq8hya6ImbI+ajK7pFz0JqQ8VEzYYH3FaxIke++GdAh0nw/FewHDsgY+9R6frU/i26msXXy4Yzhj61W8KeIjr+lRaZag7kQK5x0FdAvh5PDVpLdWw5wWf3rF7jvbc8e+Kmh2ui6haJbqBvBJwK81kOGrsvG/iVvEWqKcHbDlRmuOl+9XfRvyq5zVVqb/hvUXWfyHbg9K9DjuljtgWyzY5rx+1lMVyjr1BFezabY/arCGRxwyg1xY2CTUjpw0rqxXj1R9w/d4xXWafb297pX2kN+NctfNY6YSZeuOmKksfEovLBLKCRIYom3Mcc49K86UXJXijqi9eU1b21EUhOegrCvJYowTIcAUX/AIshMm2JTKo/jPGa5S91V72cl2wueFHQVpSpSe53wwbbvPRHrPhi5t4PDQu0yQQzt6kiuYtfFF7qGueZcXDx2MZO5IjggYyMUuhtNc/De4jgb50kdT7A1jQ6VLBHDFNCVY/M80uVAjI7etaRpRUm2ebVXLJxR3Gj6qfEGjXsEzYkjLIzRnkjsfrXksytHdSw5zscjNev+A9GFtpsrMPkuHJQnuOgNeZ6ppM6+Ib63gheTbMQAqk8U6XKm+U9DLp2lytmSUYnNO/hwRW/b+EdamB22LqAM5Y4q9Y/D7WryEyOiW/OAsh5Na6nsSrUYbyOQHJxjmn7AenWu1g+GWtPMiuYVU9WyTiuksvhGgUNeXZLdwowKLMxePw9Ne9I8pEXGe9O2nFezR/CvSliYPO5JHXfyKgj+FOmg5e/YnPHzClysSzjCLqePiM5qVeG2kc17Qnw00aMLiQOynPLipdT+H2n31oywRxRTAfK64z+NV7O63COdYZSVjxZY8nFNZdvHevTX+Fs/lqVu8uB83HGa5jXvB9/ocAnlAkizhmUfd+tZuNj0aWZYWr7sZamBZhtkv0rIkfyp2V1wc8ZroLRMQyN+IrDvt11JvCY2t19adPVu58xmjTrPlH7Y3QSYGaRyouY2izjIzUDOEBL5GB09a0NMuV2kiNMD7xIzxVtNK55yepPrNvHJFEyAE45FYsUTRbtrsnsK6USwXUixtw4O0j+tVrrTMK0g6A4yKmM3FWY2r6mVaHazKxyW9e1Q6vbSXMK8gyRdD3xUm/y34Gcdqhnu0uZVjI28YJraF1LmRErWsZIimIHfNXrHTZZZhukKe4Ga04LVGC4bIHpWvbLDAu4oB7mqnXtojONLW5G1tDBFG32kSEd8YrNZ8yuf9qrupY+zhEkDt229qoJGx42896wWqubkFycoav2mrfYbIRIPm/i9apyoxG1RliMisy63xor55YHHPI9jW0IcyszKUrand2GpecqnzGI6Yz96m6tAXt0uM/OD684ritG1GWO7VNwXngn+E+1eiIfteiXGRGhCBsHliawrU/ZyNac+dHKXQP2iByeM1dWaIySJkcjINVdSjH2ZCTjHQilt7DZZi4ZyxPvRo43HrckvLpZ9OMWM5/PNcw9tN56tGpJWtYxmN3CkYPPWpbacRzKxUE961hLkWhEkpblWO+8plEilSOCKuNqAubZoI1yT0NXZ4rO4G91APfFZ80kFsT9nXJqbxl01HZrqVnaFyDOMSAYNFV5fNmk3+X1orZepldnXeM0H/CRRyQqWtomwSOgzXpRtNMn8DTDYjA25YZ9cVn22g2tz4NuWkw1w0RYk9c15dca9rMdi9lA7fZ1jIJHalFczQm7HLaneCeNEWMIFJGB3qhGxDAjmnzHMKZ685qfTYPMu49w+UfMfwrvVoxON3lM3RdGLSo7fG1m5emwMpT5RVG5uDPMxxgdhVm0GVrilGyudcXqXUJI9anjpiDAxirCKM89a5ZM3RYt15HtVzB27j3qtEOPrUwJ3ewrFmqEmO1QAapStn2q5cAbMnqaouCRtqogyjISSTUXH41akXsKrFcc1vFmbIyMmo/LMkqoOrEKKe7gdKZA/wDptuSeBIv861imRJnufgPQpPDdmLiVeJACTXUazrMWpWMtnZOJJnUr8vaoWv4JfDkUMTB5GjCqB64rH8I6LceH5Lie/wAkyksCe1Y3dxJJ6s8S8WeHJfD+oospJM2W5rlZvvV6f8V7+31PXoDbsG8tMNjtXmVwMSEV3UZXSuZVdyJThgR2r1fwn4otJNLSG5kxKnGK8nrS0Wd4b5dvfgijE0lUhqKjNwkelancW+o3TOAMYwAa5svHavOIONx259q1YIDKjENl2HABrI/s+4iFyZMlkO/8K82mktD1MO17WLkUpDuPBpvlA89aGYEY9eldV4d8Nm5QXV98sPVUPf3NbX5Ue3VqwjrI6r4aQOuh3KyJ+7aUFc/xAjmujufDunXEyT3RkYR4Cxu/y49MelZcUy2irDZOFXZtYAd+2KleRERmu7hVUfe8yTGfpXmVpt1LxZ4dVqcnI3f7UsbMhBKNycBIxmn2Umm+Uz+UwmkfLFY/mP1rlp/GHhbSx+9u0kcdFgXcwNUz8VI8bdM0Se4bPDSfKKuhTqrWxg7v4T0qMM3EVkR6GQ8VKsd23zGOGP1wMk15X/wm/jjVhtt4bbT4843EZIrD1TWtaWX7PP4hvruc9Y7UcL9TXVyTfUzdOf2j2yQSxj97eeXntwBWbPqmmwF/tGqRKV67pxzXi9rofiPUJRLJFezQsf8AlpKR/Wu00/wDZzRo9zZlJP4lc5rOVJ9ZGkaXVnRS+NPC1qQ0mpxkk9Fy1Rn4leDImObncOv+rNVD8P8ASvLwttGD9Kzb74eWTxMEhQNjsKcYU1vcJUIvY2v+Fq+ChhfPb6mM0n/C1PBDk/6Y6Hp9w157c/DlJdQSHeI7dQN7dyT0ArmfGHgeTw/bC7i3eWr7JFY5256H6GumnRozdrs5qtCcFzHu1v468J3gDW2tqp7B2K/zq491banBJHHdQ3lu64ZAwbIr5StwM8gVvaUbuGYTWtxLBt6urECirg1HWMrGuHTkuZnoetaFNopmcANas2EI6qOwNcNcagkKsigHJ64rq7vxHe3fhua3v5BK648uU/eP1rgZFknJAHGetZYeD15zStJkV7fmbgDjpmtO2le2tRLtCnZxu6ODWVdWphKRg5JGa0rdDPHAsm4xp94djXbPlUUc0Obm1KsN7eQbpnic28h+9iuhtdYSe3GWzuxnB+6alvo1uLZGjASNRjb2rNg8PG5SRrSXZKOQP4WrByp1N9DRRlHbU0JIEk3/ACDJ56VmXUBgKMEUNuxg9DVeG/urS6ENwCsiHGDWhqbb7CN9uUMuc9wfakoyhKzG2mie08tWO6PY56jHFdBYC3dH3R/u2UhiRya561HmoPLlY49RzWzZxutrK6ku20ggdq56m5pHYxg3mT7AuArEEe3rVo2zFlDHBIyjD+IVDawt5wkJ4Iwre3oagvL8pI20nBGAg/hq99ETtuNv5re1iddoYMeoPKmsqx0u7165z/q4c/NJj+VRTKzne5/Cuz0MBbGLAwK3c/ZQutzNLndmM8Q+E7PTfDFvdWUZ86BwZHPVgetWvDziayljc7g0ZwAO/ua6y4iSbTY4pQCjjaw9jXFaJAlj4ilsJJDhW2oueqnvXP7R1INPdGvKovQq3oiMAjcZOeKzZJZreExI/H93Ga0tat1XU2hLYwxwaozlin3BvTjFVDYJMy3eXOScA+lPQMGyM4IqWW3nY7im0VGswgxvAIB5Fb7rQy9SKSSRztVz9KnieMAbvvjrVS9MP2kTxHap649aa0guXBUdBzV8iaJUtS+ZGz8gGPc0VT3bQBiip5A5j0TxJ4lm0G/bSomXy5MruJ6Cs7wTNpdzFqkOozRq+DsLHr9K6+XwBB4n8PyXNyw+2Om9H9DXhF1HdaRqUtux2ywuVP4VrTpqcbLcxqVHB67F+XQr25klNrbO8SSHkDtmnR2F3awzSSQOhI2gkVLYeKtYtI5EguAok+8NtOm8R6ncoUmkVs9flrR8+zM1KF7lBEI6jmtC1GOBVFNzHJ5rQtmwAKxqbHRBF9Adue9TJjIBqFGzx0qRGwea5GdCLkR59QKsIA3sarR4I4qQvgEjrWTNEOuR8uD0HeqjDC1M7l02nr61UdyvFEUDZFOQPlHU1Tl+UYzmpZmOc1UcE966YIxkyI81G6tkFeueKnC/LUlqVF3AGHAkXP51snYzep7D8LLe5CGXUGY9PLDdq9D8VPENCuAgy5Q7QOuaofZYIPDcctuAriIMpHris3wnJd6osz6mSwUkIG6EVhcdlJ83Y+fbu2ure8lW7Vg7EkbvSsO5/wBaa9U+LEUMPiWJYVAXys8V5Xc/6012UXczmQ4qW0LC6TYcHNRUIxWQEdQa3eqMdmek6HP5MWJlzL2rX8Pr/aHiGRZUG1htKnoRXK6PfSSxKAAWHrXV+EGd9beSQY968eceVtnoRlorFXXvC0ejeJ41Q7rJv3ig9V9qt3uuQ2VuXupBFHjiNepp/jq9kg1qWTqI4h5YPQ15Pd3U99cGW4kLOfXt9KulSdf4noa1q7su51N/8Qr1tyafCluh43n5mP8AhXLXeo31+5e5uZZWJ/iY1GsJPapUgz2ruhTp017qOf2dSpub+jeFbmaBLsXCIx5CMM13OmySWieVdQopIxvQcGuSg1e7trC2S3i3uFJ59u1dFoms3Ooxo00SeU77CuMHpyfwrjrc8tXsddKMKb5VudOlk01qXVv3RHNZkdxZacWPyQR5+Z8cmtjw/KXtZITlkLEDntWJregtNclhHuiIKlT0wa5IvWx0yjpc6PTfEFg6KbeXciEAt2FdFBeJMNyuCK4LwzpEWk2UlqdzrI4dw4zuI6flXV2sZdhsTCjpVTai/ddyFG6946OAmSMk1WuvlTGOScZqW2V0j54qK9QmLNNv3TmS94wdbaG0mtQ1u8qmTO5D9wjoTXN/ECdbjwle3Dr8skarz/eB4rqdTM9zc2ltbJlipaQsPlx/jXI+Phu0Gz0wEGS4uAcZ6hfvH6ciqoL30zSrZ0rdTyPRdKu7+5RLe2eQk8EjivQbTwnJa27yX8o3gZEadBV/RzHZvCHKoi9Qtat7fW00cqxyAlhxVV685uy2OWlBQVjz7UGzC47Dj6VgLIoOBLtOeldfLpkyxmSRVKZ55rDurGytrxZZGHB5UetaUJK1mKone6KttYy31xJIQ2EXhuwFayRpBohcLlhUmm6iZtPubaKEC4YH5SPvL7U+1lW60xrbyyj9Mn1oqSk99hQSMe6uLmTTT5QO0elWvCmovbxSGVS/sa0oY1stOeGQBwR19TUUMKQxqiKB3wKTnFwcUhpO/NcZc28d7N5skQznj2q3Hbq6JG6gon3Qe1QSSmPOIycDNIt7Msiqm0hk38DOPas/eaHoaUVnGpO1ACfSrCQiMHZkeuDVCG8keNW+0IGLcgr0HrTW1CaOVA0yhXbAcjj8aycWy7o0UgjAx5Yx6Yqvd6FBd5dAY5cYBHSmx30xdyFSaNe6nBPuK2bK4jnU7QQw6qeopXlHUNGed6lZzWU3lTLhgfzrqtFBFjHW/d6PaavEnnx7jGeCOtNi0mG2QRx7gB0rSdZSikRGNnc2JObW3Fec63M9v4l81ByWxn0Nds8dyVUCcgL0FcmYVuNXu2nG9ojlVbgmootJtlz12H6raDV7ZZ4223Kc+mTXObrmG+SGf5SSN2a1rqHUIbxrhSEDjIQc8VFBdreSrBfWwEgOd9dUXp3Rk9yrr9vcx+W0UnyMO1UNJiSXzYrlzuI4JNdKEinXBjYoOAO1H2S1X7tsOO9CrJR5ROF5XOWurBUK/NnBp8FvtA8sjPoa6gxxn/lgh+opBHGelug+gp+2drMORXOe+yMerrRXQ/Z07xJRS9qHKdu/i9tDlGjsCZWOxcV578T/AA8dOvbTUSebxcuPeu51nw9NPpFz4i2j7REvmJntXjeo63qOtXKS387zbOFB6L9K66Ce6OWs1azFtrRyA+wkUkq7ZemK07W2CzLE0hUEZzmrmp6ZFBaLOsyyE9R3ocnzEQSMNCRV2A5FUgOcVft8BcVnUOiDLKOelWFB69aqx/fxV+NQcdq5ZG6ZIhbGADU6IzdakgRcVKDjisWzREDoF5xVCQjcRV6U7s9az2/1vtTiNoryjjpVSTHStGdcjI6VmyDmuimYzVhnQcVGZNrhh1BzT+SMU+KDzp4oz0dwv5mtloZs90+HWpXPiPT1juflihwv+9XYeIYF0jR57m1Co0aFsCsTw/pC+FtDSeM/JsDMB9KsR6onjKylhgBWHlWJ71ldA7t3T0PnjVtbutd1F7q5+8MqAOwrnLjmQ13vjnQ4NB182sPAKbiK4K4P7w110rN6EzITQB81LSL96ugxZraVcyxThUkx7GvQvCUswu2LMCDXlkMphnV/Q113hq787Vtylgh7ZrjxFK+qOmg7ux2niy3GpahbwsRGzjbvrFm+GOsBS8Vql3HjIaJufyqy0zS+KY0LEquMAmvZdEOIR9K8/wBpKk7I3qKx8+S+Erm1Yi4sLyE+hXpUlp4fiLHzYrkY79AK9/1WQ+U/Ncjq7E2eM9Kl4qb0NIbHC/2VaJJFBbSeYijccNnB9K1UsxawsyjnbxVG1t1srySRBiOQ5Psa6KCMToRjORxQ5N9TrpWauy14WGy1BK5Nb1ykDYLYAbg1zel6zHYW727w5uI87UPG8+ma0I759Rs3ju7FrK56gBtysPUGpt1KerHJatHchUO5M1uROUGduMVh2E7xXAilyT2J7iuiiQMKRM9NyaK6ZyFIqy6eZFyKrxwheatqflxWsb2szjnZPQyJ1kSVVjIUEHJPYV4N448RnUfFzm2nMltZgxRFeB7mvoO8AJK46ivmFre3bWbq2mDCT7QwB7EZ6V04WKXM2Y4mbaikJ/bFwP8Alo3505dbuQf9Yfzqzqmjw2sTyxZwCowT6is5LOP727gdR3zXQo02r2Od86NIa7JNC0E8j+W3PB6Gl+2wTMpm2ybf4sYJqlBZRTFkBKy/wg9DSi1TaTjBBqXGC2KTl1OkEcM0iXEDPDIcfdPFTNG9k+3GS3Oais1T91x6d6PFhFvZmSJnV1KrkHpXIk5z5bmt7RuJczMzRoQQC/cVp6dbLc3YjY4+Un8q5GKTMcBRmeQAM5J4FdZp8/lyRTpz60VYciHB82pAkwnuYkk/cwqSDIBndVS9a3s77zLbLKOh7EH1rchtrWCGZmMm3dldvO1T1FYV4EW8kSyEjhxgZHBqYO7LexdgSxi0qRzMDcE5UN2FUtPEdzNJLcsI4VHyg/xH2qxdWbJaRrJED5a5xms+SS3juYkjLPCSCyEVUbO9hPQtsQc5TY+dpIPFamlQvHdxuXJEiEHn06VBcTjUZALKLyQnfGD9K2LCFolVpsbwNoA6AVlJ2RSRtRyJb2krtjhc8+tY7ayN/AjP/AqyfFWp7bE2UbfPOfmA7LXD280ulXJuEQOvRkcZGK0pYfnje+plOo0z1lbxXBV12MOTzVCWG2mmeV9uVQkHHU0tkyvIDtADRKwFOc7J42GAQwrna5WarU5w6mxOPszbjxkg5qhNd5kJNuc9+K7bUkd9QhiQjIBfgdzWfcukchAOXDfOzDj8K0jUXYTic+ur3KQmNbU4PQ7elV21e65BhIP0roJ7kKq7VJJ44qtsa46H8j0rRSj2Iafcw31uaM7XjAJ5GRUZ1e6cZRCR9Kt3loJpmLnpFlfrVGJwiEMcba6EoWukR7w06hfMc7Goq4RBKquG6jnBoovHsK3meuTeJrSLRJdJuGUSuhi2d68R8QeGtT0BxJcQFbaZv3b44rd8T6vHZeM4bx4t4UiRlz1zVnxz4xn8U6dZ20FqYLSIbmJ5JNdFK8bX2Zz1VzLTc41EmYKVYtSzSzHEbkj2zWjYWieUN0xGeelZ96yCYkNnHercoyehhCnJO8iNTjGTVqOQ4wKz95c8DitC3XCis6isjpi+hchBrStzlfeqEJqyuQeO9cczeBoK/oamXOQc1ViXNTbypweRWDRurMSVTg4zVEId2TWmWG3GKpyjnimmU0VJzxtFUnXB5q7KOc1VcDv1reBnJEOBninxSCC5ikYcI4J/A0AY5poQyyJGo+ZyAK1RDR9DaRrMXijRY7W0OQUCufTir1tYQeDdMkccQj5iT2rG+HWlyeHNOxcrjzCG3Guj8VyDVtFuLS1wzyJt45xUWRm781ktD5+8ba7F4g8QS3cHMYXaD61ws/Mpro9X0ibQ7+Szn+8Bmubl5lauuiuxnPsMpB96loX71bmbEP3q6bwiD9trmj96un8IHbe5IyKzrP3Dowq/eHVWuW8UpXtWkL+5HHavFbN9/ilTjHIr23Sz+4H0rxK3xHXV3ZW1Q4R65TWF3W4FdTqn3WNc1rBKWoOAcVz9Rx2MPbAtsyuhJIx0qPTboxI8TcMnrVjT5WumPmQ7dvc1T1ZVjnEkPBKlSB69jWsHrY3hKzMfU9fsrHUFE2ZZM5KrzitGx8bF5YkktJHhAwMKciuPi0+eCXzJoW+0MxLO4yR6V1OmJc3Mw2zKrAdOB+NdkowSsjWmpT1bsdLb+JdJ1CWOOOQx3GcKsgxn2rprG6EgwDyOCK5Sfw2t6g864Ut1ygGc/WtDSYpNPlKS+dIOgkPIrlk4rYbT2Z2sJBQZNJJKF4FZltfB3Krnj1FPkdpTgUe0utDl9lrqSM/mHPvXzp4igax8Yao0cZcRTs2QM7frXuWv6/aeGtKa8uWBKAiOPPMj9hXk+hWs19qV/fajbuXuh5nmA/KA3r6g/wBK7cM+SLnLY566Umoozrm4+26St0qfxK7J9ODWVcSxm5jnC4XcCy+lXo0DPdRQKxiy2z5ugBqncQPGqs64VhwexraOjJrU3GxLKWhummiIaNuQaiD7nCr35aoI0IgLjIUHHWprfAOaJKxitzfs8kx49qm8TKJLFg3d0zUdkMOmfUUnih9tix/6arzXNC7qKxq/hMmRPsmnDZGNznAb2qzol48ZeJwWjRtpc9jVtoor3Q45dvzJgkioNAhLz3lvkY8zcQe4NatpwdxWs1Y6i1ccg9HUrWe9mttDHKsriZJMMMZwPUVJbv5ErQSfKVOVz3FaS7XHQGuLY2uYk0lzM0ssu8oTtQuuM1UaFFtiEgbz+8hHA9q6K7tDdBFLsFzkj1ojtYol2hePempg0UtHhkitt8o+Y8A+tS6pq8OlW4eTLO/3FHc1akYKvoBXN3o/t7X7W1t2zFAQXcdBV04qcry2Ik7Ky3KN5baiEXVL6Pasr4x/dFOvbON7EMATvUnArrfFNmsPh1t7jgjaDWB5LHTInJwMHJH0rZVLpSQuXozeszslRfS3SpZhmSP/AHx/OoYD/pQx2gWrDjMsX++v865JvVsuK0LmtA2l/a3QHysvlt6A9RVEW/mXzXAaN4Wbeefun0IrodSjSXMUyb0YciuWu7P7FIuGLQSnaGPVT6Gog7lNPcjZYZNQk4BiZhjHr3xULTRyXzSQRBQAVCr39z6VcW2W1AIJdyOWP9KYQIgxwFz1IFWmKxgX0DyzW+w8lDms65smRW3ZDCugnhAa3GdrMmc+lZGovM6bQAxBxkV1U5O6Rk0rXM1UcKApBFFM+zTHkN+VFdNjOyKut3VzrGrzXckZUHhRjsOlX9OaTAjdMx4xg9quPEpAbcoz0FC2zI3zcZ9DTnUurGUIa3LqWSRJsZjhh8u2svUdOi2hkU571ovNLbKFySPWqTThskk89q548ydzZuNrMxHgMMgXsavwKCoFPk8tuGH406JQoODW85XRlFJMljXacVbXpVZSDirEZzxXNI2RbhGTVraNvPWqsOQcdKtAAjrWDN0RO4UYqrK67c5zVmdRtxms6ZSvQ5pxWo27EbSZJqtIeOvNJI5XioHm7V1RiZOSJQy7OTT7GVf7WtCSAomX+dUyffihB84xkHNaKJDdz6h1GeK48OBLfDSNGAm3rnFZ/hGOXTrGRNRyJic/P6VV+GMck+jo94xZx90N2FavxEUQ+GrqS3JWZU+Qr1zWSXUm6T5DxL4lXEV14vuHhYMoQDiuKh0a/viz29tI6juBxVuNppp2a4LFyfnLda7/AEPUYRG1tFjCAAFehrSVV0lpqOMFJ6nltzpt3aDM8LKM9SKqqMvgCvQdTmilvJLOVv3UjY5HSon8FpYIt5DL9oUclcdBWkcUuW8iZUddDhzbT/e8p8eu010PhMH7ZiuwsLq3khaNkUBFyQV5AqgsGn29959u6ox6pms5YjnTi0bUIKnPmuXNMUN4pUe9e36cuIBj0rxeyRItUS9DBh6A17Bod7DeWgeJweOmeRXnVb3NajTvYZqS/IfrXPasF8pd1dDqTfIfrXPazt+zoTjINc+7KjsZlzcCOBRHADnqR6Viazd2tvZhnOZm+6g9a1G1EsJIo1VmjXJG4VwGrXUkV4yeS32lzmRXOCi+3aumhSc5WYVZ8kbmtZ3AvHHmn5unvUtxaC2uLW4ERZVlxIBzlTXGm9ubnVlmiVI5k5yrZ3KOxrr4NakBCSw4mwGMe4bl/CumpQdNprUdHEcys9D0LTfsrRlYXztHIPpWkjRxJvLA56A15vb3141wJImEXsa1hqyQIGvbyNcfwhv6VyOm7m/Ou515kJcso61X1HWoNMjSPBlupOIrdD8zn+g965m91rW57fGi6TPIDHv+0SjauPUDuar6Za3NprEV8skkt1Jbhru2u1/ebSwGY26fhVwotLmbMatdbRNWLwZJr+tnU/Ek0NzaxoBFaRSfKrdxx1x3qr4/trLQ7K1ayuFhhaJofsidCOxB9ua6fxVqP2bwlc/2fHFAoXEkjRHaV79OfxrybxL4xTV/DGmaTHYBZ7cAGYnJk/3fb61rSU6lpN6HHTbdQ5nbssHby1bewRWD/Mv0FW9Ks4HuoXeNjBJOsPmz/dQ5+Yj14rTm0Kz/ALEM7My6jFGCqKOGJ/h+tXtK0NSbOTUC884ULDZqp2IfU4713QqR5WzXFS95JnUy/DzStSjljs3NsgfKhDuyP7341jyfDq2tpvK+0T5X7wAzj6109va63p8RClYYpGwDt+Zh/Q0jxLd23/Ey1R4UBIZQpDMO3I9K891ZOTV9CuS6ukYA8M20cnF4cL145pt54b0/VFa3nuJBuw2V9q6C98OTRW0M1jcsYSM5mXJkH1HSs4aRewhjDmVtoJXPIzWT54vmTGlFqzRStfCFvZ2zQpcu0JGCGplr4Ut4r37RDPIHC7WH96gXlzZzFLhJIz02uKutexwI0q5LsMc9qh1Kl99xqMVuTSeHYJo8SPk9RzyKqroMVvOu24mwT06iorbUzv35JrWEsbg3GWyRkjtUNyQ9OoDTAFJ8zkdPeqs2nMxwH2k9/SrC3iE5xmrgaG5ALoevQVPNIFbqc5ceEZL3PnanIEJ5VMDIq7p+gW+jR7LaMf7xOSfxq7I4EhOMUsGJ8xvkoORV+2na19CeWN+axQ1XSTrlokU0jxxq2cAdarP4ZR7cQrPIqgYDDtWxekQgIpbHqaggnYnapOD156UKpK242luVodFYSl0lzhQuMdh3qf8AseVpEYTL8rA4PGcVeRhApZSSx45qIXBJBxnJpOTY9OhBrF3Ol7AJVMMAGWbHBNZurXEEloY4pVdmYH/dA711L28eo221lHIxg9DXE63oUunT5Z2+yscZ7Iff2qqdmyHKyJpJ0aGKXggjAHrVe5ie5m8mORUIQvhuh9qb9hiTaRLKQP4T0psk6IZpgR8qbFPr61rG19Aexhakzx3DK1x5rBeWzjB9BVNJQE4kBbvnrWg8FrO8jMeWHFYbRCCcsC20dq7IWloZO6JpA28nf+XFFJ9oHfd+Aoq9SLmlc2iveyG2UsqqMVPa6PPcDEpKSMMpnvVnw5cxf2jcxSEbv4VPeumhs3F4H3ZUngelYVJyi7MdNJq5xs1ncKjRTIQyjPNZrxbSQ3pxXbXqmW6unYfKPkX3rldTTynG1eBV05ETsZLKDxUsIyQAc1G6lMsTjPQVJY587gZrd7GKepMvBIPWrEbEH3qu+fNORg1NFzXPJHTEvo4I5qdnCLkniqaEr1qpqNyY5kTJA25rNQ5noac1kaDyoy/eFV5SNp71l/bgpAJNL9uUc7jWiotEuomEynPQj6ioPJeQ4VST7Vt6ZerPbXUGImXg5kXJH0qlbXcQm2rhHJx161onJdCXZlQWko6xMPwqfT4AdXtEZeDMoIP1rpVSHyS8k2HAyFPeucurx7e9juFQFlcNuHtRCbk7Dasrn0ddomgaELqzUBkQHb68VDoV0fFWltPeoAhONlVvBt6/izRInnXEYGCvrU3ii7h8HabLPb7eFz5QPJ9wKmzIur26nh/juCKw8W3sNuAiADgU3Q7qGKKNwR0w2OorC1rV5db1e4vpV2mQ9KzI5J4JQ8ZYDPbvW7o80bMSnyu53WtvZzxowTe56NGeQfeoLTUb+1sohLMGhlJUf3k+tYlqkksplZwy46A4IrTtnjW9gWYcrywJ4NYOHKuV6milfUp30si3reXM5DDBK8Zq/ZaS11GGVTg9STzVLU/LudXmey5jB4AqymqXekw7XhkRidqs6/Jn8O9VySaSiK6TuzoNM0qFLuIPLMRnlO5r0WDU9D8PbeW8+QYwOcfX0rx2S88RNNFGtzHG8g3AQrhwp71rxR3YtVEsAlkZxttpJhvYf3nJ559BUTw11dsXtXe1j0i+1O/vFC2turif/VbT0H941werawml6klpdzzXVxN8hSIYCj69zV7+3dQstZyjwx2aRBGZZBnOOcDsBTZ9R0a3iS6vLqBUIPlvtDsf90dqyhQ5d43N5VF9l2ILjUdMs9GWAxT21+zliY1LeYo6HNcJrmpTXMpaaJMhivmD77n/AGq0bjW53uru6e1vhbKuxAibQU92/h/CubuGtnvjsieODGdudxX2yetd9Kio6nPKtz+6jU0DTf7QaSAsY5ZGSMMeNpY8V0Gr6BsnmtflW4gbbNOW+Yt2Ga5nQtRazvQHIUTYKO3GCK6y61B1vXvnVJIrgKJJM5XcPX3rKu5xloXBQkr3OXKXOlT+ZqBnkteixibY0nuPau70rSo9U0iK7S1tYYW+5NGpBkB4IJOcMvX3rN8Q2ulX9pBNZs8slxcxqY5BlkAHzAHsD6V3K6nbWXhmQRahZ4swFjjAyyBhjaB3NZ1az5VZamUY6t30OP03xG+i3GqXFzrTahYaawhtoccXDH37AVv6Tf2s8dprRkkWS5ZtyythQx+6gP8AWvOpNNRpHsp5Ps8uoT7kjOP3WORuHbP9a2HuF8NW0UksbKhhRgpYF1lA6FT/AA981rUoRmrxWoQrSg9R/iDVdZumn+0zSWkCsVSEnDHBwcf3lrB0GIXGpSXGA6QjC+xPSqF5rN7rk8t1egTSn5Q4O0Jn0FbnhK3SGGRjlmlYKcDpiiqvZ0mdOGs5Kx2FlpscrW8Up2KredJOy5Ce5rYkZLBF8qeWdZHyJ3AQ/h7VgQahqH9qTCMRi1BCBmGcnvxVXXfD+u65rUKJcJb2EADLcGTO4nrjH5YrlpU21aTsbV5pTUrXOmvNQu5I5XvboWsEDjyrkHIdTwAw7H3p1onn232a5tnRhkPdNyGz0KeuRUJ0+KGeK1kuGuVSMeYsmApGPT1qZNXttPgMmmqZIw4jjiHKgDtz396yceb3UtS5NU1dl6yub20Mlv58txaqnCgDnjtmqUl7qIndbbTG2PltxfsOuD2I9Kwp9Vi1S7Sa5ufMFtIWlFs2AGPAT3x+tdFokVvLCn2SVdiPuVM889jVOEoJc6MeeNT4dDIu/EMWoXX9mSs6uyZikMQbfjuD6e1Zd4fsjxW1/FNiUEie3Usp9MjtXSX/AIW0me/FxJpdxDMrF90EpVc56gdq242CxhtzhEHClf1PrTqVKe6QUqcrWZwUOmXEbsdjkIMuCMMB64qyuoorrEB8vQj1FdgkcE+pWl684XaTCv8AtFq8x1ifUbDxLfxT20k1vFN5RmiiPf7v41nGi6mqFVnCDOjyN4xjHUVYi1ICVVXgA4x6mucXUs4A7fLz1pwZzjjKnkMDWDptbjTTOrlxINwCjPUe9Swutqm4jPqe1YP9ohdqqQQPerj3AuIlZdx9QKhpoFroaDf6anIJccHPGaWKCOFN5Bx2AqvDMsKBn4ZhgrVmORZozjjaM49aQ3uSRKJoiG5I6mmx2pWcBsYzyaLaTY7SMGTIzg1PHdIZeVAz3zTE/IuSqsKoI/kGc/hTb+3j1DTJYZZFKuhGKiaQvKGYs275eB0qeRCsS7QAB3qVuNrQ8vn1ICBolJzGfLc/TtWXdTO8SgHIJ5x0+lLrUbwXOoIowwnYgVlxI7QDa3zYyRmvXhSSV0c/M27M0Z2SFoicA+hqndjLdvmORiqt5BdyqrmTdtotmeZlaU/dGDWippLmuS5tuxoRWbSRhhzRV+CQwxBdgOeeBRWLkyuVGDdNtnE0UrCZeQw711WleLJpLFYmjP2kfKXPpXBW100ko34NdrpNvH5Ecx2nJ/OumtBWszipVHfQ2FulWImQ8Hrn1rmNRn3Sk7vlzkVsarII7Y7UwO1crdM74GePQVlCN2aTloNuZfMwc5x3qaxO24UnnmqqQOSPerVpD5c+Cea1lsZwvfU02RJSzn1pY2jjPrVPe+5gDxmpYlJOTXLJM7o6ItNJkjbVLUrUXVvuPDIfvZ6Cr0S46nNLPAk8DREcMPWphLlki5RurHI+SNxXe2AcZBp3kZXAkbiprrSbyJmKYZRzuB61Q/0kDg/ka9Ne9qmcMnyuzRfs0ZJyv2hk3Dqac0TRxRXSNmSKTEh/HrUFpdSQuDNHv9Cak+0MZGaNWwOuRwR6Gk00xppo6S91c3VvHcrarHEAFZ9vG761hXF5587FtuSe1RLPJJZPCJnEatzF/CM96tS6TBAYkEyySMAWA9++ayVOMDVybOl0bxlreg6WLXT77yI87lAUE11Ol6dqvj5bvUby5aVcbPMxgMfRR6V5dZRWq6pHDeNL9lz87x88V7T4Y8ceF9D0j7FHeFY4x8u5ME1nONthq29jxbWtMOkazdWJOfKbFV7EMztExBjzn3re1aJvEninULmzBeN3yuO9R2+jxaVcxpqFw1vNIjPkJuVfQH1JrZSTVr6hKEvitoZrQFZCUYIoONx+7n0z61Znurhkja5spDCg2tLH/jWloWq31xDLpsGn2e5cuHmUhcfTua0IvD17awmZb8W91KdzxoMxKPTBqXKMH7xCvJaHNWd4ogcrP5UWcNM+N+PRQO/vVy31F4LWYWaXtxHIu4faQCqv2cZrTn0eaFEm1LQo7uIMD59m21j9Vq/LPoGt3Hni6nSVeEsZj5aKPQVftFa6JtJPQ5bw3p2v69rFy1hLtnRf380hBKjp/nFdJceBdR0y5h1ea7l1HYQxSKJi59qpaho1/Ywxz6FA0VzktLLbzDBXsMd63fCUepXt4134n1XUYXtirQQD5VkH1H8q0UoyjcmNlpJanBx6NqTTyarfaddvp6Sb7j+ElM812ulReF9U1YT/ANi31rYQx+ZFPcNtihA5H1yeK7XUvDM99qUlxNfRzaLGiyJZoQr3DAZCuc8DNYOkf2gZb1/Eeo6SLadgY7YzgrHg8KFA6UnUhymU171omfret6vr2mXFrp2mGzs5U3TPLgNIg6bR2BrzqG0uJA0cBTdN8hViM8fyHvXp2qvJLb3+rNdGNUTy49vQgcAYrzZz5IR/ICunzOZG4cdxWFCrzt22PQdBU6dw1BG+zGzt7VpvJUGa4VSee2PQVtabHq+iWJjkso7u0lGXiPY464/rWto8Udlp0zW+5GuE3txuRx2Gewqne3E93dLFBchbYrlyByx7j6UTrKT5baI5owcdbkGn67Y6ZqFteJps/kJJ++t5TlCp64966MJ4MH7zTH1OaUz+eymAgy+iEkcBTVHwxoVze6rG+oSp9mV8LEcZIPcmu5udMsZLedbFCqwco4HU98Vx4nFxpOy6m9Kk56s85ufCl3q9483/AB5Qht379t07k9/XNYesaNLZ6hdJeSyXE0Kq6mRyxZP/AK1euRRoFzO299u4tIMsB7V59dSS+JNde502Ly7O0Hl7ZjjzMnkCtsPiZTu3siKlKN7dTjlwYVWMA7nzjnOK7zQ4jY6eCFwW+cKOdvtmud1fSZdK1ZbePG4L5kZB6DrXUkG3sIIpJD8kWScd6eKnzxSXU7cPT5E32M7SPEyadqc5uV89Q5coxxtBPrW/J4yiv2A0Sxto5JGwqzSD5T3YCuAnvdOezu8RSvdSjZlh8oIP3ge30qXw8iW2mX13BmfUGHkwwqudgPVya29hFq/U4lWnzW3R2tpd6kdWa3jMc0EcZEswILSP3I/lWPPJq9zpV7Elu6yvJstokIURJ3J9zXKWOrXmh3LxSxuquw80H7xA7CtGw1CfWfEv2yGLEcK7zF5mMgf1rSNJxd0ZTq+0dmRW+gazp5DtdW1oM5IkuFHPqR61raTFa6ZIbm8167eJG+Y2cbMM/wC90rA1C4itL51WykaaRt+675IyewrUv7y4h1CGzgtBNElsEnhA2oWPJI/TmtHFy3M4uMTsdO1iyvyZLbxNq8YR8AzFf5Y6VcurzxOl4r22rQXlvINyxuoVseo9a80t0tIdbtXu7J4LInMimXIIx6100sGqX+gbjJbafYRTE252EMQeh3dgawlSUWdMKkeTXc6GSHXbu3xeXEbyOuyaKIhfKIIKuvuPaneLNZ1bR9EE2nXJBEgjuJWVW528Hn19e1XfDlpNYWMFtqIT9+mYZA+4Me6k+tVfF/hy5uZImVfJhuGSG7VfmUxg5EnsR0rONb95ZrQJUVKndPUxdCTTNM0LTW8QgM+sySOHckNCP4ZD7ZqCREgnlt7e5juBG5TdG+78fp71F4o0jWfEq3Wv2NiRolinkwNnH7pOCQO/PNaPwx0iGbStR1ueBJPJYRRqw4xjLGnWpRceZ7mVOo1KxnIk6kExt+Vatk7RrtYkF+g9a1te08WTRT2v/HlOgkjPXHtWaxV0XZkOvOa8ycXsegloLI0nm5OevWrtm0hkU84qrFKJYRlckH8RVxZVhgz07gD1rFh5FyV2dBsOdpwcdqiRHfgA+hHrSWblmG8Ha3b3q4hji3EAgjpU3G9DUtdy24UEEqMHHakiuFjSNJSQHPU+tU7S4KsQ3JbnNVdcuCjQqpyxcFfaiKuyZKyOG8RlT4xuIURSu8SHceMYrAu9Pu4A8sIDIxPA7Ctjx5byprjXkHKPErH64rC0zX3U+TKcp6NXsQT5E4nM2k7MmtG/cLzl/wCIVVsHBlfON2/oTgVs6lYI1mt/Z5BHLYrmmby5lkzwx5+tXBKSdgleLR1CeUVB2ZB6cniiqUF2hiBy591OBRXO07mlyKfSrCDwRp+oxTI13JMRKgPIHvVrSLhWtgm7BByBWVYWRvNIkijZt+8YHbNammaPLbf685rqqzXV6nCo2tYdrkkn2dUR+WOBXIzT3MEzRs/I613Wq2sUgQxA4XHWsiTwxFPK0zSsAx6UqNWEdJBOLaujGsHmlUv5h4raskUx+eSc9Oas2mk2ttEQhJ7HNSrDGqyQj7oqKlaMnoVTi7alRWVvu45p0LMd4cYweKkjs40YjOD2qSWMRQk+prBtHTCTY5Djqciia4WEKSDlulV1kB6dqW4PmWsi4BJU4BpRinLU1voUL/UfMzCuYx/ET3HtWcmnJLbyTRSp+75dWYA49vWq0haTBkO4rwMinhM8bcZ6YU16MYcqsjjlLmeor24jgSYsCGONoPIq9Dcm1h3pGGhb5Dxy1Q/ZoktRJNDPIc/KRwtV57x2CL8qog+VR2qrcwl7ppRfIhdYA8cg20jW6C6RdzKjA8E9BVC3v2/vYqaWO4m2yFigb7ue9ZcrT1NVJNaE4liSIqoA21p2XhfV9U0aXUo4mW3BxHkcyH29vesVLOWNlZnDAc49a6Gx8S3cU0cf2qUEYVUB+UD0AqZaK8dRxeuonh6CWG1uULMkol2sB16VekhuGkysjyMvPPOKlBVrqZo22ySYLxY+Yt61Zvz9gsBCDiV/vHvXn1ajdS66nvYSMXSsxYNXk8vybpUHYS7ASPrV+K8tLi3NukwZS2Du4bPbBNc4wZwvzKu7Aye1aGl6FHLcebd3SRoh4BOSx9vapk1a7MsRhoL4ToY5nhjRLfEjq+Ac8nNVtW0Sz1SKNdRiJ8lCS8WF2n3PeppY4Bd29tYPKsb4Mp4wg9RV630+e4e9tyGcwSfNkjLj1NZRrcjTTPPnR01PMIbfSfLtYLV5Zbt7oxyKGZWKZ4IrobPT7e61CW1sr/UVtoM75ftB69sD9K6VfD8UV+93PDC94MELEm3CZ6VgeG9G1uHxXftLaSi1kVtxWPKvz8oH0r0frMZp2drHJ7NrdE1x4Je8vYwdRv3j6mGSQtn8fSpzoekadeLDa20Dyqm7JG4g55PPpXX3gNpZTCKOTzdm0t/EBj9K4LSUurjUpb29tTau6hIlBOAB3rm9tOcG29jalTippWJPEb+VokVqSsaTSZZj0HpXJ2Fg95qTT3MgmtLcZeR+QPw71o+JrpGvdshaRFzlFOOf8Kq6VHczTwxWsJcSYDKK3oL2dK514m0lympC97fSrbW8DrZjhGHGeehFdz4d8NWVpEk2qiPzDwq46+1afhnR2tr0i9RGnC7vKQZSL03Huaua7qm2N7BbaGYMu5WHBVh3JrzqmIdSTjexgopbK5zN3c6XLfpZ6ZbfZ0TcrPHHgsB2ya6eyurN9OtobASbQpFxvXvj7v1rN0rSEmBN4j7ZR1A6E9D7Cr2nGG1uWsxKQEUtMrDl2HHB+lYVJ3g11NXFRascR4y1S90fSsWUzxyB9gdRyEPrVXR722n8KWoEZXLky5HLN3bP1rqtZis57Sc3SKIXyNp6gH1rBihjitba2iCmCFOOMYBP863o106HI1rccKV6vN0OO10RHxIonldlGwDJzgVratfx+U7RyfKvHTPGOK5zUibjWriMqMNPsEh7DNW9cFvHe2VrA7pKfkbb83HqR716qpc3L5GdSqoJ+Y7SNNuJLx2lt08lgpyw4Yn0qNtdFne3ED2Uccit5YFsAoI9/U1Ip1iC1/cSw3EQbywIn5B9MdqpixdmEn9luz5zujlzzmuhPqzlU3G3Kytq8l3qxjkNsFihGAq8t+NR3elrZ6VbajbTSRyyMUMJBDD3rXtU1ZN62WnhMkklmyfepodM1jUNjS3dvEScBWGWH4Ue1tuRKnzNye5gXD32r2lpE0ErTW4KCVuMr1GSamezufLVdR1XAx/qkYu2B9KuajpV3FfWdsL0TvOSGUnaBj+lbsNvDomn3bQ2G8MrFjkHt69hTlWSt5kKmncp6Hp8Jjja00p7pR8/m374i9iF712LNq19avHcanGEjTH2a2tlVPpjuKz9JMUej26zO0im2XGOmDz17YqhceL7fT98dqpnmBxuHT864ak6tSXLFHTCnFam/LoUjqifapZIImEkUkZ2lT6gdCPatb/Tr/S5omuf34Qo5X7sq46j0/xrypPFXiBtQknimJXvGF/dgemK7/w14mhvYpobtPs13sByDx9R/hRKE4JX1Ki9dh1toEus/DS3lnuL6J9PWW1FvbHHmZPG8enrU3w4tbq18M6rpcyHzY7jIAB+YMOorr/D8EUtwbtJ2SW4TZPH/A6juF9a3ft1rZERQRxoeAAFwSe1djfPCxyqm+d2PPtZu3h+GLLPCy3KyG0SN1wxYnjFcrFcWVlM2nW11JdyQRK7gqdynHzL74rp/G2rNqXiSSQlTp/h2IXEwJwJJz91fqK43w5a2HjXVtTvbpZra/eUOht32bQRisXSjyPm2LjVldJFy7kaEb1YgZ+YD+dT2d6JF8otyehNMv8AT3093sJpzKUXZvI5I7Z96ybQ+X8zHkdvU150ox6HZfqdZHMltCQJGYscgntT7e6UOGYsw7g81jh/tEKlWwQMn39qmgDkgAnP06VhYr1OotdodpBJuU8gEdKnuIIL4M237gyvHJFZVncIjrDkneMA+lXY5Wtp1yVyeD7ip2YnqcH4yguG1FIo/wDUvGK4W6sGjugIlPHXAr1XxypMNte25UmNijqPQ964O4vYwx4G6vUw1RqKsYTim9TV00sugXKP129Ca4eR3DsnOM8V0sU8z2jRoOGFZE1ttIVs7ia3ouzdyKqukV41utg2I+P9mitdT5SKqsAMdKK09ouxHL5lzwy/k2zuf79bMswl/i2nNc7oks5tmG392X4OOprRaWVSynClRkg1yVotzYRjeJJO5MZYk7s4p8b/ALoAtwD61TL71G6YDdyOagaSIMAJt24VCg9iuVJGjmJXDKe/IqEOokdsdelVYJ4WA+Y578U4T/MMIxA68U+RglFFrzUwMqSR7Us7+bbNlcDNVJrzy1GIiCR1Peqxu5ZV2seKFTZUXFbEoIHApDIck1Gue/FOH1qralc1zKvbSUMXiyUPJUdqpC4uI8csPTNdCyg1TuIEkHzDHuK6qda6tIwnDrEqSajdS2qQyOdi9BVMpn71PL4kKgbgDwasxWTzoXBC+inqa20jqZ6y0IontoVB2fODnJ5q0+pi4A3AA9/Q1C+mOqguSCTgCmTxx28YTAJPJPelaMilzRQ6S5YgKD+tEMMk00YjLF859hVeIKG3E8Vp2ck1xMkNrGzyn7qouSaUlyrQcfeOr0K4knja4JwU/dk45JHvT7qKa/uW8tWcJyTV/SNI/s+wQ6jMgkuX3bIznb7H0NbU1vYWsZT7VGjBgCg9+ma8WtO1VtanuUa3LSUTmPsBijUsSZDwVI4HpzV6Ge0tVmtzbvJdbNuH4APqD610T6ZBBaiWFxJle45BPriuY1K4EUkZaMbi3+sB6j+7ipp1Od2ZEry965Z0bUJ3me2dowzr1I7LXXT3Z0/xIZB8qXEYIb0JFcJpkV88s17aIJHU+WQqZyp712+vNbT6DFepIpkgXaSD0I9axxMFzJIi92bOkQQ6kUvJpwZgDESBjJB710jPbadZmVm2qvTHevPvCV7Fr8VhI/mRNbBzL5YwrHPBJ9cVo6xepcXxRp2SMEBSBkZ9/asZ0m6lnuckr7Iztcv5GeSfzmVWkOGzjB9KypQiFp23gFCWX3PermoOlyyvKBuIAJz1A/nWPf3Z+wzsFJyTx7V0JbRR0UI/aOJu5JrzUH2ECOVtpY9xXaeErKOLBjfbPI/lL/sL1LVxGnw/aL75ZBkqW46JXUadeS29pI0Skt5ZTd/dHeu/E35FBFJc2p6DqmrW+k2n2TTGDyTcNJnPPrms2zkl1S48h8RQqQsj55fHRR7VjxGTy7a6WONrfKqr55I74Hc11fhrQLK986/cOlrkgITls+teXycit1JbUY3ZLZoLS9uLFHcQgqV3nOAR0J9KivLL7Ld3d4zggbQrr0TNatzYwxJK+nxcxEAzTtkPjtWLMZ7rT5Lu8BiSGUCK3U87+xY96UUnuyIvm1eiMe4gl1m9MDF0skI8xmGC5Has2/mSOafjZHtyD2IHStyU3yWs15LJ8kjBpGH8hXLasJEgnkPPykYPetaS99R6G9KXMm0jkVE1zqEStuMUsxZeOvNTJpF+uvS3nlpPEGOC527h6D0rV8CQWz+Jrf7SPMiCtuH9w16DPa6bPdPCiMpUZATgketd9fG/V5cqRz1qKna7PJb1bzSdLuTFEITcS/MYjkRr6fX3qXwtLFaW++V3864k2xIf4vxrudZ8PxXmbVGYRyYBB6kZqhF4It/EWtm2S4uLUWiBF8uMbOOwPY1dPHUqtN8zscs8POEuZD0LvdSJuCyHJfBAwPWs28vVXT5JLMxSqGCxxkZLMOvvXW6f8G7Vnd316+2vwyhQCfxo1r4Z6R4Y8PXN9aXNw1ymAJZD0BPOB61jGthubSVx3k3axwGlWMsF02p3Esa3D53Qt0QHr+NLqOoeZJLaIsj2zncVQENJ9T6V2Xg7wzYTLNdamrXELtmMzEgqR/Ot2z8PWt/bX9w8KxvdZSEKP9XGOmPrVVcZCE7tbG0aCSseXQWt7rVso3LZ2SsIsIOPbNV7vSreKQpY3Al28MrrtYEdceo969KutBt9N0YQpGZJZGOMnAUgd64sLENPkldNsivgMf7v171UMUpq8djanSSI9KsmNhJ5MQd5DsYqMsPXA/rVm800RTI1uyrIYu3XI659yK6DwtaxDSZZn+W6CMwAP3lPQGsTU9QEFlZ5YNLFIX3KMYUn7p96hVJOo0jRpX5TtPAOq3MkpNwqOqptU56HpWt4lvovDul3OvXEsbiMFYIwckynp+XWuL8PJ/Z+ptPbswimmVpR1GD93H1NT+MrCTXfEdjoss8kemOpuB5YyS+eQa7oVE1e+nU8+qpU5NI4S20TUvE2nNqNhcNJK82L5JJMAuTkN7ivQrsTaZpmlSJHbtqgYFlVQm9Bw/1wAKzr3w7e+FY5P+Ed3K0oBktZyHWUexP8QrH0JJp7X7bqAma9EjqDIx+RfQDtWVaqpR5k9ERRpvms1qaV4XlnklkYuztnceuayZlJnYenzc1tMuRjt2rMvVMM0U+3K/dYe1efB3O9qxNp4ZQw4K9jmtW3fLEBgc9qyRdBFASMLnrj0qaC8KkHHP0qJJvUnc0PnafLAKAQAK3mIa0RmUZx3rIgmgkVZGj+br14FLLeCZun4egrMe+xPdWsNzCA2dzAqy+tebapo8lmZHZSAG4PqK9FQlgFDMc9x2qK6iglTyrqESxMDkdCBW9Gq6bIlFNHlbaiYAI1PFSWwN1IrMCQK7S58JaROR5WUHYlqmt/CllChY3D4xwR2rueIp203Of2cr6nKhF7ISOxoroX8P25bK37gdhtFFR7VdyuV9jkbTT5Ut4x9pIQ/NgHpU7QI8heWd2PTr2qtYRTXMKASEDpgVb/ALOK5LOSBXVKSu7s5Yxk1oCQ20AJc7uMKM09JLSKIbUUv9KBbQr1HGO5qURwDsBx2rJyRrGDGC6UglIDnp0pwluHACx4A4NSPKv8MZ4HOBT4zLKrFE6Dmpch+zu9yubKSdg0rYAOCB2pl3p7WmGU70PQ1e8m5MZYDGBzU0KJJCpmfjoeelJze5aitjDXPenEgd63NQtLWG3PQNjKsKwwoNClfUfKIxJHFUrpyiY5y3Aq8MsdoGTU8WnJMykDfN0AP3V9/erjKMXeQOEmtDFt7V2kCqpZj0CjLH8K3k0a4tUjkuNkSyDdgHLfj6VqW/hiGe9tp5ZpZFQYKoNhB9d1bL+F9KecWywTSKhyzrLlz9T9adTEQelzOFOSeqODupo/Pba3CrgHqMn1rnpmMlw3UjNdBrumXWm6nPbm3fy+qgDOR2JrCC5ck5z+VddG3LdGNW7di5pWkXWrXXlQqdi8yOeiD1NdxoS2mjlUgiC3qkn7QTgn6e1YujarcQ6KdPsbBnd3LzSoNxPoPpVyHUrHYBqTLFKuVlRlIcDtj3rnr+0m+VbHXh3ThrM6PUdYkuJkBt4RazDbKijHI/i+tbOm28GoxkxQCTAx82CSK47RNmvSyRQXAt1ThTI2S3oMd66C3uz4dvUstTKwxSLmGcZ2OfQ+hry8RRm1yx3R0c8U7xehqRynT7gWHKwSHcp67R3Ws3xZostr5EqHKM7Mjgc8jOK2dUs/JjjuXdYwrBgxOQQf6VU1DUrjUo4NPeM+UWXypE55Pf8A+tXLRk7qXU322IvD+oRaJ4alldv9Lnb93FtwSPWquofaFtL5tOGVXD3EBGQwx95ff2qTxFEtnHaTeZ/pkRMMwPAXHIZR6c1qabZLDpys9wJXuHUyODnJPRR+Fbu0Hz9yE7oxNF8TWGnaNaaXHdRRXFyxlYn5VAzjBPY1uyzRiJp1BDY2lXGVY9iCK8s1rR7Ua9eea7xW8bnd5YyRzjP0rd0/wp4jt5LY2WqrcWalZG+fhR6EV2zw9Ll9opWuef7SfPax2drZQTzBppWSIJl5MZx7Af4Vg+LNPlstNMhmjQMCEyfmceuO1dVf2Cx2EFuihNQZvOiQt/qxjkmuI8YXzG3jt3tFW+4keYPuLAdAfb2rkw655ppnZC8dDB0GBwlzci1m+y8AyY4Ujrk1vWUZbUgLaSKeFR5jKWwuB1H1qfwwkT+Hhb3M5S3nLM4boTVK7097K5DaO7vHnCu3B+hroqVIzm0zKrJxasdTrWqz3unWdrpGm21gYwf31wQqwKf6k0jjZoxivdcl0yMOo8yKMlnPsB2NCPHeobrU7i3k+ztGWjccuR3x7GujeNnmjvYlVZ5R5iRMm5Co7kdq53VjFq6K5dGu5b0jQZLLwklvdTPfy26l4p2fAcHkce3vWJrfiGG4hhsPtHmtlWkZUwqge/rmugskY28iXDTyRyZ/cQ8qnHKk1zL6FbeaLhYGCu2UhL521lzJycpHLO8VYt6vJK+j2YKpFE43IAOT7muL1OP7VA8HnrGGJy56AAZzXb+IEupLOzkkhO2NDGF9D61w+s6e8Vh500dwYGQEOAAM9h+dPD2cz0qFlTSKPgpEXU7mRWVWjgIRSdxlY8DA/Wuyjj1NLMNK0MRBAJXDSbT6npXM+DbUyX7Pc7g6L8pUY29q7C3sJdY1JLCRsWsUe6V4j8xHZSe1aYqSdSxUqNnzSZWtY7q7vEtUuklLcnzsfKO3IrX0zTLjw/cm8G+WKdwk6q2VQ9mFRyxxxeJItJsdLjjSGIsZmB547H1rS866sNLKPMjQI+1Xj5IbGfm9R2xXI07W7nPOpfY2otQt4biSKSZQ687T1wayvFVyt/oFxHNBKiDO0rzkY61jql9LqAL2yyxJEZIbiPkH0XPcVtC8F3ZTRvFgmMhlP0rl/hTSEqfM+Y5Se2aHQrCzgnaZZ2Ro0/5aKO/PpXR2tySG2q4RBn5gBjHHHrWRpSWq4k3My2SEFlGdrHgEfSnXd3JNFaafp90ZTJkvMy7cKTzXZUnzxsXKPvBq2r2kiXVoQd5w3zDgj1Fed6remRDBHt8sNwuOAfWvStQ8J3F0ySJNALOKIou5ctIcdTXn1zpc1tOiyFVePPT7pHp9a1wsIQejNISUloa9jbiDw4kkX+qcgyepPotc/rUCx6Tny2MYckFecHP8R9a6PT7aV/D8k0k8ccbHYqA9R9OxrnvEd/CdCttPhkHmJkyKo4IznJ9a6qX8TuEpW1RJoWrquj3bSNgx27I3OOR0I966vwnex63A97cr+/hgH7w+teYWYSaVoMsizJhj79q9H0u+03SNKvvNbYbqzHlDPDFeuPpXXyxjddzlr8zdzWvZ/Kt5LiZN4+6G6jOOP+BZ9O1cyGaUlmJLE5Y+tTXt99rtrXYMI6CTG7I+tQRgkAL1ry5qzszekrK5PHHv6jANJNZCRGiI+8OParVvESgz17e1XUiJJcnkDuKlOzKkcxbwbw0Ui/Oh79qsxWYwSy8Drg1fvbQpILlFJ4+ZRUMMgkBUZXdTbfQze5JblOV6g8AY6UphMbfKCR2NQISLgbCV28HNTvMFfBJyKkHoW4T5S7iBnHNTmOO6jHGXHUnjNUHfeF5JTrgVYEqoivggtxj1oFbQlWziRS7gNjtSW0SO7g55+bB7CkSQSfI3HfrUalhJkqUxxwetO7GloJLpg8w7AhU8jNFOa6BY/LnHGc0U7yIsePadcO0nlo+0YzWuhXyy0jkD3NYmlxg3LMHGAmc1PdfvwpkZo0Xj/er3JwvKxwQm1G5oymNPLKOpzyQfSnNf2scqjNYwliiGIy7duaaZZM5SJR9RS9kN1Wb1zqUZz5S8Zpi6rLDu2BBlcZNYn79h8zYHsKBAXJ3MTSVGI/bSsaDapPlvMuFIIxgVXkv434Jkxn+Go0giXqAD7mphJbx8M61fLFbIjmkTjUT9mWKVSwB+VvSpUG8AqetMgjF7gRxlga7DSPDMV15LPMyqByduDntgVy1qkKa1OmmpPVmLY6VLcOAFKg9z1rsNK0IKoAQ+7YrZ0nw/DAvzli3fJ610kFgsQBXHHQYrwsTjJSdkejGyRgy6IqWRkjXBUfOv95etZELW6yCdUyjHHm4PBz1Pt7V6LFbHGXGRWBd2tpYaxIjI2JFDRIBkEnrgdzU4es3pIwqNN3RwnxB0qUaNHremyMotmxJKrfNID3/CuY0+2/4TnSLuGKxhXVbKEzNcJ8vmoOuR3Nd18QrB5PCM+C8LRsJCF+VZV9GHqK8q8Ia5c6Br6ywPgTI0Dj1VhivpMG+ah5o8yu2p+pL4Vi1QXE02jXLx3lunmNH0DqOorp0uNB8cQ+VqV1/Z2rrwJXX5T+Peuf8ABepyaN40WZCCuXR1YZDqeoNV9QTS5/FF+AJLa2kmbyWQ58o+/qK6JR5p+ZEW1C/Qp6rpN54f1Dy3O10OY5oj8rD1U11OjeKI9et/7L12Qu7DbHK/O70B9D71Na+XfxR6JrLIyuMWt0p4Y/0PtXHa5ot54f1NrWcdOUcdHHqKmyqe7Lcq7pvmjses6BrS6e8fhrWo2mtpMi1ucbsL2U/StmPwrdWUpISO4t0fzAoY7m9/rXM+EtTs/E/hxrQYi8Q2IzA+f9cP8fWun8LeIJmhhW4mAVGaO4ikHzRt2wa8XF05wk3Fep30qilDQg8UQz3/AJE8RFwvCeVIm10/2f8A69NtLKVdVtLaS0W1CjeUjcsRx1PvXaXkEVwombkD5sgda4vXNWNhHe6kzAT7DFDCD8+TxnH0rhpVJ1H7Ox0RaUbnn+uIs+tx3UDeZE87RuM8H5u9er6TE+l+E5Jo7UzXBBdWI5cDpx6V4z4cv44LuaS/SSe3ifzGjUck56fjXr+p+LptPvYbW30aeZZI1dWQ5wpHTHtXqYynVtGEFdI44yjfmZDafb3Euq31kXDqFkjY/MB/s+1cB4/shZa/9k8xipRZIlJyRnqD6V6xqV4tpZiUbS3y7wDgop68e1eOPbJr/jCSI3imNpSRczNgsvYVngNZSk+h1q/yOuguLWXS0NvF5UcKiEIehwMsw9+ayrrUI0dBGjsAQT6YrThRbe0aJypSGRhlhnPvSzeFNav7MyxQx2sUwOxS2XP19KmNnUbM68dEySNoZCrS2zAFDIAibiQe2PU1rQ6rcmGAPFc2zuywHzBhdnr65qTw3HdfNNHIAURbY4TeVx3B6VsTWF1NDHNfTXE628yuI3UfMfXIHT2qZOOqe5t7Sko6ma5db6eytb6VgfnIRwrt6cnvU+mralg0t7HC65IS4yTn3q3NotjHO4QqzvIZCw52n29aSXSLOVpWQecQmclTnd6VjKaWhwKMarbkyOe5Esc1pKfthVg+YmwAP9mua8Tt5ehyKY0Kl9sak/LGD3x61pWMV1HqKh4pII4kKFsYXHoPWsjxzFKmiPMkZS2acBpD95hj/GqpRftEkehh1GFkZHh2NorK7jRh5gQkXA/l9a6KN7/RIkE1uxhk2v8AI2AT7kd6r+A9LgudINzJ+/YPi3gd8AY6lq76IRyW4+zwxTWbrh4m/h9Tz1qsRJKbReIxCfuoh0fVH1eOXMDxonAYkZJ9gKsWWg6fHp89mFLrNIZZHbqzHvWJNok0GorFYh2tbgfKyPjA7gmtizvfMhklsFEsdu3lOjNhgw/nXFKMlrDY4pcr2NW1s4LK1jtLf5Y412ouOAKw7xXtLvc5AjdtoPv6VrRanG0HmSqFYjgZrkfitq82meELG8txiQ3IO8fw8U8NhniZ2vqJVHSd3sYnhuaSxvdQYB5M3DllJwntn1/CtjT4P7R1PzJjnJ3SLjH0P0rivD3iWbUbJVktn81mLGZF+Uk9Biu70PTLuMNd3MpgLjCRg5K+4P8AjW2IjKE7T0Ou8HHmj1OtS/0+aCeCKRG2JkqpxhenX3rzzWbaIy7dxMYGEAXjGeVz3+tbcuhWMEU8wkmiJQ5cP1z7VzMDS3sHmFw8kPDRrn5BnAJ+tRF8y5o9CaEFB3ZBryxILdbNNsRiCyOODk/xYHcVxviXR7nSp497wtG6bhJC2R+NekXkEFzDa21vsuA3zNtOGBHYVR8ZaJ52lQTW9kwkVjvbGSi9MEdMV24XEcskpFTXRHP/AA40o3Wt/aXhSQxKdm/7oJ/iNVtT8OajfeIo9KMUj2drM4eRTgYY5IHtXUeBIhaaRLLImxg23r/WrWu6vNZwrqtzO0MMzGItGoII/hrZYmXtmkc9WndamFqOlwaS6LZFvsTLiNWzlSOtQxS4OM0yfU7i8sEEhDQg/uyOpPXn0qvG5JrGqne8tzal8Ju20vz8njFaUbFlHOPrWDbSEEHk1rQOTjJrBltF9sMByPese9sCjGa3HB+8vf8ACteLBYbjwO1TbFLZHPtTTM2jn0ctGCeDjv2qpkljknHvW9d6ckxygKyA5x2NZ01syH94u1h97jg1ROxFbyuAeTjr9KfcMzMCMk470roBEFBBB65qSArIrBj04I70rhYhjZ9vAz7DrVx2Pllc/MR0z1pY4o1OcscdKgmYeeAjZKjOSOhobFuyDae6jPuOlFXVaFly+d3eincZ4ZBdNA+5CcmpH1F5Dlhk1TwMUuBX07jFu54PNK1iyb5uyilGoOTyKqGhVJOBRyRDmkXmvHLYFRmaVjy5x7VEEbPJHFPwoP3qXKlsaXbAkkHLHP1ra0nRHuFW4nUmHrgHH51X0DT11PVY7ZfmJBOCetdlDAjak1jcnyxEOVU4Brmr1XH3Y7nZh6KlqzW0K1s4ZY2SaB2TGAnr6Gu+jRbgl1Ztka5fI/i9AfSuFstJt5pQsa47jb1rprB73TrfEm6e1DZ2nll+nrXh4mnKd2ei6dtUdTZ2iLHvxkvz9KsJmO5aNwgBx5ZzyaZp93bXdoklqwaPHGO1I6lL/cNpLDIDHnPtXkxh7zTJk31L4cKMZ5rK1kRvbNOflaJSQ390etWnZ87T8rnsay9YY/ZZIiw2shVvoRUwdppDULq55b4g8QW8HiuAzS3N9p7QB/IxlWk5wcdxmo73RbTUtWjMiRWd4LSO7UKMKz5G9cfnUNpdahb6nDo9vdRhEjaQSS26ySReyE9qz3vvtnjCK5ZwxSELM68BmxzX2MIqMU49jzXdzszIsolh8YPEjBl3tgjvmsnUmMWrXIPTea1UJtPGibv+ewzn0NUvE0Xk+IrpO2/NdMfi+RjL4LeZ0ni7SZtL0vRL/I8m/t1cup43jv7GrVpfW/izTho2rMIdTiX/AEe4bo/pWZruuSzeENH0qVt8MLGRQRyvGMZqCLSbm/8ACU2rW6OzafKFaVOoU9M/T1qHFSjd7ju4yM+M6h4W15HUtDc2z7lIPB/+sa9P17UIWisfFujoBbajGI7mHPEcw65rk9OguPHmj3EBjVtS06EyCYkLujHr60zwnqEdx4X1vQrgMQyLPbnP3JAefzqKsVNe8tUVSfLNcux2ekeJ70201mbkrJv3hyc8EY6+lcv4lEfnogLylQCzl+TVW7v7QaRp8FkEjmiUtcSMcmRj2+lTRTpdNHIFjD7t4WQ4BI7E+lcUcOqdTnR6KlzRsJ4Z3IuvSwD7MwhUAsM7Bu56102vXWNP0+4g8RRpO1sqFIAf3xB6g9hWfoV1c/2zdXl7awSi/tXVIiw2sV6AjtVvT/COv3mlRv8AYoraWOTzLdZWBXB6jHpWs5xTvJ2OVweyO01O7+weFVvJ4kdvsw3EDJIIxXlnhqylv7y8iW3WaVUAjD/dUZ9a6HXdU8QWaPoepPbEmAFiFGNvYA1X8FXUNusqSBkjiGSE4ZyfU1xwTo0pNa3O6NNuNzZvtMn0nRczXH2iDIMgjGTE/wBe9afh+O7urQWxeVIWyzyu3JzSW1pPqzPOEPkRvtWPoqe5Hc+5rSskQSMGVg6KXjycdOMY71wyqSat1FNXWpvQ24gtFgSYRQpz93k1Vi1O5eFTBIOWIbzatmRZdPViMORlgf8APFZ007+XI8CGLJxnaDgetZORjFaFq31Wy08tLP8AK2QhZRuVTRfXSvEZdJu4DdOeVc4H5VUtrRxEyytH85H3x96p7nRLG4TAP2Z1P34zyfxqZTSSHGELmbb3epQ3Sy3tym1QcqTkFvy6Vynj0/a9J0+XzhIVkZhb7sbge+K76SydbRopJkkCrhHCjP4ivL9ehaz1EtclZC4xHlsYwewrpwlS87o66NNTYnhq2updPeWGUg7si0HRseh9a9E0i/kuoVMiqs8YCrLLxtHf5RXJ6BpWo2yve8xLOy7YoF3H8PT611ZisLa5ubNpGjumAmHy5Zye2e1XiZRnJuO5FdJSsdVaXDTym3QB9o+aQLgD/wCvXKan/wASVp5TFcnz2KxrD08z3/nWrbKsFtby3E89pbwn5k37mkPqcdqwtV8RL/wklxbSbZ7NRHJGv8QOf4feuemtzkjF8ztsGmaks1qtuwLXigtKGH3T3BqLxcsevfD26sCAbqJgUGehH/1qdKq/aGuLIMsz/OXz8x+orltc1S6jv2i3oJZE2kIMBv8A69PC1XGtzQOmdJShaRX+GWgyx3BlupMJHkAZ+XNeqyxwyA2obDoA/wAvUVxGjNDFYRb/APV7vKlA4xx1+tbmnQRrrE8C3MpnnwE3HO5R61OIlKtVbkRJOnH3djL8VakbRRZJMGGcvk5/Cse0e7iiu2jnaOKRBgsuxMj1Peux1Dw5a295Ldu8ERZOLiZuC/49Kra3DL4gt7e2tDHJDHHh3zxn1rWEowWiFSe13oc8LuOzuFuhsnllIVEX5d5Pcegrrby5vNO0Oe71jy7YEbYIIfnL5GME9zWafBGnTW5kgSaEx4xKHJwfUZpk+nSw3FudVu7q6jhyYyQCoIHDYHNNSpnZUdKSXK9tzEtrhrPR54xHJFMsm5w3bPQe9VtYaKfw61jK5kjV8knqM1rajfWWoWayRXnnSeauLcjDEd+a5fVpgqCGEYiLncCOSaqCfNdaMFyyi7kd7DDbW9vFBMZU2jluo46VDGelVAeatQjpmtpt9TOMUlZGnb9RWrDg4znNZcHatOEkrjHPY1zsbL8Z249auRBcDnj1qjFll6c4q5CSABx+VIhlpVDyetPa2RpthTIZcc0xSew59RVpWJZW9KpMhoxzpcDiTG4MmRxUH9kFHWQOQG4ya6IqpkLgDDdcU+SAGHy+M4piOc/si48zaLjryPlpX0OYjd5wB6dK6Lb8yEcECnbhngZB7YouhbHO/wBizd7hM/7vWit7JHQUU7i1PlWiiivqjwApV60lOTrQNEm33JpQoHb86AacAT0BNRcss6beNYahBdR8NG4biu91KEN4htdUg5gvUBP+ycV51sI9K6/w/rLNpo0yViWR90XGePTNcuIj9tHbhZ2fKzuNGkkhYSfxcjNbV1qAgtmlfoB2rG0kjYFPXGSayvEN7cXmoJo9pgNIv7xx/CtcEY8zPY2VyxoviabTdefyQ0ltMcvGv8xXo0WrQXdu1zbyK3O3yz97PoT2rg7PRbbTrLCH58cu3U1kQ+JYNM16GOKQgs+JfT6kVhUw6m+aK1IqKK3Z6jpl4LoT4MiSK3z+Z1A9qwvEGsQ4NpBl2z8zDpUaXstxHcRtJICDkAjBYHnP0rDvsxArGN08hwqivKVJe11NYpWObn0W61bX5LtZDHFCAMqccd+ewrldTvI7O9uLaz+4p27h39a7/UtTj8M6NcRviSedPlOf4vb2ry21ga9vUjGS0jY4r6jCXnC8tkeNinyVLR3ZraiSPENvMP8AloI3/QVD4okE3iG5ZfUD9KtPE0/iiKEZKwkL07AVlXLG61eQnq8uP1rqjvc55LS3mWtZBSGyTPSLOK0ND1G4sPDOrLHKyRzqI2APDZrM1191+Ix0jQLzVgEQ+FCD1llBFJq8EmPTnb7EehXstlJdSpIyDyGVsHGc9qseGnKG8fOP3Y5/Gspcxac57ytj8BWno0ZWyYgZeWVUH0zRVS5WFDWaRoazZGx1eSIqFDqsigehFSxoxgVwrFUOSAOo70uvvJPqEBLZIQJ06Yrd0LXodOt2tJrWGWCQYckcn8a4Kk2oppXPXjFbGHaSfafEMT2Ec3loN4jk5JUdRXr9t4w068WWOV1tGRV2MwyCK8mkcWmqrc28+IjlAFOWCn0ro7TTV+xmeRvNCqJEHQlSecetc2LpxqpNkQjZu5H8QbtGntlimt5n2F/PVs5XstWPDVvZDR4Zhh558GZ26RgH9Sa5HxG8Ut9HFFAUUINip/Ex6k+9dc3hS603Q7Se9vUguJwCLRR90ds+9XOmoUFG5alrY7XTPO07T7pAFkjnuAVZiVJQ+vpVuJB50iogQs/7uTdvGOwzWT9pF/4dlS6nZzE6Jth4YY9ataKGKyZbdDA/lxjPAb+8T3rzJLdsTWjLgeS5kaKYSo7AqhBAXHuKsWflsfIty/mA7X3n8+KdqJ2zRqdqkc5b+tDvFcBBCvmSDk7ODildWJurEl68EPzSh1C4+VRuz7iqsl5LcQ79MCs+Cp3HIY4zTb2URxhjLhyjKsbHPPoaq2lhcpYSm1uVhihT/WAYwepGPWs7LlHGKSu2Zlhq99FlbtWE0jMjHbgj6E8VwniO6uptYIu0DzquCGH3B26d67pIdT1LahupJvL+ZyF4yK4jWWlufEUjh3VWcRyEtksRwa7sM43eh10I2d7na6X4gltdNtmfS5i6ooLcqp9DmrunXV1qWqO97brGrNkrHyzAdAD7f1qTS7m5h06Cyn8iW3C8q6c7ewrotEFiZg624gdRt8vOa4ZThzPlMa11dtGPrGraf9imHksj7wwEmd7t6AVwMaStrMFzcFka4lyAoyQB0r1rVLHTJL4SzQW7XGMxiRsZ968/TStRvbi4ma3aSRyTECNqqgPUVvQsr3MYVFy2Wheld7IG4nfbtlKbTwx/2hXJ+INXe/1CCIyI0QbKEIA341tarELe0YgXSkqJDE7ZSP1Iz1FcZKPtGrq/ACclfr6VvTowUnKI6cpS0kegatK9rFpNtFAPs0ibt45J45/GtXR7u2gF7rE7H90Nif7SjoAexrkJNQkm05bdpMPAcxknp9KmS8tJIWszebzIAzyKvzbvRh6e9YRp8xrUj7tjpLjVLXUZ4ftDx3Em75rcDKp6Aep96swpaxpdzT3JVA4aTau1V9FHrXPaZZ7ltdWhSKItL5JjU8n6+9dUtjJK++e7TyIySYI8EZ9656touyZNklYmsb6G5tWNvNKYkO0l12g/41Xlv4rhHhsmDXX+r+bjbn29Kti7s/sckvmpJCAQ2z0rjIobfVbi+u4rpbfcuLaIHmTHQ571NGm6l2GiILjS4obrznjRJkcq7IeMjqRWVrq24htSmTOchmz/AA9uP61poLo3EkczK6Rpg7egbvz61z99a/Z7jud3IbOePT8K66V1KzZs9lYpIPmq7AvIzUCL8wGKtxFUYd61kwNGBe3HFaMHBrPhZSeBitGFjxx+NYsRbjUq2e1XUGDlh9Kpo7MuMcetWl2lfekQy2nPQYFTx5BI7VWQkDnvVmNuOopEk6EZVSKmY56elQLlgMnmpQeOOtUJgSpFMzzkClbPYCmA8d6YgOM0UoIHGM0UAfK2z3pQg7mkLn1NJur6vU8DQf5a+tPVFBBqHdS7x6H86VmF0WtoU4yM0nQ9zUPmgYIHbmle4JjCCp5WVzIm3H0ArQ0S8gtdSR52yD8ufSsUMc8mpMjiiUE1YqFTldz2CC+VLXdAA/GRVfRLUr52p3LD7TOSc9lHpXH6FrhSB7eRiWKkD6V3FpqtjD4MmlDoblE2rGetebKnKLcT6CnWhKHOVL/UbjUbn+z7STEij5yP4R61U1jwfHa6Qt7aFpbiE72brv71g+Hru70/WU1KdG2O2JARwVPXNer2stvBfGzk2/ZLlN8LE8EHqKu3s9EcU5uo7s4vS/ELTTJM9wwSSPa4Xkow4H4VqxzxZWSaUySEdV6n6fWsLUdGh8O+JZWmVltpjmFwcBTnvR4s1K20uxW208D7VOmZJQeVU9vYmuSph1OolHqbQr8sHzdDlPEuoNq2sOS4EMZ2qOwFUI74WZC2QxJ3kIyT9KqJE0z/ADOFHcsaspNFbcW6+ZL03kdPoK9iMFGKiuh5UpuUuYv2tzJo7DUHcPfvnYrc7Qe5p2iKgvjq99Cs1vGxZlzt3H2rNS3eZzLcycdwDljUt1dPPDHbpiK3Xovc+5oa6DXdjNXuYdR1eaa0jdYnb5Fbk1f1uBbW1sbCOdJnVNzhP4WPaqECpbAOuTIeA2On0q3a2F3ckMieWO8rcUm4xt2Q4QlO/dianBZQWNlDBJI1yFzMhHAJra0Wzi+zWOZ1WVXLPGwIxxwc1FDpKx8tKXbucVdS0wR82RXHVxEXHlTO6jhZRlzMl1G0l+1xNOnyt0cchq6ay07TIrBRcxBSenmMFLfn2rlZP7SiUfZ9zhTuUHnBrA1H+2726L3guJT05HArnVH2qS5rJGtSpKH2TrNRvtF0fVIZLEJeSI2XTrGR3Fas+s6NeR281jI8JiUj7JIMBc9ga8+S2kRQGidT/u1t6JYSTxXUrQCWKMrlT356CtJUYKOr2IVSbldog1O5gm1tnhBZHkVg2MFSP4a6+7v2v7VbhldNhCGM5LDjg4Ncd9o+y68txHCot4p9yoR8oPpXq2o215fQR3zC1m+0RbUZMIfUjPrWeJaXKjaMtbspeGpYJLpg5IMgymeRn39zWtb6rZG7lt2dyysdw2bEznt+Fcrot6llfx5QPHDJ5gXP3R6E+tdjJZWGu2FxqPmtA+8qWVf4c8ZFefUST12Ca1NN9Usbt3Rot2xgiOWwvTrUUNxDBMzbgyRDJIAQLnp9TWZY6E2lapClwQ9rcH5FByCwH3jWne6YbzUxbSyCKLZuRVThz3yelElC25zpWdkUnWW+1BPsqP5Eg4zglfViRWlNDi8MEF0iwKo3K3RpOx9zRcz6da6aLSa2khG7Z8rYwfUkUGe3hiH2WAs7fIkrrnBP8dc7euhV29DWW2jtY4ktwvnD/XkDjBrw/U74nxncX8sKCZJ8LbFTggHHP4V63bC+nkkgedEeNMSDnEvoc15VpkdxdeP/AC9rS3RuGExyGXbnn9K7cFtJnRh42buz0GPVWvVjeIW9q0oBAn5zx/Djt9amltdQtIFnkuon3AAPAhPSo9C0m3kOr6eYw6pcFUZjkoMZGD25qyl9Lo1rLvWSSKIlXkHKkDvXDXi4y0QSaUnFHP3F9FJqkUup6hHN5Z3LbSRlBj61tW/ia3nn2ySW4hBJjcyDKZGMY9KwNcvdMvobPV4ZYpFST95bt98jpnB/lXJy6Uqah5cEkd093ITAUGBj0PofauyFLnjd6Mzai2jovF+uW0ssUdrOJ0iBUqvKkHrXGwzM12gVSrrwMrg496fcQSW9xh4nideDxjFMjJgnSYqxIJYF+9dNKKUOVDUEpXRoTTEOOMZFb+hQaXc3H2YyneRuNyqd/wC6R6Vx0t1JPK25slzyBxXe+FtBaG3jvHTYu4YLE4JP9Kc8NaF2azm7HR2Wix285VpWW3Vw6q4xubHWq8+nka1b20LErIrOyhseYff2rWv2jt78w314z2qJumQRnGPr2rDs7mKHV8aTcxSTDLKjvuj2HoMn+L2rzlB81+hzqfMmS3N5aXUb6dpluwaNWzuU7XPc5HSojpmk3sNhpdxeCxliUeXInDMzcn6VqWep6l9hnE0Fp50u5Y41TZID6Y7iuK1WxjbTmnmeWO8SRULH+AeuPQVtBJaCim73L5BttV1CB4nZVbargde2TWLrkOwRNxnkcdK6zwveHUdWvZhCtyphEUsmcE4HXFY/iTTorOwjRXU72LoAc4GemahxSqXOinUfws5SOrcRx6Gq6jB4FWIuvtVs0L8R5BNX4nyPc9qzYjnnPPar8R4GOvrWTEzQi+UcHrVqLqrbifWqSHpnn6VZichgcdetIll9cE5I5qdRggiqqMBjJqypzg+vagksK3OealA4BNQJ24NS5wKYhzkg4HPvURPvTt3rUTcZIHX1piHbvSio1IA6UUXCx8t0UUV9afOhRRRQAUYpakSk2NK41UPpTmOw8iph0qKf7wqU7stqyBJ3jkDodrDoanW5mkJkZ2J+tUx1FSp9005JDhKV7XN6w1K7lnjjaQEfd+Zcjmu5tLi4u/DzQRnfe6c2VB6sntXnmk/8fcf1FeheGv8AkYbv/r2P8q4aqs9DvpO6dzY1WKPXNCgkf/WvGCrEfxCvMNcJ3AvncOGz1BFeo2H/ACLy/wDXY/zrzPxT/wAhO5/36il8Vip/CzAETSJuWkSCUn5UY9uBUsH3GrrdL/48ovpXXUqOCMKVFVHqYNlp95tIMQVT3c4q2mhggmabvkBBWxL/AKylXoa4J4mXQ9GGEglrqQ29rFbqBHAp935qzteTG4il709etc0qknudcKcVshyR+1TLGw7EfhTou1Xl/wBSa5pSZqQx2hYbs5+lW0sQR95h9aqQ/wCsq8On4VlOUlsxiSWIRSVlViOxApkN9strq0t0H2m4dEQKOQO5qGX7prS8I/8AIfn/AOuC/wA62oNvcwrpOJwd/bxQ+IXSdW8lJdkiA8kjqa6yHTdUbS1VZmSyMuYYHGVQE8EntXOah/yPN5/18GvU7/8A5F68/wCvdP8A0Ku3EzaUTlVNWuYsvh690+xjnH2R4wxy8TZDE/w/Wrdjbakz7bQnyWALRl8H8fWq1r/yLq/9fy/yra07rD9E/nXn1JMtP3dTQjs9dC/6TbtMifdUvjbniug/sNpIQZt53Lgb3yV+laMH/H7ef7y/yqwf+PSL/gVZ8iZxTqtrQqjS7WW1SCRBIqjgEc1Quo/I3zxx/vo1zGgPUdDx6Vr2/wDx+f8AAB/KsDVv+Qov/Xu/86zkKndysYmoa3a6dbmJ7mKSJxk7ztaPcD39q868FaVcax4ila1uViFtljMpwz+9L4o+9J/u1c+HH/Iwzf8AXo9ehh48tFtHoQvBXR02gajBZxajaXDwvcQTEmRn/wBbmm3vjC4dha29rEA/y+WfmB9q4mT/AF8//XQ/zre0nv8A9c65KlNOV2dNSlH4hLiFLyPabKJLqMlvLtx90+rHoKTw1afaUmuIlDmOQYYjhW9q1dR/5Bl3/wBcB/Ks/wCHv/IOl/66mtJ39i2mc19bGtcTSjP2iGBivO51rnrz7Lrsqs7hVRSqMgwB+FdLrP3Jfxrj7D/j2X8f51zUbqLknsaR1ZXs/DNxcaiixP5y56YxmvQo9QisdPaJFkLR/u95jJVG7hR3+tZnhr/j5Wu+h/1En1rpWLnJ8sjCukYVvHa6ppRWW8uHtyNvz8bj7DqawtR8OTW5RLeL/RXfPlqPmJ9SfX2ro5/+QtZ/9cmrVg/4/I/+uZq41Otjni2tTyt/OsPEccqly8JIAL52Z9T6j0ra1ieS40wXpCedDlXYLzJx6etZF3/x9Sf9dW/nXQWv/It2f1m/kaUpXswhNymZnh5VspYo4yY7tkD5DcNnqp/xqz4ps7WTToZ7VovkJEiJJuK+9Zp/48pP+uCfzNVbf/kAzf8AXE/zq1BSTka395GOcjjvUsZ7Coj1qSP+lZM6i7FgHOauxjBzxis+LqPrWgnVvpWbAuxNk5/KrKPiqdv0FWf4GpJEyLqMd1WEbBBqpF0WrUX3j9Kq2pFyysoz1wam3571T/iNWU7U7EtjsjPFMY81MfvH6VE/WiwrkW5fWiopPvmigOY//9k="/>
          <p:cNvSpPr>
            <a:spLocks noChangeAspect="1" noChangeArrowheads="1"/>
          </p:cNvSpPr>
          <p:nvPr/>
        </p:nvSpPr>
        <p:spPr bwMode="auto">
          <a:xfrm flipH="1">
            <a:off x="5638800" y="3276600"/>
            <a:ext cx="457200" cy="4572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9" name="AutoShape 6" descr="data:image/jpeg;base64,/9j/4AAQSkZJRgABAQAAAQABAAD/2wBDAAgGBgcGBQgHBwcJCQgKDBQNDAsLDBkSEw8UHRofHh0aHBwgJC4nICIsIxwcKDcpLDAxNDQ0Hyc5PTgyPC4zNDL/2wBDAQkJCQwLDBgNDRgyIRwhMjIyMjIyMjIyMjIyMjIyMjIyMjIyMjIyMjIyMjIyMjIyMjIyMjIyMjIyMjIyMjIyMjL/wAARCAE5AfQ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5/opwA70uE9aVx2EXORVt5dyBfQVCCg6VIYyCMCpkaxVloSR1qaerPnFVbS13Dc3ArUtXjt+F5rkrS0sjppQ6svJbkEZqwGjQYBz71Sa4eTG2hFYnJJria7nWvI0YZmD4UZJrWtlz8zHFZFopDAjqa1EbBANYTNomlG2zPPWmyYPTmoEJA3Hn0prynsOTWViyneDrjpWHcE81sXTHBH51kXDA9MYropmczPdMnJ4rPvI2Ubu1XpXw/rUUirKMSEgeld1N2PPq9iKO6VbUCIfP0rTsI3eMM55x1qiht7dQqJvNTtfNsCBdo9quTurJGEU202RzWYdnYZ61nyLhsDjFXzJKAdrE5qvIGxllGaINmsrPYjilZDg9KdK4cYHeod28+mKkaJsAgZ96tpXMrXGPHsj5qoFfeduavkb0Kkcim2+2OXLr07VSkTyWI4UJIDVYnkWNAFp8kkewui4NUmYEZPWpV5PUbVtESBROvTDVHs2kqafDIIxnrTWnUtyvFUr30E9dywHjWIBQSajJd5ARgDvT0eEr6VA2WclMgUktSmtD1v4feDLrW9NW/F2ttFuJt16/MONx9q4jWLW/0zxVf2WpMrXUUmGKdCOxFaXhLx7r2g6aNPsvLMKPkSSJnYD2qPUre91HxFLqF9L5styRJvIxu/CspqMbnUpTqJa7FnTZLgplVUgfwmrwhs7vKXMADE0yzESzGIZU46U6W1nafgHaDwRXnOWuh2RjpqU7vwxpJPUoTWTc+DY2Um2lz+NdHJKYHVLmIsOxxTFkH2kGJtqH1rSNeotmS6UHujhZfDd5Hu4BArOSB4bkK45Br0vUTElq5D5YjtXCyqrXmQc8110cRKafMc1WjGNrHb6Cc2ifhXfyALpSc/w1wnh9P9HQfSu8uE26eozxgV5lb4jrhscLdx+bqD56Vm3KRRFsda17kMl5IccZqubNZCWK9acXYpq5lLL+7yBzTYA8jHIrReyAGFFLHalOcVrzIi1iawt03jNdBElrGnzEZrCVxEpqnc3zLn58VFrsL2OqNzZr6Gom1C0TsK4abUm7SGqjai+erGrVBsn2p37axbL0AqM69COmK4i2vBOSj5B7HNRzXEiS+WRyfWq9gJ1TvT4kRV4FU5vEZJyBwehrko5JJoti9uC3rV6WFotNJYcovFL2SvYFNs1j4iyuDxRaXy3twWA+YVxbyzN0HFdB4c5JY9aqdFRjcI1G3Y7fSx+7kPtWTr3Fqv1ra0sfuZDWN4i5ijUetci+I36HM3PyW7H1FYC2hmcFAc+1dFdL+45HFQweXBFvwK7YTcVoYThdmZLLPbWpSdAyjofSo7aaG5h5GSKv3k0V5blUIPqKzLTS5EkJEmFreNnHXRmUrqWhpWtsVVnjUgn0qvdXUsLGOVfzqVFWBTuuBwfWp7m9s7uJQ8YZgPvAVn111LtoUI9T8tNoAop4azHSM0Vdo9iNTkaKWrFpZy3kvlwruNek3Y8tJt2IF4NXYX+fcw4FJc6fNZyASqBn0NIASeOlRJpo2gnHcuG5LcLwKtWgJzWfGMcVp2QPTtXLU0R1Q1ZejXH1qwgxx271EvrU6DA+tcUmdKLNu4LccVfQ4YelUIBySRgVcXGMA9axkaxLJlB57CmNLnJqBwTwvQdaazYXmpsXcguJcgg1lzuNxAqxctyeaoOQMnNdFOJjNleTG/PpUJBduTgetOlk5OKreac4NdcU7HJNIviFCuI+vqage2kjGTzmrFk6MQGard/G77FiUbMcmhX5rESaSMpZyowBzUE0rbvrVl7KVTu7UCON0+YfMKvRMhe8igx9OtXbZyMA8ipIrdHI45qwYIi4RMgnjIpSkmLZFSQkuSq8Co4vmYsa2ZNFnigDkblbpT4tAY7MdTyan2sUWqU3uc/IZJWIVcD1qMwYXk8+ldfc6DIkQKJwPTvWHcaZcAn9y3HtVQrJkzpOOxjxr8+O1SPH1IxgUrwyqzcYI7VWd5QdprdamTHRKXfHFa1rZzTfKoBqvpVg91IDtOwda3/sbQRtPESNgzjNYVZ62R0UqbepJo+kwiWJ7nUBHht7QRxGRiAecjtmuvuU0u402ZoJrwMrgxCWLaoz1H0rE8NaVqN+Y5ozGEuMlmyOF7mujn01bCQ2Ut3E0ciFw78Fff61z1pux6lHCQuvMgs/DE822SKUc8gE1pL4X1P/AJ7rTHuTo6weXN5kUi7kk7NUg8VOO9ee22OpFQlZDrjw3eSRbWKlh3rPk8I3sndR9KvjxSxODipl8SgjkileSIuYb+D70xmNiCD3zXO6t4LuNKX7SzAiu/HiNCeTXPeKdeM9p5QwQeK2pzmnZESimtSroWBAhNdRcX8ctske/BFcZp5mezDQg5x0qpcatcQSFJVZT70ODlIFJJHXmG3Yks4yaDFbKvDiuIfXZSODj8aYdamPV6pUZC9pE7KX7Mik5yazJ51Y4TFc42qSN1kqaC+3MMkk1Xsmtxc6ZryHEfNZNym7JbpV3zvM5Y4UVRuH89iF4Qd6Ig9jMeaJHxtzTDcA/diqyVt0ySc4q7BLbCMYiQn1IzW90lsZ2MiN2FwpKEK3B4rQuYBPAu4Hcp4OO1W/tSKeEHXstaemTfa5hA1q7humBSlUtqCh0G6ZpbGBJNvB4A9auamsCwmDGSMKwqbfLpsaIH+VgcK3as6a78xmiRM7jlnNc925XN0kkc/NCsU8wUYXsK0vD/Bb61VulM88piGecYFamh6fOi5K4HU1rOV4mUV7x2WlgfZZD7Via+ciIe9bunACyeuf184khFca+I6HsY+oR/6Dkdc1TSINZncO1XNTkWHTwWNQ2MsN5aGJmAJGAa6Y3tczdrnKyQZYiOUrk9M0n2O6UjMpK+xqzqujXNo5eIlk7Yqna3VzvETEkdOa9GLvG8WcclaVmjoLSGxe0IkGZMVXthGsjR7QCp6HuKXT9sdwvmkAE81a8XRWsMcU1u4WQgdDXMrufL3N3pHmFF3aRja0KkjvRXGGa4zyzUVv9Vfc5/rK7FbtXS+G48RvJ3Y4/CuceN0OGUj610ekXkVtp7bh8wBxXRXvyaHPQ+LUoX8xuLyY9l6VWj7U+HmO4mYdePzqNcE8UrWVi763LC9cnpW5pEUc7qm0nPcVgMpaMgGtHQ7uW1uA2wnHT0rGrG8dDSD1Ormgs7QFJ1Ib2qu8cWwSxPuQ9/Sq9xdPeT+ZIc56ioNMfEF4p5jD/L7Vxcj5WzqvZmlEcD2FP85MZzg1RSVsYHOatw2jS43DArJq25omSmcLHgYJqqzzOcdBWktqiDnk1FKAB0xUpobuZE0Z71Rl71o3L1mynJropmMinIKrMPWrcg9qhEZJrri9DFoiEqr2INaMOpYRVClh6mtXw74Ul1K4WWeIiDjk969Vl8I6Ja6GVigiMpXtyc1E6kLiVCTPGkuzcE7sDFV5rdzuMY59atarpdzpF0fOQqrsdgxjiqn2zcNi5LnsKcY9US4WVieyjkA5AzWvDp7MhkRcnNS+G9Ne43yTqQewNdDBDHHG8G35qwqVbNpGlOgrXZAts62kXmHIParKIFuMAcBeKduLqICuMd6eYsSD6VytnSkkMknCkDHenCOKdGGBuIqtcJlwM1EshgfAySaaGzC1Hw9NA5kLKVY5z6Vzt3arFJhTnsa9GkKXEYjk5JrnNc0IxL5kALd8CuqlVd7M5Z0lujIihm0+3RjKFjk/MV02kXOkSyw2rsXD/wCsyeo9K4y6kuHRYnLbl42ntVzTbZoT5jj5u2a0nFNczZvhaFSrLlgtD3DUtO0ddFjm0x4bR0jIj8s9MDIzn36151HBrusQR3EnlIy5+aZiTKAeijtWYb27eIRG4cxjoueKc15fOQTdSkAYHOMCsVU8j26WVVo2tI6A6NqMkSiRQdvSONshQfSqDQLGxV3YMDgg1RhubuJlZLiVWU5B3U65lmu5jNM5ZyME1z2dzoeUSk7tl5YkJ/1lOMSjpIazUkli6ZI9DVyC5Mik7QSOopNM4cTltSjruh5RVH+uOaztStmMYkL5FaUirKAQuKg1QBbJRiiL1POlGyL+g8Rxe9a3iXQob22V40AkA6gVl6Gv7uH6iusviREB7VnOTjK6HFXVjyG4tkt5WjfOQcGq5EQ6Vv6jp/2i6mcDJ3VmCzRWKnqO1dsKicTCUGil5kYGNpzU0Nyq8BOanEEQGSKT90OFUVXMmTytEsbSzdeF9KnlhaS2OzhhVDzpxMAiYrTtXkmLK0e0jrjvUSTWppGzMu2tVEbMzYccgnpmpVa44wI1BGa1Hht/srMeH9Kwr6AhPNj+6BzzxVwlzuzJmrK5YLy4y00a/SpbbUGtplkjvmV1bkj0rnmtJnGSxOfQ0+3tZo5Vx1Y4wa2dONtzFVHfY7X+0hLdOXRpjGm+Neof61ZCx3tsJ8PFLIckYwqD0FZXmTWE8Em9GMKgEAfeTvXQRX1u9j5tuEneRsxqvYe9cdRcqujri77iWWmW0cRbKhR8zSNT49TiuCYbMfuVOC/d/wD61Zklpe3UTrcMIIGOdoOMmrmnaZDZR8yMwrN2a1eo766HT2PNg5rnteOZ4R7V0lko/s5towD2rmNbJ+2xr7VjH4i3sYGvZaxC+lczbXcttIDzgV0+to7QoFGaw1EZfyXT5vWvRotclmctRPmujUh1AXcezIJx0NYtxZ3KyuyLg57VLFp8plLwMVq3dfbLe23n5sdauNov3RNcy94yYWuvO2spJqe6SSfCTkgqOM1C2oyxSLIVH5VqR6ja38X7xQJAO1XLmVpWIjZ6XMgWyEcSDiin3EERmJjbCmitObzI5TrbXwNca1CJxwi5PA61zGp6JdabeTQ4+ROfwr17wf4gg0/w95V2yo6EqQa8+8XTXa6o1/5ZFrdcLkccVlTnLYqUVa5yzW7x6crf7WTVYDnIrW1F2ksUwNqL1A9azIxuPNbxldXZjKNnYkTOa0bTIXis9SF4ar9pIApPas6mxpCxYlmaNPl5Y8Ae9aEEBt7KOA/fb53PvUVrbgH7XcLjH+rQ9/epwxdyzdSa5ZtJWRutdSzbwqCDjNacXC8VQh61ej4HNc0jVDmzVO4fGatPIAKzriVdxqY7lMz7gk1RZWJ6Vfl9eKrMcniumDsZOJXMQA5qHowHqassCTzVd+GreJLR9B6Na2cfg6KQqqv5QPHXpWF4K+0S6tdSX+/yQx8vf6VnfDm7u9ZYWty/+jxYwPWvS9fsLa00WWSILGyoSCOKxs9iuZLQ8h+L01u97aCArxnIFcFoSr/aBkdQQvrVfVtRur3UZGuZGfDEKT6U3Tr1LeUq/Aaurkap2Rhdc92ejWTlnDRADPWr7Wxgk8xud3WsLSLkFFKMCvrXRrmQMJG4xxXmTujsikyF4wbpNnUikO77SykHFXEK+fHtXoKCpZ2Zl78VlzF8pnXERDjb261RuQ4cOV+XtWxMu9OOCaoTko4VhkLTjLUHHQoxS5mBPauoTR5pNPF1sLKRkjHaqGh6P/amogFMQod0jf0r0WLEWI1UBMYK9selRWrqFrkKJ4PqYgk1GV4osYOBkY/Sq4DV6/4j8IWGqwPdQ7be4UZDgcY9/WvJG+SV0JBKkjI711QqKpG6PpMvnSlC0VYRVPHNOxnvTfMAxR5gAqtT1E4oeBTgKi80EdqUSilZlqcScDtSruQkqxHuKr+eQ2KeJuOlKxXNTkrMtx3ckf3vnX9adqM6T2qlO3BHpVPzQe1BO5TxxRbU83FZbSrK8NGdNoK5SED1FdZdjK4x/DXn2nas1kyZj3op6Dit9vF1tNgtBIoxjjmsJxbeh408trw6GXnF7OCBwTWJfkLMXRO/Na5lWR5pY2yCc1mm7iIbcoLA1rTR59SLWkh9pDDe2pIChu4ons4bbDArzVKWeLfmJjGe+OlUZvtVxLgP09K2UG3uYuVjZjtlnbch7cVPbRrbyOXYdOlYqzy6ZFlmJJrRjVby0Fx5vzdwDzUyi9+hUWV53QzuCx2k5qlI7LcRxhle3kPBPT6GtAeS0i4HHQmsi+e40++ktiiFXO9T2/Ct6SvoZ1Hpc2/ItwgKqOOo61Zt7zSjp7QyxbpllGCV5A71zDXt1gBX21NaahdROCXRm7AgHNHsnYSmrmlqE8NvmQQhhJJiIMeQKs2F3DBDhRtJ6hTgVQuke/uIGlbBwSAo4FKbeFH2YLbOAc1MkuWxSbudBHfxxDfPgqBwWbNW7a+juyWg+6PbrXG3OfLIzwOgro/Da/6DzWM4JRuVGV3Y7azBOmE965TWznUU9QK6q2O3ThXJa2carz6VzQXvGz2KV2N0sAwOeKy7vTJIryScqdg9qu30/wC8hVTzmrZuftGny27/AHzwCa6YycTNpM5KbUvsuVj5qzBeNc2xR+QwqtqGjTW7+YRlD396ZYzBGMbfeHSuxxi43Rz3kpWZDeQEuEPGBxUVjbPvOM4Nb6xRShd65q2lrDBscLhDxmp9tZco/ZXdzm2iYsdo4BxRV0FYXkR8Ahz1oquZisjS85NUluZuUiE5YKD2zXTeM9Rsjo2k2Gxcj58+1csdOk0K4jhdw8Vyu4eo9RVnxDayvLBOVP2MIFDEZAqbJS8gu2jA1SVTHIyjCucKPaskOAvFausTRtaKigHaQAwrCXniuqkvcOeo/eLMaNKwA5rp7DS1tYvtF390cqn941W8P2CO5nm4iiGWJ7mrF1ftf3LEcRKcKPauerNt2RpTjZXY952nk3N07AdqljxUCAKtSBs8dq5WdCRdjk29Kk+0P0AFV4xnANW0gCuM1kzVIaSX45qrcLjtWgCqhiBVGdic+9ERsoNkg1WYY+tWWPaq8hya6ImbI+ajK7pFz0JqQ8VEzYYH3FaxIke++GdAh0nw/FewHDsgY+9R6frU/i26msXXy4Yzhj61W8KeIjr+lRaZag7kQK5x0FdAvh5PDVpLdWw5wWf3rF7jvbc8e+Kmh2ui6haJbqBvBJwK81kOGrsvG/iVvEWqKcHbDlRmuOl+9XfRvyq5zVVqb/hvUXWfyHbg9K9DjuljtgWyzY5rx+1lMVyjr1BFezabY/arCGRxwyg1xY2CTUjpw0rqxXj1R9w/d4xXWafb297pX2kN+NctfNY6YSZeuOmKksfEovLBLKCRIYom3Mcc49K86UXJXijqi9eU1b21EUhOegrCvJYowTIcAUX/AIshMm2JTKo/jPGa5S91V72cl2wueFHQVpSpSe53wwbbvPRHrPhi5t4PDQu0yQQzt6kiuYtfFF7qGueZcXDx2MZO5IjggYyMUuhtNc/De4jgb50kdT7A1jQ6VLBHDFNCVY/M80uVAjI7etaRpRUm2ebVXLJxR3Gj6qfEGjXsEzYkjLIzRnkjsfrXksytHdSw5zscjNev+A9GFtpsrMPkuHJQnuOgNeZ6ppM6+Ib63gheTbMQAqk8U6XKm+U9DLp2lytmSUYnNO/hwRW/b+EdamB22LqAM5Y4q9Y/D7WryEyOiW/OAsh5Na6nsSrUYbyOQHJxjmn7AenWu1g+GWtPMiuYVU9WyTiuksvhGgUNeXZLdwowKLMxePw9Ne9I8pEXGe9O2nFezR/CvSliYPO5JHXfyKgj+FOmg5e/YnPHzClysSzjCLqePiM5qVeG2kc17Qnw00aMLiQOynPLipdT+H2n31oywRxRTAfK64z+NV7O63COdYZSVjxZY8nFNZdvHevTX+Fs/lqVu8uB83HGa5jXvB9/ocAnlAkizhmUfd+tZuNj0aWZYWr7sZamBZhtkv0rIkfyp2V1wc8ZroLRMQyN+IrDvt11JvCY2t19adPVu58xmjTrPlH7Y3QSYGaRyouY2izjIzUDOEBL5GB09a0NMuV2kiNMD7xIzxVtNK55yepPrNvHJFEyAE45FYsUTRbtrsnsK6USwXUixtw4O0j+tVrrTMK0g6A4yKmM3FWY2r6mVaHazKxyW9e1Q6vbSXMK8gyRdD3xUm/y34Gcdqhnu0uZVjI28YJraF1LmRErWsZIimIHfNXrHTZZZhukKe4Ga04LVGC4bIHpWvbLDAu4oB7mqnXtojONLW5G1tDBFG32kSEd8YrNZ8yuf9qrupY+zhEkDt229qoJGx42896wWqubkFycoav2mrfYbIRIPm/i9apyoxG1RliMisy63xor55YHHPI9jW0IcyszKUrand2GpecqnzGI6Yz96m6tAXt0uM/OD684ritG1GWO7VNwXngn+E+1eiIfteiXGRGhCBsHliawrU/ZyNac+dHKXQP2iByeM1dWaIySJkcjINVdSjH2ZCTjHQilt7DZZi4ZyxPvRo43HrckvLpZ9OMWM5/PNcw9tN56tGpJWtYxmN3CkYPPWpbacRzKxUE961hLkWhEkpblWO+8plEilSOCKuNqAubZoI1yT0NXZ4rO4G91APfFZ80kFsT9nXJqbxl01HZrqVnaFyDOMSAYNFV5fNmk3+X1orZepldnXeM0H/CRRyQqWtomwSOgzXpRtNMn8DTDYjA25YZ9cVn22g2tz4NuWkw1w0RYk9c15dca9rMdi9lA7fZ1jIJHalFczQm7HLaneCeNEWMIFJGB3qhGxDAjmnzHMKZ685qfTYPMu49w+UfMfwrvVoxON3lM3RdGLSo7fG1m5emwMpT5RVG5uDPMxxgdhVm0GVrilGyudcXqXUJI9anjpiDAxirCKM89a5ZM3RYt15HtVzB27j3qtEOPrUwJ3ewrFmqEmO1QAapStn2q5cAbMnqaouCRtqogyjISSTUXH41akXsKrFcc1vFmbIyMmo/LMkqoOrEKKe7gdKZA/wDptuSeBIv861imRJnufgPQpPDdmLiVeJACTXUazrMWpWMtnZOJJnUr8vaoWv4JfDkUMTB5GjCqB64rH8I6LceH5Lie/wAkyksCe1Y3dxJJ6s8S8WeHJfD+oospJM2W5rlZvvV6f8V7+31PXoDbsG8tMNjtXmVwMSEV3UZXSuZVdyJThgR2r1fwn4otJNLSG5kxKnGK8nrS0Wd4b5dvfgijE0lUhqKjNwkelancW+o3TOAMYwAa5svHavOIONx259q1YIDKjENl2HABrI/s+4iFyZMlkO/8K82mktD1MO17WLkUpDuPBpvlA89aGYEY9eldV4d8Nm5QXV98sPVUPf3NbX5Ue3VqwjrI6r4aQOuh3KyJ+7aUFc/xAjmujufDunXEyT3RkYR4Cxu/y49MelZcUy2irDZOFXZtYAd+2KleRERmu7hVUfe8yTGfpXmVpt1LxZ4dVqcnI3f7UsbMhBKNycBIxmn2Umm+Uz+UwmkfLFY/mP1rlp/GHhbSx+9u0kcdFgXcwNUz8VI8bdM0Se4bPDSfKKuhTqrWxg7v4T0qMM3EVkR6GQ8VKsd23zGOGP1wMk15X/wm/jjVhtt4bbT4843EZIrD1TWtaWX7PP4hvruc9Y7UcL9TXVyTfUzdOf2j2yQSxj97eeXntwBWbPqmmwF/tGqRKV67pxzXi9rofiPUJRLJFezQsf8AlpKR/Wu00/wDZzRo9zZlJP4lc5rOVJ9ZGkaXVnRS+NPC1qQ0mpxkk9Fy1Rn4leDImObncOv+rNVD8P8ASvLwttGD9Kzb74eWTxMEhQNjsKcYU1vcJUIvY2v+Fq+ChhfPb6mM0n/C1PBDk/6Y6Hp9w157c/DlJdQSHeI7dQN7dyT0ArmfGHgeTw/bC7i3eWr7JFY5256H6GumnRozdrs5qtCcFzHu1v468J3gDW2tqp7B2K/zq491banBJHHdQ3lu64ZAwbIr5StwM8gVvaUbuGYTWtxLBt6urECirg1HWMrGuHTkuZnoetaFNopmcANas2EI6qOwNcNcagkKsigHJ64rq7vxHe3fhua3v5BK648uU/eP1rgZFknJAHGetZYeD15zStJkV7fmbgDjpmtO2le2tRLtCnZxu6ODWVdWphKRg5JGa0rdDPHAsm4xp94djXbPlUUc0Obm1KsN7eQbpnic28h+9iuhtdYSe3GWzuxnB+6alvo1uLZGjASNRjb2rNg8PG5SRrSXZKOQP4WrByp1N9DRRlHbU0JIEk3/ACDJ56VmXUBgKMEUNuxg9DVeG/urS6ENwCsiHGDWhqbb7CN9uUMuc9wfakoyhKzG2mie08tWO6PY56jHFdBYC3dH3R/u2UhiRya561HmoPLlY49RzWzZxutrK6ku20ggdq56m5pHYxg3mT7AuArEEe3rVo2zFlDHBIyjD+IVDawt5wkJ4Iwre3oagvL8pI20nBGAg/hq99ETtuNv5re1iddoYMeoPKmsqx0u7165z/q4c/NJj+VRTKzne5/Cuz0MBbGLAwK3c/ZQutzNLndmM8Q+E7PTfDFvdWUZ86BwZHPVgetWvDziayljc7g0ZwAO/ua6y4iSbTY4pQCjjaw9jXFaJAlj4ilsJJDhW2oueqnvXP7R1INPdGvKovQq3oiMAjcZOeKzZJZreExI/H93Ga0tat1XU2hLYwxwaozlin3BvTjFVDYJMy3eXOScA+lPQMGyM4IqWW3nY7im0VGswgxvAIB5Fb7rQy9SKSSRztVz9KnieMAbvvjrVS9MP2kTxHap649aa0guXBUdBzV8iaJUtS+ZGz8gGPc0VT3bQBiip5A5j0TxJ4lm0G/bSomXy5MruJ6Cs7wTNpdzFqkOozRq+DsLHr9K6+XwBB4n8PyXNyw+2Om9H9DXhF1HdaRqUtux2ywuVP4VrTpqcbLcxqVHB67F+XQr25klNrbO8SSHkDtmnR2F3awzSSQOhI2gkVLYeKtYtI5EguAok+8NtOm8R6ncoUmkVs9flrR8+zM1KF7lBEI6jmtC1GOBVFNzHJ5rQtmwAKxqbHRBF9Adue9TJjIBqFGzx0qRGwea5GdCLkR59QKsIA3sarR4I4qQvgEjrWTNEOuR8uD0HeqjDC1M7l02nr61UdyvFEUDZFOQPlHU1Tl+UYzmpZmOc1UcE966YIxkyI81G6tkFeueKnC/LUlqVF3AGHAkXP51snYzep7D8LLe5CGXUGY9PLDdq9D8VPENCuAgy5Q7QOuaofZYIPDcctuAriIMpHris3wnJd6osz6mSwUkIG6EVhcdlJ83Y+fbu2ure8lW7Vg7EkbvSsO5/wBaa9U+LEUMPiWJYVAXys8V5Xc/6012UXczmQ4qW0LC6TYcHNRUIxWQEdQa3eqMdmek6HP5MWJlzL2rX8Pr/aHiGRZUG1htKnoRXK6PfSSxKAAWHrXV+EGd9beSQY968eceVtnoRlorFXXvC0ejeJ41Q7rJv3ig9V9qt3uuQ2VuXupBFHjiNepp/jq9kg1qWTqI4h5YPQ15Pd3U99cGW4kLOfXt9KulSdf4noa1q7su51N/8Qr1tyafCluh43n5mP8AhXLXeo31+5e5uZZWJ/iY1GsJPapUgz2ruhTp017qOf2dSpub+jeFbmaBLsXCIx5CMM13OmySWieVdQopIxvQcGuSg1e7trC2S3i3uFJ59u1dFoms3Ooxo00SeU77CuMHpyfwrjrc8tXsddKMKb5VudOlk01qXVv3RHNZkdxZacWPyQR5+Z8cmtjw/KXtZITlkLEDntWJregtNclhHuiIKlT0wa5IvWx0yjpc6PTfEFg6KbeXciEAt2FdFBeJMNyuCK4LwzpEWk2UlqdzrI4dw4zuI6flXV2sZdhsTCjpVTai/ddyFG6946OAmSMk1WuvlTGOScZqW2V0j54qK9QmLNNv3TmS94wdbaG0mtQ1u8qmTO5D9wjoTXN/ECdbjwle3Dr8skarz/eB4rqdTM9zc2ltbJlipaQsPlx/jXI+Phu0Gz0wEGS4uAcZ6hfvH6ciqoL30zSrZ0rdTyPRdKu7+5RLe2eQk8EjivQbTwnJa27yX8o3gZEadBV/RzHZvCHKoi9Qtat7fW00cqxyAlhxVV685uy2OWlBQVjz7UGzC47Dj6VgLIoOBLtOeldfLpkyxmSRVKZ55rDurGytrxZZGHB5UetaUJK1mKone6KttYy31xJIQ2EXhuwFayRpBohcLlhUmm6iZtPubaKEC4YH5SPvL7U+1lW60xrbyyj9Mn1oqSk99hQSMe6uLmTTT5QO0elWvCmovbxSGVS/sa0oY1stOeGQBwR19TUUMKQxqiKB3wKTnFwcUhpO/NcZc28d7N5skQznj2q3Hbq6JG6gon3Qe1QSSmPOIycDNIt7Msiqm0hk38DOPas/eaHoaUVnGpO1ACfSrCQiMHZkeuDVCG8keNW+0IGLcgr0HrTW1CaOVA0yhXbAcjj8aycWy7o0UgjAx5Yx6Yqvd6FBd5dAY5cYBHSmx30xdyFSaNe6nBPuK2bK4jnU7QQw6qeopXlHUNGed6lZzWU3lTLhgfzrqtFBFjHW/d6PaavEnnx7jGeCOtNi0mG2QRx7gB0rSdZSikRGNnc2JObW3Fec63M9v4l81ByWxn0Nds8dyVUCcgL0FcmYVuNXu2nG9ojlVbgmootJtlz12H6raDV7ZZ4223Kc+mTXObrmG+SGf5SSN2a1rqHUIbxrhSEDjIQc8VFBdreSrBfWwEgOd9dUXp3Rk9yrr9vcx+W0UnyMO1UNJiSXzYrlzuI4JNdKEinXBjYoOAO1H2S1X7tsOO9CrJR5ROF5XOWurBUK/NnBp8FvtA8sjPoa6gxxn/lgh+opBHGelug+gp+2drMORXOe+yMerrRXQ/Z07xJRS9qHKdu/i9tDlGjsCZWOxcV578T/AA8dOvbTUSebxcuPeu51nw9NPpFz4i2j7REvmJntXjeo63qOtXKS387zbOFB6L9K66Ce6OWs1azFtrRyA+wkUkq7ZemK07W2CzLE0hUEZzmrmp6ZFBaLOsyyE9R3ocnzEQSMNCRV2A5FUgOcVft8BcVnUOiDLKOelWFB69aqx/fxV+NQcdq5ZG6ZIhbGADU6IzdakgRcVKDjisWzREDoF5xVCQjcRV6U7s9az2/1vtTiNoryjjpVSTHStGdcjI6VmyDmuimYzVhnQcVGZNrhh1BzT+SMU+KDzp4oz0dwv5mtloZs90+HWpXPiPT1juflihwv+9XYeIYF0jR57m1Co0aFsCsTw/pC+FtDSeM/JsDMB9KsR6onjKylhgBWHlWJ71ldA7t3T0PnjVtbutd1F7q5+8MqAOwrnLjmQ13vjnQ4NB182sPAKbiK4K4P7w110rN6EzITQB81LSL96ugxZraVcyxThUkx7GvQvCUswu2LMCDXlkMphnV/Q113hq787Vtylgh7ZrjxFK+qOmg7ux2niy3GpahbwsRGzjbvrFm+GOsBS8Vql3HjIaJufyqy0zS+KY0LEquMAmvZdEOIR9K8/wBpKk7I3qKx8+S+Erm1Yi4sLyE+hXpUlp4fiLHzYrkY79AK9/1WQ+U/Ncjq7E2eM9Kl4qb0NIbHC/2VaJJFBbSeYijccNnB9K1UsxawsyjnbxVG1t1srySRBiOQ5Psa6KCMToRjORxQ5N9TrpWauy14WGy1BK5Nb1ykDYLYAbg1zel6zHYW727w5uI87UPG8+ma0I759Rs3ju7FrK56gBtysPUGpt1KerHJatHchUO5M1uROUGduMVh2E7xXAilyT2J7iuiiQMKRM9NyaK6ZyFIqy6eZFyKrxwheatqflxWsb2szjnZPQyJ1kSVVjIUEHJPYV4N448RnUfFzm2nMltZgxRFeB7mvoO8AJK46ivmFre3bWbq2mDCT7QwB7EZ6V04WKXM2Y4mbaikJ/bFwP8Alo3505dbuQf9Yfzqzqmjw2sTyxZwCowT6is5LOP727gdR3zXQo02r2Od86NIa7JNC0E8j+W3PB6Gl+2wTMpm2ybf4sYJqlBZRTFkBKy/wg9DSi1TaTjBBqXGC2KTl1OkEcM0iXEDPDIcfdPFTNG9k+3GS3Oais1T91x6d6PFhFvZmSJnV1KrkHpXIk5z5bmt7RuJczMzRoQQC/cVp6dbLc3YjY4+Un8q5GKTMcBRmeQAM5J4FdZp8/lyRTpz60VYciHB82pAkwnuYkk/cwqSDIBndVS9a3s77zLbLKOh7EH1rchtrWCGZmMm3dldvO1T1FYV4EW8kSyEjhxgZHBqYO7LexdgSxi0qRzMDcE5UN2FUtPEdzNJLcsI4VHyg/xH2qxdWbJaRrJED5a5xms+SS3juYkjLPCSCyEVUbO9hPQtsQc5TY+dpIPFamlQvHdxuXJEiEHn06VBcTjUZALKLyQnfGD9K2LCFolVpsbwNoA6AVlJ2RSRtRyJb2krtjhc8+tY7ayN/AjP/AqyfFWp7bE2UbfPOfmA7LXD280ulXJuEQOvRkcZGK0pYfnje+plOo0z1lbxXBV12MOTzVCWG2mmeV9uVQkHHU0tkyvIDtADRKwFOc7J42GAQwrna5WarU5w6mxOPszbjxkg5qhNd5kJNuc9+K7bUkd9QhiQjIBfgdzWfcukchAOXDfOzDj8K0jUXYTic+ur3KQmNbU4PQ7elV21e65BhIP0roJ7kKq7VJJ44qtsa46H8j0rRSj2Iafcw31uaM7XjAJ5GRUZ1e6cZRCR9Kt3loJpmLnpFlfrVGJwiEMcba6EoWukR7w06hfMc7Goq4RBKquG6jnBoovHsK3meuTeJrSLRJdJuGUSuhi2d68R8QeGtT0BxJcQFbaZv3b44rd8T6vHZeM4bx4t4UiRlz1zVnxz4xn8U6dZ20FqYLSIbmJ5JNdFK8bX2Zz1VzLTc41EmYKVYtSzSzHEbkj2zWjYWieUN0xGeelZ96yCYkNnHercoyehhCnJO8iNTjGTVqOQ4wKz95c8DitC3XCis6isjpi+hchBrStzlfeqEJqyuQeO9cczeBoK/oamXOQc1ViXNTbypweRWDRurMSVTg4zVEId2TWmWG3GKpyjnimmU0VJzxtFUnXB5q7KOc1VcDv1reBnJEOBninxSCC5ikYcI4J/A0AY5poQyyJGo+ZyAK1RDR9DaRrMXijRY7W0OQUCufTir1tYQeDdMkccQj5iT2rG+HWlyeHNOxcrjzCG3Guj8VyDVtFuLS1wzyJt45xUWRm781ktD5+8ba7F4g8QS3cHMYXaD61ws/Mpro9X0ibQ7+Szn+8Bmubl5lauuiuxnPsMpB96loX71bmbEP3q6bwiD9trmj96un8IHbe5IyKzrP3Dowq/eHVWuW8UpXtWkL+5HHavFbN9/ilTjHIr23Sz+4H0rxK3xHXV3ZW1Q4R65TWF3W4FdTqn3WNc1rBKWoOAcVz9Rx2MPbAtsyuhJIx0qPTboxI8TcMnrVjT5WumPmQ7dvc1T1ZVjnEkPBKlSB69jWsHrY3hKzMfU9fsrHUFE2ZZM5KrzitGx8bF5YkktJHhAwMKciuPi0+eCXzJoW+0MxLO4yR6V1OmJc3Mw2zKrAdOB+NdkowSsjWmpT1bsdLb+JdJ1CWOOOQx3GcKsgxn2rprG6EgwDyOCK5Sfw2t6g864Ut1ygGc/WtDSYpNPlKS+dIOgkPIrlk4rYbT2Z2sJBQZNJJKF4FZltfB3Krnj1FPkdpTgUe0utDl9lrqSM/mHPvXzp4igax8Yao0cZcRTs2QM7frXuWv6/aeGtKa8uWBKAiOPPMj9hXk+hWs19qV/fajbuXuh5nmA/KA3r6g/wBK7cM+SLnLY566Umoozrm4+26St0qfxK7J9ODWVcSxm5jnC4XcCy+lXo0DPdRQKxiy2z5ugBqncQPGqs64VhwexraOjJrU3GxLKWhummiIaNuQaiD7nCr35aoI0IgLjIUHHWprfAOaJKxitzfs8kx49qm8TKJLFg3d0zUdkMOmfUUnih9tix/6arzXNC7qKxq/hMmRPsmnDZGNznAb2qzol48ZeJwWjRtpc9jVtoor3Q45dvzJgkioNAhLz3lvkY8zcQe4NatpwdxWs1Y6i1ccg9HUrWe9mttDHKsriZJMMMZwPUVJbv5ErQSfKVOVz3FaS7XHQGuLY2uYk0lzM0ssu8oTtQuuM1UaFFtiEgbz+8hHA9q6K7tDdBFLsFzkj1ojtYol2hePempg0UtHhkitt8o+Y8A+tS6pq8OlW4eTLO/3FHc1akYKvoBXN3o/t7X7W1t2zFAQXcdBV04qcry2Ik7Ky3KN5baiEXVL6Pasr4x/dFOvbON7EMATvUnArrfFNmsPh1t7jgjaDWB5LHTInJwMHJH0rZVLpSQuXozeszslRfS3SpZhmSP/AHx/OoYD/pQx2gWrDjMsX++v865JvVsuK0LmtA2l/a3QHysvlt6A9RVEW/mXzXAaN4Wbeefun0IrodSjSXMUyb0YciuWu7P7FIuGLQSnaGPVT6Gog7lNPcjZYZNQk4BiZhjHr3xULTRyXzSQRBQAVCr39z6VcW2W1AIJdyOWP9KYQIgxwFz1IFWmKxgX0DyzW+w8lDms65smRW3ZDCugnhAa3GdrMmc+lZGovM6bQAxBxkV1U5O6Rk0rXM1UcKApBFFM+zTHkN+VFdNjOyKut3VzrGrzXckZUHhRjsOlX9OaTAjdMx4xg9quPEpAbcoz0FC2zI3zcZ9DTnUurGUIa3LqWSRJsZjhh8u2svUdOi2hkU571ovNLbKFySPWqTThskk89q548ydzZuNrMxHgMMgXsavwKCoFPk8tuGH406JQoODW85XRlFJMljXacVbXpVZSDirEZzxXNI2RbhGTVraNvPWqsOQcdKtAAjrWDN0RO4UYqrK67c5zVmdRtxms6ZSvQ5pxWo27EbSZJqtIeOvNJI5XioHm7V1RiZOSJQy7OTT7GVf7WtCSAomX+dUyffihB84xkHNaKJDdz6h1GeK48OBLfDSNGAm3rnFZ/hGOXTrGRNRyJic/P6VV+GMck+jo94xZx90N2FavxEUQ+GrqS3JWZU+Qr1zWSXUm6T5DxL4lXEV14vuHhYMoQDiuKh0a/viz29tI6juBxVuNppp2a4LFyfnLda7/AEPUYRG1tFjCAAFehrSVV0lpqOMFJ6nltzpt3aDM8LKM9SKqqMvgCvQdTmilvJLOVv3UjY5HSon8FpYIt5DL9oUclcdBWkcUuW8iZUddDhzbT/e8p8eu010PhMH7ZiuwsLq3khaNkUBFyQV5AqgsGn29959u6ox6pms5YjnTi0bUIKnPmuXNMUN4pUe9e36cuIBj0rxeyRItUS9DBh6A17Bod7DeWgeJweOmeRXnVb3NajTvYZqS/IfrXPasF8pd1dDqTfIfrXPazt+zoTjINc+7KjsZlzcCOBRHADnqR6Viazd2tvZhnOZm+6g9a1G1EsJIo1VmjXJG4VwGrXUkV4yeS32lzmRXOCi+3aumhSc5WYVZ8kbmtZ3AvHHmn5unvUtxaC2uLW4ERZVlxIBzlTXGm9ubnVlmiVI5k5yrZ3KOxrr4NakBCSw4mwGMe4bl/CumpQdNprUdHEcys9D0LTfsrRlYXztHIPpWkjRxJvLA56A15vb3141wJImEXsa1hqyQIGvbyNcfwhv6VyOm7m/Ou515kJcso61X1HWoNMjSPBlupOIrdD8zn+g965m91rW57fGi6TPIDHv+0SjauPUDuar6Za3NprEV8skkt1Jbhru2u1/ebSwGY26fhVwotLmbMatdbRNWLwZJr+tnU/Ek0NzaxoBFaRSfKrdxx1x3qr4/trLQ7K1ayuFhhaJofsidCOxB9ua6fxVqP2bwlc/2fHFAoXEkjRHaV79OfxrybxL4xTV/DGmaTHYBZ7cAGYnJk/3fb61rSU6lpN6HHTbdQ5nbssHby1bewRWD/Mv0FW9Ks4HuoXeNjBJOsPmz/dQ5+Yj14rTm0Kz/ALEM7My6jFGCqKOGJ/h+tXtK0NSbOTUC884ULDZqp2IfU4713QqR5WzXFS95JnUy/DzStSjljs3NsgfKhDuyP7341jyfDq2tpvK+0T5X7wAzj6109va63p8RClYYpGwDt+Zh/Q0jxLd23/Ey1R4UBIZQpDMO3I9K891ZOTV9CuS6ukYA8M20cnF4cL145pt54b0/VFa3nuJBuw2V9q6C98OTRW0M1jcsYSM5mXJkH1HSs4aRewhjDmVtoJXPIzWT54vmTGlFqzRStfCFvZ2zQpcu0JGCGplr4Ut4r37RDPIHC7WH96gXlzZzFLhJIz02uKutexwI0q5LsMc9qh1Kl99xqMVuTSeHYJo8SPk9RzyKqroMVvOu24mwT06iorbUzv35JrWEsbg3GWyRkjtUNyQ9OoDTAFJ8zkdPeqs2nMxwH2k9/SrC3iE5xmrgaG5ALoevQVPNIFbqc5ceEZL3PnanIEJ5VMDIq7p+gW+jR7LaMf7xOSfxq7I4EhOMUsGJ8xvkoORV+2na19CeWN+axQ1XSTrlokU0jxxq2cAdarP4ZR7cQrPIqgYDDtWxekQgIpbHqaggnYnapOD156UKpK242luVodFYSl0lzhQuMdh3qf8AseVpEYTL8rA4PGcVeRhApZSSx45qIXBJBxnJpOTY9OhBrF3Ol7AJVMMAGWbHBNZurXEEloY4pVdmYH/dA711L28eo221lHIxg9DXE63oUunT5Z2+yscZ7Iff2qqdmyHKyJpJ0aGKXggjAHrVe5ie5m8mORUIQvhuh9qb9hiTaRLKQP4T0psk6IZpgR8qbFPr61rG19Aexhakzx3DK1x5rBeWzjB9BVNJQE4kBbvnrWg8FrO8jMeWHFYbRCCcsC20dq7IWloZO6JpA28nf+XFFJ9oHfd+Aoq9SLmlc2iveyG2UsqqMVPa6PPcDEpKSMMpnvVnw5cxf2jcxSEbv4VPeumhs3F4H3ZUngelYVJyi7MdNJq5xs1ncKjRTIQyjPNZrxbSQ3pxXbXqmW6unYfKPkX3rldTTynG1eBV05ETsZLKDxUsIyQAc1G6lMsTjPQVJY587gZrd7GKepMvBIPWrEbEH3qu+fNORg1NFzXPJHTEvo4I5qdnCLkniqaEr1qpqNyY5kTJA25rNQ5noac1kaDyoy/eFV5SNp71l/bgpAJNL9uUc7jWiotEuomEynPQj6ioPJeQ4VST7Vt6ZerPbXUGImXg5kXJH0qlbXcQm2rhHJx161onJdCXZlQWko6xMPwqfT4AdXtEZeDMoIP1rpVSHyS8k2HAyFPeucurx7e9juFQFlcNuHtRCbk7Dasrn0ddomgaELqzUBkQHb68VDoV0fFWltPeoAhONlVvBt6/izRInnXEYGCvrU3ii7h8HabLPb7eFz5QPJ9wKmzIur26nh/juCKw8W3sNuAiADgU3Q7qGKKNwR0w2OorC1rV5db1e4vpV2mQ9KzI5J4JQ8ZYDPbvW7o80bMSnyu53WtvZzxowTe56NGeQfeoLTUb+1sohLMGhlJUf3k+tYlqkksplZwy46A4IrTtnjW9gWYcrywJ4NYOHKuV6milfUp30si3reXM5DDBK8Zq/ZaS11GGVTg9STzVLU/LudXmey5jB4AqymqXekw7XhkRidqs6/Jn8O9VySaSiK6TuzoNM0qFLuIPLMRnlO5r0WDU9D8PbeW8+QYwOcfX0rx2S88RNNFGtzHG8g3AQrhwp71rxR3YtVEsAlkZxttpJhvYf3nJ559BUTw11dsXtXe1j0i+1O/vFC2turif/VbT0H941werawml6klpdzzXVxN8hSIYCj69zV7+3dQstZyjwx2aRBGZZBnOOcDsBTZ9R0a3iS6vLqBUIPlvtDsf90dqyhQ5d43N5VF9l2ILjUdMs9GWAxT21+zliY1LeYo6HNcJrmpTXMpaaJMhivmD77n/AGq0bjW53uru6e1vhbKuxAibQU92/h/CubuGtnvjsieODGdudxX2yetd9Kio6nPKtz+6jU0DTf7QaSAsY5ZGSMMeNpY8V0Gr6BsnmtflW4gbbNOW+Yt2Ga5nQtRazvQHIUTYKO3GCK6y61B1vXvnVJIrgKJJM5XcPX3rKu5xloXBQkr3OXKXOlT+ZqBnkteixibY0nuPau70rSo9U0iK7S1tYYW+5NGpBkB4IJOcMvX3rN8Q2ulX9pBNZs8slxcxqY5BlkAHzAHsD6V3K6nbWXhmQRahZ4swFjjAyyBhjaB3NZ1az5VZamUY6t30OP03xG+i3GqXFzrTahYaawhtoccXDH37AVv6Tf2s8dprRkkWS5ZtyythQx+6gP8AWvOpNNRpHsp5Ps8uoT7kjOP3WORuHbP9a2HuF8NW0UksbKhhRgpYF1lA6FT/AA981rUoRmrxWoQrSg9R/iDVdZumn+0zSWkCsVSEnDHBwcf3lrB0GIXGpSXGA6QjC+xPSqF5rN7rk8t1egTSn5Q4O0Jn0FbnhK3SGGRjlmlYKcDpiiqvZ0mdOGs5Kx2FlpscrW8Up2KredJOy5Ce5rYkZLBF8qeWdZHyJ3AQ/h7VgQahqH9qTCMRi1BCBmGcnvxVXXfD+u65rUKJcJb2EADLcGTO4nrjH5YrlpU21aTsbV5pTUrXOmvNQu5I5XvboWsEDjyrkHIdTwAw7H3p1onn232a5tnRhkPdNyGz0KeuRUJ0+KGeK1kuGuVSMeYsmApGPT1qZNXttPgMmmqZIw4jjiHKgDtz396yceb3UtS5NU1dl6yub20Mlv58txaqnCgDnjtmqUl7qIndbbTG2PltxfsOuD2I9Kwp9Vi1S7Sa5ufMFtIWlFs2AGPAT3x+tdFokVvLCn2SVdiPuVM889jVOEoJc6MeeNT4dDIu/EMWoXX9mSs6uyZikMQbfjuD6e1Zd4fsjxW1/FNiUEie3Usp9MjtXSX/AIW0me/FxJpdxDMrF90EpVc56gdq242CxhtzhEHClf1PrTqVKe6QUqcrWZwUOmXEbsdjkIMuCMMB64qyuoorrEB8vQj1FdgkcE+pWl684XaTCv8AtFq8x1ifUbDxLfxT20k1vFN5RmiiPf7v41nGi6mqFVnCDOjyN4xjHUVYi1ICVVXgA4x6mucXUs4A7fLz1pwZzjjKnkMDWDptbjTTOrlxINwCjPUe9Swutqm4jPqe1YP9ohdqqQQPerj3AuIlZdx9QKhpoFroaDf6anIJccHPGaWKCOFN5Bx2AqvDMsKBn4ZhgrVmORZozjjaM49aQ3uSRKJoiG5I6mmx2pWcBsYzyaLaTY7SMGTIzg1PHdIZeVAz3zTE/IuSqsKoI/kGc/hTb+3j1DTJYZZFKuhGKiaQvKGYs275eB0qeRCsS7QAB3qVuNrQ8vn1ICBolJzGfLc/TtWXdTO8SgHIJ5x0+lLrUbwXOoIowwnYgVlxI7QDa3zYyRmvXhSSV0c/M27M0Z2SFoicA+hqndjLdvmORiqt5BdyqrmTdtotmeZlaU/dGDWippLmuS5tuxoRWbSRhhzRV+CQwxBdgOeeBRWLkyuVGDdNtnE0UrCZeQw711WleLJpLFYmjP2kfKXPpXBW100ko34NdrpNvH5Ecx2nJ/OumtBWszipVHfQ2FulWImQ8Hrn1rmNRn3Sk7vlzkVsarII7Y7UwO1crdM74GePQVlCN2aTloNuZfMwc5x3qaxO24UnnmqqQOSPerVpD5c+Cea1lsZwvfU02RJSzn1pY2jjPrVPe+5gDxmpYlJOTXLJM7o6ItNJkjbVLUrUXVvuPDIfvZ6Cr0S46nNLPAk8DREcMPWphLlki5RurHI+SNxXe2AcZBp3kZXAkbiprrSbyJmKYZRzuB61Q/0kDg/ka9Ne9qmcMnyuzRfs0ZJyv2hk3Dqac0TRxRXSNmSKTEh/HrUFpdSQuDNHv9Cak+0MZGaNWwOuRwR6Gk00xppo6S91c3VvHcrarHEAFZ9vG761hXF5587FtuSe1RLPJJZPCJnEatzF/CM96tS6TBAYkEyySMAWA9++ayVOMDVybOl0bxlreg6WLXT77yI87lAUE11Ol6dqvj5bvUby5aVcbPMxgMfRR6V5dZRWq6pHDeNL9lz87x88V7T4Y8ceF9D0j7FHeFY4x8u5ME1nONthq29jxbWtMOkazdWJOfKbFV7EMztExBjzn3re1aJvEninULmzBeN3yuO9R2+jxaVcxpqFw1vNIjPkJuVfQH1JrZSTVr6hKEvitoZrQFZCUYIoONx+7n0z61Znurhkja5spDCg2tLH/jWloWq31xDLpsGn2e5cuHmUhcfTua0IvD17awmZb8W91KdzxoMxKPTBqXKMH7xCvJaHNWd4ogcrP5UWcNM+N+PRQO/vVy31F4LWYWaXtxHIu4faQCqv2cZrTn0eaFEm1LQo7uIMD59m21j9Vq/LPoGt3Hni6nSVeEsZj5aKPQVftFa6JtJPQ5bw3p2v69rFy1hLtnRf380hBKjp/nFdJceBdR0y5h1ea7l1HYQxSKJi59qpaho1/Ywxz6FA0VzktLLbzDBXsMd63fCUepXt4134n1XUYXtirQQD5VkH1H8q0UoyjcmNlpJanBx6NqTTyarfaddvp6Sb7j+ElM812ulReF9U1YT/ANi31rYQx+ZFPcNtihA5H1yeK7XUvDM99qUlxNfRzaLGiyJZoQr3DAZCuc8DNYOkf2gZb1/Eeo6SLadgY7YzgrHg8KFA6UnUhymU171omfret6vr2mXFrp2mGzs5U3TPLgNIg6bR2BrzqG0uJA0cBTdN8hViM8fyHvXp2qvJLb3+rNdGNUTy49vQgcAYrzZz5IR/ICunzOZG4cdxWFCrzt22PQdBU6dw1BG+zGzt7VpvJUGa4VSee2PQVtabHq+iWJjkso7u0lGXiPY464/rWto8Udlp0zW+5GuE3txuRx2Gewqne3E93dLFBchbYrlyByx7j6UTrKT5baI5owcdbkGn67Y6ZqFteJps/kJJ++t5TlCp64966MJ4MH7zTH1OaUz+eymAgy+iEkcBTVHwxoVze6rG+oSp9mV8LEcZIPcmu5udMsZLedbFCqwco4HU98Vx4nFxpOy6m9Kk56s85ufCl3q9483/AB5Qht379t07k9/XNYesaNLZ6hdJeSyXE0Kq6mRyxZP/AK1euRRoFzO299u4tIMsB7V59dSS+JNde502Ly7O0Hl7ZjjzMnkCtsPiZTu3siKlKN7dTjlwYVWMA7nzjnOK7zQ4jY6eCFwW+cKOdvtmud1fSZdK1ZbePG4L5kZB6DrXUkG3sIIpJD8kWScd6eKnzxSXU7cPT5E32M7SPEyadqc5uV89Q5coxxtBPrW/J4yiv2A0Sxto5JGwqzSD5T3YCuAnvdOezu8RSvdSjZlh8oIP3ge30qXw8iW2mX13BmfUGHkwwqudgPVya29hFq/U4lWnzW3R2tpd6kdWa3jMc0EcZEswILSP3I/lWPPJq9zpV7Elu6yvJstokIURJ3J9zXKWOrXmh3LxSxuquw80H7xA7CtGw1CfWfEv2yGLEcK7zF5mMgf1rSNJxd0ZTq+0dmRW+gazp5DtdW1oM5IkuFHPqR61raTFa6ZIbm8167eJG+Y2cbMM/wC90rA1C4itL51WykaaRt+675IyewrUv7y4h1CGzgtBNElsEnhA2oWPJI/TmtHFy3M4uMTsdO1iyvyZLbxNq8YR8AzFf5Y6VcurzxOl4r22rQXlvINyxuoVseo9a80t0tIdbtXu7J4LInMimXIIx6100sGqX+gbjJbafYRTE252EMQeh3dgawlSUWdMKkeTXc6GSHXbu3xeXEbyOuyaKIhfKIIKuvuPaneLNZ1bR9EE2nXJBEgjuJWVW528Hn19e1XfDlpNYWMFtqIT9+mYZA+4Me6k+tVfF/hy5uZImVfJhuGSG7VfmUxg5EnsR0rONb95ZrQJUVKndPUxdCTTNM0LTW8QgM+sySOHckNCP4ZD7ZqCREgnlt7e5juBG5TdG+78fp71F4o0jWfEq3Wv2NiRolinkwNnH7pOCQO/PNaPwx0iGbStR1ueBJPJYRRqw4xjLGnWpRceZ7mVOo1KxnIk6kExt+Vatk7RrtYkF+g9a1te08WTRT2v/HlOgkjPXHtWaxV0XZkOvOa8ycXsegloLI0nm5OevWrtm0hkU84qrFKJYRlckH8RVxZVhgz07gD1rFh5FyV2dBsOdpwcdqiRHfgA+hHrSWblmG8Ha3b3q4hji3EAgjpU3G9DUtdy24UEEqMHHakiuFjSNJSQHPU+tU7S4KsQ3JbnNVdcuCjQqpyxcFfaiKuyZKyOG8RlT4xuIURSu8SHceMYrAu9Pu4A8sIDIxPA7Ctjx5byprjXkHKPErH64rC0zX3U+TKcp6NXsQT5E4nM2k7MmtG/cLzl/wCIVVsHBlfON2/oTgVs6lYI1mt/Z5BHLYrmmby5lkzwx5+tXBKSdgleLR1CeUVB2ZB6cniiqUF2hiBy591OBRXO07mlyKfSrCDwRp+oxTI13JMRKgPIHvVrSLhWtgm7BByBWVYWRvNIkijZt+8YHbNammaPLbf685rqqzXV6nCo2tYdrkkn2dUR+WOBXIzT3MEzRs/I613Wq2sUgQxA4XHWsiTwxFPK0zSsAx6UqNWEdJBOLaujGsHmlUv5h4raskUx+eSc9Oas2mk2ttEQhJ7HNSrDGqyQj7oqKlaMnoVTi7alRWVvu45p0LMd4cYweKkjs40YjOD2qSWMRQk+prBtHTCTY5Djqciia4WEKSDlulV1kB6dqW4PmWsi4BJU4BpRinLU1voUL/UfMzCuYx/ET3HtWcmnJLbyTRSp+75dWYA49vWq0haTBkO4rwMinhM8bcZ6YU16MYcqsjjlLmeor24jgSYsCGONoPIq9Dcm1h3pGGhb5Dxy1Q/ZoktRJNDPIc/KRwtV57x2CL8qog+VR2qrcwl7ppRfIhdYA8cg20jW6C6RdzKjA8E9BVC3v2/vYqaWO4m2yFigb7ue9ZcrT1NVJNaE4liSIqoA21p2XhfV9U0aXUo4mW3BxHkcyH29vesVLOWNlZnDAc49a6Gx8S3cU0cf2qUEYVUB+UD0AqZaK8dRxeuonh6CWG1uULMkol2sB16VekhuGkysjyMvPPOKlBVrqZo22ySYLxY+Yt61Zvz9gsBCDiV/vHvXn1ajdS66nvYSMXSsxYNXk8vybpUHYS7ASPrV+K8tLi3NukwZS2Du4bPbBNc4wZwvzKu7Aye1aGl6FHLcebd3SRoh4BOSx9vapk1a7MsRhoL4ToY5nhjRLfEjq+Ac8nNVtW0Sz1SKNdRiJ8lCS8WF2n3PeppY4Bd29tYPKsb4Mp4wg9RV630+e4e9tyGcwSfNkjLj1NZRrcjTTPPnR01PMIbfSfLtYLV5Zbt7oxyKGZWKZ4IrobPT7e61CW1sr/UVtoM75ftB69sD9K6VfD8UV+93PDC94MELEm3CZ6VgeG9G1uHxXftLaSi1kVtxWPKvz8oH0r0frMZp2drHJ7NrdE1x4Je8vYwdRv3j6mGSQtn8fSpzoekadeLDa20Dyqm7JG4g55PPpXX3gNpZTCKOTzdm0t/EBj9K4LSUurjUpb29tTau6hIlBOAB3rm9tOcG29jalTippWJPEb+VokVqSsaTSZZj0HpXJ2Fg95qTT3MgmtLcZeR+QPw71o+JrpGvdshaRFzlFOOf8Kq6VHczTwxWsJcSYDKK3oL2dK514m0lympC97fSrbW8DrZjhGHGeehFdz4d8NWVpEk2qiPzDwq46+1afhnR2tr0i9RGnC7vKQZSL03Huaua7qm2N7BbaGYMu5WHBVh3JrzqmIdSTjexgopbK5zN3c6XLfpZ6ZbfZ0TcrPHHgsB2ya6eyurN9OtobASbQpFxvXvj7v1rN0rSEmBN4j7ZR1A6E9D7Cr2nGG1uWsxKQEUtMrDl2HHB+lYVJ3g11NXFRascR4y1S90fSsWUzxyB9gdRyEPrVXR722n8KWoEZXLky5HLN3bP1rqtZis57Sc3SKIXyNp6gH1rBihjitba2iCmCFOOMYBP863o106HI1rccKV6vN0OO10RHxIonldlGwDJzgVratfx+U7RyfKvHTPGOK5zUibjWriMqMNPsEh7DNW9cFvHe2VrA7pKfkbb83HqR716qpc3L5GdSqoJ+Y7SNNuJLx2lt08lgpyw4Yn0qNtdFne3ED2Uccit5YFsAoI9/U1Ip1iC1/cSw3EQbywIn5B9MdqpixdmEn9luz5zujlzzmuhPqzlU3G3Kytq8l3qxjkNsFihGAq8t+NR3elrZ6VbajbTSRyyMUMJBDD3rXtU1ZN62WnhMkklmyfepodM1jUNjS3dvEScBWGWH4Ue1tuRKnzNye5gXD32r2lpE0ErTW4KCVuMr1GSamezufLVdR1XAx/qkYu2B9KuajpV3FfWdsL0TvOSGUnaBj+lbsNvDomn3bQ2G8MrFjkHt69hTlWSt5kKmncp6Hp8Jjja00p7pR8/m374i9iF712LNq19avHcanGEjTH2a2tlVPpjuKz9JMUej26zO0im2XGOmDz17YqhceL7fT98dqpnmBxuHT864ak6tSXLFHTCnFam/LoUjqifapZIImEkUkZ2lT6gdCPatb/Tr/S5omuf34Qo5X7sq46j0/xrypPFXiBtQknimJXvGF/dgemK7/w14mhvYpobtPs13sByDx9R/hRKE4JX1Ki9dh1toEus/DS3lnuL6J9PWW1FvbHHmZPG8enrU3w4tbq18M6rpcyHzY7jIAB+YMOorr/D8EUtwbtJ2SW4TZPH/A6juF9a3ft1rZERQRxoeAAFwSe1djfPCxyqm+d2PPtZu3h+GLLPCy3KyG0SN1wxYnjFcrFcWVlM2nW11JdyQRK7gqdynHzL74rp/G2rNqXiSSQlTp/h2IXEwJwJJz91fqK43w5a2HjXVtTvbpZra/eUOht32bQRisXSjyPm2LjVldJFy7kaEb1YgZ+YD+dT2d6JF8otyehNMv8AT3093sJpzKUXZvI5I7Z96ybQ+X8zHkdvU150ox6HZfqdZHMltCQJGYscgntT7e6UOGYsw7g81jh/tEKlWwQMn39qmgDkgAnP06VhYr1OotdodpBJuU8gEdKnuIIL4M237gyvHJFZVncIjrDkneMA+lXY5Wtp1yVyeD7ip2YnqcH4yguG1FIo/wDUvGK4W6sGjugIlPHXAr1XxypMNte25UmNijqPQ964O4vYwx4G6vUw1RqKsYTim9TV00sugXKP129Ca4eR3DsnOM8V0sU8z2jRoOGFZE1ttIVs7ia3ouzdyKqukV41utg2I+P9mitdT5SKqsAMdKK09ouxHL5lzwy/k2zuf79bMswl/i2nNc7oks5tmG392X4OOprRaWVSynClRkg1yVotzYRjeJJO5MZYk7s4p8b/ALoAtwD61TL71G6YDdyOagaSIMAJt24VCg9iuVJGjmJXDKe/IqEOokdsdelVYJ4WA+Y578U4T/MMIxA68U+RglFFrzUwMqSR7Us7+bbNlcDNVJrzy1GIiCR1Peqxu5ZV2seKFTZUXFbEoIHApDIck1Gue/FOH1qralc1zKvbSUMXiyUPJUdqpC4uI8csPTNdCyg1TuIEkHzDHuK6qda6tIwnDrEqSajdS2qQyOdi9BVMpn71PL4kKgbgDwasxWTzoXBC+inqa20jqZ6y0IontoVB2fODnJ5q0+pi4A3AA9/Q1C+mOqguSCTgCmTxx28YTAJPJPelaMilzRQ6S5YgKD+tEMMk00YjLF859hVeIKG3E8Vp2ck1xMkNrGzyn7qouSaUlyrQcfeOr0K4knja4JwU/dk45JHvT7qKa/uW8tWcJyTV/SNI/s+wQ6jMgkuX3bIznb7H0NbU1vYWsZT7VGjBgCg9+ma8WtO1VtanuUa3LSUTmPsBijUsSZDwVI4HpzV6Ge0tVmtzbvJdbNuH4APqD610T6ZBBaiWFxJle45BPriuY1K4EUkZaMbi3+sB6j+7ipp1Od2ZEry965Z0bUJ3me2dowzr1I7LXXT3Z0/xIZB8qXEYIb0JFcJpkV88s17aIJHU+WQqZyp712+vNbT6DFepIpkgXaSD0I9axxMFzJIi92bOkQQ6kUvJpwZgDESBjJB710jPbadZmVm2qvTHevPvCV7Fr8VhI/mRNbBzL5YwrHPBJ9cVo6xepcXxRp2SMEBSBkZ9/asZ0m6lnuckr7Iztcv5GeSfzmVWkOGzjB9KypQiFp23gFCWX3PermoOlyyvKBuIAJz1A/nWPf3Z+wzsFJyTx7V0JbRR0UI/aOJu5JrzUH2ECOVtpY9xXaeErKOLBjfbPI/lL/sL1LVxGnw/aL75ZBkqW46JXUadeS29pI0Skt5ZTd/dHeu/E35FBFJc2p6DqmrW+k2n2TTGDyTcNJnPPrms2zkl1S48h8RQqQsj55fHRR7VjxGTy7a6WONrfKqr55I74Hc11fhrQLK986/cOlrkgITls+teXycit1JbUY3ZLZoLS9uLFHcQgqV3nOAR0J9KivLL7Ld3d4zggbQrr0TNatzYwxJK+nxcxEAzTtkPjtWLMZ7rT5Lu8BiSGUCK3U87+xY96UUnuyIvm1eiMe4gl1m9MDF0skI8xmGC5Has2/mSOafjZHtyD2IHStyU3yWs15LJ8kjBpGH8hXLasJEgnkPPykYPetaS99R6G9KXMm0jkVE1zqEStuMUsxZeOvNTJpF+uvS3nlpPEGOC527h6D0rV8CQWz+Jrf7SPMiCtuH9w16DPa6bPdPCiMpUZATgketd9fG/V5cqRz1qKna7PJb1bzSdLuTFEITcS/MYjkRr6fX3qXwtLFaW++V3864k2xIf4vxrudZ8PxXmbVGYRyYBB6kZqhF4It/EWtm2S4uLUWiBF8uMbOOwPY1dPHUqtN8zscs8POEuZD0LvdSJuCyHJfBAwPWs28vVXT5JLMxSqGCxxkZLMOvvXW6f8G7Vnd316+2vwyhQCfxo1r4Z6R4Y8PXN9aXNw1ymAJZD0BPOB61jGthubSVx3k3axwGlWMsF02p3Esa3D53Qt0QHr+NLqOoeZJLaIsj2zncVQENJ9T6V2Xg7wzYTLNdamrXELtmMzEgqR/Ot2z8PWt/bX9w8KxvdZSEKP9XGOmPrVVcZCE7tbG0aCSseXQWt7rVso3LZ2SsIsIOPbNV7vSreKQpY3Al28MrrtYEdceo969KutBt9N0YQpGZJZGOMnAUgd64sLENPkldNsivgMf7v171UMUpq8djanSSI9KsmNhJ5MQd5DsYqMsPXA/rVm800RTI1uyrIYu3XI659yK6DwtaxDSZZn+W6CMwAP3lPQGsTU9QEFlZ5YNLFIX3KMYUn7p96hVJOo0jRpX5TtPAOq3MkpNwqOqptU56HpWt4lvovDul3OvXEsbiMFYIwckynp+XWuL8PJ/Z+ptPbswimmVpR1GD93H1NT+MrCTXfEdjoss8kemOpuB5YyS+eQa7oVE1e+nU8+qpU5NI4S20TUvE2nNqNhcNJK82L5JJMAuTkN7ivQrsTaZpmlSJHbtqgYFlVQm9Bw/1wAKzr3w7e+FY5P+Ed3K0oBktZyHWUexP8QrH0JJp7X7bqAma9EjqDIx+RfQDtWVaqpR5k9ERRpvms1qaV4XlnklkYuztnceuayZlJnYenzc1tMuRjt2rMvVMM0U+3K/dYe1efB3O9qxNp4ZQw4K9jmtW3fLEBgc9qyRdBFASMLnrj0qaC8KkHHP0qJJvUnc0PnafLAKAQAK3mIa0RmUZx3rIgmgkVZGj+br14FLLeCZun4egrMe+xPdWsNzCA2dzAqy+tebapo8lmZHZSAG4PqK9FQlgFDMc9x2qK6iglTyrqESxMDkdCBW9Gq6bIlFNHlbaiYAI1PFSWwN1IrMCQK7S58JaROR5WUHYlqmt/CllChY3D4xwR2rueIp203Of2cr6nKhF7ISOxoroX8P25bK37gdhtFFR7VdyuV9jkbTT5Ut4x9pIQ/NgHpU7QI8heWd2PTr2qtYRTXMKASEDpgVb/ALOK5LOSBXVKSu7s5Yxk1oCQ20AJc7uMKM09JLSKIbUUv9KBbQr1HGO5qURwDsBx2rJyRrGDGC6UglIDnp0pwluHACx4A4NSPKv8MZ4HOBT4zLKrFE6Dmpch+zu9yubKSdg0rYAOCB2pl3p7WmGU70PQ1e8m5MZYDGBzU0KJJCpmfjoeelJze5aitjDXPenEgd63NQtLWG3PQNjKsKwwoNClfUfKIxJHFUrpyiY5y3Aq8MsdoGTU8WnJMykDfN0AP3V9/erjKMXeQOEmtDFt7V2kCqpZj0CjLH8K3k0a4tUjkuNkSyDdgHLfj6VqW/hiGe9tp5ZpZFQYKoNhB9d1bL+F9KecWywTSKhyzrLlz9T9adTEQelzOFOSeqODupo/Pba3CrgHqMn1rnpmMlw3UjNdBrumXWm6nPbm3fy+qgDOR2JrCC5ck5z+VddG3LdGNW7di5pWkXWrXXlQqdi8yOeiD1NdxoS2mjlUgiC3qkn7QTgn6e1YujarcQ6KdPsbBnd3LzSoNxPoPpVyHUrHYBqTLFKuVlRlIcDtj3rnr+0m+VbHXh3ThrM6PUdYkuJkBt4RazDbKijHI/i+tbOm28GoxkxQCTAx82CSK47RNmvSyRQXAt1ThTI2S3oMd66C3uz4dvUstTKwxSLmGcZ2OfQ+hry8RRm1yx3R0c8U7xehqRynT7gWHKwSHcp67R3Ws3xZostr5EqHKM7Mjgc8jOK2dUs/JjjuXdYwrBgxOQQf6VU1DUrjUo4NPeM+UWXypE55Pf8A+tXLRk7qXU322IvD+oRaJ4alldv9Lnb93FtwSPWquofaFtL5tOGVXD3EBGQwx95ff2qTxFEtnHaTeZ/pkRMMwPAXHIZR6c1qabZLDpys9wJXuHUyODnJPRR+Fbu0Hz9yE7oxNF8TWGnaNaaXHdRRXFyxlYn5VAzjBPY1uyzRiJp1BDY2lXGVY9iCK8s1rR7Ua9eea7xW8bnd5YyRzjP0rd0/wp4jt5LY2WqrcWalZG+fhR6EV2zw9Ll9opWuef7SfPax2drZQTzBppWSIJl5MZx7Af4Vg+LNPlstNMhmjQMCEyfmceuO1dVf2Cx2EFuihNQZvOiQt/qxjkmuI8YXzG3jt3tFW+4keYPuLAdAfb2rkw655ppnZC8dDB0GBwlzci1m+y8AyY4Ujrk1vWUZbUgLaSKeFR5jKWwuB1H1qfwwkT+Hhb3M5S3nLM4boTVK7097K5DaO7vHnCu3B+hroqVIzm0zKrJxasdTrWqz3unWdrpGm21gYwf31wQqwKf6k0jjZoxivdcl0yMOo8yKMlnPsB2NCPHeobrU7i3k+ztGWjccuR3x7GujeNnmjvYlVZ5R5iRMm5Co7kdq53VjFq6K5dGu5b0jQZLLwklvdTPfy26l4p2fAcHkce3vWJrfiGG4hhsPtHmtlWkZUwqge/rmugskY28iXDTyRyZ/cQ8qnHKk1zL6FbeaLhYGCu2UhL521lzJycpHLO8VYt6vJK+j2YKpFE43IAOT7muL1OP7VA8HnrGGJy56AAZzXb+IEupLOzkkhO2NDGF9D61w+s6e8Vh500dwYGQEOAAM9h+dPD2cz0qFlTSKPgpEXU7mRWVWjgIRSdxlY8DA/Wuyjj1NLMNK0MRBAJXDSbT6npXM+DbUyX7Pc7g6L8pUY29q7C3sJdY1JLCRsWsUe6V4j8xHZSe1aYqSdSxUqNnzSZWtY7q7vEtUuklLcnzsfKO3IrX0zTLjw/cm8G+WKdwk6q2VQ9mFRyxxxeJItJsdLjjSGIsZmB547H1rS866sNLKPMjQI+1Xj5IbGfm9R2xXI07W7nPOpfY2otQt4biSKSZQ687T1wayvFVyt/oFxHNBKiDO0rzkY61jql9LqAL2yyxJEZIbiPkH0XPcVtC8F3ZTRvFgmMhlP0rl/hTSEqfM+Y5Se2aHQrCzgnaZZ2Ro0/5aKO/PpXR2tySG2q4RBn5gBjHHHrWRpSWq4k3My2SEFlGdrHgEfSnXd3JNFaafp90ZTJkvMy7cKTzXZUnzxsXKPvBq2r2kiXVoQd5w3zDgj1Fed6remRDBHt8sNwuOAfWvStQ8J3F0ySJNALOKIou5ctIcdTXn1zpc1tOiyFVePPT7pHp9a1wsIQejNISUloa9jbiDw4kkX+qcgyepPotc/rUCx6Tny2MYckFecHP8R9a6PT7aV/D8k0k8ccbHYqA9R9OxrnvEd/CdCttPhkHmJkyKo4IznJ9a6qX8TuEpW1RJoWrquj3bSNgx27I3OOR0I966vwnex63A97cr+/hgH7w+teYWYSaVoMsizJhj79q9H0u+03SNKvvNbYbqzHlDPDFeuPpXXyxjddzlr8zdzWvZ/Kt5LiZN4+6G6jOOP+BZ9O1cyGaUlmJLE5Y+tTXt99rtrXYMI6CTG7I+tQRgkAL1ry5qzszekrK5PHHv6jANJNZCRGiI+8OParVvESgz17e1XUiJJcnkDuKlOzKkcxbwbw0Ui/Oh79qsxWYwSy8Drg1fvbQpILlFJ4+ZRUMMgkBUZXdTbfQze5JblOV6g8AY6UphMbfKCR2NQISLgbCV28HNTvMFfBJyKkHoW4T5S7iBnHNTmOO6jHGXHUnjNUHfeF5JTrgVYEqoivggtxj1oFbQlWziRS7gNjtSW0SO7g55+bB7CkSQSfI3HfrUalhJkqUxxwetO7GloJLpg8w7AhU8jNFOa6BY/LnHGc0U7yIsePadcO0nlo+0YzWuhXyy0jkD3NYmlxg3LMHGAmc1PdfvwpkZo0Xj/er3JwvKxwQm1G5oymNPLKOpzyQfSnNf2scqjNYwliiGIy7duaaZZM5SJR9RS9kN1Wb1zqUZz5S8Zpi6rLDu2BBlcZNYn79h8zYHsKBAXJ3MTSVGI/bSsaDapPlvMuFIIxgVXkv434Jkxn+Go0giXqAD7mphJbx8M61fLFbIjmkTjUT9mWKVSwB+VvSpUG8AqetMgjF7gRxlga7DSPDMV15LPMyqByduDntgVy1qkKa1OmmpPVmLY6VLcOAFKg9z1rsNK0IKoAQ+7YrZ0nw/DAvzli3fJ610kFgsQBXHHQYrwsTjJSdkejGyRgy6IqWRkjXBUfOv95etZELW6yCdUyjHHm4PBz1Pt7V6LFbHGXGRWBd2tpYaxIjI2JFDRIBkEnrgdzU4es3pIwqNN3RwnxB0qUaNHremyMotmxJKrfNID3/CuY0+2/4TnSLuGKxhXVbKEzNcJ8vmoOuR3Nd18QrB5PCM+C8LRsJCF+VZV9GHqK8q8Ia5c6Br6ywPgTI0Dj1VhivpMG+ah5o8yu2p+pL4Vi1QXE02jXLx3lunmNH0DqOorp0uNB8cQ+VqV1/Z2rrwJXX5T+Peuf8ABepyaN40WZCCuXR1YZDqeoNV9QTS5/FF+AJLa2kmbyWQ58o+/qK6JR5p+ZEW1C/Qp6rpN54f1Dy3O10OY5oj8rD1U11OjeKI9et/7L12Qu7DbHK/O70B9D71Na+XfxR6JrLIyuMWt0p4Y/0PtXHa5ot54f1NrWcdOUcdHHqKmyqe7Lcq7pvmjses6BrS6e8fhrWo2mtpMi1ucbsL2U/StmPwrdWUpISO4t0fzAoY7m9/rXM+EtTs/E/hxrQYi8Q2IzA+f9cP8fWun8LeIJmhhW4mAVGaO4ikHzRt2wa8XF05wk3Fep30qilDQg8UQz3/AJE8RFwvCeVIm10/2f8A69NtLKVdVtLaS0W1CjeUjcsRx1PvXaXkEVwombkD5sgda4vXNWNhHe6kzAT7DFDCD8+TxnH0rhpVJ1H7Ox0RaUbnn+uIs+tx3UDeZE87RuM8H5u9er6TE+l+E5Jo7UzXBBdWI5cDpx6V4z4cv44LuaS/SSe3ifzGjUck56fjXr+p+LptPvYbW30aeZZI1dWQ5wpHTHtXqYynVtGEFdI44yjfmZDafb3Euq31kXDqFkjY/MB/s+1cB4/shZa/9k8xipRZIlJyRnqD6V6xqV4tpZiUbS3y7wDgop68e1eOPbJr/jCSI3imNpSRczNgsvYVngNZSk+h1q/yOuguLWXS0NvF5UcKiEIehwMsw9+ayrrUI0dBGjsAQT6YrThRbe0aJypSGRhlhnPvSzeFNav7MyxQx2sUwOxS2XP19KmNnUbM68dEySNoZCrS2zAFDIAibiQe2PU1rQ6rcmGAPFc2zuywHzBhdnr65qTw3HdfNNHIAURbY4TeVx3B6VsTWF1NDHNfTXE628yuI3UfMfXIHT2qZOOqe5t7Sko6ma5db6eytb6VgfnIRwrt6cnvU+mralg0t7HC65IS4yTn3q3NotjHO4QqzvIZCw52n29aSXSLOVpWQecQmclTnd6VjKaWhwKMarbkyOe5Esc1pKfthVg+YmwAP9mua8Tt5ehyKY0Kl9sak/LGD3x61pWMV1HqKh4pII4kKFsYXHoPWsjxzFKmiPMkZS2acBpD95hj/GqpRftEkehh1GFkZHh2NorK7jRh5gQkXA/l9a6KN7/RIkE1uxhk2v8AI2AT7kd6r+A9LgudINzJ+/YPi3gd8AY6lq76IRyW4+zwxTWbrh4m/h9Tz1qsRJKbReIxCfuoh0fVH1eOXMDxonAYkZJ9gKsWWg6fHp89mFLrNIZZHbqzHvWJNok0GorFYh2tbgfKyPjA7gmtizvfMhklsFEsdu3lOjNhgw/nXFKMlrDY4pcr2NW1s4LK1jtLf5Y412ouOAKw7xXtLvc5AjdtoPv6VrRanG0HmSqFYjgZrkfitq82meELG8txiQ3IO8fw8U8NhniZ2vqJVHSd3sYnhuaSxvdQYB5M3DllJwntn1/CtjT4P7R1PzJjnJ3SLjH0P0rivD3iWbUbJVktn81mLGZF+Uk9Biu70PTLuMNd3MpgLjCRg5K+4P8AjW2IjKE7T0Ou8HHmj1OtS/0+aCeCKRG2JkqpxhenX3rzzWbaIy7dxMYGEAXjGeVz3+tbcuhWMEU8wkmiJQ5cP1z7VzMDS3sHmFw8kPDRrn5BnAJ+tRF8y5o9CaEFB3ZBryxILdbNNsRiCyOODk/xYHcVxviXR7nSp497wtG6bhJC2R+NekXkEFzDa21vsuA3zNtOGBHYVR8ZaJ52lQTW9kwkVjvbGSi9MEdMV24XEcskpFTXRHP/AA40o3Wt/aXhSQxKdm/7oJ/iNVtT8OajfeIo9KMUj2drM4eRTgYY5IHtXUeBIhaaRLLImxg23r/WrWu6vNZwrqtzO0MMzGItGoII/hrZYmXtmkc9WndamFqOlwaS6LZFvsTLiNWzlSOtQxS4OM0yfU7i8sEEhDQg/uyOpPXn0qvG5JrGqne8tzal8Ju20vz8njFaUbFlHOPrWDbSEEHk1rQOTjJrBltF9sMByPese9sCjGa3HB+8vf8ACteLBYbjwO1TbFLZHPtTTM2jn0ctGCeDjv2qpkljknHvW9d6ckxygKyA5x2NZ01syH94u1h97jg1ROxFbyuAeTjr9KfcMzMCMk470roBEFBBB65qSArIrBj04I70rhYhjZ9vAz7DrVx2Pllc/MR0z1pY4o1OcscdKgmYeeAjZKjOSOhobFuyDae6jPuOlFXVaFly+d3eincZ4ZBdNA+5CcmpH1F5Dlhk1TwMUuBX07jFu54PNK1iyb5uyilGoOTyKqGhVJOBRyRDmkXmvHLYFRmaVjy5x7VEEbPJHFPwoP3qXKlsaXbAkkHLHP1ra0nRHuFW4nUmHrgHH51X0DT11PVY7ZfmJBOCetdlDAjak1jcnyxEOVU4Brmr1XH3Y7nZh6KlqzW0K1s4ZY2SaB2TGAnr6Gu+jRbgl1Ztka5fI/i9AfSuFstJt5pQsa47jb1rprB73TrfEm6e1DZ2nll+nrXh4mnKd2ei6dtUdTZ2iLHvxkvz9KsJmO5aNwgBx5ZzyaZp93bXdoklqwaPHGO1I6lL/cNpLDIDHnPtXkxh7zTJk31L4cKMZ5rK1kRvbNOflaJSQ390etWnZ87T8rnsay9YY/ZZIiw2shVvoRUwdppDULq55b4g8QW8HiuAzS3N9p7QB/IxlWk5wcdxmo73RbTUtWjMiRWd4LSO7UKMKz5G9cfnUNpdahb6nDo9vdRhEjaQSS26ySReyE9qz3vvtnjCK5ZwxSELM68BmxzX2MIqMU49jzXdzszIsolh8YPEjBl3tgjvmsnUmMWrXIPTea1UJtPGibv+ewzn0NUvE0Xk+IrpO2/NdMfi+RjL4LeZ0ni7SZtL0vRL/I8m/t1cup43jv7GrVpfW/izTho2rMIdTiX/AEe4bo/pWZruuSzeENH0qVt8MLGRQRyvGMZqCLSbm/8ACU2rW6OzafKFaVOoU9M/T1qHFSjd7ju4yM+M6h4W15HUtDc2z7lIPB/+sa9P17UIWisfFujoBbajGI7mHPEcw65rk9OguPHmj3EBjVtS06EyCYkLujHr60zwnqEdx4X1vQrgMQyLPbnP3JAefzqKsVNe8tUVSfLNcux2ekeJ70201mbkrJv3hyc8EY6+lcv4lEfnogLylQCzl+TVW7v7QaRp8FkEjmiUtcSMcmRj2+lTRTpdNHIFjD7t4WQ4BI7E+lcUcOqdTnR6KlzRsJ4Z3IuvSwD7MwhUAsM7Bu56102vXWNP0+4g8RRpO1sqFIAf3xB6g9hWfoV1c/2zdXl7awSi/tXVIiw2sV6AjtVvT/COv3mlRv8AYoraWOTzLdZWBXB6jHpWs5xTvJ2OVweyO01O7+weFVvJ4kdvsw3EDJIIxXlnhqylv7y8iW3WaVUAjD/dUZ9a6HXdU8QWaPoepPbEmAFiFGNvYA1X8FXUNusqSBkjiGSE4ZyfU1xwTo0pNa3O6NNuNzZvtMn0nRczXH2iDIMgjGTE/wBe9afh+O7urQWxeVIWyzyu3JzSW1pPqzPOEPkRvtWPoqe5Hc+5rSskQSMGVg6KXjycdOMY71wyqSat1FNXWpvQ24gtFgSYRQpz93k1Vi1O5eFTBIOWIbzatmRZdPViMORlgf8APFZ007+XI8CGLJxnaDgetZORjFaFq31Wy08tLP8AK2QhZRuVTRfXSvEZdJu4DdOeVc4H5VUtrRxEyytH85H3x96p7nRLG4TAP2Z1P34zyfxqZTSSHGELmbb3epQ3Sy3tym1QcqTkFvy6Vynj0/a9J0+XzhIVkZhb7sbge+K76SydbRopJkkCrhHCjP4ivL9ehaz1EtclZC4xHlsYwewrpwlS87o66NNTYnhq2updPeWGUg7si0HRseh9a9E0i/kuoVMiqs8YCrLLxtHf5RXJ6BpWo2yve8xLOy7YoF3H8PT611ZisLa5ubNpGjumAmHy5Zye2e1XiZRnJuO5FdJSsdVaXDTym3QB9o+aQLgD/wCvXKan/wASVp5TFcnz2KxrD08z3/nWrbKsFtby3E89pbwn5k37mkPqcdqwtV8RL/wklxbSbZ7NRHJGv8QOf4feuemtzkjF8ztsGmaks1qtuwLXigtKGH3T3BqLxcsevfD26sCAbqJgUGehH/1qdKq/aGuLIMsz/OXz8x+orltc1S6jv2i3oJZE2kIMBv8A69PC1XGtzQOmdJShaRX+GWgyx3BlupMJHkAZ+XNeqyxwyA2obDoA/wAvUVxGjNDFYRb/APV7vKlA4xx1+tbmnQRrrE8C3MpnnwE3HO5R61OIlKtVbkRJOnH3djL8VakbRRZJMGGcvk5/Cse0e7iiu2jnaOKRBgsuxMj1Peux1Dw5a295Ldu8ERZOLiZuC/49Kra3DL4gt7e2tDHJDHHh3zxn1rWEowWiFSe13oc8LuOzuFuhsnllIVEX5d5Pcegrrby5vNO0Oe71jy7YEbYIIfnL5GME9zWafBGnTW5kgSaEx4xKHJwfUZpk+nSw3FudVu7q6jhyYyQCoIHDYHNNSpnZUdKSXK9tzEtrhrPR54xHJFMsm5w3bPQe9VtYaKfw61jK5kjV8knqM1rajfWWoWayRXnnSeauLcjDEd+a5fVpgqCGEYiLncCOSaqCfNdaMFyyi7kd7DDbW9vFBMZU2jluo46VDGelVAeatQjpmtpt9TOMUlZGnb9RWrDg4znNZcHatOEkrjHPY1zsbL8Z249auRBcDnj1qjFll6c4q5CSABx+VIhlpVDyetPa2RpthTIZcc0xSew59RVpWJZW9KpMhoxzpcDiTG4MmRxUH9kFHWQOQG4ya6IqpkLgDDdcU+SAGHy+M4piOc/si48zaLjryPlpX0OYjd5wB6dK6Lb8yEcECnbhngZB7YouhbHO/wBizd7hM/7vWit7JHQUU7i1PlWiiivqjwApV60lOTrQNEm33JpQoHb86AacAT0BNRcss6beNYahBdR8NG4biu91KEN4htdUg5gvUBP+ycV51sI9K6/w/rLNpo0yViWR90XGePTNcuIj9tHbhZ2fKzuNGkkhYSfxcjNbV1qAgtmlfoB2rG0kjYFPXGSayvEN7cXmoJo9pgNIv7xx/CtcEY8zPY2VyxoviabTdefyQ0ltMcvGv8xXo0WrQXdu1zbyK3O3yz97PoT2rg7PRbbTrLCH58cu3U1kQ+JYNM16GOKQgs+JfT6kVhUw6m+aK1IqKK3Z6jpl4LoT4MiSK3z+Z1A9qwvEGsQ4NpBl2z8zDpUaXstxHcRtJICDkAjBYHnP0rDvsxArGN08hwqivKVJe11NYpWObn0W61bX5LtZDHFCAMqccd+ewrldTvI7O9uLaz+4p27h39a7/UtTj8M6NcRviSedPlOf4vb2ry21ga9vUjGS0jY4r6jCXnC8tkeNinyVLR3ZraiSPENvMP8AloI3/QVD4okE3iG5ZfUD9KtPE0/iiKEZKwkL07AVlXLG61eQnq8uP1rqjvc55LS3mWtZBSGyTPSLOK0ND1G4sPDOrLHKyRzqI2APDZrM1191+Ix0jQLzVgEQ+FCD1llBFJq8EmPTnb7EehXstlJdSpIyDyGVsHGc9qseGnKG8fOP3Y5/Gspcxac57ytj8BWno0ZWyYgZeWVUH0zRVS5WFDWaRoazZGx1eSIqFDqsigehFSxoxgVwrFUOSAOo70uvvJPqEBLZIQJ06Yrd0LXodOt2tJrWGWCQYckcn8a4Kk2oppXPXjFbGHaSfafEMT2Ec3loN4jk5JUdRXr9t4w068WWOV1tGRV2MwyCK8mkcWmqrc28+IjlAFOWCn0ro7TTV+xmeRvNCqJEHQlSecetc2LpxqpNkQjZu5H8QbtGntlimt5n2F/PVs5XstWPDVvZDR4Zhh558GZ26RgH9Sa5HxG8Ut9HFFAUUINip/Ex6k+9dc3hS603Q7Se9vUguJwCLRR90ds+9XOmoUFG5alrY7XTPO07T7pAFkjnuAVZiVJQ+vpVuJB50iogQs/7uTdvGOwzWT9pF/4dlS6nZzE6Jth4YY9ataKGKyZbdDA/lxjPAb+8T3rzJLdsTWjLgeS5kaKYSo7AqhBAXHuKsWflsfIty/mA7X3n8+KdqJ2zRqdqkc5b+tDvFcBBCvmSDk7ODildWJurEl68EPzSh1C4+VRuz7iqsl5LcQ79MCs+Cp3HIY4zTb2URxhjLhyjKsbHPPoaq2lhcpYSm1uVhihT/WAYwepGPWs7LlHGKSu2Zlhq99FlbtWE0jMjHbgj6E8VwniO6uptYIu0DzquCGH3B26d67pIdT1LahupJvL+ZyF4yK4jWWlufEUjh3VWcRyEtksRwa7sM43eh10I2d7na6X4gltdNtmfS5i6ooLcqp9DmrunXV1qWqO97brGrNkrHyzAdAD7f1qTS7m5h06Cyn8iW3C8q6c7ewrotEFiZg624gdRt8vOa4ZThzPlMa11dtGPrGraf9imHksj7wwEmd7t6AVwMaStrMFzcFka4lyAoyQB0r1rVLHTJL4SzQW7XGMxiRsZ968/TStRvbi4ma3aSRyTECNqqgPUVvQsr3MYVFy2Wheld7IG4nfbtlKbTwx/2hXJ+INXe/1CCIyI0QbKEIA341tarELe0YgXSkqJDE7ZSP1Iz1FcZKPtGrq/ACclfr6VvTowUnKI6cpS0kegatK9rFpNtFAPs0ibt45J45/GtXR7u2gF7rE7H90Nif7SjoAexrkJNQkm05bdpMPAcxknp9KmS8tJIWszebzIAzyKvzbvRh6e9YRp8xrUj7tjpLjVLXUZ4ftDx3Em75rcDKp6Aep96swpaxpdzT3JVA4aTau1V9FHrXPaZZ7ltdWhSKItL5JjU8n6+9dUtjJK++e7TyIySYI8EZ9656touyZNklYmsb6G5tWNvNKYkO0l12g/41Xlv4rhHhsmDXX+r+bjbn29Kti7s/sckvmpJCAQ2z0rjIobfVbi+u4rpbfcuLaIHmTHQ571NGm6l2GiILjS4obrznjRJkcq7IeMjqRWVrq24htSmTOchmz/AA9uP61poLo3EkczK6Rpg7egbvz61z99a/Z7jud3IbOePT8K66V1KzZs9lYpIPmq7AvIzUCL8wGKtxFUYd61kwNGBe3HFaMHBrPhZSeBitGFjxx+NYsRbjUq2e1XUGDlh9Kpo7MuMcetWl2lfekQy2nPQYFTx5BI7VWQkDnvVmNuOopEk6EZVSKmY56elQLlgMnmpQeOOtUJgSpFMzzkClbPYCmA8d6YgOM0UoIHGM0UAfK2z3pQg7mkLn1NJur6vU8DQf5a+tPVFBBqHdS7x6H86VmF0WtoU4yM0nQ9zUPmgYIHbmle4JjCCp5WVzIm3H0ArQ0S8gtdSR52yD8ufSsUMc8mpMjiiUE1YqFTldz2CC+VLXdAA/GRVfRLUr52p3LD7TOSc9lHpXH6FrhSB7eRiWKkD6V3FpqtjD4MmlDoblE2rGetebKnKLcT6CnWhKHOVL/UbjUbn+z7STEij5yP4R61U1jwfHa6Qt7aFpbiE72brv71g+Hru70/WU1KdG2O2JARwVPXNer2stvBfGzk2/ZLlN8LE8EHqKu3s9EcU5uo7s4vS/ELTTJM9wwSSPa4Xkow4H4VqxzxZWSaUySEdV6n6fWsLUdGh8O+JZWmVltpjmFwcBTnvR4s1K20uxW208D7VOmZJQeVU9vYmuSph1OolHqbQr8sHzdDlPEuoNq2sOS4EMZ2qOwFUI74WZC2QxJ3kIyT9KqJE0z/ADOFHcsaspNFbcW6+ZL03kdPoK9iMFGKiuh5UpuUuYv2tzJo7DUHcPfvnYrc7Qe5p2iKgvjq99Cs1vGxZlzt3H2rNS3eZzLcycdwDljUt1dPPDHbpiK3Xovc+5oa6DXdjNXuYdR1eaa0jdYnb5Fbk1f1uBbW1sbCOdJnVNzhP4WPaqECpbAOuTIeA2On0q3a2F3ckMieWO8rcUm4xt2Q4QlO/dianBZQWNlDBJI1yFzMhHAJra0Wzi+zWOZ1WVXLPGwIxxwc1FDpKx8tKXbucVdS0wR82RXHVxEXHlTO6jhZRlzMl1G0l+1xNOnyt0cchq6ay07TIrBRcxBSenmMFLfn2rlZP7SiUfZ9zhTuUHnBrA1H+2726L3guJT05HArnVH2qS5rJGtSpKH2TrNRvtF0fVIZLEJeSI2XTrGR3Fas+s6NeR281jI8JiUj7JIMBc9ga8+S2kRQGidT/u1t6JYSTxXUrQCWKMrlT356CtJUYKOr2IVSbldog1O5gm1tnhBZHkVg2MFSP4a6+7v2v7VbhldNhCGM5LDjg4Ncd9o+y68txHCot4p9yoR8oPpXq2o215fQR3zC1m+0RbUZMIfUjPrWeJaXKjaMtbspeGpYJLpg5IMgymeRn39zWtb6rZG7lt2dyysdw2bEznt+Fcrot6llfx5QPHDJ5gXP3R6E+tdjJZWGu2FxqPmtA+8qWVf4c8ZFefUST12Ca1NN9Usbt3Rot2xgiOWwvTrUUNxDBMzbgyRDJIAQLnp9TWZY6E2lapClwQ9rcH5FByCwH3jWne6YbzUxbSyCKLZuRVThz3yelElC25zpWdkUnWW+1BPsqP5Eg4zglfViRWlNDi8MEF0iwKo3K3RpOx9zRcz6da6aLSa2khG7Z8rYwfUkUGe3hiH2WAs7fIkrrnBP8dc7euhV29DWW2jtY4ktwvnD/XkDjBrw/U74nxncX8sKCZJ8LbFTggHHP4V63bC+nkkgedEeNMSDnEvoc15VpkdxdeP/AC9rS3RuGExyGXbnn9K7cFtJnRh42buz0GPVWvVjeIW9q0oBAn5zx/Djt9amltdQtIFnkuon3AAPAhPSo9C0m3kOr6eYw6pcFUZjkoMZGD25qyl9Lo1rLvWSSKIlXkHKkDvXDXi4y0QSaUnFHP3F9FJqkUup6hHN5Z3LbSRlBj61tW/ia3nn2ySW4hBJjcyDKZGMY9KwNcvdMvobPV4ZYpFST95bt98jpnB/lXJy6Uqah5cEkd093ITAUGBj0PofauyFLnjd6Mzai2jovF+uW0ssUdrOJ0iBUqvKkHrXGwzM12gVSrrwMrg496fcQSW9xh4nideDxjFMjJgnSYqxIJYF+9dNKKUOVDUEpXRoTTEOOMZFb+hQaXc3H2YyneRuNyqd/wC6R6Vx0t1JPK25slzyBxXe+FtBaG3jvHTYu4YLE4JP9Kc8NaF2azm7HR2Wix285VpWW3Vw6q4xubHWq8+nka1b20LErIrOyhseYff2rWv2jt78w314z2qJumQRnGPr2rDs7mKHV8aTcxSTDLKjvuj2HoMn+L2rzlB81+hzqfMmS3N5aXUb6dpluwaNWzuU7XPc5HSojpmk3sNhpdxeCxliUeXInDMzcn6VqWep6l9hnE0Fp50u5Y41TZID6Y7iuK1WxjbTmnmeWO8SRULH+AeuPQVtBJaCim73L5BttV1CB4nZVbargde2TWLrkOwRNxnkcdK6zwveHUdWvZhCtyphEUsmcE4HXFY/iTTorOwjRXU72LoAc4GemahxSqXOinUfws5SOrcRx6Gq6jB4FWIuvtVs0L8R5BNX4nyPc9qzYjnnPPar8R4GOvrWTEzQi+UcHrVqLqrbifWqSHpnn6VZichgcdetIll9cE5I5qdRggiqqMBjJqypzg+vagksK3OealA4BNQJ24NS5wKYhzkg4HPvURPvTt3rUTcZIHX1piHbvSio1IA6UUXCx8t0UUV9afOhRRRQAUYpakSk2NK41UPpTmOw8iph0qKf7wqU7stqyBJ3jkDodrDoanW5mkJkZ2J+tUx1FSp9005JDhKV7XN6w1K7lnjjaQEfd+Zcjmu5tLi4u/DzQRnfe6c2VB6sntXnmk/8fcf1FeheGv8AkYbv/r2P8q4aqs9DvpO6dzY1WKPXNCgkf/WvGCrEfxCvMNcJ3AvncOGz1BFeo2H/ACLy/wDXY/zrzPxT/wAhO5/36il8Vip/CzAETSJuWkSCUn5UY9uBUsH3GrrdL/48ovpXXUqOCMKVFVHqYNlp95tIMQVT3c4q2mhggmabvkBBWxL/AKylXoa4J4mXQ9GGEglrqQ29rFbqBHAp935qzteTG4il709etc0qknudcKcVshyR+1TLGw7EfhTou1Xl/wBSa5pSZqQx2hYbs5+lW0sQR95h9aqQ/wCsq8On4VlOUlsxiSWIRSVlViOxApkN9strq0t0H2m4dEQKOQO5qGX7prS8I/8AIfn/AOuC/wA62oNvcwrpOJwd/bxQ+IXSdW8lJdkiA8kjqa6yHTdUbS1VZmSyMuYYHGVQE8EntXOah/yPN5/18GvU7/8A5F68/wCvdP8A0Ku3EzaUTlVNWuYsvh690+xjnH2R4wxy8TZDE/w/Wrdjbakz7bQnyWALRl8H8fWq1r/yLq/9fy/yra07rD9E/nXn1JMtP3dTQjs9dC/6TbtMifdUvjbniug/sNpIQZt53Lgb3yV+laMH/H7ef7y/yqwf+PSL/gVZ8iZxTqtrQqjS7WW1SCRBIqjgEc1Quo/I3zxx/vo1zGgPUdDx6Vr2/wDx+f8AAB/KsDVv+Qov/Xu/86zkKndysYmoa3a6dbmJ7mKSJxk7ztaPcD39q868FaVcax4ila1uViFtljMpwz+9L4o+9J/u1c+HH/Iwzf8AXo9ehh48tFtHoQvBXR02gajBZxajaXDwvcQTEmRn/wBbmm3vjC4dha29rEA/y+WfmB9q4mT/AF8//XQ/zre0nv8A9c65KlNOV2dNSlH4hLiFLyPabKJLqMlvLtx90+rHoKTw1afaUmuIlDmOQYYjhW9q1dR/5Bl3/wBcB/Ks/wCHv/IOl/66mtJ39i2mc19bGtcTSjP2iGBivO51rnrz7Lrsqs7hVRSqMgwB+FdLrP3Jfxrj7D/j2X8f51zUbqLknsaR1ZXs/DNxcaiixP5y56YxmvQo9QisdPaJFkLR/u95jJVG7hR3+tZnhr/j5Wu+h/1En1rpWLnJ8sjCukYVvHa6ppRWW8uHtyNvz8bj7DqawtR8OTW5RLeL/RXfPlqPmJ9SfX2ro5/+QtZ/9cmrVg/4/I/+uZq41Otjni2tTyt/OsPEccqly8JIAL52Z9T6j0ra1ieS40wXpCedDlXYLzJx6etZF3/x9Sf9dW/nXQWv/It2f1m/kaUpXswhNymZnh5VspYo4yY7tkD5DcNnqp/xqz4ps7WTToZ7VovkJEiJJuK+9Zp/48pP+uCfzNVbf/kAzf8AXE/zq1BSTka395GOcjjvUsZ7Coj1qSP+lZM6i7FgHOauxjBzxis+LqPrWgnVvpWbAuxNk5/KrKPiqdv0FWf4GpJEyLqMd1WEbBBqpF0WrUX3j9Kq2pFyysoz1wam3571T/iNWU7U7EtjsjPFMY81MfvH6VE/WiwrkW5fWiopPvmigOY//9k="/>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0" name="AutoShape 8" descr="data:image/jpeg;base64,/9j/4AAQSkZJRgABAQAAAQABAAD/2wBDAAgGBgcGBQgHBwcJCQgKDBQNDAsLDBkSEw8UHRofHh0aHBwgJC4nICIsIxwcKDcpLDAxNDQ0Hyc5PTgyPC4zNDL/2wBDAQkJCQwLDBgNDRgyIRwhMjIyMjIyMjIyMjIyMjIyMjIyMjIyMjIyMjIyMjIyMjIyMjIyMjIyMjIyMjIyMjIyMjL/wAARCAE5AfQ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5/opwA70uE9aVx2EXORVt5dyBfQVCCg6VIYyCMCpkaxVloSR1qaerPnFVbS13Dc3ArUtXjt+F5rkrS0sjppQ6svJbkEZqwGjQYBz71Sa4eTG2hFYnJJria7nWvI0YZmD4UZJrWtlz8zHFZFopDAjqa1EbBANYTNomlG2zPPWmyYPTmoEJA3Hn0prynsOTWViyneDrjpWHcE81sXTHBH51kXDA9MYropmczPdMnJ4rPvI2Ubu1XpXw/rUUirKMSEgeld1N2PPq9iKO6VbUCIfP0rTsI3eMM55x1qiht7dQqJvNTtfNsCBdo9quTurJGEU202RzWYdnYZ61nyLhsDjFXzJKAdrE5qvIGxllGaINmsrPYjilZDg9KdK4cYHeod28+mKkaJsAgZ96tpXMrXGPHsj5qoFfeduavkb0Kkcim2+2OXLr07VSkTyWI4UJIDVYnkWNAFp8kkewui4NUmYEZPWpV5PUbVtESBROvTDVHs2kqafDIIxnrTWnUtyvFUr30E9dywHjWIBQSajJd5ARgDvT0eEr6VA2WclMgUktSmtD1v4feDLrW9NW/F2ttFuJt16/MONx9q4jWLW/0zxVf2WpMrXUUmGKdCOxFaXhLx7r2g6aNPsvLMKPkSSJnYD2qPUre91HxFLqF9L5styRJvIxu/CspqMbnUpTqJa7FnTZLgplVUgfwmrwhs7vKXMADE0yzESzGIZU46U6W1nafgHaDwRXnOWuh2RjpqU7vwxpJPUoTWTc+DY2Um2lz+NdHJKYHVLmIsOxxTFkH2kGJtqH1rSNeotmS6UHujhZfDd5Hu4BArOSB4bkK45Br0vUTElq5D5YjtXCyqrXmQc8110cRKafMc1WjGNrHb6Cc2ifhXfyALpSc/w1wnh9P9HQfSu8uE26eozxgV5lb4jrhscLdx+bqD56Vm3KRRFsda17kMl5IccZqubNZCWK9acXYpq5lLL+7yBzTYA8jHIrReyAGFFLHalOcVrzIi1iawt03jNdBElrGnzEZrCVxEpqnc3zLn58VFrsL2OqNzZr6Gom1C0TsK4abUm7SGqjai+erGrVBsn2p37axbL0AqM69COmK4i2vBOSj5B7HNRzXEiS+WRyfWq9gJ1TvT4kRV4FU5vEZJyBwehrko5JJoti9uC3rV6WFotNJYcovFL2SvYFNs1j4iyuDxRaXy3twWA+YVxbyzN0HFdB4c5JY9aqdFRjcI1G3Y7fSx+7kPtWTr3Fqv1ra0sfuZDWN4i5ijUetci+I36HM3PyW7H1FYC2hmcFAc+1dFdL+45HFQweXBFvwK7YTcVoYThdmZLLPbWpSdAyjofSo7aaG5h5GSKv3k0V5blUIPqKzLTS5EkJEmFreNnHXRmUrqWhpWtsVVnjUgn0qvdXUsLGOVfzqVFWBTuuBwfWp7m9s7uJQ8YZgPvAVn111LtoUI9T8tNoAop4azHSM0Vdo9iNTkaKWrFpZy3kvlwruNek3Y8tJt2IF4NXYX+fcw4FJc6fNZyASqBn0NIASeOlRJpo2gnHcuG5LcLwKtWgJzWfGMcVp2QPTtXLU0R1Q1ZejXH1qwgxx271EvrU6DA+tcUmdKLNu4LccVfQ4YelUIBySRgVcXGMA9axkaxLJlB57CmNLnJqBwTwvQdaazYXmpsXcguJcgg1lzuNxAqxctyeaoOQMnNdFOJjNleTG/PpUJBduTgetOlk5OKreac4NdcU7HJNIviFCuI+vqage2kjGTzmrFk6MQGard/G77FiUbMcmhX5rESaSMpZyowBzUE0rbvrVl7KVTu7UCON0+YfMKvRMhe8igx9OtXbZyMA8ipIrdHI45qwYIi4RMgnjIpSkmLZFSQkuSq8Co4vmYsa2ZNFnigDkblbpT4tAY7MdTyan2sUWqU3uc/IZJWIVcD1qMwYXk8+ldfc6DIkQKJwPTvWHcaZcAn9y3HtVQrJkzpOOxjxr8+O1SPH1IxgUrwyqzcYI7VWd5QdprdamTHRKXfHFa1rZzTfKoBqvpVg91IDtOwda3/sbQRtPESNgzjNYVZ62R0UqbepJo+kwiWJ7nUBHht7QRxGRiAecjtmuvuU0u402ZoJrwMrgxCWLaoz1H0rE8NaVqN+Y5ozGEuMlmyOF7mujn01bCQ2Ut3E0ciFw78Fff61z1pux6lHCQuvMgs/DE822SKUc8gE1pL4X1P/AJ7rTHuTo6weXN5kUi7kk7NUg8VOO9ee22OpFQlZDrjw3eSRbWKlh3rPk8I3sndR9KvjxSxODipl8SgjkileSIuYb+D70xmNiCD3zXO6t4LuNKX7SzAiu/HiNCeTXPeKdeM9p5QwQeK2pzmnZESimtSroWBAhNdRcX8ctske/BFcZp5mezDQg5x0qpcatcQSFJVZT70ODlIFJJHXmG3Yks4yaDFbKvDiuIfXZSODj8aYdamPV6pUZC9pE7KX7Mik5yazJ51Y4TFc42qSN1kqaC+3MMkk1Xsmtxc6ZryHEfNZNym7JbpV3zvM5Y4UVRuH89iF4Qd6Ig9jMeaJHxtzTDcA/diqyVt0ySc4q7BLbCMYiQn1IzW90lsZ2MiN2FwpKEK3B4rQuYBPAu4Hcp4OO1W/tSKeEHXstaemTfa5hA1q7humBSlUtqCh0G6ZpbGBJNvB4A9auamsCwmDGSMKwqbfLpsaIH+VgcK3as6a78xmiRM7jlnNc925XN0kkc/NCsU8wUYXsK0vD/Bb61VulM88piGecYFamh6fOi5K4HU1rOV4mUV7x2WlgfZZD7Via+ciIe9bunACyeuf184khFca+I6HsY+oR/6Dkdc1TSINZncO1XNTkWHTwWNQ2MsN5aGJmAJGAa6Y3tczdrnKyQZYiOUrk9M0n2O6UjMpK+xqzqujXNo5eIlk7Yqna3VzvETEkdOa9GLvG8WcclaVmjoLSGxe0IkGZMVXthGsjR7QCp6HuKXT9sdwvmkAE81a8XRWsMcU1u4WQgdDXMrufL3N3pHmFF3aRja0KkjvRXGGa4zyzUVv9Vfc5/rK7FbtXS+G48RvJ3Y4/CuceN0OGUj610ekXkVtp7bh8wBxXRXvyaHPQ+LUoX8xuLyY9l6VWj7U+HmO4mYdePzqNcE8UrWVi763LC9cnpW5pEUc7qm0nPcVgMpaMgGtHQ7uW1uA2wnHT0rGrG8dDSD1Ormgs7QFJ1Ib2qu8cWwSxPuQ9/Sq9xdPeT+ZIc56ioNMfEF4p5jD/L7Vxcj5WzqvZmlEcD2FP85MZzg1RSVsYHOatw2jS43DArJq25omSmcLHgYJqqzzOcdBWktqiDnk1FKAB0xUpobuZE0Z71Rl71o3L1mynJropmMinIKrMPWrcg9qhEZJrri9DFoiEqr2INaMOpYRVClh6mtXw74Ul1K4WWeIiDjk969Vl8I6Ja6GVigiMpXtyc1E6kLiVCTPGkuzcE7sDFV5rdzuMY59atarpdzpF0fOQqrsdgxjiqn2zcNi5LnsKcY9US4WVieyjkA5AzWvDp7MhkRcnNS+G9Ne43yTqQewNdDBDHHG8G35qwqVbNpGlOgrXZAts62kXmHIParKIFuMAcBeKduLqICuMd6eYsSD6VytnSkkMknCkDHenCOKdGGBuIqtcJlwM1EshgfAySaaGzC1Hw9NA5kLKVY5z6Vzt3arFJhTnsa9GkKXEYjk5JrnNc0IxL5kALd8CuqlVd7M5Z0lujIihm0+3RjKFjk/MV02kXOkSyw2rsXD/wCsyeo9K4y6kuHRYnLbl42ntVzTbZoT5jj5u2a0nFNczZvhaFSrLlgtD3DUtO0ddFjm0x4bR0jIj8s9MDIzn36151HBrusQR3EnlIy5+aZiTKAeijtWYb27eIRG4cxjoueKc15fOQTdSkAYHOMCsVU8j26WVVo2tI6A6NqMkSiRQdvSONshQfSqDQLGxV3YMDgg1RhubuJlZLiVWU5B3U65lmu5jNM5ZyME1z2dzoeUSk7tl5YkJ/1lOMSjpIazUkli6ZI9DVyC5Mik7QSOopNM4cTltSjruh5RVH+uOaztStmMYkL5FaUirKAQuKg1QBbJRiiL1POlGyL+g8Rxe9a3iXQob22V40AkA6gVl6Gv7uH6iusviREB7VnOTjK6HFXVjyG4tkt5WjfOQcGq5EQ6Vv6jp/2i6mcDJ3VmCzRWKnqO1dsKicTCUGil5kYGNpzU0Nyq8BOanEEQGSKT90OFUVXMmTytEsbSzdeF9KnlhaS2OzhhVDzpxMAiYrTtXkmLK0e0jrjvUSTWppGzMu2tVEbMzYccgnpmpVa44wI1BGa1Hht/srMeH9Kwr6AhPNj+6BzzxVwlzuzJmrK5YLy4y00a/SpbbUGtplkjvmV1bkj0rnmtJnGSxOfQ0+3tZo5Vx1Y4wa2dONtzFVHfY7X+0hLdOXRpjGm+Neof61ZCx3tsJ8PFLIckYwqD0FZXmTWE8Em9GMKgEAfeTvXQRX1u9j5tuEneRsxqvYe9cdRcqujri77iWWmW0cRbKhR8zSNT49TiuCYbMfuVOC/d/wD61Zklpe3UTrcMIIGOdoOMmrmnaZDZR8yMwrN2a1eo766HT2PNg5rnteOZ4R7V0lko/s5towD2rmNbJ+2xr7VjH4i3sYGvZaxC+lczbXcttIDzgV0+to7QoFGaw1EZfyXT5vWvRotclmctRPmujUh1AXcezIJx0NYtxZ3KyuyLg57VLFp8plLwMVq3dfbLe23n5sdauNov3RNcy94yYWuvO2spJqe6SSfCTkgqOM1C2oyxSLIVH5VqR6ja38X7xQJAO1XLmVpWIjZ6XMgWyEcSDiin3EERmJjbCmitObzI5TrbXwNca1CJxwi5PA61zGp6JdabeTQ4+ROfwr17wf4gg0/w95V2yo6EqQa8+8XTXa6o1/5ZFrdcLkccVlTnLYqUVa5yzW7x6crf7WTVYDnIrW1F2ksUwNqL1A9azIxuPNbxldXZjKNnYkTOa0bTIXis9SF4ar9pIApPas6mxpCxYlmaNPl5Y8Ae9aEEBt7KOA/fb53PvUVrbgH7XcLjH+rQ9/epwxdyzdSa5ZtJWRutdSzbwqCDjNacXC8VQh61ej4HNc0jVDmzVO4fGatPIAKzriVdxqY7lMz7gk1RZWJ6Vfl9eKrMcniumDsZOJXMQA5qHowHqassCTzVd+GreJLR9B6Na2cfg6KQqqv5QPHXpWF4K+0S6tdSX+/yQx8vf6VnfDm7u9ZYWty/+jxYwPWvS9fsLa00WWSILGyoSCOKxs9iuZLQ8h+L01u97aCArxnIFcFoSr/aBkdQQvrVfVtRur3UZGuZGfDEKT6U3Tr1LeUq/Aaurkap2Rhdc92ejWTlnDRADPWr7Wxgk8xud3WsLSLkFFKMCvrXRrmQMJG4xxXmTujsikyF4wbpNnUikO77SykHFXEK+fHtXoKCpZ2Zl78VlzF8pnXERDjb261RuQ4cOV+XtWxMu9OOCaoTko4VhkLTjLUHHQoxS5mBPauoTR5pNPF1sLKRkjHaqGh6P/amogFMQod0jf0r0WLEWI1UBMYK9selRWrqFrkKJ4PqYgk1GV4osYOBkY/Sq4DV6/4j8IWGqwPdQ7be4UZDgcY9/WvJG+SV0JBKkjI711QqKpG6PpMvnSlC0VYRVPHNOxnvTfMAxR5gAqtT1E4oeBTgKi80EdqUSilZlqcScDtSruQkqxHuKr+eQ2KeJuOlKxXNTkrMtx3ckf3vnX9adqM6T2qlO3BHpVPzQe1BO5TxxRbU83FZbSrK8NGdNoK5SED1FdZdjK4x/DXn2nas1kyZj3op6Dit9vF1tNgtBIoxjjmsJxbeh408trw6GXnF7OCBwTWJfkLMXRO/Na5lWR5pY2yCc1mm7iIbcoLA1rTR59SLWkh9pDDe2pIChu4ons4bbDArzVKWeLfmJjGe+OlUZvtVxLgP09K2UG3uYuVjZjtlnbch7cVPbRrbyOXYdOlYqzy6ZFlmJJrRjVby0Fx5vzdwDzUyi9+hUWV53QzuCx2k5qlI7LcRxhle3kPBPT6GtAeS0i4HHQmsi+e40++ktiiFXO9T2/Ct6SvoZ1Hpc2/ItwgKqOOo61Zt7zSjp7QyxbpllGCV5A71zDXt1gBX21NaahdROCXRm7AgHNHsnYSmrmlqE8NvmQQhhJJiIMeQKs2F3DBDhRtJ6hTgVQuke/uIGlbBwSAo4FKbeFH2YLbOAc1MkuWxSbudBHfxxDfPgqBwWbNW7a+juyWg+6PbrXG3OfLIzwOgro/Da/6DzWM4JRuVGV3Y7azBOmE965TWznUU9QK6q2O3ThXJa2carz6VzQXvGz2KV2N0sAwOeKy7vTJIryScqdg9qu30/wC8hVTzmrZuftGny27/AHzwCa6YycTNpM5KbUvsuVj5qzBeNc2xR+QwqtqGjTW7+YRlD396ZYzBGMbfeHSuxxi43Rz3kpWZDeQEuEPGBxUVjbPvOM4Nb6xRShd65q2lrDBscLhDxmp9tZco/ZXdzm2iYsdo4BxRV0FYXkR8Ahz1oquZisjS85NUluZuUiE5YKD2zXTeM9Rsjo2k2Gxcj58+1csdOk0K4jhdw8Vyu4eo9RVnxDayvLBOVP2MIFDEZAqbJS8gu2jA1SVTHIyjCucKPaskOAvFausTRtaKigHaQAwrCXniuqkvcOeo/eLMaNKwA5rp7DS1tYvtF390cqn941W8P2CO5nm4iiGWJ7mrF1ftf3LEcRKcKPauerNt2RpTjZXY952nk3N07AdqljxUCAKtSBs8dq5WdCRdjk29Kk+0P0AFV4xnANW0gCuM1kzVIaSX45qrcLjtWgCqhiBVGdic+9ERsoNkg1WYY+tWWPaq8hya6ImbI+ajK7pFz0JqQ8VEzYYH3FaxIke++GdAh0nw/FewHDsgY+9R6frU/i26msXXy4Yzhj61W8KeIjr+lRaZag7kQK5x0FdAvh5PDVpLdWw5wWf3rF7jvbc8e+Kmh2ui6haJbqBvBJwK81kOGrsvG/iVvEWqKcHbDlRmuOl+9XfRvyq5zVVqb/hvUXWfyHbg9K9DjuljtgWyzY5rx+1lMVyjr1BFezabY/arCGRxwyg1xY2CTUjpw0rqxXj1R9w/d4xXWafb297pX2kN+NctfNY6YSZeuOmKksfEovLBLKCRIYom3Mcc49K86UXJXijqi9eU1b21EUhOegrCvJYowTIcAUX/AIshMm2JTKo/jPGa5S91V72cl2wueFHQVpSpSe53wwbbvPRHrPhi5t4PDQu0yQQzt6kiuYtfFF7qGueZcXDx2MZO5IjggYyMUuhtNc/De4jgb50kdT7A1jQ6VLBHDFNCVY/M80uVAjI7etaRpRUm2ebVXLJxR3Gj6qfEGjXsEzYkjLIzRnkjsfrXksytHdSw5zscjNev+A9GFtpsrMPkuHJQnuOgNeZ6ppM6+Ib63gheTbMQAqk8U6XKm+U9DLp2lytmSUYnNO/hwRW/b+EdamB22LqAM5Y4q9Y/D7WryEyOiW/OAsh5Na6nsSrUYbyOQHJxjmn7AenWu1g+GWtPMiuYVU9WyTiuksvhGgUNeXZLdwowKLMxePw9Ne9I8pEXGe9O2nFezR/CvSliYPO5JHXfyKgj+FOmg5e/YnPHzClysSzjCLqePiM5qVeG2kc17Qnw00aMLiQOynPLipdT+H2n31oywRxRTAfK64z+NV7O63COdYZSVjxZY8nFNZdvHevTX+Fs/lqVu8uB83HGa5jXvB9/ocAnlAkizhmUfd+tZuNj0aWZYWr7sZamBZhtkv0rIkfyp2V1wc8ZroLRMQyN+IrDvt11JvCY2t19adPVu58xmjTrPlH7Y3QSYGaRyouY2izjIzUDOEBL5GB09a0NMuV2kiNMD7xIzxVtNK55yepPrNvHJFEyAE45FYsUTRbtrsnsK6USwXUixtw4O0j+tVrrTMK0g6A4yKmM3FWY2r6mVaHazKxyW9e1Q6vbSXMK8gyRdD3xUm/y34Gcdqhnu0uZVjI28YJraF1LmRErWsZIimIHfNXrHTZZZhukKe4Ga04LVGC4bIHpWvbLDAu4oB7mqnXtojONLW5G1tDBFG32kSEd8YrNZ8yuf9qrupY+zhEkDt229qoJGx42896wWqubkFycoav2mrfYbIRIPm/i9apyoxG1RliMisy63xor55YHHPI9jW0IcyszKUrand2GpecqnzGI6Yz96m6tAXt0uM/OD684ritG1GWO7VNwXngn+E+1eiIfteiXGRGhCBsHliawrU/ZyNac+dHKXQP2iByeM1dWaIySJkcjINVdSjH2ZCTjHQilt7DZZi4ZyxPvRo43HrckvLpZ9OMWM5/PNcw9tN56tGpJWtYxmN3CkYPPWpbacRzKxUE961hLkWhEkpblWO+8plEilSOCKuNqAubZoI1yT0NXZ4rO4G91APfFZ80kFsT9nXJqbxl01HZrqVnaFyDOMSAYNFV5fNmk3+X1orZepldnXeM0H/CRRyQqWtomwSOgzXpRtNMn8DTDYjA25YZ9cVn22g2tz4NuWkw1w0RYk9c15dca9rMdi9lA7fZ1jIJHalFczQm7HLaneCeNEWMIFJGB3qhGxDAjmnzHMKZ685qfTYPMu49w+UfMfwrvVoxON3lM3RdGLSo7fG1m5emwMpT5RVG5uDPMxxgdhVm0GVrilGyudcXqXUJI9anjpiDAxirCKM89a5ZM3RYt15HtVzB27j3qtEOPrUwJ3ewrFmqEmO1QAapStn2q5cAbMnqaouCRtqogyjISSTUXH41akXsKrFcc1vFmbIyMmo/LMkqoOrEKKe7gdKZA/wDptuSeBIv861imRJnufgPQpPDdmLiVeJACTXUazrMWpWMtnZOJJnUr8vaoWv4JfDkUMTB5GjCqB64rH8I6LceH5Lie/wAkyksCe1Y3dxJJ6s8S8WeHJfD+oospJM2W5rlZvvV6f8V7+31PXoDbsG8tMNjtXmVwMSEV3UZXSuZVdyJThgR2r1fwn4otJNLSG5kxKnGK8nrS0Wd4b5dvfgijE0lUhqKjNwkelancW+o3TOAMYwAa5svHavOIONx259q1YIDKjENl2HABrI/s+4iFyZMlkO/8K82mktD1MO17WLkUpDuPBpvlA89aGYEY9eldV4d8Nm5QXV98sPVUPf3NbX5Ue3VqwjrI6r4aQOuh3KyJ+7aUFc/xAjmujufDunXEyT3RkYR4Cxu/y49MelZcUy2irDZOFXZtYAd+2KleRERmu7hVUfe8yTGfpXmVpt1LxZ4dVqcnI3f7UsbMhBKNycBIxmn2Umm+Uz+UwmkfLFY/mP1rlp/GHhbSx+9u0kcdFgXcwNUz8VI8bdM0Se4bPDSfKKuhTqrWxg7v4T0qMM3EVkR6GQ8VKsd23zGOGP1wMk15X/wm/jjVhtt4bbT4843EZIrD1TWtaWX7PP4hvruc9Y7UcL9TXVyTfUzdOf2j2yQSxj97eeXntwBWbPqmmwF/tGqRKV67pxzXi9rofiPUJRLJFezQsf8AlpKR/Wu00/wDZzRo9zZlJP4lc5rOVJ9ZGkaXVnRS+NPC1qQ0mpxkk9Fy1Rn4leDImObncOv+rNVD8P8ASvLwttGD9Kzb74eWTxMEhQNjsKcYU1vcJUIvY2v+Fq+ChhfPb6mM0n/C1PBDk/6Y6Hp9w157c/DlJdQSHeI7dQN7dyT0ArmfGHgeTw/bC7i3eWr7JFY5256H6GumnRozdrs5qtCcFzHu1v468J3gDW2tqp7B2K/zq491banBJHHdQ3lu64ZAwbIr5StwM8gVvaUbuGYTWtxLBt6urECirg1HWMrGuHTkuZnoetaFNopmcANas2EI6qOwNcNcagkKsigHJ64rq7vxHe3fhua3v5BK648uU/eP1rgZFknJAHGetZYeD15zStJkV7fmbgDjpmtO2le2tRLtCnZxu6ODWVdWphKRg5JGa0rdDPHAsm4xp94djXbPlUUc0Obm1KsN7eQbpnic28h+9iuhtdYSe3GWzuxnB+6alvo1uLZGjASNRjb2rNg8PG5SRrSXZKOQP4WrByp1N9DRRlHbU0JIEk3/ACDJ56VmXUBgKMEUNuxg9DVeG/urS6ENwCsiHGDWhqbb7CN9uUMuc9wfakoyhKzG2mie08tWO6PY56jHFdBYC3dH3R/u2UhiRya561HmoPLlY49RzWzZxutrK6ku20ggdq56m5pHYxg3mT7AuArEEe3rVo2zFlDHBIyjD+IVDawt5wkJ4Iwre3oagvL8pI20nBGAg/hq99ETtuNv5re1iddoYMeoPKmsqx0u7165z/q4c/NJj+VRTKzne5/Cuz0MBbGLAwK3c/ZQutzNLndmM8Q+E7PTfDFvdWUZ86BwZHPVgetWvDziayljc7g0ZwAO/ua6y4iSbTY4pQCjjaw9jXFaJAlj4ilsJJDhW2oueqnvXP7R1INPdGvKovQq3oiMAjcZOeKzZJZreExI/H93Ga0tat1XU2hLYwxwaozlin3BvTjFVDYJMy3eXOScA+lPQMGyM4IqWW3nY7im0VGswgxvAIB5Fb7rQy9SKSSRztVz9KnieMAbvvjrVS9MP2kTxHap649aa0guXBUdBzV8iaJUtS+ZGz8gGPc0VT3bQBiip5A5j0TxJ4lm0G/bSomXy5MruJ6Cs7wTNpdzFqkOozRq+DsLHr9K6+XwBB4n8PyXNyw+2Om9H9DXhF1HdaRqUtux2ywuVP4VrTpqcbLcxqVHB67F+XQr25klNrbO8SSHkDtmnR2F3awzSSQOhI2gkVLYeKtYtI5EguAok+8NtOm8R6ncoUmkVs9flrR8+zM1KF7lBEI6jmtC1GOBVFNzHJ5rQtmwAKxqbHRBF9Adue9TJjIBqFGzx0qRGwea5GdCLkR59QKsIA3sarR4I4qQvgEjrWTNEOuR8uD0HeqjDC1M7l02nr61UdyvFEUDZFOQPlHU1Tl+UYzmpZmOc1UcE966YIxkyI81G6tkFeueKnC/LUlqVF3AGHAkXP51snYzep7D8LLe5CGXUGY9PLDdq9D8VPENCuAgy5Q7QOuaofZYIPDcctuAriIMpHris3wnJd6osz6mSwUkIG6EVhcdlJ83Y+fbu2ure8lW7Vg7EkbvSsO5/wBaa9U+LEUMPiWJYVAXys8V5Xc/6012UXczmQ4qW0LC6TYcHNRUIxWQEdQa3eqMdmek6HP5MWJlzL2rX8Pr/aHiGRZUG1htKnoRXK6PfSSxKAAWHrXV+EGd9beSQY968eceVtnoRlorFXXvC0ejeJ41Q7rJv3ig9V9qt3uuQ2VuXupBFHjiNepp/jq9kg1qWTqI4h5YPQ15Pd3U99cGW4kLOfXt9KulSdf4noa1q7su51N/8Qr1tyafCluh43n5mP8AhXLXeo31+5e5uZZWJ/iY1GsJPapUgz2ruhTp017qOf2dSpub+jeFbmaBLsXCIx5CMM13OmySWieVdQopIxvQcGuSg1e7trC2S3i3uFJ59u1dFoms3Ooxo00SeU77CuMHpyfwrjrc8tXsddKMKb5VudOlk01qXVv3RHNZkdxZacWPyQR5+Z8cmtjw/KXtZITlkLEDntWJregtNclhHuiIKlT0wa5IvWx0yjpc6PTfEFg6KbeXciEAt2FdFBeJMNyuCK4LwzpEWk2UlqdzrI4dw4zuI6flXV2sZdhsTCjpVTai/ddyFG6946OAmSMk1WuvlTGOScZqW2V0j54qK9QmLNNv3TmS94wdbaG0mtQ1u8qmTO5D9wjoTXN/ECdbjwle3Dr8skarz/eB4rqdTM9zc2ltbJlipaQsPlx/jXI+Phu0Gz0wEGS4uAcZ6hfvH6ciqoL30zSrZ0rdTyPRdKu7+5RLe2eQk8EjivQbTwnJa27yX8o3gZEadBV/RzHZvCHKoi9Qtat7fW00cqxyAlhxVV685uy2OWlBQVjz7UGzC47Dj6VgLIoOBLtOeldfLpkyxmSRVKZ55rDurGytrxZZGHB5UetaUJK1mKone6KttYy31xJIQ2EXhuwFayRpBohcLlhUmm6iZtPubaKEC4YH5SPvL7U+1lW60xrbyyj9Mn1oqSk99hQSMe6uLmTTT5QO0elWvCmovbxSGVS/sa0oY1stOeGQBwR19TUUMKQxqiKB3wKTnFwcUhpO/NcZc28d7N5skQznj2q3Hbq6JG6gon3Qe1QSSmPOIycDNIt7Msiqm0hk38DOPas/eaHoaUVnGpO1ACfSrCQiMHZkeuDVCG8keNW+0IGLcgr0HrTW1CaOVA0yhXbAcjj8aycWy7o0UgjAx5Yx6Yqvd6FBd5dAY5cYBHSmx30xdyFSaNe6nBPuK2bK4jnU7QQw6qeopXlHUNGed6lZzWU3lTLhgfzrqtFBFjHW/d6PaavEnnx7jGeCOtNi0mG2QRx7gB0rSdZSikRGNnc2JObW3Fec63M9v4l81ByWxn0Nds8dyVUCcgL0FcmYVuNXu2nG9ojlVbgmootJtlz12H6raDV7ZZ4223Kc+mTXObrmG+SGf5SSN2a1rqHUIbxrhSEDjIQc8VFBdreSrBfWwEgOd9dUXp3Rk9yrr9vcx+W0UnyMO1UNJiSXzYrlzuI4JNdKEinXBjYoOAO1H2S1X7tsOO9CrJR5ROF5XOWurBUK/NnBp8FvtA8sjPoa6gxxn/lgh+opBHGelug+gp+2drMORXOe+yMerrRXQ/Z07xJRS9qHKdu/i9tDlGjsCZWOxcV578T/AA8dOvbTUSebxcuPeu51nw9NPpFz4i2j7REvmJntXjeo63qOtXKS387zbOFB6L9K66Ce6OWs1azFtrRyA+wkUkq7ZemK07W2CzLE0hUEZzmrmp6ZFBaLOsyyE9R3ocnzEQSMNCRV2A5FUgOcVft8BcVnUOiDLKOelWFB69aqx/fxV+NQcdq5ZG6ZIhbGADU6IzdakgRcVKDjisWzREDoF5xVCQjcRV6U7s9az2/1vtTiNoryjjpVSTHStGdcjI6VmyDmuimYzVhnQcVGZNrhh1BzT+SMU+KDzp4oz0dwv5mtloZs90+HWpXPiPT1juflihwv+9XYeIYF0jR57m1Co0aFsCsTw/pC+FtDSeM/JsDMB9KsR6onjKylhgBWHlWJ71ldA7t3T0PnjVtbutd1F7q5+8MqAOwrnLjmQ13vjnQ4NB182sPAKbiK4K4P7w110rN6EzITQB81LSL96ugxZraVcyxThUkx7GvQvCUswu2LMCDXlkMphnV/Q113hq787Vtylgh7ZrjxFK+qOmg7ux2niy3GpahbwsRGzjbvrFm+GOsBS8Vql3HjIaJufyqy0zS+KY0LEquMAmvZdEOIR9K8/wBpKk7I3qKx8+S+Erm1Yi4sLyE+hXpUlp4fiLHzYrkY79AK9/1WQ+U/Ncjq7E2eM9Kl4qb0NIbHC/2VaJJFBbSeYijccNnB9K1UsxawsyjnbxVG1t1srySRBiOQ5Psa6KCMToRjORxQ5N9TrpWauy14WGy1BK5Nb1ykDYLYAbg1zel6zHYW727w5uI87UPG8+ma0I759Rs3ju7FrK56gBtysPUGpt1KerHJatHchUO5M1uROUGduMVh2E7xXAilyT2J7iuiiQMKRM9NyaK6ZyFIqy6eZFyKrxwheatqflxWsb2szjnZPQyJ1kSVVjIUEHJPYV4N448RnUfFzm2nMltZgxRFeB7mvoO8AJK46ivmFre3bWbq2mDCT7QwB7EZ6V04WKXM2Y4mbaikJ/bFwP8Alo3505dbuQf9Yfzqzqmjw2sTyxZwCowT6is5LOP727gdR3zXQo02r2Od86NIa7JNC0E8j+W3PB6Gl+2wTMpm2ybf4sYJqlBZRTFkBKy/wg9DSi1TaTjBBqXGC2KTl1OkEcM0iXEDPDIcfdPFTNG9k+3GS3Oais1T91x6d6PFhFvZmSJnV1KrkHpXIk5z5bmt7RuJczMzRoQQC/cVp6dbLc3YjY4+Un8q5GKTMcBRmeQAM5J4FdZp8/lyRTpz60VYciHB82pAkwnuYkk/cwqSDIBndVS9a3s77zLbLKOh7EH1rchtrWCGZmMm3dldvO1T1FYV4EW8kSyEjhxgZHBqYO7LexdgSxi0qRzMDcE5UN2FUtPEdzNJLcsI4VHyg/xH2qxdWbJaRrJED5a5xms+SS3juYkjLPCSCyEVUbO9hPQtsQc5TY+dpIPFamlQvHdxuXJEiEHn06VBcTjUZALKLyQnfGD9K2LCFolVpsbwNoA6AVlJ2RSRtRyJb2krtjhc8+tY7ayN/AjP/AqyfFWp7bE2UbfPOfmA7LXD280ulXJuEQOvRkcZGK0pYfnje+plOo0z1lbxXBV12MOTzVCWG2mmeV9uVQkHHU0tkyvIDtADRKwFOc7J42GAQwrna5WarU5w6mxOPszbjxkg5qhNd5kJNuc9+K7bUkd9QhiQjIBfgdzWfcukchAOXDfOzDj8K0jUXYTic+ur3KQmNbU4PQ7elV21e65BhIP0roJ7kKq7VJJ44qtsa46H8j0rRSj2Iafcw31uaM7XjAJ5GRUZ1e6cZRCR9Kt3loJpmLnpFlfrVGJwiEMcba6EoWukR7w06hfMc7Goq4RBKquG6jnBoovHsK3meuTeJrSLRJdJuGUSuhi2d68R8QeGtT0BxJcQFbaZv3b44rd8T6vHZeM4bx4t4UiRlz1zVnxz4xn8U6dZ20FqYLSIbmJ5JNdFK8bX2Zz1VzLTc41EmYKVYtSzSzHEbkj2zWjYWieUN0xGeelZ96yCYkNnHercoyehhCnJO8iNTjGTVqOQ4wKz95c8DitC3XCis6isjpi+hchBrStzlfeqEJqyuQeO9cczeBoK/oamXOQc1ViXNTbypweRWDRurMSVTg4zVEId2TWmWG3GKpyjnimmU0VJzxtFUnXB5q7KOc1VcDv1reBnJEOBninxSCC5ikYcI4J/A0AY5poQyyJGo+ZyAK1RDR9DaRrMXijRY7W0OQUCufTir1tYQeDdMkccQj5iT2rG+HWlyeHNOxcrjzCG3Guj8VyDVtFuLS1wzyJt45xUWRm781ktD5+8ba7F4g8QS3cHMYXaD61ws/Mpro9X0ibQ7+Szn+8Bmubl5lauuiuxnPsMpB96loX71bmbEP3q6bwiD9trmj96un8IHbe5IyKzrP3Dowq/eHVWuW8UpXtWkL+5HHavFbN9/ilTjHIr23Sz+4H0rxK3xHXV3ZW1Q4R65TWF3W4FdTqn3WNc1rBKWoOAcVz9Rx2MPbAtsyuhJIx0qPTboxI8TcMnrVjT5WumPmQ7dvc1T1ZVjnEkPBKlSB69jWsHrY3hKzMfU9fsrHUFE2ZZM5KrzitGx8bF5YkktJHhAwMKciuPi0+eCXzJoW+0MxLO4yR6V1OmJc3Mw2zKrAdOB+NdkowSsjWmpT1bsdLb+JdJ1CWOOOQx3GcKsgxn2rprG6EgwDyOCK5Sfw2t6g864Ut1ygGc/WtDSYpNPlKS+dIOgkPIrlk4rYbT2Z2sJBQZNJJKF4FZltfB3Krnj1FPkdpTgUe0utDl9lrqSM/mHPvXzp4igax8Yao0cZcRTs2QM7frXuWv6/aeGtKa8uWBKAiOPPMj9hXk+hWs19qV/fajbuXuh5nmA/KA3r6g/wBK7cM+SLnLY566Umoozrm4+26St0qfxK7J9ODWVcSxm5jnC4XcCy+lXo0DPdRQKxiy2z5ugBqncQPGqs64VhwexraOjJrU3GxLKWhummiIaNuQaiD7nCr35aoI0IgLjIUHHWprfAOaJKxitzfs8kx49qm8TKJLFg3d0zUdkMOmfUUnih9tix/6arzXNC7qKxq/hMmRPsmnDZGNznAb2qzol48ZeJwWjRtpc9jVtoor3Q45dvzJgkioNAhLz3lvkY8zcQe4NatpwdxWs1Y6i1ccg9HUrWe9mttDHKsriZJMMMZwPUVJbv5ErQSfKVOVz3FaS7XHQGuLY2uYk0lzM0ssu8oTtQuuM1UaFFtiEgbz+8hHA9q6K7tDdBFLsFzkj1ojtYol2hePempg0UtHhkitt8o+Y8A+tS6pq8OlW4eTLO/3FHc1akYKvoBXN3o/t7X7W1t2zFAQXcdBV04qcry2Ik7Ky3KN5baiEXVL6Pasr4x/dFOvbON7EMATvUnArrfFNmsPh1t7jgjaDWB5LHTInJwMHJH0rZVLpSQuXozeszslRfS3SpZhmSP/AHx/OoYD/pQx2gWrDjMsX++v865JvVsuK0LmtA2l/a3QHysvlt6A9RVEW/mXzXAaN4Wbeefun0IrodSjSXMUyb0YciuWu7P7FIuGLQSnaGPVT6Gog7lNPcjZYZNQk4BiZhjHr3xULTRyXzSQRBQAVCr39z6VcW2W1AIJdyOWP9KYQIgxwFz1IFWmKxgX0DyzW+w8lDms65smRW3ZDCugnhAa3GdrMmc+lZGovM6bQAxBxkV1U5O6Rk0rXM1UcKApBFFM+zTHkN+VFdNjOyKut3VzrGrzXckZUHhRjsOlX9OaTAjdMx4xg9quPEpAbcoz0FC2zI3zcZ9DTnUurGUIa3LqWSRJsZjhh8u2svUdOi2hkU571ovNLbKFySPWqTThskk89q548ydzZuNrMxHgMMgXsavwKCoFPk8tuGH406JQoODW85XRlFJMljXacVbXpVZSDirEZzxXNI2RbhGTVraNvPWqsOQcdKtAAjrWDN0RO4UYqrK67c5zVmdRtxms6ZSvQ5pxWo27EbSZJqtIeOvNJI5XioHm7V1RiZOSJQy7OTT7GVf7WtCSAomX+dUyffihB84xkHNaKJDdz6h1GeK48OBLfDSNGAm3rnFZ/hGOXTrGRNRyJic/P6VV+GMck+jo94xZx90N2FavxEUQ+GrqS3JWZU+Qr1zWSXUm6T5DxL4lXEV14vuHhYMoQDiuKh0a/viz29tI6juBxVuNppp2a4LFyfnLda7/AEPUYRG1tFjCAAFehrSVV0lpqOMFJ6nltzpt3aDM8LKM9SKqqMvgCvQdTmilvJLOVv3UjY5HSon8FpYIt5DL9oUclcdBWkcUuW8iZUddDhzbT/e8p8eu010PhMH7ZiuwsLq3khaNkUBFyQV5AqgsGn29959u6ox6pms5YjnTi0bUIKnPmuXNMUN4pUe9e36cuIBj0rxeyRItUS9DBh6A17Bod7DeWgeJweOmeRXnVb3NajTvYZqS/IfrXPasF8pd1dDqTfIfrXPazt+zoTjINc+7KjsZlzcCOBRHADnqR6Viazd2tvZhnOZm+6g9a1G1EsJIo1VmjXJG4VwGrXUkV4yeS32lzmRXOCi+3aumhSc5WYVZ8kbmtZ3AvHHmn5unvUtxaC2uLW4ERZVlxIBzlTXGm9ubnVlmiVI5k5yrZ3KOxrr4NakBCSw4mwGMe4bl/CumpQdNprUdHEcys9D0LTfsrRlYXztHIPpWkjRxJvLA56A15vb3141wJImEXsa1hqyQIGvbyNcfwhv6VyOm7m/Ou515kJcso61X1HWoNMjSPBlupOIrdD8zn+g965m91rW57fGi6TPIDHv+0SjauPUDuar6Za3NprEV8skkt1Jbhru2u1/ebSwGY26fhVwotLmbMatdbRNWLwZJr+tnU/Ek0NzaxoBFaRSfKrdxx1x3qr4/trLQ7K1ayuFhhaJofsidCOxB9ua6fxVqP2bwlc/2fHFAoXEkjRHaV79OfxrybxL4xTV/DGmaTHYBZ7cAGYnJk/3fb61rSU6lpN6HHTbdQ5nbssHby1bewRWD/Mv0FW9Ks4HuoXeNjBJOsPmz/dQ5+Yj14rTm0Kz/ALEM7My6jFGCqKOGJ/h+tXtK0NSbOTUC884ULDZqp2IfU4713QqR5WzXFS95JnUy/DzStSjljs3NsgfKhDuyP7341jyfDq2tpvK+0T5X7wAzj6109va63p8RClYYpGwDt+Zh/Q0jxLd23/Ey1R4UBIZQpDMO3I9K891ZOTV9CuS6ukYA8M20cnF4cL145pt54b0/VFa3nuJBuw2V9q6C98OTRW0M1jcsYSM5mXJkH1HSs4aRewhjDmVtoJXPIzWT54vmTGlFqzRStfCFvZ2zQpcu0JGCGplr4Ut4r37RDPIHC7WH96gXlzZzFLhJIz02uKutexwI0q5LsMc9qh1Kl99xqMVuTSeHYJo8SPk9RzyKqroMVvOu24mwT06iorbUzv35JrWEsbg3GWyRkjtUNyQ9OoDTAFJ8zkdPeqs2nMxwH2k9/SrC3iE5xmrgaG5ALoevQVPNIFbqc5ceEZL3PnanIEJ5VMDIq7p+gW+jR7LaMf7xOSfxq7I4EhOMUsGJ8xvkoORV+2na19CeWN+axQ1XSTrlokU0jxxq2cAdarP4ZR7cQrPIqgYDDtWxekQgIpbHqaggnYnapOD156UKpK242luVodFYSl0lzhQuMdh3qf8AseVpEYTL8rA4PGcVeRhApZSSx45qIXBJBxnJpOTY9OhBrF3Ol7AJVMMAGWbHBNZurXEEloY4pVdmYH/dA711L28eo221lHIxg9DXE63oUunT5Z2+yscZ7Iff2qqdmyHKyJpJ0aGKXggjAHrVe5ie5m8mORUIQvhuh9qb9hiTaRLKQP4T0psk6IZpgR8qbFPr61rG19Aexhakzx3DK1x5rBeWzjB9BVNJQE4kBbvnrWg8FrO8jMeWHFYbRCCcsC20dq7IWloZO6JpA28nf+XFFJ9oHfd+Aoq9SLmlc2iveyG2UsqqMVPa6PPcDEpKSMMpnvVnw5cxf2jcxSEbv4VPeumhs3F4H3ZUngelYVJyi7MdNJq5xs1ncKjRTIQyjPNZrxbSQ3pxXbXqmW6unYfKPkX3rldTTynG1eBV05ETsZLKDxUsIyQAc1G6lMsTjPQVJY587gZrd7GKepMvBIPWrEbEH3qu+fNORg1NFzXPJHTEvo4I5qdnCLkniqaEr1qpqNyY5kTJA25rNQ5noac1kaDyoy/eFV5SNp71l/bgpAJNL9uUc7jWiotEuomEynPQj6ioPJeQ4VST7Vt6ZerPbXUGImXg5kXJH0qlbXcQm2rhHJx161onJdCXZlQWko6xMPwqfT4AdXtEZeDMoIP1rpVSHyS8k2HAyFPeucurx7e9juFQFlcNuHtRCbk7Dasrn0ddomgaELqzUBkQHb68VDoV0fFWltPeoAhONlVvBt6/izRInnXEYGCvrU3ii7h8HabLPb7eFz5QPJ9wKmzIur26nh/juCKw8W3sNuAiADgU3Q7qGKKNwR0w2OorC1rV5db1e4vpV2mQ9KzI5J4JQ8ZYDPbvW7o80bMSnyu53WtvZzxowTe56NGeQfeoLTUb+1sohLMGhlJUf3k+tYlqkksplZwy46A4IrTtnjW9gWYcrywJ4NYOHKuV6milfUp30si3reXM5DDBK8Zq/ZaS11GGVTg9STzVLU/LudXmey5jB4AqymqXekw7XhkRidqs6/Jn8O9VySaSiK6TuzoNM0qFLuIPLMRnlO5r0WDU9D8PbeW8+QYwOcfX0rx2S88RNNFGtzHG8g3AQrhwp71rxR3YtVEsAlkZxttpJhvYf3nJ559BUTw11dsXtXe1j0i+1O/vFC2turif/VbT0H941werawml6klpdzzXVxN8hSIYCj69zV7+3dQstZyjwx2aRBGZZBnOOcDsBTZ9R0a3iS6vLqBUIPlvtDsf90dqyhQ5d43N5VF9l2ILjUdMs9GWAxT21+zliY1LeYo6HNcJrmpTXMpaaJMhivmD77n/AGq0bjW53uru6e1vhbKuxAibQU92/h/CubuGtnvjsieODGdudxX2yetd9Kio6nPKtz+6jU0DTf7QaSAsY5ZGSMMeNpY8V0Gr6BsnmtflW4gbbNOW+Yt2Ga5nQtRazvQHIUTYKO3GCK6y61B1vXvnVJIrgKJJM5XcPX3rKu5xloXBQkr3OXKXOlT+ZqBnkteixibY0nuPau70rSo9U0iK7S1tYYW+5NGpBkB4IJOcMvX3rN8Q2ulX9pBNZs8slxcxqY5BlkAHzAHsD6V3K6nbWXhmQRahZ4swFjjAyyBhjaB3NZ1az5VZamUY6t30OP03xG+i3GqXFzrTahYaawhtoccXDH37AVv6Tf2s8dprRkkWS5ZtyythQx+6gP8AWvOpNNRpHsp5Ps8uoT7kjOP3WORuHbP9a2HuF8NW0UksbKhhRgpYF1lA6FT/AA981rUoRmrxWoQrSg9R/iDVdZumn+0zSWkCsVSEnDHBwcf3lrB0GIXGpSXGA6QjC+xPSqF5rN7rk8t1egTSn5Q4O0Jn0FbnhK3SGGRjlmlYKcDpiiqvZ0mdOGs5Kx2FlpscrW8Up2KredJOy5Ce5rYkZLBF8qeWdZHyJ3AQ/h7VgQahqH9qTCMRi1BCBmGcnvxVXXfD+u65rUKJcJb2EADLcGTO4nrjH5YrlpU21aTsbV5pTUrXOmvNQu5I5XvboWsEDjyrkHIdTwAw7H3p1onn232a5tnRhkPdNyGz0KeuRUJ0+KGeK1kuGuVSMeYsmApGPT1qZNXttPgMmmqZIw4jjiHKgDtz396yceb3UtS5NU1dl6yub20Mlv58txaqnCgDnjtmqUl7qIndbbTG2PltxfsOuD2I9Kwp9Vi1S7Sa5ufMFtIWlFs2AGPAT3x+tdFokVvLCn2SVdiPuVM889jVOEoJc6MeeNT4dDIu/EMWoXX9mSs6uyZikMQbfjuD6e1Zd4fsjxW1/FNiUEie3Usp9MjtXSX/AIW0me/FxJpdxDMrF90EpVc56gdq242CxhtzhEHClf1PrTqVKe6QUqcrWZwUOmXEbsdjkIMuCMMB64qyuoorrEB8vQj1FdgkcE+pWl684XaTCv8AtFq8x1ifUbDxLfxT20k1vFN5RmiiPf7v41nGi6mqFVnCDOjyN4xjHUVYi1ICVVXgA4x6mucXUs4A7fLz1pwZzjjKnkMDWDptbjTTOrlxINwCjPUe9Swutqm4jPqe1YP9ohdqqQQPerj3AuIlZdx9QKhpoFroaDf6anIJccHPGaWKCOFN5Bx2AqvDMsKBn4ZhgrVmORZozjjaM49aQ3uSRKJoiG5I6mmx2pWcBsYzyaLaTY7SMGTIzg1PHdIZeVAz3zTE/IuSqsKoI/kGc/hTb+3j1DTJYZZFKuhGKiaQvKGYs275eB0qeRCsS7QAB3qVuNrQ8vn1ICBolJzGfLc/TtWXdTO8SgHIJ5x0+lLrUbwXOoIowwnYgVlxI7QDa3zYyRmvXhSSV0c/M27M0Z2SFoicA+hqndjLdvmORiqt5BdyqrmTdtotmeZlaU/dGDWippLmuS5tuxoRWbSRhhzRV+CQwxBdgOeeBRWLkyuVGDdNtnE0UrCZeQw711WleLJpLFYmjP2kfKXPpXBW100ko34NdrpNvH5Ecx2nJ/OumtBWszipVHfQ2FulWImQ8Hrn1rmNRn3Sk7vlzkVsarII7Y7UwO1crdM74GePQVlCN2aTloNuZfMwc5x3qaxO24UnnmqqQOSPerVpD5c+Cea1lsZwvfU02RJSzn1pY2jjPrVPe+5gDxmpYlJOTXLJM7o6ItNJkjbVLUrUXVvuPDIfvZ6Cr0S46nNLPAk8DREcMPWphLlki5RurHI+SNxXe2AcZBp3kZXAkbiprrSbyJmKYZRzuB61Q/0kDg/ka9Ne9qmcMnyuzRfs0ZJyv2hk3Dqac0TRxRXSNmSKTEh/HrUFpdSQuDNHv9Cak+0MZGaNWwOuRwR6Gk00xppo6S91c3VvHcrarHEAFZ9vG761hXF5587FtuSe1RLPJJZPCJnEatzF/CM96tS6TBAYkEyySMAWA9++ayVOMDVybOl0bxlreg6WLXT77yI87lAUE11Ol6dqvj5bvUby5aVcbPMxgMfRR6V5dZRWq6pHDeNL9lz87x88V7T4Y8ceF9D0j7FHeFY4x8u5ME1nONthq29jxbWtMOkazdWJOfKbFV7EMztExBjzn3re1aJvEninULmzBeN3yuO9R2+jxaVcxpqFw1vNIjPkJuVfQH1JrZSTVr6hKEvitoZrQFZCUYIoONx+7n0z61Znurhkja5spDCg2tLH/jWloWq31xDLpsGn2e5cuHmUhcfTua0IvD17awmZb8W91KdzxoMxKPTBqXKMH7xCvJaHNWd4ogcrP5UWcNM+N+PRQO/vVy31F4LWYWaXtxHIu4faQCqv2cZrTn0eaFEm1LQo7uIMD59m21j9Vq/LPoGt3Hni6nSVeEsZj5aKPQVftFa6JtJPQ5bw3p2v69rFy1hLtnRf380hBKjp/nFdJceBdR0y5h1ea7l1HYQxSKJi59qpaho1/Ywxz6FA0VzktLLbzDBXsMd63fCUepXt4134n1XUYXtirQQD5VkH1H8q0UoyjcmNlpJanBx6NqTTyarfaddvp6Sb7j+ElM812ulReF9U1YT/ANi31rYQx+ZFPcNtihA5H1yeK7XUvDM99qUlxNfRzaLGiyJZoQr3DAZCuc8DNYOkf2gZb1/Eeo6SLadgY7YzgrHg8KFA6UnUhymU171omfret6vr2mXFrp2mGzs5U3TPLgNIg6bR2BrzqG0uJA0cBTdN8hViM8fyHvXp2qvJLb3+rNdGNUTy49vQgcAYrzZz5IR/ICunzOZG4cdxWFCrzt22PQdBU6dw1BG+zGzt7VpvJUGa4VSee2PQVtabHq+iWJjkso7u0lGXiPY464/rWto8Udlp0zW+5GuE3txuRx2Gewqne3E93dLFBchbYrlyByx7j6UTrKT5baI5owcdbkGn67Y6ZqFteJps/kJJ++t5TlCp64966MJ4MH7zTH1OaUz+eymAgy+iEkcBTVHwxoVze6rG+oSp9mV8LEcZIPcmu5udMsZLedbFCqwco4HU98Vx4nFxpOy6m9Kk56s85ufCl3q9483/AB5Qht379t07k9/XNYesaNLZ6hdJeSyXE0Kq6mRyxZP/AK1euRRoFzO299u4tIMsB7V59dSS+JNde502Ly7O0Hl7ZjjzMnkCtsPiZTu3siKlKN7dTjlwYVWMA7nzjnOK7zQ4jY6eCFwW+cKOdvtmud1fSZdK1ZbePG4L5kZB6DrXUkG3sIIpJD8kWScd6eKnzxSXU7cPT5E32M7SPEyadqc5uV89Q5coxxtBPrW/J4yiv2A0Sxto5JGwqzSD5T3YCuAnvdOezu8RSvdSjZlh8oIP3ge30qXw8iW2mX13BmfUGHkwwqudgPVya29hFq/U4lWnzW3R2tpd6kdWa3jMc0EcZEswILSP3I/lWPPJq9zpV7Elu6yvJstokIURJ3J9zXKWOrXmh3LxSxuquw80H7xA7CtGw1CfWfEv2yGLEcK7zF5mMgf1rSNJxd0ZTq+0dmRW+gazp5DtdW1oM5IkuFHPqR61raTFa6ZIbm8167eJG+Y2cbMM/wC90rA1C4itL51WykaaRt+675IyewrUv7y4h1CGzgtBNElsEnhA2oWPJI/TmtHFy3M4uMTsdO1iyvyZLbxNq8YR8AzFf5Y6VcurzxOl4r22rQXlvINyxuoVseo9a80t0tIdbtXu7J4LInMimXIIx6100sGqX+gbjJbafYRTE252EMQeh3dgawlSUWdMKkeTXc6GSHXbu3xeXEbyOuyaKIhfKIIKuvuPaneLNZ1bR9EE2nXJBEgjuJWVW528Hn19e1XfDlpNYWMFtqIT9+mYZA+4Me6k+tVfF/hy5uZImVfJhuGSG7VfmUxg5EnsR0rONb95ZrQJUVKndPUxdCTTNM0LTW8QgM+sySOHckNCP4ZD7ZqCREgnlt7e5juBG5TdG+78fp71F4o0jWfEq3Wv2NiRolinkwNnH7pOCQO/PNaPwx0iGbStR1ueBJPJYRRqw4xjLGnWpRceZ7mVOo1KxnIk6kExt+Vatk7RrtYkF+g9a1te08WTRT2v/HlOgkjPXHtWaxV0XZkOvOa8ycXsegloLI0nm5OevWrtm0hkU84qrFKJYRlckH8RVxZVhgz07gD1rFh5FyV2dBsOdpwcdqiRHfgA+hHrSWblmG8Ha3b3q4hji3EAgjpU3G9DUtdy24UEEqMHHakiuFjSNJSQHPU+tU7S4KsQ3JbnNVdcuCjQqpyxcFfaiKuyZKyOG8RlT4xuIURSu8SHceMYrAu9Pu4A8sIDIxPA7Ctjx5byprjXkHKPErH64rC0zX3U+TKcp6NXsQT5E4nM2k7MmtG/cLzl/wCIVVsHBlfON2/oTgVs6lYI1mt/Z5BHLYrmmby5lkzwx5+tXBKSdgleLR1CeUVB2ZB6cniiqUF2hiBy591OBRXO07mlyKfSrCDwRp+oxTI13JMRKgPIHvVrSLhWtgm7BByBWVYWRvNIkijZt+8YHbNammaPLbf685rqqzXV6nCo2tYdrkkn2dUR+WOBXIzT3MEzRs/I613Wq2sUgQxA4XHWsiTwxFPK0zSsAx6UqNWEdJBOLaujGsHmlUv5h4raskUx+eSc9Oas2mk2ttEQhJ7HNSrDGqyQj7oqKlaMnoVTi7alRWVvu45p0LMd4cYweKkjs40YjOD2qSWMRQk+prBtHTCTY5Djqciia4WEKSDlulV1kB6dqW4PmWsi4BJU4BpRinLU1voUL/UfMzCuYx/ET3HtWcmnJLbyTRSp+75dWYA49vWq0haTBkO4rwMinhM8bcZ6YU16MYcqsjjlLmeor24jgSYsCGONoPIq9Dcm1h3pGGhb5Dxy1Q/ZoktRJNDPIc/KRwtV57x2CL8qog+VR2qrcwl7ppRfIhdYA8cg20jW6C6RdzKjA8E9BVC3v2/vYqaWO4m2yFigb7ue9ZcrT1NVJNaE4liSIqoA21p2XhfV9U0aXUo4mW3BxHkcyH29vesVLOWNlZnDAc49a6Gx8S3cU0cf2qUEYVUB+UD0AqZaK8dRxeuonh6CWG1uULMkol2sB16VekhuGkysjyMvPPOKlBVrqZo22ySYLxY+Yt61Zvz9gsBCDiV/vHvXn1ajdS66nvYSMXSsxYNXk8vybpUHYS7ASPrV+K8tLi3NukwZS2Du4bPbBNc4wZwvzKu7Aye1aGl6FHLcebd3SRoh4BOSx9vapk1a7MsRhoL4ToY5nhjRLfEjq+Ac8nNVtW0Sz1SKNdRiJ8lCS8WF2n3PeppY4Bd29tYPKsb4Mp4wg9RV630+e4e9tyGcwSfNkjLj1NZRrcjTTPPnR01PMIbfSfLtYLV5Zbt7oxyKGZWKZ4IrobPT7e61CW1sr/UVtoM75ftB69sD9K6VfD8UV+93PDC94MELEm3CZ6VgeG9G1uHxXftLaSi1kVtxWPKvz8oH0r0frMZp2drHJ7NrdE1x4Je8vYwdRv3j6mGSQtn8fSpzoekadeLDa20Dyqm7JG4g55PPpXX3gNpZTCKOTzdm0t/EBj9K4LSUurjUpb29tTau6hIlBOAB3rm9tOcG29jalTippWJPEb+VokVqSsaTSZZj0HpXJ2Fg95qTT3MgmtLcZeR+QPw71o+JrpGvdshaRFzlFOOf8Kq6VHczTwxWsJcSYDKK3oL2dK514m0lympC97fSrbW8DrZjhGHGeehFdz4d8NWVpEk2qiPzDwq46+1afhnR2tr0i9RGnC7vKQZSL03Huaua7qm2N7BbaGYMu5WHBVh3JrzqmIdSTjexgopbK5zN3c6XLfpZ6ZbfZ0TcrPHHgsB2ya6eyurN9OtobASbQpFxvXvj7v1rN0rSEmBN4j7ZR1A6E9D7Cr2nGG1uWsxKQEUtMrDl2HHB+lYVJ3g11NXFRascR4y1S90fSsWUzxyB9gdRyEPrVXR722n8KWoEZXLky5HLN3bP1rqtZis57Sc3SKIXyNp6gH1rBihjitba2iCmCFOOMYBP863o106HI1rccKV6vN0OO10RHxIonldlGwDJzgVratfx+U7RyfKvHTPGOK5zUibjWriMqMNPsEh7DNW9cFvHe2VrA7pKfkbb83HqR716qpc3L5GdSqoJ+Y7SNNuJLx2lt08lgpyw4Yn0qNtdFne3ED2Uccit5YFsAoI9/U1Ip1iC1/cSw3EQbywIn5B9MdqpixdmEn9luz5zujlzzmuhPqzlU3G3Kytq8l3qxjkNsFihGAq8t+NR3elrZ6VbajbTSRyyMUMJBDD3rXtU1ZN62WnhMkklmyfepodM1jUNjS3dvEScBWGWH4Ue1tuRKnzNye5gXD32r2lpE0ErTW4KCVuMr1GSamezufLVdR1XAx/qkYu2B9KuajpV3FfWdsL0TvOSGUnaBj+lbsNvDomn3bQ2G8MrFjkHt69hTlWSt5kKmncp6Hp8Jjja00p7pR8/m374i9iF712LNq19avHcanGEjTH2a2tlVPpjuKz9JMUej26zO0im2XGOmDz17YqhceL7fT98dqpnmBxuHT864ak6tSXLFHTCnFam/LoUjqifapZIImEkUkZ2lT6gdCPatb/Tr/S5omuf34Qo5X7sq46j0/xrypPFXiBtQknimJXvGF/dgemK7/w14mhvYpobtPs13sByDx9R/hRKE4JX1Ki9dh1toEus/DS3lnuL6J9PWW1FvbHHmZPG8enrU3w4tbq18M6rpcyHzY7jIAB+YMOorr/D8EUtwbtJ2SW4TZPH/A6juF9a3ft1rZERQRxoeAAFwSe1djfPCxyqm+d2PPtZu3h+GLLPCy3KyG0SN1wxYnjFcrFcWVlM2nW11JdyQRK7gqdynHzL74rp/G2rNqXiSSQlTp/h2IXEwJwJJz91fqK43w5a2HjXVtTvbpZra/eUOht32bQRisXSjyPm2LjVldJFy7kaEb1YgZ+YD+dT2d6JF8otyehNMv8AT3093sJpzKUXZvI5I7Z96ybQ+X8zHkdvU150ox6HZfqdZHMltCQJGYscgntT7e6UOGYsw7g81jh/tEKlWwQMn39qmgDkgAnP06VhYr1OotdodpBJuU8gEdKnuIIL4M237gyvHJFZVncIjrDkneMA+lXY5Wtp1yVyeD7ip2YnqcH4yguG1FIo/wDUvGK4W6sGjugIlPHXAr1XxypMNte25UmNijqPQ964O4vYwx4G6vUw1RqKsYTim9TV00sugXKP129Ca4eR3DsnOM8V0sU8z2jRoOGFZE1ttIVs7ia3ouzdyKqukV41utg2I+P9mitdT5SKqsAMdKK09ouxHL5lzwy/k2zuf79bMswl/i2nNc7oks5tmG392X4OOprRaWVSynClRkg1yVotzYRjeJJO5MZYk7s4p8b/ALoAtwD61TL71G6YDdyOagaSIMAJt24VCg9iuVJGjmJXDKe/IqEOokdsdelVYJ4WA+Y578U4T/MMIxA68U+RglFFrzUwMqSR7Us7+bbNlcDNVJrzy1GIiCR1Peqxu5ZV2seKFTZUXFbEoIHApDIck1Gue/FOH1qralc1zKvbSUMXiyUPJUdqpC4uI8csPTNdCyg1TuIEkHzDHuK6qda6tIwnDrEqSajdS2qQyOdi9BVMpn71PL4kKgbgDwasxWTzoXBC+inqa20jqZ6y0IontoVB2fODnJ5q0+pi4A3AA9/Q1C+mOqguSCTgCmTxx28YTAJPJPelaMilzRQ6S5YgKD+tEMMk00YjLF859hVeIKG3E8Vp2ck1xMkNrGzyn7qouSaUlyrQcfeOr0K4knja4JwU/dk45JHvT7qKa/uW8tWcJyTV/SNI/s+wQ6jMgkuX3bIznb7H0NbU1vYWsZT7VGjBgCg9+ma8WtO1VtanuUa3LSUTmPsBijUsSZDwVI4HpzV6Ge0tVmtzbvJdbNuH4APqD610T6ZBBaiWFxJle45BPriuY1K4EUkZaMbi3+sB6j+7ipp1Od2ZEry965Z0bUJ3me2dowzr1I7LXXT3Z0/xIZB8qXEYIb0JFcJpkV88s17aIJHU+WQqZyp712+vNbT6DFepIpkgXaSD0I9axxMFzJIi92bOkQQ6kUvJpwZgDESBjJB710jPbadZmVm2qvTHevPvCV7Fr8VhI/mRNbBzL5YwrHPBJ9cVo6xepcXxRp2SMEBSBkZ9/asZ0m6lnuckr7Iztcv5GeSfzmVWkOGzjB9KypQiFp23gFCWX3PermoOlyyvKBuIAJz1A/nWPf3Z+wzsFJyTx7V0JbRR0UI/aOJu5JrzUH2ECOVtpY9xXaeErKOLBjfbPI/lL/sL1LVxGnw/aL75ZBkqW46JXUadeS29pI0Skt5ZTd/dHeu/E35FBFJc2p6DqmrW+k2n2TTGDyTcNJnPPrms2zkl1S48h8RQqQsj55fHRR7VjxGTy7a6WONrfKqr55I74Hc11fhrQLK986/cOlrkgITls+teXycit1JbUY3ZLZoLS9uLFHcQgqV3nOAR0J9KivLL7Ld3d4zggbQrr0TNatzYwxJK+nxcxEAzTtkPjtWLMZ7rT5Lu8BiSGUCK3U87+xY96UUnuyIvm1eiMe4gl1m9MDF0skI8xmGC5Has2/mSOafjZHtyD2IHStyU3yWs15LJ8kjBpGH8hXLasJEgnkPPykYPetaS99R6G9KXMm0jkVE1zqEStuMUsxZeOvNTJpF+uvS3nlpPEGOC527h6D0rV8CQWz+Jrf7SPMiCtuH9w16DPa6bPdPCiMpUZATgketd9fG/V5cqRz1qKna7PJb1bzSdLuTFEITcS/MYjkRr6fX3qXwtLFaW++V3864k2xIf4vxrudZ8PxXmbVGYRyYBB6kZqhF4It/EWtm2S4uLUWiBF8uMbOOwPY1dPHUqtN8zscs8POEuZD0LvdSJuCyHJfBAwPWs28vVXT5JLMxSqGCxxkZLMOvvXW6f8G7Vnd316+2vwyhQCfxo1r4Z6R4Y8PXN9aXNw1ymAJZD0BPOB61jGthubSVx3k3axwGlWMsF02p3Esa3D53Qt0QHr+NLqOoeZJLaIsj2zncVQENJ9T6V2Xg7wzYTLNdamrXELtmMzEgqR/Ot2z8PWt/bX9w8KxvdZSEKP9XGOmPrVVcZCE7tbG0aCSseXQWt7rVso3LZ2SsIsIOPbNV7vSreKQpY3Al28MrrtYEdceo969KutBt9N0YQpGZJZGOMnAUgd64sLENPkldNsivgMf7v171UMUpq8djanSSI9KsmNhJ5MQd5DsYqMsPXA/rVm800RTI1uyrIYu3XI659yK6DwtaxDSZZn+W6CMwAP3lPQGsTU9QEFlZ5YNLFIX3KMYUn7p96hVJOo0jRpX5TtPAOq3MkpNwqOqptU56HpWt4lvovDul3OvXEsbiMFYIwckynp+XWuL8PJ/Z+ptPbswimmVpR1GD93H1NT+MrCTXfEdjoss8kemOpuB5YyS+eQa7oVE1e+nU8+qpU5NI4S20TUvE2nNqNhcNJK82L5JJMAuTkN7ivQrsTaZpmlSJHbtqgYFlVQm9Bw/1wAKzr3w7e+FY5P+Ed3K0oBktZyHWUexP8QrH0JJp7X7bqAma9EjqDIx+RfQDtWVaqpR5k9ERRpvms1qaV4XlnklkYuztnceuayZlJnYenzc1tMuRjt2rMvVMM0U+3K/dYe1efB3O9qxNp4ZQw4K9jmtW3fLEBgc9qyRdBFASMLnrj0qaC8KkHHP0qJJvUnc0PnafLAKAQAK3mIa0RmUZx3rIgmgkVZGj+br14FLLeCZun4egrMe+xPdWsNzCA2dzAqy+tebapo8lmZHZSAG4PqK9FQlgFDMc9x2qK6iglTyrqESxMDkdCBW9Gq6bIlFNHlbaiYAI1PFSWwN1IrMCQK7S58JaROR5WUHYlqmt/CllChY3D4xwR2rueIp203Of2cr6nKhF7ISOxoroX8P25bK37gdhtFFR7VdyuV9jkbTT5Ut4x9pIQ/NgHpU7QI8heWd2PTr2qtYRTXMKASEDpgVb/ALOK5LOSBXVKSu7s5Yxk1oCQ20AJc7uMKM09JLSKIbUUv9KBbQr1HGO5qURwDsBx2rJyRrGDGC6UglIDnp0pwluHACx4A4NSPKv8MZ4HOBT4zLKrFE6Dmpch+zu9yubKSdg0rYAOCB2pl3p7WmGU70PQ1e8m5MZYDGBzU0KJJCpmfjoeelJze5aitjDXPenEgd63NQtLWG3PQNjKsKwwoNClfUfKIxJHFUrpyiY5y3Aq8MsdoGTU8WnJMykDfN0AP3V9/erjKMXeQOEmtDFt7V2kCqpZj0CjLH8K3k0a4tUjkuNkSyDdgHLfj6VqW/hiGe9tp5ZpZFQYKoNhB9d1bL+F9KecWywTSKhyzrLlz9T9adTEQelzOFOSeqODupo/Pba3CrgHqMn1rnpmMlw3UjNdBrumXWm6nPbm3fy+qgDOR2JrCC5ck5z+VddG3LdGNW7di5pWkXWrXXlQqdi8yOeiD1NdxoS2mjlUgiC3qkn7QTgn6e1YujarcQ6KdPsbBnd3LzSoNxPoPpVyHUrHYBqTLFKuVlRlIcDtj3rnr+0m+VbHXh3ThrM6PUdYkuJkBt4RazDbKijHI/i+tbOm28GoxkxQCTAx82CSK47RNmvSyRQXAt1ThTI2S3oMd66C3uz4dvUstTKwxSLmGcZ2OfQ+hry8RRm1yx3R0c8U7xehqRynT7gWHKwSHcp67R3Ws3xZostr5EqHKM7Mjgc8jOK2dUs/JjjuXdYwrBgxOQQf6VU1DUrjUo4NPeM+UWXypE55Pf8A+tXLRk7qXU322IvD+oRaJ4alldv9Lnb93FtwSPWquofaFtL5tOGVXD3EBGQwx95ff2qTxFEtnHaTeZ/pkRMMwPAXHIZR6c1qabZLDpys9wJXuHUyODnJPRR+Fbu0Hz9yE7oxNF8TWGnaNaaXHdRRXFyxlYn5VAzjBPY1uyzRiJp1BDY2lXGVY9iCK8s1rR7Ua9eea7xW8bnd5YyRzjP0rd0/wp4jt5LY2WqrcWalZG+fhR6EV2zw9Ll9opWuef7SfPax2drZQTzBppWSIJl5MZx7Af4Vg+LNPlstNMhmjQMCEyfmceuO1dVf2Cx2EFuihNQZvOiQt/qxjkmuI8YXzG3jt3tFW+4keYPuLAdAfb2rkw655ppnZC8dDB0GBwlzci1m+y8AyY4Ujrk1vWUZbUgLaSKeFR5jKWwuB1H1qfwwkT+Hhb3M5S3nLM4boTVK7097K5DaO7vHnCu3B+hroqVIzm0zKrJxasdTrWqz3unWdrpGm21gYwf31wQqwKf6k0jjZoxivdcl0yMOo8yKMlnPsB2NCPHeobrU7i3k+ztGWjccuR3x7GujeNnmjvYlVZ5R5iRMm5Co7kdq53VjFq6K5dGu5b0jQZLLwklvdTPfy26l4p2fAcHkce3vWJrfiGG4hhsPtHmtlWkZUwqge/rmugskY28iXDTyRyZ/cQ8qnHKk1zL6FbeaLhYGCu2UhL521lzJycpHLO8VYt6vJK+j2YKpFE43IAOT7muL1OP7VA8HnrGGJy56AAZzXb+IEupLOzkkhO2NDGF9D61w+s6e8Vh500dwYGQEOAAM9h+dPD2cz0qFlTSKPgpEXU7mRWVWjgIRSdxlY8DA/Wuyjj1NLMNK0MRBAJXDSbT6npXM+DbUyX7Pc7g6L8pUY29q7C3sJdY1JLCRsWsUe6V4j8xHZSe1aYqSdSxUqNnzSZWtY7q7vEtUuklLcnzsfKO3IrX0zTLjw/cm8G+WKdwk6q2VQ9mFRyxxxeJItJsdLjjSGIsZmB547H1rS866sNLKPMjQI+1Xj5IbGfm9R2xXI07W7nPOpfY2otQt4biSKSZQ687T1wayvFVyt/oFxHNBKiDO0rzkY61jql9LqAL2yyxJEZIbiPkH0XPcVtC8F3ZTRvFgmMhlP0rl/hTSEqfM+Y5Se2aHQrCzgnaZZ2Ro0/5aKO/PpXR2tySG2q4RBn5gBjHHHrWRpSWq4k3My2SEFlGdrHgEfSnXd3JNFaafp90ZTJkvMy7cKTzXZUnzxsXKPvBq2r2kiXVoQd5w3zDgj1Fed6remRDBHt8sNwuOAfWvStQ8J3F0ySJNALOKIou5ctIcdTXn1zpc1tOiyFVePPT7pHp9a1wsIQejNISUloa9jbiDw4kkX+qcgyepPotc/rUCx6Tny2MYckFecHP8R9a6PT7aV/D8k0k8ccbHYqA9R9OxrnvEd/CdCttPhkHmJkyKo4IznJ9a6qX8TuEpW1RJoWrquj3bSNgx27I3OOR0I966vwnex63A97cr+/hgH7w+teYWYSaVoMsizJhj79q9H0u+03SNKvvNbYbqzHlDPDFeuPpXXyxjddzlr8zdzWvZ/Kt5LiZN4+6G6jOOP+BZ9O1cyGaUlmJLE5Y+tTXt99rtrXYMI6CTG7I+tQRgkAL1ry5qzszekrK5PHHv6jANJNZCRGiI+8OParVvESgz17e1XUiJJcnkDuKlOzKkcxbwbw0Ui/Oh79qsxWYwSy8Drg1fvbQpILlFJ4+ZRUMMgkBUZXdTbfQze5JblOV6g8AY6UphMbfKCR2NQISLgbCV28HNTvMFfBJyKkHoW4T5S7iBnHNTmOO6jHGXHUnjNUHfeF5JTrgVYEqoivggtxj1oFbQlWziRS7gNjtSW0SO7g55+bB7CkSQSfI3HfrUalhJkqUxxwetO7GloJLpg8w7AhU8jNFOa6BY/LnHGc0U7yIsePadcO0nlo+0YzWuhXyy0jkD3NYmlxg3LMHGAmc1PdfvwpkZo0Xj/er3JwvKxwQm1G5oymNPLKOpzyQfSnNf2scqjNYwliiGIy7duaaZZM5SJR9RS9kN1Wb1zqUZz5S8Zpi6rLDu2BBlcZNYn79h8zYHsKBAXJ3MTSVGI/bSsaDapPlvMuFIIxgVXkv434Jkxn+Go0giXqAD7mphJbx8M61fLFbIjmkTjUT9mWKVSwB+VvSpUG8AqetMgjF7gRxlga7DSPDMV15LPMyqByduDntgVy1qkKa1OmmpPVmLY6VLcOAFKg9z1rsNK0IKoAQ+7YrZ0nw/DAvzli3fJ610kFgsQBXHHQYrwsTjJSdkejGyRgy6IqWRkjXBUfOv95etZELW6yCdUyjHHm4PBz1Pt7V6LFbHGXGRWBd2tpYaxIjI2JFDRIBkEnrgdzU4es3pIwqNN3RwnxB0qUaNHremyMotmxJKrfNID3/CuY0+2/4TnSLuGKxhXVbKEzNcJ8vmoOuR3Nd18QrB5PCM+C8LRsJCF+VZV9GHqK8q8Ia5c6Br6ywPgTI0Dj1VhivpMG+ah5o8yu2p+pL4Vi1QXE02jXLx3lunmNH0DqOorp0uNB8cQ+VqV1/Z2rrwJXX5T+Peuf8ABepyaN40WZCCuXR1YZDqeoNV9QTS5/FF+AJLa2kmbyWQ58o+/qK6JR5p+ZEW1C/Qp6rpN54f1Dy3O10OY5oj8rD1U11OjeKI9et/7L12Qu7DbHK/O70B9D71Na+XfxR6JrLIyuMWt0p4Y/0PtXHa5ot54f1NrWcdOUcdHHqKmyqe7Lcq7pvmjses6BrS6e8fhrWo2mtpMi1ucbsL2U/StmPwrdWUpISO4t0fzAoY7m9/rXM+EtTs/E/hxrQYi8Q2IzA+f9cP8fWun8LeIJmhhW4mAVGaO4ikHzRt2wa8XF05wk3Fep30qilDQg8UQz3/AJE8RFwvCeVIm10/2f8A69NtLKVdVtLaS0W1CjeUjcsRx1PvXaXkEVwombkD5sgda4vXNWNhHe6kzAT7DFDCD8+TxnH0rhpVJ1H7Ox0RaUbnn+uIs+tx3UDeZE87RuM8H5u9er6TE+l+E5Jo7UzXBBdWI5cDpx6V4z4cv44LuaS/SSe3ifzGjUck56fjXr+p+LptPvYbW30aeZZI1dWQ5wpHTHtXqYynVtGEFdI44yjfmZDafb3Euq31kXDqFkjY/MB/s+1cB4/shZa/9k8xipRZIlJyRnqD6V6xqV4tpZiUbS3y7wDgop68e1eOPbJr/jCSI3imNpSRczNgsvYVngNZSk+h1q/yOuguLWXS0NvF5UcKiEIehwMsw9+ayrrUI0dBGjsAQT6YrThRbe0aJypSGRhlhnPvSzeFNav7MyxQx2sUwOxS2XP19KmNnUbM68dEySNoZCrS2zAFDIAibiQe2PU1rQ6rcmGAPFc2zuywHzBhdnr65qTw3HdfNNHIAURbY4TeVx3B6VsTWF1NDHNfTXE628yuI3UfMfXIHT2qZOOqe5t7Sko6ma5db6eytb6VgfnIRwrt6cnvU+mralg0t7HC65IS4yTn3q3NotjHO4QqzvIZCw52n29aSXSLOVpWQecQmclTnd6VjKaWhwKMarbkyOe5Esc1pKfthVg+YmwAP9mua8Tt5ehyKY0Kl9sak/LGD3x61pWMV1HqKh4pII4kKFsYXHoPWsjxzFKmiPMkZS2acBpD95hj/GqpRftEkehh1GFkZHh2NorK7jRh5gQkXA/l9a6KN7/RIkE1uxhk2v8AI2AT7kd6r+A9LgudINzJ+/YPi3gd8AY6lq76IRyW4+zwxTWbrh4m/h9Tz1qsRJKbReIxCfuoh0fVH1eOXMDxonAYkZJ9gKsWWg6fHp89mFLrNIZZHbqzHvWJNok0GorFYh2tbgfKyPjA7gmtizvfMhklsFEsdu3lOjNhgw/nXFKMlrDY4pcr2NW1s4LK1jtLf5Y412ouOAKw7xXtLvc5AjdtoPv6VrRanG0HmSqFYjgZrkfitq82meELG8txiQ3IO8fw8U8NhniZ2vqJVHSd3sYnhuaSxvdQYB5M3DllJwntn1/CtjT4P7R1PzJjnJ3SLjH0P0rivD3iWbUbJVktn81mLGZF+Uk9Biu70PTLuMNd3MpgLjCRg5K+4P8AjW2IjKE7T0Ou8HHmj1OtS/0+aCeCKRG2JkqpxhenX3rzzWbaIy7dxMYGEAXjGeVz3+tbcuhWMEU8wkmiJQ5cP1z7VzMDS3sHmFw8kPDRrn5BnAJ+tRF8y5o9CaEFB3ZBryxILdbNNsRiCyOODk/xYHcVxviXR7nSp497wtG6bhJC2R+NekXkEFzDa21vsuA3zNtOGBHYVR8ZaJ52lQTW9kwkVjvbGSi9MEdMV24XEcskpFTXRHP/AA40o3Wt/aXhSQxKdm/7oJ/iNVtT8OajfeIo9KMUj2drM4eRTgYY5IHtXUeBIhaaRLLImxg23r/WrWu6vNZwrqtzO0MMzGItGoII/hrZYmXtmkc9WndamFqOlwaS6LZFvsTLiNWzlSOtQxS4OM0yfU7i8sEEhDQg/uyOpPXn0qvG5JrGqne8tzal8Ju20vz8njFaUbFlHOPrWDbSEEHk1rQOTjJrBltF9sMByPese9sCjGa3HB+8vf8ACteLBYbjwO1TbFLZHPtTTM2jn0ctGCeDjv2qpkljknHvW9d6ckxygKyA5x2NZ01syH94u1h97jg1ROxFbyuAeTjr9KfcMzMCMk470roBEFBBB65qSArIrBj04I70rhYhjZ9vAz7DrVx2Pllc/MR0z1pY4o1OcscdKgmYeeAjZKjOSOhobFuyDae6jPuOlFXVaFly+d3eincZ4ZBdNA+5CcmpH1F5Dlhk1TwMUuBX07jFu54PNK1iyb5uyilGoOTyKqGhVJOBRyRDmkXmvHLYFRmaVjy5x7VEEbPJHFPwoP3qXKlsaXbAkkHLHP1ra0nRHuFW4nUmHrgHH51X0DT11PVY7ZfmJBOCetdlDAjak1jcnyxEOVU4Brmr1XH3Y7nZh6KlqzW0K1s4ZY2SaB2TGAnr6Gu+jRbgl1Ztka5fI/i9AfSuFstJt5pQsa47jb1rprB73TrfEm6e1DZ2nll+nrXh4mnKd2ei6dtUdTZ2iLHvxkvz9KsJmO5aNwgBx5ZzyaZp93bXdoklqwaPHGO1I6lL/cNpLDIDHnPtXkxh7zTJk31L4cKMZ5rK1kRvbNOflaJSQ390etWnZ87T8rnsay9YY/ZZIiw2shVvoRUwdppDULq55b4g8QW8HiuAzS3N9p7QB/IxlWk5wcdxmo73RbTUtWjMiRWd4LSO7UKMKz5G9cfnUNpdahb6nDo9vdRhEjaQSS26ySReyE9qz3vvtnjCK5ZwxSELM68BmxzX2MIqMU49jzXdzszIsolh8YPEjBl3tgjvmsnUmMWrXIPTea1UJtPGibv+ewzn0NUvE0Xk+IrpO2/NdMfi+RjL4LeZ0ni7SZtL0vRL/I8m/t1cup43jv7GrVpfW/izTho2rMIdTiX/AEe4bo/pWZruuSzeENH0qVt8MLGRQRyvGMZqCLSbm/8ACU2rW6OzafKFaVOoU9M/T1qHFSjd7ju4yM+M6h4W15HUtDc2z7lIPB/+sa9P17UIWisfFujoBbajGI7mHPEcw65rk9OguPHmj3EBjVtS06EyCYkLujHr60zwnqEdx4X1vQrgMQyLPbnP3JAefzqKsVNe8tUVSfLNcux2ekeJ70201mbkrJv3hyc8EY6+lcv4lEfnogLylQCzl+TVW7v7QaRp8FkEjmiUtcSMcmRj2+lTRTpdNHIFjD7t4WQ4BI7E+lcUcOqdTnR6KlzRsJ4Z3IuvSwD7MwhUAsM7Bu56102vXWNP0+4g8RRpO1sqFIAf3xB6g9hWfoV1c/2zdXl7awSi/tXVIiw2sV6AjtVvT/COv3mlRv8AYoraWOTzLdZWBXB6jHpWs5xTvJ2OVweyO01O7+weFVvJ4kdvsw3EDJIIxXlnhqylv7y8iW3WaVUAjD/dUZ9a6HXdU8QWaPoepPbEmAFiFGNvYA1X8FXUNusqSBkjiGSE4ZyfU1xwTo0pNa3O6NNuNzZvtMn0nRczXH2iDIMgjGTE/wBe9afh+O7urQWxeVIWyzyu3JzSW1pPqzPOEPkRvtWPoqe5Hc+5rSskQSMGVg6KXjycdOMY71wyqSat1FNXWpvQ24gtFgSYRQpz93k1Vi1O5eFTBIOWIbzatmRZdPViMORlgf8APFZ007+XI8CGLJxnaDgetZORjFaFq31Wy08tLP8AK2QhZRuVTRfXSvEZdJu4DdOeVc4H5VUtrRxEyytH85H3x96p7nRLG4TAP2Z1P34zyfxqZTSSHGELmbb3epQ3Sy3tym1QcqTkFvy6Vynj0/a9J0+XzhIVkZhb7sbge+K76SydbRopJkkCrhHCjP4ivL9ehaz1EtclZC4xHlsYwewrpwlS87o66NNTYnhq2updPeWGUg7si0HRseh9a9E0i/kuoVMiqs8YCrLLxtHf5RXJ6BpWo2yve8xLOy7YoF3H8PT611ZisLa5ubNpGjumAmHy5Zye2e1XiZRnJuO5FdJSsdVaXDTym3QB9o+aQLgD/wCvXKan/wASVp5TFcnz2KxrD08z3/nWrbKsFtby3E89pbwn5k37mkPqcdqwtV8RL/wklxbSbZ7NRHJGv8QOf4feuemtzkjF8ztsGmaks1qtuwLXigtKGH3T3BqLxcsevfD26sCAbqJgUGehH/1qdKq/aGuLIMsz/OXz8x+orltc1S6jv2i3oJZE2kIMBv8A69PC1XGtzQOmdJShaRX+GWgyx3BlupMJHkAZ+XNeqyxwyA2obDoA/wAvUVxGjNDFYRb/APV7vKlA4xx1+tbmnQRrrE8C3MpnnwE3HO5R61OIlKtVbkRJOnH3djL8VakbRRZJMGGcvk5/Cse0e7iiu2jnaOKRBgsuxMj1Peux1Dw5a295Ldu8ERZOLiZuC/49Kra3DL4gt7e2tDHJDHHh3zxn1rWEowWiFSe13oc8LuOzuFuhsnllIVEX5d5Pcegrrby5vNO0Oe71jy7YEbYIIfnL5GME9zWafBGnTW5kgSaEx4xKHJwfUZpk+nSw3FudVu7q6jhyYyQCoIHDYHNNSpnZUdKSXK9tzEtrhrPR54xHJFMsm5w3bPQe9VtYaKfw61jK5kjV8knqM1rajfWWoWayRXnnSeauLcjDEd+a5fVpgqCGEYiLncCOSaqCfNdaMFyyi7kd7DDbW9vFBMZU2jluo46VDGelVAeatQjpmtpt9TOMUlZGnb9RWrDg4znNZcHatOEkrjHPY1zsbL8Z249auRBcDnj1qjFll6c4q5CSABx+VIhlpVDyetPa2RpthTIZcc0xSew59RVpWJZW9KpMhoxzpcDiTG4MmRxUH9kFHWQOQG4ya6IqpkLgDDdcU+SAGHy+M4piOc/si48zaLjryPlpX0OYjd5wB6dK6Lb8yEcECnbhngZB7YouhbHO/wBizd7hM/7vWit7JHQUU7i1PlWiiivqjwApV60lOTrQNEm33JpQoHb86AacAT0BNRcss6beNYahBdR8NG4biu91KEN4htdUg5gvUBP+ycV51sI9K6/w/rLNpo0yViWR90XGePTNcuIj9tHbhZ2fKzuNGkkhYSfxcjNbV1qAgtmlfoB2rG0kjYFPXGSayvEN7cXmoJo9pgNIv7xx/CtcEY8zPY2VyxoviabTdefyQ0ltMcvGv8xXo0WrQXdu1zbyK3O3yz97PoT2rg7PRbbTrLCH58cu3U1kQ+JYNM16GOKQgs+JfT6kVhUw6m+aK1IqKK3Z6jpl4LoT4MiSK3z+Z1A9qwvEGsQ4NpBl2z8zDpUaXstxHcRtJICDkAjBYHnP0rDvsxArGN08hwqivKVJe11NYpWObn0W61bX5LtZDHFCAMqccd+ewrldTvI7O9uLaz+4p27h39a7/UtTj8M6NcRviSedPlOf4vb2ry21ga9vUjGS0jY4r6jCXnC8tkeNinyVLR3ZraiSPENvMP8AloI3/QVD4okE3iG5ZfUD9KtPE0/iiKEZKwkL07AVlXLG61eQnq8uP1rqjvc55LS3mWtZBSGyTPSLOK0ND1G4sPDOrLHKyRzqI2APDZrM1191+Ix0jQLzVgEQ+FCD1llBFJq8EmPTnb7EehXstlJdSpIyDyGVsHGc9qseGnKG8fOP3Y5/Gspcxac57ytj8BWno0ZWyYgZeWVUH0zRVS5WFDWaRoazZGx1eSIqFDqsigehFSxoxgVwrFUOSAOo70uvvJPqEBLZIQJ06Yrd0LXodOt2tJrWGWCQYckcn8a4Kk2oppXPXjFbGHaSfafEMT2Ec3loN4jk5JUdRXr9t4w068WWOV1tGRV2MwyCK8mkcWmqrc28+IjlAFOWCn0ro7TTV+xmeRvNCqJEHQlSecetc2LpxqpNkQjZu5H8QbtGntlimt5n2F/PVs5XstWPDVvZDR4Zhh558GZ26RgH9Sa5HxG8Ut9HFFAUUINip/Ex6k+9dc3hS603Q7Se9vUguJwCLRR90ds+9XOmoUFG5alrY7XTPO07T7pAFkjnuAVZiVJQ+vpVuJB50iogQs/7uTdvGOwzWT9pF/4dlS6nZzE6Jth4YY9ataKGKyZbdDA/lxjPAb+8T3rzJLdsTWjLgeS5kaKYSo7AqhBAXHuKsWflsfIty/mA7X3n8+KdqJ2zRqdqkc5b+tDvFcBBCvmSDk7ODildWJurEl68EPzSh1C4+VRuz7iqsl5LcQ79MCs+Cp3HIY4zTb2URxhjLhyjKsbHPPoaq2lhcpYSm1uVhihT/WAYwepGPWs7LlHGKSu2Zlhq99FlbtWE0jMjHbgj6E8VwniO6uptYIu0DzquCGH3B26d67pIdT1LahupJvL+ZyF4yK4jWWlufEUjh3VWcRyEtksRwa7sM43eh10I2d7na6X4gltdNtmfS5i6ooLcqp9DmrunXV1qWqO97brGrNkrHyzAdAD7f1qTS7m5h06Cyn8iW3C8q6c7ewrotEFiZg624gdRt8vOa4ZThzPlMa11dtGPrGraf9imHksj7wwEmd7t6AVwMaStrMFzcFka4lyAoyQB0r1rVLHTJL4SzQW7XGMxiRsZ968/TStRvbi4ma3aSRyTECNqqgPUVvQsr3MYVFy2Wheld7IG4nfbtlKbTwx/2hXJ+INXe/1CCIyI0QbKEIA341tarELe0YgXSkqJDE7ZSP1Iz1FcZKPtGrq/ACclfr6VvTowUnKI6cpS0kegatK9rFpNtFAPs0ibt45J45/GtXR7u2gF7rE7H90Nif7SjoAexrkJNQkm05bdpMPAcxknp9KmS8tJIWszebzIAzyKvzbvRh6e9YRp8xrUj7tjpLjVLXUZ4ftDx3Em75rcDKp6Aep96swpaxpdzT3JVA4aTau1V9FHrXPaZZ7ltdWhSKItL5JjU8n6+9dUtjJK++e7TyIySYI8EZ9656touyZNklYmsb6G5tWNvNKYkO0l12g/41Xlv4rhHhsmDXX+r+bjbn29Kti7s/sckvmpJCAQ2z0rjIobfVbi+u4rpbfcuLaIHmTHQ571NGm6l2GiILjS4obrznjRJkcq7IeMjqRWVrq24htSmTOchmz/AA9uP61poLo3EkczK6Rpg7egbvz61z99a/Z7jud3IbOePT8K66V1KzZs9lYpIPmq7AvIzUCL8wGKtxFUYd61kwNGBe3HFaMHBrPhZSeBitGFjxx+NYsRbjUq2e1XUGDlh9Kpo7MuMcetWl2lfekQy2nPQYFTx5BI7VWQkDnvVmNuOopEk6EZVSKmY56elQLlgMnmpQeOOtUJgSpFMzzkClbPYCmA8d6YgOM0UoIHGM0UAfK2z3pQg7mkLn1NJur6vU8DQf5a+tPVFBBqHdS7x6H86VmF0WtoU4yM0nQ9zUPmgYIHbmle4JjCCp5WVzIm3H0ArQ0S8gtdSR52yD8ufSsUMc8mpMjiiUE1YqFTldz2CC+VLXdAA/GRVfRLUr52p3LD7TOSc9lHpXH6FrhSB7eRiWKkD6V3FpqtjD4MmlDoblE2rGetebKnKLcT6CnWhKHOVL/UbjUbn+z7STEij5yP4R61U1jwfHa6Qt7aFpbiE72brv71g+Hru70/WU1KdG2O2JARwVPXNer2stvBfGzk2/ZLlN8LE8EHqKu3s9EcU5uo7s4vS/ELTTJM9wwSSPa4Xkow4H4VqxzxZWSaUySEdV6n6fWsLUdGh8O+JZWmVltpjmFwcBTnvR4s1K20uxW208D7VOmZJQeVU9vYmuSph1OolHqbQr8sHzdDlPEuoNq2sOS4EMZ2qOwFUI74WZC2QxJ3kIyT9KqJE0z/ADOFHcsaspNFbcW6+ZL03kdPoK9iMFGKiuh5UpuUuYv2tzJo7DUHcPfvnYrc7Qe5p2iKgvjq99Cs1vGxZlzt3H2rNS3eZzLcycdwDljUt1dPPDHbpiK3Xovc+5oa6DXdjNXuYdR1eaa0jdYnb5Fbk1f1uBbW1sbCOdJnVNzhP4WPaqECpbAOuTIeA2On0q3a2F3ckMieWO8rcUm4xt2Q4QlO/dianBZQWNlDBJI1yFzMhHAJra0Wzi+zWOZ1WVXLPGwIxxwc1FDpKx8tKXbucVdS0wR82RXHVxEXHlTO6jhZRlzMl1G0l+1xNOnyt0cchq6ay07TIrBRcxBSenmMFLfn2rlZP7SiUfZ9zhTuUHnBrA1H+2726L3guJT05HArnVH2qS5rJGtSpKH2TrNRvtF0fVIZLEJeSI2XTrGR3Fas+s6NeR281jI8JiUj7JIMBc9ga8+S2kRQGidT/u1t6JYSTxXUrQCWKMrlT356CtJUYKOr2IVSbldog1O5gm1tnhBZHkVg2MFSP4a6+7v2v7VbhldNhCGM5LDjg4Ncd9o+y68txHCot4p9yoR8oPpXq2o215fQR3zC1m+0RbUZMIfUjPrWeJaXKjaMtbspeGpYJLpg5IMgymeRn39zWtb6rZG7lt2dyysdw2bEznt+Fcrot6llfx5QPHDJ5gXP3R6E+tdjJZWGu2FxqPmtA+8qWVf4c8ZFefUST12Ca1NN9Usbt3Rot2xgiOWwvTrUUNxDBMzbgyRDJIAQLnp9TWZY6E2lapClwQ9rcH5FByCwH3jWne6YbzUxbSyCKLZuRVThz3yelElC25zpWdkUnWW+1BPsqP5Eg4zglfViRWlNDi8MEF0iwKo3K3RpOx9zRcz6da6aLSa2khG7Z8rYwfUkUGe3hiH2WAs7fIkrrnBP8dc7euhV29DWW2jtY4ktwvnD/XkDjBrw/U74nxncX8sKCZJ8LbFTggHHP4V63bC+nkkgedEeNMSDnEvoc15VpkdxdeP/AC9rS3RuGExyGXbnn9K7cFtJnRh42buz0GPVWvVjeIW9q0oBAn5zx/Djt9amltdQtIFnkuon3AAPAhPSo9C0m3kOr6eYw6pcFUZjkoMZGD25qyl9Lo1rLvWSSKIlXkHKkDvXDXi4y0QSaUnFHP3F9FJqkUup6hHN5Z3LbSRlBj61tW/ia3nn2ySW4hBJjcyDKZGMY9KwNcvdMvobPV4ZYpFST95bt98jpnB/lXJy6Uqah5cEkd093ITAUGBj0PofauyFLnjd6Mzai2jovF+uW0ssUdrOJ0iBUqvKkHrXGwzM12gVSrrwMrg496fcQSW9xh4nideDxjFMjJgnSYqxIJYF+9dNKKUOVDUEpXRoTTEOOMZFb+hQaXc3H2YyneRuNyqd/wC6R6Vx0t1JPK25slzyBxXe+FtBaG3jvHTYu4YLE4JP9Kc8NaF2azm7HR2Wix285VpWW3Vw6q4xubHWq8+nka1b20LErIrOyhseYff2rWv2jt78w314z2qJumQRnGPr2rDs7mKHV8aTcxSTDLKjvuj2HoMn+L2rzlB81+hzqfMmS3N5aXUb6dpluwaNWzuU7XPc5HSojpmk3sNhpdxeCxliUeXInDMzcn6VqWep6l9hnE0Fp50u5Y41TZID6Y7iuK1WxjbTmnmeWO8SRULH+AeuPQVtBJaCim73L5BttV1CB4nZVbargde2TWLrkOwRNxnkcdK6zwveHUdWvZhCtyphEUsmcE4HXFY/iTTorOwjRXU72LoAc4GemahxSqXOinUfws5SOrcRx6Gq6jB4FWIuvtVs0L8R5BNX4nyPc9qzYjnnPPar8R4GOvrWTEzQi+UcHrVqLqrbifWqSHpnn6VZichgcdetIll9cE5I5qdRggiqqMBjJqypzg+vagksK3OealA4BNQJ24NS5wKYhzkg4HPvURPvTt3rUTcZIHX1piHbvSio1IA6UUXCx8t0UUV9afOhRRRQAUYpakSk2NK41UPpTmOw8iph0qKf7wqU7stqyBJ3jkDodrDoanW5mkJkZ2J+tUx1FSp9005JDhKV7XN6w1K7lnjjaQEfd+Zcjmu5tLi4u/DzQRnfe6c2VB6sntXnmk/8fcf1FeheGv8AkYbv/r2P8q4aqs9DvpO6dzY1WKPXNCgkf/WvGCrEfxCvMNcJ3AvncOGz1BFeo2H/ACLy/wDXY/zrzPxT/wAhO5/36il8Vip/CzAETSJuWkSCUn5UY9uBUsH3GrrdL/48ovpXXUqOCMKVFVHqYNlp95tIMQVT3c4q2mhggmabvkBBWxL/AKylXoa4J4mXQ9GGEglrqQ29rFbqBHAp935qzteTG4il709etc0qknudcKcVshyR+1TLGw7EfhTou1Xl/wBSa5pSZqQx2hYbs5+lW0sQR95h9aqQ/wCsq8On4VlOUlsxiSWIRSVlViOxApkN9strq0t0H2m4dEQKOQO5qGX7prS8I/8AIfn/AOuC/wA62oNvcwrpOJwd/bxQ+IXSdW8lJdkiA8kjqa6yHTdUbS1VZmSyMuYYHGVQE8EntXOah/yPN5/18GvU7/8A5F68/wCvdP8A0Ku3EzaUTlVNWuYsvh690+xjnH2R4wxy8TZDE/w/Wrdjbakz7bQnyWALRl8H8fWq1r/yLq/9fy/yra07rD9E/nXn1JMtP3dTQjs9dC/6TbtMifdUvjbniug/sNpIQZt53Lgb3yV+laMH/H7ef7y/yqwf+PSL/gVZ8iZxTqtrQqjS7WW1SCRBIqjgEc1Quo/I3zxx/vo1zGgPUdDx6Vr2/wDx+f8AAB/KsDVv+Qov/Xu/86zkKndysYmoa3a6dbmJ7mKSJxk7ztaPcD39q868FaVcax4ila1uViFtljMpwz+9L4o+9J/u1c+HH/Iwzf8AXo9ehh48tFtHoQvBXR02gajBZxajaXDwvcQTEmRn/wBbmm3vjC4dha29rEA/y+WfmB9q4mT/AF8//XQ/zre0nv8A9c65KlNOV2dNSlH4hLiFLyPabKJLqMlvLtx90+rHoKTw1afaUmuIlDmOQYYjhW9q1dR/5Bl3/wBcB/Ks/wCHv/IOl/66mtJ39i2mc19bGtcTSjP2iGBivO51rnrz7Lrsqs7hVRSqMgwB+FdLrP3Jfxrj7D/j2X8f51zUbqLknsaR1ZXs/DNxcaiixP5y56YxmvQo9QisdPaJFkLR/u95jJVG7hR3+tZnhr/j5Wu+h/1En1rpWLnJ8sjCukYVvHa6ppRWW8uHtyNvz8bj7DqawtR8OTW5RLeL/RXfPlqPmJ9SfX2ro5/+QtZ/9cmrVg/4/I/+uZq41Otjni2tTyt/OsPEccqly8JIAL52Z9T6j0ra1ieS40wXpCedDlXYLzJx6etZF3/x9Sf9dW/nXQWv/It2f1m/kaUpXswhNymZnh5VspYo4yY7tkD5DcNnqp/xqz4ps7WTToZ7VovkJEiJJuK+9Zp/48pP+uCfzNVbf/kAzf8AXE/zq1BSTka395GOcjjvUsZ7Coj1qSP+lZM6i7FgHOauxjBzxis+LqPrWgnVvpWbAuxNk5/KrKPiqdv0FWf4GpJEyLqMd1WEbBBqpF0WrUX3j9Kq2pFyysoz1wam3571T/iNWU7U7EtjsjPFMY81MfvH6VE/WiwrkW5fWiopPvmigOY//9k="/>
          <p:cNvSpPr>
            <a:spLocks noChangeAspect="1" noChangeArrowheads="1"/>
          </p:cNvSpPr>
          <p:nvPr/>
        </p:nvSpPr>
        <p:spPr bwMode="auto">
          <a:xfrm>
            <a:off x="6400800" y="1535723"/>
            <a:ext cx="1919973" cy="219807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1" name="AutoShape 10" descr="data:image/jpeg;base64,/9j/4AAQSkZJRgABAQAAAQABAAD/2wBDAAgGBgcGBQgHBwcJCQgKDBQNDAsLDBkSEw8UHRofHh0aHBwgJC4nICIsIxwcKDcpLDAxNDQ0Hyc5PTgyPC4zNDL/2wBDAQkJCQwLDBgNDRgyIRwhMjIyMjIyMjIyMjIyMjIyMjIyMjIyMjIyMjIyMjIyMjIyMjIyMjIyMjIyMjIyMjIyMjL/wAARCAE5AfQ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5/opwA70uE9aVx2EXORVt5dyBfQVCCg6VIYyCMCpkaxVloSR1qaerPnFVbS13Dc3ArUtXjt+F5rkrS0sjppQ6svJbkEZqwGjQYBz71Sa4eTG2hFYnJJria7nWvI0YZmD4UZJrWtlz8zHFZFopDAjqa1EbBANYTNomlG2zPPWmyYPTmoEJA3Hn0prynsOTWViyneDrjpWHcE81sXTHBH51kXDA9MYropmczPdMnJ4rPvI2Ubu1XpXw/rUUirKMSEgeld1N2PPq9iKO6VbUCIfP0rTsI3eMM55x1qiht7dQqJvNTtfNsCBdo9quTurJGEU202RzWYdnYZ61nyLhsDjFXzJKAdrE5qvIGxllGaINmsrPYjilZDg9KdK4cYHeod28+mKkaJsAgZ96tpXMrXGPHsj5qoFfeduavkb0Kkcim2+2OXLr07VSkTyWI4UJIDVYnkWNAFp8kkewui4NUmYEZPWpV5PUbVtESBROvTDVHs2kqafDIIxnrTWnUtyvFUr30E9dywHjWIBQSajJd5ARgDvT0eEr6VA2WclMgUktSmtD1v4feDLrW9NW/F2ttFuJt16/MONx9q4jWLW/0zxVf2WpMrXUUmGKdCOxFaXhLx7r2g6aNPsvLMKPkSSJnYD2qPUre91HxFLqF9L5styRJvIxu/CspqMbnUpTqJa7FnTZLgplVUgfwmrwhs7vKXMADE0yzESzGIZU46U6W1nafgHaDwRXnOWuh2RjpqU7vwxpJPUoTWTc+DY2Um2lz+NdHJKYHVLmIsOxxTFkH2kGJtqH1rSNeotmS6UHujhZfDd5Hu4BArOSB4bkK45Br0vUTElq5D5YjtXCyqrXmQc8110cRKafMc1WjGNrHb6Cc2ifhXfyALpSc/w1wnh9P9HQfSu8uE26eozxgV5lb4jrhscLdx+bqD56Vm3KRRFsda17kMl5IccZqubNZCWK9acXYpq5lLL+7yBzTYA8jHIrReyAGFFLHalOcVrzIi1iawt03jNdBElrGnzEZrCVxEpqnc3zLn58VFrsL2OqNzZr6Gom1C0TsK4abUm7SGqjai+erGrVBsn2p37axbL0AqM69COmK4i2vBOSj5B7HNRzXEiS+WRyfWq9gJ1TvT4kRV4FU5vEZJyBwehrko5JJoti9uC3rV6WFotNJYcovFL2SvYFNs1j4iyuDxRaXy3twWA+YVxbyzN0HFdB4c5JY9aqdFRjcI1G3Y7fSx+7kPtWTr3Fqv1ra0sfuZDWN4i5ijUetci+I36HM3PyW7H1FYC2hmcFAc+1dFdL+45HFQweXBFvwK7YTcVoYThdmZLLPbWpSdAyjofSo7aaG5h5GSKv3k0V5blUIPqKzLTS5EkJEmFreNnHXRmUrqWhpWtsVVnjUgn0qvdXUsLGOVfzqVFWBTuuBwfWp7m9s7uJQ8YZgPvAVn111LtoUI9T8tNoAop4azHSM0Vdo9iNTkaKWrFpZy3kvlwruNek3Y8tJt2IF4NXYX+fcw4FJc6fNZyASqBn0NIASeOlRJpo2gnHcuG5LcLwKtWgJzWfGMcVp2QPTtXLU0R1Q1ZejXH1qwgxx271EvrU6DA+tcUmdKLNu4LccVfQ4YelUIBySRgVcXGMA9axkaxLJlB57CmNLnJqBwTwvQdaazYXmpsXcguJcgg1lzuNxAqxctyeaoOQMnNdFOJjNleTG/PpUJBduTgetOlk5OKreac4NdcU7HJNIviFCuI+vqage2kjGTzmrFk6MQGard/G77FiUbMcmhX5rESaSMpZyowBzUE0rbvrVl7KVTu7UCON0+YfMKvRMhe8igx9OtXbZyMA8ipIrdHI45qwYIi4RMgnjIpSkmLZFSQkuSq8Co4vmYsa2ZNFnigDkblbpT4tAY7MdTyan2sUWqU3uc/IZJWIVcD1qMwYXk8+ldfc6DIkQKJwPTvWHcaZcAn9y3HtVQrJkzpOOxjxr8+O1SPH1IxgUrwyqzcYI7VWd5QdprdamTHRKXfHFa1rZzTfKoBqvpVg91IDtOwda3/sbQRtPESNgzjNYVZ62R0UqbepJo+kwiWJ7nUBHht7QRxGRiAecjtmuvuU0u402ZoJrwMrgxCWLaoz1H0rE8NaVqN+Y5ozGEuMlmyOF7mujn01bCQ2Ut3E0ciFw78Fff61z1pux6lHCQuvMgs/DE822SKUc8gE1pL4X1P/AJ7rTHuTo6weXN5kUi7kk7NUg8VOO9ee22OpFQlZDrjw3eSRbWKlh3rPk8I3sndR9KvjxSxODipl8SgjkileSIuYb+D70xmNiCD3zXO6t4LuNKX7SzAiu/HiNCeTXPeKdeM9p5QwQeK2pzmnZESimtSroWBAhNdRcX8ctske/BFcZp5mezDQg5x0qpcatcQSFJVZT70ODlIFJJHXmG3Yks4yaDFbKvDiuIfXZSODj8aYdamPV6pUZC9pE7KX7Mik5yazJ51Y4TFc42qSN1kqaC+3MMkk1Xsmtxc6ZryHEfNZNym7JbpV3zvM5Y4UVRuH89iF4Qd6Ig9jMeaJHxtzTDcA/diqyVt0ySc4q7BLbCMYiQn1IzW90lsZ2MiN2FwpKEK3B4rQuYBPAu4Hcp4OO1W/tSKeEHXstaemTfa5hA1q7humBSlUtqCh0G6ZpbGBJNvB4A9auamsCwmDGSMKwqbfLpsaIH+VgcK3as6a78xmiRM7jlnNc925XN0kkc/NCsU8wUYXsK0vD/Bb61VulM88piGecYFamh6fOi5K4HU1rOV4mUV7x2WlgfZZD7Via+ciIe9bunACyeuf184khFca+I6HsY+oR/6Dkdc1TSINZncO1XNTkWHTwWNQ2MsN5aGJmAJGAa6Y3tczdrnKyQZYiOUrk9M0n2O6UjMpK+xqzqujXNo5eIlk7Yqna3VzvETEkdOa9GLvG8WcclaVmjoLSGxe0IkGZMVXthGsjR7QCp6HuKXT9sdwvmkAE81a8XRWsMcU1u4WQgdDXMrufL3N3pHmFF3aRja0KkjvRXGGa4zyzUVv9Vfc5/rK7FbtXS+G48RvJ3Y4/CuceN0OGUj610ekXkVtp7bh8wBxXRXvyaHPQ+LUoX8xuLyY9l6VWj7U+HmO4mYdePzqNcE8UrWVi763LC9cnpW5pEUc7qm0nPcVgMpaMgGtHQ7uW1uA2wnHT0rGrG8dDSD1Ormgs7QFJ1Ib2qu8cWwSxPuQ9/Sq9xdPeT+ZIc56ioNMfEF4p5jD/L7Vxcj5WzqvZmlEcD2FP85MZzg1RSVsYHOatw2jS43DArJq25omSmcLHgYJqqzzOcdBWktqiDnk1FKAB0xUpobuZE0Z71Rl71o3L1mynJropmMinIKrMPWrcg9qhEZJrri9DFoiEqr2INaMOpYRVClh6mtXw74Ul1K4WWeIiDjk969Vl8I6Ja6GVigiMpXtyc1E6kLiVCTPGkuzcE7sDFV5rdzuMY59atarpdzpF0fOQqrsdgxjiqn2zcNi5LnsKcY9US4WVieyjkA5AzWvDp7MhkRcnNS+G9Ne43yTqQewNdDBDHHG8G35qwqVbNpGlOgrXZAts62kXmHIParKIFuMAcBeKduLqICuMd6eYsSD6VytnSkkMknCkDHenCOKdGGBuIqtcJlwM1EshgfAySaaGzC1Hw9NA5kLKVY5z6Vzt3arFJhTnsa9GkKXEYjk5JrnNc0IxL5kALd8CuqlVd7M5Z0lujIihm0+3RjKFjk/MV02kXOkSyw2rsXD/wCsyeo9K4y6kuHRYnLbl42ntVzTbZoT5jj5u2a0nFNczZvhaFSrLlgtD3DUtO0ddFjm0x4bR0jIj8s9MDIzn36151HBrusQR3EnlIy5+aZiTKAeijtWYb27eIRG4cxjoueKc15fOQTdSkAYHOMCsVU8j26WVVo2tI6A6NqMkSiRQdvSONshQfSqDQLGxV3YMDgg1RhubuJlZLiVWU5B3U65lmu5jNM5ZyME1z2dzoeUSk7tl5YkJ/1lOMSjpIazUkli6ZI9DVyC5Mik7QSOopNM4cTltSjruh5RVH+uOaztStmMYkL5FaUirKAQuKg1QBbJRiiL1POlGyL+g8Rxe9a3iXQob22V40AkA6gVl6Gv7uH6iusviREB7VnOTjK6HFXVjyG4tkt5WjfOQcGq5EQ6Vv6jp/2i6mcDJ3VmCzRWKnqO1dsKicTCUGil5kYGNpzU0Nyq8BOanEEQGSKT90OFUVXMmTytEsbSzdeF9KnlhaS2OzhhVDzpxMAiYrTtXkmLK0e0jrjvUSTWppGzMu2tVEbMzYccgnpmpVa44wI1BGa1Hht/srMeH9Kwr6AhPNj+6BzzxVwlzuzJmrK5YLy4y00a/SpbbUGtplkjvmV1bkj0rnmtJnGSxOfQ0+3tZo5Vx1Y4wa2dONtzFVHfY7X+0hLdOXRpjGm+Neof61ZCx3tsJ8PFLIckYwqD0FZXmTWE8Em9GMKgEAfeTvXQRX1u9j5tuEneRsxqvYe9cdRcqujri77iWWmW0cRbKhR8zSNT49TiuCYbMfuVOC/d/wD61Zklpe3UTrcMIIGOdoOMmrmnaZDZR8yMwrN2a1eo766HT2PNg5rnteOZ4R7V0lko/s5towD2rmNbJ+2xr7VjH4i3sYGvZaxC+lczbXcttIDzgV0+to7QoFGaw1EZfyXT5vWvRotclmctRPmujUh1AXcezIJx0NYtxZ3KyuyLg57VLFp8plLwMVq3dfbLe23n5sdauNov3RNcy94yYWuvO2spJqe6SSfCTkgqOM1C2oyxSLIVH5VqR6ja38X7xQJAO1XLmVpWIjZ6XMgWyEcSDiin3EERmJjbCmitObzI5TrbXwNca1CJxwi5PA61zGp6JdabeTQ4+ROfwr17wf4gg0/w95V2yo6EqQa8+8XTXa6o1/5ZFrdcLkccVlTnLYqUVa5yzW7x6crf7WTVYDnIrW1F2ksUwNqL1A9azIxuPNbxldXZjKNnYkTOa0bTIXis9SF4ar9pIApPas6mxpCxYlmaNPl5Y8Ae9aEEBt7KOA/fb53PvUVrbgH7XcLjH+rQ9/epwxdyzdSa5ZtJWRutdSzbwqCDjNacXC8VQh61ej4HNc0jVDmzVO4fGatPIAKzriVdxqY7lMz7gk1RZWJ6Vfl9eKrMcniumDsZOJXMQA5qHowHqassCTzVd+GreJLR9B6Na2cfg6KQqqv5QPHXpWF4K+0S6tdSX+/yQx8vf6VnfDm7u9ZYWty/+jxYwPWvS9fsLa00WWSILGyoSCOKxs9iuZLQ8h+L01u97aCArxnIFcFoSr/aBkdQQvrVfVtRur3UZGuZGfDEKT6U3Tr1LeUq/Aaurkap2Rhdc92ejWTlnDRADPWr7Wxgk8xud3WsLSLkFFKMCvrXRrmQMJG4xxXmTujsikyF4wbpNnUikO77SykHFXEK+fHtXoKCpZ2Zl78VlzF8pnXERDjb261RuQ4cOV+XtWxMu9OOCaoTko4VhkLTjLUHHQoxS5mBPauoTR5pNPF1sLKRkjHaqGh6P/amogFMQod0jf0r0WLEWI1UBMYK9selRWrqFrkKJ4PqYgk1GV4osYOBkY/Sq4DV6/4j8IWGqwPdQ7be4UZDgcY9/WvJG+SV0JBKkjI711QqKpG6PpMvnSlC0VYRVPHNOxnvTfMAxR5gAqtT1E4oeBTgKi80EdqUSilZlqcScDtSruQkqxHuKr+eQ2KeJuOlKxXNTkrMtx3ckf3vnX9adqM6T2qlO3BHpVPzQe1BO5TxxRbU83FZbSrK8NGdNoK5SED1FdZdjK4x/DXn2nas1kyZj3op6Dit9vF1tNgtBIoxjjmsJxbeh408trw6GXnF7OCBwTWJfkLMXRO/Na5lWR5pY2yCc1mm7iIbcoLA1rTR59SLWkh9pDDe2pIChu4ons4bbDArzVKWeLfmJjGe+OlUZvtVxLgP09K2UG3uYuVjZjtlnbch7cVPbRrbyOXYdOlYqzy6ZFlmJJrRjVby0Fx5vzdwDzUyi9+hUWV53QzuCx2k5qlI7LcRxhle3kPBPT6GtAeS0i4HHQmsi+e40++ktiiFXO9T2/Ct6SvoZ1Hpc2/ItwgKqOOo61Zt7zSjp7QyxbpllGCV5A71zDXt1gBX21NaahdROCXRm7AgHNHsnYSmrmlqE8NvmQQhhJJiIMeQKs2F3DBDhRtJ6hTgVQuke/uIGlbBwSAo4FKbeFH2YLbOAc1MkuWxSbudBHfxxDfPgqBwWbNW7a+juyWg+6PbrXG3OfLIzwOgro/Da/6DzWM4JRuVGV3Y7azBOmE965TWznUU9QK6q2O3ThXJa2carz6VzQXvGz2KV2N0sAwOeKy7vTJIryScqdg9qu30/wC8hVTzmrZuftGny27/AHzwCa6YycTNpM5KbUvsuVj5qzBeNc2xR+QwqtqGjTW7+YRlD396ZYzBGMbfeHSuxxi43Rz3kpWZDeQEuEPGBxUVjbPvOM4Nb6xRShd65q2lrDBscLhDxmp9tZco/ZXdzm2iYsdo4BxRV0FYXkR8Ahz1oquZisjS85NUluZuUiE5YKD2zXTeM9Rsjo2k2Gxcj58+1csdOk0K4jhdw8Vyu4eo9RVnxDayvLBOVP2MIFDEZAqbJS8gu2jA1SVTHIyjCucKPaskOAvFausTRtaKigHaQAwrCXniuqkvcOeo/eLMaNKwA5rp7DS1tYvtF390cqn941W8P2CO5nm4iiGWJ7mrF1ftf3LEcRKcKPauerNt2RpTjZXY952nk3N07AdqljxUCAKtSBs8dq5WdCRdjk29Kk+0P0AFV4xnANW0gCuM1kzVIaSX45qrcLjtWgCqhiBVGdic+9ERsoNkg1WYY+tWWPaq8hya6ImbI+ajK7pFz0JqQ8VEzYYH3FaxIke++GdAh0nw/FewHDsgY+9R6frU/i26msXXy4Yzhj61W8KeIjr+lRaZag7kQK5x0FdAvh5PDVpLdWw5wWf3rF7jvbc8e+Kmh2ui6haJbqBvBJwK81kOGrsvG/iVvEWqKcHbDlRmuOl+9XfRvyq5zVVqb/hvUXWfyHbg9K9DjuljtgWyzY5rx+1lMVyjr1BFezabY/arCGRxwyg1xY2CTUjpw0rqxXj1R9w/d4xXWafb297pX2kN+NctfNY6YSZeuOmKksfEovLBLKCRIYom3Mcc49K86UXJXijqi9eU1b21EUhOegrCvJYowTIcAUX/AIshMm2JTKo/jPGa5S91V72cl2wueFHQVpSpSe53wwbbvPRHrPhi5t4PDQu0yQQzt6kiuYtfFF7qGueZcXDx2MZO5IjggYyMUuhtNc/De4jgb50kdT7A1jQ6VLBHDFNCVY/M80uVAjI7etaRpRUm2ebVXLJxR3Gj6qfEGjXsEzYkjLIzRnkjsfrXksytHdSw5zscjNev+A9GFtpsrMPkuHJQnuOgNeZ6ppM6+Ib63gheTbMQAqk8U6XKm+U9DLp2lytmSUYnNO/hwRW/b+EdamB22LqAM5Y4q9Y/D7WryEyOiW/OAsh5Na6nsSrUYbyOQHJxjmn7AenWu1g+GWtPMiuYVU9WyTiuksvhGgUNeXZLdwowKLMxePw9Ne9I8pEXGe9O2nFezR/CvSliYPO5JHXfyKgj+FOmg5e/YnPHzClysSzjCLqePiM5qVeG2kc17Qnw00aMLiQOynPLipdT+H2n31oywRxRTAfK64z+NV7O63COdYZSVjxZY8nFNZdvHevTX+Fs/lqVu8uB83HGa5jXvB9/ocAnlAkizhmUfd+tZuNj0aWZYWr7sZamBZhtkv0rIkfyp2V1wc8ZroLRMQyN+IrDvt11JvCY2t19adPVu58xmjTrPlH7Y3QSYGaRyouY2izjIzUDOEBL5GB09a0NMuV2kiNMD7xIzxVtNK55yepPrNvHJFEyAE45FYsUTRbtrsnsK6USwXUixtw4O0j+tVrrTMK0g6A4yKmM3FWY2r6mVaHazKxyW9e1Q6vbSXMK8gyRdD3xUm/y34Gcdqhnu0uZVjI28YJraF1LmRErWsZIimIHfNXrHTZZZhukKe4Ga04LVGC4bIHpWvbLDAu4oB7mqnXtojONLW5G1tDBFG32kSEd8YrNZ8yuf9qrupY+zhEkDt229qoJGx42896wWqubkFycoav2mrfYbIRIPm/i9apyoxG1RliMisy63xor55YHHPI9jW0IcyszKUrand2GpecqnzGI6Yz96m6tAXt0uM/OD684ritG1GWO7VNwXngn+E+1eiIfteiXGRGhCBsHliawrU/ZyNac+dHKXQP2iByeM1dWaIySJkcjINVdSjH2ZCTjHQilt7DZZi4ZyxPvRo43HrckvLpZ9OMWM5/PNcw9tN56tGpJWtYxmN3CkYPPWpbacRzKxUE961hLkWhEkpblWO+8plEilSOCKuNqAubZoI1yT0NXZ4rO4G91APfFZ80kFsT9nXJqbxl01HZrqVnaFyDOMSAYNFV5fNmk3+X1orZepldnXeM0H/CRRyQqWtomwSOgzXpRtNMn8DTDYjA25YZ9cVn22g2tz4NuWkw1w0RYk9c15dca9rMdi9lA7fZ1jIJHalFczQm7HLaneCeNEWMIFJGB3qhGxDAjmnzHMKZ685qfTYPMu49w+UfMfwrvVoxON3lM3RdGLSo7fG1m5emwMpT5RVG5uDPMxxgdhVm0GVrilGyudcXqXUJI9anjpiDAxirCKM89a5ZM3RYt15HtVzB27j3qtEOPrUwJ3ewrFmqEmO1QAapStn2q5cAbMnqaouCRtqogyjISSTUXH41akXsKrFcc1vFmbIyMmo/LMkqoOrEKKe7gdKZA/wDptuSeBIv861imRJnufgPQpPDdmLiVeJACTXUazrMWpWMtnZOJJnUr8vaoWv4JfDkUMTB5GjCqB64rH8I6LceH5Lie/wAkyksCe1Y3dxJJ6s8S8WeHJfD+oospJM2W5rlZvvV6f8V7+31PXoDbsG8tMNjtXmVwMSEV3UZXSuZVdyJThgR2r1fwn4otJNLSG5kxKnGK8nrS0Wd4b5dvfgijE0lUhqKjNwkelancW+o3TOAMYwAa5svHavOIONx259q1YIDKjENl2HABrI/s+4iFyZMlkO/8K82mktD1MO17WLkUpDuPBpvlA89aGYEY9eldV4d8Nm5QXV98sPVUPf3NbX5Ue3VqwjrI6r4aQOuh3KyJ+7aUFc/xAjmujufDunXEyT3RkYR4Cxu/y49MelZcUy2irDZOFXZtYAd+2KleRERmu7hVUfe8yTGfpXmVpt1LxZ4dVqcnI3f7UsbMhBKNycBIxmn2Umm+Uz+UwmkfLFY/mP1rlp/GHhbSx+9u0kcdFgXcwNUz8VI8bdM0Se4bPDSfKKuhTqrWxg7v4T0qMM3EVkR6GQ8VKsd23zGOGP1wMk15X/wm/jjVhtt4bbT4843EZIrD1TWtaWX7PP4hvruc9Y7UcL9TXVyTfUzdOf2j2yQSxj97eeXntwBWbPqmmwF/tGqRKV67pxzXi9rofiPUJRLJFezQsf8AlpKR/Wu00/wDZzRo9zZlJP4lc5rOVJ9ZGkaXVnRS+NPC1qQ0mpxkk9Fy1Rn4leDImObncOv+rNVD8P8ASvLwttGD9Kzb74eWTxMEhQNjsKcYU1vcJUIvY2v+Fq+ChhfPb6mM0n/C1PBDk/6Y6Hp9w157c/DlJdQSHeI7dQN7dyT0ArmfGHgeTw/bC7i3eWr7JFY5256H6GumnRozdrs5qtCcFzHu1v468J3gDW2tqp7B2K/zq491banBJHHdQ3lu64ZAwbIr5StwM8gVvaUbuGYTWtxLBt6urECirg1HWMrGuHTkuZnoetaFNopmcANas2EI6qOwNcNcagkKsigHJ64rq7vxHe3fhua3v5BK648uU/eP1rgZFknJAHGetZYeD15zStJkV7fmbgDjpmtO2le2tRLtCnZxu6ODWVdWphKRg5JGa0rdDPHAsm4xp94djXbPlUUc0Obm1KsN7eQbpnic28h+9iuhtdYSe3GWzuxnB+6alvo1uLZGjASNRjb2rNg8PG5SRrSXZKOQP4WrByp1N9DRRlHbU0JIEk3/ACDJ56VmXUBgKMEUNuxg9DVeG/urS6ENwCsiHGDWhqbb7CN9uUMuc9wfakoyhKzG2mie08tWO6PY56jHFdBYC3dH3R/u2UhiRya561HmoPLlY49RzWzZxutrK6ku20ggdq56m5pHYxg3mT7AuArEEe3rVo2zFlDHBIyjD+IVDawt5wkJ4Iwre3oagvL8pI20nBGAg/hq99ETtuNv5re1iddoYMeoPKmsqx0u7165z/q4c/NJj+VRTKzne5/Cuz0MBbGLAwK3c/ZQutzNLndmM8Q+E7PTfDFvdWUZ86BwZHPVgetWvDziayljc7g0ZwAO/ua6y4iSbTY4pQCjjaw9jXFaJAlj4ilsJJDhW2oueqnvXP7R1INPdGvKovQq3oiMAjcZOeKzZJZreExI/H93Ga0tat1XU2hLYwxwaozlin3BvTjFVDYJMy3eXOScA+lPQMGyM4IqWW3nY7im0VGswgxvAIB5Fb7rQy9SKSSRztVz9KnieMAbvvjrVS9MP2kTxHap649aa0guXBUdBzV8iaJUtS+ZGz8gGPc0VT3bQBiip5A5j0TxJ4lm0G/bSomXy5MruJ6Cs7wTNpdzFqkOozRq+DsLHr9K6+XwBB4n8PyXNyw+2Om9H9DXhF1HdaRqUtux2ywuVP4VrTpqcbLcxqVHB67F+XQr25klNrbO8SSHkDtmnR2F3awzSSQOhI2gkVLYeKtYtI5EguAok+8NtOm8R6ncoUmkVs9flrR8+zM1KF7lBEI6jmtC1GOBVFNzHJ5rQtmwAKxqbHRBF9Adue9TJjIBqFGzx0qRGwea5GdCLkR59QKsIA3sarR4I4qQvgEjrWTNEOuR8uD0HeqjDC1M7l02nr61UdyvFEUDZFOQPlHU1Tl+UYzmpZmOc1UcE966YIxkyI81G6tkFeueKnC/LUlqVF3AGHAkXP51snYzep7D8LLe5CGXUGY9PLDdq9D8VPENCuAgy5Q7QOuaofZYIPDcctuAriIMpHris3wnJd6osz6mSwUkIG6EVhcdlJ83Y+fbu2ure8lW7Vg7EkbvSsO5/wBaa9U+LEUMPiWJYVAXys8V5Xc/6012UXczmQ4qW0LC6TYcHNRUIxWQEdQa3eqMdmek6HP5MWJlzL2rX8Pr/aHiGRZUG1htKnoRXK6PfSSxKAAWHrXV+EGd9beSQY968eceVtnoRlorFXXvC0ejeJ41Q7rJv3ig9V9qt3uuQ2VuXupBFHjiNepp/jq9kg1qWTqI4h5YPQ15Pd3U99cGW4kLOfXt9KulSdf4noa1q7su51N/8Qr1tyafCluh43n5mP8AhXLXeo31+5e5uZZWJ/iY1GsJPapUgz2ruhTp017qOf2dSpub+jeFbmaBLsXCIx5CMM13OmySWieVdQopIxvQcGuSg1e7trC2S3i3uFJ59u1dFoms3Ooxo00SeU77CuMHpyfwrjrc8tXsddKMKb5VudOlk01qXVv3RHNZkdxZacWPyQR5+Z8cmtjw/KXtZITlkLEDntWJregtNclhHuiIKlT0wa5IvWx0yjpc6PTfEFg6KbeXciEAt2FdFBeJMNyuCK4LwzpEWk2UlqdzrI4dw4zuI6flXV2sZdhsTCjpVTai/ddyFG6946OAmSMk1WuvlTGOScZqW2V0j54qK9QmLNNv3TmS94wdbaG0mtQ1u8qmTO5D9wjoTXN/ECdbjwle3Dr8skarz/eB4rqdTM9zc2ltbJlipaQsPlx/jXI+Phu0Gz0wEGS4uAcZ6hfvH6ciqoL30zSrZ0rdTyPRdKu7+5RLe2eQk8EjivQbTwnJa27yX8o3gZEadBV/RzHZvCHKoi9Qtat7fW00cqxyAlhxVV685uy2OWlBQVjz7UGzC47Dj6VgLIoOBLtOeldfLpkyxmSRVKZ55rDurGytrxZZGHB5UetaUJK1mKone6KttYy31xJIQ2EXhuwFayRpBohcLlhUmm6iZtPubaKEC4YH5SPvL7U+1lW60xrbyyj9Mn1oqSk99hQSMe6uLmTTT5QO0elWvCmovbxSGVS/sa0oY1stOeGQBwR19TUUMKQxqiKB3wKTnFwcUhpO/NcZc28d7N5skQznj2q3Hbq6JG6gon3Qe1QSSmPOIycDNIt7Msiqm0hk38DOPas/eaHoaUVnGpO1ACfSrCQiMHZkeuDVCG8keNW+0IGLcgr0HrTW1CaOVA0yhXbAcjj8aycWy7o0UgjAx5Yx6Yqvd6FBd5dAY5cYBHSmx30xdyFSaNe6nBPuK2bK4jnU7QQw6qeopXlHUNGed6lZzWU3lTLhgfzrqtFBFjHW/d6PaavEnnx7jGeCOtNi0mG2QRx7gB0rSdZSikRGNnc2JObW3Fec63M9v4l81ByWxn0Nds8dyVUCcgL0FcmYVuNXu2nG9ojlVbgmootJtlz12H6raDV7ZZ4223Kc+mTXObrmG+SGf5SSN2a1rqHUIbxrhSEDjIQc8VFBdreSrBfWwEgOd9dUXp3Rk9yrr9vcx+W0UnyMO1UNJiSXzYrlzuI4JNdKEinXBjYoOAO1H2S1X7tsOO9CrJR5ROF5XOWurBUK/NnBp8FvtA8sjPoa6gxxn/lgh+opBHGelug+gp+2drMORXOe+yMerrRXQ/Z07xJRS9qHKdu/i9tDlGjsCZWOxcV578T/AA8dOvbTUSebxcuPeu51nw9NPpFz4i2j7REvmJntXjeo63qOtXKS387zbOFB6L9K66Ce6OWs1azFtrRyA+wkUkq7ZemK07W2CzLE0hUEZzmrmp6ZFBaLOsyyE9R3ocnzEQSMNCRV2A5FUgOcVft8BcVnUOiDLKOelWFB69aqx/fxV+NQcdq5ZG6ZIhbGADU6IzdakgRcVKDjisWzREDoF5xVCQjcRV6U7s9az2/1vtTiNoryjjpVSTHStGdcjI6VmyDmuimYzVhnQcVGZNrhh1BzT+SMU+KDzp4oz0dwv5mtloZs90+HWpXPiPT1juflihwv+9XYeIYF0jR57m1Co0aFsCsTw/pC+FtDSeM/JsDMB9KsR6onjKylhgBWHlWJ71ldA7t3T0PnjVtbutd1F7q5+8MqAOwrnLjmQ13vjnQ4NB182sPAKbiK4K4P7w110rN6EzITQB81LSL96ugxZraVcyxThUkx7GvQvCUswu2LMCDXlkMphnV/Q113hq787Vtylgh7ZrjxFK+qOmg7ux2niy3GpahbwsRGzjbvrFm+GOsBS8Vql3HjIaJufyqy0zS+KY0LEquMAmvZdEOIR9K8/wBpKk7I3qKx8+S+Erm1Yi4sLyE+hXpUlp4fiLHzYrkY79AK9/1WQ+U/Ncjq7E2eM9Kl4qb0NIbHC/2VaJJFBbSeYijccNnB9K1UsxawsyjnbxVG1t1srySRBiOQ5Psa6KCMToRjORxQ5N9TrpWauy14WGy1BK5Nb1ykDYLYAbg1zel6zHYW727w5uI87UPG8+ma0I759Rs3ju7FrK56gBtysPUGpt1KerHJatHchUO5M1uROUGduMVh2E7xXAilyT2J7iuiiQMKRM9NyaK6ZyFIqy6eZFyKrxwheatqflxWsb2szjnZPQyJ1kSVVjIUEHJPYV4N448RnUfFzm2nMltZgxRFeB7mvoO8AJK46ivmFre3bWbq2mDCT7QwB7EZ6V04WKXM2Y4mbaikJ/bFwP8Alo3505dbuQf9Yfzqzqmjw2sTyxZwCowT6is5LOP727gdR3zXQo02r2Od86NIa7JNC0E8j+W3PB6Gl+2wTMpm2ybf4sYJqlBZRTFkBKy/wg9DSi1TaTjBBqXGC2KTl1OkEcM0iXEDPDIcfdPFTNG9k+3GS3Oais1T91x6d6PFhFvZmSJnV1KrkHpXIk5z5bmt7RuJczMzRoQQC/cVp6dbLc3YjY4+Un8q5GKTMcBRmeQAM5J4FdZp8/lyRTpz60VYciHB82pAkwnuYkk/cwqSDIBndVS9a3s77zLbLKOh7EH1rchtrWCGZmMm3dldvO1T1FYV4EW8kSyEjhxgZHBqYO7LexdgSxi0qRzMDcE5UN2FUtPEdzNJLcsI4VHyg/xH2qxdWbJaRrJED5a5xms+SS3juYkjLPCSCyEVUbO9hPQtsQc5TY+dpIPFamlQvHdxuXJEiEHn06VBcTjUZALKLyQnfGD9K2LCFolVpsbwNoA6AVlJ2RSRtRyJb2krtjhc8+tY7ayN/AjP/AqyfFWp7bE2UbfPOfmA7LXD280ulXJuEQOvRkcZGK0pYfnje+plOo0z1lbxXBV12MOTzVCWG2mmeV9uVQkHHU0tkyvIDtADRKwFOc7J42GAQwrna5WarU5w6mxOPszbjxkg5qhNd5kJNuc9+K7bUkd9QhiQjIBfgdzWfcukchAOXDfOzDj8K0jUXYTic+ur3KQmNbU4PQ7elV21e65BhIP0roJ7kKq7VJJ44qtsa46H8j0rRSj2Iafcw31uaM7XjAJ5GRUZ1e6cZRCR9Kt3loJpmLnpFlfrVGJwiEMcba6EoWukR7w06hfMc7Goq4RBKquG6jnBoovHsK3meuTeJrSLRJdJuGUSuhi2d68R8QeGtT0BxJcQFbaZv3b44rd8T6vHZeM4bx4t4UiRlz1zVnxz4xn8U6dZ20FqYLSIbmJ5JNdFK8bX2Zz1VzLTc41EmYKVYtSzSzHEbkj2zWjYWieUN0xGeelZ96yCYkNnHercoyehhCnJO8iNTjGTVqOQ4wKz95c8DitC3XCis6isjpi+hchBrStzlfeqEJqyuQeO9cczeBoK/oamXOQc1ViXNTbypweRWDRurMSVTg4zVEId2TWmWG3GKpyjnimmU0VJzxtFUnXB5q7KOc1VcDv1reBnJEOBninxSCC5ikYcI4J/A0AY5poQyyJGo+ZyAK1RDR9DaRrMXijRY7W0OQUCufTir1tYQeDdMkccQj5iT2rG+HWlyeHNOxcrjzCG3Guj8VyDVtFuLS1wzyJt45xUWRm781ktD5+8ba7F4g8QS3cHMYXaD61ws/Mpro9X0ibQ7+Szn+8Bmubl5lauuiuxnPsMpB96loX71bmbEP3q6bwiD9trmj96un8IHbe5IyKzrP3Dowq/eHVWuW8UpXtWkL+5HHavFbN9/ilTjHIr23Sz+4H0rxK3xHXV3ZW1Q4R65TWF3W4FdTqn3WNc1rBKWoOAcVz9Rx2MPbAtsyuhJIx0qPTboxI8TcMnrVjT5WumPmQ7dvc1T1ZVjnEkPBKlSB69jWsHrY3hKzMfU9fsrHUFE2ZZM5KrzitGx8bF5YkktJHhAwMKciuPi0+eCXzJoW+0MxLO4yR6V1OmJc3Mw2zKrAdOB+NdkowSsjWmpT1bsdLb+JdJ1CWOOOQx3GcKsgxn2rprG6EgwDyOCK5Sfw2t6g864Ut1ygGc/WtDSYpNPlKS+dIOgkPIrlk4rYbT2Z2sJBQZNJJKF4FZltfB3Krnj1FPkdpTgUe0utDl9lrqSM/mHPvXzp4igax8Yao0cZcRTs2QM7frXuWv6/aeGtKa8uWBKAiOPPMj9hXk+hWs19qV/fajbuXuh5nmA/KA3r6g/wBK7cM+SLnLY566Umoozrm4+26St0qfxK7J9ODWVcSxm5jnC4XcCy+lXo0DPdRQKxiy2z5ugBqncQPGqs64VhwexraOjJrU3GxLKWhummiIaNuQaiD7nCr35aoI0IgLjIUHHWprfAOaJKxitzfs8kx49qm8TKJLFg3d0zUdkMOmfUUnih9tix/6arzXNC7qKxq/hMmRPsmnDZGNznAb2qzol48ZeJwWjRtpc9jVtoor3Q45dvzJgkioNAhLz3lvkY8zcQe4NatpwdxWs1Y6i1ccg9HUrWe9mttDHKsriZJMMMZwPUVJbv5ErQSfKVOVz3FaS7XHQGuLY2uYk0lzM0ssu8oTtQuuM1UaFFtiEgbz+8hHA9q6K7tDdBFLsFzkj1ojtYol2hePempg0UtHhkitt8o+Y8A+tS6pq8OlW4eTLO/3FHc1akYKvoBXN3o/t7X7W1t2zFAQXcdBV04qcry2Ik7Ky3KN5baiEXVL6Pasr4x/dFOvbON7EMATvUnArrfFNmsPh1t7jgjaDWB5LHTInJwMHJH0rZVLpSQuXozeszslRfS3SpZhmSP/AHx/OoYD/pQx2gWrDjMsX++v865JvVsuK0LmtA2l/a3QHysvlt6A9RVEW/mXzXAaN4Wbeefun0IrodSjSXMUyb0YciuWu7P7FIuGLQSnaGPVT6Gog7lNPcjZYZNQk4BiZhjHr3xULTRyXzSQRBQAVCr39z6VcW2W1AIJdyOWP9KYQIgxwFz1IFWmKxgX0DyzW+w8lDms65smRW3ZDCugnhAa3GdrMmc+lZGovM6bQAxBxkV1U5O6Rk0rXM1UcKApBFFM+zTHkN+VFdNjOyKut3VzrGrzXckZUHhRjsOlX9OaTAjdMx4xg9quPEpAbcoz0FC2zI3zcZ9DTnUurGUIa3LqWSRJsZjhh8u2svUdOi2hkU571ovNLbKFySPWqTThskk89q548ydzZuNrMxHgMMgXsavwKCoFPk8tuGH406JQoODW85XRlFJMljXacVbXpVZSDirEZzxXNI2RbhGTVraNvPWqsOQcdKtAAjrWDN0RO4UYqrK67c5zVmdRtxms6ZSvQ5pxWo27EbSZJqtIeOvNJI5XioHm7V1RiZOSJQy7OTT7GVf7WtCSAomX+dUyffihB84xkHNaKJDdz6h1GeK48OBLfDSNGAm3rnFZ/hGOXTrGRNRyJic/P6VV+GMck+jo94xZx90N2FavxEUQ+GrqS3JWZU+Qr1zWSXUm6T5DxL4lXEV14vuHhYMoQDiuKh0a/viz29tI6juBxVuNppp2a4LFyfnLda7/AEPUYRG1tFjCAAFehrSVV0lpqOMFJ6nltzpt3aDM8LKM9SKqqMvgCvQdTmilvJLOVv3UjY5HSon8FpYIt5DL9oUclcdBWkcUuW8iZUddDhzbT/e8p8eu010PhMH7ZiuwsLq3khaNkUBFyQV5AqgsGn29959u6ox6pms5YjnTi0bUIKnPmuXNMUN4pUe9e36cuIBj0rxeyRItUS9DBh6A17Bod7DeWgeJweOmeRXnVb3NajTvYZqS/IfrXPasF8pd1dDqTfIfrXPazt+zoTjINc+7KjsZlzcCOBRHADnqR6Viazd2tvZhnOZm+6g9a1G1EsJIo1VmjXJG4VwGrXUkV4yeS32lzmRXOCi+3aumhSc5WYVZ8kbmtZ3AvHHmn5unvUtxaC2uLW4ERZVlxIBzlTXGm9ubnVlmiVI5k5yrZ3KOxrr4NakBCSw4mwGMe4bl/CumpQdNprUdHEcys9D0LTfsrRlYXztHIPpWkjRxJvLA56A15vb3141wJImEXsa1hqyQIGvbyNcfwhv6VyOm7m/Ou515kJcso61X1HWoNMjSPBlupOIrdD8zn+g965m91rW57fGi6TPIDHv+0SjauPUDuar6Za3NprEV8skkt1Jbhru2u1/ebSwGY26fhVwotLmbMatdbRNWLwZJr+tnU/Ek0NzaxoBFaRSfKrdxx1x3qr4/trLQ7K1ayuFhhaJofsidCOxB9ua6fxVqP2bwlc/2fHFAoXEkjRHaV79OfxrybxL4xTV/DGmaTHYBZ7cAGYnJk/3fb61rSU6lpN6HHTbdQ5nbssHby1bewRWD/Mv0FW9Ks4HuoXeNjBJOsPmz/dQ5+Yj14rTm0Kz/ALEM7My6jFGCqKOGJ/h+tXtK0NSbOTUC884ULDZqp2IfU4713QqR5WzXFS95JnUy/DzStSjljs3NsgfKhDuyP7341jyfDq2tpvK+0T5X7wAzj6109va63p8RClYYpGwDt+Zh/Q0jxLd23/Ey1R4UBIZQpDMO3I9K891ZOTV9CuS6ukYA8M20cnF4cL145pt54b0/VFa3nuJBuw2V9q6C98OTRW0M1jcsYSM5mXJkH1HSs4aRewhjDmVtoJXPIzWT54vmTGlFqzRStfCFvZ2zQpcu0JGCGplr4Ut4r37RDPIHC7WH96gXlzZzFLhJIz02uKutexwI0q5LsMc9qh1Kl99xqMVuTSeHYJo8SPk9RzyKqroMVvOu24mwT06iorbUzv35JrWEsbg3GWyRkjtUNyQ9OoDTAFJ8zkdPeqs2nMxwH2k9/SrC3iE5xmrgaG5ALoevQVPNIFbqc5ceEZL3PnanIEJ5VMDIq7p+gW+jR7LaMf7xOSfxq7I4EhOMUsGJ8xvkoORV+2na19CeWN+axQ1XSTrlokU0jxxq2cAdarP4ZR7cQrPIqgYDDtWxekQgIpbHqaggnYnapOD156UKpK242luVodFYSl0lzhQuMdh3qf8AseVpEYTL8rA4PGcVeRhApZSSx45qIXBJBxnJpOTY9OhBrF3Ol7AJVMMAGWbHBNZurXEEloY4pVdmYH/dA711L28eo221lHIxg9DXE63oUunT5Z2+yscZ7Iff2qqdmyHKyJpJ0aGKXggjAHrVe5ie5m8mORUIQvhuh9qb9hiTaRLKQP4T0psk6IZpgR8qbFPr61rG19Aexhakzx3DK1x5rBeWzjB9BVNJQE4kBbvnrWg8FrO8jMeWHFYbRCCcsC20dq7IWloZO6JpA28nf+XFFJ9oHfd+Aoq9SLmlc2iveyG2UsqqMVPa6PPcDEpKSMMpnvVnw5cxf2jcxSEbv4VPeumhs3F4H3ZUngelYVJyi7MdNJq5xs1ncKjRTIQyjPNZrxbSQ3pxXbXqmW6unYfKPkX3rldTTynG1eBV05ETsZLKDxUsIyQAc1G6lMsTjPQVJY587gZrd7GKepMvBIPWrEbEH3qu+fNORg1NFzXPJHTEvo4I5qdnCLkniqaEr1qpqNyY5kTJA25rNQ5noac1kaDyoy/eFV5SNp71l/bgpAJNL9uUc7jWiotEuomEynPQj6ioPJeQ4VST7Vt6ZerPbXUGImXg5kXJH0qlbXcQm2rhHJx161onJdCXZlQWko6xMPwqfT4AdXtEZeDMoIP1rpVSHyS8k2HAyFPeucurx7e9juFQFlcNuHtRCbk7Dasrn0ddomgaELqzUBkQHb68VDoV0fFWltPeoAhONlVvBt6/izRInnXEYGCvrU3ii7h8HabLPb7eFz5QPJ9wKmzIur26nh/juCKw8W3sNuAiADgU3Q7qGKKNwR0w2OorC1rV5db1e4vpV2mQ9KzI5J4JQ8ZYDPbvW7o80bMSnyu53WtvZzxowTe56NGeQfeoLTUb+1sohLMGhlJUf3k+tYlqkksplZwy46A4IrTtnjW9gWYcrywJ4NYOHKuV6milfUp30si3reXM5DDBK8Zq/ZaS11GGVTg9STzVLU/LudXmey5jB4AqymqXekw7XhkRidqs6/Jn8O9VySaSiK6TuzoNM0qFLuIPLMRnlO5r0WDU9D8PbeW8+QYwOcfX0rx2S88RNNFGtzHG8g3AQrhwp71rxR3YtVEsAlkZxttpJhvYf3nJ559BUTw11dsXtXe1j0i+1O/vFC2turif/VbT0H941werawml6klpdzzXVxN8hSIYCj69zV7+3dQstZyjwx2aRBGZZBnOOcDsBTZ9R0a3iS6vLqBUIPlvtDsf90dqyhQ5d43N5VF9l2ILjUdMs9GWAxT21+zliY1LeYo6HNcJrmpTXMpaaJMhivmD77n/AGq0bjW53uru6e1vhbKuxAibQU92/h/CubuGtnvjsieODGdudxX2yetd9Kio6nPKtz+6jU0DTf7QaSAsY5ZGSMMeNpY8V0Gr6BsnmtflW4gbbNOW+Yt2Ga5nQtRazvQHIUTYKO3GCK6y61B1vXvnVJIrgKJJM5XcPX3rKu5xloXBQkr3OXKXOlT+ZqBnkteixibY0nuPau70rSo9U0iK7S1tYYW+5NGpBkB4IJOcMvX3rN8Q2ulX9pBNZs8slxcxqY5BlkAHzAHsD6V3K6nbWXhmQRahZ4swFjjAyyBhjaB3NZ1az5VZamUY6t30OP03xG+i3GqXFzrTahYaawhtoccXDH37AVv6Tf2s8dprRkkWS5ZtyythQx+6gP8AWvOpNNRpHsp5Ps8uoT7kjOP3WORuHbP9a2HuF8NW0UksbKhhRgpYF1lA6FT/AA981rUoRmrxWoQrSg9R/iDVdZumn+0zSWkCsVSEnDHBwcf3lrB0GIXGpSXGA6QjC+xPSqF5rN7rk8t1egTSn5Q4O0Jn0FbnhK3SGGRjlmlYKcDpiiqvZ0mdOGs5Kx2FlpscrW8Up2KredJOy5Ce5rYkZLBF8qeWdZHyJ3AQ/h7VgQahqH9qTCMRi1BCBmGcnvxVXXfD+u65rUKJcJb2EADLcGTO4nrjH5YrlpU21aTsbV5pTUrXOmvNQu5I5XvboWsEDjyrkHIdTwAw7H3p1onn232a5tnRhkPdNyGz0KeuRUJ0+KGeK1kuGuVSMeYsmApGPT1qZNXttPgMmmqZIw4jjiHKgDtz396yceb3UtS5NU1dl6yub20Mlv58txaqnCgDnjtmqUl7qIndbbTG2PltxfsOuD2I9Kwp9Vi1S7Sa5ufMFtIWlFs2AGPAT3x+tdFokVvLCn2SVdiPuVM889jVOEoJc6MeeNT4dDIu/EMWoXX9mSs6uyZikMQbfjuD6e1Zd4fsjxW1/FNiUEie3Usp9MjtXSX/AIW0me/FxJpdxDMrF90EpVc56gdq242CxhtzhEHClf1PrTqVKe6QUqcrWZwUOmXEbsdjkIMuCMMB64qyuoorrEB8vQj1FdgkcE+pWl684XaTCv8AtFq8x1ifUbDxLfxT20k1vFN5RmiiPf7v41nGi6mqFVnCDOjyN4xjHUVYi1ICVVXgA4x6mucXUs4A7fLz1pwZzjjKnkMDWDptbjTTOrlxINwCjPUe9Swutqm4jPqe1YP9ohdqqQQPerj3AuIlZdx9QKhpoFroaDf6anIJccHPGaWKCOFN5Bx2AqvDMsKBn4ZhgrVmORZozjjaM49aQ3uSRKJoiG5I6mmx2pWcBsYzyaLaTY7SMGTIzg1PHdIZeVAz3zTE/IuSqsKoI/kGc/hTb+3j1DTJYZZFKuhGKiaQvKGYs275eB0qeRCsS7QAB3qVuNrQ8vn1ICBolJzGfLc/TtWXdTO8SgHIJ5x0+lLrUbwXOoIowwnYgVlxI7QDa3zYyRmvXhSSV0c/M27M0Z2SFoicA+hqndjLdvmORiqt5BdyqrmTdtotmeZlaU/dGDWippLmuS5tuxoRWbSRhhzRV+CQwxBdgOeeBRWLkyuVGDdNtnE0UrCZeQw711WleLJpLFYmjP2kfKXPpXBW100ko34NdrpNvH5Ecx2nJ/OumtBWszipVHfQ2FulWImQ8Hrn1rmNRn3Sk7vlzkVsarII7Y7UwO1crdM74GePQVlCN2aTloNuZfMwc5x3qaxO24UnnmqqQOSPerVpD5c+Cea1lsZwvfU02RJSzn1pY2jjPrVPe+5gDxmpYlJOTXLJM7o6ItNJkjbVLUrUXVvuPDIfvZ6Cr0S46nNLPAk8DREcMPWphLlki5RurHI+SNxXe2AcZBp3kZXAkbiprrSbyJmKYZRzuB61Q/0kDg/ka9Ne9qmcMnyuzRfs0ZJyv2hk3Dqac0TRxRXSNmSKTEh/HrUFpdSQuDNHv9Cak+0MZGaNWwOuRwR6Gk00xppo6S91c3VvHcrarHEAFZ9vG761hXF5587FtuSe1RLPJJZPCJnEatzF/CM96tS6TBAYkEyySMAWA9++ayVOMDVybOl0bxlreg6WLXT77yI87lAUE11Ol6dqvj5bvUby5aVcbPMxgMfRR6V5dZRWq6pHDeNL9lz87x88V7T4Y8ceF9D0j7FHeFY4x8u5ME1nONthq29jxbWtMOkazdWJOfKbFV7EMztExBjzn3re1aJvEninULmzBeN3yuO9R2+jxaVcxpqFw1vNIjPkJuVfQH1JrZSTVr6hKEvitoZrQFZCUYIoONx+7n0z61Znurhkja5spDCg2tLH/jWloWq31xDLpsGn2e5cuHmUhcfTua0IvD17awmZb8W91KdzxoMxKPTBqXKMH7xCvJaHNWd4ogcrP5UWcNM+N+PRQO/vVy31F4LWYWaXtxHIu4faQCqv2cZrTn0eaFEm1LQo7uIMD59m21j9Vq/LPoGt3Hni6nSVeEsZj5aKPQVftFa6JtJPQ5bw3p2v69rFy1hLtnRf380hBKjp/nFdJceBdR0y5h1ea7l1HYQxSKJi59qpaho1/Ywxz6FA0VzktLLbzDBXsMd63fCUepXt4134n1XUYXtirQQD5VkH1H8q0UoyjcmNlpJanBx6NqTTyarfaddvp6Sb7j+ElM812ulReF9U1YT/ANi31rYQx+ZFPcNtihA5H1yeK7XUvDM99qUlxNfRzaLGiyJZoQr3DAZCuc8DNYOkf2gZb1/Eeo6SLadgY7YzgrHg8KFA6UnUhymU171omfret6vr2mXFrp2mGzs5U3TPLgNIg6bR2BrzqG0uJA0cBTdN8hViM8fyHvXp2qvJLb3+rNdGNUTy49vQgcAYrzZz5IR/ICunzOZG4cdxWFCrzt22PQdBU6dw1BG+zGzt7VpvJUGa4VSee2PQVtabHq+iWJjkso7u0lGXiPY464/rWto8Udlp0zW+5GuE3txuRx2Gewqne3E93dLFBchbYrlyByx7j6UTrKT5baI5owcdbkGn67Y6ZqFteJps/kJJ++t5TlCp64966MJ4MH7zTH1OaUz+eymAgy+iEkcBTVHwxoVze6rG+oSp9mV8LEcZIPcmu5udMsZLedbFCqwco4HU98Vx4nFxpOy6m9Kk56s85ufCl3q9483/AB5Qht379t07k9/XNYesaNLZ6hdJeSyXE0Kq6mRyxZP/AK1euRRoFzO299u4tIMsB7V59dSS+JNde502Ly7O0Hl7ZjjzMnkCtsPiZTu3siKlKN7dTjlwYVWMA7nzjnOK7zQ4jY6eCFwW+cKOdvtmud1fSZdK1ZbePG4L5kZB6DrXUkG3sIIpJD8kWScd6eKnzxSXU7cPT5E32M7SPEyadqc5uV89Q5coxxtBPrW/J4yiv2A0Sxto5JGwqzSD5T3YCuAnvdOezu8RSvdSjZlh8oIP3ge30qXw8iW2mX13BmfUGHkwwqudgPVya29hFq/U4lWnzW3R2tpd6kdWa3jMc0EcZEswILSP3I/lWPPJq9zpV7Elu6yvJstokIURJ3J9zXKWOrXmh3LxSxuquw80H7xA7CtGw1CfWfEv2yGLEcK7zF5mMgf1rSNJxd0ZTq+0dmRW+gazp5DtdW1oM5IkuFHPqR61raTFa6ZIbm8167eJG+Y2cbMM/wC90rA1C4itL51WykaaRt+675IyewrUv7y4h1CGzgtBNElsEnhA2oWPJI/TmtHFy3M4uMTsdO1iyvyZLbxNq8YR8AzFf5Y6VcurzxOl4r22rQXlvINyxuoVseo9a80t0tIdbtXu7J4LInMimXIIx6100sGqX+gbjJbafYRTE252EMQeh3dgawlSUWdMKkeTXc6GSHXbu3xeXEbyOuyaKIhfKIIKuvuPaneLNZ1bR9EE2nXJBEgjuJWVW528Hn19e1XfDlpNYWMFtqIT9+mYZA+4Me6k+tVfF/hy5uZImVfJhuGSG7VfmUxg5EnsR0rONb95ZrQJUVKndPUxdCTTNM0LTW8QgM+sySOHckNCP4ZD7ZqCREgnlt7e5juBG5TdG+78fp71F4o0jWfEq3Wv2NiRolinkwNnH7pOCQO/PNaPwx0iGbStR1ueBJPJYRRqw4xjLGnWpRceZ7mVOo1KxnIk6kExt+Vatk7RrtYkF+g9a1te08WTRT2v/HlOgkjPXHtWaxV0XZkOvOa8ycXsegloLI0nm5OevWrtm0hkU84qrFKJYRlckH8RVxZVhgz07gD1rFh5FyV2dBsOdpwcdqiRHfgA+hHrSWblmG8Ha3b3q4hji3EAgjpU3G9DUtdy24UEEqMHHakiuFjSNJSQHPU+tU7S4KsQ3JbnNVdcuCjQqpyxcFfaiKuyZKyOG8RlT4xuIURSu8SHceMYrAu9Pu4A8sIDIxPA7Ctjx5byprjXkHKPErH64rC0zX3U+TKcp6NXsQT5E4nM2k7MmtG/cLzl/wCIVVsHBlfON2/oTgVs6lYI1mt/Z5BHLYrmmby5lkzwx5+tXBKSdgleLR1CeUVB2ZB6cniiqUF2hiBy591OBRXO07mlyKfSrCDwRp+oxTI13JMRKgPIHvVrSLhWtgm7BByBWVYWRvNIkijZt+8YHbNammaPLbf685rqqzXV6nCo2tYdrkkn2dUR+WOBXIzT3MEzRs/I613Wq2sUgQxA4XHWsiTwxFPK0zSsAx6UqNWEdJBOLaujGsHmlUv5h4raskUx+eSc9Oas2mk2ttEQhJ7HNSrDGqyQj7oqKlaMnoVTi7alRWVvu45p0LMd4cYweKkjs40YjOD2qSWMRQk+prBtHTCTY5Djqciia4WEKSDlulV1kB6dqW4PmWsi4BJU4BpRinLU1voUL/UfMzCuYx/ET3HtWcmnJLbyTRSp+75dWYA49vWq0haTBkO4rwMinhM8bcZ6YU16MYcqsjjlLmeor24jgSYsCGONoPIq9Dcm1h3pGGhb5Dxy1Q/ZoktRJNDPIc/KRwtV57x2CL8qog+VR2qrcwl7ppRfIhdYA8cg20jW6C6RdzKjA8E9BVC3v2/vYqaWO4m2yFigb7ue9ZcrT1NVJNaE4liSIqoA21p2XhfV9U0aXUo4mW3BxHkcyH29vesVLOWNlZnDAc49a6Gx8S3cU0cf2qUEYVUB+UD0AqZaK8dRxeuonh6CWG1uULMkol2sB16VekhuGkysjyMvPPOKlBVrqZo22ySYLxY+Yt61Zvz9gsBCDiV/vHvXn1ajdS66nvYSMXSsxYNXk8vybpUHYS7ASPrV+K8tLi3NukwZS2Du4bPbBNc4wZwvzKu7Aye1aGl6FHLcebd3SRoh4BOSx9vapk1a7MsRhoL4ToY5nhjRLfEjq+Ac8nNVtW0Sz1SKNdRiJ8lCS8WF2n3PeppY4Bd29tYPKsb4Mp4wg9RV630+e4e9tyGcwSfNkjLj1NZRrcjTTPPnR01PMIbfSfLtYLV5Zbt7oxyKGZWKZ4IrobPT7e61CW1sr/UVtoM75ftB69sD9K6VfD8UV+93PDC94MELEm3CZ6VgeG9G1uHxXftLaSi1kVtxWPKvz8oH0r0frMZp2drHJ7NrdE1x4Je8vYwdRv3j6mGSQtn8fSpzoekadeLDa20Dyqm7JG4g55PPpXX3gNpZTCKOTzdm0t/EBj9K4LSUurjUpb29tTau6hIlBOAB3rm9tOcG29jalTippWJPEb+VokVqSsaTSZZj0HpXJ2Fg95qTT3MgmtLcZeR+QPw71o+JrpGvdshaRFzlFOOf8Kq6VHczTwxWsJcSYDKK3oL2dK514m0lympC97fSrbW8DrZjhGHGeehFdz4d8NWVpEk2qiPzDwq46+1afhnR2tr0i9RGnC7vKQZSL03Huaua7qm2N7BbaGYMu5WHBVh3JrzqmIdSTjexgopbK5zN3c6XLfpZ6ZbfZ0TcrPHHgsB2ya6eyurN9OtobASbQpFxvXvj7v1rN0rSEmBN4j7ZR1A6E9D7Cr2nGG1uWsxKQEUtMrDl2HHB+lYVJ3g11NXFRascR4y1S90fSsWUzxyB9gdRyEPrVXR722n8KWoEZXLky5HLN3bP1rqtZis57Sc3SKIXyNp6gH1rBihjitba2iCmCFOOMYBP863o106HI1rccKV6vN0OO10RHxIonldlGwDJzgVratfx+U7RyfKvHTPGOK5zUibjWriMqMNPsEh7DNW9cFvHe2VrA7pKfkbb83HqR716qpc3L5GdSqoJ+Y7SNNuJLx2lt08lgpyw4Yn0qNtdFne3ED2Uccit5YFsAoI9/U1Ip1iC1/cSw3EQbywIn5B9MdqpixdmEn9luz5zujlzzmuhPqzlU3G3Kytq8l3qxjkNsFihGAq8t+NR3elrZ6VbajbTSRyyMUMJBDD3rXtU1ZN62WnhMkklmyfepodM1jUNjS3dvEScBWGWH4Ue1tuRKnzNye5gXD32r2lpE0ErTW4KCVuMr1GSamezufLVdR1XAx/qkYu2B9KuajpV3FfWdsL0TvOSGUnaBj+lbsNvDomn3bQ2G8MrFjkHt69hTlWSt5kKmncp6Hp8Jjja00p7pR8/m374i9iF712LNq19avHcanGEjTH2a2tlVPpjuKz9JMUej26zO0im2XGOmDz17YqhceL7fT98dqpnmBxuHT864ak6tSXLFHTCnFam/LoUjqifapZIImEkUkZ2lT6gdCPatb/Tr/S5omuf34Qo5X7sq46j0/xrypPFXiBtQknimJXvGF/dgemK7/w14mhvYpobtPs13sByDx9R/hRKE4JX1Ki9dh1toEus/DS3lnuL6J9PWW1FvbHHmZPG8enrU3w4tbq18M6rpcyHzY7jIAB+YMOorr/D8EUtwbtJ2SW4TZPH/A6juF9a3ft1rZERQRxoeAAFwSe1djfPCxyqm+d2PPtZu3h+GLLPCy3KyG0SN1wxYnjFcrFcWVlM2nW11JdyQRK7gqdynHzL74rp/G2rNqXiSSQlTp/h2IXEwJwJJz91fqK43w5a2HjXVtTvbpZra/eUOht32bQRisXSjyPm2LjVldJFy7kaEb1YgZ+YD+dT2d6JF8otyehNMv8AT3093sJpzKUXZvI5I7Z96ybQ+X8zHkdvU150ox6HZfqdZHMltCQJGYscgntT7e6UOGYsw7g81jh/tEKlWwQMn39qmgDkgAnP06VhYr1OotdodpBJuU8gEdKnuIIL4M237gyvHJFZVncIjrDkneMA+lXY5Wtp1yVyeD7ip2YnqcH4yguG1FIo/wDUvGK4W6sGjugIlPHXAr1XxypMNte25UmNijqPQ964O4vYwx4G6vUw1RqKsYTim9TV00sugXKP129Ca4eR3DsnOM8V0sU8z2jRoOGFZE1ttIVs7ia3ouzdyKqukV41utg2I+P9mitdT5SKqsAMdKK09ouxHL5lzwy/k2zuf79bMswl/i2nNc7oks5tmG392X4OOprRaWVSynClRkg1yVotzYRjeJJO5MZYk7s4p8b/ALoAtwD61TL71G6YDdyOagaSIMAJt24VCg9iuVJGjmJXDKe/IqEOokdsdelVYJ4WA+Y578U4T/MMIxA68U+RglFFrzUwMqSR7Us7+bbNlcDNVJrzy1GIiCR1Peqxu5ZV2seKFTZUXFbEoIHApDIck1Gue/FOH1qralc1zKvbSUMXiyUPJUdqpC4uI8csPTNdCyg1TuIEkHzDHuK6qda6tIwnDrEqSajdS2qQyOdi9BVMpn71PL4kKgbgDwasxWTzoXBC+inqa20jqZ6y0IontoVB2fODnJ5q0+pi4A3AA9/Q1C+mOqguSCTgCmTxx28YTAJPJPelaMilzRQ6S5YgKD+tEMMk00YjLF859hVeIKG3E8Vp2ck1xMkNrGzyn7qouSaUlyrQcfeOr0K4knja4JwU/dk45JHvT7qKa/uW8tWcJyTV/SNI/s+wQ6jMgkuX3bIznb7H0NbU1vYWsZT7VGjBgCg9+ma8WtO1VtanuUa3LSUTmPsBijUsSZDwVI4HpzV6Ge0tVmtzbvJdbNuH4APqD610T6ZBBaiWFxJle45BPriuY1K4EUkZaMbi3+sB6j+7ipp1Od2ZEry965Z0bUJ3me2dowzr1I7LXXT3Z0/xIZB8qXEYIb0JFcJpkV88s17aIJHU+WQqZyp712+vNbT6DFepIpkgXaSD0I9axxMFzJIi92bOkQQ6kUvJpwZgDESBjJB710jPbadZmVm2qvTHevPvCV7Fr8VhI/mRNbBzL5YwrHPBJ9cVo6xepcXxRp2SMEBSBkZ9/asZ0m6lnuckr7Iztcv5GeSfzmVWkOGzjB9KypQiFp23gFCWX3PermoOlyyvKBuIAJz1A/nWPf3Z+wzsFJyTx7V0JbRR0UI/aOJu5JrzUH2ECOVtpY9xXaeErKOLBjfbPI/lL/sL1LVxGnw/aL75ZBkqW46JXUadeS29pI0Skt5ZTd/dHeu/E35FBFJc2p6DqmrW+k2n2TTGDyTcNJnPPrms2zkl1S48h8RQqQsj55fHRR7VjxGTy7a6WONrfKqr55I74Hc11fhrQLK986/cOlrkgITls+teXycit1JbUY3ZLZoLS9uLFHcQgqV3nOAR0J9KivLL7Ld3d4zggbQrr0TNatzYwxJK+nxcxEAzTtkPjtWLMZ7rT5Lu8BiSGUCK3U87+xY96UUnuyIvm1eiMe4gl1m9MDF0skI8xmGC5Has2/mSOafjZHtyD2IHStyU3yWs15LJ8kjBpGH8hXLasJEgnkPPykYPetaS99R6G9KXMm0jkVE1zqEStuMUsxZeOvNTJpF+uvS3nlpPEGOC527h6D0rV8CQWz+Jrf7SPMiCtuH9w16DPa6bPdPCiMpUZATgketd9fG/V5cqRz1qKna7PJb1bzSdLuTFEITcS/MYjkRr6fX3qXwtLFaW++V3864k2xIf4vxrudZ8PxXmbVGYRyYBB6kZqhF4It/EWtm2S4uLUWiBF8uMbOOwPY1dPHUqtN8zscs8POEuZD0LvdSJuCyHJfBAwPWs28vVXT5JLMxSqGCxxkZLMOvvXW6f8G7Vnd316+2vwyhQCfxo1r4Z6R4Y8PXN9aXNw1ymAJZD0BPOB61jGthubSVx3k3axwGlWMsF02p3Esa3D53Qt0QHr+NLqOoeZJLaIsj2zncVQENJ9T6V2Xg7wzYTLNdamrXELtmMzEgqR/Ot2z8PWt/bX9w8KxvdZSEKP9XGOmPrVVcZCE7tbG0aCSseXQWt7rVso3LZ2SsIsIOPbNV7vSreKQpY3Al28MrrtYEdceo969KutBt9N0YQpGZJZGOMnAUgd64sLENPkldNsivgMf7v171UMUpq8djanSSI9KsmNhJ5MQd5DsYqMsPXA/rVm800RTI1uyrIYu3XI659yK6DwtaxDSZZn+W6CMwAP3lPQGsTU9QEFlZ5YNLFIX3KMYUn7p96hVJOo0jRpX5TtPAOq3MkpNwqOqptU56HpWt4lvovDul3OvXEsbiMFYIwckynp+XWuL8PJ/Z+ptPbswimmVpR1GD93H1NT+MrCTXfEdjoss8kemOpuB5YyS+eQa7oVE1e+nU8+qpU5NI4S20TUvE2nNqNhcNJK82L5JJMAuTkN7ivQrsTaZpmlSJHbtqgYFlVQm9Bw/1wAKzr3w7e+FY5P+Ed3K0oBktZyHWUexP8QrH0JJp7X7bqAma9EjqDIx+RfQDtWVaqpR5k9ERRpvms1qaV4XlnklkYuztnceuayZlJnYenzc1tMuRjt2rMvVMM0U+3K/dYe1efB3O9qxNp4ZQw4K9jmtW3fLEBgc9qyRdBFASMLnrj0qaC8KkHHP0qJJvUnc0PnafLAKAQAK3mIa0RmUZx3rIgmgkVZGj+br14FLLeCZun4egrMe+xPdWsNzCA2dzAqy+tebapo8lmZHZSAG4PqK9FQlgFDMc9x2qK6iglTyrqESxMDkdCBW9Gq6bIlFNHlbaiYAI1PFSWwN1IrMCQK7S58JaROR5WUHYlqmt/CllChY3D4xwR2rueIp203Of2cr6nKhF7ISOxoroX8P25bK37gdhtFFR7VdyuV9jkbTT5Ut4x9pIQ/NgHpU7QI8heWd2PTr2qtYRTXMKASEDpgVb/ALOK5LOSBXVKSu7s5Yxk1oCQ20AJc7uMKM09JLSKIbUUv9KBbQr1HGO5qURwDsBx2rJyRrGDGC6UglIDnp0pwluHACx4A4NSPKv8MZ4HOBT4zLKrFE6Dmpch+zu9yubKSdg0rYAOCB2pl3p7WmGU70PQ1e8m5MZYDGBzU0KJJCpmfjoeelJze5aitjDXPenEgd63NQtLWG3PQNjKsKwwoNClfUfKIxJHFUrpyiY5y3Aq8MsdoGTU8WnJMykDfN0AP3V9/erjKMXeQOEmtDFt7V2kCqpZj0CjLH8K3k0a4tUjkuNkSyDdgHLfj6VqW/hiGe9tp5ZpZFQYKoNhB9d1bL+F9KecWywTSKhyzrLlz9T9adTEQelzOFOSeqODupo/Pba3CrgHqMn1rnpmMlw3UjNdBrumXWm6nPbm3fy+qgDOR2JrCC5ck5z+VddG3LdGNW7di5pWkXWrXXlQqdi8yOeiD1NdxoS2mjlUgiC3qkn7QTgn6e1YujarcQ6KdPsbBnd3LzSoNxPoPpVyHUrHYBqTLFKuVlRlIcDtj3rnr+0m+VbHXh3ThrM6PUdYkuJkBt4RazDbKijHI/i+tbOm28GoxkxQCTAx82CSK47RNmvSyRQXAt1ThTI2S3oMd66C3uz4dvUstTKwxSLmGcZ2OfQ+hry8RRm1yx3R0c8U7xehqRynT7gWHKwSHcp67R3Ws3xZostr5EqHKM7Mjgc8jOK2dUs/JjjuXdYwrBgxOQQf6VU1DUrjUo4NPeM+UWXypE55Pf8A+tXLRk7qXU322IvD+oRaJ4alldv9Lnb93FtwSPWquofaFtL5tOGVXD3EBGQwx95ff2qTxFEtnHaTeZ/pkRMMwPAXHIZR6c1qabZLDpys9wJXuHUyODnJPRR+Fbu0Hz9yE7oxNF8TWGnaNaaXHdRRXFyxlYn5VAzjBPY1uyzRiJp1BDY2lXGVY9iCK8s1rR7Ua9eea7xW8bnd5YyRzjP0rd0/wp4jt5LY2WqrcWalZG+fhR6EV2zw9Ll9opWuef7SfPax2drZQTzBppWSIJl5MZx7Af4Vg+LNPlstNMhmjQMCEyfmceuO1dVf2Cx2EFuihNQZvOiQt/qxjkmuI8YXzG3jt3tFW+4keYPuLAdAfb2rkw655ppnZC8dDB0GBwlzci1m+y8AyY4Ujrk1vWUZbUgLaSKeFR5jKWwuB1H1qfwwkT+Hhb3M5S3nLM4boTVK7097K5DaO7vHnCu3B+hroqVIzm0zKrJxasdTrWqz3unWdrpGm21gYwf31wQqwKf6k0jjZoxivdcl0yMOo8yKMlnPsB2NCPHeobrU7i3k+ztGWjccuR3x7GujeNnmjvYlVZ5R5iRMm5Co7kdq53VjFq6K5dGu5b0jQZLLwklvdTPfy26l4p2fAcHkce3vWJrfiGG4hhsPtHmtlWkZUwqge/rmugskY28iXDTyRyZ/cQ8qnHKk1zL6FbeaLhYGCu2UhL521lzJycpHLO8VYt6vJK+j2YKpFE43IAOT7muL1OP7VA8HnrGGJy56AAZzXb+IEupLOzkkhO2NDGF9D61w+s6e8Vh500dwYGQEOAAM9h+dPD2cz0qFlTSKPgpEXU7mRWVWjgIRSdxlY8DA/Wuyjj1NLMNK0MRBAJXDSbT6npXM+DbUyX7Pc7g6L8pUY29q7C3sJdY1JLCRsWsUe6V4j8xHZSe1aYqSdSxUqNnzSZWtY7q7vEtUuklLcnzsfKO3IrX0zTLjw/cm8G+WKdwk6q2VQ9mFRyxxxeJItJsdLjjSGIsZmB547H1rS866sNLKPMjQI+1Xj5IbGfm9R2xXI07W7nPOpfY2otQt4biSKSZQ687T1wayvFVyt/oFxHNBKiDO0rzkY61jql9LqAL2yyxJEZIbiPkH0XPcVtC8F3ZTRvFgmMhlP0rl/hTSEqfM+Y5Se2aHQrCzgnaZZ2Ro0/5aKO/PpXR2tySG2q4RBn5gBjHHHrWRpSWq4k3My2SEFlGdrHgEfSnXd3JNFaafp90ZTJkvMy7cKTzXZUnzxsXKPvBq2r2kiXVoQd5w3zDgj1Fed6remRDBHt8sNwuOAfWvStQ8J3F0ySJNALOKIou5ctIcdTXn1zpc1tOiyFVePPT7pHp9a1wsIQejNISUloa9jbiDw4kkX+qcgyepPotc/rUCx6Tny2MYckFecHP8R9a6PT7aV/D8k0k8ccbHYqA9R9OxrnvEd/CdCttPhkHmJkyKo4IznJ9a6qX8TuEpW1RJoWrquj3bSNgx27I3OOR0I966vwnex63A97cr+/hgH7w+teYWYSaVoMsizJhj79q9H0u+03SNKvvNbYbqzHlDPDFeuPpXXyxjddzlr8zdzWvZ/Kt5LiZN4+6G6jOOP+BZ9O1cyGaUlmJLE5Y+tTXt99rtrXYMI6CTG7I+tQRgkAL1ry5qzszekrK5PHHv6jANJNZCRGiI+8OParVvESgz17e1XUiJJcnkDuKlOzKkcxbwbw0Ui/Oh79qsxWYwSy8Drg1fvbQpILlFJ4+ZRUMMgkBUZXdTbfQze5JblOV6g8AY6UphMbfKCR2NQISLgbCV28HNTvMFfBJyKkHoW4T5S7iBnHNTmOO6jHGXHUnjNUHfeF5JTrgVYEqoivggtxj1oFbQlWziRS7gNjtSW0SO7g55+bB7CkSQSfI3HfrUalhJkqUxxwetO7GloJLpg8w7AhU8jNFOa6BY/LnHGc0U7yIsePadcO0nlo+0YzWuhXyy0jkD3NYmlxg3LMHGAmc1PdfvwpkZo0Xj/er3JwvKxwQm1G5oymNPLKOpzyQfSnNf2scqjNYwliiGIy7duaaZZM5SJR9RS9kN1Wb1zqUZz5S8Zpi6rLDu2BBlcZNYn79h8zYHsKBAXJ3MTSVGI/bSsaDapPlvMuFIIxgVXkv434Jkxn+Go0giXqAD7mphJbx8M61fLFbIjmkTjUT9mWKVSwB+VvSpUG8AqetMgjF7gRxlga7DSPDMV15LPMyqByduDntgVy1qkKa1OmmpPVmLY6VLcOAFKg9z1rsNK0IKoAQ+7YrZ0nw/DAvzli3fJ610kFgsQBXHHQYrwsTjJSdkejGyRgy6IqWRkjXBUfOv95etZELW6yCdUyjHHm4PBz1Pt7V6LFbHGXGRWBd2tpYaxIjI2JFDRIBkEnrgdzU4es3pIwqNN3RwnxB0qUaNHremyMotmxJKrfNID3/CuY0+2/4TnSLuGKxhXVbKEzNcJ8vmoOuR3Nd18QrB5PCM+C8LRsJCF+VZV9GHqK8q8Ia5c6Br6ywPgTI0Dj1VhivpMG+ah5o8yu2p+pL4Vi1QXE02jXLx3lunmNH0DqOorp0uNB8cQ+VqV1/Z2rrwJXX5T+Peuf8ABepyaN40WZCCuXR1YZDqeoNV9QTS5/FF+AJLa2kmbyWQ58o+/qK6JR5p+ZEW1C/Qp6rpN54f1Dy3O10OY5oj8rD1U11OjeKI9et/7L12Qu7DbHK/O70B9D71Na+XfxR6JrLIyuMWt0p4Y/0PtXHa5ot54f1NrWcdOUcdHHqKmyqe7Lcq7pvmjses6BrS6e8fhrWo2mtpMi1ucbsL2U/StmPwrdWUpISO4t0fzAoY7m9/rXM+EtTs/E/hxrQYi8Q2IzA+f9cP8fWun8LeIJmhhW4mAVGaO4ikHzRt2wa8XF05wk3Fep30qilDQg8UQz3/AJE8RFwvCeVIm10/2f8A69NtLKVdVtLaS0W1CjeUjcsRx1PvXaXkEVwombkD5sgda4vXNWNhHe6kzAT7DFDCD8+TxnH0rhpVJ1H7Ox0RaUbnn+uIs+tx3UDeZE87RuM8H5u9er6TE+l+E5Jo7UzXBBdWI5cDpx6V4z4cv44LuaS/SSe3ifzGjUck56fjXr+p+LptPvYbW30aeZZI1dWQ5wpHTHtXqYynVtGEFdI44yjfmZDafb3Euq31kXDqFkjY/MB/s+1cB4/shZa/9k8xipRZIlJyRnqD6V6xqV4tpZiUbS3y7wDgop68e1eOPbJr/jCSI3imNpSRczNgsvYVngNZSk+h1q/yOuguLWXS0NvF5UcKiEIehwMsw9+ayrrUI0dBGjsAQT6YrThRbe0aJypSGRhlhnPvSzeFNav7MyxQx2sUwOxS2XP19KmNnUbM68dEySNoZCrS2zAFDIAibiQe2PU1rQ6rcmGAPFc2zuywHzBhdnr65qTw3HdfNNHIAURbY4TeVx3B6VsTWF1NDHNfTXE628yuI3UfMfXIHT2qZOOqe5t7Sko6ma5db6eytb6VgfnIRwrt6cnvU+mralg0t7HC65IS4yTn3q3NotjHO4QqzvIZCw52n29aSXSLOVpWQecQmclTnd6VjKaWhwKMarbkyOe5Esc1pKfthVg+YmwAP9mua8Tt5ehyKY0Kl9sak/LGD3x61pWMV1HqKh4pII4kKFsYXHoPWsjxzFKmiPMkZS2acBpD95hj/GqpRftEkehh1GFkZHh2NorK7jRh5gQkXA/l9a6KN7/RIkE1uxhk2v8AI2AT7kd6r+A9LgudINzJ+/YPi3gd8AY6lq76IRyW4+zwxTWbrh4m/h9Tz1qsRJKbReIxCfuoh0fVH1eOXMDxonAYkZJ9gKsWWg6fHp89mFLrNIZZHbqzHvWJNok0GorFYh2tbgfKyPjA7gmtizvfMhklsFEsdu3lOjNhgw/nXFKMlrDY4pcr2NW1s4LK1jtLf5Y412ouOAKw7xXtLvc5AjdtoPv6VrRanG0HmSqFYjgZrkfitq82meELG8txiQ3IO8fw8U8NhniZ2vqJVHSd3sYnhuaSxvdQYB5M3DllJwntn1/CtjT4P7R1PzJjnJ3SLjH0P0rivD3iWbUbJVktn81mLGZF+Uk9Biu70PTLuMNd3MpgLjCRg5K+4P8AjW2IjKE7T0Ou8HHmj1OtS/0+aCeCKRG2JkqpxhenX3rzzWbaIy7dxMYGEAXjGeVz3+tbcuhWMEU8wkmiJQ5cP1z7VzMDS3sHmFw8kPDRrn5BnAJ+tRF8y5o9CaEFB3ZBryxILdbNNsRiCyOODk/xYHcVxviXR7nSp497wtG6bhJC2R+NekXkEFzDa21vsuA3zNtOGBHYVR8ZaJ52lQTW9kwkVjvbGSi9MEdMV24XEcskpFTXRHP/AA40o3Wt/aXhSQxKdm/7oJ/iNVtT8OajfeIo9KMUj2drM4eRTgYY5IHtXUeBIhaaRLLImxg23r/WrWu6vNZwrqtzO0MMzGItGoII/hrZYmXtmkc9WndamFqOlwaS6LZFvsTLiNWzlSOtQxS4OM0yfU7i8sEEhDQg/uyOpPXn0qvG5JrGqne8tzal8Ju20vz8njFaUbFlHOPrWDbSEEHk1rQOTjJrBltF9sMByPese9sCjGa3HB+8vf8ACteLBYbjwO1TbFLZHPtTTM2jn0ctGCeDjv2qpkljknHvW9d6ckxygKyA5x2NZ01syH94u1h97jg1ROxFbyuAeTjr9KfcMzMCMk470roBEFBBB65qSArIrBj04I70rhYhjZ9vAz7DrVx2Pllc/MR0z1pY4o1OcscdKgmYeeAjZKjOSOhobFuyDae6jPuOlFXVaFly+d3eincZ4ZBdNA+5CcmpH1F5Dlhk1TwMUuBX07jFu54PNK1iyb5uyilGoOTyKqGhVJOBRyRDmkXmvHLYFRmaVjy5x7VEEbPJHFPwoP3qXKlsaXbAkkHLHP1ra0nRHuFW4nUmHrgHH51X0DT11PVY7ZfmJBOCetdlDAjak1jcnyxEOVU4Brmr1XH3Y7nZh6KlqzW0K1s4ZY2SaB2TGAnr6Gu+jRbgl1Ztka5fI/i9AfSuFstJt5pQsa47jb1rprB73TrfEm6e1DZ2nll+nrXh4mnKd2ei6dtUdTZ2iLHvxkvz9KsJmO5aNwgBx5ZzyaZp93bXdoklqwaPHGO1I6lL/cNpLDIDHnPtXkxh7zTJk31L4cKMZ5rK1kRvbNOflaJSQ390etWnZ87T8rnsay9YY/ZZIiw2shVvoRUwdppDULq55b4g8QW8HiuAzS3N9p7QB/IxlWk5wcdxmo73RbTUtWjMiRWd4LSO7UKMKz5G9cfnUNpdahb6nDo9vdRhEjaQSS26ySReyE9qz3vvtnjCK5ZwxSELM68BmxzX2MIqMU49jzXdzszIsolh8YPEjBl3tgjvmsnUmMWrXIPTea1UJtPGibv+ewzn0NUvE0Xk+IrpO2/NdMfi+RjL4LeZ0ni7SZtL0vRL/I8m/t1cup43jv7GrVpfW/izTho2rMIdTiX/AEe4bo/pWZruuSzeENH0qVt8MLGRQRyvGMZqCLSbm/8ACU2rW6OzafKFaVOoU9M/T1qHFSjd7ju4yM+M6h4W15HUtDc2z7lIPB/+sa9P17UIWisfFujoBbajGI7mHPEcw65rk9OguPHmj3EBjVtS06EyCYkLujHr60zwnqEdx4X1vQrgMQyLPbnP3JAefzqKsVNe8tUVSfLNcux2ekeJ70201mbkrJv3hyc8EY6+lcv4lEfnogLylQCzl+TVW7v7QaRp8FkEjmiUtcSMcmRj2+lTRTpdNHIFjD7t4WQ4BI7E+lcUcOqdTnR6KlzRsJ4Z3IuvSwD7MwhUAsM7Bu56102vXWNP0+4g8RRpO1sqFIAf3xB6g9hWfoV1c/2zdXl7awSi/tXVIiw2sV6AjtVvT/COv3mlRv8AYoraWOTzLdZWBXB6jHpWs5xTvJ2OVweyO01O7+weFVvJ4kdvsw3EDJIIxXlnhqylv7y8iW3WaVUAjD/dUZ9a6HXdU8QWaPoepPbEmAFiFGNvYA1X8FXUNusqSBkjiGSE4ZyfU1xwTo0pNa3O6NNuNzZvtMn0nRczXH2iDIMgjGTE/wBe9afh+O7urQWxeVIWyzyu3JzSW1pPqzPOEPkRvtWPoqe5Hc+5rSskQSMGVg6KXjycdOMY71wyqSat1FNXWpvQ24gtFgSYRQpz93k1Vi1O5eFTBIOWIbzatmRZdPViMORlgf8APFZ007+XI8CGLJxnaDgetZORjFaFq31Wy08tLP8AK2QhZRuVTRfXSvEZdJu4DdOeVc4H5VUtrRxEyytH85H3x96p7nRLG4TAP2Z1P34zyfxqZTSSHGELmbb3epQ3Sy3tym1QcqTkFvy6Vynj0/a9J0+XzhIVkZhb7sbge+K76SydbRopJkkCrhHCjP4ivL9ehaz1EtclZC4xHlsYwewrpwlS87o66NNTYnhq2updPeWGUg7si0HRseh9a9E0i/kuoVMiqs8YCrLLxtHf5RXJ6BpWo2yve8xLOy7YoF3H8PT611ZisLa5ubNpGjumAmHy5Zye2e1XiZRnJuO5FdJSsdVaXDTym3QB9o+aQLgD/wCvXKan/wASVp5TFcnz2KxrD08z3/nWrbKsFtby3E89pbwn5k37mkPqcdqwtV8RL/wklxbSbZ7NRHJGv8QOf4feuemtzkjF8ztsGmaks1qtuwLXigtKGH3T3BqLxcsevfD26sCAbqJgUGehH/1qdKq/aGuLIMsz/OXz8x+orltc1S6jv2i3oJZE2kIMBv8A69PC1XGtzQOmdJShaRX+GWgyx3BlupMJHkAZ+XNeqyxwyA2obDoA/wAvUVxGjNDFYRb/APV7vKlA4xx1+tbmnQRrrE8C3MpnnwE3HO5R61OIlKtVbkRJOnH3djL8VakbRRZJMGGcvk5/Cse0e7iiu2jnaOKRBgsuxMj1Peux1Dw5a295Ldu8ERZOLiZuC/49Kra3DL4gt7e2tDHJDHHh3zxn1rWEowWiFSe13oc8LuOzuFuhsnllIVEX5d5Pcegrrby5vNO0Oe71jy7YEbYIIfnL5GME9zWafBGnTW5kgSaEx4xKHJwfUZpk+nSw3FudVu7q6jhyYyQCoIHDYHNNSpnZUdKSXK9tzEtrhrPR54xHJFMsm5w3bPQe9VtYaKfw61jK5kjV8knqM1rajfWWoWayRXnnSeauLcjDEd+a5fVpgqCGEYiLncCOSaqCfNdaMFyyi7kd7DDbW9vFBMZU2jluo46VDGelVAeatQjpmtpt9TOMUlZGnb9RWrDg4znNZcHatOEkrjHPY1zsbL8Z249auRBcDnj1qjFll6c4q5CSABx+VIhlpVDyetPa2RpthTIZcc0xSew59RVpWJZW9KpMhoxzpcDiTG4MmRxUH9kFHWQOQG4ya6IqpkLgDDdcU+SAGHy+M4piOc/si48zaLjryPlpX0OYjd5wB6dK6Lb8yEcECnbhngZB7YouhbHO/wBizd7hM/7vWit7JHQUU7i1PlWiiivqjwApV60lOTrQNEm33JpQoHb86AacAT0BNRcss6beNYahBdR8NG4biu91KEN4htdUg5gvUBP+ycV51sI9K6/w/rLNpo0yViWR90XGePTNcuIj9tHbhZ2fKzuNGkkhYSfxcjNbV1qAgtmlfoB2rG0kjYFPXGSayvEN7cXmoJo9pgNIv7xx/CtcEY8zPY2VyxoviabTdefyQ0ltMcvGv8xXo0WrQXdu1zbyK3O3yz97PoT2rg7PRbbTrLCH58cu3U1kQ+JYNM16GOKQgs+JfT6kVhUw6m+aK1IqKK3Z6jpl4LoT4MiSK3z+Z1A9qwvEGsQ4NpBl2z8zDpUaXstxHcRtJICDkAjBYHnP0rDvsxArGN08hwqivKVJe11NYpWObn0W61bX5LtZDHFCAMqccd+ewrldTvI7O9uLaz+4p27h39a7/UtTj8M6NcRviSedPlOf4vb2ry21ga9vUjGS0jY4r6jCXnC8tkeNinyVLR3ZraiSPENvMP8AloI3/QVD4okE3iG5ZfUD9KtPE0/iiKEZKwkL07AVlXLG61eQnq8uP1rqjvc55LS3mWtZBSGyTPSLOK0ND1G4sPDOrLHKyRzqI2APDZrM1191+Ix0jQLzVgEQ+FCD1llBFJq8EmPTnb7EehXstlJdSpIyDyGVsHGc9qseGnKG8fOP3Y5/Gspcxac57ytj8BWno0ZWyYgZeWVUH0zRVS5WFDWaRoazZGx1eSIqFDqsigehFSxoxgVwrFUOSAOo70uvvJPqEBLZIQJ06Yrd0LXodOt2tJrWGWCQYckcn8a4Kk2oppXPXjFbGHaSfafEMT2Ec3loN4jk5JUdRXr9t4w068WWOV1tGRV2MwyCK8mkcWmqrc28+IjlAFOWCn0ro7TTV+xmeRvNCqJEHQlSecetc2LpxqpNkQjZu5H8QbtGntlimt5n2F/PVs5XstWPDVvZDR4Zhh558GZ26RgH9Sa5HxG8Ut9HFFAUUINip/Ex6k+9dc3hS603Q7Se9vUguJwCLRR90ds+9XOmoUFG5alrY7XTPO07T7pAFkjnuAVZiVJQ+vpVuJB50iogQs/7uTdvGOwzWT9pF/4dlS6nZzE6Jth4YY9ataKGKyZbdDA/lxjPAb+8T3rzJLdsTWjLgeS5kaKYSo7AqhBAXHuKsWflsfIty/mA7X3n8+KdqJ2zRqdqkc5b+tDvFcBBCvmSDk7ODildWJurEl68EPzSh1C4+VRuz7iqsl5LcQ79MCs+Cp3HIY4zTb2URxhjLhyjKsbHPPoaq2lhcpYSm1uVhihT/WAYwepGPWs7LlHGKSu2Zlhq99FlbtWE0jMjHbgj6E8VwniO6uptYIu0DzquCGH3B26d67pIdT1LahupJvL+ZyF4yK4jWWlufEUjh3VWcRyEtksRwa7sM43eh10I2d7na6X4gltdNtmfS5i6ooLcqp9DmrunXV1qWqO97brGrNkrHyzAdAD7f1qTS7m5h06Cyn8iW3C8q6c7ewrotEFiZg624gdRt8vOa4ZThzPlMa11dtGPrGraf9imHksj7wwEmd7t6AVwMaStrMFzcFka4lyAoyQB0r1rVLHTJL4SzQW7XGMxiRsZ968/TStRvbi4ma3aSRyTECNqqgPUVvQsr3MYVFy2Wheld7IG4nfbtlKbTwx/2hXJ+INXe/1CCIyI0QbKEIA341tarELe0YgXSkqJDE7ZSP1Iz1FcZKPtGrq/ACclfr6VvTowUnKI6cpS0kegatK9rFpNtFAPs0ibt45J45/GtXR7u2gF7rE7H90Nif7SjoAexrkJNQkm05bdpMPAcxknp9KmS8tJIWszebzIAzyKvzbvRh6e9YRp8xrUj7tjpLjVLXUZ4ftDx3Em75rcDKp6Aep96swpaxpdzT3JVA4aTau1V9FHrXPaZZ7ltdWhSKItL5JjU8n6+9dUtjJK++e7TyIySYI8EZ9656touyZNklYmsb6G5tWNvNKYkO0l12g/41Xlv4rhHhsmDXX+r+bjbn29Kti7s/sckvmpJCAQ2z0rjIobfVbi+u4rpbfcuLaIHmTHQ571NGm6l2GiILjS4obrznjRJkcq7IeMjqRWVrq24htSmTOchmz/AA9uP61poLo3EkczK6Rpg7egbvz61z99a/Z7jud3IbOePT8K66V1KzZs9lYpIPmq7AvIzUCL8wGKtxFUYd61kwNGBe3HFaMHBrPhZSeBitGFjxx+NYsRbjUq2e1XUGDlh9Kpo7MuMcetWl2lfekQy2nPQYFTx5BI7VWQkDnvVmNuOopEk6EZVSKmY56elQLlgMnmpQeOOtUJgSpFMzzkClbPYCmA8d6YgOM0UoIHGM0UAfK2z3pQg7mkLn1NJur6vU8DQf5a+tPVFBBqHdS7x6H86VmF0WtoU4yM0nQ9zUPmgYIHbmle4JjCCp5WVzIm3H0ArQ0S8gtdSR52yD8ufSsUMc8mpMjiiUE1YqFTldz2CC+VLXdAA/GRVfRLUr52p3LD7TOSc9lHpXH6FrhSB7eRiWKkD6V3FpqtjD4MmlDoblE2rGetebKnKLcT6CnWhKHOVL/UbjUbn+z7STEij5yP4R61U1jwfHa6Qt7aFpbiE72brv71g+Hru70/WU1KdG2O2JARwVPXNer2stvBfGzk2/ZLlN8LE8EHqKu3s9EcU5uo7s4vS/ELTTJM9wwSSPa4Xkow4H4VqxzxZWSaUySEdV6n6fWsLUdGh8O+JZWmVltpjmFwcBTnvR4s1K20uxW208D7VOmZJQeVU9vYmuSph1OolHqbQr8sHzdDlPEuoNq2sOS4EMZ2qOwFUI74WZC2QxJ3kIyT9KqJE0z/ADOFHcsaspNFbcW6+ZL03kdPoK9iMFGKiuh5UpuUuYv2tzJo7DUHcPfvnYrc7Qe5p2iKgvjq99Cs1vGxZlzt3H2rNS3eZzLcycdwDljUt1dPPDHbpiK3Xovc+5oa6DXdjNXuYdR1eaa0jdYnb5Fbk1f1uBbW1sbCOdJnVNzhP4WPaqECpbAOuTIeA2On0q3a2F3ckMieWO8rcUm4xt2Q4QlO/dianBZQWNlDBJI1yFzMhHAJra0Wzi+zWOZ1WVXLPGwIxxwc1FDpKx8tKXbucVdS0wR82RXHVxEXHlTO6jhZRlzMl1G0l+1xNOnyt0cchq6ay07TIrBRcxBSenmMFLfn2rlZP7SiUfZ9zhTuUHnBrA1H+2726L3guJT05HArnVH2qS5rJGtSpKH2TrNRvtF0fVIZLEJeSI2XTrGR3Fas+s6NeR281jI8JiUj7JIMBc9ga8+S2kRQGidT/u1t6JYSTxXUrQCWKMrlT356CtJUYKOr2IVSbldog1O5gm1tnhBZHkVg2MFSP4a6+7v2v7VbhldNhCGM5LDjg4Ncd9o+y68txHCot4p9yoR8oPpXq2o215fQR3zC1m+0RbUZMIfUjPrWeJaXKjaMtbspeGpYJLpg5IMgymeRn39zWtb6rZG7lt2dyysdw2bEznt+Fcrot6llfx5QPHDJ5gXP3R6E+tdjJZWGu2FxqPmtA+8qWVf4c8ZFefUST12Ca1NN9Usbt3Rot2xgiOWwvTrUUNxDBMzbgyRDJIAQLnp9TWZY6E2lapClwQ9rcH5FByCwH3jWne6YbzUxbSyCKLZuRVThz3yelElC25zpWdkUnWW+1BPsqP5Eg4zglfViRWlNDi8MEF0iwKo3K3RpOx9zRcz6da6aLSa2khG7Z8rYwfUkUGe3hiH2WAs7fIkrrnBP8dc7euhV29DWW2jtY4ktwvnD/XkDjBrw/U74nxncX8sKCZJ8LbFTggHHP4V63bC+nkkgedEeNMSDnEvoc15VpkdxdeP/AC9rS3RuGExyGXbnn9K7cFtJnRh42buz0GPVWvVjeIW9q0oBAn5zx/Djt9amltdQtIFnkuon3AAPAhPSo9C0m3kOr6eYw6pcFUZjkoMZGD25qyl9Lo1rLvWSSKIlXkHKkDvXDXi4y0QSaUnFHP3F9FJqkUup6hHN5Z3LbSRlBj61tW/ia3nn2ySW4hBJjcyDKZGMY9KwNcvdMvobPV4ZYpFST95bt98jpnB/lXJy6Uqah5cEkd093ITAUGBj0PofauyFLnjd6Mzai2jovF+uW0ssUdrOJ0iBUqvKkHrXGwzM12gVSrrwMrg496fcQSW9xh4nideDxjFMjJgnSYqxIJYF+9dNKKUOVDUEpXRoTTEOOMZFb+hQaXc3H2YyneRuNyqd/wC6R6Vx0t1JPK25slzyBxXe+FtBaG3jvHTYu4YLE4JP9Kc8NaF2azm7HR2Wix285VpWW3Vw6q4xubHWq8+nka1b20LErIrOyhseYff2rWv2jt78w314z2qJumQRnGPr2rDs7mKHV8aTcxSTDLKjvuj2HoMn+L2rzlB81+hzqfMmS3N5aXUb6dpluwaNWzuU7XPc5HSojpmk3sNhpdxeCxliUeXInDMzcn6VqWep6l9hnE0Fp50u5Y41TZID6Y7iuK1WxjbTmnmeWO8SRULH+AeuPQVtBJaCim73L5BttV1CB4nZVbargde2TWLrkOwRNxnkcdK6zwveHUdWvZhCtyphEUsmcE4HXFY/iTTorOwjRXU72LoAc4GemahxSqXOinUfws5SOrcRx6Gq6jB4FWIuvtVs0L8R5BNX4nyPc9qzYjnnPPar8R4GOvrWTEzQi+UcHrVqLqrbifWqSHpnn6VZichgcdetIll9cE5I5qdRggiqqMBjJqypzg+vagksK3OealA4BNQJ24NS5wKYhzkg4HPvURPvTt3rUTcZIHX1piHbvSio1IA6UUXCx8t0UUV9afOhRRRQAUYpakSk2NK41UPpTmOw8iph0qKf7wqU7stqyBJ3jkDodrDoanW5mkJkZ2J+tUx1FSp9005JDhKV7XN6w1K7lnjjaQEfd+Zcjmu5tLi4u/DzQRnfe6c2VB6sntXnmk/8fcf1FeheGv8AkYbv/r2P8q4aqs9DvpO6dzY1WKPXNCgkf/WvGCrEfxCvMNcJ3AvncOGz1BFeo2H/ACLy/wDXY/zrzPxT/wAhO5/36il8Vip/CzAETSJuWkSCUn5UY9uBUsH3GrrdL/48ovpXXUqOCMKVFVHqYNlp95tIMQVT3c4q2mhggmabvkBBWxL/AKylXoa4J4mXQ9GGEglrqQ29rFbqBHAp935qzteTG4il709etc0qknudcKcVshyR+1TLGw7EfhTou1Xl/wBSa5pSZqQx2hYbs5+lW0sQR95h9aqQ/wCsq8On4VlOUlsxiSWIRSVlViOxApkN9strq0t0H2m4dEQKOQO5qGX7prS8I/8AIfn/AOuC/wA62oNvcwrpOJwd/bxQ+IXSdW8lJdkiA8kjqa6yHTdUbS1VZmSyMuYYHGVQE8EntXOah/yPN5/18GvU7/8A5F68/wCvdP8A0Ku3EzaUTlVNWuYsvh690+xjnH2R4wxy8TZDE/w/Wrdjbakz7bQnyWALRl8H8fWq1r/yLq/9fy/yra07rD9E/nXn1JMtP3dTQjs9dC/6TbtMifdUvjbniug/sNpIQZt53Lgb3yV+laMH/H7ef7y/yqwf+PSL/gVZ8iZxTqtrQqjS7WW1SCRBIqjgEc1Quo/I3zxx/vo1zGgPUdDx6Vr2/wDx+f8AAB/KsDVv+Qov/Xu/86zkKndysYmoa3a6dbmJ7mKSJxk7ztaPcD39q868FaVcax4ila1uViFtljMpwz+9L4o+9J/u1c+HH/Iwzf8AXo9ehh48tFtHoQvBXR02gajBZxajaXDwvcQTEmRn/wBbmm3vjC4dha29rEA/y+WfmB9q4mT/AF8//XQ/zre0nv8A9c65KlNOV2dNSlH4hLiFLyPabKJLqMlvLtx90+rHoKTw1afaUmuIlDmOQYYjhW9q1dR/5Bl3/wBcB/Ks/wCHv/IOl/66mtJ39i2mc19bGtcTSjP2iGBivO51rnrz7Lrsqs7hVRSqMgwB+FdLrP3Jfxrj7D/j2X8f51zUbqLknsaR1ZXs/DNxcaiixP5y56YxmvQo9QisdPaJFkLR/u95jJVG7hR3+tZnhr/j5Wu+h/1En1rpWLnJ8sjCukYVvHa6ppRWW8uHtyNvz8bj7DqawtR8OTW5RLeL/RXfPlqPmJ9SfX2ro5/+QtZ/9cmrVg/4/I/+uZq41Otjni2tTyt/OsPEccqly8JIAL52Z9T6j0ra1ieS40wXpCedDlXYLzJx6etZF3/x9Sf9dW/nXQWv/It2f1m/kaUpXswhNymZnh5VspYo4yY7tkD5DcNnqp/xqz4ps7WTToZ7VovkJEiJJuK+9Zp/48pP+uCfzNVbf/kAzf8AXE/zq1BSTka395GOcjjvUsZ7Coj1qSP+lZM6i7FgHOauxjBzxis+LqPrWgnVvpWbAuxNk5/KrKPiqdv0FWf4GpJEyLqMd1WEbBBqpF0WrUX3j9Kq2pFyysoz1wam3571T/iNWU7U7EtjsjPFMY81MfvH6VE/WiwrkW5fWiopPvmigOY//9k="/>
          <p:cNvSpPr>
            <a:spLocks noChangeAspect="1" noChangeArrowheads="1"/>
          </p:cNvSpPr>
          <p:nvPr/>
        </p:nvSpPr>
        <p:spPr bwMode="auto">
          <a:xfrm>
            <a:off x="6248400" y="3581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2" name="AutoShape 12" descr="data:image/jpeg;base64,/9j/4AAQSkZJRgABAQAAAQABAAD/2wBDAAgGBgcGBQgHBwcJCQgKDBQNDAsLDBkSEw8UHRofHh0aHBwgJC4nICIsIxwcKDcpLDAxNDQ0Hyc5PTgyPC4zNDL/2wBDAQkJCQwLDBgNDRgyIRwhMjIyMjIyMjIyMjIyMjIyMjIyMjIyMjIyMjIyMjIyMjIyMjIyMjIyMjIyMjIyMjIyMjL/wAARCAE5AfQ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5/opwA70uE9aVx2EXORVt5dyBfQVCCg6VIYyCMCpkaxVloSR1qaerPnFVbS13Dc3ArUtXjt+F5rkrS0sjppQ6svJbkEZqwGjQYBz71Sa4eTG2hFYnJJria7nWvI0YZmD4UZJrWtlz8zHFZFopDAjqa1EbBANYTNomlG2zPPWmyYPTmoEJA3Hn0prynsOTWViyneDrjpWHcE81sXTHBH51kXDA9MYropmczPdMnJ4rPvI2Ubu1XpXw/rUUirKMSEgeld1N2PPq9iKO6VbUCIfP0rTsI3eMM55x1qiht7dQqJvNTtfNsCBdo9quTurJGEU202RzWYdnYZ61nyLhsDjFXzJKAdrE5qvIGxllGaINmsrPYjilZDg9KdK4cYHeod28+mKkaJsAgZ96tpXMrXGPHsj5qoFfeduavkb0Kkcim2+2OXLr07VSkTyWI4UJIDVYnkWNAFp8kkewui4NUmYEZPWpV5PUbVtESBROvTDVHs2kqafDIIxnrTWnUtyvFUr30E9dywHjWIBQSajJd5ARgDvT0eEr6VA2WclMgUktSmtD1v4feDLrW9NW/F2ttFuJt16/MONx9q4jWLW/0zxVf2WpMrXUUmGKdCOxFaXhLx7r2g6aNPsvLMKPkSSJnYD2qPUre91HxFLqF9L5styRJvIxu/CspqMbnUpTqJa7FnTZLgplVUgfwmrwhs7vKXMADE0yzESzGIZU46U6W1nafgHaDwRXnOWuh2RjpqU7vwxpJPUoTWTc+DY2Um2lz+NdHJKYHVLmIsOxxTFkH2kGJtqH1rSNeotmS6UHujhZfDd5Hu4BArOSB4bkK45Br0vUTElq5D5YjtXCyqrXmQc8110cRKafMc1WjGNrHb6Cc2ifhXfyALpSc/w1wnh9P9HQfSu8uE26eozxgV5lb4jrhscLdx+bqD56Vm3KRRFsda17kMl5IccZqubNZCWK9acXYpq5lLL+7yBzTYA8jHIrReyAGFFLHalOcVrzIi1iawt03jNdBElrGnzEZrCVxEpqnc3zLn58VFrsL2OqNzZr6Gom1C0TsK4abUm7SGqjai+erGrVBsn2p37axbL0AqM69COmK4i2vBOSj5B7HNRzXEiS+WRyfWq9gJ1TvT4kRV4FU5vEZJyBwehrko5JJoti9uC3rV6WFotNJYcovFL2SvYFNs1j4iyuDxRaXy3twWA+YVxbyzN0HFdB4c5JY9aqdFRjcI1G3Y7fSx+7kPtWTr3Fqv1ra0sfuZDWN4i5ijUetci+I36HM3PyW7H1FYC2hmcFAc+1dFdL+45HFQweXBFvwK7YTcVoYThdmZLLPbWpSdAyjofSo7aaG5h5GSKv3k0V5blUIPqKzLTS5EkJEmFreNnHXRmUrqWhpWtsVVnjUgn0qvdXUsLGOVfzqVFWBTuuBwfWp7m9s7uJQ8YZgPvAVn111LtoUI9T8tNoAop4azHSM0Vdo9iNTkaKWrFpZy3kvlwruNek3Y8tJt2IF4NXYX+fcw4FJc6fNZyASqBn0NIASeOlRJpo2gnHcuG5LcLwKtWgJzWfGMcVp2QPTtXLU0R1Q1ZejXH1qwgxx271EvrU6DA+tcUmdKLNu4LccVfQ4YelUIBySRgVcXGMA9axkaxLJlB57CmNLnJqBwTwvQdaazYXmpsXcguJcgg1lzuNxAqxctyeaoOQMnNdFOJjNleTG/PpUJBduTgetOlk5OKreac4NdcU7HJNIviFCuI+vqage2kjGTzmrFk6MQGard/G77FiUbMcmhX5rESaSMpZyowBzUE0rbvrVl7KVTu7UCON0+YfMKvRMhe8igx9OtXbZyMA8ipIrdHI45qwYIi4RMgnjIpSkmLZFSQkuSq8Co4vmYsa2ZNFnigDkblbpT4tAY7MdTyan2sUWqU3uc/IZJWIVcD1qMwYXk8+ldfc6DIkQKJwPTvWHcaZcAn9y3HtVQrJkzpOOxjxr8+O1SPH1IxgUrwyqzcYI7VWd5QdprdamTHRKXfHFa1rZzTfKoBqvpVg91IDtOwda3/sbQRtPESNgzjNYVZ62R0UqbepJo+kwiWJ7nUBHht7QRxGRiAecjtmuvuU0u402ZoJrwMrgxCWLaoz1H0rE8NaVqN+Y5ozGEuMlmyOF7mujn01bCQ2Ut3E0ciFw78Fff61z1pux6lHCQuvMgs/DE822SKUc8gE1pL4X1P/AJ7rTHuTo6weXN5kUi7kk7NUg8VOO9ee22OpFQlZDrjw3eSRbWKlh3rPk8I3sndR9KvjxSxODipl8SgjkileSIuYb+D70xmNiCD3zXO6t4LuNKX7SzAiu/HiNCeTXPeKdeM9p5QwQeK2pzmnZESimtSroWBAhNdRcX8ctske/BFcZp5mezDQg5x0qpcatcQSFJVZT70ODlIFJJHXmG3Yks4yaDFbKvDiuIfXZSODj8aYdamPV6pUZC9pE7KX7Mik5yazJ51Y4TFc42qSN1kqaC+3MMkk1Xsmtxc6ZryHEfNZNym7JbpV3zvM5Y4UVRuH89iF4Qd6Ig9jMeaJHxtzTDcA/diqyVt0ySc4q7BLbCMYiQn1IzW90lsZ2MiN2FwpKEK3B4rQuYBPAu4Hcp4OO1W/tSKeEHXstaemTfa5hA1q7humBSlUtqCh0G6ZpbGBJNvB4A9auamsCwmDGSMKwqbfLpsaIH+VgcK3as6a78xmiRM7jlnNc925XN0kkc/NCsU8wUYXsK0vD/Bb61VulM88piGecYFamh6fOi5K4HU1rOV4mUV7x2WlgfZZD7Via+ciIe9bunACyeuf184khFca+I6HsY+oR/6Dkdc1TSINZncO1XNTkWHTwWNQ2MsN5aGJmAJGAa6Y3tczdrnKyQZYiOUrk9M0n2O6UjMpK+xqzqujXNo5eIlk7Yqna3VzvETEkdOa9GLvG8WcclaVmjoLSGxe0IkGZMVXthGsjR7QCp6HuKXT9sdwvmkAE81a8XRWsMcU1u4WQgdDXMrufL3N3pHmFF3aRja0KkjvRXGGa4zyzUVv9Vfc5/rK7FbtXS+G48RvJ3Y4/CuceN0OGUj610ekXkVtp7bh8wBxXRXvyaHPQ+LUoX8xuLyY9l6VWj7U+HmO4mYdePzqNcE8UrWVi763LC9cnpW5pEUc7qm0nPcVgMpaMgGtHQ7uW1uA2wnHT0rGrG8dDSD1Ormgs7QFJ1Ib2qu8cWwSxPuQ9/Sq9xdPeT+ZIc56ioNMfEF4p5jD/L7Vxcj5WzqvZmlEcD2FP85MZzg1RSVsYHOatw2jS43DArJq25omSmcLHgYJqqzzOcdBWktqiDnk1FKAB0xUpobuZE0Z71Rl71o3L1mynJropmMinIKrMPWrcg9qhEZJrri9DFoiEqr2INaMOpYRVClh6mtXw74Ul1K4WWeIiDjk969Vl8I6Ja6GVigiMpXtyc1E6kLiVCTPGkuzcE7sDFV5rdzuMY59atarpdzpF0fOQqrsdgxjiqn2zcNi5LnsKcY9US4WVieyjkA5AzWvDp7MhkRcnNS+G9Ne43yTqQewNdDBDHHG8G35qwqVbNpGlOgrXZAts62kXmHIParKIFuMAcBeKduLqICuMd6eYsSD6VytnSkkMknCkDHenCOKdGGBuIqtcJlwM1EshgfAySaaGzC1Hw9NA5kLKVY5z6Vzt3arFJhTnsa9GkKXEYjk5JrnNc0IxL5kALd8CuqlVd7M5Z0lujIihm0+3RjKFjk/MV02kXOkSyw2rsXD/wCsyeo9K4y6kuHRYnLbl42ntVzTbZoT5jj5u2a0nFNczZvhaFSrLlgtD3DUtO0ddFjm0x4bR0jIj8s9MDIzn36151HBrusQR3EnlIy5+aZiTKAeijtWYb27eIRG4cxjoueKc15fOQTdSkAYHOMCsVU8j26WVVo2tI6A6NqMkSiRQdvSONshQfSqDQLGxV3YMDgg1RhubuJlZLiVWU5B3U65lmu5jNM5ZyME1z2dzoeUSk7tl5YkJ/1lOMSjpIazUkli6ZI9DVyC5Mik7QSOopNM4cTltSjruh5RVH+uOaztStmMYkL5FaUirKAQuKg1QBbJRiiL1POlGyL+g8Rxe9a3iXQob22V40AkA6gVl6Gv7uH6iusviREB7VnOTjK6HFXVjyG4tkt5WjfOQcGq5EQ6Vv6jp/2i6mcDJ3VmCzRWKnqO1dsKicTCUGil5kYGNpzU0Nyq8BOanEEQGSKT90OFUVXMmTytEsbSzdeF9KnlhaS2OzhhVDzpxMAiYrTtXkmLK0e0jrjvUSTWppGzMu2tVEbMzYccgnpmpVa44wI1BGa1Hht/srMeH9Kwr6AhPNj+6BzzxVwlzuzJmrK5YLy4y00a/SpbbUGtplkjvmV1bkj0rnmtJnGSxOfQ0+3tZo5Vx1Y4wa2dONtzFVHfY7X+0hLdOXRpjGm+Neof61ZCx3tsJ8PFLIckYwqD0FZXmTWE8Em9GMKgEAfeTvXQRX1u9j5tuEneRsxqvYe9cdRcqujri77iWWmW0cRbKhR8zSNT49TiuCYbMfuVOC/d/wD61Zklpe3UTrcMIIGOdoOMmrmnaZDZR8yMwrN2a1eo766HT2PNg5rnteOZ4R7V0lko/s5towD2rmNbJ+2xr7VjH4i3sYGvZaxC+lczbXcttIDzgV0+to7QoFGaw1EZfyXT5vWvRotclmctRPmujUh1AXcezIJx0NYtxZ3KyuyLg57VLFp8plLwMVq3dfbLe23n5sdauNov3RNcy94yYWuvO2spJqe6SSfCTkgqOM1C2oyxSLIVH5VqR6ja38X7xQJAO1XLmVpWIjZ6XMgWyEcSDiin3EERmJjbCmitObzI5TrbXwNca1CJxwi5PA61zGp6JdabeTQ4+ROfwr17wf4gg0/w95V2yo6EqQa8+8XTXa6o1/5ZFrdcLkccVlTnLYqUVa5yzW7x6crf7WTVYDnIrW1F2ksUwNqL1A9azIxuPNbxldXZjKNnYkTOa0bTIXis9SF4ar9pIApPas6mxpCxYlmaNPl5Y8Ae9aEEBt7KOA/fb53PvUVrbgH7XcLjH+rQ9/epwxdyzdSa5ZtJWRutdSzbwqCDjNacXC8VQh61ej4HNc0jVDmzVO4fGatPIAKzriVdxqY7lMz7gk1RZWJ6Vfl9eKrMcniumDsZOJXMQA5qHowHqassCTzVd+GreJLR9B6Na2cfg6KQqqv5QPHXpWF4K+0S6tdSX+/yQx8vf6VnfDm7u9ZYWty/+jxYwPWvS9fsLa00WWSILGyoSCOKxs9iuZLQ8h+L01u97aCArxnIFcFoSr/aBkdQQvrVfVtRur3UZGuZGfDEKT6U3Tr1LeUq/Aaurkap2Rhdc92ejWTlnDRADPWr7Wxgk8xud3WsLSLkFFKMCvrXRrmQMJG4xxXmTujsikyF4wbpNnUikO77SykHFXEK+fHtXoKCpZ2Zl78VlzF8pnXERDjb261RuQ4cOV+XtWxMu9OOCaoTko4VhkLTjLUHHQoxS5mBPauoTR5pNPF1sLKRkjHaqGh6P/amogFMQod0jf0r0WLEWI1UBMYK9selRWrqFrkKJ4PqYgk1GV4osYOBkY/Sq4DV6/4j8IWGqwPdQ7be4UZDgcY9/WvJG+SV0JBKkjI711QqKpG6PpMvnSlC0VYRVPHNOxnvTfMAxR5gAqtT1E4oeBTgKi80EdqUSilZlqcScDtSruQkqxHuKr+eQ2KeJuOlKxXNTkrMtx3ckf3vnX9adqM6T2qlO3BHpVPzQe1BO5TxxRbU83FZbSrK8NGdNoK5SED1FdZdjK4x/DXn2nas1kyZj3op6Dit9vF1tNgtBIoxjjmsJxbeh408trw6GXnF7OCBwTWJfkLMXRO/Na5lWR5pY2yCc1mm7iIbcoLA1rTR59SLWkh9pDDe2pIChu4ons4bbDArzVKWeLfmJjGe+OlUZvtVxLgP09K2UG3uYuVjZjtlnbch7cVPbRrbyOXYdOlYqzy6ZFlmJJrRjVby0Fx5vzdwDzUyi9+hUWV53QzuCx2k5qlI7LcRxhle3kPBPT6GtAeS0i4HHQmsi+e40++ktiiFXO9T2/Ct6SvoZ1Hpc2/ItwgKqOOo61Zt7zSjp7QyxbpllGCV5A71zDXt1gBX21NaahdROCXRm7AgHNHsnYSmrmlqE8NvmQQhhJJiIMeQKs2F3DBDhRtJ6hTgVQuke/uIGlbBwSAo4FKbeFH2YLbOAc1MkuWxSbudBHfxxDfPgqBwWbNW7a+juyWg+6PbrXG3OfLIzwOgro/Da/6DzWM4JRuVGV3Y7azBOmE965TWznUU9QK6q2O3ThXJa2carz6VzQXvGz2KV2N0sAwOeKy7vTJIryScqdg9qu30/wC8hVTzmrZuftGny27/AHzwCa6YycTNpM5KbUvsuVj5qzBeNc2xR+QwqtqGjTW7+YRlD396ZYzBGMbfeHSuxxi43Rz3kpWZDeQEuEPGBxUVjbPvOM4Nb6xRShd65q2lrDBscLhDxmp9tZco/ZXdzm2iYsdo4BxRV0FYXkR8Ahz1oquZisjS85NUluZuUiE5YKD2zXTeM9Rsjo2k2Gxcj58+1csdOk0K4jhdw8Vyu4eo9RVnxDayvLBOVP2MIFDEZAqbJS8gu2jA1SVTHIyjCucKPaskOAvFausTRtaKigHaQAwrCXniuqkvcOeo/eLMaNKwA5rp7DS1tYvtF390cqn941W8P2CO5nm4iiGWJ7mrF1ftf3LEcRKcKPauerNt2RpTjZXY952nk3N07AdqljxUCAKtSBs8dq5WdCRdjk29Kk+0P0AFV4xnANW0gCuM1kzVIaSX45qrcLjtWgCqhiBVGdic+9ERsoNkg1WYY+tWWPaq8hya6ImbI+ajK7pFz0JqQ8VEzYYH3FaxIke++GdAh0nw/FewHDsgY+9R6frU/i26msXXy4Yzhj61W8KeIjr+lRaZag7kQK5x0FdAvh5PDVpLdWw5wWf3rF7jvbc8e+Kmh2ui6haJbqBvBJwK81kOGrsvG/iVvEWqKcHbDlRmuOl+9XfRvyq5zVVqb/hvUXWfyHbg9K9DjuljtgWyzY5rx+1lMVyjr1BFezabY/arCGRxwyg1xY2CTUjpw0rqxXj1R9w/d4xXWafb297pX2kN+NctfNY6YSZeuOmKksfEovLBLKCRIYom3Mcc49K86UXJXijqi9eU1b21EUhOegrCvJYowTIcAUX/AIshMm2JTKo/jPGa5S91V72cl2wueFHQVpSpSe53wwbbvPRHrPhi5t4PDQu0yQQzt6kiuYtfFF7qGueZcXDx2MZO5IjggYyMUuhtNc/De4jgb50kdT7A1jQ6VLBHDFNCVY/M80uVAjI7etaRpRUm2ebVXLJxR3Gj6qfEGjXsEzYkjLIzRnkjsfrXksytHdSw5zscjNev+A9GFtpsrMPkuHJQnuOgNeZ6ppM6+Ib63gheTbMQAqk8U6XKm+U9DLp2lytmSUYnNO/hwRW/b+EdamB22LqAM5Y4q9Y/D7WryEyOiW/OAsh5Na6nsSrUYbyOQHJxjmn7AenWu1g+GWtPMiuYVU9WyTiuksvhGgUNeXZLdwowKLMxePw9Ne9I8pEXGe9O2nFezR/CvSliYPO5JHXfyKgj+FOmg5e/YnPHzClysSzjCLqePiM5qVeG2kc17Qnw00aMLiQOynPLipdT+H2n31oywRxRTAfK64z+NV7O63COdYZSVjxZY8nFNZdvHevTX+Fs/lqVu8uB83HGa5jXvB9/ocAnlAkizhmUfd+tZuNj0aWZYWr7sZamBZhtkv0rIkfyp2V1wc8ZroLRMQyN+IrDvt11JvCY2t19adPVu58xmjTrPlH7Y3QSYGaRyouY2izjIzUDOEBL5GB09a0NMuV2kiNMD7xIzxVtNK55yepPrNvHJFEyAE45FYsUTRbtrsnsK6USwXUixtw4O0j+tVrrTMK0g6A4yKmM3FWY2r6mVaHazKxyW9e1Q6vbSXMK8gyRdD3xUm/y34Gcdqhnu0uZVjI28YJraF1LmRErWsZIimIHfNXrHTZZZhukKe4Ga04LVGC4bIHpWvbLDAu4oB7mqnXtojONLW5G1tDBFG32kSEd8YrNZ8yuf9qrupY+zhEkDt229qoJGx42896wWqubkFycoav2mrfYbIRIPm/i9apyoxG1RliMisy63xor55YHHPI9jW0IcyszKUrand2GpecqnzGI6Yz96m6tAXt0uM/OD684ritG1GWO7VNwXngn+E+1eiIfteiXGRGhCBsHliawrU/ZyNac+dHKXQP2iByeM1dWaIySJkcjINVdSjH2ZCTjHQilt7DZZi4ZyxPvRo43HrckvLpZ9OMWM5/PNcw9tN56tGpJWtYxmN3CkYPPWpbacRzKxUE961hLkWhEkpblWO+8plEilSOCKuNqAubZoI1yT0NXZ4rO4G91APfFZ80kFsT9nXJqbxl01HZrqVnaFyDOMSAYNFV5fNmk3+X1orZepldnXeM0H/CRRyQqWtomwSOgzXpRtNMn8DTDYjA25YZ9cVn22g2tz4NuWkw1w0RYk9c15dca9rMdi9lA7fZ1jIJHalFczQm7HLaneCeNEWMIFJGB3qhGxDAjmnzHMKZ685qfTYPMu49w+UfMfwrvVoxON3lM3RdGLSo7fG1m5emwMpT5RVG5uDPMxxgdhVm0GVrilGyudcXqXUJI9anjpiDAxirCKM89a5ZM3RYt15HtVzB27j3qtEOPrUwJ3ewrFmqEmO1QAapStn2q5cAbMnqaouCRtqogyjISSTUXH41akXsKrFcc1vFmbIyMmo/LMkqoOrEKKe7gdKZA/wDptuSeBIv861imRJnufgPQpPDdmLiVeJACTXUazrMWpWMtnZOJJnUr8vaoWv4JfDkUMTB5GjCqB64rH8I6LceH5Lie/wAkyksCe1Y3dxJJ6s8S8WeHJfD+oospJM2W5rlZvvV6f8V7+31PXoDbsG8tMNjtXmVwMSEV3UZXSuZVdyJThgR2r1fwn4otJNLSG5kxKnGK8nrS0Wd4b5dvfgijE0lUhqKjNwkelancW+o3TOAMYwAa5svHavOIONx259q1YIDKjENl2HABrI/s+4iFyZMlkO/8K82mktD1MO17WLkUpDuPBpvlA89aGYEY9eldV4d8Nm5QXV98sPVUPf3NbX5Ue3VqwjrI6r4aQOuh3KyJ+7aUFc/xAjmujufDunXEyT3RkYR4Cxu/y49MelZcUy2irDZOFXZtYAd+2KleRERmu7hVUfe8yTGfpXmVpt1LxZ4dVqcnI3f7UsbMhBKNycBIxmn2Umm+Uz+UwmkfLFY/mP1rlp/GHhbSx+9u0kcdFgXcwNUz8VI8bdM0Se4bPDSfKKuhTqrWxg7v4T0qMM3EVkR6GQ8VKsd23zGOGP1wMk15X/wm/jjVhtt4bbT4843EZIrD1TWtaWX7PP4hvruc9Y7UcL9TXVyTfUzdOf2j2yQSxj97eeXntwBWbPqmmwF/tGqRKV67pxzXi9rofiPUJRLJFezQsf8AlpKR/Wu00/wDZzRo9zZlJP4lc5rOVJ9ZGkaXVnRS+NPC1qQ0mpxkk9Fy1Rn4leDImObncOv+rNVD8P8ASvLwttGD9Kzb74eWTxMEhQNjsKcYU1vcJUIvY2v+Fq+ChhfPb6mM0n/C1PBDk/6Y6Hp9w157c/DlJdQSHeI7dQN7dyT0ArmfGHgeTw/bC7i3eWr7JFY5256H6GumnRozdrs5qtCcFzHu1v468J3gDW2tqp7B2K/zq491banBJHHdQ3lu64ZAwbIr5StwM8gVvaUbuGYTWtxLBt6urECirg1HWMrGuHTkuZnoetaFNopmcANas2EI6qOwNcNcagkKsigHJ64rq7vxHe3fhua3v5BK648uU/eP1rgZFknJAHGetZYeD15zStJkV7fmbgDjpmtO2le2tRLtCnZxu6ODWVdWphKRg5JGa0rdDPHAsm4xp94djXbPlUUc0Obm1KsN7eQbpnic28h+9iuhtdYSe3GWzuxnB+6alvo1uLZGjASNRjb2rNg8PG5SRrSXZKOQP4WrByp1N9DRRlHbU0JIEk3/ACDJ56VmXUBgKMEUNuxg9DVeG/urS6ENwCsiHGDWhqbb7CN9uUMuc9wfakoyhKzG2mie08tWO6PY56jHFdBYC3dH3R/u2UhiRya561HmoPLlY49RzWzZxutrK6ku20ggdq56m5pHYxg3mT7AuArEEe3rVo2zFlDHBIyjD+IVDawt5wkJ4Iwre3oagvL8pI20nBGAg/hq99ETtuNv5re1iddoYMeoPKmsqx0u7165z/q4c/NJj+VRTKzne5/Cuz0MBbGLAwK3c/ZQutzNLndmM8Q+E7PTfDFvdWUZ86BwZHPVgetWvDziayljc7g0ZwAO/ua6y4iSbTY4pQCjjaw9jXFaJAlj4ilsJJDhW2oueqnvXP7R1INPdGvKovQq3oiMAjcZOeKzZJZreExI/H93Ga0tat1XU2hLYwxwaozlin3BvTjFVDYJMy3eXOScA+lPQMGyM4IqWW3nY7im0VGswgxvAIB5Fb7rQy9SKSSRztVz9KnieMAbvvjrVS9MP2kTxHap649aa0guXBUdBzV8iaJUtS+ZGz8gGPc0VT3bQBiip5A5j0TxJ4lm0G/bSomXy5MruJ6Cs7wTNpdzFqkOozRq+DsLHr9K6+XwBB4n8PyXNyw+2Om9H9DXhF1HdaRqUtux2ywuVP4VrTpqcbLcxqVHB67F+XQr25klNrbO8SSHkDtmnR2F3awzSSQOhI2gkVLYeKtYtI5EguAok+8NtOm8R6ncoUmkVs9flrR8+zM1KF7lBEI6jmtC1GOBVFNzHJ5rQtmwAKxqbHRBF9Adue9TJjIBqFGzx0qRGwea5GdCLkR59QKsIA3sarR4I4qQvgEjrWTNEOuR8uD0HeqjDC1M7l02nr61UdyvFEUDZFOQPlHU1Tl+UYzmpZmOc1UcE966YIxkyI81G6tkFeueKnC/LUlqVF3AGHAkXP51snYzep7D8LLe5CGXUGY9PLDdq9D8VPENCuAgy5Q7QOuaofZYIPDcctuAriIMpHris3wnJd6osz6mSwUkIG6EVhcdlJ83Y+fbu2ure8lW7Vg7EkbvSsO5/wBaa9U+LEUMPiWJYVAXys8V5Xc/6012UXczmQ4qW0LC6TYcHNRUIxWQEdQa3eqMdmek6HP5MWJlzL2rX8Pr/aHiGRZUG1htKnoRXK6PfSSxKAAWHrXV+EGd9beSQY968eceVtnoRlorFXXvC0ejeJ41Q7rJv3ig9V9qt3uuQ2VuXupBFHjiNepp/jq9kg1qWTqI4h5YPQ15Pd3U99cGW4kLOfXt9KulSdf4noa1q7su51N/8Qr1tyafCluh43n5mP8AhXLXeo31+5e5uZZWJ/iY1GsJPapUgz2ruhTp017qOf2dSpub+jeFbmaBLsXCIx5CMM13OmySWieVdQopIxvQcGuSg1e7trC2S3i3uFJ59u1dFoms3Ooxo00SeU77CuMHpyfwrjrc8tXsddKMKb5VudOlk01qXVv3RHNZkdxZacWPyQR5+Z8cmtjw/KXtZITlkLEDntWJregtNclhHuiIKlT0wa5IvWx0yjpc6PTfEFg6KbeXciEAt2FdFBeJMNyuCK4LwzpEWk2UlqdzrI4dw4zuI6flXV2sZdhsTCjpVTai/ddyFG6946OAmSMk1WuvlTGOScZqW2V0j54qK9QmLNNv3TmS94wdbaG0mtQ1u8qmTO5D9wjoTXN/ECdbjwle3Dr8skarz/eB4rqdTM9zc2ltbJlipaQsPlx/jXI+Phu0Gz0wEGS4uAcZ6hfvH6ciqoL30zSrZ0rdTyPRdKu7+5RLe2eQk8EjivQbTwnJa27yX8o3gZEadBV/RzHZvCHKoi9Qtat7fW00cqxyAlhxVV685uy2OWlBQVjz7UGzC47Dj6VgLIoOBLtOeldfLpkyxmSRVKZ55rDurGytrxZZGHB5UetaUJK1mKone6KttYy31xJIQ2EXhuwFayRpBohcLlhUmm6iZtPubaKEC4YH5SPvL7U+1lW60xrbyyj9Mn1oqSk99hQSMe6uLmTTT5QO0elWvCmovbxSGVS/sa0oY1stOeGQBwR19TUUMKQxqiKB3wKTnFwcUhpO/NcZc28d7N5skQznj2q3Hbq6JG6gon3Qe1QSSmPOIycDNIt7Msiqm0hk38DOPas/eaHoaUVnGpO1ACfSrCQiMHZkeuDVCG8keNW+0IGLcgr0HrTW1CaOVA0yhXbAcjj8aycWy7o0UgjAx5Yx6Yqvd6FBd5dAY5cYBHSmx30xdyFSaNe6nBPuK2bK4jnU7QQw6qeopXlHUNGed6lZzWU3lTLhgfzrqtFBFjHW/d6PaavEnnx7jGeCOtNi0mG2QRx7gB0rSdZSikRGNnc2JObW3Fec63M9v4l81ByWxn0Nds8dyVUCcgL0FcmYVuNXu2nG9ojlVbgmootJtlz12H6raDV7ZZ4223Kc+mTXObrmG+SGf5SSN2a1rqHUIbxrhSEDjIQc8VFBdreSrBfWwEgOd9dUXp3Rk9yrr9vcx+W0UnyMO1UNJiSXzYrlzuI4JNdKEinXBjYoOAO1H2S1X7tsOO9CrJR5ROF5XOWurBUK/NnBp8FvtA8sjPoa6gxxn/lgh+opBHGelug+gp+2drMORXOe+yMerrRXQ/Z07xJRS9qHKdu/i9tDlGjsCZWOxcV578T/AA8dOvbTUSebxcuPeu51nw9NPpFz4i2j7REvmJntXjeo63qOtXKS387zbOFB6L9K66Ce6OWs1azFtrRyA+wkUkq7ZemK07W2CzLE0hUEZzmrmp6ZFBaLOsyyE9R3ocnzEQSMNCRV2A5FUgOcVft8BcVnUOiDLKOelWFB69aqx/fxV+NQcdq5ZG6ZIhbGADU6IzdakgRcVKDjisWzREDoF5xVCQjcRV6U7s9az2/1vtTiNoryjjpVSTHStGdcjI6VmyDmuimYzVhnQcVGZNrhh1BzT+SMU+KDzp4oz0dwv5mtloZs90+HWpXPiPT1juflihwv+9XYeIYF0jR57m1Co0aFsCsTw/pC+FtDSeM/JsDMB9KsR6onjKylhgBWHlWJ71ldA7t3T0PnjVtbutd1F7q5+8MqAOwrnLjmQ13vjnQ4NB182sPAKbiK4K4P7w110rN6EzITQB81LSL96ugxZraVcyxThUkx7GvQvCUswu2LMCDXlkMphnV/Q113hq787Vtylgh7ZrjxFK+qOmg7ux2niy3GpahbwsRGzjbvrFm+GOsBS8Vql3HjIaJufyqy0zS+KY0LEquMAmvZdEOIR9K8/wBpKk7I3qKx8+S+Erm1Yi4sLyE+hXpUlp4fiLHzYrkY79AK9/1WQ+U/Ncjq7E2eM9Kl4qb0NIbHC/2VaJJFBbSeYijccNnB9K1UsxawsyjnbxVG1t1srySRBiOQ5Psa6KCMToRjORxQ5N9TrpWauy14WGy1BK5Nb1ykDYLYAbg1zel6zHYW727w5uI87UPG8+ma0I759Rs3ju7FrK56gBtysPUGpt1KerHJatHchUO5M1uROUGduMVh2E7xXAilyT2J7iuiiQMKRM9NyaK6ZyFIqy6eZFyKrxwheatqflxWsb2szjnZPQyJ1kSVVjIUEHJPYV4N448RnUfFzm2nMltZgxRFeB7mvoO8AJK46ivmFre3bWbq2mDCT7QwB7EZ6V04WKXM2Y4mbaikJ/bFwP8Alo3505dbuQf9Yfzqzqmjw2sTyxZwCowT6is5LOP727gdR3zXQo02r2Od86NIa7JNC0E8j+W3PB6Gl+2wTMpm2ybf4sYJqlBZRTFkBKy/wg9DSi1TaTjBBqXGC2KTl1OkEcM0iXEDPDIcfdPFTNG9k+3GS3Oais1T91x6d6PFhFvZmSJnV1KrkHpXIk5z5bmt7RuJczMzRoQQC/cVp6dbLc3YjY4+Un8q5GKTMcBRmeQAM5J4FdZp8/lyRTpz60VYciHB82pAkwnuYkk/cwqSDIBndVS9a3s77zLbLKOh7EH1rchtrWCGZmMm3dldvO1T1FYV4EW8kSyEjhxgZHBqYO7LexdgSxi0qRzMDcE5UN2FUtPEdzNJLcsI4VHyg/xH2qxdWbJaRrJED5a5xms+SS3juYkjLPCSCyEVUbO9hPQtsQc5TY+dpIPFamlQvHdxuXJEiEHn06VBcTjUZALKLyQnfGD9K2LCFolVpsbwNoA6AVlJ2RSRtRyJb2krtjhc8+tY7ayN/AjP/AqyfFWp7bE2UbfPOfmA7LXD280ulXJuEQOvRkcZGK0pYfnje+plOo0z1lbxXBV12MOTzVCWG2mmeV9uVQkHHU0tkyvIDtADRKwFOc7J42GAQwrna5WarU5w6mxOPszbjxkg5qhNd5kJNuc9+K7bUkd9QhiQjIBfgdzWfcukchAOXDfOzDj8K0jUXYTic+ur3KQmNbU4PQ7elV21e65BhIP0roJ7kKq7VJJ44qtsa46H8j0rRSj2Iafcw31uaM7XjAJ5GRUZ1e6cZRCR9Kt3loJpmLnpFlfrVGJwiEMcba6EoWukR7w06hfMc7Goq4RBKquG6jnBoovHsK3meuTeJrSLRJdJuGUSuhi2d68R8QeGtT0BxJcQFbaZv3b44rd8T6vHZeM4bx4t4UiRlz1zVnxz4xn8U6dZ20FqYLSIbmJ5JNdFK8bX2Zz1VzLTc41EmYKVYtSzSzHEbkj2zWjYWieUN0xGeelZ96yCYkNnHercoyehhCnJO8iNTjGTVqOQ4wKz95c8DitC3XCis6isjpi+hchBrStzlfeqEJqyuQeO9cczeBoK/oamXOQc1ViXNTbypweRWDRurMSVTg4zVEId2TWmWG3GKpyjnimmU0VJzxtFUnXB5q7KOc1VcDv1reBnJEOBninxSCC5ikYcI4J/A0AY5poQyyJGo+ZyAK1RDR9DaRrMXijRY7W0OQUCufTir1tYQeDdMkccQj5iT2rG+HWlyeHNOxcrjzCG3Guj8VyDVtFuLS1wzyJt45xUWRm781ktD5+8ba7F4g8QS3cHMYXaD61ws/Mpro9X0ibQ7+Szn+8Bmubl5lauuiuxnPsMpB96loX71bmbEP3q6bwiD9trmj96un8IHbe5IyKzrP3Dowq/eHVWuW8UpXtWkL+5HHavFbN9/ilTjHIr23Sz+4H0rxK3xHXV3ZW1Q4R65TWF3W4FdTqn3WNc1rBKWoOAcVz9Rx2MPbAtsyuhJIx0qPTboxI8TcMnrVjT5WumPmQ7dvc1T1ZVjnEkPBKlSB69jWsHrY3hKzMfU9fsrHUFE2ZZM5KrzitGx8bF5YkktJHhAwMKciuPi0+eCXzJoW+0MxLO4yR6V1OmJc3Mw2zKrAdOB+NdkowSsjWmpT1bsdLb+JdJ1CWOOOQx3GcKsgxn2rprG6EgwDyOCK5Sfw2t6g864Ut1ygGc/WtDSYpNPlKS+dIOgkPIrlk4rYbT2Z2sJBQZNJJKF4FZltfB3Krnj1FPkdpTgUe0utDl9lrqSM/mHPvXzp4igax8Yao0cZcRTs2QM7frXuWv6/aeGtKa8uWBKAiOPPMj9hXk+hWs19qV/fajbuXuh5nmA/KA3r6g/wBK7cM+SLnLY566Umoozrm4+26St0qfxK7J9ODWVcSxm5jnC4XcCy+lXo0DPdRQKxiy2z5ugBqncQPGqs64VhwexraOjJrU3GxLKWhummiIaNuQaiD7nCr35aoI0IgLjIUHHWprfAOaJKxitzfs8kx49qm8TKJLFg3d0zUdkMOmfUUnih9tix/6arzXNC7qKxq/hMmRPsmnDZGNznAb2qzol48ZeJwWjRtpc9jVtoor3Q45dvzJgkioNAhLz3lvkY8zcQe4NatpwdxWs1Y6i1ccg9HUrWe9mttDHKsriZJMMMZwPUVJbv5ErQSfKVOVz3FaS7XHQGuLY2uYk0lzM0ssu8oTtQuuM1UaFFtiEgbz+8hHA9q6K7tDdBFLsFzkj1ojtYol2hePempg0UtHhkitt8o+Y8A+tS6pq8OlW4eTLO/3FHc1akYKvoBXN3o/t7X7W1t2zFAQXcdBV04qcry2Ik7Ky3KN5baiEXVL6Pasr4x/dFOvbON7EMATvUnArrfFNmsPh1t7jgjaDWB5LHTInJwMHJH0rZVLpSQuXozeszslRfS3SpZhmSP/AHx/OoYD/pQx2gWrDjMsX++v865JvVsuK0LmtA2l/a3QHysvlt6A9RVEW/mXzXAaN4Wbeefun0IrodSjSXMUyb0YciuWu7P7FIuGLQSnaGPVT6Gog7lNPcjZYZNQk4BiZhjHr3xULTRyXzSQRBQAVCr39z6VcW2W1AIJdyOWP9KYQIgxwFz1IFWmKxgX0DyzW+w8lDms65smRW3ZDCugnhAa3GdrMmc+lZGovM6bQAxBxkV1U5O6Rk0rXM1UcKApBFFM+zTHkN+VFdNjOyKut3VzrGrzXckZUHhRjsOlX9OaTAjdMx4xg9quPEpAbcoz0FC2zI3zcZ9DTnUurGUIa3LqWSRJsZjhh8u2svUdOi2hkU571ovNLbKFySPWqTThskk89q548ydzZuNrMxHgMMgXsavwKCoFPk8tuGH406JQoODW85XRlFJMljXacVbXpVZSDirEZzxXNI2RbhGTVraNvPWqsOQcdKtAAjrWDN0RO4UYqrK67c5zVmdRtxms6ZSvQ5pxWo27EbSZJqtIeOvNJI5XioHm7V1RiZOSJQy7OTT7GVf7WtCSAomX+dUyffihB84xkHNaKJDdz6h1GeK48OBLfDSNGAm3rnFZ/hGOXTrGRNRyJic/P6VV+GMck+jo94xZx90N2FavxEUQ+GrqS3JWZU+Qr1zWSXUm6T5DxL4lXEV14vuHhYMoQDiuKh0a/viz29tI6juBxVuNppp2a4LFyfnLda7/AEPUYRG1tFjCAAFehrSVV0lpqOMFJ6nltzpt3aDM8LKM9SKqqMvgCvQdTmilvJLOVv3UjY5HSon8FpYIt5DL9oUclcdBWkcUuW8iZUddDhzbT/e8p8eu010PhMH7ZiuwsLq3khaNkUBFyQV5AqgsGn29959u6ox6pms5YjnTi0bUIKnPmuXNMUN4pUe9e36cuIBj0rxeyRItUS9DBh6A17Bod7DeWgeJweOmeRXnVb3NajTvYZqS/IfrXPasF8pd1dDqTfIfrXPazt+zoTjINc+7KjsZlzcCOBRHADnqR6Viazd2tvZhnOZm+6g9a1G1EsJIo1VmjXJG4VwGrXUkV4yeS32lzmRXOCi+3aumhSc5WYVZ8kbmtZ3AvHHmn5unvUtxaC2uLW4ERZVlxIBzlTXGm9ubnVlmiVI5k5yrZ3KOxrr4NakBCSw4mwGMe4bl/CumpQdNprUdHEcys9D0LTfsrRlYXztHIPpWkjRxJvLA56A15vb3141wJImEXsa1hqyQIGvbyNcfwhv6VyOm7m/Ou515kJcso61X1HWoNMjSPBlupOIrdD8zn+g965m91rW57fGi6TPIDHv+0SjauPUDuar6Za3NprEV8skkt1Jbhru2u1/ebSwGY26fhVwotLmbMatdbRNWLwZJr+tnU/Ek0NzaxoBFaRSfKrdxx1x3qr4/trLQ7K1ayuFhhaJofsidCOxB9ua6fxVqP2bwlc/2fHFAoXEkjRHaV79OfxrybxL4xTV/DGmaTHYBZ7cAGYnJk/3fb61rSU6lpN6HHTbdQ5nbssHby1bewRWD/Mv0FW9Ks4HuoXeNjBJOsPmz/dQ5+Yj14rTm0Kz/ALEM7My6jFGCqKOGJ/h+tXtK0NSbOTUC884ULDZqp2IfU4713QqR5WzXFS95JnUy/DzStSjljs3NsgfKhDuyP7341jyfDq2tpvK+0T5X7wAzj6109va63p8RClYYpGwDt+Zh/Q0jxLd23/Ey1R4UBIZQpDMO3I9K891ZOTV9CuS6ukYA8M20cnF4cL145pt54b0/VFa3nuJBuw2V9q6C98OTRW0M1jcsYSM5mXJkH1HSs4aRewhjDmVtoJXPIzWT54vmTGlFqzRStfCFvZ2zQpcu0JGCGplr4Ut4r37RDPIHC7WH96gXlzZzFLhJIz02uKutexwI0q5LsMc9qh1Kl99xqMVuTSeHYJo8SPk9RzyKqroMVvOu24mwT06iorbUzv35JrWEsbg3GWyRkjtUNyQ9OoDTAFJ8zkdPeqs2nMxwH2k9/SrC3iE5xmrgaG5ALoevQVPNIFbqc5ceEZL3PnanIEJ5VMDIq7p+gW+jR7LaMf7xOSfxq7I4EhOMUsGJ8xvkoORV+2na19CeWN+axQ1XSTrlokU0jxxq2cAdarP4ZR7cQrPIqgYDDtWxekQgIpbHqaggnYnapOD156UKpK242luVodFYSl0lzhQuMdh3qf8AseVpEYTL8rA4PGcVeRhApZSSx45qIXBJBxnJpOTY9OhBrF3Ol7AJVMMAGWbHBNZurXEEloY4pVdmYH/dA711L28eo221lHIxg9DXE63oUunT5Z2+yscZ7Iff2qqdmyHKyJpJ0aGKXggjAHrVe5ie5m8mORUIQvhuh9qb9hiTaRLKQP4T0psk6IZpgR8qbFPr61rG19Aexhakzx3DK1x5rBeWzjB9BVNJQE4kBbvnrWg8FrO8jMeWHFYbRCCcsC20dq7IWloZO6JpA28nf+XFFJ9oHfd+Aoq9SLmlc2iveyG2UsqqMVPa6PPcDEpKSMMpnvVnw5cxf2jcxSEbv4VPeumhs3F4H3ZUngelYVJyi7MdNJq5xs1ncKjRTIQyjPNZrxbSQ3pxXbXqmW6unYfKPkX3rldTTynG1eBV05ETsZLKDxUsIyQAc1G6lMsTjPQVJY587gZrd7GKepMvBIPWrEbEH3qu+fNORg1NFzXPJHTEvo4I5qdnCLkniqaEr1qpqNyY5kTJA25rNQ5noac1kaDyoy/eFV5SNp71l/bgpAJNL9uUc7jWiotEuomEynPQj6ioPJeQ4VST7Vt6ZerPbXUGImXg5kXJH0qlbXcQm2rhHJx161onJdCXZlQWko6xMPwqfT4AdXtEZeDMoIP1rpVSHyS8k2HAyFPeucurx7e9juFQFlcNuHtRCbk7Dasrn0ddomgaELqzUBkQHb68VDoV0fFWltPeoAhONlVvBt6/izRInnXEYGCvrU3ii7h8HabLPb7eFz5QPJ9wKmzIur26nh/juCKw8W3sNuAiADgU3Q7qGKKNwR0w2OorC1rV5db1e4vpV2mQ9KzI5J4JQ8ZYDPbvW7o80bMSnyu53WtvZzxowTe56NGeQfeoLTUb+1sohLMGhlJUf3k+tYlqkksplZwy46A4IrTtnjW9gWYcrywJ4NYOHKuV6milfUp30si3reXM5DDBK8Zq/ZaS11GGVTg9STzVLU/LudXmey5jB4AqymqXekw7XhkRidqs6/Jn8O9VySaSiK6TuzoNM0qFLuIPLMRnlO5r0WDU9D8PbeW8+QYwOcfX0rx2S88RNNFGtzHG8g3AQrhwp71rxR3YtVEsAlkZxttpJhvYf3nJ559BUTw11dsXtXe1j0i+1O/vFC2turif/VbT0H941werawml6klpdzzXVxN8hSIYCj69zV7+3dQstZyjwx2aRBGZZBnOOcDsBTZ9R0a3iS6vLqBUIPlvtDsf90dqyhQ5d43N5VF9l2ILjUdMs9GWAxT21+zliY1LeYo6HNcJrmpTXMpaaJMhivmD77n/AGq0bjW53uru6e1vhbKuxAibQU92/h/CubuGtnvjsieODGdudxX2yetd9Kio6nPKtz+6jU0DTf7QaSAsY5ZGSMMeNpY8V0Gr6BsnmtflW4gbbNOW+Yt2Ga5nQtRazvQHIUTYKO3GCK6y61B1vXvnVJIrgKJJM5XcPX3rKu5xloXBQkr3OXKXOlT+ZqBnkteixibY0nuPau70rSo9U0iK7S1tYYW+5NGpBkB4IJOcMvX3rN8Q2ulX9pBNZs8slxcxqY5BlkAHzAHsD6V3K6nbWXhmQRahZ4swFjjAyyBhjaB3NZ1az5VZamUY6t30OP03xG+i3GqXFzrTahYaawhtoccXDH37AVv6Tf2s8dprRkkWS5ZtyythQx+6gP8AWvOpNNRpHsp5Ps8uoT7kjOP3WORuHbP9a2HuF8NW0UksbKhhRgpYF1lA6FT/AA981rUoRmrxWoQrSg9R/iDVdZumn+0zSWkCsVSEnDHBwcf3lrB0GIXGpSXGA6QjC+xPSqF5rN7rk8t1egTSn5Q4O0Jn0FbnhK3SGGRjlmlYKcDpiiqvZ0mdOGs5Kx2FlpscrW8Up2KredJOy5Ce5rYkZLBF8qeWdZHyJ3AQ/h7VgQahqH9qTCMRi1BCBmGcnvxVXXfD+u65rUKJcJb2EADLcGTO4nrjH5YrlpU21aTsbV5pTUrXOmvNQu5I5XvboWsEDjyrkHIdTwAw7H3p1onn232a5tnRhkPdNyGz0KeuRUJ0+KGeK1kuGuVSMeYsmApGPT1qZNXttPgMmmqZIw4jjiHKgDtz396yceb3UtS5NU1dl6yub20Mlv58txaqnCgDnjtmqUl7qIndbbTG2PltxfsOuD2I9Kwp9Vi1S7Sa5ufMFtIWlFs2AGPAT3x+tdFokVvLCn2SVdiPuVM889jVOEoJc6MeeNT4dDIu/EMWoXX9mSs6uyZikMQbfjuD6e1Zd4fsjxW1/FNiUEie3Usp9MjtXSX/AIW0me/FxJpdxDMrF90EpVc56gdq242CxhtzhEHClf1PrTqVKe6QUqcrWZwUOmXEbsdjkIMuCMMB64qyuoorrEB8vQj1FdgkcE+pWl684XaTCv8AtFq8x1ifUbDxLfxT20k1vFN5RmiiPf7v41nGi6mqFVnCDOjyN4xjHUVYi1ICVVXgA4x6mucXUs4A7fLz1pwZzjjKnkMDWDptbjTTOrlxINwCjPUe9Swutqm4jPqe1YP9ohdqqQQPerj3AuIlZdx9QKhpoFroaDf6anIJccHPGaWKCOFN5Bx2AqvDMsKBn4ZhgrVmORZozjjaM49aQ3uSRKJoiG5I6mmx2pWcBsYzyaLaTY7SMGTIzg1PHdIZeVAz3zTE/IuSqsKoI/kGc/hTb+3j1DTJYZZFKuhGKiaQvKGYs275eB0qeRCsS7QAB3qVuNrQ8vn1ICBolJzGfLc/TtWXdTO8SgHIJ5x0+lLrUbwXOoIowwnYgVlxI7QDa3zYyRmvXhSSV0c/M27M0Z2SFoicA+hqndjLdvmORiqt5BdyqrmTdtotmeZlaU/dGDWippLmuS5tuxoRWbSRhhzRV+CQwxBdgOeeBRWLkyuVGDdNtnE0UrCZeQw711WleLJpLFYmjP2kfKXPpXBW100ko34NdrpNvH5Ecx2nJ/OumtBWszipVHfQ2FulWImQ8Hrn1rmNRn3Sk7vlzkVsarII7Y7UwO1crdM74GePQVlCN2aTloNuZfMwc5x3qaxO24UnnmqqQOSPerVpD5c+Cea1lsZwvfU02RJSzn1pY2jjPrVPe+5gDxmpYlJOTXLJM7o6ItNJkjbVLUrUXVvuPDIfvZ6Cr0S46nNLPAk8DREcMPWphLlki5RurHI+SNxXe2AcZBp3kZXAkbiprrSbyJmKYZRzuB61Q/0kDg/ka9Ne9qmcMnyuzRfs0ZJyv2hk3Dqac0TRxRXSNmSKTEh/HrUFpdSQuDNHv9Cak+0MZGaNWwOuRwR6Gk00xppo6S91c3VvHcrarHEAFZ9vG761hXF5587FtuSe1RLPJJZPCJnEatzF/CM96tS6TBAYkEyySMAWA9++ayVOMDVybOl0bxlreg6WLXT77yI87lAUE11Ol6dqvj5bvUby5aVcbPMxgMfRR6V5dZRWq6pHDeNL9lz87x88V7T4Y8ceF9D0j7FHeFY4x8u5ME1nONthq29jxbWtMOkazdWJOfKbFV7EMztExBjzn3re1aJvEninULmzBeN3yuO9R2+jxaVcxpqFw1vNIjPkJuVfQH1JrZSTVr6hKEvitoZrQFZCUYIoONx+7n0z61Znurhkja5spDCg2tLH/jWloWq31xDLpsGn2e5cuHmUhcfTua0IvD17awmZb8W91KdzxoMxKPTBqXKMH7xCvJaHNWd4ogcrP5UWcNM+N+PRQO/vVy31F4LWYWaXtxHIu4faQCqv2cZrTn0eaFEm1LQo7uIMD59m21j9Vq/LPoGt3Hni6nSVeEsZj5aKPQVftFa6JtJPQ5bw3p2v69rFy1hLtnRf380hBKjp/nFdJceBdR0y5h1ea7l1HYQxSKJi59qpaho1/Ywxz6FA0VzktLLbzDBXsMd63fCUepXt4134n1XUYXtirQQD5VkH1H8q0UoyjcmNlpJanBx6NqTTyarfaddvp6Sb7j+ElM812ulReF9U1YT/ANi31rYQx+ZFPcNtihA5H1yeK7XUvDM99qUlxNfRzaLGiyJZoQr3DAZCuc8DNYOkf2gZb1/Eeo6SLadgY7YzgrHg8KFA6UnUhymU171omfret6vr2mXFrp2mGzs5U3TPLgNIg6bR2BrzqG0uJA0cBTdN8hViM8fyHvXp2qvJLb3+rNdGNUTy49vQgcAYrzZz5IR/ICunzOZG4cdxWFCrzt22PQdBU6dw1BG+zGzt7VpvJUGa4VSee2PQVtabHq+iWJjkso7u0lGXiPY464/rWto8Udlp0zW+5GuE3txuRx2Gewqne3E93dLFBchbYrlyByx7j6UTrKT5baI5owcdbkGn67Y6ZqFteJps/kJJ++t5TlCp64966MJ4MH7zTH1OaUz+eymAgy+iEkcBTVHwxoVze6rG+oSp9mV8LEcZIPcmu5udMsZLedbFCqwco4HU98Vx4nFxpOy6m9Kk56s85ufCl3q9483/AB5Qht379t07k9/XNYesaNLZ6hdJeSyXE0Kq6mRyxZP/AK1euRRoFzO299u4tIMsB7V59dSS+JNde502Ly7O0Hl7ZjjzMnkCtsPiZTu3siKlKN7dTjlwYVWMA7nzjnOK7zQ4jY6eCFwW+cKOdvtmud1fSZdK1ZbePG4L5kZB6DrXUkG3sIIpJD8kWScd6eKnzxSXU7cPT5E32M7SPEyadqc5uV89Q5coxxtBPrW/J4yiv2A0Sxto5JGwqzSD5T3YCuAnvdOezu8RSvdSjZlh8oIP3ge30qXw8iW2mX13BmfUGHkwwqudgPVya29hFq/U4lWnzW3R2tpd6kdWa3jMc0EcZEswILSP3I/lWPPJq9zpV7Elu6yvJstokIURJ3J9zXKWOrXmh3LxSxuquw80H7xA7CtGw1CfWfEv2yGLEcK7zF5mMgf1rSNJxd0ZTq+0dmRW+gazp5DtdW1oM5IkuFHPqR61raTFa6ZIbm8167eJG+Y2cbMM/wC90rA1C4itL51WykaaRt+675IyewrUv7y4h1CGzgtBNElsEnhA2oWPJI/TmtHFy3M4uMTsdO1iyvyZLbxNq8YR8AzFf5Y6VcurzxOl4r22rQXlvINyxuoVseo9a80t0tIdbtXu7J4LInMimXIIx6100sGqX+gbjJbafYRTE252EMQeh3dgawlSUWdMKkeTXc6GSHXbu3xeXEbyOuyaKIhfKIIKuvuPaneLNZ1bR9EE2nXJBEgjuJWVW528Hn19e1XfDlpNYWMFtqIT9+mYZA+4Me6k+tVfF/hy5uZImVfJhuGSG7VfmUxg5EnsR0rONb95ZrQJUVKndPUxdCTTNM0LTW8QgM+sySOHckNCP4ZD7ZqCREgnlt7e5juBG5TdG+78fp71F4o0jWfEq3Wv2NiRolinkwNnH7pOCQO/PNaPwx0iGbStR1ueBJPJYRRqw4xjLGnWpRceZ7mVOo1KxnIk6kExt+Vatk7RrtYkF+g9a1te08WTRT2v/HlOgkjPXHtWaxV0XZkOvOa8ycXsegloLI0nm5OevWrtm0hkU84qrFKJYRlckH8RVxZVhgz07gD1rFh5FyV2dBsOdpwcdqiRHfgA+hHrSWblmG8Ha3b3q4hji3EAgjpU3G9DUtdy24UEEqMHHakiuFjSNJSQHPU+tU7S4KsQ3JbnNVdcuCjQqpyxcFfaiKuyZKyOG8RlT4xuIURSu8SHceMYrAu9Pu4A8sIDIxPA7Ctjx5byprjXkHKPErH64rC0zX3U+TKcp6NXsQT5E4nM2k7MmtG/cLzl/wCIVVsHBlfON2/oTgVs6lYI1mt/Z5BHLYrmmby5lkzwx5+tXBKSdgleLR1CeUVB2ZB6cniiqUF2hiBy591OBRXO07mlyKfSrCDwRp+oxTI13JMRKgPIHvVrSLhWtgm7BByBWVYWRvNIkijZt+8YHbNammaPLbf685rqqzXV6nCo2tYdrkkn2dUR+WOBXIzT3MEzRs/I613Wq2sUgQxA4XHWsiTwxFPK0zSsAx6UqNWEdJBOLaujGsHmlUv5h4raskUx+eSc9Oas2mk2ttEQhJ7HNSrDGqyQj7oqKlaMnoVTi7alRWVvu45p0LMd4cYweKkjs40YjOD2qSWMRQk+prBtHTCTY5Djqciia4WEKSDlulV1kB6dqW4PmWsi4BJU4BpRinLU1voUL/UfMzCuYx/ET3HtWcmnJLbyTRSp+75dWYA49vWq0haTBkO4rwMinhM8bcZ6YU16MYcqsjjlLmeor24jgSYsCGONoPIq9Dcm1h3pGGhb5Dxy1Q/ZoktRJNDPIc/KRwtV57x2CL8qog+VR2qrcwl7ppRfIhdYA8cg20jW6C6RdzKjA8E9BVC3v2/vYqaWO4m2yFigb7ue9ZcrT1NVJNaE4liSIqoA21p2XhfV9U0aXUo4mW3BxHkcyH29vesVLOWNlZnDAc49a6Gx8S3cU0cf2qUEYVUB+UD0AqZaK8dRxeuonh6CWG1uULMkol2sB16VekhuGkysjyMvPPOKlBVrqZo22ySYLxY+Yt61Zvz9gsBCDiV/vHvXn1ajdS66nvYSMXSsxYNXk8vybpUHYS7ASPrV+K8tLi3NukwZS2Du4bPbBNc4wZwvzKu7Aye1aGl6FHLcebd3SRoh4BOSx9vapk1a7MsRhoL4ToY5nhjRLfEjq+Ac8nNVtW0Sz1SKNdRiJ8lCS8WF2n3PeppY4Bd29tYPKsb4Mp4wg9RV630+e4e9tyGcwSfNkjLj1NZRrcjTTPPnR01PMIbfSfLtYLV5Zbt7oxyKGZWKZ4IrobPT7e61CW1sr/UVtoM75ftB69sD9K6VfD8UV+93PDC94MELEm3CZ6VgeG9G1uHxXftLaSi1kVtxWPKvz8oH0r0frMZp2drHJ7NrdE1x4Je8vYwdRv3j6mGSQtn8fSpzoekadeLDa20Dyqm7JG4g55PPpXX3gNpZTCKOTzdm0t/EBj9K4LSUurjUpb29tTau6hIlBOAB3rm9tOcG29jalTippWJPEb+VokVqSsaTSZZj0HpXJ2Fg95qTT3MgmtLcZeR+QPw71o+JrpGvdshaRFzlFOOf8Kq6VHczTwxWsJcSYDKK3oL2dK514m0lympC97fSrbW8DrZjhGHGeehFdz4d8NWVpEk2qiPzDwq46+1afhnR2tr0i9RGnC7vKQZSL03Huaua7qm2N7BbaGYMu5WHBVh3JrzqmIdSTjexgopbK5zN3c6XLfpZ6ZbfZ0TcrPHHgsB2ya6eyurN9OtobASbQpFxvXvj7v1rN0rSEmBN4j7ZR1A6E9D7Cr2nGG1uWsxKQEUtMrDl2HHB+lYVJ3g11NXFRascR4y1S90fSsWUzxyB9gdRyEPrVXR722n8KWoEZXLky5HLN3bP1rqtZis57Sc3SKIXyNp6gH1rBihjitba2iCmCFOOMYBP863o106HI1rccKV6vN0OO10RHxIonldlGwDJzgVratfx+U7RyfKvHTPGOK5zUibjWriMqMNPsEh7DNW9cFvHe2VrA7pKfkbb83HqR716qpc3L5GdSqoJ+Y7SNNuJLx2lt08lgpyw4Yn0qNtdFne3ED2Uccit5YFsAoI9/U1Ip1iC1/cSw3EQbywIn5B9MdqpixdmEn9luz5zujlzzmuhPqzlU3G3Kytq8l3qxjkNsFihGAq8t+NR3elrZ6VbajbTSRyyMUMJBDD3rXtU1ZN62WnhMkklmyfepodM1jUNjS3dvEScBWGWH4Ue1tuRKnzNye5gXD32r2lpE0ErTW4KCVuMr1GSamezufLVdR1XAx/qkYu2B9KuajpV3FfWdsL0TvOSGUnaBj+lbsNvDomn3bQ2G8MrFjkHt69hTlWSt5kKmncp6Hp8Jjja00p7pR8/m374i9iF712LNq19avHcanGEjTH2a2tlVPpjuKz9JMUej26zO0im2XGOmDz17YqhceL7fT98dqpnmBxuHT864ak6tSXLFHTCnFam/LoUjqifapZIImEkUkZ2lT6gdCPatb/Tr/S5omuf34Qo5X7sq46j0/xrypPFXiBtQknimJXvGF/dgemK7/w14mhvYpobtPs13sByDx9R/hRKE4JX1Ki9dh1toEus/DS3lnuL6J9PWW1FvbHHmZPG8enrU3w4tbq18M6rpcyHzY7jIAB+YMOorr/D8EUtwbtJ2SW4TZPH/A6juF9a3ft1rZERQRxoeAAFwSe1djfPCxyqm+d2PPtZu3h+GLLPCy3KyG0SN1wxYnjFcrFcWVlM2nW11JdyQRK7gqdynHzL74rp/G2rNqXiSSQlTp/h2IXEwJwJJz91fqK43w5a2HjXVtTvbpZra/eUOht32bQRisXSjyPm2LjVldJFy7kaEb1YgZ+YD+dT2d6JF8otyehNMv8AT3093sJpzKUXZvI5I7Z96ybQ+X8zHkdvU150ox6HZfqdZHMltCQJGYscgntT7e6UOGYsw7g81jh/tEKlWwQMn39qmgDkgAnP06VhYr1OotdodpBJuU8gEdKnuIIL4M237gyvHJFZVncIjrDkneMA+lXY5Wtp1yVyeD7ip2YnqcH4yguG1FIo/wDUvGK4W6sGjugIlPHXAr1XxypMNte25UmNijqPQ964O4vYwx4G6vUw1RqKsYTim9TV00sugXKP129Ca4eR3DsnOM8V0sU8z2jRoOGFZE1ttIVs7ia3ouzdyKqukV41utg2I+P9mitdT5SKqsAMdKK09ouxHL5lzwy/k2zuf79bMswl/i2nNc7oks5tmG392X4OOprRaWVSynClRkg1yVotzYRjeJJO5MZYk7s4p8b/ALoAtwD61TL71G6YDdyOagaSIMAJt24VCg9iuVJGjmJXDKe/IqEOokdsdelVYJ4WA+Y578U4T/MMIxA68U+RglFFrzUwMqSR7Us7+bbNlcDNVJrzy1GIiCR1Peqxu5ZV2seKFTZUXFbEoIHApDIck1Gue/FOH1qralc1zKvbSUMXiyUPJUdqpC4uI8csPTNdCyg1TuIEkHzDHuK6qda6tIwnDrEqSajdS2qQyOdi9BVMpn71PL4kKgbgDwasxWTzoXBC+inqa20jqZ6y0IontoVB2fODnJ5q0+pi4A3AA9/Q1C+mOqguSCTgCmTxx28YTAJPJPelaMilzRQ6S5YgKD+tEMMk00YjLF859hVeIKG3E8Vp2ck1xMkNrGzyn7qouSaUlyrQcfeOr0K4knja4JwU/dk45JHvT7qKa/uW8tWcJyTV/SNI/s+wQ6jMgkuX3bIznb7H0NbU1vYWsZT7VGjBgCg9+ma8WtO1VtanuUa3LSUTmPsBijUsSZDwVI4HpzV6Ge0tVmtzbvJdbNuH4APqD610T6ZBBaiWFxJle45BPriuY1K4EUkZaMbi3+sB6j+7ipp1Od2ZEry965Z0bUJ3me2dowzr1I7LXXT3Z0/xIZB8qXEYIb0JFcJpkV88s17aIJHU+WQqZyp712+vNbT6DFepIpkgXaSD0I9axxMFzJIi92bOkQQ6kUvJpwZgDESBjJB710jPbadZmVm2qvTHevPvCV7Fr8VhI/mRNbBzL5YwrHPBJ9cVo6xepcXxRp2SMEBSBkZ9/asZ0m6lnuckr7Iztcv5GeSfzmVWkOGzjB9KypQiFp23gFCWX3PermoOlyyvKBuIAJz1A/nWPf3Z+wzsFJyTx7V0JbRR0UI/aOJu5JrzUH2ECOVtpY9xXaeErKOLBjfbPI/lL/sL1LVxGnw/aL75ZBkqW46JXUadeS29pI0Skt5ZTd/dHeu/E35FBFJc2p6DqmrW+k2n2TTGDyTcNJnPPrms2zkl1S48h8RQqQsj55fHRR7VjxGTy7a6WONrfKqr55I74Hc11fhrQLK986/cOlrkgITls+teXycit1JbUY3ZLZoLS9uLFHcQgqV3nOAR0J9KivLL7Ld3d4zggbQrr0TNatzYwxJK+nxcxEAzTtkPjtWLMZ7rT5Lu8BiSGUCK3U87+xY96UUnuyIvm1eiMe4gl1m9MDF0skI8xmGC5Has2/mSOafjZHtyD2IHStyU3yWs15LJ8kjBpGH8hXLasJEgnkPPykYPetaS99R6G9KXMm0jkVE1zqEStuMUsxZeOvNTJpF+uvS3nlpPEGOC527h6D0rV8CQWz+Jrf7SPMiCtuH9w16DPa6bPdPCiMpUZATgketd9fG/V5cqRz1qKna7PJb1bzSdLuTFEITcS/MYjkRr6fX3qXwtLFaW++V3864k2xIf4vxrudZ8PxXmbVGYRyYBB6kZqhF4It/EWtm2S4uLUWiBF8uMbOOwPY1dPHUqtN8zscs8POEuZD0LvdSJuCyHJfBAwPWs28vVXT5JLMxSqGCxxkZLMOvvXW6f8G7Vnd316+2vwyhQCfxo1r4Z6R4Y8PXN9aXNw1ymAJZD0BPOB61jGthubSVx3k3axwGlWMsF02p3Esa3D53Qt0QHr+NLqOoeZJLaIsj2zncVQENJ9T6V2Xg7wzYTLNdamrXELtmMzEgqR/Ot2z8PWt/bX9w8KxvdZSEKP9XGOmPrVVcZCE7tbG0aCSseXQWt7rVso3LZ2SsIsIOPbNV7vSreKQpY3Al28MrrtYEdceo969KutBt9N0YQpGZJZGOMnAUgd64sLENPkldNsivgMf7v171UMUpq8djanSSI9KsmNhJ5MQd5DsYqMsPXA/rVm800RTI1uyrIYu3XI659yK6DwtaxDSZZn+W6CMwAP3lPQGsTU9QEFlZ5YNLFIX3KMYUn7p96hVJOo0jRpX5TtPAOq3MkpNwqOqptU56HpWt4lvovDul3OvXEsbiMFYIwckynp+XWuL8PJ/Z+ptPbswimmVpR1GD93H1NT+MrCTXfEdjoss8kemOpuB5YyS+eQa7oVE1e+nU8+qpU5NI4S20TUvE2nNqNhcNJK82L5JJMAuTkN7ivQrsTaZpmlSJHbtqgYFlVQm9Bw/1wAKzr3w7e+FY5P+Ed3K0oBktZyHWUexP8QrH0JJp7X7bqAma9EjqDIx+RfQDtWVaqpR5k9ERRpvms1qaV4XlnklkYuztnceuayZlJnYenzc1tMuRjt2rMvVMM0U+3K/dYe1efB3O9qxNp4ZQw4K9jmtW3fLEBgc9qyRdBFASMLnrj0qaC8KkHHP0qJJvUnc0PnafLAKAQAK3mIa0RmUZx3rIgmgkVZGj+br14FLLeCZun4egrMe+xPdWsNzCA2dzAqy+tebapo8lmZHZSAG4PqK9FQlgFDMc9x2qK6iglTyrqESxMDkdCBW9Gq6bIlFNHlbaiYAI1PFSWwN1IrMCQK7S58JaROR5WUHYlqmt/CllChY3D4xwR2rueIp203Of2cr6nKhF7ISOxoroX8P25bK37gdhtFFR7VdyuV9jkbTT5Ut4x9pIQ/NgHpU7QI8heWd2PTr2qtYRTXMKASEDpgVb/ALOK5LOSBXVKSu7s5Yxk1oCQ20AJc7uMKM09JLSKIbUUv9KBbQr1HGO5qURwDsBx2rJyRrGDGC6UglIDnp0pwluHACx4A4NSPKv8MZ4HOBT4zLKrFE6Dmpch+zu9yubKSdg0rYAOCB2pl3p7WmGU70PQ1e8m5MZYDGBzU0KJJCpmfjoeelJze5aitjDXPenEgd63NQtLWG3PQNjKsKwwoNClfUfKIxJHFUrpyiY5y3Aq8MsdoGTU8WnJMykDfN0AP3V9/erjKMXeQOEmtDFt7V2kCqpZj0CjLH8K3k0a4tUjkuNkSyDdgHLfj6VqW/hiGe9tp5ZpZFQYKoNhB9d1bL+F9KecWywTSKhyzrLlz9T9adTEQelzOFOSeqODupo/Pba3CrgHqMn1rnpmMlw3UjNdBrumXWm6nPbm3fy+qgDOR2JrCC5ck5z+VddG3LdGNW7di5pWkXWrXXlQqdi8yOeiD1NdxoS2mjlUgiC3qkn7QTgn6e1YujarcQ6KdPsbBnd3LzSoNxPoPpVyHUrHYBqTLFKuVlRlIcDtj3rnr+0m+VbHXh3ThrM6PUdYkuJkBt4RazDbKijHI/i+tbOm28GoxkxQCTAx82CSK47RNmvSyRQXAt1ThTI2S3oMd66C3uz4dvUstTKwxSLmGcZ2OfQ+hry8RRm1yx3R0c8U7xehqRynT7gWHKwSHcp67R3Ws3xZostr5EqHKM7Mjgc8jOK2dUs/JjjuXdYwrBgxOQQf6VU1DUrjUo4NPeM+UWXypE55Pf8A+tXLRk7qXU322IvD+oRaJ4alldv9Lnb93FtwSPWquofaFtL5tOGVXD3EBGQwx95ff2qTxFEtnHaTeZ/pkRMMwPAXHIZR6c1qabZLDpys9wJXuHUyODnJPRR+Fbu0Hz9yE7oxNF8TWGnaNaaXHdRRXFyxlYn5VAzjBPY1uyzRiJp1BDY2lXGVY9iCK8s1rR7Ua9eea7xW8bnd5YyRzjP0rd0/wp4jt5LY2WqrcWalZG+fhR6EV2zw9Ll9opWuef7SfPax2drZQTzBppWSIJl5MZx7Af4Vg+LNPlstNMhmjQMCEyfmceuO1dVf2Cx2EFuihNQZvOiQt/qxjkmuI8YXzG3jt3tFW+4keYPuLAdAfb2rkw655ppnZC8dDB0GBwlzci1m+y8AyY4Ujrk1vWUZbUgLaSKeFR5jKWwuB1H1qfwwkT+Hhb3M5S3nLM4boTVK7097K5DaO7vHnCu3B+hroqVIzm0zKrJxasdTrWqz3unWdrpGm21gYwf31wQqwKf6k0jjZoxivdcl0yMOo8yKMlnPsB2NCPHeobrU7i3k+ztGWjccuR3x7GujeNnmjvYlVZ5R5iRMm5Co7kdq53VjFq6K5dGu5b0jQZLLwklvdTPfy26l4p2fAcHkce3vWJrfiGG4hhsPtHmtlWkZUwqge/rmugskY28iXDTyRyZ/cQ8qnHKk1zL6FbeaLhYGCu2UhL521lzJycpHLO8VYt6vJK+j2YKpFE43IAOT7muL1OP7VA8HnrGGJy56AAZzXb+IEupLOzkkhO2NDGF9D61w+s6e8Vh500dwYGQEOAAM9h+dPD2cz0qFlTSKPgpEXU7mRWVWjgIRSdxlY8DA/Wuyjj1NLMNK0MRBAJXDSbT6npXM+DbUyX7Pc7g6L8pUY29q7C3sJdY1JLCRsWsUe6V4j8xHZSe1aYqSdSxUqNnzSZWtY7q7vEtUuklLcnzsfKO3IrX0zTLjw/cm8G+WKdwk6q2VQ9mFRyxxxeJItJsdLjjSGIsZmB547H1rS866sNLKPMjQI+1Xj5IbGfm9R2xXI07W7nPOpfY2otQt4biSKSZQ687T1wayvFVyt/oFxHNBKiDO0rzkY61jql9LqAL2yyxJEZIbiPkH0XPcVtC8F3ZTRvFgmMhlP0rl/hTSEqfM+Y5Se2aHQrCzgnaZZ2Ro0/5aKO/PpXR2tySG2q4RBn5gBjHHHrWRpSWq4k3My2SEFlGdrHgEfSnXd3JNFaafp90ZTJkvMy7cKTzXZUnzxsXKPvBq2r2kiXVoQd5w3zDgj1Fed6remRDBHt8sNwuOAfWvStQ8J3F0ySJNALOKIou5ctIcdTXn1zpc1tOiyFVePPT7pHp9a1wsIQejNISUloa9jbiDw4kkX+qcgyepPotc/rUCx6Tny2MYckFecHP8R9a6PT7aV/D8k0k8ccbHYqA9R9OxrnvEd/CdCttPhkHmJkyKo4IznJ9a6qX8TuEpW1RJoWrquj3bSNgx27I3OOR0I966vwnex63A97cr+/hgH7w+teYWYSaVoMsizJhj79q9H0u+03SNKvvNbYbqzHlDPDFeuPpXXyxjddzlr8zdzWvZ/Kt5LiZN4+6G6jOOP+BZ9O1cyGaUlmJLE5Y+tTXt99rtrXYMI6CTG7I+tQRgkAL1ry5qzszekrK5PHHv6jANJNZCRGiI+8OParVvESgz17e1XUiJJcnkDuKlOzKkcxbwbw0Ui/Oh79qsxWYwSy8Drg1fvbQpILlFJ4+ZRUMMgkBUZXdTbfQze5JblOV6g8AY6UphMbfKCR2NQISLgbCV28HNTvMFfBJyKkHoW4T5S7iBnHNTmOO6jHGXHUnjNUHfeF5JTrgVYEqoivggtxj1oFbQlWziRS7gNjtSW0SO7g55+bB7CkSQSfI3HfrUalhJkqUxxwetO7GloJLpg8w7AhU8jNFOa6BY/LnHGc0U7yIsePadcO0nlo+0YzWuhXyy0jkD3NYmlxg3LMHGAmc1PdfvwpkZo0Xj/er3JwvKxwQm1G5oymNPLKOpzyQfSnNf2scqjNYwliiGIy7duaaZZM5SJR9RS9kN1Wb1zqUZz5S8Zpi6rLDu2BBlcZNYn79h8zYHsKBAXJ3MTSVGI/bSsaDapPlvMuFIIxgVXkv434Jkxn+Go0giXqAD7mphJbx8M61fLFbIjmkTjUT9mWKVSwB+VvSpUG8AqetMgjF7gRxlga7DSPDMV15LPMyqByduDntgVy1qkKa1OmmpPVmLY6VLcOAFKg9z1rsNK0IKoAQ+7YrZ0nw/DAvzli3fJ610kFgsQBXHHQYrwsTjJSdkejGyRgy6IqWRkjXBUfOv95etZELW6yCdUyjHHm4PBz1Pt7V6LFbHGXGRWBd2tpYaxIjI2JFDRIBkEnrgdzU4es3pIwqNN3RwnxB0qUaNHremyMotmxJKrfNID3/CuY0+2/4TnSLuGKxhXVbKEzNcJ8vmoOuR3Nd18QrB5PCM+C8LRsJCF+VZV9GHqK8q8Ia5c6Br6ywPgTI0Dj1VhivpMG+ah5o8yu2p+pL4Vi1QXE02jXLx3lunmNH0DqOorp0uNB8cQ+VqV1/Z2rrwJXX5T+Peuf8ABepyaN40WZCCuXR1YZDqeoNV9QTS5/FF+AJLa2kmbyWQ58o+/qK6JR5p+ZEW1C/Qp6rpN54f1Dy3O10OY5oj8rD1U11OjeKI9et/7L12Qu7DbHK/O70B9D71Na+XfxR6JrLIyuMWt0p4Y/0PtXHa5ot54f1NrWcdOUcdHHqKmyqe7Lcq7pvmjses6BrS6e8fhrWo2mtpMi1ucbsL2U/StmPwrdWUpISO4t0fzAoY7m9/rXM+EtTs/E/hxrQYi8Q2IzA+f9cP8fWun8LeIJmhhW4mAVGaO4ikHzRt2wa8XF05wk3Fep30qilDQg8UQz3/AJE8RFwvCeVIm10/2f8A69NtLKVdVtLaS0W1CjeUjcsRx1PvXaXkEVwombkD5sgda4vXNWNhHe6kzAT7DFDCD8+TxnH0rhpVJ1H7Ox0RaUbnn+uIs+tx3UDeZE87RuM8H5u9er6TE+l+E5Jo7UzXBBdWI5cDpx6V4z4cv44LuaS/SSe3ifzGjUck56fjXr+p+LptPvYbW30aeZZI1dWQ5wpHTHtXqYynVtGEFdI44yjfmZDafb3Euq31kXDqFkjY/MB/s+1cB4/shZa/9k8xipRZIlJyRnqD6V6xqV4tpZiUbS3y7wDgop68e1eOPbJr/jCSI3imNpSRczNgsvYVngNZSk+h1q/yOuguLWXS0NvF5UcKiEIehwMsw9+ayrrUI0dBGjsAQT6YrThRbe0aJypSGRhlhnPvSzeFNav7MyxQx2sUwOxS2XP19KmNnUbM68dEySNoZCrS2zAFDIAibiQe2PU1rQ6rcmGAPFc2zuywHzBhdnr65qTw3HdfNNHIAURbY4TeVx3B6VsTWF1NDHNfTXE628yuI3UfMfXIHT2qZOOqe5t7Sko6ma5db6eytb6VgfnIRwrt6cnvU+mralg0t7HC65IS4yTn3q3NotjHO4QqzvIZCw52n29aSXSLOVpWQecQmclTnd6VjKaWhwKMarbkyOe5Esc1pKfthVg+YmwAP9mua8Tt5ehyKY0Kl9sak/LGD3x61pWMV1HqKh4pII4kKFsYXHoPWsjxzFKmiPMkZS2acBpD95hj/GqpRftEkehh1GFkZHh2NorK7jRh5gQkXA/l9a6KN7/RIkE1uxhk2v8AI2AT7kd6r+A9LgudINzJ+/YPi3gd8AY6lq76IRyW4+zwxTWbrh4m/h9Tz1qsRJKbReIxCfuoh0fVH1eOXMDxonAYkZJ9gKsWWg6fHp89mFLrNIZZHbqzHvWJNok0GorFYh2tbgfKyPjA7gmtizvfMhklsFEsdu3lOjNhgw/nXFKMlrDY4pcr2NW1s4LK1jtLf5Y412ouOAKw7xXtLvc5AjdtoPv6VrRanG0HmSqFYjgZrkfitq82meELG8txiQ3IO8fw8U8NhniZ2vqJVHSd3sYnhuaSxvdQYB5M3DllJwntn1/CtjT4P7R1PzJjnJ3SLjH0P0rivD3iWbUbJVktn81mLGZF+Uk9Biu70PTLuMNd3MpgLjCRg5K+4P8AjW2IjKE7T0Ou8HHmj1OtS/0+aCeCKRG2JkqpxhenX3rzzWbaIy7dxMYGEAXjGeVz3+tbcuhWMEU8wkmiJQ5cP1z7VzMDS3sHmFw8kPDRrn5BnAJ+tRF8y5o9CaEFB3ZBryxILdbNNsRiCyOODk/xYHcVxviXR7nSp497wtG6bhJC2R+NekXkEFzDa21vsuA3zNtOGBHYVR8ZaJ52lQTW9kwkVjvbGSi9MEdMV24XEcskpFTXRHP/AA40o3Wt/aXhSQxKdm/7oJ/iNVtT8OajfeIo9KMUj2drM4eRTgYY5IHtXUeBIhaaRLLImxg23r/WrWu6vNZwrqtzO0MMzGItGoII/hrZYmXtmkc9WndamFqOlwaS6LZFvsTLiNWzlSOtQxS4OM0yfU7i8sEEhDQg/uyOpPXn0qvG5JrGqne8tzal8Ju20vz8njFaUbFlHOPrWDbSEEHk1rQOTjJrBltF9sMByPese9sCjGa3HB+8vf8ACteLBYbjwO1TbFLZHPtTTM2jn0ctGCeDjv2qpkljknHvW9d6ckxygKyA5x2NZ01syH94u1h97jg1ROxFbyuAeTjr9KfcMzMCMk470roBEFBBB65qSArIrBj04I70rhYhjZ9vAz7DrVx2Pllc/MR0z1pY4o1OcscdKgmYeeAjZKjOSOhobFuyDae6jPuOlFXVaFly+d3eincZ4ZBdNA+5CcmpH1F5Dlhk1TwMUuBX07jFu54PNK1iyb5uyilGoOTyKqGhVJOBRyRDmkXmvHLYFRmaVjy5x7VEEbPJHFPwoP3qXKlsaXbAkkHLHP1ra0nRHuFW4nUmHrgHH51X0DT11PVY7ZfmJBOCetdlDAjak1jcnyxEOVU4Brmr1XH3Y7nZh6KlqzW0K1s4ZY2SaB2TGAnr6Gu+jRbgl1Ztka5fI/i9AfSuFstJt5pQsa47jb1rprB73TrfEm6e1DZ2nll+nrXh4mnKd2ei6dtUdTZ2iLHvxkvz9KsJmO5aNwgBx5ZzyaZp93bXdoklqwaPHGO1I6lL/cNpLDIDHnPtXkxh7zTJk31L4cKMZ5rK1kRvbNOflaJSQ390etWnZ87T8rnsay9YY/ZZIiw2shVvoRUwdppDULq55b4g8QW8HiuAzS3N9p7QB/IxlWk5wcdxmo73RbTUtWjMiRWd4LSO7UKMKz5G9cfnUNpdahb6nDo9vdRhEjaQSS26ySReyE9qz3vvtnjCK5ZwxSELM68BmxzX2MIqMU49jzXdzszIsolh8YPEjBl3tgjvmsnUmMWrXIPTea1UJtPGibv+ewzn0NUvE0Xk+IrpO2/NdMfi+RjL4LeZ0ni7SZtL0vRL/I8m/t1cup43jv7GrVpfW/izTho2rMIdTiX/AEe4bo/pWZruuSzeENH0qVt8MLGRQRyvGMZqCLSbm/8ACU2rW6OzafKFaVOoU9M/T1qHFSjd7ju4yM+M6h4W15HUtDc2z7lIPB/+sa9P17UIWisfFujoBbajGI7mHPEcw65rk9OguPHmj3EBjVtS06EyCYkLujHr60zwnqEdx4X1vQrgMQyLPbnP3JAefzqKsVNe8tUVSfLNcux2ekeJ70201mbkrJv3hyc8EY6+lcv4lEfnogLylQCzl+TVW7v7QaRp8FkEjmiUtcSMcmRj2+lTRTpdNHIFjD7t4WQ4BI7E+lcUcOqdTnR6KlzRsJ4Z3IuvSwD7MwhUAsM7Bu56102vXWNP0+4g8RRpO1sqFIAf3xB6g9hWfoV1c/2zdXl7awSi/tXVIiw2sV6AjtVvT/COv3mlRv8AYoraWOTzLdZWBXB6jHpWs5xTvJ2OVweyO01O7+weFVvJ4kdvsw3EDJIIxXlnhqylv7y8iW3WaVUAjD/dUZ9a6HXdU8QWaPoepPbEmAFiFGNvYA1X8FXUNusqSBkjiGSE4ZyfU1xwTo0pNa3O6NNuNzZvtMn0nRczXH2iDIMgjGTE/wBe9afh+O7urQWxeVIWyzyu3JzSW1pPqzPOEPkRvtWPoqe5Hc+5rSskQSMGVg6KXjycdOMY71wyqSat1FNXWpvQ24gtFgSYRQpz93k1Vi1O5eFTBIOWIbzatmRZdPViMORlgf8APFZ007+XI8CGLJxnaDgetZORjFaFq31Wy08tLP8AK2QhZRuVTRfXSvEZdJu4DdOeVc4H5VUtrRxEyytH85H3x96p7nRLG4TAP2Z1P34zyfxqZTSSHGELmbb3epQ3Sy3tym1QcqTkFvy6Vynj0/a9J0+XzhIVkZhb7sbge+K76SydbRopJkkCrhHCjP4ivL9ehaz1EtclZC4xHlsYwewrpwlS87o66NNTYnhq2updPeWGUg7si0HRseh9a9E0i/kuoVMiqs8YCrLLxtHf5RXJ6BpWo2yve8xLOy7YoF3H8PT611ZisLa5ubNpGjumAmHy5Zye2e1XiZRnJuO5FdJSsdVaXDTym3QB9o+aQLgD/wCvXKan/wASVp5TFcnz2KxrD08z3/nWrbKsFtby3E89pbwn5k37mkPqcdqwtV8RL/wklxbSbZ7NRHJGv8QOf4feuemtzkjF8ztsGmaks1qtuwLXigtKGH3T3BqLxcsevfD26sCAbqJgUGehH/1qdKq/aGuLIMsz/OXz8x+orltc1S6jv2i3oJZE2kIMBv8A69PC1XGtzQOmdJShaRX+GWgyx3BlupMJHkAZ+XNeqyxwyA2obDoA/wAvUVxGjNDFYRb/APV7vKlA4xx1+tbmnQRrrE8C3MpnnwE3HO5R61OIlKtVbkRJOnH3djL8VakbRRZJMGGcvk5/Cse0e7iiu2jnaOKRBgsuxMj1Peux1Dw5a295Ldu8ERZOLiZuC/49Kra3DL4gt7e2tDHJDHHh3zxn1rWEowWiFSe13oc8LuOzuFuhsnllIVEX5d5Pcegrrby5vNO0Oe71jy7YEbYIIfnL5GME9zWafBGnTW5kgSaEx4xKHJwfUZpk+nSw3FudVu7q6jhyYyQCoIHDYHNNSpnZUdKSXK9tzEtrhrPR54xHJFMsm5w3bPQe9VtYaKfw61jK5kjV8knqM1rajfWWoWayRXnnSeauLcjDEd+a5fVpgqCGEYiLncCOSaqCfNdaMFyyi7kd7DDbW9vFBMZU2jluo46VDGelVAeatQjpmtpt9TOMUlZGnb9RWrDg4znNZcHatOEkrjHPY1zsbL8Z249auRBcDnj1qjFll6c4q5CSABx+VIhlpVDyetPa2RpthTIZcc0xSew59RVpWJZW9KpMhoxzpcDiTG4MmRxUH9kFHWQOQG4ya6IqpkLgDDdcU+SAGHy+M4piOc/si48zaLjryPlpX0OYjd5wB6dK6Lb8yEcECnbhngZB7YouhbHO/wBizd7hM/7vWit7JHQUU7i1PlWiiivqjwApV60lOTrQNEm33JpQoHb86AacAT0BNRcss6beNYahBdR8NG4biu91KEN4htdUg5gvUBP+ycV51sI9K6/w/rLNpo0yViWR90XGePTNcuIj9tHbhZ2fKzuNGkkhYSfxcjNbV1qAgtmlfoB2rG0kjYFPXGSayvEN7cXmoJo9pgNIv7xx/CtcEY8zPY2VyxoviabTdefyQ0ltMcvGv8xXo0WrQXdu1zbyK3O3yz97PoT2rg7PRbbTrLCH58cu3U1kQ+JYNM16GOKQgs+JfT6kVhUw6m+aK1IqKK3Z6jpl4LoT4MiSK3z+Z1A9qwvEGsQ4NpBl2z8zDpUaXstxHcRtJICDkAjBYHnP0rDvsxArGN08hwqivKVJe11NYpWObn0W61bX5LtZDHFCAMqccd+ewrldTvI7O9uLaz+4p27h39a7/UtTj8M6NcRviSedPlOf4vb2ry21ga9vUjGS0jY4r6jCXnC8tkeNinyVLR3ZraiSPENvMP8AloI3/QVD4okE3iG5ZfUD9KtPE0/iiKEZKwkL07AVlXLG61eQnq8uP1rqjvc55LS3mWtZBSGyTPSLOK0ND1G4sPDOrLHKyRzqI2APDZrM1191+Ix0jQLzVgEQ+FCD1llBFJq8EmPTnb7EehXstlJdSpIyDyGVsHGc9qseGnKG8fOP3Y5/Gspcxac57ytj8BWno0ZWyYgZeWVUH0zRVS5WFDWaRoazZGx1eSIqFDqsigehFSxoxgVwrFUOSAOo70uvvJPqEBLZIQJ06Yrd0LXodOt2tJrWGWCQYckcn8a4Kk2oppXPXjFbGHaSfafEMT2Ec3loN4jk5JUdRXr9t4w068WWOV1tGRV2MwyCK8mkcWmqrc28+IjlAFOWCn0ro7TTV+xmeRvNCqJEHQlSecetc2LpxqpNkQjZu5H8QbtGntlimt5n2F/PVs5XstWPDVvZDR4Zhh558GZ26RgH9Sa5HxG8Ut9HFFAUUINip/Ex6k+9dc3hS603Q7Se9vUguJwCLRR90ds+9XOmoUFG5alrY7XTPO07T7pAFkjnuAVZiVJQ+vpVuJB50iogQs/7uTdvGOwzWT9pF/4dlS6nZzE6Jth4YY9ataKGKyZbdDA/lxjPAb+8T3rzJLdsTWjLgeS5kaKYSo7AqhBAXHuKsWflsfIty/mA7X3n8+KdqJ2zRqdqkc5b+tDvFcBBCvmSDk7ODildWJurEl68EPzSh1C4+VRuz7iqsl5LcQ79MCs+Cp3HIY4zTb2URxhjLhyjKsbHPPoaq2lhcpYSm1uVhihT/WAYwepGPWs7LlHGKSu2Zlhq99FlbtWE0jMjHbgj6E8VwniO6uptYIu0DzquCGH3B26d67pIdT1LahupJvL+ZyF4yK4jWWlufEUjh3VWcRyEtksRwa7sM43eh10I2d7na6X4gltdNtmfS5i6ooLcqp9DmrunXV1qWqO97brGrNkrHyzAdAD7f1qTS7m5h06Cyn8iW3C8q6c7ewrotEFiZg624gdRt8vOa4ZThzPlMa11dtGPrGraf9imHksj7wwEmd7t6AVwMaStrMFzcFka4lyAoyQB0r1rVLHTJL4SzQW7XGMxiRsZ968/TStRvbi4ma3aSRyTECNqqgPUVvQsr3MYVFy2Wheld7IG4nfbtlKbTwx/2hXJ+INXe/1CCIyI0QbKEIA341tarELe0YgXSkqJDE7ZSP1Iz1FcZKPtGrq/ACclfr6VvTowUnKI6cpS0kegatK9rFpNtFAPs0ibt45J45/GtXR7u2gF7rE7H90Nif7SjoAexrkJNQkm05bdpMPAcxknp9KmS8tJIWszebzIAzyKvzbvRh6e9YRp8xrUj7tjpLjVLXUZ4ftDx3Em75rcDKp6Aep96swpaxpdzT3JVA4aTau1V9FHrXPaZZ7ltdWhSKItL5JjU8n6+9dUtjJK++e7TyIySYI8EZ9656touyZNklYmsb6G5tWNvNKYkO0l12g/41Xlv4rhHhsmDXX+r+bjbn29Kti7s/sckvmpJCAQ2z0rjIobfVbi+u4rpbfcuLaIHmTHQ571NGm6l2GiILjS4obrznjRJkcq7IeMjqRWVrq24htSmTOchmz/AA9uP61poLo3EkczK6Rpg7egbvz61z99a/Z7jud3IbOePT8K66V1KzZs9lYpIPmq7AvIzUCL8wGKtxFUYd61kwNGBe3HFaMHBrPhZSeBitGFjxx+NYsRbjUq2e1XUGDlh9Kpo7MuMcetWl2lfekQy2nPQYFTx5BI7VWQkDnvVmNuOopEk6EZVSKmY56elQLlgMnmpQeOOtUJgSpFMzzkClbPYCmA8d6YgOM0UoIHGM0UAfK2z3pQg7mkLn1NJur6vU8DQf5a+tPVFBBqHdS7x6H86VmF0WtoU4yM0nQ9zUPmgYIHbmle4JjCCp5WVzIm3H0ArQ0S8gtdSR52yD8ufSsUMc8mpMjiiUE1YqFTldz2CC+VLXdAA/GRVfRLUr52p3LD7TOSc9lHpXH6FrhSB7eRiWKkD6V3FpqtjD4MmlDoblE2rGetebKnKLcT6CnWhKHOVL/UbjUbn+z7STEij5yP4R61U1jwfHa6Qt7aFpbiE72brv71g+Hru70/WU1KdG2O2JARwVPXNer2stvBfGzk2/ZLlN8LE8EHqKu3s9EcU5uo7s4vS/ELTTJM9wwSSPa4Xkow4H4VqxzxZWSaUySEdV6n6fWsLUdGh8O+JZWmVltpjmFwcBTnvR4s1K20uxW208D7VOmZJQeVU9vYmuSph1OolHqbQr8sHzdDlPEuoNq2sOS4EMZ2qOwFUI74WZC2QxJ3kIyT9KqJE0z/ADOFHcsaspNFbcW6+ZL03kdPoK9iMFGKiuh5UpuUuYv2tzJo7DUHcPfvnYrc7Qe5p2iKgvjq99Cs1vGxZlzt3H2rNS3eZzLcycdwDljUt1dPPDHbpiK3Xovc+5oa6DXdjNXuYdR1eaa0jdYnb5Fbk1f1uBbW1sbCOdJnVNzhP4WPaqECpbAOuTIeA2On0q3a2F3ckMieWO8rcUm4xt2Q4QlO/dianBZQWNlDBJI1yFzMhHAJra0Wzi+zWOZ1WVXLPGwIxxwc1FDpKx8tKXbucVdS0wR82RXHVxEXHlTO6jhZRlzMl1G0l+1xNOnyt0cchq6ay07TIrBRcxBSenmMFLfn2rlZP7SiUfZ9zhTuUHnBrA1H+2726L3guJT05HArnVH2qS5rJGtSpKH2TrNRvtF0fVIZLEJeSI2XTrGR3Fas+s6NeR281jI8JiUj7JIMBc9ga8+S2kRQGidT/u1t6JYSTxXUrQCWKMrlT356CtJUYKOr2IVSbldog1O5gm1tnhBZHkVg2MFSP4a6+7v2v7VbhldNhCGM5LDjg4Ncd9o+y68txHCot4p9yoR8oPpXq2o215fQR3zC1m+0RbUZMIfUjPrWeJaXKjaMtbspeGpYJLpg5IMgymeRn39zWtb6rZG7lt2dyysdw2bEznt+Fcrot6llfx5QPHDJ5gXP3R6E+tdjJZWGu2FxqPmtA+8qWVf4c8ZFefUST12Ca1NN9Usbt3Rot2xgiOWwvTrUUNxDBMzbgyRDJIAQLnp9TWZY6E2lapClwQ9rcH5FByCwH3jWne6YbzUxbSyCKLZuRVThz3yelElC25zpWdkUnWW+1BPsqP5Eg4zglfViRWlNDi8MEF0iwKo3K3RpOx9zRcz6da6aLSa2khG7Z8rYwfUkUGe3hiH2WAs7fIkrrnBP8dc7euhV29DWW2jtY4ktwvnD/XkDjBrw/U74nxncX8sKCZJ8LbFTggHHP4V63bC+nkkgedEeNMSDnEvoc15VpkdxdeP/AC9rS3RuGExyGXbnn9K7cFtJnRh42buz0GPVWvVjeIW9q0oBAn5zx/Djt9amltdQtIFnkuon3AAPAhPSo9C0m3kOr6eYw6pcFUZjkoMZGD25qyl9Lo1rLvWSSKIlXkHKkDvXDXi4y0QSaUnFHP3F9FJqkUup6hHN5Z3LbSRlBj61tW/ia3nn2ySW4hBJjcyDKZGMY9KwNcvdMvobPV4ZYpFST95bt98jpnB/lXJy6Uqah5cEkd093ITAUGBj0PofauyFLnjd6Mzai2jovF+uW0ssUdrOJ0iBUqvKkHrXGwzM12gVSrrwMrg496fcQSW9xh4nideDxjFMjJgnSYqxIJYF+9dNKKUOVDUEpXRoTTEOOMZFb+hQaXc3H2YyneRuNyqd/wC6R6Vx0t1JPK25slzyBxXe+FtBaG3jvHTYu4YLE4JP9Kc8NaF2azm7HR2Wix285VpWW3Vw6q4xubHWq8+nka1b20LErIrOyhseYff2rWv2jt78w314z2qJumQRnGPr2rDs7mKHV8aTcxSTDLKjvuj2HoMn+L2rzlB81+hzqfMmS3N5aXUb6dpluwaNWzuU7XPc5HSojpmk3sNhpdxeCxliUeXInDMzcn6VqWep6l9hnE0Fp50u5Y41TZID6Y7iuK1WxjbTmnmeWO8SRULH+AeuPQVtBJaCim73L5BttV1CB4nZVbargde2TWLrkOwRNxnkcdK6zwveHUdWvZhCtyphEUsmcE4HXFY/iTTorOwjRXU72LoAc4GemahxSqXOinUfws5SOrcRx6Gq6jB4FWIuvtVs0L8R5BNX4nyPc9qzYjnnPPar8R4GOvrWTEzQi+UcHrVqLqrbifWqSHpnn6VZichgcdetIll9cE5I5qdRggiqqMBjJqypzg+vagksK3OealA4BNQJ24NS5wKYhzkg4HPvURPvTt3rUTcZIHX1piHbvSio1IA6UUXCx8t0UUV9afOhRRRQAUYpakSk2NK41UPpTmOw8iph0qKf7wqU7stqyBJ3jkDodrDoanW5mkJkZ2J+tUx1FSp9005JDhKV7XN6w1K7lnjjaQEfd+Zcjmu5tLi4u/DzQRnfe6c2VB6sntXnmk/8fcf1FeheGv8AkYbv/r2P8q4aqs9DvpO6dzY1WKPXNCgkf/WvGCrEfxCvMNcJ3AvncOGz1BFeo2H/ACLy/wDXY/zrzPxT/wAhO5/36il8Vip/CzAETSJuWkSCUn5UY9uBUsH3GrrdL/48ovpXXUqOCMKVFVHqYNlp95tIMQVT3c4q2mhggmabvkBBWxL/AKylXoa4J4mXQ9GGEglrqQ29rFbqBHAp935qzteTG4il709etc0qknudcKcVshyR+1TLGw7EfhTou1Xl/wBSa5pSZqQx2hYbs5+lW0sQR95h9aqQ/wCsq8On4VlOUlsxiSWIRSVlViOxApkN9strq0t0H2m4dEQKOQO5qGX7prS8I/8AIfn/AOuC/wA62oNvcwrpOJwd/bxQ+IXSdW8lJdkiA8kjqa6yHTdUbS1VZmSyMuYYHGVQE8EntXOah/yPN5/18GvU7/8A5F68/wCvdP8A0Ku3EzaUTlVNWuYsvh690+xjnH2R4wxy8TZDE/w/Wrdjbakz7bQnyWALRl8H8fWq1r/yLq/9fy/yra07rD9E/nXn1JMtP3dTQjs9dC/6TbtMifdUvjbniug/sNpIQZt53Lgb3yV+laMH/H7ef7y/yqwf+PSL/gVZ8iZxTqtrQqjS7WW1SCRBIqjgEc1Quo/I3zxx/vo1zGgPUdDx6Vr2/wDx+f8AAB/KsDVv+Qov/Xu/86zkKndysYmoa3a6dbmJ7mKSJxk7ztaPcD39q868FaVcax4ila1uViFtljMpwz+9L4o+9J/u1c+HH/Iwzf8AXo9ehh48tFtHoQvBXR02gajBZxajaXDwvcQTEmRn/wBbmm3vjC4dha29rEA/y+WfmB9q4mT/AF8//XQ/zre0nv8A9c65KlNOV2dNSlH4hLiFLyPabKJLqMlvLtx90+rHoKTw1afaUmuIlDmOQYYjhW9q1dR/5Bl3/wBcB/Ks/wCHv/IOl/66mtJ39i2mc19bGtcTSjP2iGBivO51rnrz7Lrsqs7hVRSqMgwB+FdLrP3Jfxrj7D/j2X8f51zUbqLknsaR1ZXs/DNxcaiixP5y56YxmvQo9QisdPaJFkLR/u95jJVG7hR3+tZnhr/j5Wu+h/1En1rpWLnJ8sjCukYVvHa6ppRWW8uHtyNvz8bj7DqawtR8OTW5RLeL/RXfPlqPmJ9SfX2ro5/+QtZ/9cmrVg/4/I/+uZq41Otjni2tTyt/OsPEccqly8JIAL52Z9T6j0ra1ieS40wXpCedDlXYLzJx6etZF3/x9Sf9dW/nXQWv/It2f1m/kaUpXswhNymZnh5VspYo4yY7tkD5DcNnqp/xqz4ps7WTToZ7VovkJEiJJuK+9Zp/48pP+uCfzNVbf/kAzf8AXE/zq1BSTka395GOcjjvUsZ7Coj1qSP+lZM6i7FgHOauxjBzxis+LqPrWgnVvpWbAuxNk5/KrKPiqdv0FWf4GpJEyLqMd1WEbBBqpF0WrUX3j9Kq2pFyysoz1wam3571T/iNWU7U7EtjsjPFMY81MfvH6VE/WiwrkW5fWiopPvmigOY//9k="/>
          <p:cNvSpPr>
            <a:spLocks noChangeAspect="1" noChangeArrowheads="1"/>
          </p:cNvSpPr>
          <p:nvPr/>
        </p:nvSpPr>
        <p:spPr bwMode="auto">
          <a:xfrm>
            <a:off x="6400800" y="3733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3" name="AutoShape 14" descr="data:image/jpeg;base64,/9j/4AAQSkZJRgABAQAAAQABAAD/2wBDAAgGBgcGBQgHBwcJCQgKDBQNDAsLDBkSEw8UHRofHh0aHBwgJC4nICIsIxwcKDcpLDAxNDQ0Hyc5PTgyPC4zNDL/2wBDAQkJCQwLDBgNDRgyIRwhMjIyMjIyMjIyMjIyMjIyMjIyMjIyMjIyMjIyMjIyMjIyMjIyMjIyMjIyMjIyMjIyMjL/wAARCAE5AfQ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5/opwA70uE9aVx2EXORVt5dyBfQVCCg6VIYyCMCpkaxVloSR1qaerPnFVbS13Dc3ArUtXjt+F5rkrS0sjppQ6svJbkEZqwGjQYBz71Sa4eTG2hFYnJJria7nWvI0YZmD4UZJrWtlz8zHFZFopDAjqa1EbBANYTNomlG2zPPWmyYPTmoEJA3Hn0prynsOTWViyneDrjpWHcE81sXTHBH51kXDA9MYropmczPdMnJ4rPvI2Ubu1XpXw/rUUirKMSEgeld1N2PPq9iKO6VbUCIfP0rTsI3eMM55x1qiht7dQqJvNTtfNsCBdo9quTurJGEU202RzWYdnYZ61nyLhsDjFXzJKAdrE5qvIGxllGaINmsrPYjilZDg9KdK4cYHeod28+mKkaJsAgZ96tpXMrXGPHsj5qoFfeduavkb0Kkcim2+2OXLr07VSkTyWI4UJIDVYnkWNAFp8kkewui4NUmYEZPWpV5PUbVtESBROvTDVHs2kqafDIIxnrTWnUtyvFUr30E9dywHjWIBQSajJd5ARgDvT0eEr6VA2WclMgUktSmtD1v4feDLrW9NW/F2ttFuJt16/MONx9q4jWLW/0zxVf2WpMrXUUmGKdCOxFaXhLx7r2g6aNPsvLMKPkSSJnYD2qPUre91HxFLqF9L5styRJvIxu/CspqMbnUpTqJa7FnTZLgplVUgfwmrwhs7vKXMADE0yzESzGIZU46U6W1nafgHaDwRXnOWuh2RjpqU7vwxpJPUoTWTc+DY2Um2lz+NdHJKYHVLmIsOxxTFkH2kGJtqH1rSNeotmS6UHujhZfDd5Hu4BArOSB4bkK45Br0vUTElq5D5YjtXCyqrXmQc8110cRKafMc1WjGNrHb6Cc2ifhXfyALpSc/w1wnh9P9HQfSu8uE26eozxgV5lb4jrhscLdx+bqD56Vm3KRRFsda17kMl5IccZqubNZCWK9acXYpq5lLL+7yBzTYA8jHIrReyAGFFLHalOcVrzIi1iawt03jNdBElrGnzEZrCVxEpqnc3zLn58VFrsL2OqNzZr6Gom1C0TsK4abUm7SGqjai+erGrVBsn2p37axbL0AqM69COmK4i2vBOSj5B7HNRzXEiS+WRyfWq9gJ1TvT4kRV4FU5vEZJyBwehrko5JJoti9uC3rV6WFotNJYcovFL2SvYFNs1j4iyuDxRaXy3twWA+YVxbyzN0HFdB4c5JY9aqdFRjcI1G3Y7fSx+7kPtWTr3Fqv1ra0sfuZDWN4i5ijUetci+I36HM3PyW7H1FYC2hmcFAc+1dFdL+45HFQweXBFvwK7YTcVoYThdmZLLPbWpSdAyjofSo7aaG5h5GSKv3k0V5blUIPqKzLTS5EkJEmFreNnHXRmUrqWhpWtsVVnjUgn0qvdXUsLGOVfzqVFWBTuuBwfWp7m9s7uJQ8YZgPvAVn111LtoUI9T8tNoAop4azHSM0Vdo9iNTkaKWrFpZy3kvlwruNek3Y8tJt2IF4NXYX+fcw4FJc6fNZyASqBn0NIASeOlRJpo2gnHcuG5LcLwKtWgJzWfGMcVp2QPTtXLU0R1Q1ZejXH1qwgxx271EvrU6DA+tcUmdKLNu4LccVfQ4YelUIBySRgVcXGMA9axkaxLJlB57CmNLnJqBwTwvQdaazYXmpsXcguJcgg1lzuNxAqxctyeaoOQMnNdFOJjNleTG/PpUJBduTgetOlk5OKreac4NdcU7HJNIviFCuI+vqage2kjGTzmrFk6MQGard/G77FiUbMcmhX5rESaSMpZyowBzUE0rbvrVl7KVTu7UCON0+YfMKvRMhe8igx9OtXbZyMA8ipIrdHI45qwYIi4RMgnjIpSkmLZFSQkuSq8Co4vmYsa2ZNFnigDkblbpT4tAY7MdTyan2sUWqU3uc/IZJWIVcD1qMwYXk8+ldfc6DIkQKJwPTvWHcaZcAn9y3HtVQrJkzpOOxjxr8+O1SPH1IxgUrwyqzcYI7VWd5QdprdamTHRKXfHFa1rZzTfKoBqvpVg91IDtOwda3/sbQRtPESNgzjNYVZ62R0UqbepJo+kwiWJ7nUBHht7QRxGRiAecjtmuvuU0u402ZoJrwMrgxCWLaoz1H0rE8NaVqN+Y5ozGEuMlmyOF7mujn01bCQ2Ut3E0ciFw78Fff61z1pux6lHCQuvMgs/DE822SKUc8gE1pL4X1P/AJ7rTHuTo6weXN5kUi7kk7NUg8VOO9ee22OpFQlZDrjw3eSRbWKlh3rPk8I3sndR9KvjxSxODipl8SgjkileSIuYb+D70xmNiCD3zXO6t4LuNKX7SzAiu/HiNCeTXPeKdeM9p5QwQeK2pzmnZESimtSroWBAhNdRcX8ctske/BFcZp5mezDQg5x0qpcatcQSFJVZT70ODlIFJJHXmG3Yks4yaDFbKvDiuIfXZSODj8aYdamPV6pUZC9pE7KX7Mik5yazJ51Y4TFc42qSN1kqaC+3MMkk1Xsmtxc6ZryHEfNZNym7JbpV3zvM5Y4UVRuH89iF4Qd6Ig9jMeaJHxtzTDcA/diqyVt0ySc4q7BLbCMYiQn1IzW90lsZ2MiN2FwpKEK3B4rQuYBPAu4Hcp4OO1W/tSKeEHXstaemTfa5hA1q7humBSlUtqCh0G6ZpbGBJNvB4A9auamsCwmDGSMKwqbfLpsaIH+VgcK3as6a78xmiRM7jlnNc925XN0kkc/NCsU8wUYXsK0vD/Bb61VulM88piGecYFamh6fOi5K4HU1rOV4mUV7x2WlgfZZD7Via+ciIe9bunACyeuf184khFca+I6HsY+oR/6Dkdc1TSINZncO1XNTkWHTwWNQ2MsN5aGJmAJGAa6Y3tczdrnKyQZYiOUrk9M0n2O6UjMpK+xqzqujXNo5eIlk7Yqna3VzvETEkdOa9GLvG8WcclaVmjoLSGxe0IkGZMVXthGsjR7QCp6HuKXT9sdwvmkAE81a8XRWsMcU1u4WQgdDXMrufL3N3pHmFF3aRja0KkjvRXGGa4zyzUVv9Vfc5/rK7FbtXS+G48RvJ3Y4/CuceN0OGUj610ekXkVtp7bh8wBxXRXvyaHPQ+LUoX8xuLyY9l6VWj7U+HmO4mYdePzqNcE8UrWVi763LC9cnpW5pEUc7qm0nPcVgMpaMgGtHQ7uW1uA2wnHT0rGrG8dDSD1Ormgs7QFJ1Ib2qu8cWwSxPuQ9/Sq9xdPeT+ZIc56ioNMfEF4p5jD/L7Vxcj5WzqvZmlEcD2FP85MZzg1RSVsYHOatw2jS43DArJq25omSmcLHgYJqqzzOcdBWktqiDnk1FKAB0xUpobuZE0Z71Rl71o3L1mynJropmMinIKrMPWrcg9qhEZJrri9DFoiEqr2INaMOpYRVClh6mtXw74Ul1K4WWeIiDjk969Vl8I6Ja6GVigiMpXtyc1E6kLiVCTPGkuzcE7sDFV5rdzuMY59atarpdzpF0fOQqrsdgxjiqn2zcNi5LnsKcY9US4WVieyjkA5AzWvDp7MhkRcnNS+G9Ne43yTqQewNdDBDHHG8G35qwqVbNpGlOgrXZAts62kXmHIParKIFuMAcBeKduLqICuMd6eYsSD6VytnSkkMknCkDHenCOKdGGBuIqtcJlwM1EshgfAySaaGzC1Hw9NA5kLKVY5z6Vzt3arFJhTnsa9GkKXEYjk5JrnNc0IxL5kALd8CuqlVd7M5Z0lujIihm0+3RjKFjk/MV02kXOkSyw2rsXD/wCsyeo9K4y6kuHRYnLbl42ntVzTbZoT5jj5u2a0nFNczZvhaFSrLlgtD3DUtO0ddFjm0x4bR0jIj8s9MDIzn36151HBrusQR3EnlIy5+aZiTKAeijtWYb27eIRG4cxjoueKc15fOQTdSkAYHOMCsVU8j26WVVo2tI6A6NqMkSiRQdvSONshQfSqDQLGxV3YMDgg1RhubuJlZLiVWU5B3U65lmu5jNM5ZyME1z2dzoeUSk7tl5YkJ/1lOMSjpIazUkli6ZI9DVyC5Mik7QSOopNM4cTltSjruh5RVH+uOaztStmMYkL5FaUirKAQuKg1QBbJRiiL1POlGyL+g8Rxe9a3iXQob22V40AkA6gVl6Gv7uH6iusviREB7VnOTjK6HFXVjyG4tkt5WjfOQcGq5EQ6Vv6jp/2i6mcDJ3VmCzRWKnqO1dsKicTCUGil5kYGNpzU0Nyq8BOanEEQGSKT90OFUVXMmTytEsbSzdeF9KnlhaS2OzhhVDzpxMAiYrTtXkmLK0e0jrjvUSTWppGzMu2tVEbMzYccgnpmpVa44wI1BGa1Hht/srMeH9Kwr6AhPNj+6BzzxVwlzuzJmrK5YLy4y00a/SpbbUGtplkjvmV1bkj0rnmtJnGSxOfQ0+3tZo5Vx1Y4wa2dONtzFVHfY7X+0hLdOXRpjGm+Neof61ZCx3tsJ8PFLIckYwqD0FZXmTWE8Em9GMKgEAfeTvXQRX1u9j5tuEneRsxqvYe9cdRcqujri77iWWmW0cRbKhR8zSNT49TiuCYbMfuVOC/d/wD61Zklpe3UTrcMIIGOdoOMmrmnaZDZR8yMwrN2a1eo766HT2PNg5rnteOZ4R7V0lko/s5towD2rmNbJ+2xr7VjH4i3sYGvZaxC+lczbXcttIDzgV0+to7QoFGaw1EZfyXT5vWvRotclmctRPmujUh1AXcezIJx0NYtxZ3KyuyLg57VLFp8plLwMVq3dfbLe23n5sdauNov3RNcy94yYWuvO2spJqe6SSfCTkgqOM1C2oyxSLIVH5VqR6ja38X7xQJAO1XLmVpWIjZ6XMgWyEcSDiin3EERmJjbCmitObzI5TrbXwNca1CJxwi5PA61zGp6JdabeTQ4+ROfwr17wf4gg0/w95V2yo6EqQa8+8XTXa6o1/5ZFrdcLkccVlTnLYqUVa5yzW7x6crf7WTVYDnIrW1F2ksUwNqL1A9azIxuPNbxldXZjKNnYkTOa0bTIXis9SF4ar9pIApPas6mxpCxYlmaNPl5Y8Ae9aEEBt7KOA/fb53PvUVrbgH7XcLjH+rQ9/epwxdyzdSa5ZtJWRutdSzbwqCDjNacXC8VQh61ej4HNc0jVDmzVO4fGatPIAKzriVdxqY7lMz7gk1RZWJ6Vfl9eKrMcniumDsZOJXMQA5qHowHqassCTzVd+GreJLR9B6Na2cfg6KQqqv5QPHXpWF4K+0S6tdSX+/yQx8vf6VnfDm7u9ZYWty/+jxYwPWvS9fsLa00WWSILGyoSCOKxs9iuZLQ8h+L01u97aCArxnIFcFoSr/aBkdQQvrVfVtRur3UZGuZGfDEKT6U3Tr1LeUq/Aaurkap2Rhdc92ejWTlnDRADPWr7Wxgk8xud3WsLSLkFFKMCvrXRrmQMJG4xxXmTujsikyF4wbpNnUikO77SykHFXEK+fHtXoKCpZ2Zl78VlzF8pnXERDjb261RuQ4cOV+XtWxMu9OOCaoTko4VhkLTjLUHHQoxS5mBPauoTR5pNPF1sLKRkjHaqGh6P/amogFMQod0jf0r0WLEWI1UBMYK9selRWrqFrkKJ4PqYgk1GV4osYOBkY/Sq4DV6/4j8IWGqwPdQ7be4UZDgcY9/WvJG+SV0JBKkjI711QqKpG6PpMvnSlC0VYRVPHNOxnvTfMAxR5gAqtT1E4oeBTgKi80EdqUSilZlqcScDtSruQkqxHuKr+eQ2KeJuOlKxXNTkrMtx3ckf3vnX9adqM6T2qlO3BHpVPzQe1BO5TxxRbU83FZbSrK8NGdNoK5SED1FdZdjK4x/DXn2nas1kyZj3op6Dit9vF1tNgtBIoxjjmsJxbeh408trw6GXnF7OCBwTWJfkLMXRO/Na5lWR5pY2yCc1mm7iIbcoLA1rTR59SLWkh9pDDe2pIChu4ons4bbDArzVKWeLfmJjGe+OlUZvtVxLgP09K2UG3uYuVjZjtlnbch7cVPbRrbyOXYdOlYqzy6ZFlmJJrRjVby0Fx5vzdwDzUyi9+hUWV53QzuCx2k5qlI7LcRxhle3kPBPT6GtAeS0i4HHQmsi+e40++ktiiFXO9T2/Ct6SvoZ1Hpc2/ItwgKqOOo61Zt7zSjp7QyxbpllGCV5A71zDXt1gBX21NaahdROCXRm7AgHNHsnYSmrmlqE8NvmQQhhJJiIMeQKs2F3DBDhRtJ6hTgVQuke/uIGlbBwSAo4FKbeFH2YLbOAc1MkuWxSbudBHfxxDfPgqBwWbNW7a+juyWg+6PbrXG3OfLIzwOgro/Da/6DzWM4JRuVGV3Y7azBOmE965TWznUU9QK6q2O3ThXJa2carz6VzQXvGz2KV2N0sAwOeKy7vTJIryScqdg9qu30/wC8hVTzmrZuftGny27/AHzwCa6YycTNpM5KbUvsuVj5qzBeNc2xR+QwqtqGjTW7+YRlD396ZYzBGMbfeHSuxxi43Rz3kpWZDeQEuEPGBxUVjbPvOM4Nb6xRShd65q2lrDBscLhDxmp9tZco/ZXdzm2iYsdo4BxRV0FYXkR8Ahz1oquZisjS85NUluZuUiE5YKD2zXTeM9Rsjo2k2Gxcj58+1csdOk0K4jhdw8Vyu4eo9RVnxDayvLBOVP2MIFDEZAqbJS8gu2jA1SVTHIyjCucKPaskOAvFausTRtaKigHaQAwrCXniuqkvcOeo/eLMaNKwA5rp7DS1tYvtF390cqn941W8P2CO5nm4iiGWJ7mrF1ftf3LEcRKcKPauerNt2RpTjZXY952nk3N07AdqljxUCAKtSBs8dq5WdCRdjk29Kk+0P0AFV4xnANW0gCuM1kzVIaSX45qrcLjtWgCqhiBVGdic+9ERsoNkg1WYY+tWWPaq8hya6ImbI+ajK7pFz0JqQ8VEzYYH3FaxIke++GdAh0nw/FewHDsgY+9R6frU/i26msXXy4Yzhj61W8KeIjr+lRaZag7kQK5x0FdAvh5PDVpLdWw5wWf3rF7jvbc8e+Kmh2ui6haJbqBvBJwK81kOGrsvG/iVvEWqKcHbDlRmuOl+9XfRvyq5zVVqb/hvUXWfyHbg9K9DjuljtgWyzY5rx+1lMVyjr1BFezabY/arCGRxwyg1xY2CTUjpw0rqxXj1R9w/d4xXWafb297pX2kN+NctfNY6YSZeuOmKksfEovLBLKCRIYom3Mcc49K86UXJXijqi9eU1b21EUhOegrCvJYowTIcAUX/AIshMm2JTKo/jPGa5S91V72cl2wueFHQVpSpSe53wwbbvPRHrPhi5t4PDQu0yQQzt6kiuYtfFF7qGueZcXDx2MZO5IjggYyMUuhtNc/De4jgb50kdT7A1jQ6VLBHDFNCVY/M80uVAjI7etaRpRUm2ebVXLJxR3Gj6qfEGjXsEzYkjLIzRnkjsfrXksytHdSw5zscjNev+A9GFtpsrMPkuHJQnuOgNeZ6ppM6+Ib63gheTbMQAqk8U6XKm+U9DLp2lytmSUYnNO/hwRW/b+EdamB22LqAM5Y4q9Y/D7WryEyOiW/OAsh5Na6nsSrUYbyOQHJxjmn7AenWu1g+GWtPMiuYVU9WyTiuksvhGgUNeXZLdwowKLMxePw9Ne9I8pEXGe9O2nFezR/CvSliYPO5JHXfyKgj+FOmg5e/YnPHzClysSzjCLqePiM5qVeG2kc17Qnw00aMLiQOynPLipdT+H2n31oywRxRTAfK64z+NV7O63COdYZSVjxZY8nFNZdvHevTX+Fs/lqVu8uB83HGa5jXvB9/ocAnlAkizhmUfd+tZuNj0aWZYWr7sZamBZhtkv0rIkfyp2V1wc8ZroLRMQyN+IrDvt11JvCY2t19adPVu58xmjTrPlH7Y3QSYGaRyouY2izjIzUDOEBL5GB09a0NMuV2kiNMD7xIzxVtNK55yepPrNvHJFEyAE45FYsUTRbtrsnsK6USwXUixtw4O0j+tVrrTMK0g6A4yKmM3FWY2r6mVaHazKxyW9e1Q6vbSXMK8gyRdD3xUm/y34Gcdqhnu0uZVjI28YJraF1LmRErWsZIimIHfNXrHTZZZhukKe4Ga04LVGC4bIHpWvbLDAu4oB7mqnXtojONLW5G1tDBFG32kSEd8YrNZ8yuf9qrupY+zhEkDt229qoJGx42896wWqubkFycoav2mrfYbIRIPm/i9apyoxG1RliMisy63xor55YHHPI9jW0IcyszKUrand2GpecqnzGI6Yz96m6tAXt0uM/OD684ritG1GWO7VNwXngn+E+1eiIfteiXGRGhCBsHliawrU/ZyNac+dHKXQP2iByeM1dWaIySJkcjINVdSjH2ZCTjHQilt7DZZi4ZyxPvRo43HrckvLpZ9OMWM5/PNcw9tN56tGpJWtYxmN3CkYPPWpbacRzKxUE961hLkWhEkpblWO+8plEilSOCKuNqAubZoI1yT0NXZ4rO4G91APfFZ80kFsT9nXJqbxl01HZrqVnaFyDOMSAYNFV5fNmk3+X1orZepldnXeM0H/CRRyQqWtomwSOgzXpRtNMn8DTDYjA25YZ9cVn22g2tz4NuWkw1w0RYk9c15dca9rMdi9lA7fZ1jIJHalFczQm7HLaneCeNEWMIFJGB3qhGxDAjmnzHMKZ685qfTYPMu49w+UfMfwrvVoxON3lM3RdGLSo7fG1m5emwMpT5RVG5uDPMxxgdhVm0GVrilGyudcXqXUJI9anjpiDAxirCKM89a5ZM3RYt15HtVzB27j3qtEOPrUwJ3ewrFmqEmO1QAapStn2q5cAbMnqaouCRtqogyjISSTUXH41akXsKrFcc1vFmbIyMmo/LMkqoOrEKKe7gdKZA/wDptuSeBIv861imRJnufgPQpPDdmLiVeJACTXUazrMWpWMtnZOJJnUr8vaoWv4JfDkUMTB5GjCqB64rH8I6LceH5Lie/wAkyksCe1Y3dxJJ6s8S8WeHJfD+oospJM2W5rlZvvV6f8V7+31PXoDbsG8tMNjtXmVwMSEV3UZXSuZVdyJThgR2r1fwn4otJNLSG5kxKnGK8nrS0Wd4b5dvfgijE0lUhqKjNwkelancW+o3TOAMYwAa5svHavOIONx259q1YIDKjENl2HABrI/s+4iFyZMlkO/8K82mktD1MO17WLkUpDuPBpvlA89aGYEY9eldV4d8Nm5QXV98sPVUPf3NbX5Ue3VqwjrI6r4aQOuh3KyJ+7aUFc/xAjmujufDunXEyT3RkYR4Cxu/y49MelZcUy2irDZOFXZtYAd+2KleRERmu7hVUfe8yTGfpXmVpt1LxZ4dVqcnI3f7UsbMhBKNycBIxmn2Umm+Uz+UwmkfLFY/mP1rlp/GHhbSx+9u0kcdFgXcwNUz8VI8bdM0Se4bPDSfKKuhTqrWxg7v4T0qMM3EVkR6GQ8VKsd23zGOGP1wMk15X/wm/jjVhtt4bbT4843EZIrD1TWtaWX7PP4hvruc9Y7UcL9TXVyTfUzdOf2j2yQSxj97eeXntwBWbPqmmwF/tGqRKV67pxzXi9rofiPUJRLJFezQsf8AlpKR/Wu00/wDZzRo9zZlJP4lc5rOVJ9ZGkaXVnRS+NPC1qQ0mpxkk9Fy1Rn4leDImObncOv+rNVD8P8ASvLwttGD9Kzb74eWTxMEhQNjsKcYU1vcJUIvY2v+Fq+ChhfPb6mM0n/C1PBDk/6Y6Hp9w157c/DlJdQSHeI7dQN7dyT0ArmfGHgeTw/bC7i3eWr7JFY5256H6GumnRozdrs5qtCcFzHu1v468J3gDW2tqp7B2K/zq491banBJHHdQ3lu64ZAwbIr5StwM8gVvaUbuGYTWtxLBt6urECirg1HWMrGuHTkuZnoetaFNopmcANas2EI6qOwNcNcagkKsigHJ64rq7vxHe3fhua3v5BK648uU/eP1rgZFknJAHGetZYeD15zStJkV7fmbgDjpmtO2le2tRLtCnZxu6ODWVdWphKRg5JGa0rdDPHAsm4xp94djXbPlUUc0Obm1KsN7eQbpnic28h+9iuhtdYSe3GWzuxnB+6alvo1uLZGjASNRjb2rNg8PG5SRrSXZKOQP4WrByp1N9DRRlHbU0JIEk3/ACDJ56VmXUBgKMEUNuxg9DVeG/urS6ENwCsiHGDWhqbb7CN9uUMuc9wfakoyhKzG2mie08tWO6PY56jHFdBYC3dH3R/u2UhiRya561HmoPLlY49RzWzZxutrK6ku20ggdq56m5pHYxg3mT7AuArEEe3rVo2zFlDHBIyjD+IVDawt5wkJ4Iwre3oagvL8pI20nBGAg/hq99ETtuNv5re1iddoYMeoPKmsqx0u7165z/q4c/NJj+VRTKzne5/Cuz0MBbGLAwK3c/ZQutzNLndmM8Q+E7PTfDFvdWUZ86BwZHPVgetWvDziayljc7g0ZwAO/ua6y4iSbTY4pQCjjaw9jXFaJAlj4ilsJJDhW2oueqnvXP7R1INPdGvKovQq3oiMAjcZOeKzZJZreExI/H93Ga0tat1XU2hLYwxwaozlin3BvTjFVDYJMy3eXOScA+lPQMGyM4IqWW3nY7im0VGswgxvAIB5Fb7rQy9SKSSRztVz9KnieMAbvvjrVS9MP2kTxHap649aa0guXBUdBzV8iaJUtS+ZGz8gGPc0VT3bQBiip5A5j0TxJ4lm0G/bSomXy5MruJ6Cs7wTNpdzFqkOozRq+DsLHr9K6+XwBB4n8PyXNyw+2Om9H9DXhF1HdaRqUtux2ywuVP4VrTpqcbLcxqVHB67F+XQr25klNrbO8SSHkDtmnR2F3awzSSQOhI2gkVLYeKtYtI5EguAok+8NtOm8R6ncoUmkVs9flrR8+zM1KF7lBEI6jmtC1GOBVFNzHJ5rQtmwAKxqbHRBF9Adue9TJjIBqFGzx0qRGwea5GdCLkR59QKsIA3sarR4I4qQvgEjrWTNEOuR8uD0HeqjDC1M7l02nr61UdyvFEUDZFOQPlHU1Tl+UYzmpZmOc1UcE966YIxkyI81G6tkFeueKnC/LUlqVF3AGHAkXP51snYzep7D8LLe5CGXUGY9PLDdq9D8VPENCuAgy5Q7QOuaofZYIPDcctuAriIMpHris3wnJd6osz6mSwUkIG6EVhcdlJ83Y+fbu2ure8lW7Vg7EkbvSsO5/wBaa9U+LEUMPiWJYVAXys8V5Xc/6012UXczmQ4qW0LC6TYcHNRUIxWQEdQa3eqMdmek6HP5MWJlzL2rX8Pr/aHiGRZUG1htKnoRXK6PfSSxKAAWHrXV+EGd9beSQY968eceVtnoRlorFXXvC0ejeJ41Q7rJv3ig9V9qt3uuQ2VuXupBFHjiNepp/jq9kg1qWTqI4h5YPQ15Pd3U99cGW4kLOfXt9KulSdf4noa1q7su51N/8Qr1tyafCluh43n5mP8AhXLXeo31+5e5uZZWJ/iY1GsJPapUgz2ruhTp017qOf2dSpub+jeFbmaBLsXCIx5CMM13OmySWieVdQopIxvQcGuSg1e7trC2S3i3uFJ59u1dFoms3Ooxo00SeU77CuMHpyfwrjrc8tXsddKMKb5VudOlk01qXVv3RHNZkdxZacWPyQR5+Z8cmtjw/KXtZITlkLEDntWJregtNclhHuiIKlT0wa5IvWx0yjpc6PTfEFg6KbeXciEAt2FdFBeJMNyuCK4LwzpEWk2UlqdzrI4dw4zuI6flXV2sZdhsTCjpVTai/ddyFG6946OAmSMk1WuvlTGOScZqW2V0j54qK9QmLNNv3TmS94wdbaG0mtQ1u8qmTO5D9wjoTXN/ECdbjwle3Dr8skarz/eB4rqdTM9zc2ltbJlipaQsPlx/jXI+Phu0Gz0wEGS4uAcZ6hfvH6ciqoL30zSrZ0rdTyPRdKu7+5RLe2eQk8EjivQbTwnJa27yX8o3gZEadBV/RzHZvCHKoi9Qtat7fW00cqxyAlhxVV685uy2OWlBQVjz7UGzC47Dj6VgLIoOBLtOeldfLpkyxmSRVKZ55rDurGytrxZZGHB5UetaUJK1mKone6KttYy31xJIQ2EXhuwFayRpBohcLlhUmm6iZtPubaKEC4YH5SPvL7U+1lW60xrbyyj9Mn1oqSk99hQSMe6uLmTTT5QO0elWvCmovbxSGVS/sa0oY1stOeGQBwR19TUUMKQxqiKB3wKTnFwcUhpO/NcZc28d7N5skQznj2q3Hbq6JG6gon3Qe1QSSmPOIycDNIt7Msiqm0hk38DOPas/eaHoaUVnGpO1ACfSrCQiMHZkeuDVCG8keNW+0IGLcgr0HrTW1CaOVA0yhXbAcjj8aycWy7o0UgjAx5Yx6Yqvd6FBd5dAY5cYBHSmx30xdyFSaNe6nBPuK2bK4jnU7QQw6qeopXlHUNGed6lZzWU3lTLhgfzrqtFBFjHW/d6PaavEnnx7jGeCOtNi0mG2QRx7gB0rSdZSikRGNnc2JObW3Fec63M9v4l81ByWxn0Nds8dyVUCcgL0FcmYVuNXu2nG9ojlVbgmootJtlz12H6raDV7ZZ4223Kc+mTXObrmG+SGf5SSN2a1rqHUIbxrhSEDjIQc8VFBdreSrBfWwEgOd9dUXp3Rk9yrr9vcx+W0UnyMO1UNJiSXzYrlzuI4JNdKEinXBjYoOAO1H2S1X7tsOO9CrJR5ROF5XOWurBUK/NnBp8FvtA8sjPoa6gxxn/lgh+opBHGelug+gp+2drMORXOe+yMerrRXQ/Z07xJRS9qHKdu/i9tDlGjsCZWOxcV578T/AA8dOvbTUSebxcuPeu51nw9NPpFz4i2j7REvmJntXjeo63qOtXKS387zbOFB6L9K66Ce6OWs1azFtrRyA+wkUkq7ZemK07W2CzLE0hUEZzmrmp6ZFBaLOsyyE9R3ocnzEQSMNCRV2A5FUgOcVft8BcVnUOiDLKOelWFB69aqx/fxV+NQcdq5ZG6ZIhbGADU6IzdakgRcVKDjisWzREDoF5xVCQjcRV6U7s9az2/1vtTiNoryjjpVSTHStGdcjI6VmyDmuimYzVhnQcVGZNrhh1BzT+SMU+KDzp4oz0dwv5mtloZs90+HWpXPiPT1juflihwv+9XYeIYF0jR57m1Co0aFsCsTw/pC+FtDSeM/JsDMB9KsR6onjKylhgBWHlWJ71ldA7t3T0PnjVtbutd1F7q5+8MqAOwrnLjmQ13vjnQ4NB182sPAKbiK4K4P7w110rN6EzITQB81LSL96ugxZraVcyxThUkx7GvQvCUswu2LMCDXlkMphnV/Q113hq787Vtylgh7ZrjxFK+qOmg7ux2niy3GpahbwsRGzjbvrFm+GOsBS8Vql3HjIaJufyqy0zS+KY0LEquMAmvZdEOIR9K8/wBpKk7I3qKx8+S+Erm1Yi4sLyE+hXpUlp4fiLHzYrkY79AK9/1WQ+U/Ncjq7E2eM9Kl4qb0NIbHC/2VaJJFBbSeYijccNnB9K1UsxawsyjnbxVG1t1srySRBiOQ5Psa6KCMToRjORxQ5N9TrpWauy14WGy1BK5Nb1ykDYLYAbg1zel6zHYW727w5uI87UPG8+ma0I759Rs3ju7FrK56gBtysPUGpt1KerHJatHchUO5M1uROUGduMVh2E7xXAilyT2J7iuiiQMKRM9NyaK6ZyFIqy6eZFyKrxwheatqflxWsb2szjnZPQyJ1kSVVjIUEHJPYV4N448RnUfFzm2nMltZgxRFeB7mvoO8AJK46ivmFre3bWbq2mDCT7QwB7EZ6V04WKXM2Y4mbaikJ/bFwP8Alo3505dbuQf9Yfzqzqmjw2sTyxZwCowT6is5LOP727gdR3zXQo02r2Od86NIa7JNC0E8j+W3PB6Gl+2wTMpm2ybf4sYJqlBZRTFkBKy/wg9DSi1TaTjBBqXGC2KTl1OkEcM0iXEDPDIcfdPFTNG9k+3GS3Oais1T91x6d6PFhFvZmSJnV1KrkHpXIk5z5bmt7RuJczMzRoQQC/cVp6dbLc3YjY4+Un8q5GKTMcBRmeQAM5J4FdZp8/lyRTpz60VYciHB82pAkwnuYkk/cwqSDIBndVS9a3s77zLbLKOh7EH1rchtrWCGZmMm3dldvO1T1FYV4EW8kSyEjhxgZHBqYO7LexdgSxi0qRzMDcE5UN2FUtPEdzNJLcsI4VHyg/xH2qxdWbJaRrJED5a5xms+SS3juYkjLPCSCyEVUbO9hPQtsQc5TY+dpIPFamlQvHdxuXJEiEHn06VBcTjUZALKLyQnfGD9K2LCFolVpsbwNoA6AVlJ2RSRtRyJb2krtjhc8+tY7ayN/AjP/AqyfFWp7bE2UbfPOfmA7LXD280ulXJuEQOvRkcZGK0pYfnje+plOo0z1lbxXBV12MOTzVCWG2mmeV9uVQkHHU0tkyvIDtADRKwFOc7J42GAQwrna5WarU5w6mxOPszbjxkg5qhNd5kJNuc9+K7bUkd9QhiQjIBfgdzWfcukchAOXDfOzDj8K0jUXYTic+ur3KQmNbU4PQ7elV21e65BhIP0roJ7kKq7VJJ44qtsa46H8j0rRSj2Iafcw31uaM7XjAJ5GRUZ1e6cZRCR9Kt3loJpmLnpFlfrVGJwiEMcba6EoWukR7w06hfMc7Goq4RBKquG6jnBoovHsK3meuTeJrSLRJdJuGUSuhi2d68R8QeGtT0BxJcQFbaZv3b44rd8T6vHZeM4bx4t4UiRlz1zVnxz4xn8U6dZ20FqYLSIbmJ5JNdFK8bX2Zz1VzLTc41EmYKVYtSzSzHEbkj2zWjYWieUN0xGeelZ96yCYkNnHercoyehhCnJO8iNTjGTVqOQ4wKz95c8DitC3XCis6isjpi+hchBrStzlfeqEJqyuQeO9cczeBoK/oamXOQc1ViXNTbypweRWDRurMSVTg4zVEId2TWmWG3GKpyjnimmU0VJzxtFUnXB5q7KOc1VcDv1reBnJEOBninxSCC5ikYcI4J/A0AY5poQyyJGo+ZyAK1RDR9DaRrMXijRY7W0OQUCufTir1tYQeDdMkccQj5iT2rG+HWlyeHNOxcrjzCG3Guj8VyDVtFuLS1wzyJt45xUWRm781ktD5+8ba7F4g8QS3cHMYXaD61ws/Mpro9X0ibQ7+Szn+8Bmubl5lauuiuxnPsMpB96loX71bmbEP3q6bwiD9trmj96un8IHbe5IyKzrP3Dowq/eHVWuW8UpXtWkL+5HHavFbN9/ilTjHIr23Sz+4H0rxK3xHXV3ZW1Q4R65TWF3W4FdTqn3WNc1rBKWoOAcVz9Rx2MPbAtsyuhJIx0qPTboxI8TcMnrVjT5WumPmQ7dvc1T1ZVjnEkPBKlSB69jWsHrY3hKzMfU9fsrHUFE2ZZM5KrzitGx8bF5YkktJHhAwMKciuPi0+eCXzJoW+0MxLO4yR6V1OmJc3Mw2zKrAdOB+NdkowSsjWmpT1bsdLb+JdJ1CWOOOQx3GcKsgxn2rprG6EgwDyOCK5Sfw2t6g864Ut1ygGc/WtDSYpNPlKS+dIOgkPIrlk4rYbT2Z2sJBQZNJJKF4FZltfB3Krnj1FPkdpTgUe0utDl9lrqSM/mHPvXzp4igax8Yao0cZcRTs2QM7frXuWv6/aeGtKa8uWBKAiOPPMj9hXk+hWs19qV/fajbuXuh5nmA/KA3r6g/wBK7cM+SLnLY566Umoozrm4+26St0qfxK7J9ODWVcSxm5jnC4XcCy+lXo0DPdRQKxiy2z5ugBqncQPGqs64VhwexraOjJrU3GxLKWhummiIaNuQaiD7nCr35aoI0IgLjIUHHWprfAOaJKxitzfs8kx49qm8TKJLFg3d0zUdkMOmfUUnih9tix/6arzXNC7qKxq/hMmRPsmnDZGNznAb2qzol48ZeJwWjRtpc9jVtoor3Q45dvzJgkioNAhLz3lvkY8zcQe4NatpwdxWs1Y6i1ccg9HUrWe9mttDHKsriZJMMMZwPUVJbv5ErQSfKVOVz3FaS7XHQGuLY2uYk0lzM0ssu8oTtQuuM1UaFFtiEgbz+8hHA9q6K7tDdBFLsFzkj1ojtYol2hePempg0UtHhkitt8o+Y8A+tS6pq8OlW4eTLO/3FHc1akYKvoBXN3o/t7X7W1t2zFAQXcdBV04qcry2Ik7Ky3KN5baiEXVL6Pasr4x/dFOvbON7EMATvUnArrfFNmsPh1t7jgjaDWB5LHTInJwMHJH0rZVLpSQuXozeszslRfS3SpZhmSP/AHx/OoYD/pQx2gWrDjMsX++v865JvVsuK0LmtA2l/a3QHysvlt6A9RVEW/mXzXAaN4Wbeefun0IrodSjSXMUyb0YciuWu7P7FIuGLQSnaGPVT6Gog7lNPcjZYZNQk4BiZhjHr3xULTRyXzSQRBQAVCr39z6VcW2W1AIJdyOWP9KYQIgxwFz1IFWmKxgX0DyzW+w8lDms65smRW3ZDCugnhAa3GdrMmc+lZGovM6bQAxBxkV1U5O6Rk0rXM1UcKApBFFM+zTHkN+VFdNjOyKut3VzrGrzXckZUHhRjsOlX9OaTAjdMx4xg9quPEpAbcoz0FC2zI3zcZ9DTnUurGUIa3LqWSRJsZjhh8u2svUdOi2hkU571ovNLbKFySPWqTThskk89q548ydzZuNrMxHgMMgXsavwKCoFPk8tuGH406JQoODW85XRlFJMljXacVbXpVZSDirEZzxXNI2RbhGTVraNvPWqsOQcdKtAAjrWDN0RO4UYqrK67c5zVmdRtxms6ZSvQ5pxWo27EbSZJqtIeOvNJI5XioHm7V1RiZOSJQy7OTT7GVf7WtCSAomX+dUyffihB84xkHNaKJDdz6h1GeK48OBLfDSNGAm3rnFZ/hGOXTrGRNRyJic/P6VV+GMck+jo94xZx90N2FavxEUQ+GrqS3JWZU+Qr1zWSXUm6T5DxL4lXEV14vuHhYMoQDiuKh0a/viz29tI6juBxVuNppp2a4LFyfnLda7/AEPUYRG1tFjCAAFehrSVV0lpqOMFJ6nltzpt3aDM8LKM9SKqqMvgCvQdTmilvJLOVv3UjY5HSon8FpYIt5DL9oUclcdBWkcUuW8iZUddDhzbT/e8p8eu010PhMH7ZiuwsLq3khaNkUBFyQV5AqgsGn29959u6ox6pms5YjnTi0bUIKnPmuXNMUN4pUe9e36cuIBj0rxeyRItUS9DBh6A17Bod7DeWgeJweOmeRXnVb3NajTvYZqS/IfrXPasF8pd1dDqTfIfrXPazt+zoTjINc+7KjsZlzcCOBRHADnqR6Viazd2tvZhnOZm+6g9a1G1EsJIo1VmjXJG4VwGrXUkV4yeS32lzmRXOCi+3aumhSc5WYVZ8kbmtZ3AvHHmn5unvUtxaC2uLW4ERZVlxIBzlTXGm9ubnVlmiVI5k5yrZ3KOxrr4NakBCSw4mwGMe4bl/CumpQdNprUdHEcys9D0LTfsrRlYXztHIPpWkjRxJvLA56A15vb3141wJImEXsa1hqyQIGvbyNcfwhv6VyOm7m/Ou515kJcso61X1HWoNMjSPBlupOIrdD8zn+g965m91rW57fGi6TPIDHv+0SjauPUDuar6Za3NprEV8skkt1Jbhru2u1/ebSwGY26fhVwotLmbMatdbRNWLwZJr+tnU/Ek0NzaxoBFaRSfKrdxx1x3qr4/trLQ7K1ayuFhhaJofsidCOxB9ua6fxVqP2bwlc/2fHFAoXEkjRHaV79OfxrybxL4xTV/DGmaTHYBZ7cAGYnJk/3fb61rSU6lpN6HHTbdQ5nbssHby1bewRWD/Mv0FW9Ks4HuoXeNjBJOsPmz/dQ5+Yj14rTm0Kz/ALEM7My6jFGCqKOGJ/h+tXtK0NSbOTUC884ULDZqp2IfU4713QqR5WzXFS95JnUy/DzStSjljs3NsgfKhDuyP7341jyfDq2tpvK+0T5X7wAzj6109va63p8RClYYpGwDt+Zh/Q0jxLd23/Ey1R4UBIZQpDMO3I9K891ZOTV9CuS6ukYA8M20cnF4cL145pt54b0/VFa3nuJBuw2V9q6C98OTRW0M1jcsYSM5mXJkH1HSs4aRewhjDmVtoJXPIzWT54vmTGlFqzRStfCFvZ2zQpcu0JGCGplr4Ut4r37RDPIHC7WH96gXlzZzFLhJIz02uKutexwI0q5LsMc9qh1Kl99xqMVuTSeHYJo8SPk9RzyKqroMVvOu24mwT06iorbUzv35JrWEsbg3GWyRkjtUNyQ9OoDTAFJ8zkdPeqs2nMxwH2k9/SrC3iE5xmrgaG5ALoevQVPNIFbqc5ceEZL3PnanIEJ5VMDIq7p+gW+jR7LaMf7xOSfxq7I4EhOMUsGJ8xvkoORV+2na19CeWN+axQ1XSTrlokU0jxxq2cAdarP4ZR7cQrPIqgYDDtWxekQgIpbHqaggnYnapOD156UKpK242luVodFYSl0lzhQuMdh3qf8AseVpEYTL8rA4PGcVeRhApZSSx45qIXBJBxnJpOTY9OhBrF3Ol7AJVMMAGWbHBNZurXEEloY4pVdmYH/dA711L28eo221lHIxg9DXE63oUunT5Z2+yscZ7Iff2qqdmyHKyJpJ0aGKXggjAHrVe5ie5m8mORUIQvhuh9qb9hiTaRLKQP4T0psk6IZpgR8qbFPr61rG19Aexhakzx3DK1x5rBeWzjB9BVNJQE4kBbvnrWg8FrO8jMeWHFYbRCCcsC20dq7IWloZO6JpA28nf+XFFJ9oHfd+Aoq9SLmlc2iveyG2UsqqMVPa6PPcDEpKSMMpnvVnw5cxf2jcxSEbv4VPeumhs3F4H3ZUngelYVJyi7MdNJq5xs1ncKjRTIQyjPNZrxbSQ3pxXbXqmW6unYfKPkX3rldTTynG1eBV05ETsZLKDxUsIyQAc1G6lMsTjPQVJY587gZrd7GKepMvBIPWrEbEH3qu+fNORg1NFzXPJHTEvo4I5qdnCLkniqaEr1qpqNyY5kTJA25rNQ5noac1kaDyoy/eFV5SNp71l/bgpAJNL9uUc7jWiotEuomEynPQj6ioPJeQ4VST7Vt6ZerPbXUGImXg5kXJH0qlbXcQm2rhHJx161onJdCXZlQWko6xMPwqfT4AdXtEZeDMoIP1rpVSHyS8k2HAyFPeucurx7e9juFQFlcNuHtRCbk7Dasrn0ddomgaELqzUBkQHb68VDoV0fFWltPeoAhONlVvBt6/izRInnXEYGCvrU3ii7h8HabLPb7eFz5QPJ9wKmzIur26nh/juCKw8W3sNuAiADgU3Q7qGKKNwR0w2OorC1rV5db1e4vpV2mQ9KzI5J4JQ8ZYDPbvW7o80bMSnyu53WtvZzxowTe56NGeQfeoLTUb+1sohLMGhlJUf3k+tYlqkksplZwy46A4IrTtnjW9gWYcrywJ4NYOHKuV6milfUp30si3reXM5DDBK8Zq/ZaS11GGVTg9STzVLU/LudXmey5jB4AqymqXekw7XhkRidqs6/Jn8O9VySaSiK6TuzoNM0qFLuIPLMRnlO5r0WDU9D8PbeW8+QYwOcfX0rx2S88RNNFGtzHG8g3AQrhwp71rxR3YtVEsAlkZxttpJhvYf3nJ559BUTw11dsXtXe1j0i+1O/vFC2turif/VbT0H941werawml6klpdzzXVxN8hSIYCj69zV7+3dQstZyjwx2aRBGZZBnOOcDsBTZ9R0a3iS6vLqBUIPlvtDsf90dqyhQ5d43N5VF9l2ILjUdMs9GWAxT21+zliY1LeYo6HNcJrmpTXMpaaJMhivmD77n/AGq0bjW53uru6e1vhbKuxAibQU92/h/CubuGtnvjsieODGdudxX2yetd9Kio6nPKtz+6jU0DTf7QaSAsY5ZGSMMeNpY8V0Gr6BsnmtflW4gbbNOW+Yt2Ga5nQtRazvQHIUTYKO3GCK6y61B1vXvnVJIrgKJJM5XcPX3rKu5xloXBQkr3OXKXOlT+ZqBnkteixibY0nuPau70rSo9U0iK7S1tYYW+5NGpBkB4IJOcMvX3rN8Q2ulX9pBNZs8slxcxqY5BlkAHzAHsD6V3K6nbWXhmQRahZ4swFjjAyyBhjaB3NZ1az5VZamUY6t30OP03xG+i3GqXFzrTahYaawhtoccXDH37AVv6Tf2s8dprRkkWS5ZtyythQx+6gP8AWvOpNNRpHsp5Ps8uoT7kjOP3WORuHbP9a2HuF8NW0UksbKhhRgpYF1lA6FT/AA981rUoRmrxWoQrSg9R/iDVdZumn+0zSWkCsVSEnDHBwcf3lrB0GIXGpSXGA6QjC+xPSqF5rN7rk8t1egTSn5Q4O0Jn0FbnhK3SGGRjlmlYKcDpiiqvZ0mdOGs5Kx2FlpscrW8Up2KredJOy5Ce5rYkZLBF8qeWdZHyJ3AQ/h7VgQahqH9qTCMRi1BCBmGcnvxVXXfD+u65rUKJcJb2EADLcGTO4nrjH5YrlpU21aTsbV5pTUrXOmvNQu5I5XvboWsEDjyrkHIdTwAw7H3p1onn232a5tnRhkPdNyGz0KeuRUJ0+KGeK1kuGuVSMeYsmApGPT1qZNXttPgMmmqZIw4jjiHKgDtz396yceb3UtS5NU1dl6yub20Mlv58txaqnCgDnjtmqUl7qIndbbTG2PltxfsOuD2I9Kwp9Vi1S7Sa5ufMFtIWlFs2AGPAT3x+tdFokVvLCn2SVdiPuVM889jVOEoJc6MeeNT4dDIu/EMWoXX9mSs6uyZikMQbfjuD6e1Zd4fsjxW1/FNiUEie3Usp9MjtXSX/AIW0me/FxJpdxDMrF90EpVc56gdq242CxhtzhEHClf1PrTqVKe6QUqcrWZwUOmXEbsdjkIMuCMMB64qyuoorrEB8vQj1FdgkcE+pWl684XaTCv8AtFq8x1ifUbDxLfxT20k1vFN5RmiiPf7v41nGi6mqFVnCDOjyN4xjHUVYi1ICVVXgA4x6mucXUs4A7fLz1pwZzjjKnkMDWDptbjTTOrlxINwCjPUe9Swutqm4jPqe1YP9ohdqqQQPerj3AuIlZdx9QKhpoFroaDf6anIJccHPGaWKCOFN5Bx2AqvDMsKBn4ZhgrVmORZozjjaM49aQ3uSRKJoiG5I6mmx2pWcBsYzyaLaTY7SMGTIzg1PHdIZeVAz3zTE/IuSqsKoI/kGc/hTb+3j1DTJYZZFKuhGKiaQvKGYs275eB0qeRCsS7QAB3qVuNrQ8vn1ICBolJzGfLc/TtWXdTO8SgHIJ5x0+lLrUbwXOoIowwnYgVlxI7QDa3zYyRmvXhSSV0c/M27M0Z2SFoicA+hqndjLdvmORiqt5BdyqrmTdtotmeZlaU/dGDWippLmuS5tuxoRWbSRhhzRV+CQwxBdgOeeBRWLkyuVGDdNtnE0UrCZeQw711WleLJpLFYmjP2kfKXPpXBW100ko34NdrpNvH5Ecx2nJ/OumtBWszipVHfQ2FulWImQ8Hrn1rmNRn3Sk7vlzkVsarII7Y7UwO1crdM74GePQVlCN2aTloNuZfMwc5x3qaxO24UnnmqqQOSPerVpD5c+Cea1lsZwvfU02RJSzn1pY2jjPrVPe+5gDxmpYlJOTXLJM7o6ItNJkjbVLUrUXVvuPDIfvZ6Cr0S46nNLPAk8DREcMPWphLlki5RurHI+SNxXe2AcZBp3kZXAkbiprrSbyJmKYZRzuB61Q/0kDg/ka9Ne9qmcMnyuzRfs0ZJyv2hk3Dqac0TRxRXSNmSKTEh/HrUFpdSQuDNHv9Cak+0MZGaNWwOuRwR6Gk00xppo6S91c3VvHcrarHEAFZ9vG761hXF5587FtuSe1RLPJJZPCJnEatzF/CM96tS6TBAYkEyySMAWA9++ayVOMDVybOl0bxlreg6WLXT77yI87lAUE11Ol6dqvj5bvUby5aVcbPMxgMfRR6V5dZRWq6pHDeNL9lz87x88V7T4Y8ceF9D0j7FHeFY4x8u5ME1nONthq29jxbWtMOkazdWJOfKbFV7EMztExBjzn3re1aJvEninULmzBeN3yuO9R2+jxaVcxpqFw1vNIjPkJuVfQH1JrZSTVr6hKEvitoZrQFZCUYIoONx+7n0z61Znurhkja5spDCg2tLH/jWloWq31xDLpsGn2e5cuHmUhcfTua0IvD17awmZb8W91KdzxoMxKPTBqXKMH7xCvJaHNWd4ogcrP5UWcNM+N+PRQO/vVy31F4LWYWaXtxHIu4faQCqv2cZrTn0eaFEm1LQo7uIMD59m21j9Vq/LPoGt3Hni6nSVeEsZj5aKPQVftFa6JtJPQ5bw3p2v69rFy1hLtnRf380hBKjp/nFdJceBdR0y5h1ea7l1HYQxSKJi59qpaho1/Ywxz6FA0VzktLLbzDBXsMd63fCUepXt4134n1XUYXtirQQD5VkH1H8q0UoyjcmNlpJanBx6NqTTyarfaddvp6Sb7j+ElM812ulReF9U1YT/ANi31rYQx+ZFPcNtihA5H1yeK7XUvDM99qUlxNfRzaLGiyJZoQr3DAZCuc8DNYOkf2gZb1/Eeo6SLadgY7YzgrHg8KFA6UnUhymU171omfret6vr2mXFrp2mGzs5U3TPLgNIg6bR2BrzqG0uJA0cBTdN8hViM8fyHvXp2qvJLb3+rNdGNUTy49vQgcAYrzZz5IR/ICunzOZG4cdxWFCrzt22PQdBU6dw1BG+zGzt7VpvJUGa4VSee2PQVtabHq+iWJjkso7u0lGXiPY464/rWto8Udlp0zW+5GuE3txuRx2Gewqne3E93dLFBchbYrlyByx7j6UTrKT5baI5owcdbkGn67Y6ZqFteJps/kJJ++t5TlCp64966MJ4MH7zTH1OaUz+eymAgy+iEkcBTVHwxoVze6rG+oSp9mV8LEcZIPcmu5udMsZLedbFCqwco4HU98Vx4nFxpOy6m9Kk56s85ufCl3q9483/AB5Qht379t07k9/XNYesaNLZ6hdJeSyXE0Kq6mRyxZP/AK1euRRoFzO299u4tIMsB7V59dSS+JNde502Ly7O0Hl7ZjjzMnkCtsPiZTu3siKlKN7dTjlwYVWMA7nzjnOK7zQ4jY6eCFwW+cKOdvtmud1fSZdK1ZbePG4L5kZB6DrXUkG3sIIpJD8kWScd6eKnzxSXU7cPT5E32M7SPEyadqc5uV89Q5coxxtBPrW/J4yiv2A0Sxto5JGwqzSD5T3YCuAnvdOezu8RSvdSjZlh8oIP3ge30qXw8iW2mX13BmfUGHkwwqudgPVya29hFq/U4lWnzW3R2tpd6kdWa3jMc0EcZEswILSP3I/lWPPJq9zpV7Elu6yvJstokIURJ3J9zXKWOrXmh3LxSxuquw80H7xA7CtGw1CfWfEv2yGLEcK7zF5mMgf1rSNJxd0ZTq+0dmRW+gazp5DtdW1oM5IkuFHPqR61raTFa6ZIbm8167eJG+Y2cbMM/wC90rA1C4itL51WykaaRt+675IyewrUv7y4h1CGzgtBNElsEnhA2oWPJI/TmtHFy3M4uMTsdO1iyvyZLbxNq8YR8AzFf5Y6VcurzxOl4r22rQXlvINyxuoVseo9a80t0tIdbtXu7J4LInMimXIIx6100sGqX+gbjJbafYRTE252EMQeh3dgawlSUWdMKkeTXc6GSHXbu3xeXEbyOuyaKIhfKIIKuvuPaneLNZ1bR9EE2nXJBEgjuJWVW528Hn19e1XfDlpNYWMFtqIT9+mYZA+4Me6k+tVfF/hy5uZImVfJhuGSG7VfmUxg5EnsR0rONb95ZrQJUVKndPUxdCTTNM0LTW8QgM+sySOHckNCP4ZD7ZqCREgnlt7e5juBG5TdG+78fp71F4o0jWfEq3Wv2NiRolinkwNnH7pOCQO/PNaPwx0iGbStR1ueBJPJYRRqw4xjLGnWpRceZ7mVOo1KxnIk6kExt+Vatk7RrtYkF+g9a1te08WTRT2v/HlOgkjPXHtWaxV0XZkOvOa8ycXsegloLI0nm5OevWrtm0hkU84qrFKJYRlckH8RVxZVhgz07gD1rFh5FyV2dBsOdpwcdqiRHfgA+hHrSWblmG8Ha3b3q4hji3EAgjpU3G9DUtdy24UEEqMHHakiuFjSNJSQHPU+tU7S4KsQ3JbnNVdcuCjQqpyxcFfaiKuyZKyOG8RlT4xuIURSu8SHceMYrAu9Pu4A8sIDIxPA7Ctjx5byprjXkHKPErH64rC0zX3U+TKcp6NXsQT5E4nM2k7MmtG/cLzl/wCIVVsHBlfON2/oTgVs6lYI1mt/Z5BHLYrmmby5lkzwx5+tXBKSdgleLR1CeUVB2ZB6cniiqUF2hiBy591OBRXO07mlyKfSrCDwRp+oxTI13JMRKgPIHvVrSLhWtgm7BByBWVYWRvNIkijZt+8YHbNammaPLbf685rqqzXV6nCo2tYdrkkn2dUR+WOBXIzT3MEzRs/I613Wq2sUgQxA4XHWsiTwxFPK0zSsAx6UqNWEdJBOLaujGsHmlUv5h4raskUx+eSc9Oas2mk2ttEQhJ7HNSrDGqyQj7oqKlaMnoVTi7alRWVvu45p0LMd4cYweKkjs40YjOD2qSWMRQk+prBtHTCTY5Djqciia4WEKSDlulV1kB6dqW4PmWsi4BJU4BpRinLU1voUL/UfMzCuYx/ET3HtWcmnJLbyTRSp+75dWYA49vWq0haTBkO4rwMinhM8bcZ6YU16MYcqsjjlLmeor24jgSYsCGONoPIq9Dcm1h3pGGhb5Dxy1Q/ZoktRJNDPIc/KRwtV57x2CL8qog+VR2qrcwl7ppRfIhdYA8cg20jW6C6RdzKjA8E9BVC3v2/vYqaWO4m2yFigb7ue9ZcrT1NVJNaE4liSIqoA21p2XhfV9U0aXUo4mW3BxHkcyH29vesVLOWNlZnDAc49a6Gx8S3cU0cf2qUEYVUB+UD0AqZaK8dRxeuonh6CWG1uULMkol2sB16VekhuGkysjyMvPPOKlBVrqZo22ySYLxY+Yt61Zvz9gsBCDiV/vHvXn1ajdS66nvYSMXSsxYNXk8vybpUHYS7ASPrV+K8tLi3NukwZS2Du4bPbBNc4wZwvzKu7Aye1aGl6FHLcebd3SRoh4BOSx9vapk1a7MsRhoL4ToY5nhjRLfEjq+Ac8nNVtW0Sz1SKNdRiJ8lCS8WF2n3PeppY4Bd29tYPKsb4Mp4wg9RV630+e4e9tyGcwSfNkjLj1NZRrcjTTPPnR01PMIbfSfLtYLV5Zbt7oxyKGZWKZ4IrobPT7e61CW1sr/UVtoM75ftB69sD9K6VfD8UV+93PDC94MELEm3CZ6VgeG9G1uHxXftLaSi1kVtxWPKvz8oH0r0frMZp2drHJ7NrdE1x4Je8vYwdRv3j6mGSQtn8fSpzoekadeLDa20Dyqm7JG4g55PPpXX3gNpZTCKOTzdm0t/EBj9K4LSUurjUpb29tTau6hIlBOAB3rm9tOcG29jalTippWJPEb+VokVqSsaTSZZj0HpXJ2Fg95qTT3MgmtLcZeR+QPw71o+JrpGvdshaRFzlFOOf8Kq6VHczTwxWsJcSYDKK3oL2dK514m0lympC97fSrbW8DrZjhGHGeehFdz4d8NWVpEk2qiPzDwq46+1afhnR2tr0i9RGnC7vKQZSL03Huaua7qm2N7BbaGYMu5WHBVh3JrzqmIdSTjexgopbK5zN3c6XLfpZ6ZbfZ0TcrPHHgsB2ya6eyurN9OtobASbQpFxvXvj7v1rN0rSEmBN4j7ZR1A6E9D7Cr2nGG1uWsxKQEUtMrDl2HHB+lYVJ3g11NXFRascR4y1S90fSsWUzxyB9gdRyEPrVXR722n8KWoEZXLky5HLN3bP1rqtZis57Sc3SKIXyNp6gH1rBihjitba2iCmCFOOMYBP863o106HI1rccKV6vN0OO10RHxIonldlGwDJzgVratfx+U7RyfKvHTPGOK5zUibjWriMqMNPsEh7DNW9cFvHe2VrA7pKfkbb83HqR716qpc3L5GdSqoJ+Y7SNNuJLx2lt08lgpyw4Yn0qNtdFne3ED2Uccit5YFsAoI9/U1Ip1iC1/cSw3EQbywIn5B9MdqpixdmEn9luz5zujlzzmuhPqzlU3G3Kytq8l3qxjkNsFihGAq8t+NR3elrZ6VbajbTSRyyMUMJBDD3rXtU1ZN62WnhMkklmyfepodM1jUNjS3dvEScBWGWH4Ue1tuRKnzNye5gXD32r2lpE0ErTW4KCVuMr1GSamezufLVdR1XAx/qkYu2B9KuajpV3FfWdsL0TvOSGUnaBj+lbsNvDomn3bQ2G8MrFjkHt69hTlWSt5kKmncp6Hp8Jjja00p7pR8/m374i9iF712LNq19avHcanGEjTH2a2tlVPpjuKz9JMUej26zO0im2XGOmDz17YqhceL7fT98dqpnmBxuHT864ak6tSXLFHTCnFam/LoUjqifapZIImEkUkZ2lT6gdCPatb/Tr/S5omuf34Qo5X7sq46j0/xrypPFXiBtQknimJXvGF/dgemK7/w14mhvYpobtPs13sByDx9R/hRKE4JX1Ki9dh1toEus/DS3lnuL6J9PWW1FvbHHmZPG8enrU3w4tbq18M6rpcyHzY7jIAB+YMOorr/D8EUtwbtJ2SW4TZPH/A6juF9a3ft1rZERQRxoeAAFwSe1djfPCxyqm+d2PPtZu3h+GLLPCy3KyG0SN1wxYnjFcrFcWVlM2nW11JdyQRK7gqdynHzL74rp/G2rNqXiSSQlTp/h2IXEwJwJJz91fqK43w5a2HjXVtTvbpZra/eUOht32bQRisXSjyPm2LjVldJFy7kaEb1YgZ+YD+dT2d6JF8otyehNMv8AT3093sJpzKUXZvI5I7Z96ybQ+X8zHkdvU150ox6HZfqdZHMltCQJGYscgntT7e6UOGYsw7g81jh/tEKlWwQMn39qmgDkgAnP06VhYr1OotdodpBJuU8gEdKnuIIL4M237gyvHJFZVncIjrDkneMA+lXY5Wtp1yVyeD7ip2YnqcH4yguG1FIo/wDUvGK4W6sGjugIlPHXAr1XxypMNte25UmNijqPQ964O4vYwx4G6vUw1RqKsYTim9TV00sugXKP129Ca4eR3DsnOM8V0sU8z2jRoOGFZE1ttIVs7ia3ouzdyKqukV41utg2I+P9mitdT5SKqsAMdKK09ouxHL5lzwy/k2zuf79bMswl/i2nNc7oks5tmG392X4OOprRaWVSynClRkg1yVotzYRjeJJO5MZYk7s4p8b/ALoAtwD61TL71G6YDdyOagaSIMAJt24VCg9iuVJGjmJXDKe/IqEOokdsdelVYJ4WA+Y578U4T/MMIxA68U+RglFFrzUwMqSR7Us7+bbNlcDNVJrzy1GIiCR1Peqxu5ZV2seKFTZUXFbEoIHApDIck1Gue/FOH1qralc1zKvbSUMXiyUPJUdqpC4uI8csPTNdCyg1TuIEkHzDHuK6qda6tIwnDrEqSajdS2qQyOdi9BVMpn71PL4kKgbgDwasxWTzoXBC+inqa20jqZ6y0IontoVB2fODnJ5q0+pi4A3AA9/Q1C+mOqguSCTgCmTxx28YTAJPJPelaMilzRQ6S5YgKD+tEMMk00YjLF859hVeIKG3E8Vp2ck1xMkNrGzyn7qouSaUlyrQcfeOr0K4knja4JwU/dk45JHvT7qKa/uW8tWcJyTV/SNI/s+wQ6jMgkuX3bIznb7H0NbU1vYWsZT7VGjBgCg9+ma8WtO1VtanuUa3LSUTmPsBijUsSZDwVI4HpzV6Ge0tVmtzbvJdbNuH4APqD610T6ZBBaiWFxJle45BPriuY1K4EUkZaMbi3+sB6j+7ipp1Od2ZEry965Z0bUJ3me2dowzr1I7LXXT3Z0/xIZB8qXEYIb0JFcJpkV88s17aIJHU+WQqZyp712+vNbT6DFepIpkgXaSD0I9axxMFzJIi92bOkQQ6kUvJpwZgDESBjJB710jPbadZmVm2qvTHevPvCV7Fr8VhI/mRNbBzL5YwrHPBJ9cVo6xepcXxRp2SMEBSBkZ9/asZ0m6lnuckr7Iztcv5GeSfzmVWkOGzjB9KypQiFp23gFCWX3PermoOlyyvKBuIAJz1A/nWPf3Z+wzsFJyTx7V0JbRR0UI/aOJu5JrzUH2ECOVtpY9xXaeErKOLBjfbPI/lL/sL1LVxGnw/aL75ZBkqW46JXUadeS29pI0Skt5ZTd/dHeu/E35FBFJc2p6DqmrW+k2n2TTGDyTcNJnPPrms2zkl1S48h8RQqQsj55fHRR7VjxGTy7a6WONrfKqr55I74Hc11fhrQLK986/cOlrkgITls+teXycit1JbUY3ZLZoLS9uLFHcQgqV3nOAR0J9KivLL7Ld3d4zggbQrr0TNatzYwxJK+nxcxEAzTtkPjtWLMZ7rT5Lu8BiSGUCK3U87+xY96UUnuyIvm1eiMe4gl1m9MDF0skI8xmGC5Has2/mSOafjZHtyD2IHStyU3yWs15LJ8kjBpGH8hXLasJEgnkPPykYPetaS99R6G9KXMm0jkVE1zqEStuMUsxZeOvNTJpF+uvS3nlpPEGOC527h6D0rV8CQWz+Jrf7SPMiCtuH9w16DPa6bPdPCiMpUZATgketd9fG/V5cqRz1qKna7PJb1bzSdLuTFEITcS/MYjkRr6fX3qXwtLFaW++V3864k2xIf4vxrudZ8PxXmbVGYRyYBB6kZqhF4It/EWtm2S4uLUWiBF8uMbOOwPY1dPHUqtN8zscs8POEuZD0LvdSJuCyHJfBAwPWs28vVXT5JLMxSqGCxxkZLMOvvXW6f8G7Vnd316+2vwyhQCfxo1r4Z6R4Y8PXN9aXNw1ymAJZD0BPOB61jGthubSVx3k3axwGlWMsF02p3Esa3D53Qt0QHr+NLqOoeZJLaIsj2zncVQENJ9T6V2Xg7wzYTLNdamrXELtmMzEgqR/Ot2z8PWt/bX9w8KxvdZSEKP9XGOmPrVVcZCE7tbG0aCSseXQWt7rVso3LZ2SsIsIOPbNV7vSreKQpY3Al28MrrtYEdceo969KutBt9N0YQpGZJZGOMnAUgd64sLENPkldNsivgMf7v171UMUpq8djanSSI9KsmNhJ5MQd5DsYqMsPXA/rVm800RTI1uyrIYu3XI659yK6DwtaxDSZZn+W6CMwAP3lPQGsTU9QEFlZ5YNLFIX3KMYUn7p96hVJOo0jRpX5TtPAOq3MkpNwqOqptU56HpWt4lvovDul3OvXEsbiMFYIwckynp+XWuL8PJ/Z+ptPbswimmVpR1GD93H1NT+MrCTXfEdjoss8kemOpuB5YyS+eQa7oVE1e+nU8+qpU5NI4S20TUvE2nNqNhcNJK82L5JJMAuTkN7ivQrsTaZpmlSJHbtqgYFlVQm9Bw/1wAKzr3w7e+FY5P+Ed3K0oBktZyHWUexP8QrH0JJp7X7bqAma9EjqDIx+RfQDtWVaqpR5k9ERRpvms1qaV4XlnklkYuztnceuayZlJnYenzc1tMuRjt2rMvVMM0U+3K/dYe1efB3O9qxNp4ZQw4K9jmtW3fLEBgc9qyRdBFASMLnrj0qaC8KkHHP0qJJvUnc0PnafLAKAQAK3mIa0RmUZx3rIgmgkVZGj+br14FLLeCZun4egrMe+xPdWsNzCA2dzAqy+tebapo8lmZHZSAG4PqK9FQlgFDMc9x2qK6iglTyrqESxMDkdCBW9Gq6bIlFNHlbaiYAI1PFSWwN1IrMCQK7S58JaROR5WUHYlqmt/CllChY3D4xwR2rueIp203Of2cr6nKhF7ISOxoroX8P25bK37gdhtFFR7VdyuV9jkbTT5Ut4x9pIQ/NgHpU7QI8heWd2PTr2qtYRTXMKASEDpgVb/ALOK5LOSBXVKSu7s5Yxk1oCQ20AJc7uMKM09JLSKIbUUv9KBbQr1HGO5qURwDsBx2rJyRrGDGC6UglIDnp0pwluHACx4A4NSPKv8MZ4HOBT4zLKrFE6Dmpch+zu9yubKSdg0rYAOCB2pl3p7WmGU70PQ1e8m5MZYDGBzU0KJJCpmfjoeelJze5aitjDXPenEgd63NQtLWG3PQNjKsKwwoNClfUfKIxJHFUrpyiY5y3Aq8MsdoGTU8WnJMykDfN0AP3V9/erjKMXeQOEmtDFt7V2kCqpZj0CjLH8K3k0a4tUjkuNkSyDdgHLfj6VqW/hiGe9tp5ZpZFQYKoNhB9d1bL+F9KecWywTSKhyzrLlz9T9adTEQelzOFOSeqODupo/Pba3CrgHqMn1rnpmMlw3UjNdBrumXWm6nPbm3fy+qgDOR2JrCC5ck5z+VddG3LdGNW7di5pWkXWrXXlQqdi8yOeiD1NdxoS2mjlUgiC3qkn7QTgn6e1YujarcQ6KdPsbBnd3LzSoNxPoPpVyHUrHYBqTLFKuVlRlIcDtj3rnr+0m+VbHXh3ThrM6PUdYkuJkBt4RazDbKijHI/i+tbOm28GoxkxQCTAx82CSK47RNmvSyRQXAt1ThTI2S3oMd66C3uz4dvUstTKwxSLmGcZ2OfQ+hry8RRm1yx3R0c8U7xehqRynT7gWHKwSHcp67R3Ws3xZostr5EqHKM7Mjgc8jOK2dUs/JjjuXdYwrBgxOQQf6VU1DUrjUo4NPeM+UWXypE55Pf8A+tXLRk7qXU322IvD+oRaJ4alldv9Lnb93FtwSPWquofaFtL5tOGVXD3EBGQwx95ff2qTxFEtnHaTeZ/pkRMMwPAXHIZR6c1qabZLDpys9wJXuHUyODnJPRR+Fbu0Hz9yE7oxNF8TWGnaNaaXHdRRXFyxlYn5VAzjBPY1uyzRiJp1BDY2lXGVY9iCK8s1rR7Ua9eea7xW8bnd5YyRzjP0rd0/wp4jt5LY2WqrcWalZG+fhR6EV2zw9Ll9opWuef7SfPax2drZQTzBppWSIJl5MZx7Af4Vg+LNPlstNMhmjQMCEyfmceuO1dVf2Cx2EFuihNQZvOiQt/qxjkmuI8YXzG3jt3tFW+4keYPuLAdAfb2rkw655ppnZC8dDB0GBwlzci1m+y8AyY4Ujrk1vWUZbUgLaSKeFR5jKWwuB1H1qfwwkT+Hhb3M5S3nLM4boTVK7097K5DaO7vHnCu3B+hroqVIzm0zKrJxasdTrWqz3unWdrpGm21gYwf31wQqwKf6k0jjZoxivdcl0yMOo8yKMlnPsB2NCPHeobrU7i3k+ztGWjccuR3x7GujeNnmjvYlVZ5R5iRMm5Co7kdq53VjFq6K5dGu5b0jQZLLwklvdTPfy26l4p2fAcHkce3vWJrfiGG4hhsPtHmtlWkZUwqge/rmugskY28iXDTyRyZ/cQ8qnHKk1zL6FbeaLhYGCu2UhL521lzJycpHLO8VYt6vJK+j2YKpFE43IAOT7muL1OP7VA8HnrGGJy56AAZzXb+IEupLOzkkhO2NDGF9D61w+s6e8Vh500dwYGQEOAAM9h+dPD2cz0qFlTSKPgpEXU7mRWVWjgIRSdxlY8DA/Wuyjj1NLMNK0MRBAJXDSbT6npXM+DbUyX7Pc7g6L8pUY29q7C3sJdY1JLCRsWsUe6V4j8xHZSe1aYqSdSxUqNnzSZWtY7q7vEtUuklLcnzsfKO3IrX0zTLjw/cm8G+WKdwk6q2VQ9mFRyxxxeJItJsdLjjSGIsZmB547H1rS866sNLKPMjQI+1Xj5IbGfm9R2xXI07W7nPOpfY2otQt4biSKSZQ687T1wayvFVyt/oFxHNBKiDO0rzkY61jql9LqAL2yyxJEZIbiPkH0XPcVtC8F3ZTRvFgmMhlP0rl/hTSEqfM+Y5Se2aHQrCzgnaZZ2Ro0/5aKO/PpXR2tySG2q4RBn5gBjHHHrWRpSWq4k3My2SEFlGdrHgEfSnXd3JNFaafp90ZTJkvMy7cKTzXZUnzxsXKPvBq2r2kiXVoQd5w3zDgj1Fed6remRDBHt8sNwuOAfWvStQ8J3F0ySJNALOKIou5ctIcdTXn1zpc1tOiyFVePPT7pHp9a1wsIQejNISUloa9jbiDw4kkX+qcgyepPotc/rUCx6Tny2MYckFecHP8R9a6PT7aV/D8k0k8ccbHYqA9R9OxrnvEd/CdCttPhkHmJkyKo4IznJ9a6qX8TuEpW1RJoWrquj3bSNgx27I3OOR0I966vwnex63A97cr+/hgH7w+teYWYSaVoMsizJhj79q9H0u+03SNKvvNbYbqzHlDPDFeuPpXXyxjddzlr8zdzWvZ/Kt5LiZN4+6G6jOOP+BZ9O1cyGaUlmJLE5Y+tTXt99rtrXYMI6CTG7I+tQRgkAL1ry5qzszekrK5PHHv6jANJNZCRGiI+8OParVvESgz17e1XUiJJcnkDuKlOzKkcxbwbw0Ui/Oh79qsxWYwSy8Drg1fvbQpILlFJ4+ZRUMMgkBUZXdTbfQze5JblOV6g8AY6UphMbfKCR2NQISLgbCV28HNTvMFfBJyKkHoW4T5S7iBnHNTmOO6jHGXHUnjNUHfeF5JTrgVYEqoivggtxj1oFbQlWziRS7gNjtSW0SO7g55+bB7CkSQSfI3HfrUalhJkqUxxwetO7GloJLpg8w7AhU8jNFOa6BY/LnHGc0U7yIsePadcO0nlo+0YzWuhXyy0jkD3NYmlxg3LMHGAmc1PdfvwpkZo0Xj/er3JwvKxwQm1G5oymNPLKOpzyQfSnNf2scqjNYwliiGIy7duaaZZM5SJR9RS9kN1Wb1zqUZz5S8Zpi6rLDu2BBlcZNYn79h8zYHsKBAXJ3MTSVGI/bSsaDapPlvMuFIIxgVXkv434Jkxn+Go0giXqAD7mphJbx8M61fLFbIjmkTjUT9mWKVSwB+VvSpUG8AqetMgjF7gRxlga7DSPDMV15LPMyqByduDntgVy1qkKa1OmmpPVmLY6VLcOAFKg9z1rsNK0IKoAQ+7YrZ0nw/DAvzli3fJ610kFgsQBXHHQYrwsTjJSdkejGyRgy6IqWRkjXBUfOv95etZELW6yCdUyjHHm4PBz1Pt7V6LFbHGXGRWBd2tpYaxIjI2JFDRIBkEnrgdzU4es3pIwqNN3RwnxB0qUaNHremyMotmxJKrfNID3/CuY0+2/4TnSLuGKxhXVbKEzNcJ8vmoOuR3Nd18QrB5PCM+C8LRsJCF+VZV9GHqK8q8Ia5c6Br6ywPgTI0Dj1VhivpMG+ah5o8yu2p+pL4Vi1QXE02jXLx3lunmNH0DqOorp0uNB8cQ+VqV1/Z2rrwJXX5T+Peuf8ABepyaN40WZCCuXR1YZDqeoNV9QTS5/FF+AJLa2kmbyWQ58o+/qK6JR5p+ZEW1C/Qp6rpN54f1Dy3O10OY5oj8rD1U11OjeKI9et/7L12Qu7DbHK/O70B9D71Na+XfxR6JrLIyuMWt0p4Y/0PtXHa5ot54f1NrWcdOUcdHHqKmyqe7Lcq7pvmjses6BrS6e8fhrWo2mtpMi1ucbsL2U/StmPwrdWUpISO4t0fzAoY7m9/rXM+EtTs/E/hxrQYi8Q2IzA+f9cP8fWun8LeIJmhhW4mAVGaO4ikHzRt2wa8XF05wk3Fep30qilDQg8UQz3/AJE8RFwvCeVIm10/2f8A69NtLKVdVtLaS0W1CjeUjcsRx1PvXaXkEVwombkD5sgda4vXNWNhHe6kzAT7DFDCD8+TxnH0rhpVJ1H7Ox0RaUbnn+uIs+tx3UDeZE87RuM8H5u9er6TE+l+E5Jo7UzXBBdWI5cDpx6V4z4cv44LuaS/SSe3ifzGjUck56fjXr+p+LptPvYbW30aeZZI1dWQ5wpHTHtXqYynVtGEFdI44yjfmZDafb3Euq31kXDqFkjY/MB/s+1cB4/shZa/9k8xipRZIlJyRnqD6V6xqV4tpZiUbS3y7wDgop68e1eOPbJr/jCSI3imNpSRczNgsvYVngNZSk+h1q/yOuguLWXS0NvF5UcKiEIehwMsw9+ayrrUI0dBGjsAQT6YrThRbe0aJypSGRhlhnPvSzeFNav7MyxQx2sUwOxS2XP19KmNnUbM68dEySNoZCrS2zAFDIAibiQe2PU1rQ6rcmGAPFc2zuywHzBhdnr65qTw3HdfNNHIAURbY4TeVx3B6VsTWF1NDHNfTXE628yuI3UfMfXIHT2qZOOqe5t7Sko6ma5db6eytb6VgfnIRwrt6cnvU+mralg0t7HC65IS4yTn3q3NotjHO4QqzvIZCw52n29aSXSLOVpWQecQmclTnd6VjKaWhwKMarbkyOe5Esc1pKfthVg+YmwAP9mua8Tt5ehyKY0Kl9sak/LGD3x61pWMV1HqKh4pII4kKFsYXHoPWsjxzFKmiPMkZS2acBpD95hj/GqpRftEkehh1GFkZHh2NorK7jRh5gQkXA/l9a6KN7/RIkE1uxhk2v8AI2AT7kd6r+A9LgudINzJ+/YPi3gd8AY6lq76IRyW4+zwxTWbrh4m/h9Tz1qsRJKbReIxCfuoh0fVH1eOXMDxonAYkZJ9gKsWWg6fHp89mFLrNIZZHbqzHvWJNok0GorFYh2tbgfKyPjA7gmtizvfMhklsFEsdu3lOjNhgw/nXFKMlrDY4pcr2NW1s4LK1jtLf5Y412ouOAKw7xXtLvc5AjdtoPv6VrRanG0HmSqFYjgZrkfitq82meELG8txiQ3IO8fw8U8NhniZ2vqJVHSd3sYnhuaSxvdQYB5M3DllJwntn1/CtjT4P7R1PzJjnJ3SLjH0P0rivD3iWbUbJVktn81mLGZF+Uk9Biu70PTLuMNd3MpgLjCRg5K+4P8AjW2IjKE7T0Ou8HHmj1OtS/0+aCeCKRG2JkqpxhenX3rzzWbaIy7dxMYGEAXjGeVz3+tbcuhWMEU8wkmiJQ5cP1z7VzMDS3sHmFw8kPDRrn5BnAJ+tRF8y5o9CaEFB3ZBryxILdbNNsRiCyOODk/xYHcVxviXR7nSp497wtG6bhJC2R+NekXkEFzDa21vsuA3zNtOGBHYVR8ZaJ52lQTW9kwkVjvbGSi9MEdMV24XEcskpFTXRHP/AA40o3Wt/aXhSQxKdm/7oJ/iNVtT8OajfeIo9KMUj2drM4eRTgYY5IHtXUeBIhaaRLLImxg23r/WrWu6vNZwrqtzO0MMzGItGoII/hrZYmXtmkc9WndamFqOlwaS6LZFvsTLiNWzlSOtQxS4OM0yfU7i8sEEhDQg/uyOpPXn0qvG5JrGqne8tzal8Ju20vz8njFaUbFlHOPrWDbSEEHk1rQOTjJrBltF9sMByPese9sCjGa3HB+8vf8ACteLBYbjwO1TbFLZHPtTTM2jn0ctGCeDjv2qpkljknHvW9d6ckxygKyA5x2NZ01syH94u1h97jg1ROxFbyuAeTjr9KfcMzMCMk470roBEFBBB65qSArIrBj04I70rhYhjZ9vAz7DrVx2Pllc/MR0z1pY4o1OcscdKgmYeeAjZKjOSOhobFuyDae6jPuOlFXVaFly+d3eincZ4ZBdNA+5CcmpH1F5Dlhk1TwMUuBX07jFu54PNK1iyb5uyilGoOTyKqGhVJOBRyRDmkXmvHLYFRmaVjy5x7VEEbPJHFPwoP3qXKlsaXbAkkHLHP1ra0nRHuFW4nUmHrgHH51X0DT11PVY7ZfmJBOCetdlDAjak1jcnyxEOVU4Brmr1XH3Y7nZh6KlqzW0K1s4ZY2SaB2TGAnr6Gu+jRbgl1Ztka5fI/i9AfSuFstJt5pQsa47jb1rprB73TrfEm6e1DZ2nll+nrXh4mnKd2ei6dtUdTZ2iLHvxkvz9KsJmO5aNwgBx5ZzyaZp93bXdoklqwaPHGO1I6lL/cNpLDIDHnPtXkxh7zTJk31L4cKMZ5rK1kRvbNOflaJSQ390etWnZ87T8rnsay9YY/ZZIiw2shVvoRUwdppDULq55b4g8QW8HiuAzS3N9p7QB/IxlWk5wcdxmo73RbTUtWjMiRWd4LSO7UKMKz5G9cfnUNpdahb6nDo9vdRhEjaQSS26ySReyE9qz3vvtnjCK5ZwxSELM68BmxzX2MIqMU49jzXdzszIsolh8YPEjBl3tgjvmsnUmMWrXIPTea1UJtPGibv+ewzn0NUvE0Xk+IrpO2/NdMfi+RjL4LeZ0ni7SZtL0vRL/I8m/t1cup43jv7GrVpfW/izTho2rMIdTiX/AEe4bo/pWZruuSzeENH0qVt8MLGRQRyvGMZqCLSbm/8ACU2rW6OzafKFaVOoU9M/T1qHFSjd7ju4yM+M6h4W15HUtDc2z7lIPB/+sa9P17UIWisfFujoBbajGI7mHPEcw65rk9OguPHmj3EBjVtS06EyCYkLujHr60zwnqEdx4X1vQrgMQyLPbnP3JAefzqKsVNe8tUVSfLNcux2ekeJ70201mbkrJv3hyc8EY6+lcv4lEfnogLylQCzl+TVW7v7QaRp8FkEjmiUtcSMcmRj2+lTRTpdNHIFjD7t4WQ4BI7E+lcUcOqdTnR6KlzRsJ4Z3IuvSwD7MwhUAsM7Bu56102vXWNP0+4g8RRpO1sqFIAf3xB6g9hWfoV1c/2zdXl7awSi/tXVIiw2sV6AjtVvT/COv3mlRv8AYoraWOTzLdZWBXB6jHpWs5xTvJ2OVweyO01O7+weFVvJ4kdvsw3EDJIIxXlnhqylv7y8iW3WaVUAjD/dUZ9a6HXdU8QWaPoepPbEmAFiFGNvYA1X8FXUNusqSBkjiGSE4ZyfU1xwTo0pNa3O6NNuNzZvtMn0nRczXH2iDIMgjGTE/wBe9afh+O7urQWxeVIWyzyu3JzSW1pPqzPOEPkRvtWPoqe5Hc+5rSskQSMGVg6KXjycdOMY71wyqSat1FNXWpvQ24gtFgSYRQpz93k1Vi1O5eFTBIOWIbzatmRZdPViMORlgf8APFZ007+XI8CGLJxnaDgetZORjFaFq31Wy08tLP8AK2QhZRuVTRfXSvEZdJu4DdOeVc4H5VUtrRxEyytH85H3x96p7nRLG4TAP2Z1P34zyfxqZTSSHGELmbb3epQ3Sy3tym1QcqTkFvy6Vynj0/a9J0+XzhIVkZhb7sbge+K76SydbRopJkkCrhHCjP4ivL9ehaz1EtclZC4xHlsYwewrpwlS87o66NNTYnhq2updPeWGUg7si0HRseh9a9E0i/kuoVMiqs8YCrLLxtHf5RXJ6BpWo2yve8xLOy7YoF3H8PT611ZisLa5ubNpGjumAmHy5Zye2e1XiZRnJuO5FdJSsdVaXDTym3QB9o+aQLgD/wCvXKan/wASVp5TFcnz2KxrD08z3/nWrbKsFtby3E89pbwn5k37mkPqcdqwtV8RL/wklxbSbZ7NRHJGv8QOf4feuemtzkjF8ztsGmaks1qtuwLXigtKGH3T3BqLxcsevfD26sCAbqJgUGehH/1qdKq/aGuLIMsz/OXz8x+orltc1S6jv2i3oJZE2kIMBv8A69PC1XGtzQOmdJShaRX+GWgyx3BlupMJHkAZ+XNeqyxwyA2obDoA/wAvUVxGjNDFYRb/APV7vKlA4xx1+tbmnQRrrE8C3MpnnwE3HO5R61OIlKtVbkRJOnH3djL8VakbRRZJMGGcvk5/Cse0e7iiu2jnaOKRBgsuxMj1Peux1Dw5a295Ldu8ERZOLiZuC/49Kra3DL4gt7e2tDHJDHHh3zxn1rWEowWiFSe13oc8LuOzuFuhsnllIVEX5d5Pcegrrby5vNO0Oe71jy7YEbYIIfnL5GME9zWafBGnTW5kgSaEx4xKHJwfUZpk+nSw3FudVu7q6jhyYyQCoIHDYHNNSpnZUdKSXK9tzEtrhrPR54xHJFMsm5w3bPQe9VtYaKfw61jK5kjV8knqM1rajfWWoWayRXnnSeauLcjDEd+a5fVpgqCGEYiLncCOSaqCfNdaMFyyi7kd7DDbW9vFBMZU2jluo46VDGelVAeatQjpmtpt9TOMUlZGnb9RWrDg4znNZcHatOEkrjHPY1zsbL8Z249auRBcDnj1qjFll6c4q5CSABx+VIhlpVDyetPa2RpthTIZcc0xSew59RVpWJZW9KpMhoxzpcDiTG4MmRxUH9kFHWQOQG4ya6IqpkLgDDdcU+SAGHy+M4piOc/si48zaLjryPlpX0OYjd5wB6dK6Lb8yEcECnbhngZB7YouhbHO/wBizd7hM/7vWit7JHQUU7i1PlWiiivqjwApV60lOTrQNEm33JpQoHb86AacAT0BNRcss6beNYahBdR8NG4biu91KEN4htdUg5gvUBP+ycV51sI9K6/w/rLNpo0yViWR90XGePTNcuIj9tHbhZ2fKzuNGkkhYSfxcjNbV1qAgtmlfoB2rG0kjYFPXGSayvEN7cXmoJo9pgNIv7xx/CtcEY8zPY2VyxoviabTdefyQ0ltMcvGv8xXo0WrQXdu1zbyK3O3yz97PoT2rg7PRbbTrLCH58cu3U1kQ+JYNM16GOKQgs+JfT6kVhUw6m+aK1IqKK3Z6jpl4LoT4MiSK3z+Z1A9qwvEGsQ4NpBl2z8zDpUaXstxHcRtJICDkAjBYHnP0rDvsxArGN08hwqivKVJe11NYpWObn0W61bX5LtZDHFCAMqccd+ewrldTvI7O9uLaz+4p27h39a7/UtTj8M6NcRviSedPlOf4vb2ry21ga9vUjGS0jY4r6jCXnC8tkeNinyVLR3ZraiSPENvMP8AloI3/QVD4okE3iG5ZfUD9KtPE0/iiKEZKwkL07AVlXLG61eQnq8uP1rqjvc55LS3mWtZBSGyTPSLOK0ND1G4sPDOrLHKyRzqI2APDZrM1191+Ix0jQLzVgEQ+FCD1llBFJq8EmPTnb7EehXstlJdSpIyDyGVsHGc9qseGnKG8fOP3Y5/Gspcxac57ytj8BWno0ZWyYgZeWVUH0zRVS5WFDWaRoazZGx1eSIqFDqsigehFSxoxgVwrFUOSAOo70uvvJPqEBLZIQJ06Yrd0LXodOt2tJrWGWCQYckcn8a4Kk2oppXPXjFbGHaSfafEMT2Ec3loN4jk5JUdRXr9t4w068WWOV1tGRV2MwyCK8mkcWmqrc28+IjlAFOWCn0ro7TTV+xmeRvNCqJEHQlSecetc2LpxqpNkQjZu5H8QbtGntlimt5n2F/PVs5XstWPDVvZDR4Zhh558GZ26RgH9Sa5HxG8Ut9HFFAUUINip/Ex6k+9dc3hS603Q7Se9vUguJwCLRR90ds+9XOmoUFG5alrY7XTPO07T7pAFkjnuAVZiVJQ+vpVuJB50iogQs/7uTdvGOwzWT9pF/4dlS6nZzE6Jth4YY9ataKGKyZbdDA/lxjPAb+8T3rzJLdsTWjLgeS5kaKYSo7AqhBAXHuKsWflsfIty/mA7X3n8+KdqJ2zRqdqkc5b+tDvFcBBCvmSDk7ODildWJurEl68EPzSh1C4+VRuz7iqsl5LcQ79MCs+Cp3HIY4zTb2URxhjLhyjKsbHPPoaq2lhcpYSm1uVhihT/WAYwepGPWs7LlHGKSu2Zlhq99FlbtWE0jMjHbgj6E8VwniO6uptYIu0DzquCGH3B26d67pIdT1LahupJvL+ZyF4yK4jWWlufEUjh3VWcRyEtksRwa7sM43eh10I2d7na6X4gltdNtmfS5i6ooLcqp9DmrunXV1qWqO97brGrNkrHyzAdAD7f1qTS7m5h06Cyn8iW3C8q6c7ewrotEFiZg624gdRt8vOa4ZThzPlMa11dtGPrGraf9imHksj7wwEmd7t6AVwMaStrMFzcFka4lyAoyQB0r1rVLHTJL4SzQW7XGMxiRsZ968/TStRvbi4ma3aSRyTECNqqgPUVvQsr3MYVFy2Wheld7IG4nfbtlKbTwx/2hXJ+INXe/1CCIyI0QbKEIA341tarELe0YgXSkqJDE7ZSP1Iz1FcZKPtGrq/ACclfr6VvTowUnKI6cpS0kegatK9rFpNtFAPs0ibt45J45/GtXR7u2gF7rE7H90Nif7SjoAexrkJNQkm05bdpMPAcxknp9KmS8tJIWszebzIAzyKvzbvRh6e9YRp8xrUj7tjpLjVLXUZ4ftDx3Em75rcDKp6Aep96swpaxpdzT3JVA4aTau1V9FHrXPaZZ7ltdWhSKItL5JjU8n6+9dUtjJK++e7TyIySYI8EZ9656touyZNklYmsb6G5tWNvNKYkO0l12g/41Xlv4rhHhsmDXX+r+bjbn29Kti7s/sckvmpJCAQ2z0rjIobfVbi+u4rpbfcuLaIHmTHQ571NGm6l2GiILjS4obrznjRJkcq7IeMjqRWVrq24htSmTOchmz/AA9uP61poLo3EkczK6Rpg7egbvz61z99a/Z7jud3IbOePT8K66V1KzZs9lYpIPmq7AvIzUCL8wGKtxFUYd61kwNGBe3HFaMHBrPhZSeBitGFjxx+NYsRbjUq2e1XUGDlh9Kpo7MuMcetWl2lfekQy2nPQYFTx5BI7VWQkDnvVmNuOopEk6EZVSKmY56elQLlgMnmpQeOOtUJgSpFMzzkClbPYCmA8d6YgOM0UoIHGM0UAfK2z3pQg7mkLn1NJur6vU8DQf5a+tPVFBBqHdS7x6H86VmF0WtoU4yM0nQ9zUPmgYIHbmle4JjCCp5WVzIm3H0ArQ0S8gtdSR52yD8ufSsUMc8mpMjiiUE1YqFTldz2CC+VLXdAA/GRVfRLUr52p3LD7TOSc9lHpXH6FrhSB7eRiWKkD6V3FpqtjD4MmlDoblE2rGetebKnKLcT6CnWhKHOVL/UbjUbn+z7STEij5yP4R61U1jwfHa6Qt7aFpbiE72brv71g+Hru70/WU1KdG2O2JARwVPXNer2stvBfGzk2/ZLlN8LE8EHqKu3s9EcU5uo7s4vS/ELTTJM9wwSSPa4Xkow4H4VqxzxZWSaUySEdV6n6fWsLUdGh8O+JZWmVltpjmFwcBTnvR4s1K20uxW208D7VOmZJQeVU9vYmuSph1OolHqbQr8sHzdDlPEuoNq2sOS4EMZ2qOwFUI74WZC2QxJ3kIyT9KqJE0z/ADOFHcsaspNFbcW6+ZL03kdPoK9iMFGKiuh5UpuUuYv2tzJo7DUHcPfvnYrc7Qe5p2iKgvjq99Cs1vGxZlzt3H2rNS3eZzLcycdwDljUt1dPPDHbpiK3Xovc+5oa6DXdjNXuYdR1eaa0jdYnb5Fbk1f1uBbW1sbCOdJnVNzhP4WPaqECpbAOuTIeA2On0q3a2F3ckMieWO8rcUm4xt2Q4QlO/dianBZQWNlDBJI1yFzMhHAJra0Wzi+zWOZ1WVXLPGwIxxwc1FDpKx8tKXbucVdS0wR82RXHVxEXHlTO6jhZRlzMl1G0l+1xNOnyt0cchq6ay07TIrBRcxBSenmMFLfn2rlZP7SiUfZ9zhTuUHnBrA1H+2726L3guJT05HArnVH2qS5rJGtSpKH2TrNRvtF0fVIZLEJeSI2XTrGR3Fas+s6NeR281jI8JiUj7JIMBc9ga8+S2kRQGidT/u1t6JYSTxXUrQCWKMrlT356CtJUYKOr2IVSbldog1O5gm1tnhBZHkVg2MFSP4a6+7v2v7VbhldNhCGM5LDjg4Ncd9o+y68txHCot4p9yoR8oPpXq2o215fQR3zC1m+0RbUZMIfUjPrWeJaXKjaMtbspeGpYJLpg5IMgymeRn39zWtb6rZG7lt2dyysdw2bEznt+Fcrot6llfx5QPHDJ5gXP3R6E+tdjJZWGu2FxqPmtA+8qWVf4c8ZFefUST12Ca1NN9Usbt3Rot2xgiOWwvTrUUNxDBMzbgyRDJIAQLnp9TWZY6E2lapClwQ9rcH5FByCwH3jWne6YbzUxbSyCKLZuRVThz3yelElC25zpWdkUnWW+1BPsqP5Eg4zglfViRWlNDi8MEF0iwKo3K3RpOx9zRcz6da6aLSa2khG7Z8rYwfUkUGe3hiH2WAs7fIkrrnBP8dc7euhV29DWW2jtY4ktwvnD/XkDjBrw/U74nxncX8sKCZJ8LbFTggHHP4V63bC+nkkgedEeNMSDnEvoc15VpkdxdeP/AC9rS3RuGExyGXbnn9K7cFtJnRh42buz0GPVWvVjeIW9q0oBAn5zx/Djt9amltdQtIFnkuon3AAPAhPSo9C0m3kOr6eYw6pcFUZjkoMZGD25qyl9Lo1rLvWSSKIlXkHKkDvXDXi4y0QSaUnFHP3F9FJqkUup6hHN5Z3LbSRlBj61tW/ia3nn2ySW4hBJjcyDKZGMY9KwNcvdMvobPV4ZYpFST95bt98jpnB/lXJy6Uqah5cEkd093ITAUGBj0PofauyFLnjd6Mzai2jovF+uW0ssUdrOJ0iBUqvKkHrXGwzM12gVSrrwMrg496fcQSW9xh4nideDxjFMjJgnSYqxIJYF+9dNKKUOVDUEpXRoTTEOOMZFb+hQaXc3H2YyneRuNyqd/wC6R6Vx0t1JPK25slzyBxXe+FtBaG3jvHTYu4YLE4JP9Kc8NaF2azm7HR2Wix285VpWW3Vw6q4xubHWq8+nka1b20LErIrOyhseYff2rWv2jt78w314z2qJumQRnGPr2rDs7mKHV8aTcxSTDLKjvuj2HoMn+L2rzlB81+hzqfMmS3N5aXUb6dpluwaNWzuU7XPc5HSojpmk3sNhpdxeCxliUeXInDMzcn6VqWep6l9hnE0Fp50u5Y41TZID6Y7iuK1WxjbTmnmeWO8SRULH+AeuPQVtBJaCim73L5BttV1CB4nZVbargde2TWLrkOwRNxnkcdK6zwveHUdWvZhCtyphEUsmcE4HXFY/iTTorOwjRXU72LoAc4GemahxSqXOinUfws5SOrcRx6Gq6jB4FWIuvtVs0L8R5BNX4nyPc9qzYjnnPPar8R4GOvrWTEzQi+UcHrVqLqrbifWqSHpnn6VZichgcdetIll9cE5I5qdRggiqqMBjJqypzg+vagksK3OealA4BNQJ24NS5wKYhzkg4HPvURPvTt3rUTcZIHX1piHbvSio1IA6UUXCx8t0UUV9afOhRRRQAUYpakSk2NK41UPpTmOw8iph0qKf7wqU7stqyBJ3jkDodrDoanW5mkJkZ2J+tUx1FSp9005JDhKV7XN6w1K7lnjjaQEfd+Zcjmu5tLi4u/DzQRnfe6c2VB6sntXnmk/8fcf1FeheGv8AkYbv/r2P8q4aqs9DvpO6dzY1WKPXNCgkf/WvGCrEfxCvMNcJ3AvncOGz1BFeo2H/ACLy/wDXY/zrzPxT/wAhO5/36il8Vip/CzAETSJuWkSCUn5UY9uBUsH3GrrdL/48ovpXXUqOCMKVFVHqYNlp95tIMQVT3c4q2mhggmabvkBBWxL/AKylXoa4J4mXQ9GGEglrqQ29rFbqBHAp935qzteTG4il709etc0qknudcKcVshyR+1TLGw7EfhTou1Xl/wBSa5pSZqQx2hYbs5+lW0sQR95h9aqQ/wCsq8On4VlOUlsxiSWIRSVlViOxApkN9strq0t0H2m4dEQKOQO5qGX7prS8I/8AIfn/AOuC/wA62oNvcwrpOJwd/bxQ+IXSdW8lJdkiA8kjqa6yHTdUbS1VZmSyMuYYHGVQE8EntXOah/yPN5/18GvU7/8A5F68/wCvdP8A0Ku3EzaUTlVNWuYsvh690+xjnH2R4wxy8TZDE/w/Wrdjbakz7bQnyWALRl8H8fWq1r/yLq/9fy/yra07rD9E/nXn1JMtP3dTQjs9dC/6TbtMifdUvjbniug/sNpIQZt53Lgb3yV+laMH/H7ef7y/yqwf+PSL/gVZ8iZxTqtrQqjS7WW1SCRBIqjgEc1Quo/I3zxx/vo1zGgPUdDx6Vr2/wDx+f8AAB/KsDVv+Qov/Xu/86zkKndysYmoa3a6dbmJ7mKSJxk7ztaPcD39q868FaVcax4ila1uViFtljMpwz+9L4o+9J/u1c+HH/Iwzf8AXo9ehh48tFtHoQvBXR02gajBZxajaXDwvcQTEmRn/wBbmm3vjC4dha29rEA/y+WfmB9q4mT/AF8//XQ/zre0nv8A9c65KlNOV2dNSlH4hLiFLyPabKJLqMlvLtx90+rHoKTw1afaUmuIlDmOQYYjhW9q1dR/5Bl3/wBcB/Ks/wCHv/IOl/66mtJ39i2mc19bGtcTSjP2iGBivO51rnrz7Lrsqs7hVRSqMgwB+FdLrP3Jfxrj7D/j2X8f51zUbqLknsaR1ZXs/DNxcaiixP5y56YxmvQo9QisdPaJFkLR/u95jJVG7hR3+tZnhr/j5Wu+h/1En1rpWLnJ8sjCukYVvHa6ppRWW8uHtyNvz8bj7DqawtR8OTW5RLeL/RXfPlqPmJ9SfX2ro5/+QtZ/9cmrVg/4/I/+uZq41Otjni2tTyt/OsPEccqly8JIAL52Z9T6j0ra1ieS40wXpCedDlXYLzJx6etZF3/x9Sf9dW/nXQWv/It2f1m/kaUpXswhNymZnh5VspYo4yY7tkD5DcNnqp/xqz4ps7WTToZ7VovkJEiJJuK+9Zp/48pP+uCfzNVbf/kAzf8AXE/zq1BSTka395GOcjjvUsZ7Coj1qSP+lZM6i7FgHOauxjBzxis+LqPrWgnVvpWbAuxNk5/KrKPiqdv0FWf4GpJEyLqMd1WEbBBqpF0WrUX3j9Kq2pFyysoz1wam3571T/iNWU7U7EtjsjPFMY81MfvH6VE/WiwrkW5fWiopPvmigOY//9k="/>
          <p:cNvSpPr>
            <a:spLocks noChangeAspect="1" noChangeArrowheads="1"/>
          </p:cNvSpPr>
          <p:nvPr/>
        </p:nvSpPr>
        <p:spPr bwMode="auto">
          <a:xfrm>
            <a:off x="6553200" y="38862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pic>
        <p:nvPicPr>
          <p:cNvPr id="15" name="图片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52093" y="871534"/>
            <a:ext cx="4085360" cy="2939667"/>
          </a:xfrm>
          <a:prstGeom prst="rect">
            <a:avLst/>
          </a:prstGeom>
        </p:spPr>
      </p:pic>
      <p:sp>
        <p:nvSpPr>
          <p:cNvPr id="16" name="文本框 15"/>
          <p:cNvSpPr txBox="1"/>
          <p:nvPr/>
        </p:nvSpPr>
        <p:spPr>
          <a:xfrm>
            <a:off x="7519251" y="3712606"/>
            <a:ext cx="3852640" cy="830997"/>
          </a:xfrm>
          <a:prstGeom prst="rect">
            <a:avLst/>
          </a:prstGeom>
          <a:noFill/>
        </p:spPr>
        <p:txBody>
          <a:bodyPr wrap="square" rtlCol="0">
            <a:spAutoFit/>
          </a:bodyPr>
          <a:lstStyle/>
          <a:p>
            <a:r>
              <a:rPr lang="zh-CN" altLang="en-US" sz="2400" b="1" dirty="0">
                <a:solidFill>
                  <a:srgbClr val="C00000"/>
                </a:solidFill>
              </a:rPr>
              <a:t>乾隆：和爱卿，朕要看动画片</a:t>
            </a:r>
            <a:endParaRPr lang="zh-CN" altLang="en-US" sz="2400" b="1" dirty="0">
              <a:solidFill>
                <a:srgbClr val="C00000"/>
              </a:solidFill>
            </a:endParaRPr>
          </a:p>
        </p:txBody>
      </p:sp>
      <p:pic>
        <p:nvPicPr>
          <p:cNvPr id="18" name="图片 1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9902" y="1935832"/>
            <a:ext cx="3951044" cy="4297357"/>
          </a:xfrm>
          <a:prstGeom prst="rect">
            <a:avLst/>
          </a:prstGeom>
        </p:spPr>
      </p:pic>
      <p:sp>
        <p:nvSpPr>
          <p:cNvPr id="19" name="文本框 18"/>
          <p:cNvSpPr txBox="1"/>
          <p:nvPr/>
        </p:nvSpPr>
        <p:spPr>
          <a:xfrm>
            <a:off x="1384810" y="4339661"/>
            <a:ext cx="3586364" cy="923330"/>
          </a:xfrm>
          <a:prstGeom prst="rect">
            <a:avLst/>
          </a:prstGeom>
          <a:noFill/>
        </p:spPr>
        <p:txBody>
          <a:bodyPr wrap="square" rtlCol="0">
            <a:spAutoFit/>
          </a:bodyPr>
          <a:lstStyle/>
          <a:p>
            <a:r>
              <a:rPr lang="zh-CN" altLang="en-US" dirty="0">
                <a:solidFill>
                  <a:schemeClr val="bg1"/>
                </a:solidFill>
              </a:rPr>
              <a:t>女儿：妈妈，我要看动画片</a:t>
            </a:r>
            <a:r>
              <a:rPr lang="zh-CN" altLang="en-US" dirty="0"/>
              <a:t> </a:t>
            </a:r>
            <a:endParaRPr lang="en-US" altLang="zh-CN" dirty="0"/>
          </a:p>
          <a:p>
            <a:r>
              <a:rPr lang="zh-CN" altLang="en-US" dirty="0">
                <a:solidFill>
                  <a:schemeClr val="bg1"/>
                </a:solidFill>
              </a:rPr>
              <a:t>妈妈：</a:t>
            </a:r>
            <a:r>
              <a:rPr lang="en-US" altLang="zh-CN" dirty="0">
                <a:solidFill>
                  <a:schemeClr val="bg1"/>
                </a:solidFill>
              </a:rPr>
              <a:t>《</a:t>
            </a:r>
            <a:r>
              <a:rPr lang="zh-CN" altLang="en-US" dirty="0">
                <a:solidFill>
                  <a:schemeClr val="bg1"/>
                </a:solidFill>
              </a:rPr>
              <a:t>熊出没</a:t>
            </a:r>
            <a:r>
              <a:rPr lang="en-US" altLang="zh-CN" dirty="0">
                <a:solidFill>
                  <a:schemeClr val="bg1"/>
                </a:solidFill>
              </a:rPr>
              <a:t>》</a:t>
            </a:r>
            <a:r>
              <a:rPr lang="zh-CN" altLang="en-US" dirty="0">
                <a:solidFill>
                  <a:schemeClr val="bg1"/>
                </a:solidFill>
              </a:rPr>
              <a:t>？还是</a:t>
            </a:r>
            <a:r>
              <a:rPr lang="en-US" altLang="zh-CN" dirty="0">
                <a:solidFill>
                  <a:schemeClr val="bg1"/>
                </a:solidFill>
              </a:rPr>
              <a:t>《</a:t>
            </a:r>
            <a:r>
              <a:rPr lang="zh-CN" altLang="en-US" dirty="0">
                <a:solidFill>
                  <a:schemeClr val="bg1"/>
                </a:solidFill>
              </a:rPr>
              <a:t>成龙历险记</a:t>
            </a:r>
            <a:r>
              <a:rPr lang="en-US" altLang="zh-CN" dirty="0">
                <a:solidFill>
                  <a:schemeClr val="bg1"/>
                </a:solidFill>
              </a:rPr>
              <a:t>》</a:t>
            </a:r>
            <a:r>
              <a:rPr lang="zh-CN" altLang="en-US" dirty="0">
                <a:solidFill>
                  <a:schemeClr val="bg1"/>
                </a:solidFill>
              </a:rPr>
              <a:t>？还是？</a:t>
            </a:r>
            <a:endParaRPr lang="zh-CN" altLang="en-US" dirty="0">
              <a:solidFill>
                <a:schemeClr val="bg1"/>
              </a:solidFill>
            </a:endParaRPr>
          </a:p>
        </p:txBody>
      </p:sp>
      <p:sp>
        <p:nvSpPr>
          <p:cNvPr id="22" name="文本框 21"/>
          <p:cNvSpPr txBox="1"/>
          <p:nvPr/>
        </p:nvSpPr>
        <p:spPr>
          <a:xfrm flipH="1">
            <a:off x="6400800" y="5157967"/>
            <a:ext cx="3951044" cy="1117229"/>
          </a:xfrm>
          <a:prstGeom prst="rect">
            <a:avLst/>
          </a:prstGeom>
          <a:noFill/>
        </p:spPr>
        <p:txBody>
          <a:bodyPr wrap="square" rtlCol="0">
            <a:spAutoFit/>
          </a:bodyPr>
          <a:lstStyle/>
          <a:p>
            <a:r>
              <a:rPr lang="zh-CN" altLang="en-US" sz="2220" b="1">
                <a:solidFill>
                  <a:schemeClr val="bg1"/>
                </a:solidFill>
              </a:rPr>
              <a:t>为什么贵为</a:t>
            </a:r>
            <a:r>
              <a:rPr lang="zh-CN" altLang="en-US" sz="2220" b="1" dirty="0">
                <a:solidFill>
                  <a:schemeClr val="bg1"/>
                </a:solidFill>
              </a:rPr>
              <a:t>天子的乾隆无缘动画片，而现在动画片却飞入寻常百姓家？</a:t>
            </a:r>
            <a:endParaRPr lang="zh-CN" altLang="en-US" sz="2220" b="1" dirty="0">
              <a:solidFill>
                <a:schemeClr val="bg1"/>
              </a:solidFill>
            </a:endParaRPr>
          </a:p>
        </p:txBody>
      </p:sp>
      <p:sp>
        <p:nvSpPr>
          <p:cNvPr id="25" name="文本框 24"/>
          <p:cNvSpPr txBox="1"/>
          <p:nvPr/>
        </p:nvSpPr>
        <p:spPr>
          <a:xfrm flipH="1">
            <a:off x="1416547" y="1141418"/>
            <a:ext cx="5660992" cy="804836"/>
          </a:xfrm>
          <a:prstGeom prst="rect">
            <a:avLst/>
          </a:prstGeom>
          <a:noFill/>
        </p:spPr>
        <p:txBody>
          <a:bodyPr wrap="square" rtlCol="0">
            <a:spAutoFit/>
          </a:bodyPr>
          <a:lstStyle/>
          <a:p>
            <a:r>
              <a:rPr lang="zh-CN" altLang="en-US" sz="4630" b="1" i="1" dirty="0">
                <a:solidFill>
                  <a:schemeClr val="accent1"/>
                </a:solidFill>
              </a:rPr>
              <a:t>生产决定消费的对象</a:t>
            </a:r>
            <a:endParaRPr lang="en-US" altLang="zh-CN" sz="4630" b="1" i="1" dirty="0">
              <a:solidFill>
                <a:schemeClr val="accent1"/>
              </a:solidFill>
            </a:endParaRPr>
          </a:p>
        </p:txBody>
      </p:sp>
      <p:sp>
        <p:nvSpPr>
          <p:cNvPr id="2" name="文本框 1"/>
          <p:cNvSpPr txBox="1"/>
          <p:nvPr/>
        </p:nvSpPr>
        <p:spPr>
          <a:xfrm>
            <a:off x="652779" y="271837"/>
            <a:ext cx="4350589" cy="523220"/>
          </a:xfrm>
          <a:prstGeom prst="rect">
            <a:avLst/>
          </a:prstGeom>
          <a:noFill/>
        </p:spPr>
        <p:txBody>
          <a:bodyPr wrap="square" rtlCol="0">
            <a:spAutoFit/>
          </a:bodyPr>
          <a:lstStyle/>
          <a:p>
            <a:r>
              <a:rPr lang="zh-CN" altLang="en-US" sz="2800" dirty="0"/>
              <a:t>（一）生产决定消费</a:t>
            </a:r>
            <a:endParaRPr lang="zh-CN" altLang="en-US" sz="2800" dirty="0"/>
          </a:p>
        </p:txBody>
      </p:sp>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additive="base">
                                        <p:cTn id="12" dur="500" fill="hold"/>
                                        <p:tgtEl>
                                          <p:spTgt spid="16"/>
                                        </p:tgtEl>
                                        <p:attrNameLst>
                                          <p:attrName>ppt_x</p:attrName>
                                        </p:attrNameLst>
                                      </p:cBhvr>
                                      <p:tavLst>
                                        <p:tav tm="0">
                                          <p:val>
                                            <p:strVal val="#ppt_x"/>
                                          </p:val>
                                        </p:tav>
                                        <p:tav tm="100000">
                                          <p:val>
                                            <p:strVal val="#ppt_x"/>
                                          </p:val>
                                        </p:tav>
                                      </p:tavLst>
                                    </p:anim>
                                    <p:anim calcmode="lin" valueType="num">
                                      <p:cBhvr additive="base">
                                        <p:cTn id="13"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8"/>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fade">
                                      <p:cBhvr>
                                        <p:cTn id="29" dur="500"/>
                                        <p:tgtEl>
                                          <p:spTgt spid="19"/>
                                        </p:tgtEl>
                                      </p:cBhvr>
                                    </p:animEffect>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fade">
                                      <p:cBhvr>
                                        <p:cTn id="34" dur="1000"/>
                                        <p:tgtEl>
                                          <p:spTgt spid="22"/>
                                        </p:tgtEl>
                                      </p:cBhvr>
                                    </p:animEffect>
                                    <p:anim calcmode="lin" valueType="num">
                                      <p:cBhvr>
                                        <p:cTn id="35" dur="1000" fill="hold"/>
                                        <p:tgtEl>
                                          <p:spTgt spid="22"/>
                                        </p:tgtEl>
                                        <p:attrNameLst>
                                          <p:attrName>ppt_x</p:attrName>
                                        </p:attrNameLst>
                                      </p:cBhvr>
                                      <p:tavLst>
                                        <p:tav tm="0">
                                          <p:val>
                                            <p:strVal val="#ppt_x"/>
                                          </p:val>
                                        </p:tav>
                                        <p:tav tm="100000">
                                          <p:val>
                                            <p:strVal val="#ppt_x"/>
                                          </p:val>
                                        </p:tav>
                                      </p:tavLst>
                                    </p:anim>
                                    <p:anim calcmode="lin" valueType="num">
                                      <p:cBhvr>
                                        <p:cTn id="36"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25"/>
                                        </p:tgtEl>
                                        <p:attrNameLst>
                                          <p:attrName>style.visibility</p:attrName>
                                        </p:attrNameLst>
                                      </p:cBhvr>
                                      <p:to>
                                        <p:strVal val="visible"/>
                                      </p:to>
                                    </p:set>
                                    <p:anim calcmode="lin" valueType="num">
                                      <p:cBhvr additive="base">
                                        <p:cTn id="41" dur="500" fill="hold"/>
                                        <p:tgtEl>
                                          <p:spTgt spid="25"/>
                                        </p:tgtEl>
                                        <p:attrNameLst>
                                          <p:attrName>ppt_x</p:attrName>
                                        </p:attrNameLst>
                                      </p:cBhvr>
                                      <p:tavLst>
                                        <p:tav tm="0">
                                          <p:val>
                                            <p:strVal val="#ppt_x"/>
                                          </p:val>
                                        </p:tav>
                                        <p:tav tm="100000">
                                          <p:val>
                                            <p:strVal val="#ppt_x"/>
                                          </p:val>
                                        </p:tav>
                                      </p:tavLst>
                                    </p:anim>
                                    <p:anim calcmode="lin" valueType="num">
                                      <p:cBhvr additive="base">
                                        <p:cTn id="42"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9" grpId="0"/>
      <p:bldP spid="22" grpId="0"/>
      <p:bldP spid="25"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pic>
        <p:nvPicPr>
          <p:cNvPr id="3" name="图片 2"/>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1333500" y="1378854"/>
            <a:ext cx="4762500" cy="3171825"/>
          </a:xfrm>
          <a:prstGeom prst="rect">
            <a:avLst/>
          </a:prstGeom>
        </p:spPr>
      </p:pic>
      <p:sp>
        <p:nvSpPr>
          <p:cNvPr id="6" name="文本框 5"/>
          <p:cNvSpPr txBox="1"/>
          <p:nvPr/>
        </p:nvSpPr>
        <p:spPr>
          <a:xfrm>
            <a:off x="590843" y="562708"/>
            <a:ext cx="2250831" cy="369332"/>
          </a:xfrm>
          <a:prstGeom prst="rect">
            <a:avLst/>
          </a:prstGeom>
          <a:noFill/>
        </p:spPr>
        <p:txBody>
          <a:bodyPr wrap="square" rtlCol="0">
            <a:spAutoFit/>
          </a:bodyPr>
          <a:lstStyle/>
          <a:p>
            <a:r>
              <a:rPr lang="zh-CN" altLang="en-US" dirty="0"/>
              <a:t>材料二</a:t>
            </a:r>
            <a:endParaRPr lang="zh-CN" altLang="en-US" dirty="0"/>
          </a:p>
        </p:txBody>
      </p:sp>
      <p:pic>
        <p:nvPicPr>
          <p:cNvPr id="8" name="图片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6000" y="1378854"/>
            <a:ext cx="4864865" cy="3171825"/>
          </a:xfrm>
          <a:prstGeom prst="rect">
            <a:avLst/>
          </a:prstGeom>
        </p:spPr>
      </p:pic>
      <p:sp>
        <p:nvSpPr>
          <p:cNvPr id="9" name="文本框 8"/>
          <p:cNvSpPr txBox="1"/>
          <p:nvPr/>
        </p:nvSpPr>
        <p:spPr>
          <a:xfrm>
            <a:off x="1333499" y="5092505"/>
            <a:ext cx="9048457" cy="1200329"/>
          </a:xfrm>
          <a:prstGeom prst="rect">
            <a:avLst/>
          </a:prstGeom>
          <a:noFill/>
        </p:spPr>
        <p:txBody>
          <a:bodyPr wrap="square" rtlCol="0">
            <a:spAutoFit/>
          </a:bodyPr>
          <a:lstStyle/>
          <a:p>
            <a:r>
              <a:rPr lang="zh-CN" altLang="en-US" dirty="0"/>
              <a:t>       过年是中国人心中最美好的念想。每逢春节，千里、万里都想往家赶。而归家的车票却是心中的一道坎。过去人们连夜排队买车票，而现在在手机等互联网终端即可轻松搞定。</a:t>
            </a:r>
            <a:endParaRPr lang="en-US" altLang="zh-CN" dirty="0"/>
          </a:p>
          <a:p>
            <a:r>
              <a:rPr lang="zh-CN" altLang="en-US" dirty="0"/>
              <a:t>     这种变化说明了什么？</a:t>
            </a:r>
            <a:endParaRPr lang="zh-CN" altLang="en-US" dirty="0"/>
          </a:p>
        </p:txBody>
      </p:sp>
      <p:sp>
        <p:nvSpPr>
          <p:cNvPr id="10" name="文本框 9"/>
          <p:cNvSpPr txBox="1"/>
          <p:nvPr/>
        </p:nvSpPr>
        <p:spPr>
          <a:xfrm flipH="1">
            <a:off x="2138629" y="1231272"/>
            <a:ext cx="8243667" cy="869315"/>
          </a:xfrm>
          <a:prstGeom prst="rect">
            <a:avLst/>
          </a:prstGeom>
          <a:noFill/>
        </p:spPr>
        <p:txBody>
          <a:bodyPr wrap="square" rtlCol="0">
            <a:spAutoFit/>
          </a:bodyPr>
          <a:lstStyle/>
          <a:p>
            <a:r>
              <a:rPr lang="zh-CN" altLang="en-US" sz="5060" b="1" i="1" dirty="0">
                <a:solidFill>
                  <a:schemeClr val="accent1"/>
                </a:solidFill>
              </a:rPr>
              <a:t>生产决定消费的方式</a:t>
            </a:r>
            <a:endParaRPr lang="zh-CN" altLang="en-US" sz="5060" b="1" i="1" dirty="0">
              <a:solidFill>
                <a:schemeClr val="accent1"/>
              </a:solidFill>
            </a:endParaRPr>
          </a:p>
        </p:txBody>
      </p:sp>
      <p:pic>
        <p:nvPicPr>
          <p:cNvPr id="2" name="图片 1"/>
          <p:cNvPicPr>
            <a:picLocks noChangeAspect="1"/>
          </p:cNvPicPr>
          <p:nvPr/>
        </p:nvPicPr>
        <p:blipFill>
          <a:blip r:embed="rId3"/>
          <a:stretch>
            <a:fillRect/>
          </a:stretch>
        </p:blipFill>
        <p:spPr>
          <a:xfrm>
            <a:off x="3931285" y="2402840"/>
            <a:ext cx="3102610" cy="166878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1000"/>
                                        <p:tgtEl>
                                          <p:spTgt spid="9"/>
                                        </p:tgtEl>
                                      </p:cBhvr>
                                    </p:animEffect>
                                    <p:anim calcmode="lin" valueType="num">
                                      <p:cBhvr>
                                        <p:cTn id="19" dur="1000" fill="hold"/>
                                        <p:tgtEl>
                                          <p:spTgt spid="9"/>
                                        </p:tgtEl>
                                        <p:attrNameLst>
                                          <p:attrName>ppt_x</p:attrName>
                                        </p:attrNameLst>
                                      </p:cBhvr>
                                      <p:tavLst>
                                        <p:tav tm="0">
                                          <p:val>
                                            <p:strVal val="#ppt_x"/>
                                          </p:val>
                                        </p:tav>
                                        <p:tav tm="100000">
                                          <p:val>
                                            <p:strVal val="#ppt_x"/>
                                          </p:val>
                                        </p:tav>
                                      </p:tavLst>
                                    </p:anim>
                                    <p:anim calcmode="lin" valueType="num">
                                      <p:cBhvr>
                                        <p:cTn id="2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6" presetClass="entr" presetSubtype="16"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circle(in)">
                                      <p:cBhvr>
                                        <p:cTn id="25"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1083212" y="534572"/>
            <a:ext cx="10391033" cy="5355312"/>
          </a:xfrm>
          <a:prstGeom prst="rect">
            <a:avLst/>
          </a:prstGeom>
          <a:noFill/>
        </p:spPr>
        <p:txBody>
          <a:bodyPr wrap="square" rtlCol="0">
            <a:spAutoFit/>
          </a:bodyPr>
          <a:lstStyle/>
          <a:p>
            <a:r>
              <a:rPr lang="zh-CN" altLang="en-US" sz="4000" dirty="0"/>
              <a:t>材料三：</a:t>
            </a:r>
            <a:endParaRPr lang="en-US" altLang="zh-CN" sz="4000" dirty="0"/>
          </a:p>
          <a:p>
            <a:r>
              <a:rPr lang="zh-CN" altLang="en-US" sz="2400" dirty="0"/>
              <a:t>     “故知战之地，知战之日，则千里可会战。不知战地，不知战日，则左不能救右，右不能救左，前不能救后，后不能救前，而况远者数十里，近者数里乎”</a:t>
            </a:r>
            <a:r>
              <a:rPr lang="en-US" altLang="zh-CN" sz="2400" dirty="0"/>
              <a:t>--------《</a:t>
            </a:r>
            <a:r>
              <a:rPr lang="zh-CN" altLang="en-US" sz="2400" dirty="0"/>
              <a:t>孙子兵法。虚实</a:t>
            </a:r>
            <a:r>
              <a:rPr lang="en-US" altLang="zh-CN" sz="2400" dirty="0"/>
              <a:t>》</a:t>
            </a:r>
            <a:endParaRPr lang="en-US" altLang="zh-CN" sz="2400" dirty="0"/>
          </a:p>
          <a:p>
            <a:r>
              <a:rPr lang="zh-CN" altLang="en-US" sz="2400" dirty="0"/>
              <a:t>     南京与武汉之间的高速动车组投入运营之后，原来几十个小时的车程缩短为三小时；加之高速动车二等票的价格仅为</a:t>
            </a:r>
            <a:r>
              <a:rPr lang="en-US" altLang="zh-CN" sz="2400" dirty="0"/>
              <a:t>180</a:t>
            </a:r>
            <a:r>
              <a:rPr lang="zh-CN" altLang="en-US" sz="2400" dirty="0"/>
              <a:t>元，而乘坐飞机的最低费用一般也要</a:t>
            </a:r>
            <a:r>
              <a:rPr lang="en-US" altLang="zh-CN" sz="2400" dirty="0"/>
              <a:t>400</a:t>
            </a:r>
            <a:r>
              <a:rPr lang="zh-CN" altLang="en-US" sz="2400" dirty="0"/>
              <a:t>元以上，致使以往乘坐飞机的人大多改乘动车。 </a:t>
            </a:r>
            <a:endParaRPr lang="en-US" altLang="zh-CN" sz="2400" dirty="0"/>
          </a:p>
          <a:p>
            <a:r>
              <a:rPr lang="en-US" altLang="zh-CN" sz="2400" dirty="0"/>
              <a:t>      </a:t>
            </a:r>
            <a:r>
              <a:rPr lang="zh-CN" altLang="en-US" sz="2400" dirty="0"/>
              <a:t>春秋战国时期，数里，数十里就较远了，因为当时出门只能步行，至多是马车或骑马，而现在数里，数十里已不是问题，千里，万里也可轻松到达，因为现在出行的交通工具越来越多，而且速度也很快。</a:t>
            </a:r>
            <a:endParaRPr lang="en-US" altLang="zh-CN" sz="2400" dirty="0"/>
          </a:p>
          <a:p>
            <a:r>
              <a:rPr lang="en-US" altLang="zh-CN" sz="4000" dirty="0"/>
              <a:t>       </a:t>
            </a:r>
            <a:r>
              <a:rPr lang="zh-CN" altLang="en-US" sz="4000" dirty="0">
                <a:solidFill>
                  <a:schemeClr val="bg1"/>
                </a:solidFill>
              </a:rPr>
              <a:t>这种变化说明什么？</a:t>
            </a:r>
            <a:endParaRPr lang="en-US" altLang="zh-CN" sz="4000" dirty="0">
              <a:solidFill>
                <a:schemeClr val="bg1"/>
              </a:solidFill>
            </a:endParaRPr>
          </a:p>
          <a:p>
            <a:r>
              <a:rPr lang="en-US" altLang="zh-CN" sz="2800" dirty="0"/>
              <a:t>  </a:t>
            </a:r>
            <a:endParaRPr lang="en-US" altLang="zh-CN" sz="2800" dirty="0"/>
          </a:p>
          <a:p>
            <a:endParaRPr lang="zh-CN" altLang="en-US" dirty="0"/>
          </a:p>
        </p:txBody>
      </p:sp>
      <p:sp>
        <p:nvSpPr>
          <p:cNvPr id="2" name="文本框 1"/>
          <p:cNvSpPr txBox="1"/>
          <p:nvPr/>
        </p:nvSpPr>
        <p:spPr>
          <a:xfrm>
            <a:off x="11724968" y="5766619"/>
            <a:ext cx="2262158" cy="369332"/>
          </a:xfrm>
          <a:prstGeom prst="rect">
            <a:avLst/>
          </a:prstGeom>
          <a:noFill/>
        </p:spPr>
        <p:txBody>
          <a:bodyPr wrap="none" rtlCol="0">
            <a:spAutoFit/>
          </a:bodyPr>
          <a:lstStyle/>
          <a:p>
            <a:r>
              <a:rPr lang="zh-CN" altLang="en-US" dirty="0"/>
              <a:t>生产决定消费的方式</a:t>
            </a:r>
            <a:endParaRPr lang="zh-CN" altLang="en-US" dirty="0"/>
          </a:p>
        </p:txBody>
      </p:sp>
      <p:sp>
        <p:nvSpPr>
          <p:cNvPr id="3" name="文本框 2"/>
          <p:cNvSpPr txBox="1"/>
          <p:nvPr/>
        </p:nvSpPr>
        <p:spPr>
          <a:xfrm>
            <a:off x="1954530" y="5027930"/>
            <a:ext cx="8590280" cy="922020"/>
          </a:xfrm>
          <a:prstGeom prst="rect">
            <a:avLst/>
          </a:prstGeom>
          <a:noFill/>
        </p:spPr>
        <p:txBody>
          <a:bodyPr wrap="square" rtlCol="0">
            <a:spAutoFit/>
          </a:bodyPr>
          <a:lstStyle/>
          <a:p>
            <a:r>
              <a:rPr lang="zh-CN" altLang="en-US" sz="5400" dirty="0">
                <a:solidFill>
                  <a:srgbClr val="C00000"/>
                </a:solidFill>
              </a:rPr>
              <a:t>生产决定消费的质量和水平。</a:t>
            </a:r>
            <a:endParaRPr lang="zh-CN" altLang="en-US" sz="5400" dirty="0">
              <a:solidFill>
                <a:srgbClr val="C0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lumMod val="60000"/>
            <a:lumOff val="40000"/>
          </a:schemeClr>
        </a:solidFill>
        <a:effectLst/>
      </p:bgPr>
    </p:bg>
    <p:spTree>
      <p:nvGrpSpPr>
        <p:cNvPr id="1" name=""/>
        <p:cNvGrpSpPr/>
        <p:nvPr/>
      </p:nvGrpSpPr>
      <p:grpSpPr>
        <a:xfrm>
          <a:off x="0" y="0"/>
          <a:ext cx="0" cy="0"/>
          <a:chOff x="0" y="0"/>
          <a:chExt cx="0" cy="0"/>
        </a:xfrm>
      </p:grpSpPr>
      <p:sp>
        <p:nvSpPr>
          <p:cNvPr id="2" name="文本框 1"/>
          <p:cNvSpPr txBox="1"/>
          <p:nvPr/>
        </p:nvSpPr>
        <p:spPr>
          <a:xfrm flipH="1">
            <a:off x="1070996" y="1153551"/>
            <a:ext cx="8917066" cy="4001095"/>
          </a:xfrm>
          <a:prstGeom prst="rect">
            <a:avLst/>
          </a:prstGeom>
          <a:noFill/>
        </p:spPr>
        <p:txBody>
          <a:bodyPr wrap="square" rtlCol="0">
            <a:spAutoFit/>
          </a:bodyPr>
          <a:lstStyle/>
          <a:p>
            <a:r>
              <a:rPr lang="zh-CN" altLang="en-US" sz="5400" dirty="0">
                <a:solidFill>
                  <a:schemeClr val="bg1"/>
                </a:solidFill>
              </a:rPr>
              <a:t>材料四：</a:t>
            </a:r>
            <a:endParaRPr lang="en-US" altLang="zh-CN" sz="5400" dirty="0">
              <a:solidFill>
                <a:schemeClr val="bg1"/>
              </a:solidFill>
            </a:endParaRPr>
          </a:p>
          <a:p>
            <a:r>
              <a:rPr lang="en-US" altLang="zh-CN" dirty="0">
                <a:solidFill>
                  <a:schemeClr val="bg1"/>
                </a:solidFill>
              </a:rPr>
              <a:t>    </a:t>
            </a:r>
            <a:r>
              <a:rPr lang="zh-CN" altLang="en-US" sz="4000" dirty="0">
                <a:solidFill>
                  <a:schemeClr val="bg1"/>
                </a:solidFill>
              </a:rPr>
              <a:t>亨利</a:t>
            </a:r>
            <a:r>
              <a:rPr lang="en-US" altLang="zh-CN" sz="4000" dirty="0">
                <a:solidFill>
                  <a:schemeClr val="bg1"/>
                </a:solidFill>
              </a:rPr>
              <a:t>.</a:t>
            </a:r>
            <a:r>
              <a:rPr lang="zh-CN" altLang="en-US" sz="4000" dirty="0">
                <a:solidFill>
                  <a:schemeClr val="bg1"/>
                </a:solidFill>
              </a:rPr>
              <a:t>福特曾说过：“如果我最初问消费者他们想要什么，他们会告诉我‘要一匹更快的马！’”。有人说，如果真这样，汽车“大王”就不会出现了。</a:t>
            </a:r>
            <a:endParaRPr lang="en-US" altLang="zh-CN" sz="4000" dirty="0">
              <a:solidFill>
                <a:schemeClr val="bg1"/>
              </a:solidFill>
            </a:endParaRPr>
          </a:p>
          <a:p>
            <a:r>
              <a:rPr lang="zh-CN" altLang="en-US" sz="4000" dirty="0">
                <a:solidFill>
                  <a:srgbClr val="C00000"/>
                </a:solidFill>
              </a:rPr>
              <a:t>     这说明什么？</a:t>
            </a:r>
            <a:endParaRPr lang="zh-CN" altLang="en-US" sz="4000" dirty="0">
              <a:solidFill>
                <a:srgbClr val="C00000"/>
              </a:solidFill>
            </a:endParaRPr>
          </a:p>
        </p:txBody>
      </p:sp>
      <p:sp>
        <p:nvSpPr>
          <p:cNvPr id="4" name="矩形 3"/>
          <p:cNvSpPr/>
          <p:nvPr/>
        </p:nvSpPr>
        <p:spPr>
          <a:xfrm>
            <a:off x="3241924" y="5127024"/>
            <a:ext cx="7138493" cy="1015663"/>
          </a:xfrm>
          <a:prstGeom prst="rect">
            <a:avLst/>
          </a:prstGeom>
        </p:spPr>
        <p:txBody>
          <a:bodyPr wrap="none">
            <a:spAutoFit/>
          </a:bodyPr>
          <a:lstStyle/>
          <a:p>
            <a:r>
              <a:rPr lang="zh-CN" altLang="en-US" sz="6000" b="1" i="1" dirty="0">
                <a:solidFill>
                  <a:srgbClr val="C00000"/>
                </a:solidFill>
              </a:rPr>
              <a:t>生产为消费创造动力</a:t>
            </a:r>
            <a:endParaRPr lang="zh-CN" altLang="en-US" sz="6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2">
            <a:lumMod val="60000"/>
            <a:lumOff val="40000"/>
          </a:schemeClr>
        </a:solidFill>
        <a:effectLst/>
      </p:bgPr>
    </p:bg>
    <p:spTree>
      <p:nvGrpSpPr>
        <p:cNvPr id="1" name=""/>
        <p:cNvGrpSpPr/>
        <p:nvPr/>
      </p:nvGrpSpPr>
      <p:grpSpPr>
        <a:xfrm>
          <a:off x="0" y="0"/>
          <a:ext cx="0" cy="0"/>
          <a:chOff x="0" y="0"/>
          <a:chExt cx="0" cy="0"/>
        </a:xfrm>
      </p:grpSpPr>
      <p:sp>
        <p:nvSpPr>
          <p:cNvPr id="2" name="文本框 1"/>
          <p:cNvSpPr txBox="1"/>
          <p:nvPr/>
        </p:nvSpPr>
        <p:spPr>
          <a:xfrm>
            <a:off x="1960098" y="970671"/>
            <a:ext cx="8271803" cy="5016758"/>
          </a:xfrm>
          <a:prstGeom prst="rect">
            <a:avLst/>
          </a:prstGeom>
          <a:noFill/>
        </p:spPr>
        <p:txBody>
          <a:bodyPr wrap="square" rtlCol="0">
            <a:spAutoFit/>
          </a:bodyPr>
          <a:lstStyle/>
          <a:p>
            <a:r>
              <a:rPr lang="en-US" altLang="zh-CN" dirty="0"/>
              <a:t>         </a:t>
            </a:r>
            <a:r>
              <a:rPr lang="en-US" altLang="zh-CN" sz="2800" b="1" dirty="0">
                <a:solidFill>
                  <a:schemeClr val="bg1"/>
                </a:solidFill>
              </a:rPr>
              <a:t>2018</a:t>
            </a:r>
            <a:r>
              <a:rPr lang="zh-CN" altLang="en-US" sz="2800" b="1" dirty="0">
                <a:solidFill>
                  <a:schemeClr val="bg1"/>
                </a:solidFill>
              </a:rPr>
              <a:t>年</a:t>
            </a:r>
            <a:r>
              <a:rPr lang="en-US" altLang="zh-CN" sz="2800" b="1" dirty="0">
                <a:solidFill>
                  <a:schemeClr val="bg1"/>
                </a:solidFill>
              </a:rPr>
              <a:t>5</a:t>
            </a:r>
            <a:r>
              <a:rPr lang="zh-CN" altLang="en-US" sz="2800" b="1" dirty="0">
                <a:solidFill>
                  <a:schemeClr val="bg1"/>
                </a:solidFill>
              </a:rPr>
              <a:t>月</a:t>
            </a:r>
            <a:r>
              <a:rPr lang="en-US" altLang="zh-CN" sz="2800" b="1" dirty="0">
                <a:solidFill>
                  <a:schemeClr val="bg1"/>
                </a:solidFill>
              </a:rPr>
              <a:t>4</a:t>
            </a:r>
            <a:r>
              <a:rPr lang="zh-CN" altLang="en-US" sz="2800" b="1" dirty="0">
                <a:solidFill>
                  <a:schemeClr val="bg1"/>
                </a:solidFill>
              </a:rPr>
              <a:t>日，纪念马克思诞辰</a:t>
            </a:r>
            <a:r>
              <a:rPr lang="en-US" altLang="zh-CN" sz="2800" b="1" dirty="0">
                <a:solidFill>
                  <a:schemeClr val="bg1"/>
                </a:solidFill>
              </a:rPr>
              <a:t>200</a:t>
            </a:r>
            <a:r>
              <a:rPr lang="zh-CN" altLang="en-US" sz="2800" b="1" dirty="0">
                <a:solidFill>
                  <a:schemeClr val="bg1"/>
                </a:solidFill>
              </a:rPr>
              <a:t>周年大会在北京举行，习近平发表重要讲话：“马克思是全世界无产阶级和劳动人民的革命导师，是马克思主义的主要创始人，是马克思主义政党的缔造者和国际共产主义的开创者，是近代以来最伟大的思想家。”“马克思至今仍然被公认为‘千年第一思想家’。”习近平的包含真情的讲话鼓舞人心、催人奋进。</a:t>
            </a:r>
            <a:endParaRPr lang="en-US" altLang="zh-CN" sz="2800" b="1" dirty="0">
              <a:solidFill>
                <a:schemeClr val="bg1"/>
              </a:solidFill>
            </a:endParaRPr>
          </a:p>
          <a:p>
            <a:r>
              <a:rPr lang="en-US" altLang="zh-CN" sz="2800" b="1" dirty="0">
                <a:solidFill>
                  <a:schemeClr val="bg1"/>
                </a:solidFill>
              </a:rPr>
              <a:t>        </a:t>
            </a:r>
            <a:r>
              <a:rPr lang="zh-CN" altLang="en-US" sz="2800" b="1" dirty="0">
                <a:solidFill>
                  <a:schemeClr val="bg1"/>
                </a:solidFill>
              </a:rPr>
              <a:t>马克思说：任何一个民族。如果停止劳动，不用说一年，就是几个星期也要灭亡。</a:t>
            </a:r>
            <a:endParaRPr lang="en-US" altLang="zh-CN" sz="2800" b="1" dirty="0">
              <a:solidFill>
                <a:schemeClr val="bg1"/>
              </a:solidFill>
            </a:endParaRPr>
          </a:p>
          <a:p>
            <a:r>
              <a:rPr lang="en-US" altLang="zh-CN" sz="2800" b="1" dirty="0">
                <a:solidFill>
                  <a:schemeClr val="bg1"/>
                </a:solidFill>
              </a:rPr>
              <a:t>      </a:t>
            </a:r>
            <a:r>
              <a:rPr lang="zh-CN" altLang="en-US" sz="4000" b="1" dirty="0">
                <a:solidFill>
                  <a:srgbClr val="C00000"/>
                </a:solidFill>
              </a:rPr>
              <a:t>如何理解马克思这句话？</a:t>
            </a:r>
            <a:endParaRPr lang="zh-CN" altLang="en-US" sz="4000" b="1" dirty="0">
              <a:solidFill>
                <a:srgbClr val="C00000"/>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2" name="文本框 1"/>
          <p:cNvSpPr txBox="1"/>
          <p:nvPr/>
        </p:nvSpPr>
        <p:spPr>
          <a:xfrm>
            <a:off x="1561514" y="1252025"/>
            <a:ext cx="9312812" cy="3354765"/>
          </a:xfrm>
          <a:prstGeom prst="rect">
            <a:avLst/>
          </a:prstGeom>
          <a:noFill/>
        </p:spPr>
        <p:txBody>
          <a:bodyPr wrap="square" rtlCol="0">
            <a:spAutoFit/>
          </a:bodyPr>
          <a:lstStyle/>
          <a:p>
            <a:r>
              <a:rPr lang="zh-CN" altLang="en-US" sz="4000" dirty="0">
                <a:solidFill>
                  <a:schemeClr val="bg1"/>
                </a:solidFill>
              </a:rPr>
              <a:t>       从一定意义上说，人类历史就是生产发展的历史。人类消费所需要的一切商品和服务都靠生产创造出来，</a:t>
            </a:r>
            <a:r>
              <a:rPr lang="zh-CN" altLang="en-US" sz="4400" b="1" dirty="0">
                <a:solidFill>
                  <a:srgbClr val="C00000"/>
                </a:solidFill>
              </a:rPr>
              <a:t>物质资料的生产是人类社会赖以存在和发展的基础。</a:t>
            </a:r>
            <a:endParaRPr lang="zh-CN" altLang="en-US" sz="4400" b="1" dirty="0">
              <a:solidFill>
                <a:srgbClr val="C00000"/>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724713" y="1895079"/>
            <a:ext cx="6176303" cy="4007314"/>
          </a:xfrm>
          <a:prstGeom prst="rect">
            <a:avLst/>
          </a:prstGeom>
        </p:spPr>
      </p:pic>
      <p:sp>
        <p:nvSpPr>
          <p:cNvPr id="2" name="文本框 1"/>
          <p:cNvSpPr txBox="1"/>
          <p:nvPr/>
        </p:nvSpPr>
        <p:spPr>
          <a:xfrm>
            <a:off x="7863840" y="1702191"/>
            <a:ext cx="3603447" cy="1384995"/>
          </a:xfrm>
          <a:prstGeom prst="rect">
            <a:avLst/>
          </a:prstGeom>
          <a:noFill/>
        </p:spPr>
        <p:txBody>
          <a:bodyPr wrap="square" rtlCol="0">
            <a:spAutoFit/>
          </a:bodyPr>
          <a:lstStyle/>
          <a:p>
            <a:r>
              <a:rPr lang="zh-CN" altLang="en-US" sz="2800" b="1" dirty="0">
                <a:solidFill>
                  <a:schemeClr val="accent2"/>
                </a:solidFill>
              </a:rPr>
              <a:t>      风调雨顺，柑橘丰收了，为什么果农却一脸愁容呢？</a:t>
            </a:r>
            <a:endParaRPr lang="zh-CN" altLang="en-US" sz="2800" b="1" dirty="0">
              <a:solidFill>
                <a:schemeClr val="accent2"/>
              </a:solidFill>
            </a:endParaRPr>
          </a:p>
        </p:txBody>
      </p:sp>
      <p:sp>
        <p:nvSpPr>
          <p:cNvPr id="3" name="文本框 2"/>
          <p:cNvSpPr txBox="1"/>
          <p:nvPr/>
        </p:nvSpPr>
        <p:spPr>
          <a:xfrm flipH="1">
            <a:off x="7863840" y="3898736"/>
            <a:ext cx="3867217" cy="2862322"/>
          </a:xfrm>
          <a:prstGeom prst="rect">
            <a:avLst/>
          </a:prstGeom>
          <a:noFill/>
        </p:spPr>
        <p:txBody>
          <a:bodyPr wrap="square" rtlCol="0">
            <a:spAutoFit/>
          </a:bodyPr>
          <a:lstStyle/>
          <a:p>
            <a:r>
              <a:rPr lang="zh-CN" altLang="en-US" sz="3600" b="1" dirty="0">
                <a:solidFill>
                  <a:srgbClr val="C00000"/>
                </a:solidFill>
              </a:rPr>
              <a:t>      消费是生产的目的。生产出来的产品被消费了，这种产品的消费过程才算最终完成。</a:t>
            </a:r>
            <a:endParaRPr lang="zh-CN" altLang="en-US" sz="3600" b="1" dirty="0">
              <a:solidFill>
                <a:srgbClr val="C00000"/>
              </a:solidFill>
            </a:endParaRPr>
          </a:p>
        </p:txBody>
      </p:sp>
      <p:sp>
        <p:nvSpPr>
          <p:cNvPr id="4" name="文本框 3"/>
          <p:cNvSpPr txBox="1"/>
          <p:nvPr/>
        </p:nvSpPr>
        <p:spPr>
          <a:xfrm>
            <a:off x="414068" y="414068"/>
            <a:ext cx="5158596" cy="584775"/>
          </a:xfrm>
          <a:prstGeom prst="rect">
            <a:avLst/>
          </a:prstGeom>
          <a:noFill/>
        </p:spPr>
        <p:txBody>
          <a:bodyPr wrap="square" rtlCol="0">
            <a:spAutoFit/>
          </a:bodyPr>
          <a:lstStyle/>
          <a:p>
            <a:r>
              <a:rPr lang="zh-CN" altLang="en-US" sz="3200" dirty="0"/>
              <a:t>（二）消费反作用于生产</a:t>
            </a:r>
            <a:endParaRPr lang="zh-CN" altLang="en-US" sz="3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文本框 1"/>
          <p:cNvSpPr txBox="1"/>
          <p:nvPr/>
        </p:nvSpPr>
        <p:spPr>
          <a:xfrm>
            <a:off x="736121" y="1185330"/>
            <a:ext cx="10006642" cy="3539430"/>
          </a:xfrm>
          <a:prstGeom prst="rect">
            <a:avLst/>
          </a:prstGeom>
          <a:noFill/>
        </p:spPr>
        <p:txBody>
          <a:bodyPr wrap="square" rtlCol="0">
            <a:spAutoFit/>
          </a:bodyPr>
          <a:lstStyle/>
          <a:p>
            <a:r>
              <a:rPr lang="zh-CN" altLang="en-US" sz="3200" b="1" dirty="0">
                <a:solidFill>
                  <a:schemeClr val="bg1"/>
                </a:solidFill>
              </a:rPr>
              <a:t>       在“商品</a:t>
            </a:r>
            <a:r>
              <a:rPr lang="en-US" altLang="zh-CN" sz="3200" b="1" dirty="0">
                <a:solidFill>
                  <a:schemeClr val="bg1"/>
                </a:solidFill>
              </a:rPr>
              <a:t>—</a:t>
            </a:r>
            <a:r>
              <a:rPr lang="zh-CN" altLang="en-US" sz="3200" b="1" dirty="0">
                <a:solidFill>
                  <a:schemeClr val="bg1"/>
                </a:solidFill>
              </a:rPr>
              <a:t>货币</a:t>
            </a:r>
            <a:r>
              <a:rPr lang="en-US" altLang="zh-CN" sz="3200" b="1" dirty="0">
                <a:solidFill>
                  <a:schemeClr val="bg1"/>
                </a:solidFill>
              </a:rPr>
              <a:t>—</a:t>
            </a:r>
            <a:r>
              <a:rPr lang="zh-CN" altLang="en-US" sz="3200" b="1" dirty="0">
                <a:solidFill>
                  <a:schemeClr val="bg1"/>
                </a:solidFill>
              </a:rPr>
              <a:t>商品”的流通过程中，“商品</a:t>
            </a:r>
            <a:r>
              <a:rPr lang="en-US" altLang="zh-CN" sz="3200" b="1" dirty="0">
                <a:solidFill>
                  <a:schemeClr val="bg1"/>
                </a:solidFill>
              </a:rPr>
              <a:t>—</a:t>
            </a:r>
            <a:r>
              <a:rPr lang="zh-CN" altLang="en-US" sz="3200" b="1" dirty="0">
                <a:solidFill>
                  <a:schemeClr val="bg1"/>
                </a:solidFill>
              </a:rPr>
              <a:t>货币”阶段的变化既重要又困难，“是商品的惊险的跳跃”。这个“跳跃”如果不成功，摔坏的不是商品，而是商品所有者。</a:t>
            </a:r>
            <a:endParaRPr lang="en-US" altLang="zh-CN" sz="3200" b="1" dirty="0">
              <a:solidFill>
                <a:schemeClr val="bg1"/>
              </a:solidFill>
            </a:endParaRPr>
          </a:p>
          <a:p>
            <a:r>
              <a:rPr lang="zh-CN" altLang="en-US" sz="3200" b="1" dirty="0">
                <a:solidFill>
                  <a:schemeClr val="bg1"/>
                </a:solidFill>
              </a:rPr>
              <a:t>（</a:t>
            </a:r>
            <a:r>
              <a:rPr lang="en-US" altLang="zh-CN" sz="3200" b="1" dirty="0">
                <a:solidFill>
                  <a:schemeClr val="bg1"/>
                </a:solidFill>
              </a:rPr>
              <a:t>1</a:t>
            </a:r>
            <a:r>
              <a:rPr lang="zh-CN" altLang="en-US" sz="3200" b="1" dirty="0">
                <a:solidFill>
                  <a:schemeClr val="bg1"/>
                </a:solidFill>
              </a:rPr>
              <a:t>）为什么说这个“跳跃”不成功，摔坏的一定是商品所有者？</a:t>
            </a:r>
            <a:endParaRPr lang="en-US" altLang="zh-CN" sz="3200" b="1" dirty="0">
              <a:solidFill>
                <a:schemeClr val="bg1"/>
              </a:solidFill>
            </a:endParaRPr>
          </a:p>
          <a:p>
            <a:r>
              <a:rPr lang="zh-CN" altLang="en-US" sz="3200" b="1" dirty="0">
                <a:solidFill>
                  <a:schemeClr val="bg1"/>
                </a:solidFill>
              </a:rPr>
              <a:t>（</a:t>
            </a:r>
            <a:r>
              <a:rPr lang="en-US" altLang="zh-CN" sz="3200" b="1" dirty="0">
                <a:solidFill>
                  <a:schemeClr val="bg1"/>
                </a:solidFill>
              </a:rPr>
              <a:t>2</a:t>
            </a:r>
            <a:r>
              <a:rPr lang="zh-CN" altLang="en-US" sz="3200" b="1" dirty="0">
                <a:solidFill>
                  <a:schemeClr val="bg1"/>
                </a:solidFill>
              </a:rPr>
              <a:t>）如何才能顺利实现这个“跳跃”</a:t>
            </a:r>
            <a:endParaRPr lang="zh-CN" altLang="en-US" sz="3200" b="1" dirty="0">
              <a:solidFill>
                <a:schemeClr val="bg1"/>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文本框 1"/>
          <p:cNvSpPr txBox="1"/>
          <p:nvPr/>
        </p:nvSpPr>
        <p:spPr>
          <a:xfrm>
            <a:off x="724620" y="1104181"/>
            <a:ext cx="8160588" cy="4524315"/>
          </a:xfrm>
          <a:prstGeom prst="rect">
            <a:avLst/>
          </a:prstGeom>
          <a:noFill/>
        </p:spPr>
        <p:txBody>
          <a:bodyPr wrap="square" rtlCol="0">
            <a:spAutoFit/>
          </a:bodyPr>
          <a:lstStyle/>
          <a:p>
            <a:r>
              <a:rPr lang="zh-CN" altLang="en-US" sz="2400" b="1" dirty="0">
                <a:solidFill>
                  <a:schemeClr val="bg1"/>
                </a:solidFill>
              </a:rPr>
              <a:t>       我国是一个消费品制造大国，也是消费大国。</a:t>
            </a:r>
            <a:endParaRPr lang="en-US" altLang="zh-CN" sz="2400" b="1" dirty="0">
              <a:solidFill>
                <a:schemeClr val="bg1"/>
              </a:solidFill>
            </a:endParaRPr>
          </a:p>
          <a:p>
            <a:r>
              <a:rPr lang="zh-CN" altLang="en-US" sz="2400" b="1" dirty="0">
                <a:solidFill>
                  <a:schemeClr val="bg1"/>
                </a:solidFill>
              </a:rPr>
              <a:t>      目前，我国生产的消费品中，家电、塑料、五金、食品、陶瓷等行业</a:t>
            </a:r>
            <a:r>
              <a:rPr lang="en-US" altLang="zh-CN" sz="2400" b="1" dirty="0">
                <a:solidFill>
                  <a:schemeClr val="bg1"/>
                </a:solidFill>
              </a:rPr>
              <a:t>100</a:t>
            </a:r>
            <a:r>
              <a:rPr lang="zh-CN" altLang="en-US" sz="2400" b="1" dirty="0">
                <a:solidFill>
                  <a:schemeClr val="bg1"/>
                </a:solidFill>
              </a:rPr>
              <a:t>多种产品产量居世界第一。其中，家电，制鞋、棉纺、服装等产能占全球的</a:t>
            </a:r>
            <a:r>
              <a:rPr lang="en-US" altLang="zh-CN" sz="2400" b="1" dirty="0">
                <a:solidFill>
                  <a:schemeClr val="bg1"/>
                </a:solidFill>
              </a:rPr>
              <a:t>50%</a:t>
            </a:r>
            <a:r>
              <a:rPr lang="zh-CN" altLang="en-US" sz="2400" b="1" dirty="0">
                <a:solidFill>
                  <a:schemeClr val="bg1"/>
                </a:solidFill>
              </a:rPr>
              <a:t>以上。</a:t>
            </a:r>
            <a:endParaRPr lang="en-US" altLang="zh-CN" sz="2400" b="1" dirty="0">
              <a:solidFill>
                <a:schemeClr val="bg1"/>
              </a:solidFill>
            </a:endParaRPr>
          </a:p>
          <a:p>
            <a:r>
              <a:rPr lang="zh-CN" altLang="en-US" sz="2400" b="1" dirty="0">
                <a:solidFill>
                  <a:schemeClr val="bg1"/>
                </a:solidFill>
              </a:rPr>
              <a:t>        据统计，</a:t>
            </a:r>
            <a:r>
              <a:rPr lang="en-US" altLang="zh-CN" sz="2400" b="1" dirty="0">
                <a:solidFill>
                  <a:schemeClr val="bg1"/>
                </a:solidFill>
              </a:rPr>
              <a:t>2005—2014</a:t>
            </a:r>
            <a:r>
              <a:rPr lang="zh-CN" altLang="en-US" sz="2400" b="1" dirty="0">
                <a:solidFill>
                  <a:schemeClr val="bg1"/>
                </a:solidFill>
              </a:rPr>
              <a:t>年我国境外消费年均增长</a:t>
            </a:r>
            <a:r>
              <a:rPr lang="en-US" altLang="zh-CN" sz="2400" b="1" dirty="0">
                <a:solidFill>
                  <a:schemeClr val="bg1"/>
                </a:solidFill>
              </a:rPr>
              <a:t>25.2%</a:t>
            </a:r>
            <a:r>
              <a:rPr lang="zh-CN" altLang="en-US" sz="2400" b="1" dirty="0">
                <a:solidFill>
                  <a:schemeClr val="bg1"/>
                </a:solidFill>
              </a:rPr>
              <a:t>，是同情国内社会消费总额增速的</a:t>
            </a:r>
            <a:r>
              <a:rPr lang="en-US" altLang="zh-CN" sz="2400" b="1" dirty="0">
                <a:solidFill>
                  <a:schemeClr val="bg1"/>
                </a:solidFill>
              </a:rPr>
              <a:t>2</a:t>
            </a:r>
            <a:r>
              <a:rPr lang="zh-CN" altLang="en-US" sz="2400" b="1" dirty="0">
                <a:solidFill>
                  <a:schemeClr val="bg1"/>
                </a:solidFill>
              </a:rPr>
              <a:t>倍。</a:t>
            </a:r>
            <a:r>
              <a:rPr lang="en-US" altLang="zh-CN" sz="2400" b="1" dirty="0">
                <a:solidFill>
                  <a:schemeClr val="bg1"/>
                </a:solidFill>
              </a:rPr>
              <a:t>2016</a:t>
            </a:r>
            <a:r>
              <a:rPr lang="zh-CN" altLang="en-US" sz="2400" b="1" dirty="0">
                <a:solidFill>
                  <a:schemeClr val="bg1"/>
                </a:solidFill>
              </a:rPr>
              <a:t>年我国出境人次达</a:t>
            </a:r>
            <a:r>
              <a:rPr lang="en-US" altLang="zh-CN" sz="2400" b="1" dirty="0">
                <a:solidFill>
                  <a:schemeClr val="bg1"/>
                </a:solidFill>
              </a:rPr>
              <a:t>1.35</a:t>
            </a:r>
            <a:r>
              <a:rPr lang="zh-CN" altLang="en-US" sz="2400" b="1" dirty="0">
                <a:solidFill>
                  <a:schemeClr val="bg1"/>
                </a:solidFill>
              </a:rPr>
              <a:t>亿，境外消费达</a:t>
            </a:r>
            <a:r>
              <a:rPr lang="en-US" altLang="zh-CN" sz="2400" b="1" dirty="0">
                <a:solidFill>
                  <a:schemeClr val="bg1"/>
                </a:solidFill>
              </a:rPr>
              <a:t>2600</a:t>
            </a:r>
            <a:r>
              <a:rPr lang="zh-CN" altLang="en-US" sz="2400" b="1" dirty="0">
                <a:solidFill>
                  <a:schemeClr val="bg1"/>
                </a:solidFill>
              </a:rPr>
              <a:t>多亿美元，其中一半以上用于购买服装、化妆品、箱包、奶粉、手表等产品。</a:t>
            </a:r>
            <a:r>
              <a:rPr lang="en-US" altLang="zh-CN" sz="2400" b="1" dirty="0">
                <a:solidFill>
                  <a:schemeClr val="bg1"/>
                </a:solidFill>
              </a:rPr>
              <a:t>2016</a:t>
            </a:r>
            <a:r>
              <a:rPr lang="zh-CN" altLang="en-US" sz="2400" b="1" dirty="0">
                <a:solidFill>
                  <a:schemeClr val="bg1"/>
                </a:solidFill>
              </a:rPr>
              <a:t>年中国奢侈品消费超过</a:t>
            </a:r>
            <a:r>
              <a:rPr lang="en-US" altLang="zh-CN" sz="2400" b="1" dirty="0">
                <a:solidFill>
                  <a:schemeClr val="bg1"/>
                </a:solidFill>
              </a:rPr>
              <a:t>110</a:t>
            </a:r>
            <a:r>
              <a:rPr lang="zh-CN" altLang="en-US" sz="2400" b="1" dirty="0">
                <a:solidFill>
                  <a:schemeClr val="bg1"/>
                </a:solidFill>
              </a:rPr>
              <a:t>亿美元，其中</a:t>
            </a:r>
            <a:r>
              <a:rPr lang="en-US" altLang="zh-CN" sz="2400" b="1" dirty="0">
                <a:solidFill>
                  <a:schemeClr val="bg1"/>
                </a:solidFill>
              </a:rPr>
              <a:t>76%</a:t>
            </a:r>
            <a:r>
              <a:rPr lang="zh-CN" altLang="en-US" sz="2400" b="1" dirty="0">
                <a:solidFill>
                  <a:schemeClr val="bg1"/>
                </a:solidFill>
              </a:rPr>
              <a:t>的消费发生在境外。</a:t>
            </a:r>
            <a:endParaRPr lang="en-US" altLang="zh-CN" sz="2400" b="1" dirty="0">
              <a:solidFill>
                <a:schemeClr val="bg1"/>
              </a:solidFill>
            </a:endParaRPr>
          </a:p>
          <a:p>
            <a:r>
              <a:rPr lang="zh-CN" altLang="en-US" sz="3600" b="1" dirty="0">
                <a:solidFill>
                  <a:schemeClr val="bg1"/>
                </a:solidFill>
              </a:rPr>
              <a:t>      上述材料反映出我国消费供给存在什么突出问题？如何解决这个问题？</a:t>
            </a:r>
            <a:endParaRPr lang="zh-CN" altLang="en-US" sz="3600" b="1" dirty="0">
              <a:solidFill>
                <a:schemeClr val="bg1"/>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文本框 1"/>
          <p:cNvSpPr txBox="1"/>
          <p:nvPr/>
        </p:nvSpPr>
        <p:spPr>
          <a:xfrm>
            <a:off x="1500996" y="983411"/>
            <a:ext cx="10127412" cy="4278094"/>
          </a:xfrm>
          <a:prstGeom prst="rect">
            <a:avLst/>
          </a:prstGeom>
          <a:noFill/>
        </p:spPr>
        <p:txBody>
          <a:bodyPr wrap="square" rtlCol="0">
            <a:spAutoFit/>
          </a:bodyPr>
          <a:lstStyle/>
          <a:p>
            <a:r>
              <a:rPr lang="zh-CN" altLang="en-US" sz="4000" b="1" dirty="0">
                <a:solidFill>
                  <a:schemeClr val="bg1"/>
                </a:solidFill>
              </a:rPr>
              <a:t>供给侧结构性改革</a:t>
            </a:r>
            <a:endParaRPr lang="en-US" altLang="zh-CN" sz="4000" b="1" dirty="0">
              <a:solidFill>
                <a:schemeClr val="bg1"/>
              </a:solidFill>
            </a:endParaRPr>
          </a:p>
          <a:p>
            <a:r>
              <a:rPr lang="zh-CN" altLang="en-US" sz="2400" dirty="0">
                <a:solidFill>
                  <a:schemeClr val="bg1"/>
                </a:solidFill>
              </a:rPr>
              <a:t>       供给侧结构性改革，就是从提高供给质量出发，用改革的办法调整，矫正要素配置，扩大有效供给，提升供给结构对需求变化的适应性和灵活性，提高全要素生产率，更好满足广大人民群众的需要，促进经济社会持续健康发展。</a:t>
            </a:r>
            <a:endParaRPr lang="en-US" altLang="zh-CN" sz="2400" dirty="0">
              <a:solidFill>
                <a:schemeClr val="bg1"/>
              </a:solidFill>
            </a:endParaRPr>
          </a:p>
          <a:p>
            <a:r>
              <a:rPr lang="en-US" altLang="zh-CN" sz="2400" dirty="0">
                <a:solidFill>
                  <a:schemeClr val="bg1"/>
                </a:solidFill>
              </a:rPr>
              <a:t>      </a:t>
            </a:r>
            <a:r>
              <a:rPr lang="zh-CN" altLang="en-US" sz="2400" dirty="0">
                <a:solidFill>
                  <a:schemeClr val="bg1"/>
                </a:solidFill>
              </a:rPr>
              <a:t>供给侧结构性改革的根本目的是提高社会生产力水平，落实好以人民为中心的发展思想。要在适度扩大社会总需求的同时，</a:t>
            </a:r>
            <a:r>
              <a:rPr lang="zh-CN" altLang="en-US" sz="3200" dirty="0">
                <a:solidFill>
                  <a:srgbClr val="C00000"/>
                </a:solidFill>
              </a:rPr>
              <a:t>去产能、去库存、去杠杆、降成本、补短板</a:t>
            </a:r>
            <a:r>
              <a:rPr lang="zh-CN" altLang="en-US" sz="2400" dirty="0">
                <a:solidFill>
                  <a:schemeClr val="bg1"/>
                </a:solidFill>
              </a:rPr>
              <a:t>从生产领域加强优质供给，减少无效供给，扩大有效供给，提高供给结构适应性和灵活性，提高全要素生产率，使供给体系更好适应需求结构变化。</a:t>
            </a:r>
            <a:endParaRPr lang="zh-CN" alt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rot="10800000" flipH="1" flipV="1">
            <a:off x="1224951" y="-47204"/>
            <a:ext cx="9109495" cy="4031873"/>
          </a:xfrm>
          <a:prstGeom prst="rect">
            <a:avLst/>
          </a:prstGeom>
          <a:noFill/>
        </p:spPr>
        <p:txBody>
          <a:bodyPr wrap="square" rtlCol="0">
            <a:spAutoFit/>
          </a:bodyPr>
          <a:lstStyle/>
          <a:p>
            <a:r>
              <a:rPr lang="zh-CN" altLang="en-US" sz="2800" dirty="0"/>
              <a:t>      </a:t>
            </a:r>
            <a:r>
              <a:rPr lang="zh-CN" altLang="en-US" sz="2800" b="1" dirty="0">
                <a:solidFill>
                  <a:schemeClr val="bg1"/>
                </a:solidFill>
              </a:rPr>
              <a:t>前阵子，因为统一的新东向，“外卖和年轻人联手打败方便面”的说法流传于江湖。事实上，消费升级“被打败”的“老将”不只有方便面，还有方便面的“好搭档”火腿肠。进去，双汇发布了今年上半年的财报，营收和利润双降。但符合人们追求健康和口味的“半加工低温肉制品”一类的业务上涨。目前双汇也在积极转变。现有低温肉制品产品系列已退出</a:t>
            </a:r>
            <a:r>
              <a:rPr lang="en-US" altLang="zh-CN" sz="2800" b="1" dirty="0">
                <a:solidFill>
                  <a:schemeClr val="bg1"/>
                </a:solidFill>
              </a:rPr>
              <a:t>47</a:t>
            </a:r>
            <a:r>
              <a:rPr lang="zh-CN" altLang="en-US" sz="2800" b="1" dirty="0">
                <a:solidFill>
                  <a:schemeClr val="bg1"/>
                </a:solidFill>
              </a:rPr>
              <a:t>款新品，包含中餐和西餐口味。</a:t>
            </a:r>
            <a:endParaRPr lang="en-US" altLang="zh-CN" sz="2800" b="1" dirty="0">
              <a:solidFill>
                <a:schemeClr val="bg1"/>
              </a:solidFill>
            </a:endParaRPr>
          </a:p>
          <a:p>
            <a:r>
              <a:rPr lang="zh-CN" altLang="en-US" sz="2800" b="1" dirty="0"/>
              <a:t>       </a:t>
            </a:r>
            <a:r>
              <a:rPr lang="zh-CN" altLang="en-US" sz="3200" b="1" dirty="0">
                <a:solidFill>
                  <a:srgbClr val="C00000"/>
                </a:solidFill>
              </a:rPr>
              <a:t>双汇的转变说明什么？</a:t>
            </a:r>
            <a:endParaRPr lang="zh-CN" altLang="en-US" sz="3200" b="1" dirty="0">
              <a:solidFill>
                <a:srgbClr val="C00000"/>
              </a:solidFill>
            </a:endParaRPr>
          </a:p>
        </p:txBody>
      </p:sp>
      <p:sp>
        <p:nvSpPr>
          <p:cNvPr id="3" name="文本框 2"/>
          <p:cNvSpPr txBox="1"/>
          <p:nvPr/>
        </p:nvSpPr>
        <p:spPr>
          <a:xfrm>
            <a:off x="1708030" y="5003321"/>
            <a:ext cx="10483970" cy="1754326"/>
          </a:xfrm>
          <a:prstGeom prst="rect">
            <a:avLst/>
          </a:prstGeom>
          <a:noFill/>
        </p:spPr>
        <p:txBody>
          <a:bodyPr wrap="square" rtlCol="0">
            <a:spAutoFit/>
          </a:bodyPr>
          <a:lstStyle/>
          <a:p>
            <a:r>
              <a:rPr lang="zh-CN" altLang="en-US" sz="5400" b="1" dirty="0">
                <a:solidFill>
                  <a:srgbClr val="C00000"/>
                </a:solidFill>
              </a:rPr>
              <a:t>消费所形成的新的需要，对生产的调整和升级起着导向作用。</a:t>
            </a:r>
            <a:endParaRPr lang="zh-CN" altLang="en-US" sz="5400" b="1" dirty="0">
              <a:solidFill>
                <a:srgbClr val="C0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5">
            <a:lumMod val="60000"/>
            <a:lumOff val="40000"/>
          </a:schemeClr>
        </a:solidFill>
        <a:effectLst/>
      </p:bgPr>
    </p:bg>
    <p:spTree>
      <p:nvGrpSpPr>
        <p:cNvPr id="1" name=""/>
        <p:cNvGrpSpPr/>
        <p:nvPr/>
      </p:nvGrpSpPr>
      <p:grpSpPr>
        <a:xfrm>
          <a:off x="0" y="0"/>
          <a:ext cx="0" cy="0"/>
          <a:chOff x="0" y="0"/>
          <a:chExt cx="0" cy="0"/>
        </a:xfrm>
      </p:grpSpPr>
      <p:sp>
        <p:nvSpPr>
          <p:cNvPr id="2" name="文本框 1"/>
          <p:cNvSpPr txBox="1"/>
          <p:nvPr/>
        </p:nvSpPr>
        <p:spPr>
          <a:xfrm>
            <a:off x="1015041" y="508936"/>
            <a:ext cx="9885871" cy="4401205"/>
          </a:xfrm>
          <a:prstGeom prst="rect">
            <a:avLst/>
          </a:prstGeom>
          <a:noFill/>
        </p:spPr>
        <p:txBody>
          <a:bodyPr wrap="square" rtlCol="0">
            <a:spAutoFit/>
          </a:bodyPr>
          <a:lstStyle/>
          <a:p>
            <a:r>
              <a:rPr lang="zh-CN" altLang="en-US" sz="4000" b="1" dirty="0">
                <a:solidFill>
                  <a:schemeClr val="bg1"/>
                </a:solidFill>
              </a:rPr>
              <a:t>材料三：</a:t>
            </a:r>
            <a:endParaRPr lang="en-US" altLang="zh-CN" sz="4000" b="1" dirty="0">
              <a:solidFill>
                <a:schemeClr val="bg1"/>
              </a:solidFill>
            </a:endParaRPr>
          </a:p>
          <a:p>
            <a:r>
              <a:rPr lang="en-US" altLang="zh-CN" sz="4000" b="1" dirty="0">
                <a:solidFill>
                  <a:schemeClr val="bg1"/>
                </a:solidFill>
              </a:rPr>
              <a:t>       </a:t>
            </a:r>
            <a:r>
              <a:rPr lang="zh-CN" altLang="en-US" sz="4000" b="1" dirty="0">
                <a:solidFill>
                  <a:schemeClr val="bg1"/>
                </a:solidFill>
              </a:rPr>
              <a:t>现代人的生活节奏越来越快，在熙熙攘攘的人群中，穿梭着越来越多的快递员和送外卖的。随着网购和外卖需求的增加，逐渐产生了快递和外卖行业，而且从业人数在不断的增加。</a:t>
            </a:r>
            <a:endParaRPr lang="en-US" altLang="zh-CN" sz="4000" b="1" dirty="0">
              <a:solidFill>
                <a:schemeClr val="bg1"/>
              </a:solidFill>
            </a:endParaRPr>
          </a:p>
          <a:p>
            <a:r>
              <a:rPr lang="zh-CN" altLang="en-US" sz="4000" b="1" dirty="0">
                <a:solidFill>
                  <a:schemeClr val="bg1"/>
                </a:solidFill>
              </a:rPr>
              <a:t>快递行业和外卖行业的产生和发展说明什么？</a:t>
            </a:r>
            <a:endParaRPr lang="zh-CN" altLang="en-US" sz="4000" b="1" dirty="0">
              <a:solidFill>
                <a:schemeClr val="bg1"/>
              </a:solidFill>
            </a:endParaRPr>
          </a:p>
        </p:txBody>
      </p:sp>
      <p:sp>
        <p:nvSpPr>
          <p:cNvPr id="4" name="文本框 3"/>
          <p:cNvSpPr txBox="1"/>
          <p:nvPr/>
        </p:nvSpPr>
        <p:spPr>
          <a:xfrm>
            <a:off x="2047336" y="3899140"/>
            <a:ext cx="9129623" cy="2585323"/>
          </a:xfrm>
          <a:prstGeom prst="rect">
            <a:avLst/>
          </a:prstGeom>
          <a:noFill/>
        </p:spPr>
        <p:txBody>
          <a:bodyPr wrap="square" rtlCol="0">
            <a:spAutoFit/>
          </a:bodyPr>
          <a:lstStyle/>
          <a:p>
            <a:r>
              <a:rPr lang="zh-CN" altLang="en-US" sz="5400" b="1" dirty="0">
                <a:solidFill>
                  <a:srgbClr val="C00000"/>
                </a:solidFill>
              </a:rPr>
              <a:t>一个新的消费热点的出现，往往能带动一个产业的出现和成长。</a:t>
            </a:r>
            <a:endParaRPr lang="zh-CN" altLang="en-US" sz="5400" b="1" dirty="0">
              <a:solidFill>
                <a:srgbClr val="C0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466491" y="1121434"/>
            <a:ext cx="8764437" cy="3170099"/>
          </a:xfrm>
          <a:prstGeom prst="rect">
            <a:avLst/>
          </a:prstGeom>
          <a:noFill/>
        </p:spPr>
        <p:txBody>
          <a:bodyPr wrap="square" rtlCol="0">
            <a:spAutoFit/>
          </a:bodyPr>
          <a:lstStyle/>
          <a:p>
            <a:r>
              <a:rPr lang="zh-CN" altLang="en-US" sz="4000" b="1" dirty="0">
                <a:solidFill>
                  <a:schemeClr val="bg1"/>
                </a:solidFill>
              </a:rPr>
              <a:t>材料四：</a:t>
            </a:r>
            <a:endParaRPr lang="en-US" altLang="zh-CN" sz="4000" b="1" dirty="0">
              <a:solidFill>
                <a:schemeClr val="bg1"/>
              </a:solidFill>
            </a:endParaRPr>
          </a:p>
          <a:p>
            <a:r>
              <a:rPr lang="zh-CN" altLang="en-US" sz="4000" b="1" dirty="0">
                <a:solidFill>
                  <a:schemeClr val="bg1"/>
                </a:solidFill>
              </a:rPr>
              <a:t>       随着教育，培训业的发展，劳动者的劳动技能，综合素质得到很大的提高。</a:t>
            </a:r>
            <a:endParaRPr lang="en-US" altLang="zh-CN" sz="4000" b="1" dirty="0">
              <a:solidFill>
                <a:schemeClr val="bg1"/>
              </a:solidFill>
            </a:endParaRPr>
          </a:p>
          <a:p>
            <a:r>
              <a:rPr lang="zh-CN" altLang="en-US" sz="4000" b="1" dirty="0">
                <a:solidFill>
                  <a:schemeClr val="bg1"/>
                </a:solidFill>
              </a:rPr>
              <a:t>       这说明什么？</a:t>
            </a:r>
            <a:endParaRPr lang="zh-CN" altLang="en-US" sz="4000" b="1" dirty="0">
              <a:solidFill>
                <a:schemeClr val="bg1"/>
              </a:solidFill>
            </a:endParaRPr>
          </a:p>
        </p:txBody>
      </p:sp>
      <p:sp>
        <p:nvSpPr>
          <p:cNvPr id="3" name="文本框 2"/>
          <p:cNvSpPr txBox="1"/>
          <p:nvPr/>
        </p:nvSpPr>
        <p:spPr>
          <a:xfrm>
            <a:off x="1466491" y="4106173"/>
            <a:ext cx="9644332" cy="2585323"/>
          </a:xfrm>
          <a:prstGeom prst="rect">
            <a:avLst/>
          </a:prstGeom>
          <a:noFill/>
        </p:spPr>
        <p:txBody>
          <a:bodyPr wrap="square" rtlCol="0">
            <a:spAutoFit/>
          </a:bodyPr>
          <a:lstStyle/>
          <a:p>
            <a:r>
              <a:rPr lang="zh-CN" altLang="en-US" sz="5400" b="1" dirty="0">
                <a:solidFill>
                  <a:srgbClr val="C00000"/>
                </a:solidFill>
              </a:rPr>
              <a:t>消费为生产创造出新的劳动力，能提高劳动力的质量，提高劳动者的生产积极性。</a:t>
            </a:r>
            <a:endParaRPr lang="zh-CN" altLang="en-US" sz="5400" b="1" dirty="0">
              <a:solidFill>
                <a:srgbClr val="C0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heel(1)">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7466419" y="2336949"/>
            <a:ext cx="787793" cy="1569660"/>
          </a:xfrm>
          <a:prstGeom prst="rect">
            <a:avLst/>
          </a:prstGeom>
          <a:noFill/>
        </p:spPr>
        <p:txBody>
          <a:bodyPr wrap="square" rtlCol="0">
            <a:spAutoFit/>
          </a:bodyPr>
          <a:lstStyle/>
          <a:p>
            <a:r>
              <a:rPr lang="zh-CN" altLang="en-US" sz="4800" dirty="0"/>
              <a:t>消费</a:t>
            </a:r>
            <a:endParaRPr lang="zh-CN" altLang="en-US" sz="4800" dirty="0"/>
          </a:p>
        </p:txBody>
      </p:sp>
      <p:sp>
        <p:nvSpPr>
          <p:cNvPr id="4" name="文本框 3"/>
          <p:cNvSpPr txBox="1"/>
          <p:nvPr/>
        </p:nvSpPr>
        <p:spPr>
          <a:xfrm>
            <a:off x="3610822" y="2194709"/>
            <a:ext cx="749633" cy="1569660"/>
          </a:xfrm>
          <a:prstGeom prst="rect">
            <a:avLst/>
          </a:prstGeom>
          <a:noFill/>
        </p:spPr>
        <p:txBody>
          <a:bodyPr wrap="square" rtlCol="0">
            <a:spAutoFit/>
          </a:bodyPr>
          <a:lstStyle/>
          <a:p>
            <a:r>
              <a:rPr lang="zh-CN" altLang="en-US" sz="4800" dirty="0"/>
              <a:t>生产</a:t>
            </a:r>
            <a:endParaRPr lang="zh-CN" altLang="en-US" sz="4800" dirty="0"/>
          </a:p>
        </p:txBody>
      </p:sp>
      <p:sp>
        <p:nvSpPr>
          <p:cNvPr id="5" name="左大括号 4"/>
          <p:cNvSpPr/>
          <p:nvPr/>
        </p:nvSpPr>
        <p:spPr>
          <a:xfrm>
            <a:off x="8232883" y="1664499"/>
            <a:ext cx="267287" cy="2883877"/>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dirty="0"/>
          </a:p>
        </p:txBody>
      </p:sp>
      <p:cxnSp>
        <p:nvCxnSpPr>
          <p:cNvPr id="7" name="直接连接符 6"/>
          <p:cNvCxnSpPr/>
          <p:nvPr/>
        </p:nvCxnSpPr>
        <p:spPr>
          <a:xfrm>
            <a:off x="8415136" y="2690592"/>
            <a:ext cx="422031"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5795889" y="2588455"/>
            <a:ext cx="28136"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8415135" y="3577702"/>
            <a:ext cx="422031" cy="0"/>
          </a:xfrm>
          <a:prstGeom prst="line">
            <a:avLst/>
          </a:prstGeom>
        </p:spPr>
        <p:style>
          <a:lnRef idx="1">
            <a:schemeClr val="accent1"/>
          </a:lnRef>
          <a:fillRef idx="0">
            <a:schemeClr val="accent1"/>
          </a:fillRef>
          <a:effectRef idx="0">
            <a:schemeClr val="accent1"/>
          </a:effectRef>
          <a:fontRef idx="minor">
            <a:schemeClr val="tx1"/>
          </a:fontRef>
        </p:style>
      </p:cxnSp>
      <p:sp>
        <p:nvSpPr>
          <p:cNvPr id="12" name="矩形: 圆角 11"/>
          <p:cNvSpPr/>
          <p:nvPr/>
        </p:nvSpPr>
        <p:spPr>
          <a:xfrm>
            <a:off x="8681891" y="1031166"/>
            <a:ext cx="1561514" cy="5064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对象</a:t>
            </a:r>
            <a:endParaRPr lang="zh-CN" altLang="en-US" dirty="0"/>
          </a:p>
        </p:txBody>
      </p:sp>
      <p:sp>
        <p:nvSpPr>
          <p:cNvPr id="13" name="矩形: 圆角 12"/>
          <p:cNvSpPr/>
          <p:nvPr/>
        </p:nvSpPr>
        <p:spPr>
          <a:xfrm>
            <a:off x="8837167" y="2333287"/>
            <a:ext cx="1561514" cy="64625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质量和水平</a:t>
            </a:r>
            <a:endParaRPr lang="zh-CN" altLang="en-US" dirty="0"/>
          </a:p>
        </p:txBody>
      </p:sp>
      <p:sp>
        <p:nvSpPr>
          <p:cNvPr id="14" name="矩形: 圆角 13"/>
          <p:cNvSpPr/>
          <p:nvPr/>
        </p:nvSpPr>
        <p:spPr>
          <a:xfrm>
            <a:off x="8837167" y="3187192"/>
            <a:ext cx="1751427" cy="64625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方式</a:t>
            </a:r>
            <a:endParaRPr lang="zh-CN" altLang="en-US" dirty="0"/>
          </a:p>
        </p:txBody>
      </p:sp>
      <p:sp>
        <p:nvSpPr>
          <p:cNvPr id="15" name="矩形: 圆角 14"/>
          <p:cNvSpPr/>
          <p:nvPr/>
        </p:nvSpPr>
        <p:spPr>
          <a:xfrm>
            <a:off x="8837167" y="4421478"/>
            <a:ext cx="1969478" cy="64624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创造动力</a:t>
            </a:r>
            <a:endParaRPr lang="zh-CN" altLang="en-US" dirty="0"/>
          </a:p>
        </p:txBody>
      </p:sp>
      <p:cxnSp>
        <p:nvCxnSpPr>
          <p:cNvPr id="18" name="直接箭头连接符 17"/>
          <p:cNvCxnSpPr/>
          <p:nvPr/>
        </p:nvCxnSpPr>
        <p:spPr>
          <a:xfrm>
            <a:off x="4796287" y="2333287"/>
            <a:ext cx="267013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0" name="直接箭头连接符 19"/>
          <p:cNvCxnSpPr/>
          <p:nvPr/>
        </p:nvCxnSpPr>
        <p:spPr>
          <a:xfrm flipH="1" flipV="1">
            <a:off x="4658264" y="3373285"/>
            <a:ext cx="2808155" cy="5571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1" name="右大括号 20"/>
          <p:cNvSpPr/>
          <p:nvPr/>
        </p:nvSpPr>
        <p:spPr>
          <a:xfrm>
            <a:off x="2847254" y="276045"/>
            <a:ext cx="239151" cy="5948270"/>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cxnSp>
        <p:nvCxnSpPr>
          <p:cNvPr id="23" name="直接连接符 22"/>
          <p:cNvCxnSpPr/>
          <p:nvPr/>
        </p:nvCxnSpPr>
        <p:spPr>
          <a:xfrm>
            <a:off x="2298612" y="1537601"/>
            <a:ext cx="545746"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H="1">
            <a:off x="2298613" y="3906609"/>
            <a:ext cx="545745" cy="0"/>
          </a:xfrm>
          <a:prstGeom prst="line">
            <a:avLst/>
          </a:prstGeom>
        </p:spPr>
        <p:style>
          <a:lnRef idx="1">
            <a:schemeClr val="accent1"/>
          </a:lnRef>
          <a:fillRef idx="0">
            <a:schemeClr val="accent1"/>
          </a:fillRef>
          <a:effectRef idx="0">
            <a:schemeClr val="accent1"/>
          </a:effectRef>
          <a:fontRef idx="minor">
            <a:schemeClr val="tx1"/>
          </a:fontRef>
        </p:style>
      </p:cxnSp>
      <p:sp>
        <p:nvSpPr>
          <p:cNvPr id="28" name="矩形: 圆角 27"/>
          <p:cNvSpPr/>
          <p:nvPr/>
        </p:nvSpPr>
        <p:spPr>
          <a:xfrm>
            <a:off x="5121088" y="1808863"/>
            <a:ext cx="1691391" cy="4762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决定</a:t>
            </a:r>
            <a:endParaRPr lang="zh-CN" altLang="en-US" dirty="0"/>
          </a:p>
        </p:txBody>
      </p:sp>
      <p:sp>
        <p:nvSpPr>
          <p:cNvPr id="29" name="矩形: 圆角 28"/>
          <p:cNvSpPr/>
          <p:nvPr/>
        </p:nvSpPr>
        <p:spPr>
          <a:xfrm>
            <a:off x="5107001" y="3624792"/>
            <a:ext cx="1696720" cy="58903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反作用</a:t>
            </a:r>
            <a:endParaRPr lang="zh-CN" altLang="en-US" dirty="0"/>
          </a:p>
        </p:txBody>
      </p:sp>
      <p:sp>
        <p:nvSpPr>
          <p:cNvPr id="30" name="矩形: 圆角 29"/>
          <p:cNvSpPr/>
          <p:nvPr/>
        </p:nvSpPr>
        <p:spPr>
          <a:xfrm>
            <a:off x="445912" y="69010"/>
            <a:ext cx="2159265" cy="6038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目的</a:t>
            </a:r>
            <a:endParaRPr lang="zh-CN" altLang="en-US" dirty="0"/>
          </a:p>
        </p:txBody>
      </p:sp>
      <p:sp>
        <p:nvSpPr>
          <p:cNvPr id="31" name="矩形: 圆角 30"/>
          <p:cNvSpPr/>
          <p:nvPr/>
        </p:nvSpPr>
        <p:spPr>
          <a:xfrm>
            <a:off x="504858" y="1362973"/>
            <a:ext cx="1817979" cy="91796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导向</a:t>
            </a:r>
            <a:endParaRPr lang="zh-CN" altLang="en-US" dirty="0"/>
          </a:p>
        </p:txBody>
      </p:sp>
      <p:sp>
        <p:nvSpPr>
          <p:cNvPr id="32" name="矩形: 圆角 31"/>
          <p:cNvSpPr/>
          <p:nvPr/>
        </p:nvSpPr>
        <p:spPr>
          <a:xfrm>
            <a:off x="568765" y="3510317"/>
            <a:ext cx="1691868" cy="92358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动力</a:t>
            </a:r>
            <a:endParaRPr lang="zh-CN" altLang="en-US" dirty="0"/>
          </a:p>
        </p:txBody>
      </p:sp>
      <p:sp>
        <p:nvSpPr>
          <p:cNvPr id="33" name="矩形: 圆角 32"/>
          <p:cNvSpPr/>
          <p:nvPr/>
        </p:nvSpPr>
        <p:spPr>
          <a:xfrm>
            <a:off x="568765" y="5745320"/>
            <a:ext cx="2275593" cy="77624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创造劳动力</a:t>
            </a:r>
            <a:endParaRPr lang="zh-CN" alt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flipH="1">
            <a:off x="1167153" y="586597"/>
            <a:ext cx="8097617" cy="2339102"/>
          </a:xfrm>
          <a:prstGeom prst="rect">
            <a:avLst/>
          </a:prstGeom>
          <a:noFill/>
        </p:spPr>
        <p:txBody>
          <a:bodyPr wrap="square" rtlCol="0">
            <a:spAutoFit/>
          </a:bodyPr>
          <a:lstStyle/>
          <a:p>
            <a:r>
              <a:rPr lang="zh-CN" altLang="en-US" sz="2800" b="1" dirty="0">
                <a:solidFill>
                  <a:schemeClr val="bg1"/>
                </a:solidFill>
              </a:rPr>
              <a:t>（三）社会再生产：</a:t>
            </a:r>
            <a:endParaRPr lang="en-US" altLang="zh-CN" sz="2800" b="1" dirty="0">
              <a:solidFill>
                <a:schemeClr val="bg1"/>
              </a:solidFill>
            </a:endParaRPr>
          </a:p>
          <a:p>
            <a:r>
              <a:rPr lang="en-US" altLang="zh-CN" sz="3200" dirty="0">
                <a:solidFill>
                  <a:schemeClr val="bg1"/>
                </a:solidFill>
              </a:rPr>
              <a:t>1.</a:t>
            </a:r>
            <a:r>
              <a:rPr lang="zh-CN" altLang="en-US" sz="3200" dirty="0">
                <a:solidFill>
                  <a:schemeClr val="bg1"/>
                </a:solidFill>
              </a:rPr>
              <a:t>含义：</a:t>
            </a:r>
            <a:endParaRPr lang="en-US" altLang="zh-CN" sz="3200" dirty="0">
              <a:solidFill>
                <a:schemeClr val="bg1"/>
              </a:solidFill>
            </a:endParaRPr>
          </a:p>
          <a:p>
            <a:r>
              <a:rPr lang="zh-CN" altLang="en-US" sz="3200" dirty="0">
                <a:solidFill>
                  <a:schemeClr val="bg1"/>
                </a:solidFill>
              </a:rPr>
              <a:t>任何社会都需要生产过程的不断重复和更新。</a:t>
            </a:r>
            <a:endParaRPr lang="en-US" altLang="zh-CN" sz="3200" dirty="0">
              <a:solidFill>
                <a:schemeClr val="bg1"/>
              </a:solidFill>
            </a:endParaRPr>
          </a:p>
          <a:p>
            <a:r>
              <a:rPr lang="en-US" altLang="zh-CN" sz="3200" dirty="0">
                <a:solidFill>
                  <a:schemeClr val="bg1"/>
                </a:solidFill>
              </a:rPr>
              <a:t>2.</a:t>
            </a:r>
            <a:r>
              <a:rPr lang="zh-CN" altLang="en-US" sz="3200" dirty="0">
                <a:solidFill>
                  <a:schemeClr val="bg1"/>
                </a:solidFill>
              </a:rPr>
              <a:t>过程：</a:t>
            </a:r>
            <a:endParaRPr lang="en-US" altLang="zh-CN" sz="3200" dirty="0">
              <a:solidFill>
                <a:schemeClr val="bg1"/>
              </a:solidFill>
            </a:endParaRPr>
          </a:p>
          <a:p>
            <a:endParaRPr lang="zh-CN" altLang="en-US" dirty="0"/>
          </a:p>
        </p:txBody>
      </p:sp>
      <p:sp>
        <p:nvSpPr>
          <p:cNvPr id="3" name="矩形: 圆角 2"/>
          <p:cNvSpPr/>
          <p:nvPr/>
        </p:nvSpPr>
        <p:spPr>
          <a:xfrm>
            <a:off x="1295400" y="2684438"/>
            <a:ext cx="1581509" cy="119044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dirty="0"/>
              <a:t>生产</a:t>
            </a:r>
            <a:endParaRPr lang="zh-CN" altLang="en-US" sz="3200" dirty="0"/>
          </a:p>
        </p:txBody>
      </p:sp>
      <p:sp>
        <p:nvSpPr>
          <p:cNvPr id="6" name="矩形: 圆角 5"/>
          <p:cNvSpPr/>
          <p:nvPr/>
        </p:nvSpPr>
        <p:spPr>
          <a:xfrm>
            <a:off x="5538158" y="2744406"/>
            <a:ext cx="2104846" cy="100660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t>分配</a:t>
            </a:r>
            <a:endParaRPr lang="zh-CN" altLang="en-US" sz="2800" dirty="0"/>
          </a:p>
        </p:txBody>
      </p:sp>
      <p:sp>
        <p:nvSpPr>
          <p:cNvPr id="8" name="矩形: 圆角 7"/>
          <p:cNvSpPr/>
          <p:nvPr/>
        </p:nvSpPr>
        <p:spPr>
          <a:xfrm>
            <a:off x="5745192" y="5555412"/>
            <a:ext cx="2104846" cy="100660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t>交换</a:t>
            </a:r>
            <a:endParaRPr lang="zh-CN" altLang="en-US" sz="2800" dirty="0"/>
          </a:p>
        </p:txBody>
      </p:sp>
      <p:sp>
        <p:nvSpPr>
          <p:cNvPr id="10" name="矩形: 圆角 9"/>
          <p:cNvSpPr/>
          <p:nvPr/>
        </p:nvSpPr>
        <p:spPr>
          <a:xfrm>
            <a:off x="1345721" y="5762444"/>
            <a:ext cx="1834551" cy="100660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t>消费</a:t>
            </a:r>
            <a:endParaRPr lang="zh-CN" altLang="en-US" sz="2800" dirty="0"/>
          </a:p>
        </p:txBody>
      </p:sp>
      <p:cxnSp>
        <p:nvCxnSpPr>
          <p:cNvPr id="13" name="直接箭头连接符 12"/>
          <p:cNvCxnSpPr>
            <a:stCxn id="3" idx="3"/>
          </p:cNvCxnSpPr>
          <p:nvPr/>
        </p:nvCxnSpPr>
        <p:spPr>
          <a:xfrm flipV="1">
            <a:off x="2876909" y="3279660"/>
            <a:ext cx="2661249" cy="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直接箭头连接符 14"/>
          <p:cNvCxnSpPr>
            <a:stCxn id="6" idx="2"/>
          </p:cNvCxnSpPr>
          <p:nvPr/>
        </p:nvCxnSpPr>
        <p:spPr>
          <a:xfrm>
            <a:off x="6590581" y="3751008"/>
            <a:ext cx="0" cy="171503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直接箭头连接符 16"/>
          <p:cNvCxnSpPr>
            <a:stCxn id="8" idx="1"/>
          </p:cNvCxnSpPr>
          <p:nvPr/>
        </p:nvCxnSpPr>
        <p:spPr>
          <a:xfrm flipH="1">
            <a:off x="3180272" y="6058713"/>
            <a:ext cx="2564920" cy="2884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直接箭头连接符 18"/>
          <p:cNvCxnSpPr>
            <a:endCxn id="3" idx="2"/>
          </p:cNvCxnSpPr>
          <p:nvPr/>
        </p:nvCxnSpPr>
        <p:spPr>
          <a:xfrm flipV="1">
            <a:off x="2086154" y="3874883"/>
            <a:ext cx="1" cy="185305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0" name="矩形 19"/>
          <p:cNvSpPr/>
          <p:nvPr/>
        </p:nvSpPr>
        <p:spPr>
          <a:xfrm>
            <a:off x="3180272" y="2908193"/>
            <a:ext cx="1581509" cy="49209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决定</a:t>
            </a:r>
            <a:endParaRPr lang="zh-CN" altLang="en-US" dirty="0"/>
          </a:p>
        </p:txBody>
      </p:sp>
      <p:sp>
        <p:nvSpPr>
          <p:cNvPr id="21" name="矩形 20"/>
          <p:cNvSpPr/>
          <p:nvPr/>
        </p:nvSpPr>
        <p:spPr>
          <a:xfrm>
            <a:off x="6653844" y="4098501"/>
            <a:ext cx="782120" cy="124987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桥梁</a:t>
            </a:r>
            <a:endParaRPr lang="zh-CN" altLang="en-US" dirty="0"/>
          </a:p>
        </p:txBody>
      </p:sp>
      <p:sp>
        <p:nvSpPr>
          <p:cNvPr id="22" name="矩形 21"/>
          <p:cNvSpPr/>
          <p:nvPr/>
        </p:nvSpPr>
        <p:spPr>
          <a:xfrm>
            <a:off x="3674853" y="6087559"/>
            <a:ext cx="1708030" cy="68148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纽带</a:t>
            </a:r>
            <a:endParaRPr lang="zh-CN" altLang="en-US" dirty="0"/>
          </a:p>
        </p:txBody>
      </p:sp>
      <p:sp>
        <p:nvSpPr>
          <p:cNvPr id="23" name="矩形 22"/>
          <p:cNvSpPr/>
          <p:nvPr/>
        </p:nvSpPr>
        <p:spPr>
          <a:xfrm>
            <a:off x="1570007" y="3909387"/>
            <a:ext cx="579409" cy="183580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目的和动力</a:t>
            </a:r>
            <a:endParaRPr lang="zh-CN" alt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5">
            <a:lumMod val="60000"/>
            <a:lumOff val="40000"/>
          </a:schemeClr>
        </a:solidFill>
        <a:effectLst/>
      </p:bgPr>
    </p:bg>
    <p:spTree>
      <p:nvGrpSpPr>
        <p:cNvPr id="1" name=""/>
        <p:cNvGrpSpPr/>
        <p:nvPr/>
      </p:nvGrpSpPr>
      <p:grpSpPr>
        <a:xfrm>
          <a:off x="0" y="0"/>
          <a:ext cx="0" cy="0"/>
          <a:chOff x="0" y="0"/>
          <a:chExt cx="0" cy="0"/>
        </a:xfrm>
      </p:grpSpPr>
      <p:sp>
        <p:nvSpPr>
          <p:cNvPr id="2" name="文本框 1"/>
          <p:cNvSpPr txBox="1"/>
          <p:nvPr/>
        </p:nvSpPr>
        <p:spPr>
          <a:xfrm>
            <a:off x="1293962" y="1207698"/>
            <a:ext cx="9057736" cy="5447645"/>
          </a:xfrm>
          <a:prstGeom prst="rect">
            <a:avLst/>
          </a:prstGeom>
          <a:noFill/>
        </p:spPr>
        <p:txBody>
          <a:bodyPr wrap="square" rtlCol="0">
            <a:spAutoFit/>
          </a:bodyPr>
          <a:lstStyle/>
          <a:p>
            <a:r>
              <a:rPr lang="zh-CN" altLang="en-US" sz="4000" b="1" dirty="0">
                <a:solidFill>
                  <a:schemeClr val="bg1"/>
                </a:solidFill>
              </a:rPr>
              <a:t>       国家统计局发布数据，</a:t>
            </a:r>
            <a:r>
              <a:rPr lang="en-US" altLang="zh-CN" sz="4000" b="1" dirty="0">
                <a:solidFill>
                  <a:schemeClr val="bg1"/>
                </a:solidFill>
              </a:rPr>
              <a:t>2010</a:t>
            </a:r>
            <a:r>
              <a:rPr lang="zh-CN" altLang="en-US" sz="4000" b="1" dirty="0">
                <a:solidFill>
                  <a:schemeClr val="bg1"/>
                </a:solidFill>
              </a:rPr>
              <a:t>年我国国内生产总值为</a:t>
            </a:r>
            <a:r>
              <a:rPr lang="en-US" altLang="zh-CN" sz="4000" b="1" dirty="0">
                <a:solidFill>
                  <a:schemeClr val="bg1"/>
                </a:solidFill>
              </a:rPr>
              <a:t>397983</a:t>
            </a:r>
            <a:r>
              <a:rPr lang="zh-CN" altLang="en-US" sz="4000" b="1" dirty="0">
                <a:solidFill>
                  <a:schemeClr val="bg1"/>
                </a:solidFill>
              </a:rPr>
              <a:t>亿元人民币，超过日本，仅次于美国，成为第二大世界经济体。虽我国的人均国内生产总值已达到</a:t>
            </a:r>
            <a:r>
              <a:rPr lang="en-US" altLang="zh-CN" sz="4000" b="1" dirty="0">
                <a:solidFill>
                  <a:schemeClr val="bg1"/>
                </a:solidFill>
              </a:rPr>
              <a:t>29748</a:t>
            </a:r>
            <a:r>
              <a:rPr lang="zh-CN" altLang="en-US" sz="4000" b="1" dirty="0">
                <a:solidFill>
                  <a:schemeClr val="bg1"/>
                </a:solidFill>
              </a:rPr>
              <a:t>元人民币，但仍排在世界第</a:t>
            </a:r>
            <a:r>
              <a:rPr lang="en-US" altLang="zh-CN" sz="4000" b="1" dirty="0">
                <a:solidFill>
                  <a:schemeClr val="bg1"/>
                </a:solidFill>
              </a:rPr>
              <a:t>100</a:t>
            </a:r>
            <a:r>
              <a:rPr lang="zh-CN" altLang="en-US" sz="4000" b="1" dirty="0">
                <a:solidFill>
                  <a:schemeClr val="bg1"/>
                </a:solidFill>
              </a:rPr>
              <a:t>为左右。</a:t>
            </a:r>
            <a:endParaRPr lang="en-US" altLang="zh-CN" sz="4000" b="1" dirty="0">
              <a:solidFill>
                <a:schemeClr val="bg1"/>
              </a:solidFill>
            </a:endParaRPr>
          </a:p>
          <a:p>
            <a:r>
              <a:rPr lang="zh-CN" altLang="en-US" sz="4000" b="1" dirty="0">
                <a:solidFill>
                  <a:schemeClr val="bg1"/>
                </a:solidFill>
              </a:rPr>
              <a:t>      </a:t>
            </a:r>
            <a:r>
              <a:rPr lang="zh-CN" altLang="en-US" sz="5400" b="1" dirty="0">
                <a:solidFill>
                  <a:srgbClr val="C00000"/>
                </a:solidFill>
              </a:rPr>
              <a:t>如何改变这种情况，使我国成为真正的大国、强国？</a:t>
            </a:r>
            <a:endParaRPr lang="zh-CN" altLang="en-US" sz="5400" b="1" dirty="0">
              <a:solidFill>
                <a:srgbClr val="C00000"/>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2">
            <a:lumMod val="60000"/>
            <a:lumOff val="40000"/>
          </a:schemeClr>
        </a:solidFill>
        <a:effectLst/>
      </p:bgPr>
    </p:bg>
    <p:spTree>
      <p:nvGrpSpPr>
        <p:cNvPr id="1" name=""/>
        <p:cNvGrpSpPr/>
        <p:nvPr/>
      </p:nvGrpSpPr>
      <p:grpSpPr>
        <a:xfrm>
          <a:off x="0" y="0"/>
          <a:ext cx="0" cy="0"/>
          <a:chOff x="0" y="0"/>
          <a:chExt cx="0" cy="0"/>
        </a:xfrm>
      </p:grpSpPr>
      <p:sp>
        <p:nvSpPr>
          <p:cNvPr id="2" name="文本框 1"/>
          <p:cNvSpPr txBox="1"/>
          <p:nvPr/>
        </p:nvSpPr>
        <p:spPr>
          <a:xfrm>
            <a:off x="1242205" y="1155939"/>
            <a:ext cx="8609162" cy="4031873"/>
          </a:xfrm>
          <a:prstGeom prst="rect">
            <a:avLst/>
          </a:prstGeom>
          <a:noFill/>
        </p:spPr>
        <p:txBody>
          <a:bodyPr wrap="square" rtlCol="0">
            <a:spAutoFit/>
          </a:bodyPr>
          <a:lstStyle/>
          <a:p>
            <a:pPr marL="514350" indent="-514350">
              <a:buAutoNum type="ea1ChsPlain" startAt="2"/>
            </a:pPr>
            <a:r>
              <a:rPr lang="zh-CN" altLang="en-US" sz="3200" b="1" dirty="0">
                <a:solidFill>
                  <a:srgbClr val="C00000"/>
                </a:solidFill>
              </a:rPr>
              <a:t>大力发展生产力</a:t>
            </a:r>
            <a:endParaRPr lang="en-US" altLang="zh-CN" sz="3200" b="1" dirty="0">
              <a:solidFill>
                <a:srgbClr val="C00000"/>
              </a:solidFill>
            </a:endParaRPr>
          </a:p>
          <a:p>
            <a:r>
              <a:rPr lang="en-US" altLang="zh-CN" sz="3200" b="1" dirty="0">
                <a:solidFill>
                  <a:schemeClr val="bg1"/>
                </a:solidFill>
              </a:rPr>
              <a:t>1.</a:t>
            </a:r>
            <a:r>
              <a:rPr lang="zh-CN" altLang="en-US" sz="3200" b="1" dirty="0">
                <a:solidFill>
                  <a:schemeClr val="bg1"/>
                </a:solidFill>
              </a:rPr>
              <a:t>为什么？</a:t>
            </a:r>
            <a:endParaRPr lang="en-US" altLang="zh-CN" sz="3200" b="1" dirty="0">
              <a:solidFill>
                <a:schemeClr val="bg1"/>
              </a:solidFill>
            </a:endParaRPr>
          </a:p>
          <a:p>
            <a:r>
              <a:rPr lang="zh-CN" altLang="en-US" sz="3200" b="1" dirty="0">
                <a:solidFill>
                  <a:schemeClr val="bg1"/>
                </a:solidFill>
              </a:rPr>
              <a:t>（</a:t>
            </a:r>
            <a:r>
              <a:rPr lang="en-US" altLang="zh-CN" sz="3200" b="1" dirty="0">
                <a:solidFill>
                  <a:schemeClr val="bg1"/>
                </a:solidFill>
              </a:rPr>
              <a:t>1</a:t>
            </a:r>
            <a:r>
              <a:rPr lang="zh-CN" altLang="en-US" sz="3200" b="1" dirty="0">
                <a:solidFill>
                  <a:schemeClr val="bg1"/>
                </a:solidFill>
              </a:rPr>
              <a:t>）理论依据：生产决定消费</a:t>
            </a:r>
            <a:endParaRPr lang="en-US" altLang="zh-CN" sz="3200" b="1" dirty="0">
              <a:solidFill>
                <a:schemeClr val="bg1"/>
              </a:solidFill>
            </a:endParaRPr>
          </a:p>
          <a:p>
            <a:r>
              <a:rPr lang="zh-CN" altLang="en-US" sz="3200" b="1" dirty="0">
                <a:solidFill>
                  <a:schemeClr val="bg1"/>
                </a:solidFill>
              </a:rPr>
              <a:t>（</a:t>
            </a:r>
            <a:r>
              <a:rPr lang="en-US" altLang="zh-CN" sz="3200" b="1" dirty="0">
                <a:solidFill>
                  <a:schemeClr val="bg1"/>
                </a:solidFill>
              </a:rPr>
              <a:t>2</a:t>
            </a:r>
            <a:r>
              <a:rPr lang="zh-CN" altLang="en-US" sz="3200" b="1" dirty="0">
                <a:solidFill>
                  <a:schemeClr val="bg1"/>
                </a:solidFill>
              </a:rPr>
              <a:t>）现实依据：社会主义的本质要求</a:t>
            </a:r>
            <a:endParaRPr lang="en-US" altLang="zh-CN" sz="3200" b="1" dirty="0">
              <a:solidFill>
                <a:schemeClr val="bg1"/>
              </a:solidFill>
            </a:endParaRPr>
          </a:p>
          <a:p>
            <a:r>
              <a:rPr lang="en-US" altLang="zh-CN" sz="3200" b="1" dirty="0">
                <a:solidFill>
                  <a:schemeClr val="bg1"/>
                </a:solidFill>
              </a:rPr>
              <a:t>                         </a:t>
            </a:r>
            <a:r>
              <a:rPr lang="zh-CN" altLang="en-US" sz="3200" b="1" dirty="0">
                <a:solidFill>
                  <a:schemeClr val="bg1"/>
                </a:solidFill>
              </a:rPr>
              <a:t>解决当前主要矛盾的根本途径</a:t>
            </a:r>
            <a:endParaRPr lang="en-US" altLang="zh-CN" sz="3200" b="1" dirty="0">
              <a:solidFill>
                <a:schemeClr val="bg1"/>
              </a:solidFill>
            </a:endParaRPr>
          </a:p>
          <a:p>
            <a:r>
              <a:rPr lang="en-US" altLang="zh-CN" sz="3200" b="1" dirty="0">
                <a:solidFill>
                  <a:schemeClr val="bg1"/>
                </a:solidFill>
              </a:rPr>
              <a:t>                         </a:t>
            </a:r>
            <a:r>
              <a:rPr lang="zh-CN" altLang="en-US" sz="3200" b="1" dirty="0">
                <a:solidFill>
                  <a:schemeClr val="bg1"/>
                </a:solidFill>
              </a:rPr>
              <a:t>是我国的根本任务</a:t>
            </a:r>
            <a:endParaRPr lang="en-US" altLang="zh-CN" sz="3200" b="1" dirty="0">
              <a:solidFill>
                <a:schemeClr val="bg1"/>
              </a:solidFill>
            </a:endParaRPr>
          </a:p>
          <a:p>
            <a:r>
              <a:rPr lang="en-US" altLang="zh-CN" sz="3200" b="1" dirty="0">
                <a:solidFill>
                  <a:schemeClr val="bg1"/>
                </a:solidFill>
              </a:rPr>
              <a:t>                         </a:t>
            </a:r>
            <a:r>
              <a:rPr lang="zh-CN" altLang="en-US" sz="3200" b="1" dirty="0">
                <a:solidFill>
                  <a:schemeClr val="bg1"/>
                </a:solidFill>
              </a:rPr>
              <a:t>建设全面小康社会的要求</a:t>
            </a:r>
            <a:endParaRPr lang="en-US" altLang="zh-CN" sz="3200" b="1" dirty="0">
              <a:solidFill>
                <a:schemeClr val="bg1"/>
              </a:solidFill>
            </a:endParaRPr>
          </a:p>
          <a:p>
            <a:r>
              <a:rPr lang="zh-CN" altLang="en-US" sz="3200" b="1" dirty="0">
                <a:solidFill>
                  <a:schemeClr val="bg1"/>
                </a:solidFill>
              </a:rPr>
              <a:t>（</a:t>
            </a:r>
            <a:r>
              <a:rPr lang="en-US" altLang="zh-CN" sz="3200" b="1" dirty="0">
                <a:solidFill>
                  <a:schemeClr val="bg1"/>
                </a:solidFill>
              </a:rPr>
              <a:t>3</a:t>
            </a:r>
            <a:r>
              <a:rPr lang="zh-CN" altLang="en-US" sz="3200" b="1" dirty="0">
                <a:solidFill>
                  <a:schemeClr val="bg1"/>
                </a:solidFill>
              </a:rPr>
              <a:t>）意义</a:t>
            </a:r>
            <a:endParaRPr lang="zh-CN" altLang="en-US" sz="3200" b="1" dirty="0">
              <a:solidFill>
                <a:schemeClr val="bg1"/>
              </a:solidFil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文本框 1"/>
          <p:cNvSpPr txBox="1"/>
          <p:nvPr/>
        </p:nvSpPr>
        <p:spPr>
          <a:xfrm>
            <a:off x="1552755" y="1293962"/>
            <a:ext cx="9040483" cy="3785652"/>
          </a:xfrm>
          <a:prstGeom prst="rect">
            <a:avLst/>
          </a:prstGeom>
          <a:noFill/>
        </p:spPr>
        <p:txBody>
          <a:bodyPr wrap="square" rtlCol="0">
            <a:spAutoFit/>
          </a:bodyPr>
          <a:lstStyle/>
          <a:p>
            <a:r>
              <a:rPr lang="en-US" altLang="zh-CN" sz="4000" b="1" dirty="0">
                <a:solidFill>
                  <a:schemeClr val="bg1"/>
                </a:solidFill>
              </a:rPr>
              <a:t>2.</a:t>
            </a:r>
            <a:r>
              <a:rPr lang="zh-CN" altLang="en-US" sz="4000" b="1" dirty="0">
                <a:solidFill>
                  <a:schemeClr val="bg1"/>
                </a:solidFill>
              </a:rPr>
              <a:t>如何发展生产力</a:t>
            </a:r>
            <a:endParaRPr lang="en-US" altLang="zh-CN" sz="4000" b="1" dirty="0">
              <a:solidFill>
                <a:schemeClr val="bg1"/>
              </a:solidFill>
            </a:endParaRPr>
          </a:p>
          <a:p>
            <a:r>
              <a:rPr lang="zh-CN" altLang="en-US" sz="4000" b="1" dirty="0">
                <a:solidFill>
                  <a:schemeClr val="bg1"/>
                </a:solidFill>
              </a:rPr>
              <a:t>（</a:t>
            </a:r>
            <a:r>
              <a:rPr lang="en-US" altLang="zh-CN" sz="4000" b="1" dirty="0">
                <a:solidFill>
                  <a:schemeClr val="bg1"/>
                </a:solidFill>
              </a:rPr>
              <a:t>1</a:t>
            </a:r>
            <a:r>
              <a:rPr lang="zh-CN" altLang="en-US" sz="4000" b="1" dirty="0">
                <a:solidFill>
                  <a:schemeClr val="bg1"/>
                </a:solidFill>
              </a:rPr>
              <a:t>）以经济建设为中心</a:t>
            </a:r>
            <a:endParaRPr lang="en-US" altLang="zh-CN" sz="4000" b="1" dirty="0">
              <a:solidFill>
                <a:schemeClr val="bg1"/>
              </a:solidFill>
            </a:endParaRPr>
          </a:p>
          <a:p>
            <a:r>
              <a:rPr lang="zh-CN" altLang="en-US" sz="4000" b="1" dirty="0">
                <a:solidFill>
                  <a:schemeClr val="bg1"/>
                </a:solidFill>
              </a:rPr>
              <a:t>（</a:t>
            </a:r>
            <a:r>
              <a:rPr lang="en-US" altLang="zh-CN" sz="4000" b="1" dirty="0">
                <a:solidFill>
                  <a:schemeClr val="bg1"/>
                </a:solidFill>
              </a:rPr>
              <a:t>2</a:t>
            </a:r>
            <a:r>
              <a:rPr lang="zh-CN" altLang="en-US" sz="4000" b="1" dirty="0">
                <a:solidFill>
                  <a:schemeClr val="bg1"/>
                </a:solidFill>
              </a:rPr>
              <a:t>）全面提高劳动者的素质</a:t>
            </a:r>
            <a:endParaRPr lang="en-US" altLang="zh-CN" sz="4000" b="1" dirty="0">
              <a:solidFill>
                <a:schemeClr val="bg1"/>
              </a:solidFill>
            </a:endParaRPr>
          </a:p>
          <a:p>
            <a:r>
              <a:rPr lang="zh-CN" altLang="en-US" sz="4000" b="1" dirty="0">
                <a:solidFill>
                  <a:schemeClr val="bg1"/>
                </a:solidFill>
              </a:rPr>
              <a:t>（</a:t>
            </a:r>
            <a:r>
              <a:rPr lang="en-US" altLang="zh-CN" sz="4000" b="1" dirty="0">
                <a:solidFill>
                  <a:schemeClr val="bg1"/>
                </a:solidFill>
              </a:rPr>
              <a:t>3</a:t>
            </a:r>
            <a:r>
              <a:rPr lang="zh-CN" altLang="en-US" sz="4000" b="1" dirty="0">
                <a:solidFill>
                  <a:schemeClr val="bg1"/>
                </a:solidFill>
              </a:rPr>
              <a:t>）加快科学技术的发展，大力推进科技进步和创新</a:t>
            </a:r>
            <a:endParaRPr lang="en-US" altLang="zh-CN" sz="4000" b="1" dirty="0">
              <a:solidFill>
                <a:schemeClr val="bg1"/>
              </a:solidFill>
            </a:endParaRPr>
          </a:p>
          <a:p>
            <a:r>
              <a:rPr lang="zh-CN" altLang="en-US" sz="4000" b="1" dirty="0">
                <a:solidFill>
                  <a:schemeClr val="bg1"/>
                </a:solidFill>
              </a:rPr>
              <a:t>（</a:t>
            </a:r>
            <a:r>
              <a:rPr lang="en-US" altLang="zh-CN" sz="4000" b="1" dirty="0">
                <a:solidFill>
                  <a:schemeClr val="bg1"/>
                </a:solidFill>
              </a:rPr>
              <a:t>4</a:t>
            </a:r>
            <a:r>
              <a:rPr lang="zh-CN" altLang="en-US" sz="4000" b="1" dirty="0">
                <a:solidFill>
                  <a:schemeClr val="bg1"/>
                </a:solidFill>
              </a:rPr>
              <a:t>）全面深化改革</a:t>
            </a:r>
            <a:endParaRPr lang="zh-CN" altLang="en-US" sz="4000" b="1" dirty="0">
              <a:solidFill>
                <a:schemeClr val="bg1"/>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2">
            <a:lumMod val="60000"/>
            <a:lumOff val="40000"/>
          </a:schemeClr>
        </a:solidFill>
        <a:effectLst/>
      </p:bgPr>
    </p:bg>
    <p:spTree>
      <p:nvGrpSpPr>
        <p:cNvPr id="1" name=""/>
        <p:cNvGrpSpPr/>
        <p:nvPr/>
      </p:nvGrpSpPr>
      <p:grpSpPr>
        <a:xfrm>
          <a:off x="0" y="0"/>
          <a:ext cx="0" cy="0"/>
          <a:chOff x="0" y="0"/>
          <a:chExt cx="0" cy="0"/>
        </a:xfrm>
      </p:grpSpPr>
      <p:sp>
        <p:nvSpPr>
          <p:cNvPr id="2" name="文本框 1"/>
          <p:cNvSpPr txBox="1"/>
          <p:nvPr/>
        </p:nvSpPr>
        <p:spPr>
          <a:xfrm>
            <a:off x="1220703" y="1121434"/>
            <a:ext cx="677108" cy="4054415"/>
          </a:xfrm>
          <a:prstGeom prst="rect">
            <a:avLst/>
          </a:prstGeom>
          <a:noFill/>
        </p:spPr>
        <p:txBody>
          <a:bodyPr vert="eaVert" wrap="square" rtlCol="0">
            <a:spAutoFit/>
          </a:bodyPr>
          <a:lstStyle/>
          <a:p>
            <a:r>
              <a:rPr lang="zh-CN" altLang="en-US" sz="3200" b="1" dirty="0">
                <a:solidFill>
                  <a:schemeClr val="bg1"/>
                </a:solidFill>
              </a:rPr>
              <a:t>发展生产  满足消费</a:t>
            </a:r>
            <a:endParaRPr lang="zh-CN" altLang="en-US" sz="3200" b="1" dirty="0">
              <a:solidFill>
                <a:schemeClr val="bg1"/>
              </a:solidFill>
            </a:endParaRPr>
          </a:p>
        </p:txBody>
      </p:sp>
      <p:sp>
        <p:nvSpPr>
          <p:cNvPr id="3" name="左大括号 2"/>
          <p:cNvSpPr/>
          <p:nvPr/>
        </p:nvSpPr>
        <p:spPr>
          <a:xfrm>
            <a:off x="2070340" y="310551"/>
            <a:ext cx="45719" cy="5624423"/>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 name="矩形: 圆角 3"/>
          <p:cNvSpPr/>
          <p:nvPr/>
        </p:nvSpPr>
        <p:spPr>
          <a:xfrm>
            <a:off x="2484408" y="1121434"/>
            <a:ext cx="2191109" cy="105242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t>生产与消费</a:t>
            </a:r>
            <a:endParaRPr lang="zh-CN" altLang="en-US" sz="2800" dirty="0"/>
          </a:p>
        </p:txBody>
      </p:sp>
      <p:sp>
        <p:nvSpPr>
          <p:cNvPr id="5" name="左大括号 4"/>
          <p:cNvSpPr/>
          <p:nvPr/>
        </p:nvSpPr>
        <p:spPr>
          <a:xfrm>
            <a:off x="5193102" y="310551"/>
            <a:ext cx="45719" cy="2674189"/>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6" name="矩形: 圆角 5"/>
          <p:cNvSpPr/>
          <p:nvPr/>
        </p:nvSpPr>
        <p:spPr>
          <a:xfrm>
            <a:off x="5756406" y="310551"/>
            <a:ext cx="2559458" cy="93165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t>生产决定消费</a:t>
            </a:r>
            <a:endParaRPr lang="zh-CN" altLang="en-US" sz="2400" dirty="0"/>
          </a:p>
        </p:txBody>
      </p:sp>
      <p:sp>
        <p:nvSpPr>
          <p:cNvPr id="7" name="矩形: 圆角 6"/>
          <p:cNvSpPr/>
          <p:nvPr/>
        </p:nvSpPr>
        <p:spPr>
          <a:xfrm>
            <a:off x="5756406" y="1880558"/>
            <a:ext cx="2852756" cy="129396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t>消费反作用于生产</a:t>
            </a:r>
            <a:endParaRPr lang="zh-CN" altLang="en-US" sz="2400" dirty="0"/>
          </a:p>
        </p:txBody>
      </p:sp>
      <p:sp>
        <p:nvSpPr>
          <p:cNvPr id="8" name="矩形: 圆角 7"/>
          <p:cNvSpPr/>
          <p:nvPr/>
        </p:nvSpPr>
        <p:spPr>
          <a:xfrm>
            <a:off x="2633644" y="3429000"/>
            <a:ext cx="45719"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圆角 8"/>
          <p:cNvSpPr/>
          <p:nvPr/>
        </p:nvSpPr>
        <p:spPr>
          <a:xfrm>
            <a:off x="2288588" y="3410884"/>
            <a:ext cx="2312311" cy="125514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t>社会再生产</a:t>
            </a:r>
            <a:endParaRPr lang="zh-CN" altLang="en-US" sz="2800" dirty="0"/>
          </a:p>
        </p:txBody>
      </p:sp>
      <p:sp>
        <p:nvSpPr>
          <p:cNvPr id="10" name="矩形: 圆角 9"/>
          <p:cNvSpPr/>
          <p:nvPr/>
        </p:nvSpPr>
        <p:spPr>
          <a:xfrm>
            <a:off x="2484408" y="5108994"/>
            <a:ext cx="2191109" cy="125514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t>大力发展生产力</a:t>
            </a:r>
            <a:endParaRPr lang="zh-CN" altLang="en-US" sz="2800" dirty="0"/>
          </a:p>
        </p:txBody>
      </p:sp>
      <p:sp>
        <p:nvSpPr>
          <p:cNvPr id="11" name="左大括号 10"/>
          <p:cNvSpPr/>
          <p:nvPr/>
        </p:nvSpPr>
        <p:spPr>
          <a:xfrm>
            <a:off x="5147383" y="3362575"/>
            <a:ext cx="45719" cy="1071402"/>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2" name="左大括号 11"/>
          <p:cNvSpPr/>
          <p:nvPr/>
        </p:nvSpPr>
        <p:spPr>
          <a:xfrm>
            <a:off x="5147383" y="4986068"/>
            <a:ext cx="45719" cy="1561381"/>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3" name="矩形: 圆角 12"/>
          <p:cNvSpPr/>
          <p:nvPr/>
        </p:nvSpPr>
        <p:spPr>
          <a:xfrm>
            <a:off x="5756406" y="3474719"/>
            <a:ext cx="2059126" cy="52793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t>含义</a:t>
            </a:r>
            <a:endParaRPr lang="zh-CN" altLang="en-US" sz="2400" dirty="0"/>
          </a:p>
        </p:txBody>
      </p:sp>
      <p:sp>
        <p:nvSpPr>
          <p:cNvPr id="14" name="矩形: 圆角 13"/>
          <p:cNvSpPr/>
          <p:nvPr/>
        </p:nvSpPr>
        <p:spPr>
          <a:xfrm>
            <a:off x="5756406" y="4138089"/>
            <a:ext cx="2059126" cy="52793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t>过程</a:t>
            </a:r>
            <a:endParaRPr lang="zh-CN" altLang="en-US" sz="2400" dirty="0"/>
          </a:p>
        </p:txBody>
      </p:sp>
      <p:sp>
        <p:nvSpPr>
          <p:cNvPr id="15" name="矩形: 圆角 14"/>
          <p:cNvSpPr/>
          <p:nvPr/>
        </p:nvSpPr>
        <p:spPr>
          <a:xfrm>
            <a:off x="5756406" y="5108994"/>
            <a:ext cx="2422301" cy="65345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t>原因</a:t>
            </a:r>
            <a:endParaRPr lang="zh-CN" altLang="en-US" sz="2400" dirty="0"/>
          </a:p>
        </p:txBody>
      </p:sp>
      <p:sp>
        <p:nvSpPr>
          <p:cNvPr id="16" name="矩形: 圆角 15"/>
          <p:cNvSpPr/>
          <p:nvPr/>
        </p:nvSpPr>
        <p:spPr>
          <a:xfrm>
            <a:off x="5772793" y="5961067"/>
            <a:ext cx="2543071" cy="80613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t>措施</a:t>
            </a:r>
            <a:endParaRPr lang="zh-CN" altLang="en-US" sz="2400"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5.jpeg"/></Relationships>
</file>

<file path=ppt/theme/theme1.xml><?xml version="1.0" encoding="utf-8"?>
<a:theme xmlns:a="http://schemas.openxmlformats.org/drawingml/2006/main" name="离子">
  <a:themeElements>
    <a:clrScheme name="离子">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离子">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离子">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fillRect/>
          </a:stretch>
        </a:blip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0</TotalTime>
  <Words>3293</Words>
  <Application>WPS 演示</Application>
  <PresentationFormat>宽屏</PresentationFormat>
  <Paragraphs>192</Paragraphs>
  <Slides>23</Slides>
  <Notes>2</Notes>
  <HiddenSlides>0</HiddenSlides>
  <MMClips>0</MMClips>
  <ScaleCrop>false</ScaleCrop>
  <HeadingPairs>
    <vt:vector size="8" baseType="variant">
      <vt:variant>
        <vt:lpstr>已用的字体</vt:lpstr>
      </vt:variant>
      <vt:variant>
        <vt:i4>9</vt:i4>
      </vt:variant>
      <vt:variant>
        <vt:lpstr>主题</vt:lpstr>
      </vt:variant>
      <vt:variant>
        <vt:i4>1</vt:i4>
      </vt:variant>
      <vt:variant>
        <vt:lpstr>幻灯片标题</vt:lpstr>
      </vt:variant>
      <vt:variant>
        <vt:i4>23</vt:i4>
      </vt:variant>
      <vt:variant>
        <vt:lpstr>自定义放映</vt:lpstr>
      </vt:variant>
      <vt:variant>
        <vt:i4>1</vt:i4>
      </vt:variant>
    </vt:vector>
  </HeadingPairs>
  <TitlesOfParts>
    <vt:vector size="34" baseType="lpstr">
      <vt:lpstr>Arial</vt:lpstr>
      <vt:lpstr>宋体</vt:lpstr>
      <vt:lpstr>Wingdings</vt:lpstr>
      <vt:lpstr>Wingdings 3</vt:lpstr>
      <vt:lpstr>Arial</vt:lpstr>
      <vt:lpstr>Century Gothic</vt:lpstr>
      <vt:lpstr>微软雅黑</vt:lpstr>
      <vt:lpstr>Arial Unicode MS</vt:lpstr>
      <vt:lpstr>等线</vt:lpstr>
      <vt:lpstr>离子</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自定义放映 1</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朱泽阳</dc:creator>
  <cp:lastModifiedBy>Administrator</cp:lastModifiedBy>
  <cp:revision>78</cp:revision>
  <dcterms:created xsi:type="dcterms:W3CDTF">2018-05-05T10:15:00Z</dcterms:created>
  <dcterms:modified xsi:type="dcterms:W3CDTF">2020-07-15T14:28:28Z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2052-11.1.0.9828</vt:lpwstr>
  </property>
</Properties>
</file>