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26" r:id="rId2"/>
    <p:sldId id="257" r:id="rId3"/>
    <p:sldId id="327" r:id="rId4"/>
    <p:sldId id="328" r:id="rId5"/>
    <p:sldId id="258" r:id="rId6"/>
    <p:sldId id="263" r:id="rId7"/>
    <p:sldId id="265" r:id="rId8"/>
    <p:sldId id="266" r:id="rId9"/>
    <p:sldId id="267" r:id="rId10"/>
    <p:sldId id="268" r:id="rId11"/>
    <p:sldId id="270" r:id="rId12"/>
    <p:sldId id="314" r:id="rId13"/>
    <p:sldId id="272" r:id="rId14"/>
    <p:sldId id="271" r:id="rId15"/>
    <p:sldId id="273" r:id="rId16"/>
    <p:sldId id="274" r:id="rId17"/>
    <p:sldId id="275" r:id="rId18"/>
    <p:sldId id="315" r:id="rId19"/>
    <p:sldId id="276" r:id="rId20"/>
    <p:sldId id="277" r:id="rId21"/>
    <p:sldId id="279" r:id="rId22"/>
    <p:sldId id="280" r:id="rId23"/>
    <p:sldId id="281" r:id="rId24"/>
    <p:sldId id="319" r:id="rId25"/>
    <p:sldId id="320" r:id="rId26"/>
    <p:sldId id="321" r:id="rId27"/>
    <p:sldId id="283" r:id="rId28"/>
    <p:sldId id="288" r:id="rId29"/>
    <p:sldId id="316" r:id="rId30"/>
    <p:sldId id="322" r:id="rId31"/>
    <p:sldId id="289" r:id="rId32"/>
    <p:sldId id="296" r:id="rId33"/>
    <p:sldId id="323" r:id="rId34"/>
    <p:sldId id="297" r:id="rId35"/>
    <p:sldId id="298" r:id="rId36"/>
    <p:sldId id="325" r:id="rId3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8" autoAdjust="0"/>
    <p:restoredTop sz="94660"/>
  </p:normalViewPr>
  <p:slideViewPr>
    <p:cSldViewPr>
      <p:cViewPr varScale="1">
        <p:scale>
          <a:sx n="70" d="100"/>
          <a:sy n="70" d="100"/>
        </p:scale>
        <p:origin x="1278" y="6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8D74D-E822-46C2-BB88-93FC7425D90D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CCB5E-832B-4DA7-94F4-EF39C3495C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256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CCB5E-832B-4DA7-94F4-EF39C3495C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21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2FA27-B3BB-433D-8CC5-B72C0E8B81C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862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E3EA3-1341-4C7D-ADEC-7DBA2C66BE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819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79853-2294-448A-9C77-E8543E52DA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74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C094FB-A044-4553-B9F7-0792389A95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48940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0028F4-2769-4296-96EC-62B829DDA17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8418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2D9F05-D573-4DD9-9250-C1DED4E55F7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6190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6B41F-C835-41D3-8CBC-EB4FC4B233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36803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58E3E-C53C-4251-BA78-987B4C550EF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7179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7DDA4-2650-4E2E-8F3C-223E2B3CCC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1459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A5ADC1-1028-48E0-8E02-A3F97F7DBF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4305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9E97D-33DA-4DD1-B36E-C7B19FB8C3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6783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5F7FCFF-CF79-40A3-B52F-85E8F917CD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4789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32FC0A-8534-436B-808F-173201BE9FE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33&#33889;&#33796;&#31958;&#30340;&#38134;&#38236;&#21453;&#24212;.mpg" TargetMode="External"/><Relationship Id="rId2" Type="http://schemas.openxmlformats.org/officeDocument/2006/relationships/slide" Target="slide32.xml"/><Relationship Id="rId1" Type="http://schemas.openxmlformats.org/officeDocument/2006/relationships/slideLayout" Target="../slideLayouts/slideLayout7.xml"/><Relationship Id="rId4" Type="http://schemas.openxmlformats.org/officeDocument/2006/relationships/hyperlink" Target="76&#33889;&#33796;&#31958;&#28096;&#31881;&#34507;&#30333;&#36136;&#30340;&#29305;&#24449;&#21453;&#24212;.m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2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76&#33889;&#33796;&#31958;&#19982;&#26032;&#21046;&#27682;&#27687;&#21270;&#38108;&#24748;&#27978;&#28082;&#21453;&#24212;.mpg.mp4" TargetMode="External"/><Relationship Id="rId7" Type="http://schemas.openxmlformats.org/officeDocument/2006/relationships/hyperlink" Target="&#28096;&#31881;&#36935;&#21040;&#30872;&#21333;&#36136;&#21464;&#34013;.mp4" TargetMode="External"/><Relationship Id="rId2" Type="http://schemas.openxmlformats.org/officeDocument/2006/relationships/hyperlink" Target="33&#33889;&#33796;&#31958;&#30340;&#38134;&#38236;&#21453;&#24212;.m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hyperlink" Target="77&#28096;&#31881;&#30340;&#27700;&#35299;.mpg" TargetMode="External"/><Relationship Id="rId4" Type="http://schemas.openxmlformats.org/officeDocument/2006/relationships/hyperlink" Target="43&#34071;&#31958;&#30340;&#27700;&#35299;.m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32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news.xinhuanet.com/photo/2004-04/27/content_1442599.ht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hyperlink" Target="http://news.xinhuanet.com/photo/2004-04/27/content_1442590.htm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emf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35270;&#39057;&#35838;&#20214;/101&#34507;&#30333;&#36136;&#30340;&#21464;&#24615;_&#26631;&#28165;.flv" TargetMode="External"/><Relationship Id="rId2" Type="http://schemas.openxmlformats.org/officeDocument/2006/relationships/hyperlink" Target="../../../../&#35270;&#39057;&#35838;&#20214;/100&#34507;&#30333;&#36136;&#30340;&#30416;&#26512;_&#26631;&#28165;.flv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&#34507;&#30333;&#36136;&#30340;&#39068;&#33394;&#21453;&#24212;.mp4" TargetMode="External"/><Relationship Id="rId4" Type="http://schemas.openxmlformats.org/officeDocument/2006/relationships/hyperlink" Target="32&#34507;&#30333;&#36136;&#30340;&#39068;&#33394;&#21453;&#24212;.mpg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l="13117" t="2934" r="14433" b="4668"/>
          <a:stretch/>
        </p:blipFill>
        <p:spPr>
          <a:xfrm>
            <a:off x="179512" y="2060848"/>
            <a:ext cx="3474319" cy="3323262"/>
          </a:xfrm>
          <a:prstGeom prst="rect">
            <a:avLst/>
          </a:prstGeom>
        </p:spPr>
      </p:pic>
      <p:pic>
        <p:nvPicPr>
          <p:cNvPr id="67586" name="Picture 2" descr="https://timgsa.baidu.com/timg?image&amp;quality=80&amp;size=b9999_10000&amp;sec=1558932587880&amp;di=53d9465c567a7a8b1b2339b0bb8c0277&amp;imgtype=0&amp;src=http%3A%2F%2Fpic27.nipic.com%2F20130124%2F10298529_100335210000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3680991" cy="196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4139952" y="381193"/>
            <a:ext cx="4392488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广告语：</a:t>
            </a:r>
            <a:r>
              <a:rPr lang="zh-CN" altLang="en-US" sz="24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银麓八宝粥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，含桂圆、红豆、糯米，不加糖，比加糖还甜，适合糖尿病人食用。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28251" y="2014319"/>
            <a:ext cx="45365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你认为下列判断不正确的是？</a:t>
            </a:r>
            <a:endParaRPr lang="en-US" altLang="zh-CN" sz="2400" dirty="0" smtClean="0"/>
          </a:p>
          <a:p>
            <a:r>
              <a:rPr lang="en-US" altLang="zh-CN" sz="2400" dirty="0" smtClean="0"/>
              <a:t>A.</a:t>
            </a:r>
            <a:r>
              <a:rPr lang="zh-CN" altLang="en-US" sz="2400" dirty="0" smtClean="0"/>
              <a:t>这个广告有误导喜爱甜食的消费者的嫌疑</a:t>
            </a:r>
            <a:endParaRPr lang="en-US" altLang="zh-CN" sz="2400" dirty="0" smtClean="0"/>
          </a:p>
          <a:p>
            <a:r>
              <a:rPr lang="en-US" altLang="zh-CN" sz="2400" dirty="0" smtClean="0"/>
              <a:t>B.</a:t>
            </a:r>
            <a:r>
              <a:rPr lang="zh-CN" altLang="en-US" sz="2400" dirty="0" smtClean="0"/>
              <a:t>糖尿病人应少吃含糖的食品，该八宝粥未加糖，可以放心食用</a:t>
            </a:r>
            <a:endParaRPr lang="en-US" altLang="zh-CN" sz="2400" dirty="0" smtClean="0"/>
          </a:p>
          <a:p>
            <a:r>
              <a:rPr lang="en-US" altLang="zh-CN" sz="2400" dirty="0" smtClean="0"/>
              <a:t>C.</a:t>
            </a:r>
            <a:r>
              <a:rPr lang="zh-CN" altLang="en-US" sz="2400" dirty="0" smtClean="0"/>
              <a:t>不加糖不等于没有糖，糖尿病人食用需谨慎</a:t>
            </a:r>
            <a:endParaRPr lang="en-US" altLang="zh-CN" sz="2400" dirty="0" smtClean="0"/>
          </a:p>
          <a:p>
            <a:r>
              <a:rPr lang="en-US" altLang="zh-CN" sz="2400" dirty="0" smtClean="0"/>
              <a:t>D.</a:t>
            </a:r>
            <a:r>
              <a:rPr lang="zh-CN" altLang="en-US" sz="2400" dirty="0" smtClean="0"/>
              <a:t>不能听从厂商或广告商的宣传，应询问医生</a:t>
            </a:r>
            <a:endParaRPr lang="en-US" altLang="zh-CN" sz="2400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971600" y="5528771"/>
            <a:ext cx="74244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什么是糖？糖都甜吗？甜的都是糖吗？人体需要多少糖？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25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974725" y="782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794125" y="1163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641725" y="8588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689725" y="10112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613525" y="37544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7680325" y="6116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724400" y="5791200"/>
            <a:ext cx="1066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植物油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6324600" y="5791200"/>
            <a:ext cx="1219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动物脂肪</a:t>
            </a: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5516022" y="3803990"/>
            <a:ext cx="361315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第四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节</a:t>
            </a:r>
          </a:p>
          <a:p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基本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营养物质</a:t>
            </a:r>
          </a:p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第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课时</a:t>
            </a:r>
            <a:r>
              <a:rPr lang="en-US" altLang="zh-CN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糖类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8612" name="Picture 4" descr="https://timgsa.baidu.com/timg?image&amp;quality=80&amp;size=b9999_10000&amp;sec=1558933584315&amp;di=f05287f18f2a047cf038fcc167dde789&amp;imgtype=0&amp;src=http%3A%2F%2F5b0988e595225.cdn.sohucs.com%2Fq_70%2Cc_zoom%2Cw_640%2Fimages%2F20180119%2F6284d07e6be04b48928bd20c2fda797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613"/>
            <a:ext cx="5762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0" name="Picture 2" descr="https://timgsa.baidu.com/timg?image&amp;quality=80&amp;size=b9999_10000&amp;sec=1558933458490&amp;di=8299ada65d226a0bfeb77fad94f71130&amp;imgtype=0&amp;src=http%3A%2F%2Fbpic.588ku.com%2Felement_origin_min_pic%2F16%2F12%2F01%2Fa68edc090a075acdf64dc871bd82e8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" t="14969" r="7732" b="15355"/>
          <a:stretch/>
        </p:blipFill>
        <p:spPr bwMode="auto">
          <a:xfrm>
            <a:off x="0" y="114687"/>
            <a:ext cx="4259561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4" name="Picture 6" descr="https://timgsa.baidu.com/timg?image&amp;quality=80&amp;size=b9999_10000&amp;sec=1558933677767&amp;di=52f58263a2d5c7050da417467d439027&amp;imgtype=0&amp;src=http%3A%2F%2Fmmbiz.qpic.cn%2Fmmbiz_jpg%2F2IRdkpDGwu3VUd1I2yunUic7Gnia3M9JR1qQibccJYBxaEGtibcG1vuo7iadroC7SThgyCdNRVNnBEK5pYy5yaxZk2A%2F640%3Fwx_fmt%3D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8" b="11732"/>
          <a:stretch/>
        </p:blipFill>
        <p:spPr bwMode="auto">
          <a:xfrm>
            <a:off x="0" y="3615695"/>
            <a:ext cx="5208513" cy="298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6" name="Picture 8" descr="https://timgsa.baidu.com/timg?image&amp;quality=80&amp;size=b9999_10000&amp;sec=1558933728545&amp;di=377bbca2a2c8ac6eb266b20e5b73b184&amp;imgtype=0&amp;src=http%3A%2F%2Fimage.bianbao.net%2Fimages%2Ftrade%2F20190505%2F15570241772014819.png-b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3" t="3176" r="32277" b="35146"/>
          <a:stretch/>
        </p:blipFill>
        <p:spPr bwMode="auto">
          <a:xfrm>
            <a:off x="4223167" y="2176190"/>
            <a:ext cx="288032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s://timgsa.baidu.com/timg?image&amp;quality=80&amp;size=b9999_10000&amp;sec=1558934037396&amp;di=c443b8890d0ca265711e3fc52e960763&amp;imgtype=0&amp;src=http%3A%2F%2Fpic32.nipic.com%2F20130819%2F8952533_164444301000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88893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0" y="11219"/>
            <a:ext cx="2880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/>
              <a:t>人类为了维持生命与健康，除了阳光与空气外，必须摄取食物。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30399"/>
            <a:ext cx="2322335" cy="342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07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timgsa.baidu.com/timg?image&amp;quality=80&amp;size=b9999_10000&amp;sec=1558934431298&amp;di=973b6690eed5beb636ec66f9a55f36ab&amp;imgtype=0&amp;src=http%3A%2F%2Fimg.mp.itc.cn%2Fupload%2F20170323%2F095cff497fb940f0ad782f44c2fb79d2_th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7"/>
            <a:ext cx="6660232" cy="466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506866" y="247553"/>
            <a:ext cx="5346009" cy="612850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86770" y="980727"/>
            <a:ext cx="1569660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糖类</a:t>
            </a:r>
            <a:endParaRPr lang="en-US" altLang="zh-CN" sz="540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CN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P80</a:t>
            </a:r>
            <a:endParaRPr lang="zh-CN" altLang="en-US" sz="32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3026620" y="5865071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无机盐</a:t>
            </a:r>
            <a:endParaRPr lang="zh-CN" alt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89044" y="1140819"/>
            <a:ext cx="877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水</a:t>
            </a:r>
            <a:endParaRPr lang="zh-CN" alt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17638" y="-79679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维生素</a:t>
            </a:r>
            <a:endParaRPr lang="zh-CN" alt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804" y="4687145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蛋白质</a:t>
            </a:r>
            <a:endParaRPr lang="zh-CN" alt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0609" y="47707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油脂</a:t>
            </a:r>
            <a:endParaRPr lang="zh-CN" alt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539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6"/>
          <a:stretch/>
        </p:blipFill>
        <p:spPr>
          <a:xfrm>
            <a:off x="1835696" y="-5162"/>
            <a:ext cx="6350000" cy="4186436"/>
          </a:xfrm>
          <a:prstGeom prst="rect">
            <a:avLst/>
          </a:prstGeom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4356618"/>
            <a:ext cx="73803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kumimoji="1" lang="zh-CN" altLang="en-US" sz="2800" b="1" dirty="0" smtClean="0">
                <a:solidFill>
                  <a:srgbClr val="0000FF"/>
                </a:solidFill>
                <a:latin typeface="+mn-ea"/>
                <a:ea typeface="+mn-ea"/>
              </a:rPr>
              <a:t>绿色植物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光合反应的</a:t>
            </a:r>
            <a:r>
              <a:rPr kumimoji="1" lang="zh-CN" altLang="en-US" sz="2800" b="1" dirty="0" smtClean="0">
                <a:solidFill>
                  <a:srgbClr val="0000FF"/>
                </a:solidFill>
                <a:latin typeface="+mn-ea"/>
                <a:ea typeface="+mn-ea"/>
              </a:rPr>
              <a:t>产物，由什么元素组成？</a:t>
            </a:r>
            <a:endParaRPr kumimoji="1" lang="zh-CN" altLang="en-US" sz="28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7397460" y="4356618"/>
            <a:ext cx="17752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>
                <a:solidFill>
                  <a:srgbClr val="0000FF"/>
                </a:solidFill>
                <a:latin typeface="+mn-ea"/>
                <a:ea typeface="+mn-ea"/>
              </a:rPr>
              <a:t>H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 smtClean="0">
                <a:solidFill>
                  <a:srgbClr val="0000FF"/>
                </a:solidFill>
                <a:latin typeface="+mn-ea"/>
                <a:ea typeface="+mn-ea"/>
              </a:rPr>
              <a:t>O</a:t>
            </a:r>
            <a:endParaRPr kumimoji="1" lang="zh-CN" altLang="en-US" sz="28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5020742"/>
            <a:ext cx="61378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b="1" dirty="0" smtClean="0">
                <a:solidFill>
                  <a:srgbClr val="0000FF"/>
                </a:solidFill>
                <a:latin typeface="+mn-ea"/>
                <a:ea typeface="+mn-ea"/>
              </a:rPr>
              <a:t>糖的结构特点？含什么官能团？</a:t>
            </a:r>
            <a:endParaRPr kumimoji="1" lang="zh-CN" altLang="en-US" sz="28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79512" y="5684866"/>
            <a:ext cx="85693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定义：多羟基醛或多羟基酮以及水解生成他们的物质。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44266"/>
            <a:ext cx="183569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糖的定义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908175" y="5300663"/>
            <a:ext cx="2447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/>
          </a:p>
        </p:txBody>
      </p:sp>
      <p:pic>
        <p:nvPicPr>
          <p:cNvPr id="9223" name="Picture 7" descr="PH_0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87" y="2266528"/>
            <a:ext cx="6145213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2" name="Picture 2" descr="https://timgsa.baidu.com/timg?image&amp;quality=80&amp;size=b9999_10000&amp;sec=1558935837979&amp;di=ccc8f3896752260a6de893587f108a08&amp;imgtype=0&amp;src=http%3A%2F%2Fimg001.hc360.cn%2Fhb%2FMTQ3MTgwNDgyNzM4MC0yMTE1ODgyODE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51" y="46084"/>
            <a:ext cx="4183083" cy="251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6" name="Picture 6" descr="https://timgsa.baidu.com/timg?image&amp;quality=80&amp;size=b9999_10000&amp;sec=1558936028553&amp;di=f08b4c7559c641f23182ba086654d97e&amp;imgtype=0&amp;src=http%3A%2F%2Fp0.so.qhimgs1.com%2Ft01f8e5e258d0c5bf3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3973622" cy="351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0" y="44266"/>
            <a:ext cx="183569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糖的分类</a:t>
            </a:r>
            <a:endParaRPr lang="zh-CN" altLang="en-US" sz="2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679"/>
            <a:ext cx="4355976" cy="3541309"/>
          </a:xfrm>
          <a:prstGeom prst="rect">
            <a:avLst/>
          </a:prstGeom>
        </p:spPr>
      </p:pic>
      <p:pic>
        <p:nvPicPr>
          <p:cNvPr id="72706" name="Picture 2" descr="https://timgsa.baidu.com/timg?image&amp;quality=80&amp;size=b9999_10000&amp;sec=1558936461554&amp;di=f482ec7e85c2363af2264da724bf8beb&amp;imgtype=jpg&amp;src=http%3A%2F%2Fimg.wesiedu.com%2Fupload%2F7%2Fc4%2F7c4a9c56bd91312c7558a170045b87d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45368" b="27157"/>
          <a:stretch/>
        </p:blipFill>
        <p:spPr bwMode="auto">
          <a:xfrm>
            <a:off x="4716016" y="567486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5054159" y="4581128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/>
              <a:t>官能团是什么</a:t>
            </a:r>
            <a:r>
              <a:rPr lang="en-US" altLang="zh-CN" sz="3200" dirty="0" smtClean="0"/>
              <a:t>?</a:t>
            </a:r>
          </a:p>
          <a:p>
            <a:r>
              <a:rPr lang="zh-CN" altLang="en-US" sz="3200" dirty="0" smtClean="0"/>
              <a:t>二者是什么关系？</a:t>
            </a:r>
            <a:endParaRPr lang="en-US" altLang="zh-CN" sz="3200" dirty="0" smtClean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258888" y="1673225"/>
            <a:ext cx="29702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>
                <a:latin typeface="楷体_GB2312" pitchFamily="49" charset="-122"/>
                <a:ea typeface="楷体_GB2312" pitchFamily="49" charset="-122"/>
              </a:rPr>
              <a:t>分子式：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C</a:t>
            </a:r>
            <a:r>
              <a:rPr kumimoji="1" lang="en-US" altLang="zh-CN" sz="3200" b="1" baseline="-25000">
                <a:latin typeface="楷体_GB2312" pitchFamily="49" charset="-122"/>
                <a:ea typeface="楷体_GB2312" pitchFamily="49" charset="-122"/>
              </a:rPr>
              <a:t>6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H</a:t>
            </a:r>
            <a:r>
              <a:rPr kumimoji="1" lang="en-US" altLang="zh-CN" sz="3200" b="1" baseline="-25000">
                <a:latin typeface="楷体_GB2312" pitchFamily="49" charset="-122"/>
                <a:ea typeface="楷体_GB2312" pitchFamily="49" charset="-122"/>
              </a:rPr>
              <a:t>12</a:t>
            </a:r>
            <a:r>
              <a:rPr kumimoji="1" lang="en-US" altLang="zh-CN" sz="3200" b="1">
                <a:latin typeface="楷体_GB2312" pitchFamily="49" charset="-122"/>
                <a:ea typeface="楷体_GB2312" pitchFamily="49" charset="-122"/>
              </a:rPr>
              <a:t>O</a:t>
            </a:r>
            <a:r>
              <a:rPr kumimoji="1" lang="en-US" altLang="zh-CN" sz="3200" b="1" baseline="-25000">
                <a:latin typeface="楷体_GB2312" pitchFamily="49" charset="-122"/>
                <a:ea typeface="楷体_GB2312" pitchFamily="49" charset="-122"/>
              </a:rPr>
              <a:t>6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827088" y="1125538"/>
            <a:ext cx="3384550" cy="579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、结构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331913" y="2349500"/>
            <a:ext cx="28797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楷体_GB2312" pitchFamily="49" charset="-122"/>
              </a:rPr>
              <a:t>结构简式：</a:t>
            </a:r>
          </a:p>
        </p:txBody>
      </p:sp>
      <p:grpSp>
        <p:nvGrpSpPr>
          <p:cNvPr id="12293" name="Group 5"/>
          <p:cNvGrpSpPr>
            <a:grpSpLocks/>
          </p:cNvGrpSpPr>
          <p:nvPr/>
        </p:nvGrpSpPr>
        <p:grpSpPr bwMode="auto">
          <a:xfrm>
            <a:off x="1403350" y="2997200"/>
            <a:ext cx="5340350" cy="1377950"/>
            <a:chOff x="657" y="2931"/>
            <a:chExt cx="3364" cy="868"/>
          </a:xfrm>
        </p:grpSpPr>
        <p:sp>
          <p:nvSpPr>
            <p:cNvPr id="12294" name="Text Box 6"/>
            <p:cNvSpPr txBox="1">
              <a:spLocks noChangeArrowheads="1"/>
            </p:cNvSpPr>
            <p:nvPr/>
          </p:nvSpPr>
          <p:spPr bwMode="auto">
            <a:xfrm>
              <a:off x="657" y="2931"/>
              <a:ext cx="336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隶书" panose="02010509060101010101" pitchFamily="49" charset="-122"/>
                </a:rPr>
                <a:t>CH</a:t>
              </a:r>
              <a:r>
                <a:rPr kumimoji="1" lang="en-US" altLang="zh-CN" sz="3600" b="1" baseline="-25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隶书" panose="02010509060101010101" pitchFamily="49" charset="-122"/>
                </a:rPr>
                <a:t>2 </a:t>
              </a:r>
              <a:r>
                <a:rPr kumimoji="1" lang="en-US" altLang="zh-CN" sz="36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隶书" panose="02010509060101010101" pitchFamily="49" charset="-122"/>
                </a:rPr>
                <a:t>CH CH CH CH CHO</a:t>
              </a:r>
            </a:p>
          </p:txBody>
        </p:sp>
        <p:grpSp>
          <p:nvGrpSpPr>
            <p:cNvPr id="12295" name="Group 7"/>
            <p:cNvGrpSpPr>
              <a:grpSpLocks/>
            </p:cNvGrpSpPr>
            <p:nvPr/>
          </p:nvGrpSpPr>
          <p:grpSpPr bwMode="auto">
            <a:xfrm>
              <a:off x="657" y="3249"/>
              <a:ext cx="726" cy="541"/>
              <a:chOff x="748" y="3475"/>
              <a:chExt cx="726" cy="541"/>
            </a:xfrm>
          </p:grpSpPr>
          <p:sp>
            <p:nvSpPr>
              <p:cNvPr id="12296" name="Text Box 8"/>
              <p:cNvSpPr txBox="1">
                <a:spLocks noChangeArrowheads="1"/>
              </p:cNvSpPr>
              <p:nvPr/>
            </p:nvSpPr>
            <p:spPr bwMode="auto">
              <a:xfrm>
                <a:off x="748" y="3612"/>
                <a:ext cx="72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0000CC"/>
                    </a:solidFill>
                    <a:ea typeface="隶书" panose="02010509060101010101" pitchFamily="49" charset="-122"/>
                  </a:rPr>
                  <a:t>OH</a:t>
                </a:r>
              </a:p>
            </p:txBody>
          </p:sp>
          <p:sp>
            <p:nvSpPr>
              <p:cNvPr id="12297" name="Rectangle 9"/>
              <p:cNvSpPr>
                <a:spLocks noChangeArrowheads="1"/>
              </p:cNvSpPr>
              <p:nvPr/>
            </p:nvSpPr>
            <p:spPr bwMode="auto">
              <a:xfrm>
                <a:off x="884" y="3475"/>
                <a:ext cx="46" cy="272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CC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298" name="Group 10"/>
            <p:cNvGrpSpPr>
              <a:grpSpLocks/>
            </p:cNvGrpSpPr>
            <p:nvPr/>
          </p:nvGrpSpPr>
          <p:grpSpPr bwMode="auto">
            <a:xfrm>
              <a:off x="1238" y="3258"/>
              <a:ext cx="726" cy="541"/>
              <a:chOff x="748" y="3475"/>
              <a:chExt cx="726" cy="541"/>
            </a:xfrm>
          </p:grpSpPr>
          <p:sp>
            <p:nvSpPr>
              <p:cNvPr id="12299" name="Text Box 11"/>
              <p:cNvSpPr txBox="1">
                <a:spLocks noChangeArrowheads="1"/>
              </p:cNvSpPr>
              <p:nvPr/>
            </p:nvSpPr>
            <p:spPr bwMode="auto">
              <a:xfrm>
                <a:off x="748" y="3612"/>
                <a:ext cx="72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0000CC"/>
                    </a:solidFill>
                    <a:ea typeface="隶书" panose="02010509060101010101" pitchFamily="49" charset="-122"/>
                  </a:rPr>
                  <a:t>OH</a:t>
                </a:r>
              </a:p>
            </p:txBody>
          </p:sp>
          <p:sp>
            <p:nvSpPr>
              <p:cNvPr id="12300" name="Rectangle 12"/>
              <p:cNvSpPr>
                <a:spLocks noChangeArrowheads="1"/>
              </p:cNvSpPr>
              <p:nvPr/>
            </p:nvSpPr>
            <p:spPr bwMode="auto">
              <a:xfrm>
                <a:off x="884" y="3475"/>
                <a:ext cx="46" cy="272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CC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301" name="Group 13"/>
            <p:cNvGrpSpPr>
              <a:grpSpLocks/>
            </p:cNvGrpSpPr>
            <p:nvPr/>
          </p:nvGrpSpPr>
          <p:grpSpPr bwMode="auto">
            <a:xfrm>
              <a:off x="1746" y="3249"/>
              <a:ext cx="726" cy="541"/>
              <a:chOff x="748" y="3475"/>
              <a:chExt cx="726" cy="541"/>
            </a:xfrm>
          </p:grpSpPr>
          <p:sp>
            <p:nvSpPr>
              <p:cNvPr id="12302" name="Text Box 14"/>
              <p:cNvSpPr txBox="1">
                <a:spLocks noChangeArrowheads="1"/>
              </p:cNvSpPr>
              <p:nvPr/>
            </p:nvSpPr>
            <p:spPr bwMode="auto">
              <a:xfrm>
                <a:off x="748" y="3612"/>
                <a:ext cx="72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0000CC"/>
                    </a:solidFill>
                    <a:ea typeface="隶书" panose="02010509060101010101" pitchFamily="49" charset="-122"/>
                  </a:rPr>
                  <a:t>OH</a:t>
                </a:r>
              </a:p>
            </p:txBody>
          </p:sp>
          <p:sp>
            <p:nvSpPr>
              <p:cNvPr id="12303" name="Rectangle 15"/>
              <p:cNvSpPr>
                <a:spLocks noChangeArrowheads="1"/>
              </p:cNvSpPr>
              <p:nvPr/>
            </p:nvSpPr>
            <p:spPr bwMode="auto">
              <a:xfrm>
                <a:off x="884" y="3475"/>
                <a:ext cx="46" cy="272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CC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304" name="Group 16"/>
            <p:cNvGrpSpPr>
              <a:grpSpLocks/>
            </p:cNvGrpSpPr>
            <p:nvPr/>
          </p:nvGrpSpPr>
          <p:grpSpPr bwMode="auto">
            <a:xfrm>
              <a:off x="2254" y="3258"/>
              <a:ext cx="726" cy="541"/>
              <a:chOff x="748" y="3475"/>
              <a:chExt cx="726" cy="541"/>
            </a:xfrm>
          </p:grpSpPr>
          <p:sp>
            <p:nvSpPr>
              <p:cNvPr id="12305" name="Text Box 17"/>
              <p:cNvSpPr txBox="1">
                <a:spLocks noChangeArrowheads="1"/>
              </p:cNvSpPr>
              <p:nvPr/>
            </p:nvSpPr>
            <p:spPr bwMode="auto">
              <a:xfrm>
                <a:off x="748" y="3612"/>
                <a:ext cx="72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0000CC"/>
                    </a:solidFill>
                    <a:ea typeface="隶书" panose="02010509060101010101" pitchFamily="49" charset="-122"/>
                  </a:rPr>
                  <a:t>OH</a:t>
                </a:r>
              </a:p>
            </p:txBody>
          </p:sp>
          <p:sp>
            <p:nvSpPr>
              <p:cNvPr id="12306" name="Rectangle 18"/>
              <p:cNvSpPr>
                <a:spLocks noChangeArrowheads="1"/>
              </p:cNvSpPr>
              <p:nvPr/>
            </p:nvSpPr>
            <p:spPr bwMode="auto">
              <a:xfrm>
                <a:off x="884" y="3475"/>
                <a:ext cx="46" cy="272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CC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307" name="Group 19"/>
            <p:cNvGrpSpPr>
              <a:grpSpLocks/>
            </p:cNvGrpSpPr>
            <p:nvPr/>
          </p:nvGrpSpPr>
          <p:grpSpPr bwMode="auto">
            <a:xfrm>
              <a:off x="2753" y="3258"/>
              <a:ext cx="726" cy="541"/>
              <a:chOff x="748" y="3475"/>
              <a:chExt cx="726" cy="541"/>
            </a:xfrm>
          </p:grpSpPr>
          <p:sp>
            <p:nvSpPr>
              <p:cNvPr id="12308" name="Text Box 20"/>
              <p:cNvSpPr txBox="1">
                <a:spLocks noChangeArrowheads="1"/>
              </p:cNvSpPr>
              <p:nvPr/>
            </p:nvSpPr>
            <p:spPr bwMode="auto">
              <a:xfrm>
                <a:off x="748" y="3612"/>
                <a:ext cx="726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solidFill>
                      <a:srgbClr val="0000CC"/>
                    </a:solidFill>
                    <a:ea typeface="隶书" panose="02010509060101010101" pitchFamily="49" charset="-122"/>
                  </a:rPr>
                  <a:t>OH</a:t>
                </a:r>
              </a:p>
            </p:txBody>
          </p:sp>
          <p:sp>
            <p:nvSpPr>
              <p:cNvPr id="12309" name="Rectangle 21"/>
              <p:cNvSpPr>
                <a:spLocks noChangeArrowheads="1"/>
              </p:cNvSpPr>
              <p:nvPr/>
            </p:nvSpPr>
            <p:spPr bwMode="auto">
              <a:xfrm>
                <a:off x="884" y="3475"/>
                <a:ext cx="46" cy="272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rgbClr val="0000CC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323850" y="333375"/>
            <a:ext cx="36718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(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一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)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葡萄糖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611188" y="4508500"/>
            <a:ext cx="30241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、物理性质</a:t>
            </a:r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684213" y="5373688"/>
            <a:ext cx="6911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ea typeface="楷体_GB2312" pitchFamily="49" charset="-122"/>
              </a:rPr>
              <a:t>   </a:t>
            </a:r>
            <a:r>
              <a:rPr lang="zh-CN" altLang="en-US" sz="3200" b="1">
                <a:solidFill>
                  <a:srgbClr val="0000FF"/>
                </a:solidFill>
                <a:ea typeface="楷体_GB2312" pitchFamily="49" charset="-122"/>
              </a:rPr>
              <a:t>白色晶体、有甜味、能溶于水</a:t>
            </a:r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1" grpId="0" autoUpdateAnimBg="0"/>
      <p:bldP spid="1231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3384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ea typeface="隶书" panose="02010509060101010101" pitchFamily="49" charset="-122"/>
              </a:rPr>
              <a:t>3</a:t>
            </a:r>
            <a:r>
              <a:rPr lang="zh-CN" altLang="en-US" sz="3600" b="1">
                <a:solidFill>
                  <a:srgbClr val="FF0000"/>
                </a:solidFill>
                <a:ea typeface="隶书" panose="02010509060101010101" pitchFamily="49" charset="-122"/>
              </a:rPr>
              <a:t>、化学性质：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044575" y="2420938"/>
            <a:ext cx="1871663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加成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11188" y="1125538"/>
            <a:ext cx="3168650" cy="579437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羟基的性质</a:t>
            </a:r>
            <a:r>
              <a:rPr lang="zh-CN" altLang="en-US" sz="3200" b="1">
                <a:latin typeface="仿宋_GB2312" pitchFamily="49" charset="-122"/>
                <a:ea typeface="仿宋_GB2312" pitchFamily="49" charset="-122"/>
              </a:rPr>
              <a:t>：</a:t>
            </a:r>
            <a:endParaRPr lang="zh-CN" altLang="en-US" sz="2800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611188" y="3644900"/>
            <a:ext cx="8243887" cy="1066800"/>
            <a:chOff x="340" y="2523"/>
            <a:chExt cx="5420" cy="672"/>
          </a:xfrm>
        </p:grpSpPr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340" y="2523"/>
              <a:ext cx="5420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⑶</a:t>
              </a:r>
              <a:r>
                <a: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人体内氧化反应－人体能量主要来源：</a:t>
              </a:r>
            </a:p>
            <a:p>
              <a:r>
                <a:rPr lang="zh-CN" altLang="en-US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 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C</a:t>
              </a:r>
              <a:r>
                <a:rPr lang="en-US" altLang="zh-CN" sz="3200" b="1" baseline="-2500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6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H</a:t>
              </a:r>
              <a:r>
                <a:rPr lang="en-US" altLang="zh-CN" sz="3200" b="1" baseline="-2500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12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O</a:t>
              </a:r>
              <a:r>
                <a:rPr lang="en-US" altLang="zh-CN" sz="3200" b="1" baseline="-2500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6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(s)+6O</a:t>
              </a:r>
              <a:r>
                <a:rPr lang="en-US" altLang="zh-CN" sz="3200" b="1" baseline="-2500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(g)    6CO</a:t>
              </a:r>
              <a:r>
                <a:rPr lang="en-US" altLang="zh-CN" sz="3200" b="1" baseline="-2500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(g)+6H</a:t>
              </a:r>
              <a:r>
                <a:rPr lang="en-US" altLang="zh-CN" sz="3200" b="1" baseline="-2500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en-US" altLang="zh-CN" sz="3200" b="1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O(l)</a:t>
              </a:r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517" y="3067"/>
              <a:ext cx="363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187450" y="6021388"/>
            <a:ext cx="5976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3600" b="1">
              <a:solidFill>
                <a:srgbClr val="0000CC"/>
              </a:solidFill>
              <a:ea typeface="隶书" panose="02010509060101010101" pitchFamily="49" charset="-122"/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611188" y="1844675"/>
            <a:ext cx="3744912" cy="530225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(2)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醛基的性质：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576263" y="5019675"/>
            <a:ext cx="45005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ea typeface="隶书" panose="02010509060101010101" pitchFamily="49" charset="-122"/>
              </a:rPr>
              <a:t>4</a:t>
            </a:r>
            <a:r>
              <a:rPr lang="zh-CN" altLang="en-US" sz="3600" b="1">
                <a:solidFill>
                  <a:srgbClr val="FF0000"/>
                </a:solidFill>
                <a:ea typeface="隶书" panose="02010509060101010101" pitchFamily="49" charset="-122"/>
              </a:rPr>
              <a:t>、用途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258888" y="5805488"/>
            <a:ext cx="5257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制药、制镜、制糖果</a:t>
            </a: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3924300" y="1196975"/>
            <a:ext cx="1152525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酯化</a:t>
            </a:r>
          </a:p>
        </p:txBody>
      </p:sp>
      <p:sp>
        <p:nvSpPr>
          <p:cNvPr id="13325" name="Rectangle 1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109014" y="2460862"/>
            <a:ext cx="230475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3" action="ppaction://hlinkfile"/>
              </a:rPr>
              <a:t>银镜</a:t>
            </a:r>
            <a:r>
              <a:rPr lang="zh-CN" altLang="en-US" sz="3200" b="1" dirty="0" smtClean="0">
                <a:solidFill>
                  <a:schemeClr val="accent2"/>
                </a:solidFill>
                <a:latin typeface="Times New Roman" panose="02020603050405020304" pitchFamily="18" charset="0"/>
                <a:hlinkClick r:id="rId3" action="ppaction://hlinkfile"/>
              </a:rPr>
              <a:t>反应</a:t>
            </a:r>
            <a:endParaRPr lang="en-US" altLang="zh-CN" sz="32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1042988" y="3068638"/>
            <a:ext cx="42497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4" action="ppaction://hlinkfile"/>
              </a:rPr>
              <a:t>与新制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4" action="ppaction://hlinkfile"/>
              </a:rPr>
              <a:t>Cu(OH)</a:t>
            </a:r>
            <a:r>
              <a:rPr lang="en-US" altLang="zh-CN" sz="3200" b="1" baseline="-25000" dirty="0">
                <a:solidFill>
                  <a:schemeClr val="accent2"/>
                </a:solidFill>
                <a:latin typeface="Times New Roman" panose="02020603050405020304" pitchFamily="18" charset="0"/>
                <a:hlinkClick r:id="rId4" action="ppaction://hlinkfile"/>
              </a:rPr>
              <a:t>2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4" action="ppaction://hlinkfile"/>
              </a:rPr>
              <a:t>反应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8" name="WordArt 16"/>
          <p:cNvSpPr>
            <a:spLocks noChangeArrowheads="1" noChangeShapeType="1" noTextEdit="1"/>
          </p:cNvSpPr>
          <p:nvPr/>
        </p:nvSpPr>
        <p:spPr bwMode="auto">
          <a:xfrm>
            <a:off x="5602288" y="1004094"/>
            <a:ext cx="18288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催化氧化</a:t>
            </a:r>
          </a:p>
        </p:txBody>
      </p:sp>
      <p:sp>
        <p:nvSpPr>
          <p:cNvPr id="13329" name="WordArt 17"/>
          <p:cNvSpPr>
            <a:spLocks noChangeArrowheads="1" noChangeShapeType="1" noTextEdit="1"/>
          </p:cNvSpPr>
          <p:nvPr/>
        </p:nvSpPr>
        <p:spPr bwMode="auto">
          <a:xfrm>
            <a:off x="3594414" y="330994"/>
            <a:ext cx="50292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使酸性高锰酸钾溶液褪色</a:t>
            </a: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 animBg="1"/>
      <p:bldP spid="13321" grpId="0" animBg="1"/>
      <p:bldP spid="13322" grpId="0"/>
      <p:bldP spid="13323" grpId="0"/>
      <p:bldP spid="13324" grpId="0" animBg="1"/>
      <p:bldP spid="13325" grpId="0"/>
      <p:bldP spid="13326" grpId="0"/>
      <p:bldP spid="13328" grpId="0" animBg="1"/>
      <p:bldP spid="133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484438" y="260350"/>
            <a:ext cx="36004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</a:rPr>
              <a:t>二、蔗  糖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68313" y="1052513"/>
            <a:ext cx="4464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ea typeface="隶书" panose="02010509060101010101" pitchFamily="49" charset="-122"/>
              </a:rPr>
              <a:t>1</a:t>
            </a:r>
            <a:r>
              <a:rPr lang="zh-CN" altLang="en-US" sz="3600" b="1">
                <a:ea typeface="隶书" panose="02010509060101010101" pitchFamily="49" charset="-122"/>
              </a:rPr>
              <a:t>、物理性质：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55650" y="1773238"/>
            <a:ext cx="6983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隶书" panose="02010509060101010101" pitchFamily="49" charset="-122"/>
              </a:rPr>
              <a:t>无色晶体、易溶于水、有甜味</a:t>
            </a:r>
          </a:p>
        </p:txBody>
      </p:sp>
      <p:pic>
        <p:nvPicPr>
          <p:cNvPr id="14353" name="Picture 17" descr="u=4259145687,2328772748&amp;g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2622550" cy="352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4" name="Picture 18" descr="I8P3_JPY_6`D9`)]F)}NE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565400"/>
            <a:ext cx="4464050" cy="33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5" name="Picture 19" descr="K@KFY7U``T21AK08_0EYU8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2565400"/>
            <a:ext cx="3228975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56" name="Rectangle 20"/>
          <p:cNvSpPr>
            <a:spLocks noChangeArrowheads="1"/>
          </p:cNvSpPr>
          <p:nvPr/>
        </p:nvSpPr>
        <p:spPr bwMode="auto">
          <a:xfrm>
            <a:off x="7766050" y="2205038"/>
            <a:ext cx="1377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sugar beets</a:t>
            </a: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492500" y="333375"/>
            <a:ext cx="1085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/>
              <a:t>Sucrose </a:t>
            </a:r>
          </a:p>
        </p:txBody>
      </p:sp>
      <p:pic>
        <p:nvPicPr>
          <p:cNvPr id="16390" name="Picture 6" descr="]VS]G)D65Y9F}O@8AX{OK{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836613"/>
            <a:ext cx="5184775" cy="2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79388" y="188913"/>
            <a:ext cx="3240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ea typeface="隶书" panose="02010509060101010101" pitchFamily="49" charset="-122"/>
              </a:rPr>
              <a:t>2</a:t>
            </a:r>
            <a:r>
              <a:rPr lang="zh-CN" altLang="en-US" sz="3600" b="1">
                <a:ea typeface="隶书" panose="02010509060101010101" pitchFamily="49" charset="-122"/>
              </a:rPr>
              <a:t>、化学性质：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395288" y="3500438"/>
            <a:ext cx="70564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  <a:ea typeface="隶书" panose="02010509060101010101" pitchFamily="49" charset="-122"/>
              </a:rPr>
              <a:t>无还原性</a:t>
            </a:r>
            <a:r>
              <a:rPr lang="en-US" altLang="zh-CN" sz="3600" b="1">
                <a:solidFill>
                  <a:schemeClr val="tx2"/>
                </a:solidFill>
                <a:ea typeface="隶书" panose="02010509060101010101" pitchFamily="49" charset="-122"/>
              </a:rPr>
              <a:t>(</a:t>
            </a:r>
            <a:r>
              <a:rPr lang="zh-CN" altLang="en-US" sz="3600" b="1">
                <a:solidFill>
                  <a:schemeClr val="tx2"/>
                </a:solidFill>
                <a:ea typeface="隶书" panose="02010509060101010101" pitchFamily="49" charset="-122"/>
              </a:rPr>
              <a:t>无－</a:t>
            </a:r>
            <a:r>
              <a:rPr lang="en-US" altLang="zh-CN" sz="3600" b="1">
                <a:solidFill>
                  <a:schemeClr val="tx2"/>
                </a:solidFill>
                <a:ea typeface="隶书" panose="02010509060101010101" pitchFamily="49" charset="-122"/>
              </a:rPr>
              <a:t>CHO)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468313" y="4149725"/>
            <a:ext cx="6584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  <a:ea typeface="隶书" panose="02010509060101010101" pitchFamily="49" charset="-122"/>
              </a:rPr>
              <a:t>水解成一分子葡萄糖一分子果糖</a:t>
            </a:r>
          </a:p>
        </p:txBody>
      </p:sp>
      <p:grpSp>
        <p:nvGrpSpPr>
          <p:cNvPr id="16394" name="Group 10"/>
          <p:cNvGrpSpPr>
            <a:grpSpLocks/>
          </p:cNvGrpSpPr>
          <p:nvPr/>
        </p:nvGrpSpPr>
        <p:grpSpPr bwMode="auto">
          <a:xfrm>
            <a:off x="0" y="5172075"/>
            <a:ext cx="8667750" cy="1685925"/>
            <a:chOff x="68" y="3185"/>
            <a:chExt cx="5460" cy="1062"/>
          </a:xfrm>
        </p:grpSpPr>
        <p:grpSp>
          <p:nvGrpSpPr>
            <p:cNvPr id="16395" name="Group 11"/>
            <p:cNvGrpSpPr>
              <a:grpSpLocks/>
            </p:cNvGrpSpPr>
            <p:nvPr/>
          </p:nvGrpSpPr>
          <p:grpSpPr bwMode="auto">
            <a:xfrm>
              <a:off x="68" y="3185"/>
              <a:ext cx="5460" cy="1062"/>
              <a:chOff x="68" y="3230"/>
              <a:chExt cx="5460" cy="1062"/>
            </a:xfrm>
          </p:grpSpPr>
          <p:sp>
            <p:nvSpPr>
              <p:cNvPr id="16396" name="AutoShape 12"/>
              <p:cNvSpPr>
                <a:spLocks noChangeAspect="1" noChangeArrowheads="1"/>
              </p:cNvSpPr>
              <p:nvPr/>
            </p:nvSpPr>
            <p:spPr bwMode="auto">
              <a:xfrm>
                <a:off x="895" y="4232"/>
                <a:ext cx="480" cy="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7" name="Rectangle 13"/>
              <p:cNvSpPr>
                <a:spLocks noChangeArrowheads="1"/>
              </p:cNvSpPr>
              <p:nvPr/>
            </p:nvSpPr>
            <p:spPr bwMode="auto">
              <a:xfrm>
                <a:off x="2960" y="3271"/>
                <a:ext cx="2568" cy="7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r>
                  <a:rPr lang="en-US" altLang="zh-CN" sz="3200" b="1">
                    <a:solidFill>
                      <a:srgbClr val="0000CC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6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+ C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endParaRPr lang="en-US" altLang="zh-CN" sz="3600" b="1">
                  <a:latin typeface="Times New Roman" panose="02020603050405020304" pitchFamily="18" charset="0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  <a:p>
                <a:pPr eaLnBrk="0" hangingPunct="0"/>
                <a:r>
                  <a:rPr lang="en-US" altLang="zh-CN" sz="32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 (</a:t>
                </a:r>
                <a:r>
                  <a:rPr lang="zh-CN" altLang="en-US" sz="32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葡萄糖</a:t>
                </a:r>
                <a:r>
                  <a:rPr lang="en-US" altLang="zh-CN" sz="32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         </a:t>
                </a:r>
                <a:r>
                  <a:rPr lang="en-US" altLang="zh-CN" sz="32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3200" b="1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果糖</a:t>
                </a:r>
                <a:r>
                  <a:rPr lang="en-US" altLang="zh-CN" sz="3200" b="1">
                    <a:solidFill>
                      <a:srgbClr val="0000CC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)</a:t>
                </a:r>
              </a:p>
            </p:txBody>
          </p:sp>
          <p:sp>
            <p:nvSpPr>
              <p:cNvPr id="16398" name="Rectangle 14"/>
              <p:cNvSpPr>
                <a:spLocks noChangeArrowheads="1"/>
              </p:cNvSpPr>
              <p:nvPr/>
            </p:nvSpPr>
            <p:spPr bwMode="auto">
              <a:xfrm>
                <a:off x="2248" y="3230"/>
                <a:ext cx="78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8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催化剂</a:t>
                </a:r>
              </a:p>
            </p:txBody>
          </p:sp>
          <p:sp>
            <p:nvSpPr>
              <p:cNvPr id="16399" name="Rectangle 15"/>
              <p:cNvSpPr>
                <a:spLocks noChangeArrowheads="1"/>
              </p:cNvSpPr>
              <p:nvPr/>
            </p:nvSpPr>
            <p:spPr bwMode="auto">
              <a:xfrm>
                <a:off x="68" y="3283"/>
                <a:ext cx="2200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12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H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22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O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11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 + H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O</a:t>
                </a:r>
              </a:p>
            </p:txBody>
          </p:sp>
          <p:sp>
            <p:nvSpPr>
              <p:cNvPr id="16400" name="Rectangle 16"/>
              <p:cNvSpPr>
                <a:spLocks noChangeArrowheads="1"/>
              </p:cNvSpPr>
              <p:nvPr/>
            </p:nvSpPr>
            <p:spPr bwMode="auto">
              <a:xfrm>
                <a:off x="298" y="3681"/>
                <a:ext cx="79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32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</a:t>
                </a:r>
                <a:r>
                  <a:rPr lang="zh-CN" altLang="en-US" sz="32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蔗糖</a:t>
                </a:r>
                <a:r>
                  <a:rPr lang="en-US" altLang="zh-CN" sz="32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</a:p>
            </p:txBody>
          </p:sp>
          <p:sp>
            <p:nvSpPr>
              <p:cNvPr id="16401" name="Line 17"/>
              <p:cNvSpPr>
                <a:spLocks noChangeShapeType="1"/>
              </p:cNvSpPr>
              <p:nvPr/>
            </p:nvSpPr>
            <p:spPr bwMode="auto">
              <a:xfrm flipV="1">
                <a:off x="2269" y="3524"/>
                <a:ext cx="771" cy="0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6402" name="Rectangle 18"/>
            <p:cNvSpPr>
              <a:spLocks noChangeArrowheads="1"/>
            </p:cNvSpPr>
            <p:nvPr/>
          </p:nvSpPr>
          <p:spPr bwMode="auto">
            <a:xfrm>
              <a:off x="2426" y="3430"/>
              <a:ext cx="30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latin typeface="Times New Roman" panose="02020603050405020304" pitchFamily="18" charset="0"/>
                </a:rPr>
                <a:t>△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2" grpId="0"/>
      <p:bldP spid="163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WordArt 2"/>
          <p:cNvSpPr>
            <a:spLocks noChangeArrowheads="1" noChangeShapeType="1" noTextEdit="1"/>
          </p:cNvSpPr>
          <p:nvPr/>
        </p:nvSpPr>
        <p:spPr bwMode="auto">
          <a:xfrm>
            <a:off x="179388" y="333375"/>
            <a:ext cx="5903912" cy="7207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72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楷体_GB2312"/>
              </a:rPr>
              <a:t>糖类、油脂、蛋白质的水解反应</a:t>
            </a: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323850" y="1196975"/>
            <a:ext cx="34559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itchFamily="49" charset="-122"/>
              </a:rPr>
              <a:t>蔗糖水解：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468313" y="1844675"/>
            <a:ext cx="8388350" cy="186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3"/>
              </a:buBlip>
            </a:pPr>
            <a:r>
              <a:rPr lang="en-US" altLang="zh-CN" sz="3200" b="1">
                <a:ea typeface="楷体_GB2312" pitchFamily="49" charset="-122"/>
              </a:rPr>
              <a:t> </a:t>
            </a:r>
            <a:r>
              <a:rPr lang="zh-CN" altLang="en-US" sz="3200" b="1">
                <a:ea typeface="楷体_GB2312" pitchFamily="49" charset="-122"/>
              </a:rPr>
              <a:t>步骤</a:t>
            </a:r>
            <a:r>
              <a:rPr lang="zh-CN" altLang="en-US" sz="2800" b="1">
                <a:ea typeface="楷体_GB2312" pitchFamily="49" charset="-122"/>
              </a:rPr>
              <a:t>：取１</a:t>
            </a:r>
            <a:r>
              <a:rPr lang="en-US" altLang="zh-CN" sz="2800" b="1">
                <a:ea typeface="楷体_GB2312" pitchFamily="49" charset="-122"/>
              </a:rPr>
              <a:t>mL 10%</a:t>
            </a:r>
            <a:r>
              <a:rPr lang="zh-CN" altLang="en-US" sz="2800" b="1">
                <a:ea typeface="楷体_GB2312" pitchFamily="49" charset="-122"/>
              </a:rPr>
              <a:t>的蔗糖溶液，加入３－５滴稀硫酸，（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催化剂</a:t>
            </a:r>
            <a:r>
              <a:rPr lang="zh-CN" altLang="en-US" sz="2800" b="1">
                <a:ea typeface="楷体_GB2312" pitchFamily="49" charset="-122"/>
              </a:rPr>
              <a:t>）水浴加热５</a:t>
            </a:r>
            <a:r>
              <a:rPr lang="en-US" altLang="zh-CN" sz="2800" b="1">
                <a:ea typeface="楷体_GB2312" pitchFamily="49" charset="-122"/>
              </a:rPr>
              <a:t>min</a:t>
            </a:r>
            <a:r>
              <a:rPr lang="zh-CN" altLang="en-US" sz="2800" b="1">
                <a:ea typeface="楷体_GB2312" pitchFamily="49" charset="-122"/>
              </a:rPr>
              <a:t>．</a:t>
            </a:r>
            <a:r>
              <a:rPr lang="zh-CN" altLang="en-US" sz="2800" b="1">
                <a:solidFill>
                  <a:schemeClr val="accent2"/>
                </a:solidFill>
                <a:ea typeface="楷体_GB2312" pitchFamily="49" charset="-122"/>
              </a:rPr>
              <a:t>加氢氧化钠溶液调溶液</a:t>
            </a:r>
            <a:r>
              <a:rPr lang="en-US" altLang="zh-CN" sz="2800" b="1">
                <a:solidFill>
                  <a:schemeClr val="accent2"/>
                </a:solidFill>
                <a:ea typeface="楷体_GB2312" pitchFamily="49" charset="-122"/>
              </a:rPr>
              <a:t>pH</a:t>
            </a:r>
            <a:r>
              <a:rPr lang="zh-CN" altLang="en-US" sz="2800" b="1">
                <a:solidFill>
                  <a:schemeClr val="accent2"/>
                </a:solidFill>
                <a:ea typeface="楷体_GB2312" pitchFamily="49" charset="-122"/>
              </a:rPr>
              <a:t>至碱性</a:t>
            </a:r>
            <a:r>
              <a:rPr lang="zh-CN" altLang="en-US" sz="2800" b="1">
                <a:ea typeface="楷体_GB2312" pitchFamily="49" charset="-122"/>
              </a:rPr>
              <a:t>，</a:t>
            </a:r>
            <a:r>
              <a:rPr lang="en-US" altLang="zh-CN" sz="2800" b="1">
                <a:ea typeface="楷体_GB2312" pitchFamily="49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实验成败的关键</a:t>
            </a:r>
            <a:r>
              <a:rPr lang="en-US" altLang="zh-CN" sz="2800" b="1">
                <a:ea typeface="楷体_GB2312" pitchFamily="49" charset="-122"/>
              </a:rPr>
              <a:t>)</a:t>
            </a:r>
            <a:r>
              <a:rPr lang="zh-CN" altLang="en-US" sz="2800" b="1">
                <a:ea typeface="楷体_GB2312" pitchFamily="49" charset="-122"/>
              </a:rPr>
              <a:t>再加入少量新制备的</a:t>
            </a:r>
            <a:r>
              <a:rPr lang="en-US" altLang="zh-CN" sz="2800" b="1">
                <a:ea typeface="楷体_GB2312" pitchFamily="49" charset="-122"/>
              </a:rPr>
              <a:t>Cu(OH)</a:t>
            </a:r>
            <a:r>
              <a:rPr lang="en-US" altLang="zh-CN" sz="2800" b="1" baseline="-25000">
                <a:ea typeface="楷体_GB2312" pitchFamily="49" charset="-122"/>
              </a:rPr>
              <a:t>2</a:t>
            </a:r>
            <a:r>
              <a:rPr lang="zh-CN" altLang="en-US" sz="2800" b="1">
                <a:ea typeface="楷体_GB2312" pitchFamily="49" charset="-122"/>
              </a:rPr>
              <a:t>，加热。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468313" y="3573463"/>
            <a:ext cx="43195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4"/>
              </a:buBlip>
            </a:pPr>
            <a:r>
              <a:rPr lang="en-US" altLang="zh-CN" sz="2800" b="1">
                <a:ea typeface="楷体_GB2312" pitchFamily="49" charset="-122"/>
              </a:rPr>
              <a:t> </a:t>
            </a:r>
            <a:r>
              <a:rPr lang="zh-CN" altLang="en-US" sz="3200" b="1">
                <a:ea typeface="楷体_GB2312" pitchFamily="49" charset="-122"/>
              </a:rPr>
              <a:t>现象</a:t>
            </a:r>
            <a:r>
              <a:rPr lang="zh-CN" altLang="en-US" sz="2800" b="1">
                <a:ea typeface="楷体_GB2312" pitchFamily="49" charset="-122"/>
              </a:rPr>
              <a:t>：生成 </a:t>
            </a:r>
            <a:r>
              <a:rPr lang="zh-CN" altLang="en-US" sz="2800" b="1">
                <a:solidFill>
                  <a:schemeClr val="accent2"/>
                </a:solidFill>
                <a:ea typeface="楷体_GB2312" pitchFamily="49" charset="-122"/>
              </a:rPr>
              <a:t>砖红色沉淀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468313" y="4292600"/>
            <a:ext cx="6191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5"/>
              </a:buBlip>
            </a:pPr>
            <a:r>
              <a:rPr lang="en-US" altLang="zh-CN" sz="3200" b="1">
                <a:ea typeface="楷体_GB2312" pitchFamily="49" charset="-122"/>
              </a:rPr>
              <a:t> </a:t>
            </a:r>
            <a:r>
              <a:rPr lang="zh-CN" altLang="en-US" sz="3200" b="1">
                <a:ea typeface="楷体_GB2312" pitchFamily="49" charset="-122"/>
              </a:rPr>
              <a:t>结论</a:t>
            </a:r>
            <a:r>
              <a:rPr lang="zh-CN" altLang="en-US" sz="2800" b="1">
                <a:ea typeface="楷体_GB2312" pitchFamily="49" charset="-122"/>
              </a:rPr>
              <a:t>：蔗糖水解时，有葡萄糖生成</a:t>
            </a:r>
          </a:p>
        </p:txBody>
      </p:sp>
      <p:grpSp>
        <p:nvGrpSpPr>
          <p:cNvPr id="62471" name="Group 7"/>
          <p:cNvGrpSpPr>
            <a:grpSpLocks/>
          </p:cNvGrpSpPr>
          <p:nvPr/>
        </p:nvGrpSpPr>
        <p:grpSpPr bwMode="auto">
          <a:xfrm>
            <a:off x="250825" y="5084763"/>
            <a:ext cx="8569325" cy="1223962"/>
            <a:chOff x="158" y="3067"/>
            <a:chExt cx="5398" cy="771"/>
          </a:xfrm>
        </p:grpSpPr>
        <p:sp>
          <p:nvSpPr>
            <p:cNvPr id="62472" name="Rectangle 8"/>
            <p:cNvSpPr>
              <a:spLocks noChangeArrowheads="1"/>
            </p:cNvSpPr>
            <p:nvPr/>
          </p:nvSpPr>
          <p:spPr bwMode="auto">
            <a:xfrm>
              <a:off x="158" y="3067"/>
              <a:ext cx="5398" cy="771"/>
            </a:xfrm>
            <a:prstGeom prst="rect">
              <a:avLst/>
            </a:prstGeom>
            <a:solidFill>
              <a:srgbClr val="6666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2473" name="Group 9"/>
            <p:cNvGrpSpPr>
              <a:grpSpLocks/>
            </p:cNvGrpSpPr>
            <p:nvPr/>
          </p:nvGrpSpPr>
          <p:grpSpPr bwMode="auto">
            <a:xfrm>
              <a:off x="204" y="3067"/>
              <a:ext cx="5261" cy="735"/>
              <a:chOff x="204" y="3067"/>
              <a:chExt cx="5261" cy="735"/>
            </a:xfrm>
          </p:grpSpPr>
          <p:sp>
            <p:nvSpPr>
              <p:cNvPr id="62474" name="Text Box 10"/>
              <p:cNvSpPr txBox="1">
                <a:spLocks noChangeArrowheads="1"/>
              </p:cNvSpPr>
              <p:nvPr/>
            </p:nvSpPr>
            <p:spPr bwMode="auto">
              <a:xfrm>
                <a:off x="2472" y="3067"/>
                <a:ext cx="3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催</a:t>
                </a:r>
              </a:p>
            </p:txBody>
          </p:sp>
          <p:grpSp>
            <p:nvGrpSpPr>
              <p:cNvPr id="62475" name="Group 11"/>
              <p:cNvGrpSpPr>
                <a:grpSpLocks/>
              </p:cNvGrpSpPr>
              <p:nvPr/>
            </p:nvGrpSpPr>
            <p:grpSpPr bwMode="auto">
              <a:xfrm>
                <a:off x="204" y="3203"/>
                <a:ext cx="5261" cy="599"/>
                <a:chOff x="204" y="3158"/>
                <a:chExt cx="5261" cy="599"/>
              </a:xfrm>
            </p:grpSpPr>
            <p:graphicFrame>
              <p:nvGraphicFramePr>
                <p:cNvPr id="62476" name="Object 12"/>
                <p:cNvGraphicFramePr>
                  <a:graphicFrameLocks noChangeAspect="1"/>
                </p:cNvGraphicFramePr>
                <p:nvPr/>
              </p:nvGraphicFramePr>
              <p:xfrm>
                <a:off x="204" y="3158"/>
                <a:ext cx="5261" cy="36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2522" name="公式" r:id="rId6" imgW="2527200" imgH="177480" progId="Equation.3">
                        <p:embed/>
                      </p:oleObj>
                    </mc:Choice>
                    <mc:Fallback>
                      <p:oleObj name="公式" r:id="rId6" imgW="2527200" imgH="177480" progId="Equation.3">
                        <p:embed/>
                        <p:pic>
                          <p:nvPicPr>
                            <p:cNvPr id="0" name="Object 12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7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04" y="3158"/>
                              <a:ext cx="5261" cy="36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62477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2472" y="3294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ea typeface="楷体_GB2312" pitchFamily="49" charset="-122"/>
                    </a:rPr>
                    <a:t>△</a:t>
                  </a:r>
                </a:p>
              </p:txBody>
            </p:sp>
            <p:sp>
              <p:nvSpPr>
                <p:cNvPr id="6247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521" y="3430"/>
                  <a:ext cx="952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ea typeface="楷体_GB2312" pitchFamily="49" charset="-122"/>
                    </a:rPr>
                    <a:t>蔗糖</a:t>
                  </a:r>
                </a:p>
              </p:txBody>
            </p:sp>
            <p:sp>
              <p:nvSpPr>
                <p:cNvPr id="6247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061" y="3430"/>
                  <a:ext cx="90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ea typeface="楷体_GB2312" pitchFamily="49" charset="-122"/>
                    </a:rPr>
                    <a:t>葡萄糖</a:t>
                  </a:r>
                </a:p>
              </p:txBody>
            </p:sp>
            <p:sp>
              <p:nvSpPr>
                <p:cNvPr id="6248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558" y="3430"/>
                  <a:ext cx="816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ea typeface="楷体_GB2312" pitchFamily="49" charset="-122"/>
                    </a:rPr>
                    <a:t>果糖</a:t>
                  </a:r>
                </a:p>
              </p:txBody>
            </p:sp>
          </p:grpSp>
        </p:grpSp>
      </p:grp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2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nimBg="1"/>
      <p:bldP spid="62467" grpId="0"/>
      <p:bldP spid="62468" grpId="0"/>
      <p:bldP spid="62469" grpId="0"/>
      <p:bldP spid="62469" grpId="1"/>
      <p:bldP spid="624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843213" y="260350"/>
            <a:ext cx="3240087" cy="792163"/>
          </a:xfrm>
        </p:spPr>
        <p:txBody>
          <a:bodyPr/>
          <a:lstStyle/>
          <a:p>
            <a:r>
              <a:rPr lang="zh-CN" altLang="en-US"/>
              <a:t>麦芽糖</a:t>
            </a:r>
          </a:p>
        </p:txBody>
      </p:sp>
      <p:pic>
        <p:nvPicPr>
          <p:cNvPr id="18436" name="Picture 4" descr="KUG)AZ[W9[~YDG{1WP40IR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052513"/>
            <a:ext cx="53721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323850" y="692150"/>
            <a:ext cx="5800725" cy="641350"/>
            <a:chOff x="0" y="391"/>
            <a:chExt cx="3654" cy="404"/>
          </a:xfrm>
        </p:grpSpPr>
        <p:sp>
          <p:nvSpPr>
            <p:cNvPr id="17411" name="Text Box 3"/>
            <p:cNvSpPr txBox="1">
              <a:spLocks noChangeArrowheads="1"/>
            </p:cNvSpPr>
            <p:nvPr/>
          </p:nvSpPr>
          <p:spPr bwMode="auto">
            <a:xfrm>
              <a:off x="0" y="391"/>
              <a:ext cx="226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麦芽糖</a:t>
              </a:r>
            </a:p>
          </p:txBody>
        </p:sp>
        <p:sp>
          <p:nvSpPr>
            <p:cNvPr id="17412" name="Rectangle 4"/>
            <p:cNvSpPr>
              <a:spLocks noChangeArrowheads="1"/>
            </p:cNvSpPr>
            <p:nvPr/>
          </p:nvSpPr>
          <p:spPr bwMode="auto">
            <a:xfrm>
              <a:off x="2064" y="391"/>
              <a:ext cx="159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600" b="1">
                  <a:solidFill>
                    <a:srgbClr val="FF0000"/>
                  </a:solidFill>
                  <a:ea typeface="隶书" panose="02010509060101010101" pitchFamily="49" charset="-122"/>
                </a:rPr>
                <a:t>(C</a:t>
              </a:r>
              <a:r>
                <a:rPr lang="en-US" altLang="zh-CN" sz="3600" b="1" baseline="-25000">
                  <a:solidFill>
                    <a:srgbClr val="FF0000"/>
                  </a:solidFill>
                  <a:ea typeface="隶书" panose="02010509060101010101" pitchFamily="49" charset="-122"/>
                </a:rPr>
                <a:t>12</a:t>
              </a:r>
              <a:r>
                <a:rPr lang="en-US" altLang="zh-CN" sz="3600" b="1">
                  <a:solidFill>
                    <a:srgbClr val="FF0000"/>
                  </a:solidFill>
                  <a:ea typeface="隶书" panose="02010509060101010101" pitchFamily="49" charset="-122"/>
                </a:rPr>
                <a:t>H</a:t>
              </a:r>
              <a:r>
                <a:rPr lang="en-US" altLang="zh-CN" sz="3600" b="1" baseline="-25000">
                  <a:solidFill>
                    <a:srgbClr val="FF0000"/>
                  </a:solidFill>
                  <a:ea typeface="隶书" panose="02010509060101010101" pitchFamily="49" charset="-122"/>
                </a:rPr>
                <a:t>22</a:t>
              </a:r>
              <a:r>
                <a:rPr lang="en-US" altLang="zh-CN" sz="3600" b="1">
                  <a:solidFill>
                    <a:srgbClr val="FF0000"/>
                  </a:solidFill>
                  <a:ea typeface="隶书" panose="02010509060101010101" pitchFamily="49" charset="-122"/>
                </a:rPr>
                <a:t>O</a:t>
              </a:r>
              <a:r>
                <a:rPr lang="en-US" altLang="zh-CN" sz="3600" b="1" baseline="-25000">
                  <a:solidFill>
                    <a:srgbClr val="FF0000"/>
                  </a:solidFill>
                  <a:ea typeface="隶书" panose="02010509060101010101" pitchFamily="49" charset="-122"/>
                </a:rPr>
                <a:t>11</a:t>
              </a:r>
              <a:r>
                <a:rPr lang="en-US" altLang="zh-CN" sz="3600" b="1">
                  <a:solidFill>
                    <a:srgbClr val="FF0000"/>
                  </a:solidFill>
                  <a:ea typeface="隶书" panose="02010509060101010101" pitchFamily="49" charset="-122"/>
                </a:rPr>
                <a:t>)</a:t>
              </a:r>
              <a:endParaRPr lang="en-US" altLang="zh-CN" sz="3600" b="1" baseline="-25000">
                <a:solidFill>
                  <a:srgbClr val="FF0000"/>
                </a:solidFill>
                <a:ea typeface="隶书" panose="02010509060101010101" pitchFamily="49" charset="-122"/>
              </a:endParaRPr>
            </a:p>
          </p:txBody>
        </p:sp>
      </p:grp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68313" y="2074863"/>
            <a:ext cx="82089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      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麦芽糖是白色晶体，易溶于水，有甜味，但不如蔗糖甜。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042988" y="3462338"/>
            <a:ext cx="6985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</a:rPr>
              <a:t>含有</a:t>
            </a:r>
            <a:r>
              <a:rPr kumimoji="1" lang="en-US" altLang="zh-CN" sz="3600" b="1">
                <a:latin typeface="Times New Roman" panose="02020603050405020304" pitchFamily="18" charset="0"/>
              </a:rPr>
              <a:t>—CHO</a:t>
            </a:r>
            <a:r>
              <a:rPr kumimoji="1" lang="zh-CN" altLang="en-US" sz="3600" b="1">
                <a:latin typeface="Times New Roman" panose="02020603050405020304" pitchFamily="18" charset="0"/>
              </a:rPr>
              <a:t>，能发生银镜反应；水解反应。</a:t>
            </a:r>
          </a:p>
        </p:txBody>
      </p: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395288" y="5037138"/>
            <a:ext cx="7416800" cy="1055687"/>
            <a:chOff x="249" y="2840"/>
            <a:chExt cx="4672" cy="665"/>
          </a:xfrm>
        </p:grpSpPr>
        <p:grpSp>
          <p:nvGrpSpPr>
            <p:cNvPr id="17416" name="Group 8"/>
            <p:cNvGrpSpPr>
              <a:grpSpLocks/>
            </p:cNvGrpSpPr>
            <p:nvPr/>
          </p:nvGrpSpPr>
          <p:grpSpPr bwMode="auto">
            <a:xfrm>
              <a:off x="249" y="2840"/>
              <a:ext cx="4672" cy="665"/>
              <a:chOff x="385" y="3358"/>
              <a:chExt cx="4672" cy="665"/>
            </a:xfrm>
          </p:grpSpPr>
          <p:sp>
            <p:nvSpPr>
              <p:cNvPr id="17417" name="Rectangle 9"/>
              <p:cNvSpPr>
                <a:spLocks noChangeArrowheads="1"/>
              </p:cNvSpPr>
              <p:nvPr/>
            </p:nvSpPr>
            <p:spPr bwMode="auto">
              <a:xfrm>
                <a:off x="385" y="3435"/>
                <a:ext cx="4672" cy="5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lnSpc>
                    <a:spcPct val="60000"/>
                  </a:lnSpc>
                </a:pP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22</a:t>
                </a: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H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           2 C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eaLnBrk="0" hangingPunct="0">
                  <a:lnSpc>
                    <a:spcPct val="60000"/>
                  </a:lnSpc>
                </a:pPr>
                <a:r>
                  <a:rPr lang="en-US" altLang="zh-C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eaLnBrk="0" hangingPunct="0">
                  <a:lnSpc>
                    <a:spcPct val="60000"/>
                  </a:lnSpc>
                </a:pPr>
                <a:r>
                  <a:rPr lang="en-US" altLang="zh-C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(</a:t>
                </a:r>
                <a:r>
                  <a:rPr lang="zh-CN" altLang="en-US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麦芽糖</a:t>
                </a:r>
                <a:r>
                  <a:rPr lang="en-US" altLang="zh-C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                                         (</a:t>
                </a:r>
                <a:r>
                  <a:rPr lang="zh-CN" altLang="en-US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葡萄糖</a:t>
                </a:r>
                <a:r>
                  <a:rPr lang="en-US" altLang="zh-CN" sz="28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  <p:sp>
            <p:nvSpPr>
              <p:cNvPr id="17418" name="Line 10"/>
              <p:cNvSpPr>
                <a:spLocks noChangeShapeType="1"/>
              </p:cNvSpPr>
              <p:nvPr/>
            </p:nvSpPr>
            <p:spPr bwMode="auto">
              <a:xfrm>
                <a:off x="2699" y="3622"/>
                <a:ext cx="726" cy="0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19" name="Rectangle 11"/>
              <p:cNvSpPr>
                <a:spLocks noChangeArrowheads="1"/>
              </p:cNvSpPr>
              <p:nvPr/>
            </p:nvSpPr>
            <p:spPr bwMode="auto">
              <a:xfrm>
                <a:off x="2707" y="3358"/>
                <a:ext cx="100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zh-CN" altLang="en-US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催化剂</a:t>
                </a:r>
              </a:p>
            </p:txBody>
          </p:sp>
        </p:grpSp>
        <p:sp>
          <p:nvSpPr>
            <p:cNvPr id="17420" name="Rectangle 12"/>
            <p:cNvSpPr>
              <a:spLocks noChangeArrowheads="1"/>
            </p:cNvSpPr>
            <p:nvPr/>
          </p:nvSpPr>
          <p:spPr bwMode="auto">
            <a:xfrm>
              <a:off x="2744" y="3113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dirty="0">
                  <a:latin typeface="Times New Roman" panose="02020603050405020304" pitchFamily="18" charset="0"/>
                </a:rPr>
                <a:t>△</a:t>
              </a:r>
            </a:p>
          </p:txBody>
        </p:sp>
      </p:grpSp>
      <p:pic>
        <p:nvPicPr>
          <p:cNvPr id="17421" name="Picture 13" descr="u=25708885,1080995251&amp;gp=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0"/>
            <a:ext cx="2771775" cy="193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3167062" cy="1143000"/>
          </a:xfrm>
        </p:spPr>
        <p:txBody>
          <a:bodyPr/>
          <a:lstStyle/>
          <a:p>
            <a:pPr algn="l"/>
            <a:r>
              <a:rPr lang="zh-CN" altLang="en-US" b="1">
                <a:ea typeface="隶书" panose="02010509060101010101" pitchFamily="49" charset="-122"/>
              </a:rPr>
              <a:t>三、淀粉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341438"/>
            <a:ext cx="5580063" cy="5492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存在：植物的种子或块根中</a:t>
            </a:r>
          </a:p>
        </p:txBody>
      </p:sp>
      <p:pic>
        <p:nvPicPr>
          <p:cNvPr id="19460" name="Picture 4" descr="tapi02l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490788"/>
            <a:ext cx="4392612" cy="3292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42875" y="6172200"/>
            <a:ext cx="889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如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大米约</a:t>
            </a: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</a:rPr>
              <a:t>80%;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小麦约</a:t>
            </a: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</a:rPr>
              <a:t>70%;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马铃薯约有</a:t>
            </a: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</a:rPr>
              <a:t>20</a:t>
            </a: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％</a:t>
            </a:r>
            <a:r>
              <a:rPr lang="zh-CN" altLang="en-US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</a:p>
        </p:txBody>
      </p:sp>
      <p:pic>
        <p:nvPicPr>
          <p:cNvPr id="19462" name="Picture 6" descr="zhz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20713"/>
            <a:ext cx="1384300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7" descr="zhz35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04813"/>
            <a:ext cx="1384300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堆土豆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4525" y="2997200"/>
            <a:ext cx="3240088" cy="2519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  <p:bldP spid="1946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430213" y="-26988"/>
            <a:ext cx="4608512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b="1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、淀粉的结构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68313" y="836613"/>
            <a:ext cx="8532812" cy="367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淀粉分子中含有几百到几千个</a:t>
            </a:r>
            <a:r>
              <a:rPr lang="zh-CN" altLang="en-US" sz="3600" b="1">
                <a:solidFill>
                  <a:srgbClr val="FF3300"/>
                </a:solidFill>
                <a:latin typeface="宋体" panose="02010600030101010101" pitchFamily="2" charset="-122"/>
              </a:rPr>
              <a:t>单糖</a:t>
            </a:r>
            <a:r>
              <a:rPr lang="zh-CN" altLang="en-US" sz="3600" b="1">
                <a:latin typeface="宋体" panose="02010600030101010101" pitchFamily="2" charset="-122"/>
              </a:rPr>
              <a:t>单元。即：几百到几千个</a:t>
            </a:r>
            <a:r>
              <a:rPr lang="zh-CN" altLang="en-US" sz="3600" b="1">
                <a:solidFill>
                  <a:srgbClr val="FF33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3600" b="1" baseline="-25000">
                <a:solidFill>
                  <a:srgbClr val="FF3300"/>
                </a:solidFill>
                <a:latin typeface="宋体" panose="02010600030101010101" pitchFamily="2" charset="-122"/>
              </a:rPr>
              <a:t>6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3600" b="1" baseline="-25000">
                <a:solidFill>
                  <a:srgbClr val="FF3300"/>
                </a:solidFill>
                <a:latin typeface="宋体" panose="02010600030101010101" pitchFamily="2" charset="-122"/>
              </a:rPr>
              <a:t>10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O</a:t>
            </a:r>
            <a:r>
              <a:rPr lang="en-US" altLang="zh-CN" sz="3600" b="1" baseline="-25000">
                <a:solidFill>
                  <a:srgbClr val="FF3300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3600" b="1">
                <a:solidFill>
                  <a:srgbClr val="FF3300"/>
                </a:solidFill>
                <a:latin typeface="宋体" panose="02010600030101010101" pitchFamily="2" charset="-122"/>
              </a:rPr>
              <a:t>）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相对分子质量从几万到几十万</a:t>
            </a: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属于天然有机高分子化合物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3716338"/>
            <a:ext cx="403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44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44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、淀粉的性质</a:t>
            </a:r>
            <a:r>
              <a:rPr lang="en-US" altLang="zh-CN" sz="44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4437063"/>
            <a:ext cx="5508625" cy="204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宋体" panose="02010600030101010101" pitchFamily="2" charset="-122"/>
              </a:rPr>
              <a:t>(1)</a:t>
            </a:r>
            <a:r>
              <a:rPr lang="zh-CN" altLang="en-US" sz="3200" b="1">
                <a:latin typeface="宋体" panose="02010600030101010101" pitchFamily="2" charset="-122"/>
              </a:rPr>
              <a:t>物理性质</a:t>
            </a:r>
            <a:r>
              <a:rPr lang="en-US" altLang="zh-CN" sz="3200" b="1">
                <a:latin typeface="宋体" panose="02010600030101010101" pitchFamily="2" charset="-122"/>
              </a:rPr>
              <a:t>:</a:t>
            </a:r>
            <a:r>
              <a:rPr lang="zh-CN" altLang="en-US" sz="3200" b="1">
                <a:latin typeface="宋体" panose="02010600030101010101" pitchFamily="2" charset="-122"/>
              </a:rPr>
              <a:t>白色、无气味、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宋体" panose="02010600030101010101" pitchFamily="2" charset="-122"/>
              </a:rPr>
              <a:t>无味道，不溶于冷水，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宋体" panose="02010600030101010101" pitchFamily="2" charset="-122"/>
              </a:rPr>
              <a:t>能部分溶于热水。</a:t>
            </a:r>
          </a:p>
        </p:txBody>
      </p:sp>
      <p:pic>
        <p:nvPicPr>
          <p:cNvPr id="20486" name="Picture 6" descr="NUEZI3B)8XO)AB[N`FATR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214813"/>
            <a:ext cx="3563937" cy="264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  <p:bldP spid="2048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7772400" cy="762000"/>
          </a:xfrm>
        </p:spPr>
        <p:txBody>
          <a:bodyPr/>
          <a:lstStyle/>
          <a:p>
            <a:pPr algn="l"/>
            <a:r>
              <a:rPr lang="en-US" altLang="zh-CN" b="1"/>
              <a:t>4</a:t>
            </a:r>
            <a:r>
              <a:rPr lang="zh-CN" altLang="en-US" b="1"/>
              <a:t>．淀粉的化学性质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5256213"/>
          </a:xfrm>
        </p:spPr>
        <p:txBody>
          <a:bodyPr/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3600" b="1" dirty="0"/>
              <a:t>　</a:t>
            </a:r>
            <a:r>
              <a:rPr lang="zh-CN" altLang="en-US" sz="3600" b="1" dirty="0">
                <a:latin typeface="宋体" panose="02010600030101010101" pitchFamily="2" charset="-122"/>
              </a:rPr>
              <a:t>①通常淀粉</a:t>
            </a:r>
            <a:r>
              <a:rPr lang="zh-CN" altLang="en-US" sz="3600" b="1" dirty="0">
                <a:solidFill>
                  <a:srgbClr val="FF3300"/>
                </a:solidFill>
                <a:latin typeface="方正水柱简体" pitchFamily="2" charset="-122"/>
                <a:ea typeface="方正水柱简体" pitchFamily="2" charset="-122"/>
              </a:rPr>
              <a:t>不</a:t>
            </a:r>
            <a:r>
              <a:rPr lang="zh-CN" altLang="en-US" sz="3600" b="1" dirty="0">
                <a:latin typeface="宋体" panose="02010600030101010101" pitchFamily="2" charset="-122"/>
              </a:rPr>
              <a:t>显还原性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　②</a:t>
            </a:r>
            <a:r>
              <a:rPr lang="zh-CN" altLang="en-US" sz="4000" b="1" dirty="0"/>
              <a:t>遇</a:t>
            </a:r>
            <a:r>
              <a:rPr lang="zh-CN" altLang="en-US" sz="4000" b="1" dirty="0">
                <a:solidFill>
                  <a:srgbClr val="FF3300"/>
                </a:solidFill>
              </a:rPr>
              <a:t>碘</a:t>
            </a:r>
            <a:r>
              <a:rPr lang="zh-CN" altLang="en-US" sz="4000" b="1" dirty="0"/>
              <a:t>变蓝色</a:t>
            </a:r>
            <a:endParaRPr lang="zh-CN" altLang="en-US" sz="40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　③淀粉在催化剂（如</a:t>
            </a:r>
            <a:r>
              <a:rPr lang="zh-CN" altLang="en-US" sz="3600" b="1" dirty="0">
                <a:solidFill>
                  <a:srgbClr val="FF3300"/>
                </a:solidFill>
                <a:latin typeface="方正水柱简体" pitchFamily="2" charset="-122"/>
                <a:ea typeface="方正水柱简体" pitchFamily="2" charset="-122"/>
              </a:rPr>
              <a:t>酸</a:t>
            </a:r>
            <a:r>
              <a:rPr lang="zh-CN" altLang="en-US" sz="3600" b="1" dirty="0">
                <a:latin typeface="宋体" panose="02010600030101010101" pitchFamily="2" charset="-122"/>
              </a:rPr>
              <a:t>）存在和加热下可以逐步水解，生成一系列比淀粉分子小的化合物，</a:t>
            </a:r>
            <a:r>
              <a:rPr lang="zh-CN" altLang="en-US" sz="3600" b="1" dirty="0">
                <a:solidFill>
                  <a:srgbClr val="FF3300"/>
                </a:solidFill>
                <a:latin typeface="方正水柱简体" pitchFamily="2" charset="-122"/>
                <a:ea typeface="方正水柱简体" pitchFamily="2" charset="-122"/>
              </a:rPr>
              <a:t>最终</a:t>
            </a:r>
            <a:r>
              <a:rPr lang="zh-CN" altLang="en-US" sz="3600" b="1" dirty="0">
                <a:latin typeface="宋体" panose="02010600030101010101" pitchFamily="2" charset="-122"/>
              </a:rPr>
              <a:t>生成还原性糖：葡萄糖。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zh-CN" altLang="en-US" sz="3600" b="1" dirty="0">
                <a:latin typeface="宋体" panose="02010600030101010101" pitchFamily="2" charset="-122"/>
              </a:rPr>
              <a:t>　　（</a:t>
            </a:r>
            <a:r>
              <a:rPr lang="en-US" altLang="zh-CN" sz="3600" b="1" dirty="0">
                <a:latin typeface="宋体" panose="02010600030101010101" pitchFamily="2" charset="-122"/>
              </a:rPr>
              <a:t>C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6</a:t>
            </a:r>
            <a:r>
              <a:rPr lang="en-US" altLang="zh-CN" sz="3600" b="1" dirty="0">
                <a:latin typeface="宋体" panose="02010600030101010101" pitchFamily="2" charset="-122"/>
              </a:rPr>
              <a:t>H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10</a:t>
            </a:r>
            <a:r>
              <a:rPr lang="en-US" altLang="zh-CN" sz="3600" b="1" dirty="0">
                <a:latin typeface="宋体" panose="02010600030101010101" pitchFamily="2" charset="-122"/>
              </a:rPr>
              <a:t>O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5</a:t>
            </a:r>
            <a:r>
              <a:rPr lang="en-US" altLang="zh-CN" sz="3600" b="1" dirty="0">
                <a:latin typeface="宋体" panose="02010600030101010101" pitchFamily="2" charset="-122"/>
              </a:rPr>
              <a:t>)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n </a:t>
            </a:r>
            <a:r>
              <a:rPr lang="en-US" altLang="zh-CN" sz="3600" b="1" dirty="0">
                <a:latin typeface="宋体" panose="02010600030101010101" pitchFamily="2" charset="-122"/>
              </a:rPr>
              <a:t>+ n H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2</a:t>
            </a:r>
            <a:r>
              <a:rPr lang="en-US" altLang="zh-CN" sz="3600" b="1" dirty="0">
                <a:latin typeface="宋体" panose="02010600030101010101" pitchFamily="2" charset="-122"/>
              </a:rPr>
              <a:t>O       n C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6</a:t>
            </a:r>
            <a:r>
              <a:rPr lang="en-US" altLang="zh-CN" sz="3600" b="1" dirty="0">
                <a:latin typeface="宋体" panose="02010600030101010101" pitchFamily="2" charset="-122"/>
              </a:rPr>
              <a:t>H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12</a:t>
            </a:r>
            <a:r>
              <a:rPr lang="en-US" altLang="zh-CN" sz="3600" b="1" dirty="0">
                <a:latin typeface="宋体" panose="02010600030101010101" pitchFamily="2" charset="-122"/>
              </a:rPr>
              <a:t>O</a:t>
            </a:r>
            <a:r>
              <a:rPr lang="en-US" altLang="zh-CN" sz="3600" b="1" baseline="-25000" dirty="0">
                <a:latin typeface="宋体" panose="02010600030101010101" pitchFamily="2" charset="-122"/>
              </a:rPr>
              <a:t>6</a:t>
            </a:r>
            <a:endParaRPr lang="en-US" altLang="zh-CN" sz="3600" b="1" dirty="0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FontTx/>
              <a:buNone/>
            </a:pPr>
            <a:r>
              <a:rPr lang="en-US" altLang="zh-CN" sz="3600" b="1" dirty="0">
                <a:latin typeface="宋体" panose="02010600030101010101" pitchFamily="2" charset="-122"/>
              </a:rPr>
              <a:t>    </a:t>
            </a:r>
            <a:r>
              <a:rPr lang="zh-CN" altLang="en-US" sz="3600" b="1" dirty="0">
                <a:latin typeface="宋体" panose="02010600030101010101" pitchFamily="2" charset="-122"/>
              </a:rPr>
              <a:t>　 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淀粉</a:t>
            </a:r>
            <a:r>
              <a:rPr lang="zh-CN" altLang="en-US" sz="3600" b="1" dirty="0">
                <a:latin typeface="宋体" panose="02010600030101010101" pitchFamily="2" charset="-122"/>
              </a:rPr>
              <a:t>　　　　　　　　  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葡萄糖</a:t>
            </a:r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5003800" y="4941888"/>
            <a:ext cx="1728788" cy="574675"/>
            <a:chOff x="3152" y="3113"/>
            <a:chExt cx="1089" cy="362"/>
          </a:xfrm>
        </p:grpSpPr>
        <p:sp>
          <p:nvSpPr>
            <p:cNvPr id="21509" name="Line 5"/>
            <p:cNvSpPr>
              <a:spLocks noChangeShapeType="1"/>
            </p:cNvSpPr>
            <p:nvPr/>
          </p:nvSpPr>
          <p:spPr bwMode="auto">
            <a:xfrm>
              <a:off x="3243" y="3475"/>
              <a:ext cx="63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0" name="Text Box 6"/>
            <p:cNvSpPr txBox="1">
              <a:spLocks noChangeArrowheads="1"/>
            </p:cNvSpPr>
            <p:nvPr/>
          </p:nvSpPr>
          <p:spPr bwMode="auto">
            <a:xfrm>
              <a:off x="3152" y="3113"/>
              <a:ext cx="10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/>
                <a:t>催化剂</a:t>
              </a:r>
            </a:p>
          </p:txBody>
        </p:sp>
      </p:grpSp>
    </p:spTree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WordArt 2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1258888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引申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50825" y="11255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itchFamily="49" charset="-122"/>
              </a:rPr>
              <a:t>淀粉水解</a:t>
            </a:r>
          </a:p>
        </p:txBody>
      </p:sp>
      <p:grpSp>
        <p:nvGrpSpPr>
          <p:cNvPr id="63492" name="Group 4"/>
          <p:cNvGrpSpPr>
            <a:grpSpLocks/>
          </p:cNvGrpSpPr>
          <p:nvPr/>
        </p:nvGrpSpPr>
        <p:grpSpPr bwMode="auto">
          <a:xfrm>
            <a:off x="187325" y="3573463"/>
            <a:ext cx="8956675" cy="3024187"/>
            <a:chOff x="189" y="1207"/>
            <a:chExt cx="5571" cy="1905"/>
          </a:xfrm>
        </p:grpSpPr>
        <p:grpSp>
          <p:nvGrpSpPr>
            <p:cNvPr id="63493" name="Group 5"/>
            <p:cNvGrpSpPr>
              <a:grpSpLocks/>
            </p:cNvGrpSpPr>
            <p:nvPr/>
          </p:nvGrpSpPr>
          <p:grpSpPr bwMode="auto">
            <a:xfrm>
              <a:off x="189" y="1207"/>
              <a:ext cx="5571" cy="1905"/>
              <a:chOff x="484" y="981"/>
              <a:chExt cx="5526" cy="1905"/>
            </a:xfrm>
          </p:grpSpPr>
          <p:sp>
            <p:nvSpPr>
              <p:cNvPr id="63494" name="Text Box 6"/>
              <p:cNvSpPr txBox="1">
                <a:spLocks noChangeArrowheads="1"/>
              </p:cNvSpPr>
              <p:nvPr/>
            </p:nvSpPr>
            <p:spPr bwMode="auto">
              <a:xfrm>
                <a:off x="484" y="1525"/>
                <a:ext cx="377" cy="9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淀粉水解</a:t>
                </a:r>
              </a:p>
            </p:txBody>
          </p:sp>
          <p:sp>
            <p:nvSpPr>
              <p:cNvPr id="63495" name="AutoShape 7"/>
              <p:cNvSpPr>
                <a:spLocks/>
              </p:cNvSpPr>
              <p:nvPr/>
            </p:nvSpPr>
            <p:spPr bwMode="auto">
              <a:xfrm>
                <a:off x="975" y="1253"/>
                <a:ext cx="91" cy="1633"/>
              </a:xfrm>
              <a:prstGeom prst="leftBrace">
                <a:avLst>
                  <a:gd name="adj1" fmla="val 149542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3496" name="Text Box 8"/>
              <p:cNvSpPr txBox="1">
                <a:spLocks noChangeArrowheads="1"/>
              </p:cNvSpPr>
              <p:nvPr/>
            </p:nvSpPr>
            <p:spPr bwMode="auto">
              <a:xfrm>
                <a:off x="1111" y="1207"/>
                <a:ext cx="1588" cy="5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未水解</a:t>
                </a:r>
                <a:r>
                  <a:rPr lang="zh-CN" altLang="en-US" sz="2800" b="1">
                    <a:ea typeface="楷体_GB2312" pitchFamily="49" charset="-122"/>
                    <a:sym typeface="Wingdings" panose="05000000000000000000" pitchFamily="2" charset="2"/>
                  </a:rPr>
                  <a:t>（淀粉）</a:t>
                </a:r>
                <a:endParaRPr lang="zh-CN" altLang="en-US" sz="2800" b="1">
                  <a:ea typeface="楷体_GB2312" pitchFamily="49" charset="-122"/>
                </a:endParaRPr>
              </a:p>
            </p:txBody>
          </p:sp>
          <p:sp>
            <p:nvSpPr>
              <p:cNvPr id="63497" name="Text Box 9"/>
              <p:cNvSpPr txBox="1">
                <a:spLocks noChangeArrowheads="1"/>
              </p:cNvSpPr>
              <p:nvPr/>
            </p:nvSpPr>
            <p:spPr bwMode="auto">
              <a:xfrm>
                <a:off x="1066" y="1888"/>
                <a:ext cx="4490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部分水解（淀粉、葡萄糖）</a:t>
                </a:r>
              </a:p>
            </p:txBody>
          </p:sp>
          <p:sp>
            <p:nvSpPr>
              <p:cNvPr id="63498" name="Text Box 10"/>
              <p:cNvSpPr txBox="1">
                <a:spLocks noChangeArrowheads="1"/>
              </p:cNvSpPr>
              <p:nvPr/>
            </p:nvSpPr>
            <p:spPr bwMode="auto">
              <a:xfrm>
                <a:off x="1066" y="2523"/>
                <a:ext cx="4490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全部水解（葡萄糖）</a:t>
                </a:r>
              </a:p>
            </p:txBody>
          </p:sp>
          <p:sp>
            <p:nvSpPr>
              <p:cNvPr id="63499" name="AutoShape 11"/>
              <p:cNvSpPr>
                <a:spLocks/>
              </p:cNvSpPr>
              <p:nvPr/>
            </p:nvSpPr>
            <p:spPr bwMode="auto">
              <a:xfrm>
                <a:off x="2744" y="1026"/>
                <a:ext cx="45" cy="725"/>
              </a:xfrm>
              <a:prstGeom prst="leftBrace">
                <a:avLst>
                  <a:gd name="adj1" fmla="val 134259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3500" name="Text Box 12"/>
              <p:cNvSpPr txBox="1">
                <a:spLocks noChangeArrowheads="1"/>
              </p:cNvSpPr>
              <p:nvPr/>
            </p:nvSpPr>
            <p:spPr bwMode="auto">
              <a:xfrm>
                <a:off x="2789" y="981"/>
                <a:ext cx="263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ea typeface="楷体_GB2312" pitchFamily="49" charset="-122"/>
                  </a:rPr>
                  <a:t>Ⅰ</a:t>
                </a:r>
                <a:r>
                  <a:rPr lang="zh-CN" altLang="en-US" sz="2800" b="1">
                    <a:ea typeface="楷体_GB2312" pitchFamily="49" charset="-122"/>
                  </a:rPr>
                  <a:t>、另取单质碘→变蓝</a:t>
                </a:r>
              </a:p>
            </p:txBody>
          </p:sp>
          <p:sp>
            <p:nvSpPr>
              <p:cNvPr id="63501" name="Text Box 13"/>
              <p:cNvSpPr txBox="1">
                <a:spLocks noChangeArrowheads="1"/>
              </p:cNvSpPr>
              <p:nvPr/>
            </p:nvSpPr>
            <p:spPr bwMode="auto">
              <a:xfrm>
                <a:off x="2835" y="1389"/>
                <a:ext cx="199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ea typeface="楷体_GB2312" pitchFamily="49" charset="-122"/>
                  </a:rPr>
                  <a:t>Ⅱ</a:t>
                </a:r>
                <a:r>
                  <a:rPr lang="zh-CN" altLang="en-US" sz="2800" b="1">
                    <a:ea typeface="楷体_GB2312" pitchFamily="49" charset="-122"/>
                  </a:rPr>
                  <a:t>、另取</a:t>
                </a:r>
                <a:r>
                  <a:rPr lang="en-US" altLang="zh-CN" sz="2800" b="1">
                    <a:ea typeface="楷体_GB2312" pitchFamily="49" charset="-122"/>
                  </a:rPr>
                  <a:t>NaOH→</a:t>
                </a:r>
              </a:p>
            </p:txBody>
          </p:sp>
          <p:sp>
            <p:nvSpPr>
              <p:cNvPr id="63502" name="AutoShape 14"/>
              <p:cNvSpPr>
                <a:spLocks/>
              </p:cNvSpPr>
              <p:nvPr/>
            </p:nvSpPr>
            <p:spPr bwMode="auto">
              <a:xfrm>
                <a:off x="4649" y="1298"/>
                <a:ext cx="45" cy="544"/>
              </a:xfrm>
              <a:prstGeom prst="leftBrace">
                <a:avLst>
                  <a:gd name="adj1" fmla="val 100741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3503" name="Text Box 15"/>
              <p:cNvSpPr txBox="1">
                <a:spLocks noChangeArrowheads="1"/>
              </p:cNvSpPr>
              <p:nvPr/>
            </p:nvSpPr>
            <p:spPr bwMode="auto">
              <a:xfrm>
                <a:off x="4740" y="1207"/>
                <a:ext cx="1020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银氨→无</a:t>
                </a:r>
              </a:p>
            </p:txBody>
          </p:sp>
          <p:sp>
            <p:nvSpPr>
              <p:cNvPr id="63504" name="Text Box 16"/>
              <p:cNvSpPr txBox="1">
                <a:spLocks noChangeArrowheads="1"/>
              </p:cNvSpPr>
              <p:nvPr/>
            </p:nvSpPr>
            <p:spPr bwMode="auto">
              <a:xfrm>
                <a:off x="4740" y="1570"/>
                <a:ext cx="1270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ea typeface="楷体_GB2312" pitchFamily="49" charset="-122"/>
                  </a:rPr>
                  <a:t>Cu(OH)</a:t>
                </a:r>
                <a:r>
                  <a:rPr lang="en-US" altLang="zh-CN" sz="2000" b="1" baseline="-25000">
                    <a:ea typeface="楷体_GB2312" pitchFamily="49" charset="-122"/>
                  </a:rPr>
                  <a:t>2</a:t>
                </a:r>
                <a:r>
                  <a:rPr lang="en-US" altLang="zh-CN" sz="2800" b="1">
                    <a:ea typeface="楷体_GB2312" pitchFamily="49" charset="-122"/>
                  </a:rPr>
                  <a:t>→</a:t>
                </a:r>
                <a:r>
                  <a:rPr lang="zh-CN" altLang="en-US" sz="2800" b="1">
                    <a:ea typeface="楷体_GB2312" pitchFamily="49" charset="-122"/>
                  </a:rPr>
                  <a:t>无</a:t>
                </a:r>
              </a:p>
            </p:txBody>
          </p:sp>
        </p:grpSp>
        <p:sp>
          <p:nvSpPr>
            <p:cNvPr id="63505" name="AutoShape 17"/>
            <p:cNvSpPr>
              <a:spLocks/>
            </p:cNvSpPr>
            <p:nvPr/>
          </p:nvSpPr>
          <p:spPr bwMode="auto">
            <a:xfrm>
              <a:off x="3606" y="2205"/>
              <a:ext cx="45" cy="771"/>
            </a:xfrm>
            <a:prstGeom prst="rightBrace">
              <a:avLst>
                <a:gd name="adj1" fmla="val 14277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506" name="Text Box 18"/>
            <p:cNvSpPr txBox="1">
              <a:spLocks noChangeArrowheads="1"/>
            </p:cNvSpPr>
            <p:nvPr/>
          </p:nvSpPr>
          <p:spPr bwMode="auto">
            <a:xfrm>
              <a:off x="3787" y="2432"/>
              <a:ext cx="63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ea typeface="楷体_GB2312" pitchFamily="49" charset="-122"/>
                </a:rPr>
                <a:t>同上</a:t>
              </a:r>
            </a:p>
          </p:txBody>
        </p:sp>
      </p:grpSp>
      <p:sp>
        <p:nvSpPr>
          <p:cNvPr id="63507" name="Rectangle 19"/>
          <p:cNvSpPr>
            <a:spLocks noChangeArrowheads="1"/>
          </p:cNvSpPr>
          <p:nvPr/>
        </p:nvSpPr>
        <p:spPr bwMode="auto">
          <a:xfrm>
            <a:off x="2195513" y="333375"/>
            <a:ext cx="64801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itchFamily="49" charset="-122"/>
              </a:rPr>
              <a:t>双糖和多糖可以在稀酸的催化下，最终水解为葡萄糖或果糖</a:t>
            </a:r>
          </a:p>
        </p:txBody>
      </p:sp>
      <p:grpSp>
        <p:nvGrpSpPr>
          <p:cNvPr id="63508" name="Group 20"/>
          <p:cNvGrpSpPr>
            <a:grpSpLocks/>
          </p:cNvGrpSpPr>
          <p:nvPr/>
        </p:nvGrpSpPr>
        <p:grpSpPr bwMode="auto">
          <a:xfrm>
            <a:off x="998611" y="1558806"/>
            <a:ext cx="6913562" cy="1168400"/>
            <a:chOff x="748" y="1026"/>
            <a:chExt cx="4355" cy="736"/>
          </a:xfrm>
        </p:grpSpPr>
        <p:sp>
          <p:nvSpPr>
            <p:cNvPr id="63509" name="Rectangle 21"/>
            <p:cNvSpPr>
              <a:spLocks noChangeArrowheads="1"/>
            </p:cNvSpPr>
            <p:nvPr/>
          </p:nvSpPr>
          <p:spPr bwMode="auto">
            <a:xfrm>
              <a:off x="748" y="1026"/>
              <a:ext cx="4355" cy="726"/>
            </a:xfrm>
            <a:prstGeom prst="rect">
              <a:avLst/>
            </a:prstGeom>
            <a:solidFill>
              <a:srgbClr val="00CCFF">
                <a:alpha val="3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3510" name="Group 22"/>
            <p:cNvGrpSpPr>
              <a:grpSpLocks/>
            </p:cNvGrpSpPr>
            <p:nvPr/>
          </p:nvGrpSpPr>
          <p:grpSpPr bwMode="auto">
            <a:xfrm>
              <a:off x="748" y="1026"/>
              <a:ext cx="4336" cy="736"/>
              <a:chOff x="793" y="935"/>
              <a:chExt cx="4336" cy="736"/>
            </a:xfrm>
          </p:grpSpPr>
          <p:sp>
            <p:nvSpPr>
              <p:cNvPr id="63511" name="Text Box 23"/>
              <p:cNvSpPr txBox="1">
                <a:spLocks noChangeArrowheads="1"/>
              </p:cNvSpPr>
              <p:nvPr/>
            </p:nvSpPr>
            <p:spPr bwMode="auto">
              <a:xfrm>
                <a:off x="3379" y="935"/>
                <a:ext cx="3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催</a:t>
                </a:r>
              </a:p>
            </p:txBody>
          </p:sp>
          <p:graphicFrame>
            <p:nvGraphicFramePr>
              <p:cNvPr id="63512" name="Object 24"/>
              <p:cNvGraphicFramePr>
                <a:graphicFrameLocks noChangeAspect="1"/>
              </p:cNvGraphicFramePr>
              <p:nvPr/>
            </p:nvGraphicFramePr>
            <p:xfrm>
              <a:off x="793" y="1026"/>
              <a:ext cx="4336" cy="41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3558" name="公式" r:id="rId3" imgW="2082600" imgH="203040" progId="Equation.3">
                      <p:embed/>
                    </p:oleObj>
                  </mc:Choice>
                  <mc:Fallback>
                    <p:oleObj name="公式" r:id="rId3" imgW="2082600" imgH="203040" progId="Equation.3">
                      <p:embed/>
                      <p:pic>
                        <p:nvPicPr>
                          <p:cNvPr id="0" name="Object 2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93" y="1026"/>
                            <a:ext cx="4336" cy="41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3513" name="Text Box 25"/>
              <p:cNvSpPr txBox="1">
                <a:spLocks noChangeArrowheads="1"/>
              </p:cNvSpPr>
              <p:nvPr/>
            </p:nvSpPr>
            <p:spPr bwMode="auto">
              <a:xfrm>
                <a:off x="3379" y="1207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ea typeface="楷体_GB2312" pitchFamily="49" charset="-122"/>
                  </a:rPr>
                  <a:t>△</a:t>
                </a:r>
              </a:p>
            </p:txBody>
          </p:sp>
          <p:sp>
            <p:nvSpPr>
              <p:cNvPr id="63514" name="Text Box 26"/>
              <p:cNvSpPr txBox="1">
                <a:spLocks noChangeArrowheads="1"/>
              </p:cNvSpPr>
              <p:nvPr/>
            </p:nvSpPr>
            <p:spPr bwMode="auto">
              <a:xfrm>
                <a:off x="4014" y="1344"/>
                <a:ext cx="90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葡萄糖</a:t>
                </a:r>
              </a:p>
            </p:txBody>
          </p:sp>
          <p:sp>
            <p:nvSpPr>
              <p:cNvPr id="63515" name="Text Box 27"/>
              <p:cNvSpPr txBox="1">
                <a:spLocks noChangeArrowheads="1"/>
              </p:cNvSpPr>
              <p:nvPr/>
            </p:nvSpPr>
            <p:spPr bwMode="auto">
              <a:xfrm>
                <a:off x="1202" y="1298"/>
                <a:ext cx="81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淀粉</a:t>
                </a:r>
              </a:p>
            </p:txBody>
          </p:sp>
        </p:grpSp>
      </p:grpSp>
      <p:sp>
        <p:nvSpPr>
          <p:cNvPr id="63516" name="Text Box 28"/>
          <p:cNvSpPr txBox="1">
            <a:spLocks noChangeArrowheads="1"/>
          </p:cNvSpPr>
          <p:nvPr/>
        </p:nvSpPr>
        <p:spPr bwMode="auto">
          <a:xfrm>
            <a:off x="395288" y="2924175"/>
            <a:ext cx="5184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itchFamily="49" charset="-122"/>
              </a:rPr>
              <a:t>如何检验淀粉水解的程度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3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507" grpId="0"/>
      <p:bldP spid="635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698500" y="3860800"/>
            <a:ext cx="8121650" cy="661988"/>
            <a:chOff x="254" y="2590"/>
            <a:chExt cx="5116" cy="417"/>
          </a:xfrm>
        </p:grpSpPr>
        <p:sp>
          <p:nvSpPr>
            <p:cNvPr id="22531" name="Rectangle 3"/>
            <p:cNvSpPr>
              <a:spLocks noChangeArrowheads="1"/>
            </p:cNvSpPr>
            <p:nvPr/>
          </p:nvSpPr>
          <p:spPr bwMode="auto">
            <a:xfrm>
              <a:off x="254" y="2623"/>
              <a:ext cx="63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latin typeface="Times New Roman" panose="02020603050405020304" pitchFamily="18" charset="0"/>
                </a:rPr>
                <a:t>淀粉</a:t>
              </a:r>
            </a:p>
          </p:txBody>
        </p:sp>
        <p:sp>
          <p:nvSpPr>
            <p:cNvPr id="22532" name="Rectangle 4"/>
            <p:cNvSpPr>
              <a:spLocks noChangeArrowheads="1"/>
            </p:cNvSpPr>
            <p:nvPr/>
          </p:nvSpPr>
          <p:spPr bwMode="auto">
            <a:xfrm>
              <a:off x="1494" y="2642"/>
              <a:ext cx="8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latin typeface="Times New Roman" panose="02020603050405020304" pitchFamily="18" charset="0"/>
                </a:rPr>
                <a:t>麦芽糖</a:t>
              </a:r>
            </a:p>
          </p:txBody>
        </p:sp>
        <p:sp>
          <p:nvSpPr>
            <p:cNvPr id="22533" name="Rectangle 5"/>
            <p:cNvSpPr>
              <a:spLocks noChangeArrowheads="1"/>
            </p:cNvSpPr>
            <p:nvPr/>
          </p:nvSpPr>
          <p:spPr bwMode="auto">
            <a:xfrm>
              <a:off x="3218" y="2614"/>
              <a:ext cx="8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latin typeface="Times New Roman" panose="02020603050405020304" pitchFamily="18" charset="0"/>
                </a:rPr>
                <a:t>葡萄糖</a:t>
              </a:r>
            </a:p>
          </p:txBody>
        </p:sp>
        <p:sp>
          <p:nvSpPr>
            <p:cNvPr id="22534" name="Rectangle 6"/>
            <p:cNvSpPr>
              <a:spLocks noChangeArrowheads="1"/>
            </p:cNvSpPr>
            <p:nvPr/>
          </p:nvSpPr>
          <p:spPr bwMode="auto">
            <a:xfrm>
              <a:off x="4740" y="2601"/>
              <a:ext cx="63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latin typeface="Times New Roman" panose="02020603050405020304" pitchFamily="18" charset="0"/>
                </a:rPr>
                <a:t>酒精</a:t>
              </a:r>
            </a:p>
          </p:txBody>
        </p:sp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875" y="2590"/>
              <a:ext cx="59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000" b="1">
                  <a:latin typeface="Times New Roman" panose="02020603050405020304" pitchFamily="18" charset="0"/>
                </a:rPr>
                <a:t>淀粉酶</a:t>
              </a:r>
            </a:p>
          </p:txBody>
        </p:sp>
        <p:sp>
          <p:nvSpPr>
            <p:cNvPr id="22536" name="Rectangle 8"/>
            <p:cNvSpPr>
              <a:spLocks noChangeArrowheads="1"/>
            </p:cNvSpPr>
            <p:nvPr/>
          </p:nvSpPr>
          <p:spPr bwMode="auto">
            <a:xfrm>
              <a:off x="2335" y="2614"/>
              <a:ext cx="80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latin typeface="Times New Roman" panose="02020603050405020304" pitchFamily="18" charset="0"/>
                </a:rPr>
                <a:t> </a:t>
              </a:r>
              <a:r>
                <a:rPr lang="zh-CN" altLang="en-US" sz="2000" b="1">
                  <a:latin typeface="Times New Roman" panose="02020603050405020304" pitchFamily="18" charset="0"/>
                </a:rPr>
                <a:t>麦芽糖酶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4059" y="2590"/>
              <a:ext cx="59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000" b="1">
                  <a:latin typeface="Times New Roman" panose="02020603050405020304" pitchFamily="18" charset="0"/>
                </a:rPr>
                <a:t>酒化酶</a:t>
              </a:r>
            </a:p>
          </p:txBody>
        </p:sp>
        <p:sp>
          <p:nvSpPr>
            <p:cNvPr id="22538" name="Line 10"/>
            <p:cNvSpPr>
              <a:spLocks noChangeShapeType="1"/>
            </p:cNvSpPr>
            <p:nvPr/>
          </p:nvSpPr>
          <p:spPr bwMode="auto">
            <a:xfrm>
              <a:off x="839" y="2840"/>
              <a:ext cx="72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9" name="Line 11"/>
            <p:cNvSpPr>
              <a:spLocks noChangeShapeType="1"/>
            </p:cNvSpPr>
            <p:nvPr/>
          </p:nvSpPr>
          <p:spPr bwMode="auto">
            <a:xfrm>
              <a:off x="2336" y="2840"/>
              <a:ext cx="95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0" name="Line 12"/>
            <p:cNvSpPr>
              <a:spLocks noChangeShapeType="1"/>
            </p:cNvSpPr>
            <p:nvPr/>
          </p:nvSpPr>
          <p:spPr bwMode="auto">
            <a:xfrm>
              <a:off x="4059" y="2840"/>
              <a:ext cx="72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41" name="Group 13"/>
          <p:cNvGrpSpPr>
            <a:grpSpLocks/>
          </p:cNvGrpSpPr>
          <p:nvPr/>
        </p:nvGrpSpPr>
        <p:grpSpPr bwMode="auto">
          <a:xfrm>
            <a:off x="1250950" y="4772025"/>
            <a:ext cx="6921500" cy="1263650"/>
            <a:chOff x="652" y="2870"/>
            <a:chExt cx="4360" cy="796"/>
          </a:xfrm>
        </p:grpSpPr>
        <p:sp>
          <p:nvSpPr>
            <p:cNvPr id="22542" name="Rectangle 14"/>
            <p:cNvSpPr>
              <a:spLocks noChangeArrowheads="1"/>
            </p:cNvSpPr>
            <p:nvPr/>
          </p:nvSpPr>
          <p:spPr bwMode="auto">
            <a:xfrm>
              <a:off x="652" y="2885"/>
              <a:ext cx="436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3600" b="1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3600" b="1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zh-CN" sz="3600" b="1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2C</a:t>
              </a:r>
              <a:r>
                <a:rPr lang="en-US" altLang="zh-CN" sz="3600" b="1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3600" b="1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r>
                <a:rPr lang="en-US" altLang="zh-CN" sz="36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OH + 2CO</a:t>
              </a:r>
              <a:r>
                <a:rPr lang="en-US" altLang="zh-CN" sz="3600" b="1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22543" name="Rectangle 15"/>
            <p:cNvSpPr>
              <a:spLocks noChangeArrowheads="1"/>
            </p:cNvSpPr>
            <p:nvPr/>
          </p:nvSpPr>
          <p:spPr bwMode="auto">
            <a:xfrm>
              <a:off x="1867" y="2870"/>
              <a:ext cx="69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latin typeface="Times New Roman" panose="02020603050405020304" pitchFamily="18" charset="0"/>
                </a:rPr>
                <a:t>酒化酶</a:t>
              </a:r>
            </a:p>
          </p:txBody>
        </p:sp>
        <p:sp>
          <p:nvSpPr>
            <p:cNvPr id="22544" name="Rectangle 16"/>
            <p:cNvSpPr>
              <a:spLocks noChangeArrowheads="1"/>
            </p:cNvSpPr>
            <p:nvPr/>
          </p:nvSpPr>
          <p:spPr bwMode="auto">
            <a:xfrm>
              <a:off x="714" y="3339"/>
              <a:ext cx="9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(</a:t>
              </a:r>
              <a:r>
                <a:rPr lang="zh-CN" altLang="en-US" sz="2800" b="1">
                  <a:latin typeface="Times New Roman" panose="02020603050405020304" pitchFamily="18" charset="0"/>
                </a:rPr>
                <a:t>葡萄糖</a:t>
              </a:r>
              <a:r>
                <a:rPr lang="en-US" altLang="zh-CN" sz="2800" b="1">
                  <a:latin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22545" name="Line 17"/>
            <p:cNvSpPr>
              <a:spLocks noChangeShapeType="1"/>
            </p:cNvSpPr>
            <p:nvPr/>
          </p:nvSpPr>
          <p:spPr bwMode="auto">
            <a:xfrm>
              <a:off x="1838" y="3144"/>
              <a:ext cx="8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250825" y="620713"/>
            <a:ext cx="43211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b="1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、淀粉的用途</a:t>
            </a:r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611188" y="1628775"/>
            <a:ext cx="82073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宋体" panose="02010600030101010101" pitchFamily="2" charset="-122"/>
              </a:rPr>
              <a:t>（</a:t>
            </a:r>
            <a:r>
              <a:rPr kumimoji="1" lang="en-US" altLang="zh-CN" sz="3200" b="1">
                <a:latin typeface="宋体" panose="02010600030101010101" pitchFamily="2" charset="-122"/>
              </a:rPr>
              <a:t>1</a:t>
            </a:r>
            <a:r>
              <a:rPr kumimoji="1" lang="zh-CN" altLang="en-US" sz="3200" b="1">
                <a:latin typeface="宋体" panose="02010600030101010101" pitchFamily="2" charset="-122"/>
              </a:rPr>
              <a:t>）淀粉是食物的重要成分，是人体的重要能源；</a:t>
            </a:r>
          </a:p>
          <a:p>
            <a:r>
              <a:rPr kumimoji="1" lang="zh-CN" altLang="en-US" sz="3200" b="1">
                <a:latin typeface="宋体" panose="02010600030101010101" pitchFamily="2" charset="-122"/>
              </a:rPr>
              <a:t>（</a:t>
            </a:r>
            <a:r>
              <a:rPr kumimoji="1" lang="en-US" altLang="zh-CN" sz="3200" b="1">
                <a:latin typeface="宋体" panose="02010600030101010101" pitchFamily="2" charset="-122"/>
              </a:rPr>
              <a:t>2</a:t>
            </a:r>
            <a:r>
              <a:rPr kumimoji="1" lang="zh-CN" altLang="en-US" sz="3200" b="1">
                <a:latin typeface="宋体" panose="02010600030101010101" pitchFamily="2" charset="-122"/>
              </a:rPr>
              <a:t>）可用于制葡萄糖和酒精等；</a:t>
            </a:r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1908175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400" b="1">
                <a:ea typeface="隶书" panose="02010509060101010101" pitchFamily="49" charset="-122"/>
              </a:rPr>
              <a:t>(</a:t>
            </a:r>
            <a:r>
              <a:rPr lang="zh-CN" altLang="en-US" sz="2400" b="1">
                <a:ea typeface="隶书" panose="02010509060101010101" pitchFamily="49" charset="-122"/>
              </a:rPr>
              <a:t>三</a:t>
            </a:r>
            <a:r>
              <a:rPr lang="en-US" altLang="zh-CN" sz="2400" b="1">
                <a:ea typeface="隶书" panose="02010509060101010101" pitchFamily="49" charset="-122"/>
              </a:rPr>
              <a:t>)  </a:t>
            </a:r>
            <a:r>
              <a:rPr lang="zh-CN" altLang="en-US" sz="2400" b="1">
                <a:ea typeface="隶书" panose="02010509060101010101" pitchFamily="49" charset="-122"/>
              </a:rPr>
              <a:t>纤维素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943100" y="0"/>
            <a:ext cx="72009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、存在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:</a:t>
            </a:r>
            <a:r>
              <a:rPr kumimoji="1" lang="zh-CN" altLang="en-US" sz="3600" b="1">
                <a:latin typeface="楷体_GB2312" pitchFamily="49" charset="-122"/>
                <a:ea typeface="楷体_GB2312" pitchFamily="49" charset="-122"/>
              </a:rPr>
              <a:t>纤维素存在于一切</a:t>
            </a:r>
            <a:r>
              <a:rPr kumimoji="1"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植物</a:t>
            </a:r>
            <a:r>
              <a:rPr kumimoji="1" lang="zh-CN" altLang="en-US" sz="3600" b="1">
                <a:latin typeface="楷体_GB2312" pitchFamily="49" charset="-122"/>
                <a:ea typeface="楷体_GB2312" pitchFamily="49" charset="-122"/>
              </a:rPr>
              <a:t>中。</a:t>
            </a:r>
          </a:p>
          <a:p>
            <a:pPr algn="ctr"/>
            <a:r>
              <a:rPr kumimoji="1" lang="zh-CN" altLang="en-US" sz="3600" b="1">
                <a:latin typeface="楷体_GB2312" pitchFamily="49" charset="-122"/>
                <a:ea typeface="楷体_GB2312" pitchFamily="49" charset="-122"/>
              </a:rPr>
              <a:t>是构成植物细胞壁的基础物质。</a:t>
            </a:r>
          </a:p>
        </p:txBody>
      </p:sp>
      <p:pic>
        <p:nvPicPr>
          <p:cNvPr id="23559" name="Picture 7" descr="G20~)~~K1KO4%92JM4}4Z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772400" cy="762000"/>
          </a:xfrm>
        </p:spPr>
        <p:txBody>
          <a:bodyPr/>
          <a:lstStyle/>
          <a:p>
            <a:pPr algn="l"/>
            <a:r>
              <a:rPr lang="en-US" altLang="zh-CN" b="1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b="1">
                <a:latin typeface="隶书" panose="02010509060101010101" pitchFamily="49" charset="-122"/>
                <a:ea typeface="隶书" panose="02010509060101010101" pitchFamily="49" charset="-122"/>
              </a:rPr>
              <a:t>、纤维素的结构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825750"/>
            <a:ext cx="8569325" cy="4032250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　①纤维素是一种复杂的多糖，分子中含有约几千个单糖单元；</a:t>
            </a:r>
          </a:p>
          <a:p>
            <a:pPr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　②相对分子质量约为几十万至百万；</a:t>
            </a:r>
            <a:endParaRPr lang="zh-CN" altLang="en-US" sz="3600" b="1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　③属于天然高分子化合物；</a:t>
            </a:r>
          </a:p>
          <a:p>
            <a:pPr>
              <a:buFontTx/>
              <a:buNone/>
            </a:pPr>
            <a:r>
              <a:rPr lang="zh-CN" altLang="en-US" sz="3600" b="1">
                <a:latin typeface="宋体" panose="02010600030101010101" pitchFamily="2" charset="-122"/>
              </a:rPr>
              <a:t>　④纤维素结构与淀粉不同，所以性质有差异。</a:t>
            </a:r>
          </a:p>
        </p:txBody>
      </p:sp>
      <p:pic>
        <p:nvPicPr>
          <p:cNvPr id="25604" name="Picture 4" descr="UBKWZ8`RUGON84%7XCQ()6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765175"/>
            <a:ext cx="4752975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79388" y="506413"/>
            <a:ext cx="47879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44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4400" b="1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、纤维素的性质</a:t>
            </a:r>
            <a:endParaRPr lang="zh-CN" altLang="en-US" b="1">
              <a:solidFill>
                <a:schemeClr val="tx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95288" y="2598738"/>
            <a:ext cx="87487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白色、无气味、无味道具有纤维状结构的物质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不溶于水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, 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也不溶于一般有机溶剂。</a:t>
            </a:r>
          </a:p>
        </p:txBody>
      </p:sp>
      <p:pic>
        <p:nvPicPr>
          <p:cNvPr id="26628" name="Picture 4" descr="棉花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0"/>
            <a:ext cx="36004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50825" y="1719263"/>
            <a:ext cx="3500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</a:rPr>
              <a:t> (1)</a:t>
            </a:r>
            <a:r>
              <a:rPr lang="zh-CN" altLang="en-US" sz="4000" b="1">
                <a:latin typeface="隶书" panose="02010509060101010101" pitchFamily="49" charset="-122"/>
                <a:ea typeface="隶书" panose="02010509060101010101" pitchFamily="49" charset="-122"/>
              </a:rPr>
              <a:t>物理性质</a:t>
            </a:r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23850" y="4260850"/>
            <a:ext cx="83883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</a:rPr>
              <a:t>（２）化学性质</a:t>
            </a:r>
          </a:p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Times New Roman" panose="02020603050405020304" pitchFamily="18" charset="0"/>
              </a:rPr>
              <a:t>　　</a:t>
            </a:r>
            <a:r>
              <a:rPr kumimoji="1" lang="en-US" altLang="zh-CN" sz="4000" b="1"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kumimoji="1" lang="zh-CN" altLang="en-US" sz="4000" b="1">
                <a:latin typeface="Times New Roman" panose="02020603050405020304" pitchFamily="18" charset="0"/>
                <a:ea typeface="楷体_GB2312" pitchFamily="49" charset="-122"/>
              </a:rPr>
              <a:t>可发生酯化反应、水解反应</a:t>
            </a: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  <p:bldP spid="266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84213" y="981075"/>
            <a:ext cx="44640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800" b="1">
                <a:solidFill>
                  <a:schemeClr val="tx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4800" b="1">
                <a:solidFill>
                  <a:schemeClr val="tx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、用　途：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60363" y="1989138"/>
            <a:ext cx="8748712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buFontTx/>
              <a:buAutoNum type="arabicParenBoth"/>
            </a:pPr>
            <a:r>
              <a:rPr lang="zh-CN" altLang="en-US" sz="3600" b="1">
                <a:latin typeface="宋体" panose="02010600030101010101" pitchFamily="2" charset="-122"/>
              </a:rPr>
              <a:t>棉麻纤维用于纺织工业</a:t>
            </a:r>
          </a:p>
          <a:p>
            <a:pPr>
              <a:lnSpc>
                <a:spcPct val="140000"/>
              </a:lnSpc>
              <a:buFontTx/>
              <a:buAutoNum type="arabicParenBoth" startAt="2"/>
            </a:pPr>
            <a:r>
              <a:rPr lang="zh-CN" altLang="en-US" sz="3600" b="1">
                <a:latin typeface="宋体" panose="02010600030101010101" pitchFamily="2" charset="-122"/>
              </a:rPr>
              <a:t>木材、稻草、麦秸用于造纸业</a:t>
            </a:r>
          </a:p>
          <a:p>
            <a:pPr>
              <a:lnSpc>
                <a:spcPct val="140000"/>
              </a:lnSpc>
              <a:buFontTx/>
              <a:buAutoNum type="arabicParenBoth" startAt="3"/>
            </a:pPr>
            <a:r>
              <a:rPr lang="zh-CN" altLang="en-US" sz="3600" b="1">
                <a:latin typeface="宋体" panose="02010600030101010101" pitchFamily="2" charset="-122"/>
              </a:rPr>
              <a:t>加工成人造纤维（如人造丝、人造棉、电影胶片的片基、无烟火药、油漆）</a:t>
            </a:r>
          </a:p>
          <a:p>
            <a:pPr>
              <a:lnSpc>
                <a:spcPct val="140000"/>
              </a:lnSpc>
            </a:pPr>
            <a:r>
              <a:rPr lang="en-US" altLang="zh-CN" sz="3600" b="1">
                <a:latin typeface="宋体" panose="02010600030101010101" pitchFamily="2" charset="-122"/>
              </a:rPr>
              <a:t>(4)</a:t>
            </a:r>
            <a:r>
              <a:rPr lang="zh-CN" altLang="en-US" sz="3600" b="1">
                <a:latin typeface="宋体" panose="02010600030101010101" pitchFamily="2" charset="-122"/>
              </a:rPr>
              <a:t>食物中的纤维素有助于消化</a:t>
            </a: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445496"/>
              </p:ext>
            </p:extLst>
          </p:nvPr>
        </p:nvGraphicFramePr>
        <p:xfrm>
          <a:off x="90793" y="-3"/>
          <a:ext cx="9053206" cy="68420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7627"/>
                <a:gridCol w="605506"/>
                <a:gridCol w="807342"/>
                <a:gridCol w="3279280"/>
                <a:gridCol w="1887998"/>
                <a:gridCol w="943999"/>
                <a:gridCol w="1201454"/>
              </a:tblGrid>
              <a:tr h="893306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分类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名称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可否水解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水解方程式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还原性糖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天然高分子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遇碘水变蓝</a:t>
                      </a:r>
                      <a:endParaRPr lang="zh-CN" altLang="en-US" sz="1800" dirty="0"/>
                    </a:p>
                  </a:txBody>
                  <a:tcPr/>
                </a:tc>
              </a:tr>
              <a:tr h="1073873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单糖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葡萄糖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>
                          <a:hlinkClick r:id="rId2" action="ppaction://hlinkfile"/>
                        </a:rPr>
                        <a:t>银镜反应</a:t>
                      </a:r>
                      <a:r>
                        <a:rPr lang="zh-CN" altLang="en-US" sz="1800" dirty="0" smtClean="0"/>
                        <a:t>、</a:t>
                      </a:r>
                      <a:r>
                        <a:rPr lang="zh-CN" altLang="en-US" sz="1800" dirty="0" smtClean="0">
                          <a:hlinkClick r:id="rId3" action="ppaction://hlinkfile"/>
                        </a:rPr>
                        <a:t>新制氢氧化铜悬浊液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74807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果糖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76149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二糖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蔗糖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1073873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麦芽糖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76149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多糖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淀粉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(C</a:t>
                      </a:r>
                      <a:r>
                        <a:rPr lang="en-US" altLang="zh-CN" baseline="-25000" dirty="0" smtClean="0"/>
                        <a:t>6</a:t>
                      </a:r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10</a:t>
                      </a:r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5</a:t>
                      </a:r>
                      <a:r>
                        <a:rPr lang="en-US" altLang="zh-CN" dirty="0" smtClean="0"/>
                        <a:t>)</a:t>
                      </a:r>
                      <a:r>
                        <a:rPr lang="en-US" altLang="zh-CN" dirty="0" err="1" smtClean="0"/>
                        <a:t>n+n</a:t>
                      </a:r>
                      <a:r>
                        <a:rPr lang="en-US" altLang="zh-CN" dirty="0" smtClean="0"/>
                        <a:t>(H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O)</a:t>
                      </a:r>
                      <a:r>
                        <a:rPr lang="en-US" altLang="zh-CN" baseline="0" dirty="0" smtClean="0"/>
                        <a:t>       nC</a:t>
                      </a:r>
                      <a:r>
                        <a:rPr lang="en-US" altLang="zh-CN" baseline="-25000" dirty="0" smtClean="0"/>
                        <a:t>6</a:t>
                      </a:r>
                      <a:r>
                        <a:rPr lang="en-US" altLang="zh-CN" baseline="0" dirty="0" smtClean="0"/>
                        <a:t>H</a:t>
                      </a:r>
                      <a:r>
                        <a:rPr lang="en-US" altLang="zh-CN" baseline="-25000" dirty="0" smtClean="0"/>
                        <a:t>12</a:t>
                      </a:r>
                      <a:r>
                        <a:rPr lang="en-US" altLang="zh-CN" baseline="0" dirty="0" smtClean="0"/>
                        <a:t>O</a:t>
                      </a:r>
                      <a:r>
                        <a:rPr lang="en-US" altLang="zh-CN" baseline="-25000" dirty="0" smtClean="0"/>
                        <a:t>6</a:t>
                      </a:r>
                      <a:endParaRPr lang="zh-CN" alt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1073873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纤维素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(C</a:t>
                      </a:r>
                      <a:r>
                        <a:rPr lang="en-US" altLang="zh-CN" baseline="-25000" dirty="0" smtClean="0"/>
                        <a:t>6</a:t>
                      </a:r>
                      <a:r>
                        <a:rPr lang="en-US" altLang="zh-CN" dirty="0" smtClean="0"/>
                        <a:t>H</a:t>
                      </a:r>
                      <a:r>
                        <a:rPr lang="en-US" altLang="zh-CN" baseline="-25000" dirty="0" smtClean="0"/>
                        <a:t>10</a:t>
                      </a:r>
                      <a:r>
                        <a:rPr lang="en-US" altLang="zh-CN" dirty="0" smtClean="0"/>
                        <a:t>O</a:t>
                      </a:r>
                      <a:r>
                        <a:rPr lang="en-US" altLang="zh-CN" baseline="-25000" dirty="0" smtClean="0"/>
                        <a:t>5</a:t>
                      </a:r>
                      <a:r>
                        <a:rPr lang="en-US" altLang="zh-CN" dirty="0" smtClean="0"/>
                        <a:t>)</a:t>
                      </a:r>
                      <a:r>
                        <a:rPr lang="en-US" altLang="zh-CN" dirty="0" err="1" smtClean="0"/>
                        <a:t>n+n</a:t>
                      </a:r>
                      <a:r>
                        <a:rPr lang="en-US" altLang="zh-CN" dirty="0" smtClean="0"/>
                        <a:t>(H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O)</a:t>
                      </a:r>
                      <a:r>
                        <a:rPr lang="en-US" altLang="zh-CN" baseline="0" dirty="0" smtClean="0"/>
                        <a:t> </a:t>
                      </a:r>
                    </a:p>
                    <a:p>
                      <a:r>
                        <a:rPr lang="en-US" altLang="zh-CN" baseline="0" dirty="0" smtClean="0"/>
                        <a:t>nC</a:t>
                      </a:r>
                      <a:r>
                        <a:rPr lang="en-US" altLang="zh-CN" baseline="-25000" dirty="0" smtClean="0"/>
                        <a:t>6</a:t>
                      </a:r>
                      <a:r>
                        <a:rPr lang="en-US" altLang="zh-CN" baseline="0" dirty="0" smtClean="0"/>
                        <a:t>H</a:t>
                      </a:r>
                      <a:r>
                        <a:rPr lang="en-US" altLang="zh-CN" baseline="-25000" dirty="0" smtClean="0"/>
                        <a:t>12</a:t>
                      </a:r>
                      <a:r>
                        <a:rPr lang="en-US" altLang="zh-CN" baseline="0" dirty="0" smtClean="0"/>
                        <a:t>O</a:t>
                      </a:r>
                      <a:r>
                        <a:rPr lang="en-US" altLang="zh-CN" baseline="-25000" dirty="0" smtClean="0"/>
                        <a:t>6</a:t>
                      </a:r>
                      <a:endParaRPr lang="zh-CN" altLang="en-US" baseline="-25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笑脸 2">
            <a:hlinkClick r:id="rId4" action="ppaction://hlinkfile"/>
          </p:cNvPr>
          <p:cNvSpPr/>
          <p:nvPr/>
        </p:nvSpPr>
        <p:spPr>
          <a:xfrm>
            <a:off x="1021933" y="2807537"/>
            <a:ext cx="812035" cy="82996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笑脸 3"/>
          <p:cNvSpPr/>
          <p:nvPr/>
        </p:nvSpPr>
        <p:spPr>
          <a:xfrm>
            <a:off x="1060912" y="3782862"/>
            <a:ext cx="644686" cy="83582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笑脸 4">
            <a:hlinkClick r:id="rId5" action="ppaction://hlinkfile"/>
          </p:cNvPr>
          <p:cNvSpPr/>
          <p:nvPr/>
        </p:nvSpPr>
        <p:spPr>
          <a:xfrm>
            <a:off x="1098425" y="4856811"/>
            <a:ext cx="694915" cy="720557"/>
          </a:xfrm>
          <a:prstGeom prst="smileyFac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笑脸 5"/>
          <p:cNvSpPr/>
          <p:nvPr/>
        </p:nvSpPr>
        <p:spPr>
          <a:xfrm>
            <a:off x="1049198" y="5870994"/>
            <a:ext cx="710948" cy="683355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996511" y="3176028"/>
            <a:ext cx="4411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葡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18999" y="3186239"/>
            <a:ext cx="4411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果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62681" y="4205249"/>
            <a:ext cx="4411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葡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07376" y="5179931"/>
            <a:ext cx="4411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葡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17084" y="6113809"/>
            <a:ext cx="4411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葡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13" name="Group 10"/>
          <p:cNvGrpSpPr>
            <a:grpSpLocks/>
          </p:cNvGrpSpPr>
          <p:nvPr/>
        </p:nvGrpSpPr>
        <p:grpSpPr bwMode="auto">
          <a:xfrm>
            <a:off x="1859390" y="2877471"/>
            <a:ext cx="7228137" cy="811285"/>
            <a:chOff x="-228" y="2911"/>
            <a:chExt cx="8415" cy="1537"/>
          </a:xfrm>
        </p:grpSpPr>
        <p:grpSp>
          <p:nvGrpSpPr>
            <p:cNvPr id="14" name="Group 11"/>
            <p:cNvGrpSpPr>
              <a:grpSpLocks/>
            </p:cNvGrpSpPr>
            <p:nvPr/>
          </p:nvGrpSpPr>
          <p:grpSpPr bwMode="auto">
            <a:xfrm>
              <a:off x="-228" y="2911"/>
              <a:ext cx="8415" cy="1480"/>
              <a:chOff x="-228" y="2956"/>
              <a:chExt cx="8415" cy="1480"/>
            </a:xfrm>
          </p:grpSpPr>
          <p:sp>
            <p:nvSpPr>
              <p:cNvPr id="16" name="AutoShape 12"/>
              <p:cNvSpPr>
                <a:spLocks noChangeAspect="1" noChangeArrowheads="1"/>
              </p:cNvSpPr>
              <p:nvPr/>
            </p:nvSpPr>
            <p:spPr bwMode="auto">
              <a:xfrm>
                <a:off x="895" y="4232"/>
                <a:ext cx="480" cy="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 sz="2000"/>
              </a:p>
            </p:txBody>
          </p:sp>
          <p:sp>
            <p:nvSpPr>
              <p:cNvPr id="17" name="Rectangle 13"/>
              <p:cNvSpPr>
                <a:spLocks noChangeArrowheads="1"/>
              </p:cNvSpPr>
              <p:nvPr/>
            </p:nvSpPr>
            <p:spPr bwMode="auto">
              <a:xfrm>
                <a:off x="2960" y="2956"/>
                <a:ext cx="5227" cy="134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anchor="ctr">
                <a:spAutoFit/>
              </a:bodyPr>
              <a:lstStyle/>
              <a:p>
                <a:r>
                  <a:rPr lang="en-US" altLang="zh-CN" sz="2000" b="1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000" b="1" baseline="-30000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000" b="1" baseline="-30000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="1" baseline="-30000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20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葡萄糖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)  + 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000" b="1" baseline="-30000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000" b="1" baseline="-30000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2000" b="1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="1" baseline="-30000" dirty="0" smtClean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en-US" sz="20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果糖</a:t>
                </a:r>
                <a:r>
                  <a:rPr lang="en-US" altLang="zh-CN" sz="2000" b="1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)</a:t>
                </a:r>
              </a:p>
              <a:p>
                <a:endParaRPr lang="en-US" altLang="zh-CN" sz="2000" b="1" dirty="0">
                  <a:latin typeface="Times New Roman" panose="02020603050405020304" pitchFamily="18" charset="0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Rectangle 14"/>
              <p:cNvSpPr>
                <a:spLocks noChangeArrowheads="1"/>
              </p:cNvSpPr>
              <p:nvPr/>
            </p:nvSpPr>
            <p:spPr bwMode="auto">
              <a:xfrm>
                <a:off x="2069" y="3100"/>
                <a:ext cx="1116" cy="7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催化剂</a:t>
                </a:r>
              </a:p>
            </p:txBody>
          </p:sp>
          <p:sp>
            <p:nvSpPr>
              <p:cNvPr id="19" name="Rectangle 15"/>
              <p:cNvSpPr>
                <a:spLocks noChangeArrowheads="1"/>
              </p:cNvSpPr>
              <p:nvPr/>
            </p:nvSpPr>
            <p:spPr bwMode="auto">
              <a:xfrm>
                <a:off x="-228" y="3061"/>
                <a:ext cx="2358" cy="7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0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12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H</a:t>
                </a:r>
                <a:r>
                  <a:rPr lang="en-US" altLang="zh-CN" sz="20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22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O</a:t>
                </a:r>
                <a:r>
                  <a:rPr lang="en-US" altLang="zh-CN" sz="20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11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 + H</a:t>
                </a:r>
                <a:r>
                  <a:rPr lang="en-US" altLang="zh-CN" sz="20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2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O</a:t>
                </a:r>
              </a:p>
            </p:txBody>
          </p:sp>
          <p:sp>
            <p:nvSpPr>
              <p:cNvPr id="20" name="Rectangle 16"/>
              <p:cNvSpPr>
                <a:spLocks noChangeArrowheads="1"/>
              </p:cNvSpPr>
              <p:nvPr/>
            </p:nvSpPr>
            <p:spPr bwMode="auto">
              <a:xfrm>
                <a:off x="-11" y="3678"/>
                <a:ext cx="1014" cy="7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(</a:t>
                </a:r>
                <a:r>
                  <a:rPr lang="zh-CN" altLang="en-US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蔗糖</a:t>
                </a:r>
                <a:r>
                  <a:rPr lang="en-US" altLang="zh-CN" sz="20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</a:p>
            </p:txBody>
          </p:sp>
          <p:sp>
            <p:nvSpPr>
              <p:cNvPr id="21" name="Line 17"/>
              <p:cNvSpPr>
                <a:spLocks noChangeShapeType="1"/>
              </p:cNvSpPr>
              <p:nvPr/>
            </p:nvSpPr>
            <p:spPr bwMode="auto">
              <a:xfrm flipV="1">
                <a:off x="2189" y="3678"/>
                <a:ext cx="771" cy="0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/>
              </a:p>
            </p:txBody>
          </p:sp>
        </p:grp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2309" y="3690"/>
              <a:ext cx="515" cy="7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000" b="1" dirty="0">
                  <a:latin typeface="Times New Roman" panose="02020603050405020304" pitchFamily="18" charset="0"/>
                </a:rPr>
                <a:t>△</a:t>
              </a: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793340" y="3865577"/>
            <a:ext cx="3736975" cy="828675"/>
            <a:chOff x="249" y="2875"/>
            <a:chExt cx="2354" cy="522"/>
          </a:xfrm>
        </p:grpSpPr>
        <p:grpSp>
          <p:nvGrpSpPr>
            <p:cNvPr id="23" name="Group 8"/>
            <p:cNvGrpSpPr>
              <a:grpSpLocks/>
            </p:cNvGrpSpPr>
            <p:nvPr/>
          </p:nvGrpSpPr>
          <p:grpSpPr bwMode="auto">
            <a:xfrm>
              <a:off x="249" y="2875"/>
              <a:ext cx="2354" cy="522"/>
              <a:chOff x="385" y="3393"/>
              <a:chExt cx="2354" cy="522"/>
            </a:xfrm>
          </p:grpSpPr>
          <p:sp>
            <p:nvSpPr>
              <p:cNvPr id="25" name="Rectangle 9"/>
              <p:cNvSpPr>
                <a:spLocks noChangeArrowheads="1"/>
              </p:cNvSpPr>
              <p:nvPr/>
            </p:nvSpPr>
            <p:spPr bwMode="auto">
              <a:xfrm>
                <a:off x="385" y="3543"/>
                <a:ext cx="2354" cy="3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anchor="ctr">
                <a:spAutoFit/>
              </a:bodyPr>
              <a:lstStyle/>
              <a:p>
                <a:pPr>
                  <a:lnSpc>
                    <a:spcPct val="60000"/>
                  </a:lnSpc>
                </a:pP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22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H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           2 C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altLang="zh-CN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eaLnBrk="0" hangingPunct="0">
                  <a:lnSpc>
                    <a:spcPct val="60000"/>
                  </a:lnSpc>
                </a:pP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eaLnBrk="0" hangingPunct="0">
                  <a:lnSpc>
                    <a:spcPct val="60000"/>
                  </a:lnSpc>
                </a:pP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(</a:t>
                </a:r>
                <a:r>
                  <a:rPr lang="zh-CN" alt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麦芽糖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                      </a:t>
                </a:r>
                <a:r>
                  <a:rPr lang="en-US" altLang="zh-CN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葡萄糖</a:t>
                </a:r>
                <a:r>
                  <a:rPr lang="en-US" altLang="zh-CN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  <p:sp>
            <p:nvSpPr>
              <p:cNvPr id="26" name="Line 10"/>
              <p:cNvSpPr>
                <a:spLocks noChangeShapeType="1"/>
              </p:cNvSpPr>
              <p:nvPr/>
            </p:nvSpPr>
            <p:spPr bwMode="auto">
              <a:xfrm flipV="1">
                <a:off x="1519" y="3637"/>
                <a:ext cx="313" cy="1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Rectangle 11"/>
              <p:cNvSpPr>
                <a:spLocks noChangeArrowheads="1"/>
              </p:cNvSpPr>
              <p:nvPr/>
            </p:nvSpPr>
            <p:spPr bwMode="auto">
              <a:xfrm>
                <a:off x="1433" y="3393"/>
                <a:ext cx="1001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zh-CN" alt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催化剂</a:t>
                </a:r>
              </a:p>
            </p:txBody>
          </p:sp>
        </p:grpSp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1408" y="3119"/>
              <a:ext cx="262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latin typeface="Times New Roman" panose="02020603050405020304" pitchFamily="18" charset="0"/>
                </a:rPr>
                <a:t>△</a:t>
              </a: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1341" y="4841063"/>
            <a:ext cx="628744" cy="538923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6718" y="5795913"/>
            <a:ext cx="741757" cy="635792"/>
          </a:xfrm>
          <a:prstGeom prst="rect">
            <a:avLst/>
          </a:prstGeom>
        </p:spPr>
      </p:pic>
      <p:sp>
        <p:nvSpPr>
          <p:cNvPr id="30" name="笑脸 29"/>
          <p:cNvSpPr/>
          <p:nvPr/>
        </p:nvSpPr>
        <p:spPr>
          <a:xfrm>
            <a:off x="7283826" y="5051771"/>
            <a:ext cx="279971" cy="33376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1" name="笑脸 30"/>
          <p:cNvSpPr/>
          <p:nvPr/>
        </p:nvSpPr>
        <p:spPr>
          <a:xfrm>
            <a:off x="5373553" y="3720600"/>
            <a:ext cx="279971" cy="33376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2" name="笑脸 31"/>
          <p:cNvSpPr/>
          <p:nvPr/>
        </p:nvSpPr>
        <p:spPr>
          <a:xfrm>
            <a:off x="5373553" y="2204864"/>
            <a:ext cx="279971" cy="33376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3" name="笑脸 32"/>
          <p:cNvSpPr/>
          <p:nvPr/>
        </p:nvSpPr>
        <p:spPr>
          <a:xfrm>
            <a:off x="5373554" y="1556792"/>
            <a:ext cx="279971" cy="33376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4" name="笑脸 33"/>
          <p:cNvSpPr/>
          <p:nvPr/>
        </p:nvSpPr>
        <p:spPr>
          <a:xfrm>
            <a:off x="7269798" y="6049481"/>
            <a:ext cx="279971" cy="33376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5" name="笑脸 34">
            <a:hlinkClick r:id="rId7" action="ppaction://hlinkfile"/>
          </p:cNvPr>
          <p:cNvSpPr/>
          <p:nvPr/>
        </p:nvSpPr>
        <p:spPr>
          <a:xfrm>
            <a:off x="8100392" y="4876814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556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2338388" y="232182"/>
            <a:ext cx="34559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a typeface="楷体_GB2312" pitchFamily="49" charset="-122"/>
              </a:rPr>
              <a:t>实验</a:t>
            </a:r>
            <a:r>
              <a:rPr lang="en-US" altLang="zh-CN" sz="2800" b="1" dirty="0" smtClean="0">
                <a:ea typeface="楷体_GB2312" pitchFamily="49" charset="-122"/>
              </a:rPr>
              <a:t>3-6    </a:t>
            </a:r>
            <a:r>
              <a:rPr lang="zh-CN" altLang="en-US" sz="2800" b="1" dirty="0" smtClean="0">
                <a:ea typeface="楷体_GB2312" pitchFamily="49" charset="-122"/>
              </a:rPr>
              <a:t>蔗糖</a:t>
            </a:r>
            <a:r>
              <a:rPr lang="zh-CN" altLang="en-US" sz="2800" b="1" dirty="0">
                <a:ea typeface="楷体_GB2312" pitchFamily="49" charset="-122"/>
              </a:rPr>
              <a:t>水解：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41312" y="1246491"/>
            <a:ext cx="8388350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3"/>
              </a:buBlip>
            </a:pPr>
            <a:r>
              <a:rPr lang="en-US" altLang="zh-CN" sz="3200" b="1" dirty="0">
                <a:ea typeface="楷体_GB2312" pitchFamily="49" charset="-122"/>
              </a:rPr>
              <a:t> </a:t>
            </a:r>
            <a:r>
              <a:rPr lang="zh-CN" altLang="en-US" sz="3200" b="1" dirty="0" smtClean="0">
                <a:ea typeface="楷体_GB2312" pitchFamily="49" charset="-122"/>
              </a:rPr>
              <a:t>步骤</a:t>
            </a:r>
            <a:r>
              <a:rPr lang="zh-CN" altLang="en-US" sz="2800" b="1" dirty="0" smtClean="0"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 b="1" dirty="0" smtClean="0">
                <a:ea typeface="楷体_GB2312" pitchFamily="49" charset="-122"/>
                <a:sym typeface="Wingdings" panose="05000000000000000000" pitchFamily="2" charset="2"/>
              </a:rPr>
              <a:t>1)</a:t>
            </a:r>
            <a:r>
              <a:rPr lang="zh-CN" altLang="en-US" sz="2800" b="1" dirty="0" smtClean="0">
                <a:ea typeface="楷体_GB2312" pitchFamily="49" charset="-122"/>
              </a:rPr>
              <a:t>取</a:t>
            </a:r>
            <a:r>
              <a:rPr lang="zh-CN" altLang="en-US" sz="2800" b="1" dirty="0">
                <a:ea typeface="楷体_GB2312" pitchFamily="49" charset="-122"/>
              </a:rPr>
              <a:t>１</a:t>
            </a:r>
            <a:r>
              <a:rPr lang="en-US" altLang="zh-CN" sz="2800" b="1" dirty="0">
                <a:ea typeface="楷体_GB2312" pitchFamily="49" charset="-122"/>
              </a:rPr>
              <a:t>mL </a:t>
            </a:r>
            <a:r>
              <a:rPr lang="en-US" altLang="zh-CN" sz="2800" b="1" dirty="0" smtClean="0">
                <a:ea typeface="楷体_GB2312" pitchFamily="49" charset="-122"/>
              </a:rPr>
              <a:t>20</a:t>
            </a:r>
            <a:r>
              <a:rPr lang="en-US" altLang="zh-CN" sz="2800" b="1" dirty="0">
                <a:ea typeface="楷体_GB2312" pitchFamily="49" charset="-122"/>
              </a:rPr>
              <a:t>%</a:t>
            </a:r>
            <a:r>
              <a:rPr lang="zh-CN" altLang="en-US" sz="2800" b="1" dirty="0">
                <a:ea typeface="楷体_GB2312" pitchFamily="49" charset="-122"/>
              </a:rPr>
              <a:t>的蔗糖溶液，加入３－５滴稀硫酸，（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催化剂</a:t>
            </a:r>
            <a:r>
              <a:rPr lang="zh-CN" altLang="en-US" sz="2800" b="1" dirty="0">
                <a:ea typeface="楷体_GB2312" pitchFamily="49" charset="-122"/>
              </a:rPr>
              <a:t>）水浴加热５</a:t>
            </a:r>
            <a:r>
              <a:rPr lang="en-US" altLang="zh-CN" sz="2800" b="1" dirty="0">
                <a:ea typeface="楷体_GB2312" pitchFamily="49" charset="-122"/>
              </a:rPr>
              <a:t>min</a:t>
            </a:r>
            <a:r>
              <a:rPr lang="zh-CN" altLang="en-US" sz="2800" b="1" dirty="0" smtClean="0">
                <a:ea typeface="楷体_GB2312" pitchFamily="49" charset="-122"/>
              </a:rPr>
              <a:t>．</a:t>
            </a:r>
            <a:endParaRPr lang="en-US" altLang="zh-CN" sz="2800" b="1" dirty="0" smtClean="0">
              <a:ea typeface="楷体_GB2312" pitchFamily="49" charset="-122"/>
            </a:endParaRPr>
          </a:p>
          <a:p>
            <a:pPr>
              <a:spcBef>
                <a:spcPct val="50000"/>
              </a:spcBef>
              <a:buFontTx/>
              <a:buBlip>
                <a:blip r:embed="rId3"/>
              </a:buBlip>
            </a:pPr>
            <a:r>
              <a:rPr lang="en-US" altLang="zh-CN" sz="2800" b="1" dirty="0" smtClean="0">
                <a:solidFill>
                  <a:schemeClr val="accent2"/>
                </a:solidFill>
                <a:ea typeface="楷体_GB2312" pitchFamily="49" charset="-122"/>
              </a:rPr>
              <a:t>(2</a:t>
            </a:r>
            <a:r>
              <a:rPr lang="zh-CN" altLang="en-US" sz="2800" b="1" dirty="0" smtClean="0">
                <a:solidFill>
                  <a:schemeClr val="accent2"/>
                </a:solidFill>
                <a:ea typeface="楷体_GB2312" pitchFamily="49" charset="-122"/>
              </a:rPr>
              <a:t>）加氢</a:t>
            </a: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氧化钠溶液调溶液</a:t>
            </a:r>
            <a:r>
              <a:rPr lang="en-US" altLang="zh-CN" sz="2800" b="1" dirty="0">
                <a:solidFill>
                  <a:schemeClr val="accent2"/>
                </a:solidFill>
                <a:ea typeface="楷体_GB2312" pitchFamily="49" charset="-122"/>
              </a:rPr>
              <a:t>pH</a:t>
            </a: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至碱性</a:t>
            </a:r>
            <a:r>
              <a:rPr lang="zh-CN" altLang="en-US" sz="2800" b="1" dirty="0">
                <a:ea typeface="楷体_GB2312" pitchFamily="49" charset="-122"/>
              </a:rPr>
              <a:t>，</a:t>
            </a:r>
            <a:r>
              <a:rPr lang="en-US" altLang="zh-CN" sz="2800" b="1" dirty="0">
                <a:ea typeface="楷体_GB2312" pitchFamily="49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实验成败的关键</a:t>
            </a:r>
            <a:r>
              <a:rPr lang="en-US" altLang="zh-CN" sz="2800" b="1" dirty="0">
                <a:ea typeface="楷体_GB2312" pitchFamily="49" charset="-122"/>
              </a:rPr>
              <a:t>)</a:t>
            </a:r>
            <a:r>
              <a:rPr lang="zh-CN" altLang="en-US" sz="2800" b="1" dirty="0">
                <a:ea typeface="楷体_GB2312" pitchFamily="49" charset="-122"/>
              </a:rPr>
              <a:t>再加入少量新制备的</a:t>
            </a:r>
            <a:r>
              <a:rPr lang="en-US" altLang="zh-CN" sz="2800" b="1" dirty="0">
                <a:ea typeface="楷体_GB2312" pitchFamily="49" charset="-122"/>
              </a:rPr>
              <a:t>Cu(OH)</a:t>
            </a:r>
            <a:r>
              <a:rPr lang="en-US" altLang="zh-CN" sz="2800" b="1" baseline="-25000" dirty="0">
                <a:ea typeface="楷体_GB2312" pitchFamily="49" charset="-122"/>
              </a:rPr>
              <a:t>2</a:t>
            </a:r>
            <a:r>
              <a:rPr lang="zh-CN" altLang="en-US" sz="2800" b="1" dirty="0">
                <a:ea typeface="楷体_GB2312" pitchFamily="49" charset="-122"/>
              </a:rPr>
              <a:t>，加热。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468313" y="3573463"/>
            <a:ext cx="43195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4"/>
              </a:buBlip>
            </a:pPr>
            <a:r>
              <a:rPr lang="en-US" altLang="zh-CN" sz="2800" b="1" dirty="0">
                <a:ea typeface="楷体_GB2312" pitchFamily="49" charset="-122"/>
              </a:rPr>
              <a:t> </a:t>
            </a:r>
            <a:r>
              <a:rPr lang="zh-CN" altLang="en-US" sz="3200" b="1" dirty="0">
                <a:ea typeface="楷体_GB2312" pitchFamily="49" charset="-122"/>
              </a:rPr>
              <a:t>现象</a:t>
            </a:r>
            <a:r>
              <a:rPr lang="zh-CN" altLang="en-US" sz="2800" b="1" dirty="0">
                <a:ea typeface="楷体_GB2312" pitchFamily="49" charset="-122"/>
              </a:rPr>
              <a:t>：生成 </a:t>
            </a:r>
            <a:r>
              <a:rPr lang="zh-CN" altLang="en-US" sz="2800" b="1" dirty="0">
                <a:solidFill>
                  <a:schemeClr val="accent2"/>
                </a:solidFill>
                <a:ea typeface="楷体_GB2312" pitchFamily="49" charset="-122"/>
              </a:rPr>
              <a:t>砖红色沉淀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468313" y="4292600"/>
            <a:ext cx="6191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5"/>
              </a:buBlip>
            </a:pPr>
            <a:r>
              <a:rPr lang="en-US" altLang="zh-CN" sz="3200" b="1">
                <a:ea typeface="楷体_GB2312" pitchFamily="49" charset="-122"/>
              </a:rPr>
              <a:t> </a:t>
            </a:r>
            <a:r>
              <a:rPr lang="zh-CN" altLang="en-US" sz="3200" b="1">
                <a:ea typeface="楷体_GB2312" pitchFamily="49" charset="-122"/>
              </a:rPr>
              <a:t>结论</a:t>
            </a:r>
            <a:r>
              <a:rPr lang="zh-CN" altLang="en-US" sz="2800" b="1">
                <a:ea typeface="楷体_GB2312" pitchFamily="49" charset="-122"/>
              </a:rPr>
              <a:t>：蔗糖水解时，有葡萄糖生成</a:t>
            </a:r>
          </a:p>
        </p:txBody>
      </p:sp>
      <p:grpSp>
        <p:nvGrpSpPr>
          <p:cNvPr id="62471" name="Group 7"/>
          <p:cNvGrpSpPr>
            <a:grpSpLocks/>
          </p:cNvGrpSpPr>
          <p:nvPr/>
        </p:nvGrpSpPr>
        <p:grpSpPr bwMode="auto">
          <a:xfrm>
            <a:off x="250825" y="5084763"/>
            <a:ext cx="8569325" cy="1223962"/>
            <a:chOff x="158" y="3067"/>
            <a:chExt cx="5398" cy="771"/>
          </a:xfrm>
        </p:grpSpPr>
        <p:sp>
          <p:nvSpPr>
            <p:cNvPr id="62472" name="Rectangle 8"/>
            <p:cNvSpPr>
              <a:spLocks noChangeArrowheads="1"/>
            </p:cNvSpPr>
            <p:nvPr/>
          </p:nvSpPr>
          <p:spPr bwMode="auto">
            <a:xfrm>
              <a:off x="158" y="3067"/>
              <a:ext cx="5398" cy="771"/>
            </a:xfrm>
            <a:prstGeom prst="rect">
              <a:avLst/>
            </a:prstGeom>
            <a:solidFill>
              <a:srgbClr val="6666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2473" name="Group 9"/>
            <p:cNvGrpSpPr>
              <a:grpSpLocks/>
            </p:cNvGrpSpPr>
            <p:nvPr/>
          </p:nvGrpSpPr>
          <p:grpSpPr bwMode="auto">
            <a:xfrm>
              <a:off x="204" y="3067"/>
              <a:ext cx="5261" cy="735"/>
              <a:chOff x="204" y="3067"/>
              <a:chExt cx="5261" cy="735"/>
            </a:xfrm>
          </p:grpSpPr>
          <p:sp>
            <p:nvSpPr>
              <p:cNvPr id="62474" name="Text Box 10"/>
              <p:cNvSpPr txBox="1">
                <a:spLocks noChangeArrowheads="1"/>
              </p:cNvSpPr>
              <p:nvPr/>
            </p:nvSpPr>
            <p:spPr bwMode="auto">
              <a:xfrm>
                <a:off x="2472" y="3067"/>
                <a:ext cx="3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催</a:t>
                </a:r>
              </a:p>
            </p:txBody>
          </p:sp>
          <p:grpSp>
            <p:nvGrpSpPr>
              <p:cNvPr id="62475" name="Group 11"/>
              <p:cNvGrpSpPr>
                <a:grpSpLocks/>
              </p:cNvGrpSpPr>
              <p:nvPr/>
            </p:nvGrpSpPr>
            <p:grpSpPr bwMode="auto">
              <a:xfrm>
                <a:off x="204" y="3203"/>
                <a:ext cx="5261" cy="599"/>
                <a:chOff x="204" y="3158"/>
                <a:chExt cx="5261" cy="599"/>
              </a:xfrm>
            </p:grpSpPr>
            <p:graphicFrame>
              <p:nvGraphicFramePr>
                <p:cNvPr id="62476" name="Object 12"/>
                <p:cNvGraphicFramePr>
                  <a:graphicFrameLocks noChangeAspect="1"/>
                </p:cNvGraphicFramePr>
                <p:nvPr/>
              </p:nvGraphicFramePr>
              <p:xfrm>
                <a:off x="204" y="3158"/>
                <a:ext cx="5261" cy="36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64547" name="公式" r:id="rId6" imgW="2527200" imgH="177480" progId="Equation.3">
                        <p:embed/>
                      </p:oleObj>
                    </mc:Choice>
                    <mc:Fallback>
                      <p:oleObj name="公式" r:id="rId6" imgW="2527200" imgH="17748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7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04" y="3158"/>
                              <a:ext cx="5261" cy="36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rgbClr val="808080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62477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2472" y="3294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>
                      <a:ea typeface="楷体_GB2312" pitchFamily="49" charset="-122"/>
                    </a:rPr>
                    <a:t>△</a:t>
                  </a:r>
                </a:p>
              </p:txBody>
            </p:sp>
            <p:sp>
              <p:nvSpPr>
                <p:cNvPr id="6247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521" y="3430"/>
                  <a:ext cx="952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ea typeface="楷体_GB2312" pitchFamily="49" charset="-122"/>
                    </a:rPr>
                    <a:t>蔗糖</a:t>
                  </a:r>
                </a:p>
              </p:txBody>
            </p:sp>
            <p:sp>
              <p:nvSpPr>
                <p:cNvPr id="6247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061" y="3430"/>
                  <a:ext cx="90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ea typeface="楷体_GB2312" pitchFamily="49" charset="-122"/>
                    </a:rPr>
                    <a:t>葡萄糖</a:t>
                  </a:r>
                </a:p>
              </p:txBody>
            </p:sp>
            <p:sp>
              <p:nvSpPr>
                <p:cNvPr id="6248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558" y="3430"/>
                  <a:ext cx="816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ea typeface="楷体_GB2312" pitchFamily="49" charset="-122"/>
                    </a:rPr>
                    <a:t>果糖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63754576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6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  <p:bldP spid="62469" grpId="1"/>
      <p:bldP spid="6247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4828" y="946826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a typeface="楷体_GB2312" pitchFamily="49" charset="-122"/>
              </a:rPr>
              <a:t>淀粉水解</a:t>
            </a:r>
          </a:p>
        </p:txBody>
      </p:sp>
      <p:sp>
        <p:nvSpPr>
          <p:cNvPr id="63507" name="Rectangle 19"/>
          <p:cNvSpPr>
            <a:spLocks noChangeArrowheads="1"/>
          </p:cNvSpPr>
          <p:nvPr/>
        </p:nvSpPr>
        <p:spPr bwMode="auto">
          <a:xfrm>
            <a:off x="1715989" y="74494"/>
            <a:ext cx="64801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a typeface="楷体_GB2312" pitchFamily="49" charset="-122"/>
              </a:rPr>
              <a:t>二糖</a:t>
            </a:r>
            <a:r>
              <a:rPr lang="zh-CN" altLang="en-US" sz="2800" b="1" dirty="0">
                <a:ea typeface="楷体_GB2312" pitchFamily="49" charset="-122"/>
              </a:rPr>
              <a:t>和多糖可以在</a:t>
            </a:r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稀酸</a:t>
            </a:r>
            <a:r>
              <a:rPr lang="zh-CN" altLang="en-US" sz="2800" b="1" dirty="0">
                <a:ea typeface="楷体_GB2312" pitchFamily="49" charset="-122"/>
              </a:rPr>
              <a:t>的催化下，最终水解为葡萄糖或</a:t>
            </a:r>
            <a:r>
              <a:rPr lang="zh-CN" altLang="en-US" sz="2800" b="1" dirty="0" smtClean="0">
                <a:ea typeface="楷体_GB2312" pitchFamily="49" charset="-122"/>
              </a:rPr>
              <a:t>果糖</a:t>
            </a:r>
            <a:endParaRPr lang="zh-CN" altLang="en-US" sz="2800" b="1" dirty="0">
              <a:ea typeface="楷体_GB2312" pitchFamily="49" charset="-122"/>
            </a:endParaRPr>
          </a:p>
        </p:txBody>
      </p:sp>
      <p:grpSp>
        <p:nvGrpSpPr>
          <p:cNvPr id="63508" name="Group 20"/>
          <p:cNvGrpSpPr>
            <a:grpSpLocks/>
          </p:cNvGrpSpPr>
          <p:nvPr/>
        </p:nvGrpSpPr>
        <p:grpSpPr bwMode="auto">
          <a:xfrm>
            <a:off x="802539" y="1474788"/>
            <a:ext cx="7936255" cy="1168400"/>
            <a:chOff x="748" y="1026"/>
            <a:chExt cx="4355" cy="736"/>
          </a:xfrm>
        </p:grpSpPr>
        <p:sp>
          <p:nvSpPr>
            <p:cNvPr id="63509" name="Rectangle 21"/>
            <p:cNvSpPr>
              <a:spLocks noChangeArrowheads="1"/>
            </p:cNvSpPr>
            <p:nvPr/>
          </p:nvSpPr>
          <p:spPr bwMode="auto">
            <a:xfrm>
              <a:off x="748" y="1026"/>
              <a:ext cx="4355" cy="726"/>
            </a:xfrm>
            <a:prstGeom prst="rect">
              <a:avLst/>
            </a:prstGeom>
            <a:solidFill>
              <a:srgbClr val="00CCFF">
                <a:alpha val="3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3510" name="Group 22"/>
            <p:cNvGrpSpPr>
              <a:grpSpLocks/>
            </p:cNvGrpSpPr>
            <p:nvPr/>
          </p:nvGrpSpPr>
          <p:grpSpPr bwMode="auto">
            <a:xfrm>
              <a:off x="748" y="1026"/>
              <a:ext cx="4336" cy="736"/>
              <a:chOff x="793" y="935"/>
              <a:chExt cx="4336" cy="736"/>
            </a:xfrm>
          </p:grpSpPr>
          <p:sp>
            <p:nvSpPr>
              <p:cNvPr id="63511" name="Text Box 23"/>
              <p:cNvSpPr txBox="1">
                <a:spLocks noChangeArrowheads="1"/>
              </p:cNvSpPr>
              <p:nvPr/>
            </p:nvSpPr>
            <p:spPr bwMode="auto">
              <a:xfrm>
                <a:off x="3379" y="935"/>
                <a:ext cx="3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催</a:t>
                </a:r>
              </a:p>
            </p:txBody>
          </p:sp>
          <p:graphicFrame>
            <p:nvGraphicFramePr>
              <p:cNvPr id="63512" name="Object 24"/>
              <p:cNvGraphicFramePr>
                <a:graphicFrameLocks noChangeAspect="1"/>
              </p:cNvGraphicFramePr>
              <p:nvPr/>
            </p:nvGraphicFramePr>
            <p:xfrm>
              <a:off x="793" y="1026"/>
              <a:ext cx="4336" cy="41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5573" name="公式" r:id="rId3" imgW="2082600" imgH="203040" progId="Equation.3">
                      <p:embed/>
                    </p:oleObj>
                  </mc:Choice>
                  <mc:Fallback>
                    <p:oleObj name="公式" r:id="rId3" imgW="2082600" imgH="20304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93" y="1026"/>
                            <a:ext cx="4336" cy="41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3513" name="Text Box 25"/>
              <p:cNvSpPr txBox="1">
                <a:spLocks noChangeArrowheads="1"/>
              </p:cNvSpPr>
              <p:nvPr/>
            </p:nvSpPr>
            <p:spPr bwMode="auto">
              <a:xfrm>
                <a:off x="3379" y="1207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ea typeface="楷体_GB2312" pitchFamily="49" charset="-122"/>
                  </a:rPr>
                  <a:t>△</a:t>
                </a:r>
              </a:p>
            </p:txBody>
          </p:sp>
          <p:sp>
            <p:nvSpPr>
              <p:cNvPr id="63514" name="Text Box 26"/>
              <p:cNvSpPr txBox="1">
                <a:spLocks noChangeArrowheads="1"/>
              </p:cNvSpPr>
              <p:nvPr/>
            </p:nvSpPr>
            <p:spPr bwMode="auto">
              <a:xfrm>
                <a:off x="4014" y="1344"/>
                <a:ext cx="90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葡萄糖</a:t>
                </a:r>
              </a:p>
            </p:txBody>
          </p:sp>
          <p:sp>
            <p:nvSpPr>
              <p:cNvPr id="63515" name="Text Box 27"/>
              <p:cNvSpPr txBox="1">
                <a:spLocks noChangeArrowheads="1"/>
              </p:cNvSpPr>
              <p:nvPr/>
            </p:nvSpPr>
            <p:spPr bwMode="auto">
              <a:xfrm>
                <a:off x="1202" y="1298"/>
                <a:ext cx="81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楷体_GB2312" pitchFamily="49" charset="-122"/>
                  </a:rPr>
                  <a:t>淀粉</a:t>
                </a:r>
              </a:p>
            </p:txBody>
          </p:sp>
        </p:grpSp>
      </p:grpSp>
      <p:sp>
        <p:nvSpPr>
          <p:cNvPr id="63516" name="Text Box 28"/>
          <p:cNvSpPr txBox="1">
            <a:spLocks noChangeArrowheads="1"/>
          </p:cNvSpPr>
          <p:nvPr/>
        </p:nvSpPr>
        <p:spPr bwMode="auto">
          <a:xfrm>
            <a:off x="14828" y="2763270"/>
            <a:ext cx="5184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a typeface="楷体_GB2312" pitchFamily="49" charset="-122"/>
              </a:rPr>
              <a:t>如何检验淀粉水解的程度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485109"/>
              </p:ext>
            </p:extLst>
          </p:nvPr>
        </p:nvGraphicFramePr>
        <p:xfrm>
          <a:off x="14828" y="3573016"/>
          <a:ext cx="8723968" cy="30243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12956"/>
                <a:gridCol w="1800200"/>
                <a:gridCol w="2376264"/>
                <a:gridCol w="1934548"/>
              </a:tblGrid>
              <a:tr h="756084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碘单质（变蓝）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新制氢氧化铜悬浊液</a:t>
                      </a:r>
                      <a:endParaRPr lang="en-US" altLang="zh-CN" dirty="0" smtClean="0"/>
                    </a:p>
                    <a:p>
                      <a:r>
                        <a:rPr lang="zh-CN" altLang="en-US" dirty="0" smtClean="0"/>
                        <a:t>（蓝</a:t>
                      </a:r>
                      <a:r>
                        <a:rPr lang="en-US" altLang="zh-CN" dirty="0" smtClean="0"/>
                        <a:t>-</a:t>
                      </a:r>
                      <a:r>
                        <a:rPr lang="zh-CN" altLang="en-US" dirty="0" smtClean="0"/>
                        <a:t>砖红色）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银氨溶液</a:t>
                      </a:r>
                      <a:endParaRPr lang="en-US" altLang="zh-CN" dirty="0" smtClean="0"/>
                    </a:p>
                    <a:p>
                      <a:r>
                        <a:rPr lang="en-US" altLang="zh-CN" dirty="0" smtClean="0"/>
                        <a:t>(</a:t>
                      </a:r>
                      <a:r>
                        <a:rPr lang="zh-CN" altLang="en-US" dirty="0" smtClean="0"/>
                        <a:t>出现银镜）</a:t>
                      </a:r>
                      <a:endParaRPr lang="zh-CN" altLang="en-US" dirty="0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r>
                        <a:rPr lang="zh-CN" altLang="en-US" sz="2800" b="1" dirty="0" smtClean="0"/>
                        <a:t>完全没有水解</a:t>
                      </a:r>
                      <a:endParaRPr lang="zh-CN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r>
                        <a:rPr lang="zh-CN" altLang="en-US" sz="2800" b="1" dirty="0" smtClean="0"/>
                        <a:t>部分水解</a:t>
                      </a:r>
                      <a:endParaRPr lang="zh-CN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56084">
                <a:tc>
                  <a:txBody>
                    <a:bodyPr/>
                    <a:lstStyle/>
                    <a:p>
                      <a:r>
                        <a:rPr lang="zh-CN" altLang="en-US" sz="2800" b="1" dirty="0" smtClean="0"/>
                        <a:t>完全水解</a:t>
                      </a:r>
                      <a:endParaRPr lang="zh-CN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" name="笑脸 29"/>
          <p:cNvSpPr/>
          <p:nvPr/>
        </p:nvSpPr>
        <p:spPr>
          <a:xfrm>
            <a:off x="7102653" y="5935848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1" name="笑脸 30"/>
          <p:cNvSpPr/>
          <p:nvPr/>
        </p:nvSpPr>
        <p:spPr>
          <a:xfrm>
            <a:off x="4827753" y="5879601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2" name="笑脸 31"/>
          <p:cNvSpPr/>
          <p:nvPr/>
        </p:nvSpPr>
        <p:spPr>
          <a:xfrm>
            <a:off x="7102653" y="5147535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3" name="笑脸 32"/>
          <p:cNvSpPr/>
          <p:nvPr/>
        </p:nvSpPr>
        <p:spPr>
          <a:xfrm>
            <a:off x="4803559" y="5078946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4" name="笑脸 33"/>
          <p:cNvSpPr/>
          <p:nvPr/>
        </p:nvSpPr>
        <p:spPr>
          <a:xfrm>
            <a:off x="2773363" y="5146229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5" name="笑脸 34"/>
          <p:cNvSpPr/>
          <p:nvPr/>
        </p:nvSpPr>
        <p:spPr>
          <a:xfrm>
            <a:off x="2843808" y="4290633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16868" y="4740392"/>
            <a:ext cx="59824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淀粉</a:t>
            </a:r>
            <a:endParaRPr lang="zh-CN" altLang="en-US" sz="1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94328" y="5552475"/>
            <a:ext cx="141577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淀粉、葡萄糖</a:t>
            </a:r>
            <a:endParaRPr lang="zh-CN" altLang="en-US" sz="1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399699" y="6273757"/>
            <a:ext cx="80502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葡萄糖</a:t>
            </a:r>
            <a:endParaRPr lang="zh-CN" altLang="en-US" sz="1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364991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3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7" grpId="0"/>
      <p:bldP spid="63516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" grpId="0"/>
      <p:bldP spid="37" grpId="0"/>
      <p:bldP spid="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974725" y="782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794125" y="1163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641725" y="8588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689725" y="10112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pic>
        <p:nvPicPr>
          <p:cNvPr id="29702" name="Picture 6" descr="植物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07"/>
          <a:stretch>
            <a:fillRect/>
          </a:stretch>
        </p:blipFill>
        <p:spPr bwMode="auto">
          <a:xfrm>
            <a:off x="3924300" y="260350"/>
            <a:ext cx="5472113" cy="324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6613525" y="37544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pic>
        <p:nvPicPr>
          <p:cNvPr id="29704" name="Picture 8" descr="奶、蛋和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3960813" cy="315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7680325" y="6116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4724400" y="5791200"/>
            <a:ext cx="1066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植物油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6324600" y="5791200"/>
            <a:ext cx="1219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动物脂肪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4067175" y="3860800"/>
            <a:ext cx="5076825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第四节</a:t>
            </a:r>
          </a:p>
          <a:p>
            <a:r>
              <a:rPr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基本营养物质</a:t>
            </a:r>
          </a:p>
          <a:p>
            <a:r>
              <a:rPr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（第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课时）</a:t>
            </a:r>
          </a:p>
        </p:txBody>
      </p:sp>
      <p:pic>
        <p:nvPicPr>
          <p:cNvPr id="29709" name="Picture 13" descr="pic2110_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08"/>
          <a:stretch>
            <a:fillRect/>
          </a:stretch>
        </p:blipFill>
        <p:spPr bwMode="auto">
          <a:xfrm>
            <a:off x="0" y="188913"/>
            <a:ext cx="3924300" cy="337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g2237048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535488" cy="455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you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90625"/>
            <a:ext cx="4392613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718050" y="4854575"/>
            <a:ext cx="41751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油  （ 植物油脂   液态 ）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79388" y="4781550"/>
            <a:ext cx="431958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 b="1">
                <a:solidFill>
                  <a:srgbClr val="0000CC"/>
                </a:solidFill>
                <a:latin typeface="Times New Roman" panose="02020603050405020304" pitchFamily="18" charset="0"/>
              </a:rPr>
              <a:t>脂肪（动物油脂   固态）</a:t>
            </a:r>
          </a:p>
        </p:txBody>
      </p:sp>
      <p:sp>
        <p:nvSpPr>
          <p:cNvPr id="34822" name="AutoShape 6"/>
          <p:cNvSpPr>
            <a:spLocks noChangeArrowheads="1"/>
          </p:cNvSpPr>
          <p:nvPr/>
        </p:nvSpPr>
        <p:spPr bwMode="auto">
          <a:xfrm>
            <a:off x="34925" y="44450"/>
            <a:ext cx="4465638" cy="1081088"/>
          </a:xfrm>
          <a:prstGeom prst="flowChartPunchedTap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对</a:t>
            </a:r>
            <a:r>
              <a:rPr lang="zh-CN" altLang="en-US" sz="2800" b="1">
                <a:solidFill>
                  <a:srgbClr val="FF0066"/>
                </a:solidFill>
                <a:ea typeface="华文中宋" panose="02010600040101010101" pitchFamily="2" charset="-122"/>
              </a:rPr>
              <a:t>油脂</a:t>
            </a:r>
            <a:r>
              <a:rPr kumimoji="1"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的组成与结构的认识</a:t>
            </a:r>
          </a:p>
        </p:txBody>
      </p:sp>
      <p:sp>
        <p:nvSpPr>
          <p:cNvPr id="34823" name="Rectangle 7"/>
          <p:cNvSpPr>
            <a:spLocks noRot="1" noChangeArrowheads="1"/>
          </p:cNvSpPr>
          <p:nvPr/>
        </p:nvSpPr>
        <p:spPr bwMode="auto">
          <a:xfrm>
            <a:off x="36513" y="6110288"/>
            <a:ext cx="9144000" cy="63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zh-CN" altLang="en-US" b="1">
                <a:solidFill>
                  <a:srgbClr val="FF3300"/>
                </a:solidFill>
                <a:ea typeface="黑体" panose="02010609060101010101" pitchFamily="49" charset="-122"/>
              </a:rPr>
              <a:t>物理性质</a:t>
            </a:r>
            <a:r>
              <a:rPr lang="zh-CN" altLang="en-US" b="1">
                <a:ea typeface="黑体" panose="02010609060101010101" pitchFamily="49" charset="-122"/>
              </a:rPr>
              <a:t>：不溶于水，比水轻，易溶于有机溶剂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  <p:bldP spid="3482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779838" y="404813"/>
            <a:ext cx="4978400" cy="1143000"/>
          </a:xfrm>
        </p:spPr>
        <p:txBody>
          <a:bodyPr/>
          <a:lstStyle/>
          <a:p>
            <a:r>
              <a:rPr lang="zh-CN" altLang="en-US"/>
              <a:t>油脂的结构</a:t>
            </a:r>
          </a:p>
        </p:txBody>
      </p:sp>
      <p:pic>
        <p:nvPicPr>
          <p:cNvPr id="64516" name="Picture 4" descr="E85~RHL4KM]WUE5ZMS}]3[J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838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7" name="Picture 5" descr="4D[0V{H0AS@O7IYOX@I8QW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475"/>
            <a:ext cx="9144000" cy="345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油脂的性质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0231086"/>
              </p:ext>
            </p:extLst>
          </p:nvPr>
        </p:nvGraphicFramePr>
        <p:xfrm>
          <a:off x="107504" y="1136520"/>
          <a:ext cx="9036497" cy="572147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68142"/>
                <a:gridCol w="1581365"/>
                <a:gridCol w="1970973"/>
                <a:gridCol w="2088232"/>
                <a:gridCol w="2627785"/>
              </a:tblGrid>
              <a:tr h="2268279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天然高分子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酸性水解</a:t>
                      </a:r>
                      <a:endParaRPr lang="en-US" altLang="zh-CN" sz="3200" dirty="0" smtClean="0"/>
                    </a:p>
                    <a:p>
                      <a:r>
                        <a:rPr lang="zh-CN" altLang="en-US" sz="3200" dirty="0" smtClean="0"/>
                        <a:t>（可逆）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碱性水解</a:t>
                      </a:r>
                      <a:endParaRPr lang="en-US" altLang="zh-CN" sz="3200" dirty="0" smtClean="0"/>
                    </a:p>
                    <a:p>
                      <a:r>
                        <a:rPr lang="zh-CN" altLang="en-US" sz="3200" dirty="0" smtClean="0"/>
                        <a:t>（完全）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硬化</a:t>
                      </a:r>
                      <a:endParaRPr lang="zh-CN" altLang="en-US" sz="3200" dirty="0"/>
                    </a:p>
                  </a:txBody>
                  <a:tcPr/>
                </a:tc>
              </a:tr>
              <a:tr h="172660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油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172660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脂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  <a:p>
                      <a:endParaRPr lang="en-US" altLang="zh-CN" sz="3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流程图: 汇总连接 4"/>
          <p:cNvSpPr/>
          <p:nvPr/>
        </p:nvSpPr>
        <p:spPr>
          <a:xfrm rot="21321415">
            <a:off x="1209835" y="5502091"/>
            <a:ext cx="388104" cy="418894"/>
          </a:xfrm>
          <a:prstGeom prst="flowChartSummingJunc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笑脸 5"/>
          <p:cNvSpPr/>
          <p:nvPr/>
        </p:nvSpPr>
        <p:spPr>
          <a:xfrm>
            <a:off x="4866320" y="3603704"/>
            <a:ext cx="855712" cy="83317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流程图: 汇总连接 6"/>
          <p:cNvSpPr/>
          <p:nvPr/>
        </p:nvSpPr>
        <p:spPr>
          <a:xfrm>
            <a:off x="1123248" y="3757105"/>
            <a:ext cx="394087" cy="448489"/>
          </a:xfrm>
          <a:prstGeom prst="flowChartSummingJunc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笑脸 7"/>
          <p:cNvSpPr/>
          <p:nvPr/>
        </p:nvSpPr>
        <p:spPr>
          <a:xfrm>
            <a:off x="2784376" y="3666218"/>
            <a:ext cx="855712" cy="83317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笑脸 8"/>
          <p:cNvSpPr/>
          <p:nvPr/>
        </p:nvSpPr>
        <p:spPr>
          <a:xfrm>
            <a:off x="4946044" y="5422683"/>
            <a:ext cx="855712" cy="83317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笑脸 9"/>
          <p:cNvSpPr/>
          <p:nvPr/>
        </p:nvSpPr>
        <p:spPr>
          <a:xfrm>
            <a:off x="2662359" y="5519419"/>
            <a:ext cx="855712" cy="83317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1" name="笑脸 10"/>
          <p:cNvSpPr/>
          <p:nvPr/>
        </p:nvSpPr>
        <p:spPr>
          <a:xfrm>
            <a:off x="6948264" y="3374715"/>
            <a:ext cx="859904" cy="910025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31669" y="4722490"/>
            <a:ext cx="2044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ea typeface="黑体" panose="02010609060101010101" pitchFamily="49" charset="-122"/>
              </a:rPr>
              <a:t>高级脂肪酸和甘油</a:t>
            </a:r>
          </a:p>
        </p:txBody>
      </p:sp>
      <p:sp>
        <p:nvSpPr>
          <p:cNvPr id="13" name="矩形 12"/>
          <p:cNvSpPr/>
          <p:nvPr/>
        </p:nvSpPr>
        <p:spPr>
          <a:xfrm>
            <a:off x="4416975" y="4852074"/>
            <a:ext cx="2509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ea typeface="黑体" panose="02010609060101010101" pitchFamily="49" charset="-122"/>
              </a:rPr>
              <a:t>高级</a:t>
            </a:r>
            <a:r>
              <a:rPr lang="zh-CN" altLang="en-US" b="1" dirty="0" smtClean="0">
                <a:ea typeface="黑体" panose="02010609060101010101" pitchFamily="49" charset="-122"/>
              </a:rPr>
              <a:t>脂肪酸钠盐和</a:t>
            </a:r>
            <a:r>
              <a:rPr lang="zh-CN" altLang="en-US" b="1" dirty="0">
                <a:ea typeface="黑体" panose="02010609060101010101" pitchFamily="49" charset="-122"/>
              </a:rPr>
              <a:t>甘油</a:t>
            </a:r>
          </a:p>
        </p:txBody>
      </p:sp>
      <p:sp>
        <p:nvSpPr>
          <p:cNvPr id="14" name="矩形 13"/>
          <p:cNvSpPr/>
          <p:nvPr/>
        </p:nvSpPr>
        <p:spPr>
          <a:xfrm>
            <a:off x="4550800" y="6289079"/>
            <a:ext cx="121058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皂化反应</a:t>
            </a:r>
            <a:endParaRPr lang="zh-CN" altLang="en-US" sz="2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4799182"/>
              </p:ext>
            </p:extLst>
          </p:nvPr>
        </p:nvGraphicFramePr>
        <p:xfrm>
          <a:off x="594942" y="1417638"/>
          <a:ext cx="8575567" cy="2510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91" name="BMP 图象" r:id="rId3" imgW="7039958" imgH="1762371" progId="Paint.Picture">
                  <p:embed/>
                </p:oleObj>
              </mc:Choice>
              <mc:Fallback>
                <p:oleObj name="BMP 图象" r:id="rId3" imgW="7039958" imgH="17623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942" y="1417638"/>
                        <a:ext cx="8575567" cy="25101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4" descr="1](@MVTO72[B]0P_PD{6LP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278" y="1018593"/>
            <a:ext cx="6638925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52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1371600"/>
            <a:ext cx="8229600" cy="49831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zh-CN" sz="2400" b="1"/>
              <a:t> </a:t>
            </a:r>
            <a:r>
              <a:rPr lang="en-US" altLang="zh-CN" sz="2400" b="1">
                <a:solidFill>
                  <a:srgbClr val="FF3300"/>
                </a:solidFill>
              </a:rPr>
              <a:t>1. </a:t>
            </a:r>
            <a:r>
              <a:rPr lang="zh-CN" altLang="en-US" sz="2400" b="1">
                <a:solidFill>
                  <a:srgbClr val="FF3300"/>
                </a:solidFill>
              </a:rPr>
              <a:t>供给能量</a:t>
            </a:r>
            <a:r>
              <a:rPr lang="zh-CN" altLang="en-US" sz="2400" b="1"/>
              <a:t>  </a:t>
            </a:r>
            <a:r>
              <a:rPr lang="en-US" altLang="zh-CN" sz="2400" b="1"/>
              <a:t>1</a:t>
            </a:r>
            <a:r>
              <a:rPr lang="zh-CN" altLang="en-US" sz="2400" b="1"/>
              <a:t>克脂肪在体内分解成二氧化碳和水并产生</a:t>
            </a:r>
            <a:r>
              <a:rPr lang="en-US" altLang="zh-CN" sz="2400" b="1"/>
              <a:t>38KJ</a:t>
            </a:r>
            <a:r>
              <a:rPr lang="zh-CN" altLang="en-US" sz="2400" b="1"/>
              <a:t>（</a:t>
            </a:r>
            <a:r>
              <a:rPr lang="en-US" altLang="zh-CN" sz="2400" b="1"/>
              <a:t>9Kcal</a:t>
            </a:r>
            <a:r>
              <a:rPr lang="zh-CN" altLang="en-US" sz="2400" b="1"/>
              <a:t>）能量，比</a:t>
            </a:r>
            <a:r>
              <a:rPr lang="en-US" altLang="zh-CN" sz="2400" b="1"/>
              <a:t>1</a:t>
            </a:r>
            <a:r>
              <a:rPr lang="zh-CN" altLang="en-US" sz="2400" b="1"/>
              <a:t>克蛋白质或</a:t>
            </a:r>
            <a:r>
              <a:rPr lang="en-US" altLang="zh-CN" sz="2400" b="1"/>
              <a:t>1</a:t>
            </a:r>
            <a:r>
              <a:rPr lang="zh-CN" altLang="en-US" sz="2400" b="1"/>
              <a:t>克碳水化合物高一倍多。 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  </a:t>
            </a:r>
            <a:r>
              <a:rPr lang="en-US" altLang="zh-CN" sz="2400" b="1">
                <a:solidFill>
                  <a:srgbClr val="FF0000"/>
                </a:solidFill>
              </a:rPr>
              <a:t>2. </a:t>
            </a:r>
            <a:r>
              <a:rPr lang="zh-CN" altLang="en-US" sz="2400" b="1">
                <a:solidFill>
                  <a:srgbClr val="FF0000"/>
                </a:solidFill>
              </a:rPr>
              <a:t>构成一些重要生理物质</a:t>
            </a:r>
            <a:r>
              <a:rPr lang="zh-CN" altLang="en-US" sz="2400" b="1"/>
              <a:t>  磷脂、糖脂和胆固醇构成细胞膜的类脂层，胆固醇又是合成胆汁酸、维生素</a:t>
            </a:r>
            <a:r>
              <a:rPr lang="en-US" altLang="zh-CN" sz="2400" b="1"/>
              <a:t>D3</a:t>
            </a:r>
            <a:r>
              <a:rPr lang="zh-CN" altLang="en-US" sz="2400" b="1"/>
              <a:t>和类固醇激素的原料。 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  </a:t>
            </a:r>
            <a:r>
              <a:rPr lang="en-US" altLang="zh-CN" sz="2400" b="1">
                <a:solidFill>
                  <a:srgbClr val="FF0000"/>
                </a:solidFill>
              </a:rPr>
              <a:t>3. </a:t>
            </a:r>
            <a:r>
              <a:rPr lang="zh-CN" altLang="en-US" sz="2400" b="1">
                <a:solidFill>
                  <a:srgbClr val="FF0000"/>
                </a:solidFill>
              </a:rPr>
              <a:t>维持体温和保护内脏</a:t>
            </a:r>
            <a:r>
              <a:rPr lang="zh-CN" altLang="en-US" sz="2400" b="1"/>
              <a:t>   皮下脂肪可防止体温过多向外散失，也可阻止外界热能传导到体内，有维持正常体温的作用。内脏器官周围的脂肪垫有缓冲外力冲击保护内脏的作用。 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  </a:t>
            </a:r>
            <a:r>
              <a:rPr lang="en-US" altLang="zh-CN" sz="2400" b="1">
                <a:solidFill>
                  <a:srgbClr val="FF0000"/>
                </a:solidFill>
              </a:rPr>
              <a:t>4. </a:t>
            </a:r>
            <a:r>
              <a:rPr lang="zh-CN" altLang="en-US" sz="2400" b="1">
                <a:solidFill>
                  <a:srgbClr val="FF0000"/>
                </a:solidFill>
              </a:rPr>
              <a:t>提供必需脂肪酸</a:t>
            </a:r>
            <a:r>
              <a:rPr lang="zh-CN" altLang="en-US" sz="2400" b="1"/>
              <a:t>。 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  </a:t>
            </a:r>
            <a:r>
              <a:rPr lang="en-US" altLang="zh-CN" sz="2400" b="1">
                <a:solidFill>
                  <a:srgbClr val="FF0000"/>
                </a:solidFill>
              </a:rPr>
              <a:t>5. </a:t>
            </a:r>
            <a:r>
              <a:rPr lang="zh-CN" altLang="en-US" sz="2400" b="1">
                <a:solidFill>
                  <a:srgbClr val="FF0000"/>
                </a:solidFill>
              </a:rPr>
              <a:t>脂溶性维生素的重要来源</a:t>
            </a:r>
            <a:r>
              <a:rPr lang="zh-CN" altLang="en-US" sz="2400" b="1"/>
              <a:t>   鱼肝油和奶油富含维生素</a:t>
            </a:r>
            <a:r>
              <a:rPr lang="en-US" altLang="zh-CN" sz="2400" b="1"/>
              <a:t>A</a:t>
            </a:r>
            <a:r>
              <a:rPr lang="zh-CN" altLang="en-US" sz="2400" b="1"/>
              <a:t>、</a:t>
            </a:r>
            <a:r>
              <a:rPr lang="en-US" altLang="zh-CN" sz="2400" b="1"/>
              <a:t>D</a:t>
            </a:r>
            <a:r>
              <a:rPr lang="zh-CN" altLang="en-US" sz="2400" b="1"/>
              <a:t>，许多植物油富含维生素</a:t>
            </a:r>
            <a:r>
              <a:rPr lang="en-US" altLang="zh-CN" sz="2400" b="1"/>
              <a:t>E</a:t>
            </a:r>
            <a:r>
              <a:rPr lang="zh-CN" altLang="en-US" sz="2400" b="1"/>
              <a:t>。脂肪还能促进这些脂溶性维生素的吸收。 </a:t>
            </a:r>
          </a:p>
          <a:p>
            <a:pPr>
              <a:lnSpc>
                <a:spcPct val="80000"/>
              </a:lnSpc>
            </a:pPr>
            <a:r>
              <a:rPr lang="zh-CN" altLang="en-US" sz="2400" b="1"/>
              <a:t> </a:t>
            </a:r>
            <a:r>
              <a:rPr lang="en-US" altLang="zh-CN" sz="2400" b="1">
                <a:solidFill>
                  <a:srgbClr val="FF0000"/>
                </a:solidFill>
              </a:rPr>
              <a:t>6.</a:t>
            </a:r>
            <a:r>
              <a:rPr lang="zh-CN" altLang="en-US" sz="2400" b="1">
                <a:solidFill>
                  <a:srgbClr val="FF0000"/>
                </a:solidFill>
              </a:rPr>
              <a:t>增加饱腹感</a:t>
            </a:r>
            <a:r>
              <a:rPr lang="zh-CN" altLang="en-US" sz="2400" b="1"/>
              <a:t>   脂肪在胃肠道内停留时间长，所以有增加饱腹感的作用。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838200" y="625475"/>
            <a:ext cx="59864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/>
              <a:t>概括起来，</a:t>
            </a:r>
            <a:r>
              <a:rPr lang="zh-CN" altLang="en-US" sz="3200" b="1">
                <a:solidFill>
                  <a:srgbClr val="FF0000"/>
                </a:solidFill>
              </a:rPr>
              <a:t>脂肪</a:t>
            </a:r>
            <a:r>
              <a:rPr lang="zh-CN" altLang="en-US" sz="2400" b="1"/>
              <a:t>有以下几方面生理功能：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153988" y="2378075"/>
            <a:ext cx="88360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zh-CN" altLang="zh-CN" sz="2400" b="1">
              <a:latin typeface="Times New Roman" panose="02020603050405020304" pitchFamily="18" charset="0"/>
            </a:endParaRPr>
          </a:p>
        </p:txBody>
      </p:sp>
      <p:pic>
        <p:nvPicPr>
          <p:cNvPr id="43011" name="Picture 3" descr="xinsrc_09040127133715921844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81000"/>
            <a:ext cx="3048000" cy="26892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53988" y="2849563"/>
            <a:ext cx="8685212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zh-CN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611188" y="3213100"/>
            <a:ext cx="8134350" cy="1930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 b="1">
                <a:latin typeface="Times New Roman" panose="02020603050405020304" pitchFamily="18" charset="0"/>
                <a:ea typeface="楷体_GB2312" pitchFamily="49" charset="-122"/>
              </a:rPr>
              <a:t>问题奶粉”吃出“大头娃娃”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kumimoji="1" lang="zh-CN" altLang="en-US" sz="3200" b="1">
                <a:solidFill>
                  <a:srgbClr val="009900"/>
                </a:solidFill>
                <a:latin typeface="宋体" panose="02010600030101010101" pitchFamily="2" charset="-122"/>
              </a:rPr>
              <a:t>头大，嘴小，浮肿，低烧。罪魁祸首竟是本应为他们提供充足</a:t>
            </a:r>
            <a:r>
              <a:rPr kumimoji="1" lang="zh-CN" altLang="en-US" sz="3200" b="1">
                <a:solidFill>
                  <a:srgbClr val="009900"/>
                </a:solidFill>
                <a:latin typeface="Times New Roman" panose="02020603050405020304" pitchFamily="18" charset="0"/>
              </a:rPr>
              <a:t>“</a:t>
            </a:r>
            <a:r>
              <a:rPr kumimoji="1" lang="zh-CN" altLang="en-US" sz="3200" b="1">
                <a:solidFill>
                  <a:srgbClr val="009900"/>
                </a:solidFill>
                <a:latin typeface="宋体" panose="02010600030101010101" pitchFamily="2" charset="-122"/>
              </a:rPr>
              <a:t>养料</a:t>
            </a:r>
            <a:r>
              <a:rPr kumimoji="1" lang="zh-CN" altLang="en-US" sz="3200" b="1">
                <a:solidFill>
                  <a:srgbClr val="009900"/>
                </a:solidFill>
                <a:latin typeface="Times New Roman" panose="02020603050405020304" pitchFamily="18" charset="0"/>
              </a:rPr>
              <a:t>”</a:t>
            </a:r>
            <a:r>
              <a:rPr kumimoji="1" lang="zh-CN" altLang="en-US" sz="3200" b="1">
                <a:solidFill>
                  <a:srgbClr val="009900"/>
                </a:solidFill>
                <a:latin typeface="宋体" panose="02010600030101010101" pitchFamily="2" charset="-122"/>
              </a:rPr>
              <a:t>的奶粉。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153988" y="2378075"/>
            <a:ext cx="88360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zh-CN" altLang="zh-CN" sz="2400" b="1">
              <a:latin typeface="Times New Roman" panose="02020603050405020304" pitchFamily="18" charset="0"/>
            </a:endParaRPr>
          </a:p>
        </p:txBody>
      </p:sp>
      <p:pic>
        <p:nvPicPr>
          <p:cNvPr id="43015" name="Picture 7" descr="xinsrc_070401271337897481738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81000"/>
            <a:ext cx="3048000" cy="26892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250825" y="5157788"/>
            <a:ext cx="88931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奶粉中蛋白质含量太低，婴儿食用摄入蛋白质不足，血浆渗透压无法维持，导致组织液增多，组织水肿，出现大头娃娃。</a:t>
            </a:r>
            <a:br>
              <a:rPr lang="zh-CN" altLang="en-US" sz="3200" b="1"/>
            </a:b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933056"/>
            <a:ext cx="8410025" cy="266429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0707"/>
            <a:ext cx="2209800" cy="16764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1925572"/>
            <a:ext cx="8554041" cy="19207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764" y="3647756"/>
            <a:ext cx="8136904" cy="296626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8224" y="1260165"/>
            <a:ext cx="1133236" cy="55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1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Oval 2"/>
          <p:cNvSpPr>
            <a:spLocks noChangeArrowheads="1"/>
          </p:cNvSpPr>
          <p:nvPr/>
        </p:nvSpPr>
        <p:spPr bwMode="auto">
          <a:xfrm>
            <a:off x="3275013" y="2708275"/>
            <a:ext cx="2017712" cy="13684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华文隶书" panose="02010800040101010101" pitchFamily="2" charset="-122"/>
              </a:rPr>
              <a:t>蛋白质</a:t>
            </a: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468313" y="1844675"/>
            <a:ext cx="2879725" cy="1554163"/>
            <a:chOff x="295" y="1162"/>
            <a:chExt cx="1814" cy="979"/>
          </a:xfrm>
        </p:grpSpPr>
        <p:sp>
          <p:nvSpPr>
            <p:cNvPr id="44036" name="Text Box 4"/>
            <p:cNvSpPr txBox="1">
              <a:spLocks noChangeArrowheads="1"/>
            </p:cNvSpPr>
            <p:nvPr/>
          </p:nvSpPr>
          <p:spPr bwMode="auto">
            <a:xfrm>
              <a:off x="295" y="1162"/>
              <a:ext cx="1451" cy="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动物的毛、蚕丝是很好的纺织原料</a:t>
              </a:r>
            </a:p>
          </p:txBody>
        </p:sp>
        <p:sp>
          <p:nvSpPr>
            <p:cNvPr id="44037" name="Line 5"/>
            <p:cNvSpPr>
              <a:spLocks noChangeShapeType="1"/>
            </p:cNvSpPr>
            <p:nvPr/>
          </p:nvSpPr>
          <p:spPr bwMode="auto">
            <a:xfrm>
              <a:off x="1701" y="1616"/>
              <a:ext cx="408" cy="22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38" name="Group 6"/>
          <p:cNvGrpSpPr>
            <a:grpSpLocks/>
          </p:cNvGrpSpPr>
          <p:nvPr/>
        </p:nvGrpSpPr>
        <p:grpSpPr bwMode="auto">
          <a:xfrm>
            <a:off x="539750" y="4076700"/>
            <a:ext cx="2663825" cy="1627188"/>
            <a:chOff x="340" y="2568"/>
            <a:chExt cx="1678" cy="1025"/>
          </a:xfrm>
        </p:grpSpPr>
        <p:sp>
          <p:nvSpPr>
            <p:cNvPr id="44039" name="Text Box 7"/>
            <p:cNvSpPr txBox="1">
              <a:spLocks noChangeArrowheads="1"/>
            </p:cNvSpPr>
            <p:nvPr/>
          </p:nvSpPr>
          <p:spPr bwMode="auto">
            <a:xfrm>
              <a:off x="340" y="2614"/>
              <a:ext cx="1180" cy="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动物的皮革是衣服的原料</a:t>
              </a:r>
            </a:p>
          </p:txBody>
        </p:sp>
        <p:sp>
          <p:nvSpPr>
            <p:cNvPr id="44040" name="Line 8"/>
            <p:cNvSpPr>
              <a:spLocks noChangeShapeType="1"/>
            </p:cNvSpPr>
            <p:nvPr/>
          </p:nvSpPr>
          <p:spPr bwMode="auto">
            <a:xfrm flipV="1">
              <a:off x="1519" y="2568"/>
              <a:ext cx="499" cy="36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41" name="Group 9"/>
          <p:cNvGrpSpPr>
            <a:grpSpLocks/>
          </p:cNvGrpSpPr>
          <p:nvPr/>
        </p:nvGrpSpPr>
        <p:grpSpPr bwMode="auto">
          <a:xfrm>
            <a:off x="3203575" y="4322763"/>
            <a:ext cx="2447925" cy="2201862"/>
            <a:chOff x="2018" y="2614"/>
            <a:chExt cx="1542" cy="1387"/>
          </a:xfrm>
        </p:grpSpPr>
        <p:sp>
          <p:nvSpPr>
            <p:cNvPr id="44042" name="Text Box 10"/>
            <p:cNvSpPr txBox="1">
              <a:spLocks noChangeArrowheads="1"/>
            </p:cNvSpPr>
            <p:nvPr/>
          </p:nvSpPr>
          <p:spPr bwMode="auto">
            <a:xfrm>
              <a:off x="2018" y="3022"/>
              <a:ext cx="1542" cy="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驴皮熬制的胶是一种药材</a:t>
              </a:r>
              <a:r>
                <a:rPr lang="en-US" altLang="zh-CN" sz="3200" b="1">
                  <a:ea typeface="楷体_GB2312" pitchFamily="49" charset="-122"/>
                </a:rPr>
                <a:t>——</a:t>
              </a:r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阿胶</a:t>
              </a:r>
            </a:p>
          </p:txBody>
        </p:sp>
        <p:sp>
          <p:nvSpPr>
            <p:cNvPr id="44043" name="Line 11"/>
            <p:cNvSpPr>
              <a:spLocks noChangeShapeType="1"/>
            </p:cNvSpPr>
            <p:nvPr/>
          </p:nvSpPr>
          <p:spPr bwMode="auto">
            <a:xfrm flipV="1">
              <a:off x="2744" y="2614"/>
              <a:ext cx="0" cy="40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44" name="Group 12"/>
          <p:cNvGrpSpPr>
            <a:grpSpLocks/>
          </p:cNvGrpSpPr>
          <p:nvPr/>
        </p:nvGrpSpPr>
        <p:grpSpPr bwMode="auto">
          <a:xfrm>
            <a:off x="5508625" y="3716338"/>
            <a:ext cx="3240088" cy="1944687"/>
            <a:chOff x="3470" y="2341"/>
            <a:chExt cx="2041" cy="1225"/>
          </a:xfrm>
        </p:grpSpPr>
        <p:sp>
          <p:nvSpPr>
            <p:cNvPr id="44045" name="Text Box 13"/>
            <p:cNvSpPr txBox="1">
              <a:spLocks noChangeArrowheads="1"/>
            </p:cNvSpPr>
            <p:nvPr/>
          </p:nvSpPr>
          <p:spPr bwMode="auto">
            <a:xfrm>
              <a:off x="3969" y="2587"/>
              <a:ext cx="1542" cy="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牛奶中的蛋白质与甲醛制酪素塑料</a:t>
              </a:r>
            </a:p>
          </p:txBody>
        </p:sp>
        <p:sp>
          <p:nvSpPr>
            <p:cNvPr id="44046" name="Line 14"/>
            <p:cNvSpPr>
              <a:spLocks noChangeShapeType="1"/>
            </p:cNvSpPr>
            <p:nvPr/>
          </p:nvSpPr>
          <p:spPr bwMode="auto">
            <a:xfrm flipH="1" flipV="1">
              <a:off x="3470" y="2341"/>
              <a:ext cx="544" cy="31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47" name="Group 15"/>
          <p:cNvGrpSpPr>
            <a:grpSpLocks/>
          </p:cNvGrpSpPr>
          <p:nvPr/>
        </p:nvGrpSpPr>
        <p:grpSpPr bwMode="auto">
          <a:xfrm>
            <a:off x="5364163" y="2001838"/>
            <a:ext cx="3168650" cy="1066800"/>
            <a:chOff x="3424" y="1261"/>
            <a:chExt cx="1996" cy="672"/>
          </a:xfrm>
        </p:grpSpPr>
        <p:sp>
          <p:nvSpPr>
            <p:cNvPr id="44048" name="Text Box 16"/>
            <p:cNvSpPr txBox="1">
              <a:spLocks noChangeArrowheads="1"/>
            </p:cNvSpPr>
            <p:nvPr/>
          </p:nvSpPr>
          <p:spPr bwMode="auto">
            <a:xfrm>
              <a:off x="3878" y="1261"/>
              <a:ext cx="1542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各种生物酶均是蛋白质</a:t>
              </a:r>
            </a:p>
          </p:txBody>
        </p:sp>
        <p:sp>
          <p:nvSpPr>
            <p:cNvPr id="44049" name="Line 17"/>
            <p:cNvSpPr>
              <a:spLocks noChangeShapeType="1"/>
            </p:cNvSpPr>
            <p:nvPr/>
          </p:nvSpPr>
          <p:spPr bwMode="auto">
            <a:xfrm flipH="1">
              <a:off x="3424" y="1616"/>
              <a:ext cx="409" cy="181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50" name="Group 18"/>
          <p:cNvGrpSpPr>
            <a:grpSpLocks/>
          </p:cNvGrpSpPr>
          <p:nvPr/>
        </p:nvGrpSpPr>
        <p:grpSpPr bwMode="auto">
          <a:xfrm>
            <a:off x="2819400" y="1371600"/>
            <a:ext cx="3168650" cy="1150938"/>
            <a:chOff x="1791" y="845"/>
            <a:chExt cx="1996" cy="725"/>
          </a:xfrm>
        </p:grpSpPr>
        <p:sp>
          <p:nvSpPr>
            <p:cNvPr id="44051" name="Text Box 19"/>
            <p:cNvSpPr txBox="1">
              <a:spLocks noChangeArrowheads="1"/>
            </p:cNvSpPr>
            <p:nvPr/>
          </p:nvSpPr>
          <p:spPr bwMode="auto">
            <a:xfrm>
              <a:off x="1791" y="845"/>
              <a:ext cx="199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人类的主要食品 </a:t>
              </a:r>
            </a:p>
          </p:txBody>
        </p:sp>
        <p:sp>
          <p:nvSpPr>
            <p:cNvPr id="44052" name="Line 20"/>
            <p:cNvSpPr>
              <a:spLocks noChangeShapeType="1"/>
            </p:cNvSpPr>
            <p:nvPr/>
          </p:nvSpPr>
          <p:spPr bwMode="auto">
            <a:xfrm>
              <a:off x="2699" y="1207"/>
              <a:ext cx="0" cy="36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4053" name="Text Box 21"/>
          <p:cNvSpPr txBox="1">
            <a:spLocks noChangeArrowheads="1"/>
          </p:cNvSpPr>
          <p:nvPr/>
        </p:nvSpPr>
        <p:spPr bwMode="auto">
          <a:xfrm>
            <a:off x="533400" y="457200"/>
            <a:ext cx="4014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/>
              <a:t>3</a:t>
            </a:r>
            <a:r>
              <a:rPr lang="zh-CN" altLang="en-US" sz="2800" b="1"/>
              <a:t>、蛋白质的主要应用</a:t>
            </a:r>
          </a:p>
        </p:txBody>
      </p:sp>
      <p:sp>
        <p:nvSpPr>
          <p:cNvPr id="44054" name="Text Box 22"/>
          <p:cNvSpPr txBox="1">
            <a:spLocks noChangeArrowheads="1"/>
          </p:cNvSpPr>
          <p:nvPr/>
        </p:nvSpPr>
        <p:spPr bwMode="auto">
          <a:xfrm>
            <a:off x="457200" y="914400"/>
            <a:ext cx="7239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</a:rPr>
              <a:t>存在：细胞的基础物质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4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4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696" y="-19846"/>
            <a:ext cx="5616302" cy="9366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800" dirty="0"/>
              <a:t>      </a:t>
            </a:r>
            <a:r>
              <a:rPr lang="zh-CN" altLang="en-US" sz="4800" dirty="0"/>
              <a:t>蛋白质的性质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689224"/>
              </p:ext>
            </p:extLst>
          </p:nvPr>
        </p:nvGraphicFramePr>
        <p:xfrm>
          <a:off x="32245" y="940735"/>
          <a:ext cx="8892480" cy="515999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778496"/>
                <a:gridCol w="1778496"/>
                <a:gridCol w="2059632"/>
                <a:gridCol w="1497360"/>
                <a:gridCol w="1778496"/>
              </a:tblGrid>
              <a:tr h="892795"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1</a:t>
                      </a:r>
                      <a:r>
                        <a:rPr lang="zh-CN" altLang="en-US" sz="3200" dirty="0" smtClean="0"/>
                        <a:t>水解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2</a:t>
                      </a:r>
                      <a:r>
                        <a:rPr lang="zh-CN" altLang="en-US" sz="3200" dirty="0" smtClean="0">
                          <a:hlinkClick r:id="rId2" action="ppaction://hlinkfile"/>
                        </a:rPr>
                        <a:t>盐析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3</a:t>
                      </a:r>
                      <a:r>
                        <a:rPr lang="zh-CN" altLang="en-US" sz="3200" dirty="0" smtClean="0">
                          <a:hlinkClick r:id="rId3" action="ppaction://hlinkfile"/>
                        </a:rPr>
                        <a:t>变性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4</a:t>
                      </a:r>
                      <a:r>
                        <a:rPr lang="zh-CN" altLang="en-US" sz="3200" dirty="0" smtClean="0"/>
                        <a:t>灼烧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5</a:t>
                      </a:r>
                      <a:r>
                        <a:rPr lang="zh-CN" altLang="en-US" sz="3200" dirty="0" smtClean="0">
                          <a:hlinkClick r:id="rId4" action="ppaction://hlinkfile"/>
                        </a:rPr>
                        <a:t>颜色反应</a:t>
                      </a:r>
                      <a:endParaRPr lang="zh-CN" altLang="en-US" sz="3200" dirty="0"/>
                    </a:p>
                  </a:txBody>
                  <a:tcPr/>
                </a:tc>
              </a:tr>
              <a:tr h="892795">
                <a:tc rowSpan="4">
                  <a:txBody>
                    <a:bodyPr/>
                    <a:lstStyle/>
                    <a:p>
                      <a:r>
                        <a:rPr lang="zh-CN" altLang="en-US" sz="3200" dirty="0" smtClean="0"/>
                        <a:t>催化剂</a:t>
                      </a:r>
                      <a:r>
                        <a:rPr lang="en-US" altLang="zh-CN" sz="3200" dirty="0" smtClean="0"/>
                        <a:t>/</a:t>
                      </a:r>
                      <a:r>
                        <a:rPr lang="zh-CN" altLang="en-US" sz="3200" dirty="0" smtClean="0"/>
                        <a:t>酶作用下</a:t>
                      </a:r>
                      <a:endParaRPr lang="zh-CN" altLang="en-US" sz="32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dirty="0" smtClean="0"/>
                        <a:t>产物：氨基酸</a:t>
                      </a:r>
                    </a:p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轻金属盐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重金属盐</a:t>
                      </a:r>
                      <a:endParaRPr lang="zh-CN" altLang="en-US" sz="3200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zh-CN" altLang="en-US" sz="3200" dirty="0" smtClean="0"/>
                        <a:t>烧焦羽毛的气味</a:t>
                      </a:r>
                      <a:endParaRPr lang="zh-CN" altLang="en-US" sz="3200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zh-CN" altLang="en-US" sz="3200" dirty="0" smtClean="0">
                          <a:hlinkClick r:id="rId5" action="ppaction://hlinkfile"/>
                        </a:rPr>
                        <a:t>含有苯环的蛋白质遇到浓硝酸变黄</a:t>
                      </a:r>
                      <a:endParaRPr lang="zh-CN" altLang="en-US" sz="3200" dirty="0"/>
                    </a:p>
                  </a:txBody>
                  <a:tcPr/>
                </a:tc>
              </a:tr>
              <a:tr h="892795"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zh-CN" altLang="en-US" sz="3200" dirty="0" smtClean="0"/>
                        <a:t>氯化钠</a:t>
                      </a:r>
                      <a:endParaRPr lang="en-US" altLang="zh-CN" sz="3200" dirty="0" smtClean="0"/>
                    </a:p>
                    <a:p>
                      <a:r>
                        <a:rPr lang="zh-CN" altLang="en-US" sz="3200" dirty="0" smtClean="0"/>
                        <a:t>硫酸铵</a:t>
                      </a:r>
                      <a:endParaRPr lang="en-US" altLang="zh-CN" sz="3200" dirty="0" smtClean="0"/>
                    </a:p>
                    <a:p>
                      <a:r>
                        <a:rPr lang="zh-CN" altLang="en-US" sz="3200" dirty="0" smtClean="0"/>
                        <a:t>氯化铵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加热</a:t>
                      </a:r>
                      <a:r>
                        <a:rPr lang="en-US" altLang="zh-CN" sz="3200" dirty="0" smtClean="0"/>
                        <a:t>/</a:t>
                      </a:r>
                      <a:r>
                        <a:rPr lang="zh-CN" altLang="en-US" sz="3200" dirty="0" smtClean="0"/>
                        <a:t>高温</a:t>
                      </a:r>
                      <a:r>
                        <a:rPr lang="en-US" altLang="zh-CN" sz="3200" dirty="0" smtClean="0"/>
                        <a:t>/</a:t>
                      </a:r>
                      <a:r>
                        <a:rPr lang="zh-CN" altLang="en-US" sz="3200" dirty="0" smtClean="0"/>
                        <a:t>紫外线</a:t>
                      </a:r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892795"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强氧化剂</a:t>
                      </a:r>
                      <a:r>
                        <a:rPr lang="en-US" altLang="zh-CN" sz="3200" dirty="0" smtClean="0"/>
                        <a:t>/</a:t>
                      </a:r>
                      <a:r>
                        <a:rPr lang="zh-CN" altLang="en-US" sz="3200" dirty="0" smtClean="0"/>
                        <a:t>强酸</a:t>
                      </a:r>
                      <a:r>
                        <a:rPr lang="en-US" altLang="zh-CN" sz="3200" dirty="0" smtClean="0"/>
                        <a:t>/</a:t>
                      </a:r>
                      <a:r>
                        <a:rPr lang="zh-CN" altLang="en-US" sz="3200" dirty="0" smtClean="0"/>
                        <a:t>强碱</a:t>
                      </a:r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  <a:tr h="892795"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有机溶剂</a:t>
                      </a:r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142148"/>
              </p:ext>
            </p:extLst>
          </p:nvPr>
        </p:nvGraphicFramePr>
        <p:xfrm>
          <a:off x="467544" y="620688"/>
          <a:ext cx="7776864" cy="58326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56184"/>
                <a:gridCol w="1656184"/>
                <a:gridCol w="1512168"/>
                <a:gridCol w="2952328"/>
              </a:tblGrid>
              <a:tr h="1847005"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天然高分子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能否水解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水解产物</a:t>
                      </a:r>
                      <a:endParaRPr lang="zh-CN" altLang="en-US" sz="36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单糖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二糖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多糖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油脂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  <a:tr h="1263740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蛋白质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笑脸 4"/>
          <p:cNvSpPr/>
          <p:nvPr/>
        </p:nvSpPr>
        <p:spPr>
          <a:xfrm>
            <a:off x="4108582" y="5467892"/>
            <a:ext cx="560529" cy="4827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笑脸 5"/>
          <p:cNvSpPr/>
          <p:nvPr/>
        </p:nvSpPr>
        <p:spPr>
          <a:xfrm>
            <a:off x="4083383" y="4660384"/>
            <a:ext cx="560529" cy="4827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笑脸 6"/>
          <p:cNvSpPr/>
          <p:nvPr/>
        </p:nvSpPr>
        <p:spPr>
          <a:xfrm>
            <a:off x="4083384" y="3938817"/>
            <a:ext cx="560529" cy="4827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笑脸 7"/>
          <p:cNvSpPr/>
          <p:nvPr/>
        </p:nvSpPr>
        <p:spPr>
          <a:xfrm>
            <a:off x="4083384" y="3217250"/>
            <a:ext cx="560529" cy="4827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笑脸 8"/>
          <p:cNvSpPr/>
          <p:nvPr/>
        </p:nvSpPr>
        <p:spPr>
          <a:xfrm>
            <a:off x="2691218" y="5467892"/>
            <a:ext cx="560529" cy="4827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笑脸 9"/>
          <p:cNvSpPr/>
          <p:nvPr/>
        </p:nvSpPr>
        <p:spPr>
          <a:xfrm>
            <a:off x="2691218" y="3789041"/>
            <a:ext cx="560529" cy="4827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444816" y="3025437"/>
            <a:ext cx="156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单糖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475550" y="3671768"/>
            <a:ext cx="156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单糖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03644" y="4496781"/>
            <a:ext cx="25090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高级脂肪酸和甘油；</a:t>
            </a:r>
            <a:endParaRPr lang="en-US" altLang="zh-CN" b="1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高级脂肪酸钠盐和甘油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44816" y="5420111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氨基酸</a:t>
            </a:r>
            <a:endParaRPr lang="zh-CN" altLang="en-US" sz="54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27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1814</TotalTime>
  <Words>1549</Words>
  <Application>Microsoft Office PowerPoint</Application>
  <PresentationFormat>全屏显示(4:3)</PresentationFormat>
  <Paragraphs>291</Paragraphs>
  <Slides>36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36</vt:i4>
      </vt:variant>
    </vt:vector>
  </HeadingPairs>
  <TitlesOfParts>
    <vt:vector size="53" baseType="lpstr">
      <vt:lpstr>方正水柱简体</vt:lpstr>
      <vt:lpstr>仿宋_GB2312</vt:lpstr>
      <vt:lpstr>黑体</vt:lpstr>
      <vt:lpstr>华文隶书</vt:lpstr>
      <vt:lpstr>华文新魏</vt:lpstr>
      <vt:lpstr>华文中宋</vt:lpstr>
      <vt:lpstr>楷体</vt:lpstr>
      <vt:lpstr>楷体_GB2312</vt:lpstr>
      <vt:lpstr>隶书</vt:lpstr>
      <vt:lpstr>宋体</vt:lpstr>
      <vt:lpstr>Arial</vt:lpstr>
      <vt:lpstr>Calibri</vt:lpstr>
      <vt:lpstr>Times New Roman</vt:lpstr>
      <vt:lpstr>Wingdings</vt:lpstr>
      <vt:lpstr>默认设计模板</vt:lpstr>
      <vt:lpstr>公式</vt:lpstr>
      <vt:lpstr>BMP 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麦芽糖</vt:lpstr>
      <vt:lpstr>PowerPoint 演示文稿</vt:lpstr>
      <vt:lpstr>三、淀粉</vt:lpstr>
      <vt:lpstr>PowerPoint 演示文稿</vt:lpstr>
      <vt:lpstr>4．淀粉的化学性质</vt:lpstr>
      <vt:lpstr>PowerPoint 演示文稿</vt:lpstr>
      <vt:lpstr>PowerPoint 演示文稿</vt:lpstr>
      <vt:lpstr>PowerPoint 演示文稿</vt:lpstr>
      <vt:lpstr>2、纤维素的结构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油脂的结构</vt:lpstr>
      <vt:lpstr>油脂的性质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zhangwei</dc:creator>
  <cp:lastModifiedBy>XiaZaiMa.COM</cp:lastModifiedBy>
  <cp:revision>56</cp:revision>
  <dcterms:created xsi:type="dcterms:W3CDTF">2013-09-13T08:51:45Z</dcterms:created>
  <dcterms:modified xsi:type="dcterms:W3CDTF">2019-05-27T03:09:59Z</dcterms:modified>
</cp:coreProperties>
</file>