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heme/theme2.xml" ContentType="application/vnd.openxmlformats-officedocument.them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notesSlides/notesSlide1.xml" ContentType="application/vnd.openxmlformats-officedocument.presentationml.notesSlide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notesSlides/notesSlide2.xml" ContentType="application/vnd.openxmlformats-officedocument.presentationml.notesSlide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notesSlides/notesSlide3.xml" ContentType="application/vnd.openxmlformats-officedocument.presentationml.notesSlide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66" r:id="rId2"/>
    <p:sldId id="256" r:id="rId3"/>
    <p:sldId id="257" r:id="rId4"/>
    <p:sldId id="258" r:id="rId5"/>
    <p:sldId id="259" r:id="rId6"/>
    <p:sldId id="264" r:id="rId7"/>
    <p:sldId id="260" r:id="rId8"/>
    <p:sldId id="284" r:id="rId9"/>
    <p:sldId id="285" r:id="rId10"/>
    <p:sldId id="286" r:id="rId11"/>
    <p:sldId id="277" r:id="rId12"/>
    <p:sldId id="287" r:id="rId13"/>
    <p:sldId id="288" r:id="rId14"/>
    <p:sldId id="289" r:id="rId15"/>
    <p:sldId id="290" r:id="rId16"/>
    <p:sldId id="291" r:id="rId17"/>
    <p:sldId id="278" r:id="rId18"/>
    <p:sldId id="279" r:id="rId19"/>
    <p:sldId id="281" r:id="rId20"/>
    <p:sldId id="283" r:id="rId21"/>
    <p:sldId id="280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528" y="5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2" Type="http://schemas.openxmlformats.org/officeDocument/2006/relationships/tags" Target="../tags/tag66.xml"/><Relationship Id="rId1" Type="http://schemas.openxmlformats.org/officeDocument/2006/relationships/theme" Target="../theme/theme2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tags" Target="../tags/tag6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5" Type="http://schemas.openxmlformats.org/officeDocument/2006/relationships/slide" Target="../slides/slide1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4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51.xm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5" Type="http://schemas.openxmlformats.org/officeDocument/2006/relationships/slide" Target="../slides/slide20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2A0C8F4B-CCF0-ED40-BDFF-CC770F26CDDE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208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51946357-78B1-4E8B-BC74-D18394D1E751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20" Type="http://schemas.openxmlformats.org/officeDocument/2006/relationships/image" Target="file:///D:\qq&#25991;&#20214;\712321467\Image\C2C\Image2\%7b75232B38-A165-1FB7-499C-2E1C792CACB5%7d.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1">
              <a:rPr lang="zh-CN" altLang="en-US" smtClean="0"/>
              <a:t>2022/5/25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 r:link="rId20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79.xml"/><Relationship Id="rId3" Type="http://schemas.openxmlformats.org/officeDocument/2006/relationships/tags" Target="../tags/tag74.xml"/><Relationship Id="rId7" Type="http://schemas.openxmlformats.org/officeDocument/2006/relationships/tags" Target="../tags/tag78.xml"/><Relationship Id="rId12" Type="http://schemas.openxmlformats.org/officeDocument/2006/relationships/notesSlide" Target="../notesSlides/notesSlide1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76.xml"/><Relationship Id="rId10" Type="http://schemas.openxmlformats.org/officeDocument/2006/relationships/tags" Target="../tags/tag81.xml"/><Relationship Id="rId4" Type="http://schemas.openxmlformats.org/officeDocument/2006/relationships/tags" Target="../tags/tag75.xml"/><Relationship Id="rId9" Type="http://schemas.openxmlformats.org/officeDocument/2006/relationships/tags" Target="../tags/tag8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87.xml"/><Relationship Id="rId7" Type="http://schemas.openxmlformats.org/officeDocument/2006/relationships/image" Target="../media/image2.jpeg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tags" Target="../tags/tag105.xml"/><Relationship Id="rId7" Type="http://schemas.openxmlformats.org/officeDocument/2006/relationships/image" Target="../media/image7.jpeg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7.xml"/><Relationship Id="rId4" Type="http://schemas.openxmlformats.org/officeDocument/2006/relationships/tags" Target="../tags/tag10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tags" Target="../tags/tag110.xml"/><Relationship Id="rId7" Type="http://schemas.openxmlformats.org/officeDocument/2006/relationships/image" Target="../media/image7.jpeg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12.xml"/><Relationship Id="rId4" Type="http://schemas.openxmlformats.org/officeDocument/2006/relationships/tags" Target="../tags/tag1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tags" Target="../tags/tag124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tags" Target="../tags/tag123.xml"/><Relationship Id="rId5" Type="http://schemas.openxmlformats.org/officeDocument/2006/relationships/tags" Target="../tags/tag117.xml"/><Relationship Id="rId10" Type="http://schemas.openxmlformats.org/officeDocument/2006/relationships/tags" Target="../tags/tag122.xml"/><Relationship Id="rId4" Type="http://schemas.openxmlformats.org/officeDocument/2006/relationships/tags" Target="../tags/tag116.xml"/><Relationship Id="rId9" Type="http://schemas.openxmlformats.org/officeDocument/2006/relationships/tags" Target="../tags/tag1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13" Type="http://schemas.openxmlformats.org/officeDocument/2006/relationships/tags" Target="../tags/tag137.xml"/><Relationship Id="rId18" Type="http://schemas.openxmlformats.org/officeDocument/2006/relationships/tags" Target="../tags/tag142.xml"/><Relationship Id="rId3" Type="http://schemas.openxmlformats.org/officeDocument/2006/relationships/tags" Target="../tags/tag127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31.xml"/><Relationship Id="rId12" Type="http://schemas.openxmlformats.org/officeDocument/2006/relationships/tags" Target="../tags/tag136.xml"/><Relationship Id="rId17" Type="http://schemas.openxmlformats.org/officeDocument/2006/relationships/tags" Target="../tags/tag141.xml"/><Relationship Id="rId2" Type="http://schemas.openxmlformats.org/officeDocument/2006/relationships/tags" Target="../tags/tag126.xml"/><Relationship Id="rId16" Type="http://schemas.openxmlformats.org/officeDocument/2006/relationships/tags" Target="../tags/tag140.xml"/><Relationship Id="rId20" Type="http://schemas.openxmlformats.org/officeDocument/2006/relationships/tags" Target="../tags/tag144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11" Type="http://schemas.openxmlformats.org/officeDocument/2006/relationships/tags" Target="../tags/tag135.xml"/><Relationship Id="rId5" Type="http://schemas.openxmlformats.org/officeDocument/2006/relationships/tags" Target="../tags/tag129.xml"/><Relationship Id="rId15" Type="http://schemas.openxmlformats.org/officeDocument/2006/relationships/tags" Target="../tags/tag139.xml"/><Relationship Id="rId10" Type="http://schemas.openxmlformats.org/officeDocument/2006/relationships/tags" Target="../tags/tag134.xml"/><Relationship Id="rId19" Type="http://schemas.openxmlformats.org/officeDocument/2006/relationships/tags" Target="../tags/tag143.xml"/><Relationship Id="rId4" Type="http://schemas.openxmlformats.org/officeDocument/2006/relationships/tags" Target="../tags/tag128.xml"/><Relationship Id="rId9" Type="http://schemas.openxmlformats.org/officeDocument/2006/relationships/tags" Target="../tags/tag133.xml"/><Relationship Id="rId14" Type="http://schemas.openxmlformats.org/officeDocument/2006/relationships/tags" Target="../tags/tag13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52.xml"/><Relationship Id="rId13" Type="http://schemas.openxmlformats.org/officeDocument/2006/relationships/tags" Target="../tags/tag157.xml"/><Relationship Id="rId18" Type="http://schemas.openxmlformats.org/officeDocument/2006/relationships/tags" Target="../tags/tag162.xml"/><Relationship Id="rId3" Type="http://schemas.openxmlformats.org/officeDocument/2006/relationships/tags" Target="../tags/tag147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51.xml"/><Relationship Id="rId12" Type="http://schemas.openxmlformats.org/officeDocument/2006/relationships/tags" Target="../tags/tag156.xml"/><Relationship Id="rId17" Type="http://schemas.openxmlformats.org/officeDocument/2006/relationships/tags" Target="../tags/tag161.xml"/><Relationship Id="rId2" Type="http://schemas.openxmlformats.org/officeDocument/2006/relationships/tags" Target="../tags/tag146.xml"/><Relationship Id="rId16" Type="http://schemas.openxmlformats.org/officeDocument/2006/relationships/tags" Target="../tags/tag160.xml"/><Relationship Id="rId20" Type="http://schemas.openxmlformats.org/officeDocument/2006/relationships/tags" Target="../tags/tag164.xml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11" Type="http://schemas.openxmlformats.org/officeDocument/2006/relationships/tags" Target="../tags/tag155.xml"/><Relationship Id="rId5" Type="http://schemas.openxmlformats.org/officeDocument/2006/relationships/tags" Target="../tags/tag149.xml"/><Relationship Id="rId15" Type="http://schemas.openxmlformats.org/officeDocument/2006/relationships/tags" Target="../tags/tag159.xml"/><Relationship Id="rId10" Type="http://schemas.openxmlformats.org/officeDocument/2006/relationships/tags" Target="../tags/tag154.xml"/><Relationship Id="rId19" Type="http://schemas.openxmlformats.org/officeDocument/2006/relationships/tags" Target="../tags/tag163.xml"/><Relationship Id="rId4" Type="http://schemas.openxmlformats.org/officeDocument/2006/relationships/tags" Target="../tags/tag148.xml"/><Relationship Id="rId9" Type="http://schemas.openxmlformats.org/officeDocument/2006/relationships/tags" Target="../tags/tag153.xml"/><Relationship Id="rId14" Type="http://schemas.openxmlformats.org/officeDocument/2006/relationships/tags" Target="../tags/tag15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6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76.xml"/><Relationship Id="rId13" Type="http://schemas.openxmlformats.org/officeDocument/2006/relationships/tags" Target="../tags/tag181.xml"/><Relationship Id="rId18" Type="http://schemas.openxmlformats.org/officeDocument/2006/relationships/tags" Target="../tags/tag186.xml"/><Relationship Id="rId3" Type="http://schemas.openxmlformats.org/officeDocument/2006/relationships/tags" Target="../tags/tag171.xml"/><Relationship Id="rId21" Type="http://schemas.openxmlformats.org/officeDocument/2006/relationships/tags" Target="../tags/tag189.xml"/><Relationship Id="rId7" Type="http://schemas.openxmlformats.org/officeDocument/2006/relationships/tags" Target="../tags/tag175.xml"/><Relationship Id="rId12" Type="http://schemas.openxmlformats.org/officeDocument/2006/relationships/tags" Target="../tags/tag180.xml"/><Relationship Id="rId17" Type="http://schemas.openxmlformats.org/officeDocument/2006/relationships/tags" Target="../tags/tag185.xml"/><Relationship Id="rId2" Type="http://schemas.openxmlformats.org/officeDocument/2006/relationships/tags" Target="../tags/tag170.xml"/><Relationship Id="rId16" Type="http://schemas.openxmlformats.org/officeDocument/2006/relationships/tags" Target="../tags/tag184.xml"/><Relationship Id="rId20" Type="http://schemas.openxmlformats.org/officeDocument/2006/relationships/tags" Target="../tags/tag188.xml"/><Relationship Id="rId1" Type="http://schemas.openxmlformats.org/officeDocument/2006/relationships/tags" Target="../tags/tag169.xml"/><Relationship Id="rId6" Type="http://schemas.openxmlformats.org/officeDocument/2006/relationships/tags" Target="../tags/tag174.xml"/><Relationship Id="rId11" Type="http://schemas.openxmlformats.org/officeDocument/2006/relationships/tags" Target="../tags/tag179.xml"/><Relationship Id="rId5" Type="http://schemas.openxmlformats.org/officeDocument/2006/relationships/tags" Target="../tags/tag173.xml"/><Relationship Id="rId15" Type="http://schemas.openxmlformats.org/officeDocument/2006/relationships/tags" Target="../tags/tag183.xml"/><Relationship Id="rId23" Type="http://schemas.openxmlformats.org/officeDocument/2006/relationships/slideLayout" Target="../slideLayouts/slideLayout2.xml"/><Relationship Id="rId10" Type="http://schemas.openxmlformats.org/officeDocument/2006/relationships/tags" Target="../tags/tag178.xml"/><Relationship Id="rId19" Type="http://schemas.openxmlformats.org/officeDocument/2006/relationships/tags" Target="../tags/tag187.xml"/><Relationship Id="rId4" Type="http://schemas.openxmlformats.org/officeDocument/2006/relationships/tags" Target="../tags/tag172.xml"/><Relationship Id="rId9" Type="http://schemas.openxmlformats.org/officeDocument/2006/relationships/tags" Target="../tags/tag177.xml"/><Relationship Id="rId14" Type="http://schemas.openxmlformats.org/officeDocument/2006/relationships/tags" Target="../tags/tag182.xml"/><Relationship Id="rId22" Type="http://schemas.openxmlformats.org/officeDocument/2006/relationships/tags" Target="../tags/tag190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tags" Target="../tags/tag208.xml"/><Relationship Id="rId3" Type="http://schemas.openxmlformats.org/officeDocument/2006/relationships/tags" Target="../tags/tag193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20" Type="http://schemas.openxmlformats.org/officeDocument/2006/relationships/tags" Target="../tags/tag210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tags" Target="../tags/tag209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Relationship Id="rId22" Type="http://schemas.openxmlformats.org/officeDocument/2006/relationships/notesSlide" Target="../notesSlides/notes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215.xml"/><Relationship Id="rId2" Type="http://schemas.openxmlformats.org/officeDocument/2006/relationships/tags" Target="../tags/tag214.xml"/><Relationship Id="rId1" Type="http://schemas.openxmlformats.org/officeDocument/2006/relationships/tags" Target="../tags/tag213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" Type="http://schemas.openxmlformats.org/officeDocument/2006/relationships/tags" Target="../tags/tag216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20.xml"/><Relationship Id="rId4" Type="http://schemas.openxmlformats.org/officeDocument/2006/relationships/tags" Target="../tags/tag2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228.xml"/><Relationship Id="rId13" Type="http://schemas.openxmlformats.org/officeDocument/2006/relationships/tags" Target="../tags/tag233.xml"/><Relationship Id="rId18" Type="http://schemas.openxmlformats.org/officeDocument/2006/relationships/tags" Target="../tags/tag238.xml"/><Relationship Id="rId26" Type="http://schemas.openxmlformats.org/officeDocument/2006/relationships/slideLayout" Target="../slideLayouts/slideLayout7.xml"/><Relationship Id="rId3" Type="http://schemas.openxmlformats.org/officeDocument/2006/relationships/tags" Target="../tags/tag223.xml"/><Relationship Id="rId21" Type="http://schemas.openxmlformats.org/officeDocument/2006/relationships/tags" Target="../tags/tag241.xml"/><Relationship Id="rId7" Type="http://schemas.openxmlformats.org/officeDocument/2006/relationships/tags" Target="../tags/tag227.xml"/><Relationship Id="rId12" Type="http://schemas.openxmlformats.org/officeDocument/2006/relationships/tags" Target="../tags/tag232.xml"/><Relationship Id="rId17" Type="http://schemas.openxmlformats.org/officeDocument/2006/relationships/tags" Target="../tags/tag237.xml"/><Relationship Id="rId25" Type="http://schemas.openxmlformats.org/officeDocument/2006/relationships/tags" Target="../tags/tag245.xml"/><Relationship Id="rId2" Type="http://schemas.openxmlformats.org/officeDocument/2006/relationships/tags" Target="../tags/tag222.xml"/><Relationship Id="rId16" Type="http://schemas.openxmlformats.org/officeDocument/2006/relationships/tags" Target="../tags/tag236.xml"/><Relationship Id="rId20" Type="http://schemas.openxmlformats.org/officeDocument/2006/relationships/tags" Target="../tags/tag240.xml"/><Relationship Id="rId1" Type="http://schemas.openxmlformats.org/officeDocument/2006/relationships/tags" Target="../tags/tag221.xml"/><Relationship Id="rId6" Type="http://schemas.openxmlformats.org/officeDocument/2006/relationships/tags" Target="../tags/tag226.xml"/><Relationship Id="rId11" Type="http://schemas.openxmlformats.org/officeDocument/2006/relationships/tags" Target="../tags/tag231.xml"/><Relationship Id="rId24" Type="http://schemas.openxmlformats.org/officeDocument/2006/relationships/tags" Target="../tags/tag244.xml"/><Relationship Id="rId5" Type="http://schemas.openxmlformats.org/officeDocument/2006/relationships/tags" Target="../tags/tag225.xml"/><Relationship Id="rId15" Type="http://schemas.openxmlformats.org/officeDocument/2006/relationships/tags" Target="../tags/tag235.xml"/><Relationship Id="rId23" Type="http://schemas.openxmlformats.org/officeDocument/2006/relationships/tags" Target="../tags/tag243.xml"/><Relationship Id="rId10" Type="http://schemas.openxmlformats.org/officeDocument/2006/relationships/tags" Target="../tags/tag230.xml"/><Relationship Id="rId19" Type="http://schemas.openxmlformats.org/officeDocument/2006/relationships/tags" Target="../tags/tag239.xml"/><Relationship Id="rId4" Type="http://schemas.openxmlformats.org/officeDocument/2006/relationships/tags" Target="../tags/tag224.xml"/><Relationship Id="rId9" Type="http://schemas.openxmlformats.org/officeDocument/2006/relationships/tags" Target="../tags/tag229.xml"/><Relationship Id="rId14" Type="http://schemas.openxmlformats.org/officeDocument/2006/relationships/tags" Target="../tags/tag234.xml"/><Relationship Id="rId22" Type="http://schemas.openxmlformats.org/officeDocument/2006/relationships/tags" Target="../tags/tag2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248.xml"/><Relationship Id="rId2" Type="http://schemas.openxmlformats.org/officeDocument/2006/relationships/tags" Target="../tags/tag247.xml"/><Relationship Id="rId1" Type="http://schemas.openxmlformats.org/officeDocument/2006/relationships/tags" Target="../tags/tag246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3.xml"/><Relationship Id="rId1" Type="http://schemas.openxmlformats.org/officeDocument/2006/relationships/tags" Target="../tags/tag25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1"/>
            </p:custDataLst>
          </p:nvPr>
        </p:nvSpPr>
        <p:spPr>
          <a:xfrm>
            <a:off x="4619871" y="2204617"/>
            <a:ext cx="6988106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charset="-122"/>
                <a:ea typeface="微软雅黑" charset="-122"/>
              </a:rPr>
              <a:t>      </a:t>
            </a:r>
          </a:p>
        </p:txBody>
      </p:sp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163773" y="218363"/>
            <a:ext cx="11865930" cy="6503069"/>
          </a:xfrm>
          <a:prstGeom prst="rect">
            <a:avLst/>
          </a:prstGeom>
          <a:noFill/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/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3623120" y="1783535"/>
            <a:ext cx="6832979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0070C0"/>
                </a:solidFill>
                <a:latin typeface="Times New Roman" pitchFamily="18" charset="0"/>
                <a:ea typeface="宋体" charset="-122"/>
                <a:cs typeface="宋体" charset="-122"/>
              </a:rPr>
              <a:t>     </a:t>
            </a: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4605758" y="1482991"/>
            <a:ext cx="7064991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/>
              <a:t>      </a:t>
            </a:r>
          </a:p>
        </p:txBody>
      </p:sp>
      <p:sp>
        <p:nvSpPr>
          <p:cNvPr id="5121" name="Rectangle 1"/>
          <p:cNvSpPr/>
          <p:nvPr>
            <p:custDataLst>
              <p:tags r:id="rId5"/>
            </p:custDataLst>
          </p:nvPr>
        </p:nvSpPr>
        <p:spPr bwMode="auto">
          <a:xfrm>
            <a:off x="2021840" y="-374015"/>
            <a:ext cx="10169525" cy="76320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楷体" charset="-122"/>
                <a:ea typeface="楷体" charset="-122"/>
              </a:rPr>
              <a:t>                 </a:t>
            </a:r>
            <a:endParaRPr lang="zh-CN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latin typeface="楷体" charset="-122"/>
                <a:ea typeface="楷体" charset="-122"/>
              </a:rPr>
              <a:t>定义：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戏剧是一门综合的</a:t>
            </a:r>
            <a:r>
              <a:rPr lang="zh-CN" altLang="zh-CN" sz="2800" b="1" smtClean="0">
                <a:solidFill>
                  <a:srgbClr val="C00000"/>
                </a:solidFill>
                <a:latin typeface="楷体" charset="-122"/>
                <a:ea typeface="楷体" charset="-122"/>
              </a:rPr>
              <a:t>舞台艺术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楷体" charset="-122"/>
                <a:ea typeface="楷体" charset="-122"/>
              </a:rPr>
              <a:t>            </a:t>
            </a:r>
            <a:r>
              <a:rPr lang="zh-CN" altLang="en-US" sz="2800" b="1" smtClean="0">
                <a:latin typeface="楷体" charset="-122"/>
                <a:ea typeface="楷体" charset="-122"/>
              </a:rPr>
              <a:t>按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表演形式</a:t>
            </a:r>
            <a:r>
              <a:rPr lang="zh-CN" altLang="en-US" sz="2800" b="1" smtClean="0">
                <a:latin typeface="楷体" charset="-122"/>
                <a:ea typeface="楷体" charset="-122"/>
              </a:rPr>
              <a:t>分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话剧、歌剧、舞剧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等</a:t>
            </a:r>
            <a:endParaRPr lang="en-US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smtClean="0">
                <a:latin typeface="楷体" charset="-122"/>
                <a:ea typeface="楷体" charset="-122"/>
              </a:rPr>
              <a:t>戏剧的</a:t>
            </a:r>
            <a:r>
              <a:rPr lang="zh-CN" altLang="en-US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分类</a:t>
            </a:r>
            <a:r>
              <a:rPr lang="zh-CN" altLang="en-US" sz="2800" b="1" smtClean="0">
                <a:latin typeface="楷体" charset="-122"/>
                <a:ea typeface="楷体" charset="-122"/>
              </a:rPr>
              <a:t>  按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剧情的</a:t>
            </a:r>
            <a:r>
              <a:rPr lang="zh-CN" altLang="en-US" sz="2800" b="1" smtClean="0">
                <a:latin typeface="楷体" charset="-122"/>
                <a:ea typeface="楷体" charset="-122"/>
              </a:rPr>
              <a:t>多少分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多幕剧和独幕剧</a:t>
            </a:r>
            <a:endParaRPr lang="en-US" altLang="zh-CN" sz="2800" b="1" smtClean="0">
              <a:solidFill>
                <a:srgbClr val="00B0F0"/>
              </a:solidFill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楷体" charset="-122"/>
                <a:ea typeface="楷体" charset="-122"/>
              </a:rPr>
              <a:t>            </a:t>
            </a:r>
            <a:r>
              <a:rPr lang="zh-CN" altLang="en-US" sz="2800" b="1" smtClean="0">
                <a:latin typeface="楷体" charset="-122"/>
                <a:ea typeface="楷体" charset="-122"/>
              </a:rPr>
              <a:t>按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矛盾冲突性质分为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喜剧、悲剧和正剧</a:t>
            </a:r>
            <a:endParaRPr lang="zh-CN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latin typeface="楷体" charset="-122"/>
                <a:ea typeface="楷体" charset="-122"/>
              </a:rPr>
              <a:t>戏剧</a:t>
            </a:r>
            <a:r>
              <a:rPr lang="zh-CN" altLang="zh-CN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语言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由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人物语言</a:t>
            </a:r>
            <a:r>
              <a:rPr lang="zh-CN" altLang="zh-CN" sz="2800" b="1" smtClean="0">
                <a:solidFill>
                  <a:schemeClr val="tx1"/>
                </a:solidFill>
                <a:latin typeface="楷体" charset="-122"/>
                <a:ea typeface="楷体" charset="-122"/>
              </a:rPr>
              <a:t>和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舞台说明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组成。</a:t>
            </a:r>
            <a:endParaRPr lang="en-US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smtClean="0">
                <a:latin typeface="楷体" charset="-122"/>
                <a:ea typeface="楷体" charset="-122"/>
              </a:rPr>
              <a:t>戏剧</a:t>
            </a:r>
            <a:r>
              <a:rPr lang="zh-CN" altLang="zh-CN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冲突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对于展现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人物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思想性格、推动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剧情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发展、揭示</a:t>
            </a:r>
            <a:r>
              <a:rPr lang="zh-CN" altLang="zh-CN" sz="2800" b="1" smtClean="0">
                <a:solidFill>
                  <a:srgbClr val="0070C0"/>
                </a:solidFill>
                <a:latin typeface="楷体" charset="-122"/>
                <a:ea typeface="楷体" charset="-122"/>
              </a:rPr>
              <a:t>主题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具有重要作用。</a:t>
            </a:r>
          </a:p>
          <a:p>
            <a:pPr>
              <a:lnSpc>
                <a:spcPct val="150000"/>
              </a:lnSpc>
            </a:pPr>
            <a:endParaRPr lang="zh-CN" altLang="zh-CN" sz="2800" b="1" smtClean="0">
              <a:latin typeface="楷体" charset="-122"/>
              <a:ea typeface="楷体" charset="-122"/>
            </a:endParaRPr>
          </a:p>
          <a:p>
            <a:endParaRPr lang="zh-CN" altLang="zh-CN" sz="2800" b="1" smtClean="0">
              <a:solidFill>
                <a:srgbClr val="00B0F0"/>
              </a:solidFill>
              <a:latin typeface="楷体" charset="-122"/>
              <a:ea typeface="楷体" charset="-122"/>
            </a:endParaRPr>
          </a:p>
        </p:txBody>
      </p:sp>
      <p:sp>
        <p:nvSpPr>
          <p:cNvPr id="9" name="左大括号 8"/>
          <p:cNvSpPr/>
          <p:nvPr>
            <p:custDataLst>
              <p:tags r:id="rId6"/>
            </p:custDataLst>
          </p:nvPr>
        </p:nvSpPr>
        <p:spPr>
          <a:xfrm>
            <a:off x="3981450" y="1221740"/>
            <a:ext cx="206375" cy="1617980"/>
          </a:xfrm>
          <a:prstGeom prst="leftBrac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00" b="1"/>
          </a:p>
        </p:txBody>
      </p:sp>
      <p:sp>
        <p:nvSpPr>
          <p:cNvPr id="11" name="左大括号 10"/>
          <p:cNvSpPr/>
          <p:nvPr>
            <p:custDataLst>
              <p:tags r:id="rId7"/>
            </p:custDataLst>
          </p:nvPr>
        </p:nvSpPr>
        <p:spPr>
          <a:xfrm>
            <a:off x="1681480" y="843915"/>
            <a:ext cx="368935" cy="4776470"/>
          </a:xfrm>
          <a:prstGeom prst="leftBrac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/>
          </a:p>
        </p:txBody>
      </p:sp>
      <p:sp>
        <p:nvSpPr>
          <p:cNvPr id="13" name="TextBox 12"/>
          <p:cNvSpPr txBox="1"/>
          <p:nvPr>
            <p:custDataLst>
              <p:tags r:id="rId8"/>
            </p:custDataLst>
          </p:nvPr>
        </p:nvSpPr>
        <p:spPr>
          <a:xfrm>
            <a:off x="843239" y="1607574"/>
            <a:ext cx="648929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smtClean="0"/>
              <a:t>戏</a:t>
            </a:r>
            <a:endParaRPr lang="en-US" altLang="zh-CN" sz="4000" b="1" smtClean="0"/>
          </a:p>
          <a:p>
            <a:pPr>
              <a:lnSpc>
                <a:spcPct val="150000"/>
              </a:lnSpc>
            </a:pPr>
            <a:endParaRPr lang="en-US" altLang="zh-CN" sz="4000" b="1" smtClean="0"/>
          </a:p>
          <a:p>
            <a:pPr>
              <a:lnSpc>
                <a:spcPct val="150000"/>
              </a:lnSpc>
            </a:pPr>
            <a:r>
              <a:rPr lang="zh-CN" altLang="en-US" sz="4000" b="1" smtClean="0"/>
              <a:t>剧</a:t>
            </a:r>
            <a:endParaRPr lang="zh-CN" altLang="en-US" sz="4000" b="1"/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2239645" y="4265295"/>
            <a:ext cx="5914390" cy="52197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charset="-122"/>
                <a:ea typeface="黑体" charset="-122"/>
                <a:sym typeface="+mn-ea"/>
              </a:rPr>
              <a:t>（包括对话、独白、旁白、潜台词）</a:t>
            </a:r>
          </a:p>
        </p:txBody>
      </p:sp>
      <p:sp>
        <p:nvSpPr>
          <p:cNvPr id="3" name="文本框 2"/>
          <p:cNvSpPr txBox="1"/>
          <p:nvPr>
            <p:custDataLst>
              <p:tags r:id="rId10"/>
            </p:custDataLst>
          </p:nvPr>
        </p:nvSpPr>
        <p:spPr>
          <a:xfrm>
            <a:off x="3738880" y="843915"/>
            <a:ext cx="7170420" cy="26765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黑体" charset="-122"/>
                <a:ea typeface="黑体" charset="-122"/>
                <a:sym typeface="+mn-ea"/>
              </a:rPr>
              <a:t>（根据演出需要，提供给导演和演员的说明性文字。有关于时间、地点、人物、布景的，有关于登场人物的动作、表情的，有关于人物上场、下场的，有关于效果的等）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茶壶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20065" y="1150620"/>
            <a:ext cx="6193155" cy="4290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5" name="Text Box 7"/>
          <p:cNvSpPr txBox="1"/>
          <p:nvPr>
            <p:custDataLst>
              <p:tags r:id="rId2"/>
            </p:custDataLst>
          </p:nvPr>
        </p:nvSpPr>
        <p:spPr>
          <a:xfrm>
            <a:off x="7372985" y="2915920"/>
            <a:ext cx="798195" cy="2819400"/>
          </a:xfrm>
          <a:prstGeom prst="rect">
            <a:avLst/>
          </a:prstGeom>
          <a:noFill/>
          <a:ln w="9525">
            <a:noFill/>
          </a:ln>
        </p:spPr>
        <p:txBody>
          <a:bodyPr vert="eaVert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latin typeface="楷体" charset="-122"/>
                <a:ea typeface="楷体" charset="-122"/>
                <a:cs typeface="楷体" charset="-122"/>
              </a:rPr>
              <a:t>老舍  著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860" y="908685"/>
            <a:ext cx="4587240" cy="4446905"/>
          </a:xfrm>
          <a:prstGeom prst="rect">
            <a:avLst/>
          </a:prstGeom>
        </p:spPr>
      </p:pic>
      <p:sp>
        <p:nvSpPr>
          <p:cNvPr id="2054" name="Rectangle 6"/>
          <p:cNvSpPr/>
          <p:nvPr>
            <p:custDataLst>
              <p:tags r:id="rId4"/>
            </p:custDataLst>
          </p:nvPr>
        </p:nvSpPr>
        <p:spPr>
          <a:xfrm>
            <a:off x="8622030" y="1238885"/>
            <a:ext cx="1371600" cy="411480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2052" name="Text Box 4"/>
          <p:cNvSpPr txBox="1"/>
          <p:nvPr>
            <p:custDataLst>
              <p:tags r:id="rId5"/>
            </p:custDataLst>
          </p:nvPr>
        </p:nvSpPr>
        <p:spPr bwMode="auto">
          <a:xfrm>
            <a:off x="8532813" y="1084898"/>
            <a:ext cx="1536700" cy="48006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vert="eaVert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6000" kern="1200" cap="none" spc="0" normalizeH="0" baseline="0" noProof="0">
                <a:latin typeface="Times New Roman" pitchFamily="18" charset="0"/>
                <a:ea typeface="宋体" charset="-122"/>
                <a:cs typeface="+mn-cs"/>
              </a:rPr>
              <a:t>  </a:t>
            </a:r>
            <a:r>
              <a:rPr kumimoji="1" lang="zh-CN" altLang="en-US" sz="8800" b="1" kern="1200" cap="none" spc="0" normalizeH="0" baseline="0" noProof="0">
                <a:effectLst>
                  <a:outerShdw blurRad="38100" dist="38100" dir="2700000" algn="tl">
                    <a:srgbClr val="FFFFFF"/>
                  </a:outerShdw>
                </a:effectLst>
                <a:latin typeface="汉仪行楷简" pitchFamily="49" charset="-122"/>
                <a:ea typeface="汉仪行楷简" pitchFamily="49" charset="-122"/>
                <a:cs typeface="+mn-cs"/>
              </a:rPr>
              <a:t>茶  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4" grpId="0" animBg="1"/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/>
          <p:nvPr>
            <p:custDataLst>
              <p:tags r:id="rId1"/>
            </p:custDataLst>
          </p:nvPr>
        </p:nvSpPr>
        <p:spPr>
          <a:xfrm>
            <a:off x="329565" y="369570"/>
            <a:ext cx="11251565" cy="6488430"/>
          </a:xfrm>
          <a:prstGeom prst="rect">
            <a:avLst/>
          </a:prstGeom>
        </p:spPr>
        <p:txBody>
          <a:bodyPr vert="horz" wrap="square" lIns="68580" tIns="34290" rIns="68580" bIns="3429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charset="2"/>
              <a:buNone/>
            </a:pPr>
            <a:r>
              <a:rPr lang="en-US" altLang="en-US" b="1" dirty="0">
                <a:latin typeface="楷体_GB2312" pitchFamily="49" charset="-122"/>
                <a:ea typeface="楷体_GB2312" pitchFamily="49" charset="-122"/>
              </a:rPr>
              <a:t>　　   </a:t>
            </a:r>
            <a:r>
              <a:rPr lang="en-US" altLang="en-US" b="1" dirty="0">
                <a:latin typeface="楷体" charset="-122"/>
                <a:ea typeface="楷体" charset="-122"/>
              </a:rPr>
              <a:t>舒舍予，字老舍，现年</a:t>
            </a:r>
            <a:r>
              <a:rPr lang="en-US" altLang="zh-CN" b="1" dirty="0">
                <a:latin typeface="楷体" charset="-122"/>
                <a:ea typeface="楷体" charset="-122"/>
              </a:rPr>
              <a:t>40</a:t>
            </a:r>
            <a:r>
              <a:rPr lang="en-US" altLang="en-US" b="1" dirty="0">
                <a:latin typeface="楷体" charset="-122"/>
                <a:ea typeface="楷体" charset="-122"/>
              </a:rPr>
              <a:t>岁，面黄无须。生于北平。</a:t>
            </a:r>
            <a:r>
              <a:rPr lang="en-US" altLang="zh-CN" b="1" dirty="0">
                <a:latin typeface="楷体" charset="-122"/>
                <a:ea typeface="楷体" charset="-122"/>
              </a:rPr>
              <a:t>3</a:t>
            </a:r>
            <a:r>
              <a:rPr lang="en-US" altLang="en-US" b="1" dirty="0" smtClean="0">
                <a:latin typeface="楷体" charset="-122"/>
                <a:ea typeface="楷体" charset="-122"/>
              </a:rPr>
              <a:t>岁失怙，</a:t>
            </a:r>
            <a:r>
              <a:rPr lang="en-US" altLang="en-US" b="1" dirty="0">
                <a:latin typeface="楷体" charset="-122"/>
                <a:ea typeface="楷体" charset="-122"/>
              </a:rPr>
              <a:t>可谓无父；志学之年，帝王不存，可谓无君。无父无君，特别孝爱老母，布尔乔亚之仁未能一扫空也。幼读三百篇，不求甚解。继学师范，遂奠教书匠之基。及壮，糊口四方，教书为业，甚难发财，每购奖券，以得末彩为荣，示甘于寒贱也。</a:t>
            </a:r>
            <a:r>
              <a:rPr lang="en-US" altLang="zh-CN" b="1" dirty="0">
                <a:latin typeface="楷体" charset="-122"/>
                <a:ea typeface="楷体" charset="-122"/>
              </a:rPr>
              <a:t>27</a:t>
            </a:r>
            <a:r>
              <a:rPr lang="en-US" altLang="en-US" b="1" dirty="0">
                <a:latin typeface="楷体" charset="-122"/>
                <a:ea typeface="楷体" charset="-122"/>
              </a:rPr>
              <a:t>岁发愤著书，科学哲学无所懂，故写小说，博大家一笑没什么了不得。</a:t>
            </a:r>
            <a:r>
              <a:rPr lang="en-US" altLang="zh-CN" b="1" dirty="0">
                <a:latin typeface="楷体" charset="-122"/>
                <a:ea typeface="楷体" charset="-122"/>
              </a:rPr>
              <a:t>34</a:t>
            </a:r>
            <a:r>
              <a:rPr lang="en-US" altLang="en-US" b="1" dirty="0">
                <a:latin typeface="楷体" charset="-122"/>
                <a:ea typeface="楷体" charset="-122"/>
              </a:rPr>
              <a:t>岁结婚，今已有一男一女，均狡猾可喜。闲时喜养花，不得其法，每每有叶无花，亦不忍弃。书无所不读，全无所获并不着急，教书作事均甚认真，往往吃亏，亦不后悔。如此而已，再活</a:t>
            </a:r>
            <a:r>
              <a:rPr lang="en-US" altLang="zh-CN" b="1" dirty="0">
                <a:latin typeface="楷体" charset="-122"/>
                <a:ea typeface="楷体" charset="-122"/>
              </a:rPr>
              <a:t>40</a:t>
            </a:r>
            <a:r>
              <a:rPr lang="en-US" altLang="en-US" b="1" dirty="0">
                <a:latin typeface="楷体" charset="-122"/>
                <a:ea typeface="楷体" charset="-122"/>
              </a:rPr>
              <a:t>年也许能有点出息。</a:t>
            </a:r>
            <a:r>
              <a:rPr lang="zh-CN" altLang="en-US" b="1" dirty="0">
                <a:latin typeface="楷体" charset="-122"/>
                <a:ea typeface="楷体" charset="-122"/>
              </a:rPr>
              <a:t>（《老舍自传》）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/>
          <p:nvPr>
            <p:custDataLst>
              <p:tags r:id="rId1"/>
            </p:custDataLst>
          </p:nvPr>
        </p:nvSpPr>
        <p:spPr bwMode="auto">
          <a:xfrm>
            <a:off x="1068070" y="797878"/>
            <a:ext cx="6260465" cy="52622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charset="-122"/>
                <a:ea typeface="楷体" charset="-122"/>
                <a:cs typeface="Times New Roman" pitchFamily="18" charset="0"/>
              </a:rPr>
              <a:t>    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charset="-122"/>
                <a:ea typeface="楷体" charset="-122"/>
                <a:cs typeface="Times New Roman" pitchFamily="18" charset="0"/>
              </a:rPr>
              <a:t>老舍</a:t>
            </a:r>
            <a:r>
              <a:rPr lang="zh-CN" altLang="en-US" sz="2800" smtClean="0">
                <a:latin typeface="楷体" charset="-122"/>
                <a:ea typeface="楷体" charset="-122"/>
              </a:rPr>
              <a:t>（</a:t>
            </a:r>
            <a:r>
              <a:rPr lang="en-US" altLang="zh-CN" sz="2800" smtClean="0">
                <a:latin typeface="楷体" charset="-122"/>
                <a:ea typeface="楷体" charset="-122"/>
              </a:rPr>
              <a:t>1899</a:t>
            </a:r>
            <a:r>
              <a:rPr lang="zh-CN" altLang="en-US" sz="2800" smtClean="0">
                <a:latin typeface="楷体" charset="-122"/>
                <a:ea typeface="楷体" charset="-122"/>
              </a:rPr>
              <a:t>年</a:t>
            </a:r>
            <a:r>
              <a:rPr lang="en-US" altLang="zh-CN" sz="2800" smtClean="0">
                <a:latin typeface="楷体" charset="-122"/>
                <a:ea typeface="楷体" charset="-122"/>
              </a:rPr>
              <a:t>2</a:t>
            </a:r>
            <a:r>
              <a:rPr lang="zh-CN" altLang="en-US" sz="2800" smtClean="0">
                <a:latin typeface="楷体" charset="-122"/>
                <a:ea typeface="楷体" charset="-122"/>
              </a:rPr>
              <a:t>月</a:t>
            </a:r>
            <a:r>
              <a:rPr lang="en-US" altLang="zh-CN" sz="2800" smtClean="0">
                <a:latin typeface="楷体" charset="-122"/>
                <a:ea typeface="楷体" charset="-122"/>
              </a:rPr>
              <a:t>3</a:t>
            </a:r>
            <a:r>
              <a:rPr lang="zh-CN" altLang="en-US" sz="2800" smtClean="0">
                <a:latin typeface="楷体" charset="-122"/>
                <a:ea typeface="楷体" charset="-122"/>
              </a:rPr>
              <a:t>日－</a:t>
            </a:r>
            <a:r>
              <a:rPr lang="en-US" altLang="zh-CN" sz="2800" smtClean="0">
                <a:latin typeface="楷体" charset="-122"/>
                <a:ea typeface="楷体" charset="-122"/>
              </a:rPr>
              <a:t>1966</a:t>
            </a:r>
            <a:r>
              <a:rPr lang="zh-CN" altLang="en-US" sz="2800" smtClean="0">
                <a:latin typeface="楷体" charset="-122"/>
                <a:ea typeface="楷体" charset="-122"/>
              </a:rPr>
              <a:t>年</a:t>
            </a:r>
            <a:r>
              <a:rPr lang="en-US" altLang="zh-CN" sz="2800" smtClean="0">
                <a:latin typeface="楷体" charset="-122"/>
                <a:ea typeface="楷体" charset="-122"/>
              </a:rPr>
              <a:t>8</a:t>
            </a:r>
            <a:r>
              <a:rPr lang="zh-CN" altLang="en-US" sz="2800" smtClean="0">
                <a:latin typeface="楷体" charset="-122"/>
                <a:ea typeface="楷体" charset="-122"/>
              </a:rPr>
              <a:t>月</a:t>
            </a:r>
            <a:r>
              <a:rPr lang="en-US" altLang="zh-CN" sz="2800" smtClean="0">
                <a:latin typeface="楷体" charset="-122"/>
                <a:ea typeface="楷体" charset="-122"/>
              </a:rPr>
              <a:t>24</a:t>
            </a:r>
            <a:r>
              <a:rPr lang="zh-CN" altLang="en-US" sz="2800" smtClean="0">
                <a:latin typeface="楷体" charset="-122"/>
                <a:ea typeface="楷体" charset="-122"/>
              </a:rPr>
              <a:t>日），字</a:t>
            </a:r>
            <a:r>
              <a:rPr lang="zh-CN" altLang="en-US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舍予</a:t>
            </a:r>
            <a:r>
              <a:rPr lang="zh-CN" altLang="en-US" sz="2800" smtClean="0">
                <a:latin typeface="楷体" charset="-122"/>
                <a:ea typeface="楷体" charset="-122"/>
              </a:rPr>
              <a:t>，满族正红旗人，本名</a:t>
            </a:r>
            <a:r>
              <a:rPr lang="zh-CN" altLang="en-US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舒庆春</a:t>
            </a:r>
            <a:r>
              <a:rPr lang="zh-CN" altLang="en-US" sz="2800" smtClean="0">
                <a:latin typeface="楷体" charset="-122"/>
                <a:ea typeface="楷体" charset="-122"/>
              </a:rPr>
              <a:t>，生于北京，中国现代小说家、著名作家，杰出的语言大师、人民艺术家。</a:t>
            </a:r>
            <a:r>
              <a:rPr lang="en-US" altLang="zh-CN" sz="2800" smtClean="0">
                <a:latin typeface="楷体" charset="-122"/>
                <a:ea typeface="楷体" charset="-122"/>
              </a:rPr>
              <a:t>      </a:t>
            </a: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楷体" charset="-122"/>
                <a:ea typeface="楷体" charset="-122"/>
              </a:rPr>
              <a:t>   1951</a:t>
            </a:r>
            <a:r>
              <a:rPr lang="zh-CN" altLang="zh-CN" sz="2800" smtClean="0">
                <a:latin typeface="楷体" charset="-122"/>
                <a:ea typeface="楷体" charset="-122"/>
              </a:rPr>
              <a:t>年创作话剧</a:t>
            </a:r>
            <a:r>
              <a:rPr lang="zh-CN" altLang="zh-CN" sz="2800" b="1" smtClean="0">
                <a:solidFill>
                  <a:schemeClr val="accent5">
                    <a:lumMod val="50000"/>
                  </a:schemeClr>
                </a:solidFill>
                <a:latin typeface="楷体" charset="-122"/>
                <a:ea typeface="楷体" charset="-122"/>
              </a:rPr>
              <a:t>《龙须沟》</a:t>
            </a:r>
            <a:r>
              <a:rPr lang="en-US" altLang="zh-CN" sz="2800" smtClean="0">
                <a:latin typeface="楷体" charset="-122"/>
                <a:ea typeface="楷体" charset="-122"/>
              </a:rPr>
              <a:t>,</a:t>
            </a:r>
            <a:r>
              <a:rPr lang="zh-CN" altLang="zh-CN" sz="2800" smtClean="0">
                <a:latin typeface="楷体" charset="-122"/>
                <a:ea typeface="楷体" charset="-122"/>
              </a:rPr>
              <a:t>获北京市人民政府授予的</a:t>
            </a:r>
            <a:r>
              <a:rPr lang="zh-CN" altLang="zh-CN" sz="2800" b="1" smtClean="0">
                <a:solidFill>
                  <a:schemeClr val="accent5">
                    <a:lumMod val="50000"/>
                  </a:schemeClr>
                </a:solidFill>
                <a:latin typeface="楷体" charset="-122"/>
                <a:ea typeface="楷体" charset="-122"/>
              </a:rPr>
              <a:t>“人民艺术家”</a:t>
            </a:r>
            <a:r>
              <a:rPr lang="zh-CN" altLang="zh-CN" sz="2800" smtClean="0">
                <a:latin typeface="楷体" charset="-122"/>
                <a:ea typeface="楷体" charset="-122"/>
              </a:rPr>
              <a:t>的称号。</a:t>
            </a:r>
            <a:endParaRPr kumimoji="0" lang="zh-CN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楷体" charset="-122"/>
              <a:ea typeface="楷体" charset="-122"/>
              <a:cs typeface="宋体" charset="-122"/>
            </a:endParaRPr>
          </a:p>
        </p:txBody>
      </p:sp>
      <p:pic>
        <p:nvPicPr>
          <p:cNvPr id="20482" name="Picture 2" descr="C:\Users\Administrator\Desktop\t0145d8ee811c51869c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8265805" y="1017639"/>
            <a:ext cx="3503407" cy="41442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838200" y="1825625"/>
            <a:ext cx="6653530" cy="276733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zh-CN" smtClean="0">
                <a:latin typeface="楷体" charset="-122"/>
                <a:ea typeface="楷体" charset="-122"/>
                <a:sym typeface="+mn-ea"/>
              </a:rPr>
              <a:t>主要作品有</a:t>
            </a:r>
            <a:r>
              <a:rPr lang="zh-CN" altLang="zh-CN" b="1" smtClean="0">
                <a:solidFill>
                  <a:srgbClr val="C00000"/>
                </a:solidFill>
                <a:latin typeface="楷体" charset="-122"/>
                <a:ea typeface="楷体" charset="-122"/>
                <a:sym typeface="+mn-ea"/>
              </a:rPr>
              <a:t>长篇小说</a:t>
            </a:r>
            <a:r>
              <a:rPr lang="zh-CN" altLang="zh-CN" smtClean="0">
                <a:latin typeface="楷体" charset="-122"/>
                <a:ea typeface="楷体" charset="-122"/>
                <a:sym typeface="+mn-ea"/>
              </a:rPr>
              <a:t>《老张的哲学》《骆驼祥子》《四世同堂》</a:t>
            </a:r>
            <a:r>
              <a:rPr lang="en-US" altLang="zh-CN" smtClean="0">
                <a:latin typeface="楷体" charset="-122"/>
                <a:ea typeface="楷体" charset="-122"/>
                <a:sym typeface="+mn-ea"/>
              </a:rPr>
              <a:t>,</a:t>
            </a:r>
            <a:r>
              <a:rPr lang="zh-CN" altLang="zh-CN" b="1" smtClean="0">
                <a:solidFill>
                  <a:srgbClr val="C00000"/>
                </a:solidFill>
                <a:latin typeface="楷体" charset="-122"/>
                <a:ea typeface="楷体" charset="-122"/>
                <a:sym typeface="+mn-ea"/>
              </a:rPr>
              <a:t>中篇小说</a:t>
            </a:r>
            <a:r>
              <a:rPr lang="zh-CN" altLang="zh-CN" smtClean="0">
                <a:latin typeface="楷体" charset="-122"/>
                <a:ea typeface="楷体" charset="-122"/>
                <a:sym typeface="+mn-ea"/>
              </a:rPr>
              <a:t>《我这一辈子》</a:t>
            </a:r>
            <a:r>
              <a:rPr lang="en-US" altLang="zh-CN" smtClean="0">
                <a:latin typeface="楷体" charset="-122"/>
                <a:ea typeface="楷体" charset="-122"/>
                <a:sym typeface="+mn-ea"/>
              </a:rPr>
              <a:t>,</a:t>
            </a:r>
            <a:r>
              <a:rPr lang="zh-CN" altLang="zh-CN" b="1" smtClean="0">
                <a:solidFill>
                  <a:srgbClr val="C00000"/>
                </a:solidFill>
                <a:latin typeface="楷体" charset="-122"/>
                <a:ea typeface="楷体" charset="-122"/>
                <a:sym typeface="+mn-ea"/>
              </a:rPr>
              <a:t>短篇小说</a:t>
            </a:r>
            <a:r>
              <a:rPr lang="zh-CN" altLang="zh-CN" smtClean="0">
                <a:latin typeface="楷体" charset="-122"/>
                <a:ea typeface="楷体" charset="-122"/>
                <a:sym typeface="+mn-ea"/>
              </a:rPr>
              <a:t>《五九》</a:t>
            </a:r>
            <a:r>
              <a:rPr lang="en-US" altLang="zh-CN" smtClean="0">
                <a:latin typeface="楷体" charset="-122"/>
                <a:ea typeface="楷体" charset="-122"/>
                <a:sym typeface="+mn-ea"/>
              </a:rPr>
              <a:t>,</a:t>
            </a:r>
            <a:r>
              <a:rPr lang="zh-CN" altLang="zh-CN" b="1" smtClean="0">
                <a:solidFill>
                  <a:srgbClr val="C00000"/>
                </a:solidFill>
                <a:latin typeface="楷体" charset="-122"/>
                <a:ea typeface="楷体" charset="-122"/>
                <a:sym typeface="+mn-ea"/>
              </a:rPr>
              <a:t>话剧</a:t>
            </a:r>
            <a:r>
              <a:rPr lang="zh-CN" altLang="zh-CN" smtClean="0">
                <a:latin typeface="楷体" charset="-122"/>
                <a:ea typeface="楷体" charset="-122"/>
                <a:sym typeface="+mn-ea"/>
              </a:rPr>
              <a:t>《龙须沟》《茶馆》等。</a:t>
            </a:r>
            <a:endParaRPr lang="zh-CN" altLang="en-US"/>
          </a:p>
        </p:txBody>
      </p:sp>
      <p:pic>
        <p:nvPicPr>
          <p:cNvPr id="20482" name="Picture 2" descr="C:\Users\Administrator\Desktop\t0145d8ee811c51869c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8251200" y="1137019"/>
            <a:ext cx="3503407" cy="41442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1270000" y="289560"/>
            <a:ext cx="2011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>
                <a:highlight>
                  <a:srgbClr val="FFFF00"/>
                </a:highlight>
                <a:latin typeface="华文行楷" charset="-122"/>
                <a:ea typeface="华文行楷" charset="-122"/>
              </a:rPr>
              <a:t>创作背景</a:t>
            </a:r>
          </a:p>
        </p:txBody>
      </p:sp>
      <p:sp>
        <p:nvSpPr>
          <p:cNvPr id="36868" name="矩形 36867"/>
          <p:cNvSpPr/>
          <p:nvPr>
            <p:custDataLst>
              <p:tags r:id="rId2"/>
            </p:custDataLst>
          </p:nvPr>
        </p:nvSpPr>
        <p:spPr>
          <a:xfrm>
            <a:off x="4585335" y="289560"/>
            <a:ext cx="7186295" cy="6249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    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茶馆是三教九流会面之处，可以多容纳各色人物。</a:t>
            </a:r>
            <a:r>
              <a:rPr lang="zh-CN" altLang="en-US" sz="2800" b="1">
                <a:solidFill>
                  <a:srgbClr val="FF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一个大茶馆就是一个小社会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。这出戏虽只有三幕，可是写了</a:t>
            </a:r>
            <a:r>
              <a:rPr lang="zh-CN" altLang="en-US" sz="2800" b="1">
                <a:solidFill>
                  <a:srgbClr val="FF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五十来年的变迁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。在这些变迁里，没法子躲开政治问题。</a:t>
            </a:r>
          </a:p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 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    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可是，我不熟悉政治舞台上的高官大人，没法子正面描写他们的促进与促退。我也不十分懂政治。我只认识一些小人物，这些人物是经常下茶馆的。那么，我要是把他们集合到一个茶馆里，用他们生活上的变迁反映社会的变迁，不就侧面地透露出一些政治消息么？这样，我就决定了去写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《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茶馆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》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。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”</a:t>
            </a:r>
          </a:p>
        </p:txBody>
      </p:sp>
      <p:pic>
        <p:nvPicPr>
          <p:cNvPr id="65540" name="Picture 4" descr="茶壶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81025" y="2331720"/>
            <a:ext cx="3631565" cy="24009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/>
          <p:nvPr>
            <p:custDataLst>
              <p:tags r:id="rId1"/>
            </p:custDataLst>
          </p:nvPr>
        </p:nvSpPr>
        <p:spPr bwMode="auto">
          <a:xfrm>
            <a:off x="234315" y="1155700"/>
            <a:ext cx="6779895" cy="4292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charset="-122"/>
                <a:ea typeface="楷体" charset="-122"/>
                <a:cs typeface="Times New Roman" pitchFamily="18" charset="0"/>
              </a:rPr>
              <a:t>  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《茶馆》分三幕，以老北京一家叫裕泰的大茶馆的兴衰变迁为背景，展示了</a:t>
            </a:r>
            <a:r>
              <a:rPr lang="zh-CN" altLang="en-US" sz="2800" b="1" smtClean="0">
                <a:solidFill>
                  <a:schemeClr val="accent1">
                    <a:lumMod val="50000"/>
                  </a:schemeClr>
                </a:solidFill>
                <a:latin typeface="楷体" charset="-122"/>
                <a:ea typeface="楷体" charset="-122"/>
              </a:rPr>
              <a:t>戊戌变法</a:t>
            </a:r>
            <a:r>
              <a:rPr lang="zh-CN" altLang="zh-CN" sz="2800" b="1" smtClean="0">
                <a:solidFill>
                  <a:schemeClr val="accent1">
                    <a:lumMod val="50000"/>
                  </a:schemeClr>
                </a:solidFill>
                <a:latin typeface="楷体" charset="-122"/>
                <a:ea typeface="楷体" charset="-122"/>
              </a:rPr>
              <a:t>、军阀混战和抗战胜利后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三个时代近半个世纪的社会风云变化。</a:t>
            </a:r>
            <a:endParaRPr lang="en-US" altLang="zh-CN" sz="2800" b="1" smtClean="0">
              <a:latin typeface="楷体" charset="-122"/>
              <a:ea typeface="楷体" charset="-122"/>
            </a:endParaRP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latin typeface="楷体" charset="-122"/>
                <a:ea typeface="楷体" charset="-122"/>
              </a:rPr>
              <a:t>   </a:t>
            </a:r>
            <a:r>
              <a:rPr lang="zh-CN" altLang="zh-CN" sz="2800" b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每一幕写一个时代</a:t>
            </a:r>
            <a:r>
              <a:rPr lang="zh-CN" altLang="zh-CN" sz="2800" b="1" smtClean="0">
                <a:latin typeface="楷体" charset="-122"/>
                <a:ea typeface="楷体" charset="-122"/>
              </a:rPr>
              <a:t>，北京各阶层的三教九流人物，出入于这家大茶馆，全剧展示出来的是一幅幅气势庞大的历史画卷。</a:t>
            </a: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195185" y="1641475"/>
            <a:ext cx="4818380" cy="33216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165805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剧情简介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78130" y="894715"/>
            <a:ext cx="11636375" cy="574103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Aft>
                <a:spcPct val="0"/>
              </a:spcAft>
              <a:buNone/>
            </a:pP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第一幕</a:t>
            </a:r>
          </a:p>
          <a:p>
            <a:pPr marL="0" indent="0">
              <a:lnSpc>
                <a:spcPct val="120000"/>
              </a:lnSpc>
              <a:spcAft>
                <a:spcPct val="0"/>
              </a:spcAft>
              <a:buNone/>
            </a:pPr>
            <a:r>
              <a:rPr 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1898年，戊戌变法失败。一个初秋的上午，裕泰茶馆开始营业，掌柜王利发兴致勃勃地坐在柜台上。三三两两的旗人，遛够了鸟儿，走进茶馆来歇腿、喝茶。有两位茶客唱着京戏，另外几个围着桌子观赏瓦罐中的蟋蟀。茶馆中到处贴着“莫谈国事”的纸条。可是常四爷偏要谈谈国事。他痛恨洋人，痛恨那些吃洋饭、讲洋话的人，也看不起在营里当差的二德子之流。他因一句“大清国要完”，被两个特务宋恩子和吴祥子抓去，送进了监狱。相面骗人的唐铁嘴来讨碗茶喝，说媒拉纤的刘麻子也来了，要把康六的十五岁女儿康顺子卖给七十多岁的庞太监当老婆。主张实业救国的秦仲义走进来，说什么要办工厂，搞维新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76914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165805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剧情简介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78130" y="894715"/>
            <a:ext cx="11636375" cy="574103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Aft>
                <a:spcPct val="0"/>
              </a:spcAft>
              <a:buNone/>
            </a:pP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第二幕</a:t>
            </a:r>
          </a:p>
          <a:p>
            <a:pPr marL="0" indent="0" algn="l">
              <a:lnSpc>
                <a:spcPct val="120000"/>
              </a:lnSpc>
              <a:spcAft>
                <a:spcPct val="0"/>
              </a:spcAft>
              <a:buNone/>
            </a:pPr>
            <a:r>
              <a:rPr 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民国初年军阀混战时期。这时裕泰茶馆渐趋衰落，茶馆主人王利发积极迎合潮流实行改良，却仍然难以维持下去。主要上场人物：王利发、常四爷、王淑芬、刘麻子、唐铁嘴、松二爷、宋恩子、吴祥子、李三、康顺子等。小茶馆展现出一幅兵荒马乱、日益衰败的社会画面：常四爷出狱；康顺子母子逃出宫；拉皮条的刘麻子被稀里糊涂砍了头；两个逃兵想合娶一个老婆；茶馆生意清淡，面积缩小，苦心经营，试图改良，“改良”后还未开张就厄运临头，特务、巡警、兵痞就接二连三来敲诈勒索，宋恩子、吴祥子摇身一变又成了军阀的走狗。</a:t>
            </a:r>
          </a:p>
        </p:txBody>
      </p:sp>
      <p:pic>
        <p:nvPicPr>
          <p:cNvPr id="105" name="图片 104"/>
          <p:cNvPicPr/>
          <p:nvPr>
            <p:custDataLst>
              <p:tags r:id="rId4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49250" y="5650230"/>
            <a:ext cx="5071110" cy="10648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图片 105"/>
          <p:cNvPicPr/>
          <p:nvPr>
            <p:custDataLst>
              <p:tags r:id="rId5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300470" y="5650230"/>
            <a:ext cx="5280025" cy="10648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87104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165805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剧情简介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78130" y="894715"/>
            <a:ext cx="11636375" cy="574103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Aft>
                <a:spcPct val="0"/>
              </a:spcAft>
              <a:buNone/>
            </a:pP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第二幕</a:t>
            </a:r>
          </a:p>
          <a:p>
            <a:pPr marL="0" indent="0" algn="l">
              <a:lnSpc>
                <a:spcPct val="120000"/>
              </a:lnSpc>
              <a:spcAft>
                <a:spcPct val="0"/>
              </a:spcAft>
              <a:buNone/>
            </a:pPr>
            <a:r>
              <a:rPr 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民国初年军阀混战时期。这时裕泰茶馆渐趋衰落，茶馆主人王利发积极迎合潮流实行改良，却仍然难以维持下去。主要上场人物：王利发、常四爷、王淑芬、刘麻子、唐铁嘴、松二爷、宋恩子、吴祥子、李三、康顺子等。小茶馆展现出一幅兵荒马乱、日益衰败的社会画面：常四爷出狱；康顺子母子逃出宫；拉皮条的刘麻子被稀里糊涂砍了头；两个逃兵想合娶一个老婆；茶馆生意清淡，面积缩小，苦心经营，试图改良，“改良”后还未开张就厄运临头，特务、巡警、兵痞就接二连三来敲诈勒索，宋恩子、吴祥子摇身一变又成了军阀的走狗。</a:t>
            </a:r>
          </a:p>
        </p:txBody>
      </p:sp>
      <p:pic>
        <p:nvPicPr>
          <p:cNvPr id="105" name="图片 104"/>
          <p:cNvPicPr/>
          <p:nvPr>
            <p:custDataLst>
              <p:tags r:id="rId4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49250" y="5650230"/>
            <a:ext cx="5071110" cy="10648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图片 105"/>
          <p:cNvPicPr/>
          <p:nvPr>
            <p:custDataLst>
              <p:tags r:id="rId5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300470" y="5650230"/>
            <a:ext cx="5280025" cy="10648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7662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1067435" y="2780665"/>
            <a:ext cx="2971800" cy="5949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>
                <a:latin typeface="黑体" charset="-122"/>
                <a:ea typeface="黑体" charset="-122"/>
                <a:cs typeface="黑体" charset="-122"/>
              </a:rPr>
              <a:t>1</a:t>
            </a:r>
            <a:r>
              <a:rPr lang="zh-CN" altLang="en-US" sz="3200" b="1">
                <a:latin typeface="黑体" charset="-122"/>
                <a:ea typeface="黑体" charset="-122"/>
                <a:cs typeface="黑体" charset="-122"/>
              </a:rPr>
              <a:t>、独特的构思</a:t>
            </a:r>
          </a:p>
        </p:txBody>
      </p:sp>
      <p:sp>
        <p:nvSpPr>
          <p:cNvPr id="4" name="内容占位符 2"/>
          <p:cNvSpPr/>
          <p:nvPr>
            <p:custDataLst>
              <p:tags r:id="rId2"/>
            </p:custDataLst>
          </p:nvPr>
        </p:nvSpPr>
        <p:spPr>
          <a:xfrm>
            <a:off x="1172210" y="3595370"/>
            <a:ext cx="3967480" cy="5949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b="1">
                <a:latin typeface="楷体" charset="-122"/>
                <a:ea typeface="楷体" charset="-122"/>
                <a:cs typeface="楷体" charset="-122"/>
              </a:rPr>
              <a:t>——“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大茶馆小社会</a:t>
            </a:r>
            <a:r>
              <a:rPr lang="en-US" sz="3200" b="1">
                <a:latin typeface="楷体" charset="-122"/>
                <a:ea typeface="楷体" charset="-122"/>
                <a:cs typeface="楷体" charset="-122"/>
              </a:rPr>
              <a:t>”</a:t>
            </a:r>
          </a:p>
        </p:txBody>
      </p:sp>
      <p:sp>
        <p:nvSpPr>
          <p:cNvPr id="5" name="左大括号 4"/>
          <p:cNvSpPr/>
          <p:nvPr>
            <p:custDataLst>
              <p:tags r:id="rId3"/>
            </p:custDataLst>
          </p:nvPr>
        </p:nvSpPr>
        <p:spPr>
          <a:xfrm>
            <a:off x="5178425" y="1704340"/>
            <a:ext cx="542925" cy="25654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内容占位符 2"/>
          <p:cNvSpPr/>
          <p:nvPr>
            <p:custDataLst>
              <p:tags r:id="rId4"/>
            </p:custDataLst>
          </p:nvPr>
        </p:nvSpPr>
        <p:spPr>
          <a:xfrm>
            <a:off x="5931535" y="1398270"/>
            <a:ext cx="1719580" cy="5949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人物多</a:t>
            </a:r>
          </a:p>
        </p:txBody>
      </p:sp>
      <p:sp>
        <p:nvSpPr>
          <p:cNvPr id="7" name="内容占位符 2"/>
          <p:cNvSpPr/>
          <p:nvPr>
            <p:custDataLst>
              <p:tags r:id="rId5"/>
            </p:custDataLst>
          </p:nvPr>
        </p:nvSpPr>
        <p:spPr>
          <a:xfrm>
            <a:off x="5931535" y="3909695"/>
            <a:ext cx="1719580" cy="5949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人物杂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170305" y="1003935"/>
            <a:ext cx="3797935" cy="1383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/>
              <a:t>Q</a:t>
            </a:r>
            <a:r>
              <a:rPr lang="zh-CN" altLang="en-US" sz="2800" b="1"/>
              <a:t>：上场的人物有什么特点？</a:t>
            </a:r>
          </a:p>
        </p:txBody>
      </p:sp>
      <p:sp>
        <p:nvSpPr>
          <p:cNvPr id="14" name="矩形 13"/>
          <p:cNvSpPr/>
          <p:nvPr>
            <p:custDataLst>
              <p:tags r:id="rId7"/>
            </p:custDataLst>
          </p:nvPr>
        </p:nvSpPr>
        <p:spPr>
          <a:xfrm>
            <a:off x="7869555" y="1587500"/>
            <a:ext cx="29851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茶馆老板</a:t>
            </a:r>
          </a:p>
        </p:txBody>
      </p:sp>
      <p:sp>
        <p:nvSpPr>
          <p:cNvPr id="15" name="矩形 14"/>
          <p:cNvSpPr/>
          <p:nvPr>
            <p:custDataLst>
              <p:tags r:id="rId8"/>
            </p:custDataLst>
          </p:nvPr>
        </p:nvSpPr>
        <p:spPr>
          <a:xfrm>
            <a:off x="7869555" y="2384425"/>
            <a:ext cx="29851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吃皇粮的旗人</a:t>
            </a:r>
          </a:p>
        </p:txBody>
      </p:sp>
      <p:sp>
        <p:nvSpPr>
          <p:cNvPr id="16" name="矩形 15"/>
          <p:cNvSpPr/>
          <p:nvPr>
            <p:custDataLst>
              <p:tags r:id="rId9"/>
            </p:custDataLst>
          </p:nvPr>
        </p:nvSpPr>
        <p:spPr>
          <a:xfrm>
            <a:off x="7861300" y="3215005"/>
            <a:ext cx="29851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清宫里的太监</a:t>
            </a:r>
          </a:p>
        </p:txBody>
      </p:sp>
      <p:sp>
        <p:nvSpPr>
          <p:cNvPr id="18" name="矩形 17"/>
          <p:cNvSpPr/>
          <p:nvPr>
            <p:custDataLst>
              <p:tags r:id="rId10"/>
            </p:custDataLst>
          </p:nvPr>
        </p:nvSpPr>
        <p:spPr>
          <a:xfrm>
            <a:off x="7869555" y="4062095"/>
            <a:ext cx="29851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吃洋饭的小恶霸</a:t>
            </a:r>
          </a:p>
        </p:txBody>
      </p:sp>
      <p:sp>
        <p:nvSpPr>
          <p:cNvPr id="19" name="矩形 18"/>
          <p:cNvSpPr/>
          <p:nvPr>
            <p:custDataLst>
              <p:tags r:id="rId11"/>
            </p:custDataLst>
          </p:nvPr>
        </p:nvSpPr>
        <p:spPr>
          <a:xfrm>
            <a:off x="7861300" y="4909185"/>
            <a:ext cx="29851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办实业的资本家</a:t>
            </a:r>
          </a:p>
        </p:txBody>
      </p:sp>
      <p:sp>
        <p:nvSpPr>
          <p:cNvPr id="20" name="矩形 19"/>
          <p:cNvSpPr/>
          <p:nvPr>
            <p:custDataLst>
              <p:tags r:id="rId12"/>
            </p:custDataLst>
          </p:nvPr>
        </p:nvSpPr>
        <p:spPr>
          <a:xfrm>
            <a:off x="7861300" y="5739765"/>
            <a:ext cx="3328670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卖亲生女儿的穷人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  <p:bldP spid="6" grpId="0"/>
      <p:bldP spid="7" grpId="0"/>
      <p:bldP spid="8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221050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梳理情节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565" y="831850"/>
            <a:ext cx="10968990" cy="701040"/>
          </a:xfrm>
        </p:spPr>
        <p:txBody>
          <a:bodyPr>
            <a:no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阅读课文，梳理第一幕中的主要事件，完成下表。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611505" y="1561465"/>
          <a:ext cx="11209655" cy="51581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2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698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54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序号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主要事件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核心人物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1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唐铁嘴看相被拒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唐铁嘴、王利发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2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二德子与常四爷起冲突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二德子、常四爷、马五爷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3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刘麻子为买卖康顺子做中介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刘麻子、康六、康顺子、庞太监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4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刘麻子推销洋怀表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刘麻子、松二爷、常四爷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5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秦仲义探访茶馆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秦仲义、常四爷、王利发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6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乡妇卖女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乡妇、小妞、秦仲义、常四爷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7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常四爷被捕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常四爷、宋恩子、吴祥子、松二爷、黄胖子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8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黄胖子调停矛盾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黄胖子、二德子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6437630" y="4832985"/>
            <a:ext cx="498792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8" name="文本框 17"/>
          <p:cNvSpPr txBox="1"/>
          <p:nvPr>
            <p:custDataLst>
              <p:tags r:id="rId6"/>
            </p:custDataLst>
          </p:nvPr>
        </p:nvSpPr>
        <p:spPr>
          <a:xfrm>
            <a:off x="6424930" y="5374005"/>
            <a:ext cx="5207635" cy="783590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</p:txBody>
      </p:sp>
      <p:sp>
        <p:nvSpPr>
          <p:cNvPr id="21" name="文本框 20"/>
          <p:cNvSpPr txBox="1"/>
          <p:nvPr>
            <p:custDataLst>
              <p:tags r:id="rId7"/>
            </p:custDataLst>
          </p:nvPr>
        </p:nvSpPr>
        <p:spPr>
          <a:xfrm>
            <a:off x="1640840" y="5374005"/>
            <a:ext cx="4566920" cy="783590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</p:txBody>
      </p:sp>
      <p:sp>
        <p:nvSpPr>
          <p:cNvPr id="22" name="文本框 21"/>
          <p:cNvSpPr txBox="1"/>
          <p:nvPr>
            <p:custDataLst>
              <p:tags r:id="rId8"/>
            </p:custDataLst>
          </p:nvPr>
        </p:nvSpPr>
        <p:spPr>
          <a:xfrm>
            <a:off x="6437630" y="213614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3" name="文本框 22"/>
          <p:cNvSpPr txBox="1"/>
          <p:nvPr>
            <p:custDataLst>
              <p:tags r:id="rId9"/>
            </p:custDataLst>
          </p:nvPr>
        </p:nvSpPr>
        <p:spPr>
          <a:xfrm>
            <a:off x="1773555" y="268859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4" name="文本框 23"/>
          <p:cNvSpPr txBox="1"/>
          <p:nvPr>
            <p:custDataLst>
              <p:tags r:id="rId10"/>
            </p:custDataLst>
          </p:nvPr>
        </p:nvSpPr>
        <p:spPr>
          <a:xfrm>
            <a:off x="6440170" y="268033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5" name="文本框 24"/>
          <p:cNvSpPr txBox="1"/>
          <p:nvPr>
            <p:custDataLst>
              <p:tags r:id="rId11"/>
            </p:custDataLst>
          </p:nvPr>
        </p:nvSpPr>
        <p:spPr>
          <a:xfrm>
            <a:off x="1707515" y="3227070"/>
            <a:ext cx="4499610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6" name="文本框 25"/>
          <p:cNvSpPr txBox="1"/>
          <p:nvPr>
            <p:custDataLst>
              <p:tags r:id="rId12"/>
            </p:custDataLst>
          </p:nvPr>
        </p:nvSpPr>
        <p:spPr>
          <a:xfrm>
            <a:off x="6417945" y="3224530"/>
            <a:ext cx="5213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7" name="文本框 26"/>
          <p:cNvSpPr txBox="1"/>
          <p:nvPr>
            <p:custDataLst>
              <p:tags r:id="rId13"/>
            </p:custDataLst>
          </p:nvPr>
        </p:nvSpPr>
        <p:spPr>
          <a:xfrm>
            <a:off x="1659255" y="375475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8" name="文本框 27"/>
          <p:cNvSpPr txBox="1"/>
          <p:nvPr>
            <p:custDataLst>
              <p:tags r:id="rId14"/>
            </p:custDataLst>
          </p:nvPr>
        </p:nvSpPr>
        <p:spPr>
          <a:xfrm>
            <a:off x="6440170" y="375793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9" name="文本框 28"/>
          <p:cNvSpPr txBox="1"/>
          <p:nvPr>
            <p:custDataLst>
              <p:tags r:id="rId15"/>
            </p:custDataLst>
          </p:nvPr>
        </p:nvSpPr>
        <p:spPr>
          <a:xfrm>
            <a:off x="1751965" y="430022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0" name="文本框 29"/>
          <p:cNvSpPr txBox="1"/>
          <p:nvPr>
            <p:custDataLst>
              <p:tags r:id="rId16"/>
            </p:custDataLst>
          </p:nvPr>
        </p:nvSpPr>
        <p:spPr>
          <a:xfrm>
            <a:off x="6422390" y="428815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1" name="文本框 30"/>
          <p:cNvSpPr txBox="1"/>
          <p:nvPr>
            <p:custDataLst>
              <p:tags r:id="rId17"/>
            </p:custDataLst>
          </p:nvPr>
        </p:nvSpPr>
        <p:spPr>
          <a:xfrm>
            <a:off x="1731645" y="481901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2" name="文本框 31"/>
          <p:cNvSpPr txBox="1"/>
          <p:nvPr>
            <p:custDataLst>
              <p:tags r:id="rId18"/>
            </p:custDataLst>
          </p:nvPr>
        </p:nvSpPr>
        <p:spPr>
          <a:xfrm>
            <a:off x="1706880" y="621601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3" name="文本框 32"/>
          <p:cNvSpPr txBox="1"/>
          <p:nvPr>
            <p:custDataLst>
              <p:tags r:id="rId19"/>
            </p:custDataLst>
          </p:nvPr>
        </p:nvSpPr>
        <p:spPr>
          <a:xfrm>
            <a:off x="6440170" y="621792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5" name="文本框 34"/>
          <p:cNvSpPr txBox="1"/>
          <p:nvPr>
            <p:custDataLst>
              <p:tags r:id="rId20"/>
            </p:custDataLst>
          </p:nvPr>
        </p:nvSpPr>
        <p:spPr>
          <a:xfrm>
            <a:off x="1659255" y="2150110"/>
            <a:ext cx="450659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25795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221050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梳理情节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565" y="831850"/>
            <a:ext cx="10968990" cy="701040"/>
          </a:xfrm>
        </p:spPr>
        <p:txBody>
          <a:bodyPr>
            <a:no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阅读课文，梳理第一幕中的主要事件，完成下表。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611505" y="1561465"/>
          <a:ext cx="11209655" cy="51581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2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698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54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序号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主要事件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核心人物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1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唐铁嘴看相被拒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唐铁嘴、王利发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2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二德子与常四爷起冲突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二德子、常四爷、马五爷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3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刘麻子为买卖康顺子做中介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刘麻子、康六、康顺子、庞太监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4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刘麻子推销洋怀表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刘麻子、松二爷、常四爷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5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秦仲义探访茶馆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秦仲义、常四爷、王利发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6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乡妇卖女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乡妇、小妞、秦仲义、常四爷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7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常四爷被捕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常四爷、宋恩子、吴祥子、松二爷、黄胖子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594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8</a:t>
                      </a:r>
                      <a:endParaRPr lang="en-US" altLang="en-US" sz="2800" b="0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黄胖子调停矛盾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zh-CN" altLang="en-US" sz="2800" b="1">
                          <a:gradFill>
                            <a:gsLst>
                              <a:gs pos="0">
                                <a:srgbClr val="012D86"/>
                              </a:gs>
                              <a:gs pos="100000">
                                <a:srgbClr val="0E2557"/>
                              </a:gs>
                            </a:gsLst>
                            <a:lin scaled="0"/>
                          </a:gra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黄胖子、二德子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6437630" y="4832985"/>
            <a:ext cx="498792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8" name="文本框 17"/>
          <p:cNvSpPr txBox="1"/>
          <p:nvPr>
            <p:custDataLst>
              <p:tags r:id="rId6"/>
            </p:custDataLst>
          </p:nvPr>
        </p:nvSpPr>
        <p:spPr>
          <a:xfrm>
            <a:off x="6424930" y="5374005"/>
            <a:ext cx="5207635" cy="783590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</p:txBody>
      </p:sp>
      <p:sp>
        <p:nvSpPr>
          <p:cNvPr id="21" name="文本框 20"/>
          <p:cNvSpPr txBox="1"/>
          <p:nvPr>
            <p:custDataLst>
              <p:tags r:id="rId7"/>
            </p:custDataLst>
          </p:nvPr>
        </p:nvSpPr>
        <p:spPr>
          <a:xfrm>
            <a:off x="1640840" y="5374005"/>
            <a:ext cx="4566920" cy="783590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  <a:p>
            <a:endParaRPr lang="zh-CN" altLang="en-US" sz="900"/>
          </a:p>
        </p:txBody>
      </p:sp>
      <p:sp>
        <p:nvSpPr>
          <p:cNvPr id="22" name="文本框 21"/>
          <p:cNvSpPr txBox="1"/>
          <p:nvPr>
            <p:custDataLst>
              <p:tags r:id="rId8"/>
            </p:custDataLst>
          </p:nvPr>
        </p:nvSpPr>
        <p:spPr>
          <a:xfrm>
            <a:off x="6437630" y="213614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3" name="文本框 22"/>
          <p:cNvSpPr txBox="1"/>
          <p:nvPr>
            <p:custDataLst>
              <p:tags r:id="rId9"/>
            </p:custDataLst>
          </p:nvPr>
        </p:nvSpPr>
        <p:spPr>
          <a:xfrm>
            <a:off x="1773555" y="268859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4" name="文本框 23"/>
          <p:cNvSpPr txBox="1"/>
          <p:nvPr>
            <p:custDataLst>
              <p:tags r:id="rId10"/>
            </p:custDataLst>
          </p:nvPr>
        </p:nvSpPr>
        <p:spPr>
          <a:xfrm>
            <a:off x="6440170" y="268033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5" name="文本框 24"/>
          <p:cNvSpPr txBox="1"/>
          <p:nvPr>
            <p:custDataLst>
              <p:tags r:id="rId11"/>
            </p:custDataLst>
          </p:nvPr>
        </p:nvSpPr>
        <p:spPr>
          <a:xfrm>
            <a:off x="1707515" y="3227070"/>
            <a:ext cx="4499610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6" name="文本框 25"/>
          <p:cNvSpPr txBox="1"/>
          <p:nvPr>
            <p:custDataLst>
              <p:tags r:id="rId12"/>
            </p:custDataLst>
          </p:nvPr>
        </p:nvSpPr>
        <p:spPr>
          <a:xfrm>
            <a:off x="6417945" y="3224530"/>
            <a:ext cx="5213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7" name="文本框 26"/>
          <p:cNvSpPr txBox="1"/>
          <p:nvPr>
            <p:custDataLst>
              <p:tags r:id="rId13"/>
            </p:custDataLst>
          </p:nvPr>
        </p:nvSpPr>
        <p:spPr>
          <a:xfrm>
            <a:off x="1659255" y="375475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8" name="文本框 27"/>
          <p:cNvSpPr txBox="1"/>
          <p:nvPr>
            <p:custDataLst>
              <p:tags r:id="rId14"/>
            </p:custDataLst>
          </p:nvPr>
        </p:nvSpPr>
        <p:spPr>
          <a:xfrm>
            <a:off x="6440170" y="375793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9" name="文本框 28"/>
          <p:cNvSpPr txBox="1"/>
          <p:nvPr>
            <p:custDataLst>
              <p:tags r:id="rId15"/>
            </p:custDataLst>
          </p:nvPr>
        </p:nvSpPr>
        <p:spPr>
          <a:xfrm>
            <a:off x="1751965" y="430022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0" name="文本框 29"/>
          <p:cNvSpPr txBox="1"/>
          <p:nvPr>
            <p:custDataLst>
              <p:tags r:id="rId16"/>
            </p:custDataLst>
          </p:nvPr>
        </p:nvSpPr>
        <p:spPr>
          <a:xfrm>
            <a:off x="6422390" y="428815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1" name="文本框 30"/>
          <p:cNvSpPr txBox="1"/>
          <p:nvPr>
            <p:custDataLst>
              <p:tags r:id="rId17"/>
            </p:custDataLst>
          </p:nvPr>
        </p:nvSpPr>
        <p:spPr>
          <a:xfrm>
            <a:off x="1731645" y="481901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2" name="文本框 31"/>
          <p:cNvSpPr txBox="1"/>
          <p:nvPr>
            <p:custDataLst>
              <p:tags r:id="rId18"/>
            </p:custDataLst>
          </p:nvPr>
        </p:nvSpPr>
        <p:spPr>
          <a:xfrm>
            <a:off x="1706880" y="6216015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3" name="文本框 32"/>
          <p:cNvSpPr txBox="1"/>
          <p:nvPr>
            <p:custDataLst>
              <p:tags r:id="rId19"/>
            </p:custDataLst>
          </p:nvPr>
        </p:nvSpPr>
        <p:spPr>
          <a:xfrm>
            <a:off x="6440170" y="6217920"/>
            <a:ext cx="44342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35" name="文本框 34"/>
          <p:cNvSpPr txBox="1"/>
          <p:nvPr>
            <p:custDataLst>
              <p:tags r:id="rId20"/>
            </p:custDataLst>
          </p:nvPr>
        </p:nvSpPr>
        <p:spPr>
          <a:xfrm>
            <a:off x="1659255" y="2150110"/>
            <a:ext cx="450659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5614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230575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概括人物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22555" y="888365"/>
            <a:ext cx="11920855" cy="701040"/>
          </a:xfrm>
        </p:spPr>
        <p:txBody>
          <a:bodyPr>
            <a:no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第一幕人的繁多，你能说出下列表格中人物的社会身份与形象特点吗？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438785" y="1587500"/>
          <a:ext cx="1136523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3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2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4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35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93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97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角  色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社会身份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形象特点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角  色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社会身份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形象特点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王利发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松二爷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马五爷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康  六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庞太监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康顺子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宋恩子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吴祥子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老  人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  妇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小  妞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……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en-US" altLang="en-US" sz="2800" b="1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16044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230575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概括人物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22555" y="888365"/>
            <a:ext cx="11920855" cy="701040"/>
          </a:xfrm>
        </p:spPr>
        <p:txBody>
          <a:bodyPr>
            <a:no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第一幕人的繁多，你能说出下列表格中人物的社会身份与形象特点吗？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438785" y="1587500"/>
          <a:ext cx="11302365" cy="5050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8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4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9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角  色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社会身份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形象特点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王利发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裕泰茶馆掌柜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胆小谨慎、自私精明、善于应酬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唐铁嘴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相面人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沉迷鸦片、贪小油滑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马五爷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恶霸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信奉洋教、卖国求荣、仗势欺人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93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康  六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京郊贫农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极度贫苦、老实懦弱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康顺子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京郊贫农之女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贫苦被卖、命运悲惨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秦仲义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成功的富商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自负、爱国、有社会责任感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黄胖子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流氓头子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见风使舵、欺软怕硬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  妇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卖女的农村妇女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贫苦无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依、极度困顿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609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小  妞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乡妇欲卖的女儿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贫苦被卖、命运悲惨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 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5" name="文本框 34"/>
          <p:cNvSpPr txBox="1"/>
          <p:nvPr>
            <p:custDataLst>
              <p:tags r:id="rId5"/>
            </p:custDataLst>
          </p:nvPr>
        </p:nvSpPr>
        <p:spPr>
          <a:xfrm>
            <a:off x="2358390" y="2112010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5969000" y="211201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2286635" y="260540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5897245" y="260540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2274570" y="4126230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5885180" y="412623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2286635" y="4638040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1" name="文本框 10"/>
          <p:cNvSpPr txBox="1"/>
          <p:nvPr>
            <p:custDataLst>
              <p:tags r:id="rId12"/>
            </p:custDataLst>
          </p:nvPr>
        </p:nvSpPr>
        <p:spPr>
          <a:xfrm>
            <a:off x="5897245" y="463804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2" name="文本框 11"/>
          <p:cNvSpPr txBox="1"/>
          <p:nvPr>
            <p:custDataLst>
              <p:tags r:id="rId13"/>
            </p:custDataLst>
          </p:nvPr>
        </p:nvSpPr>
        <p:spPr>
          <a:xfrm>
            <a:off x="2358390" y="513397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5969000" y="513397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4" name="文本框 13"/>
          <p:cNvSpPr txBox="1"/>
          <p:nvPr>
            <p:custDataLst>
              <p:tags r:id="rId15"/>
            </p:custDataLst>
          </p:nvPr>
        </p:nvSpPr>
        <p:spPr>
          <a:xfrm>
            <a:off x="2358390" y="563181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5897245" y="563181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6" name="文本框 15"/>
          <p:cNvSpPr txBox="1"/>
          <p:nvPr>
            <p:custDataLst>
              <p:tags r:id="rId17"/>
            </p:custDataLst>
          </p:nvPr>
        </p:nvSpPr>
        <p:spPr>
          <a:xfrm>
            <a:off x="2358390" y="615378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7" name="文本框 16"/>
          <p:cNvSpPr txBox="1"/>
          <p:nvPr>
            <p:custDataLst>
              <p:tags r:id="rId18"/>
            </p:custDataLst>
          </p:nvPr>
        </p:nvSpPr>
        <p:spPr>
          <a:xfrm>
            <a:off x="5969000" y="615378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8" name="文本框 17"/>
          <p:cNvSpPr txBox="1"/>
          <p:nvPr>
            <p:custDataLst>
              <p:tags r:id="rId19"/>
            </p:custDataLst>
          </p:nvPr>
        </p:nvSpPr>
        <p:spPr>
          <a:xfrm>
            <a:off x="2244090" y="311975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9" name="文本框 18"/>
          <p:cNvSpPr txBox="1"/>
          <p:nvPr>
            <p:custDataLst>
              <p:tags r:id="rId20"/>
            </p:custDataLst>
          </p:nvPr>
        </p:nvSpPr>
        <p:spPr>
          <a:xfrm>
            <a:off x="5854700" y="311975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0" name="文本框 19"/>
          <p:cNvSpPr txBox="1"/>
          <p:nvPr>
            <p:custDataLst>
              <p:tags r:id="rId21"/>
            </p:custDataLst>
          </p:nvPr>
        </p:nvSpPr>
        <p:spPr>
          <a:xfrm>
            <a:off x="2274570" y="3638550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1" name="文本框 20"/>
          <p:cNvSpPr txBox="1"/>
          <p:nvPr>
            <p:custDataLst>
              <p:tags r:id="rId22"/>
            </p:custDataLst>
          </p:nvPr>
        </p:nvSpPr>
        <p:spPr>
          <a:xfrm>
            <a:off x="5885180" y="363855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89214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1575" y="163900"/>
            <a:ext cx="10969200" cy="705600"/>
          </a:xfrm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概括人物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22555" y="707390"/>
            <a:ext cx="11920855" cy="701040"/>
          </a:xfrm>
        </p:spPr>
        <p:txBody>
          <a:bodyPr>
            <a:no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第一幕人的繁多，你能说出下列表格中人物的社会身份与形象特点吗？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438785" y="1377950"/>
          <a:ext cx="11252200" cy="54197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7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5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19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角  色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社会身份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形象特点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常四爷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旗人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正直、爱国、有骨气、讲尊严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松二爷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旗人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善良胆小、懒散无能、游手好闲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刘麻子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纤手（买卖、租赁活动的中间人）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心狠意毒、贪婪奸诈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庞太监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宫中太监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生活糜烂、仗势欺人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宋恩子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衙门侦缉（特务）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阴险毒辣、滥用职权、欺压无辜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吴祥子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衙门侦缉（特务）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阴险毒辣、滥用职权、欺压无辜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老  人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卖杂货的小贩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无依无靠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二德子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善扑营的打手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  <a:sym typeface="+mn-ea"/>
                        </a:rPr>
                        <a:t>仗势欺人、凶狠蛮横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36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……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5" name="文本框 34"/>
          <p:cNvSpPr txBox="1"/>
          <p:nvPr>
            <p:custDataLst>
              <p:tags r:id="rId5"/>
            </p:custDataLst>
          </p:nvPr>
        </p:nvSpPr>
        <p:spPr>
          <a:xfrm>
            <a:off x="2213610" y="1906905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5763895" y="190690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2141855" y="2424430"/>
            <a:ext cx="31578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5752465" y="242443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2105660" y="4283075"/>
            <a:ext cx="32658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5740400" y="427101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2099310" y="4795520"/>
            <a:ext cx="327215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1" name="文本框 10"/>
          <p:cNvSpPr txBox="1"/>
          <p:nvPr>
            <p:custDataLst>
              <p:tags r:id="rId12"/>
            </p:custDataLst>
          </p:nvPr>
        </p:nvSpPr>
        <p:spPr>
          <a:xfrm>
            <a:off x="5752465" y="479488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2" name="文本框 11"/>
          <p:cNvSpPr txBox="1"/>
          <p:nvPr>
            <p:custDataLst>
              <p:tags r:id="rId13"/>
            </p:custDataLst>
          </p:nvPr>
        </p:nvSpPr>
        <p:spPr>
          <a:xfrm>
            <a:off x="2099310" y="5288915"/>
            <a:ext cx="3309620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5751830" y="5302885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4" name="文本框 13"/>
          <p:cNvSpPr txBox="1"/>
          <p:nvPr>
            <p:custDataLst>
              <p:tags r:id="rId15"/>
            </p:custDataLst>
          </p:nvPr>
        </p:nvSpPr>
        <p:spPr>
          <a:xfrm>
            <a:off x="2141855" y="5800090"/>
            <a:ext cx="326707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5" name="文本框 14"/>
          <p:cNvSpPr txBox="1"/>
          <p:nvPr>
            <p:custDataLst>
              <p:tags r:id="rId16"/>
            </p:custDataLst>
          </p:nvPr>
        </p:nvSpPr>
        <p:spPr>
          <a:xfrm>
            <a:off x="5752465" y="580009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2051050" y="2914650"/>
            <a:ext cx="3357880" cy="82994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  <a:p>
            <a:endParaRPr lang="zh-CN" altLang="en-US" sz="2400"/>
          </a:p>
        </p:txBody>
      </p:sp>
      <p:sp>
        <p:nvSpPr>
          <p:cNvPr id="19" name="文本框 18"/>
          <p:cNvSpPr txBox="1"/>
          <p:nvPr>
            <p:custDataLst>
              <p:tags r:id="rId18"/>
            </p:custDataLst>
          </p:nvPr>
        </p:nvSpPr>
        <p:spPr>
          <a:xfrm>
            <a:off x="5661660" y="2914650"/>
            <a:ext cx="5546725" cy="82994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  <a:p>
            <a:endParaRPr lang="zh-CN" altLang="en-US" sz="2400"/>
          </a:p>
        </p:txBody>
      </p:sp>
      <p:sp>
        <p:nvSpPr>
          <p:cNvPr id="20" name="文本框 19"/>
          <p:cNvSpPr txBox="1"/>
          <p:nvPr>
            <p:custDataLst>
              <p:tags r:id="rId19"/>
            </p:custDataLst>
          </p:nvPr>
        </p:nvSpPr>
        <p:spPr>
          <a:xfrm>
            <a:off x="2105660" y="3771265"/>
            <a:ext cx="326580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21" name="文本框 20"/>
          <p:cNvSpPr txBox="1"/>
          <p:nvPr>
            <p:custDataLst>
              <p:tags r:id="rId20"/>
            </p:custDataLst>
          </p:nvPr>
        </p:nvSpPr>
        <p:spPr>
          <a:xfrm>
            <a:off x="5692140" y="3759200"/>
            <a:ext cx="5467985" cy="460375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3654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1311275" y="2489200"/>
            <a:ext cx="9407525" cy="20300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/>
              <a:t>     </a:t>
            </a:r>
            <a:r>
              <a:rPr lang="zh-CN" altLang="en-US" sz="2800" b="1"/>
              <a:t>人物虽然多且杂，但</a:t>
            </a:r>
            <a:r>
              <a:rPr lang="en-US" altLang="zh-CN" sz="2800" b="1"/>
              <a:t>“</a:t>
            </a:r>
            <a:r>
              <a:rPr lang="zh-CN" altLang="en-US" sz="2800" b="1"/>
              <a:t>三言两语就能勾出一个人物形象的轮廓来</a:t>
            </a:r>
            <a:r>
              <a:rPr lang="en-US" altLang="zh-CN" sz="2800" b="1"/>
              <a:t>”</a:t>
            </a:r>
            <a:r>
              <a:rPr lang="zh-CN" altLang="en-US" sz="2800" b="1"/>
              <a:t>，让人能够</a:t>
            </a:r>
            <a:r>
              <a:rPr lang="en-US" altLang="zh-CN" sz="2800" b="1"/>
              <a:t>“</a:t>
            </a:r>
            <a:r>
              <a:rPr lang="zh-CN" altLang="en-US" sz="2800" b="1"/>
              <a:t>闻其声知其人</a:t>
            </a:r>
            <a:r>
              <a:rPr lang="en-US" altLang="zh-CN" sz="2800" b="1"/>
              <a:t>”</a:t>
            </a:r>
            <a:r>
              <a:rPr lang="zh-CN" altLang="en-US" sz="2800" b="1"/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b="1"/>
              <a:t>     Q</a:t>
            </a:r>
            <a:r>
              <a:rPr lang="zh-CN" altLang="en-US" sz="2800" b="1"/>
              <a:t>：请在剧本围读基础上谈谈你对角色的解读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/>
          <p:nvPr>
            <p:custDataLst>
              <p:tags r:id="rId1"/>
            </p:custDataLst>
          </p:nvPr>
        </p:nvSpPr>
        <p:spPr>
          <a:xfrm>
            <a:off x="1677035" y="1744345"/>
            <a:ext cx="3284220" cy="5949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200" b="1">
                <a:latin typeface="黑体" charset="-122"/>
                <a:ea typeface="黑体" charset="-122"/>
                <a:cs typeface="黑体" charset="-122"/>
              </a:rPr>
              <a:t>2</a:t>
            </a:r>
            <a:r>
              <a:rPr lang="zh-CN" altLang="en-US" sz="3200" b="1">
                <a:latin typeface="黑体" charset="-122"/>
                <a:ea typeface="黑体" charset="-122"/>
                <a:cs typeface="黑体" charset="-122"/>
              </a:rPr>
              <a:t>、情节发展新颖</a:t>
            </a:r>
          </a:p>
        </p:txBody>
      </p:sp>
      <p:sp>
        <p:nvSpPr>
          <p:cNvPr id="5" name="内容占位符 2"/>
          <p:cNvSpPr/>
          <p:nvPr>
            <p:custDataLst>
              <p:tags r:id="rId2"/>
            </p:custDataLst>
          </p:nvPr>
        </p:nvSpPr>
        <p:spPr>
          <a:xfrm>
            <a:off x="1782445" y="2308860"/>
            <a:ext cx="3967480" cy="3160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3200" b="1">
                <a:latin typeface="楷体" charset="-122"/>
                <a:ea typeface="楷体" charset="-122"/>
                <a:cs typeface="楷体" charset="-122"/>
              </a:rPr>
              <a:t>——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打破</a:t>
            </a:r>
            <a:r>
              <a:rPr lang="en-US" altLang="zh-CN" sz="3200" b="1">
                <a:latin typeface="楷体" charset="-122"/>
                <a:ea typeface="楷体" charset="-122"/>
                <a:cs typeface="楷体" charset="-122"/>
              </a:rPr>
              <a:t>“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一人一事</a:t>
            </a:r>
            <a:r>
              <a:rPr lang="en-US" altLang="zh-CN" sz="3200" b="1">
                <a:latin typeface="楷体" charset="-122"/>
                <a:ea typeface="楷体" charset="-122"/>
                <a:cs typeface="楷体" charset="-122"/>
              </a:rPr>
              <a:t>”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的情节发展主线，连缀不同人物的戏剧片段。</a:t>
            </a:r>
          </a:p>
        </p:txBody>
      </p:sp>
      <p:cxnSp>
        <p:nvCxnSpPr>
          <p:cNvPr id="6" name="直接箭头连接符 5"/>
          <p:cNvCxnSpPr/>
          <p:nvPr>
            <p:custDataLst>
              <p:tags r:id="rId3"/>
            </p:custDataLst>
          </p:nvPr>
        </p:nvCxnSpPr>
        <p:spPr>
          <a:xfrm flipV="1">
            <a:off x="5930265" y="3126740"/>
            <a:ext cx="453390" cy="15240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6563995" y="3552825"/>
            <a:ext cx="2032635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散点式冲突</a:t>
            </a:r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6563995" y="2308860"/>
            <a:ext cx="3219450" cy="671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charset="-122"/>
                <a:ea typeface="黑体" charset="-122"/>
              </a:rPr>
              <a:t>无完整的故事情节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14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2081530" y="1049973"/>
            <a:ext cx="28082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马五爷施威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094230" y="1633538"/>
            <a:ext cx="1905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康六卖女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2075180" y="2217420"/>
            <a:ext cx="33115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常四爷骂洋货</a:t>
            </a: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061845" y="2845118"/>
            <a:ext cx="3886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秦仲义梦想实业救国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067878" y="3540760"/>
            <a:ext cx="2667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秦庞交锋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2072640" y="5558473"/>
            <a:ext cx="2971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常四爷被抓</a:t>
            </a: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2074228" y="4853623"/>
            <a:ext cx="2438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庞太监买妻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565140" y="1050290"/>
            <a:ext cx="411543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（帝国主义的势力庞大）</a:t>
            </a: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5562918" y="1671638"/>
            <a:ext cx="30429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（农村经济破产）</a:t>
            </a: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5726113" y="2272665"/>
            <a:ext cx="51612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（帝国主义对中国经济的掠夺）</a:t>
            </a: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>
            <a:off x="5053330" y="4853940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（封建势力的荒淫）</a:t>
            </a: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5070158" y="5559425"/>
            <a:ext cx="44500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（高压政策，言论不自由）</a:t>
            </a:r>
          </a:p>
        </p:txBody>
      </p:sp>
      <p:sp>
        <p:nvSpPr>
          <p:cNvPr id="15" name="矩形 14"/>
          <p:cNvSpPr/>
          <p:nvPr>
            <p:custDataLst>
              <p:tags r:id="rId13"/>
            </p:custDataLst>
          </p:nvPr>
        </p:nvSpPr>
        <p:spPr>
          <a:xfrm>
            <a:off x="6963093" y="2893378"/>
            <a:ext cx="44500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（民族资本家兴起又渺茫）</a:t>
            </a:r>
          </a:p>
        </p:txBody>
      </p:sp>
      <p:sp>
        <p:nvSpPr>
          <p:cNvPr id="16" name="矩形 15"/>
          <p:cNvSpPr/>
          <p:nvPr>
            <p:custDataLst>
              <p:tags r:id="rId14"/>
            </p:custDataLst>
          </p:nvPr>
        </p:nvSpPr>
        <p:spPr>
          <a:xfrm>
            <a:off x="5048250" y="3540760"/>
            <a:ext cx="62604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（民族资产阶级与封建顽固派的对垒）</a:t>
            </a: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2072958" y="420941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</a:rPr>
              <a:t>茶客对话</a:t>
            </a:r>
          </a:p>
        </p:txBody>
      </p: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5056823" y="4199890"/>
            <a:ext cx="37388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/>
            </a:pPr>
            <a:r>
              <a:rPr lang="zh-CN" altLang="en-US" sz="2800" b="1">
                <a:solidFill>
                  <a:srgbClr val="C00000"/>
                </a:solidFill>
                <a:latin typeface="黑体" charset="-122"/>
                <a:ea typeface="黑体" charset="-122"/>
              </a:rPr>
              <a:t>（维新运动脱离群众）</a:t>
            </a:r>
          </a:p>
        </p:txBody>
      </p:sp>
      <p:sp>
        <p:nvSpPr>
          <p:cNvPr id="20" name="右箭头 19"/>
          <p:cNvSpPr/>
          <p:nvPr>
            <p:custDataLst>
              <p:tags r:id="rId17"/>
            </p:custDataLst>
          </p:nvPr>
        </p:nvSpPr>
        <p:spPr>
          <a:xfrm>
            <a:off x="4711700" y="120713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右箭头 20"/>
          <p:cNvSpPr/>
          <p:nvPr>
            <p:custDataLst>
              <p:tags r:id="rId18"/>
            </p:custDataLst>
          </p:nvPr>
        </p:nvSpPr>
        <p:spPr>
          <a:xfrm>
            <a:off x="4711700" y="1805940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>
            <p:custDataLst>
              <p:tags r:id="rId19"/>
            </p:custDataLst>
          </p:nvPr>
        </p:nvSpPr>
        <p:spPr>
          <a:xfrm>
            <a:off x="5066030" y="237426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右箭头 23"/>
          <p:cNvSpPr/>
          <p:nvPr>
            <p:custDataLst>
              <p:tags r:id="rId20"/>
            </p:custDataLst>
          </p:nvPr>
        </p:nvSpPr>
        <p:spPr>
          <a:xfrm>
            <a:off x="6276975" y="300291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>
            <p:custDataLst>
              <p:tags r:id="rId21"/>
            </p:custDataLst>
          </p:nvPr>
        </p:nvSpPr>
        <p:spPr>
          <a:xfrm>
            <a:off x="4247515" y="369760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右箭头 25"/>
          <p:cNvSpPr/>
          <p:nvPr>
            <p:custDataLst>
              <p:tags r:id="rId22"/>
            </p:custDataLst>
          </p:nvPr>
        </p:nvSpPr>
        <p:spPr>
          <a:xfrm>
            <a:off x="4347210" y="435673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右箭头 26"/>
          <p:cNvSpPr/>
          <p:nvPr>
            <p:custDataLst>
              <p:tags r:id="rId23"/>
            </p:custDataLst>
          </p:nvPr>
        </p:nvSpPr>
        <p:spPr>
          <a:xfrm>
            <a:off x="4523105" y="5011420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右箭头 27"/>
          <p:cNvSpPr/>
          <p:nvPr>
            <p:custDataLst>
              <p:tags r:id="rId24"/>
            </p:custDataLst>
          </p:nvPr>
        </p:nvSpPr>
        <p:spPr>
          <a:xfrm>
            <a:off x="4523105" y="5715635"/>
            <a:ext cx="583565" cy="23876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Rectangle 1"/>
          <p:cNvSpPr/>
          <p:nvPr>
            <p:custDataLst>
              <p:tags r:id="rId25"/>
            </p:custDataLst>
          </p:nvPr>
        </p:nvSpPr>
        <p:spPr bwMode="auto">
          <a:xfrm>
            <a:off x="1548130" y="2348548"/>
            <a:ext cx="9628505" cy="230695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smtClean="0">
                <a:latin typeface="黑体" charset="-122"/>
                <a:ea typeface="黑体" charset="-122"/>
                <a:cs typeface="黑体" charset="-122"/>
              </a:rPr>
              <a:t>    </a:t>
            </a: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人物与人物之间每个小的冲突都</a:t>
            </a:r>
            <a:r>
              <a:rPr lang="zh-CN" altLang="zh-CN" sz="3200" b="1" smtClean="0">
                <a:solidFill>
                  <a:schemeClr val="tx1"/>
                </a:solidFill>
                <a:latin typeface="黑体" charset="-122"/>
                <a:ea typeface="黑体" charset="-122"/>
                <a:cs typeface="黑体" charset="-122"/>
              </a:rPr>
              <a:t>暗示</a:t>
            </a: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了</a:t>
            </a:r>
            <a:r>
              <a:rPr lang="zh-CN" altLang="zh-CN" sz="3200" b="1" smtClean="0">
                <a:solidFill>
                  <a:srgbClr val="FF0000"/>
                </a:solidFill>
                <a:latin typeface="黑体" charset="-122"/>
                <a:ea typeface="黑体" charset="-122"/>
                <a:cs typeface="黑体" charset="-122"/>
              </a:rPr>
              <a:t>人民与旧时代的冲突</a:t>
            </a: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 </a:t>
            </a:r>
            <a:r>
              <a:rPr lang="en-US" altLang="zh-CN" sz="3200" b="1" smtClean="0">
                <a:latin typeface="黑体" charset="-122"/>
                <a:ea typeface="黑体" charset="-122"/>
                <a:cs typeface="黑体" charset="-122"/>
              </a:rPr>
              <a:t>  </a:t>
            </a: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“莫谈国事”</a:t>
            </a:r>
            <a:r>
              <a:rPr lang="en-US" altLang="zh-CN" sz="3200" b="1" smtClean="0">
                <a:latin typeface="黑体" charset="-122"/>
                <a:ea typeface="黑体" charset="-122"/>
                <a:cs typeface="黑体" charset="-122"/>
              </a:rPr>
              <a:t>,</a:t>
            </a:r>
            <a:r>
              <a:rPr lang="zh-CN" altLang="zh-CN" sz="3200" b="1" smtClean="0">
                <a:latin typeface="黑体" charset="-122"/>
                <a:ea typeface="黑体" charset="-122"/>
                <a:cs typeface="黑体" charset="-122"/>
              </a:rPr>
              <a:t>却没有一个画面不和国事联系。</a:t>
            </a:r>
            <a:endParaRPr lang="zh-CN" altLang="zh-CN" sz="3200" b="1" smtClean="0">
              <a:solidFill>
                <a:srgbClr val="00B0F0"/>
              </a:solidFill>
              <a:latin typeface="黑体" charset="-122"/>
              <a:ea typeface="黑体" charset="-122"/>
              <a:cs typeface="黑体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1391920" y="2933700"/>
            <a:ext cx="9407525" cy="7315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/>
              <a:t>        Q</a:t>
            </a:r>
            <a:r>
              <a:rPr lang="zh-CN" altLang="en-US" sz="2800" b="1"/>
              <a:t>：</a:t>
            </a:r>
            <a:r>
              <a:rPr lang="en-US" altLang="zh-CN" sz="2800" b="1"/>
              <a:t>这是</a:t>
            </a:r>
            <a:r>
              <a:rPr lang="zh-CN" altLang="en-US" sz="2800" b="1"/>
              <a:t>个</a:t>
            </a:r>
            <a:r>
              <a:rPr lang="en-US" altLang="zh-CN" sz="2800" b="1"/>
              <a:t>怎样</a:t>
            </a:r>
            <a:r>
              <a:rPr lang="zh-CN" altLang="en-US" sz="2800" b="1"/>
              <a:t>的</a:t>
            </a:r>
            <a:r>
              <a:rPr lang="en-US" altLang="zh-CN" sz="2800" b="1"/>
              <a:t>社会</a:t>
            </a:r>
            <a:r>
              <a:rPr lang="zh-CN" altLang="en-US" sz="2800" b="1"/>
              <a:t>？</a:t>
            </a:r>
          </a:p>
        </p:txBody>
      </p:sp>
      <p:sp>
        <p:nvSpPr>
          <p:cNvPr id="5" name="内容占位符 2"/>
          <p:cNvSpPr/>
          <p:nvPr>
            <p:custDataLst>
              <p:tags r:id="rId3"/>
            </p:custDataLst>
          </p:nvPr>
        </p:nvSpPr>
        <p:spPr>
          <a:xfrm>
            <a:off x="4274820" y="4147820"/>
            <a:ext cx="3967480" cy="10388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3200" b="1">
                <a:latin typeface="楷体" charset="-122"/>
                <a:ea typeface="楷体" charset="-122"/>
                <a:cs typeface="楷体" charset="-122"/>
              </a:rPr>
              <a:t>——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将！</a:t>
            </a:r>
            <a:r>
              <a:rPr lang="en-US" altLang="zh-CN" sz="3200" b="1">
                <a:latin typeface="楷体" charset="-122"/>
                <a:ea typeface="楷体" charset="-122"/>
                <a:cs typeface="楷体" charset="-122"/>
              </a:rPr>
              <a:t>你完啦</a:t>
            </a:r>
            <a:r>
              <a:rPr lang="zh-CN" altLang="en-US" sz="3200" b="1">
                <a:latin typeface="楷体" charset="-122"/>
                <a:ea typeface="楷体" charset="-122"/>
                <a:cs typeface="楷体" charset="-122"/>
              </a:rPr>
              <a:t>！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/>
          <p:nvPr>
            <p:custDataLst>
              <p:tags r:id="rId1"/>
            </p:custDataLst>
          </p:nvPr>
        </p:nvSpPr>
        <p:spPr>
          <a:xfrm>
            <a:off x="1913255" y="1823085"/>
            <a:ext cx="9193530" cy="342455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wrap="square" lIns="91440" tIns="45720" rIns="91440" bIns="45720" rtlCol="0"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highlight>
                  <a:srgbClr val="FFFF00"/>
                </a:highlight>
                <a:latin typeface="黑体" charset="-122"/>
                <a:ea typeface="黑体" charset="-122"/>
                <a:cs typeface="黑体" charset="-122"/>
              </a:rPr>
              <a:t>“图卷戏”：卷轴画式的平面结构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楷体" charset="-122"/>
                <a:ea typeface="楷体" charset="-122"/>
                <a:cs typeface="黑体" charset="-122"/>
              </a:rPr>
              <a:t>（剧中所有人物的活动，都是截取他们在茶馆中的一个横截面，这些画面组织起来便构成了一幅卷轴画，随着剧情的发展逐步展开）</a:t>
            </a:r>
          </a:p>
        </p:txBody>
      </p:sp>
      <p:pic>
        <p:nvPicPr>
          <p:cNvPr id="15362" name="New picture"/>
          <p:cNvPicPr/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598400" y="10833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9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6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4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5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7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7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8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9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6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8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5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7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4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5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6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0"/>
  <p:tag name="KSO_WM_UNIT_TABLE_BEAUTIFY" val="smartTable{40e9d9c7-2bb6-43b8-8a3a-b5270e18f310}"/>
  <p:tag name="TABLE_ENDDRAG_ORIGIN_RECT" val="871*381"/>
  <p:tag name="TABLE_ENDDRAG_RECT" val="48*138*871*38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4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5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6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7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0"/>
  <p:tag name="KSO_WM_UNIT_TABLE_BEAUTIFY" val="smartTable{40e9d9c7-2bb6-43b8-8a3a-b5270e18f310}"/>
  <p:tag name="TABLE_ENDDRAG_ORIGIN_RECT" val="871*381"/>
  <p:tag name="TABLE_ENDDRAG_RECT" val="48*138*871*38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4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5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6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7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9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0"/>
  <p:tag name="KSO_WM_UNIT_TABLE_BEAUTIFY" val="smartTable{0e84fd72-13e7-4ac9-b28d-d8e8f66b9e0f}"/>
  <p:tag name="TABLE_ENDDRAG_ORIGIN_RECT" val="658*204"/>
  <p:tag name="TABLE_ENDDRAG_RECT" val="34*125*658*204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3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4"/>
  <p:tag name="KSO_WM_UNIT_TABLE_BEAUTIFY" val="smartTable{0e84fd72-13e7-4ac9-b28d-d8e8f66b9e0f}"/>
  <p:tag name="TABLE_ENDDRAG_ORIGIN_RECT" val="889*398"/>
  <p:tag name="TABLE_ENDDRAG_RECT" val="34*125*889*398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5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6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7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8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9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0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2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3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4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5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6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2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7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9"/>
  <p:tag name="KSO_WM_UNIT_TABLE_BEAUTIFY" val="smartTable{0e84fd72-13e7-4ac9-b28d-d8e8f66b9e0f}"/>
  <p:tag name="TABLE_ENDDRAG_ORIGIN_RECT" val="886*399"/>
  <p:tag name="TABLE_ENDDRAG_RECT" val="34*125*886*399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0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2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3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4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5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6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7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8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9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2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3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4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5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9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0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3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4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5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6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8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9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0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3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4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0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3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4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5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6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7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8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9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0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150995295"/>
  <p:tag name="KSO_WM_SLIDE_INDEX" val="48"/>
  <p:tag name="KSO_WM_SLIDE_ITEM_CNT" val="1"/>
  <p:tag name="KSO_WM_SLIDE_LAYOUT" val="f"/>
  <p:tag name="KSO_WM_SLIDE_LAYOUT_CNT" val="1"/>
  <p:tag name="KSO_WM_SLIDE_POSITION" val="87*63"/>
  <p:tag name="KSO_WM_SLIDE_SIZE" val="785*407"/>
  <p:tag name="KSO_WM_SLIDE_TYPE" val="text"/>
  <p:tag name="KSO_WM_TAG_VERSION" val="1.0"/>
  <p:tag name="KSO_WM_TEMPLATE_CATEGORY" val="preset"/>
  <p:tag name="KSO_WM_TEMPLATE_INDEX" val="20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7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8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3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4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5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0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1666</Words>
  <Application>Microsoft Office PowerPoint</Application>
  <PresentationFormat>宽屏</PresentationFormat>
  <Paragraphs>272</Paragraphs>
  <Slides>21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汉仪行楷简</vt:lpstr>
      <vt:lpstr>华文行楷</vt:lpstr>
      <vt:lpstr>楷体_GB2312</vt:lpstr>
      <vt:lpstr>宋体</vt:lpstr>
      <vt:lpstr>Arial</vt:lpstr>
      <vt:lpstr>Calibri</vt:lpstr>
      <vt:lpstr>Times New Roman</vt:lpstr>
      <vt:lpstr>Wingdings</vt:lpstr>
      <vt:lpstr>黑体</vt:lpstr>
      <vt:lpstr>楷体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剧情简介</vt:lpstr>
      <vt:lpstr>剧情简介</vt:lpstr>
      <vt:lpstr>剧情简介</vt:lpstr>
      <vt:lpstr>PowerPoint 演示文稿</vt:lpstr>
      <vt:lpstr>梳理情节</vt:lpstr>
      <vt:lpstr>梳理情节</vt:lpstr>
      <vt:lpstr>概括人物</vt:lpstr>
      <vt:lpstr>概括人物</vt:lpstr>
      <vt:lpstr>概括人物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Think</cp:lastModifiedBy>
  <cp:revision>3</cp:revision>
  <cp:lastPrinted>2022-05-24T09:47:13Z</cp:lastPrinted>
  <dcterms:created xsi:type="dcterms:W3CDTF">2022-05-24T09:47:13Z</dcterms:created>
  <dcterms:modified xsi:type="dcterms:W3CDTF">2022-05-25T12:32:46Z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