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6" r:id="rId3"/>
    <p:sldId id="258" r:id="rId4"/>
    <p:sldId id="260" r:id="rId5"/>
    <p:sldId id="262" r:id="rId6"/>
    <p:sldId id="268" r:id="rId7"/>
    <p:sldId id="263" r:id="rId8"/>
    <p:sldId id="267" r:id="rId9"/>
    <p:sldId id="264" r:id="rId10"/>
    <p:sldId id="269" r:id="rId11"/>
    <p:sldId id="270" r:id="rId12"/>
    <p:sldId id="265" r:id="rId13"/>
    <p:sldId id="271" r:id="rId14"/>
    <p:sldId id="272" r:id="rId15"/>
    <p:sldId id="273" r:id="rId16"/>
    <p:sldId id="275" r:id="rId17"/>
    <p:sldId id="276" r:id="rId18"/>
    <p:sldId id="277" r:id="rId19"/>
    <p:sldId id="278" r:id="rId20"/>
    <p:sldId id="274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浅色样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91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7B081-16FE-4DAD-BB7C-7813845230FD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6AB06-48FA-457A-A7B0-E14F4BF8A7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369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6AB06-48FA-457A-A7B0-E14F4BF8A78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3794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A1EB8-4B0E-46F7-8C0C-E42024879F0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DF24-4B86-477E-BABB-17090D3811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630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A1EB8-4B0E-46F7-8C0C-E42024879F0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DF24-4B86-477E-BABB-17090D3811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66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A1EB8-4B0E-46F7-8C0C-E42024879F0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DF24-4B86-477E-BABB-17090D3811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3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A1EB8-4B0E-46F7-8C0C-E42024879F0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DF24-4B86-477E-BABB-17090D3811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952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A1EB8-4B0E-46F7-8C0C-E42024879F0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DF24-4B86-477E-BABB-17090D3811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470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A1EB8-4B0E-46F7-8C0C-E42024879F0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DF24-4B86-477E-BABB-17090D3811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803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A1EB8-4B0E-46F7-8C0C-E42024879F0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DF24-4B86-477E-BABB-17090D3811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005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A1EB8-4B0E-46F7-8C0C-E42024879F0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DF24-4B86-477E-BABB-17090D3811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42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A1EB8-4B0E-46F7-8C0C-E42024879F0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DF24-4B86-477E-BABB-17090D3811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767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A1EB8-4B0E-46F7-8C0C-E42024879F0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DF24-4B86-477E-BABB-17090D3811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1868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A1EB8-4B0E-46F7-8C0C-E42024879F0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6DF24-4B86-477E-BABB-17090D3811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065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A1EB8-4B0E-46F7-8C0C-E42024879F0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6DF24-4B86-477E-BABB-17090D3811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358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jpeg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../../../../&#36930;&#28330;&#19968;&#20013;&#26102;&#20195;2009-2012/&#35838;&#20214;/&#24352;&#20255;&#30340;&#35838;&#20214;/&#36873;&#20462;&#22235;%20%20&#21270;&#23398;&#21453;&#24212;&#21407;&#29702;/&#21270;&#23398;&#25945;&#23398;/2001&#32423;&#39640;&#20108;&#21270;&#23398;/&#39640;&#20108;&#21270;&#23398;&#19978;/&#31532;&#19977;&#31456;%20&#30005;&#31163;&#24179;&#34913;/&#28404;&#23450;&#31649;&#30340;&#20351;&#29992;.sw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59098" y="0"/>
            <a:ext cx="9873803" cy="2387600"/>
          </a:xfrm>
        </p:spPr>
        <p:txBody>
          <a:bodyPr/>
          <a:lstStyle/>
          <a:p>
            <a:r>
              <a:rPr lang="zh-CN" altLang="en-US" dirty="0" smtClean="0"/>
              <a:t>第三章 水溶液中的离子平衡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999" y="2597486"/>
            <a:ext cx="9144000" cy="1935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 smtClean="0"/>
              <a:t>第二节 水的电离和溶液的酸碱性</a:t>
            </a:r>
            <a:endParaRPr lang="en-US" altLang="zh-CN" sz="3600" dirty="0" smtClean="0"/>
          </a:p>
          <a:p>
            <a:pPr>
              <a:lnSpc>
                <a:spcPct val="150000"/>
              </a:lnSpc>
            </a:pPr>
            <a:r>
              <a:rPr lang="zh-CN" altLang="en-US" sz="3600" dirty="0" smtClean="0"/>
              <a:t>课时</a:t>
            </a:r>
            <a:r>
              <a:rPr lang="en-US" altLang="zh-CN" sz="3600" dirty="0" smtClean="0"/>
              <a:t>3    </a:t>
            </a:r>
            <a:r>
              <a:rPr lang="zh-CN" altLang="en-US" sz="3600" dirty="0" smtClean="0"/>
              <a:t>酸碱中和滴定</a:t>
            </a:r>
            <a:endParaRPr lang="zh-CN" altLang="en-US" sz="3600" dirty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1369454" y="5093841"/>
            <a:ext cx="9144000" cy="804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中大附中  张伟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9610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21971" y="875765"/>
            <a:ext cx="11578107" cy="224676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向</a:t>
            </a:r>
            <a:r>
              <a:rPr lang="en-US" altLang="zh-CN" sz="2800" dirty="0" smtClean="0"/>
              <a:t>20.00mL HCl(</a:t>
            </a:r>
            <a:r>
              <a:rPr lang="en-US" altLang="zh-CN" sz="2800" dirty="0" err="1" smtClean="0">
                <a:latin typeface="+mn-ea"/>
              </a:rPr>
              <a:t>aq</a:t>
            </a:r>
            <a:r>
              <a:rPr lang="en-US" altLang="zh-CN" sz="2800" dirty="0" smtClean="0"/>
              <a:t>)</a:t>
            </a:r>
            <a:r>
              <a:rPr lang="zh-CN" altLang="en-US" sz="2800" dirty="0" smtClean="0"/>
              <a:t>中滴加</a:t>
            </a:r>
            <a:r>
              <a:rPr lang="en-US" altLang="zh-CN" sz="2800" dirty="0" smtClean="0"/>
              <a:t>0.1000mol/L NaOH</a:t>
            </a:r>
            <a:r>
              <a:rPr lang="zh-CN" altLang="en-US" sz="2800" dirty="0" smtClean="0"/>
              <a:t>溶液，滴到</a:t>
            </a:r>
            <a:r>
              <a:rPr lang="en-US" altLang="zh-CN" sz="2800" dirty="0" smtClean="0"/>
              <a:t>20.00mL</a:t>
            </a:r>
            <a:r>
              <a:rPr lang="zh-CN" altLang="en-US" sz="2800" dirty="0" smtClean="0"/>
              <a:t>时，恰好到达反应终点。</a:t>
            </a:r>
            <a:endParaRPr lang="en-US" altLang="zh-CN" sz="2800" dirty="0" smtClean="0"/>
          </a:p>
          <a:p>
            <a:r>
              <a:rPr lang="en-US" altLang="zh-CN" sz="2800" dirty="0"/>
              <a:t>1</a:t>
            </a:r>
            <a:r>
              <a:rPr lang="zh-CN" altLang="en-US" sz="2800" dirty="0" smtClean="0"/>
              <a:t>请问你怎么知道终点的到来？</a:t>
            </a:r>
            <a:endParaRPr lang="en-US" altLang="zh-CN" sz="2800" dirty="0" smtClean="0"/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求</a:t>
            </a:r>
            <a:r>
              <a:rPr lang="en-US" altLang="zh-CN" sz="2800" dirty="0" smtClean="0"/>
              <a:t>HCl</a:t>
            </a:r>
            <a:r>
              <a:rPr lang="zh-CN" altLang="en-US" sz="2800" dirty="0" smtClean="0"/>
              <a:t>的浓度？</a:t>
            </a:r>
            <a:endParaRPr lang="en-US" altLang="zh-CN" sz="2800" dirty="0" smtClean="0"/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少滴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滴和过量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滴对反应有没有影响？计算下表中</a:t>
            </a:r>
            <a:r>
              <a:rPr lang="en-US" altLang="zh-CN" sz="2800" dirty="0" smtClean="0"/>
              <a:t>19.98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20.02</a:t>
            </a:r>
            <a:r>
              <a:rPr lang="zh-CN" altLang="en-US" sz="2800" dirty="0" smtClean="0"/>
              <a:t>时</a:t>
            </a:r>
            <a:r>
              <a:rPr lang="en-US" altLang="zh-CN" sz="2800" dirty="0" smtClean="0"/>
              <a:t>c(HCl</a:t>
            </a:r>
            <a:r>
              <a:rPr lang="en-US" altLang="zh-CN" sz="2800" dirty="0"/>
              <a:t>)</a:t>
            </a:r>
            <a:endParaRPr lang="en-US" altLang="zh-CN" sz="2800" dirty="0" smtClean="0"/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34595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酸碱中和滴定的原理</a:t>
            </a:r>
            <a:endParaRPr lang="zh-CN" altLang="en-US" sz="2400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670808"/>
              </p:ext>
            </p:extLst>
          </p:nvPr>
        </p:nvGraphicFramePr>
        <p:xfrm>
          <a:off x="4" y="3707565"/>
          <a:ext cx="12191998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9100"/>
                <a:gridCol w="1474328"/>
                <a:gridCol w="1741714"/>
                <a:gridCol w="1741714"/>
                <a:gridCol w="1741714"/>
                <a:gridCol w="1741714"/>
                <a:gridCol w="174171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V(HCl)/mL</a:t>
                      </a:r>
                      <a:endParaRPr lang="zh-CN" altLang="en-US" sz="2400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US" altLang="zh-CN" sz="2400" dirty="0" smtClean="0"/>
                        <a:t>20</a:t>
                      </a:r>
                      <a:endParaRPr lang="zh-CN" alt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V(NaOH)/mL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0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10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19.98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20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20.02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30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smtClean="0"/>
                        <a:t>pH</a:t>
                      </a:r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甲基橙颜色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酚酞颜色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c(HCl)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NULL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NULL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0.1000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NULL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6806812" y="1737539"/>
            <a:ext cx="31117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酸</a:t>
            </a:r>
            <a:r>
              <a:rPr lang="zh-CN" altLang="en-US" sz="2800" b="0" cap="none" spc="0" dirty="0" smtClean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碱</a:t>
            </a:r>
            <a:r>
              <a:rPr lang="zh-CN" altLang="en-US" sz="28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指</a:t>
            </a:r>
            <a:r>
              <a:rPr lang="zh-CN" altLang="en-US" sz="28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示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剂、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pH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计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矩形 6"/>
              <p:cNvSpPr/>
              <p:nvPr/>
            </p:nvSpPr>
            <p:spPr>
              <a:xfrm>
                <a:off x="6959097" y="2151639"/>
                <a:ext cx="2807179" cy="52322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2800" b="0" cap="none" spc="0" dirty="0" smtClean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n(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b="0" i="1" cap="none" spc="0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cap="none" spc="0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 b="0" i="0" cap="none" spc="0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b="0" i="0" cap="none" spc="0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)=</m:t>
                    </m:r>
                    <m:r>
                      <m:rPr>
                        <m:sty m:val="p"/>
                      </m:rPr>
                      <a:rPr lang="en-US" altLang="zh-CN" sz="2800" b="0" i="0" cap="none" spc="0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n</m:t>
                    </m:r>
                    <m:r>
                      <a:rPr lang="en-US" altLang="zh-CN" sz="2800" b="0" i="0" cap="none" spc="0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zh-CN" sz="2800" b="0" i="1" cap="none" spc="0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cap="none" spc="0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OH</m:t>
                        </m:r>
                      </m:e>
                      <m:sup>
                        <m:r>
                          <a:rPr lang="en-US" altLang="zh-CN" sz="2800" b="0" i="0" cap="none" spc="0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2800" b="0" i="0" cap="none" spc="0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zh-CN" altLang="en-US" sz="28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9097" y="2151639"/>
                <a:ext cx="2807179" cy="523220"/>
              </a:xfrm>
              <a:prstGeom prst="rect">
                <a:avLst/>
              </a:prstGeom>
              <a:blipFill rotWithShape="0">
                <a:blip r:embed="rId2"/>
                <a:stretch>
                  <a:fillRect l="-3696" t="-13953" b="-3720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矩形 2"/>
          <p:cNvSpPr/>
          <p:nvPr/>
        </p:nvSpPr>
        <p:spPr>
          <a:xfrm>
            <a:off x="2028422" y="4588955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2005012" y="5029650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红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92850" y="5511608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无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459561" y="4588955"/>
            <a:ext cx="8242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1.48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432780" y="4988388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红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444938" y="5470345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无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222700" y="4588955"/>
            <a:ext cx="64152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4.3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258633" y="4988388"/>
            <a:ext cx="54534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橙</a:t>
            </a:r>
            <a:endParaRPr lang="zh-CN" altLang="en-US" sz="2800" b="1" cap="none" spc="0" dirty="0">
              <a:ln w="0"/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271591" y="5470345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无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082846" y="4588955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982522" y="4988388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黄</a:t>
            </a:r>
            <a:endParaRPr lang="zh-CN" altLang="en-US" sz="2800" b="1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994680" y="5470345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无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644558" y="4588955"/>
            <a:ext cx="64152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9.7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681291" y="4988388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黄</a:t>
            </a:r>
            <a:endParaRPr lang="zh-CN" altLang="en-US" sz="2800" b="1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641131" y="5506659"/>
            <a:ext cx="9028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浅红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404377" y="4613714"/>
            <a:ext cx="8242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12.3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385949" y="5029651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黄</a:t>
            </a:r>
            <a:endParaRPr lang="zh-CN" altLang="en-US" sz="2800" b="1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465561" y="5539441"/>
            <a:ext cx="543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红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176729" y="5993565"/>
            <a:ext cx="11945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0.0999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685580" y="6029879"/>
            <a:ext cx="11945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0.1001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0277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7790187"/>
              </p:ext>
            </p:extLst>
          </p:nvPr>
        </p:nvGraphicFramePr>
        <p:xfrm>
          <a:off x="279042" y="796516"/>
          <a:ext cx="11912958" cy="5390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图表" r:id="rId3" imgW="7962986" imgH="3876786" progId="Excel.Chart.8">
                  <p:embed/>
                </p:oleObj>
              </mc:Choice>
              <mc:Fallback>
                <p:oleObj name="图表" r:id="rId3" imgW="7962986" imgH="3876786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042" y="796516"/>
                        <a:ext cx="11912958" cy="53900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" y="0"/>
            <a:ext cx="288486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酸碱中和滴定</a:t>
            </a:r>
            <a:r>
              <a:rPr lang="zh-CN" altLang="en-US" sz="2400" dirty="0"/>
              <a:t>曲线</a:t>
            </a:r>
          </a:p>
        </p:txBody>
      </p:sp>
      <p:pic>
        <p:nvPicPr>
          <p:cNvPr id="11" name="20xx4rjhx129.jpg" descr="id:2147506850;FounderCES"/>
          <p:cNvPicPr/>
          <p:nvPr/>
        </p:nvPicPr>
        <p:blipFill>
          <a:blip r:embed="rId5"/>
          <a:stretch>
            <a:fillRect/>
          </a:stretch>
        </p:blipFill>
        <p:spPr>
          <a:xfrm>
            <a:off x="2517198" y="1203165"/>
            <a:ext cx="3973754" cy="318853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504075" y="223860"/>
            <a:ext cx="5640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滴定终点、反应终点、恰好完全中和、溶液呈中性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433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65759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酸碱中和滴定曲线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练习</a:t>
            </a:r>
            <a:endParaRPr lang="zh-CN" altLang="en-US" sz="24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243" y="1980799"/>
            <a:ext cx="3986701" cy="28359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99243" y="713298"/>
            <a:ext cx="112690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zh-CN" altLang="en-US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如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图是用一定物质的量浓度的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NaOH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溶液滴定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10.00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mL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一定物质的量浓度的盐酸的图像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依据图像推出盐酸和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NaOH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溶液中溶质的物质的量浓度是下表内的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378055"/>
              </p:ext>
            </p:extLst>
          </p:nvPr>
        </p:nvGraphicFramePr>
        <p:xfrm>
          <a:off x="3979573" y="2158047"/>
          <a:ext cx="8113690" cy="2133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31830"/>
                <a:gridCol w="1429555"/>
                <a:gridCol w="1506829"/>
                <a:gridCol w="1622738"/>
                <a:gridCol w="1622738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effectLst/>
                        </a:rPr>
                        <a:t>选项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A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B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C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D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c(</a:t>
                      </a:r>
                      <a:r>
                        <a:rPr lang="en-US" sz="2800" dirty="0" err="1">
                          <a:effectLst/>
                        </a:rPr>
                        <a:t>HCl</a:t>
                      </a:r>
                      <a:r>
                        <a:rPr lang="en-US" sz="2800" dirty="0" smtClean="0">
                          <a:effectLst/>
                        </a:rPr>
                        <a:t>)/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</a:rPr>
                        <a:t>(</a:t>
                      </a:r>
                      <a:r>
                        <a:rPr lang="en-US" sz="2800" dirty="0">
                          <a:effectLst/>
                        </a:rPr>
                        <a:t>mol·L</a:t>
                      </a:r>
                      <a:r>
                        <a:rPr lang="en-US" sz="2800" baseline="30000" dirty="0">
                          <a:effectLst/>
                        </a:rPr>
                        <a:t>-1</a:t>
                      </a:r>
                      <a:r>
                        <a:rPr lang="en-US" sz="2800" dirty="0">
                          <a:effectLst/>
                        </a:rPr>
                        <a:t>)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0.120 0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0.040 00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0.030 00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0.090 00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c(NaOH</a:t>
                      </a:r>
                      <a:r>
                        <a:rPr lang="en-US" sz="2800" dirty="0" smtClean="0">
                          <a:effectLst/>
                        </a:rPr>
                        <a:t>)/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</a:rPr>
                        <a:t>(</a:t>
                      </a:r>
                      <a:r>
                        <a:rPr lang="en-US" sz="2800" dirty="0">
                          <a:effectLst/>
                        </a:rPr>
                        <a:t>mol·L</a:t>
                      </a:r>
                      <a:r>
                        <a:rPr lang="en-US" sz="2800" baseline="30000" dirty="0">
                          <a:effectLst/>
                        </a:rPr>
                        <a:t>-1</a:t>
                      </a:r>
                      <a:r>
                        <a:rPr lang="en-US" sz="2800" dirty="0">
                          <a:effectLst/>
                        </a:rPr>
                        <a:t>)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0.040 00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0.120 0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0.090 00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0.030 00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5422006" y="256590"/>
            <a:ext cx="1519707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86</a:t>
            </a:r>
            <a:r>
              <a:rPr lang="zh-CN" altLang="en-US" sz="2800" dirty="0" smtClean="0">
                <a:solidFill>
                  <a:srgbClr val="FF0000"/>
                </a:solidFill>
              </a:rPr>
              <a:t>页</a:t>
            </a:r>
            <a:r>
              <a:rPr lang="en-US" altLang="zh-CN" sz="2800" dirty="0" smtClean="0">
                <a:solidFill>
                  <a:srgbClr val="FF0000"/>
                </a:solidFill>
              </a:rPr>
              <a:t>3</a:t>
            </a:r>
            <a:r>
              <a:rPr lang="zh-CN" altLang="en-US" sz="2800" dirty="0" smtClean="0">
                <a:solidFill>
                  <a:srgbClr val="FF0000"/>
                </a:solidFill>
              </a:rPr>
              <a:t>题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620045" y="927841"/>
            <a:ext cx="611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3830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" y="0"/>
            <a:ext cx="2833352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酸碱中和滴定实验</a:t>
            </a:r>
            <a:endParaRPr lang="en-US" altLang="zh-CN" sz="2400" dirty="0" smtClean="0"/>
          </a:p>
          <a:p>
            <a:r>
              <a:rPr lang="en-US" altLang="zh-CN" sz="2400" dirty="0" smtClean="0"/>
              <a:t>3.1</a:t>
            </a:r>
            <a:r>
              <a:rPr lang="zh-CN" altLang="en-US" sz="2400" dirty="0" smtClean="0"/>
              <a:t>识别仪器</a:t>
            </a:r>
            <a:endParaRPr lang="zh-CN" altLang="en-US" sz="2400" dirty="0"/>
          </a:p>
        </p:txBody>
      </p:sp>
      <p:pic>
        <p:nvPicPr>
          <p:cNvPr id="10" name="15xx4rjhx70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3986495" y="374031"/>
            <a:ext cx="1764357" cy="3479270"/>
          </a:xfrm>
          <a:prstGeom prst="rect">
            <a:avLst/>
          </a:prstGeom>
        </p:spPr>
      </p:pic>
      <p:pic>
        <p:nvPicPr>
          <p:cNvPr id="11" name="15xx4rjhx71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10637673" y="280551"/>
            <a:ext cx="1841729" cy="3794371"/>
          </a:xfrm>
          <a:prstGeom prst="rect">
            <a:avLst/>
          </a:prstGeom>
        </p:spPr>
      </p:pic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832029"/>
              </p:ext>
            </p:extLst>
          </p:nvPr>
        </p:nvGraphicFramePr>
        <p:xfrm>
          <a:off x="2331076" y="4016657"/>
          <a:ext cx="9860924" cy="25844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78686"/>
                <a:gridCol w="4571720"/>
                <a:gridCol w="3810518"/>
              </a:tblGrid>
              <a:tr h="439433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仪器名称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酸式滴定管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碱式滴定管</a:t>
                      </a:r>
                      <a:endParaRPr lang="zh-CN" altLang="en-US" sz="2400" dirty="0"/>
                    </a:p>
                  </a:txBody>
                  <a:tcPr/>
                </a:tc>
              </a:tr>
              <a:tr h="938528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共同之处</a:t>
                      </a:r>
                      <a:endParaRPr lang="zh-CN" alt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altLang="zh-CN" sz="2400" dirty="0" smtClean="0"/>
                        <a:t>1</a:t>
                      </a:r>
                      <a:r>
                        <a:rPr lang="zh-CN" altLang="en-US" sz="2400" dirty="0" smtClean="0"/>
                        <a:t>带有刻度且零刻度在上面；</a:t>
                      </a:r>
                      <a:endParaRPr lang="en-US" altLang="zh-CN" sz="2400" dirty="0" smtClean="0"/>
                    </a:p>
                    <a:p>
                      <a:r>
                        <a:rPr lang="en-US" altLang="zh-CN" sz="2400" dirty="0" smtClean="0"/>
                        <a:t>2</a:t>
                      </a:r>
                      <a:r>
                        <a:rPr lang="zh-CN" altLang="en-US" sz="2400" dirty="0" smtClean="0"/>
                        <a:t>滴定管刻度的最小分度为</a:t>
                      </a:r>
                      <a:r>
                        <a:rPr lang="en-US" altLang="zh-CN" sz="2400" dirty="0" smtClean="0"/>
                        <a:t>0.1mL</a:t>
                      </a:r>
                      <a:r>
                        <a:rPr lang="zh-CN" altLang="en-US" sz="2400" dirty="0" smtClean="0"/>
                        <a:t>，可估读到</a:t>
                      </a:r>
                      <a:r>
                        <a:rPr lang="en-US" altLang="zh-CN" sz="2400" dirty="0" smtClean="0"/>
                        <a:t>0.01mL</a:t>
                      </a:r>
                      <a:r>
                        <a:rPr lang="zh-CN" altLang="en-US" sz="2400" dirty="0" smtClean="0"/>
                        <a:t>；</a:t>
                      </a:r>
                      <a:endParaRPr lang="en-US" altLang="zh-CN" sz="2400" dirty="0" smtClean="0"/>
                    </a:p>
                    <a:p>
                      <a:r>
                        <a:rPr lang="en-US" altLang="zh-CN" sz="2400" dirty="0" smtClean="0"/>
                        <a:t>3</a:t>
                      </a:r>
                      <a:r>
                        <a:rPr lang="zh-CN" altLang="en-US" sz="2400" dirty="0" smtClean="0"/>
                        <a:t>标有使用温度</a:t>
                      </a:r>
                      <a:endParaRPr lang="zh-CN" alt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938528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不同之处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带有玻璃活塞，可装</a:t>
                      </a:r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酸</a:t>
                      </a:r>
                      <a:r>
                        <a:rPr lang="zh-CN" altLang="en-US" sz="2400" dirty="0" smtClean="0"/>
                        <a:t>性、</a:t>
                      </a:r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中</a:t>
                      </a:r>
                      <a:r>
                        <a:rPr lang="zh-CN" altLang="en-US" sz="2400" dirty="0" smtClean="0"/>
                        <a:t>性、强</a:t>
                      </a:r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氧化性</a:t>
                      </a:r>
                      <a:r>
                        <a:rPr lang="zh-CN" altLang="en-US" sz="2400" dirty="0" smtClean="0"/>
                        <a:t>溶液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带有装玻璃珠的橡胶管，只能装</a:t>
                      </a:r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碱</a:t>
                      </a:r>
                      <a:r>
                        <a:rPr lang="zh-CN" altLang="en-US" sz="2400" dirty="0" smtClean="0"/>
                        <a:t>性溶液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6374666" y="890379"/>
            <a:ext cx="3399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氢氧化钠溶液、稀盐酸、溴水、酸性高锰酸钾溶液、碳酸钠溶液装哪里？</a:t>
            </a:r>
            <a:endParaRPr lang="en-US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val="2373594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4698"/>
            <a:ext cx="12030563" cy="59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42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528811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酸碱中和滴定分组实验</a:t>
            </a:r>
            <a:endParaRPr lang="en-US" altLang="zh-CN" sz="2400" dirty="0" smtClean="0"/>
          </a:p>
          <a:p>
            <a:r>
              <a:rPr lang="en-US" altLang="zh-CN" sz="2400" dirty="0" smtClean="0"/>
              <a:t>3.2</a:t>
            </a:r>
            <a:r>
              <a:rPr lang="zh-CN" altLang="en-US" sz="2400" dirty="0" smtClean="0"/>
              <a:t>实验</a:t>
            </a:r>
            <a:r>
              <a:rPr lang="zh-CN" altLang="en-US" sz="2400" dirty="0"/>
              <a:t>过程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0" y="778306"/>
            <a:ext cx="11526592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实验目的：用</a:t>
            </a:r>
            <a:r>
              <a:rPr lang="en-US" altLang="zh-CN" sz="2400" dirty="0" smtClean="0"/>
              <a:t>0.1000mol/L </a:t>
            </a:r>
            <a:r>
              <a:rPr lang="en-US" altLang="zh-CN" sz="2400" dirty="0" err="1" smtClean="0"/>
              <a:t>NaOH</a:t>
            </a:r>
            <a:r>
              <a:rPr lang="zh-CN" altLang="en-US" sz="2400" dirty="0" smtClean="0"/>
              <a:t>标准溶液</a:t>
            </a:r>
            <a:r>
              <a:rPr lang="zh-CN" altLang="en-US" sz="2400" dirty="0"/>
              <a:t>滴定</a:t>
            </a:r>
            <a:r>
              <a:rPr lang="en-US" altLang="zh-CN" sz="2400" dirty="0" smtClean="0"/>
              <a:t>20.00mL</a:t>
            </a:r>
            <a:r>
              <a:rPr lang="zh-CN" altLang="en-US" sz="2400" dirty="0" smtClean="0"/>
              <a:t>某浓度的稀盐酸，测定其浓度</a:t>
            </a:r>
            <a:endParaRPr lang="zh-CN" altLang="en-US" sz="2400" dirty="0"/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实验步骤：</a:t>
            </a:r>
            <a:r>
              <a:rPr lang="zh-CN" altLang="en-US" sz="2400" dirty="0" smtClean="0">
                <a:solidFill>
                  <a:srgbClr val="FF0000"/>
                </a:solidFill>
              </a:rPr>
              <a:t>请和老师同步操作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38206"/>
              </p:ext>
            </p:extLst>
          </p:nvPr>
        </p:nvGraphicFramePr>
        <p:xfrm>
          <a:off x="1" y="2514594"/>
          <a:ext cx="7335948" cy="3840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6579"/>
                <a:gridCol w="875702"/>
                <a:gridCol w="5983667"/>
              </a:tblGrid>
              <a:tr h="370840">
                <a:tc rowSpan="6">
                  <a:txBody>
                    <a:bodyPr/>
                    <a:lstStyle/>
                    <a:p>
                      <a:r>
                        <a:rPr lang="zh-CN" altLang="en-US" sz="2400" dirty="0" smtClean="0"/>
                        <a:t>滴定管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</a:t>
                      </a:r>
                      <a:r>
                        <a:rPr lang="zh-CN" altLang="en-US" sz="2400" dirty="0" smtClean="0"/>
                        <a:t>查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检查是否漏水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</a:t>
                      </a:r>
                      <a:r>
                        <a:rPr lang="zh-CN" altLang="en-US" sz="2400" dirty="0" smtClean="0"/>
                        <a:t>洗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用蒸馏水洗涤滴定管</a:t>
                      </a:r>
                      <a:r>
                        <a:rPr lang="en-US" altLang="zh-CN" sz="2400" dirty="0" smtClean="0"/>
                        <a:t>2~3</a:t>
                      </a:r>
                      <a:r>
                        <a:rPr lang="zh-CN" altLang="en-US" sz="2400" dirty="0" smtClean="0"/>
                        <a:t>次（共</a:t>
                      </a:r>
                      <a:r>
                        <a:rPr lang="en-US" altLang="zh-CN" sz="2400" dirty="0" smtClean="0"/>
                        <a:t>4~6</a:t>
                      </a:r>
                      <a:r>
                        <a:rPr lang="zh-CN" altLang="en-US" sz="2400" dirty="0" smtClean="0"/>
                        <a:t>次）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3</a:t>
                      </a:r>
                      <a:r>
                        <a:rPr lang="zh-CN" altLang="en-US" sz="2400" dirty="0" smtClean="0"/>
                        <a:t>润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用</a:t>
                      </a:r>
                      <a:r>
                        <a:rPr lang="en-US" altLang="zh-CN" sz="2400" dirty="0" err="1" smtClean="0"/>
                        <a:t>NaOH</a:t>
                      </a:r>
                      <a:r>
                        <a:rPr lang="zh-CN" altLang="en-US" sz="2400" dirty="0" smtClean="0"/>
                        <a:t>溶液润洗碱式滴定管</a:t>
                      </a:r>
                      <a:r>
                        <a:rPr lang="en-US" altLang="zh-CN" sz="2400" dirty="0" smtClean="0"/>
                        <a:t>2~3</a:t>
                      </a:r>
                      <a:r>
                        <a:rPr lang="zh-CN" altLang="en-US" sz="2400" dirty="0" smtClean="0"/>
                        <a:t>次、用待测稀盐酸润洗酸式滴定管</a:t>
                      </a:r>
                      <a:r>
                        <a:rPr lang="en-US" altLang="zh-CN" sz="2400" dirty="0" smtClean="0"/>
                        <a:t>2~3</a:t>
                      </a:r>
                      <a:r>
                        <a:rPr lang="zh-CN" altLang="en-US" sz="2400" dirty="0" smtClean="0"/>
                        <a:t>次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4</a:t>
                      </a:r>
                      <a:r>
                        <a:rPr lang="zh-CN" altLang="en-US" sz="2400" dirty="0" smtClean="0"/>
                        <a:t>装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将稀盐酸装进酸式滴定管、将</a:t>
                      </a:r>
                      <a:r>
                        <a:rPr lang="en-US" altLang="zh-CN" sz="2400" dirty="0" err="1" smtClean="0"/>
                        <a:t>NaOH</a:t>
                      </a:r>
                      <a:r>
                        <a:rPr lang="zh-CN" altLang="en-US" sz="2400" dirty="0" smtClean="0"/>
                        <a:t>溶液装进碱式滴定管，使液面在</a:t>
                      </a:r>
                      <a:r>
                        <a:rPr lang="en-US" altLang="zh-CN" sz="2400" dirty="0" smtClean="0"/>
                        <a:t>0</a:t>
                      </a:r>
                      <a:r>
                        <a:rPr lang="zh-CN" altLang="en-US" sz="2400" dirty="0" smtClean="0"/>
                        <a:t>刻度以上</a:t>
                      </a:r>
                      <a:r>
                        <a:rPr lang="en-US" altLang="zh-CN" sz="2400" dirty="0" smtClean="0"/>
                        <a:t>2-3</a:t>
                      </a:r>
                      <a:r>
                        <a:rPr lang="zh-CN" altLang="en-US" sz="2400" dirty="0" smtClean="0"/>
                        <a:t>厘米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5</a:t>
                      </a:r>
                      <a:r>
                        <a:rPr lang="zh-CN" altLang="en-US" sz="2400" dirty="0" smtClean="0"/>
                        <a:t>排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调节液面，使尖嘴充满液体，使液面位于某一刻度，特别注意碱式滴定管排气泡方法，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6</a:t>
                      </a:r>
                      <a:r>
                        <a:rPr lang="zh-CN" altLang="en-US" sz="2400" dirty="0" smtClean="0"/>
                        <a:t>记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记下此时刻度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0" y="1958526"/>
            <a:ext cx="2112136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dirty="0" smtClean="0">
                <a:solidFill>
                  <a:srgbClr val="002060"/>
                </a:solidFill>
              </a:rPr>
              <a:t>准备工作</a:t>
            </a:r>
            <a:endParaRPr lang="zh-CN" altLang="en-US" sz="2800" dirty="0">
              <a:solidFill>
                <a:srgbClr val="002060"/>
              </a:solidFill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038946"/>
              </p:ext>
            </p:extLst>
          </p:nvPr>
        </p:nvGraphicFramePr>
        <p:xfrm>
          <a:off x="8225960" y="2514594"/>
          <a:ext cx="3583968" cy="3840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8947"/>
                <a:gridCol w="669701"/>
                <a:gridCol w="2305320"/>
              </a:tblGrid>
              <a:tr h="1280160">
                <a:tc rowSpan="3">
                  <a:txBody>
                    <a:bodyPr/>
                    <a:lstStyle/>
                    <a:p>
                      <a:r>
                        <a:rPr lang="zh-CN" altLang="en-US" sz="2400" dirty="0" smtClean="0"/>
                        <a:t>锥形瓶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</a:t>
                      </a:r>
                      <a:r>
                        <a:rPr lang="zh-CN" altLang="en-US" sz="2400" dirty="0" smtClean="0"/>
                        <a:t>洗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只用蒸馏水洗</a:t>
                      </a:r>
                      <a:endParaRPr lang="zh-CN" altLang="en-US" sz="2400" dirty="0"/>
                    </a:p>
                  </a:txBody>
                  <a:tcPr/>
                </a:tc>
              </a:tr>
              <a:tr h="128016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</a:t>
                      </a:r>
                      <a:r>
                        <a:rPr lang="zh-CN" altLang="en-US" sz="2400" dirty="0" smtClean="0"/>
                        <a:t>装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用酸式滴定管装入</a:t>
                      </a:r>
                      <a:r>
                        <a:rPr lang="en-US" altLang="zh-CN" sz="2400" dirty="0" smtClean="0"/>
                        <a:t>20.00mL</a:t>
                      </a:r>
                      <a:r>
                        <a:rPr lang="zh-CN" altLang="en-US" sz="2400" dirty="0" smtClean="0"/>
                        <a:t>稀盐酸</a:t>
                      </a:r>
                      <a:endParaRPr lang="zh-CN" altLang="en-US" sz="2400" dirty="0"/>
                    </a:p>
                  </a:txBody>
                  <a:tcPr/>
                </a:tc>
              </a:tr>
              <a:tr h="128016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3</a:t>
                      </a:r>
                      <a:r>
                        <a:rPr lang="zh-CN" altLang="en-US" sz="2400" dirty="0" smtClean="0"/>
                        <a:t>滴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滴入</a:t>
                      </a:r>
                      <a:r>
                        <a:rPr lang="en-US" altLang="zh-CN" sz="2400" dirty="0" smtClean="0"/>
                        <a:t>2~3</a:t>
                      </a:r>
                      <a:r>
                        <a:rPr lang="zh-CN" altLang="en-US" sz="2400" dirty="0" smtClean="0"/>
                        <a:t>滴指示剂（酚酞）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7138473" y="6387922"/>
            <a:ext cx="504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指示剂的选择：强酸强碱互滴：甲基橙或酚酞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64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528811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酸碱中和滴定分组实验</a:t>
            </a:r>
            <a:endParaRPr lang="en-US" altLang="zh-CN" sz="2400" dirty="0" smtClean="0"/>
          </a:p>
          <a:p>
            <a:r>
              <a:rPr lang="zh-CN" altLang="en-US" sz="2400" dirty="0" smtClean="0"/>
              <a:t>练习</a:t>
            </a:r>
            <a:endParaRPr lang="zh-CN" altLang="en-US" sz="24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55" y="1472701"/>
            <a:ext cx="1279404" cy="3487404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034862" y="830997"/>
            <a:ext cx="101571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用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已知浓度的</a:t>
            </a:r>
            <a:r>
              <a:rPr lang="en-US" altLang="zh-CN" sz="28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NaOH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溶液测定某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SO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溶液的浓度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从下表中选出正确选项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)【</a:t>
            </a:r>
            <a:r>
              <a:rPr lang="zh-CN" altLang="en-US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双选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】</a:t>
            </a:r>
            <a:endParaRPr lang="zh-CN" altLang="en-US" sz="2800" dirty="0"/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330223"/>
              </p:ext>
            </p:extLst>
          </p:nvPr>
        </p:nvGraphicFramePr>
        <p:xfrm>
          <a:off x="2137893" y="2149603"/>
          <a:ext cx="9697792" cy="21336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24248"/>
                <a:gridCol w="2266682"/>
                <a:gridCol w="2348250"/>
                <a:gridCol w="2182539"/>
                <a:gridCol w="2076073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effectLst/>
                        </a:rPr>
                        <a:t>选项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锥形瓶中溶液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滴定管中溶液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选用指示剂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effectLst/>
                        </a:rPr>
                        <a:t>选用滴定管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A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碱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酸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石蕊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乙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B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酸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碱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酚酞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甲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C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碱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酸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酚酞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甲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D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effectLst/>
                        </a:rPr>
                        <a:t>酸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碱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effectLst/>
                        </a:rPr>
                        <a:t>酚酞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effectLst/>
                        </a:rPr>
                        <a:t>乙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4318235" y="1044024"/>
            <a:ext cx="9797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CD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280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528811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酸碱中和滴定分组实验</a:t>
            </a:r>
            <a:endParaRPr lang="en-US" altLang="zh-CN" sz="2400" dirty="0" smtClean="0"/>
          </a:p>
          <a:p>
            <a:r>
              <a:rPr lang="en-US" altLang="zh-CN" sz="2400" dirty="0" smtClean="0"/>
              <a:t>3.2</a:t>
            </a:r>
            <a:r>
              <a:rPr lang="zh-CN" altLang="en-US" sz="2400" dirty="0" smtClean="0"/>
              <a:t>实验</a:t>
            </a:r>
            <a:r>
              <a:rPr lang="zh-CN" altLang="en-US" sz="2400" dirty="0"/>
              <a:t>过程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0" y="830997"/>
            <a:ext cx="11578107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实验目的：用</a:t>
            </a:r>
            <a:r>
              <a:rPr lang="en-US" altLang="zh-CN" sz="2400" dirty="0" smtClean="0"/>
              <a:t>0.1000mol/L </a:t>
            </a:r>
            <a:r>
              <a:rPr lang="en-US" altLang="zh-CN" sz="2400" dirty="0" err="1" smtClean="0"/>
              <a:t>NaOH</a:t>
            </a:r>
            <a:r>
              <a:rPr lang="zh-CN" altLang="en-US" sz="2400" dirty="0" smtClean="0"/>
              <a:t>标准溶液</a:t>
            </a:r>
            <a:r>
              <a:rPr lang="zh-CN" altLang="en-US" sz="2400" dirty="0"/>
              <a:t>滴定</a:t>
            </a:r>
            <a:r>
              <a:rPr lang="en-US" altLang="zh-CN" sz="2400" dirty="0" smtClean="0"/>
              <a:t>20.00mL</a:t>
            </a:r>
            <a:r>
              <a:rPr lang="zh-CN" altLang="en-US" sz="2400" dirty="0" smtClean="0"/>
              <a:t>某浓度的稀盐酸，测定其浓度</a:t>
            </a:r>
            <a:endParaRPr lang="zh-CN" altLang="en-US" sz="2400" dirty="0"/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实验步骤：</a:t>
            </a:r>
            <a:r>
              <a:rPr lang="zh-CN" altLang="en-US" sz="2400" dirty="0" smtClean="0">
                <a:solidFill>
                  <a:srgbClr val="FF0000"/>
                </a:solidFill>
              </a:rPr>
              <a:t>请和老师同步操作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</p:txBody>
      </p:sp>
      <p:sp>
        <p:nvSpPr>
          <p:cNvPr id="3" name="文本框 2"/>
          <p:cNvSpPr txBox="1"/>
          <p:nvPr/>
        </p:nvSpPr>
        <p:spPr>
          <a:xfrm>
            <a:off x="-1" y="1991374"/>
            <a:ext cx="6059509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2060"/>
                </a:solidFill>
              </a:rPr>
              <a:t>②</a:t>
            </a:r>
            <a:r>
              <a:rPr lang="zh-CN" altLang="en-US" sz="2800" dirty="0" smtClean="0">
                <a:solidFill>
                  <a:srgbClr val="002060"/>
                </a:solidFill>
              </a:rPr>
              <a:t>滴定过程</a:t>
            </a:r>
            <a:r>
              <a:rPr lang="en-US" altLang="zh-CN" sz="2800" dirty="0" smtClean="0">
                <a:solidFill>
                  <a:srgbClr val="002060"/>
                </a:solidFill>
              </a:rPr>
              <a:t>-</a:t>
            </a:r>
            <a:r>
              <a:rPr lang="zh-CN" altLang="en-US" sz="2800" dirty="0" smtClean="0">
                <a:solidFill>
                  <a:srgbClr val="002060"/>
                </a:solidFill>
              </a:rPr>
              <a:t>平行滴定</a:t>
            </a:r>
            <a:r>
              <a:rPr lang="en-US" altLang="zh-CN" sz="2800" dirty="0" smtClean="0">
                <a:solidFill>
                  <a:srgbClr val="002060"/>
                </a:solidFill>
              </a:rPr>
              <a:t>3</a:t>
            </a:r>
            <a:r>
              <a:rPr lang="zh-CN" altLang="en-US" sz="2800" dirty="0" smtClean="0">
                <a:solidFill>
                  <a:srgbClr val="002060"/>
                </a:solidFill>
              </a:rPr>
              <a:t>次，一人操作</a:t>
            </a:r>
            <a:endParaRPr lang="zh-CN" altLang="en-US" sz="2800" dirty="0">
              <a:solidFill>
                <a:srgbClr val="002060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687908" y="2591912"/>
            <a:ext cx="2743200" cy="3937721"/>
            <a:chOff x="740536" y="2865537"/>
            <a:chExt cx="2743200" cy="3937721"/>
          </a:xfrm>
        </p:grpSpPr>
        <p:sp>
          <p:nvSpPr>
            <p:cNvPr id="9" name="圆角矩形 8"/>
            <p:cNvSpPr/>
            <p:nvPr/>
          </p:nvSpPr>
          <p:spPr>
            <a:xfrm>
              <a:off x="740536" y="2865537"/>
              <a:ext cx="2743200" cy="3937721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" name="Picture 2" descr="Gg03">
              <a:hlinkClick r:id="rId2" action="ppaction://hlinkfile"/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87" t="58668" r="50580" b="15992"/>
            <a:stretch/>
          </p:blipFill>
          <p:spPr bwMode="auto">
            <a:xfrm>
              <a:off x="1693573" y="5077849"/>
              <a:ext cx="1712890" cy="16484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Gg03">
              <a:hlinkClick r:id="rId2" action="ppaction://hlinkfile"/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898" t="5218" r="15511" b="60733"/>
            <a:stretch/>
          </p:blipFill>
          <p:spPr bwMode="auto">
            <a:xfrm>
              <a:off x="985236" y="2983444"/>
              <a:ext cx="1700011" cy="22151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4" name="直接箭头连接符 13"/>
          <p:cNvCxnSpPr/>
          <p:nvPr/>
        </p:nvCxnSpPr>
        <p:spPr>
          <a:xfrm>
            <a:off x="3277170" y="3044084"/>
            <a:ext cx="1863866" cy="85410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>
            <a:off x="3872465" y="5616277"/>
            <a:ext cx="1867437" cy="267649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>
            <a:stCxn id="21" idx="1"/>
          </p:cNvCxnSpPr>
          <p:nvPr/>
        </p:nvCxnSpPr>
        <p:spPr>
          <a:xfrm flipH="1" flipV="1">
            <a:off x="6709038" y="5172123"/>
            <a:ext cx="2047386" cy="57797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1396854" y="2615508"/>
            <a:ext cx="1880316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左手向内挤压玻璃珠，使碱液滴下，先快后满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8756424" y="5288436"/>
            <a:ext cx="1880316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右手旋摇锥形瓶，使反应液混合均匀</a:t>
            </a:r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0" y="4735760"/>
            <a:ext cx="1880316" cy="175432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眼睛注视锥形瓶中溶液颜色的变化，稍微关注一下滴定管中液体，别流到最大刻度下面了。</a:t>
            </a:r>
            <a:endParaRPr lang="zh-CN" altLang="en-US" dirty="0"/>
          </a:p>
        </p:txBody>
      </p:sp>
      <p:pic>
        <p:nvPicPr>
          <p:cNvPr id="2050" name="Picture 2" descr="https://timgsa.baidu.com/timg?image&amp;quality=80&amp;size=b9999_10000&amp;sec=1573285795325&amp;di=c01212d91a1929a40370b0a375995650&amp;imgtype=0&amp;src=http%3A%2F%2Fn.sinaimg.cn%2Fsinacn11%2F392%2Fw518h674%2F20180823%2Fad5d-hhzsnec580276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027" y="4434654"/>
            <a:ext cx="1850485" cy="240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本框 16"/>
          <p:cNvSpPr txBox="1"/>
          <p:nvPr/>
        </p:nvSpPr>
        <p:spPr>
          <a:xfrm>
            <a:off x="8935787" y="2068692"/>
            <a:ext cx="3103809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060"/>
                </a:solidFill>
              </a:rPr>
              <a:t>滴定终点的判断</a:t>
            </a:r>
            <a:endParaRPr lang="zh-CN" altLang="en-US" sz="2800" dirty="0">
              <a:solidFill>
                <a:srgbClr val="00206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935787" y="2591912"/>
            <a:ext cx="3103809" cy="224676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用酚酞作指示剂的终点判断：滴入最后一滴</a:t>
            </a:r>
            <a:r>
              <a:rPr lang="en-US" altLang="zh-CN" sz="2800" dirty="0" err="1" smtClean="0"/>
              <a:t>NaOH</a:t>
            </a:r>
            <a:r>
              <a:rPr lang="zh-CN" altLang="en-US" sz="2800" dirty="0" smtClean="0"/>
              <a:t>标准液，溶液变为</a:t>
            </a:r>
            <a:r>
              <a:rPr lang="zh-CN" altLang="en-US" sz="2800" dirty="0"/>
              <a:t>浅红</a:t>
            </a:r>
            <a:r>
              <a:rPr lang="zh-CN" altLang="en-US" sz="2800" dirty="0" smtClean="0"/>
              <a:t>色，且</a:t>
            </a:r>
            <a:r>
              <a:rPr lang="en-US" altLang="zh-CN" sz="2800" dirty="0" smtClean="0"/>
              <a:t>30s</a:t>
            </a:r>
            <a:r>
              <a:rPr lang="zh-CN" altLang="en-US" sz="2800" dirty="0" smtClean="0"/>
              <a:t>不恢复。</a:t>
            </a:r>
            <a:endParaRPr lang="en-US" altLang="zh-CN" sz="2800" dirty="0" smtClean="0"/>
          </a:p>
        </p:txBody>
      </p:sp>
    </p:spTree>
    <p:extLst>
      <p:ext uri="{BB962C8B-B14F-4D97-AF65-F5344CB8AC3E}">
        <p14:creationId xmlns:p14="http://schemas.microsoft.com/office/powerpoint/2010/main" val="326932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528811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酸碱中和滴定分组实验</a:t>
            </a:r>
            <a:endParaRPr lang="en-US" altLang="zh-CN" sz="2400" dirty="0" smtClean="0"/>
          </a:p>
          <a:p>
            <a:r>
              <a:rPr lang="en-US" altLang="zh-CN" sz="2400" dirty="0" smtClean="0"/>
              <a:t>3.2</a:t>
            </a:r>
            <a:r>
              <a:rPr lang="zh-CN" altLang="en-US" sz="2400" dirty="0" smtClean="0"/>
              <a:t>实验</a:t>
            </a:r>
            <a:r>
              <a:rPr lang="zh-CN" altLang="en-US" sz="2400" dirty="0"/>
              <a:t>过程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0" y="830997"/>
            <a:ext cx="11771290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实验目的：用</a:t>
            </a:r>
            <a:r>
              <a:rPr lang="en-US" altLang="zh-CN" sz="2400" dirty="0" smtClean="0"/>
              <a:t>0.1000mol/L </a:t>
            </a:r>
            <a:r>
              <a:rPr lang="en-US" altLang="zh-CN" sz="2400" dirty="0" err="1" smtClean="0"/>
              <a:t>NaOH</a:t>
            </a:r>
            <a:r>
              <a:rPr lang="zh-CN" altLang="en-US" sz="2400" dirty="0" smtClean="0"/>
              <a:t>标准溶液</a:t>
            </a:r>
            <a:r>
              <a:rPr lang="zh-CN" altLang="en-US" sz="2400" dirty="0"/>
              <a:t>滴定</a:t>
            </a:r>
            <a:r>
              <a:rPr lang="en-US" altLang="zh-CN" sz="2400" dirty="0" smtClean="0"/>
              <a:t>20.00mL</a:t>
            </a:r>
            <a:r>
              <a:rPr lang="zh-CN" altLang="en-US" sz="2400" dirty="0" smtClean="0"/>
              <a:t>某浓度的稀盐酸，测定其浓度</a:t>
            </a:r>
            <a:endParaRPr lang="zh-CN" altLang="en-US" sz="2400" dirty="0"/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实验步骤：</a:t>
            </a:r>
            <a:r>
              <a:rPr lang="zh-CN" altLang="en-US" sz="2400" dirty="0" smtClean="0">
                <a:solidFill>
                  <a:srgbClr val="FF0000"/>
                </a:solidFill>
              </a:rPr>
              <a:t>请和老师同步操作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</p:txBody>
      </p:sp>
      <p:sp>
        <p:nvSpPr>
          <p:cNvPr id="3" name="文本框 2"/>
          <p:cNvSpPr txBox="1"/>
          <p:nvPr/>
        </p:nvSpPr>
        <p:spPr>
          <a:xfrm>
            <a:off x="0" y="1991374"/>
            <a:ext cx="1390918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2060"/>
                </a:solidFill>
              </a:rPr>
              <a:t>③</a:t>
            </a:r>
            <a:r>
              <a:rPr lang="zh-CN" altLang="en-US" sz="2800" dirty="0" smtClean="0">
                <a:solidFill>
                  <a:srgbClr val="002060"/>
                </a:solidFill>
              </a:rPr>
              <a:t>结果</a:t>
            </a:r>
            <a:endParaRPr lang="zh-CN" altLang="en-US" sz="2800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25873835"/>
                  </p:ext>
                </p:extLst>
              </p:nvPr>
            </p:nvGraphicFramePr>
            <p:xfrm>
              <a:off x="0" y="2682018"/>
              <a:ext cx="12093263" cy="292328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094704"/>
                    <a:gridCol w="2112135"/>
                    <a:gridCol w="2253803"/>
                    <a:gridCol w="2434107"/>
                    <a:gridCol w="2195670"/>
                    <a:gridCol w="2002844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实验编号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c(</a:t>
                          </a:r>
                          <a:r>
                            <a:rPr lang="en-US" altLang="zh-CN" sz="3200" dirty="0" err="1" smtClean="0"/>
                            <a:t>NaOH</a:t>
                          </a:r>
                          <a:r>
                            <a:rPr lang="en-US" altLang="zh-CN" sz="3200" dirty="0" smtClean="0"/>
                            <a:t>)/</a:t>
                          </a: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sz="3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3200" smtClean="0">
                                        <a:latin typeface="Cambria Math" panose="02040503050406030204" pitchFamily="18" charset="0"/>
                                      </a:rPr>
                                      <m:t>mol</m:t>
                                    </m:r>
                                    <m:r>
                                      <a:rPr lang="en-US" altLang="zh-CN" sz="3200" smtClean="0">
                                        <a:latin typeface="Cambria Math" panose="02040503050406030204" pitchFamily="18" charset="0"/>
                                      </a:rPr>
                                      <m:t>∙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3200" smtClean="0">
                                        <a:latin typeface="Cambria Math" panose="02040503050406030204" pitchFamily="18" charset="0"/>
                                      </a:rPr>
                                      <m:t>L</m:t>
                                    </m:r>
                                  </m:e>
                                  <m:sup>
                                    <m:r>
                                      <a:rPr lang="en-US" altLang="zh-CN" sz="3200" smtClean="0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sz="3200" b="0" i="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32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3200" b="0" i="1" dirty="0" smtClean="0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zh-CN" altLang="en-US" sz="3200" i="1" dirty="0" smtClean="0">
                                      <a:latin typeface="Cambria Math" panose="02040503050406030204" pitchFamily="18" charset="0"/>
                                    </a:rPr>
                                    <m:t>初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3200" dirty="0" smtClean="0"/>
                            <a:t>(</a:t>
                          </a:r>
                          <a:r>
                            <a:rPr lang="en-US" altLang="zh-CN" sz="3200" dirty="0" err="1" smtClean="0"/>
                            <a:t>NaOH</a:t>
                          </a:r>
                          <a:r>
                            <a:rPr lang="en-US" altLang="zh-CN" sz="3200" dirty="0" smtClean="0"/>
                            <a:t>)/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mL</a:t>
                          </a:r>
                          <a:endParaRPr lang="zh-CN" altLang="en-US" sz="32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32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3200" b="0" i="1" dirty="0" smtClean="0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zh-CN" altLang="en-US" sz="3200" i="1" dirty="0" smtClean="0">
                                      <a:latin typeface="Cambria Math" panose="02040503050406030204" pitchFamily="18" charset="0"/>
                                    </a:rPr>
                                    <m:t>末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3200" dirty="0" smtClean="0"/>
                            <a:t>(</a:t>
                          </a:r>
                          <a:r>
                            <a:rPr lang="en-US" altLang="zh-CN" sz="3200" dirty="0" err="1" smtClean="0"/>
                            <a:t>NaOH</a:t>
                          </a:r>
                          <a:r>
                            <a:rPr lang="en-US" altLang="zh-CN" sz="3200" dirty="0" smtClean="0"/>
                            <a:t>)/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mL</a:t>
                          </a:r>
                          <a:endParaRPr lang="zh-CN" altLang="en-US" sz="32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V(</a:t>
                          </a:r>
                          <a:r>
                            <a:rPr lang="en-US" altLang="zh-CN" sz="3200" dirty="0" err="1" smtClean="0"/>
                            <a:t>HCl</a:t>
                          </a:r>
                          <a:r>
                            <a:rPr lang="en-US" altLang="zh-CN" sz="3200" dirty="0" smtClean="0"/>
                            <a:t>)/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mL</a:t>
                          </a:r>
                          <a:endParaRPr lang="zh-CN" altLang="en-US" sz="32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c(</a:t>
                          </a:r>
                          <a:r>
                            <a:rPr lang="en-US" altLang="zh-CN" sz="3200" dirty="0" err="1" smtClean="0"/>
                            <a:t>HCl</a:t>
                          </a:r>
                          <a:r>
                            <a:rPr lang="en-US" altLang="zh-CN" sz="3200" dirty="0" smtClean="0"/>
                            <a:t>)/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3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3200" smtClean="0">
                                      <a:latin typeface="Cambria Math" panose="02040503050406030204" pitchFamily="18" charset="0"/>
                                    </a:rPr>
                                    <m:t>mol</m:t>
                                  </m:r>
                                  <m:r>
                                    <a:rPr lang="en-US" altLang="zh-CN" sz="3200" smtClean="0">
                                      <a:latin typeface="Cambria Math" panose="02040503050406030204" pitchFamily="18" charset="0"/>
                                    </a:rPr>
                                    <m:t>∙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3200" smtClean="0">
                                      <a:latin typeface="Cambria Math" panose="02040503050406030204" pitchFamily="18" charset="0"/>
                                    </a:rPr>
                                    <m:t>L</m:t>
                                  </m:r>
                                </m:e>
                                <m:sup>
                                  <m:r>
                                    <a:rPr lang="en-US" altLang="zh-CN" sz="320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1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0.1000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0.10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23.79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20.00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 rowSpan="3">
                      <a:txBody>
                        <a:bodyPr/>
                        <a:lstStyle/>
                        <a:p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0.1000</a:t>
                          </a:r>
                          <a:endParaRPr lang="zh-CN" altLang="en-US" sz="32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0.21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23.92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20.00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3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0.1000</a:t>
                          </a:r>
                          <a:endParaRPr lang="zh-CN" altLang="en-US" sz="32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0.12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25.12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20.00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25873835"/>
                  </p:ext>
                </p:extLst>
              </p:nvPr>
            </p:nvGraphicFramePr>
            <p:xfrm>
              <a:off x="0" y="2682018"/>
              <a:ext cx="12093263" cy="292328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094704"/>
                    <a:gridCol w="2112135"/>
                    <a:gridCol w="2253803"/>
                    <a:gridCol w="2434107"/>
                    <a:gridCol w="2195670"/>
                    <a:gridCol w="2002844"/>
                  </a:tblGrid>
                  <a:tr h="1185926"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实验编号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2601" t="-6154" r="-421965" b="-163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42703" t="-6154" r="-294595" b="-163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25063" t="-6154" r="-173183" b="-1635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V(</a:t>
                          </a:r>
                          <a:r>
                            <a:rPr lang="en-US" altLang="zh-CN" sz="3200" dirty="0" err="1" smtClean="0"/>
                            <a:t>HCl</a:t>
                          </a:r>
                          <a:r>
                            <a:rPr lang="en-US" altLang="zh-CN" sz="3200" dirty="0" smtClean="0"/>
                            <a:t>)/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mL</a:t>
                          </a:r>
                          <a:endParaRPr lang="zh-CN" altLang="en-US" sz="32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03647" t="-6154" r="-608" b="-163590"/>
                          </a:stretch>
                        </a:blipFill>
                      </a:tcPr>
                    </a:tc>
                  </a:tr>
                  <a:tr h="579120"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1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0.1000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0.10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23.79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20.00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 rowSpan="3">
                      <a:txBody>
                        <a:bodyPr/>
                        <a:lstStyle/>
                        <a:p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579120"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0.1000</a:t>
                          </a:r>
                          <a:endParaRPr lang="zh-CN" altLang="en-US" sz="32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0.21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23.92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20.00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579120"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3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0.1000</a:t>
                          </a:r>
                          <a:endParaRPr lang="zh-CN" altLang="en-US" sz="3200" dirty="0" smtClean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0.12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25.12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3200" dirty="0" smtClean="0"/>
                            <a:t>20.00</a:t>
                          </a:r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zh-CN" altLang="en-US" sz="3200" dirty="0"/>
                        </a:p>
                      </a:txBody>
                      <a:tcPr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9636886" y="4436371"/>
                <a:ext cx="2456377" cy="523220"/>
              </a:xfrm>
              <a:prstGeom prst="rect">
                <a:avLst/>
              </a:prstGeom>
              <a:blipFill>
                <a:blip r:embed="rId3"/>
                <a:tile tx="0" ty="0" sx="100000" sy="100000" flip="none" algn="tl"/>
              </a:blipFill>
              <a:ln w="38100"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 prst="relaxedInset"/>
                <a:bevelB w="101600"/>
              </a:sp3d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2800" b="0" cap="none" spc="0" dirty="0" smtClean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0.1185mol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b="0" i="1" cap="none" spc="0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b="0" i="0" cap="none" spc="0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800" b="0" i="0" cap="none" spc="0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US" altLang="zh-CN" sz="2800" b="0" i="0" cap="none" spc="0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800" b="0" cap="none" spc="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36886" y="4436371"/>
                <a:ext cx="2456377" cy="523220"/>
              </a:xfrm>
              <a:prstGeom prst="rect">
                <a:avLst/>
              </a:prstGeom>
              <a:blipFill rotWithShape="0">
                <a:blip r:embed="rId4"/>
                <a:stretch>
                  <a:fillRect l="-3140" t="-6186" b="-27835"/>
                </a:stretch>
              </a:blipFill>
              <a:ln w="381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十字形 6"/>
          <p:cNvSpPr/>
          <p:nvPr/>
        </p:nvSpPr>
        <p:spPr>
          <a:xfrm rot="2573417">
            <a:off x="9741530" y="5129416"/>
            <a:ext cx="553791" cy="52504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277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528811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酸碱中和滴定分组实验</a:t>
            </a:r>
            <a:endParaRPr lang="en-US" altLang="zh-CN" sz="2400" dirty="0" smtClean="0"/>
          </a:p>
          <a:p>
            <a:r>
              <a:rPr lang="en-US" altLang="zh-CN" sz="2400" dirty="0" smtClean="0"/>
              <a:t>3.3</a:t>
            </a:r>
            <a:r>
              <a:rPr lang="zh-CN" altLang="en-US" sz="2400" dirty="0" smtClean="0"/>
              <a:t>误差分析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文本框 12"/>
              <p:cNvSpPr txBox="1"/>
              <p:nvPr/>
            </p:nvSpPr>
            <p:spPr>
              <a:xfrm>
                <a:off x="145806" y="2381012"/>
                <a:ext cx="3237198" cy="1097480"/>
              </a:xfrm>
              <a:prstGeom prst="rect">
                <a:avLst/>
              </a:prstGeom>
              <a:blipFill>
                <a:blip r:embed="rId2"/>
                <a:tile tx="0" ty="0" sx="100000" sy="100000" flip="none" algn="tl"/>
              </a:blipFill>
              <a:scene3d>
                <a:camera prst="orthographicFront"/>
                <a:lightRig rig="contrasting" dir="t"/>
              </a:scene3d>
              <a:sp3d extrusionH="50800" contourW="190500" prstMaterial="metal">
                <a:bevelT prst="angle"/>
                <a:bevelB w="63500" h="44450" prst="angle"/>
              </a:sp3d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altLang="zh-CN" sz="3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  <m:r>
                        <a:rPr lang="en-US" altLang="zh-CN" sz="3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32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32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altLang="zh-CN" sz="32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zh-CN" sz="32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32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32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zh-CN" sz="32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32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sz="32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zh-CN" altLang="en-US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文本框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806" y="2381012"/>
                <a:ext cx="3237198" cy="109748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3" name="表格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802085"/>
              </p:ext>
            </p:extLst>
          </p:nvPr>
        </p:nvGraphicFramePr>
        <p:xfrm>
          <a:off x="0" y="5026995"/>
          <a:ext cx="422052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2866"/>
                <a:gridCol w="967654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操作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结果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酸式滴定管没有用待测液润洗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5" name="曲线连接符 24"/>
          <p:cNvCxnSpPr/>
          <p:nvPr/>
        </p:nvCxnSpPr>
        <p:spPr>
          <a:xfrm rot="5400000">
            <a:off x="-180288" y="3827539"/>
            <a:ext cx="1815972" cy="585965"/>
          </a:xfrm>
          <a:prstGeom prst="curvedConnector3">
            <a:avLst/>
          </a:prstGeom>
          <a:ln w="571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表格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471154"/>
              </p:ext>
            </p:extLst>
          </p:nvPr>
        </p:nvGraphicFramePr>
        <p:xfrm>
          <a:off x="4961058" y="4120521"/>
          <a:ext cx="6701290" cy="2426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6890"/>
                <a:gridCol w="914400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操作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结果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锥形瓶用待测液润洗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锥形瓶洗净残留蒸馏水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597666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取液的酸式滴定管开始有气泡，后来没有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滴定时振荡锥形瓶过猛，溅出瓶外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8" name="曲线连接符 27"/>
          <p:cNvCxnSpPr/>
          <p:nvPr/>
        </p:nvCxnSpPr>
        <p:spPr>
          <a:xfrm>
            <a:off x="2411681" y="3213257"/>
            <a:ext cx="2549377" cy="1213212"/>
          </a:xfrm>
          <a:prstGeom prst="curvedConnector3">
            <a:avLst/>
          </a:prstGeom>
          <a:ln w="571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曲线连接符 28"/>
          <p:cNvCxnSpPr/>
          <p:nvPr/>
        </p:nvCxnSpPr>
        <p:spPr>
          <a:xfrm rot="10800000" flipV="1">
            <a:off x="2631756" y="1592392"/>
            <a:ext cx="3352384" cy="1100379"/>
          </a:xfrm>
          <a:prstGeom prst="curvedConnector3">
            <a:avLst/>
          </a:prstGeom>
          <a:ln w="5715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曲线连接符 29"/>
          <p:cNvCxnSpPr/>
          <p:nvPr/>
        </p:nvCxnSpPr>
        <p:spPr>
          <a:xfrm rot="10800000" flipV="1">
            <a:off x="1914308" y="168362"/>
            <a:ext cx="2452018" cy="2365049"/>
          </a:xfrm>
          <a:prstGeom prst="curvedConnector3">
            <a:avLst>
              <a:gd name="adj1" fmla="val 50000"/>
            </a:avLst>
          </a:prstGeom>
          <a:ln w="571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6" name="表格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502303"/>
              </p:ext>
            </p:extLst>
          </p:nvPr>
        </p:nvGraphicFramePr>
        <p:xfrm>
          <a:off x="6352058" y="1199463"/>
          <a:ext cx="5713684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9421"/>
                <a:gridCol w="1134263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操作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结果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滴定前有气泡、滴定后没有气泡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滴定前没气泡、滴定后有气泡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碱液滴到锥形瓶外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读数前仰后俯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读数前俯后仰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7" name="表格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9339626"/>
              </p:ext>
            </p:extLst>
          </p:nvPr>
        </p:nvGraphicFramePr>
        <p:xfrm>
          <a:off x="4366326" y="-45695"/>
          <a:ext cx="5202272" cy="1067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2902"/>
                <a:gridCol w="959370"/>
              </a:tblGrid>
              <a:tr h="61010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操作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结果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碱式滴定管没有用标准液润洗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8854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44838" y="0"/>
            <a:ext cx="116273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800" dirty="0" smtClean="0"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en-US" sz="2800" dirty="0" smtClean="0">
                <a:latin typeface="NEU-BZ-S92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800" dirty="0" smtClean="0">
                <a:latin typeface="NEU-BZ"/>
                <a:ea typeface="方正书宋_GBK"/>
                <a:cs typeface="Times New Roman" panose="02020603050405020304" pitchFamily="18" charset="0"/>
              </a:rPr>
              <a:t>用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中和滴定法测定某烧碱样品的纯度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试根据实验回答下列问题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endParaRPr lang="zh-CN" altLang="zh-CN" sz="2800" dirty="0"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(1)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准确称量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8.2</a:t>
            </a:r>
            <a:r>
              <a:rPr lang="en-US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g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含有少量中性易溶杂质的样品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配成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500</a:t>
            </a:r>
            <a:r>
              <a:rPr lang="en-US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mL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待测溶液。称量时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样品应放在</a:t>
            </a:r>
            <a:r>
              <a:rPr lang="zh-CN" altLang="zh-CN" sz="2800" u="sng" dirty="0"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　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填编号字母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称量。</a:t>
            </a:r>
            <a:r>
              <a:rPr lang="en-US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 </a:t>
            </a:r>
            <a:endParaRPr lang="zh-CN" altLang="zh-CN" sz="2800" dirty="0"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小烧杯中</a:t>
            </a:r>
            <a:r>
              <a:rPr lang="zh-CN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洁净纸片上</a:t>
            </a:r>
            <a:r>
              <a:rPr lang="zh-CN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托盘上</a:t>
            </a:r>
          </a:p>
          <a:p>
            <a:pPr>
              <a:spcAft>
                <a:spcPts val="0"/>
              </a:spcAft>
            </a:pP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(2)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滴定时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用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0.200</a:t>
            </a:r>
            <a:r>
              <a:rPr lang="en-US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0</a:t>
            </a:r>
            <a:r>
              <a:rPr lang="en-US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800" dirty="0"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en-US" altLang="zh-CN" sz="2800" baseline="30000" dirty="0"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的盐酸来滴定待测溶液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不可选用</a:t>
            </a:r>
            <a:r>
              <a:rPr lang="zh-CN" altLang="zh-CN" sz="2800" u="sng" dirty="0"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　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填编号字母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作指示剂。</a:t>
            </a:r>
            <a:r>
              <a:rPr lang="en-US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 </a:t>
            </a:r>
            <a:endParaRPr lang="zh-CN" altLang="zh-CN" sz="2800" dirty="0"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甲基橙</a:t>
            </a:r>
            <a:r>
              <a:rPr lang="zh-CN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石蕊</a:t>
            </a:r>
            <a:r>
              <a:rPr lang="en-US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800" dirty="0" smtClean="0"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.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酚酞</a:t>
            </a:r>
            <a:r>
              <a:rPr lang="zh-CN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　　　　</a:t>
            </a:r>
            <a:r>
              <a:rPr lang="en-US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D.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甲基红</a:t>
            </a:r>
          </a:p>
          <a:p>
            <a:pPr>
              <a:spcAft>
                <a:spcPts val="0"/>
              </a:spcAft>
            </a:pP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(3)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滴定过程中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眼睛应注视</a:t>
            </a:r>
            <a:r>
              <a:rPr lang="zh-CN" altLang="zh-CN" sz="2800" u="sng" dirty="0"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　　　　　　　</a:t>
            </a:r>
            <a:r>
              <a:rPr lang="en-US" altLang="zh-CN" sz="2800" dirty="0" smtClean="0">
                <a:latin typeface="NEU-BZ-S92"/>
                <a:ea typeface="方正书宋_GBK"/>
                <a:cs typeface="Times New Roman" panose="02020603050405020304" pitchFamily="18" charset="0"/>
              </a:rPr>
              <a:t>;</a:t>
            </a:r>
          </a:p>
          <a:p>
            <a:pPr>
              <a:spcAft>
                <a:spcPts val="0"/>
              </a:spcAft>
            </a:pPr>
            <a:r>
              <a:rPr lang="zh-CN" altLang="zh-CN" sz="2800" dirty="0" smtClean="0">
                <a:latin typeface="NEU-BZ"/>
                <a:ea typeface="方正书宋_GBK"/>
                <a:cs typeface="Times New Roman" panose="02020603050405020304" pitchFamily="18" charset="0"/>
              </a:rPr>
              <a:t>在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铁架台上垫一张白纸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其目的是</a:t>
            </a:r>
            <a:r>
              <a:rPr lang="zh-CN" altLang="zh-CN" sz="2800" u="sng" dirty="0"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　　　　　　　　　　　　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r>
              <a:rPr lang="en-US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 </a:t>
            </a:r>
            <a:endParaRPr lang="zh-CN" altLang="zh-CN" sz="2800" dirty="0"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(4)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根据下表数据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计算被测烧碱溶液的物质的量浓度是</a:t>
            </a:r>
            <a:r>
              <a:rPr lang="zh-CN" altLang="zh-CN" sz="2800" u="sng" dirty="0"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　</a:t>
            </a:r>
            <a:r>
              <a:rPr lang="en-US" altLang="zh-CN" sz="2800" dirty="0" err="1"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800" dirty="0">
                <a:latin typeface="NEU-BZ-S92"/>
                <a:ea typeface="方正书宋_GBK"/>
                <a:cs typeface="Times New Roman" panose="02020603050405020304" pitchFamily="18" charset="0"/>
              </a:rPr>
              <a:t>/L,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烧碱样品的纯度是</a:t>
            </a:r>
            <a:r>
              <a:rPr lang="zh-CN" altLang="zh-CN" sz="2800" u="sng" dirty="0"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　</a:t>
            </a:r>
            <a:r>
              <a:rPr lang="zh-CN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r>
              <a:rPr lang="en-US" altLang="zh-CN" sz="2800" dirty="0">
                <a:latin typeface="NEU-BZ"/>
                <a:ea typeface="方正书宋_GBK"/>
                <a:cs typeface="Times New Roman" panose="02020603050405020304" pitchFamily="18" charset="0"/>
              </a:rPr>
              <a:t> </a:t>
            </a:r>
            <a:endParaRPr lang="zh-CN" altLang="zh-CN" sz="2800" dirty="0"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8203957"/>
              </p:ext>
            </p:extLst>
          </p:nvPr>
        </p:nvGraphicFramePr>
        <p:xfrm>
          <a:off x="565981" y="4832092"/>
          <a:ext cx="10985084" cy="1828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9149"/>
                <a:gridCol w="1903751"/>
                <a:gridCol w="3567659"/>
                <a:gridCol w="4214525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400" dirty="0">
                          <a:effectLst/>
                        </a:rPr>
                        <a:t>滴定次数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400">
                          <a:effectLst/>
                        </a:rPr>
                        <a:t>待测溶液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400">
                          <a:effectLst/>
                        </a:rPr>
                        <a:t>体积</a:t>
                      </a:r>
                      <a:r>
                        <a:rPr lang="en-US" sz="2400">
                          <a:effectLst/>
                        </a:rPr>
                        <a:t>(mL)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400">
                          <a:effectLst/>
                        </a:rPr>
                        <a:t>标准酸体积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400">
                          <a:effectLst/>
                        </a:rPr>
                        <a:t>滴定前的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400">
                          <a:effectLst/>
                        </a:rPr>
                        <a:t>刻度</a:t>
                      </a:r>
                      <a:r>
                        <a:rPr lang="en-US" sz="2400">
                          <a:effectLst/>
                        </a:rPr>
                        <a:t>(mL)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400">
                          <a:effectLst/>
                        </a:rPr>
                        <a:t>滴定后的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400">
                          <a:effectLst/>
                        </a:rPr>
                        <a:t>刻度</a:t>
                      </a:r>
                      <a:r>
                        <a:rPr lang="en-US" sz="2400">
                          <a:effectLst/>
                        </a:rPr>
                        <a:t>(mL)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400">
                          <a:effectLst/>
                        </a:rPr>
                        <a:t>第一次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10.00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0.40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20.50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400">
                          <a:effectLst/>
                        </a:rPr>
                        <a:t>第二次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10.00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4.10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24.00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509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0" y="0"/>
            <a:ext cx="73751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滴定原理的应用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氧化还原滴定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络合滴定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沉淀滴定等</a:t>
            </a:r>
            <a:endParaRPr lang="en-US" altLang="zh-CN" sz="2400" dirty="0" smtClean="0"/>
          </a:p>
        </p:txBody>
      </p:sp>
      <p:sp>
        <p:nvSpPr>
          <p:cNvPr id="2" name="矩形 1"/>
          <p:cNvSpPr/>
          <p:nvPr/>
        </p:nvSpPr>
        <p:spPr>
          <a:xfrm>
            <a:off x="319790" y="1181193"/>
            <a:ext cx="1174729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4000"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zh-CN" altLang="en-US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下列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对几种具体的滴定分析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待测液置于锥形瓶内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中所用指示剂及滴定终点时的溶液颜色的判断不正确的是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 indent="254000">
              <a:spcAft>
                <a:spcPts val="0"/>
              </a:spcAft>
            </a:pPr>
            <a:endParaRPr lang="en-US" altLang="zh-CN" sz="2800" dirty="0" smtClean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 indent="254000"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用标准酸性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KMnO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溶液滴定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Na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SO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溶液以测量其浓度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:KMnO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——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浅红色</a:t>
            </a:r>
          </a:p>
          <a:p>
            <a:pPr indent="254000">
              <a:spcAft>
                <a:spcPts val="0"/>
              </a:spcAft>
            </a:pPr>
            <a:endParaRPr lang="en-US" altLang="zh-CN" sz="2800" dirty="0" smtClean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 indent="254000"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利用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“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Ag</a:t>
            </a:r>
            <a:r>
              <a:rPr lang="en-US" altLang="zh-CN" sz="28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+SCN</a:t>
            </a:r>
            <a:r>
              <a:rPr lang="en-US" altLang="zh-CN" sz="28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800" dirty="0" err="1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AgSCN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↓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”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原理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可用标准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KSCN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溶液测量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AgNO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溶液浓度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:Fe(NO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——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浅红色</a:t>
            </a:r>
          </a:p>
          <a:p>
            <a:pPr indent="254000">
              <a:spcAft>
                <a:spcPts val="0"/>
              </a:spcAft>
            </a:pPr>
            <a:endParaRPr lang="en-US" altLang="zh-CN" sz="2800" dirty="0" smtClean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 indent="254000"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利用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“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2Fe</a:t>
            </a:r>
            <a:r>
              <a:rPr lang="en-US" altLang="zh-CN" sz="28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3+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+2I</a:t>
            </a:r>
            <a:r>
              <a:rPr lang="en-US" altLang="zh-CN" sz="28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I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+2Fe</a:t>
            </a:r>
            <a:r>
              <a:rPr lang="en-US" altLang="zh-CN" sz="28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2+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”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用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FeCl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溶液测量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KI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样品中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KI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的百分含量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淀粉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——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蓝色</a:t>
            </a:r>
          </a:p>
          <a:p>
            <a:pPr indent="254000">
              <a:spcAft>
                <a:spcPts val="0"/>
              </a:spcAft>
            </a:pPr>
            <a:endParaRPr lang="en-US" altLang="zh-CN" sz="2800" dirty="0" smtClean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 indent="254000"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D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利用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OH</a:t>
            </a:r>
            <a:r>
              <a:rPr lang="en-US" altLang="zh-CN" sz="28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+H</a:t>
            </a:r>
            <a:r>
              <a:rPr lang="en-US" altLang="zh-CN" sz="28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O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来测量某盐酸的浓度时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酚酞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——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浅红色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098482" y="1448758"/>
            <a:ext cx="553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2364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0" y="461665"/>
                <a:ext cx="12037102" cy="3323987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5.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为了检测隔夜熟肉中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NaNO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的含量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某兴趣小组从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000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g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隔夜熟肉中提取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NaNO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和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NaNO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后配成溶液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用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0.005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00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的高锰酸钾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酸性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溶液滴定。平行测定三次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求出每次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NaNO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含量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取其平均值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endParaRPr lang="en-US" altLang="zh-CN" sz="28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:2Mn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+5N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+6H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2Mn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2+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+5N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+3H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O)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(1)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滴定前排气泡时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应选择图中的</a:t>
                </a:r>
                <a:r>
                  <a:rPr lang="zh-CN" altLang="zh-CN" sz="28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填序号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61665"/>
                <a:ext cx="12037102" cy="3323987"/>
              </a:xfrm>
              <a:prstGeom prst="rect">
                <a:avLst/>
              </a:prstGeom>
              <a:blipFill rotWithShape="0">
                <a:blip r:embed="rId2"/>
                <a:stretch>
                  <a:fillRect l="-1013" r="-1013" b="-12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0" y="0"/>
            <a:ext cx="73751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滴定原理的应用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氧化还原滴定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络合滴定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沉淀滴定等</a:t>
            </a:r>
            <a:endParaRPr lang="en-US" altLang="zh-CN" sz="2400" dirty="0" smtClean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7444" y="4038810"/>
            <a:ext cx="6400666" cy="212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67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109927" y="461665"/>
                <a:ext cx="11837234" cy="2677656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5.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为了检测隔夜熟肉中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NaNO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的含量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某兴趣小组从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000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g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隔夜熟肉中提取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NaNO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和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NaNO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后配成溶液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用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0.005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00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的高锰酸钾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酸性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溶液滴定。平行测定三次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求出每次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NaNO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含量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取其平均值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endParaRPr lang="en-US" altLang="zh-CN" sz="28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:2Mn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+5N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+6H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2Mn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2+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+5N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+3H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927" y="461665"/>
                <a:ext cx="11837234" cy="2677656"/>
              </a:xfrm>
              <a:prstGeom prst="rect">
                <a:avLst/>
              </a:prstGeom>
              <a:blipFill rotWithShape="0">
                <a:blip r:embed="rId2"/>
                <a:stretch>
                  <a:fillRect l="-1030" b="-182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0" y="0"/>
            <a:ext cx="73751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滴定原理的应用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氧化还原滴定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络合滴定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沉淀滴定等</a:t>
            </a:r>
            <a:endParaRPr lang="en-US" altLang="zh-CN" sz="2400" dirty="0" smtClean="0"/>
          </a:p>
        </p:txBody>
      </p:sp>
      <p:sp>
        <p:nvSpPr>
          <p:cNvPr id="2" name="矩形 1"/>
          <p:cNvSpPr/>
          <p:nvPr/>
        </p:nvSpPr>
        <p:spPr>
          <a:xfrm>
            <a:off x="54963" y="3139321"/>
            <a:ext cx="1194716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(2)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滴定终点的判断依据为</a:t>
            </a:r>
            <a:r>
              <a:rPr lang="zh-CN" altLang="zh-CN"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　　　　　　　　　　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 </a:t>
            </a:r>
            <a:endParaRPr lang="zh-CN" altLang="zh-CN" sz="28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(3)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下列操作会导致样品含量测定值偏高的是</a:t>
            </a:r>
            <a:r>
              <a:rPr lang="zh-CN" altLang="zh-CN"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填序号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 </a:t>
            </a:r>
            <a:endParaRPr lang="zh-CN" altLang="zh-CN" sz="28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锥形瓶用蒸馏水洗后未用待测液润洗</a:t>
            </a:r>
          </a:p>
          <a:p>
            <a:pPr>
              <a:spcAft>
                <a:spcPts val="0"/>
              </a:spcAft>
            </a:pP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酸式滴定管用蒸馏水洗后未用标准液润洗</a:t>
            </a:r>
          </a:p>
          <a:p>
            <a:pPr>
              <a:spcAft>
                <a:spcPts val="0"/>
              </a:spcAft>
            </a:pP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滴定过程中振荡锥形瓶时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有少量待测液溅出</a:t>
            </a:r>
          </a:p>
          <a:p>
            <a:pPr>
              <a:spcAft>
                <a:spcPts val="0"/>
              </a:spcAft>
            </a:pP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d.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滴定前平视读数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滴定结束仰视读数</a:t>
            </a:r>
          </a:p>
          <a:p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(4)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某次滴定过程中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消耗高锰酸钾溶液的体积为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16.00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mL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。则此次求得的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NaNO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的含量为</a:t>
            </a:r>
            <a:r>
              <a:rPr lang="zh-CN" altLang="zh-CN" sz="2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mg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kg</a:t>
            </a:r>
            <a:r>
              <a:rPr lang="en-US" altLang="zh-CN" sz="28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11451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4952" y="682580"/>
            <a:ext cx="1113163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：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90</a:t>
            </a:r>
            <a:r>
              <a:rPr lang="zh-CN" altLang="en-US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页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5</a:t>
            </a:r>
            <a:r>
              <a:rPr lang="zh-CN" altLang="en-US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题：草</a:t>
            </a:r>
            <a:r>
              <a:rPr lang="zh-CN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酸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晶体的组成可用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O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·2H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O(M=126 g·mol</a:t>
            </a:r>
            <a:r>
              <a:rPr lang="en-US" altLang="zh-CN" sz="2400" baseline="30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-1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表示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其中混有不参与反应的杂质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为了测定草酸晶体的纯度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进行如下实验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: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称取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m g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样品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配成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250 mL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水溶液。量取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25.00 mL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所配制的草酸溶液置于锥形瓶内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加入适量稀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SO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后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用浓度为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 mol·L</a:t>
            </a:r>
            <a:r>
              <a:rPr lang="en-US" altLang="zh-CN" sz="2400" baseline="30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-1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的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KMnO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溶液滴定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所发生的反应</a:t>
            </a:r>
            <a:r>
              <a:rPr lang="zh-CN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为</a:t>
            </a:r>
            <a:endParaRPr lang="en-US" altLang="zh-CN" sz="2400" dirty="0" smtClean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KMnO</a:t>
            </a:r>
            <a:r>
              <a:rPr lang="en-US" altLang="zh-CN" sz="24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+H</a:t>
            </a:r>
            <a:r>
              <a:rPr lang="en-US" altLang="zh-CN" sz="24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</a:t>
            </a:r>
            <a:r>
              <a:rPr lang="en-US" altLang="zh-CN" sz="24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O</a:t>
            </a:r>
            <a:r>
              <a:rPr lang="en-US" altLang="zh-CN" sz="24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+H</a:t>
            </a:r>
            <a:r>
              <a:rPr lang="en-US" altLang="zh-CN" sz="24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SO</a:t>
            </a:r>
            <a:r>
              <a:rPr lang="en-US" altLang="zh-CN" sz="24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→ 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K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SO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+CO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↑+MnSO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+H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O(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未配平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。试回答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:</a:t>
            </a:r>
            <a:endParaRPr lang="zh-CN" altLang="zh-CN" sz="2400" dirty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(1)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写出该反应的离子方程式并配平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:</a:t>
            </a:r>
            <a:r>
              <a:rPr lang="zh-CN" altLang="zh-CN"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ea"/>
                <a:cs typeface="Times New Roman" panose="02020603050405020304" pitchFamily="18" charset="0"/>
              </a:rPr>
              <a:t>　　　　　　　　　　　　　　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该反应发生时产生气体先慢后快的原因是</a:t>
            </a:r>
            <a:r>
              <a:rPr lang="zh-CN" altLang="zh-CN"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ea"/>
                <a:cs typeface="Times New Roman" panose="02020603050405020304" pitchFamily="18" charset="0"/>
              </a:rPr>
              <a:t>　　　　　　　　　　　　　　　　　　　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。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 </a:t>
            </a:r>
            <a:endParaRPr lang="zh-CN" altLang="zh-CN" sz="2400" dirty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(2)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实验中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,KMnO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溶液应装在</a:t>
            </a:r>
            <a:r>
              <a:rPr lang="zh-CN" altLang="zh-CN"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ea"/>
                <a:cs typeface="Times New Roman" panose="02020603050405020304" pitchFamily="18" charset="0"/>
              </a:rPr>
              <a:t>　　　　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式滴定管中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</a:p>
          <a:p>
            <a:pPr>
              <a:spcAft>
                <a:spcPts val="0"/>
              </a:spcAft>
            </a:pPr>
            <a:r>
              <a:rPr lang="zh-CN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因为</a:t>
            </a:r>
            <a:r>
              <a:rPr lang="zh-CN" altLang="zh-CN"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ea"/>
                <a:cs typeface="Times New Roman" panose="02020603050405020304" pitchFamily="18" charset="0"/>
              </a:rPr>
              <a:t>　　　　　　　　　　　　　　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。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 </a:t>
            </a:r>
            <a:endParaRPr lang="zh-CN" altLang="zh-CN" sz="2400" dirty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(3)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滴定过程中需要加入的指示剂为</a:t>
            </a:r>
            <a:r>
              <a:rPr lang="zh-CN" altLang="zh-CN"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ea"/>
                <a:cs typeface="Times New Roman" panose="02020603050405020304" pitchFamily="18" charset="0"/>
              </a:rPr>
              <a:t>　　　　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填指示剂的名称或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“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不需要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”),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确定反应达到滴定终点时的现象是</a:t>
            </a:r>
            <a:r>
              <a:rPr lang="zh-CN" altLang="zh-CN"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ea"/>
                <a:cs typeface="Times New Roman" panose="02020603050405020304" pitchFamily="18" charset="0"/>
              </a:rPr>
              <a:t>　　　　　　　　　　　　　　　　　　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。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 </a:t>
            </a:r>
            <a:endParaRPr lang="zh-CN" altLang="zh-CN" sz="2400" dirty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(4)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在滴定过程中若用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 mol·L</a:t>
            </a:r>
            <a:r>
              <a:rPr lang="en-US" altLang="zh-CN" sz="2400" baseline="30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-1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的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KMnO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溶液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V mL,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则所配制的草酸溶液的物质的量浓度为</a:t>
            </a:r>
            <a:r>
              <a:rPr lang="zh-CN" altLang="zh-CN"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ea"/>
                <a:cs typeface="Times New Roman" panose="02020603050405020304" pitchFamily="18" charset="0"/>
              </a:rPr>
              <a:t>　　　　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mol·L</a:t>
            </a:r>
            <a:r>
              <a:rPr lang="en-US" altLang="zh-CN" sz="2400" baseline="30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-1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由此可计算样品中草酸晶体的纯度是</a:t>
            </a:r>
            <a:r>
              <a:rPr lang="zh-CN" altLang="zh-CN"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ea"/>
                <a:cs typeface="Times New Roman" panose="02020603050405020304" pitchFamily="18" charset="0"/>
              </a:rPr>
              <a:t>　　　　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。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 </a:t>
            </a:r>
            <a:endParaRPr lang="zh-CN" altLang="zh-CN" sz="2400" dirty="0">
              <a:solidFill>
                <a:srgbClr val="000000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0" y="0"/>
            <a:ext cx="73751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滴定原理的应用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氧化还原滴定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络合滴定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沉淀滴定等</a:t>
            </a:r>
            <a:endParaRPr lang="en-US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val="3302664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73751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滴定原理的应用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氧化还原滴定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络合滴定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沉淀滴定等</a:t>
            </a:r>
            <a:endParaRPr lang="en-US" altLang="zh-CN" sz="2400" dirty="0" smtClean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167425" y="664854"/>
                <a:ext cx="11715482" cy="59491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zh-CN" altLang="en-US" sz="20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0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7.(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楷体_GBK"/>
                    <a:cs typeface="Times New Roman" panose="02020603050405020304" pitchFamily="18" charset="0"/>
                  </a:rPr>
                  <a:t>高考组合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★★☆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)(1)(2018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楷体_GBK"/>
                    <a:cs typeface="Times New Roman" panose="02020603050405020304" pitchFamily="18" charset="0"/>
                  </a:rPr>
                  <a:t>课标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Ⅰ,27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楷体_GBK"/>
                    <a:cs typeface="Times New Roman" panose="02020603050405020304" pitchFamily="18" charset="0"/>
                  </a:rPr>
                  <a:t>节选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)Na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5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可用作食品的抗氧化剂。在测定某葡萄酒中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5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残留量时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取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50.00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mL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葡萄酒样品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用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0.010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00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的碘标准液滴定至终点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消耗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10.00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mL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。滴定反应的离子方程式为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　　　　　　　　　　　　　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该样品中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5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的残留量为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g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以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计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(2)(2018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楷体_GBK"/>
                    <a:cs typeface="Times New Roman" panose="02020603050405020304" pitchFamily="18" charset="0"/>
                  </a:rPr>
                  <a:t>课标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Ⅱ,28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楷体_GBK"/>
                    <a:cs typeface="Times New Roman" panose="02020603050405020304" pitchFamily="18" charset="0"/>
                  </a:rPr>
                  <a:t>节选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)K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[Fe(C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]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3H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O(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三草酸合铁酸钾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为亮绿色晶体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可用于晒制蓝图。测定三草酸合铁酸钾中铁的含量。</a:t>
                </a: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称量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g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样品于锥形瓶中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溶解后加稀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酸化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用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KMnO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溶液滴定至终点。滴定终点的现象是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　　　　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向上述溶液中加入过量锌粉至反应完全后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过滤、洗涤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将滤液及洗涤液全部收集到锥形瓶中。加稀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酸化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用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KMnO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溶液滴定至终点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消耗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KMnO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mL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。该晶体中铁的质量分数的表达式为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　　　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(3)(2018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楷体_GBK"/>
                    <a:cs typeface="Times New Roman" panose="02020603050405020304" pitchFamily="18" charset="0"/>
                  </a:rPr>
                  <a:t>课标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Ⅲ,26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楷体_GBK"/>
                    <a:cs typeface="Times New Roman" panose="02020603050405020304" pitchFamily="18" charset="0"/>
                  </a:rPr>
                  <a:t>节选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硫代硫酸钠晶体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(Na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5H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O,M=248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g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可用作定影剂、还原剂。利用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Cr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7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标准溶液定量测定硫代硫酸钠的纯度。测定步骤如下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溶液配制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称取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1.200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g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某硫代硫酸钠晶体样品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用新煮沸并冷却的蒸馏水在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中溶解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完全溶解后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全部转移至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100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mL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中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加蒸馏水至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滴定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取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0.009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50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Cr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7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标准溶液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20.00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mL,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硫酸酸化后加入过量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KI,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发生反应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:Cr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7</m:t>
                        </m:r>
                      </m:sub>
                      <m:sup>
                        <m: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+6I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+14H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3I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+2Cr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3+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+7H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。然后用硫代硫酸钠样品溶液滴定至淡黄绿色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发生反应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:I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+2S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6</m:t>
                        </m:r>
                      </m:sub>
                      <m:sup>
                        <m: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+2I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。加入淀粉溶液作为指示剂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继续滴定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当溶液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　　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即为终点。平行滴定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次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样品溶液的平均用量为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24.80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mL,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则样品纯度为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%(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保留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位小数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25" y="664854"/>
                <a:ext cx="11715482" cy="5949193"/>
              </a:xfrm>
              <a:prstGeom prst="rect">
                <a:avLst/>
              </a:prstGeom>
              <a:blipFill rotWithShape="0">
                <a:blip r:embed="rId2"/>
                <a:stretch>
                  <a:fillRect l="-520" t="-512" r="-2706" b="-8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5588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73751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滴定原理的应用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氧化还原滴定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络合滴定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沉淀滴定等</a:t>
            </a:r>
            <a:endParaRPr lang="en-US" altLang="zh-CN" sz="2400" dirty="0" smtClean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270457" y="598814"/>
                <a:ext cx="11655380" cy="50227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zh-CN" altLang="en-US" sz="20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0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8.(</a:t>
                </a:r>
                <a:r>
                  <a:rPr lang="en-US" altLang="zh-CN" sz="2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2017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楷体_GBK"/>
                    <a:cs typeface="Times New Roman" panose="02020603050405020304" pitchFamily="18" charset="0"/>
                  </a:rPr>
                  <a:t>课标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Ⅱ,28,15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楷体_GBK"/>
                    <a:cs typeface="Times New Roman" panose="02020603050405020304" pitchFamily="18" charset="0"/>
                  </a:rPr>
                  <a:t>分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★★☆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水中的溶解氧是水生生物生存不可缺少的条件。某课外小组采用碘量法测定学校周边河水中的溶解氧。实验步骤及测定原理如下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Ⅰ.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取样、氧的固定</a:t>
                </a:r>
              </a:p>
              <a:p>
                <a:pPr>
                  <a:spcAft>
                    <a:spcPts val="0"/>
                  </a:spcAft>
                </a:pP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用溶解氧瓶采集水样。记录大气压及水体温度。将水样与</a:t>
                </a:r>
                <a:r>
                  <a:rPr lang="en-US" altLang="zh-CN" sz="2000" dirty="0" err="1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Mn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(OH)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碱性悬浊液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含有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KI)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混合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反应生成</a:t>
                </a:r>
                <a:r>
                  <a:rPr lang="en-US" altLang="zh-CN" sz="2000" dirty="0" err="1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MnO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(OH)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实现氧的固定。</a:t>
                </a: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Ⅱ.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酸化、滴定</a:t>
                </a:r>
              </a:p>
              <a:p>
                <a:pPr>
                  <a:spcAft>
                    <a:spcPts val="0"/>
                  </a:spcAft>
                </a:pP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将固氧后的水样酸化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en-US" altLang="zh-CN" sz="2000" dirty="0" err="1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MnO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(OH)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被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I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还原为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Mn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2+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在暗处静置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5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min,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然后用标准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溶液滴定生成的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I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(2S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+I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2I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+S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6</m:t>
                        </m:r>
                      </m:sub>
                      <m:sup>
                        <m:r>
                          <a:rPr lang="en-US" altLang="zh-CN" sz="20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0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>
                  <a:spcAft>
                    <a:spcPts val="0"/>
                  </a:spcAft>
                </a:pP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回答下列问题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(1)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取水样时应尽量避免扰动水体表面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这样操作的主要目的是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(2)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“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氧的固定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”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中发生反应的化学方程式为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　　　　　　　　　　　　　　　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(3)Na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溶液不稳定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使用前需标定。配制该溶液时需要的玻璃仪器有烧杯、玻璃棒、试剂瓶和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;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蒸馏水必须经过煮沸、冷却后才能使用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其目的是杀菌、除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及二氧化碳。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(4)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取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100.00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mL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水样经固氧、酸化后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用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溶液滴定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以淀粉溶液作指示剂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终点现象为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　　　　　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;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若消耗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0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溶液的体积为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mL,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则水样中溶解氧的含量为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mg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0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(5)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上述滴定完成时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若滴定管尖嘴处留有气泡会导致测定结果偏</a:t>
                </a:r>
                <a:r>
                  <a:rPr lang="zh-CN" altLang="zh-CN" sz="20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填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“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高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”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或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“</a:t>
                </a:r>
                <a:r>
                  <a:rPr lang="zh-CN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低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”</a:t>
                </a:r>
                <a:r>
                  <a:rPr lang="en-US" altLang="zh-CN" sz="2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 </a:t>
                </a:r>
                <a:endParaRPr lang="zh-CN" altLang="zh-CN" sz="20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457" y="598814"/>
                <a:ext cx="11655380" cy="5022785"/>
              </a:xfrm>
              <a:prstGeom prst="rect">
                <a:avLst/>
              </a:prstGeom>
              <a:blipFill rotWithShape="0">
                <a:blip r:embed="rId2"/>
                <a:stretch>
                  <a:fillRect l="-523" t="-607" b="-12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06924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73751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滴定原理的应用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氧化还原滴定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络合滴定</a:t>
            </a:r>
            <a:r>
              <a:rPr lang="en-US" altLang="zh-CN" sz="2400" dirty="0" smtClean="0"/>
              <a:t>/</a:t>
            </a:r>
            <a:r>
              <a:rPr lang="zh-CN" altLang="en-US" sz="2400" dirty="0" smtClean="0"/>
              <a:t>沉淀滴定等</a:t>
            </a:r>
            <a:endParaRPr lang="en-US" altLang="zh-CN" sz="2400" dirty="0" smtClean="0"/>
          </a:p>
        </p:txBody>
      </p:sp>
      <p:pic>
        <p:nvPicPr>
          <p:cNvPr id="4" name="16gzthx75.jpg" descr="id:2147507098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997857"/>
            <a:ext cx="4206997" cy="3423338"/>
          </a:xfrm>
          <a:prstGeom prst="rect">
            <a:avLst/>
          </a:prstGeom>
        </p:spPr>
      </p:pic>
      <p:pic>
        <p:nvPicPr>
          <p:cNvPr id="6" name="16gzthx73.jpg" descr="id:2147507083;FounderCES"/>
          <p:cNvPicPr/>
          <p:nvPr/>
        </p:nvPicPr>
        <p:blipFill>
          <a:blip r:embed="rId3"/>
          <a:stretch>
            <a:fillRect/>
          </a:stretch>
        </p:blipFill>
        <p:spPr>
          <a:xfrm>
            <a:off x="695086" y="697194"/>
            <a:ext cx="5984987" cy="117024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889680" y="2102964"/>
            <a:ext cx="652100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取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0.010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en-US" altLang="zh-CN" sz="20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AgNO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标准溶液装入滴定管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取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100.00</a:t>
            </a:r>
            <a:r>
              <a:rPr lang="en-US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mL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海带浸取原液至滴定池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用电势滴定法测定碘含量。测得的电动势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(E)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反映溶液中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c(I</a:t>
            </a:r>
            <a:r>
              <a:rPr lang="en-US" altLang="zh-CN" sz="20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的变化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部分数据如下表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</a:p>
          <a:p>
            <a:pPr>
              <a:spcAft>
                <a:spcPts val="0"/>
              </a:spcAft>
            </a:pPr>
            <a:r>
              <a:rPr lang="zh-CN" altLang="en-US" sz="20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②</a:t>
            </a:r>
            <a:r>
              <a:rPr lang="zh-CN" altLang="en-US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该次滴定终点时用去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AgNO3</a:t>
            </a:r>
            <a:r>
              <a:rPr lang="zh-CN" altLang="en-US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溶液的体积为　　　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mL,</a:t>
            </a:r>
            <a:r>
              <a:rPr lang="zh-CN" altLang="en-US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计算得海带中碘的百分含量为　　　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%</a:t>
            </a:r>
            <a:r>
              <a:rPr lang="zh-CN" altLang="en-US" sz="2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。</a:t>
            </a:r>
            <a:endParaRPr lang="zh-CN" altLang="zh-CN" sz="20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567126"/>
              </p:ext>
            </p:extLst>
          </p:nvPr>
        </p:nvGraphicFramePr>
        <p:xfrm>
          <a:off x="197576" y="5491438"/>
          <a:ext cx="11013110" cy="1169870"/>
        </p:xfrm>
        <a:graphic>
          <a:graphicData uri="http://schemas.openxmlformats.org/drawingml/2006/table">
            <a:tbl>
              <a:tblPr firstRow="1" firstCol="1" bandRow="1"/>
              <a:tblGrid>
                <a:gridCol w="1296373"/>
                <a:gridCol w="906249"/>
                <a:gridCol w="1101311"/>
                <a:gridCol w="1101311"/>
                <a:gridCol w="1101311"/>
                <a:gridCol w="1101311"/>
                <a:gridCol w="1101311"/>
                <a:gridCol w="1101311"/>
                <a:gridCol w="1101311"/>
                <a:gridCol w="1101311"/>
              </a:tblGrid>
              <a:tr h="804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V(AgNO</a:t>
                      </a:r>
                      <a:r>
                        <a:rPr lang="en-US" sz="2400" baseline="-25000" dirty="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3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400" dirty="0">
                          <a:solidFill>
                            <a:srgbClr val="000000"/>
                          </a:solidFill>
                          <a:effectLst/>
                          <a:latin typeface="NEU-BZ"/>
                          <a:ea typeface="方正书宋_GBK"/>
                          <a:cs typeface="Times New Roman" panose="02020603050405020304" pitchFamily="18" charset="0"/>
                        </a:rPr>
                        <a:t>溶液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)/mL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15.00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19.00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19.80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19.98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20.00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20.02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21.00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23.00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25.00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0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E/mV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-225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-200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-150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-100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50.0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175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275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300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  <a:latin typeface="NEU-BZ-S92"/>
                          <a:ea typeface="方正书宋_GBK"/>
                          <a:cs typeface="Times New Roman" panose="02020603050405020304" pitchFamily="18" charset="0"/>
                        </a:rPr>
                        <a:t>325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35541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小结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酸碱中和滴定的原理</a:t>
            </a:r>
            <a:endParaRPr lang="en-US" altLang="zh-CN" dirty="0" smtClean="0"/>
          </a:p>
          <a:p>
            <a:r>
              <a:rPr lang="en-US" altLang="zh-CN" dirty="0" smtClean="0"/>
              <a:t>2</a:t>
            </a:r>
            <a:r>
              <a:rPr lang="zh-CN" altLang="en-US" dirty="0" smtClean="0"/>
              <a:t>酸碱中和滴定的准备工作</a:t>
            </a:r>
            <a:endParaRPr lang="en-US" altLang="zh-CN" dirty="0" smtClean="0"/>
          </a:p>
          <a:p>
            <a:r>
              <a:rPr lang="en-US" altLang="zh-CN" dirty="0" smtClean="0"/>
              <a:t>3</a:t>
            </a:r>
            <a:r>
              <a:rPr lang="zh-CN" altLang="en-US" dirty="0" smtClean="0"/>
              <a:t>酸碱中和滴定的滴定操作、终点判断和误差分析</a:t>
            </a:r>
            <a:endParaRPr lang="en-US" altLang="zh-CN" dirty="0" smtClean="0"/>
          </a:p>
          <a:p>
            <a:r>
              <a:rPr lang="en-US" altLang="zh-CN" dirty="0" smtClean="0"/>
              <a:t>4</a:t>
            </a:r>
            <a:r>
              <a:rPr lang="zh-CN" altLang="en-US" dirty="0" smtClean="0"/>
              <a:t>滴定原理的应用</a:t>
            </a:r>
            <a:r>
              <a:rPr lang="en-US" altLang="zh-CN" dirty="0" smtClean="0"/>
              <a:t>-</a:t>
            </a:r>
            <a:r>
              <a:rPr lang="zh-CN" altLang="en-US" dirty="0" smtClean="0"/>
              <a:t>氧化还原滴定、沉淀滴定、络合滴定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8306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839</TotalTime>
  <Words>1641</Words>
  <Application>Microsoft Office PowerPoint</Application>
  <PresentationFormat>宽屏</PresentationFormat>
  <Paragraphs>312</Paragraphs>
  <Slides>20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3" baseType="lpstr">
      <vt:lpstr>NEU-BZ</vt:lpstr>
      <vt:lpstr>NEU-BZ-S92</vt:lpstr>
      <vt:lpstr>方正楷体_GBK</vt:lpstr>
      <vt:lpstr>方正书宋_GBK</vt:lpstr>
      <vt:lpstr>楷体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图表</vt:lpstr>
      <vt:lpstr>第三章 水溶液中的离子平衡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第三章 水溶液中的离子平衡</dc:title>
  <dc:creator>XiaZaiMa.COM</dc:creator>
  <cp:lastModifiedBy>XiaZaiMa.COM</cp:lastModifiedBy>
  <cp:revision>44</cp:revision>
  <dcterms:created xsi:type="dcterms:W3CDTF">2019-10-30T15:47:02Z</dcterms:created>
  <dcterms:modified xsi:type="dcterms:W3CDTF">2019-11-13T07:58:25Z</dcterms:modified>
</cp:coreProperties>
</file>