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19"/>
  </p:notesMasterIdLst>
  <p:sldIdLst>
    <p:sldId id="257" r:id="rId2"/>
    <p:sldId id="290" r:id="rId3"/>
    <p:sldId id="291" r:id="rId4"/>
    <p:sldId id="292" r:id="rId5"/>
    <p:sldId id="293" r:id="rId6"/>
    <p:sldId id="294" r:id="rId7"/>
    <p:sldId id="295" r:id="rId8"/>
    <p:sldId id="288" r:id="rId9"/>
    <p:sldId id="289" r:id="rId10"/>
    <p:sldId id="259" r:id="rId11"/>
    <p:sldId id="298" r:id="rId12"/>
    <p:sldId id="277" r:id="rId13"/>
    <p:sldId id="278" r:id="rId14"/>
    <p:sldId id="299" r:id="rId15"/>
    <p:sldId id="296" r:id="rId16"/>
    <p:sldId id="287" r:id="rId17"/>
    <p:sldId id="300" r:id="rId18"/>
  </p:sldIdLst>
  <p:sldSz cx="9144000" cy="6858000" type="screen4x3"/>
  <p:notesSz cx="6858000" cy="9144000"/>
  <p:defaultTextStyle>
    <a:defPPr>
      <a:defRPr lang="zh-CN"/>
    </a:defPPr>
    <a:lvl1pPr algn="l" rtl="0" fontAlgn="base">
      <a:spcBef>
        <a:spcPct val="0"/>
      </a:spcBef>
      <a:spcAft>
        <a:spcPct val="0"/>
      </a:spcAft>
      <a:defRPr sz="2400" b="1" kern="1200">
        <a:solidFill>
          <a:schemeClr val="tx1"/>
        </a:solidFill>
        <a:latin typeface="Tahoma" pitchFamily="34" charset="0"/>
        <a:ea typeface="宋体" charset="-122"/>
        <a:cs typeface="+mn-cs"/>
      </a:defRPr>
    </a:lvl1pPr>
    <a:lvl2pPr marL="457200" algn="l" rtl="0" fontAlgn="base">
      <a:spcBef>
        <a:spcPct val="0"/>
      </a:spcBef>
      <a:spcAft>
        <a:spcPct val="0"/>
      </a:spcAft>
      <a:defRPr sz="2400" b="1" kern="1200">
        <a:solidFill>
          <a:schemeClr val="tx1"/>
        </a:solidFill>
        <a:latin typeface="Tahoma" pitchFamily="34" charset="0"/>
        <a:ea typeface="宋体" charset="-122"/>
        <a:cs typeface="+mn-cs"/>
      </a:defRPr>
    </a:lvl2pPr>
    <a:lvl3pPr marL="914400" algn="l" rtl="0" fontAlgn="base">
      <a:spcBef>
        <a:spcPct val="0"/>
      </a:spcBef>
      <a:spcAft>
        <a:spcPct val="0"/>
      </a:spcAft>
      <a:defRPr sz="2400" b="1" kern="1200">
        <a:solidFill>
          <a:schemeClr val="tx1"/>
        </a:solidFill>
        <a:latin typeface="Tahoma" pitchFamily="34" charset="0"/>
        <a:ea typeface="宋体" charset="-122"/>
        <a:cs typeface="+mn-cs"/>
      </a:defRPr>
    </a:lvl3pPr>
    <a:lvl4pPr marL="1371600" algn="l" rtl="0" fontAlgn="base">
      <a:spcBef>
        <a:spcPct val="0"/>
      </a:spcBef>
      <a:spcAft>
        <a:spcPct val="0"/>
      </a:spcAft>
      <a:defRPr sz="2400" b="1" kern="1200">
        <a:solidFill>
          <a:schemeClr val="tx1"/>
        </a:solidFill>
        <a:latin typeface="Tahoma" pitchFamily="34" charset="0"/>
        <a:ea typeface="宋体" charset="-122"/>
        <a:cs typeface="+mn-cs"/>
      </a:defRPr>
    </a:lvl4pPr>
    <a:lvl5pPr marL="1828800" algn="l" rtl="0" fontAlgn="base">
      <a:spcBef>
        <a:spcPct val="0"/>
      </a:spcBef>
      <a:spcAft>
        <a:spcPct val="0"/>
      </a:spcAft>
      <a:defRPr sz="2400" b="1" kern="1200">
        <a:solidFill>
          <a:schemeClr val="tx1"/>
        </a:solidFill>
        <a:latin typeface="Tahoma" pitchFamily="34" charset="0"/>
        <a:ea typeface="宋体" charset="-122"/>
        <a:cs typeface="+mn-cs"/>
      </a:defRPr>
    </a:lvl5pPr>
    <a:lvl6pPr marL="2286000" algn="l" defTabSz="914400" rtl="0" eaLnBrk="1" latinLnBrk="0" hangingPunct="1">
      <a:defRPr sz="2400" b="1" kern="1200">
        <a:solidFill>
          <a:schemeClr val="tx1"/>
        </a:solidFill>
        <a:latin typeface="Tahoma" pitchFamily="34" charset="0"/>
        <a:ea typeface="宋体" charset="-122"/>
        <a:cs typeface="+mn-cs"/>
      </a:defRPr>
    </a:lvl6pPr>
    <a:lvl7pPr marL="2743200" algn="l" defTabSz="914400" rtl="0" eaLnBrk="1" latinLnBrk="0" hangingPunct="1">
      <a:defRPr sz="2400" b="1" kern="1200">
        <a:solidFill>
          <a:schemeClr val="tx1"/>
        </a:solidFill>
        <a:latin typeface="Tahoma" pitchFamily="34" charset="0"/>
        <a:ea typeface="宋体" charset="-122"/>
        <a:cs typeface="+mn-cs"/>
      </a:defRPr>
    </a:lvl7pPr>
    <a:lvl8pPr marL="3200400" algn="l" defTabSz="914400" rtl="0" eaLnBrk="1" latinLnBrk="0" hangingPunct="1">
      <a:defRPr sz="2400" b="1" kern="1200">
        <a:solidFill>
          <a:schemeClr val="tx1"/>
        </a:solidFill>
        <a:latin typeface="Tahoma" pitchFamily="34" charset="0"/>
        <a:ea typeface="宋体" charset="-122"/>
        <a:cs typeface="+mn-cs"/>
      </a:defRPr>
    </a:lvl8pPr>
    <a:lvl9pPr marL="3657600" algn="l" defTabSz="914400" rtl="0" eaLnBrk="1" latinLnBrk="0" hangingPunct="1">
      <a:defRPr sz="2400" b="1" kern="1200">
        <a:solidFill>
          <a:schemeClr val="tx1"/>
        </a:solidFill>
        <a:latin typeface="Tahoma" pitchFamily="34"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8" d="100"/>
          <a:sy n="78" d="100"/>
        </p:scale>
        <p:origin x="-612" y="29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zh-CN" altLang="en-US"/>
          </a:p>
        </p:txBody>
      </p:sp>
      <p:sp>
        <p:nvSpPr>
          <p:cNvPr id="296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fld id="{55EBAAC3-08C1-4D42-9B3C-229FA05D9119}" type="datetimeFigureOut">
              <a:rPr lang="zh-CN" altLang="en-US"/>
              <a:pPr>
                <a:defRPr/>
              </a:pPr>
              <a:t>2020/3/5</a:t>
            </a:fld>
            <a:endParaRPr lang="en-US" altLang="zh-CN"/>
          </a:p>
        </p:txBody>
      </p:sp>
      <p:sp>
        <p:nvSpPr>
          <p:cNvPr id="13316" name="Rectangle 4"/>
          <p:cNvSpPr>
            <a:spLocks noGrp="1"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97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297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ltLang="zh-CN"/>
          </a:p>
        </p:txBody>
      </p:sp>
      <p:sp>
        <p:nvSpPr>
          <p:cNvPr id="297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4E7FD963-3786-4743-9CBC-384333CEE7A6}" type="slidenum">
              <a:rPr lang="zh-CN" altLang="en-US"/>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宋体" charset="-122"/>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宋体" charset="-122"/>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宋体" charset="-122"/>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宋体" charset="-122"/>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宋体"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lnSpc>
                <a:spcPct val="90000"/>
              </a:lnSpc>
              <a:spcBef>
                <a:spcPct val="20000"/>
              </a:spcBef>
              <a:buFontTx/>
              <a:buChar char="•"/>
            </a:pPr>
            <a:fld id="{0D09147C-F25F-4408-8F52-5E50026377AC}" type="slidenum">
              <a:rPr kumimoji="1" lang="en-US" altLang="zh-CN" sz="1200" b="0">
                <a:latin typeface="Arial Narrow" pitchFamily="34" charset="0"/>
              </a:rPr>
              <a:pPr algn="r">
                <a:lnSpc>
                  <a:spcPct val="90000"/>
                </a:lnSpc>
                <a:spcBef>
                  <a:spcPct val="20000"/>
                </a:spcBef>
                <a:buFontTx/>
                <a:buChar char="•"/>
              </a:pPr>
              <a:t>6</a:t>
            </a:fld>
            <a:endParaRPr kumimoji="1" lang="en-US" altLang="zh-CN" sz="1200" b="0">
              <a:latin typeface="Arial Narrow" pitchFamily="34" charset="0"/>
            </a:endParaRPr>
          </a:p>
        </p:txBody>
      </p:sp>
      <p:sp>
        <p:nvSpPr>
          <p:cNvPr id="20482" name="Rectangle 2"/>
          <p:cNvSpPr>
            <a:spLocks noGrp="1" noRot="1" noChangeArrowheads="1" noTextEdit="1"/>
          </p:cNvSpPr>
          <p:nvPr>
            <p:ph type="sldImg"/>
          </p:nvPr>
        </p:nvSpPr>
        <p:spPr>
          <a:xfrm>
            <a:off x="1144588" y="687388"/>
            <a:ext cx="4568825" cy="3425825"/>
          </a:xfrm>
          <a:ln cap="flat"/>
        </p:spPr>
      </p:sp>
      <p:sp>
        <p:nvSpPr>
          <p:cNvPr id="20483" name="Rectangle 3"/>
          <p:cNvSpPr>
            <a:spLocks noGrp="1" noChangeArrowheads="1"/>
          </p:cNvSpPr>
          <p:nvPr>
            <p:ph type="body" idx="1"/>
          </p:nvPr>
        </p:nvSpPr>
        <p:spPr>
          <a:noFill/>
          <a:ln/>
        </p:spPr>
        <p:txBody>
          <a:bodyPr lIns="92075" tIns="46038" rIns="92075" bIns="46038"/>
          <a:lstStyle/>
          <a:p>
            <a:pPr eaLnBrk="1" hangingPunct="1">
              <a:spcBef>
                <a:spcPct val="0"/>
              </a:spcBef>
            </a:pPr>
            <a:endParaRPr lang="zh-CN" altLang="zh-C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w="9525">
                <a:noFill/>
                <a:miter lim="800000"/>
                <a:headEnd/>
                <a:tailEnd/>
              </a:ln>
              <a:effectLst/>
            </p:spPr>
            <p:txBody>
              <a:bodyPr wrap="none" anchor="ctr"/>
              <a:lstStyle/>
              <a:p>
                <a:pPr>
                  <a:defRPr/>
                </a:pPr>
                <a:endParaRPr lang="zh-CN" altLang="en-US">
                  <a:ea typeface="宋体" pitchFamily="2" charset="-122"/>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defRPr/>
                </a:pPr>
                <a:endParaRPr lang="zh-CN" altLang="en-US">
                  <a:ea typeface="宋体" pitchFamily="2" charset="-122"/>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w="9525">
                <a:noFill/>
                <a:miter lim="800000"/>
                <a:headEnd/>
                <a:tailEnd/>
              </a:ln>
              <a:effectLst/>
            </p:spPr>
            <p:txBody>
              <a:bodyPr wrap="none" anchor="ctr"/>
              <a:lstStyle/>
              <a:p>
                <a:pPr>
                  <a:defRPr/>
                </a:pPr>
                <a:endParaRPr lang="zh-CN" altLang="en-US">
                  <a:ea typeface="宋体" pitchFamily="2" charset="-122"/>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defRPr/>
                </a:pPr>
                <a:endParaRPr lang="zh-CN" altLang="en-US">
                  <a:ea typeface="宋体" pitchFamily="2" charset="-122"/>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defRPr/>
              </a:pPr>
              <a:endParaRPr lang="zh-CN" altLang="en-US">
                <a:ea typeface="宋体" pitchFamily="2" charset="-122"/>
              </a:endParaRPr>
            </a:p>
          </p:txBody>
        </p:sp>
        <p:sp>
          <p:nvSpPr>
            <p:cNvPr id="8" name="Rectangle 10"/>
            <p:cNvSpPr>
              <a:spLocks noChangeArrowheads="1"/>
            </p:cNvSpPr>
            <p:nvPr/>
          </p:nvSpPr>
          <p:spPr bwMode="auto">
            <a:xfrm>
              <a:off x="400" y="1536"/>
              <a:ext cx="20" cy="663"/>
            </a:xfrm>
            <a:prstGeom prst="rect">
              <a:avLst/>
            </a:prstGeom>
            <a:solidFill>
              <a:schemeClr val="bg2"/>
            </a:solidFill>
            <a:ln w="9525">
              <a:noFill/>
              <a:miter lim="800000"/>
              <a:headEnd/>
              <a:tailEnd/>
            </a:ln>
            <a:effectLst/>
          </p:spPr>
          <p:txBody>
            <a:bodyPr wrap="none" anchor="ctr"/>
            <a:lstStyle/>
            <a:p>
              <a:pPr>
                <a:defRPr/>
              </a:pPr>
              <a:endParaRPr lang="zh-CN" altLang="en-US">
                <a:ea typeface="宋体" pitchFamily="2" charset="-122"/>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zh-CN" altLang="en-US">
                <a:ea typeface="宋体" pitchFamily="2" charset="-122"/>
              </a:endParaRPr>
            </a:p>
          </p:txBody>
        </p:sp>
      </p:grpSp>
      <p:sp>
        <p:nvSpPr>
          <p:cNvPr id="20492" name="Rectangle 12"/>
          <p:cNvSpPr>
            <a:spLocks noGrp="1" noChangeArrowheads="1"/>
          </p:cNvSpPr>
          <p:nvPr>
            <p:ph type="ctrTitle"/>
          </p:nvPr>
        </p:nvSpPr>
        <p:spPr>
          <a:xfrm>
            <a:off x="990600" y="1676400"/>
            <a:ext cx="7772400" cy="1462088"/>
          </a:xfrm>
        </p:spPr>
        <p:txBody>
          <a:bodyPr/>
          <a:lstStyle>
            <a:lvl1pPr>
              <a:defRPr/>
            </a:lvl1pPr>
          </a:lstStyle>
          <a:p>
            <a:r>
              <a:rPr lang="zh-CN" altLang="en-US"/>
              <a:t>单击此处编辑母版标题样式</a:t>
            </a:r>
          </a:p>
        </p:txBody>
      </p:sp>
      <p:sp>
        <p:nvSpPr>
          <p:cNvPr id="20493"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CN" altLang="en-US"/>
              <a:t>单击此处编辑母版副标题样式</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endParaRPr lang="en-US" altLang="zh-CN"/>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ltLang="zh-CN"/>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910A96EE-43C1-494F-8868-FBC22E50D3F7}" type="slidenum">
              <a:rPr lang="en-US" altLang="zh-CN"/>
              <a:pPr>
                <a:defRPr/>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3"/>
          <p:cNvSpPr>
            <a:spLocks noGrp="1" noChangeArrowheads="1"/>
          </p:cNvSpPr>
          <p:nvPr>
            <p:ph type="sldNum" sz="quarter" idx="12"/>
          </p:nvPr>
        </p:nvSpPr>
        <p:spPr>
          <a:ln/>
        </p:spPr>
        <p:txBody>
          <a:bodyPr/>
          <a:lstStyle>
            <a:lvl1pPr>
              <a:defRPr/>
            </a:lvl1pPr>
          </a:lstStyle>
          <a:p>
            <a:pPr>
              <a:defRPr/>
            </a:pPr>
            <a:fld id="{AAC212E0-5D57-4F05-8560-9D96FA899F59}" type="slidenum">
              <a:rPr lang="en-US" altLang="zh-CN"/>
              <a:pPr>
                <a:defRPr/>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3"/>
          <p:cNvSpPr>
            <a:spLocks noGrp="1" noChangeArrowheads="1"/>
          </p:cNvSpPr>
          <p:nvPr>
            <p:ph type="sldNum" sz="quarter" idx="12"/>
          </p:nvPr>
        </p:nvSpPr>
        <p:spPr>
          <a:ln/>
        </p:spPr>
        <p:txBody>
          <a:bodyPr/>
          <a:lstStyle>
            <a:lvl1pPr>
              <a:defRPr/>
            </a:lvl1pPr>
          </a:lstStyle>
          <a:p>
            <a:pPr>
              <a:defRPr/>
            </a:pPr>
            <a:fld id="{6AE3AE38-8499-495B-A9CA-00C8C846D18A}" type="slidenum">
              <a:rPr lang="en-US" altLang="zh-CN"/>
              <a:pPr>
                <a:defRPr/>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3"/>
          <p:cNvSpPr>
            <a:spLocks noGrp="1" noChangeArrowheads="1"/>
          </p:cNvSpPr>
          <p:nvPr>
            <p:ph type="sldNum" sz="quarter" idx="12"/>
          </p:nvPr>
        </p:nvSpPr>
        <p:spPr>
          <a:ln/>
        </p:spPr>
        <p:txBody>
          <a:bodyPr/>
          <a:lstStyle>
            <a:lvl1pPr>
              <a:defRPr/>
            </a:lvl1pPr>
          </a:lstStyle>
          <a:p>
            <a:pPr>
              <a:defRPr/>
            </a:pPr>
            <a:fld id="{BF1D2A14-5C6A-4667-BCF7-51F05EFF9600}" type="slidenum">
              <a:rPr lang="en-US" altLang="zh-CN"/>
              <a:pPr>
                <a:defRPr/>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13"/>
          <p:cNvSpPr>
            <a:spLocks noGrp="1" noChangeArrowheads="1"/>
          </p:cNvSpPr>
          <p:nvPr>
            <p:ph type="sldNum" sz="quarter" idx="12"/>
          </p:nvPr>
        </p:nvSpPr>
        <p:spPr>
          <a:ln/>
        </p:spPr>
        <p:txBody>
          <a:bodyPr/>
          <a:lstStyle>
            <a:lvl1pPr>
              <a:defRPr/>
            </a:lvl1pPr>
          </a:lstStyle>
          <a:p>
            <a:pPr>
              <a:defRPr/>
            </a:pPr>
            <a:fld id="{96AA18B9-5912-416C-AE3F-4F792852C661}" type="slidenum">
              <a:rPr lang="en-US" altLang="zh-CN"/>
              <a:pPr>
                <a:defRPr/>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13"/>
          <p:cNvSpPr>
            <a:spLocks noGrp="1" noChangeArrowheads="1"/>
          </p:cNvSpPr>
          <p:nvPr>
            <p:ph type="sldNum" sz="quarter" idx="12"/>
          </p:nvPr>
        </p:nvSpPr>
        <p:spPr>
          <a:ln/>
        </p:spPr>
        <p:txBody>
          <a:bodyPr/>
          <a:lstStyle>
            <a:lvl1pPr>
              <a:defRPr/>
            </a:lvl1pPr>
          </a:lstStyle>
          <a:p>
            <a:pPr>
              <a:defRPr/>
            </a:pPr>
            <a:fld id="{1B1446A4-32E9-4A25-9D01-07BF0E694D81}" type="slidenum">
              <a:rPr lang="en-US" altLang="zh-CN"/>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13"/>
          <p:cNvSpPr>
            <a:spLocks noGrp="1" noChangeArrowheads="1"/>
          </p:cNvSpPr>
          <p:nvPr>
            <p:ph type="sldNum" sz="quarter" idx="12"/>
          </p:nvPr>
        </p:nvSpPr>
        <p:spPr>
          <a:ln/>
        </p:spPr>
        <p:txBody>
          <a:bodyPr/>
          <a:lstStyle>
            <a:lvl1pPr>
              <a:defRPr/>
            </a:lvl1pPr>
          </a:lstStyle>
          <a:p>
            <a:pPr>
              <a:defRPr/>
            </a:pPr>
            <a:fld id="{2EF814A2-DBA4-45C9-B361-EA68218875D7}" type="slidenum">
              <a:rPr lang="en-US" altLang="zh-CN"/>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3"/>
          <p:cNvSpPr>
            <a:spLocks noGrp="1" noChangeArrowheads="1"/>
          </p:cNvSpPr>
          <p:nvPr>
            <p:ph type="sldNum" sz="quarter" idx="12"/>
          </p:nvPr>
        </p:nvSpPr>
        <p:spPr>
          <a:ln/>
        </p:spPr>
        <p:txBody>
          <a:bodyPr/>
          <a:lstStyle>
            <a:lvl1pPr>
              <a:defRPr/>
            </a:lvl1pPr>
          </a:lstStyle>
          <a:p>
            <a:pPr>
              <a:defRPr/>
            </a:pPr>
            <a:fld id="{CD58F30C-A3F6-4A4A-BCE0-BE89B5EBE36B}" type="slidenum">
              <a:rPr lang="en-US" altLang="zh-CN"/>
              <a:pPr>
                <a:defRPr/>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3"/>
          <p:cNvSpPr>
            <a:spLocks noGrp="1" noChangeArrowheads="1"/>
          </p:cNvSpPr>
          <p:nvPr>
            <p:ph type="sldNum" sz="quarter" idx="12"/>
          </p:nvPr>
        </p:nvSpPr>
        <p:spPr>
          <a:ln/>
        </p:spPr>
        <p:txBody>
          <a:bodyPr/>
          <a:lstStyle>
            <a:lvl1pPr>
              <a:defRPr/>
            </a:lvl1pPr>
          </a:lstStyle>
          <a:p>
            <a:pPr>
              <a:defRPr/>
            </a:pPr>
            <a:fld id="{DF5F8890-D7C9-4AB1-8CDD-858FF82E26D0}" type="slidenum">
              <a:rPr lang="en-US" altLang="zh-CN"/>
              <a:pPr>
                <a:defRPr/>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3"/>
          <p:cNvSpPr>
            <a:spLocks noGrp="1" noChangeArrowheads="1"/>
          </p:cNvSpPr>
          <p:nvPr>
            <p:ph type="sldNum" sz="quarter" idx="12"/>
          </p:nvPr>
        </p:nvSpPr>
        <p:spPr>
          <a:ln/>
        </p:spPr>
        <p:txBody>
          <a:bodyPr/>
          <a:lstStyle>
            <a:lvl1pPr>
              <a:defRPr/>
            </a:lvl1pPr>
          </a:lstStyle>
          <a:p>
            <a:pPr>
              <a:defRPr/>
            </a:pPr>
            <a:fld id="{C87D08FB-3C47-477B-A75B-E5146C4C5A80}" type="slidenum">
              <a:rPr lang="en-US" altLang="zh-CN"/>
              <a:pPr>
                <a:defRPr/>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04050" y="214313"/>
            <a:ext cx="1951038" cy="59182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150938" y="214313"/>
            <a:ext cx="5700712" cy="59182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3"/>
          <p:cNvSpPr>
            <a:spLocks noGrp="1" noChangeArrowheads="1"/>
          </p:cNvSpPr>
          <p:nvPr>
            <p:ph type="sldNum" sz="quarter" idx="12"/>
          </p:nvPr>
        </p:nvSpPr>
        <p:spPr>
          <a:ln/>
        </p:spPr>
        <p:txBody>
          <a:bodyPr/>
          <a:lstStyle>
            <a:lvl1pPr>
              <a:defRPr/>
            </a:lvl1pPr>
          </a:lstStyle>
          <a:p>
            <a:pPr>
              <a:defRPr/>
            </a:pPr>
            <a:fld id="{76CE785C-089F-45E9-B70E-F287C29A2560}" type="slidenum">
              <a:rPr lang="en-US" altLang="zh-CN"/>
              <a:pPr>
                <a:defRPr/>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ChangeArrowheads="1"/>
          </p:cNvSpPr>
          <p:nvPr/>
        </p:nvSpPr>
        <p:spPr bwMode="ltGray">
          <a:xfrm>
            <a:off x="417513" y="1098550"/>
            <a:ext cx="438150" cy="474663"/>
          </a:xfrm>
          <a:prstGeom prst="rect">
            <a:avLst/>
          </a:prstGeom>
          <a:solidFill>
            <a:schemeClr val="accent2"/>
          </a:soli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19459"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19460" name="Rectangle 4"/>
          <p:cNvSpPr>
            <a:spLocks noChangeArrowheads="1"/>
          </p:cNvSpPr>
          <p:nvPr/>
        </p:nvSpPr>
        <p:spPr bwMode="ltGray">
          <a:xfrm>
            <a:off x="541338" y="1520825"/>
            <a:ext cx="422275" cy="474663"/>
          </a:xfrm>
          <a:prstGeom prst="rect">
            <a:avLst/>
          </a:prstGeom>
          <a:solidFill>
            <a:schemeClr val="folHlink"/>
          </a:soli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19461"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19462"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19463" name="Rectangle 7"/>
          <p:cNvSpPr>
            <a:spLocks noChangeArrowheads="1"/>
          </p:cNvSpPr>
          <p:nvPr/>
        </p:nvSpPr>
        <p:spPr bwMode="gray">
          <a:xfrm>
            <a:off x="762000" y="990600"/>
            <a:ext cx="31750" cy="1052513"/>
          </a:xfrm>
          <a:prstGeom prst="rect">
            <a:avLst/>
          </a:prstGeom>
          <a:solidFill>
            <a:schemeClr val="bg2"/>
          </a:soli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19464"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lgn="ctr">
              <a:defRPr/>
            </a:pPr>
            <a:endParaRPr kumimoji="1" lang="zh-CN" altLang="zh-CN" b="0">
              <a:ea typeface="宋体" pitchFamily="2" charset="-122"/>
            </a:endParaRPr>
          </a:p>
        </p:txBody>
      </p:sp>
      <p:sp>
        <p:nvSpPr>
          <p:cNvPr id="1033" name="Rectangle 9"/>
          <p:cNvSpPr>
            <a:spLocks noGrp="1" noChangeArrowheads="1"/>
          </p:cNvSpPr>
          <p:nvPr>
            <p:ph type="title"/>
          </p:nvPr>
        </p:nvSpPr>
        <p:spPr bwMode="auto">
          <a:xfrm>
            <a:off x="1150938" y="214313"/>
            <a:ext cx="7793037" cy="14620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9467" name="Rectangle 11"/>
          <p:cNvSpPr>
            <a:spLocks noGrp="1" noChangeArrowheads="1"/>
          </p:cNvSpPr>
          <p:nvPr>
            <p:ph type="dt" sz="half" idx="2"/>
          </p:nvPr>
        </p:nvSpPr>
        <p:spPr bwMode="auto">
          <a:xfrm>
            <a:off x="11620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b="0">
                <a:ea typeface="宋体" pitchFamily="2" charset="-122"/>
              </a:defRPr>
            </a:lvl1pPr>
          </a:lstStyle>
          <a:p>
            <a:pPr>
              <a:defRPr/>
            </a:pPr>
            <a:endParaRPr lang="en-US" altLang="zh-CN"/>
          </a:p>
        </p:txBody>
      </p:sp>
      <p:sp>
        <p:nvSpPr>
          <p:cNvPr id="19468" name="Rectangle 12"/>
          <p:cNvSpPr>
            <a:spLocks noGrp="1" noChangeArrowheads="1"/>
          </p:cNvSpPr>
          <p:nvPr>
            <p:ph type="ftr" sz="quarter" idx="3"/>
          </p:nvPr>
        </p:nvSpPr>
        <p:spPr bwMode="auto">
          <a:xfrm>
            <a:off x="3657600" y="624363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b="0">
                <a:ea typeface="宋体" pitchFamily="2" charset="-122"/>
              </a:defRPr>
            </a:lvl1pPr>
          </a:lstStyle>
          <a:p>
            <a:pPr>
              <a:defRPr/>
            </a:pPr>
            <a:endParaRPr lang="en-US" altLang="zh-CN"/>
          </a:p>
        </p:txBody>
      </p:sp>
      <p:sp>
        <p:nvSpPr>
          <p:cNvPr id="19469" name="Rectangle 13"/>
          <p:cNvSpPr>
            <a:spLocks noGrp="1" noChangeArrowheads="1"/>
          </p:cNvSpPr>
          <p:nvPr>
            <p:ph type="sldNum" sz="quarter" idx="4"/>
          </p:nvPr>
        </p:nvSpPr>
        <p:spPr bwMode="auto">
          <a:xfrm>
            <a:off x="70421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0">
                <a:ea typeface="宋体" pitchFamily="2" charset="-122"/>
              </a:defRPr>
            </a:lvl1pPr>
          </a:lstStyle>
          <a:p>
            <a:pPr>
              <a:defRPr/>
            </a:pPr>
            <a:fld id="{9E06227D-B813-4496-AF7D-C6A53EFAF1F2}"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63" r:id="rId1"/>
    <p:sldLayoutId id="2147483662" r:id="rId2"/>
    <p:sldLayoutId id="2147483661" r:id="rId3"/>
    <p:sldLayoutId id="2147483660" r:id="rId4"/>
    <p:sldLayoutId id="2147483659" r:id="rId5"/>
    <p:sldLayoutId id="2147483658" r:id="rId6"/>
    <p:sldLayoutId id="2147483657" r:id="rId7"/>
    <p:sldLayoutId id="2147483656" r:id="rId8"/>
    <p:sldLayoutId id="2147483655" r:id="rId9"/>
    <p:sldLayoutId id="2147483654" r:id="rId10"/>
    <p:sldLayoutId id="2147483653" r:id="rId11"/>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ea typeface="宋体" pitchFamily="2" charset="-122"/>
        </a:defRPr>
      </a:lvl2pPr>
      <a:lvl3pPr algn="l" rtl="0" eaLnBrk="0" fontAlgn="base" hangingPunct="0">
        <a:spcBef>
          <a:spcPct val="0"/>
        </a:spcBef>
        <a:spcAft>
          <a:spcPct val="0"/>
        </a:spcAft>
        <a:defRPr sz="4400">
          <a:solidFill>
            <a:schemeClr val="tx2"/>
          </a:solidFill>
          <a:latin typeface="Tahoma" pitchFamily="34" charset="0"/>
          <a:ea typeface="宋体" pitchFamily="2" charset="-122"/>
        </a:defRPr>
      </a:lvl3pPr>
      <a:lvl4pPr algn="l" rtl="0" eaLnBrk="0" fontAlgn="base" hangingPunct="0">
        <a:spcBef>
          <a:spcPct val="0"/>
        </a:spcBef>
        <a:spcAft>
          <a:spcPct val="0"/>
        </a:spcAft>
        <a:defRPr sz="4400">
          <a:solidFill>
            <a:schemeClr val="tx2"/>
          </a:solidFill>
          <a:latin typeface="Tahoma" pitchFamily="34" charset="0"/>
          <a:ea typeface="宋体" pitchFamily="2" charset="-122"/>
        </a:defRPr>
      </a:lvl4pPr>
      <a:lvl5pPr algn="l" rtl="0" eaLnBrk="0" fontAlgn="base" hangingPunct="0">
        <a:spcBef>
          <a:spcPct val="0"/>
        </a:spcBef>
        <a:spcAft>
          <a:spcPct val="0"/>
        </a:spcAft>
        <a:defRPr sz="4400">
          <a:solidFill>
            <a:schemeClr val="tx2"/>
          </a:solidFill>
          <a:latin typeface="Tahoma" pitchFamily="34" charset="0"/>
          <a:ea typeface="宋体" pitchFamily="2" charset="-122"/>
        </a:defRPr>
      </a:lvl5pPr>
      <a:lvl6pPr marL="457200" algn="l" rtl="0" fontAlgn="base">
        <a:spcBef>
          <a:spcPct val="0"/>
        </a:spcBef>
        <a:spcAft>
          <a:spcPct val="0"/>
        </a:spcAft>
        <a:defRPr sz="4400">
          <a:solidFill>
            <a:schemeClr val="tx2"/>
          </a:solidFill>
          <a:latin typeface="Tahoma" pitchFamily="34" charset="0"/>
          <a:ea typeface="宋体" pitchFamily="2" charset="-122"/>
        </a:defRPr>
      </a:lvl6pPr>
      <a:lvl7pPr marL="914400" algn="l" rtl="0" fontAlgn="base">
        <a:spcBef>
          <a:spcPct val="0"/>
        </a:spcBef>
        <a:spcAft>
          <a:spcPct val="0"/>
        </a:spcAft>
        <a:defRPr sz="4400">
          <a:solidFill>
            <a:schemeClr val="tx2"/>
          </a:solidFill>
          <a:latin typeface="Tahoma" pitchFamily="34" charset="0"/>
          <a:ea typeface="宋体" pitchFamily="2" charset="-122"/>
        </a:defRPr>
      </a:lvl7pPr>
      <a:lvl8pPr marL="1371600" algn="l" rtl="0" fontAlgn="base">
        <a:spcBef>
          <a:spcPct val="0"/>
        </a:spcBef>
        <a:spcAft>
          <a:spcPct val="0"/>
        </a:spcAft>
        <a:defRPr sz="4400">
          <a:solidFill>
            <a:schemeClr val="tx2"/>
          </a:solidFill>
          <a:latin typeface="Tahoma" pitchFamily="34" charset="0"/>
          <a:ea typeface="宋体" pitchFamily="2" charset="-122"/>
        </a:defRPr>
      </a:lvl8pPr>
      <a:lvl9pPr marL="1828800" algn="l" rtl="0" fontAlgn="base">
        <a:spcBef>
          <a:spcPct val="0"/>
        </a:spcBef>
        <a:spcAft>
          <a:spcPct val="0"/>
        </a:spcAft>
        <a:defRPr sz="4400">
          <a:solidFill>
            <a:schemeClr val="tx2"/>
          </a:solidFill>
          <a:latin typeface="Tahoma" pitchFamily="34" charset="0"/>
          <a:ea typeface="宋体" pitchFamily="2" charset="-122"/>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wmf"/><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wmf"/><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39640;&#28809;&#28860;&#38081;.swf"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39640;&#28809;&#28860;&#38081;.swf"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39640;&#28809;&#28860;&#38081;.swf"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7" name="Text Box 2"/>
          <p:cNvSpPr txBox="1">
            <a:spLocks noChangeArrowheads="1"/>
          </p:cNvSpPr>
          <p:nvPr/>
        </p:nvSpPr>
        <p:spPr bwMode="auto">
          <a:xfrm>
            <a:off x="1143000" y="914400"/>
            <a:ext cx="7239000" cy="701675"/>
          </a:xfrm>
          <a:prstGeom prst="rect">
            <a:avLst/>
          </a:prstGeom>
          <a:noFill/>
          <a:ln w="9525">
            <a:noFill/>
            <a:miter lim="800000"/>
            <a:headEnd/>
            <a:tailEnd/>
          </a:ln>
        </p:spPr>
        <p:txBody>
          <a:bodyPr>
            <a:spAutoFit/>
          </a:bodyPr>
          <a:lstStyle/>
          <a:p>
            <a:pPr>
              <a:spcBef>
                <a:spcPct val="50000"/>
              </a:spcBef>
            </a:pPr>
            <a:r>
              <a:rPr kumimoji="1" lang="zh-CN" altLang="en-US" sz="4000">
                <a:latin typeface="Arial Narrow" pitchFamily="34" charset="0"/>
              </a:rPr>
              <a:t>课题</a:t>
            </a:r>
            <a:r>
              <a:rPr kumimoji="1" lang="en-US" altLang="zh-CN" sz="4000">
                <a:latin typeface="Arial Narrow" pitchFamily="34" charset="0"/>
              </a:rPr>
              <a:t>3     </a:t>
            </a:r>
            <a:r>
              <a:rPr kumimoji="1" lang="zh-CN" altLang="en-US" sz="4000">
                <a:latin typeface="Arial Narrow" pitchFamily="34" charset="0"/>
              </a:rPr>
              <a:t>金属资源的利用和保护</a:t>
            </a:r>
          </a:p>
        </p:txBody>
      </p:sp>
      <p:pic>
        <p:nvPicPr>
          <p:cNvPr id="14338" name="Picture 3" descr="pic_21763"/>
          <p:cNvPicPr>
            <a:picLocks noChangeAspect="1" noChangeArrowheads="1"/>
          </p:cNvPicPr>
          <p:nvPr/>
        </p:nvPicPr>
        <p:blipFill>
          <a:blip r:embed="rId2"/>
          <a:srcRect/>
          <a:stretch>
            <a:fillRect/>
          </a:stretch>
        </p:blipFill>
        <p:spPr bwMode="auto">
          <a:xfrm>
            <a:off x="900113" y="1946275"/>
            <a:ext cx="3887787" cy="3498850"/>
          </a:xfrm>
          <a:prstGeom prst="rect">
            <a:avLst/>
          </a:prstGeom>
          <a:noFill/>
          <a:ln w="9525">
            <a:noFill/>
            <a:miter lim="800000"/>
            <a:headEnd/>
            <a:tailEnd/>
          </a:ln>
        </p:spPr>
      </p:pic>
      <p:sp>
        <p:nvSpPr>
          <p:cNvPr id="14339" name="Text Box 4"/>
          <p:cNvSpPr txBox="1">
            <a:spLocks noChangeArrowheads="1"/>
          </p:cNvSpPr>
          <p:nvPr/>
        </p:nvSpPr>
        <p:spPr bwMode="auto">
          <a:xfrm>
            <a:off x="762000" y="5661025"/>
            <a:ext cx="4114800" cy="779463"/>
          </a:xfrm>
          <a:prstGeom prst="rect">
            <a:avLst/>
          </a:prstGeom>
          <a:noFill/>
          <a:ln w="9525">
            <a:noFill/>
            <a:miter lim="800000"/>
            <a:headEnd/>
            <a:tailEnd/>
          </a:ln>
        </p:spPr>
        <p:txBody>
          <a:bodyPr>
            <a:spAutoFit/>
          </a:bodyPr>
          <a:lstStyle/>
          <a:p>
            <a:pPr>
              <a:spcBef>
                <a:spcPct val="50000"/>
              </a:spcBef>
            </a:pPr>
            <a:r>
              <a:rPr kumimoji="1" lang="zh-CN" altLang="en-US" sz="1800">
                <a:latin typeface="Arial Narrow" pitchFamily="34" charset="0"/>
              </a:rPr>
              <a:t>图</a:t>
            </a:r>
            <a:r>
              <a:rPr kumimoji="1" lang="en-US" altLang="zh-CN" sz="1800">
                <a:latin typeface="Arial Narrow" pitchFamily="34" charset="0"/>
              </a:rPr>
              <a:t>8</a:t>
            </a:r>
            <a:r>
              <a:rPr kumimoji="1" lang="zh-CN" altLang="en-US" sz="1800">
                <a:latin typeface="Arial Narrow" pitchFamily="34" charset="0"/>
              </a:rPr>
              <a:t>－</a:t>
            </a:r>
            <a:r>
              <a:rPr kumimoji="1" lang="en-US" altLang="zh-CN" sz="1800">
                <a:latin typeface="Arial Narrow" pitchFamily="34" charset="0"/>
              </a:rPr>
              <a:t>15  </a:t>
            </a:r>
            <a:r>
              <a:rPr kumimoji="1" lang="zh-CN" altLang="en-US" sz="1800">
                <a:latin typeface="Arial Narrow" pitchFamily="34" charset="0"/>
              </a:rPr>
              <a:t>自然界以</a:t>
            </a:r>
            <a:r>
              <a:rPr kumimoji="1" lang="zh-CN" altLang="en-US" sz="1800">
                <a:solidFill>
                  <a:srgbClr val="0000FF"/>
                </a:solidFill>
                <a:latin typeface="Arial Narrow" pitchFamily="34" charset="0"/>
              </a:rPr>
              <a:t>单质形式</a:t>
            </a:r>
            <a:r>
              <a:rPr kumimoji="1" lang="zh-CN" altLang="en-US" sz="1800">
                <a:latin typeface="Arial Narrow" pitchFamily="34" charset="0"/>
              </a:rPr>
              <a:t>存在的金</a:t>
            </a:r>
          </a:p>
          <a:p>
            <a:pPr>
              <a:spcBef>
                <a:spcPct val="50000"/>
              </a:spcBef>
            </a:pPr>
            <a:r>
              <a:rPr kumimoji="1" lang="zh-CN" altLang="en-US" sz="1800">
                <a:latin typeface="Arial Narrow" pitchFamily="34" charset="0"/>
              </a:rPr>
              <a:t>                 </a:t>
            </a:r>
            <a:endParaRPr kumimoji="1" lang="zh-CN" altLang="en-US">
              <a:latin typeface="Arial Narrow" pitchFamily="34" charset="0"/>
            </a:endParaRPr>
          </a:p>
        </p:txBody>
      </p:sp>
      <p:pic>
        <p:nvPicPr>
          <p:cNvPr id="14340" name="Picture 5" descr="pic_21764"/>
          <p:cNvPicPr>
            <a:picLocks noChangeAspect="1" noChangeArrowheads="1"/>
          </p:cNvPicPr>
          <p:nvPr/>
        </p:nvPicPr>
        <p:blipFill>
          <a:blip r:embed="rId3"/>
          <a:srcRect/>
          <a:stretch>
            <a:fillRect/>
          </a:stretch>
        </p:blipFill>
        <p:spPr bwMode="auto">
          <a:xfrm>
            <a:off x="5489575" y="1916113"/>
            <a:ext cx="2827338" cy="3529012"/>
          </a:xfrm>
          <a:prstGeom prst="rect">
            <a:avLst/>
          </a:prstGeom>
          <a:noFill/>
          <a:ln w="9525">
            <a:noFill/>
            <a:miter lim="800000"/>
            <a:headEnd/>
            <a:tailEnd/>
          </a:ln>
        </p:spPr>
      </p:pic>
      <p:sp>
        <p:nvSpPr>
          <p:cNvPr id="14341" name="Text Box 6"/>
          <p:cNvSpPr txBox="1">
            <a:spLocks noChangeArrowheads="1"/>
          </p:cNvSpPr>
          <p:nvPr/>
        </p:nvSpPr>
        <p:spPr bwMode="auto">
          <a:xfrm>
            <a:off x="4953000" y="5673725"/>
            <a:ext cx="3886200" cy="779463"/>
          </a:xfrm>
          <a:prstGeom prst="rect">
            <a:avLst/>
          </a:prstGeom>
          <a:noFill/>
          <a:ln w="9525">
            <a:noFill/>
            <a:miter lim="800000"/>
            <a:headEnd/>
            <a:tailEnd/>
          </a:ln>
        </p:spPr>
        <p:txBody>
          <a:bodyPr>
            <a:spAutoFit/>
          </a:bodyPr>
          <a:lstStyle/>
          <a:p>
            <a:pPr>
              <a:spcBef>
                <a:spcPct val="50000"/>
              </a:spcBef>
            </a:pPr>
            <a:r>
              <a:rPr kumimoji="1" lang="zh-CN" altLang="en-US" sz="1800">
                <a:latin typeface="Arial Narrow" pitchFamily="34" charset="0"/>
              </a:rPr>
              <a:t>图</a:t>
            </a:r>
            <a:r>
              <a:rPr kumimoji="1" lang="en-US" altLang="zh-CN" sz="1800">
                <a:latin typeface="Arial Narrow" pitchFamily="34" charset="0"/>
              </a:rPr>
              <a:t>8</a:t>
            </a:r>
            <a:r>
              <a:rPr kumimoji="1" lang="zh-CN" altLang="en-US" sz="1800">
                <a:latin typeface="Arial Narrow" pitchFamily="34" charset="0"/>
              </a:rPr>
              <a:t>－</a:t>
            </a:r>
            <a:r>
              <a:rPr kumimoji="1" lang="en-US" altLang="zh-CN" sz="1800">
                <a:latin typeface="Arial Narrow" pitchFamily="34" charset="0"/>
              </a:rPr>
              <a:t>16  </a:t>
            </a:r>
            <a:r>
              <a:rPr kumimoji="1" lang="zh-CN" altLang="en-US" sz="1800">
                <a:latin typeface="Arial Narrow" pitchFamily="34" charset="0"/>
              </a:rPr>
              <a:t>自然界以</a:t>
            </a:r>
            <a:r>
              <a:rPr kumimoji="1" lang="zh-CN" altLang="en-US" sz="1800">
                <a:solidFill>
                  <a:srgbClr val="0000FF"/>
                </a:solidFill>
                <a:latin typeface="Arial Narrow" pitchFamily="34" charset="0"/>
              </a:rPr>
              <a:t>单质形式</a:t>
            </a:r>
            <a:r>
              <a:rPr kumimoji="1" lang="zh-CN" altLang="en-US" sz="1800">
                <a:latin typeface="Arial Narrow" pitchFamily="34" charset="0"/>
              </a:rPr>
              <a:t>存在的银</a:t>
            </a:r>
          </a:p>
          <a:p>
            <a:pPr>
              <a:spcBef>
                <a:spcPct val="50000"/>
              </a:spcBef>
            </a:pPr>
            <a:r>
              <a:rPr kumimoji="1" lang="zh-CN" altLang="en-US" sz="1800">
                <a:latin typeface="Arial Narrow" pitchFamily="34" charset="0"/>
              </a:rPr>
              <a:t>                 </a:t>
            </a:r>
            <a:endParaRPr kumimoji="1" lang="zh-CN" altLang="en-US">
              <a:latin typeface="Arial Narrow"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1" name="Rectangle 4"/>
          <p:cNvSpPr>
            <a:spLocks noGrp="1" noChangeArrowheads="1"/>
          </p:cNvSpPr>
          <p:nvPr>
            <p:ph type="title" sz="quarter" idx="4294967295"/>
          </p:nvPr>
        </p:nvSpPr>
        <p:spPr>
          <a:xfrm>
            <a:off x="1857375" y="-214313"/>
            <a:ext cx="3714750" cy="1143001"/>
          </a:xfrm>
        </p:spPr>
        <p:txBody>
          <a:bodyPr anchor="ctr"/>
          <a:lstStyle/>
          <a:p>
            <a:pPr eaLnBrk="1" hangingPunct="1"/>
            <a:r>
              <a:rPr lang="zh-CN" altLang="en-US" sz="5400" b="1" smtClean="0">
                <a:solidFill>
                  <a:srgbClr val="FF0000"/>
                </a:solidFill>
              </a:rPr>
              <a:t>温故知新</a:t>
            </a:r>
          </a:p>
        </p:txBody>
      </p:sp>
      <p:sp>
        <p:nvSpPr>
          <p:cNvPr id="15362" name="Rectangle 5"/>
          <p:cNvSpPr>
            <a:spLocks noGrp="1" noChangeArrowheads="1"/>
          </p:cNvSpPr>
          <p:nvPr>
            <p:ph sz="quarter" idx="4294967295"/>
          </p:nvPr>
        </p:nvSpPr>
        <p:spPr>
          <a:xfrm>
            <a:off x="785813" y="785813"/>
            <a:ext cx="5214937" cy="661987"/>
          </a:xfrm>
          <a:solidFill>
            <a:srgbClr val="00CC66"/>
          </a:solidFill>
        </p:spPr>
        <p:txBody>
          <a:bodyPr/>
          <a:lstStyle/>
          <a:p>
            <a:pPr eaLnBrk="1" hangingPunct="1"/>
            <a:r>
              <a:rPr lang="en-US" altLang="zh-CN" sz="2800" b="1" smtClean="0"/>
              <a:t>1</a:t>
            </a:r>
            <a:r>
              <a:rPr lang="zh-CN" altLang="en-US" sz="2800" b="1" smtClean="0"/>
              <a:t>、背诵金属活动性顺序表。</a:t>
            </a:r>
          </a:p>
        </p:txBody>
      </p:sp>
      <p:sp>
        <p:nvSpPr>
          <p:cNvPr id="15363" name="Rectangle 6"/>
          <p:cNvSpPr>
            <a:spLocks noGrp="1" noChangeArrowheads="1"/>
          </p:cNvSpPr>
          <p:nvPr>
            <p:ph sz="quarter" idx="4294967295"/>
          </p:nvPr>
        </p:nvSpPr>
        <p:spPr>
          <a:xfrm>
            <a:off x="1211263" y="4037013"/>
            <a:ext cx="5643562" cy="709612"/>
          </a:xfrm>
          <a:solidFill>
            <a:srgbClr val="00CC66"/>
          </a:solidFill>
        </p:spPr>
        <p:txBody>
          <a:bodyPr/>
          <a:lstStyle/>
          <a:p>
            <a:pPr eaLnBrk="1" hangingPunct="1">
              <a:buFont typeface="Wingdings" pitchFamily="2" charset="2"/>
              <a:buNone/>
            </a:pPr>
            <a:r>
              <a:rPr lang="en-US" altLang="zh-CN" smtClean="0">
                <a:solidFill>
                  <a:schemeClr val="tx2"/>
                </a:solidFill>
              </a:rPr>
              <a:t>  </a:t>
            </a:r>
            <a:r>
              <a:rPr lang="en-US" altLang="zh-CN" sz="2800" b="1" smtClean="0"/>
              <a:t>3</a:t>
            </a:r>
            <a:r>
              <a:rPr lang="zh-CN" altLang="en-US" sz="2800" b="1" smtClean="0"/>
              <a:t>、金属有哪些化学性质？</a:t>
            </a:r>
          </a:p>
        </p:txBody>
      </p:sp>
      <p:sp>
        <p:nvSpPr>
          <p:cNvPr id="15364" name="Rectangle 7"/>
          <p:cNvSpPr>
            <a:spLocks noGrp="1" noChangeArrowheads="1"/>
          </p:cNvSpPr>
          <p:nvPr>
            <p:ph sz="quarter" idx="4294967295"/>
          </p:nvPr>
        </p:nvSpPr>
        <p:spPr>
          <a:xfrm>
            <a:off x="1211263" y="2179638"/>
            <a:ext cx="6750050" cy="650875"/>
          </a:xfrm>
          <a:solidFill>
            <a:srgbClr val="00CC66"/>
          </a:solidFill>
        </p:spPr>
        <p:txBody>
          <a:bodyPr/>
          <a:lstStyle/>
          <a:p>
            <a:pPr eaLnBrk="1" hangingPunct="1"/>
            <a:r>
              <a:rPr lang="en-US" altLang="zh-CN" b="1" smtClean="0"/>
              <a:t>2</a:t>
            </a:r>
            <a:r>
              <a:rPr lang="zh-CN" altLang="en-US" b="1" smtClean="0"/>
              <a:t>、金属活动性顺序有哪些应用？</a:t>
            </a:r>
          </a:p>
          <a:p>
            <a:pPr eaLnBrk="1" hangingPunct="1"/>
            <a:endParaRPr lang="en-US" altLang="zh-CN" sz="2400" smtClean="0"/>
          </a:p>
        </p:txBody>
      </p:sp>
      <p:sp>
        <p:nvSpPr>
          <p:cNvPr id="94218" name="Text Box 10"/>
          <p:cNvSpPr txBox="1">
            <a:spLocks noChangeArrowheads="1"/>
          </p:cNvSpPr>
          <p:nvPr/>
        </p:nvSpPr>
        <p:spPr bwMode="auto">
          <a:xfrm>
            <a:off x="714375" y="1500188"/>
            <a:ext cx="8102600" cy="534987"/>
          </a:xfrm>
          <a:prstGeom prst="rect">
            <a:avLst/>
          </a:prstGeom>
          <a:solidFill>
            <a:srgbClr val="FFFF00"/>
          </a:solidFill>
          <a:ln w="9525">
            <a:noFill/>
            <a:miter lim="800000"/>
            <a:headEnd/>
            <a:tailEnd/>
          </a:ln>
        </p:spPr>
        <p:txBody>
          <a:bodyPr>
            <a:spAutoFit/>
          </a:bodyPr>
          <a:lstStyle/>
          <a:p>
            <a:pPr>
              <a:lnSpc>
                <a:spcPct val="90000"/>
              </a:lnSpc>
              <a:spcBef>
                <a:spcPct val="20000"/>
              </a:spcBef>
              <a:buFontTx/>
              <a:buChar char="•"/>
            </a:pPr>
            <a:r>
              <a:rPr kumimoji="1" lang="en-US" altLang="zh-CN" sz="3200">
                <a:solidFill>
                  <a:srgbClr val="0070C0"/>
                </a:solidFill>
                <a:latin typeface="Arial Narrow" pitchFamily="34" charset="0"/>
              </a:rPr>
              <a:t>K Ca Na Mg Al Zn Fe Sn Pb (H) Cu Hg Ag Pt Au</a:t>
            </a:r>
          </a:p>
        </p:txBody>
      </p:sp>
      <p:sp>
        <p:nvSpPr>
          <p:cNvPr id="94220" name="Text Box 12"/>
          <p:cNvSpPr txBox="1">
            <a:spLocks noChangeArrowheads="1"/>
          </p:cNvSpPr>
          <p:nvPr/>
        </p:nvSpPr>
        <p:spPr bwMode="auto">
          <a:xfrm>
            <a:off x="714375" y="2928938"/>
            <a:ext cx="7959725" cy="979487"/>
          </a:xfrm>
          <a:prstGeom prst="rect">
            <a:avLst/>
          </a:prstGeom>
          <a:solidFill>
            <a:srgbClr val="FFFF00"/>
          </a:solidFill>
          <a:ln w="9525">
            <a:noFill/>
            <a:miter lim="800000"/>
            <a:headEnd/>
            <a:tailEnd/>
          </a:ln>
        </p:spPr>
        <p:txBody>
          <a:bodyPr>
            <a:spAutoFit/>
          </a:bodyPr>
          <a:lstStyle/>
          <a:p>
            <a:pPr>
              <a:lnSpc>
                <a:spcPct val="90000"/>
              </a:lnSpc>
              <a:spcBef>
                <a:spcPct val="20000"/>
              </a:spcBef>
              <a:buFontTx/>
              <a:buChar char="•"/>
            </a:pPr>
            <a:r>
              <a:rPr kumimoji="1" lang="zh-CN" altLang="en-US" sz="3200">
                <a:solidFill>
                  <a:srgbClr val="0070C0"/>
                </a:solidFill>
                <a:latin typeface="Arial Narrow" pitchFamily="34" charset="0"/>
              </a:rPr>
              <a:t>判断金属的活动性；判断金属与酸的反应；判断金属与盐的反应。</a:t>
            </a:r>
            <a:endParaRPr kumimoji="1" lang="en-US" altLang="zh-CN">
              <a:latin typeface="Arial Narrow" pitchFamily="34" charset="0"/>
            </a:endParaRPr>
          </a:p>
        </p:txBody>
      </p:sp>
      <p:sp>
        <p:nvSpPr>
          <p:cNvPr id="94221" name="Text Box 13"/>
          <p:cNvSpPr txBox="1">
            <a:spLocks noChangeArrowheads="1"/>
          </p:cNvSpPr>
          <p:nvPr/>
        </p:nvSpPr>
        <p:spPr bwMode="auto">
          <a:xfrm>
            <a:off x="571500" y="4894263"/>
            <a:ext cx="7143750" cy="1520825"/>
          </a:xfrm>
          <a:prstGeom prst="rect">
            <a:avLst/>
          </a:prstGeom>
          <a:solidFill>
            <a:srgbClr val="FFFF00"/>
          </a:solidFill>
          <a:ln w="9525">
            <a:noFill/>
            <a:miter lim="800000"/>
            <a:headEnd/>
            <a:tailEnd/>
          </a:ln>
        </p:spPr>
        <p:txBody>
          <a:bodyPr>
            <a:spAutoFit/>
          </a:bodyPr>
          <a:lstStyle/>
          <a:p>
            <a:pPr>
              <a:lnSpc>
                <a:spcPct val="90000"/>
              </a:lnSpc>
              <a:spcBef>
                <a:spcPct val="20000"/>
              </a:spcBef>
              <a:buFont typeface="Wingdings" pitchFamily="2" charset="2"/>
              <a:buChar char="l"/>
            </a:pPr>
            <a:r>
              <a:rPr kumimoji="1" lang="zh-CN" altLang="en-US" sz="3200">
                <a:solidFill>
                  <a:srgbClr val="0070C0"/>
                </a:solidFill>
                <a:latin typeface="Arial Narrow" pitchFamily="34" charset="0"/>
              </a:rPr>
              <a:t>金属与氧气反应，生成金属氧化物；  金属与酸反应，生成盐和氢气；</a:t>
            </a:r>
          </a:p>
          <a:p>
            <a:pPr>
              <a:lnSpc>
                <a:spcPct val="90000"/>
              </a:lnSpc>
              <a:spcBef>
                <a:spcPct val="20000"/>
              </a:spcBef>
              <a:buFont typeface="Wingdings" pitchFamily="2" charset="2"/>
              <a:buChar char="l"/>
            </a:pPr>
            <a:r>
              <a:rPr kumimoji="1" lang="zh-CN" altLang="en-US" sz="3200">
                <a:solidFill>
                  <a:srgbClr val="0070C0"/>
                </a:solidFill>
                <a:latin typeface="Arial Narrow" pitchFamily="34" charset="0"/>
              </a:rPr>
              <a:t>金属与某些盐溶液反应。</a:t>
            </a:r>
            <a:endParaRPr kumimoji="1" lang="en-US" altLang="zh-CN">
              <a:latin typeface="Arial Narrow"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94218"/>
                                        </p:tgtEl>
                                        <p:attrNameLst>
                                          <p:attrName>style.visibility</p:attrName>
                                        </p:attrNameLst>
                                      </p:cBhvr>
                                      <p:to>
                                        <p:strVal val="visible"/>
                                      </p:to>
                                    </p:set>
                                    <p:anim calcmode="lin" valueType="num">
                                      <p:cBhvr>
                                        <p:cTn id="7" dur="500" decel="50000" fill="hold">
                                          <p:stCondLst>
                                            <p:cond delay="0"/>
                                          </p:stCondLst>
                                        </p:cTn>
                                        <p:tgtEl>
                                          <p:spTgt spid="9421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9421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94218"/>
                                        </p:tgtEl>
                                        <p:attrNameLst>
                                          <p:attrName>ppt_w</p:attrName>
                                        </p:attrNameLst>
                                      </p:cBhvr>
                                      <p:tavLst>
                                        <p:tav tm="0">
                                          <p:val>
                                            <p:strVal val="#ppt_w*.05"/>
                                          </p:val>
                                        </p:tav>
                                        <p:tav tm="100000">
                                          <p:val>
                                            <p:strVal val="#ppt_w"/>
                                          </p:val>
                                        </p:tav>
                                      </p:tavLst>
                                    </p:anim>
                                    <p:anim calcmode="lin" valueType="num">
                                      <p:cBhvr>
                                        <p:cTn id="10" dur="1000" fill="hold"/>
                                        <p:tgtEl>
                                          <p:spTgt spid="9421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9421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9421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9421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94218"/>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94220"/>
                                        </p:tgtEl>
                                        <p:attrNameLst>
                                          <p:attrName>style.visibility</p:attrName>
                                        </p:attrNameLst>
                                      </p:cBhvr>
                                      <p:to>
                                        <p:strVal val="visible"/>
                                      </p:to>
                                    </p:set>
                                    <p:anim calcmode="lin" valueType="num">
                                      <p:cBhvr>
                                        <p:cTn id="19" dur="500" decel="50000" fill="hold">
                                          <p:stCondLst>
                                            <p:cond delay="0"/>
                                          </p:stCondLst>
                                        </p:cTn>
                                        <p:tgtEl>
                                          <p:spTgt spid="94220"/>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94220"/>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94220"/>
                                        </p:tgtEl>
                                        <p:attrNameLst>
                                          <p:attrName>ppt_w</p:attrName>
                                        </p:attrNameLst>
                                      </p:cBhvr>
                                      <p:tavLst>
                                        <p:tav tm="0">
                                          <p:val>
                                            <p:strVal val="#ppt_w*.05"/>
                                          </p:val>
                                        </p:tav>
                                        <p:tav tm="100000">
                                          <p:val>
                                            <p:strVal val="#ppt_w"/>
                                          </p:val>
                                        </p:tav>
                                      </p:tavLst>
                                    </p:anim>
                                    <p:anim calcmode="lin" valueType="num">
                                      <p:cBhvr>
                                        <p:cTn id="22" dur="1000" fill="hold"/>
                                        <p:tgtEl>
                                          <p:spTgt spid="94220"/>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94220"/>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94220"/>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94220"/>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94220"/>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grpId="0" nodeType="clickEffect">
                                  <p:stCondLst>
                                    <p:cond delay="0"/>
                                  </p:stCondLst>
                                  <p:childTnLst>
                                    <p:set>
                                      <p:cBhvr>
                                        <p:cTn id="30" dur="1" fill="hold">
                                          <p:stCondLst>
                                            <p:cond delay="0"/>
                                          </p:stCondLst>
                                        </p:cTn>
                                        <p:tgtEl>
                                          <p:spTgt spid="94221"/>
                                        </p:tgtEl>
                                        <p:attrNameLst>
                                          <p:attrName>style.visibility</p:attrName>
                                        </p:attrNameLst>
                                      </p:cBhvr>
                                      <p:to>
                                        <p:strVal val="visible"/>
                                      </p:to>
                                    </p:set>
                                    <p:anim calcmode="lin" valueType="num">
                                      <p:cBhvr>
                                        <p:cTn id="31" dur="500" decel="50000" fill="hold">
                                          <p:stCondLst>
                                            <p:cond delay="0"/>
                                          </p:stCondLst>
                                        </p:cTn>
                                        <p:tgtEl>
                                          <p:spTgt spid="94221"/>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94221"/>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94221"/>
                                        </p:tgtEl>
                                        <p:attrNameLst>
                                          <p:attrName>ppt_w</p:attrName>
                                        </p:attrNameLst>
                                      </p:cBhvr>
                                      <p:tavLst>
                                        <p:tav tm="0">
                                          <p:val>
                                            <p:strVal val="#ppt_w*.05"/>
                                          </p:val>
                                        </p:tav>
                                        <p:tav tm="100000">
                                          <p:val>
                                            <p:strVal val="#ppt_w"/>
                                          </p:val>
                                        </p:tav>
                                      </p:tavLst>
                                    </p:anim>
                                    <p:anim calcmode="lin" valueType="num">
                                      <p:cBhvr>
                                        <p:cTn id="34" dur="1000" fill="hold"/>
                                        <p:tgtEl>
                                          <p:spTgt spid="94221"/>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94221"/>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94221"/>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94221"/>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94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8" grpId="0" animBg="1"/>
      <p:bldP spid="94220" grpId="0" animBg="1"/>
      <p:bldP spid="94221"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5" name="Text Box 4"/>
          <p:cNvSpPr txBox="1">
            <a:spLocks noChangeArrowheads="1"/>
          </p:cNvSpPr>
          <p:nvPr/>
        </p:nvSpPr>
        <p:spPr bwMode="auto">
          <a:xfrm>
            <a:off x="323850" y="211138"/>
            <a:ext cx="6105525" cy="534987"/>
          </a:xfrm>
          <a:prstGeom prst="rect">
            <a:avLst/>
          </a:prstGeom>
          <a:solidFill>
            <a:srgbClr val="FFFF00"/>
          </a:solidFill>
          <a:ln w="9525">
            <a:noFill/>
            <a:miter lim="800000"/>
            <a:headEnd/>
            <a:tailEnd/>
          </a:ln>
        </p:spPr>
        <p:txBody>
          <a:bodyPr>
            <a:spAutoFit/>
          </a:bodyPr>
          <a:lstStyle/>
          <a:p>
            <a:pPr>
              <a:lnSpc>
                <a:spcPct val="90000"/>
              </a:lnSpc>
              <a:spcBef>
                <a:spcPct val="20000"/>
              </a:spcBef>
              <a:buFontTx/>
              <a:buChar char="•"/>
            </a:pPr>
            <a:r>
              <a:rPr kumimoji="1" lang="zh-CN" altLang="en-US" sz="3200">
                <a:solidFill>
                  <a:srgbClr val="FF3300"/>
                </a:solidFill>
                <a:latin typeface="Arial Narrow" pitchFamily="34" charset="0"/>
              </a:rPr>
              <a:t>一</a:t>
            </a:r>
            <a:r>
              <a:rPr kumimoji="1" lang="en-US" altLang="zh-CN" sz="3200">
                <a:solidFill>
                  <a:srgbClr val="FF3300"/>
                </a:solidFill>
                <a:latin typeface="Arial Narrow" pitchFamily="34" charset="0"/>
              </a:rPr>
              <a:t>.</a:t>
            </a:r>
            <a:r>
              <a:rPr kumimoji="1" lang="zh-CN" altLang="en-US" sz="3200">
                <a:solidFill>
                  <a:srgbClr val="FF3300"/>
                </a:solidFill>
                <a:latin typeface="Arial Narrow" pitchFamily="34" charset="0"/>
              </a:rPr>
              <a:t>金属元素在自然界中的存在</a:t>
            </a:r>
          </a:p>
        </p:txBody>
      </p:sp>
      <p:sp>
        <p:nvSpPr>
          <p:cNvPr id="25603" name="Text Box 5"/>
          <p:cNvSpPr txBox="1">
            <a:spLocks noChangeArrowheads="1"/>
          </p:cNvSpPr>
          <p:nvPr/>
        </p:nvSpPr>
        <p:spPr bwMode="auto">
          <a:xfrm>
            <a:off x="381000" y="990600"/>
            <a:ext cx="8512175" cy="968375"/>
          </a:xfrm>
          <a:prstGeom prst="rect">
            <a:avLst/>
          </a:prstGeom>
          <a:noFill/>
          <a:ln w="9525">
            <a:noFill/>
            <a:miter lim="800000"/>
            <a:headEnd/>
            <a:tailEnd/>
          </a:ln>
        </p:spPr>
        <p:txBody>
          <a:bodyPr>
            <a:spAutoFit/>
          </a:bodyPr>
          <a:lstStyle/>
          <a:p>
            <a:pPr>
              <a:lnSpc>
                <a:spcPct val="90000"/>
              </a:lnSpc>
              <a:spcBef>
                <a:spcPct val="50000"/>
              </a:spcBef>
              <a:buFontTx/>
              <a:buChar char="•"/>
            </a:pPr>
            <a:r>
              <a:rPr kumimoji="1" lang="en-US" altLang="zh-CN" b="0">
                <a:latin typeface="Times New Roman" pitchFamily="18" charset="0"/>
              </a:rPr>
              <a:t>       </a:t>
            </a:r>
            <a:r>
              <a:rPr kumimoji="1" lang="zh-CN" altLang="en-US" sz="3200">
                <a:solidFill>
                  <a:srgbClr val="002060"/>
                </a:solidFill>
                <a:latin typeface="Times New Roman" pitchFamily="18" charset="0"/>
              </a:rPr>
              <a:t>金属元素在自然界中分布很广，极少数不活泼的金属（如</a:t>
            </a:r>
            <a:r>
              <a:rPr kumimoji="1" lang="zh-CN" altLang="en-US" sz="3200">
                <a:solidFill>
                  <a:srgbClr val="0000FF"/>
                </a:solidFill>
                <a:latin typeface="Times New Roman" pitchFamily="18" charset="0"/>
              </a:rPr>
              <a:t>金、银</a:t>
            </a:r>
            <a:r>
              <a:rPr kumimoji="1" lang="zh-CN" altLang="en-US" sz="3200">
                <a:solidFill>
                  <a:srgbClr val="002060"/>
                </a:solidFill>
                <a:latin typeface="Times New Roman" pitchFamily="18" charset="0"/>
              </a:rPr>
              <a:t>等）有</a:t>
            </a:r>
            <a:r>
              <a:rPr kumimoji="1" lang="zh-CN" altLang="en-US" sz="3200">
                <a:solidFill>
                  <a:srgbClr val="FF0000"/>
                </a:solidFill>
                <a:latin typeface="Times New Roman" pitchFamily="18" charset="0"/>
              </a:rPr>
              <a:t>单质</a:t>
            </a:r>
            <a:r>
              <a:rPr kumimoji="1" lang="zh-CN" altLang="en-US" sz="3200">
                <a:solidFill>
                  <a:srgbClr val="002060"/>
                </a:solidFill>
                <a:latin typeface="Times New Roman" pitchFamily="18" charset="0"/>
              </a:rPr>
              <a:t>形式存在；</a:t>
            </a:r>
          </a:p>
        </p:txBody>
      </p:sp>
      <p:pic>
        <p:nvPicPr>
          <p:cNvPr id="16390" name="Picture 6" descr="图8-16 自然界以单质形式存在的金"/>
          <p:cNvPicPr>
            <a:picLocks noChangeAspect="1" noChangeArrowheads="1"/>
          </p:cNvPicPr>
          <p:nvPr/>
        </p:nvPicPr>
        <p:blipFill>
          <a:blip r:embed="rId3"/>
          <a:srcRect/>
          <a:stretch>
            <a:fillRect/>
          </a:stretch>
        </p:blipFill>
        <p:spPr bwMode="auto">
          <a:xfrm>
            <a:off x="1068388" y="2697163"/>
            <a:ext cx="4176712" cy="3529012"/>
          </a:xfrm>
          <a:prstGeom prst="rect">
            <a:avLst/>
          </a:prstGeom>
          <a:noFill/>
          <a:ln w="9525">
            <a:noFill/>
            <a:miter lim="800000"/>
            <a:headEnd/>
            <a:tailEnd/>
          </a:ln>
        </p:spPr>
      </p:pic>
      <p:pic>
        <p:nvPicPr>
          <p:cNvPr id="16391" name="Picture 7" descr="图8-17 自然界以单质形式存在的银"/>
          <p:cNvPicPr>
            <a:picLocks noChangeAspect="1" noChangeArrowheads="1"/>
          </p:cNvPicPr>
          <p:nvPr/>
        </p:nvPicPr>
        <p:blipFill>
          <a:blip r:embed="rId4"/>
          <a:srcRect/>
          <a:stretch>
            <a:fillRect/>
          </a:stretch>
        </p:blipFill>
        <p:spPr bwMode="auto">
          <a:xfrm>
            <a:off x="6084888" y="2636838"/>
            <a:ext cx="2178050" cy="352901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Effect transition="in" filter="box(out)">
                                      <p:cBhvr>
                                        <p:cTn id="7" dur="500"/>
                                        <p:tgtEl>
                                          <p:spTgt spid="2560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6390"/>
                                        </p:tgtEl>
                                        <p:attrNameLst>
                                          <p:attrName>style.visibility</p:attrName>
                                        </p:attrNameLst>
                                      </p:cBhvr>
                                      <p:to>
                                        <p:strVal val="visible"/>
                                      </p:to>
                                    </p:set>
                                    <p:anim calcmode="lin" valueType="num">
                                      <p:cBhvr additive="base">
                                        <p:cTn id="12" dur="500" fill="hold"/>
                                        <p:tgtEl>
                                          <p:spTgt spid="16390"/>
                                        </p:tgtEl>
                                        <p:attrNameLst>
                                          <p:attrName>ppt_x</p:attrName>
                                        </p:attrNameLst>
                                      </p:cBhvr>
                                      <p:tavLst>
                                        <p:tav tm="0">
                                          <p:val>
                                            <p:strVal val="#ppt_x"/>
                                          </p:val>
                                        </p:tav>
                                        <p:tav tm="100000">
                                          <p:val>
                                            <p:strVal val="#ppt_x"/>
                                          </p:val>
                                        </p:tav>
                                      </p:tavLst>
                                    </p:anim>
                                    <p:anim calcmode="lin" valueType="num">
                                      <p:cBhvr additive="base">
                                        <p:cTn id="13"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6391"/>
                                        </p:tgtEl>
                                        <p:attrNameLst>
                                          <p:attrName>style.visibility</p:attrName>
                                        </p:attrNameLst>
                                      </p:cBhvr>
                                      <p:to>
                                        <p:strVal val="visible"/>
                                      </p:to>
                                    </p:set>
                                    <p:anim calcmode="lin" valueType="num">
                                      <p:cBhvr additive="base">
                                        <p:cTn id="18" dur="500" fill="hold"/>
                                        <p:tgtEl>
                                          <p:spTgt spid="16391"/>
                                        </p:tgtEl>
                                        <p:attrNameLst>
                                          <p:attrName>ppt_x</p:attrName>
                                        </p:attrNameLst>
                                      </p:cBhvr>
                                      <p:tavLst>
                                        <p:tav tm="0">
                                          <p:val>
                                            <p:strVal val="#ppt_x"/>
                                          </p:val>
                                        </p:tav>
                                        <p:tav tm="100000">
                                          <p:val>
                                            <p:strVal val="#ppt_x"/>
                                          </p:val>
                                        </p:tav>
                                      </p:tavLst>
                                    </p:anim>
                                    <p:anim calcmode="lin" valueType="num">
                                      <p:cBhvr additive="base">
                                        <p:cTn id="19" dur="500" fill="hold"/>
                                        <p:tgtEl>
                                          <p:spTgt spid="163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7" name="Text Box 7"/>
          <p:cNvSpPr txBox="1">
            <a:spLocks noChangeArrowheads="1"/>
          </p:cNvSpPr>
          <p:nvPr/>
        </p:nvSpPr>
        <p:spPr bwMode="auto">
          <a:xfrm>
            <a:off x="4716463" y="4652963"/>
            <a:ext cx="4049712" cy="366712"/>
          </a:xfrm>
          <a:prstGeom prst="rect">
            <a:avLst/>
          </a:prstGeom>
          <a:noFill/>
          <a:ln w="9525">
            <a:noFill/>
            <a:miter lim="800000"/>
            <a:headEnd/>
            <a:tailEnd/>
          </a:ln>
        </p:spPr>
        <p:txBody>
          <a:bodyPr>
            <a:spAutoFit/>
          </a:bodyPr>
          <a:lstStyle/>
          <a:p>
            <a:pPr>
              <a:lnSpc>
                <a:spcPct val="90000"/>
              </a:lnSpc>
              <a:spcBef>
                <a:spcPct val="50000"/>
              </a:spcBef>
              <a:buFontTx/>
              <a:buChar char="•"/>
            </a:pPr>
            <a:r>
              <a:rPr kumimoji="1" lang="zh-CN" altLang="en-US" sz="2000">
                <a:solidFill>
                  <a:srgbClr val="0033CC"/>
                </a:solidFill>
                <a:latin typeface="Times New Roman" pitchFamily="18" charset="0"/>
              </a:rPr>
              <a:t>图</a:t>
            </a:r>
            <a:r>
              <a:rPr kumimoji="1" lang="en-US" altLang="zh-CN" sz="2000">
                <a:solidFill>
                  <a:srgbClr val="0033CC"/>
                </a:solidFill>
                <a:latin typeface="Times New Roman" pitchFamily="18" charset="0"/>
              </a:rPr>
              <a:t>5—2 </a:t>
            </a:r>
            <a:r>
              <a:rPr kumimoji="1" lang="zh-CN" altLang="en-US" sz="2000">
                <a:solidFill>
                  <a:srgbClr val="0033CC"/>
                </a:solidFill>
                <a:latin typeface="Times New Roman" pitchFamily="18" charset="0"/>
              </a:rPr>
              <a:t>地壳中金属的百分含量</a:t>
            </a:r>
          </a:p>
        </p:txBody>
      </p:sp>
      <p:sp>
        <p:nvSpPr>
          <p:cNvPr id="15374" name="Text Box 14"/>
          <p:cNvSpPr txBox="1">
            <a:spLocks noChangeArrowheads="1"/>
          </p:cNvSpPr>
          <p:nvPr/>
        </p:nvSpPr>
        <p:spPr bwMode="auto">
          <a:xfrm>
            <a:off x="179388" y="3500438"/>
            <a:ext cx="4284662" cy="1573212"/>
          </a:xfrm>
          <a:prstGeom prst="rect">
            <a:avLst/>
          </a:prstGeom>
          <a:noFill/>
          <a:ln w="9525">
            <a:noFill/>
            <a:miter lim="800000"/>
            <a:headEnd/>
            <a:tailEnd/>
          </a:ln>
        </p:spPr>
        <p:txBody>
          <a:bodyPr>
            <a:spAutoFit/>
          </a:bodyPr>
          <a:lstStyle/>
          <a:p>
            <a:pPr>
              <a:lnSpc>
                <a:spcPct val="90000"/>
              </a:lnSpc>
              <a:spcBef>
                <a:spcPct val="50000"/>
              </a:spcBef>
              <a:buFontTx/>
              <a:buChar char="•"/>
            </a:pPr>
            <a:r>
              <a:rPr kumimoji="1" lang="en-US" altLang="zh-CN" sz="3600">
                <a:solidFill>
                  <a:srgbClr val="002060"/>
                </a:solidFill>
                <a:latin typeface="Times New Roman" pitchFamily="18" charset="0"/>
              </a:rPr>
              <a:t>    </a:t>
            </a:r>
            <a:r>
              <a:rPr kumimoji="1" lang="zh-CN" altLang="en-US" sz="3600">
                <a:solidFill>
                  <a:srgbClr val="002060"/>
                </a:solidFill>
                <a:latin typeface="Times New Roman" pitchFamily="18" charset="0"/>
              </a:rPr>
              <a:t>含有矿物的岩石称为矿石。铁矿石等都是常见的矿石</a:t>
            </a:r>
            <a:endParaRPr kumimoji="1" lang="zh-CN" altLang="en-US" sz="3600" b="0">
              <a:solidFill>
                <a:srgbClr val="002060"/>
              </a:solidFill>
              <a:latin typeface="Times New Roman" pitchFamily="18" charset="0"/>
            </a:endParaRPr>
          </a:p>
        </p:txBody>
      </p:sp>
      <p:sp>
        <p:nvSpPr>
          <p:cNvPr id="15375" name="Text Box 15"/>
          <p:cNvSpPr txBox="1">
            <a:spLocks noChangeArrowheads="1"/>
          </p:cNvSpPr>
          <p:nvPr/>
        </p:nvSpPr>
        <p:spPr bwMode="auto">
          <a:xfrm>
            <a:off x="250825" y="836613"/>
            <a:ext cx="4176713" cy="2586037"/>
          </a:xfrm>
          <a:prstGeom prst="rect">
            <a:avLst/>
          </a:prstGeom>
          <a:noFill/>
          <a:ln w="9525">
            <a:noFill/>
            <a:miter lim="800000"/>
            <a:headEnd/>
            <a:tailEnd/>
          </a:ln>
        </p:spPr>
        <p:txBody>
          <a:bodyPr>
            <a:spAutoFit/>
          </a:bodyPr>
          <a:lstStyle/>
          <a:p>
            <a:pPr>
              <a:lnSpc>
                <a:spcPct val="90000"/>
              </a:lnSpc>
              <a:spcBef>
                <a:spcPct val="50000"/>
              </a:spcBef>
              <a:buFontTx/>
              <a:buChar char="•"/>
            </a:pPr>
            <a:r>
              <a:rPr kumimoji="1" lang="en-US" altLang="zh-CN" sz="2800">
                <a:solidFill>
                  <a:schemeClr val="accent2"/>
                </a:solidFill>
                <a:latin typeface="Times New Roman" pitchFamily="18" charset="0"/>
              </a:rPr>
              <a:t>    </a:t>
            </a:r>
            <a:r>
              <a:rPr kumimoji="1" lang="zh-CN" altLang="en-US" sz="3600">
                <a:solidFill>
                  <a:srgbClr val="002060"/>
                </a:solidFill>
                <a:latin typeface="Times New Roman" pitchFamily="18" charset="0"/>
              </a:rPr>
              <a:t>其余大多数以</a:t>
            </a:r>
            <a:r>
              <a:rPr kumimoji="1" lang="zh-CN" altLang="en-US" sz="3600">
                <a:solidFill>
                  <a:srgbClr val="FF0000"/>
                </a:solidFill>
                <a:latin typeface="Times New Roman" pitchFamily="18" charset="0"/>
              </a:rPr>
              <a:t>化合物</a:t>
            </a:r>
            <a:r>
              <a:rPr kumimoji="1" lang="zh-CN" altLang="en-US" sz="3600">
                <a:solidFill>
                  <a:srgbClr val="002060"/>
                </a:solidFill>
                <a:latin typeface="Times New Roman" pitchFamily="18" charset="0"/>
              </a:rPr>
              <a:t>的形式存在。金属化合物在自然界中以矿物的形式存在。</a:t>
            </a:r>
            <a:endParaRPr kumimoji="1" lang="zh-CN" altLang="en-US" sz="3600" b="0">
              <a:solidFill>
                <a:srgbClr val="002060"/>
              </a:solidFill>
              <a:latin typeface="Times New Roman" pitchFamily="18" charset="0"/>
            </a:endParaRPr>
          </a:p>
        </p:txBody>
      </p:sp>
      <p:pic>
        <p:nvPicPr>
          <p:cNvPr id="17412" name="Picture 17" descr="烟花"/>
          <p:cNvPicPr>
            <a:picLocks noChangeAspect="1" noChangeArrowheads="1" noCrop="1"/>
          </p:cNvPicPr>
          <p:nvPr/>
        </p:nvPicPr>
        <p:blipFill>
          <a:blip r:embed="rId3"/>
          <a:srcRect/>
          <a:stretch>
            <a:fillRect/>
          </a:stretch>
        </p:blipFill>
        <p:spPr bwMode="auto">
          <a:xfrm>
            <a:off x="0" y="5486400"/>
            <a:ext cx="1143000" cy="1371600"/>
          </a:xfrm>
          <a:prstGeom prst="rect">
            <a:avLst/>
          </a:prstGeom>
          <a:noFill/>
          <a:ln w="9525">
            <a:noFill/>
            <a:miter lim="800000"/>
            <a:headEnd/>
            <a:tailEnd/>
          </a:ln>
        </p:spPr>
      </p:pic>
      <p:graphicFrame>
        <p:nvGraphicFramePr>
          <p:cNvPr id="17413" name="Group 56"/>
          <p:cNvGraphicFramePr>
            <a:graphicFrameLocks noGrp="1"/>
          </p:cNvGraphicFramePr>
          <p:nvPr/>
        </p:nvGraphicFramePr>
        <p:xfrm>
          <a:off x="4716463" y="1052513"/>
          <a:ext cx="4176712" cy="3478212"/>
        </p:xfrm>
        <a:graphic>
          <a:graphicData uri="http://schemas.openxmlformats.org/drawingml/2006/table">
            <a:tbl>
              <a:tblPr/>
              <a:tblGrid>
                <a:gridCol w="1044575"/>
                <a:gridCol w="1044575"/>
                <a:gridCol w="1042987"/>
                <a:gridCol w="1044575"/>
              </a:tblGrid>
              <a:tr h="703263">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Arial" charset="0"/>
                          <a:ea typeface="宋体" charset="-122"/>
                        </a:rPr>
                        <a:t>元素名称</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Arial" charset="0"/>
                          <a:ea typeface="宋体" charset="-122"/>
                        </a:rPr>
                        <a:t>质量分数</a:t>
                      </a:r>
                      <a:r>
                        <a:rPr kumimoji="0" lang="en-US" altLang="zh-CN" sz="2000" b="1" i="0" u="none" strike="noStrike" cap="none" normalizeH="0" baseline="0" smtClean="0">
                          <a:ln>
                            <a:noFill/>
                          </a:ln>
                          <a:solidFill>
                            <a:schemeClr val="tx1"/>
                          </a:solidFill>
                          <a:effectLst/>
                          <a:latin typeface="Arial" charset="0"/>
                          <a:ea typeface="宋体" charset="-122"/>
                        </a:rPr>
                        <a:t>/</a:t>
                      </a:r>
                      <a:r>
                        <a:rPr kumimoji="0" lang="zh-CN" altLang="en-US" sz="2000" b="1" i="0" u="none" strike="noStrike" cap="none" normalizeH="0" baseline="0" smtClean="0">
                          <a:ln>
                            <a:noFill/>
                          </a:ln>
                          <a:solidFill>
                            <a:schemeClr val="tx1"/>
                          </a:solidFill>
                          <a:effectLst/>
                          <a:latin typeface="Arial" charset="0"/>
                          <a:ea typeface="宋体" charset="-122"/>
                        </a:rPr>
                        <a:t>％</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Arial" charset="0"/>
                          <a:ea typeface="宋体" charset="-122"/>
                        </a:rPr>
                        <a:t>元素名称</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Arial" charset="0"/>
                          <a:ea typeface="宋体" charset="-122"/>
                        </a:rPr>
                        <a:t>质量分数</a:t>
                      </a:r>
                      <a:r>
                        <a:rPr kumimoji="0" lang="en-US" altLang="zh-CN" sz="2000" b="1" i="0" u="none" strike="noStrike" cap="none" normalizeH="0" baseline="0" smtClean="0">
                          <a:ln>
                            <a:noFill/>
                          </a:ln>
                          <a:solidFill>
                            <a:schemeClr val="tx1"/>
                          </a:solidFill>
                          <a:effectLst/>
                          <a:latin typeface="Arial" charset="0"/>
                          <a:ea typeface="宋体" charset="-122"/>
                        </a:rPr>
                        <a:t>/</a:t>
                      </a:r>
                      <a:r>
                        <a:rPr kumimoji="0" lang="zh-CN" altLang="en-US" sz="2000" b="1" i="0" u="none" strike="noStrike" cap="none" normalizeH="0" baseline="0" smtClean="0">
                          <a:ln>
                            <a:noFill/>
                          </a:ln>
                          <a:solidFill>
                            <a:schemeClr val="tx1"/>
                          </a:solidFill>
                          <a:effectLst/>
                          <a:latin typeface="Arial" charset="0"/>
                          <a:ea typeface="宋体" charset="-122"/>
                        </a:rPr>
                        <a:t>％</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4025">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Arial" charset="0"/>
                          <a:ea typeface="宋体" charset="-122"/>
                        </a:rPr>
                        <a:t>铝</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000" b="1" i="0" u="none" strike="noStrike" cap="none" normalizeH="0" baseline="0" smtClean="0">
                          <a:ln>
                            <a:noFill/>
                          </a:ln>
                          <a:solidFill>
                            <a:schemeClr val="tx1"/>
                          </a:solidFill>
                          <a:effectLst/>
                          <a:latin typeface="Arial" charset="0"/>
                          <a:ea typeface="宋体" charset="-122"/>
                        </a:rPr>
                        <a:t>7.73</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Arial" charset="0"/>
                          <a:ea typeface="宋体" charset="-122"/>
                        </a:rPr>
                        <a:t>镁</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000" b="1" i="0" u="none" strike="noStrike" cap="none" normalizeH="0" baseline="0" smtClean="0">
                          <a:ln>
                            <a:noFill/>
                          </a:ln>
                          <a:solidFill>
                            <a:schemeClr val="tx1"/>
                          </a:solidFill>
                          <a:effectLst/>
                          <a:latin typeface="Arial" charset="0"/>
                          <a:ea typeface="宋体" charset="-122"/>
                        </a:rPr>
                        <a:t>2.00</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Arial" charset="0"/>
                          <a:ea typeface="宋体" charset="-122"/>
                        </a:rPr>
                        <a:t>铁</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000" b="1" i="0" u="none" strike="noStrike" cap="none" normalizeH="0" baseline="0" smtClean="0">
                          <a:ln>
                            <a:noFill/>
                          </a:ln>
                          <a:solidFill>
                            <a:schemeClr val="tx1"/>
                          </a:solidFill>
                          <a:effectLst/>
                          <a:latin typeface="Arial" charset="0"/>
                          <a:ea typeface="宋体" charset="-122"/>
                        </a:rPr>
                        <a:t>4.75</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Arial" charset="0"/>
                          <a:ea typeface="宋体" charset="-122"/>
                        </a:rPr>
                        <a:t>锌</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000" b="1" i="0" u="none" strike="noStrike" cap="none" normalizeH="0" baseline="0" smtClean="0">
                          <a:ln>
                            <a:noFill/>
                          </a:ln>
                          <a:solidFill>
                            <a:schemeClr val="tx1"/>
                          </a:solidFill>
                          <a:effectLst/>
                          <a:latin typeface="Arial" charset="0"/>
                          <a:ea typeface="宋体" charset="-122"/>
                        </a:rPr>
                        <a:t>0.008</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Arial" charset="0"/>
                          <a:ea typeface="宋体" charset="-122"/>
                        </a:rPr>
                        <a:t>钙</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000" b="1" i="0" u="none" strike="noStrike" cap="none" normalizeH="0" baseline="0" smtClean="0">
                          <a:ln>
                            <a:noFill/>
                          </a:ln>
                          <a:solidFill>
                            <a:schemeClr val="tx1"/>
                          </a:solidFill>
                          <a:effectLst/>
                          <a:latin typeface="Arial" charset="0"/>
                          <a:ea typeface="宋体" charset="-122"/>
                        </a:rPr>
                        <a:t>3.45</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Arial" charset="0"/>
                          <a:ea typeface="宋体" charset="-122"/>
                        </a:rPr>
                        <a:t>铜</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000" b="1" i="0" u="none" strike="noStrike" cap="none" normalizeH="0" baseline="0" smtClean="0">
                          <a:ln>
                            <a:noFill/>
                          </a:ln>
                          <a:solidFill>
                            <a:schemeClr val="tx1"/>
                          </a:solidFill>
                          <a:effectLst/>
                          <a:latin typeface="Arial" charset="0"/>
                          <a:ea typeface="宋体" charset="-122"/>
                        </a:rPr>
                        <a:t>0.007</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03263">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Arial" charset="0"/>
                          <a:ea typeface="宋体" charset="-122"/>
                        </a:rPr>
                        <a:t>钠</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000" b="1" i="0" u="none" strike="noStrike" cap="none" normalizeH="0" baseline="0" smtClean="0">
                          <a:ln>
                            <a:noFill/>
                          </a:ln>
                          <a:solidFill>
                            <a:schemeClr val="tx1"/>
                          </a:solidFill>
                          <a:effectLst/>
                          <a:latin typeface="Arial" charset="0"/>
                          <a:ea typeface="宋体" charset="-122"/>
                        </a:rPr>
                        <a:t>2.74</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Arial" charset="0"/>
                          <a:ea typeface="宋体" charset="-122"/>
                        </a:rPr>
                        <a:t>银</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000" b="1" i="0" u="none" strike="noStrike" cap="none" normalizeH="0" baseline="0" smtClean="0">
                          <a:ln>
                            <a:noFill/>
                          </a:ln>
                          <a:solidFill>
                            <a:schemeClr val="tx1"/>
                          </a:solidFill>
                          <a:effectLst/>
                          <a:latin typeface="Arial" charset="0"/>
                          <a:ea typeface="宋体" charset="-122"/>
                        </a:rPr>
                        <a:t>0.00001</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03263">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Arial" charset="0"/>
                          <a:ea typeface="宋体" charset="-122"/>
                        </a:rPr>
                        <a:t>钾</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000" b="1" i="0" u="none" strike="noStrike" cap="none" normalizeH="0" baseline="0" smtClean="0">
                          <a:ln>
                            <a:noFill/>
                          </a:ln>
                          <a:solidFill>
                            <a:schemeClr val="tx1"/>
                          </a:solidFill>
                          <a:effectLst/>
                          <a:latin typeface="Arial" charset="0"/>
                          <a:ea typeface="宋体" charset="-122"/>
                        </a:rPr>
                        <a:t>2.47</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Arial" charset="0"/>
                          <a:ea typeface="宋体" charset="-122"/>
                        </a:rPr>
                        <a:t>金</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000" b="1" i="0" u="none" strike="noStrike" cap="none" normalizeH="0" baseline="0" smtClean="0">
                          <a:ln>
                            <a:noFill/>
                          </a:ln>
                          <a:solidFill>
                            <a:schemeClr val="tx1"/>
                          </a:solidFill>
                          <a:effectLst/>
                          <a:latin typeface="Arial" charset="0"/>
                          <a:ea typeface="宋体" charset="-122"/>
                        </a:rPr>
                        <a:t>0.0000005</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7450" name="矩形 6"/>
          <p:cNvSpPr>
            <a:spLocks noChangeArrowheads="1"/>
          </p:cNvSpPr>
          <p:nvPr/>
        </p:nvSpPr>
        <p:spPr bwMode="auto">
          <a:xfrm>
            <a:off x="0" y="5157788"/>
            <a:ext cx="8893175" cy="530225"/>
          </a:xfrm>
          <a:prstGeom prst="rect">
            <a:avLst/>
          </a:prstGeom>
          <a:solidFill>
            <a:srgbClr val="FFFF00"/>
          </a:solidFill>
          <a:ln w="9525">
            <a:noFill/>
            <a:miter lim="800000"/>
            <a:headEnd/>
            <a:tailEnd/>
          </a:ln>
        </p:spPr>
        <p:txBody>
          <a:bodyPr>
            <a:spAutoFit/>
          </a:bodyPr>
          <a:lstStyle/>
          <a:p>
            <a:pPr>
              <a:lnSpc>
                <a:spcPct val="90000"/>
              </a:lnSpc>
              <a:spcBef>
                <a:spcPct val="20000"/>
              </a:spcBef>
              <a:buFontTx/>
              <a:buChar char="•"/>
            </a:pPr>
            <a:r>
              <a:rPr kumimoji="1" lang="zh-CN" altLang="en-US" sz="3200">
                <a:solidFill>
                  <a:srgbClr val="191919"/>
                </a:solidFill>
                <a:latin typeface="Arial Narrow" pitchFamily="34" charset="0"/>
              </a:rPr>
              <a:t>回顾地壳含量最中前四种元素</a:t>
            </a:r>
            <a:r>
              <a:rPr kumimoji="1" lang="en-US" altLang="zh-CN" sz="3200">
                <a:solidFill>
                  <a:srgbClr val="191919"/>
                </a:solidFill>
                <a:latin typeface="Arial Narrow" pitchFamily="34" charset="0"/>
              </a:rPr>
              <a:t>:                            </a:t>
            </a:r>
            <a:endParaRPr kumimoji="1" lang="zh-CN" altLang="en-US" sz="3200" b="0">
              <a:solidFill>
                <a:srgbClr val="FF0000"/>
              </a:solidFill>
              <a:latin typeface="Arial Narrow" pitchFamily="34" charset="0"/>
            </a:endParaRPr>
          </a:p>
        </p:txBody>
      </p:sp>
      <p:sp>
        <p:nvSpPr>
          <p:cNvPr id="8" name="矩形 7"/>
          <p:cNvSpPr>
            <a:spLocks noChangeArrowheads="1"/>
          </p:cNvSpPr>
          <p:nvPr/>
        </p:nvSpPr>
        <p:spPr bwMode="auto">
          <a:xfrm>
            <a:off x="5724525" y="5157788"/>
            <a:ext cx="3151188" cy="585787"/>
          </a:xfrm>
          <a:prstGeom prst="rect">
            <a:avLst/>
          </a:prstGeom>
          <a:noFill/>
          <a:ln w="9525">
            <a:noFill/>
            <a:miter lim="800000"/>
            <a:headEnd/>
            <a:tailEnd/>
          </a:ln>
        </p:spPr>
        <p:txBody>
          <a:bodyPr wrap="none">
            <a:spAutoFit/>
          </a:bodyPr>
          <a:lstStyle/>
          <a:p>
            <a:pPr>
              <a:lnSpc>
                <a:spcPct val="90000"/>
              </a:lnSpc>
              <a:spcBef>
                <a:spcPct val="20000"/>
              </a:spcBef>
              <a:buFontTx/>
              <a:buChar char="•"/>
            </a:pPr>
            <a:r>
              <a:rPr kumimoji="1" lang="en-US" altLang="zh-CN" sz="3600">
                <a:solidFill>
                  <a:srgbClr val="FF0000"/>
                </a:solidFill>
                <a:latin typeface="Arial Narrow" pitchFamily="34" charset="0"/>
              </a:rPr>
              <a:t>O</a:t>
            </a:r>
            <a:r>
              <a:rPr kumimoji="1" lang="zh-CN" altLang="en-US" sz="3600">
                <a:solidFill>
                  <a:srgbClr val="FF0000"/>
                </a:solidFill>
                <a:latin typeface="Arial Narrow" pitchFamily="34" charset="0"/>
              </a:rPr>
              <a:t>、</a:t>
            </a:r>
            <a:r>
              <a:rPr kumimoji="1" lang="en-US" altLang="zh-CN" sz="3600">
                <a:solidFill>
                  <a:srgbClr val="FF0000"/>
                </a:solidFill>
                <a:latin typeface="Arial Narrow" pitchFamily="34" charset="0"/>
              </a:rPr>
              <a:t>Si、Al、Fe</a:t>
            </a:r>
            <a:endParaRPr kumimoji="1" lang="zh-CN" altLang="en-US" sz="3600" b="0">
              <a:latin typeface="Arial Narrow"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5375">
                                            <p:txEl>
                                              <p:pRg st="0" end="0"/>
                                            </p:txEl>
                                          </p:spTgt>
                                        </p:tgtEl>
                                        <p:attrNameLst>
                                          <p:attrName>style.visibility</p:attrName>
                                        </p:attrNameLst>
                                      </p:cBhvr>
                                      <p:to>
                                        <p:strVal val="visible"/>
                                      </p:to>
                                    </p:set>
                                    <p:animEffect transition="in" filter="box(out)">
                                      <p:cBhvr>
                                        <p:cTn id="7" dur="500"/>
                                        <p:tgtEl>
                                          <p:spTgt spid="1537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7413"/>
                                        </p:tgtEl>
                                        <p:attrNameLst>
                                          <p:attrName>style.visibility</p:attrName>
                                        </p:attrNameLst>
                                      </p:cBhvr>
                                      <p:to>
                                        <p:strVal val="visible"/>
                                      </p:to>
                                    </p:set>
                                    <p:anim calcmode="lin" valueType="num">
                                      <p:cBhvr additive="base">
                                        <p:cTn id="12" dur="500" fill="hold"/>
                                        <p:tgtEl>
                                          <p:spTgt spid="17413"/>
                                        </p:tgtEl>
                                        <p:attrNameLst>
                                          <p:attrName>ppt_x</p:attrName>
                                        </p:attrNameLst>
                                      </p:cBhvr>
                                      <p:tavLst>
                                        <p:tav tm="0">
                                          <p:val>
                                            <p:strVal val="#ppt_x"/>
                                          </p:val>
                                        </p:tav>
                                        <p:tav tm="100000">
                                          <p:val>
                                            <p:strVal val="#ppt_x"/>
                                          </p:val>
                                        </p:tav>
                                      </p:tavLst>
                                    </p:anim>
                                    <p:anim calcmode="lin" valueType="num">
                                      <p:cBhvr additive="base">
                                        <p:cTn id="13" dur="500" fill="hold"/>
                                        <p:tgtEl>
                                          <p:spTgt spid="174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32" fill="hold" grpId="0" nodeType="clickEffect">
                                  <p:stCondLst>
                                    <p:cond delay="0"/>
                                  </p:stCondLst>
                                  <p:childTnLst>
                                    <p:set>
                                      <p:cBhvr>
                                        <p:cTn id="17" dur="1" fill="hold">
                                          <p:stCondLst>
                                            <p:cond delay="0"/>
                                          </p:stCondLst>
                                        </p:cTn>
                                        <p:tgtEl>
                                          <p:spTgt spid="15367">
                                            <p:txEl>
                                              <p:pRg st="0" end="0"/>
                                            </p:txEl>
                                          </p:spTgt>
                                        </p:tgtEl>
                                        <p:attrNameLst>
                                          <p:attrName>style.visibility</p:attrName>
                                        </p:attrNameLst>
                                      </p:cBhvr>
                                      <p:to>
                                        <p:strVal val="visible"/>
                                      </p:to>
                                    </p:set>
                                    <p:animEffect transition="in" filter="box(out)">
                                      <p:cBhvr>
                                        <p:cTn id="18" dur="500"/>
                                        <p:tgtEl>
                                          <p:spTgt spid="15367">
                                            <p:txEl>
                                              <p:pRg st="0" end="0"/>
                                            </p:txEl>
                                          </p:spTgt>
                                        </p:tgtEl>
                                      </p:cBhvr>
                                    </p:animEffect>
                                  </p:childTnLst>
                                  <p:subTnLst>
                                    <p:audio>
                                      <p:cMediaNode>
                                        <p:cTn display="0" masterRel="sameClick">
                                          <p:stCondLst>
                                            <p:cond evt="begin" delay="0">
                                              <p:tn val="16"/>
                                            </p:cond>
                                          </p:stCondLst>
                                          <p:endCondLst>
                                            <p:cond evt="onStopAudio" delay="0">
                                              <p:tgtEl>
                                                <p:sldTgt/>
                                              </p:tgtEl>
                                            </p:cond>
                                          </p:endCondLst>
                                        </p:cTn>
                                        <p:tgtEl>
                                          <p:sndTgt r:embed="rId2" name="camera.wav"/>
                                        </p:tgtEl>
                                      </p:cMediaNode>
                                    </p:audio>
                                  </p:subTnLst>
                                </p:cTn>
                              </p:par>
                            </p:childTnLst>
                          </p:cTn>
                        </p:par>
                      </p:childTnLst>
                    </p:cTn>
                  </p:par>
                  <p:par>
                    <p:cTn id="19" fill="hold">
                      <p:stCondLst>
                        <p:cond delay="indefinite"/>
                      </p:stCondLst>
                      <p:childTnLst>
                        <p:par>
                          <p:cTn id="20" fill="hold">
                            <p:stCondLst>
                              <p:cond delay="0"/>
                            </p:stCondLst>
                            <p:childTnLst>
                              <p:par>
                                <p:cTn id="21" presetID="4" presetClass="entr" presetSubtype="32" fill="hold" grpId="0" nodeType="clickEffect">
                                  <p:stCondLst>
                                    <p:cond delay="0"/>
                                  </p:stCondLst>
                                  <p:childTnLst>
                                    <p:set>
                                      <p:cBhvr>
                                        <p:cTn id="22" dur="1" fill="hold">
                                          <p:stCondLst>
                                            <p:cond delay="0"/>
                                          </p:stCondLst>
                                        </p:cTn>
                                        <p:tgtEl>
                                          <p:spTgt spid="15374">
                                            <p:txEl>
                                              <p:pRg st="0" end="0"/>
                                            </p:txEl>
                                          </p:spTgt>
                                        </p:tgtEl>
                                        <p:attrNameLst>
                                          <p:attrName>style.visibility</p:attrName>
                                        </p:attrNameLst>
                                      </p:cBhvr>
                                      <p:to>
                                        <p:strVal val="visible"/>
                                      </p:to>
                                    </p:set>
                                    <p:animEffect transition="in" filter="box(out)">
                                      <p:cBhvr>
                                        <p:cTn id="23" dur="500"/>
                                        <p:tgtEl>
                                          <p:spTgt spid="15374">
                                            <p:txEl>
                                              <p:pRg st="0" end="0"/>
                                            </p:txEl>
                                          </p:spTgt>
                                        </p:tgtEl>
                                      </p:cBhvr>
                                    </p:animEffect>
                                  </p:childTnLst>
                                  <p:subTnLst>
                                    <p:audio>
                                      <p:cMediaNode>
                                        <p:cTn display="0" masterRel="sameClick">
                                          <p:stCondLst>
                                            <p:cond evt="begin" delay="0">
                                              <p:tn val="21"/>
                                            </p:cond>
                                          </p:stCondLst>
                                          <p:endCondLst>
                                            <p:cond evt="onStopAudio" delay="0">
                                              <p:tgtEl>
                                                <p:sldTgt/>
                                              </p:tgtEl>
                                            </p:cond>
                                          </p:endCondLst>
                                        </p:cTn>
                                        <p:tgtEl>
                                          <p:sndTgt r:embed="rId2" name="camera.wav"/>
                                        </p:tgtEl>
                                      </p:cMediaNode>
                                    </p:audio>
                                  </p:sub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17450"/>
                                        </p:tgtEl>
                                        <p:attrNameLst>
                                          <p:attrName>style.visibility</p:attrName>
                                        </p:attrNameLst>
                                      </p:cBhvr>
                                      <p:to>
                                        <p:strVal val="visible"/>
                                      </p:to>
                                    </p:set>
                                    <p:animEffect transition="in" filter="circle(in)">
                                      <p:cBhvr>
                                        <p:cTn id="28" dur="500"/>
                                        <p:tgtEl>
                                          <p:spTgt spid="1745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7" grpId="0" build="p" autoUpdateAnimBg="0"/>
      <p:bldP spid="15374" grpId="0" build="p" autoUpdateAnimBg="0"/>
      <p:bldP spid="15375" grpId="0" build="p" autoUpdateAnimBg="0"/>
      <p:bldP spid="17450"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3" name="Picture 4" descr="图8-18 常见的矿石—铝土矿"/>
          <p:cNvPicPr>
            <a:picLocks noChangeAspect="1" noChangeArrowheads="1"/>
          </p:cNvPicPr>
          <p:nvPr/>
        </p:nvPicPr>
        <p:blipFill>
          <a:blip r:embed="rId2"/>
          <a:srcRect/>
          <a:stretch>
            <a:fillRect/>
          </a:stretch>
        </p:blipFill>
        <p:spPr bwMode="auto">
          <a:xfrm>
            <a:off x="323850" y="3644900"/>
            <a:ext cx="1774825" cy="2160588"/>
          </a:xfrm>
          <a:prstGeom prst="rect">
            <a:avLst/>
          </a:prstGeom>
          <a:noFill/>
          <a:ln w="9525">
            <a:noFill/>
            <a:miter lim="800000"/>
            <a:headEnd/>
            <a:tailEnd/>
          </a:ln>
        </p:spPr>
      </p:pic>
      <p:pic>
        <p:nvPicPr>
          <p:cNvPr id="18434" name="Picture 7" descr="图8-18 常见的矿石—黄铜矿"/>
          <p:cNvPicPr>
            <a:picLocks noChangeAspect="1" noChangeArrowheads="1"/>
          </p:cNvPicPr>
          <p:nvPr/>
        </p:nvPicPr>
        <p:blipFill>
          <a:blip r:embed="rId3"/>
          <a:srcRect/>
          <a:stretch>
            <a:fillRect/>
          </a:stretch>
        </p:blipFill>
        <p:spPr bwMode="auto">
          <a:xfrm>
            <a:off x="6357938" y="981075"/>
            <a:ext cx="2030412" cy="1871663"/>
          </a:xfrm>
          <a:prstGeom prst="rect">
            <a:avLst/>
          </a:prstGeom>
          <a:noFill/>
          <a:ln w="9525">
            <a:noFill/>
            <a:miter lim="800000"/>
            <a:headEnd/>
            <a:tailEnd/>
          </a:ln>
        </p:spPr>
      </p:pic>
      <p:pic>
        <p:nvPicPr>
          <p:cNvPr id="18435" name="Picture 8" descr="图8-18 常见的矿石—辉铜矿"/>
          <p:cNvPicPr>
            <a:picLocks noChangeAspect="1" noChangeArrowheads="1"/>
          </p:cNvPicPr>
          <p:nvPr/>
        </p:nvPicPr>
        <p:blipFill>
          <a:blip r:embed="rId4"/>
          <a:srcRect/>
          <a:stretch>
            <a:fillRect/>
          </a:stretch>
        </p:blipFill>
        <p:spPr bwMode="auto">
          <a:xfrm>
            <a:off x="3276600" y="3644900"/>
            <a:ext cx="2087563" cy="1876425"/>
          </a:xfrm>
          <a:prstGeom prst="rect">
            <a:avLst/>
          </a:prstGeom>
          <a:noFill/>
          <a:ln w="9525">
            <a:noFill/>
            <a:miter lim="800000"/>
            <a:headEnd/>
            <a:tailEnd/>
          </a:ln>
        </p:spPr>
      </p:pic>
      <p:pic>
        <p:nvPicPr>
          <p:cNvPr id="18436" name="Picture 9" descr="图8-18 常见的矿石—菱铁矿"/>
          <p:cNvPicPr>
            <a:picLocks noChangeAspect="1" noChangeArrowheads="1"/>
          </p:cNvPicPr>
          <p:nvPr/>
        </p:nvPicPr>
        <p:blipFill>
          <a:blip r:embed="rId5"/>
          <a:srcRect/>
          <a:stretch>
            <a:fillRect/>
          </a:stretch>
        </p:blipFill>
        <p:spPr bwMode="auto">
          <a:xfrm>
            <a:off x="6156325" y="3716338"/>
            <a:ext cx="2378075" cy="1944687"/>
          </a:xfrm>
          <a:prstGeom prst="rect">
            <a:avLst/>
          </a:prstGeom>
          <a:noFill/>
          <a:ln w="9525">
            <a:noFill/>
            <a:miter lim="800000"/>
            <a:headEnd/>
            <a:tailEnd/>
          </a:ln>
        </p:spPr>
      </p:pic>
      <p:sp>
        <p:nvSpPr>
          <p:cNvPr id="17420" name="Text Box 12"/>
          <p:cNvSpPr txBox="1">
            <a:spLocks noChangeArrowheads="1"/>
          </p:cNvSpPr>
          <p:nvPr/>
        </p:nvSpPr>
        <p:spPr bwMode="auto">
          <a:xfrm>
            <a:off x="6500813" y="3071813"/>
            <a:ext cx="2290762" cy="425450"/>
          </a:xfrm>
          <a:prstGeom prst="rect">
            <a:avLst/>
          </a:prstGeom>
          <a:solidFill>
            <a:srgbClr val="FFFF00"/>
          </a:solidFill>
          <a:ln w="9525">
            <a:noFill/>
            <a:miter lim="800000"/>
            <a:headEnd/>
            <a:tailEnd/>
          </a:ln>
          <a:effectLst/>
        </p:spPr>
        <p:txBody>
          <a:bodyPr>
            <a:spAutoFit/>
          </a:bodyPr>
          <a:lstStyle/>
          <a:p>
            <a:pPr>
              <a:lnSpc>
                <a:spcPct val="90000"/>
              </a:lnSpc>
              <a:spcBef>
                <a:spcPct val="20000"/>
              </a:spcBef>
              <a:buFontTx/>
              <a:buChar char="•"/>
              <a:defRPr/>
            </a:pPr>
            <a:r>
              <a:rPr kumimoji="1" lang="zh-CN" altLang="en-US" dirty="0">
                <a:solidFill>
                  <a:srgbClr val="FF3300"/>
                </a:solidFill>
                <a:latin typeface="宋体" pitchFamily="2" charset="-122"/>
                <a:ea typeface="宋体" pitchFamily="2" charset="-122"/>
              </a:rPr>
              <a:t>菱铁矿</a:t>
            </a:r>
            <a:r>
              <a:rPr kumimoji="1" lang="en-US" altLang="zh-CN" dirty="0">
                <a:solidFill>
                  <a:srgbClr val="FF3300"/>
                </a:solidFill>
                <a:effectLst>
                  <a:outerShdw blurRad="38100" dist="38100" dir="2700000" algn="tl">
                    <a:srgbClr val="000000"/>
                  </a:outerShdw>
                </a:effectLst>
                <a:latin typeface="宋体" pitchFamily="2" charset="-122"/>
                <a:ea typeface="宋体" pitchFamily="2" charset="-122"/>
              </a:rPr>
              <a:t>FeCO</a:t>
            </a:r>
            <a:r>
              <a:rPr kumimoji="1" lang="en-US" altLang="zh-CN" baseline="-25000" dirty="0">
                <a:solidFill>
                  <a:srgbClr val="FF3300"/>
                </a:solidFill>
                <a:effectLst>
                  <a:outerShdw blurRad="38100" dist="38100" dir="2700000" algn="tl">
                    <a:srgbClr val="000000"/>
                  </a:outerShdw>
                </a:effectLst>
                <a:latin typeface="宋体" pitchFamily="2" charset="-122"/>
                <a:ea typeface="宋体" pitchFamily="2" charset="-122"/>
              </a:rPr>
              <a:t>3</a:t>
            </a:r>
          </a:p>
        </p:txBody>
      </p:sp>
      <p:sp>
        <p:nvSpPr>
          <p:cNvPr id="17421" name="Text Box 13"/>
          <p:cNvSpPr txBox="1">
            <a:spLocks noChangeArrowheads="1"/>
          </p:cNvSpPr>
          <p:nvPr/>
        </p:nvSpPr>
        <p:spPr bwMode="auto">
          <a:xfrm>
            <a:off x="250825" y="5805488"/>
            <a:ext cx="2000250" cy="420687"/>
          </a:xfrm>
          <a:prstGeom prst="rect">
            <a:avLst/>
          </a:prstGeom>
          <a:solidFill>
            <a:srgbClr val="FFFF00"/>
          </a:solidFill>
          <a:ln w="9525">
            <a:noFill/>
            <a:miter lim="800000"/>
            <a:headEnd/>
            <a:tailEnd/>
          </a:ln>
        </p:spPr>
        <p:txBody>
          <a:bodyPr>
            <a:spAutoFit/>
          </a:bodyPr>
          <a:lstStyle/>
          <a:p>
            <a:pPr>
              <a:lnSpc>
                <a:spcPct val="90000"/>
              </a:lnSpc>
              <a:spcBef>
                <a:spcPct val="20000"/>
              </a:spcBef>
              <a:buFontTx/>
              <a:buChar char="•"/>
            </a:pPr>
            <a:r>
              <a:rPr kumimoji="1" lang="zh-CN" altLang="en-US">
                <a:solidFill>
                  <a:srgbClr val="FF3300"/>
                </a:solidFill>
                <a:latin typeface="Arial Narrow" pitchFamily="34" charset="0"/>
              </a:rPr>
              <a:t>铝士矿</a:t>
            </a:r>
            <a:r>
              <a:rPr kumimoji="1" lang="en-US" altLang="zh-CN">
                <a:solidFill>
                  <a:srgbClr val="FF3300"/>
                </a:solidFill>
                <a:latin typeface="Arial Narrow" pitchFamily="34" charset="0"/>
              </a:rPr>
              <a:t>Al</a:t>
            </a:r>
            <a:r>
              <a:rPr kumimoji="1" lang="en-US" altLang="zh-CN" baseline="-25000">
                <a:solidFill>
                  <a:srgbClr val="FF3300"/>
                </a:solidFill>
                <a:latin typeface="Arial Narrow" pitchFamily="34" charset="0"/>
              </a:rPr>
              <a:t>2</a:t>
            </a:r>
            <a:r>
              <a:rPr kumimoji="1" lang="en-US" altLang="zh-CN">
                <a:solidFill>
                  <a:srgbClr val="FF3300"/>
                </a:solidFill>
                <a:latin typeface="Arial Narrow" pitchFamily="34" charset="0"/>
              </a:rPr>
              <a:t>O</a:t>
            </a:r>
            <a:r>
              <a:rPr kumimoji="1" lang="en-US" altLang="zh-CN" baseline="-25000">
                <a:solidFill>
                  <a:srgbClr val="FF3300"/>
                </a:solidFill>
                <a:latin typeface="Arial Narrow" pitchFamily="34" charset="0"/>
              </a:rPr>
              <a:t>3</a:t>
            </a:r>
            <a:endParaRPr kumimoji="1" lang="zh-CN" altLang="en-US" baseline="-25000">
              <a:solidFill>
                <a:srgbClr val="FF3300"/>
              </a:solidFill>
              <a:latin typeface="Arial Narrow" pitchFamily="34" charset="0"/>
            </a:endParaRPr>
          </a:p>
        </p:txBody>
      </p:sp>
      <p:sp>
        <p:nvSpPr>
          <p:cNvPr id="17422" name="Text Box 14"/>
          <p:cNvSpPr txBox="1">
            <a:spLocks noChangeArrowheads="1"/>
          </p:cNvSpPr>
          <p:nvPr/>
        </p:nvSpPr>
        <p:spPr bwMode="auto">
          <a:xfrm>
            <a:off x="3348038" y="5805488"/>
            <a:ext cx="2074862" cy="420687"/>
          </a:xfrm>
          <a:prstGeom prst="rect">
            <a:avLst/>
          </a:prstGeom>
          <a:solidFill>
            <a:srgbClr val="FFFF00"/>
          </a:solidFill>
          <a:ln w="9525">
            <a:noFill/>
            <a:miter lim="800000"/>
            <a:headEnd/>
            <a:tailEnd/>
          </a:ln>
        </p:spPr>
        <p:txBody>
          <a:bodyPr wrap="none">
            <a:spAutoFit/>
          </a:bodyPr>
          <a:lstStyle/>
          <a:p>
            <a:pPr>
              <a:lnSpc>
                <a:spcPct val="90000"/>
              </a:lnSpc>
              <a:spcBef>
                <a:spcPct val="20000"/>
              </a:spcBef>
              <a:buFontTx/>
              <a:buChar char="•"/>
            </a:pPr>
            <a:r>
              <a:rPr kumimoji="1" lang="zh-CN" altLang="en-US">
                <a:solidFill>
                  <a:srgbClr val="FF3300"/>
                </a:solidFill>
                <a:latin typeface="Arial Narrow" pitchFamily="34" charset="0"/>
              </a:rPr>
              <a:t>黄铜矿</a:t>
            </a:r>
            <a:r>
              <a:rPr kumimoji="1" lang="en-US" altLang="zh-CN">
                <a:solidFill>
                  <a:srgbClr val="FF3300"/>
                </a:solidFill>
                <a:latin typeface="Arial Narrow" pitchFamily="34" charset="0"/>
              </a:rPr>
              <a:t>CuFeS</a:t>
            </a:r>
            <a:r>
              <a:rPr kumimoji="1" lang="en-US" altLang="zh-CN" baseline="-25000">
                <a:solidFill>
                  <a:srgbClr val="FF3300"/>
                </a:solidFill>
                <a:latin typeface="Arial Narrow" pitchFamily="34" charset="0"/>
              </a:rPr>
              <a:t>2</a:t>
            </a:r>
            <a:endParaRPr kumimoji="1" lang="zh-CN" altLang="en-US" baseline="-25000">
              <a:solidFill>
                <a:srgbClr val="FF3300"/>
              </a:solidFill>
              <a:latin typeface="Arial Narrow" pitchFamily="34" charset="0"/>
            </a:endParaRPr>
          </a:p>
        </p:txBody>
      </p:sp>
      <p:sp>
        <p:nvSpPr>
          <p:cNvPr id="17423" name="Text Box 15"/>
          <p:cNvSpPr txBox="1">
            <a:spLocks noChangeArrowheads="1"/>
          </p:cNvSpPr>
          <p:nvPr/>
        </p:nvSpPr>
        <p:spPr bwMode="auto">
          <a:xfrm>
            <a:off x="6372225" y="5805488"/>
            <a:ext cx="1782763" cy="420687"/>
          </a:xfrm>
          <a:prstGeom prst="rect">
            <a:avLst/>
          </a:prstGeom>
          <a:solidFill>
            <a:srgbClr val="FFFF00"/>
          </a:solidFill>
          <a:ln w="9525">
            <a:noFill/>
            <a:miter lim="800000"/>
            <a:headEnd/>
            <a:tailEnd/>
          </a:ln>
        </p:spPr>
        <p:txBody>
          <a:bodyPr wrap="none">
            <a:spAutoFit/>
          </a:bodyPr>
          <a:lstStyle/>
          <a:p>
            <a:pPr>
              <a:lnSpc>
                <a:spcPct val="90000"/>
              </a:lnSpc>
              <a:spcBef>
                <a:spcPct val="20000"/>
              </a:spcBef>
              <a:buFontTx/>
              <a:buChar char="•"/>
            </a:pPr>
            <a:r>
              <a:rPr kumimoji="1" lang="zh-CN" altLang="en-US">
                <a:solidFill>
                  <a:srgbClr val="FF3300"/>
                </a:solidFill>
                <a:latin typeface="Arial Narrow" pitchFamily="34" charset="0"/>
              </a:rPr>
              <a:t>辉铜矿</a:t>
            </a:r>
            <a:r>
              <a:rPr kumimoji="1" lang="en-US" altLang="zh-CN">
                <a:solidFill>
                  <a:srgbClr val="FF3300"/>
                </a:solidFill>
                <a:latin typeface="Arial Narrow" pitchFamily="34" charset="0"/>
              </a:rPr>
              <a:t>Cu</a:t>
            </a:r>
            <a:r>
              <a:rPr kumimoji="1" lang="en-US" altLang="zh-CN" baseline="-25000">
                <a:solidFill>
                  <a:srgbClr val="FF3300"/>
                </a:solidFill>
                <a:latin typeface="Arial Narrow" pitchFamily="34" charset="0"/>
              </a:rPr>
              <a:t>2</a:t>
            </a:r>
            <a:r>
              <a:rPr kumimoji="1" lang="en-US" altLang="zh-CN">
                <a:solidFill>
                  <a:srgbClr val="FF3300"/>
                </a:solidFill>
                <a:latin typeface="Arial Narrow" pitchFamily="34" charset="0"/>
              </a:rPr>
              <a:t>S</a:t>
            </a:r>
            <a:endParaRPr kumimoji="1" lang="zh-CN" altLang="en-US">
              <a:solidFill>
                <a:srgbClr val="FF3300"/>
              </a:solidFill>
              <a:latin typeface="Arial Narrow" pitchFamily="34" charset="0"/>
            </a:endParaRPr>
          </a:p>
        </p:txBody>
      </p:sp>
      <p:sp>
        <p:nvSpPr>
          <p:cNvPr id="11279" name="Rectangle 18"/>
          <p:cNvSpPr>
            <a:spLocks noChangeArrowheads="1"/>
          </p:cNvSpPr>
          <p:nvPr/>
        </p:nvSpPr>
        <p:spPr bwMode="auto">
          <a:xfrm>
            <a:off x="179388" y="123825"/>
            <a:ext cx="5759450" cy="592138"/>
          </a:xfrm>
          <a:prstGeom prst="rect">
            <a:avLst/>
          </a:prstGeom>
          <a:noFill/>
          <a:ln w="9525">
            <a:noFill/>
            <a:miter lim="800000"/>
            <a:headEnd/>
            <a:tailEnd/>
          </a:ln>
        </p:spPr>
        <p:txBody>
          <a:bodyPr lIns="92075" tIns="46038" rIns="92075" bIns="46038">
            <a:spAutoFit/>
          </a:bodyPr>
          <a:lstStyle/>
          <a:p>
            <a:pPr>
              <a:lnSpc>
                <a:spcPct val="90000"/>
              </a:lnSpc>
              <a:spcBef>
                <a:spcPct val="20000"/>
              </a:spcBef>
              <a:buFontTx/>
              <a:buChar char="•"/>
              <a:defRPr/>
            </a:pPr>
            <a:r>
              <a:rPr kumimoji="1" lang="zh-CN" altLang="en-US" sz="3600" dirty="0">
                <a:solidFill>
                  <a:schemeClr val="accent5">
                    <a:lumMod val="50000"/>
                  </a:schemeClr>
                </a:solidFill>
                <a:latin typeface="Arial Narrow" pitchFamily="34" charset="0"/>
                <a:ea typeface="宋体" pitchFamily="2" charset="-122"/>
              </a:rPr>
              <a:t>常见几种金属矿物的成分</a:t>
            </a:r>
          </a:p>
        </p:txBody>
      </p:sp>
      <p:pic>
        <p:nvPicPr>
          <p:cNvPr id="18442" name="Picture 7"/>
          <p:cNvPicPr>
            <a:picLocks noChangeArrowheads="1"/>
          </p:cNvPicPr>
          <p:nvPr/>
        </p:nvPicPr>
        <p:blipFill>
          <a:blip r:embed="rId6"/>
          <a:srcRect/>
          <a:stretch>
            <a:fillRect/>
          </a:stretch>
        </p:blipFill>
        <p:spPr bwMode="auto">
          <a:xfrm>
            <a:off x="179388" y="692150"/>
            <a:ext cx="2808287" cy="2232025"/>
          </a:xfrm>
          <a:prstGeom prst="rect">
            <a:avLst/>
          </a:prstGeom>
          <a:noFill/>
          <a:ln w="9525">
            <a:noFill/>
            <a:miter lim="800000"/>
            <a:headEnd/>
            <a:tailEnd/>
          </a:ln>
        </p:spPr>
      </p:pic>
      <p:sp>
        <p:nvSpPr>
          <p:cNvPr id="16" name="Rectangle 8"/>
          <p:cNvSpPr>
            <a:spLocks noChangeArrowheads="1"/>
          </p:cNvSpPr>
          <p:nvPr/>
        </p:nvSpPr>
        <p:spPr bwMode="auto">
          <a:xfrm>
            <a:off x="395288" y="2997200"/>
            <a:ext cx="2592387" cy="579438"/>
          </a:xfrm>
          <a:prstGeom prst="rect">
            <a:avLst/>
          </a:prstGeom>
          <a:noFill/>
          <a:ln w="9525">
            <a:noFill/>
            <a:miter lim="800000"/>
            <a:headEnd/>
            <a:tailEnd/>
          </a:ln>
        </p:spPr>
        <p:txBody>
          <a:bodyPr lIns="92075" tIns="46038" rIns="92075" bIns="46038">
            <a:spAutoFit/>
          </a:bodyPr>
          <a:lstStyle/>
          <a:p>
            <a:pPr>
              <a:lnSpc>
                <a:spcPct val="90000"/>
              </a:lnSpc>
              <a:spcBef>
                <a:spcPct val="20000"/>
              </a:spcBef>
              <a:buFontTx/>
              <a:buChar char="•"/>
            </a:pPr>
            <a:r>
              <a:rPr kumimoji="1" lang="zh-CN" altLang="en-US" sz="3200">
                <a:latin typeface="Arial Narrow" pitchFamily="34" charset="0"/>
              </a:rPr>
              <a:t>赤铜矿</a:t>
            </a:r>
            <a:r>
              <a:rPr kumimoji="1" lang="zh-CN" altLang="en-US" sz="3200" b="0">
                <a:latin typeface="Arial Narrow" pitchFamily="34" charset="0"/>
              </a:rPr>
              <a:t> </a:t>
            </a:r>
            <a:r>
              <a:rPr kumimoji="1" lang="en-US" altLang="zh-CN" sz="3200" b="0">
                <a:latin typeface="Arial Narrow" pitchFamily="34" charset="0"/>
              </a:rPr>
              <a:t>Cu</a:t>
            </a:r>
            <a:r>
              <a:rPr kumimoji="1" lang="en-US" altLang="zh-CN" sz="3200" b="0" baseline="-25000">
                <a:latin typeface="Arial Narrow" pitchFamily="34" charset="0"/>
              </a:rPr>
              <a:t>2</a:t>
            </a:r>
            <a:r>
              <a:rPr kumimoji="1" lang="en-US" altLang="zh-CN" sz="3200" b="0">
                <a:latin typeface="Arial Narrow" pitchFamily="34" charset="0"/>
              </a:rPr>
              <a:t>O</a:t>
            </a:r>
            <a:endParaRPr kumimoji="1" lang="en-US" altLang="zh-CN" sz="3200">
              <a:latin typeface="Arial Narrow" pitchFamily="34" charset="0"/>
            </a:endParaRPr>
          </a:p>
        </p:txBody>
      </p:sp>
      <p:pic>
        <p:nvPicPr>
          <p:cNvPr id="18444" name="Picture 3"/>
          <p:cNvPicPr>
            <a:picLocks noChangeArrowheads="1"/>
          </p:cNvPicPr>
          <p:nvPr/>
        </p:nvPicPr>
        <p:blipFill>
          <a:blip r:embed="rId7"/>
          <a:srcRect/>
          <a:stretch>
            <a:fillRect/>
          </a:stretch>
        </p:blipFill>
        <p:spPr bwMode="auto">
          <a:xfrm>
            <a:off x="3132138" y="836613"/>
            <a:ext cx="3024187" cy="2016125"/>
          </a:xfrm>
          <a:prstGeom prst="rect">
            <a:avLst/>
          </a:prstGeom>
          <a:noFill/>
          <a:ln w="9525">
            <a:noFill/>
            <a:miter lim="800000"/>
            <a:headEnd/>
            <a:tailEnd/>
          </a:ln>
        </p:spPr>
      </p:pic>
      <p:sp>
        <p:nvSpPr>
          <p:cNvPr id="18" name="Rectangle 5"/>
          <p:cNvSpPr>
            <a:spLocks noChangeArrowheads="1"/>
          </p:cNvSpPr>
          <p:nvPr/>
        </p:nvSpPr>
        <p:spPr bwMode="auto">
          <a:xfrm>
            <a:off x="2987675" y="2997200"/>
            <a:ext cx="3786188" cy="536575"/>
          </a:xfrm>
          <a:prstGeom prst="rect">
            <a:avLst/>
          </a:prstGeom>
          <a:noFill/>
          <a:ln w="9525">
            <a:noFill/>
            <a:miter lim="800000"/>
            <a:headEnd/>
            <a:tailEnd/>
          </a:ln>
        </p:spPr>
        <p:txBody>
          <a:bodyPr lIns="92075" tIns="46038" rIns="92075" bIns="46038">
            <a:spAutoFit/>
          </a:bodyPr>
          <a:lstStyle/>
          <a:p>
            <a:pPr>
              <a:lnSpc>
                <a:spcPct val="90000"/>
              </a:lnSpc>
              <a:spcBef>
                <a:spcPct val="20000"/>
              </a:spcBef>
            </a:pPr>
            <a:r>
              <a:rPr kumimoji="1" lang="zh-CN" altLang="en-US" sz="3200">
                <a:latin typeface="Arial Narrow" pitchFamily="34" charset="0"/>
              </a:rPr>
              <a:t>孔雀石</a:t>
            </a:r>
            <a:r>
              <a:rPr kumimoji="1" lang="en-US" altLang="zh-CN" sz="3200" b="0">
                <a:latin typeface="Arial Narrow" pitchFamily="34" charset="0"/>
              </a:rPr>
              <a:t>Cu</a:t>
            </a:r>
            <a:r>
              <a:rPr kumimoji="1" lang="en-US" altLang="zh-CN" sz="3200" b="0" baseline="-25000">
                <a:latin typeface="Arial Narrow" pitchFamily="34" charset="0"/>
              </a:rPr>
              <a:t>2</a:t>
            </a:r>
            <a:r>
              <a:rPr kumimoji="1" lang="en-US" altLang="zh-CN" sz="3200" b="0">
                <a:latin typeface="Arial Narrow" pitchFamily="34" charset="0"/>
              </a:rPr>
              <a:t>(OH)</a:t>
            </a:r>
            <a:r>
              <a:rPr kumimoji="1" lang="en-US" altLang="zh-CN" sz="3200" b="0" baseline="-25000">
                <a:latin typeface="Arial Narrow" pitchFamily="34" charset="0"/>
              </a:rPr>
              <a:t>2</a:t>
            </a:r>
            <a:r>
              <a:rPr kumimoji="1" lang="en-US" altLang="zh-CN" sz="3200" b="0">
                <a:latin typeface="Arial Narrow" pitchFamily="34" charset="0"/>
              </a:rPr>
              <a:t>CO</a:t>
            </a:r>
            <a:r>
              <a:rPr kumimoji="1" lang="en-US" altLang="zh-CN" sz="3200" b="0" baseline="-25000">
                <a:latin typeface="Arial Narrow" pitchFamily="34" charset="0"/>
              </a:rPr>
              <a:t>3</a:t>
            </a:r>
            <a:endParaRPr kumimoji="1" lang="en-US" altLang="zh-CN" sz="3200">
              <a:latin typeface="Arial Narrow"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
                                            <p:txEl>
                                              <p:pRg st="0" end="0"/>
                                            </p:txEl>
                                          </p:spTgt>
                                        </p:tgtEl>
                                        <p:attrNameLst>
                                          <p:attrName>style.visibility</p:attrName>
                                        </p:attrNameLst>
                                      </p:cBhvr>
                                      <p:to>
                                        <p:strVal val="visible"/>
                                      </p:to>
                                    </p:set>
                                    <p:anim calcmode="lin" valueType="num">
                                      <p:cBhvr additive="base">
                                        <p:cTn id="13" dur="500" fill="hold"/>
                                        <p:tgtEl>
                                          <p:spTgt spid="18">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420"/>
                                        </p:tgtEl>
                                        <p:attrNameLst>
                                          <p:attrName>style.visibility</p:attrName>
                                        </p:attrNameLst>
                                      </p:cBhvr>
                                      <p:to>
                                        <p:strVal val="visible"/>
                                      </p:to>
                                    </p:set>
                                    <p:anim calcmode="lin" valueType="num">
                                      <p:cBhvr additive="base">
                                        <p:cTn id="19" dur="500" fill="hold"/>
                                        <p:tgtEl>
                                          <p:spTgt spid="17420"/>
                                        </p:tgtEl>
                                        <p:attrNameLst>
                                          <p:attrName>ppt_x</p:attrName>
                                        </p:attrNameLst>
                                      </p:cBhvr>
                                      <p:tavLst>
                                        <p:tav tm="0">
                                          <p:val>
                                            <p:strVal val="#ppt_x"/>
                                          </p:val>
                                        </p:tav>
                                        <p:tav tm="100000">
                                          <p:val>
                                            <p:strVal val="#ppt_x"/>
                                          </p:val>
                                        </p:tav>
                                      </p:tavLst>
                                    </p:anim>
                                    <p:anim calcmode="lin" valueType="num">
                                      <p:cBhvr additive="base">
                                        <p:cTn id="20" dur="500" fill="hold"/>
                                        <p:tgtEl>
                                          <p:spTgt spid="174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421"/>
                                        </p:tgtEl>
                                        <p:attrNameLst>
                                          <p:attrName>style.visibility</p:attrName>
                                        </p:attrNameLst>
                                      </p:cBhvr>
                                      <p:to>
                                        <p:strVal val="visible"/>
                                      </p:to>
                                    </p:set>
                                    <p:anim calcmode="lin" valueType="num">
                                      <p:cBhvr additive="base">
                                        <p:cTn id="25" dur="500" fill="hold"/>
                                        <p:tgtEl>
                                          <p:spTgt spid="17421"/>
                                        </p:tgtEl>
                                        <p:attrNameLst>
                                          <p:attrName>ppt_x</p:attrName>
                                        </p:attrNameLst>
                                      </p:cBhvr>
                                      <p:tavLst>
                                        <p:tav tm="0">
                                          <p:val>
                                            <p:strVal val="#ppt_x"/>
                                          </p:val>
                                        </p:tav>
                                        <p:tav tm="100000">
                                          <p:val>
                                            <p:strVal val="#ppt_x"/>
                                          </p:val>
                                        </p:tav>
                                      </p:tavLst>
                                    </p:anim>
                                    <p:anim calcmode="lin" valueType="num">
                                      <p:cBhvr additive="base">
                                        <p:cTn id="26" dur="500" fill="hold"/>
                                        <p:tgtEl>
                                          <p:spTgt spid="1742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422"/>
                                        </p:tgtEl>
                                        <p:attrNameLst>
                                          <p:attrName>style.visibility</p:attrName>
                                        </p:attrNameLst>
                                      </p:cBhvr>
                                      <p:to>
                                        <p:strVal val="visible"/>
                                      </p:to>
                                    </p:set>
                                    <p:anim calcmode="lin" valueType="num">
                                      <p:cBhvr additive="base">
                                        <p:cTn id="31" dur="500" fill="hold"/>
                                        <p:tgtEl>
                                          <p:spTgt spid="17422"/>
                                        </p:tgtEl>
                                        <p:attrNameLst>
                                          <p:attrName>ppt_x</p:attrName>
                                        </p:attrNameLst>
                                      </p:cBhvr>
                                      <p:tavLst>
                                        <p:tav tm="0">
                                          <p:val>
                                            <p:strVal val="#ppt_x"/>
                                          </p:val>
                                        </p:tav>
                                        <p:tav tm="100000">
                                          <p:val>
                                            <p:strVal val="#ppt_x"/>
                                          </p:val>
                                        </p:tav>
                                      </p:tavLst>
                                    </p:anim>
                                    <p:anim calcmode="lin" valueType="num">
                                      <p:cBhvr additive="base">
                                        <p:cTn id="32" dur="500" fill="hold"/>
                                        <p:tgtEl>
                                          <p:spTgt spid="1742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7423"/>
                                        </p:tgtEl>
                                        <p:attrNameLst>
                                          <p:attrName>style.visibility</p:attrName>
                                        </p:attrNameLst>
                                      </p:cBhvr>
                                      <p:to>
                                        <p:strVal val="visible"/>
                                      </p:to>
                                    </p:set>
                                    <p:anim calcmode="lin" valueType="num">
                                      <p:cBhvr additive="base">
                                        <p:cTn id="37" dur="500" fill="hold"/>
                                        <p:tgtEl>
                                          <p:spTgt spid="17423"/>
                                        </p:tgtEl>
                                        <p:attrNameLst>
                                          <p:attrName>ppt_x</p:attrName>
                                        </p:attrNameLst>
                                      </p:cBhvr>
                                      <p:tavLst>
                                        <p:tav tm="0">
                                          <p:val>
                                            <p:strVal val="#ppt_x"/>
                                          </p:val>
                                        </p:tav>
                                        <p:tav tm="100000">
                                          <p:val>
                                            <p:strVal val="#ppt_x"/>
                                          </p:val>
                                        </p:tav>
                                      </p:tavLst>
                                    </p:anim>
                                    <p:anim calcmode="lin" valueType="num">
                                      <p:cBhvr additive="base">
                                        <p:cTn id="38" dur="500" fill="hold"/>
                                        <p:tgtEl>
                                          <p:spTgt spid="174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0" grpId="0" animBg="1"/>
      <p:bldP spid="17421" grpId="0" animBg="1"/>
      <p:bldP spid="17422" grpId="0" animBg="1"/>
      <p:bldP spid="17423" grpId="0" animBg="1"/>
      <p:bldP spid="16" grpId="0" build="p" autoUpdateAnimBg="0"/>
      <p:bldP spid="18"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61" name="Picture 9" descr="天然磁石（磁铁矿变种、等轴晶系"/>
          <p:cNvPicPr>
            <a:picLocks noChangeAspect="1" noChangeArrowheads="1"/>
          </p:cNvPicPr>
          <p:nvPr/>
        </p:nvPicPr>
        <p:blipFill>
          <a:blip r:embed="rId3"/>
          <a:srcRect/>
          <a:stretch>
            <a:fillRect/>
          </a:stretch>
        </p:blipFill>
        <p:spPr bwMode="auto">
          <a:xfrm>
            <a:off x="5867400" y="765175"/>
            <a:ext cx="3071813" cy="2714625"/>
          </a:xfrm>
          <a:prstGeom prst="rect">
            <a:avLst/>
          </a:prstGeom>
          <a:noFill/>
          <a:ln w="9525">
            <a:noFill/>
            <a:miter lim="800000"/>
            <a:headEnd/>
            <a:tailEnd/>
          </a:ln>
        </p:spPr>
      </p:pic>
      <p:sp>
        <p:nvSpPr>
          <p:cNvPr id="23562" name="Text Box 10"/>
          <p:cNvSpPr txBox="1">
            <a:spLocks noChangeArrowheads="1"/>
          </p:cNvSpPr>
          <p:nvPr/>
        </p:nvSpPr>
        <p:spPr bwMode="auto">
          <a:xfrm>
            <a:off x="6011863" y="3644900"/>
            <a:ext cx="2786062" cy="479425"/>
          </a:xfrm>
          <a:prstGeom prst="rect">
            <a:avLst/>
          </a:prstGeom>
          <a:solidFill>
            <a:srgbClr val="FFFF00"/>
          </a:solidFill>
          <a:ln w="9525">
            <a:noFill/>
            <a:miter lim="800000"/>
            <a:headEnd/>
            <a:tailEnd/>
          </a:ln>
          <a:effectLst/>
        </p:spPr>
        <p:txBody>
          <a:bodyPr>
            <a:spAutoFit/>
          </a:bodyPr>
          <a:lstStyle/>
          <a:p>
            <a:pPr>
              <a:lnSpc>
                <a:spcPct val="90000"/>
              </a:lnSpc>
              <a:spcBef>
                <a:spcPct val="20000"/>
              </a:spcBef>
              <a:buFontTx/>
              <a:buChar char="•"/>
              <a:defRPr/>
            </a:pPr>
            <a:r>
              <a:rPr kumimoji="1" lang="zh-CN" altLang="en-US" sz="2800" b="0" dirty="0">
                <a:solidFill>
                  <a:srgbClr val="FF0000"/>
                </a:solidFill>
                <a:effectLst>
                  <a:outerShdw blurRad="38100" dist="38100" dir="2700000" algn="tl">
                    <a:srgbClr val="000000"/>
                  </a:outerShdw>
                </a:effectLst>
                <a:latin typeface="宋体" pitchFamily="2" charset="-122"/>
                <a:ea typeface="宋体" pitchFamily="2" charset="-122"/>
              </a:rPr>
              <a:t>磁铁矿 </a:t>
            </a:r>
            <a:r>
              <a:rPr kumimoji="1" lang="en-US" altLang="zh-CN" sz="2800" b="0" dirty="0">
                <a:solidFill>
                  <a:srgbClr val="FF0000"/>
                </a:solidFill>
                <a:effectLst>
                  <a:outerShdw blurRad="38100" dist="38100" dir="2700000" algn="tl">
                    <a:srgbClr val="000000"/>
                  </a:outerShdw>
                </a:effectLst>
                <a:latin typeface="宋体" pitchFamily="2" charset="-122"/>
                <a:ea typeface="宋体" pitchFamily="2" charset="-122"/>
              </a:rPr>
              <a:t>Fe</a:t>
            </a:r>
            <a:r>
              <a:rPr kumimoji="1" lang="en-US" altLang="zh-CN" sz="2800" b="0" baseline="-25000" dirty="0">
                <a:solidFill>
                  <a:srgbClr val="FF0000"/>
                </a:solidFill>
                <a:effectLst>
                  <a:outerShdw blurRad="38100" dist="38100" dir="2700000" algn="tl">
                    <a:srgbClr val="000000"/>
                  </a:outerShdw>
                </a:effectLst>
                <a:latin typeface="宋体" pitchFamily="2" charset="-122"/>
                <a:ea typeface="宋体" pitchFamily="2" charset="-122"/>
              </a:rPr>
              <a:t>3</a:t>
            </a:r>
            <a:r>
              <a:rPr kumimoji="1" lang="en-US" altLang="zh-CN" sz="2800" b="0" dirty="0">
                <a:solidFill>
                  <a:srgbClr val="FF0000"/>
                </a:solidFill>
                <a:effectLst>
                  <a:outerShdw blurRad="38100" dist="38100" dir="2700000" algn="tl">
                    <a:srgbClr val="000000"/>
                  </a:outerShdw>
                </a:effectLst>
                <a:latin typeface="宋体" pitchFamily="2" charset="-122"/>
                <a:ea typeface="宋体" pitchFamily="2" charset="-122"/>
              </a:rPr>
              <a:t>O</a:t>
            </a:r>
            <a:r>
              <a:rPr kumimoji="1" lang="en-US" altLang="zh-CN" sz="2800" b="0" baseline="-25000" dirty="0">
                <a:solidFill>
                  <a:srgbClr val="FF0000"/>
                </a:solidFill>
                <a:effectLst>
                  <a:outerShdw blurRad="38100" dist="38100" dir="2700000" algn="tl">
                    <a:srgbClr val="000000"/>
                  </a:outerShdw>
                </a:effectLst>
                <a:latin typeface="宋体" pitchFamily="2" charset="-122"/>
                <a:ea typeface="宋体" pitchFamily="2" charset="-122"/>
              </a:rPr>
              <a:t>4</a:t>
            </a:r>
            <a:endParaRPr kumimoji="1" lang="zh-CN" altLang="en-US" sz="2800" b="0" dirty="0">
              <a:solidFill>
                <a:srgbClr val="FF0000"/>
              </a:solidFill>
              <a:effectLst>
                <a:outerShdw blurRad="38100" dist="38100" dir="2700000" algn="tl">
                  <a:srgbClr val="000000"/>
                </a:outerShdw>
              </a:effectLst>
              <a:latin typeface="宋体" pitchFamily="2" charset="-122"/>
              <a:ea typeface="宋体" pitchFamily="2" charset="-122"/>
            </a:endParaRPr>
          </a:p>
        </p:txBody>
      </p:sp>
      <p:sp>
        <p:nvSpPr>
          <p:cNvPr id="11272" name="TextBox 7"/>
          <p:cNvSpPr txBox="1">
            <a:spLocks noChangeArrowheads="1"/>
          </p:cNvSpPr>
          <p:nvPr/>
        </p:nvSpPr>
        <p:spPr bwMode="auto">
          <a:xfrm>
            <a:off x="276225" y="4143375"/>
            <a:ext cx="8582025" cy="1422400"/>
          </a:xfrm>
          <a:prstGeom prst="rect">
            <a:avLst/>
          </a:prstGeom>
          <a:solidFill>
            <a:srgbClr val="FFFF00"/>
          </a:solidFill>
          <a:ln w="9525">
            <a:noFill/>
            <a:miter lim="800000"/>
            <a:headEnd/>
            <a:tailEnd/>
          </a:ln>
        </p:spPr>
        <p:txBody>
          <a:bodyPr>
            <a:spAutoFit/>
          </a:bodyPr>
          <a:lstStyle/>
          <a:p>
            <a:pPr>
              <a:lnSpc>
                <a:spcPct val="90000"/>
              </a:lnSpc>
              <a:spcBef>
                <a:spcPct val="20000"/>
              </a:spcBef>
              <a:buFontTx/>
              <a:buChar char="•"/>
            </a:pPr>
            <a:r>
              <a:rPr kumimoji="1" lang="zh-CN" altLang="en-US" sz="3200">
                <a:latin typeface="Arial Narrow" pitchFamily="34" charset="0"/>
              </a:rPr>
              <a:t>考题：现有赤铁矿、磁铁矿和黄铁矿，请你从经济效益和环境保护的角度分析三种矿石中哪种最不适合用来炼铁？理由？</a:t>
            </a:r>
          </a:p>
        </p:txBody>
      </p:sp>
      <p:sp>
        <p:nvSpPr>
          <p:cNvPr id="11273" name="TextBox 8"/>
          <p:cNvSpPr txBox="1">
            <a:spLocks noChangeArrowheads="1"/>
          </p:cNvSpPr>
          <p:nvPr/>
        </p:nvSpPr>
        <p:spPr bwMode="auto">
          <a:xfrm>
            <a:off x="360363" y="5643563"/>
            <a:ext cx="8569325" cy="868362"/>
          </a:xfrm>
          <a:prstGeom prst="rect">
            <a:avLst/>
          </a:prstGeom>
          <a:solidFill>
            <a:srgbClr val="FFFF00"/>
          </a:solidFill>
          <a:ln w="9525">
            <a:noFill/>
            <a:miter lim="800000"/>
            <a:headEnd/>
            <a:tailEnd/>
          </a:ln>
        </p:spPr>
        <p:txBody>
          <a:bodyPr>
            <a:spAutoFit/>
          </a:bodyPr>
          <a:lstStyle/>
          <a:p>
            <a:pPr>
              <a:lnSpc>
                <a:spcPct val="90000"/>
              </a:lnSpc>
              <a:spcBef>
                <a:spcPct val="20000"/>
              </a:spcBef>
              <a:buFontTx/>
              <a:buChar char="•"/>
            </a:pPr>
            <a:r>
              <a:rPr kumimoji="1" lang="zh-CN" altLang="en-US" sz="2800">
                <a:latin typeface="Arial Narrow" pitchFamily="34" charset="0"/>
              </a:rPr>
              <a:t>黄铁矿，黄铁矿中铁的含量最低，且会生成</a:t>
            </a:r>
            <a:r>
              <a:rPr kumimoji="1" lang="en-US" altLang="zh-CN" sz="2800">
                <a:latin typeface="Arial Narrow" pitchFamily="34" charset="0"/>
              </a:rPr>
              <a:t>SO</a:t>
            </a:r>
            <a:r>
              <a:rPr kumimoji="1" lang="en-US" altLang="zh-CN" sz="2800" baseline="-25000">
                <a:latin typeface="Arial Narrow" pitchFamily="34" charset="0"/>
              </a:rPr>
              <a:t>2</a:t>
            </a:r>
            <a:r>
              <a:rPr kumimoji="1" lang="zh-CN" altLang="en-US" sz="2800">
                <a:latin typeface="Arial Narrow" pitchFamily="34" charset="0"/>
              </a:rPr>
              <a:t>等有害气体，污染环境</a:t>
            </a:r>
          </a:p>
        </p:txBody>
      </p:sp>
      <p:pic>
        <p:nvPicPr>
          <p:cNvPr id="19461" name="Picture 5" descr="图8-18 常见的矿石—赤铁矿"/>
          <p:cNvPicPr>
            <a:picLocks noChangeAspect="1" noChangeArrowheads="1"/>
          </p:cNvPicPr>
          <p:nvPr/>
        </p:nvPicPr>
        <p:blipFill>
          <a:blip r:embed="rId4"/>
          <a:srcRect/>
          <a:stretch>
            <a:fillRect/>
          </a:stretch>
        </p:blipFill>
        <p:spPr bwMode="auto">
          <a:xfrm>
            <a:off x="3132138" y="765175"/>
            <a:ext cx="2879725" cy="2768600"/>
          </a:xfrm>
          <a:prstGeom prst="rect">
            <a:avLst/>
          </a:prstGeom>
          <a:noFill/>
          <a:ln w="9525">
            <a:noFill/>
            <a:miter lim="800000"/>
            <a:headEnd/>
            <a:tailEnd/>
          </a:ln>
        </p:spPr>
      </p:pic>
      <p:sp>
        <p:nvSpPr>
          <p:cNvPr id="11" name="Text Box 10"/>
          <p:cNvSpPr txBox="1">
            <a:spLocks noChangeArrowheads="1"/>
          </p:cNvSpPr>
          <p:nvPr/>
        </p:nvSpPr>
        <p:spPr bwMode="auto">
          <a:xfrm>
            <a:off x="3492500" y="3573463"/>
            <a:ext cx="2214563" cy="425450"/>
          </a:xfrm>
          <a:prstGeom prst="rect">
            <a:avLst/>
          </a:prstGeom>
          <a:solidFill>
            <a:srgbClr val="FFFF00"/>
          </a:solidFill>
          <a:ln w="9525">
            <a:noFill/>
            <a:miter lim="800000"/>
            <a:headEnd/>
            <a:tailEnd/>
          </a:ln>
        </p:spPr>
        <p:txBody>
          <a:bodyPr>
            <a:spAutoFit/>
          </a:bodyPr>
          <a:lstStyle/>
          <a:p>
            <a:pPr>
              <a:lnSpc>
                <a:spcPct val="90000"/>
              </a:lnSpc>
              <a:spcBef>
                <a:spcPct val="20000"/>
              </a:spcBef>
              <a:buFontTx/>
              <a:buChar char="•"/>
            </a:pPr>
            <a:r>
              <a:rPr kumimoji="1" lang="zh-CN" altLang="en-US">
                <a:solidFill>
                  <a:srgbClr val="FF0000"/>
                </a:solidFill>
                <a:latin typeface="Arial Narrow" pitchFamily="34" charset="0"/>
              </a:rPr>
              <a:t>赤铁矿</a:t>
            </a:r>
            <a:r>
              <a:rPr kumimoji="1" lang="en-US" altLang="zh-CN">
                <a:solidFill>
                  <a:srgbClr val="FF0000"/>
                </a:solidFill>
                <a:latin typeface="Arial Narrow" pitchFamily="34" charset="0"/>
              </a:rPr>
              <a:t>Fe</a:t>
            </a:r>
            <a:r>
              <a:rPr kumimoji="1" lang="en-US" altLang="zh-CN" baseline="-25000">
                <a:solidFill>
                  <a:srgbClr val="FF0000"/>
                </a:solidFill>
                <a:latin typeface="Arial Narrow" pitchFamily="34" charset="0"/>
              </a:rPr>
              <a:t>2</a:t>
            </a:r>
            <a:r>
              <a:rPr kumimoji="1" lang="en-US" altLang="zh-CN">
                <a:solidFill>
                  <a:srgbClr val="FF0000"/>
                </a:solidFill>
                <a:latin typeface="Arial Narrow" pitchFamily="34" charset="0"/>
              </a:rPr>
              <a:t>O</a:t>
            </a:r>
            <a:r>
              <a:rPr kumimoji="1" lang="en-US" altLang="zh-CN" baseline="-25000">
                <a:solidFill>
                  <a:srgbClr val="FF0000"/>
                </a:solidFill>
                <a:latin typeface="Arial Narrow" pitchFamily="34" charset="0"/>
              </a:rPr>
              <a:t>3</a:t>
            </a:r>
            <a:endParaRPr kumimoji="1" lang="zh-CN" altLang="en-US">
              <a:solidFill>
                <a:srgbClr val="FF0000"/>
              </a:solidFill>
              <a:latin typeface="Arial Narrow" pitchFamily="34" charset="0"/>
            </a:endParaRPr>
          </a:p>
        </p:txBody>
      </p:sp>
      <p:pic>
        <p:nvPicPr>
          <p:cNvPr id="19463" name="Picture 6" descr="图8-18 常见的矿石—黄铁矿"/>
          <p:cNvPicPr>
            <a:picLocks noChangeAspect="1" noChangeArrowheads="1"/>
          </p:cNvPicPr>
          <p:nvPr/>
        </p:nvPicPr>
        <p:blipFill>
          <a:blip r:embed="rId5"/>
          <a:srcRect/>
          <a:stretch>
            <a:fillRect/>
          </a:stretch>
        </p:blipFill>
        <p:spPr bwMode="auto">
          <a:xfrm>
            <a:off x="0" y="692150"/>
            <a:ext cx="2909888" cy="2735263"/>
          </a:xfrm>
          <a:prstGeom prst="rect">
            <a:avLst/>
          </a:prstGeom>
          <a:noFill/>
          <a:ln w="9525">
            <a:noFill/>
            <a:miter lim="800000"/>
            <a:headEnd/>
            <a:tailEnd/>
          </a:ln>
        </p:spPr>
      </p:pic>
      <p:sp>
        <p:nvSpPr>
          <p:cNvPr id="13" name="Text Box 11"/>
          <p:cNvSpPr txBox="1">
            <a:spLocks noChangeArrowheads="1"/>
          </p:cNvSpPr>
          <p:nvPr/>
        </p:nvSpPr>
        <p:spPr bwMode="auto">
          <a:xfrm>
            <a:off x="179388" y="3573463"/>
            <a:ext cx="2500312" cy="479425"/>
          </a:xfrm>
          <a:prstGeom prst="rect">
            <a:avLst/>
          </a:prstGeom>
          <a:solidFill>
            <a:srgbClr val="FFFF00"/>
          </a:solidFill>
          <a:ln w="9525">
            <a:noFill/>
            <a:miter lim="800000"/>
            <a:headEnd/>
            <a:tailEnd/>
          </a:ln>
          <a:effectLst/>
        </p:spPr>
        <p:txBody>
          <a:bodyPr>
            <a:spAutoFit/>
          </a:bodyPr>
          <a:lstStyle/>
          <a:p>
            <a:pPr>
              <a:lnSpc>
                <a:spcPct val="90000"/>
              </a:lnSpc>
              <a:spcBef>
                <a:spcPct val="20000"/>
              </a:spcBef>
              <a:buFontTx/>
              <a:buChar char="•"/>
              <a:defRPr/>
            </a:pPr>
            <a:r>
              <a:rPr kumimoji="1" lang="zh-CN" altLang="en-US" sz="2800" dirty="0">
                <a:solidFill>
                  <a:srgbClr val="FF3300"/>
                </a:solidFill>
                <a:latin typeface="宋体" pitchFamily="2" charset="-122"/>
                <a:ea typeface="宋体" pitchFamily="2" charset="-122"/>
              </a:rPr>
              <a:t>黄铁矿</a:t>
            </a:r>
            <a:r>
              <a:rPr kumimoji="1" lang="en-US" altLang="zh-CN" sz="2800" dirty="0">
                <a:solidFill>
                  <a:srgbClr val="FF3300"/>
                </a:solidFill>
                <a:effectLst>
                  <a:outerShdw blurRad="38100" dist="38100" dir="2700000" algn="tl">
                    <a:srgbClr val="000000"/>
                  </a:outerShdw>
                </a:effectLst>
                <a:latin typeface="宋体" pitchFamily="2" charset="-122"/>
                <a:ea typeface="宋体" pitchFamily="2" charset="-122"/>
              </a:rPr>
              <a:t>FeS</a:t>
            </a:r>
            <a:r>
              <a:rPr kumimoji="1" lang="en-US" altLang="zh-CN" baseline="-25000" dirty="0">
                <a:solidFill>
                  <a:srgbClr val="FF3300"/>
                </a:solidFill>
                <a:effectLst>
                  <a:outerShdw blurRad="38100" dist="38100" dir="2700000" algn="tl">
                    <a:srgbClr val="000000"/>
                  </a:outerShdw>
                </a:effectLst>
                <a:latin typeface="Arial Narrow" pitchFamily="34" charset="0"/>
                <a:ea typeface="宋体" pitchFamily="2" charset="-122"/>
              </a:rPr>
              <a:t>2</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3561"/>
                                        </p:tgtEl>
                                        <p:attrNameLst>
                                          <p:attrName>style.visibility</p:attrName>
                                        </p:attrNameLst>
                                      </p:cBhvr>
                                      <p:to>
                                        <p:strVal val="visible"/>
                                      </p:to>
                                    </p:set>
                                    <p:anim calcmode="lin" valueType="num">
                                      <p:cBhvr additive="base">
                                        <p:cTn id="7" dur="500" fill="hold"/>
                                        <p:tgtEl>
                                          <p:spTgt spid="23561"/>
                                        </p:tgtEl>
                                        <p:attrNameLst>
                                          <p:attrName>ppt_x</p:attrName>
                                        </p:attrNameLst>
                                      </p:cBhvr>
                                      <p:tavLst>
                                        <p:tav tm="0">
                                          <p:val>
                                            <p:strVal val="#ppt_x"/>
                                          </p:val>
                                        </p:tav>
                                        <p:tav tm="100000">
                                          <p:val>
                                            <p:strVal val="#ppt_x"/>
                                          </p:val>
                                        </p:tav>
                                      </p:tavLst>
                                    </p:anim>
                                    <p:anim calcmode="lin" valueType="num">
                                      <p:cBhvr additive="base">
                                        <p:cTn id="8" dur="500" fill="hold"/>
                                        <p:tgtEl>
                                          <p:spTgt spid="2356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3562"/>
                                        </p:tgtEl>
                                        <p:attrNameLst>
                                          <p:attrName>style.visibility</p:attrName>
                                        </p:attrNameLst>
                                      </p:cBhvr>
                                      <p:to>
                                        <p:strVal val="visible"/>
                                      </p:to>
                                    </p:set>
                                    <p:anim calcmode="lin" valueType="num">
                                      <p:cBhvr additive="base">
                                        <p:cTn id="13" dur="500" fill="hold"/>
                                        <p:tgtEl>
                                          <p:spTgt spid="23562"/>
                                        </p:tgtEl>
                                        <p:attrNameLst>
                                          <p:attrName>ppt_x</p:attrName>
                                        </p:attrNameLst>
                                      </p:cBhvr>
                                      <p:tavLst>
                                        <p:tav tm="0">
                                          <p:val>
                                            <p:strVal val="#ppt_x"/>
                                          </p:val>
                                        </p:tav>
                                        <p:tav tm="100000">
                                          <p:val>
                                            <p:strVal val="#ppt_x"/>
                                          </p:val>
                                        </p:tav>
                                      </p:tavLst>
                                    </p:anim>
                                    <p:anim calcmode="lin" valueType="num">
                                      <p:cBhvr additive="base">
                                        <p:cTn id="14" dur="500" fill="hold"/>
                                        <p:tgtEl>
                                          <p:spTgt spid="2356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1272"/>
                                        </p:tgtEl>
                                        <p:attrNameLst>
                                          <p:attrName>style.visibility</p:attrName>
                                        </p:attrNameLst>
                                      </p:cBhvr>
                                      <p:to>
                                        <p:strVal val="visible"/>
                                      </p:to>
                                    </p:set>
                                    <p:animEffect transition="in" filter="blinds(horizontal)">
                                      <p:cBhvr>
                                        <p:cTn id="31" dur="500"/>
                                        <p:tgtEl>
                                          <p:spTgt spid="11272"/>
                                        </p:tgtEl>
                                      </p:cBhvr>
                                    </p:animEffect>
                                  </p:childTnLst>
                                </p:cTn>
                              </p:par>
                            </p:childTnLst>
                          </p:cTn>
                        </p:par>
                      </p:childTnLst>
                    </p:cTn>
                  </p:par>
                  <p:par>
                    <p:cTn id="32" fill="hold">
                      <p:stCondLst>
                        <p:cond delay="indefinite"/>
                      </p:stCondLst>
                      <p:childTnLst>
                        <p:par>
                          <p:cTn id="33" fill="hold">
                            <p:stCondLst>
                              <p:cond delay="0"/>
                            </p:stCondLst>
                            <p:childTnLst>
                              <p:par>
                                <p:cTn id="34" presetID="9" presetClass="entr" presetSubtype="0" fill="hold" grpId="0" nodeType="clickEffect">
                                  <p:stCondLst>
                                    <p:cond delay="0"/>
                                  </p:stCondLst>
                                  <p:childTnLst>
                                    <p:set>
                                      <p:cBhvr>
                                        <p:cTn id="35" dur="1" fill="hold">
                                          <p:stCondLst>
                                            <p:cond delay="0"/>
                                          </p:stCondLst>
                                        </p:cTn>
                                        <p:tgtEl>
                                          <p:spTgt spid="11273"/>
                                        </p:tgtEl>
                                        <p:attrNameLst>
                                          <p:attrName>style.visibility</p:attrName>
                                        </p:attrNameLst>
                                      </p:cBhvr>
                                      <p:to>
                                        <p:strVal val="visible"/>
                                      </p:to>
                                    </p:set>
                                    <p:animEffect transition="in" filter="dissolve">
                                      <p:cBhvr>
                                        <p:cTn id="36" dur="500"/>
                                        <p:tgtEl>
                                          <p:spTgt spid="112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2" grpId="0" animBg="1"/>
      <p:bldP spid="11272" grpId="0" animBg="1"/>
      <p:bldP spid="11273" grpId="0" animBg="1"/>
      <p:bldP spid="11"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5" name="Text Box 4"/>
          <p:cNvSpPr txBox="1">
            <a:spLocks noChangeArrowheads="1"/>
          </p:cNvSpPr>
          <p:nvPr/>
        </p:nvSpPr>
        <p:spPr bwMode="auto">
          <a:xfrm>
            <a:off x="592138" y="482600"/>
            <a:ext cx="184150" cy="366713"/>
          </a:xfrm>
          <a:prstGeom prst="rect">
            <a:avLst/>
          </a:prstGeom>
          <a:noFill/>
          <a:ln w="9525">
            <a:noFill/>
            <a:miter lim="800000"/>
            <a:headEnd/>
            <a:tailEnd/>
          </a:ln>
        </p:spPr>
        <p:txBody>
          <a:bodyPr wrap="none">
            <a:spAutoFit/>
          </a:bodyPr>
          <a:lstStyle/>
          <a:p>
            <a:pPr>
              <a:lnSpc>
                <a:spcPct val="90000"/>
              </a:lnSpc>
              <a:spcBef>
                <a:spcPct val="20000"/>
              </a:spcBef>
              <a:buFontTx/>
              <a:buChar char="•"/>
            </a:pPr>
            <a:endParaRPr kumimoji="1" lang="zh-CN" altLang="zh-CN" b="0">
              <a:latin typeface="Arial Narrow" pitchFamily="34" charset="0"/>
            </a:endParaRPr>
          </a:p>
        </p:txBody>
      </p:sp>
      <p:sp>
        <p:nvSpPr>
          <p:cNvPr id="18440" name="Text Box 8"/>
          <p:cNvSpPr txBox="1">
            <a:spLocks noChangeArrowheads="1"/>
          </p:cNvSpPr>
          <p:nvPr/>
        </p:nvSpPr>
        <p:spPr bwMode="auto">
          <a:xfrm>
            <a:off x="357188" y="714375"/>
            <a:ext cx="8496300" cy="2530475"/>
          </a:xfrm>
          <a:prstGeom prst="rect">
            <a:avLst/>
          </a:prstGeom>
          <a:solidFill>
            <a:srgbClr val="FFFF00"/>
          </a:solidFill>
          <a:ln w="9525">
            <a:noFill/>
            <a:miter lim="800000"/>
            <a:headEnd/>
            <a:tailEnd/>
          </a:ln>
        </p:spPr>
        <p:txBody>
          <a:bodyPr>
            <a:spAutoFit/>
          </a:bodyPr>
          <a:lstStyle/>
          <a:p>
            <a:pPr>
              <a:lnSpc>
                <a:spcPct val="125000"/>
              </a:lnSpc>
              <a:spcBef>
                <a:spcPct val="20000"/>
              </a:spcBef>
              <a:buFontTx/>
              <a:buChar char="•"/>
            </a:pPr>
            <a:r>
              <a:rPr kumimoji="1" lang="en-US" altLang="zh-CN" sz="3200">
                <a:solidFill>
                  <a:schemeClr val="accent2"/>
                </a:solidFill>
                <a:latin typeface="Arial Narrow" pitchFamily="34" charset="0"/>
              </a:rPr>
              <a:t>    </a:t>
            </a:r>
            <a:r>
              <a:rPr kumimoji="1" lang="zh-CN" altLang="en-US" sz="3200">
                <a:latin typeface="Arial Narrow" pitchFamily="34" charset="0"/>
              </a:rPr>
              <a:t>我国是世界上已知矿物种类比较齐全的少数国家之一，矿物储量也很丰富，其中</a:t>
            </a:r>
            <a:r>
              <a:rPr kumimoji="1" lang="zh-CN" altLang="en-US" sz="3200">
                <a:solidFill>
                  <a:srgbClr val="FF3300"/>
                </a:solidFill>
                <a:latin typeface="Arial Narrow" pitchFamily="34" charset="0"/>
              </a:rPr>
              <a:t>钨、钼、钛、锡、锑</a:t>
            </a:r>
            <a:r>
              <a:rPr kumimoji="1" lang="zh-CN" altLang="en-US" sz="3200">
                <a:latin typeface="Arial Narrow" pitchFamily="34" charset="0"/>
              </a:rPr>
              <a:t>等储量居世界前列，</a:t>
            </a:r>
            <a:r>
              <a:rPr kumimoji="1" lang="zh-CN" altLang="en-US" sz="3200">
                <a:solidFill>
                  <a:srgbClr val="FF0000"/>
                </a:solidFill>
                <a:latin typeface="Arial Narrow" pitchFamily="34" charset="0"/>
              </a:rPr>
              <a:t>铜、铝、锰</a:t>
            </a:r>
            <a:r>
              <a:rPr kumimoji="1" lang="zh-CN" altLang="en-US" sz="3200">
                <a:latin typeface="Arial Narrow" pitchFamily="34" charset="0"/>
              </a:rPr>
              <a:t>等储量在世界观上也占有重要志地位。</a:t>
            </a:r>
          </a:p>
        </p:txBody>
      </p:sp>
      <p:sp>
        <p:nvSpPr>
          <p:cNvPr id="18441" name="Text Box 9"/>
          <p:cNvSpPr txBox="1">
            <a:spLocks noChangeArrowheads="1"/>
          </p:cNvSpPr>
          <p:nvPr/>
        </p:nvSpPr>
        <p:spPr bwMode="auto">
          <a:xfrm>
            <a:off x="395288" y="3644900"/>
            <a:ext cx="8496300" cy="2487613"/>
          </a:xfrm>
          <a:prstGeom prst="rect">
            <a:avLst/>
          </a:prstGeom>
          <a:solidFill>
            <a:srgbClr val="FFFF00"/>
          </a:solidFill>
          <a:ln w="9525">
            <a:noFill/>
            <a:miter lim="800000"/>
            <a:headEnd/>
            <a:tailEnd/>
          </a:ln>
        </p:spPr>
        <p:txBody>
          <a:bodyPr>
            <a:spAutoFit/>
          </a:bodyPr>
          <a:lstStyle/>
          <a:p>
            <a:pPr>
              <a:lnSpc>
                <a:spcPct val="125000"/>
              </a:lnSpc>
              <a:spcBef>
                <a:spcPct val="20000"/>
              </a:spcBef>
              <a:buFontTx/>
              <a:buChar char="•"/>
            </a:pPr>
            <a:r>
              <a:rPr kumimoji="1" lang="en-US" altLang="zh-CN" sz="3200">
                <a:solidFill>
                  <a:schemeClr val="accent2"/>
                </a:solidFill>
                <a:latin typeface="Arial Narrow" pitchFamily="34" charset="0"/>
              </a:rPr>
              <a:t>    </a:t>
            </a:r>
            <a:r>
              <a:rPr kumimoji="1" lang="zh-CN" altLang="en-US" sz="3200">
                <a:latin typeface="Arial Narrow" pitchFamily="34" charset="0"/>
              </a:rPr>
              <a:t>大自然向人类提供了丰富的金属矿物资源，人类每年要提炼数以亿吨计的金属用于工农业生产和其它领域。其中，提取量最大的是铁。</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40"/>
                                        </p:tgtEl>
                                        <p:attrNameLst>
                                          <p:attrName>style.visibility</p:attrName>
                                        </p:attrNameLst>
                                      </p:cBhvr>
                                      <p:to>
                                        <p:strVal val="visible"/>
                                      </p:to>
                                    </p:set>
                                    <p:anim calcmode="lin" valueType="num">
                                      <p:cBhvr additive="base">
                                        <p:cTn id="7" dur="500" fill="hold"/>
                                        <p:tgtEl>
                                          <p:spTgt spid="18440"/>
                                        </p:tgtEl>
                                        <p:attrNameLst>
                                          <p:attrName>ppt_x</p:attrName>
                                        </p:attrNameLst>
                                      </p:cBhvr>
                                      <p:tavLst>
                                        <p:tav tm="0">
                                          <p:val>
                                            <p:strVal val="#ppt_x"/>
                                          </p:val>
                                        </p:tav>
                                        <p:tav tm="100000">
                                          <p:val>
                                            <p:strVal val="#ppt_x"/>
                                          </p:val>
                                        </p:tav>
                                      </p:tavLst>
                                    </p:anim>
                                    <p:anim calcmode="lin" valueType="num">
                                      <p:cBhvr additive="base">
                                        <p:cTn id="8" dur="500" fill="hold"/>
                                        <p:tgtEl>
                                          <p:spTgt spid="1844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8441"/>
                                        </p:tgtEl>
                                        <p:attrNameLst>
                                          <p:attrName>style.visibility</p:attrName>
                                        </p:attrNameLst>
                                      </p:cBhvr>
                                      <p:to>
                                        <p:strVal val="visible"/>
                                      </p:to>
                                    </p:set>
                                    <p:animEffect transition="in" filter="slide(fromBottom)">
                                      <p:cBhvr>
                                        <p:cTn id="13" dur="500"/>
                                        <p:tgtEl>
                                          <p:spTgt spid="184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0" grpId="0" animBg="1"/>
      <p:bldP spid="18441"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29" name="Picture 3" descr="pic_21775"/>
          <p:cNvPicPr>
            <a:picLocks noChangeAspect="1" noChangeArrowheads="1"/>
          </p:cNvPicPr>
          <p:nvPr/>
        </p:nvPicPr>
        <p:blipFill>
          <a:blip r:embed="rId2"/>
          <a:srcRect/>
          <a:stretch>
            <a:fillRect/>
          </a:stretch>
        </p:blipFill>
        <p:spPr bwMode="auto">
          <a:xfrm>
            <a:off x="1116013" y="2349500"/>
            <a:ext cx="6048375" cy="2232025"/>
          </a:xfrm>
          <a:prstGeom prst="rect">
            <a:avLst/>
          </a:prstGeom>
          <a:noFill/>
          <a:ln w="9525">
            <a:noFill/>
            <a:miter lim="800000"/>
            <a:headEnd/>
            <a:tailEnd/>
          </a:ln>
        </p:spPr>
      </p:pic>
      <p:sp>
        <p:nvSpPr>
          <p:cNvPr id="22530" name="Text Box 4"/>
          <p:cNvSpPr txBox="1">
            <a:spLocks noChangeArrowheads="1"/>
          </p:cNvSpPr>
          <p:nvPr/>
        </p:nvSpPr>
        <p:spPr bwMode="auto">
          <a:xfrm>
            <a:off x="539750" y="476250"/>
            <a:ext cx="3009900" cy="641350"/>
          </a:xfrm>
          <a:prstGeom prst="rect">
            <a:avLst/>
          </a:prstGeom>
          <a:noFill/>
          <a:ln w="9525">
            <a:noFill/>
            <a:miter lim="800000"/>
            <a:headEnd/>
            <a:tailEnd/>
          </a:ln>
        </p:spPr>
        <p:txBody>
          <a:bodyPr>
            <a:spAutoFit/>
          </a:bodyPr>
          <a:lstStyle/>
          <a:p>
            <a:r>
              <a:rPr lang="zh-CN" altLang="en-US" sz="3600">
                <a:latin typeface="Verdana" pitchFamily="34" charset="0"/>
              </a:rPr>
              <a:t>一、铁的冶炼</a:t>
            </a:r>
          </a:p>
        </p:txBody>
      </p:sp>
      <p:grpSp>
        <p:nvGrpSpPr>
          <p:cNvPr id="52229" name="Group 5"/>
          <p:cNvGrpSpPr>
            <a:grpSpLocks/>
          </p:cNvGrpSpPr>
          <p:nvPr/>
        </p:nvGrpSpPr>
        <p:grpSpPr bwMode="auto">
          <a:xfrm>
            <a:off x="1835150" y="1773238"/>
            <a:ext cx="3651250" cy="533400"/>
            <a:chOff x="1533" y="3607"/>
            <a:chExt cx="2300" cy="336"/>
          </a:xfrm>
        </p:grpSpPr>
        <p:grpSp>
          <p:nvGrpSpPr>
            <p:cNvPr id="22540" name="Group 6"/>
            <p:cNvGrpSpPr>
              <a:grpSpLocks/>
            </p:cNvGrpSpPr>
            <p:nvPr/>
          </p:nvGrpSpPr>
          <p:grpSpPr bwMode="auto">
            <a:xfrm>
              <a:off x="1533" y="3607"/>
              <a:ext cx="2300" cy="336"/>
              <a:chOff x="1098" y="3607"/>
              <a:chExt cx="2300" cy="336"/>
            </a:xfrm>
          </p:grpSpPr>
          <p:sp>
            <p:nvSpPr>
              <p:cNvPr id="22542" name="Text Box 7"/>
              <p:cNvSpPr txBox="1">
                <a:spLocks noChangeArrowheads="1"/>
              </p:cNvSpPr>
              <p:nvPr/>
            </p:nvSpPr>
            <p:spPr bwMode="auto">
              <a:xfrm>
                <a:off x="1098" y="3712"/>
                <a:ext cx="2300" cy="231"/>
              </a:xfrm>
              <a:prstGeom prst="rect">
                <a:avLst/>
              </a:prstGeom>
              <a:noFill/>
              <a:ln w="9525">
                <a:noFill/>
                <a:miter lim="800000"/>
                <a:headEnd/>
                <a:tailEnd/>
              </a:ln>
            </p:spPr>
            <p:txBody>
              <a:bodyPr wrap="none">
                <a:spAutoFit/>
              </a:bodyPr>
              <a:lstStyle/>
              <a:p>
                <a:r>
                  <a:rPr lang="en-US" altLang="zh-CN" sz="1800"/>
                  <a:t>Fe</a:t>
                </a:r>
                <a:r>
                  <a:rPr lang="en-US" altLang="zh-CN" sz="1800" baseline="-25000"/>
                  <a:t>2</a:t>
                </a:r>
                <a:r>
                  <a:rPr lang="en-US" altLang="zh-CN" sz="1800"/>
                  <a:t>O</a:t>
                </a:r>
                <a:r>
                  <a:rPr lang="en-US" altLang="zh-CN" sz="1800" baseline="-25000"/>
                  <a:t>3</a:t>
                </a:r>
                <a:r>
                  <a:rPr lang="en-US" altLang="zh-CN" sz="1800"/>
                  <a:t> +   CO ===   Fe +    CO</a:t>
                </a:r>
                <a:r>
                  <a:rPr lang="en-US" altLang="zh-CN" sz="1800" baseline="-25000"/>
                  <a:t>2</a:t>
                </a:r>
                <a:endParaRPr lang="en-US" altLang="zh-CN" sz="1800"/>
              </a:p>
            </p:txBody>
          </p:sp>
          <p:sp>
            <p:nvSpPr>
              <p:cNvPr id="2" name="Text Box 8"/>
              <p:cNvSpPr txBox="1">
                <a:spLocks noChangeArrowheads="1"/>
              </p:cNvSpPr>
              <p:nvPr/>
            </p:nvSpPr>
            <p:spPr bwMode="auto">
              <a:xfrm>
                <a:off x="2064" y="3607"/>
                <a:ext cx="499" cy="231"/>
              </a:xfrm>
              <a:prstGeom prst="rect">
                <a:avLst/>
              </a:prstGeom>
              <a:noFill/>
              <a:ln w="9525">
                <a:noFill/>
                <a:miter lim="800000"/>
                <a:headEnd/>
                <a:tailEnd/>
              </a:ln>
            </p:spPr>
            <p:txBody>
              <a:bodyPr>
                <a:spAutoFit/>
              </a:bodyPr>
              <a:lstStyle/>
              <a:p>
                <a:pPr>
                  <a:spcBef>
                    <a:spcPct val="50000"/>
                  </a:spcBef>
                </a:pPr>
                <a:r>
                  <a:rPr lang="zh-CN" altLang="en-US" sz="1800">
                    <a:solidFill>
                      <a:schemeClr val="hlink"/>
                    </a:solidFill>
                  </a:rPr>
                  <a:t>高温</a:t>
                </a:r>
              </a:p>
            </p:txBody>
          </p:sp>
        </p:grpSp>
        <p:sp>
          <p:nvSpPr>
            <p:cNvPr id="22541" name="Text Box 9"/>
            <p:cNvSpPr txBox="1">
              <a:spLocks noChangeArrowheads="1"/>
            </p:cNvSpPr>
            <p:nvPr/>
          </p:nvSpPr>
          <p:spPr bwMode="auto">
            <a:xfrm>
              <a:off x="2090" y="3702"/>
              <a:ext cx="1497" cy="231"/>
            </a:xfrm>
            <a:prstGeom prst="rect">
              <a:avLst/>
            </a:prstGeom>
            <a:noFill/>
            <a:ln w="9525">
              <a:noFill/>
              <a:miter lim="800000"/>
              <a:headEnd/>
              <a:tailEnd/>
            </a:ln>
          </p:spPr>
          <p:txBody>
            <a:bodyPr>
              <a:spAutoFit/>
            </a:bodyPr>
            <a:lstStyle/>
            <a:p>
              <a:pPr>
                <a:spcBef>
                  <a:spcPct val="50000"/>
                </a:spcBef>
              </a:pPr>
              <a:r>
                <a:rPr lang="en-US" altLang="zh-CN" sz="1800">
                  <a:solidFill>
                    <a:schemeClr val="hlink"/>
                  </a:solidFill>
                </a:rPr>
                <a:t>3               2          3</a:t>
              </a:r>
            </a:p>
          </p:txBody>
        </p:sp>
      </p:grpSp>
      <p:sp>
        <p:nvSpPr>
          <p:cNvPr id="52234" name="Text Box 10"/>
          <p:cNvSpPr txBox="1">
            <a:spLocks noChangeArrowheads="1"/>
          </p:cNvSpPr>
          <p:nvPr/>
        </p:nvSpPr>
        <p:spPr bwMode="auto">
          <a:xfrm>
            <a:off x="468313" y="4797425"/>
            <a:ext cx="2160587" cy="457200"/>
          </a:xfrm>
          <a:prstGeom prst="rect">
            <a:avLst/>
          </a:prstGeom>
          <a:noFill/>
          <a:ln w="9525">
            <a:noFill/>
            <a:miter lim="800000"/>
            <a:headEnd/>
            <a:tailEnd/>
          </a:ln>
        </p:spPr>
        <p:txBody>
          <a:bodyPr>
            <a:spAutoFit/>
          </a:bodyPr>
          <a:lstStyle/>
          <a:p>
            <a:r>
              <a:rPr lang="en-US" altLang="zh-CN"/>
              <a:t>2</a:t>
            </a:r>
            <a:r>
              <a:rPr lang="zh-CN" altLang="en-US"/>
              <a:t>、实验现象</a:t>
            </a:r>
          </a:p>
        </p:txBody>
      </p:sp>
      <p:sp>
        <p:nvSpPr>
          <p:cNvPr id="52235" name="Text Box 11"/>
          <p:cNvSpPr txBox="1">
            <a:spLocks noChangeArrowheads="1"/>
          </p:cNvSpPr>
          <p:nvPr/>
        </p:nvSpPr>
        <p:spPr bwMode="auto">
          <a:xfrm>
            <a:off x="2627313" y="4797425"/>
            <a:ext cx="5892800" cy="457200"/>
          </a:xfrm>
          <a:prstGeom prst="rect">
            <a:avLst/>
          </a:prstGeom>
          <a:noFill/>
          <a:ln w="9525">
            <a:noFill/>
            <a:miter lim="800000"/>
            <a:headEnd/>
            <a:tailEnd/>
          </a:ln>
        </p:spPr>
        <p:txBody>
          <a:bodyPr wrap="none">
            <a:spAutoFit/>
          </a:bodyPr>
          <a:lstStyle/>
          <a:p>
            <a:r>
              <a:rPr lang="en-US" altLang="zh-CN"/>
              <a:t>1</a:t>
            </a:r>
            <a:r>
              <a:rPr lang="zh-CN" altLang="en-US"/>
              <a:t>、硬质玻璃管中的</a:t>
            </a:r>
            <a:r>
              <a:rPr lang="zh-CN" altLang="en-US">
                <a:solidFill>
                  <a:schemeClr val="hlink"/>
                </a:solidFill>
              </a:rPr>
              <a:t>红棕色固体</a:t>
            </a:r>
            <a:r>
              <a:rPr lang="zh-CN" altLang="en-US"/>
              <a:t>逐渐变黑；</a:t>
            </a:r>
          </a:p>
        </p:txBody>
      </p:sp>
      <p:sp>
        <p:nvSpPr>
          <p:cNvPr id="52236" name="Text Box 12"/>
          <p:cNvSpPr txBox="1">
            <a:spLocks noChangeArrowheads="1"/>
          </p:cNvSpPr>
          <p:nvPr/>
        </p:nvSpPr>
        <p:spPr bwMode="auto">
          <a:xfrm>
            <a:off x="2700338" y="5373688"/>
            <a:ext cx="4360862" cy="457200"/>
          </a:xfrm>
          <a:prstGeom prst="rect">
            <a:avLst/>
          </a:prstGeom>
          <a:noFill/>
          <a:ln w="9525">
            <a:noFill/>
            <a:miter lim="800000"/>
            <a:headEnd/>
            <a:tailEnd/>
          </a:ln>
        </p:spPr>
        <p:txBody>
          <a:bodyPr wrap="none">
            <a:spAutoFit/>
          </a:bodyPr>
          <a:lstStyle/>
          <a:p>
            <a:r>
              <a:rPr lang="en-US" altLang="zh-CN"/>
              <a:t>2</a:t>
            </a:r>
            <a:r>
              <a:rPr lang="zh-CN" altLang="en-US"/>
              <a:t>、试管中的澄清石灰水变浑浊</a:t>
            </a:r>
          </a:p>
        </p:txBody>
      </p:sp>
      <p:sp>
        <p:nvSpPr>
          <p:cNvPr id="52237" name="Text Box 13"/>
          <p:cNvSpPr txBox="1">
            <a:spLocks noChangeArrowheads="1"/>
          </p:cNvSpPr>
          <p:nvPr/>
        </p:nvSpPr>
        <p:spPr bwMode="auto">
          <a:xfrm>
            <a:off x="614363" y="3975100"/>
            <a:ext cx="1879600" cy="436563"/>
          </a:xfrm>
          <a:prstGeom prst="rect">
            <a:avLst/>
          </a:prstGeom>
          <a:solidFill>
            <a:srgbClr val="0000FF"/>
          </a:solidFill>
          <a:ln w="9525">
            <a:solidFill>
              <a:schemeClr val="hlink"/>
            </a:solidFill>
            <a:miter lim="800000"/>
            <a:headEnd/>
            <a:tailEnd/>
          </a:ln>
        </p:spPr>
        <p:txBody>
          <a:bodyPr wrap="none">
            <a:spAutoFit/>
          </a:bodyPr>
          <a:lstStyle/>
          <a:p>
            <a:r>
              <a:rPr lang="zh-CN" altLang="en-US" sz="2200">
                <a:solidFill>
                  <a:schemeClr val="bg1"/>
                </a:solidFill>
              </a:rPr>
              <a:t>（早出晚归）</a:t>
            </a:r>
          </a:p>
        </p:txBody>
      </p:sp>
      <p:sp>
        <p:nvSpPr>
          <p:cNvPr id="22536" name="Text Box 14"/>
          <p:cNvSpPr txBox="1">
            <a:spLocks noChangeArrowheads="1"/>
          </p:cNvSpPr>
          <p:nvPr/>
        </p:nvSpPr>
        <p:spPr bwMode="auto">
          <a:xfrm>
            <a:off x="468313" y="1196975"/>
            <a:ext cx="2216150" cy="457200"/>
          </a:xfrm>
          <a:prstGeom prst="rect">
            <a:avLst/>
          </a:prstGeom>
          <a:noFill/>
          <a:ln w="9525">
            <a:noFill/>
            <a:miter lim="800000"/>
            <a:headEnd/>
            <a:tailEnd/>
          </a:ln>
        </p:spPr>
        <p:txBody>
          <a:bodyPr wrap="none">
            <a:spAutoFit/>
          </a:bodyPr>
          <a:lstStyle/>
          <a:p>
            <a:r>
              <a:rPr lang="en-US" altLang="zh-CN"/>
              <a:t>1</a:t>
            </a:r>
            <a:r>
              <a:rPr lang="zh-CN" altLang="en-US"/>
              <a:t>、实验原理：</a:t>
            </a:r>
          </a:p>
        </p:txBody>
      </p:sp>
      <p:sp>
        <p:nvSpPr>
          <p:cNvPr id="52239" name="Text Box 15"/>
          <p:cNvSpPr txBox="1">
            <a:spLocks noChangeArrowheads="1"/>
          </p:cNvSpPr>
          <p:nvPr/>
        </p:nvSpPr>
        <p:spPr bwMode="auto">
          <a:xfrm>
            <a:off x="2627313" y="1196975"/>
            <a:ext cx="4605337" cy="457200"/>
          </a:xfrm>
          <a:prstGeom prst="rect">
            <a:avLst/>
          </a:prstGeom>
          <a:noFill/>
          <a:ln w="9525">
            <a:noFill/>
            <a:miter lim="800000"/>
            <a:headEnd/>
            <a:tailEnd/>
          </a:ln>
        </p:spPr>
        <p:txBody>
          <a:bodyPr wrap="none">
            <a:spAutoFit/>
          </a:bodyPr>
          <a:lstStyle/>
          <a:p>
            <a:r>
              <a:rPr lang="zh-CN" altLang="en-US">
                <a:solidFill>
                  <a:schemeClr val="hlink"/>
                </a:solidFill>
              </a:rPr>
              <a:t>利用</a:t>
            </a:r>
            <a:r>
              <a:rPr lang="en-US" altLang="zh-CN">
                <a:solidFill>
                  <a:srgbClr val="0000FF"/>
                </a:solidFill>
              </a:rPr>
              <a:t>CO</a:t>
            </a:r>
            <a:r>
              <a:rPr lang="zh-CN" altLang="en-US">
                <a:solidFill>
                  <a:schemeClr val="hlink"/>
                </a:solidFill>
              </a:rPr>
              <a:t>将铁从铁矿石中还原出来</a:t>
            </a:r>
          </a:p>
        </p:txBody>
      </p:sp>
      <p:sp>
        <p:nvSpPr>
          <p:cNvPr id="22543" name="AutoShape 15"/>
          <p:cNvSpPr>
            <a:spLocks noChangeArrowheads="1"/>
          </p:cNvSpPr>
          <p:nvPr/>
        </p:nvSpPr>
        <p:spPr bwMode="auto">
          <a:xfrm>
            <a:off x="6516688" y="1916113"/>
            <a:ext cx="2305050" cy="431800"/>
          </a:xfrm>
          <a:prstGeom prst="wedgeRoundRectCallout">
            <a:avLst>
              <a:gd name="adj1" fmla="val -38569"/>
              <a:gd name="adj2" fmla="val 269852"/>
              <a:gd name="adj3" fmla="val 16667"/>
            </a:avLst>
          </a:prstGeom>
          <a:solidFill>
            <a:schemeClr val="accent1"/>
          </a:solidFill>
          <a:ln w="9525">
            <a:solidFill>
              <a:schemeClr val="tx1"/>
            </a:solidFill>
            <a:miter lim="800000"/>
            <a:headEnd/>
            <a:tailEnd/>
          </a:ln>
        </p:spPr>
        <p:txBody>
          <a:bodyPr/>
          <a:lstStyle/>
          <a:p>
            <a:pPr algn="ctr"/>
            <a:endParaRPr lang="zh-CN" altLang="en-US"/>
          </a:p>
        </p:txBody>
      </p:sp>
      <p:sp>
        <p:nvSpPr>
          <p:cNvPr id="22539" name="Text Box 16"/>
          <p:cNvSpPr txBox="1">
            <a:spLocks noChangeArrowheads="1"/>
          </p:cNvSpPr>
          <p:nvPr/>
        </p:nvSpPr>
        <p:spPr bwMode="auto">
          <a:xfrm>
            <a:off x="6567488" y="1844675"/>
            <a:ext cx="2317750" cy="457200"/>
          </a:xfrm>
          <a:prstGeom prst="rect">
            <a:avLst/>
          </a:prstGeom>
          <a:noFill/>
          <a:ln w="9525">
            <a:noFill/>
            <a:miter lim="800000"/>
            <a:headEnd/>
            <a:tailEnd/>
          </a:ln>
        </p:spPr>
        <p:txBody>
          <a:bodyPr wrap="none">
            <a:spAutoFit/>
          </a:bodyPr>
          <a:lstStyle/>
          <a:p>
            <a:r>
              <a:rPr lang="zh-CN" altLang="en-US"/>
              <a:t>酒精灯的作用？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2239"/>
                                        </p:tgtEl>
                                        <p:attrNameLst>
                                          <p:attrName>style.visibility</p:attrName>
                                        </p:attrNameLst>
                                      </p:cBhvr>
                                      <p:to>
                                        <p:strVal val="visible"/>
                                      </p:to>
                                    </p:set>
                                    <p:animEffect transition="in" filter="diamond(in)">
                                      <p:cBhvr>
                                        <p:cTn id="7" dur="2000"/>
                                        <p:tgtEl>
                                          <p:spTgt spid="5223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52229"/>
                                        </p:tgtEl>
                                        <p:attrNameLst>
                                          <p:attrName>style.visibility</p:attrName>
                                        </p:attrNameLst>
                                      </p:cBhvr>
                                      <p:to>
                                        <p:strVal val="visible"/>
                                      </p:to>
                                    </p:set>
                                    <p:animEffect transition="in" filter="wheel(4)">
                                      <p:cBhvr>
                                        <p:cTn id="12" dur="2000"/>
                                        <p:tgtEl>
                                          <p:spTgt spid="52229"/>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52234"/>
                                        </p:tgtEl>
                                        <p:attrNameLst>
                                          <p:attrName>style.visibility</p:attrName>
                                        </p:attrNameLst>
                                      </p:cBhvr>
                                      <p:to>
                                        <p:strVal val="visible"/>
                                      </p:to>
                                    </p:set>
                                    <p:animEffect transition="in" filter="diamond(in)">
                                      <p:cBhvr>
                                        <p:cTn id="17" dur="2000"/>
                                        <p:tgtEl>
                                          <p:spTgt spid="52234"/>
                                        </p:tgtEl>
                                      </p:cBhvr>
                                    </p:animEffect>
                                  </p:childTnLst>
                                </p:cTn>
                              </p:par>
                            </p:childTnLst>
                          </p:cTn>
                        </p:par>
                      </p:childTnLst>
                    </p:cTn>
                  </p:par>
                  <p:par>
                    <p:cTn id="18" fill="hold">
                      <p:stCondLst>
                        <p:cond delay="indefinite"/>
                      </p:stCondLst>
                      <p:childTnLst>
                        <p:par>
                          <p:cTn id="19" fill="hold">
                            <p:stCondLst>
                              <p:cond delay="0"/>
                            </p:stCondLst>
                            <p:childTnLst>
                              <p:par>
                                <p:cTn id="20" presetID="20" presetClass="entr" presetSubtype="0" fill="hold" grpId="0" nodeType="clickEffect">
                                  <p:stCondLst>
                                    <p:cond delay="0"/>
                                  </p:stCondLst>
                                  <p:childTnLst>
                                    <p:set>
                                      <p:cBhvr>
                                        <p:cTn id="21" dur="1" fill="hold">
                                          <p:stCondLst>
                                            <p:cond delay="0"/>
                                          </p:stCondLst>
                                        </p:cTn>
                                        <p:tgtEl>
                                          <p:spTgt spid="52235"/>
                                        </p:tgtEl>
                                        <p:attrNameLst>
                                          <p:attrName>style.visibility</p:attrName>
                                        </p:attrNameLst>
                                      </p:cBhvr>
                                      <p:to>
                                        <p:strVal val="visible"/>
                                      </p:to>
                                    </p:set>
                                    <p:animEffect transition="in" filter="wedge">
                                      <p:cBhvr>
                                        <p:cTn id="22" dur="2000"/>
                                        <p:tgtEl>
                                          <p:spTgt spid="52235"/>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52236"/>
                                        </p:tgtEl>
                                        <p:attrNameLst>
                                          <p:attrName>style.visibility</p:attrName>
                                        </p:attrNameLst>
                                      </p:cBhvr>
                                      <p:to>
                                        <p:strVal val="visible"/>
                                      </p:to>
                                    </p:set>
                                    <p:animEffect transition="in" filter="circle(in)">
                                      <p:cBhvr>
                                        <p:cTn id="27" dur="2000"/>
                                        <p:tgtEl>
                                          <p:spTgt spid="52236"/>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52237"/>
                                        </p:tgtEl>
                                        <p:attrNameLst>
                                          <p:attrName>style.visibility</p:attrName>
                                        </p:attrNameLst>
                                      </p:cBhvr>
                                      <p:to>
                                        <p:strVal val="visible"/>
                                      </p:to>
                                    </p:set>
                                    <p:animEffect transition="in" filter="wheel(4)">
                                      <p:cBhvr>
                                        <p:cTn id="32" dur="2000"/>
                                        <p:tgtEl>
                                          <p:spTgt spid="52237"/>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6" fill="hold" grpId="0" nodeType="clickEffect">
                                  <p:stCondLst>
                                    <p:cond delay="0"/>
                                  </p:stCondLst>
                                  <p:childTnLst>
                                    <p:set>
                                      <p:cBhvr>
                                        <p:cTn id="36" dur="1" fill="hold">
                                          <p:stCondLst>
                                            <p:cond delay="0"/>
                                          </p:stCondLst>
                                        </p:cTn>
                                        <p:tgtEl>
                                          <p:spTgt spid="22543"/>
                                        </p:tgtEl>
                                        <p:attrNameLst>
                                          <p:attrName>style.visibility</p:attrName>
                                        </p:attrNameLst>
                                      </p:cBhvr>
                                      <p:to>
                                        <p:strVal val="visible"/>
                                      </p:to>
                                    </p:set>
                                    <p:animEffect transition="in" filter="barn(inHorizontal)">
                                      <p:cBhvr>
                                        <p:cTn id="37" dur="500"/>
                                        <p:tgtEl>
                                          <p:spTgt spid="22543"/>
                                        </p:tgtEl>
                                      </p:cBhvr>
                                    </p:animEffect>
                                  </p:childTnLst>
                                </p:cTn>
                              </p:par>
                            </p:childTnLst>
                          </p:cTn>
                        </p:par>
                      </p:childTnLst>
                    </p:cTn>
                  </p:par>
                  <p:par>
                    <p:cTn id="38" fill="hold">
                      <p:stCondLst>
                        <p:cond delay="indefinite"/>
                      </p:stCondLst>
                      <p:childTnLst>
                        <p:par>
                          <p:cTn id="39" fill="hold">
                            <p:stCondLst>
                              <p:cond delay="0"/>
                            </p:stCondLst>
                            <p:childTnLst>
                              <p:par>
                                <p:cTn id="40" presetID="20" presetClass="entr" presetSubtype="0" fill="hold" nodeType="clickEffect">
                                  <p:stCondLst>
                                    <p:cond delay="0"/>
                                  </p:stCondLst>
                                  <p:childTnLst>
                                    <p:set>
                                      <p:cBhvr>
                                        <p:cTn id="41" dur="1" fill="hold">
                                          <p:stCondLst>
                                            <p:cond delay="0"/>
                                          </p:stCondLst>
                                        </p:cTn>
                                        <p:tgtEl>
                                          <p:spTgt spid="22539">
                                            <p:txEl>
                                              <p:pRg st="0" end="0"/>
                                            </p:txEl>
                                          </p:spTgt>
                                        </p:tgtEl>
                                        <p:attrNameLst>
                                          <p:attrName>style.visibility</p:attrName>
                                        </p:attrNameLst>
                                      </p:cBhvr>
                                      <p:to>
                                        <p:strVal val="visible"/>
                                      </p:to>
                                    </p:set>
                                    <p:animEffect transition="in" filter="wedge">
                                      <p:cBhvr>
                                        <p:cTn id="42" dur="500"/>
                                        <p:tgtEl>
                                          <p:spTgt spid="225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4" grpId="0"/>
      <p:bldP spid="52235" grpId="0"/>
      <p:bldP spid="52236" grpId="0"/>
      <p:bldP spid="52237" grpId="0" animBg="1"/>
      <p:bldP spid="52239" grpId="0"/>
      <p:bldP spid="22543"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3" name="Text Box 2"/>
          <p:cNvSpPr txBox="1">
            <a:spLocks noChangeArrowheads="1"/>
          </p:cNvSpPr>
          <p:nvPr/>
        </p:nvSpPr>
        <p:spPr bwMode="auto">
          <a:xfrm>
            <a:off x="1116013" y="1196975"/>
            <a:ext cx="2592387" cy="457200"/>
          </a:xfrm>
          <a:prstGeom prst="rect">
            <a:avLst/>
          </a:prstGeom>
          <a:noFill/>
          <a:ln w="9525">
            <a:noFill/>
            <a:miter lim="800000"/>
            <a:headEnd/>
            <a:tailEnd/>
          </a:ln>
        </p:spPr>
        <p:txBody>
          <a:bodyPr>
            <a:spAutoFit/>
          </a:bodyPr>
          <a:lstStyle/>
          <a:p>
            <a:r>
              <a:rPr lang="en-US" altLang="zh-CN"/>
              <a:t>3</a:t>
            </a:r>
            <a:r>
              <a:rPr lang="zh-CN" altLang="en-US"/>
              <a:t>、实验操作顺序</a:t>
            </a:r>
          </a:p>
        </p:txBody>
      </p:sp>
      <p:sp>
        <p:nvSpPr>
          <p:cNvPr id="53251" name="Text Box 3"/>
          <p:cNvSpPr txBox="1">
            <a:spLocks noChangeArrowheads="1"/>
          </p:cNvSpPr>
          <p:nvPr/>
        </p:nvSpPr>
        <p:spPr bwMode="auto">
          <a:xfrm>
            <a:off x="1331913" y="1866900"/>
            <a:ext cx="3336925" cy="457200"/>
          </a:xfrm>
          <a:prstGeom prst="rect">
            <a:avLst/>
          </a:prstGeom>
          <a:noFill/>
          <a:ln w="9525">
            <a:noFill/>
            <a:miter lim="800000"/>
            <a:headEnd/>
            <a:tailEnd/>
          </a:ln>
        </p:spPr>
        <p:txBody>
          <a:bodyPr wrap="none">
            <a:spAutoFit/>
          </a:bodyPr>
          <a:lstStyle/>
          <a:p>
            <a:r>
              <a:rPr lang="en-US" altLang="en-US"/>
              <a:t>①</a:t>
            </a:r>
            <a:r>
              <a:rPr lang="en-US" altLang="zh-CN"/>
              <a:t> </a:t>
            </a:r>
            <a:r>
              <a:rPr lang="zh-CN" altLang="en-US">
                <a:solidFill>
                  <a:schemeClr val="hlink"/>
                </a:solidFill>
              </a:rPr>
              <a:t>检查装置的气密性；</a:t>
            </a:r>
          </a:p>
        </p:txBody>
      </p:sp>
      <p:sp>
        <p:nvSpPr>
          <p:cNvPr id="53252" name="Text Box 4"/>
          <p:cNvSpPr txBox="1">
            <a:spLocks noChangeArrowheads="1"/>
          </p:cNvSpPr>
          <p:nvPr/>
        </p:nvSpPr>
        <p:spPr bwMode="auto">
          <a:xfrm>
            <a:off x="1331913" y="2403475"/>
            <a:ext cx="4868862" cy="457200"/>
          </a:xfrm>
          <a:prstGeom prst="rect">
            <a:avLst/>
          </a:prstGeom>
          <a:noFill/>
          <a:ln w="9525">
            <a:noFill/>
            <a:miter lim="800000"/>
            <a:headEnd/>
            <a:tailEnd/>
          </a:ln>
        </p:spPr>
        <p:txBody>
          <a:bodyPr wrap="none">
            <a:spAutoFit/>
          </a:bodyPr>
          <a:lstStyle/>
          <a:p>
            <a:r>
              <a:rPr lang="en-US" altLang="en-US"/>
              <a:t>②</a:t>
            </a:r>
            <a:r>
              <a:rPr lang="en-US" altLang="zh-CN"/>
              <a:t> </a:t>
            </a:r>
            <a:r>
              <a:rPr lang="zh-CN" altLang="en-US"/>
              <a:t>装药品、组装仪器、固定装置；</a:t>
            </a:r>
          </a:p>
        </p:txBody>
      </p:sp>
      <p:sp>
        <p:nvSpPr>
          <p:cNvPr id="53253" name="Text Box 5"/>
          <p:cNvSpPr txBox="1">
            <a:spLocks noChangeArrowheads="1"/>
          </p:cNvSpPr>
          <p:nvPr/>
        </p:nvSpPr>
        <p:spPr bwMode="auto">
          <a:xfrm>
            <a:off x="1331913" y="2911475"/>
            <a:ext cx="5919787" cy="457200"/>
          </a:xfrm>
          <a:prstGeom prst="rect">
            <a:avLst/>
          </a:prstGeom>
          <a:noFill/>
          <a:ln w="9525">
            <a:noFill/>
            <a:miter lim="800000"/>
            <a:headEnd/>
            <a:tailEnd/>
          </a:ln>
        </p:spPr>
        <p:txBody>
          <a:bodyPr wrap="none">
            <a:spAutoFit/>
          </a:bodyPr>
          <a:lstStyle/>
          <a:p>
            <a:r>
              <a:rPr lang="en-US" altLang="en-US"/>
              <a:t>③</a:t>
            </a:r>
            <a:r>
              <a:rPr lang="en-US" altLang="zh-CN"/>
              <a:t> </a:t>
            </a:r>
            <a:r>
              <a:rPr lang="zh-CN" altLang="en-US"/>
              <a:t>点燃右边的酒精灯，并通</a:t>
            </a:r>
            <a:r>
              <a:rPr lang="en-US" altLang="zh-CN"/>
              <a:t>CO</a:t>
            </a:r>
            <a:r>
              <a:rPr lang="zh-CN" altLang="en-US"/>
              <a:t>一段时间；</a:t>
            </a:r>
          </a:p>
        </p:txBody>
      </p:sp>
      <p:sp>
        <p:nvSpPr>
          <p:cNvPr id="53254" name="Text Box 6"/>
          <p:cNvSpPr txBox="1">
            <a:spLocks noChangeArrowheads="1"/>
          </p:cNvSpPr>
          <p:nvPr/>
        </p:nvSpPr>
        <p:spPr bwMode="auto">
          <a:xfrm>
            <a:off x="1331913" y="3414713"/>
            <a:ext cx="3336925" cy="457200"/>
          </a:xfrm>
          <a:prstGeom prst="rect">
            <a:avLst/>
          </a:prstGeom>
          <a:noFill/>
          <a:ln w="9525">
            <a:noFill/>
            <a:miter lim="800000"/>
            <a:headEnd/>
            <a:tailEnd/>
          </a:ln>
        </p:spPr>
        <p:txBody>
          <a:bodyPr wrap="none">
            <a:spAutoFit/>
          </a:bodyPr>
          <a:lstStyle/>
          <a:p>
            <a:r>
              <a:rPr lang="en-US" altLang="en-US"/>
              <a:t>④</a:t>
            </a:r>
            <a:r>
              <a:rPr lang="en-US" altLang="zh-CN"/>
              <a:t> </a:t>
            </a:r>
            <a:r>
              <a:rPr lang="zh-CN" altLang="en-US"/>
              <a:t>点燃</a:t>
            </a:r>
            <a:r>
              <a:rPr lang="zh-CN" altLang="en-US">
                <a:solidFill>
                  <a:schemeClr val="hlink"/>
                </a:solidFill>
              </a:rPr>
              <a:t>酒精喷灯</a:t>
            </a:r>
            <a:r>
              <a:rPr lang="zh-CN" altLang="en-US"/>
              <a:t>加热；</a:t>
            </a:r>
          </a:p>
        </p:txBody>
      </p:sp>
      <p:sp>
        <p:nvSpPr>
          <p:cNvPr id="53255" name="Text Box 7"/>
          <p:cNvSpPr txBox="1">
            <a:spLocks noChangeArrowheads="1"/>
          </p:cNvSpPr>
          <p:nvPr/>
        </p:nvSpPr>
        <p:spPr bwMode="auto">
          <a:xfrm>
            <a:off x="1331913" y="3919538"/>
            <a:ext cx="5481637" cy="457200"/>
          </a:xfrm>
          <a:prstGeom prst="rect">
            <a:avLst/>
          </a:prstGeom>
          <a:noFill/>
          <a:ln w="9525">
            <a:noFill/>
            <a:miter lim="800000"/>
            <a:headEnd/>
            <a:tailEnd/>
          </a:ln>
        </p:spPr>
        <p:txBody>
          <a:bodyPr wrap="none">
            <a:spAutoFit/>
          </a:bodyPr>
          <a:lstStyle/>
          <a:p>
            <a:r>
              <a:rPr lang="en-US" altLang="en-US"/>
              <a:t>⑤</a:t>
            </a:r>
            <a:r>
              <a:rPr lang="en-US" altLang="zh-CN"/>
              <a:t> </a:t>
            </a:r>
            <a:r>
              <a:rPr lang="zh-CN" altLang="en-US">
                <a:solidFill>
                  <a:srgbClr val="0000FF"/>
                </a:solidFill>
              </a:rPr>
              <a:t>待红色固体全部变黑时</a:t>
            </a:r>
            <a:r>
              <a:rPr lang="zh-CN" altLang="en-US"/>
              <a:t>，停止加热；</a:t>
            </a:r>
          </a:p>
        </p:txBody>
      </p:sp>
      <p:sp>
        <p:nvSpPr>
          <p:cNvPr id="53256" name="Text Box 8"/>
          <p:cNvSpPr txBox="1">
            <a:spLocks noChangeArrowheads="1"/>
          </p:cNvSpPr>
          <p:nvPr/>
        </p:nvSpPr>
        <p:spPr bwMode="auto">
          <a:xfrm>
            <a:off x="1331913" y="4422775"/>
            <a:ext cx="5919787" cy="457200"/>
          </a:xfrm>
          <a:prstGeom prst="rect">
            <a:avLst/>
          </a:prstGeom>
          <a:noFill/>
          <a:ln w="9525">
            <a:noFill/>
            <a:miter lim="800000"/>
            <a:headEnd/>
            <a:tailEnd/>
          </a:ln>
        </p:spPr>
        <p:txBody>
          <a:bodyPr wrap="none">
            <a:spAutoFit/>
          </a:bodyPr>
          <a:lstStyle/>
          <a:p>
            <a:r>
              <a:rPr lang="en-US" altLang="en-US"/>
              <a:t>⑥</a:t>
            </a:r>
            <a:r>
              <a:rPr lang="en-US" altLang="zh-CN"/>
              <a:t> </a:t>
            </a:r>
            <a:r>
              <a:rPr lang="zh-CN" altLang="en-US">
                <a:solidFill>
                  <a:srgbClr val="0000FF"/>
                </a:solidFill>
              </a:rPr>
              <a:t>待黑色固体冷却至室温时</a:t>
            </a:r>
            <a:r>
              <a:rPr lang="zh-CN" altLang="en-US"/>
              <a:t>，停止通</a:t>
            </a:r>
            <a:r>
              <a:rPr lang="en-US" altLang="zh-CN"/>
              <a:t>CO</a:t>
            </a:r>
            <a:r>
              <a:rPr lang="zh-CN" altLang="en-US"/>
              <a:t>；</a:t>
            </a:r>
          </a:p>
        </p:txBody>
      </p:sp>
      <p:sp>
        <p:nvSpPr>
          <p:cNvPr id="53257" name="Text Box 9"/>
          <p:cNvSpPr txBox="1">
            <a:spLocks noChangeArrowheads="1"/>
          </p:cNvSpPr>
          <p:nvPr/>
        </p:nvSpPr>
        <p:spPr bwMode="auto">
          <a:xfrm>
            <a:off x="1331913" y="4957763"/>
            <a:ext cx="3336925" cy="457200"/>
          </a:xfrm>
          <a:prstGeom prst="rect">
            <a:avLst/>
          </a:prstGeom>
          <a:noFill/>
          <a:ln w="9525">
            <a:noFill/>
            <a:miter lim="800000"/>
            <a:headEnd/>
            <a:tailEnd/>
          </a:ln>
        </p:spPr>
        <p:txBody>
          <a:bodyPr wrap="none">
            <a:spAutoFit/>
          </a:bodyPr>
          <a:lstStyle/>
          <a:p>
            <a:r>
              <a:rPr lang="en-US" altLang="en-US"/>
              <a:t>⑦</a:t>
            </a:r>
            <a:r>
              <a:rPr lang="en-US" altLang="zh-CN"/>
              <a:t> </a:t>
            </a:r>
            <a:r>
              <a:rPr lang="zh-CN" altLang="en-US"/>
              <a:t>熄灭右边的酒精灯。</a:t>
            </a:r>
          </a:p>
        </p:txBody>
      </p:sp>
      <p:sp>
        <p:nvSpPr>
          <p:cNvPr id="53258" name="Text Box 10"/>
          <p:cNvSpPr txBox="1">
            <a:spLocks noChangeArrowheads="1"/>
          </p:cNvSpPr>
          <p:nvPr/>
        </p:nvSpPr>
        <p:spPr bwMode="auto">
          <a:xfrm>
            <a:off x="900113" y="5546725"/>
            <a:ext cx="4748212" cy="822325"/>
          </a:xfrm>
          <a:prstGeom prst="rect">
            <a:avLst/>
          </a:prstGeom>
          <a:noFill/>
          <a:ln w="9525">
            <a:noFill/>
            <a:miter lim="800000"/>
            <a:headEnd/>
            <a:tailEnd/>
          </a:ln>
        </p:spPr>
        <p:txBody>
          <a:bodyPr>
            <a:spAutoFit/>
          </a:bodyPr>
          <a:lstStyle/>
          <a:p>
            <a:r>
              <a:rPr lang="en-US" altLang="zh-CN"/>
              <a:t>【</a:t>
            </a:r>
            <a:r>
              <a:rPr lang="zh-CN" altLang="en-US"/>
              <a:t>提问</a:t>
            </a:r>
            <a:r>
              <a:rPr lang="en-US" altLang="zh-CN"/>
              <a:t>】</a:t>
            </a:r>
            <a:r>
              <a:rPr lang="zh-CN" altLang="en-US"/>
              <a:t>反应开始的标志：</a:t>
            </a:r>
          </a:p>
          <a:p>
            <a:r>
              <a:rPr lang="zh-CN" altLang="en-US"/>
              <a:t>              反应结束的标志：</a:t>
            </a:r>
          </a:p>
        </p:txBody>
      </p:sp>
      <p:sp>
        <p:nvSpPr>
          <p:cNvPr id="53259" name="Text Box 11"/>
          <p:cNvSpPr txBox="1">
            <a:spLocks noChangeArrowheads="1"/>
          </p:cNvSpPr>
          <p:nvPr/>
        </p:nvSpPr>
        <p:spPr bwMode="auto">
          <a:xfrm>
            <a:off x="4643438" y="5516563"/>
            <a:ext cx="3889375" cy="822325"/>
          </a:xfrm>
          <a:prstGeom prst="rect">
            <a:avLst/>
          </a:prstGeom>
          <a:noFill/>
          <a:ln w="9525">
            <a:noFill/>
            <a:miter lim="800000"/>
            <a:headEnd/>
            <a:tailEnd/>
          </a:ln>
        </p:spPr>
        <p:txBody>
          <a:bodyPr>
            <a:spAutoFit/>
          </a:bodyPr>
          <a:lstStyle/>
          <a:p>
            <a:r>
              <a:rPr lang="zh-CN" altLang="en-US"/>
              <a:t>澄清石灰水开始变浑浊</a:t>
            </a:r>
          </a:p>
          <a:p>
            <a:r>
              <a:rPr lang="zh-CN" altLang="en-US"/>
              <a:t>红色固体全部变黑</a:t>
            </a:r>
          </a:p>
        </p:txBody>
      </p:sp>
      <p:pic>
        <p:nvPicPr>
          <p:cNvPr id="23563" name="Picture 12" descr="pic_21775"/>
          <p:cNvPicPr>
            <a:picLocks noChangeAspect="1" noChangeArrowheads="1"/>
          </p:cNvPicPr>
          <p:nvPr/>
        </p:nvPicPr>
        <p:blipFill>
          <a:blip r:embed="rId2"/>
          <a:srcRect/>
          <a:stretch>
            <a:fillRect/>
          </a:stretch>
        </p:blipFill>
        <p:spPr bwMode="auto">
          <a:xfrm>
            <a:off x="5076825" y="44450"/>
            <a:ext cx="3419475" cy="1654175"/>
          </a:xfrm>
          <a:prstGeom prst="rect">
            <a:avLst/>
          </a:prstGeom>
          <a:noFill/>
          <a:ln w="9525">
            <a:noFill/>
            <a:miter lim="800000"/>
            <a:headEnd/>
            <a:tailEnd/>
          </a:ln>
        </p:spPr>
      </p:pic>
      <p:sp>
        <p:nvSpPr>
          <p:cNvPr id="15" name="TextBox 14"/>
          <p:cNvSpPr txBox="1">
            <a:spLocks noChangeArrowheads="1"/>
          </p:cNvSpPr>
          <p:nvPr/>
        </p:nvSpPr>
        <p:spPr bwMode="auto">
          <a:xfrm>
            <a:off x="4572000" y="1857375"/>
            <a:ext cx="1731963" cy="461963"/>
          </a:xfrm>
          <a:prstGeom prst="rect">
            <a:avLst/>
          </a:prstGeom>
          <a:noFill/>
          <a:ln w="9525">
            <a:noFill/>
            <a:miter lim="800000"/>
            <a:headEnd/>
            <a:tailEnd/>
          </a:ln>
        </p:spPr>
        <p:txBody>
          <a:bodyPr wrap="none">
            <a:spAutoFit/>
          </a:bodyPr>
          <a:lstStyle/>
          <a:p>
            <a:r>
              <a:rPr lang="zh-CN" altLang="en-US">
                <a:solidFill>
                  <a:srgbClr val="0000FF"/>
                </a:solidFill>
              </a:rPr>
              <a:t>怎么检查？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53251"/>
                                        </p:tgtEl>
                                        <p:attrNameLst>
                                          <p:attrName>style.visibility</p:attrName>
                                        </p:attrNameLst>
                                      </p:cBhvr>
                                      <p:to>
                                        <p:strVal val="visible"/>
                                      </p:to>
                                    </p:set>
                                    <p:animEffect transition="in" filter="wheel(4)">
                                      <p:cBhvr>
                                        <p:cTn id="7" dur="2000"/>
                                        <p:tgtEl>
                                          <p:spTgt spid="53251"/>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strips(downLef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53252"/>
                                        </p:tgtEl>
                                        <p:attrNameLst>
                                          <p:attrName>style.visibility</p:attrName>
                                        </p:attrNameLst>
                                      </p:cBhvr>
                                      <p:to>
                                        <p:strVal val="visible"/>
                                      </p:to>
                                    </p:set>
                                    <p:animEffect transition="in" filter="wheel(4)">
                                      <p:cBhvr>
                                        <p:cTn id="17" dur="2000"/>
                                        <p:tgtEl>
                                          <p:spTgt spid="53252"/>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53253"/>
                                        </p:tgtEl>
                                        <p:attrNameLst>
                                          <p:attrName>style.visibility</p:attrName>
                                        </p:attrNameLst>
                                      </p:cBhvr>
                                      <p:to>
                                        <p:strVal val="visible"/>
                                      </p:to>
                                    </p:set>
                                    <p:animEffect transition="in" filter="wheel(4)">
                                      <p:cBhvr>
                                        <p:cTn id="22" dur="2000"/>
                                        <p:tgtEl>
                                          <p:spTgt spid="5325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53254"/>
                                        </p:tgtEl>
                                        <p:attrNameLst>
                                          <p:attrName>style.visibility</p:attrName>
                                        </p:attrNameLst>
                                      </p:cBhvr>
                                      <p:to>
                                        <p:strVal val="visible"/>
                                      </p:to>
                                    </p:set>
                                    <p:animEffect transition="in" filter="wheel(4)">
                                      <p:cBhvr>
                                        <p:cTn id="27" dur="2000"/>
                                        <p:tgtEl>
                                          <p:spTgt spid="53254"/>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53255"/>
                                        </p:tgtEl>
                                        <p:attrNameLst>
                                          <p:attrName>style.visibility</p:attrName>
                                        </p:attrNameLst>
                                      </p:cBhvr>
                                      <p:to>
                                        <p:strVal val="visible"/>
                                      </p:to>
                                    </p:set>
                                    <p:animEffect transition="in" filter="wheel(4)">
                                      <p:cBhvr>
                                        <p:cTn id="32" dur="2000"/>
                                        <p:tgtEl>
                                          <p:spTgt spid="53255"/>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4" fill="hold" grpId="0" nodeType="clickEffect">
                                  <p:stCondLst>
                                    <p:cond delay="0"/>
                                  </p:stCondLst>
                                  <p:childTnLst>
                                    <p:set>
                                      <p:cBhvr>
                                        <p:cTn id="36" dur="1" fill="hold">
                                          <p:stCondLst>
                                            <p:cond delay="0"/>
                                          </p:stCondLst>
                                        </p:cTn>
                                        <p:tgtEl>
                                          <p:spTgt spid="53256"/>
                                        </p:tgtEl>
                                        <p:attrNameLst>
                                          <p:attrName>style.visibility</p:attrName>
                                        </p:attrNameLst>
                                      </p:cBhvr>
                                      <p:to>
                                        <p:strVal val="visible"/>
                                      </p:to>
                                    </p:set>
                                    <p:animEffect transition="in" filter="wheel(4)">
                                      <p:cBhvr>
                                        <p:cTn id="37" dur="2000"/>
                                        <p:tgtEl>
                                          <p:spTgt spid="53256"/>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4" fill="hold" grpId="0" nodeType="clickEffect">
                                  <p:stCondLst>
                                    <p:cond delay="0"/>
                                  </p:stCondLst>
                                  <p:childTnLst>
                                    <p:set>
                                      <p:cBhvr>
                                        <p:cTn id="41" dur="1" fill="hold">
                                          <p:stCondLst>
                                            <p:cond delay="0"/>
                                          </p:stCondLst>
                                        </p:cTn>
                                        <p:tgtEl>
                                          <p:spTgt spid="53257"/>
                                        </p:tgtEl>
                                        <p:attrNameLst>
                                          <p:attrName>style.visibility</p:attrName>
                                        </p:attrNameLst>
                                      </p:cBhvr>
                                      <p:to>
                                        <p:strVal val="visible"/>
                                      </p:to>
                                    </p:set>
                                    <p:animEffect transition="in" filter="wheel(4)">
                                      <p:cBhvr>
                                        <p:cTn id="42" dur="2000"/>
                                        <p:tgtEl>
                                          <p:spTgt spid="53257"/>
                                        </p:tgtEl>
                                      </p:cBhvr>
                                    </p:animEffect>
                                  </p:childTnLst>
                                </p:cTn>
                              </p:par>
                            </p:childTnLst>
                          </p:cTn>
                        </p:par>
                      </p:childTnLst>
                    </p:cTn>
                  </p:par>
                  <p:par>
                    <p:cTn id="43" fill="hold">
                      <p:stCondLst>
                        <p:cond delay="indefinite"/>
                      </p:stCondLst>
                      <p:childTnLst>
                        <p:par>
                          <p:cTn id="44" fill="hold">
                            <p:stCondLst>
                              <p:cond delay="0"/>
                            </p:stCondLst>
                            <p:childTnLst>
                              <p:par>
                                <p:cTn id="45" presetID="20" presetClass="entr" presetSubtype="0" fill="hold" grpId="0" nodeType="clickEffect">
                                  <p:stCondLst>
                                    <p:cond delay="0"/>
                                  </p:stCondLst>
                                  <p:childTnLst>
                                    <p:set>
                                      <p:cBhvr>
                                        <p:cTn id="46" dur="1" fill="hold">
                                          <p:stCondLst>
                                            <p:cond delay="0"/>
                                          </p:stCondLst>
                                        </p:cTn>
                                        <p:tgtEl>
                                          <p:spTgt spid="53258"/>
                                        </p:tgtEl>
                                        <p:attrNameLst>
                                          <p:attrName>style.visibility</p:attrName>
                                        </p:attrNameLst>
                                      </p:cBhvr>
                                      <p:to>
                                        <p:strVal val="visible"/>
                                      </p:to>
                                    </p:set>
                                    <p:animEffect transition="in" filter="wedge">
                                      <p:cBhvr>
                                        <p:cTn id="47" dur="2000"/>
                                        <p:tgtEl>
                                          <p:spTgt spid="53258"/>
                                        </p:tgtEl>
                                      </p:cBhvr>
                                    </p:animEffect>
                                  </p:childTnLst>
                                </p:cTn>
                              </p:par>
                            </p:childTnLst>
                          </p:cTn>
                        </p:par>
                      </p:childTnLst>
                    </p:cTn>
                  </p:par>
                  <p:par>
                    <p:cTn id="48" fill="hold">
                      <p:stCondLst>
                        <p:cond delay="indefinite"/>
                      </p:stCondLst>
                      <p:childTnLst>
                        <p:par>
                          <p:cTn id="49" fill="hold">
                            <p:stCondLst>
                              <p:cond delay="0"/>
                            </p:stCondLst>
                            <p:childTnLst>
                              <p:par>
                                <p:cTn id="50" presetID="20" presetClass="entr" presetSubtype="0" fill="hold" grpId="0" nodeType="clickEffect">
                                  <p:stCondLst>
                                    <p:cond delay="0"/>
                                  </p:stCondLst>
                                  <p:childTnLst>
                                    <p:set>
                                      <p:cBhvr>
                                        <p:cTn id="51" dur="1" fill="hold">
                                          <p:stCondLst>
                                            <p:cond delay="0"/>
                                          </p:stCondLst>
                                        </p:cTn>
                                        <p:tgtEl>
                                          <p:spTgt spid="53259"/>
                                        </p:tgtEl>
                                        <p:attrNameLst>
                                          <p:attrName>style.visibility</p:attrName>
                                        </p:attrNameLst>
                                      </p:cBhvr>
                                      <p:to>
                                        <p:strVal val="visible"/>
                                      </p:to>
                                    </p:set>
                                    <p:animEffect transition="in" filter="wedge">
                                      <p:cBhvr>
                                        <p:cTn id="52" dur="2000"/>
                                        <p:tgtEl>
                                          <p:spTgt spid="532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p:bldP spid="53252" grpId="0"/>
      <p:bldP spid="53253" grpId="0"/>
      <p:bldP spid="53254" grpId="0"/>
      <p:bldP spid="53255" grpId="0"/>
      <p:bldP spid="53256" grpId="0"/>
      <p:bldP spid="53257" grpId="0"/>
      <p:bldP spid="53258" grpId="0"/>
      <p:bldP spid="53259"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7" name="Picture 4" descr="pic_21775"/>
          <p:cNvPicPr>
            <a:picLocks noChangeAspect="1" noChangeArrowheads="1"/>
          </p:cNvPicPr>
          <p:nvPr/>
        </p:nvPicPr>
        <p:blipFill>
          <a:blip r:embed="rId2"/>
          <a:srcRect/>
          <a:stretch>
            <a:fillRect/>
          </a:stretch>
        </p:blipFill>
        <p:spPr bwMode="auto">
          <a:xfrm>
            <a:off x="1836738" y="33338"/>
            <a:ext cx="6048375" cy="2925762"/>
          </a:xfrm>
          <a:prstGeom prst="rect">
            <a:avLst/>
          </a:prstGeom>
          <a:noFill/>
          <a:ln w="9525">
            <a:noFill/>
            <a:miter lim="800000"/>
            <a:headEnd/>
            <a:tailEnd/>
          </a:ln>
        </p:spPr>
      </p:pic>
      <p:sp>
        <p:nvSpPr>
          <p:cNvPr id="24578" name="Text Box 16"/>
          <p:cNvSpPr txBox="1">
            <a:spLocks noChangeArrowheads="1"/>
          </p:cNvSpPr>
          <p:nvPr/>
        </p:nvSpPr>
        <p:spPr bwMode="auto">
          <a:xfrm>
            <a:off x="1404938" y="1544638"/>
            <a:ext cx="1879600" cy="436562"/>
          </a:xfrm>
          <a:prstGeom prst="rect">
            <a:avLst/>
          </a:prstGeom>
          <a:solidFill>
            <a:srgbClr val="0000FF"/>
          </a:solidFill>
          <a:ln w="9525">
            <a:solidFill>
              <a:schemeClr val="hlink"/>
            </a:solidFill>
            <a:miter lim="800000"/>
            <a:headEnd/>
            <a:tailEnd/>
          </a:ln>
        </p:spPr>
        <p:txBody>
          <a:bodyPr wrap="none">
            <a:spAutoFit/>
          </a:bodyPr>
          <a:lstStyle/>
          <a:p>
            <a:r>
              <a:rPr lang="zh-CN" altLang="en-US" sz="2200">
                <a:solidFill>
                  <a:schemeClr val="bg1"/>
                </a:solidFill>
              </a:rPr>
              <a:t>（早出晚归）</a:t>
            </a:r>
          </a:p>
        </p:txBody>
      </p:sp>
      <p:sp>
        <p:nvSpPr>
          <p:cNvPr id="24579" name="Text Box 23"/>
          <p:cNvSpPr txBox="1">
            <a:spLocks noChangeArrowheads="1"/>
          </p:cNvSpPr>
          <p:nvPr/>
        </p:nvSpPr>
        <p:spPr bwMode="auto">
          <a:xfrm>
            <a:off x="179388" y="2409825"/>
            <a:ext cx="1409700" cy="457200"/>
          </a:xfrm>
          <a:prstGeom prst="rect">
            <a:avLst/>
          </a:prstGeom>
          <a:noFill/>
          <a:ln w="9525">
            <a:noFill/>
            <a:miter lim="800000"/>
            <a:headEnd/>
            <a:tailEnd/>
          </a:ln>
        </p:spPr>
        <p:txBody>
          <a:bodyPr wrap="none">
            <a:spAutoFit/>
          </a:bodyPr>
          <a:lstStyle/>
          <a:p>
            <a:r>
              <a:rPr lang="en-US" altLang="zh-CN"/>
              <a:t>【</a:t>
            </a:r>
            <a:r>
              <a:rPr lang="zh-CN" altLang="en-US"/>
              <a:t>思考</a:t>
            </a:r>
            <a:r>
              <a:rPr lang="en-US" altLang="zh-CN"/>
              <a:t>】</a:t>
            </a:r>
          </a:p>
        </p:txBody>
      </p:sp>
      <p:sp>
        <p:nvSpPr>
          <p:cNvPr id="24580" name="Text Box 24"/>
          <p:cNvSpPr txBox="1">
            <a:spLocks noChangeArrowheads="1"/>
          </p:cNvSpPr>
          <p:nvPr/>
        </p:nvSpPr>
        <p:spPr bwMode="auto">
          <a:xfrm>
            <a:off x="592138" y="3116263"/>
            <a:ext cx="7999412" cy="457200"/>
          </a:xfrm>
          <a:prstGeom prst="rect">
            <a:avLst/>
          </a:prstGeom>
          <a:noFill/>
          <a:ln w="9525">
            <a:noFill/>
            <a:miter lim="800000"/>
            <a:headEnd/>
            <a:tailEnd/>
          </a:ln>
        </p:spPr>
        <p:txBody>
          <a:bodyPr wrap="none">
            <a:spAutoFit/>
          </a:bodyPr>
          <a:lstStyle/>
          <a:p>
            <a:r>
              <a:rPr lang="en-US" altLang="zh-CN">
                <a:latin typeface="宋体" charset="-122"/>
              </a:rPr>
              <a:t>1</a:t>
            </a:r>
            <a:r>
              <a:rPr lang="zh-CN" altLang="en-US">
                <a:latin typeface="宋体" charset="-122"/>
              </a:rPr>
              <a:t>、怎样判断</a:t>
            </a:r>
            <a:r>
              <a:rPr lang="en-US" altLang="zh-CN">
                <a:latin typeface="宋体" charset="-122"/>
              </a:rPr>
              <a:t>CO“</a:t>
            </a:r>
            <a:r>
              <a:rPr lang="zh-CN" altLang="en-US">
                <a:latin typeface="宋体" charset="-122"/>
              </a:rPr>
              <a:t>早出”时，装置中的空气已经排除干净？</a:t>
            </a:r>
          </a:p>
        </p:txBody>
      </p:sp>
      <p:sp>
        <p:nvSpPr>
          <p:cNvPr id="5150" name="Text Box 30"/>
          <p:cNvSpPr txBox="1">
            <a:spLocks noChangeArrowheads="1"/>
          </p:cNvSpPr>
          <p:nvPr/>
        </p:nvSpPr>
        <p:spPr bwMode="auto">
          <a:xfrm>
            <a:off x="1023938" y="3556000"/>
            <a:ext cx="7727950" cy="1096963"/>
          </a:xfrm>
          <a:prstGeom prst="rect">
            <a:avLst/>
          </a:prstGeom>
          <a:noFill/>
          <a:ln w="9525">
            <a:noFill/>
            <a:miter lim="800000"/>
            <a:headEnd/>
            <a:tailEnd/>
          </a:ln>
        </p:spPr>
        <p:txBody>
          <a:bodyPr wrap="none">
            <a:spAutoFit/>
          </a:bodyPr>
          <a:lstStyle/>
          <a:p>
            <a:r>
              <a:rPr lang="zh-CN" altLang="en-US" sz="2200">
                <a:solidFill>
                  <a:schemeClr val="hlink"/>
                </a:solidFill>
              </a:rPr>
              <a:t>在装置右边导管处，用排水法收集一小试管气体，用大拇指</a:t>
            </a:r>
          </a:p>
          <a:p>
            <a:r>
              <a:rPr lang="zh-CN" altLang="en-US" sz="2200">
                <a:solidFill>
                  <a:schemeClr val="hlink"/>
                </a:solidFill>
              </a:rPr>
              <a:t>按住试管口，使试管口朝下，移近酒精灯火焰，移开大拇指，</a:t>
            </a:r>
          </a:p>
          <a:p>
            <a:r>
              <a:rPr lang="zh-CN" altLang="en-US" sz="2200">
                <a:solidFill>
                  <a:schemeClr val="hlink"/>
                </a:solidFill>
              </a:rPr>
              <a:t>听到</a:t>
            </a:r>
            <a:r>
              <a:rPr lang="zh-CN" altLang="en-US" sz="2200">
                <a:solidFill>
                  <a:srgbClr val="0000FF"/>
                </a:solidFill>
              </a:rPr>
              <a:t>较小的爆鸣声</a:t>
            </a:r>
            <a:r>
              <a:rPr lang="zh-CN" altLang="en-US" sz="2200">
                <a:solidFill>
                  <a:schemeClr val="hlink"/>
                </a:solidFill>
              </a:rPr>
              <a:t>，表示装置中的空气已经排除干净。</a:t>
            </a:r>
          </a:p>
        </p:txBody>
      </p:sp>
      <p:sp>
        <p:nvSpPr>
          <p:cNvPr id="5151" name="Text Box 31"/>
          <p:cNvSpPr txBox="1">
            <a:spLocks noChangeArrowheads="1"/>
          </p:cNvSpPr>
          <p:nvPr/>
        </p:nvSpPr>
        <p:spPr bwMode="auto">
          <a:xfrm>
            <a:off x="592138" y="4662488"/>
            <a:ext cx="8074025" cy="461962"/>
          </a:xfrm>
          <a:prstGeom prst="rect">
            <a:avLst/>
          </a:prstGeom>
          <a:noFill/>
          <a:ln w="9525">
            <a:noFill/>
            <a:miter lim="800000"/>
            <a:headEnd/>
            <a:tailEnd/>
          </a:ln>
        </p:spPr>
        <p:txBody>
          <a:bodyPr wrap="none">
            <a:spAutoFit/>
          </a:bodyPr>
          <a:lstStyle/>
          <a:p>
            <a:r>
              <a:rPr lang="en-US" altLang="zh-CN">
                <a:latin typeface="宋体" charset="-122"/>
              </a:rPr>
              <a:t>2</a:t>
            </a:r>
            <a:r>
              <a:rPr lang="zh-CN" altLang="en-US">
                <a:latin typeface="宋体" charset="-122"/>
              </a:rPr>
              <a:t>、本装置连接盛有少量澄清石灰水的试管的目的是什么？</a:t>
            </a:r>
          </a:p>
        </p:txBody>
      </p:sp>
      <p:sp>
        <p:nvSpPr>
          <p:cNvPr id="5156" name="Text Box 36"/>
          <p:cNvSpPr txBox="1">
            <a:spLocks noChangeArrowheads="1"/>
          </p:cNvSpPr>
          <p:nvPr/>
        </p:nvSpPr>
        <p:spPr bwMode="auto">
          <a:xfrm>
            <a:off x="611188" y="5972175"/>
            <a:ext cx="5038725" cy="457200"/>
          </a:xfrm>
          <a:prstGeom prst="rect">
            <a:avLst/>
          </a:prstGeom>
          <a:noFill/>
          <a:ln w="9525">
            <a:noFill/>
            <a:miter lim="800000"/>
            <a:headEnd/>
            <a:tailEnd/>
          </a:ln>
        </p:spPr>
        <p:txBody>
          <a:bodyPr wrap="none">
            <a:spAutoFit/>
          </a:bodyPr>
          <a:lstStyle/>
          <a:p>
            <a:r>
              <a:rPr lang="en-US" altLang="zh-CN">
                <a:latin typeface="宋体" charset="-122"/>
              </a:rPr>
              <a:t>3</a:t>
            </a:r>
            <a:r>
              <a:rPr lang="zh-CN" altLang="en-US">
                <a:latin typeface="宋体" charset="-122"/>
              </a:rPr>
              <a:t>、如果要吸收</a:t>
            </a:r>
            <a:r>
              <a:rPr lang="en-US" altLang="zh-CN">
                <a:latin typeface="宋体" charset="-122"/>
              </a:rPr>
              <a:t>CO</a:t>
            </a:r>
            <a:r>
              <a:rPr lang="en-US" altLang="zh-CN" baseline="-25000">
                <a:latin typeface="宋体" charset="-122"/>
              </a:rPr>
              <a:t>2</a:t>
            </a:r>
            <a:r>
              <a:rPr lang="zh-CN" altLang="en-US">
                <a:latin typeface="宋体" charset="-122"/>
              </a:rPr>
              <a:t>可以用什么溶液？</a:t>
            </a:r>
          </a:p>
        </p:txBody>
      </p:sp>
      <p:sp>
        <p:nvSpPr>
          <p:cNvPr id="5157" name="Text Box 37"/>
          <p:cNvSpPr txBox="1">
            <a:spLocks noChangeArrowheads="1"/>
          </p:cNvSpPr>
          <p:nvPr/>
        </p:nvSpPr>
        <p:spPr bwMode="auto">
          <a:xfrm>
            <a:off x="1042988" y="5106988"/>
            <a:ext cx="6481762" cy="427037"/>
          </a:xfrm>
          <a:prstGeom prst="rect">
            <a:avLst/>
          </a:prstGeom>
          <a:noFill/>
          <a:ln w="9525">
            <a:noFill/>
            <a:miter lim="800000"/>
            <a:headEnd/>
            <a:tailEnd/>
          </a:ln>
        </p:spPr>
        <p:txBody>
          <a:bodyPr>
            <a:spAutoFit/>
          </a:bodyPr>
          <a:lstStyle/>
          <a:p>
            <a:r>
              <a:rPr lang="zh-CN" altLang="en-US" sz="2200">
                <a:solidFill>
                  <a:schemeClr val="hlink"/>
                </a:solidFill>
                <a:latin typeface="宋体" charset="-122"/>
              </a:rPr>
              <a:t>探究</a:t>
            </a:r>
            <a:r>
              <a:rPr lang="en-US" altLang="zh-CN" sz="2200">
                <a:solidFill>
                  <a:schemeClr val="hlink"/>
                </a:solidFill>
                <a:latin typeface="宋体" charset="-122"/>
              </a:rPr>
              <a:t>CO</a:t>
            </a:r>
            <a:r>
              <a:rPr lang="zh-CN" altLang="en-US" sz="2200">
                <a:solidFill>
                  <a:schemeClr val="hlink"/>
                </a:solidFill>
                <a:latin typeface="宋体" charset="-122"/>
              </a:rPr>
              <a:t>与</a:t>
            </a:r>
            <a:r>
              <a:rPr lang="en-US" altLang="zh-CN" sz="2200">
                <a:solidFill>
                  <a:schemeClr val="hlink"/>
                </a:solidFill>
                <a:latin typeface="宋体" charset="-122"/>
              </a:rPr>
              <a:t>Fe</a:t>
            </a:r>
            <a:r>
              <a:rPr lang="en-US" altLang="zh-CN" sz="2200" baseline="-25000">
                <a:solidFill>
                  <a:schemeClr val="hlink"/>
                </a:solidFill>
                <a:latin typeface="宋体" charset="-122"/>
              </a:rPr>
              <a:t>2</a:t>
            </a:r>
            <a:r>
              <a:rPr lang="en-US" altLang="zh-CN" sz="2200">
                <a:solidFill>
                  <a:schemeClr val="hlink"/>
                </a:solidFill>
                <a:latin typeface="宋体" charset="-122"/>
              </a:rPr>
              <a:t>O</a:t>
            </a:r>
            <a:r>
              <a:rPr lang="en-US" altLang="zh-CN" sz="2200" baseline="-25000">
                <a:solidFill>
                  <a:schemeClr val="hlink"/>
                </a:solidFill>
                <a:latin typeface="宋体" charset="-122"/>
              </a:rPr>
              <a:t>3</a:t>
            </a:r>
            <a:r>
              <a:rPr lang="zh-CN" altLang="en-US" sz="2200">
                <a:solidFill>
                  <a:schemeClr val="hlink"/>
                </a:solidFill>
                <a:latin typeface="宋体" charset="-122"/>
              </a:rPr>
              <a:t>反应时</a:t>
            </a:r>
            <a:r>
              <a:rPr lang="zh-CN" altLang="en-US" sz="2200">
                <a:solidFill>
                  <a:srgbClr val="0000FF"/>
                </a:solidFill>
                <a:latin typeface="宋体" charset="-122"/>
              </a:rPr>
              <a:t>是否</a:t>
            </a:r>
            <a:r>
              <a:rPr lang="zh-CN" altLang="en-US" sz="2200">
                <a:solidFill>
                  <a:schemeClr val="hlink"/>
                </a:solidFill>
                <a:latin typeface="宋体" charset="-122"/>
              </a:rPr>
              <a:t>生成了</a:t>
            </a:r>
            <a:r>
              <a:rPr lang="en-US" altLang="zh-CN" sz="2200">
                <a:solidFill>
                  <a:schemeClr val="hlink"/>
                </a:solidFill>
                <a:latin typeface="宋体" charset="-122"/>
              </a:rPr>
              <a:t>CO</a:t>
            </a:r>
            <a:r>
              <a:rPr lang="en-US" altLang="zh-CN" sz="2200" baseline="-25000">
                <a:solidFill>
                  <a:schemeClr val="hlink"/>
                </a:solidFill>
                <a:latin typeface="宋体" charset="-122"/>
              </a:rPr>
              <a:t>2</a:t>
            </a:r>
            <a:r>
              <a:rPr lang="zh-CN" altLang="en-US" sz="2200">
                <a:solidFill>
                  <a:schemeClr val="hlink"/>
                </a:solidFill>
                <a:latin typeface="宋体" charset="-122"/>
              </a:rPr>
              <a:t>，</a:t>
            </a:r>
            <a:endParaRPr lang="zh-CN" altLang="en-US" sz="2200">
              <a:latin typeface="宋体" charset="-122"/>
            </a:endParaRPr>
          </a:p>
        </p:txBody>
      </p:sp>
      <p:sp>
        <p:nvSpPr>
          <p:cNvPr id="5158" name="Rectangle 38"/>
          <p:cNvSpPr>
            <a:spLocks noChangeArrowheads="1"/>
          </p:cNvSpPr>
          <p:nvPr/>
        </p:nvSpPr>
        <p:spPr bwMode="auto">
          <a:xfrm>
            <a:off x="1042988" y="5565775"/>
            <a:ext cx="3836987" cy="427038"/>
          </a:xfrm>
          <a:prstGeom prst="rect">
            <a:avLst/>
          </a:prstGeom>
          <a:noFill/>
          <a:ln w="9525">
            <a:noFill/>
            <a:miter lim="800000"/>
            <a:headEnd/>
            <a:tailEnd/>
          </a:ln>
        </p:spPr>
        <p:txBody>
          <a:bodyPr wrap="none">
            <a:spAutoFit/>
          </a:bodyPr>
          <a:lstStyle/>
          <a:p>
            <a:r>
              <a:rPr lang="zh-CN" altLang="en-US" sz="2200">
                <a:solidFill>
                  <a:srgbClr val="0000FF"/>
                </a:solidFill>
                <a:latin typeface="宋体" charset="-122"/>
              </a:rPr>
              <a:t>及判断反应是否已经开始了。</a:t>
            </a:r>
          </a:p>
        </p:txBody>
      </p:sp>
      <p:sp>
        <p:nvSpPr>
          <p:cNvPr id="5159" name="Text Box 39"/>
          <p:cNvSpPr txBox="1">
            <a:spLocks noChangeArrowheads="1"/>
          </p:cNvSpPr>
          <p:nvPr/>
        </p:nvSpPr>
        <p:spPr bwMode="auto">
          <a:xfrm>
            <a:off x="5867400" y="5924550"/>
            <a:ext cx="1412875" cy="457200"/>
          </a:xfrm>
          <a:prstGeom prst="rect">
            <a:avLst/>
          </a:prstGeom>
          <a:noFill/>
          <a:ln w="9525">
            <a:noFill/>
            <a:miter lim="800000"/>
            <a:headEnd/>
            <a:tailEnd/>
          </a:ln>
        </p:spPr>
        <p:txBody>
          <a:bodyPr wrap="none">
            <a:spAutoFit/>
          </a:bodyPr>
          <a:lstStyle/>
          <a:p>
            <a:r>
              <a:rPr lang="en-US" altLang="zh-CN">
                <a:solidFill>
                  <a:schemeClr val="hlink"/>
                </a:solidFill>
                <a:latin typeface="宋体" charset="-122"/>
              </a:rPr>
              <a:t>NaOH</a:t>
            </a:r>
            <a:r>
              <a:rPr lang="zh-CN" altLang="en-US">
                <a:solidFill>
                  <a:schemeClr val="hlink"/>
                </a:solidFill>
                <a:latin typeface="宋体" charset="-122"/>
              </a:rPr>
              <a:t>溶液</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150"/>
                                        </p:tgtEl>
                                        <p:attrNameLst>
                                          <p:attrName>style.visibility</p:attrName>
                                        </p:attrNameLst>
                                      </p:cBhvr>
                                      <p:to>
                                        <p:strVal val="visible"/>
                                      </p:to>
                                    </p:set>
                                    <p:animEffect transition="in" filter="diamond(in)">
                                      <p:cBhvr>
                                        <p:cTn id="7" dur="2000"/>
                                        <p:tgtEl>
                                          <p:spTgt spid="5150"/>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5151"/>
                                        </p:tgtEl>
                                        <p:attrNameLst>
                                          <p:attrName>style.visibility</p:attrName>
                                        </p:attrNameLst>
                                      </p:cBhvr>
                                      <p:to>
                                        <p:strVal val="visible"/>
                                      </p:to>
                                    </p:set>
                                    <p:animEffect transition="in" filter="plus(in)">
                                      <p:cBhvr>
                                        <p:cTn id="12" dur="2000"/>
                                        <p:tgtEl>
                                          <p:spTgt spid="515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5157"/>
                                        </p:tgtEl>
                                        <p:attrNameLst>
                                          <p:attrName>style.visibility</p:attrName>
                                        </p:attrNameLst>
                                      </p:cBhvr>
                                      <p:to>
                                        <p:strVal val="visible"/>
                                      </p:to>
                                    </p:set>
                                    <p:animEffect transition="in" filter="wedge">
                                      <p:cBhvr>
                                        <p:cTn id="17" dur="2000"/>
                                        <p:tgtEl>
                                          <p:spTgt spid="5157"/>
                                        </p:tgtEl>
                                      </p:cBhvr>
                                    </p:animEffect>
                                  </p:childTnLst>
                                </p:cTn>
                              </p:par>
                            </p:childTnLst>
                          </p:cTn>
                        </p:par>
                      </p:childTnLst>
                    </p:cTn>
                  </p:par>
                  <p:par>
                    <p:cTn id="18" fill="hold">
                      <p:stCondLst>
                        <p:cond delay="indefinite"/>
                      </p:stCondLst>
                      <p:childTnLst>
                        <p:par>
                          <p:cTn id="19" fill="hold">
                            <p:stCondLst>
                              <p:cond delay="0"/>
                            </p:stCondLst>
                            <p:childTnLst>
                              <p:par>
                                <p:cTn id="20" presetID="13" presetClass="entr" presetSubtype="16" fill="hold" grpId="0" nodeType="clickEffect">
                                  <p:stCondLst>
                                    <p:cond delay="0"/>
                                  </p:stCondLst>
                                  <p:childTnLst>
                                    <p:set>
                                      <p:cBhvr>
                                        <p:cTn id="21" dur="1" fill="hold">
                                          <p:stCondLst>
                                            <p:cond delay="0"/>
                                          </p:stCondLst>
                                        </p:cTn>
                                        <p:tgtEl>
                                          <p:spTgt spid="5158"/>
                                        </p:tgtEl>
                                        <p:attrNameLst>
                                          <p:attrName>style.visibility</p:attrName>
                                        </p:attrNameLst>
                                      </p:cBhvr>
                                      <p:to>
                                        <p:strVal val="visible"/>
                                      </p:to>
                                    </p:set>
                                    <p:animEffect transition="in" filter="plus(in)">
                                      <p:cBhvr>
                                        <p:cTn id="22" dur="2000"/>
                                        <p:tgtEl>
                                          <p:spTgt spid="5158"/>
                                        </p:tgtEl>
                                      </p:cBhvr>
                                    </p:animEffect>
                                  </p:childTnLst>
                                </p:cTn>
                              </p:par>
                            </p:childTnLst>
                          </p:cTn>
                        </p:par>
                      </p:childTnLst>
                    </p:cTn>
                  </p:par>
                  <p:par>
                    <p:cTn id="23" fill="hold">
                      <p:stCondLst>
                        <p:cond delay="indefinite"/>
                      </p:stCondLst>
                      <p:childTnLst>
                        <p:par>
                          <p:cTn id="24" fill="hold">
                            <p:stCondLst>
                              <p:cond delay="0"/>
                            </p:stCondLst>
                            <p:childTnLst>
                              <p:par>
                                <p:cTn id="25" presetID="20" presetClass="entr" presetSubtype="0" fill="hold" grpId="0" nodeType="clickEffect">
                                  <p:stCondLst>
                                    <p:cond delay="0"/>
                                  </p:stCondLst>
                                  <p:childTnLst>
                                    <p:set>
                                      <p:cBhvr>
                                        <p:cTn id="26" dur="1" fill="hold">
                                          <p:stCondLst>
                                            <p:cond delay="0"/>
                                          </p:stCondLst>
                                        </p:cTn>
                                        <p:tgtEl>
                                          <p:spTgt spid="5156"/>
                                        </p:tgtEl>
                                        <p:attrNameLst>
                                          <p:attrName>style.visibility</p:attrName>
                                        </p:attrNameLst>
                                      </p:cBhvr>
                                      <p:to>
                                        <p:strVal val="visible"/>
                                      </p:to>
                                    </p:set>
                                    <p:animEffect transition="in" filter="wedge">
                                      <p:cBhvr>
                                        <p:cTn id="27" dur="2000"/>
                                        <p:tgtEl>
                                          <p:spTgt spid="5156"/>
                                        </p:tgtEl>
                                      </p:cBhvr>
                                    </p:animEffect>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grpId="0" nodeType="clickEffect">
                                  <p:stCondLst>
                                    <p:cond delay="0"/>
                                  </p:stCondLst>
                                  <p:iterate type="lt">
                                    <p:tmPct val="10000"/>
                                  </p:iterate>
                                  <p:childTnLst>
                                    <p:set>
                                      <p:cBhvr>
                                        <p:cTn id="31" dur="1" fill="hold">
                                          <p:stCondLst>
                                            <p:cond delay="0"/>
                                          </p:stCondLst>
                                        </p:cTn>
                                        <p:tgtEl>
                                          <p:spTgt spid="5159"/>
                                        </p:tgtEl>
                                        <p:attrNameLst>
                                          <p:attrName>style.visibility</p:attrName>
                                        </p:attrNameLst>
                                      </p:cBhvr>
                                      <p:to>
                                        <p:strVal val="visible"/>
                                      </p:to>
                                    </p:set>
                                    <p:anim by="(-#ppt_w*2)" calcmode="lin" valueType="num">
                                      <p:cBhvr rctx="PPT">
                                        <p:cTn id="32" dur="500" autoRev="1" fill="hold">
                                          <p:stCondLst>
                                            <p:cond delay="0"/>
                                          </p:stCondLst>
                                        </p:cTn>
                                        <p:tgtEl>
                                          <p:spTgt spid="5159"/>
                                        </p:tgtEl>
                                        <p:attrNameLst>
                                          <p:attrName>ppt_w</p:attrName>
                                        </p:attrNameLst>
                                      </p:cBhvr>
                                    </p:anim>
                                    <p:anim by="(#ppt_w*0.50)" calcmode="lin" valueType="num">
                                      <p:cBhvr>
                                        <p:cTn id="33" dur="500" decel="50000" autoRev="1" fill="hold">
                                          <p:stCondLst>
                                            <p:cond delay="0"/>
                                          </p:stCondLst>
                                        </p:cTn>
                                        <p:tgtEl>
                                          <p:spTgt spid="5159"/>
                                        </p:tgtEl>
                                        <p:attrNameLst>
                                          <p:attrName>ppt_x</p:attrName>
                                        </p:attrNameLst>
                                      </p:cBhvr>
                                    </p:anim>
                                    <p:anim from="(-#ppt_h/2)" to="(#ppt_y)" calcmode="lin" valueType="num">
                                      <p:cBhvr>
                                        <p:cTn id="34" dur="1000" fill="hold">
                                          <p:stCondLst>
                                            <p:cond delay="0"/>
                                          </p:stCondLst>
                                        </p:cTn>
                                        <p:tgtEl>
                                          <p:spTgt spid="5159"/>
                                        </p:tgtEl>
                                        <p:attrNameLst>
                                          <p:attrName>ppt_y</p:attrName>
                                        </p:attrNameLst>
                                      </p:cBhvr>
                                    </p:anim>
                                    <p:animRot by="21600000">
                                      <p:cBhvr>
                                        <p:cTn id="35" dur="1000" fill="hold">
                                          <p:stCondLst>
                                            <p:cond delay="0"/>
                                          </p:stCondLst>
                                        </p:cTn>
                                        <p:tgtEl>
                                          <p:spTgt spid="515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50" grpId="0"/>
      <p:bldP spid="5151" grpId="0"/>
      <p:bldP spid="5156" grpId="0"/>
      <p:bldP spid="5157" grpId="0"/>
      <p:bldP spid="5158" grpId="0"/>
      <p:bldP spid="515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descr="炼铁高炉"/>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5602" name="Text Box 3"/>
          <p:cNvSpPr txBox="1">
            <a:spLocks noChangeArrowheads="1"/>
          </p:cNvSpPr>
          <p:nvPr/>
        </p:nvSpPr>
        <p:spPr bwMode="auto">
          <a:xfrm>
            <a:off x="3419475" y="1700213"/>
            <a:ext cx="1403350" cy="420687"/>
          </a:xfrm>
          <a:prstGeom prst="rect">
            <a:avLst/>
          </a:prstGeom>
          <a:noFill/>
          <a:ln w="9525">
            <a:noFill/>
            <a:miter lim="800000"/>
            <a:headEnd/>
            <a:tailEnd/>
          </a:ln>
        </p:spPr>
        <p:txBody>
          <a:bodyPr>
            <a:spAutoFit/>
          </a:bodyPr>
          <a:lstStyle/>
          <a:p>
            <a:pPr>
              <a:lnSpc>
                <a:spcPct val="90000"/>
              </a:lnSpc>
              <a:spcBef>
                <a:spcPct val="50000"/>
              </a:spcBef>
              <a:buFontTx/>
              <a:buChar char="•"/>
            </a:pPr>
            <a:r>
              <a:rPr kumimoji="1" lang="zh-CN" altLang="en-US" b="0">
                <a:latin typeface="Arial Narrow" pitchFamily="34" charset="0"/>
              </a:rPr>
              <a:t>铁矿石</a:t>
            </a:r>
          </a:p>
        </p:txBody>
      </p:sp>
      <p:sp>
        <p:nvSpPr>
          <p:cNvPr id="25603" name="Text Box 4"/>
          <p:cNvSpPr txBox="1">
            <a:spLocks noChangeArrowheads="1"/>
          </p:cNvSpPr>
          <p:nvPr/>
        </p:nvSpPr>
        <p:spPr bwMode="auto">
          <a:xfrm>
            <a:off x="4140200" y="1052513"/>
            <a:ext cx="1008063" cy="420687"/>
          </a:xfrm>
          <a:prstGeom prst="rect">
            <a:avLst/>
          </a:prstGeom>
          <a:noFill/>
          <a:ln w="9525">
            <a:noFill/>
            <a:miter lim="800000"/>
            <a:headEnd/>
            <a:tailEnd/>
          </a:ln>
        </p:spPr>
        <p:txBody>
          <a:bodyPr>
            <a:spAutoFit/>
          </a:bodyPr>
          <a:lstStyle/>
          <a:p>
            <a:pPr>
              <a:lnSpc>
                <a:spcPct val="90000"/>
              </a:lnSpc>
              <a:spcBef>
                <a:spcPct val="50000"/>
              </a:spcBef>
              <a:buFontTx/>
              <a:buChar char="•"/>
            </a:pPr>
            <a:r>
              <a:rPr kumimoji="1" lang="zh-CN" altLang="en-US" b="0">
                <a:latin typeface="Arial Narrow" pitchFamily="34" charset="0"/>
              </a:rPr>
              <a:t>焦炭</a:t>
            </a:r>
          </a:p>
        </p:txBody>
      </p:sp>
      <p:sp>
        <p:nvSpPr>
          <p:cNvPr id="25604" name="Text Box 5"/>
          <p:cNvSpPr txBox="1">
            <a:spLocks noChangeArrowheads="1"/>
          </p:cNvSpPr>
          <p:nvPr/>
        </p:nvSpPr>
        <p:spPr bwMode="auto">
          <a:xfrm>
            <a:off x="2663825" y="5049838"/>
            <a:ext cx="1439863" cy="457200"/>
          </a:xfrm>
          <a:prstGeom prst="rect">
            <a:avLst/>
          </a:prstGeom>
          <a:noFill/>
          <a:ln w="9525">
            <a:noFill/>
            <a:miter lim="800000"/>
            <a:headEnd/>
            <a:tailEnd/>
          </a:ln>
        </p:spPr>
        <p:txBody>
          <a:bodyPr>
            <a:spAutoFit/>
          </a:bodyPr>
          <a:lstStyle/>
          <a:p>
            <a:pPr>
              <a:lnSpc>
                <a:spcPct val="90000"/>
              </a:lnSpc>
              <a:spcBef>
                <a:spcPct val="50000"/>
              </a:spcBef>
              <a:buFontTx/>
              <a:buChar char="•"/>
            </a:pPr>
            <a:r>
              <a:rPr kumimoji="1" lang="zh-CN" altLang="en-US" b="0">
                <a:latin typeface="Arial Narrow" pitchFamily="34" charset="0"/>
              </a:rPr>
              <a:t>热空气</a:t>
            </a:r>
          </a:p>
        </p:txBody>
      </p:sp>
      <p:sp>
        <p:nvSpPr>
          <p:cNvPr id="25605" name="Text Box 6"/>
          <p:cNvSpPr txBox="1">
            <a:spLocks noChangeArrowheads="1"/>
          </p:cNvSpPr>
          <p:nvPr/>
        </p:nvSpPr>
        <p:spPr bwMode="auto">
          <a:xfrm>
            <a:off x="8424863" y="5305425"/>
            <a:ext cx="719137" cy="1552575"/>
          </a:xfrm>
          <a:prstGeom prst="rect">
            <a:avLst/>
          </a:prstGeom>
          <a:noFill/>
          <a:ln w="9525">
            <a:noFill/>
            <a:miter lim="800000"/>
            <a:headEnd/>
            <a:tailEnd/>
          </a:ln>
        </p:spPr>
        <p:txBody>
          <a:bodyPr>
            <a:spAutoFit/>
          </a:bodyPr>
          <a:lstStyle/>
          <a:p>
            <a:pPr>
              <a:lnSpc>
                <a:spcPct val="90000"/>
              </a:lnSpc>
              <a:spcBef>
                <a:spcPct val="50000"/>
              </a:spcBef>
              <a:buFontTx/>
              <a:buChar char="•"/>
            </a:pPr>
            <a:r>
              <a:rPr kumimoji="1" lang="zh-CN" altLang="en-US" b="0">
                <a:latin typeface="Arial Narrow" pitchFamily="34" charset="0"/>
              </a:rPr>
              <a:t>炉渣出口</a:t>
            </a:r>
          </a:p>
        </p:txBody>
      </p:sp>
      <p:sp>
        <p:nvSpPr>
          <p:cNvPr id="25606" name="Text Box 7"/>
          <p:cNvSpPr txBox="1">
            <a:spLocks noChangeArrowheads="1"/>
          </p:cNvSpPr>
          <p:nvPr/>
        </p:nvSpPr>
        <p:spPr bwMode="auto">
          <a:xfrm>
            <a:off x="2843213" y="6035675"/>
            <a:ext cx="1008062" cy="822325"/>
          </a:xfrm>
          <a:prstGeom prst="rect">
            <a:avLst/>
          </a:prstGeom>
          <a:noFill/>
          <a:ln w="9525">
            <a:noFill/>
            <a:miter lim="800000"/>
            <a:headEnd/>
            <a:tailEnd/>
          </a:ln>
        </p:spPr>
        <p:txBody>
          <a:bodyPr>
            <a:spAutoFit/>
          </a:bodyPr>
          <a:lstStyle/>
          <a:p>
            <a:pPr>
              <a:lnSpc>
                <a:spcPct val="90000"/>
              </a:lnSpc>
              <a:spcBef>
                <a:spcPct val="50000"/>
              </a:spcBef>
              <a:buFontTx/>
              <a:buChar char="•"/>
            </a:pPr>
            <a:r>
              <a:rPr kumimoji="1" lang="zh-CN" altLang="en-US" b="0">
                <a:latin typeface="Arial Narrow" pitchFamily="34" charset="0"/>
              </a:rPr>
              <a:t>生铁出口</a:t>
            </a:r>
          </a:p>
        </p:txBody>
      </p:sp>
      <p:sp>
        <p:nvSpPr>
          <p:cNvPr id="25607" name="Text Box 8"/>
          <p:cNvSpPr txBox="1">
            <a:spLocks noChangeArrowheads="1"/>
          </p:cNvSpPr>
          <p:nvPr/>
        </p:nvSpPr>
        <p:spPr bwMode="auto">
          <a:xfrm>
            <a:off x="7308850" y="1736725"/>
            <a:ext cx="1368425" cy="457200"/>
          </a:xfrm>
          <a:prstGeom prst="rect">
            <a:avLst/>
          </a:prstGeom>
          <a:noFill/>
          <a:ln w="9525">
            <a:noFill/>
            <a:miter lim="800000"/>
            <a:headEnd/>
            <a:tailEnd/>
          </a:ln>
        </p:spPr>
        <p:txBody>
          <a:bodyPr>
            <a:spAutoFit/>
          </a:bodyPr>
          <a:lstStyle/>
          <a:p>
            <a:pPr>
              <a:lnSpc>
                <a:spcPct val="90000"/>
              </a:lnSpc>
              <a:spcBef>
                <a:spcPct val="50000"/>
              </a:spcBef>
              <a:buFontTx/>
              <a:buChar char="•"/>
            </a:pPr>
            <a:r>
              <a:rPr kumimoji="1" lang="zh-CN" altLang="en-US" b="0">
                <a:latin typeface="Arial Narrow" pitchFamily="34" charset="0"/>
              </a:rPr>
              <a:t>石灰石</a:t>
            </a:r>
          </a:p>
        </p:txBody>
      </p:sp>
      <p:sp>
        <p:nvSpPr>
          <p:cNvPr id="25608" name="Text Box 9"/>
          <p:cNvSpPr txBox="1">
            <a:spLocks noChangeArrowheads="1"/>
          </p:cNvSpPr>
          <p:nvPr/>
        </p:nvSpPr>
        <p:spPr bwMode="auto">
          <a:xfrm>
            <a:off x="179388" y="404813"/>
            <a:ext cx="3673475" cy="695325"/>
          </a:xfrm>
          <a:prstGeom prst="rect">
            <a:avLst/>
          </a:prstGeom>
          <a:noFill/>
          <a:ln w="9525">
            <a:noFill/>
            <a:miter lim="800000"/>
            <a:headEnd/>
            <a:tailEnd/>
          </a:ln>
        </p:spPr>
        <p:txBody>
          <a:bodyPr>
            <a:spAutoFit/>
          </a:bodyPr>
          <a:lstStyle/>
          <a:p>
            <a:pPr algn="ctr">
              <a:lnSpc>
                <a:spcPct val="90000"/>
              </a:lnSpc>
              <a:spcBef>
                <a:spcPct val="50000"/>
              </a:spcBef>
              <a:buFontTx/>
              <a:buChar char="•"/>
            </a:pPr>
            <a:r>
              <a:rPr kumimoji="1" lang="zh-CN" altLang="en-US" sz="4400">
                <a:solidFill>
                  <a:srgbClr val="CC0000"/>
                </a:solidFill>
                <a:latin typeface="Times New Roman" pitchFamily="18" charset="0"/>
                <a:ea typeface="华文细黑"/>
                <a:cs typeface="华文细黑"/>
              </a:rPr>
              <a:t>工业炼铁：</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5" name="Text Box 4"/>
          <p:cNvSpPr txBox="1">
            <a:spLocks noChangeArrowheads="1"/>
          </p:cNvSpPr>
          <p:nvPr/>
        </p:nvSpPr>
        <p:spPr bwMode="auto">
          <a:xfrm>
            <a:off x="1116013" y="1052513"/>
            <a:ext cx="3311525" cy="641350"/>
          </a:xfrm>
          <a:prstGeom prst="rect">
            <a:avLst/>
          </a:prstGeom>
          <a:noFill/>
          <a:ln w="9525">
            <a:noFill/>
            <a:miter lim="800000"/>
            <a:headEnd/>
            <a:tailEnd/>
          </a:ln>
        </p:spPr>
        <p:txBody>
          <a:bodyPr>
            <a:spAutoFit/>
          </a:bodyPr>
          <a:lstStyle/>
          <a:p>
            <a:r>
              <a:rPr lang="zh-CN" altLang="en-US" sz="3600">
                <a:latin typeface="宋体" charset="-122"/>
              </a:rPr>
              <a:t>工业炼铁</a:t>
            </a:r>
            <a:r>
              <a:rPr lang="en-US" altLang="zh-CN" sz="3600">
                <a:latin typeface="宋体" charset="-122"/>
              </a:rPr>
              <a:t>P</a:t>
            </a:r>
            <a:r>
              <a:rPr lang="en-US" altLang="zh-CN" sz="3600" baseline="-25000">
                <a:latin typeface="宋体" charset="-122"/>
              </a:rPr>
              <a:t>16</a:t>
            </a:r>
            <a:endParaRPr lang="en-US" altLang="zh-CN" sz="3600">
              <a:latin typeface="宋体" charset="-122"/>
            </a:endParaRPr>
          </a:p>
        </p:txBody>
      </p:sp>
      <p:sp>
        <p:nvSpPr>
          <p:cNvPr id="33797" name="Text Box 5">
            <a:hlinkClick r:id="rId2"/>
          </p:cNvPr>
          <p:cNvSpPr txBox="1">
            <a:spLocks noChangeArrowheads="1"/>
          </p:cNvSpPr>
          <p:nvPr/>
        </p:nvSpPr>
        <p:spPr bwMode="auto">
          <a:xfrm>
            <a:off x="539750" y="2060575"/>
            <a:ext cx="1728788" cy="457200"/>
          </a:xfrm>
          <a:prstGeom prst="rect">
            <a:avLst/>
          </a:prstGeom>
          <a:noFill/>
          <a:ln w="9525">
            <a:noFill/>
            <a:miter lim="800000"/>
            <a:headEnd/>
            <a:tailEnd/>
          </a:ln>
        </p:spPr>
        <p:txBody>
          <a:bodyPr>
            <a:spAutoFit/>
          </a:bodyPr>
          <a:lstStyle/>
          <a:p>
            <a:r>
              <a:rPr lang="en-US" altLang="zh-CN"/>
              <a:t>1</a:t>
            </a:r>
            <a:r>
              <a:rPr lang="zh-CN" altLang="en-US"/>
              <a:t>、原料：</a:t>
            </a:r>
          </a:p>
        </p:txBody>
      </p:sp>
      <p:sp>
        <p:nvSpPr>
          <p:cNvPr id="33798" name="Rectangle 6"/>
          <p:cNvSpPr>
            <a:spLocks noChangeArrowheads="1"/>
          </p:cNvSpPr>
          <p:nvPr/>
        </p:nvSpPr>
        <p:spPr bwMode="auto">
          <a:xfrm>
            <a:off x="1042988" y="2492375"/>
            <a:ext cx="4608512" cy="457200"/>
          </a:xfrm>
          <a:prstGeom prst="rect">
            <a:avLst/>
          </a:prstGeom>
          <a:noFill/>
          <a:ln w="9525">
            <a:noFill/>
            <a:miter lim="800000"/>
            <a:headEnd/>
            <a:tailEnd/>
          </a:ln>
        </p:spPr>
        <p:txBody>
          <a:bodyPr>
            <a:spAutoFit/>
          </a:bodyPr>
          <a:lstStyle/>
          <a:p>
            <a:r>
              <a:rPr lang="zh-CN" altLang="en-US">
                <a:solidFill>
                  <a:schemeClr val="hlink"/>
                </a:solidFill>
              </a:rPr>
              <a:t>铁矿石、焦炭、石灰石、</a:t>
            </a:r>
            <a:r>
              <a:rPr lang="zh-CN" altLang="en-US">
                <a:solidFill>
                  <a:srgbClr val="0000FF"/>
                </a:solidFill>
              </a:rPr>
              <a:t>空气</a:t>
            </a:r>
          </a:p>
        </p:txBody>
      </p:sp>
      <p:sp>
        <p:nvSpPr>
          <p:cNvPr id="33800" name="Text Box 8"/>
          <p:cNvSpPr txBox="1">
            <a:spLocks noChangeArrowheads="1"/>
          </p:cNvSpPr>
          <p:nvPr/>
        </p:nvSpPr>
        <p:spPr bwMode="auto">
          <a:xfrm>
            <a:off x="468313" y="2924175"/>
            <a:ext cx="2374900" cy="457200"/>
          </a:xfrm>
          <a:prstGeom prst="rect">
            <a:avLst/>
          </a:prstGeom>
          <a:noFill/>
          <a:ln w="9525">
            <a:noFill/>
            <a:miter lim="800000"/>
            <a:headEnd/>
            <a:tailEnd/>
          </a:ln>
        </p:spPr>
        <p:txBody>
          <a:bodyPr>
            <a:spAutoFit/>
          </a:bodyPr>
          <a:lstStyle/>
          <a:p>
            <a:r>
              <a:rPr lang="en-US" altLang="zh-CN"/>
              <a:t>2</a:t>
            </a:r>
            <a:r>
              <a:rPr lang="zh-CN" altLang="en-US"/>
              <a:t>、反应方程式</a:t>
            </a:r>
          </a:p>
        </p:txBody>
      </p:sp>
      <p:grpSp>
        <p:nvGrpSpPr>
          <p:cNvPr id="33805" name="Group 13"/>
          <p:cNvGrpSpPr>
            <a:grpSpLocks/>
          </p:cNvGrpSpPr>
          <p:nvPr/>
        </p:nvGrpSpPr>
        <p:grpSpPr bwMode="auto">
          <a:xfrm>
            <a:off x="1023938" y="3284538"/>
            <a:ext cx="2566987" cy="638175"/>
            <a:chOff x="645" y="2326"/>
            <a:chExt cx="1617" cy="402"/>
          </a:xfrm>
        </p:grpSpPr>
        <p:sp>
          <p:nvSpPr>
            <p:cNvPr id="26650" name="Text Box 9"/>
            <p:cNvSpPr txBox="1">
              <a:spLocks noChangeArrowheads="1"/>
            </p:cNvSpPr>
            <p:nvPr/>
          </p:nvSpPr>
          <p:spPr bwMode="auto">
            <a:xfrm>
              <a:off x="645" y="2440"/>
              <a:ext cx="1617" cy="288"/>
            </a:xfrm>
            <a:prstGeom prst="rect">
              <a:avLst/>
            </a:prstGeom>
            <a:noFill/>
            <a:ln w="9525">
              <a:noFill/>
              <a:miter lim="800000"/>
              <a:headEnd/>
              <a:tailEnd/>
            </a:ln>
          </p:spPr>
          <p:txBody>
            <a:bodyPr wrap="none">
              <a:spAutoFit/>
            </a:bodyPr>
            <a:lstStyle/>
            <a:p>
              <a:r>
                <a:rPr lang="en-US" altLang="zh-CN">
                  <a:solidFill>
                    <a:srgbClr val="0000FF"/>
                  </a:solidFill>
                </a:rPr>
                <a:t>C+O</a:t>
              </a:r>
              <a:r>
                <a:rPr lang="en-US" altLang="zh-CN" baseline="-25000">
                  <a:solidFill>
                    <a:srgbClr val="0000FF"/>
                  </a:solidFill>
                </a:rPr>
                <a:t>2</a:t>
              </a:r>
              <a:r>
                <a:rPr lang="en-US" altLang="zh-CN">
                  <a:solidFill>
                    <a:srgbClr val="0000FF"/>
                  </a:solidFill>
                </a:rPr>
                <a:t>====CO</a:t>
              </a:r>
              <a:r>
                <a:rPr lang="en-US" altLang="zh-CN" baseline="-25000">
                  <a:solidFill>
                    <a:srgbClr val="0000FF"/>
                  </a:solidFill>
                </a:rPr>
                <a:t>2</a:t>
              </a:r>
              <a:endParaRPr lang="en-US" altLang="zh-CN">
                <a:solidFill>
                  <a:srgbClr val="0000FF"/>
                </a:solidFill>
              </a:endParaRPr>
            </a:p>
          </p:txBody>
        </p:sp>
        <p:sp>
          <p:nvSpPr>
            <p:cNvPr id="26651" name="Text Box 10"/>
            <p:cNvSpPr txBox="1">
              <a:spLocks noChangeArrowheads="1"/>
            </p:cNvSpPr>
            <p:nvPr/>
          </p:nvSpPr>
          <p:spPr bwMode="auto">
            <a:xfrm>
              <a:off x="1292" y="2326"/>
              <a:ext cx="590" cy="288"/>
            </a:xfrm>
            <a:prstGeom prst="rect">
              <a:avLst/>
            </a:prstGeom>
            <a:noFill/>
            <a:ln w="9525">
              <a:noFill/>
              <a:miter lim="800000"/>
              <a:headEnd/>
              <a:tailEnd/>
            </a:ln>
          </p:spPr>
          <p:txBody>
            <a:bodyPr>
              <a:spAutoFit/>
            </a:bodyPr>
            <a:lstStyle/>
            <a:p>
              <a:pPr>
                <a:spcBef>
                  <a:spcPct val="50000"/>
                </a:spcBef>
              </a:pPr>
              <a:r>
                <a:rPr lang="zh-CN" altLang="en-US">
                  <a:solidFill>
                    <a:schemeClr val="hlink"/>
                  </a:solidFill>
                </a:rPr>
                <a:t>点燃</a:t>
              </a:r>
            </a:p>
          </p:txBody>
        </p:sp>
      </p:grpSp>
      <p:grpSp>
        <p:nvGrpSpPr>
          <p:cNvPr id="33806" name="Group 14"/>
          <p:cNvGrpSpPr>
            <a:grpSpLocks/>
          </p:cNvGrpSpPr>
          <p:nvPr/>
        </p:nvGrpSpPr>
        <p:grpSpPr bwMode="auto">
          <a:xfrm>
            <a:off x="971550" y="3932238"/>
            <a:ext cx="2833688" cy="673100"/>
            <a:chOff x="612" y="2734"/>
            <a:chExt cx="1785" cy="424"/>
          </a:xfrm>
        </p:grpSpPr>
        <p:sp>
          <p:nvSpPr>
            <p:cNvPr id="26648" name="Text Box 11"/>
            <p:cNvSpPr txBox="1">
              <a:spLocks noChangeArrowheads="1"/>
            </p:cNvSpPr>
            <p:nvPr/>
          </p:nvSpPr>
          <p:spPr bwMode="auto">
            <a:xfrm>
              <a:off x="612" y="2870"/>
              <a:ext cx="1785" cy="288"/>
            </a:xfrm>
            <a:prstGeom prst="rect">
              <a:avLst/>
            </a:prstGeom>
            <a:noFill/>
            <a:ln w="9525">
              <a:noFill/>
              <a:miter lim="800000"/>
              <a:headEnd/>
              <a:tailEnd/>
            </a:ln>
          </p:spPr>
          <p:txBody>
            <a:bodyPr wrap="none">
              <a:spAutoFit/>
            </a:bodyPr>
            <a:lstStyle/>
            <a:p>
              <a:r>
                <a:rPr lang="en-US" altLang="zh-CN">
                  <a:solidFill>
                    <a:srgbClr val="0000FF"/>
                  </a:solidFill>
                </a:rPr>
                <a:t>C+CO</a:t>
              </a:r>
              <a:r>
                <a:rPr lang="en-US" altLang="zh-CN" baseline="-25000">
                  <a:solidFill>
                    <a:srgbClr val="0000FF"/>
                  </a:solidFill>
                </a:rPr>
                <a:t>2</a:t>
              </a:r>
              <a:r>
                <a:rPr lang="en-US" altLang="zh-CN">
                  <a:solidFill>
                    <a:srgbClr val="0000FF"/>
                  </a:solidFill>
                </a:rPr>
                <a:t>====2CO</a:t>
              </a:r>
            </a:p>
          </p:txBody>
        </p:sp>
        <p:sp>
          <p:nvSpPr>
            <p:cNvPr id="26649" name="Text Box 12"/>
            <p:cNvSpPr txBox="1">
              <a:spLocks noChangeArrowheads="1"/>
            </p:cNvSpPr>
            <p:nvPr/>
          </p:nvSpPr>
          <p:spPr bwMode="auto">
            <a:xfrm>
              <a:off x="1338" y="2734"/>
              <a:ext cx="590" cy="288"/>
            </a:xfrm>
            <a:prstGeom prst="rect">
              <a:avLst/>
            </a:prstGeom>
            <a:noFill/>
            <a:ln w="9525">
              <a:noFill/>
              <a:miter lim="800000"/>
              <a:headEnd/>
              <a:tailEnd/>
            </a:ln>
          </p:spPr>
          <p:txBody>
            <a:bodyPr>
              <a:spAutoFit/>
            </a:bodyPr>
            <a:lstStyle/>
            <a:p>
              <a:pPr>
                <a:spcBef>
                  <a:spcPct val="50000"/>
                </a:spcBef>
              </a:pPr>
              <a:r>
                <a:rPr lang="zh-CN" altLang="en-US">
                  <a:solidFill>
                    <a:schemeClr val="hlink"/>
                  </a:solidFill>
                </a:rPr>
                <a:t>高温</a:t>
              </a:r>
            </a:p>
          </p:txBody>
        </p:sp>
      </p:grpSp>
      <p:grpSp>
        <p:nvGrpSpPr>
          <p:cNvPr id="33818" name="Group 26"/>
          <p:cNvGrpSpPr>
            <a:grpSpLocks/>
          </p:cNvGrpSpPr>
          <p:nvPr/>
        </p:nvGrpSpPr>
        <p:grpSpPr bwMode="auto">
          <a:xfrm>
            <a:off x="992188" y="4581525"/>
            <a:ext cx="4586287" cy="620713"/>
            <a:chOff x="625" y="2886"/>
            <a:chExt cx="2889" cy="391"/>
          </a:xfrm>
        </p:grpSpPr>
        <p:sp>
          <p:nvSpPr>
            <p:cNvPr id="26646" name="Text Box 17"/>
            <p:cNvSpPr txBox="1">
              <a:spLocks noChangeArrowheads="1"/>
            </p:cNvSpPr>
            <p:nvPr/>
          </p:nvSpPr>
          <p:spPr bwMode="auto">
            <a:xfrm>
              <a:off x="625" y="2989"/>
              <a:ext cx="2889" cy="288"/>
            </a:xfrm>
            <a:prstGeom prst="rect">
              <a:avLst/>
            </a:prstGeom>
            <a:noFill/>
            <a:ln w="9525">
              <a:noFill/>
              <a:miter lim="800000"/>
              <a:headEnd/>
              <a:tailEnd/>
            </a:ln>
          </p:spPr>
          <p:txBody>
            <a:bodyPr wrap="none">
              <a:spAutoFit/>
            </a:bodyPr>
            <a:lstStyle/>
            <a:p>
              <a:r>
                <a:rPr lang="en-US" altLang="zh-CN"/>
                <a:t>Fe</a:t>
              </a:r>
              <a:r>
                <a:rPr lang="en-US" altLang="zh-CN" baseline="-25000"/>
                <a:t>2</a:t>
              </a:r>
              <a:r>
                <a:rPr lang="en-US" altLang="zh-CN"/>
                <a:t>O</a:t>
              </a:r>
              <a:r>
                <a:rPr lang="en-US" altLang="zh-CN" baseline="-25000"/>
                <a:t>3</a:t>
              </a:r>
              <a:r>
                <a:rPr lang="en-US" altLang="zh-CN"/>
                <a:t> +</a:t>
              </a:r>
              <a:r>
                <a:rPr lang="en-US" altLang="zh-CN">
                  <a:solidFill>
                    <a:schemeClr val="hlink"/>
                  </a:solidFill>
                </a:rPr>
                <a:t> 3</a:t>
              </a:r>
              <a:r>
                <a:rPr lang="en-US" altLang="zh-CN"/>
                <a:t>CO ===</a:t>
              </a:r>
              <a:r>
                <a:rPr lang="en-US" altLang="zh-CN">
                  <a:solidFill>
                    <a:schemeClr val="hlink"/>
                  </a:solidFill>
                </a:rPr>
                <a:t>2</a:t>
              </a:r>
              <a:r>
                <a:rPr lang="en-US" altLang="zh-CN"/>
                <a:t>Fe +</a:t>
              </a:r>
              <a:r>
                <a:rPr lang="en-US" altLang="zh-CN">
                  <a:solidFill>
                    <a:schemeClr val="hlink"/>
                  </a:solidFill>
                </a:rPr>
                <a:t>3</a:t>
              </a:r>
              <a:r>
                <a:rPr lang="en-US" altLang="zh-CN"/>
                <a:t>CO</a:t>
              </a:r>
              <a:r>
                <a:rPr lang="en-US" altLang="zh-CN" baseline="-25000"/>
                <a:t>2</a:t>
              </a:r>
              <a:endParaRPr lang="en-US" altLang="zh-CN"/>
            </a:p>
          </p:txBody>
        </p:sp>
        <p:sp>
          <p:nvSpPr>
            <p:cNvPr id="26647" name="Text Box 18"/>
            <p:cNvSpPr txBox="1">
              <a:spLocks noChangeArrowheads="1"/>
            </p:cNvSpPr>
            <p:nvPr/>
          </p:nvSpPr>
          <p:spPr bwMode="auto">
            <a:xfrm>
              <a:off x="1927" y="2886"/>
              <a:ext cx="635" cy="288"/>
            </a:xfrm>
            <a:prstGeom prst="rect">
              <a:avLst/>
            </a:prstGeom>
            <a:noFill/>
            <a:ln w="9525">
              <a:noFill/>
              <a:miter lim="800000"/>
              <a:headEnd/>
              <a:tailEnd/>
            </a:ln>
          </p:spPr>
          <p:txBody>
            <a:bodyPr>
              <a:spAutoFit/>
            </a:bodyPr>
            <a:lstStyle/>
            <a:p>
              <a:pPr>
                <a:spcBef>
                  <a:spcPct val="50000"/>
                </a:spcBef>
              </a:pPr>
              <a:r>
                <a:rPr lang="zh-CN" altLang="en-US">
                  <a:solidFill>
                    <a:schemeClr val="hlink"/>
                  </a:solidFill>
                </a:rPr>
                <a:t>高温</a:t>
              </a:r>
            </a:p>
          </p:txBody>
        </p:sp>
      </p:grpSp>
      <p:pic>
        <p:nvPicPr>
          <p:cNvPr id="26634" name="Picture 29" descr="课题3 金属资源的利用和保护（第17页）">
            <a:hlinkClick r:id="rId2"/>
          </p:cNvPr>
          <p:cNvPicPr>
            <a:picLocks noChangeAspect="1" noChangeArrowheads="1"/>
          </p:cNvPicPr>
          <p:nvPr/>
        </p:nvPicPr>
        <p:blipFill>
          <a:blip r:embed="rId3"/>
          <a:srcRect l="58717" t="51685" r="6410" b="15280"/>
          <a:stretch>
            <a:fillRect/>
          </a:stretch>
        </p:blipFill>
        <p:spPr bwMode="auto">
          <a:xfrm>
            <a:off x="5867400" y="1341438"/>
            <a:ext cx="2879725" cy="4030662"/>
          </a:xfrm>
          <a:prstGeom prst="rect">
            <a:avLst/>
          </a:prstGeom>
          <a:noFill/>
          <a:ln w="9525">
            <a:noFill/>
            <a:miter lim="800000"/>
            <a:headEnd/>
            <a:tailEnd/>
          </a:ln>
        </p:spPr>
      </p:pic>
      <p:sp>
        <p:nvSpPr>
          <p:cNvPr id="26635" name="Text Box 30"/>
          <p:cNvSpPr txBox="1">
            <a:spLocks noChangeArrowheads="1"/>
          </p:cNvSpPr>
          <p:nvPr/>
        </p:nvSpPr>
        <p:spPr bwMode="auto">
          <a:xfrm>
            <a:off x="6080125" y="5568950"/>
            <a:ext cx="2954338" cy="701675"/>
          </a:xfrm>
          <a:prstGeom prst="rect">
            <a:avLst/>
          </a:prstGeom>
          <a:noFill/>
          <a:ln w="9525">
            <a:noFill/>
            <a:miter lim="800000"/>
            <a:headEnd/>
            <a:tailEnd/>
          </a:ln>
        </p:spPr>
        <p:txBody>
          <a:bodyPr>
            <a:spAutoFit/>
          </a:bodyPr>
          <a:lstStyle/>
          <a:p>
            <a:r>
              <a:rPr lang="zh-CN" altLang="en-US" sz="2000"/>
              <a:t>图：炼铁高炉及炉内化</a:t>
            </a:r>
          </a:p>
          <a:p>
            <a:r>
              <a:rPr lang="zh-CN" altLang="en-US" sz="2000"/>
              <a:t>       学变化过程示意图</a:t>
            </a:r>
          </a:p>
        </p:txBody>
      </p:sp>
      <p:grpSp>
        <p:nvGrpSpPr>
          <p:cNvPr id="33824" name="Group 32"/>
          <p:cNvGrpSpPr>
            <a:grpSpLocks/>
          </p:cNvGrpSpPr>
          <p:nvPr/>
        </p:nvGrpSpPr>
        <p:grpSpPr bwMode="auto">
          <a:xfrm>
            <a:off x="3708400" y="3573463"/>
            <a:ext cx="3311525" cy="1008062"/>
            <a:chOff x="2336" y="2251"/>
            <a:chExt cx="2086" cy="635"/>
          </a:xfrm>
        </p:grpSpPr>
        <p:sp>
          <p:nvSpPr>
            <p:cNvPr id="26640" name="Line 27"/>
            <p:cNvSpPr>
              <a:spLocks noChangeShapeType="1"/>
            </p:cNvSpPr>
            <p:nvPr/>
          </p:nvSpPr>
          <p:spPr bwMode="auto">
            <a:xfrm flipH="1" flipV="1">
              <a:off x="2426" y="2523"/>
              <a:ext cx="1996" cy="363"/>
            </a:xfrm>
            <a:prstGeom prst="line">
              <a:avLst/>
            </a:prstGeom>
            <a:noFill/>
            <a:ln w="34925">
              <a:solidFill>
                <a:srgbClr val="0000FF"/>
              </a:solidFill>
              <a:round/>
              <a:headEnd/>
              <a:tailEnd type="triangle" w="med" len="med"/>
            </a:ln>
          </p:spPr>
          <p:txBody>
            <a:bodyPr/>
            <a:lstStyle/>
            <a:p>
              <a:endParaRPr lang="zh-CN" altLang="en-US"/>
            </a:p>
          </p:txBody>
        </p:sp>
        <p:sp>
          <p:nvSpPr>
            <p:cNvPr id="26641" name="AutoShape 31"/>
            <p:cNvSpPr>
              <a:spLocks/>
            </p:cNvSpPr>
            <p:nvPr/>
          </p:nvSpPr>
          <p:spPr bwMode="auto">
            <a:xfrm>
              <a:off x="2336" y="2251"/>
              <a:ext cx="91" cy="590"/>
            </a:xfrm>
            <a:prstGeom prst="rightBrace">
              <a:avLst>
                <a:gd name="adj1" fmla="val 54029"/>
                <a:gd name="adj2" fmla="val 50000"/>
              </a:avLst>
            </a:prstGeom>
            <a:noFill/>
            <a:ln w="34925">
              <a:solidFill>
                <a:srgbClr val="FF0000"/>
              </a:solidFill>
              <a:round/>
              <a:headEnd/>
              <a:tailEnd/>
            </a:ln>
          </p:spPr>
          <p:txBody>
            <a:bodyPr wrap="none" anchor="ctr"/>
            <a:lstStyle/>
            <a:p>
              <a:endParaRPr lang="zh-CN" altLang="en-US"/>
            </a:p>
          </p:txBody>
        </p:sp>
      </p:grpSp>
      <p:sp>
        <p:nvSpPr>
          <p:cNvPr id="33825" name="Text Box 33"/>
          <p:cNvSpPr txBox="1">
            <a:spLocks noChangeArrowheads="1"/>
          </p:cNvSpPr>
          <p:nvPr/>
        </p:nvSpPr>
        <p:spPr bwMode="auto">
          <a:xfrm rot="621558">
            <a:off x="4260850" y="3717925"/>
            <a:ext cx="2181225" cy="436563"/>
          </a:xfrm>
          <a:prstGeom prst="rect">
            <a:avLst/>
          </a:prstGeom>
          <a:solidFill>
            <a:schemeClr val="hlink"/>
          </a:solidFill>
          <a:ln w="9525">
            <a:solidFill>
              <a:srgbClr val="0000FF"/>
            </a:solidFill>
            <a:miter lim="800000"/>
            <a:headEnd/>
            <a:tailEnd/>
          </a:ln>
        </p:spPr>
        <p:txBody>
          <a:bodyPr>
            <a:spAutoFit/>
          </a:bodyPr>
          <a:lstStyle/>
          <a:p>
            <a:r>
              <a:rPr lang="zh-CN" altLang="en-US" sz="2200">
                <a:solidFill>
                  <a:schemeClr val="bg1"/>
                </a:solidFill>
              </a:rPr>
              <a:t>制取还原剂 </a:t>
            </a:r>
            <a:r>
              <a:rPr lang="en-US" altLang="zh-CN" sz="2200">
                <a:solidFill>
                  <a:schemeClr val="bg1"/>
                </a:solidFill>
              </a:rPr>
              <a:t>CO</a:t>
            </a:r>
          </a:p>
        </p:txBody>
      </p:sp>
      <p:sp>
        <p:nvSpPr>
          <p:cNvPr id="33826" name="Text Box 34"/>
          <p:cNvSpPr txBox="1">
            <a:spLocks noChangeArrowheads="1"/>
          </p:cNvSpPr>
          <p:nvPr/>
        </p:nvSpPr>
        <p:spPr bwMode="auto">
          <a:xfrm>
            <a:off x="7239000" y="4292600"/>
            <a:ext cx="357188" cy="457200"/>
          </a:xfrm>
          <a:prstGeom prst="rect">
            <a:avLst/>
          </a:prstGeom>
          <a:noFill/>
          <a:ln w="9525">
            <a:noFill/>
            <a:miter lim="800000"/>
            <a:headEnd/>
            <a:tailEnd/>
          </a:ln>
        </p:spPr>
        <p:txBody>
          <a:bodyPr wrap="none">
            <a:spAutoFit/>
          </a:bodyPr>
          <a:lstStyle/>
          <a:p>
            <a:r>
              <a:rPr lang="en-US" altLang="zh-CN">
                <a:solidFill>
                  <a:srgbClr val="0000FF"/>
                </a:solidFill>
              </a:rPr>
              <a:t>?</a:t>
            </a:r>
          </a:p>
        </p:txBody>
      </p:sp>
      <p:sp>
        <p:nvSpPr>
          <p:cNvPr id="33827" name="Text Box 35"/>
          <p:cNvSpPr txBox="1">
            <a:spLocks noChangeArrowheads="1"/>
          </p:cNvSpPr>
          <p:nvPr/>
        </p:nvSpPr>
        <p:spPr bwMode="auto">
          <a:xfrm>
            <a:off x="7527925" y="2997200"/>
            <a:ext cx="357188" cy="457200"/>
          </a:xfrm>
          <a:prstGeom prst="rect">
            <a:avLst/>
          </a:prstGeom>
          <a:noFill/>
          <a:ln w="9525">
            <a:noFill/>
            <a:miter lim="800000"/>
            <a:headEnd/>
            <a:tailEnd/>
          </a:ln>
        </p:spPr>
        <p:txBody>
          <a:bodyPr wrap="none">
            <a:spAutoFit/>
          </a:bodyPr>
          <a:lstStyle/>
          <a:p>
            <a:r>
              <a:rPr lang="en-US" altLang="zh-CN">
                <a:solidFill>
                  <a:srgbClr val="0000FF"/>
                </a:solidFill>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3797"/>
                                        </p:tgtEl>
                                        <p:attrNameLst>
                                          <p:attrName>style.visibility</p:attrName>
                                        </p:attrNameLst>
                                      </p:cBhvr>
                                      <p:to>
                                        <p:strVal val="visible"/>
                                      </p:to>
                                    </p:set>
                                    <p:animEffect transition="in" filter="box(in)">
                                      <p:cBhvr>
                                        <p:cTn id="7" dur="500"/>
                                        <p:tgtEl>
                                          <p:spTgt spid="3379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3798"/>
                                        </p:tgtEl>
                                        <p:attrNameLst>
                                          <p:attrName>style.visibility</p:attrName>
                                        </p:attrNameLst>
                                      </p:cBhvr>
                                      <p:to>
                                        <p:strVal val="visible"/>
                                      </p:to>
                                    </p:set>
                                    <p:animEffect transition="in" filter="diamond(in)">
                                      <p:cBhvr>
                                        <p:cTn id="12" dur="2000"/>
                                        <p:tgtEl>
                                          <p:spTgt spid="3379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3800"/>
                                        </p:tgtEl>
                                        <p:attrNameLst>
                                          <p:attrName>style.visibility</p:attrName>
                                        </p:attrNameLst>
                                      </p:cBhvr>
                                      <p:to>
                                        <p:strVal val="visible"/>
                                      </p:to>
                                    </p:set>
                                    <p:animEffect transition="in" filter="wheel(4)">
                                      <p:cBhvr>
                                        <p:cTn id="17" dur="2000"/>
                                        <p:tgtEl>
                                          <p:spTgt spid="33800"/>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33824"/>
                                        </p:tgtEl>
                                        <p:attrNameLst>
                                          <p:attrName>style.visibility</p:attrName>
                                        </p:attrNameLst>
                                      </p:cBhvr>
                                      <p:to>
                                        <p:strVal val="visible"/>
                                      </p:to>
                                    </p:set>
                                    <p:animEffect transition="in" filter="diamond(in)">
                                      <p:cBhvr>
                                        <p:cTn id="22" dur="2000"/>
                                        <p:tgtEl>
                                          <p:spTgt spid="33824"/>
                                        </p:tgtEl>
                                      </p:cBhvr>
                                    </p:animEffect>
                                  </p:childTnLst>
                                </p:cTn>
                              </p:par>
                            </p:childTnLst>
                          </p:cTn>
                        </p:par>
                      </p:childTnLst>
                    </p:cTn>
                  </p:par>
                  <p:par>
                    <p:cTn id="23" fill="hold">
                      <p:stCondLst>
                        <p:cond delay="indefinite"/>
                      </p:stCondLst>
                      <p:childTnLst>
                        <p:par>
                          <p:cTn id="24" fill="hold">
                            <p:stCondLst>
                              <p:cond delay="0"/>
                            </p:stCondLst>
                            <p:childTnLst>
                              <p:par>
                                <p:cTn id="25" presetID="20" presetClass="entr" presetSubtype="0" fill="hold" nodeType="clickEffect">
                                  <p:stCondLst>
                                    <p:cond delay="0"/>
                                  </p:stCondLst>
                                  <p:childTnLst>
                                    <p:set>
                                      <p:cBhvr>
                                        <p:cTn id="26" dur="1" fill="hold">
                                          <p:stCondLst>
                                            <p:cond delay="0"/>
                                          </p:stCondLst>
                                        </p:cTn>
                                        <p:tgtEl>
                                          <p:spTgt spid="33805"/>
                                        </p:tgtEl>
                                        <p:attrNameLst>
                                          <p:attrName>style.visibility</p:attrName>
                                        </p:attrNameLst>
                                      </p:cBhvr>
                                      <p:to>
                                        <p:strVal val="visible"/>
                                      </p:to>
                                    </p:set>
                                    <p:animEffect transition="in" filter="wedge">
                                      <p:cBhvr>
                                        <p:cTn id="27" dur="2000"/>
                                        <p:tgtEl>
                                          <p:spTgt spid="33805"/>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33806"/>
                                        </p:tgtEl>
                                        <p:attrNameLst>
                                          <p:attrName>style.visibility</p:attrName>
                                        </p:attrNameLst>
                                      </p:cBhvr>
                                      <p:to>
                                        <p:strVal val="visible"/>
                                      </p:to>
                                    </p:set>
                                    <p:animEffect transition="in" filter="circle(in)">
                                      <p:cBhvr>
                                        <p:cTn id="32" dur="2000"/>
                                        <p:tgtEl>
                                          <p:spTgt spid="33806"/>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3826"/>
                                        </p:tgtEl>
                                        <p:attrNameLst>
                                          <p:attrName>style.visibility</p:attrName>
                                        </p:attrNameLst>
                                      </p:cBhvr>
                                      <p:to>
                                        <p:strVal val="visible"/>
                                      </p:to>
                                    </p:set>
                                    <p:animEffect transition="in" filter="diamond(in)">
                                      <p:cBhvr>
                                        <p:cTn id="37" dur="2000"/>
                                        <p:tgtEl>
                                          <p:spTgt spid="33826"/>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3827"/>
                                        </p:tgtEl>
                                        <p:attrNameLst>
                                          <p:attrName>style.visibility</p:attrName>
                                        </p:attrNameLst>
                                      </p:cBhvr>
                                      <p:to>
                                        <p:strVal val="visible"/>
                                      </p:to>
                                    </p:set>
                                    <p:animEffect transition="in" filter="diamond(in)">
                                      <p:cBhvr>
                                        <p:cTn id="42" dur="2000"/>
                                        <p:tgtEl>
                                          <p:spTgt spid="33827"/>
                                        </p:tgtEl>
                                      </p:cBhvr>
                                    </p:animEffect>
                                  </p:childTnLst>
                                </p:cTn>
                              </p:par>
                            </p:childTnLst>
                          </p:cTn>
                        </p:par>
                      </p:childTnLst>
                    </p:cTn>
                  </p:par>
                  <p:par>
                    <p:cTn id="43" fill="hold">
                      <p:stCondLst>
                        <p:cond delay="indefinite"/>
                      </p:stCondLst>
                      <p:childTnLst>
                        <p:par>
                          <p:cTn id="44" fill="hold">
                            <p:stCondLst>
                              <p:cond delay="0"/>
                            </p:stCondLst>
                            <p:childTnLst>
                              <p:par>
                                <p:cTn id="45" presetID="38" presetClass="entr" presetSubtype="0" accel="50000" fill="hold" grpId="0" nodeType="clickEffect">
                                  <p:stCondLst>
                                    <p:cond delay="0"/>
                                  </p:stCondLst>
                                  <p:iterate type="lt">
                                    <p:tmPct val="50000"/>
                                  </p:iterate>
                                  <p:childTnLst>
                                    <p:set>
                                      <p:cBhvr>
                                        <p:cTn id="46" dur="1" fill="hold">
                                          <p:stCondLst>
                                            <p:cond delay="0"/>
                                          </p:stCondLst>
                                        </p:cTn>
                                        <p:tgtEl>
                                          <p:spTgt spid="33825"/>
                                        </p:tgtEl>
                                        <p:attrNameLst>
                                          <p:attrName>style.visibility</p:attrName>
                                        </p:attrNameLst>
                                      </p:cBhvr>
                                      <p:to>
                                        <p:strVal val="visible"/>
                                      </p:to>
                                    </p:set>
                                    <p:set>
                                      <p:cBhvr>
                                        <p:cTn id="47" dur="455" fill="hold">
                                          <p:stCondLst>
                                            <p:cond delay="0"/>
                                          </p:stCondLst>
                                        </p:cTn>
                                        <p:tgtEl>
                                          <p:spTgt spid="33825"/>
                                        </p:tgtEl>
                                        <p:attrNameLst>
                                          <p:attrName>style.rotation</p:attrName>
                                        </p:attrNameLst>
                                      </p:cBhvr>
                                      <p:to>
                                        <p:strVal val="-45.0"/>
                                      </p:to>
                                    </p:set>
                                    <p:anim calcmode="lin" valueType="num">
                                      <p:cBhvr>
                                        <p:cTn id="48" dur="455" fill="hold">
                                          <p:stCondLst>
                                            <p:cond delay="455"/>
                                          </p:stCondLst>
                                        </p:cTn>
                                        <p:tgtEl>
                                          <p:spTgt spid="33825"/>
                                        </p:tgtEl>
                                        <p:attrNameLst>
                                          <p:attrName>style.rotation</p:attrName>
                                        </p:attrNameLst>
                                      </p:cBhvr>
                                      <p:tavLst>
                                        <p:tav tm="0">
                                          <p:val>
                                            <p:fltVal val="-45"/>
                                          </p:val>
                                        </p:tav>
                                        <p:tav tm="69900">
                                          <p:val>
                                            <p:fltVal val="45"/>
                                          </p:val>
                                        </p:tav>
                                        <p:tav tm="100000">
                                          <p:val>
                                            <p:fltVal val="0"/>
                                          </p:val>
                                        </p:tav>
                                      </p:tavLst>
                                    </p:anim>
                                    <p:anim calcmode="lin" valueType="num">
                                      <p:cBhvr>
                                        <p:cTn id="49" dur="455" fill="hold">
                                          <p:stCondLst>
                                            <p:cond delay="0"/>
                                          </p:stCondLst>
                                        </p:cTn>
                                        <p:tgtEl>
                                          <p:spTgt spid="33825"/>
                                        </p:tgtEl>
                                        <p:attrNameLst>
                                          <p:attrName>ppt_y</p:attrName>
                                        </p:attrNameLst>
                                      </p:cBhvr>
                                      <p:tavLst>
                                        <p:tav tm="0">
                                          <p:val>
                                            <p:strVal val="#ppt_y-1"/>
                                          </p:val>
                                        </p:tav>
                                        <p:tav tm="100000">
                                          <p:val>
                                            <p:strVal val="#ppt_y-(0.354*#ppt_w-0.172*#ppt_h)"/>
                                          </p:val>
                                        </p:tav>
                                      </p:tavLst>
                                    </p:anim>
                                    <p:anim calcmode="lin" valueType="num">
                                      <p:cBhvr>
                                        <p:cTn id="50" dur="156" decel="50000" autoRev="1" fill="hold">
                                          <p:stCondLst>
                                            <p:cond delay="455"/>
                                          </p:stCondLst>
                                        </p:cTn>
                                        <p:tgtEl>
                                          <p:spTgt spid="33825"/>
                                        </p:tgtEl>
                                        <p:attrNameLst>
                                          <p:attrName>ppt_y</p:attrName>
                                        </p:attrNameLst>
                                      </p:cBhvr>
                                      <p:tavLst>
                                        <p:tav tm="0">
                                          <p:val>
                                            <p:strVal val="#ppt_y-(0.354*#ppt_w-0.172*#ppt_h)"/>
                                          </p:val>
                                        </p:tav>
                                        <p:tav tm="100000">
                                          <p:val>
                                            <p:strVal val="#ppt_y-(0.354*#ppt_w-0.172*#ppt_h)-#ppt_h/2"/>
                                          </p:val>
                                        </p:tav>
                                      </p:tavLst>
                                    </p:anim>
                                    <p:anim calcmode="lin" valueType="num">
                                      <p:cBhvr>
                                        <p:cTn id="51" dur="136" fill="hold">
                                          <p:stCondLst>
                                            <p:cond delay="864"/>
                                          </p:stCondLst>
                                        </p:cTn>
                                        <p:tgtEl>
                                          <p:spTgt spid="33825"/>
                                        </p:tgtEl>
                                        <p:attrNameLst>
                                          <p:attrName>ppt_y</p:attrName>
                                        </p:attrNameLst>
                                      </p:cBhvr>
                                      <p:tavLst>
                                        <p:tav tm="0">
                                          <p:val>
                                            <p:strVal val="#ppt_y-(0.354*#ppt_w-0.172*#ppt_h)"/>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8" presetClass="entr" presetSubtype="16" fill="hold" nodeType="clickEffect">
                                  <p:stCondLst>
                                    <p:cond delay="0"/>
                                  </p:stCondLst>
                                  <p:childTnLst>
                                    <p:set>
                                      <p:cBhvr>
                                        <p:cTn id="55" dur="1" fill="hold">
                                          <p:stCondLst>
                                            <p:cond delay="0"/>
                                          </p:stCondLst>
                                        </p:cTn>
                                        <p:tgtEl>
                                          <p:spTgt spid="33818"/>
                                        </p:tgtEl>
                                        <p:attrNameLst>
                                          <p:attrName>style.visibility</p:attrName>
                                        </p:attrNameLst>
                                      </p:cBhvr>
                                      <p:to>
                                        <p:strVal val="visible"/>
                                      </p:to>
                                    </p:set>
                                    <p:animEffect transition="in" filter="diamond(in)">
                                      <p:cBhvr>
                                        <p:cTn id="56" dur="2000"/>
                                        <p:tgtEl>
                                          <p:spTgt spid="33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7" grpId="0"/>
      <p:bldP spid="33798" grpId="0"/>
      <p:bldP spid="33800" grpId="0"/>
      <p:bldP spid="33825" grpId="0" animBg="1"/>
      <p:bldP spid="33826" grpId="0"/>
      <p:bldP spid="33827"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49" name="Text Box 4"/>
          <p:cNvSpPr txBox="1">
            <a:spLocks noChangeArrowheads="1"/>
          </p:cNvSpPr>
          <p:nvPr/>
        </p:nvSpPr>
        <p:spPr bwMode="auto">
          <a:xfrm>
            <a:off x="1116013" y="1052513"/>
            <a:ext cx="2376487" cy="641350"/>
          </a:xfrm>
          <a:prstGeom prst="rect">
            <a:avLst/>
          </a:prstGeom>
          <a:noFill/>
          <a:ln w="9525">
            <a:noFill/>
            <a:miter lim="800000"/>
            <a:headEnd/>
            <a:tailEnd/>
          </a:ln>
        </p:spPr>
        <p:txBody>
          <a:bodyPr>
            <a:spAutoFit/>
          </a:bodyPr>
          <a:lstStyle/>
          <a:p>
            <a:r>
              <a:rPr lang="zh-CN" altLang="en-US" sz="3600">
                <a:latin typeface="Verdana" pitchFamily="34" charset="0"/>
              </a:rPr>
              <a:t>工业炼铁</a:t>
            </a:r>
          </a:p>
        </p:txBody>
      </p:sp>
      <p:sp>
        <p:nvSpPr>
          <p:cNvPr id="34825" name="Text Box 9"/>
          <p:cNvSpPr txBox="1">
            <a:spLocks noChangeArrowheads="1"/>
          </p:cNvSpPr>
          <p:nvPr/>
        </p:nvSpPr>
        <p:spPr bwMode="auto">
          <a:xfrm>
            <a:off x="323850" y="3213100"/>
            <a:ext cx="5254625" cy="457200"/>
          </a:xfrm>
          <a:prstGeom prst="rect">
            <a:avLst/>
          </a:prstGeom>
          <a:noFill/>
          <a:ln w="9525">
            <a:noFill/>
            <a:miter lim="800000"/>
            <a:headEnd/>
            <a:tailEnd/>
          </a:ln>
        </p:spPr>
        <p:txBody>
          <a:bodyPr wrap="none">
            <a:spAutoFit/>
          </a:bodyPr>
          <a:lstStyle/>
          <a:p>
            <a:r>
              <a:rPr lang="en-US" altLang="zh-CN"/>
              <a:t>2</a:t>
            </a:r>
            <a:r>
              <a:rPr lang="zh-CN" altLang="en-US"/>
              <a:t>、为什么工业炼铁不用碳做还原剂？</a:t>
            </a:r>
          </a:p>
        </p:txBody>
      </p:sp>
      <p:sp>
        <p:nvSpPr>
          <p:cNvPr id="34826" name="Text Box 10"/>
          <p:cNvSpPr txBox="1">
            <a:spLocks noChangeArrowheads="1"/>
          </p:cNvSpPr>
          <p:nvPr/>
        </p:nvSpPr>
        <p:spPr bwMode="auto">
          <a:xfrm>
            <a:off x="468313" y="4221163"/>
            <a:ext cx="5688012" cy="1187450"/>
          </a:xfrm>
          <a:prstGeom prst="rect">
            <a:avLst/>
          </a:prstGeom>
          <a:noFill/>
          <a:ln w="9525">
            <a:noFill/>
            <a:miter lim="800000"/>
            <a:headEnd/>
            <a:tailEnd/>
          </a:ln>
        </p:spPr>
        <p:txBody>
          <a:bodyPr>
            <a:spAutoFit/>
          </a:bodyPr>
          <a:lstStyle/>
          <a:p>
            <a:r>
              <a:rPr lang="zh-CN" altLang="en-US">
                <a:solidFill>
                  <a:schemeClr val="hlink"/>
                </a:solidFill>
              </a:rPr>
              <a:t>因为碳是固体，接触面积小，反应速度</a:t>
            </a:r>
          </a:p>
          <a:p>
            <a:r>
              <a:rPr lang="zh-CN" altLang="en-US">
                <a:solidFill>
                  <a:schemeClr val="hlink"/>
                </a:solidFill>
              </a:rPr>
              <a:t>慢，且反应不充分，会使生铁中杂质碳</a:t>
            </a:r>
          </a:p>
          <a:p>
            <a:r>
              <a:rPr lang="zh-CN" altLang="en-US">
                <a:solidFill>
                  <a:schemeClr val="hlink"/>
                </a:solidFill>
              </a:rPr>
              <a:t>含量增加。</a:t>
            </a:r>
          </a:p>
        </p:txBody>
      </p:sp>
      <p:sp>
        <p:nvSpPr>
          <p:cNvPr id="34827" name="Text Box 11"/>
          <p:cNvSpPr txBox="1">
            <a:spLocks noChangeArrowheads="1"/>
          </p:cNvSpPr>
          <p:nvPr/>
        </p:nvSpPr>
        <p:spPr bwMode="auto">
          <a:xfrm>
            <a:off x="827088" y="3716338"/>
            <a:ext cx="3060700" cy="457200"/>
          </a:xfrm>
          <a:prstGeom prst="rect">
            <a:avLst/>
          </a:prstGeom>
          <a:noFill/>
          <a:ln w="9525">
            <a:noFill/>
            <a:miter lim="800000"/>
            <a:headEnd/>
            <a:tailEnd/>
          </a:ln>
        </p:spPr>
        <p:txBody>
          <a:bodyPr wrap="none">
            <a:spAutoFit/>
          </a:bodyPr>
          <a:lstStyle/>
          <a:p>
            <a:r>
              <a:rPr lang="zh-CN" altLang="en-US">
                <a:solidFill>
                  <a:srgbClr val="0000FF"/>
                </a:solidFill>
              </a:rPr>
              <a:t>而采用</a:t>
            </a:r>
            <a:r>
              <a:rPr lang="en-US" altLang="zh-CN">
                <a:solidFill>
                  <a:srgbClr val="0000FF"/>
                </a:solidFill>
              </a:rPr>
              <a:t>CO</a:t>
            </a:r>
            <a:r>
              <a:rPr lang="zh-CN" altLang="en-US">
                <a:solidFill>
                  <a:srgbClr val="0000FF"/>
                </a:solidFill>
              </a:rPr>
              <a:t>做还原剂。</a:t>
            </a:r>
          </a:p>
        </p:txBody>
      </p:sp>
      <p:sp>
        <p:nvSpPr>
          <p:cNvPr id="34828" name="Text Box 12"/>
          <p:cNvSpPr txBox="1">
            <a:spLocks noChangeArrowheads="1"/>
          </p:cNvSpPr>
          <p:nvPr/>
        </p:nvSpPr>
        <p:spPr bwMode="auto">
          <a:xfrm>
            <a:off x="468313" y="5486400"/>
            <a:ext cx="5616575" cy="1187450"/>
          </a:xfrm>
          <a:prstGeom prst="rect">
            <a:avLst/>
          </a:prstGeom>
          <a:noFill/>
          <a:ln w="9525">
            <a:noFill/>
            <a:miter lim="800000"/>
            <a:headEnd/>
            <a:tailEnd/>
          </a:ln>
        </p:spPr>
        <p:txBody>
          <a:bodyPr>
            <a:spAutoFit/>
          </a:bodyPr>
          <a:lstStyle/>
          <a:p>
            <a:r>
              <a:rPr lang="zh-CN" altLang="en-US">
                <a:solidFill>
                  <a:srgbClr val="0000FF"/>
                </a:solidFill>
              </a:rPr>
              <a:t>而</a:t>
            </a:r>
            <a:r>
              <a:rPr lang="en-US" altLang="zh-CN">
                <a:solidFill>
                  <a:srgbClr val="0000FF"/>
                </a:solidFill>
              </a:rPr>
              <a:t>CO</a:t>
            </a:r>
            <a:r>
              <a:rPr lang="zh-CN" altLang="en-US">
                <a:solidFill>
                  <a:srgbClr val="0000FF"/>
                </a:solidFill>
              </a:rPr>
              <a:t>是气体，接触面积大，反应速度快且反应充分，会使生铁中杂质碳含量减少。</a:t>
            </a:r>
          </a:p>
        </p:txBody>
      </p:sp>
      <p:pic>
        <p:nvPicPr>
          <p:cNvPr id="27654" name="Picture 15" descr="课题3 金属资源的利用和保护（第17页）">
            <a:hlinkClick r:id="rId2"/>
          </p:cNvPr>
          <p:cNvPicPr>
            <a:picLocks noChangeAspect="1" noChangeArrowheads="1"/>
          </p:cNvPicPr>
          <p:nvPr/>
        </p:nvPicPr>
        <p:blipFill>
          <a:blip r:embed="rId3"/>
          <a:srcRect l="58717" t="51685" r="6410" b="15280"/>
          <a:stretch>
            <a:fillRect/>
          </a:stretch>
        </p:blipFill>
        <p:spPr bwMode="auto">
          <a:xfrm>
            <a:off x="5867400" y="1343025"/>
            <a:ext cx="2879725" cy="4030663"/>
          </a:xfrm>
          <a:prstGeom prst="rect">
            <a:avLst/>
          </a:prstGeom>
          <a:noFill/>
          <a:ln w="9525">
            <a:noFill/>
            <a:miter lim="800000"/>
            <a:headEnd/>
            <a:tailEnd/>
          </a:ln>
        </p:spPr>
      </p:pic>
      <p:sp>
        <p:nvSpPr>
          <p:cNvPr id="27655" name="Text Box 16"/>
          <p:cNvSpPr txBox="1">
            <a:spLocks noChangeArrowheads="1"/>
          </p:cNvSpPr>
          <p:nvPr/>
        </p:nvSpPr>
        <p:spPr bwMode="auto">
          <a:xfrm>
            <a:off x="6080125" y="5568950"/>
            <a:ext cx="2954338" cy="701675"/>
          </a:xfrm>
          <a:prstGeom prst="rect">
            <a:avLst/>
          </a:prstGeom>
          <a:noFill/>
          <a:ln w="9525">
            <a:noFill/>
            <a:miter lim="800000"/>
            <a:headEnd/>
            <a:tailEnd/>
          </a:ln>
        </p:spPr>
        <p:txBody>
          <a:bodyPr>
            <a:spAutoFit/>
          </a:bodyPr>
          <a:lstStyle/>
          <a:p>
            <a:r>
              <a:rPr lang="zh-CN" altLang="en-US" sz="2000"/>
              <a:t>图：炼铁高炉及炉内化</a:t>
            </a:r>
          </a:p>
          <a:p>
            <a:r>
              <a:rPr lang="zh-CN" altLang="en-US" sz="2000"/>
              <a:t>       学变化过程示意图</a:t>
            </a:r>
          </a:p>
        </p:txBody>
      </p:sp>
      <p:sp>
        <p:nvSpPr>
          <p:cNvPr id="27656" name="Text Box 17"/>
          <p:cNvSpPr txBox="1">
            <a:spLocks noChangeArrowheads="1"/>
          </p:cNvSpPr>
          <p:nvPr/>
        </p:nvSpPr>
        <p:spPr bwMode="auto">
          <a:xfrm>
            <a:off x="323850" y="2035175"/>
            <a:ext cx="4733925" cy="457200"/>
          </a:xfrm>
          <a:prstGeom prst="rect">
            <a:avLst/>
          </a:prstGeom>
          <a:noFill/>
          <a:ln w="9525">
            <a:noFill/>
            <a:miter lim="800000"/>
            <a:headEnd/>
            <a:tailEnd/>
          </a:ln>
        </p:spPr>
        <p:txBody>
          <a:bodyPr wrap="none">
            <a:spAutoFit/>
          </a:bodyPr>
          <a:lstStyle/>
          <a:p>
            <a:r>
              <a:rPr lang="en-US" altLang="zh-CN"/>
              <a:t>【</a:t>
            </a:r>
            <a:r>
              <a:rPr lang="zh-CN" altLang="en-US"/>
              <a:t>思考</a:t>
            </a:r>
            <a:r>
              <a:rPr lang="en-US" altLang="zh-CN"/>
              <a:t>】 1</a:t>
            </a:r>
            <a:r>
              <a:rPr lang="zh-CN" altLang="en-US"/>
              <a:t>、焦炭的作用是什么？</a:t>
            </a:r>
          </a:p>
        </p:txBody>
      </p:sp>
      <p:sp>
        <p:nvSpPr>
          <p:cNvPr id="34834" name="Text Box 18"/>
          <p:cNvSpPr txBox="1">
            <a:spLocks noChangeArrowheads="1"/>
          </p:cNvSpPr>
          <p:nvPr/>
        </p:nvSpPr>
        <p:spPr bwMode="auto">
          <a:xfrm>
            <a:off x="2339975" y="2565400"/>
            <a:ext cx="2460625" cy="457200"/>
          </a:xfrm>
          <a:prstGeom prst="rect">
            <a:avLst/>
          </a:prstGeom>
          <a:noFill/>
          <a:ln w="9525">
            <a:noFill/>
            <a:miter lim="800000"/>
            <a:headEnd/>
            <a:tailEnd/>
          </a:ln>
        </p:spPr>
        <p:txBody>
          <a:bodyPr wrap="none">
            <a:spAutoFit/>
          </a:bodyPr>
          <a:lstStyle/>
          <a:p>
            <a:r>
              <a:rPr lang="zh-CN" altLang="en-US">
                <a:solidFill>
                  <a:schemeClr val="hlink"/>
                </a:solidFill>
              </a:rPr>
              <a:t>和制取还原剂</a:t>
            </a:r>
            <a:r>
              <a:rPr lang="en-US" altLang="zh-CN">
                <a:solidFill>
                  <a:schemeClr val="hlink"/>
                </a:solidFill>
              </a:rPr>
              <a:t>CO</a:t>
            </a:r>
          </a:p>
        </p:txBody>
      </p:sp>
      <p:sp>
        <p:nvSpPr>
          <p:cNvPr id="34835" name="Text Box 19"/>
          <p:cNvSpPr txBox="1">
            <a:spLocks noChangeArrowheads="1"/>
          </p:cNvSpPr>
          <p:nvPr/>
        </p:nvSpPr>
        <p:spPr bwMode="auto">
          <a:xfrm>
            <a:off x="395288" y="2565400"/>
            <a:ext cx="2022475" cy="457200"/>
          </a:xfrm>
          <a:prstGeom prst="rect">
            <a:avLst/>
          </a:prstGeom>
          <a:noFill/>
          <a:ln w="9525">
            <a:noFill/>
            <a:miter lim="800000"/>
            <a:headEnd/>
            <a:tailEnd/>
          </a:ln>
        </p:spPr>
        <p:txBody>
          <a:bodyPr wrap="none">
            <a:spAutoFit/>
          </a:bodyPr>
          <a:lstStyle/>
          <a:p>
            <a:r>
              <a:rPr lang="zh-CN" altLang="en-US">
                <a:solidFill>
                  <a:srgbClr val="0000FF"/>
                </a:solidFill>
              </a:rPr>
              <a:t>燃烧释放热量</a:t>
            </a:r>
          </a:p>
        </p:txBody>
      </p:sp>
      <p:sp>
        <p:nvSpPr>
          <p:cNvPr id="27659" name="Text Box 20"/>
          <p:cNvSpPr txBox="1">
            <a:spLocks noChangeArrowheads="1"/>
          </p:cNvSpPr>
          <p:nvPr/>
        </p:nvSpPr>
        <p:spPr bwMode="auto">
          <a:xfrm>
            <a:off x="7239000" y="4292600"/>
            <a:ext cx="357188" cy="457200"/>
          </a:xfrm>
          <a:prstGeom prst="rect">
            <a:avLst/>
          </a:prstGeom>
          <a:noFill/>
          <a:ln w="9525">
            <a:noFill/>
            <a:miter lim="800000"/>
            <a:headEnd/>
            <a:tailEnd/>
          </a:ln>
        </p:spPr>
        <p:txBody>
          <a:bodyPr wrap="none">
            <a:spAutoFit/>
          </a:bodyPr>
          <a:lstStyle/>
          <a:p>
            <a:r>
              <a:rPr lang="en-US" altLang="zh-CN">
                <a:solidFill>
                  <a:srgbClr val="0000FF"/>
                </a:solidFill>
              </a:rPr>
              <a:t>?</a:t>
            </a:r>
          </a:p>
        </p:txBody>
      </p:sp>
      <p:sp>
        <p:nvSpPr>
          <p:cNvPr id="27660" name="Text Box 21"/>
          <p:cNvSpPr txBox="1">
            <a:spLocks noChangeArrowheads="1"/>
          </p:cNvSpPr>
          <p:nvPr/>
        </p:nvSpPr>
        <p:spPr bwMode="auto">
          <a:xfrm>
            <a:off x="7527925" y="2997200"/>
            <a:ext cx="357188" cy="457200"/>
          </a:xfrm>
          <a:prstGeom prst="rect">
            <a:avLst/>
          </a:prstGeom>
          <a:noFill/>
          <a:ln w="9525">
            <a:noFill/>
            <a:miter lim="800000"/>
            <a:headEnd/>
            <a:tailEnd/>
          </a:ln>
        </p:spPr>
        <p:txBody>
          <a:bodyPr wrap="none">
            <a:spAutoFit/>
          </a:bodyPr>
          <a:lstStyle/>
          <a:p>
            <a:r>
              <a:rPr lang="en-US" altLang="zh-CN">
                <a:solidFill>
                  <a:srgbClr val="0000FF"/>
                </a:solidFill>
              </a:rPr>
              <a:t>?</a:t>
            </a:r>
          </a:p>
        </p:txBody>
      </p:sp>
      <p:sp>
        <p:nvSpPr>
          <p:cNvPr id="26638" name="Rectangle 14"/>
          <p:cNvSpPr>
            <a:spLocks noChangeArrowheads="1"/>
          </p:cNvSpPr>
          <p:nvPr/>
        </p:nvSpPr>
        <p:spPr bwMode="auto">
          <a:xfrm>
            <a:off x="250825" y="4365625"/>
            <a:ext cx="5689600" cy="1554163"/>
          </a:xfrm>
          <a:prstGeom prst="rect">
            <a:avLst/>
          </a:prstGeom>
          <a:solidFill>
            <a:srgbClr val="FFFF00"/>
          </a:solidFill>
          <a:ln w="9525">
            <a:noFill/>
            <a:miter lim="800000"/>
            <a:headEnd/>
            <a:tailEnd/>
          </a:ln>
          <a:effectLst/>
        </p:spPr>
        <p:txBody>
          <a:bodyPr>
            <a:spAutoFit/>
          </a:bodyPr>
          <a:lstStyle/>
          <a:p>
            <a:pPr>
              <a:defRPr/>
            </a:pPr>
            <a:r>
              <a:rPr kumimoji="1" lang="zh-CN" altLang="en-US" sz="3200">
                <a:effectLst>
                  <a:outerShdw blurRad="38100" dist="38100" dir="2700000" algn="tl">
                    <a:srgbClr val="FFFFFF"/>
                  </a:outerShdw>
                </a:effectLst>
              </a:rPr>
              <a:t>优点：是气体还原剂具有流动性，能与矿石充分接触，使反应更彻底。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34835"/>
                                        </p:tgtEl>
                                        <p:attrNameLst>
                                          <p:attrName>style.visibility</p:attrName>
                                        </p:attrNameLst>
                                      </p:cBhvr>
                                      <p:to>
                                        <p:strVal val="visible"/>
                                      </p:to>
                                    </p:set>
                                    <p:animEffect transition="in" filter="plus(in)">
                                      <p:cBhvr>
                                        <p:cTn id="7" dur="2000"/>
                                        <p:tgtEl>
                                          <p:spTgt spid="3483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4834"/>
                                        </p:tgtEl>
                                        <p:attrNameLst>
                                          <p:attrName>style.visibility</p:attrName>
                                        </p:attrNameLst>
                                      </p:cBhvr>
                                      <p:to>
                                        <p:strVal val="visible"/>
                                      </p:to>
                                    </p:set>
                                    <p:animEffect transition="in" filter="diamond(in)">
                                      <p:cBhvr>
                                        <p:cTn id="12" dur="2000"/>
                                        <p:tgtEl>
                                          <p:spTgt spid="3483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4825"/>
                                        </p:tgtEl>
                                        <p:attrNameLst>
                                          <p:attrName>style.visibility</p:attrName>
                                        </p:attrNameLst>
                                      </p:cBhvr>
                                      <p:to>
                                        <p:strVal val="visible"/>
                                      </p:to>
                                    </p:set>
                                    <p:animEffect transition="in" filter="wheel(4)">
                                      <p:cBhvr>
                                        <p:cTn id="17" dur="2000"/>
                                        <p:tgtEl>
                                          <p:spTgt spid="34825"/>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4826"/>
                                        </p:tgtEl>
                                        <p:attrNameLst>
                                          <p:attrName>style.visibility</p:attrName>
                                        </p:attrNameLst>
                                      </p:cBhvr>
                                      <p:to>
                                        <p:strVal val="visible"/>
                                      </p:to>
                                    </p:set>
                                    <p:animEffect transition="in" filter="wheel(4)">
                                      <p:cBhvr>
                                        <p:cTn id="22" dur="2000"/>
                                        <p:tgtEl>
                                          <p:spTgt spid="34826"/>
                                        </p:tgtEl>
                                      </p:cBhvr>
                                    </p:animEffect>
                                  </p:childTnLst>
                                </p:cTn>
                              </p:par>
                            </p:childTnLst>
                          </p:cTn>
                        </p:par>
                      </p:childTnLst>
                    </p:cTn>
                  </p:par>
                  <p:par>
                    <p:cTn id="23" fill="hold">
                      <p:stCondLst>
                        <p:cond delay="indefinite"/>
                      </p:stCondLst>
                      <p:childTnLst>
                        <p:par>
                          <p:cTn id="24" fill="hold">
                            <p:stCondLst>
                              <p:cond delay="0"/>
                            </p:stCondLst>
                            <p:childTnLst>
                              <p:par>
                                <p:cTn id="25" presetID="13" presetClass="entr" presetSubtype="16" fill="hold" grpId="0" nodeType="clickEffect">
                                  <p:stCondLst>
                                    <p:cond delay="0"/>
                                  </p:stCondLst>
                                  <p:childTnLst>
                                    <p:set>
                                      <p:cBhvr>
                                        <p:cTn id="26" dur="1" fill="hold">
                                          <p:stCondLst>
                                            <p:cond delay="0"/>
                                          </p:stCondLst>
                                        </p:cTn>
                                        <p:tgtEl>
                                          <p:spTgt spid="34827"/>
                                        </p:tgtEl>
                                        <p:attrNameLst>
                                          <p:attrName>style.visibility</p:attrName>
                                        </p:attrNameLst>
                                      </p:cBhvr>
                                      <p:to>
                                        <p:strVal val="visible"/>
                                      </p:to>
                                    </p:set>
                                    <p:animEffect transition="in" filter="plus(in)">
                                      <p:cBhvr>
                                        <p:cTn id="27" dur="2000"/>
                                        <p:tgtEl>
                                          <p:spTgt spid="34827"/>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4828"/>
                                        </p:tgtEl>
                                        <p:attrNameLst>
                                          <p:attrName>style.visibility</p:attrName>
                                        </p:attrNameLst>
                                      </p:cBhvr>
                                      <p:to>
                                        <p:strVal val="visible"/>
                                      </p:to>
                                    </p:set>
                                    <p:animEffect transition="in" filter="diamond(in)">
                                      <p:cBhvr>
                                        <p:cTn id="32" dur="2000"/>
                                        <p:tgtEl>
                                          <p:spTgt spid="34828"/>
                                        </p:tgtEl>
                                      </p:cBhvr>
                                    </p:animEffect>
                                  </p:childTnLst>
                                </p:cTn>
                              </p:par>
                            </p:childTnLst>
                          </p:cTn>
                        </p:par>
                      </p:childTnLst>
                    </p:cTn>
                  </p:par>
                  <p:par>
                    <p:cTn id="33" fill="hold">
                      <p:stCondLst>
                        <p:cond delay="indefinite"/>
                      </p:stCondLst>
                      <p:childTnLst>
                        <p:par>
                          <p:cTn id="34" fill="hold">
                            <p:stCondLst>
                              <p:cond delay="0"/>
                            </p:stCondLst>
                            <p:childTnLst>
                              <p:par>
                                <p:cTn id="35" presetID="13" presetClass="entr" presetSubtype="16" fill="hold" grpId="0" nodeType="clickEffect">
                                  <p:stCondLst>
                                    <p:cond delay="0"/>
                                  </p:stCondLst>
                                  <p:childTnLst>
                                    <p:set>
                                      <p:cBhvr>
                                        <p:cTn id="36" dur="1" fill="hold">
                                          <p:stCondLst>
                                            <p:cond delay="0"/>
                                          </p:stCondLst>
                                        </p:cTn>
                                        <p:tgtEl>
                                          <p:spTgt spid="26638"/>
                                        </p:tgtEl>
                                        <p:attrNameLst>
                                          <p:attrName>style.visibility</p:attrName>
                                        </p:attrNameLst>
                                      </p:cBhvr>
                                      <p:to>
                                        <p:strVal val="visible"/>
                                      </p:to>
                                    </p:set>
                                    <p:animEffect transition="in" filter="plus(in)">
                                      <p:cBhvr>
                                        <p:cTn id="37" dur="500"/>
                                        <p:tgtEl>
                                          <p:spTgt spid="266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5" grpId="0"/>
      <p:bldP spid="34826" grpId="0"/>
      <p:bldP spid="34827" grpId="0"/>
      <p:bldP spid="34828" grpId="0"/>
      <p:bldP spid="34834" grpId="0"/>
      <p:bldP spid="34835" grpId="0"/>
      <p:bldP spid="26638"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3" name="Text Box 4"/>
          <p:cNvSpPr txBox="1">
            <a:spLocks noChangeArrowheads="1"/>
          </p:cNvSpPr>
          <p:nvPr/>
        </p:nvSpPr>
        <p:spPr bwMode="auto">
          <a:xfrm>
            <a:off x="1116013" y="1052513"/>
            <a:ext cx="3311525" cy="641350"/>
          </a:xfrm>
          <a:prstGeom prst="rect">
            <a:avLst/>
          </a:prstGeom>
          <a:noFill/>
          <a:ln w="9525">
            <a:noFill/>
            <a:miter lim="800000"/>
            <a:headEnd/>
            <a:tailEnd/>
          </a:ln>
        </p:spPr>
        <p:txBody>
          <a:bodyPr>
            <a:spAutoFit/>
          </a:bodyPr>
          <a:lstStyle/>
          <a:p>
            <a:r>
              <a:rPr lang="zh-CN" altLang="en-US" sz="3600">
                <a:latin typeface="宋体" charset="-122"/>
              </a:rPr>
              <a:t>工业炼铁</a:t>
            </a:r>
            <a:r>
              <a:rPr lang="en-US" altLang="zh-CN" sz="3600">
                <a:latin typeface="宋体" charset="-122"/>
              </a:rPr>
              <a:t>P</a:t>
            </a:r>
            <a:r>
              <a:rPr lang="en-US" altLang="zh-CN" sz="3600" baseline="-25000">
                <a:latin typeface="宋体" charset="-122"/>
              </a:rPr>
              <a:t>16</a:t>
            </a:r>
            <a:endParaRPr lang="en-US" altLang="zh-CN" sz="3600">
              <a:latin typeface="宋体" charset="-122"/>
            </a:endParaRPr>
          </a:p>
        </p:txBody>
      </p:sp>
      <p:grpSp>
        <p:nvGrpSpPr>
          <p:cNvPr id="33814" name="Group 22"/>
          <p:cNvGrpSpPr>
            <a:grpSpLocks/>
          </p:cNvGrpSpPr>
          <p:nvPr/>
        </p:nvGrpSpPr>
        <p:grpSpPr bwMode="auto">
          <a:xfrm>
            <a:off x="684213" y="3644900"/>
            <a:ext cx="3879850" cy="685800"/>
            <a:chOff x="690" y="3475"/>
            <a:chExt cx="2444" cy="432"/>
          </a:xfrm>
        </p:grpSpPr>
        <p:sp>
          <p:nvSpPr>
            <p:cNvPr id="28682" name="Text Box 20"/>
            <p:cNvSpPr txBox="1">
              <a:spLocks noChangeArrowheads="1"/>
            </p:cNvSpPr>
            <p:nvPr/>
          </p:nvSpPr>
          <p:spPr bwMode="auto">
            <a:xfrm>
              <a:off x="690" y="3619"/>
              <a:ext cx="2444" cy="288"/>
            </a:xfrm>
            <a:prstGeom prst="rect">
              <a:avLst/>
            </a:prstGeom>
            <a:noFill/>
            <a:ln w="9525">
              <a:noFill/>
              <a:miter lim="800000"/>
              <a:headEnd/>
              <a:tailEnd/>
            </a:ln>
          </p:spPr>
          <p:txBody>
            <a:bodyPr wrap="none">
              <a:spAutoFit/>
            </a:bodyPr>
            <a:lstStyle/>
            <a:p>
              <a:r>
                <a:rPr lang="en-US" altLang="zh-CN"/>
                <a:t>CaCO</a:t>
              </a:r>
              <a:r>
                <a:rPr lang="en-US" altLang="zh-CN" baseline="-25000"/>
                <a:t>3</a:t>
              </a:r>
              <a:r>
                <a:rPr lang="en-US" altLang="zh-CN"/>
                <a:t>====CaO+CO</a:t>
              </a:r>
              <a:r>
                <a:rPr lang="en-US" altLang="zh-CN" baseline="-25000"/>
                <a:t>2</a:t>
              </a:r>
              <a:r>
                <a:rPr lang="en-US" altLang="zh-CN"/>
                <a:t>↑</a:t>
              </a:r>
            </a:p>
          </p:txBody>
        </p:sp>
        <p:sp>
          <p:nvSpPr>
            <p:cNvPr id="28683" name="Text Box 21"/>
            <p:cNvSpPr txBox="1">
              <a:spLocks noChangeArrowheads="1"/>
            </p:cNvSpPr>
            <p:nvPr/>
          </p:nvSpPr>
          <p:spPr bwMode="auto">
            <a:xfrm>
              <a:off x="1461" y="3475"/>
              <a:ext cx="500" cy="288"/>
            </a:xfrm>
            <a:prstGeom prst="rect">
              <a:avLst/>
            </a:prstGeom>
            <a:noFill/>
            <a:ln w="9525">
              <a:noFill/>
              <a:miter lim="800000"/>
              <a:headEnd/>
              <a:tailEnd/>
            </a:ln>
          </p:spPr>
          <p:txBody>
            <a:bodyPr wrap="none">
              <a:spAutoFit/>
            </a:bodyPr>
            <a:lstStyle/>
            <a:p>
              <a:r>
                <a:rPr lang="zh-CN" altLang="en-US">
                  <a:solidFill>
                    <a:schemeClr val="hlink"/>
                  </a:solidFill>
                </a:rPr>
                <a:t>高温</a:t>
              </a:r>
            </a:p>
          </p:txBody>
        </p:sp>
      </p:grpSp>
      <p:grpSp>
        <p:nvGrpSpPr>
          <p:cNvPr id="33817" name="Group 25"/>
          <p:cNvGrpSpPr>
            <a:grpSpLocks/>
          </p:cNvGrpSpPr>
          <p:nvPr/>
        </p:nvGrpSpPr>
        <p:grpSpPr bwMode="auto">
          <a:xfrm>
            <a:off x="755650" y="4581525"/>
            <a:ext cx="3738563" cy="614363"/>
            <a:chOff x="645" y="3838"/>
            <a:chExt cx="2355" cy="387"/>
          </a:xfrm>
        </p:grpSpPr>
        <p:sp>
          <p:nvSpPr>
            <p:cNvPr id="28680" name="Text Box 23"/>
            <p:cNvSpPr txBox="1">
              <a:spLocks noChangeArrowheads="1"/>
            </p:cNvSpPr>
            <p:nvPr/>
          </p:nvSpPr>
          <p:spPr bwMode="auto">
            <a:xfrm>
              <a:off x="645" y="3937"/>
              <a:ext cx="2355" cy="288"/>
            </a:xfrm>
            <a:prstGeom prst="rect">
              <a:avLst/>
            </a:prstGeom>
            <a:noFill/>
            <a:ln w="9525">
              <a:noFill/>
              <a:miter lim="800000"/>
              <a:headEnd/>
              <a:tailEnd/>
            </a:ln>
          </p:spPr>
          <p:txBody>
            <a:bodyPr wrap="none">
              <a:spAutoFit/>
            </a:bodyPr>
            <a:lstStyle/>
            <a:p>
              <a:r>
                <a:rPr lang="en-US" altLang="zh-CN"/>
                <a:t>CaO+SiO</a:t>
              </a:r>
              <a:r>
                <a:rPr lang="en-US" altLang="zh-CN" baseline="-25000"/>
                <a:t>2</a:t>
              </a:r>
              <a:r>
                <a:rPr lang="en-US" altLang="zh-CN"/>
                <a:t>====CaSiO</a:t>
              </a:r>
              <a:r>
                <a:rPr lang="en-US" altLang="zh-CN" baseline="-25000"/>
                <a:t>3</a:t>
              </a:r>
              <a:endParaRPr lang="en-US" altLang="zh-CN"/>
            </a:p>
          </p:txBody>
        </p:sp>
        <p:sp>
          <p:nvSpPr>
            <p:cNvPr id="28681" name="Rectangle 24"/>
            <p:cNvSpPr>
              <a:spLocks noChangeArrowheads="1"/>
            </p:cNvSpPr>
            <p:nvPr/>
          </p:nvSpPr>
          <p:spPr bwMode="auto">
            <a:xfrm>
              <a:off x="1701" y="3838"/>
              <a:ext cx="500" cy="288"/>
            </a:xfrm>
            <a:prstGeom prst="rect">
              <a:avLst/>
            </a:prstGeom>
            <a:noFill/>
            <a:ln w="9525">
              <a:noFill/>
              <a:miter lim="800000"/>
              <a:headEnd/>
              <a:tailEnd/>
            </a:ln>
          </p:spPr>
          <p:txBody>
            <a:bodyPr wrap="none">
              <a:spAutoFit/>
            </a:bodyPr>
            <a:lstStyle/>
            <a:p>
              <a:r>
                <a:rPr lang="zh-CN" altLang="en-US">
                  <a:solidFill>
                    <a:schemeClr val="hlink"/>
                  </a:solidFill>
                </a:rPr>
                <a:t>高温</a:t>
              </a:r>
            </a:p>
          </p:txBody>
        </p:sp>
      </p:grpSp>
      <p:pic>
        <p:nvPicPr>
          <p:cNvPr id="28676" name="Picture 29" descr="课题3 金属资源的利用和保护（第17页）">
            <a:hlinkClick r:id="rId2"/>
          </p:cNvPr>
          <p:cNvPicPr>
            <a:picLocks noChangeAspect="1" noChangeArrowheads="1"/>
          </p:cNvPicPr>
          <p:nvPr/>
        </p:nvPicPr>
        <p:blipFill>
          <a:blip r:embed="rId3"/>
          <a:srcRect l="58717" t="51685" r="6410" b="15280"/>
          <a:stretch>
            <a:fillRect/>
          </a:stretch>
        </p:blipFill>
        <p:spPr bwMode="auto">
          <a:xfrm>
            <a:off x="5867400" y="1341438"/>
            <a:ext cx="2879725" cy="4030662"/>
          </a:xfrm>
          <a:prstGeom prst="rect">
            <a:avLst/>
          </a:prstGeom>
          <a:noFill/>
          <a:ln w="9525">
            <a:noFill/>
            <a:miter lim="800000"/>
            <a:headEnd/>
            <a:tailEnd/>
          </a:ln>
        </p:spPr>
      </p:pic>
      <p:sp>
        <p:nvSpPr>
          <p:cNvPr id="28677" name="Text Box 30"/>
          <p:cNvSpPr txBox="1">
            <a:spLocks noChangeArrowheads="1"/>
          </p:cNvSpPr>
          <p:nvPr/>
        </p:nvSpPr>
        <p:spPr bwMode="auto">
          <a:xfrm>
            <a:off x="6080125" y="5568950"/>
            <a:ext cx="2954338" cy="701675"/>
          </a:xfrm>
          <a:prstGeom prst="rect">
            <a:avLst/>
          </a:prstGeom>
          <a:noFill/>
          <a:ln w="9525">
            <a:noFill/>
            <a:miter lim="800000"/>
            <a:headEnd/>
            <a:tailEnd/>
          </a:ln>
        </p:spPr>
        <p:txBody>
          <a:bodyPr>
            <a:spAutoFit/>
          </a:bodyPr>
          <a:lstStyle/>
          <a:p>
            <a:r>
              <a:rPr lang="zh-CN" altLang="en-US" sz="2000"/>
              <a:t>图：炼铁高炉及炉内化</a:t>
            </a:r>
          </a:p>
          <a:p>
            <a:r>
              <a:rPr lang="zh-CN" altLang="en-US" sz="2000"/>
              <a:t>       学变化过程示意图</a:t>
            </a:r>
          </a:p>
        </p:txBody>
      </p:sp>
      <p:sp>
        <p:nvSpPr>
          <p:cNvPr id="32797" name="Rectangle 29"/>
          <p:cNvSpPr>
            <a:spLocks noChangeArrowheads="1"/>
          </p:cNvSpPr>
          <p:nvPr/>
        </p:nvSpPr>
        <p:spPr bwMode="auto">
          <a:xfrm>
            <a:off x="827088" y="2133600"/>
            <a:ext cx="2346325" cy="485775"/>
          </a:xfrm>
          <a:prstGeom prst="rect">
            <a:avLst/>
          </a:prstGeom>
          <a:noFill/>
          <a:ln w="28575">
            <a:solidFill>
              <a:srgbClr val="0000FF"/>
            </a:solidFill>
            <a:miter lim="800000"/>
            <a:headEnd/>
            <a:tailEnd/>
          </a:ln>
          <a:effectLst/>
        </p:spPr>
        <p:txBody>
          <a:bodyPr wrap="none">
            <a:spAutoFit/>
          </a:bodyPr>
          <a:lstStyle/>
          <a:p>
            <a:pPr>
              <a:defRPr/>
            </a:pPr>
            <a:r>
              <a:rPr kumimoji="1" lang="zh-CN" altLang="en-US">
                <a:effectLst>
                  <a:outerShdw blurRad="38100" dist="38100" dir="2700000" algn="tl">
                    <a:srgbClr val="C0C0C0"/>
                  </a:outerShdw>
                </a:effectLst>
              </a:rPr>
              <a:t>石灰石的作用？</a:t>
            </a:r>
          </a:p>
        </p:txBody>
      </p:sp>
      <p:sp>
        <p:nvSpPr>
          <p:cNvPr id="32798" name="Rectangle 30"/>
          <p:cNvSpPr>
            <a:spLocks noChangeArrowheads="1"/>
          </p:cNvSpPr>
          <p:nvPr/>
        </p:nvSpPr>
        <p:spPr bwMode="auto">
          <a:xfrm>
            <a:off x="323850" y="2997200"/>
            <a:ext cx="5699125" cy="485775"/>
          </a:xfrm>
          <a:prstGeom prst="rect">
            <a:avLst/>
          </a:prstGeom>
          <a:noFill/>
          <a:ln w="28575">
            <a:solidFill>
              <a:schemeClr val="hlink"/>
            </a:solidFill>
            <a:miter lim="800000"/>
            <a:headEnd/>
            <a:tailEnd/>
          </a:ln>
          <a:effectLst/>
        </p:spPr>
        <p:txBody>
          <a:bodyPr wrap="none">
            <a:spAutoFit/>
          </a:bodyPr>
          <a:lstStyle/>
          <a:p>
            <a:pPr>
              <a:defRPr/>
            </a:pPr>
            <a:r>
              <a:rPr kumimoji="1" lang="zh-CN" altLang="en-US">
                <a:effectLst>
                  <a:outerShdw blurRad="38100" dist="38100" dir="2700000" algn="tl">
                    <a:srgbClr val="C0C0C0"/>
                  </a:outerShdw>
                </a:effectLst>
              </a:rPr>
              <a:t>石灰石：把矿石中的二氧化硅转化为炉渣</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2797"/>
                                        </p:tgtEl>
                                        <p:attrNameLst>
                                          <p:attrName>style.visibility</p:attrName>
                                        </p:attrNameLst>
                                      </p:cBhvr>
                                      <p:to>
                                        <p:strVal val="visible"/>
                                      </p:to>
                                    </p:set>
                                    <p:animEffect transition="in" filter="diamond(in)">
                                      <p:cBhvr>
                                        <p:cTn id="7" dur="2000"/>
                                        <p:tgtEl>
                                          <p:spTgt spid="3279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32798"/>
                                        </p:tgtEl>
                                        <p:attrNameLst>
                                          <p:attrName>style.visibility</p:attrName>
                                        </p:attrNameLst>
                                      </p:cBhvr>
                                      <p:to>
                                        <p:strVal val="visible"/>
                                      </p:to>
                                    </p:set>
                                    <p:animEffect transition="in" filter="barn(inHorizontal)">
                                      <p:cBhvr>
                                        <p:cTn id="12" dur="500"/>
                                        <p:tgtEl>
                                          <p:spTgt spid="3279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3814"/>
                                        </p:tgtEl>
                                        <p:attrNameLst>
                                          <p:attrName>style.visibility</p:attrName>
                                        </p:attrNameLst>
                                      </p:cBhvr>
                                      <p:to>
                                        <p:strVal val="visible"/>
                                      </p:to>
                                    </p:set>
                                    <p:animEffect transition="in" filter="circle(in)">
                                      <p:cBhvr>
                                        <p:cTn id="17" dur="2000"/>
                                        <p:tgtEl>
                                          <p:spTgt spid="338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3817"/>
                                        </p:tgtEl>
                                        <p:attrNameLst>
                                          <p:attrName>style.visibility</p:attrName>
                                        </p:attrNameLst>
                                      </p:cBhvr>
                                      <p:to>
                                        <p:strVal val="visible"/>
                                      </p:to>
                                    </p:set>
                                    <p:animEffect transition="in" filter="blinds(horizontal)">
                                      <p:cBhvr>
                                        <p:cTn id="22" dur="500"/>
                                        <p:tgtEl>
                                          <p:spTgt spid="338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97" grpId="0" animBg="1"/>
      <p:bldP spid="32798"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7" name="Rectangle 2"/>
          <p:cNvSpPr>
            <a:spLocks noGrp="1" noChangeArrowheads="1"/>
          </p:cNvSpPr>
          <p:nvPr>
            <p:ph type="title" idx="4294967295"/>
          </p:nvPr>
        </p:nvSpPr>
        <p:spPr>
          <a:xfrm>
            <a:off x="2209800" y="457200"/>
            <a:ext cx="5105400" cy="1143000"/>
          </a:xfrm>
        </p:spPr>
        <p:txBody>
          <a:bodyPr anchor="ctr"/>
          <a:lstStyle/>
          <a:p>
            <a:pPr eaLnBrk="1" hangingPunct="1"/>
            <a:r>
              <a:rPr lang="zh-CN" altLang="en-US" b="1" smtClean="0"/>
              <a:t>炼钢和炼铁的比较</a:t>
            </a:r>
          </a:p>
        </p:txBody>
      </p:sp>
      <p:graphicFrame>
        <p:nvGraphicFramePr>
          <p:cNvPr id="51203" name="Group 3"/>
          <p:cNvGraphicFramePr>
            <a:graphicFrameLocks noGrp="1"/>
          </p:cNvGraphicFramePr>
          <p:nvPr/>
        </p:nvGraphicFramePr>
        <p:xfrm>
          <a:off x="179388" y="1371600"/>
          <a:ext cx="8659812" cy="4840288"/>
        </p:xfrm>
        <a:graphic>
          <a:graphicData uri="http://schemas.openxmlformats.org/drawingml/2006/table">
            <a:tbl>
              <a:tblPr/>
              <a:tblGrid>
                <a:gridCol w="1008062"/>
                <a:gridCol w="4603750"/>
                <a:gridCol w="3048000"/>
              </a:tblGrid>
              <a:tr h="8128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宋体" charset="-122"/>
                        <a:ea typeface="宋体"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宋体" charset="-122"/>
                          <a:ea typeface="宋体" charset="-122"/>
                        </a:rPr>
                        <a:t>生铁冶炼</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宋体" charset="-122"/>
                          <a:ea typeface="宋体" charset="-122"/>
                        </a:rPr>
                        <a:t>炼钢</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3200" b="1" i="0" u="none" strike="noStrike" cap="none" normalizeH="0" baseline="0" smtClean="0">
                          <a:ln>
                            <a:noFill/>
                          </a:ln>
                          <a:solidFill>
                            <a:schemeClr val="tx1"/>
                          </a:solidFill>
                          <a:effectLst/>
                          <a:latin typeface="宋体" charset="-122"/>
                          <a:ea typeface="宋体" charset="-122"/>
                        </a:rPr>
                        <a:t>原料</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
                          <a:schemeClr val="folHlink"/>
                        </a:buClr>
                        <a:buSzPct val="60000"/>
                        <a:buFont typeface="Wingdings" pitchFamily="2" charset="2"/>
                        <a:buNone/>
                        <a:tabLst/>
                      </a:pPr>
                      <a:endParaRPr kumimoji="0" lang="zh-CN" altLang="en-US" sz="2800" b="1" i="0" u="none" strike="noStrike" cap="none" normalizeH="0" baseline="0" smtClean="0">
                        <a:ln>
                          <a:noFill/>
                        </a:ln>
                        <a:solidFill>
                          <a:schemeClr val="tx1"/>
                        </a:solidFill>
                        <a:effectLst/>
                        <a:latin typeface="宋体" charset="-122"/>
                        <a:ea typeface="宋体"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zh-CN" altLang="en-US" sz="2800" b="1" i="0" u="none" strike="noStrike" cap="none" normalizeH="0" baseline="0" smtClean="0">
                        <a:ln>
                          <a:noFill/>
                        </a:ln>
                        <a:solidFill>
                          <a:schemeClr val="tx1"/>
                        </a:solidFill>
                        <a:effectLst/>
                        <a:latin typeface="宋体" charset="-122"/>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9222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3200" b="1" i="0" u="none" strike="noStrike" cap="none" normalizeH="0" baseline="0" smtClean="0">
                          <a:ln>
                            <a:noFill/>
                          </a:ln>
                          <a:solidFill>
                            <a:schemeClr val="tx1"/>
                          </a:solidFill>
                          <a:effectLst/>
                          <a:latin typeface="宋体" charset="-122"/>
                          <a:ea typeface="宋体" charset="-122"/>
                        </a:rPr>
                        <a:t>原理</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宋体" charset="-122"/>
                          <a:ea typeface="宋体" charset="-122"/>
                        </a:rPr>
                        <a:t>在高温下，用一氧化碳从铁的氧化物中将铁还原出来。        </a:t>
                      </a:r>
                      <a:r>
                        <a:rPr kumimoji="0" lang="en-US" altLang="zh-CN" sz="2400" b="1" i="0" u="none" strike="noStrike" cap="none" normalizeH="0" baseline="0" smtClean="0">
                          <a:ln>
                            <a:noFill/>
                          </a:ln>
                          <a:solidFill>
                            <a:schemeClr val="tx1"/>
                          </a:solidFill>
                          <a:effectLst>
                            <a:outerShdw blurRad="38100" dist="38100" dir="2700000" algn="tl">
                              <a:srgbClr val="C0C0C0"/>
                            </a:outerShdw>
                          </a:effectLst>
                          <a:latin typeface="宋体" charset="-122"/>
                          <a:ea typeface="宋体" charset="-122"/>
                        </a:rPr>
                        <a:t>Fe</a:t>
                      </a:r>
                      <a:r>
                        <a:rPr kumimoji="0" lang="en-US" altLang="zh-CN" sz="2400" b="1" i="0" u="none" strike="noStrike" cap="none" normalizeH="0" baseline="-25000" smtClean="0">
                          <a:ln>
                            <a:noFill/>
                          </a:ln>
                          <a:solidFill>
                            <a:schemeClr val="tx1"/>
                          </a:solidFill>
                          <a:effectLst>
                            <a:outerShdw blurRad="38100" dist="38100" dir="2700000" algn="tl">
                              <a:srgbClr val="C0C0C0"/>
                            </a:outerShdw>
                          </a:effectLst>
                          <a:latin typeface="宋体" charset="-122"/>
                          <a:ea typeface="宋体" charset="-122"/>
                        </a:rPr>
                        <a:t>2</a:t>
                      </a:r>
                      <a:r>
                        <a:rPr kumimoji="0" lang="en-US" altLang="zh-CN" sz="2400" b="1" i="0" u="none" strike="noStrike" cap="none" normalizeH="0" baseline="0" smtClean="0">
                          <a:ln>
                            <a:noFill/>
                          </a:ln>
                          <a:solidFill>
                            <a:schemeClr val="tx1"/>
                          </a:solidFill>
                          <a:effectLst>
                            <a:outerShdw blurRad="38100" dist="38100" dir="2700000" algn="tl">
                              <a:srgbClr val="C0C0C0"/>
                            </a:outerShdw>
                          </a:effectLst>
                          <a:latin typeface="宋体" charset="-122"/>
                          <a:ea typeface="宋体" charset="-122"/>
                        </a:rPr>
                        <a:t>O</a:t>
                      </a:r>
                      <a:r>
                        <a:rPr kumimoji="0" lang="en-US" altLang="zh-CN" sz="2400" b="1" i="0" u="none" strike="noStrike" cap="none" normalizeH="0" baseline="-25000" smtClean="0">
                          <a:ln>
                            <a:noFill/>
                          </a:ln>
                          <a:solidFill>
                            <a:schemeClr val="tx1"/>
                          </a:solidFill>
                          <a:effectLst>
                            <a:outerShdw blurRad="38100" dist="38100" dir="2700000" algn="tl">
                              <a:srgbClr val="C0C0C0"/>
                            </a:outerShdw>
                          </a:effectLst>
                          <a:latin typeface="宋体" charset="-122"/>
                          <a:ea typeface="宋体" charset="-122"/>
                        </a:rPr>
                        <a:t>3</a:t>
                      </a:r>
                      <a:r>
                        <a:rPr kumimoji="0" lang="en-US" altLang="zh-CN" sz="2400" b="1" i="0" u="none" strike="noStrike" cap="none" normalizeH="0" baseline="0" smtClean="0">
                          <a:ln>
                            <a:noFill/>
                          </a:ln>
                          <a:solidFill>
                            <a:schemeClr val="tx1"/>
                          </a:solidFill>
                          <a:effectLst>
                            <a:outerShdw blurRad="38100" dist="38100" dir="2700000" algn="tl">
                              <a:srgbClr val="C0C0C0"/>
                            </a:outerShdw>
                          </a:effectLst>
                          <a:latin typeface="宋体" charset="-122"/>
                          <a:ea typeface="宋体" charset="-122"/>
                        </a:rPr>
                        <a:t>+3CO        2Fe+3CO</a:t>
                      </a:r>
                      <a:r>
                        <a:rPr kumimoji="0" lang="en-US" altLang="zh-CN" sz="2400" b="1" i="0" u="none" strike="noStrike" cap="none" normalizeH="0" baseline="-25000" smtClean="0">
                          <a:ln>
                            <a:noFill/>
                          </a:ln>
                          <a:solidFill>
                            <a:schemeClr val="tx1"/>
                          </a:solidFill>
                          <a:effectLst>
                            <a:outerShdw blurRad="38100" dist="38100" dir="2700000" algn="tl">
                              <a:srgbClr val="C0C0C0"/>
                            </a:outerShdw>
                          </a:effectLst>
                          <a:latin typeface="宋体" charset="-122"/>
                          <a:ea typeface="宋体" charset="-122"/>
                        </a:rPr>
                        <a:t>2</a:t>
                      </a:r>
                      <a:endParaRPr kumimoji="0" lang="en-US" altLang="zh-CN" sz="2400" b="1" i="0" u="none" strike="noStrike" cap="none" normalizeH="0" baseline="0" smtClean="0">
                        <a:ln>
                          <a:noFill/>
                        </a:ln>
                        <a:solidFill>
                          <a:schemeClr val="tx1"/>
                        </a:solidFill>
                        <a:effectLst>
                          <a:outerShdw blurRad="38100" dist="38100" dir="2700000" algn="tl">
                            <a:srgbClr val="C0C0C0"/>
                          </a:outerShdw>
                        </a:effectLst>
                        <a:latin typeface="宋体" charset="-122"/>
                        <a:ea typeface="宋体"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宋体" charset="-122"/>
                          <a:ea typeface="宋体" charset="-122"/>
                        </a:rPr>
                        <a:t>用氧气或铁的氧化物除去生铁中多余的碳元素</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宋体" charset="-122"/>
                          <a:ea typeface="宋体" charset="-122"/>
                        </a:rPr>
                        <a:t>主要</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宋体" charset="-122"/>
                          <a:ea typeface="宋体" charset="-122"/>
                        </a:rPr>
                        <a:t>设备</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宋体" charset="-122"/>
                          <a:ea typeface="宋体" charset="-122"/>
                        </a:rPr>
                        <a:t>高炉</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宋体" charset="-122"/>
                          <a:ea typeface="宋体" charset="-122"/>
                        </a:rPr>
                        <a:t>转炉、平炉、电炉</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宋体" charset="-122"/>
                          <a:ea typeface="宋体" charset="-122"/>
                        </a:rPr>
                        <a:t>产品</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zh-CN" altLang="en-US" sz="2800" b="1" i="0" u="none" strike="noStrike" cap="none" normalizeH="0" baseline="0" smtClean="0">
                        <a:ln>
                          <a:noFill/>
                        </a:ln>
                        <a:solidFill>
                          <a:schemeClr val="tx1"/>
                        </a:solidFill>
                        <a:effectLst/>
                        <a:latin typeface="宋体" charset="-122"/>
                        <a:ea typeface="宋体"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zh-CN" altLang="en-US" sz="2800" b="1" i="0" u="none" strike="noStrike" cap="none" normalizeH="0" baseline="0" smtClean="0">
                        <a:ln>
                          <a:noFill/>
                        </a:ln>
                        <a:solidFill>
                          <a:schemeClr val="tx1"/>
                        </a:solidFill>
                        <a:effectLst/>
                        <a:latin typeface="宋体" charset="-122"/>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9724" name="Line 29"/>
          <p:cNvSpPr>
            <a:spLocks noChangeShapeType="1"/>
          </p:cNvSpPr>
          <p:nvPr/>
        </p:nvSpPr>
        <p:spPr bwMode="auto">
          <a:xfrm>
            <a:off x="2843213" y="4221163"/>
            <a:ext cx="576262" cy="0"/>
          </a:xfrm>
          <a:prstGeom prst="line">
            <a:avLst/>
          </a:prstGeom>
          <a:noFill/>
          <a:ln w="9525">
            <a:solidFill>
              <a:schemeClr val="tx1"/>
            </a:solidFill>
            <a:round/>
            <a:headEnd/>
            <a:tailEnd/>
          </a:ln>
        </p:spPr>
        <p:txBody>
          <a:bodyPr/>
          <a:lstStyle/>
          <a:p>
            <a:endParaRPr lang="zh-CN" altLang="en-US"/>
          </a:p>
        </p:txBody>
      </p:sp>
      <p:sp>
        <p:nvSpPr>
          <p:cNvPr id="29725" name="Line 30"/>
          <p:cNvSpPr>
            <a:spLocks noChangeShapeType="1"/>
          </p:cNvSpPr>
          <p:nvPr/>
        </p:nvSpPr>
        <p:spPr bwMode="auto">
          <a:xfrm>
            <a:off x="2771775" y="4292600"/>
            <a:ext cx="576263" cy="4763"/>
          </a:xfrm>
          <a:prstGeom prst="line">
            <a:avLst/>
          </a:prstGeom>
          <a:noFill/>
          <a:ln w="9525">
            <a:solidFill>
              <a:schemeClr val="tx1"/>
            </a:solidFill>
            <a:round/>
            <a:headEnd/>
            <a:tailEnd/>
          </a:ln>
        </p:spPr>
        <p:txBody>
          <a:bodyPr/>
          <a:lstStyle/>
          <a:p>
            <a:endParaRPr lang="zh-CN" altLang="en-US"/>
          </a:p>
        </p:txBody>
      </p:sp>
      <p:sp>
        <p:nvSpPr>
          <p:cNvPr id="29726" name="Text Box 31"/>
          <p:cNvSpPr txBox="1">
            <a:spLocks noChangeArrowheads="1"/>
          </p:cNvSpPr>
          <p:nvPr/>
        </p:nvSpPr>
        <p:spPr bwMode="auto">
          <a:xfrm>
            <a:off x="2916238" y="3933825"/>
            <a:ext cx="928687" cy="369888"/>
          </a:xfrm>
          <a:prstGeom prst="rect">
            <a:avLst/>
          </a:prstGeom>
          <a:noFill/>
          <a:ln w="9525">
            <a:noFill/>
            <a:miter lim="800000"/>
            <a:headEnd/>
            <a:tailEnd/>
          </a:ln>
        </p:spPr>
        <p:txBody>
          <a:bodyPr>
            <a:spAutoFit/>
          </a:bodyPr>
          <a:lstStyle/>
          <a:p>
            <a:pPr>
              <a:lnSpc>
                <a:spcPct val="90000"/>
              </a:lnSpc>
              <a:spcBef>
                <a:spcPct val="50000"/>
              </a:spcBef>
              <a:buFontTx/>
              <a:buChar char="•"/>
            </a:pPr>
            <a:r>
              <a:rPr kumimoji="1" lang="zh-CN" altLang="en-US" sz="2000" b="0">
                <a:solidFill>
                  <a:srgbClr val="FF0000"/>
                </a:solidFill>
                <a:latin typeface="Times New Roman" pitchFamily="18" charset="0"/>
                <a:ea typeface="华文行楷"/>
                <a:cs typeface="华文行楷"/>
              </a:rPr>
              <a:t>高温</a:t>
            </a:r>
          </a:p>
        </p:txBody>
      </p:sp>
      <p:sp>
        <p:nvSpPr>
          <p:cNvPr id="7" name="矩形 6"/>
          <p:cNvSpPr>
            <a:spLocks noChangeArrowheads="1"/>
          </p:cNvSpPr>
          <p:nvPr/>
        </p:nvSpPr>
        <p:spPr bwMode="auto">
          <a:xfrm>
            <a:off x="1258888" y="2276475"/>
            <a:ext cx="4537075" cy="536575"/>
          </a:xfrm>
          <a:prstGeom prst="rect">
            <a:avLst/>
          </a:prstGeom>
          <a:solidFill>
            <a:srgbClr val="FFFF00"/>
          </a:solidFill>
          <a:ln w="9525">
            <a:noFill/>
            <a:miter lim="800000"/>
            <a:headEnd/>
            <a:tailEnd/>
          </a:ln>
        </p:spPr>
        <p:txBody>
          <a:bodyPr>
            <a:spAutoFit/>
          </a:bodyPr>
          <a:lstStyle/>
          <a:p>
            <a:pPr>
              <a:lnSpc>
                <a:spcPct val="90000"/>
              </a:lnSpc>
              <a:spcBef>
                <a:spcPct val="20000"/>
              </a:spcBef>
              <a:buFontTx/>
              <a:buChar char="•"/>
            </a:pPr>
            <a:r>
              <a:rPr lang="zh-CN" altLang="en-US">
                <a:latin typeface="宋体" charset="-122"/>
              </a:rPr>
              <a:t>铁矿石、焦炭、空气、石灰石</a:t>
            </a:r>
            <a:r>
              <a:rPr lang="zh-CN" altLang="en-US" sz="3200">
                <a:latin typeface="宋体" charset="-122"/>
              </a:rPr>
              <a:t> </a:t>
            </a:r>
            <a:endParaRPr kumimoji="1" lang="zh-CN" altLang="en-US" b="0">
              <a:latin typeface="Arial Narrow" pitchFamily="34" charset="0"/>
            </a:endParaRPr>
          </a:p>
        </p:txBody>
      </p:sp>
      <p:sp>
        <p:nvSpPr>
          <p:cNvPr id="8" name="矩形 7"/>
          <p:cNvSpPr>
            <a:spLocks noChangeArrowheads="1"/>
          </p:cNvSpPr>
          <p:nvPr/>
        </p:nvSpPr>
        <p:spPr bwMode="auto">
          <a:xfrm>
            <a:off x="6227763" y="2420938"/>
            <a:ext cx="1787525" cy="461962"/>
          </a:xfrm>
          <a:prstGeom prst="rect">
            <a:avLst/>
          </a:prstGeom>
          <a:solidFill>
            <a:srgbClr val="FFFF00"/>
          </a:solidFill>
          <a:ln w="9525">
            <a:noFill/>
            <a:miter lim="800000"/>
            <a:headEnd/>
            <a:tailEnd/>
          </a:ln>
        </p:spPr>
        <p:txBody>
          <a:bodyPr wrap="none">
            <a:spAutoFit/>
          </a:bodyPr>
          <a:lstStyle/>
          <a:p>
            <a:pPr>
              <a:spcBef>
                <a:spcPct val="20000"/>
              </a:spcBef>
            </a:pPr>
            <a:r>
              <a:rPr lang="zh-CN" altLang="en-US">
                <a:latin typeface="宋体" charset="-122"/>
              </a:rPr>
              <a:t>生铁、废钢</a:t>
            </a:r>
          </a:p>
        </p:txBody>
      </p:sp>
      <p:sp>
        <p:nvSpPr>
          <p:cNvPr id="9" name="矩形 8"/>
          <p:cNvSpPr>
            <a:spLocks noChangeArrowheads="1"/>
          </p:cNvSpPr>
          <p:nvPr/>
        </p:nvSpPr>
        <p:spPr bwMode="auto">
          <a:xfrm>
            <a:off x="2268538" y="5516563"/>
            <a:ext cx="796925" cy="457200"/>
          </a:xfrm>
          <a:prstGeom prst="rect">
            <a:avLst/>
          </a:prstGeom>
          <a:solidFill>
            <a:srgbClr val="FFFF00"/>
          </a:solidFill>
          <a:ln w="9525">
            <a:noFill/>
            <a:miter lim="800000"/>
            <a:headEnd/>
            <a:tailEnd/>
          </a:ln>
        </p:spPr>
        <p:txBody>
          <a:bodyPr wrap="none">
            <a:spAutoFit/>
          </a:bodyPr>
          <a:lstStyle/>
          <a:p>
            <a:pPr>
              <a:spcBef>
                <a:spcPct val="20000"/>
              </a:spcBef>
            </a:pPr>
            <a:r>
              <a:rPr lang="zh-CN" altLang="en-US">
                <a:latin typeface="宋体" charset="-122"/>
              </a:rPr>
              <a:t>生铁</a:t>
            </a:r>
          </a:p>
        </p:txBody>
      </p:sp>
      <p:sp>
        <p:nvSpPr>
          <p:cNvPr id="10" name="矩形 9"/>
          <p:cNvSpPr>
            <a:spLocks noChangeArrowheads="1"/>
          </p:cNvSpPr>
          <p:nvPr/>
        </p:nvSpPr>
        <p:spPr bwMode="auto">
          <a:xfrm>
            <a:off x="6877050" y="5516563"/>
            <a:ext cx="490538" cy="457200"/>
          </a:xfrm>
          <a:prstGeom prst="rect">
            <a:avLst/>
          </a:prstGeom>
          <a:solidFill>
            <a:srgbClr val="FFFF00"/>
          </a:solidFill>
          <a:ln w="9525">
            <a:noFill/>
            <a:miter lim="800000"/>
            <a:headEnd/>
            <a:tailEnd/>
          </a:ln>
        </p:spPr>
        <p:txBody>
          <a:bodyPr wrap="none">
            <a:spAutoFit/>
          </a:bodyPr>
          <a:lstStyle/>
          <a:p>
            <a:pPr>
              <a:spcBef>
                <a:spcPct val="20000"/>
              </a:spcBef>
            </a:pPr>
            <a:r>
              <a:rPr lang="zh-CN" altLang="en-US">
                <a:latin typeface="宋体" charset="-122"/>
              </a:rPr>
              <a:t>钢</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1" name="Text Box 2"/>
          <p:cNvSpPr txBox="1">
            <a:spLocks noChangeArrowheads="1"/>
          </p:cNvSpPr>
          <p:nvPr/>
        </p:nvSpPr>
        <p:spPr bwMode="auto">
          <a:xfrm>
            <a:off x="827088" y="950913"/>
            <a:ext cx="7689850" cy="822325"/>
          </a:xfrm>
          <a:prstGeom prst="rect">
            <a:avLst/>
          </a:prstGeom>
          <a:noFill/>
          <a:ln w="9525">
            <a:noFill/>
            <a:miter lim="800000"/>
            <a:headEnd/>
            <a:tailEnd/>
          </a:ln>
        </p:spPr>
        <p:txBody>
          <a:bodyPr wrap="none">
            <a:spAutoFit/>
          </a:bodyPr>
          <a:lstStyle/>
          <a:p>
            <a:r>
              <a:rPr lang="zh-CN" altLang="en-US"/>
              <a:t>例题：用</a:t>
            </a:r>
            <a:r>
              <a:rPr lang="en-US" altLang="zh-CN"/>
              <a:t>1000 t</a:t>
            </a:r>
            <a:r>
              <a:rPr lang="zh-CN" altLang="en-US"/>
              <a:t>含氧化铁</a:t>
            </a:r>
            <a:r>
              <a:rPr lang="en-US" altLang="zh-CN"/>
              <a:t>80</a:t>
            </a:r>
            <a:r>
              <a:rPr lang="zh-CN" altLang="en-US"/>
              <a:t>％的赤铁矿石，理论上可以</a:t>
            </a:r>
          </a:p>
          <a:p>
            <a:r>
              <a:rPr lang="zh-CN" altLang="en-US"/>
              <a:t>          炼出含铁</a:t>
            </a:r>
            <a:r>
              <a:rPr lang="en-US" altLang="zh-CN"/>
              <a:t>96</a:t>
            </a:r>
            <a:r>
              <a:rPr lang="zh-CN" altLang="en-US"/>
              <a:t>％的生铁多少 </a:t>
            </a:r>
            <a:r>
              <a:rPr lang="en-US" altLang="zh-CN"/>
              <a:t>t ?</a:t>
            </a:r>
          </a:p>
        </p:txBody>
      </p:sp>
      <p:sp>
        <p:nvSpPr>
          <p:cNvPr id="46083" name="Text Box 3"/>
          <p:cNvSpPr txBox="1">
            <a:spLocks noChangeArrowheads="1"/>
          </p:cNvSpPr>
          <p:nvPr/>
        </p:nvSpPr>
        <p:spPr bwMode="auto">
          <a:xfrm>
            <a:off x="1611313" y="2133600"/>
            <a:ext cx="5792787" cy="396875"/>
          </a:xfrm>
          <a:prstGeom prst="rect">
            <a:avLst/>
          </a:prstGeom>
          <a:noFill/>
          <a:ln w="9525">
            <a:noFill/>
            <a:miter lim="800000"/>
            <a:headEnd/>
            <a:tailEnd/>
          </a:ln>
        </p:spPr>
        <p:txBody>
          <a:bodyPr wrap="none">
            <a:spAutoFit/>
          </a:bodyPr>
          <a:lstStyle/>
          <a:p>
            <a:r>
              <a:rPr lang="zh-CN" altLang="en-US" sz="2000"/>
              <a:t>解：设理论上可以炼出含铁</a:t>
            </a:r>
            <a:r>
              <a:rPr lang="en-US" altLang="zh-CN" sz="2000"/>
              <a:t>96%</a:t>
            </a:r>
            <a:r>
              <a:rPr lang="zh-CN" altLang="en-US" sz="2000"/>
              <a:t>的生铁的质量为</a:t>
            </a:r>
            <a:r>
              <a:rPr lang="en-US" altLang="zh-CN" sz="2000"/>
              <a:t>x</a:t>
            </a:r>
          </a:p>
        </p:txBody>
      </p:sp>
      <p:sp>
        <p:nvSpPr>
          <p:cNvPr id="46084" name="Text Box 4"/>
          <p:cNvSpPr txBox="1">
            <a:spLocks noChangeArrowheads="1"/>
          </p:cNvSpPr>
          <p:nvPr/>
        </p:nvSpPr>
        <p:spPr bwMode="auto">
          <a:xfrm>
            <a:off x="2738438" y="3032125"/>
            <a:ext cx="3959225" cy="396875"/>
          </a:xfrm>
          <a:prstGeom prst="rect">
            <a:avLst/>
          </a:prstGeom>
          <a:noFill/>
          <a:ln w="9525">
            <a:noFill/>
            <a:miter lim="800000"/>
            <a:headEnd/>
            <a:tailEnd/>
          </a:ln>
        </p:spPr>
        <p:txBody>
          <a:bodyPr>
            <a:spAutoFit/>
          </a:bodyPr>
          <a:lstStyle/>
          <a:p>
            <a:pPr>
              <a:spcBef>
                <a:spcPct val="50000"/>
              </a:spcBef>
            </a:pPr>
            <a:r>
              <a:rPr lang="en-US" altLang="zh-CN" sz="2000"/>
              <a:t>160                                 2×56</a:t>
            </a:r>
          </a:p>
        </p:txBody>
      </p:sp>
      <p:sp>
        <p:nvSpPr>
          <p:cNvPr id="46085" name="Text Box 5"/>
          <p:cNvSpPr txBox="1">
            <a:spLocks noChangeArrowheads="1"/>
          </p:cNvSpPr>
          <p:nvPr/>
        </p:nvSpPr>
        <p:spPr bwMode="auto">
          <a:xfrm>
            <a:off x="2592388" y="3463925"/>
            <a:ext cx="4176712" cy="396875"/>
          </a:xfrm>
          <a:prstGeom prst="rect">
            <a:avLst/>
          </a:prstGeom>
          <a:noFill/>
          <a:ln w="9525">
            <a:noFill/>
            <a:miter lim="800000"/>
            <a:headEnd/>
            <a:tailEnd/>
          </a:ln>
        </p:spPr>
        <p:txBody>
          <a:bodyPr>
            <a:spAutoFit/>
          </a:bodyPr>
          <a:lstStyle/>
          <a:p>
            <a:pPr>
              <a:spcBef>
                <a:spcPct val="50000"/>
              </a:spcBef>
            </a:pPr>
            <a:r>
              <a:rPr lang="en-US" altLang="zh-CN" sz="2000"/>
              <a:t>1000t×80</a:t>
            </a:r>
            <a:r>
              <a:rPr lang="zh-CN" altLang="en-US" sz="2000"/>
              <a:t>％                    </a:t>
            </a:r>
            <a:r>
              <a:rPr lang="en-US" altLang="zh-CN" sz="2000"/>
              <a:t>x·96%</a:t>
            </a:r>
          </a:p>
        </p:txBody>
      </p:sp>
      <p:grpSp>
        <p:nvGrpSpPr>
          <p:cNvPr id="46086" name="Group 6"/>
          <p:cNvGrpSpPr>
            <a:grpSpLocks/>
          </p:cNvGrpSpPr>
          <p:nvPr/>
        </p:nvGrpSpPr>
        <p:grpSpPr bwMode="auto">
          <a:xfrm>
            <a:off x="2268538" y="3933825"/>
            <a:ext cx="4773612" cy="701675"/>
            <a:chOff x="1325" y="3100"/>
            <a:chExt cx="3007" cy="442"/>
          </a:xfrm>
        </p:grpSpPr>
        <p:sp>
          <p:nvSpPr>
            <p:cNvPr id="30739" name="Text Box 7"/>
            <p:cNvSpPr txBox="1">
              <a:spLocks noChangeArrowheads="1"/>
            </p:cNvSpPr>
            <p:nvPr/>
          </p:nvSpPr>
          <p:spPr bwMode="auto">
            <a:xfrm>
              <a:off x="1325" y="3100"/>
              <a:ext cx="3007" cy="442"/>
            </a:xfrm>
            <a:prstGeom prst="rect">
              <a:avLst/>
            </a:prstGeom>
            <a:noFill/>
            <a:ln w="9525">
              <a:noFill/>
              <a:miter lim="800000"/>
              <a:headEnd/>
              <a:tailEnd/>
            </a:ln>
          </p:spPr>
          <p:txBody>
            <a:bodyPr>
              <a:spAutoFit/>
            </a:bodyPr>
            <a:lstStyle/>
            <a:p>
              <a:r>
                <a:rPr lang="en-US" altLang="zh-CN" sz="2000"/>
                <a:t>∵        160                     1000t×80</a:t>
              </a:r>
              <a:r>
                <a:rPr lang="zh-CN" altLang="en-US" sz="2000"/>
                <a:t>％ </a:t>
              </a:r>
            </a:p>
            <a:p>
              <a:r>
                <a:rPr lang="zh-CN" altLang="en-US" sz="2000"/>
                <a:t>        </a:t>
              </a:r>
              <a:r>
                <a:rPr lang="en-US" altLang="zh-CN" sz="2000"/>
                <a:t>2×56                        x·96%</a:t>
              </a:r>
            </a:p>
          </p:txBody>
        </p:sp>
        <p:sp>
          <p:nvSpPr>
            <p:cNvPr id="30740" name="Line 8"/>
            <p:cNvSpPr>
              <a:spLocks noChangeShapeType="1"/>
            </p:cNvSpPr>
            <p:nvPr/>
          </p:nvSpPr>
          <p:spPr bwMode="auto">
            <a:xfrm>
              <a:off x="1610" y="3339"/>
              <a:ext cx="998" cy="0"/>
            </a:xfrm>
            <a:prstGeom prst="line">
              <a:avLst/>
            </a:prstGeom>
            <a:noFill/>
            <a:ln w="25400">
              <a:solidFill>
                <a:schemeClr val="tx1"/>
              </a:solidFill>
              <a:round/>
              <a:headEnd/>
              <a:tailEnd/>
            </a:ln>
          </p:spPr>
          <p:txBody>
            <a:bodyPr/>
            <a:lstStyle/>
            <a:p>
              <a:endParaRPr lang="zh-CN" altLang="en-US"/>
            </a:p>
          </p:txBody>
        </p:sp>
        <p:sp>
          <p:nvSpPr>
            <p:cNvPr id="30741" name="Line 9"/>
            <p:cNvSpPr>
              <a:spLocks noChangeShapeType="1"/>
            </p:cNvSpPr>
            <p:nvPr/>
          </p:nvSpPr>
          <p:spPr bwMode="auto">
            <a:xfrm>
              <a:off x="3152" y="3339"/>
              <a:ext cx="998" cy="0"/>
            </a:xfrm>
            <a:prstGeom prst="line">
              <a:avLst/>
            </a:prstGeom>
            <a:noFill/>
            <a:ln w="25400">
              <a:solidFill>
                <a:schemeClr val="tx1"/>
              </a:solidFill>
              <a:round/>
              <a:headEnd/>
              <a:tailEnd/>
            </a:ln>
          </p:spPr>
          <p:txBody>
            <a:bodyPr/>
            <a:lstStyle/>
            <a:p>
              <a:endParaRPr lang="zh-CN" altLang="en-US"/>
            </a:p>
          </p:txBody>
        </p:sp>
        <p:sp>
          <p:nvSpPr>
            <p:cNvPr id="30742" name="Line 10"/>
            <p:cNvSpPr>
              <a:spLocks noChangeShapeType="1"/>
            </p:cNvSpPr>
            <p:nvPr/>
          </p:nvSpPr>
          <p:spPr bwMode="auto">
            <a:xfrm>
              <a:off x="2744" y="3294"/>
              <a:ext cx="272" cy="0"/>
            </a:xfrm>
            <a:prstGeom prst="line">
              <a:avLst/>
            </a:prstGeom>
            <a:noFill/>
            <a:ln w="9525">
              <a:solidFill>
                <a:schemeClr val="tx1"/>
              </a:solidFill>
              <a:round/>
              <a:headEnd/>
              <a:tailEnd/>
            </a:ln>
          </p:spPr>
          <p:txBody>
            <a:bodyPr/>
            <a:lstStyle/>
            <a:p>
              <a:endParaRPr lang="zh-CN" altLang="en-US"/>
            </a:p>
          </p:txBody>
        </p:sp>
        <p:sp>
          <p:nvSpPr>
            <p:cNvPr id="30743" name="Line 11"/>
            <p:cNvSpPr>
              <a:spLocks noChangeShapeType="1"/>
            </p:cNvSpPr>
            <p:nvPr/>
          </p:nvSpPr>
          <p:spPr bwMode="auto">
            <a:xfrm>
              <a:off x="2744" y="3339"/>
              <a:ext cx="272" cy="0"/>
            </a:xfrm>
            <a:prstGeom prst="line">
              <a:avLst/>
            </a:prstGeom>
            <a:noFill/>
            <a:ln w="9525">
              <a:solidFill>
                <a:schemeClr val="tx1"/>
              </a:solidFill>
              <a:round/>
              <a:headEnd/>
              <a:tailEnd/>
            </a:ln>
          </p:spPr>
          <p:txBody>
            <a:bodyPr/>
            <a:lstStyle/>
            <a:p>
              <a:endParaRPr lang="zh-CN" altLang="en-US"/>
            </a:p>
          </p:txBody>
        </p:sp>
      </p:grpSp>
      <p:sp>
        <p:nvSpPr>
          <p:cNvPr id="30726" name="Text Box 12"/>
          <p:cNvSpPr txBox="1">
            <a:spLocks noChangeArrowheads="1"/>
          </p:cNvSpPr>
          <p:nvPr/>
        </p:nvSpPr>
        <p:spPr bwMode="auto">
          <a:xfrm>
            <a:off x="2484438" y="4956175"/>
            <a:ext cx="184150" cy="396875"/>
          </a:xfrm>
          <a:prstGeom prst="rect">
            <a:avLst/>
          </a:prstGeom>
          <a:noFill/>
          <a:ln w="9525">
            <a:noFill/>
            <a:miter lim="800000"/>
            <a:headEnd/>
            <a:tailEnd/>
          </a:ln>
        </p:spPr>
        <p:txBody>
          <a:bodyPr wrap="none">
            <a:spAutoFit/>
          </a:bodyPr>
          <a:lstStyle/>
          <a:p>
            <a:endParaRPr lang="zh-CN" altLang="zh-CN" sz="2000"/>
          </a:p>
        </p:txBody>
      </p:sp>
      <p:grpSp>
        <p:nvGrpSpPr>
          <p:cNvPr id="46093" name="Group 13"/>
          <p:cNvGrpSpPr>
            <a:grpSpLocks/>
          </p:cNvGrpSpPr>
          <p:nvPr/>
        </p:nvGrpSpPr>
        <p:grpSpPr bwMode="auto">
          <a:xfrm>
            <a:off x="2287588" y="4760913"/>
            <a:ext cx="3744912" cy="854075"/>
            <a:chOff x="1247" y="3446"/>
            <a:chExt cx="2359" cy="538"/>
          </a:xfrm>
        </p:grpSpPr>
        <p:sp>
          <p:nvSpPr>
            <p:cNvPr id="30735" name="Rectangle 14"/>
            <p:cNvSpPr>
              <a:spLocks noChangeArrowheads="1"/>
            </p:cNvSpPr>
            <p:nvPr/>
          </p:nvSpPr>
          <p:spPr bwMode="auto">
            <a:xfrm>
              <a:off x="1247" y="3582"/>
              <a:ext cx="590" cy="250"/>
            </a:xfrm>
            <a:prstGeom prst="rect">
              <a:avLst/>
            </a:prstGeom>
            <a:noFill/>
            <a:ln w="9525">
              <a:noFill/>
              <a:miter lim="800000"/>
              <a:headEnd/>
              <a:tailEnd/>
            </a:ln>
          </p:spPr>
          <p:txBody>
            <a:bodyPr anchor="ctr">
              <a:spAutoFit/>
            </a:bodyPr>
            <a:lstStyle/>
            <a:p>
              <a:r>
                <a:rPr lang="en-US" altLang="zh-CN" sz="2000" b="0"/>
                <a:t>∴</a:t>
              </a:r>
              <a:r>
                <a:rPr lang="en-US" altLang="zh-CN" sz="2000"/>
                <a:t> x=</a:t>
              </a:r>
              <a:endParaRPr lang="en-US" altLang="zh-CN" sz="2000" b="0"/>
            </a:p>
          </p:txBody>
        </p:sp>
        <p:grpSp>
          <p:nvGrpSpPr>
            <p:cNvPr id="30736" name="Group 15"/>
            <p:cNvGrpSpPr>
              <a:grpSpLocks/>
            </p:cNvGrpSpPr>
            <p:nvPr/>
          </p:nvGrpSpPr>
          <p:grpSpPr bwMode="auto">
            <a:xfrm>
              <a:off x="1791" y="3446"/>
              <a:ext cx="1815" cy="538"/>
              <a:chOff x="1927" y="3612"/>
              <a:chExt cx="1815" cy="538"/>
            </a:xfrm>
          </p:grpSpPr>
          <p:sp>
            <p:nvSpPr>
              <p:cNvPr id="30737" name="Text Box 16"/>
              <p:cNvSpPr txBox="1">
                <a:spLocks noChangeArrowheads="1"/>
              </p:cNvSpPr>
              <p:nvPr/>
            </p:nvSpPr>
            <p:spPr bwMode="auto">
              <a:xfrm>
                <a:off x="1927" y="3612"/>
                <a:ext cx="1815" cy="538"/>
              </a:xfrm>
              <a:prstGeom prst="rect">
                <a:avLst/>
              </a:prstGeom>
              <a:noFill/>
              <a:ln w="9525">
                <a:noFill/>
                <a:miter lim="800000"/>
                <a:headEnd/>
                <a:tailEnd/>
              </a:ln>
            </p:spPr>
            <p:txBody>
              <a:bodyPr>
                <a:spAutoFit/>
              </a:bodyPr>
              <a:lstStyle/>
              <a:p>
                <a:pPr>
                  <a:spcBef>
                    <a:spcPct val="50000"/>
                  </a:spcBef>
                </a:pPr>
                <a:r>
                  <a:rPr lang="en-US" altLang="zh-CN" sz="2000"/>
                  <a:t>2×56× 1000t×80</a:t>
                </a:r>
                <a:r>
                  <a:rPr lang="zh-CN" altLang="en-US" sz="2000"/>
                  <a:t>％ </a:t>
                </a:r>
              </a:p>
              <a:p>
                <a:pPr>
                  <a:spcBef>
                    <a:spcPct val="50000"/>
                  </a:spcBef>
                </a:pPr>
                <a:r>
                  <a:rPr lang="zh-CN" altLang="en-US" sz="2000"/>
                  <a:t>       </a:t>
                </a:r>
                <a:r>
                  <a:rPr lang="en-US" altLang="zh-CN" sz="2000"/>
                  <a:t>160×96%</a:t>
                </a:r>
              </a:p>
            </p:txBody>
          </p:sp>
          <p:sp>
            <p:nvSpPr>
              <p:cNvPr id="30738" name="Line 17"/>
              <p:cNvSpPr>
                <a:spLocks noChangeShapeType="1"/>
              </p:cNvSpPr>
              <p:nvPr/>
            </p:nvSpPr>
            <p:spPr bwMode="auto">
              <a:xfrm>
                <a:off x="1973" y="3884"/>
                <a:ext cx="1678" cy="0"/>
              </a:xfrm>
              <a:prstGeom prst="line">
                <a:avLst/>
              </a:prstGeom>
              <a:noFill/>
              <a:ln w="25400">
                <a:solidFill>
                  <a:schemeClr val="tx1"/>
                </a:solidFill>
                <a:round/>
                <a:headEnd/>
                <a:tailEnd/>
              </a:ln>
            </p:spPr>
            <p:txBody>
              <a:bodyPr/>
              <a:lstStyle/>
              <a:p>
                <a:endParaRPr lang="zh-CN" altLang="en-US"/>
              </a:p>
            </p:txBody>
          </p:sp>
        </p:grpSp>
      </p:grpSp>
      <p:sp>
        <p:nvSpPr>
          <p:cNvPr id="46098" name="Text Box 18"/>
          <p:cNvSpPr txBox="1">
            <a:spLocks noChangeArrowheads="1"/>
          </p:cNvSpPr>
          <p:nvPr/>
        </p:nvSpPr>
        <p:spPr bwMode="auto">
          <a:xfrm>
            <a:off x="6032500" y="4965700"/>
            <a:ext cx="1131888" cy="396875"/>
          </a:xfrm>
          <a:prstGeom prst="rect">
            <a:avLst/>
          </a:prstGeom>
          <a:noFill/>
          <a:ln w="9525">
            <a:noFill/>
            <a:miter lim="800000"/>
            <a:headEnd/>
            <a:tailEnd/>
          </a:ln>
        </p:spPr>
        <p:txBody>
          <a:bodyPr wrap="none">
            <a:spAutoFit/>
          </a:bodyPr>
          <a:lstStyle/>
          <a:p>
            <a:r>
              <a:rPr lang="en-US" altLang="zh-CN" sz="2000"/>
              <a:t>= 583 t</a:t>
            </a:r>
          </a:p>
        </p:txBody>
      </p:sp>
      <p:sp>
        <p:nvSpPr>
          <p:cNvPr id="46099" name="Text Box 19"/>
          <p:cNvSpPr txBox="1">
            <a:spLocks noChangeArrowheads="1"/>
          </p:cNvSpPr>
          <p:nvPr/>
        </p:nvSpPr>
        <p:spPr bwMode="auto">
          <a:xfrm>
            <a:off x="1042988" y="5734050"/>
            <a:ext cx="7632700" cy="427038"/>
          </a:xfrm>
          <a:prstGeom prst="rect">
            <a:avLst/>
          </a:prstGeom>
          <a:noFill/>
          <a:ln w="9525">
            <a:noFill/>
            <a:miter lim="800000"/>
            <a:headEnd/>
            <a:tailEnd/>
          </a:ln>
        </p:spPr>
        <p:txBody>
          <a:bodyPr>
            <a:spAutoFit/>
          </a:bodyPr>
          <a:lstStyle/>
          <a:p>
            <a:r>
              <a:rPr lang="zh-CN" altLang="en-US" sz="2200"/>
              <a:t>答：理论上可以炼出含铁</a:t>
            </a:r>
            <a:r>
              <a:rPr lang="en-US" altLang="zh-CN" sz="2200"/>
              <a:t>96%</a:t>
            </a:r>
            <a:r>
              <a:rPr lang="zh-CN" altLang="en-US" sz="2200"/>
              <a:t>的生铁的质量为</a:t>
            </a:r>
            <a:r>
              <a:rPr lang="en-US" altLang="zh-CN" sz="2200"/>
              <a:t>583t </a:t>
            </a:r>
            <a:r>
              <a:rPr lang="zh-CN" altLang="en-US" sz="2200"/>
              <a:t>。</a:t>
            </a:r>
          </a:p>
        </p:txBody>
      </p:sp>
      <p:grpSp>
        <p:nvGrpSpPr>
          <p:cNvPr id="46100" name="Group 20"/>
          <p:cNvGrpSpPr>
            <a:grpSpLocks/>
          </p:cNvGrpSpPr>
          <p:nvPr/>
        </p:nvGrpSpPr>
        <p:grpSpPr bwMode="auto">
          <a:xfrm>
            <a:off x="2720975" y="2492375"/>
            <a:ext cx="3795713" cy="533400"/>
            <a:chOff x="1714" y="1570"/>
            <a:chExt cx="2391" cy="336"/>
          </a:xfrm>
        </p:grpSpPr>
        <p:grpSp>
          <p:nvGrpSpPr>
            <p:cNvPr id="30731" name="Group 21"/>
            <p:cNvGrpSpPr>
              <a:grpSpLocks/>
            </p:cNvGrpSpPr>
            <p:nvPr/>
          </p:nvGrpSpPr>
          <p:grpSpPr bwMode="auto">
            <a:xfrm>
              <a:off x="1714" y="1570"/>
              <a:ext cx="2342" cy="336"/>
              <a:chOff x="1098" y="3607"/>
              <a:chExt cx="2342" cy="336"/>
            </a:xfrm>
          </p:grpSpPr>
          <p:sp>
            <p:nvSpPr>
              <p:cNvPr id="30733" name="Text Box 22"/>
              <p:cNvSpPr txBox="1">
                <a:spLocks noChangeArrowheads="1"/>
              </p:cNvSpPr>
              <p:nvPr/>
            </p:nvSpPr>
            <p:spPr bwMode="auto">
              <a:xfrm>
                <a:off x="1098" y="3712"/>
                <a:ext cx="2342" cy="231"/>
              </a:xfrm>
              <a:prstGeom prst="rect">
                <a:avLst/>
              </a:prstGeom>
              <a:noFill/>
              <a:ln w="9525">
                <a:noFill/>
                <a:miter lim="800000"/>
                <a:headEnd/>
                <a:tailEnd/>
              </a:ln>
            </p:spPr>
            <p:txBody>
              <a:bodyPr wrap="none">
                <a:spAutoFit/>
              </a:bodyPr>
              <a:lstStyle/>
              <a:p>
                <a:r>
                  <a:rPr lang="en-US" altLang="zh-CN" sz="1800"/>
                  <a:t>Fe</a:t>
                </a:r>
                <a:r>
                  <a:rPr lang="en-US" altLang="zh-CN" sz="1800" baseline="-25000"/>
                  <a:t>2</a:t>
                </a:r>
                <a:r>
                  <a:rPr lang="en-US" altLang="zh-CN" sz="1800"/>
                  <a:t>O</a:t>
                </a:r>
                <a:r>
                  <a:rPr lang="en-US" altLang="zh-CN" sz="1800" baseline="-25000"/>
                  <a:t>3</a:t>
                </a:r>
                <a:r>
                  <a:rPr lang="en-US" altLang="zh-CN" sz="1800"/>
                  <a:t> +   CO ===    CO</a:t>
                </a:r>
                <a:r>
                  <a:rPr lang="en-US" altLang="zh-CN" sz="1800" baseline="-25000"/>
                  <a:t>2</a:t>
                </a:r>
                <a:r>
                  <a:rPr lang="en-US" altLang="zh-CN" sz="1800"/>
                  <a:t> +    Fe</a:t>
                </a:r>
              </a:p>
            </p:txBody>
          </p:sp>
          <p:sp>
            <p:nvSpPr>
              <p:cNvPr id="30734" name="Text Box 23"/>
              <p:cNvSpPr txBox="1">
                <a:spLocks noChangeArrowheads="1"/>
              </p:cNvSpPr>
              <p:nvPr/>
            </p:nvSpPr>
            <p:spPr bwMode="auto">
              <a:xfrm>
                <a:off x="2064" y="3607"/>
                <a:ext cx="499" cy="231"/>
              </a:xfrm>
              <a:prstGeom prst="rect">
                <a:avLst/>
              </a:prstGeom>
              <a:noFill/>
              <a:ln w="9525">
                <a:noFill/>
                <a:miter lim="800000"/>
                <a:headEnd/>
                <a:tailEnd/>
              </a:ln>
            </p:spPr>
            <p:txBody>
              <a:bodyPr>
                <a:spAutoFit/>
              </a:bodyPr>
              <a:lstStyle/>
              <a:p>
                <a:pPr>
                  <a:spcBef>
                    <a:spcPct val="50000"/>
                  </a:spcBef>
                </a:pPr>
                <a:r>
                  <a:rPr lang="zh-CN" altLang="en-US" sz="1800">
                    <a:solidFill>
                      <a:schemeClr val="hlink"/>
                    </a:solidFill>
                  </a:rPr>
                  <a:t>高温</a:t>
                </a:r>
              </a:p>
            </p:txBody>
          </p:sp>
        </p:grpSp>
        <p:sp>
          <p:nvSpPr>
            <p:cNvPr id="30732" name="Text Box 24"/>
            <p:cNvSpPr txBox="1">
              <a:spLocks noChangeArrowheads="1"/>
            </p:cNvSpPr>
            <p:nvPr/>
          </p:nvSpPr>
          <p:spPr bwMode="auto">
            <a:xfrm>
              <a:off x="2317" y="1665"/>
              <a:ext cx="1788" cy="231"/>
            </a:xfrm>
            <a:prstGeom prst="rect">
              <a:avLst/>
            </a:prstGeom>
            <a:noFill/>
            <a:ln w="9525">
              <a:noFill/>
              <a:miter lim="800000"/>
              <a:headEnd/>
              <a:tailEnd/>
            </a:ln>
          </p:spPr>
          <p:txBody>
            <a:bodyPr>
              <a:spAutoFit/>
            </a:bodyPr>
            <a:lstStyle/>
            <a:p>
              <a:pPr>
                <a:spcBef>
                  <a:spcPct val="50000"/>
                </a:spcBef>
              </a:pPr>
              <a:r>
                <a:rPr lang="en-US" altLang="zh-CN" sz="1800">
                  <a:solidFill>
                    <a:schemeClr val="hlink"/>
                  </a:solidFill>
                </a:rPr>
                <a:t>3               3            2</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box(in)">
                                      <p:cBhvr>
                                        <p:cTn id="7" dur="500"/>
                                        <p:tgtEl>
                                          <p:spTgt spid="4608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46100"/>
                                        </p:tgtEl>
                                        <p:attrNameLst>
                                          <p:attrName>style.visibility</p:attrName>
                                        </p:attrNameLst>
                                      </p:cBhvr>
                                      <p:to>
                                        <p:strVal val="visible"/>
                                      </p:to>
                                    </p:set>
                                    <p:animEffect transition="in" filter="wheel(4)">
                                      <p:cBhvr>
                                        <p:cTn id="12" dur="2000"/>
                                        <p:tgtEl>
                                          <p:spTgt spid="46100"/>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46084"/>
                                        </p:tgtEl>
                                        <p:attrNameLst>
                                          <p:attrName>style.visibility</p:attrName>
                                        </p:attrNameLst>
                                      </p:cBhvr>
                                      <p:to>
                                        <p:strVal val="visible"/>
                                      </p:to>
                                    </p:set>
                                    <p:set>
                                      <p:cBhvr>
                                        <p:cTn id="17" dur="455" fill="hold">
                                          <p:stCondLst>
                                            <p:cond delay="0"/>
                                          </p:stCondLst>
                                        </p:cTn>
                                        <p:tgtEl>
                                          <p:spTgt spid="46084"/>
                                        </p:tgtEl>
                                        <p:attrNameLst>
                                          <p:attrName>style.rotation</p:attrName>
                                        </p:attrNameLst>
                                      </p:cBhvr>
                                      <p:to>
                                        <p:strVal val="-45.0"/>
                                      </p:to>
                                    </p:set>
                                    <p:anim calcmode="lin" valueType="num">
                                      <p:cBhvr>
                                        <p:cTn id="18" dur="455" fill="hold">
                                          <p:stCondLst>
                                            <p:cond delay="455"/>
                                          </p:stCondLst>
                                        </p:cTn>
                                        <p:tgtEl>
                                          <p:spTgt spid="46084"/>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46084"/>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46084"/>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46084"/>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0" presetClass="entr" presetSubtype="0" fill="hold" nodeType="clickEffect">
                                  <p:stCondLst>
                                    <p:cond delay="0"/>
                                  </p:stCondLst>
                                  <p:iterate type="lt">
                                    <p:tmPct val="10000"/>
                                  </p:iterate>
                                  <p:childTnLst>
                                    <p:set>
                                      <p:cBhvr>
                                        <p:cTn id="25" dur="1" fill="hold">
                                          <p:stCondLst>
                                            <p:cond delay="0"/>
                                          </p:stCondLst>
                                        </p:cTn>
                                        <p:tgtEl>
                                          <p:spTgt spid="46085"/>
                                        </p:tgtEl>
                                        <p:attrNameLst>
                                          <p:attrName>style.visibility</p:attrName>
                                        </p:attrNameLst>
                                      </p:cBhvr>
                                      <p:to>
                                        <p:strVal val="visible"/>
                                      </p:to>
                                    </p:set>
                                    <p:animEffect transition="in" filter="fade">
                                      <p:cBhvr>
                                        <p:cTn id="26" dur="1000"/>
                                        <p:tgtEl>
                                          <p:spTgt spid="46085"/>
                                        </p:tgtEl>
                                      </p:cBhvr>
                                    </p:animEffect>
                                    <p:anim calcmode="lin" valueType="num">
                                      <p:cBhvr>
                                        <p:cTn id="27" dur="1000" fill="hold"/>
                                        <p:tgtEl>
                                          <p:spTgt spid="46085"/>
                                        </p:tgtEl>
                                        <p:attrNameLst>
                                          <p:attrName>ppt_x</p:attrName>
                                        </p:attrNameLst>
                                      </p:cBhvr>
                                      <p:tavLst>
                                        <p:tav tm="0">
                                          <p:val>
                                            <p:strVal val="#ppt_x-.1"/>
                                          </p:val>
                                        </p:tav>
                                        <p:tav tm="100000">
                                          <p:val>
                                            <p:strVal val="#ppt_x"/>
                                          </p:val>
                                        </p:tav>
                                      </p:tavLst>
                                    </p:anim>
                                    <p:anim calcmode="lin" valueType="num">
                                      <p:cBhvr>
                                        <p:cTn id="28" dur="1000" fill="hold"/>
                                        <p:tgtEl>
                                          <p:spTgt spid="46085"/>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1" presetClass="entr" presetSubtype="4" fill="hold" nodeType="clickEffect">
                                  <p:stCondLst>
                                    <p:cond delay="0"/>
                                  </p:stCondLst>
                                  <p:childTnLst>
                                    <p:set>
                                      <p:cBhvr>
                                        <p:cTn id="32" dur="1" fill="hold">
                                          <p:stCondLst>
                                            <p:cond delay="0"/>
                                          </p:stCondLst>
                                        </p:cTn>
                                        <p:tgtEl>
                                          <p:spTgt spid="46086"/>
                                        </p:tgtEl>
                                        <p:attrNameLst>
                                          <p:attrName>style.visibility</p:attrName>
                                        </p:attrNameLst>
                                      </p:cBhvr>
                                      <p:to>
                                        <p:strVal val="visible"/>
                                      </p:to>
                                    </p:set>
                                    <p:animEffect transition="in" filter="wheel(4)">
                                      <p:cBhvr>
                                        <p:cTn id="33" dur="2000"/>
                                        <p:tgtEl>
                                          <p:spTgt spid="4608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46093"/>
                                        </p:tgtEl>
                                        <p:attrNameLst>
                                          <p:attrName>style.visibility</p:attrName>
                                        </p:attrNameLst>
                                      </p:cBhvr>
                                      <p:to>
                                        <p:strVal val="visible"/>
                                      </p:to>
                                    </p:set>
                                    <p:animEffect transition="in" filter="fade">
                                      <p:cBhvr>
                                        <p:cTn id="38" dur="2000"/>
                                        <p:tgtEl>
                                          <p:spTgt spid="46093"/>
                                        </p:tgtEl>
                                      </p:cBhvr>
                                    </p:animEffect>
                                  </p:childTnLst>
                                </p:cTn>
                              </p:par>
                            </p:childTnLst>
                          </p:cTn>
                        </p:par>
                      </p:childTnLst>
                    </p:cTn>
                  </p:par>
                  <p:par>
                    <p:cTn id="39" fill="hold">
                      <p:stCondLst>
                        <p:cond delay="indefinite"/>
                      </p:stCondLst>
                      <p:childTnLst>
                        <p:par>
                          <p:cTn id="40" fill="hold">
                            <p:stCondLst>
                              <p:cond delay="0"/>
                            </p:stCondLst>
                            <p:childTnLst>
                              <p:par>
                                <p:cTn id="41" presetID="40" presetClass="entr" presetSubtype="0" fill="hold" grpId="0" nodeType="clickEffect">
                                  <p:stCondLst>
                                    <p:cond delay="0"/>
                                  </p:stCondLst>
                                  <p:iterate type="lt">
                                    <p:tmPct val="10000"/>
                                  </p:iterate>
                                  <p:childTnLst>
                                    <p:set>
                                      <p:cBhvr>
                                        <p:cTn id="42" dur="1" fill="hold">
                                          <p:stCondLst>
                                            <p:cond delay="0"/>
                                          </p:stCondLst>
                                        </p:cTn>
                                        <p:tgtEl>
                                          <p:spTgt spid="46098"/>
                                        </p:tgtEl>
                                        <p:attrNameLst>
                                          <p:attrName>style.visibility</p:attrName>
                                        </p:attrNameLst>
                                      </p:cBhvr>
                                      <p:to>
                                        <p:strVal val="visible"/>
                                      </p:to>
                                    </p:set>
                                    <p:animEffect transition="in" filter="fade">
                                      <p:cBhvr>
                                        <p:cTn id="43" dur="1000"/>
                                        <p:tgtEl>
                                          <p:spTgt spid="46098"/>
                                        </p:tgtEl>
                                      </p:cBhvr>
                                    </p:animEffect>
                                    <p:anim calcmode="lin" valueType="num">
                                      <p:cBhvr>
                                        <p:cTn id="44" dur="1000" fill="hold"/>
                                        <p:tgtEl>
                                          <p:spTgt spid="46098"/>
                                        </p:tgtEl>
                                        <p:attrNameLst>
                                          <p:attrName>ppt_x</p:attrName>
                                        </p:attrNameLst>
                                      </p:cBhvr>
                                      <p:tavLst>
                                        <p:tav tm="0">
                                          <p:val>
                                            <p:strVal val="#ppt_x-.1"/>
                                          </p:val>
                                        </p:tav>
                                        <p:tav tm="100000">
                                          <p:val>
                                            <p:strVal val="#ppt_x"/>
                                          </p:val>
                                        </p:tav>
                                      </p:tavLst>
                                    </p:anim>
                                    <p:anim calcmode="lin" valueType="num">
                                      <p:cBhvr>
                                        <p:cTn id="45" dur="1000" fill="hold"/>
                                        <p:tgtEl>
                                          <p:spTgt spid="46098"/>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46099"/>
                                        </p:tgtEl>
                                        <p:attrNameLst>
                                          <p:attrName>style.visibility</p:attrName>
                                        </p:attrNameLst>
                                      </p:cBhvr>
                                      <p:to>
                                        <p:strVal val="visible"/>
                                      </p:to>
                                    </p:set>
                                    <p:animEffect transition="in" filter="fade">
                                      <p:cBhvr>
                                        <p:cTn id="50" dur="2000"/>
                                        <p:tgtEl>
                                          <p:spTgt spid="46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P spid="46098" grpId="0"/>
      <p:bldP spid="46099"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5" name="Text Box 2"/>
          <p:cNvSpPr txBox="1">
            <a:spLocks noChangeArrowheads="1"/>
          </p:cNvSpPr>
          <p:nvPr/>
        </p:nvSpPr>
        <p:spPr bwMode="auto">
          <a:xfrm>
            <a:off x="827088" y="950913"/>
            <a:ext cx="7689850" cy="822325"/>
          </a:xfrm>
          <a:prstGeom prst="rect">
            <a:avLst/>
          </a:prstGeom>
          <a:noFill/>
          <a:ln w="9525">
            <a:noFill/>
            <a:miter lim="800000"/>
            <a:headEnd/>
            <a:tailEnd/>
          </a:ln>
        </p:spPr>
        <p:txBody>
          <a:bodyPr wrap="none">
            <a:spAutoFit/>
          </a:bodyPr>
          <a:lstStyle/>
          <a:p>
            <a:r>
              <a:rPr lang="zh-CN" altLang="en-US"/>
              <a:t>例题：用</a:t>
            </a:r>
            <a:r>
              <a:rPr lang="en-US" altLang="zh-CN"/>
              <a:t>1000 t</a:t>
            </a:r>
            <a:r>
              <a:rPr lang="zh-CN" altLang="en-US"/>
              <a:t>含氧化铁</a:t>
            </a:r>
            <a:r>
              <a:rPr lang="en-US" altLang="zh-CN"/>
              <a:t>80</a:t>
            </a:r>
            <a:r>
              <a:rPr lang="zh-CN" altLang="en-US"/>
              <a:t>％的赤铁矿石，理论上可以</a:t>
            </a:r>
          </a:p>
          <a:p>
            <a:r>
              <a:rPr lang="zh-CN" altLang="en-US"/>
              <a:t>          炼出含铁</a:t>
            </a:r>
            <a:r>
              <a:rPr lang="en-US" altLang="zh-CN"/>
              <a:t>96</a:t>
            </a:r>
            <a:r>
              <a:rPr lang="zh-CN" altLang="en-US"/>
              <a:t>％的生铁多少 </a:t>
            </a:r>
            <a:r>
              <a:rPr lang="en-US" altLang="zh-CN"/>
              <a:t>t ?</a:t>
            </a:r>
          </a:p>
        </p:txBody>
      </p:sp>
      <p:sp>
        <p:nvSpPr>
          <p:cNvPr id="7" name="TextBox 6"/>
          <p:cNvSpPr txBox="1">
            <a:spLocks noChangeArrowheads="1"/>
          </p:cNvSpPr>
          <p:nvPr/>
        </p:nvSpPr>
        <p:spPr bwMode="auto">
          <a:xfrm>
            <a:off x="1908175" y="1989138"/>
            <a:ext cx="4233863" cy="420687"/>
          </a:xfrm>
          <a:prstGeom prst="rect">
            <a:avLst/>
          </a:prstGeom>
          <a:solidFill>
            <a:srgbClr val="FF0000"/>
          </a:solidFill>
          <a:ln w="9525">
            <a:noFill/>
            <a:miter lim="800000"/>
            <a:headEnd/>
            <a:tailEnd/>
          </a:ln>
        </p:spPr>
        <p:txBody>
          <a:bodyPr wrap="none">
            <a:spAutoFit/>
          </a:bodyPr>
          <a:lstStyle/>
          <a:p>
            <a:pPr>
              <a:lnSpc>
                <a:spcPct val="90000"/>
              </a:lnSpc>
              <a:spcBef>
                <a:spcPct val="20000"/>
              </a:spcBef>
              <a:buFontTx/>
              <a:buChar char="•"/>
            </a:pPr>
            <a:r>
              <a:rPr kumimoji="1" lang="zh-CN" altLang="en-US">
                <a:solidFill>
                  <a:srgbClr val="FFFFFF"/>
                </a:solidFill>
                <a:latin typeface="Arial Narrow" pitchFamily="34" charset="0"/>
              </a:rPr>
              <a:t>你还能用什么方法来计算呢？</a:t>
            </a:r>
          </a:p>
        </p:txBody>
      </p:sp>
      <p:sp>
        <p:nvSpPr>
          <p:cNvPr id="33818" name="Rectangle 4"/>
          <p:cNvSpPr>
            <a:spLocks noChangeArrowheads="1"/>
          </p:cNvSpPr>
          <p:nvPr/>
        </p:nvSpPr>
        <p:spPr bwMode="auto">
          <a:xfrm>
            <a:off x="1835150" y="2565400"/>
            <a:ext cx="5184775" cy="530225"/>
          </a:xfrm>
          <a:prstGeom prst="rect">
            <a:avLst/>
          </a:prstGeom>
          <a:noFill/>
          <a:ln w="9525">
            <a:noFill/>
            <a:miter lim="800000"/>
            <a:headEnd/>
            <a:tailEnd/>
          </a:ln>
        </p:spPr>
        <p:txBody>
          <a:bodyPr>
            <a:spAutoFit/>
          </a:bodyPr>
          <a:lstStyle/>
          <a:p>
            <a:pPr>
              <a:lnSpc>
                <a:spcPct val="90000"/>
              </a:lnSpc>
              <a:spcBef>
                <a:spcPct val="20000"/>
              </a:spcBef>
              <a:buFontTx/>
              <a:buChar char="•"/>
            </a:pPr>
            <a:r>
              <a:rPr kumimoji="1" lang="zh-CN" altLang="en-US" sz="3200"/>
              <a:t>根据铁元素质量守恒来算</a:t>
            </a:r>
          </a:p>
        </p:txBody>
      </p:sp>
      <p:sp>
        <p:nvSpPr>
          <p:cNvPr id="48132" name="Rectangle 4"/>
          <p:cNvSpPr>
            <a:spLocks noChangeArrowheads="1"/>
          </p:cNvSpPr>
          <p:nvPr/>
        </p:nvSpPr>
        <p:spPr bwMode="auto">
          <a:xfrm>
            <a:off x="1331913" y="3284538"/>
            <a:ext cx="6705600" cy="530225"/>
          </a:xfrm>
          <a:prstGeom prst="rect">
            <a:avLst/>
          </a:prstGeom>
          <a:noFill/>
          <a:ln w="9525">
            <a:noFill/>
            <a:miter lim="800000"/>
            <a:headEnd/>
            <a:tailEnd/>
          </a:ln>
        </p:spPr>
        <p:txBody>
          <a:bodyPr>
            <a:spAutoFit/>
          </a:bodyPr>
          <a:lstStyle/>
          <a:p>
            <a:pPr>
              <a:lnSpc>
                <a:spcPct val="90000"/>
              </a:lnSpc>
              <a:spcBef>
                <a:spcPct val="20000"/>
              </a:spcBef>
              <a:buFontTx/>
              <a:buChar char="•"/>
            </a:pPr>
            <a:r>
              <a:rPr kumimoji="1" lang="zh-CN" altLang="en-US" sz="3200"/>
              <a:t>赤铁矿石</a:t>
            </a:r>
            <a:r>
              <a:rPr kumimoji="1" lang="en-US" altLang="zh-CN" sz="3200">
                <a:latin typeface="Arial" charset="0"/>
              </a:rPr>
              <a:t>—</a:t>
            </a:r>
            <a:r>
              <a:rPr kumimoji="1" lang="zh-CN" altLang="en-US" sz="3200"/>
              <a:t>氧化铁</a:t>
            </a:r>
            <a:r>
              <a:rPr kumimoji="1" lang="en-US" altLang="zh-CN" sz="3200">
                <a:latin typeface="Arial" charset="0"/>
              </a:rPr>
              <a:t>—</a:t>
            </a:r>
            <a:r>
              <a:rPr kumimoji="1" lang="zh-CN" altLang="en-US" sz="3200"/>
              <a:t>铁</a:t>
            </a:r>
            <a:r>
              <a:rPr kumimoji="1" lang="en-US" altLang="zh-CN" sz="3200">
                <a:latin typeface="Arial" charset="0"/>
              </a:rPr>
              <a:t>—</a:t>
            </a:r>
            <a:r>
              <a:rPr kumimoji="1" lang="zh-CN" altLang="en-US" sz="3200"/>
              <a:t>生铁</a:t>
            </a:r>
          </a:p>
        </p:txBody>
      </p:sp>
      <p:sp>
        <p:nvSpPr>
          <p:cNvPr id="48133" name="Text Box 5"/>
          <p:cNvSpPr txBox="1">
            <a:spLocks noChangeArrowheads="1"/>
          </p:cNvSpPr>
          <p:nvPr/>
        </p:nvSpPr>
        <p:spPr bwMode="auto">
          <a:xfrm>
            <a:off x="684213" y="4149725"/>
            <a:ext cx="7959725" cy="530225"/>
          </a:xfrm>
          <a:prstGeom prst="rect">
            <a:avLst/>
          </a:prstGeom>
          <a:noFill/>
          <a:ln w="9525">
            <a:noFill/>
            <a:miter lim="800000"/>
            <a:headEnd/>
            <a:tailEnd/>
          </a:ln>
        </p:spPr>
        <p:txBody>
          <a:bodyPr>
            <a:spAutoFit/>
          </a:bodyPr>
          <a:lstStyle/>
          <a:p>
            <a:pPr>
              <a:lnSpc>
                <a:spcPct val="90000"/>
              </a:lnSpc>
              <a:spcBef>
                <a:spcPct val="50000"/>
              </a:spcBef>
              <a:buFontTx/>
              <a:buChar char="•"/>
            </a:pPr>
            <a:r>
              <a:rPr kumimoji="1" lang="en-US" altLang="zh-CN" sz="3200"/>
              <a:t>1000t×80%×70%=X</a:t>
            </a:r>
            <a:r>
              <a:rPr lang="en-US" altLang="zh-CN"/>
              <a:t>· </a:t>
            </a:r>
            <a:r>
              <a:rPr kumimoji="1" lang="en-US" altLang="zh-CN" sz="3200"/>
              <a:t>96%</a:t>
            </a:r>
            <a:endParaRPr kumimoji="1" lang="zh-CN" altLang="en-US" sz="32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3818"/>
                                        </p:tgtEl>
                                        <p:attrNameLst>
                                          <p:attrName>style.visibility</p:attrName>
                                        </p:attrNameLst>
                                      </p:cBhvr>
                                      <p:to>
                                        <p:strVal val="visible"/>
                                      </p:to>
                                    </p:set>
                                    <p:anim calcmode="lin" valueType="num">
                                      <p:cBhvr additive="base">
                                        <p:cTn id="12" dur="500" fill="hold"/>
                                        <p:tgtEl>
                                          <p:spTgt spid="33818"/>
                                        </p:tgtEl>
                                        <p:attrNameLst>
                                          <p:attrName>ppt_x</p:attrName>
                                        </p:attrNameLst>
                                      </p:cBhvr>
                                      <p:tavLst>
                                        <p:tav tm="0">
                                          <p:val>
                                            <p:strVal val="0-#ppt_w/2"/>
                                          </p:val>
                                        </p:tav>
                                        <p:tav tm="100000">
                                          <p:val>
                                            <p:strVal val="#ppt_x"/>
                                          </p:val>
                                        </p:tav>
                                      </p:tavLst>
                                    </p:anim>
                                    <p:anim calcmode="lin" valueType="num">
                                      <p:cBhvr additive="base">
                                        <p:cTn id="13" dur="500" fill="hold"/>
                                        <p:tgtEl>
                                          <p:spTgt spid="33818"/>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48132"/>
                                        </p:tgtEl>
                                        <p:attrNameLst>
                                          <p:attrName>style.visibility</p:attrName>
                                        </p:attrNameLst>
                                      </p:cBhvr>
                                      <p:to>
                                        <p:strVal val="visible"/>
                                      </p:to>
                                    </p:set>
                                    <p:anim calcmode="lin" valueType="num">
                                      <p:cBhvr additive="base">
                                        <p:cTn id="18" dur="500" fill="hold"/>
                                        <p:tgtEl>
                                          <p:spTgt spid="48132"/>
                                        </p:tgtEl>
                                        <p:attrNameLst>
                                          <p:attrName>ppt_x</p:attrName>
                                        </p:attrNameLst>
                                      </p:cBhvr>
                                      <p:tavLst>
                                        <p:tav tm="0">
                                          <p:val>
                                            <p:strVal val="0-#ppt_w/2"/>
                                          </p:val>
                                        </p:tav>
                                        <p:tav tm="100000">
                                          <p:val>
                                            <p:strVal val="#ppt_x"/>
                                          </p:val>
                                        </p:tav>
                                      </p:tavLst>
                                    </p:anim>
                                    <p:anim calcmode="lin" valueType="num">
                                      <p:cBhvr additive="base">
                                        <p:cTn id="19" dur="500" fill="hold"/>
                                        <p:tgtEl>
                                          <p:spTgt spid="4813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48133"/>
                                        </p:tgtEl>
                                        <p:attrNameLst>
                                          <p:attrName>style.visibility</p:attrName>
                                        </p:attrNameLst>
                                      </p:cBhvr>
                                      <p:to>
                                        <p:strVal val="visible"/>
                                      </p:to>
                                    </p:set>
                                    <p:anim calcmode="lin" valueType="num">
                                      <p:cBhvr additive="base">
                                        <p:cTn id="24" dur="500" fill="hold"/>
                                        <p:tgtEl>
                                          <p:spTgt spid="48133"/>
                                        </p:tgtEl>
                                        <p:attrNameLst>
                                          <p:attrName>ppt_x</p:attrName>
                                        </p:attrNameLst>
                                      </p:cBhvr>
                                      <p:tavLst>
                                        <p:tav tm="0">
                                          <p:val>
                                            <p:strVal val="0-#ppt_w/2"/>
                                          </p:val>
                                        </p:tav>
                                        <p:tav tm="100000">
                                          <p:val>
                                            <p:strVal val="#ppt_x"/>
                                          </p:val>
                                        </p:tav>
                                      </p:tavLst>
                                    </p:anim>
                                    <p:anim calcmode="lin" valueType="num">
                                      <p:cBhvr additive="base">
                                        <p:cTn id="25" dur="500" fill="hold"/>
                                        <p:tgtEl>
                                          <p:spTgt spid="481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3818" grpId="0" autoUpdateAnimBg="0"/>
      <p:bldP spid="48132" grpId="0" autoUpdateAnimBg="0"/>
      <p:bldP spid="48133" grpId="0" autoUpdateAnimBg="0"/>
    </p:bld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宋体"/>
        <a:cs typeface=""/>
      </a:majorFont>
      <a:minorFont>
        <a:latin typeface="Tahom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2400" b="1" i="0" u="none" strike="noStrike" cap="none" normalizeH="0" baseline="0" smtClean="0">
            <a:ln>
              <a:noFill/>
            </a:ln>
            <a:solidFill>
              <a:schemeClr val="tx1"/>
            </a:solidFill>
            <a:effectLst/>
            <a:latin typeface="Tahoma"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2400" b="1" i="0" u="none" strike="noStrike" cap="none" normalizeH="0" baseline="0" smtClean="0">
            <a:ln>
              <a:noFill/>
            </a:ln>
            <a:solidFill>
              <a:schemeClr val="tx1"/>
            </a:solidFill>
            <a:effectLst/>
            <a:latin typeface="Tahoma" pitchFamily="34" charset="0"/>
            <a:ea typeface="宋体" pitchFamily="2" charset="-122"/>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Blends</Template>
  <TotalTime>2266</TotalTime>
  <Words>1486</Words>
  <Application>Microsoft Office PowerPoint</Application>
  <PresentationFormat>全屏显示(4:3)</PresentationFormat>
  <Paragraphs>178</Paragraphs>
  <Slides>17</Slides>
  <Notes>1</Notes>
  <HiddenSlides>0</HiddenSlides>
  <MMClips>0</MMClips>
  <ScaleCrop>false</ScaleCrop>
  <HeadingPairs>
    <vt:vector size="6" baseType="variant">
      <vt:variant>
        <vt:lpstr>已用的字体</vt:lpstr>
      </vt:variant>
      <vt:variant>
        <vt:i4>10</vt:i4>
      </vt:variant>
      <vt:variant>
        <vt:lpstr>演示文稿设计模板</vt:lpstr>
      </vt:variant>
      <vt:variant>
        <vt:i4>2</vt:i4>
      </vt:variant>
      <vt:variant>
        <vt:lpstr>幻灯片标题</vt:lpstr>
      </vt:variant>
      <vt:variant>
        <vt:i4>17</vt:i4>
      </vt:variant>
    </vt:vector>
  </HeadingPairs>
  <TitlesOfParts>
    <vt:vector size="29" baseType="lpstr">
      <vt:lpstr>Tahoma</vt:lpstr>
      <vt:lpstr>宋体</vt:lpstr>
      <vt:lpstr>Arial</vt:lpstr>
      <vt:lpstr>Wingdings</vt:lpstr>
      <vt:lpstr>Calibri</vt:lpstr>
      <vt:lpstr>Arial Narrow</vt:lpstr>
      <vt:lpstr>Times New Roman</vt:lpstr>
      <vt:lpstr>Verdana</vt:lpstr>
      <vt:lpstr>华文细黑</vt:lpstr>
      <vt:lpstr>华文行楷</vt:lpstr>
      <vt:lpstr>Blends</vt:lpstr>
      <vt:lpstr>Blends</vt:lpstr>
      <vt:lpstr>幻灯片 1</vt:lpstr>
      <vt:lpstr>温故知新</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炼钢和炼铁的比较</vt:lpstr>
      <vt:lpstr>幻灯片 16</vt:lpstr>
      <vt:lpstr>幻灯片 17</vt:lpstr>
    </vt:vector>
  </TitlesOfParts>
  <Company>中大附中</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cp:lastModifiedBy>SDWM</cp:lastModifiedBy>
  <cp:revision>131</cp:revision>
  <dcterms:created xsi:type="dcterms:W3CDTF">2004-12-14T11:19:54Z</dcterms:created>
  <dcterms:modified xsi:type="dcterms:W3CDTF">2020-03-05T07:30:29Z</dcterms:modified>
</cp:coreProperties>
</file>