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3" r:id="rId2"/>
  </p:sldMasterIdLst>
  <p:notesMasterIdLst>
    <p:notesMasterId r:id="rId35"/>
  </p:notesMasterIdLst>
  <p:handoutMasterIdLst>
    <p:handoutMasterId r:id="rId36"/>
  </p:handoutMasterIdLst>
  <p:sldIdLst>
    <p:sldId id="690" r:id="rId3"/>
    <p:sldId id="694" r:id="rId4"/>
    <p:sldId id="725" r:id="rId5"/>
    <p:sldId id="727" r:id="rId6"/>
    <p:sldId id="726" r:id="rId7"/>
    <p:sldId id="699" r:id="rId8"/>
    <p:sldId id="728" r:id="rId9"/>
    <p:sldId id="729" r:id="rId10"/>
    <p:sldId id="730" r:id="rId11"/>
    <p:sldId id="731" r:id="rId12"/>
    <p:sldId id="732" r:id="rId13"/>
    <p:sldId id="733" r:id="rId14"/>
    <p:sldId id="734" r:id="rId15"/>
    <p:sldId id="735" r:id="rId16"/>
    <p:sldId id="736" r:id="rId17"/>
    <p:sldId id="737" r:id="rId18"/>
    <p:sldId id="739" r:id="rId19"/>
    <p:sldId id="740" r:id="rId20"/>
    <p:sldId id="741" r:id="rId21"/>
    <p:sldId id="742" r:id="rId22"/>
    <p:sldId id="743" r:id="rId23"/>
    <p:sldId id="744" r:id="rId24"/>
    <p:sldId id="716" r:id="rId25"/>
    <p:sldId id="717" r:id="rId26"/>
    <p:sldId id="718" r:id="rId27"/>
    <p:sldId id="746" r:id="rId28"/>
    <p:sldId id="747" r:id="rId29"/>
    <p:sldId id="748" r:id="rId30"/>
    <p:sldId id="749" r:id="rId31"/>
    <p:sldId id="750" r:id="rId32"/>
    <p:sldId id="751" r:id="rId33"/>
    <p:sldId id="724" r:id="rId3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CFFFF"/>
    <a:srgbClr val="CCFFCC"/>
    <a:srgbClr val="FFCC99"/>
    <a:srgbClr val="FFCCCC"/>
    <a:srgbClr val="FFFFCC"/>
    <a:srgbClr val="0000FF"/>
    <a:srgbClr val="FF99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>
      <p:cViewPr>
        <p:scale>
          <a:sx n="50" d="100"/>
          <a:sy n="50" d="100"/>
        </p:scale>
        <p:origin x="-1066" y="-125"/>
      </p:cViewPr>
      <p:guideLst>
        <p:guide orient="horz" pos="2185"/>
        <p:guide pos="290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1A2526EB-C4DD-4551-8B2B-FD2D077DDCCB}" type="datetimeFigureOut">
              <a:rPr lang="zh-CN" altLang="en-US"/>
              <a:pPr>
                <a:defRPr/>
              </a:pPr>
              <a:t>2018/12/13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5493B9C4-7F1F-4902-9961-753148432E4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dirty="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8CFAB682-A4F1-4BA2-AA8D-E2DA8118C39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50EA5-676C-472B-817D-53841AA8804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AF953-3172-4A9B-987B-FF50180E526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16E27-A9D4-40BF-9E85-E4E4C87DDEB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8AAA4-3C2F-46F5-BACA-E80BB6E6FAC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05D96-5075-49A9-9A6C-3B75156FC67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CF9648-9CA4-4C2F-BD6D-C43C28F45BF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620CF-A5AE-4B3F-BE84-DD6F764B850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E0DCC-4D5A-4CC9-AB55-BC6F17C0342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472AC-639B-4136-8294-6841E9D24ED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C0ABD-7B5E-4FFA-8875-453FA11303E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4FE024-CD1B-4EC8-819E-14D228B2FFC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C0B20C6D-2F75-499E-8266-AC15E9AC845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lvl="0"/>
            <a:endParaRPr lang="zh-CN" altLang="en-US" noProof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FC0A48EF-6ACE-4A90-A900-460EE798AF6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61A1CF17-0DB4-42B8-AF1D-5A887D22201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DACD2-FDAB-49AD-A74C-A28620231F8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61D3B-56DA-44C8-B21A-1D9015DBA4E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0A2171-B2E0-4D00-B82E-C50F1567B87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D74F8-4E96-4509-B08E-0E6ACC6E98D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D2B11-7C8E-44C6-8C16-E47F40C5531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C73B6-344D-49A6-B5D1-4C2924B2256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5EA00-62CF-42B3-957F-9A2B3027F32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86B41-A255-4DFE-8134-6E2F186CAC8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0EC87C-E0AE-42D6-A218-72EB8B58739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ED7EFC-DB6F-4154-8F59-9ED7455225C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4D9EA-D0FF-4485-95C1-D7A009EAE18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5A80182F-ADD2-4EF1-80B9-28F9652DF68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lvl="0"/>
            <a:endParaRPr lang="zh-CN" altLang="en-US" noProof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23D6FC6E-18C4-4156-BD54-B240617284D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707A4736-896F-441D-9058-0174BC8B75C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29" name="标题占位符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30" name="文本占位符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Tx/>
              <a:buChar char="•"/>
              <a:defRPr sz="1200" dirty="0">
                <a:solidFill>
                  <a:srgbClr val="045C75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CD7D7FB4-218C-4ECF-AD0B-77896994ED3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pic>
        <p:nvPicPr>
          <p:cNvPr id="1034" name="图片 1"/>
          <p:cNvPicPr>
            <a:picLocks noChangeAspect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0" descr="英语周报标志"/>
          <p:cNvPicPr>
            <a:picLocks noChangeAspect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</a:t>
            </a:r>
            <a:r>
              <a:rPr lang="en-US" altLang="zh-CN" dirty="0" smtClean="0">
                <a:solidFill>
                  <a:srgbClr val="5F5F5F"/>
                </a:solidFill>
                <a:latin typeface="Comic Sans MS" panose="030F0702030302020204" pitchFamily="66" charset="0"/>
              </a:rPr>
              <a:t>7 Grammar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79" r:id="rId2"/>
    <p:sldLayoutId id="2147483678" r:id="rId3"/>
    <p:sldLayoutId id="2147483677" r:id="rId4"/>
    <p:sldLayoutId id="2147483676" r:id="rId5"/>
    <p:sldLayoutId id="2147483675" r:id="rId6"/>
    <p:sldLayoutId id="2147483674" r:id="rId7"/>
    <p:sldLayoutId id="2147483673" r:id="rId8"/>
    <p:sldLayoutId id="2147483672" r:id="rId9"/>
    <p:sldLayoutId id="2147483671" r:id="rId10"/>
    <p:sldLayoutId id="2147483670" r:id="rId11"/>
    <p:sldLayoutId id="2147483692" r:id="rId12"/>
    <p:sldLayoutId id="2147483693" r:id="rId13"/>
    <p:sldLayoutId id="2147483694" r:id="rId1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6388" name="组合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6389" name="Picture 10" descr="英语周报标志"/>
          <p:cNvPicPr>
            <a:picLocks noChangeAspect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</a:t>
            </a:r>
            <a:r>
              <a:rPr lang="en-US" altLang="zh-CN" dirty="0" smtClean="0">
                <a:solidFill>
                  <a:srgbClr val="5F5F5F"/>
                </a:solidFill>
                <a:latin typeface="Comic Sans MS" panose="030F0702030302020204" pitchFamily="66" charset="0"/>
              </a:rPr>
              <a:t>7 Grammar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  <p:sp>
        <p:nvSpPr>
          <p:cNvPr id="16391" name="标题占位符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6392" name="文本占位符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Tx/>
              <a:buChar char="•"/>
              <a:defRPr sz="1200" dirty="0">
                <a:solidFill>
                  <a:srgbClr val="045C75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F7DA06E6-4524-442C-BB26-A7912269B33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0" r:id="rId2"/>
    <p:sldLayoutId id="2147483689" r:id="rId3"/>
    <p:sldLayoutId id="2147483688" r:id="rId4"/>
    <p:sldLayoutId id="2147483687" r:id="rId5"/>
    <p:sldLayoutId id="2147483686" r:id="rId6"/>
    <p:sldLayoutId id="2147483685" r:id="rId7"/>
    <p:sldLayoutId id="2147483684" r:id="rId8"/>
    <p:sldLayoutId id="2147483683" r:id="rId9"/>
    <p:sldLayoutId id="2147483682" r:id="rId10"/>
    <p:sldLayoutId id="2147483681" r:id="rId11"/>
    <p:sldLayoutId id="2147483695" r:id="rId12"/>
    <p:sldLayoutId id="2147483696" r:id="rId13"/>
    <p:sldLayoutId id="2147483697" r:id="rId1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523875" y="344488"/>
            <a:ext cx="8364538" cy="1568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4800" b="1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Unit 7 	</a:t>
            </a:r>
            <a:r>
              <a:rPr lang="en-US" altLang="zh-CN" sz="4800" b="1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School clubs</a:t>
            </a:r>
            <a:endParaRPr lang="en-US" altLang="zh-CN" sz="4800" b="1" dirty="0">
              <a:solidFill>
                <a:srgbClr val="0000FF"/>
              </a:solidFill>
              <a:latin typeface="+mj-lt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en-US" altLang="zh-CN" sz="4800" b="1" dirty="0">
              <a:solidFill>
                <a:srgbClr val="0000FF"/>
              </a:solidFill>
              <a:latin typeface="+mj-lt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081" name="TextBox 6"/>
          <p:cNvSpPr txBox="1">
            <a:spLocks noChangeArrowheads="1"/>
          </p:cNvSpPr>
          <p:nvPr/>
        </p:nvSpPr>
        <p:spPr bwMode="auto">
          <a:xfrm>
            <a:off x="4511675" y="1268413"/>
            <a:ext cx="3429000" cy="83026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4800" b="1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Grammar</a:t>
            </a:r>
          </a:p>
        </p:txBody>
      </p:sp>
      <p:pic>
        <p:nvPicPr>
          <p:cNvPr id="8" name="图片 7" descr="DSC037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138" y="2349500"/>
            <a:ext cx="5292725" cy="3527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 Box 4"/>
          <p:cNvSpPr txBox="1">
            <a:spLocks noChangeArrowheads="1"/>
          </p:cNvSpPr>
          <p:nvPr/>
        </p:nvSpPr>
        <p:spPr bwMode="auto">
          <a:xfrm>
            <a:off x="4416425" y="3246438"/>
            <a:ext cx="3095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en-US" sz="3200">
              <a:latin typeface="Times New Roman" pitchFamily="18" charset="0"/>
            </a:endParaRPr>
          </a:p>
        </p:txBody>
      </p:sp>
      <p:sp>
        <p:nvSpPr>
          <p:cNvPr id="9222" name="文本框 9221"/>
          <p:cNvSpPr txBox="1">
            <a:spLocks noChangeArrowheads="1"/>
          </p:cNvSpPr>
          <p:nvPr/>
        </p:nvSpPr>
        <p:spPr bwMode="auto">
          <a:xfrm>
            <a:off x="219075" y="4005263"/>
            <a:ext cx="9015413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/>
              <a:t>关键词： </a:t>
            </a:r>
            <a:r>
              <a:rPr lang="en-US" altLang="zh-CN" sz="2800" b="1"/>
              <a:t>The Chinese economic reform </a:t>
            </a:r>
            <a:r>
              <a:rPr lang="zh-CN" altLang="en-US" sz="2800" b="1"/>
              <a:t>，  </a:t>
            </a:r>
            <a:r>
              <a:rPr lang="en-US" altLang="zh-CN" sz="2800" b="1">
                <a:sym typeface="+mn-ea"/>
              </a:rPr>
              <a:t>start</a:t>
            </a:r>
            <a:r>
              <a:rPr lang="zh-CN" altLang="en-US" sz="2800" b="1"/>
              <a:t>,          </a:t>
            </a:r>
            <a:endParaRPr lang="en-US" altLang="zh-CN" sz="2800" b="1"/>
          </a:p>
          <a:p>
            <a:r>
              <a:rPr lang="en-US" altLang="zh-CN" sz="2800" b="1"/>
              <a:t>               40 years.</a:t>
            </a:r>
          </a:p>
        </p:txBody>
      </p:sp>
      <p:sp>
        <p:nvSpPr>
          <p:cNvPr id="9221" name="文本框 9220"/>
          <p:cNvSpPr txBox="1">
            <a:spLocks noChangeArrowheads="1"/>
          </p:cNvSpPr>
          <p:nvPr/>
        </p:nvSpPr>
        <p:spPr bwMode="auto">
          <a:xfrm>
            <a:off x="212725" y="5172075"/>
            <a:ext cx="875347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>
                <a:solidFill>
                  <a:srgbClr val="FF0066"/>
                </a:solidFill>
                <a:latin typeface="Times New Roman" pitchFamily="18" charset="0"/>
                <a:sym typeface="+mn-ea"/>
              </a:rPr>
              <a:t>The Chinese economic reform </a:t>
            </a:r>
            <a:r>
              <a:rPr lang="en-US" altLang="zh-CN" sz="3200" i="1" u="sng">
                <a:solidFill>
                  <a:srgbClr val="FF0066"/>
                </a:solidFill>
                <a:latin typeface="Times New Roman" pitchFamily="18" charset="0"/>
                <a:sym typeface="+mn-ea"/>
              </a:rPr>
              <a:t>started</a:t>
            </a:r>
            <a:r>
              <a:rPr lang="en-US" altLang="zh-CN" sz="3200">
                <a:solidFill>
                  <a:srgbClr val="FF0066"/>
                </a:solidFill>
                <a:latin typeface="Times New Roman" pitchFamily="18" charset="0"/>
                <a:sym typeface="+mn-ea"/>
              </a:rPr>
              <a:t> in China 40 years ago.</a:t>
            </a:r>
            <a:endParaRPr lang="en-US" altLang="zh-CN" sz="3200">
              <a:solidFill>
                <a:srgbClr val="FF0066"/>
              </a:solidFill>
              <a:latin typeface="Times New Roman" pitchFamily="18" charset="0"/>
            </a:endParaRPr>
          </a:p>
        </p:txBody>
      </p:sp>
      <p:sp>
        <p:nvSpPr>
          <p:cNvPr id="36868" name="标题 4"/>
          <p:cNvSpPr>
            <a:spLocks noGrp="1"/>
          </p:cNvSpPr>
          <p:nvPr>
            <p:ph type="title"/>
          </p:nvPr>
        </p:nvSpPr>
        <p:spPr>
          <a:xfrm>
            <a:off x="419100" y="685800"/>
            <a:ext cx="7969250" cy="771525"/>
          </a:xfrm>
        </p:spPr>
        <p:txBody>
          <a:bodyPr anchor="ctr"/>
          <a:lstStyle/>
          <a:p>
            <a:pPr eaLnBrk="1" hangingPunct="1"/>
            <a:r>
              <a:rPr lang="zh-CN" altLang="en-US" sz="4000" b="1" smtClean="0">
                <a:solidFill>
                  <a:srgbClr val="CC3300"/>
                </a:solidFill>
              </a:rPr>
              <a:t>Think about what happened in</a:t>
            </a:r>
            <a:r>
              <a:rPr lang="en-US" sz="4000" b="1" smtClean="0">
                <a:solidFill>
                  <a:srgbClr val="CC3300"/>
                </a:solidFill>
              </a:rPr>
              <a:t> 2018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73300" y="1557338"/>
            <a:ext cx="428625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 bldLvl="0"/>
      <p:bldP spid="9221" grpId="0" bldLvl="0"/>
      <p:bldP spid="9221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ext Box 4"/>
          <p:cNvSpPr txBox="1">
            <a:spLocks noChangeArrowheads="1"/>
          </p:cNvSpPr>
          <p:nvPr/>
        </p:nvSpPr>
        <p:spPr bwMode="auto">
          <a:xfrm>
            <a:off x="4416425" y="3246438"/>
            <a:ext cx="3095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en-US" sz="3200">
              <a:latin typeface="Times New Roman" pitchFamily="18" charset="0"/>
            </a:endParaRPr>
          </a:p>
        </p:txBody>
      </p:sp>
      <p:sp>
        <p:nvSpPr>
          <p:cNvPr id="9222" name="文本框 9221"/>
          <p:cNvSpPr txBox="1">
            <a:spLocks noChangeArrowheads="1"/>
          </p:cNvSpPr>
          <p:nvPr/>
        </p:nvSpPr>
        <p:spPr bwMode="auto">
          <a:xfrm>
            <a:off x="212725" y="4411663"/>
            <a:ext cx="86629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/>
              <a:t>关键词： </a:t>
            </a:r>
            <a:r>
              <a:rPr lang="en-US" altLang="zh-CN" sz="2800" b="1"/>
              <a:t>Prince Harry</a:t>
            </a:r>
            <a:r>
              <a:rPr lang="zh-CN" altLang="en-US" sz="2800" b="1"/>
              <a:t>，  </a:t>
            </a:r>
            <a:r>
              <a:rPr lang="en-US" altLang="zh-CN" sz="2800" b="1">
                <a:sym typeface="+mn-ea"/>
              </a:rPr>
              <a:t>marry</a:t>
            </a:r>
            <a:r>
              <a:rPr lang="zh-CN" altLang="en-US" sz="2800" b="1"/>
              <a:t>,       201</a:t>
            </a:r>
            <a:r>
              <a:rPr lang="en-US" altLang="zh-CN" sz="2800" b="1"/>
              <a:t>8-5-19</a:t>
            </a:r>
          </a:p>
        </p:txBody>
      </p:sp>
      <p:sp>
        <p:nvSpPr>
          <p:cNvPr id="9221" name="文本框 9220"/>
          <p:cNvSpPr txBox="1">
            <a:spLocks noChangeArrowheads="1"/>
          </p:cNvSpPr>
          <p:nvPr/>
        </p:nvSpPr>
        <p:spPr bwMode="auto">
          <a:xfrm>
            <a:off x="212725" y="5172075"/>
            <a:ext cx="87534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>
                <a:solidFill>
                  <a:srgbClr val="FF0066"/>
                </a:solidFill>
                <a:latin typeface="Times New Roman" pitchFamily="18" charset="0"/>
                <a:sym typeface="+mn-ea"/>
              </a:rPr>
              <a:t>Prince Harry </a:t>
            </a:r>
            <a:r>
              <a:rPr lang="en-US" altLang="zh-CN" sz="3200" i="1" u="sng">
                <a:solidFill>
                  <a:srgbClr val="FF0066"/>
                </a:solidFill>
                <a:latin typeface="Times New Roman" pitchFamily="18" charset="0"/>
                <a:sym typeface="+mn-ea"/>
              </a:rPr>
              <a:t>married</a:t>
            </a:r>
            <a:r>
              <a:rPr lang="en-US" altLang="zh-CN" sz="3200">
                <a:solidFill>
                  <a:srgbClr val="FF0066"/>
                </a:solidFill>
                <a:latin typeface="Times New Roman" pitchFamily="18" charset="0"/>
                <a:sym typeface="+mn-ea"/>
              </a:rPr>
              <a:t> Meghan Markle on 19 May. </a:t>
            </a:r>
            <a:endParaRPr lang="en-US" altLang="zh-CN" sz="3200">
              <a:solidFill>
                <a:srgbClr val="FF0066"/>
              </a:solidFill>
              <a:latin typeface="Times New Roman" pitchFamily="18" charset="0"/>
            </a:endParaRPr>
          </a:p>
        </p:txBody>
      </p:sp>
      <p:pic>
        <p:nvPicPr>
          <p:cNvPr id="3789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36788" y="981075"/>
            <a:ext cx="4705350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 bldLvl="0"/>
      <p:bldP spid="9221" grpId="0" bldLvl="0"/>
      <p:bldP spid="9221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ext Box 4"/>
          <p:cNvSpPr txBox="1">
            <a:spLocks noChangeArrowheads="1"/>
          </p:cNvSpPr>
          <p:nvPr/>
        </p:nvSpPr>
        <p:spPr bwMode="auto">
          <a:xfrm>
            <a:off x="4416425" y="3246438"/>
            <a:ext cx="3095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en-US" sz="3200">
              <a:latin typeface="Times New Roman" pitchFamily="18" charset="0"/>
            </a:endParaRPr>
          </a:p>
        </p:txBody>
      </p:sp>
      <p:sp>
        <p:nvSpPr>
          <p:cNvPr id="9222" name="文本框 9221"/>
          <p:cNvSpPr txBox="1">
            <a:spLocks noChangeArrowheads="1"/>
          </p:cNvSpPr>
          <p:nvPr/>
        </p:nvSpPr>
        <p:spPr bwMode="auto">
          <a:xfrm>
            <a:off x="212725" y="4411663"/>
            <a:ext cx="86629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/>
              <a:t>关键词： </a:t>
            </a:r>
            <a:r>
              <a:rPr lang="en-US" altLang="zh-CN" sz="2800" b="1"/>
              <a:t>France;     win; 	the 2018 World Cup</a:t>
            </a:r>
          </a:p>
        </p:txBody>
      </p:sp>
      <p:sp>
        <p:nvSpPr>
          <p:cNvPr id="9221" name="文本框 9220"/>
          <p:cNvSpPr txBox="1">
            <a:spLocks noChangeArrowheads="1"/>
          </p:cNvSpPr>
          <p:nvPr/>
        </p:nvSpPr>
        <p:spPr bwMode="auto">
          <a:xfrm>
            <a:off x="212725" y="5265738"/>
            <a:ext cx="87534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>
                <a:solidFill>
                  <a:srgbClr val="FF0066"/>
                </a:solidFill>
                <a:latin typeface="Times New Roman" pitchFamily="18" charset="0"/>
                <a:sym typeface="+mn-ea"/>
              </a:rPr>
              <a:t>France </a:t>
            </a:r>
            <a:r>
              <a:rPr lang="en-US" altLang="zh-CN" sz="3200" i="1" u="sng">
                <a:solidFill>
                  <a:srgbClr val="FF0066"/>
                </a:solidFill>
                <a:latin typeface="Times New Roman" pitchFamily="18" charset="0"/>
                <a:sym typeface="+mn-ea"/>
              </a:rPr>
              <a:t>won</a:t>
            </a:r>
            <a:r>
              <a:rPr lang="en-US" altLang="zh-CN" sz="3200">
                <a:solidFill>
                  <a:srgbClr val="FF0066"/>
                </a:solidFill>
                <a:latin typeface="Times New Roman" pitchFamily="18" charset="0"/>
                <a:sym typeface="+mn-ea"/>
              </a:rPr>
              <a:t> the 2018 World Cup .</a:t>
            </a:r>
            <a:endParaRPr lang="en-US" altLang="zh-CN" sz="3200">
              <a:solidFill>
                <a:srgbClr val="FF0066"/>
              </a:solidFill>
              <a:latin typeface="Times New Roman" pitchFamily="18" charset="0"/>
            </a:endParaRPr>
          </a:p>
        </p:txBody>
      </p:sp>
      <p:pic>
        <p:nvPicPr>
          <p:cNvPr id="389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0950" y="700088"/>
            <a:ext cx="6330950" cy="352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 bldLvl="0"/>
      <p:bldP spid="9221" grpId="0" bldLvl="0"/>
      <p:bldP spid="9221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ext Box 4"/>
          <p:cNvSpPr txBox="1">
            <a:spLocks noChangeArrowheads="1"/>
          </p:cNvSpPr>
          <p:nvPr/>
        </p:nvSpPr>
        <p:spPr bwMode="auto">
          <a:xfrm>
            <a:off x="4416425" y="3246438"/>
            <a:ext cx="3095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en-US" sz="3200">
              <a:latin typeface="Times New Roman" pitchFamily="18" charset="0"/>
            </a:endParaRPr>
          </a:p>
        </p:txBody>
      </p:sp>
      <p:sp>
        <p:nvSpPr>
          <p:cNvPr id="9222" name="文本框 9221"/>
          <p:cNvSpPr txBox="1">
            <a:spLocks noChangeArrowheads="1"/>
          </p:cNvSpPr>
          <p:nvPr/>
        </p:nvSpPr>
        <p:spPr bwMode="auto">
          <a:xfrm>
            <a:off x="212725" y="4411663"/>
            <a:ext cx="8662988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/>
              <a:t>关键词： </a:t>
            </a:r>
            <a:r>
              <a:rPr lang="en-US" altLang="zh-CN" sz="2800" b="1"/>
              <a:t>many people</a:t>
            </a:r>
            <a:r>
              <a:rPr lang="zh-CN" altLang="en-US" sz="2800" b="1"/>
              <a:t>，  </a:t>
            </a:r>
            <a:r>
              <a:rPr lang="en-US" altLang="zh-CN" sz="2800" b="1">
                <a:sym typeface="+mn-ea"/>
              </a:rPr>
              <a:t>Dying to Survive</a:t>
            </a:r>
            <a:r>
              <a:rPr lang="zh-CN" altLang="en-US" sz="2800" b="1"/>
              <a:t>, </a:t>
            </a:r>
          </a:p>
          <a:p>
            <a:r>
              <a:rPr lang="zh-CN" altLang="en-US" sz="2800" b="1"/>
              <a:t>               </a:t>
            </a:r>
            <a:r>
              <a:rPr lang="en-US" altLang="zh-CN" sz="2800" b="1"/>
              <a:t>this summer holiday</a:t>
            </a:r>
          </a:p>
        </p:txBody>
      </p:sp>
      <p:sp>
        <p:nvSpPr>
          <p:cNvPr id="9221" name="文本框 9220"/>
          <p:cNvSpPr txBox="1">
            <a:spLocks noChangeArrowheads="1"/>
          </p:cNvSpPr>
          <p:nvPr/>
        </p:nvSpPr>
        <p:spPr bwMode="auto">
          <a:xfrm>
            <a:off x="212725" y="5265738"/>
            <a:ext cx="87534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>
                <a:solidFill>
                  <a:srgbClr val="FF0066"/>
                </a:solidFill>
                <a:latin typeface="Times New Roman" pitchFamily="18" charset="0"/>
                <a:sym typeface="+mn-ea"/>
              </a:rPr>
              <a:t>Many people </a:t>
            </a:r>
            <a:r>
              <a:rPr lang="en-US" altLang="zh-CN" sz="3200" i="1" u="sng">
                <a:solidFill>
                  <a:srgbClr val="FF0066"/>
                </a:solidFill>
                <a:latin typeface="Times New Roman" pitchFamily="18" charset="0"/>
                <a:sym typeface="+mn-ea"/>
              </a:rPr>
              <a:t>enjoyed</a:t>
            </a:r>
            <a:r>
              <a:rPr lang="en-US" altLang="zh-CN" sz="3200">
                <a:solidFill>
                  <a:srgbClr val="FF0066"/>
                </a:solidFill>
                <a:latin typeface="Times New Roman" pitchFamily="18" charset="0"/>
                <a:sym typeface="+mn-ea"/>
              </a:rPr>
              <a:t> the film </a:t>
            </a:r>
            <a:r>
              <a:rPr lang="en-US" altLang="zh-CN" sz="3200" i="1">
                <a:solidFill>
                  <a:srgbClr val="FF0066"/>
                </a:solidFill>
                <a:latin typeface="Times New Roman" pitchFamily="18" charset="0"/>
                <a:sym typeface="+mn-ea"/>
              </a:rPr>
              <a:t>Dying to Survive </a:t>
            </a:r>
            <a:r>
              <a:rPr lang="en-US" altLang="zh-CN" sz="3200">
                <a:solidFill>
                  <a:srgbClr val="FF0066"/>
                </a:solidFill>
                <a:latin typeface="Times New Roman" pitchFamily="18" charset="0"/>
                <a:sym typeface="+mn-ea"/>
              </a:rPr>
              <a:t>this summer holiday</a:t>
            </a:r>
            <a:r>
              <a:rPr lang="en-US" altLang="zh-CN" sz="3200">
                <a:solidFill>
                  <a:srgbClr val="FF0066"/>
                </a:solidFill>
                <a:latin typeface="Times New Roman" pitchFamily="18" charset="0"/>
              </a:rPr>
              <a:t>.</a:t>
            </a:r>
          </a:p>
        </p:txBody>
      </p:sp>
      <p:pic>
        <p:nvPicPr>
          <p:cNvPr id="3994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1281113"/>
            <a:ext cx="4535488" cy="25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 bldLvl="0"/>
      <p:bldP spid="9221" grpId="0" bldLvl="0"/>
      <p:bldP spid="9221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图片 4" descr="看书_副本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9413" y="2349500"/>
            <a:ext cx="3608387" cy="348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6" name="TextBox 12"/>
          <p:cNvSpPr txBox="1">
            <a:spLocks noChangeArrowheads="1"/>
          </p:cNvSpPr>
          <p:nvPr/>
        </p:nvSpPr>
        <p:spPr bwMode="auto">
          <a:xfrm>
            <a:off x="709613" y="742950"/>
            <a:ext cx="5986462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5400">
                <a:solidFill>
                  <a:srgbClr val="0000FF"/>
                </a:solidFill>
                <a:latin typeface="Comic Sans MS" pitchFamily="66" charset="0"/>
              </a:rPr>
              <a:t>Grammar A</a:t>
            </a:r>
          </a:p>
          <a:p>
            <a:pPr algn="ctr"/>
            <a:r>
              <a:rPr lang="en-US" altLang="zh-CN" sz="5400">
                <a:solidFill>
                  <a:srgbClr val="0070C0"/>
                </a:solidFill>
                <a:latin typeface="Comic Sans MS" pitchFamily="66" charset="0"/>
                <a:sym typeface="+mn-ea"/>
              </a:rPr>
              <a:t> The simple past tense</a:t>
            </a:r>
            <a:endParaRPr lang="en-US" altLang="zh-CN" sz="5400">
              <a:solidFill>
                <a:srgbClr val="0070C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/>
          </p:cNvSpPr>
          <p:nvPr>
            <p:ph type="subTitle" idx="1"/>
          </p:nvPr>
        </p:nvSpPr>
        <p:spPr>
          <a:xfrm>
            <a:off x="685800" y="2286000"/>
            <a:ext cx="7467600" cy="3922713"/>
          </a:xfrm>
        </p:spPr>
        <p:txBody>
          <a:bodyPr lIns="0" rIns="18288"/>
          <a:lstStyle/>
          <a:p>
            <a:pPr algn="l" eaLnBrk="1" hangingPunct="1">
              <a:lnSpc>
                <a:spcPct val="120000"/>
              </a:lnSpc>
              <a:spcBef>
                <a:spcPts val="0"/>
              </a:spcBef>
              <a:defRPr/>
            </a:pPr>
            <a:r>
              <a:rPr lang="en-US" altLang="zh-CN" sz="3000" kern="1200" dirty="0"/>
              <a:t>I </a:t>
            </a:r>
            <a:r>
              <a:rPr lang="en-US" altLang="zh-CN" sz="3000" kern="1200" dirty="0">
                <a:solidFill>
                  <a:srgbClr val="FF0000"/>
                </a:solidFill>
              </a:rPr>
              <a:t>attended</a:t>
            </a:r>
            <a:r>
              <a:rPr lang="en-US" altLang="zh-CN" sz="3000" kern="1200" dirty="0"/>
              <a:t> the Clubs Fair.</a:t>
            </a:r>
          </a:p>
          <a:p>
            <a:pPr algn="l" eaLnBrk="1" hangingPunct="1">
              <a:lnSpc>
                <a:spcPct val="120000"/>
              </a:lnSpc>
              <a:spcBef>
                <a:spcPts val="0"/>
              </a:spcBef>
              <a:defRPr/>
            </a:pPr>
            <a:r>
              <a:rPr lang="en-US" altLang="zh-CN" sz="3000" kern="1200" dirty="0"/>
              <a:t>You </a:t>
            </a:r>
            <a:r>
              <a:rPr lang="en-US" altLang="zh-CN" sz="3000" kern="1200" dirty="0">
                <a:solidFill>
                  <a:srgbClr val="FF0000"/>
                </a:solidFill>
              </a:rPr>
              <a:t>attended</a:t>
            </a:r>
            <a:r>
              <a:rPr lang="en-US" altLang="zh-CN" sz="3000" kern="1200" dirty="0"/>
              <a:t> the Clubs Fair.</a:t>
            </a:r>
          </a:p>
          <a:p>
            <a:pPr algn="l" eaLnBrk="1" hangingPunct="1">
              <a:lnSpc>
                <a:spcPct val="120000"/>
              </a:lnSpc>
              <a:spcBef>
                <a:spcPts val="0"/>
              </a:spcBef>
              <a:defRPr/>
            </a:pPr>
            <a:r>
              <a:rPr lang="en-US" altLang="zh-CN" sz="3000" kern="1200" dirty="0"/>
              <a:t>We </a:t>
            </a:r>
            <a:r>
              <a:rPr lang="en-US" altLang="zh-CN" sz="3000" kern="1200" dirty="0">
                <a:solidFill>
                  <a:srgbClr val="FF0000"/>
                </a:solidFill>
              </a:rPr>
              <a:t>attended</a:t>
            </a:r>
            <a:r>
              <a:rPr lang="en-US" altLang="zh-CN" sz="3000" kern="1200" dirty="0"/>
              <a:t> the Clubs Fair.</a:t>
            </a:r>
          </a:p>
          <a:p>
            <a:pPr algn="l" eaLnBrk="1" hangingPunct="1">
              <a:lnSpc>
                <a:spcPct val="120000"/>
              </a:lnSpc>
              <a:spcBef>
                <a:spcPts val="0"/>
              </a:spcBef>
              <a:defRPr/>
            </a:pPr>
            <a:r>
              <a:rPr lang="en-US" altLang="zh-CN" sz="3000" kern="1200" dirty="0"/>
              <a:t>They </a:t>
            </a:r>
            <a:r>
              <a:rPr lang="en-US" altLang="zh-CN" sz="3000" kern="1200" dirty="0">
                <a:solidFill>
                  <a:srgbClr val="FF0000"/>
                </a:solidFill>
              </a:rPr>
              <a:t>attended</a:t>
            </a:r>
            <a:r>
              <a:rPr lang="en-US" altLang="zh-CN" sz="3000" kern="1200" dirty="0"/>
              <a:t> the Clubs Fair.</a:t>
            </a:r>
          </a:p>
          <a:p>
            <a:pPr algn="l" eaLnBrk="1" hangingPunct="1">
              <a:lnSpc>
                <a:spcPct val="120000"/>
              </a:lnSpc>
              <a:spcBef>
                <a:spcPts val="0"/>
              </a:spcBef>
              <a:defRPr/>
            </a:pPr>
            <a:r>
              <a:rPr lang="en-US" altLang="zh-CN" sz="3000" kern="1200" dirty="0"/>
              <a:t>He </a:t>
            </a:r>
            <a:r>
              <a:rPr lang="en-US" altLang="zh-CN" sz="3000" kern="1200" dirty="0">
                <a:solidFill>
                  <a:srgbClr val="FF0000"/>
                </a:solidFill>
              </a:rPr>
              <a:t>attended</a:t>
            </a:r>
            <a:r>
              <a:rPr lang="en-US" altLang="zh-CN" sz="3000" kern="1200" dirty="0"/>
              <a:t> the Clubs Fair.</a:t>
            </a:r>
          </a:p>
          <a:p>
            <a:pPr algn="l" eaLnBrk="1" hangingPunct="1">
              <a:lnSpc>
                <a:spcPct val="120000"/>
              </a:lnSpc>
              <a:spcBef>
                <a:spcPts val="0"/>
              </a:spcBef>
              <a:defRPr/>
            </a:pPr>
            <a:r>
              <a:rPr lang="en-US" altLang="zh-CN" sz="3000" kern="1200" dirty="0"/>
              <a:t>She </a:t>
            </a:r>
            <a:r>
              <a:rPr lang="en-US" altLang="zh-CN" sz="3000" kern="1200" dirty="0">
                <a:solidFill>
                  <a:srgbClr val="FF0000"/>
                </a:solidFill>
              </a:rPr>
              <a:t>attended</a:t>
            </a:r>
            <a:r>
              <a:rPr lang="en-US" altLang="zh-CN" sz="3000" kern="1200" dirty="0"/>
              <a:t> the Clubs Fair.</a:t>
            </a:r>
          </a:p>
          <a:p>
            <a:pPr algn="l" eaLnBrk="1" hangingPunct="1">
              <a:lnSpc>
                <a:spcPct val="120000"/>
              </a:lnSpc>
              <a:spcBef>
                <a:spcPts val="0"/>
              </a:spcBef>
              <a:defRPr/>
            </a:pPr>
            <a:r>
              <a:rPr lang="en-US" altLang="zh-CN" sz="3000" kern="1200" dirty="0"/>
              <a:t>It </a:t>
            </a:r>
            <a:r>
              <a:rPr lang="en-US" altLang="zh-CN" sz="3000" kern="1200" dirty="0">
                <a:solidFill>
                  <a:srgbClr val="FF0000"/>
                </a:solidFill>
              </a:rPr>
              <a:t>attended</a:t>
            </a:r>
            <a:r>
              <a:rPr lang="en-US" altLang="zh-CN" sz="3000" kern="1200" dirty="0"/>
              <a:t> the Clubs Fair.</a:t>
            </a:r>
          </a:p>
        </p:txBody>
      </p:sp>
      <p:sp>
        <p:nvSpPr>
          <p:cNvPr id="8195" name="Rectangle 5"/>
          <p:cNvSpPr/>
          <p:nvPr/>
        </p:nvSpPr>
        <p:spPr>
          <a:xfrm>
            <a:off x="838200" y="609600"/>
            <a:ext cx="7620000" cy="8604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algn="ctr">
              <a:defRPr/>
            </a:pPr>
            <a:r>
              <a:rPr lang="en-US" altLang="zh-CN" sz="3600" b="1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j-cs"/>
              </a:rPr>
              <a:t>A The simple past tense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15950" y="1333500"/>
            <a:ext cx="7772400" cy="9525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j-cs"/>
              </a:rPr>
              <a:t>We use the simple past tense to talk about things that happened or did not happen in the past.</a:t>
            </a:r>
          </a:p>
        </p:txBody>
      </p:sp>
      <p:pic>
        <p:nvPicPr>
          <p:cNvPr id="2" name="图片 1" descr="1J3-976_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2725" y="3789363"/>
            <a:ext cx="3165475" cy="2027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图片 8" descr="high-school-football-team-logos_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8988" y="3429000"/>
            <a:ext cx="3275012" cy="223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Rectangle 4"/>
          <p:cNvSpPr>
            <a:spLocks noChangeArrowheads="1"/>
          </p:cNvSpPr>
          <p:nvPr/>
        </p:nvSpPr>
        <p:spPr bwMode="auto">
          <a:xfrm>
            <a:off x="685800" y="1143000"/>
            <a:ext cx="5978525" cy="43640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altLang="zh-CN" sz="3000">
                <a:solidFill>
                  <a:srgbClr val="000000"/>
                </a:solidFill>
                <a:latin typeface="Times New Roman" pitchFamily="18" charset="0"/>
              </a:rPr>
              <a:t>I </a:t>
            </a: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did not attend</a:t>
            </a:r>
            <a:r>
              <a:rPr lang="en-US" altLang="zh-CN" sz="3000">
                <a:solidFill>
                  <a:srgbClr val="000000"/>
                </a:solidFill>
                <a:latin typeface="Times New Roman" pitchFamily="18" charset="0"/>
              </a:rPr>
              <a:t> the Clubs Fair.</a:t>
            </a:r>
          </a:p>
          <a:p>
            <a:pPr>
              <a:lnSpc>
                <a:spcPct val="120000"/>
              </a:lnSpc>
            </a:pPr>
            <a:r>
              <a:rPr lang="en-US" altLang="zh-CN" sz="3000">
                <a:solidFill>
                  <a:srgbClr val="000000"/>
                </a:solidFill>
                <a:latin typeface="Times New Roman" pitchFamily="18" charset="0"/>
              </a:rPr>
              <a:t>You </a:t>
            </a: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did not attend</a:t>
            </a:r>
            <a:r>
              <a:rPr lang="en-US" altLang="zh-CN" sz="3000">
                <a:solidFill>
                  <a:srgbClr val="000000"/>
                </a:solidFill>
                <a:latin typeface="Times New Roman" pitchFamily="18" charset="0"/>
              </a:rPr>
              <a:t> the Clubs Fair.</a:t>
            </a:r>
          </a:p>
          <a:p>
            <a:pPr>
              <a:lnSpc>
                <a:spcPct val="120000"/>
              </a:lnSpc>
            </a:pPr>
            <a:r>
              <a:rPr lang="en-US" altLang="zh-CN" sz="3000">
                <a:solidFill>
                  <a:srgbClr val="000000"/>
                </a:solidFill>
                <a:latin typeface="Times New Roman" pitchFamily="18" charset="0"/>
              </a:rPr>
              <a:t>We </a:t>
            </a: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did not attend</a:t>
            </a:r>
            <a:r>
              <a:rPr lang="en-US" altLang="zh-CN" sz="3000">
                <a:solidFill>
                  <a:srgbClr val="000000"/>
                </a:solidFill>
                <a:latin typeface="Times New Roman" pitchFamily="18" charset="0"/>
              </a:rPr>
              <a:t> the Clubs Fair.</a:t>
            </a:r>
          </a:p>
          <a:p>
            <a:pPr>
              <a:lnSpc>
                <a:spcPct val="120000"/>
              </a:lnSpc>
            </a:pPr>
            <a:r>
              <a:rPr lang="en-US" altLang="zh-CN" sz="3000">
                <a:solidFill>
                  <a:srgbClr val="000000"/>
                </a:solidFill>
                <a:latin typeface="Times New Roman" pitchFamily="18" charset="0"/>
              </a:rPr>
              <a:t>They </a:t>
            </a: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did not attend</a:t>
            </a:r>
            <a:r>
              <a:rPr lang="en-US" altLang="zh-CN" sz="3000">
                <a:solidFill>
                  <a:srgbClr val="000000"/>
                </a:solidFill>
                <a:latin typeface="Times New Roman" pitchFamily="18" charset="0"/>
              </a:rPr>
              <a:t> the Clubs Fair.</a:t>
            </a:r>
          </a:p>
          <a:p>
            <a:pPr>
              <a:lnSpc>
                <a:spcPct val="120000"/>
              </a:lnSpc>
            </a:pPr>
            <a:r>
              <a:rPr lang="en-US" altLang="zh-CN" sz="3000">
                <a:solidFill>
                  <a:srgbClr val="000000"/>
                </a:solidFill>
                <a:latin typeface="Times New Roman" pitchFamily="18" charset="0"/>
              </a:rPr>
              <a:t>He </a:t>
            </a: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did not attend</a:t>
            </a:r>
            <a:r>
              <a:rPr lang="en-US" altLang="zh-CN" sz="3000">
                <a:solidFill>
                  <a:srgbClr val="000000"/>
                </a:solidFill>
                <a:latin typeface="Times New Roman" pitchFamily="18" charset="0"/>
              </a:rPr>
              <a:t> the Clubs Fair.</a:t>
            </a:r>
          </a:p>
          <a:p>
            <a:pPr>
              <a:lnSpc>
                <a:spcPct val="120000"/>
              </a:lnSpc>
            </a:pPr>
            <a:r>
              <a:rPr lang="en-US" altLang="zh-CN" sz="3000">
                <a:solidFill>
                  <a:srgbClr val="000000"/>
                </a:solidFill>
                <a:latin typeface="Times New Roman" pitchFamily="18" charset="0"/>
              </a:rPr>
              <a:t>She </a:t>
            </a: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did not attend</a:t>
            </a:r>
            <a:r>
              <a:rPr lang="en-US" altLang="zh-CN" sz="3000">
                <a:solidFill>
                  <a:srgbClr val="000000"/>
                </a:solidFill>
                <a:latin typeface="Times New Roman" pitchFamily="18" charset="0"/>
              </a:rPr>
              <a:t> the Clubs Fair.</a:t>
            </a:r>
          </a:p>
          <a:p>
            <a:pPr>
              <a:lnSpc>
                <a:spcPct val="120000"/>
              </a:lnSpc>
            </a:pPr>
            <a:r>
              <a:rPr lang="en-US" altLang="zh-CN" sz="3000">
                <a:solidFill>
                  <a:srgbClr val="000000"/>
                </a:solidFill>
                <a:latin typeface="Times New Roman" pitchFamily="18" charset="0"/>
              </a:rPr>
              <a:t>It </a:t>
            </a: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did not attend</a:t>
            </a:r>
            <a:r>
              <a:rPr lang="en-US" altLang="zh-CN" sz="3000">
                <a:solidFill>
                  <a:srgbClr val="000000"/>
                </a:solidFill>
                <a:latin typeface="Times New Roman" pitchFamily="18" charset="0"/>
              </a:rPr>
              <a:t> the Clubs Fair.</a:t>
            </a:r>
            <a:endParaRPr lang="zh-CN" altLang="en-US" sz="300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Line 2"/>
          <p:cNvSpPr>
            <a:spLocks noChangeShapeType="1"/>
          </p:cNvSpPr>
          <p:nvPr/>
        </p:nvSpPr>
        <p:spPr bwMode="auto">
          <a:xfrm>
            <a:off x="7086600" y="2590800"/>
            <a:ext cx="990600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228600" y="1098550"/>
            <a:ext cx="5899150" cy="5207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j-cs"/>
              </a:rPr>
              <a:t>We form the simple past tense like this:</a:t>
            </a:r>
          </a:p>
        </p:txBody>
      </p:sp>
      <p:pic>
        <p:nvPicPr>
          <p:cNvPr id="45059" name="Picture 5" descr="QQ截图2012082317215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981200"/>
            <a:ext cx="8763000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400050" y="654050"/>
            <a:ext cx="8305800" cy="1600200"/>
          </a:xfrm>
          <a:prstGeom prst="rect">
            <a:avLst/>
          </a:prstGeom>
          <a:gradFill flip="none" rotWithShape="1">
            <a:gsLst>
              <a:gs pos="0">
                <a:schemeClr val="accent3">
                  <a:tint val="66000"/>
                  <a:satMod val="160000"/>
                </a:schemeClr>
              </a:gs>
              <a:gs pos="50000">
                <a:schemeClr val="accent3">
                  <a:tint val="44500"/>
                  <a:satMod val="160000"/>
                </a:schemeClr>
              </a:gs>
              <a:gs pos="100000">
                <a:schemeClr val="accent3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sz="2800" b="1" dirty="0">
                <a:solidFill>
                  <a:schemeClr val="tx1"/>
                </a:solidFill>
                <a:cs typeface="Arial" panose="020B0604020202020204" pitchFamily="34" charset="0"/>
              </a:rPr>
              <a:t>Work out the rule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For most verbs, we add </a:t>
            </a:r>
            <a:r>
              <a:rPr lang="en-US" sz="2800" b="1" u="sng" dirty="0">
                <a:solidFill>
                  <a:schemeClr val="tx1"/>
                </a:solidFill>
              </a:rPr>
              <a:t>          </a:t>
            </a:r>
            <a:r>
              <a:rPr lang="en-US" sz="2800" b="1" dirty="0">
                <a:solidFill>
                  <a:schemeClr val="tx1"/>
                </a:solidFill>
              </a:rPr>
              <a:t>to form the simple past tense.</a:t>
            </a:r>
          </a:p>
        </p:txBody>
      </p:sp>
      <p:sp>
        <p:nvSpPr>
          <p:cNvPr id="46082" name="Text Box 4"/>
          <p:cNvSpPr txBox="1">
            <a:spLocks noChangeArrowheads="1"/>
          </p:cNvSpPr>
          <p:nvPr/>
        </p:nvSpPr>
        <p:spPr bwMode="auto">
          <a:xfrm>
            <a:off x="400050" y="2863850"/>
            <a:ext cx="6629400" cy="522288"/>
          </a:xfrm>
          <a:prstGeom prst="rect">
            <a:avLst/>
          </a:prstGeom>
          <a:gradFill rotWithShape="1">
            <a:gsLst>
              <a:gs pos="0">
                <a:srgbClr val="FF9C80"/>
              </a:gs>
              <a:gs pos="50000">
                <a:srgbClr val="FFC1B3"/>
              </a:gs>
              <a:gs pos="100000">
                <a:srgbClr val="FFE1DA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itchFamily="18" charset="0"/>
              </a:rPr>
              <a:t>Things to remember: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4143375" y="1333500"/>
            <a:ext cx="1066800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ed</a:t>
            </a:r>
          </a:p>
        </p:txBody>
      </p:sp>
      <p:pic>
        <p:nvPicPr>
          <p:cNvPr id="46084" name="Picture 6" descr="QQ截图2012082317250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460750"/>
            <a:ext cx="8534400" cy="290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5" name="Picture 7" descr="图片1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29450" y="1949450"/>
            <a:ext cx="1600200" cy="155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ext Box 2"/>
          <p:cNvSpPr txBox="1">
            <a:spLocks noChangeArrowheads="1"/>
          </p:cNvSpPr>
          <p:nvPr/>
        </p:nvSpPr>
        <p:spPr bwMode="auto">
          <a:xfrm>
            <a:off x="1143000" y="2495550"/>
            <a:ext cx="68580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800">
              <a:latin typeface="Times New Roman" pitchFamily="18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457200" y="590550"/>
            <a:ext cx="8382000" cy="9525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  <a:defRPr/>
            </a:pP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j-cs"/>
              </a:rPr>
              <a:t>We ask and answer Yes/No questions in the simple past tense like this:</a:t>
            </a:r>
          </a:p>
        </p:txBody>
      </p:sp>
      <p:graphicFrame>
        <p:nvGraphicFramePr>
          <p:cNvPr id="8196" name="Group 4"/>
          <p:cNvGraphicFramePr>
            <a:graphicFrameLocks noGrp="1"/>
          </p:cNvGraphicFramePr>
          <p:nvPr>
            <p:ph idx="4294967295"/>
          </p:nvPr>
        </p:nvGraphicFramePr>
        <p:xfrm>
          <a:off x="0" y="1581150"/>
          <a:ext cx="8077200" cy="2833688"/>
        </p:xfrm>
        <a:graphic>
          <a:graphicData uri="http://schemas.openxmlformats.org/drawingml/2006/table">
            <a:tbl>
              <a:tblPr/>
              <a:tblGrid>
                <a:gridCol w="899665"/>
                <a:gridCol w="4053205"/>
                <a:gridCol w="1447762"/>
                <a:gridCol w="1676356"/>
              </a:tblGrid>
              <a:tr h="939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Did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I/you/we/they/he/she/it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join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 school club?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9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Yes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,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I/you/we/they/he/she/it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did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.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   *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9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No,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I/you/we/they/he/she/it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id not /didn't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.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   *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219" name="Rectangle 27"/>
          <p:cNvSpPr>
            <a:spLocks noChangeArrowheads="1"/>
          </p:cNvSpPr>
          <p:nvPr/>
        </p:nvSpPr>
        <p:spPr bwMode="auto">
          <a:xfrm>
            <a:off x="457200" y="4629150"/>
            <a:ext cx="3200400" cy="609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b="1" dirty="0">
                <a:solidFill>
                  <a:schemeClr val="tx1"/>
                </a:solidFill>
                <a:cs typeface="Arial" panose="020B0604020202020204" pitchFamily="34" charset="0"/>
              </a:rPr>
              <a:t>Work out the rule</a:t>
            </a:r>
            <a:endParaRPr lang="en-US" altLang="en-US" sz="2800" b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47130" name="Rectangle 28"/>
          <p:cNvSpPr>
            <a:spLocks noChangeArrowheads="1"/>
          </p:cNvSpPr>
          <p:nvPr/>
        </p:nvSpPr>
        <p:spPr bwMode="auto">
          <a:xfrm>
            <a:off x="381000" y="5238750"/>
            <a:ext cx="83820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25000"/>
              </a:lnSpc>
              <a:spcBef>
                <a:spcPct val="25000"/>
              </a:spcBef>
              <a:buFont typeface="Arial" charset="0"/>
              <a:buNone/>
            </a:pPr>
            <a:r>
              <a:rPr lang="en-US" altLang="zh-CN" sz="2800">
                <a:latin typeface="Times New Roman" pitchFamily="18" charset="0"/>
              </a:rPr>
              <a:t>We use ______, i.e. the past form of </a:t>
            </a:r>
            <a:r>
              <a:rPr lang="en-US" altLang="zh-CN" sz="2800" i="1">
                <a:latin typeface="Times New Roman" pitchFamily="18" charset="0"/>
              </a:rPr>
              <a:t>do</a:t>
            </a:r>
            <a:r>
              <a:rPr lang="en-US" altLang="zh-CN" sz="2800">
                <a:latin typeface="Times New Roman" pitchFamily="18" charset="0"/>
              </a:rPr>
              <a:t>, to ask and answer </a:t>
            </a:r>
            <a:r>
              <a:rPr lang="en-US" altLang="zh-CN" sz="2800" i="1">
                <a:latin typeface="Times New Roman" pitchFamily="18" charset="0"/>
              </a:rPr>
              <a:t>Yes/No</a:t>
            </a:r>
            <a:r>
              <a:rPr lang="en-US" altLang="zh-CN" sz="2800">
                <a:latin typeface="Times New Roman" pitchFamily="18" charset="0"/>
              </a:rPr>
              <a:t> </a:t>
            </a:r>
            <a:r>
              <a:rPr lang="en-US" altLang="zh-CN" sz="2800" b="1">
                <a:latin typeface="Times New Roman" pitchFamily="18" charset="0"/>
              </a:rPr>
              <a:t>questions</a:t>
            </a:r>
            <a:r>
              <a:rPr lang="en-US" altLang="zh-CN" sz="2800">
                <a:latin typeface="Times New Roman" pitchFamily="18" charset="0"/>
              </a:rPr>
              <a:t> in </a:t>
            </a:r>
            <a:r>
              <a:rPr lang="en-US" altLang="zh-CN" sz="2800" b="1">
                <a:latin typeface="Times New Roman" pitchFamily="18" charset="0"/>
              </a:rPr>
              <a:t>the simple past tense</a:t>
            </a:r>
            <a:r>
              <a:rPr lang="en-US" altLang="zh-CN" sz="2800">
                <a:latin typeface="Times New Roman" pitchFamily="18" charset="0"/>
              </a:rPr>
              <a:t>.</a:t>
            </a:r>
          </a:p>
        </p:txBody>
      </p:sp>
      <p:sp>
        <p:nvSpPr>
          <p:cNvPr id="8221" name="Rectangle 29"/>
          <p:cNvSpPr>
            <a:spLocks noChangeArrowheads="1"/>
          </p:cNvSpPr>
          <p:nvPr/>
        </p:nvSpPr>
        <p:spPr bwMode="auto">
          <a:xfrm>
            <a:off x="1828800" y="5314950"/>
            <a:ext cx="10668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did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矩形 15362"/>
          <p:cNvSpPr>
            <a:spLocks noGrp="1"/>
          </p:cNvSpPr>
          <p:nvPr/>
        </p:nvSpPr>
        <p:spPr bwMode="auto">
          <a:xfrm>
            <a:off x="390525" y="1500188"/>
            <a:ext cx="17303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342900" indent="-342900" defTabSz="0" eaLnBrk="0" hangingPunct="0">
              <a:spcBef>
                <a:spcPct val="20000"/>
              </a:spcBef>
              <a:buFont typeface="Arial" charset="0"/>
              <a:buNone/>
            </a:pPr>
            <a:r>
              <a:rPr lang="en-US" sz="3000" b="1">
                <a:latin typeface="Times New Roman" pitchFamily="18" charset="0"/>
                <a:sym typeface="Calibri" pitchFamily="34" charset="0"/>
              </a:rPr>
              <a:t>1.</a:t>
            </a:r>
            <a:r>
              <a:rPr lang="zh-CN" altLang="en-US" sz="3000" b="1">
                <a:solidFill>
                  <a:srgbClr val="0000FF"/>
                </a:solidFill>
                <a:latin typeface="Times New Roman" pitchFamily="18" charset="0"/>
                <a:sym typeface="Calibri" pitchFamily="34" charset="0"/>
              </a:rPr>
              <a:t>用法</a:t>
            </a:r>
            <a:r>
              <a:rPr lang="zh-CN" altLang="en-US" sz="3000" b="1">
                <a:latin typeface="Times New Roman" pitchFamily="18" charset="0"/>
                <a:sym typeface="Calibri" pitchFamily="34" charset="0"/>
              </a:rPr>
              <a:t>：</a:t>
            </a:r>
          </a:p>
        </p:txBody>
      </p:sp>
      <p:sp>
        <p:nvSpPr>
          <p:cNvPr id="15365" name="文本框 15364"/>
          <p:cNvSpPr txBox="1">
            <a:spLocks noChangeArrowheads="1"/>
          </p:cNvSpPr>
          <p:nvPr/>
        </p:nvSpPr>
        <p:spPr bwMode="auto">
          <a:xfrm>
            <a:off x="1774825" y="1500188"/>
            <a:ext cx="7129463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 b="1">
                <a:latin typeface="Times New Roman" pitchFamily="18" charset="0"/>
              </a:rPr>
              <a:t>一般过去时态表示过去发生的动作、情况或存在的状态。通常与表示过去的时间状语连用。</a:t>
            </a:r>
          </a:p>
        </p:txBody>
      </p:sp>
      <p:sp>
        <p:nvSpPr>
          <p:cNvPr id="49155" name="文本框 15365"/>
          <p:cNvSpPr txBox="1">
            <a:spLocks noChangeArrowheads="1"/>
          </p:cNvSpPr>
          <p:nvPr/>
        </p:nvSpPr>
        <p:spPr bwMode="auto">
          <a:xfrm>
            <a:off x="163513" y="3768725"/>
            <a:ext cx="1728787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 b="1">
                <a:latin typeface="Times New Roman" pitchFamily="18" charset="0"/>
              </a:rPr>
              <a:t>2.</a:t>
            </a:r>
            <a:r>
              <a:rPr lang="zh-CN" altLang="en-US" sz="3000" b="1">
                <a:solidFill>
                  <a:srgbClr val="0033CC"/>
                </a:solidFill>
                <a:latin typeface="Times New Roman" pitchFamily="18" charset="0"/>
              </a:rPr>
              <a:t>构 成</a:t>
            </a:r>
            <a:r>
              <a:rPr lang="zh-CN" altLang="en-US" sz="3000" b="1">
                <a:latin typeface="Times New Roman" pitchFamily="18" charset="0"/>
              </a:rPr>
              <a:t>：</a:t>
            </a:r>
          </a:p>
        </p:txBody>
      </p:sp>
      <p:sp>
        <p:nvSpPr>
          <p:cNvPr id="15367" name="文本框 15366"/>
          <p:cNvSpPr txBox="1">
            <a:spLocks noChangeArrowheads="1"/>
          </p:cNvSpPr>
          <p:nvPr/>
        </p:nvSpPr>
        <p:spPr bwMode="auto">
          <a:xfrm>
            <a:off x="1803400" y="3768725"/>
            <a:ext cx="73787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 b="1">
                <a:solidFill>
                  <a:srgbClr val="009900"/>
                </a:solidFill>
                <a:latin typeface="Times New Roman" pitchFamily="18" charset="0"/>
              </a:rPr>
              <a:t>主语+                     +其它</a:t>
            </a:r>
          </a:p>
        </p:txBody>
      </p:sp>
      <p:sp>
        <p:nvSpPr>
          <p:cNvPr id="15368" name="文本框 15367"/>
          <p:cNvSpPr txBox="1">
            <a:spLocks noChangeArrowheads="1"/>
          </p:cNvSpPr>
          <p:nvPr/>
        </p:nvSpPr>
        <p:spPr bwMode="auto">
          <a:xfrm>
            <a:off x="2549525" y="5461000"/>
            <a:ext cx="1841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en-US" sz="30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5369" name="左大括号 15368"/>
          <p:cNvSpPr>
            <a:spLocks/>
          </p:cNvSpPr>
          <p:nvPr/>
        </p:nvSpPr>
        <p:spPr bwMode="auto">
          <a:xfrm>
            <a:off x="3019425" y="3313113"/>
            <a:ext cx="185738" cy="1546225"/>
          </a:xfrm>
          <a:prstGeom prst="leftBrace">
            <a:avLst>
              <a:gd name="adj1" fmla="val 6937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 sz="3000">
              <a:latin typeface="Times New Roman" pitchFamily="18" charset="0"/>
            </a:endParaRPr>
          </a:p>
        </p:txBody>
      </p:sp>
      <p:sp>
        <p:nvSpPr>
          <p:cNvPr id="15370" name="文本框 15369"/>
          <p:cNvSpPr txBox="1">
            <a:spLocks noChangeArrowheads="1"/>
          </p:cNvSpPr>
          <p:nvPr/>
        </p:nvSpPr>
        <p:spPr bwMode="auto">
          <a:xfrm>
            <a:off x="3205163" y="4279900"/>
            <a:ext cx="29845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000" b="1">
                <a:latin typeface="Times New Roman" pitchFamily="18" charset="0"/>
              </a:rPr>
              <a:t>实意动词过去式 </a:t>
            </a:r>
          </a:p>
        </p:txBody>
      </p:sp>
      <p:sp>
        <p:nvSpPr>
          <p:cNvPr id="15371" name="文本框 15370"/>
          <p:cNvSpPr txBox="1">
            <a:spLocks noChangeArrowheads="1"/>
          </p:cNvSpPr>
          <p:nvPr/>
        </p:nvSpPr>
        <p:spPr bwMode="auto">
          <a:xfrm>
            <a:off x="3205163" y="3313113"/>
            <a:ext cx="4525962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000" b="1">
                <a:latin typeface="Times New Roman" pitchFamily="18" charset="0"/>
              </a:rPr>
              <a:t>be动词过去式（was/were)</a:t>
            </a:r>
          </a:p>
        </p:txBody>
      </p:sp>
      <p:sp>
        <p:nvSpPr>
          <p:cNvPr id="15372" name="文本框 15371"/>
          <p:cNvSpPr txBox="1">
            <a:spLocks noChangeArrowheads="1"/>
          </p:cNvSpPr>
          <p:nvPr/>
        </p:nvSpPr>
        <p:spPr bwMode="auto">
          <a:xfrm>
            <a:off x="336550" y="5383213"/>
            <a:ext cx="804862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 b="1">
                <a:solidFill>
                  <a:srgbClr val="990099"/>
                </a:solidFill>
                <a:latin typeface="Times New Roman" pitchFamily="18" charset="0"/>
              </a:rPr>
              <a:t>动词如何变过去式？</a:t>
            </a:r>
          </a:p>
        </p:txBody>
      </p:sp>
      <p:sp>
        <p:nvSpPr>
          <p:cNvPr id="3" name="Rectangle 2"/>
          <p:cNvSpPr>
            <a:spLocks noGrp="1"/>
          </p:cNvSpPr>
          <p:nvPr/>
        </p:nvSpPr>
        <p:spPr>
          <a:xfrm>
            <a:off x="1582738" y="349250"/>
            <a:ext cx="5978525" cy="1033463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r>
              <a:rPr lang="en-US" sz="3600" b="1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Summary</a:t>
            </a:r>
            <a:br>
              <a:rPr lang="en-US" sz="3600" b="1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</a:br>
            <a:r>
              <a:rPr lang="en-US" altLang="zh-CN" sz="2800" dirty="0">
                <a:solidFill>
                  <a:srgbClr val="0070C0"/>
                </a:solidFill>
                <a:sym typeface="+mn-ea"/>
              </a:rPr>
              <a:t>The simple past tense</a:t>
            </a:r>
            <a:endParaRPr lang="zh-CN" altLang="en-US" sz="2800" b="1">
              <a:solidFill>
                <a:srgbClr val="0070C0"/>
              </a:solidFill>
              <a:cs typeface="+mn-cs"/>
              <a:sym typeface="+mn-ea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 bldLvl="0"/>
      <p:bldP spid="15367" grpId="0"/>
      <p:bldP spid="15368" grpId="0"/>
      <p:bldP spid="15370" grpId="0"/>
      <p:bldP spid="1537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文本框 16385"/>
          <p:cNvSpPr txBox="1">
            <a:spLocks noChangeArrowheads="1"/>
          </p:cNvSpPr>
          <p:nvPr/>
        </p:nvSpPr>
        <p:spPr bwMode="auto">
          <a:xfrm>
            <a:off x="598488" y="2066925"/>
            <a:ext cx="8123237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 Group  One</a:t>
            </a:r>
            <a:r>
              <a:rPr lang="en-US" sz="3000">
                <a:latin typeface="Times New Roman" pitchFamily="18" charset="0"/>
              </a:rPr>
              <a:t>          		    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Group Two</a:t>
            </a:r>
          </a:p>
          <a:p>
            <a:endParaRPr lang="en-US" sz="3000">
              <a:solidFill>
                <a:srgbClr val="FF0000"/>
              </a:solidFill>
              <a:latin typeface="Times New Roman" pitchFamily="18" charset="0"/>
            </a:endParaRPr>
          </a:p>
          <a:p>
            <a:r>
              <a:rPr lang="en-US" sz="3000">
                <a:latin typeface="Times New Roman" pitchFamily="18" charset="0"/>
              </a:rPr>
              <a:t>1 play----       </a:t>
            </a:r>
            <a:r>
              <a:rPr lang="en-US" sz="3000">
                <a:solidFill>
                  <a:srgbClr val="FF3300"/>
                </a:solidFill>
                <a:latin typeface="Times New Roman" pitchFamily="18" charset="0"/>
              </a:rPr>
              <a:t>          	</a:t>
            </a:r>
            <a:r>
              <a:rPr lang="en-US" sz="3000">
                <a:latin typeface="Times New Roman" pitchFamily="18" charset="0"/>
              </a:rPr>
              <a:t>1</a:t>
            </a:r>
            <a:r>
              <a:rPr lang="en-US" sz="3000">
                <a:solidFill>
                  <a:srgbClr val="FF3300"/>
                </a:solidFill>
                <a:latin typeface="Times New Roman" pitchFamily="18" charset="0"/>
              </a:rPr>
              <a:t> </a:t>
            </a:r>
            <a:r>
              <a:rPr lang="en-US" sz="3000">
                <a:latin typeface="Times New Roman" pitchFamily="18" charset="0"/>
              </a:rPr>
              <a:t>hope----</a:t>
            </a:r>
          </a:p>
          <a:p>
            <a:r>
              <a:rPr lang="en-US" sz="3000">
                <a:latin typeface="Times New Roman" pitchFamily="18" charset="0"/>
              </a:rPr>
              <a:t>2 look----                    	2 live----                             </a:t>
            </a:r>
          </a:p>
          <a:p>
            <a:r>
              <a:rPr lang="en-US" sz="3000">
                <a:latin typeface="Times New Roman" pitchFamily="18" charset="0"/>
              </a:rPr>
              <a:t>3 like----			</a:t>
            </a:r>
            <a:r>
              <a:rPr lang="en-US" sz="3000">
                <a:latin typeface="Times New Roman" pitchFamily="18" charset="0"/>
                <a:sym typeface="+mn-ea"/>
              </a:rPr>
              <a:t>3 work----    </a:t>
            </a:r>
            <a:endParaRPr lang="en-US" sz="3000">
              <a:latin typeface="Times New Roman" pitchFamily="18" charset="0"/>
            </a:endParaRPr>
          </a:p>
          <a:p>
            <a:r>
              <a:rPr lang="en-US" sz="3000">
                <a:latin typeface="Times New Roman" pitchFamily="18" charset="0"/>
              </a:rPr>
              <a:t>4 visit----                    	4  use----</a:t>
            </a:r>
            <a:endParaRPr lang="en-US" sz="3000">
              <a:solidFill>
                <a:srgbClr val="FF3300"/>
              </a:solidFill>
              <a:latin typeface="Times New Roman" pitchFamily="18" charset="0"/>
            </a:endParaRPr>
          </a:p>
          <a:p>
            <a:r>
              <a:rPr lang="en-US" sz="3000">
                <a:latin typeface="Times New Roman" pitchFamily="18" charset="0"/>
              </a:rPr>
              <a:t>5 watch----                  	5 dance----</a:t>
            </a:r>
          </a:p>
          <a:p>
            <a:endParaRPr lang="en-US" sz="3000">
              <a:latin typeface="Times New Roman" pitchFamily="18" charset="0"/>
            </a:endParaRPr>
          </a:p>
        </p:txBody>
      </p:sp>
      <p:sp>
        <p:nvSpPr>
          <p:cNvPr id="16387" name="矩形 16386"/>
          <p:cNvSpPr>
            <a:spLocks noChangeArrowheads="1"/>
          </p:cNvSpPr>
          <p:nvPr/>
        </p:nvSpPr>
        <p:spPr bwMode="auto">
          <a:xfrm>
            <a:off x="2363788" y="2962275"/>
            <a:ext cx="1468437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play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ed</a:t>
            </a:r>
          </a:p>
        </p:txBody>
      </p:sp>
      <p:sp>
        <p:nvSpPr>
          <p:cNvPr id="16388" name="矩形 16387"/>
          <p:cNvSpPr>
            <a:spLocks noChangeArrowheads="1"/>
          </p:cNvSpPr>
          <p:nvPr/>
        </p:nvSpPr>
        <p:spPr bwMode="auto">
          <a:xfrm>
            <a:off x="5795963" y="3449638"/>
            <a:ext cx="9556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live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16389" name="矩形 16388"/>
          <p:cNvSpPr>
            <a:spLocks noChangeArrowheads="1"/>
          </p:cNvSpPr>
          <p:nvPr/>
        </p:nvSpPr>
        <p:spPr bwMode="auto">
          <a:xfrm>
            <a:off x="6019800" y="3922713"/>
            <a:ext cx="19431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work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ed</a:t>
            </a:r>
          </a:p>
        </p:txBody>
      </p:sp>
      <p:sp>
        <p:nvSpPr>
          <p:cNvPr id="16390" name="矩形 16389"/>
          <p:cNvSpPr>
            <a:spLocks noChangeArrowheads="1"/>
          </p:cNvSpPr>
          <p:nvPr/>
        </p:nvSpPr>
        <p:spPr bwMode="auto">
          <a:xfrm>
            <a:off x="2341563" y="3938588"/>
            <a:ext cx="1138237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000">
                <a:solidFill>
                  <a:srgbClr val="FF3300"/>
                </a:solidFill>
                <a:latin typeface="Times New Roman" pitchFamily="18" charset="0"/>
              </a:rPr>
              <a:t>like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16391" name="矩形 16390"/>
          <p:cNvSpPr>
            <a:spLocks noChangeArrowheads="1"/>
          </p:cNvSpPr>
          <p:nvPr/>
        </p:nvSpPr>
        <p:spPr bwMode="auto">
          <a:xfrm>
            <a:off x="2449513" y="3492500"/>
            <a:ext cx="1233487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3300"/>
                </a:solidFill>
                <a:latin typeface="Times New Roman" pitchFamily="18" charset="0"/>
              </a:rPr>
              <a:t>look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ed</a:t>
            </a:r>
          </a:p>
        </p:txBody>
      </p:sp>
      <p:sp>
        <p:nvSpPr>
          <p:cNvPr id="16392" name="矩形 16391"/>
          <p:cNvSpPr>
            <a:spLocks noChangeArrowheads="1"/>
          </p:cNvSpPr>
          <p:nvPr/>
        </p:nvSpPr>
        <p:spPr bwMode="auto">
          <a:xfrm>
            <a:off x="2341563" y="4776788"/>
            <a:ext cx="1468437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watch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ed</a:t>
            </a:r>
          </a:p>
        </p:txBody>
      </p:sp>
      <p:sp>
        <p:nvSpPr>
          <p:cNvPr id="16393" name="矩形 16392"/>
          <p:cNvSpPr>
            <a:spLocks noChangeArrowheads="1"/>
          </p:cNvSpPr>
          <p:nvPr/>
        </p:nvSpPr>
        <p:spPr bwMode="auto">
          <a:xfrm>
            <a:off x="2354263" y="4367213"/>
            <a:ext cx="12128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3300"/>
                </a:solidFill>
                <a:latin typeface="Times New Roman" pitchFamily="18" charset="0"/>
              </a:rPr>
              <a:t>visit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ed</a:t>
            </a:r>
          </a:p>
        </p:txBody>
      </p:sp>
      <p:sp>
        <p:nvSpPr>
          <p:cNvPr id="16394" name="矩形 16393"/>
          <p:cNvSpPr>
            <a:spLocks noChangeArrowheads="1"/>
          </p:cNvSpPr>
          <p:nvPr/>
        </p:nvSpPr>
        <p:spPr bwMode="auto">
          <a:xfrm>
            <a:off x="5911850" y="2887663"/>
            <a:ext cx="1125538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hope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16395" name="矩形 16394"/>
          <p:cNvSpPr>
            <a:spLocks noChangeArrowheads="1"/>
          </p:cNvSpPr>
          <p:nvPr/>
        </p:nvSpPr>
        <p:spPr bwMode="auto">
          <a:xfrm>
            <a:off x="5978525" y="4799013"/>
            <a:ext cx="12763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dance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16396" name="矩形 16395"/>
          <p:cNvSpPr>
            <a:spLocks noChangeArrowheads="1"/>
          </p:cNvSpPr>
          <p:nvPr/>
        </p:nvSpPr>
        <p:spPr bwMode="auto">
          <a:xfrm>
            <a:off x="5991225" y="4367213"/>
            <a:ext cx="8890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3300"/>
                </a:solidFill>
                <a:latin typeface="Times New Roman" pitchFamily="18" charset="0"/>
              </a:rPr>
              <a:t>use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16398" name="文本框 16397"/>
          <p:cNvSpPr txBox="1"/>
          <p:nvPr/>
        </p:nvSpPr>
        <p:spPr>
          <a:xfrm>
            <a:off x="947738" y="774700"/>
            <a:ext cx="4379912" cy="952500"/>
          </a:xfrm>
          <a:prstGeom prst="rect">
            <a:avLst/>
          </a:prstGeom>
          <a:solidFill>
            <a:schemeClr val="accent3">
              <a:lumMod val="95000"/>
            </a:schemeClr>
          </a:solidFill>
          <a:ln w="9525"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1.一般在动词原形末尾加ed</a:t>
            </a:r>
          </a:p>
          <a:p>
            <a:pPr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2.结尾是 </a:t>
            </a:r>
            <a:r>
              <a:rPr lang="en-US" altLang="x-none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e 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的动词加  </a:t>
            </a:r>
            <a:r>
              <a:rPr lang="en-US" altLang="x-none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d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50189" name="图片 2" descr="31e58PICiT4_102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46538"/>
            <a:ext cx="1273175" cy="169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/>
      <p:bldP spid="16388" grpId="0"/>
      <p:bldP spid="16389" grpId="0"/>
      <p:bldP spid="16390" grpId="0"/>
      <p:bldP spid="16391" grpId="0"/>
      <p:bldP spid="16392" grpId="0"/>
      <p:bldP spid="16393" grpId="0"/>
      <p:bldP spid="16394" grpId="0"/>
      <p:bldP spid="16395" grpId="1"/>
      <p:bldP spid="16396" grpId="0"/>
      <p:bldP spid="16398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7409"/>
          <p:cNvSpPr txBox="1">
            <a:spLocks noChangeArrowheads="1"/>
          </p:cNvSpPr>
          <p:nvPr/>
        </p:nvSpPr>
        <p:spPr bwMode="auto">
          <a:xfrm>
            <a:off x="268288" y="2771775"/>
            <a:ext cx="8320087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sz="3000">
                <a:solidFill>
                  <a:schemeClr val="accent2"/>
                </a:solidFill>
                <a:latin typeface="Times New Roman" pitchFamily="18" charset="0"/>
              </a:rPr>
              <a:t>   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Group  one                 </a:t>
            </a:r>
            <a:r>
              <a:rPr lang="en-US" sz="3000">
                <a:latin typeface="Times New Roman" pitchFamily="18" charset="0"/>
              </a:rPr>
              <a:t>		  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Group </a:t>
            </a:r>
            <a:r>
              <a:rPr lang="zh-CN" altLang="en-US" sz="3000">
                <a:solidFill>
                  <a:srgbClr val="0033CC"/>
                </a:solidFill>
                <a:latin typeface="Times New Roman" pitchFamily="18" charset="0"/>
              </a:rPr>
              <a:t>two</a:t>
            </a:r>
            <a:endParaRPr lang="en-US" sz="3000">
              <a:latin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3000">
                <a:latin typeface="Times New Roman" pitchFamily="18" charset="0"/>
              </a:rPr>
              <a:t>1</a:t>
            </a:r>
            <a:r>
              <a:rPr lang="en-US" sz="3000">
                <a:solidFill>
                  <a:srgbClr val="FF3300"/>
                </a:solidFill>
                <a:latin typeface="Times New Roman" pitchFamily="18" charset="0"/>
              </a:rPr>
              <a:t> </a:t>
            </a:r>
            <a:r>
              <a:rPr lang="en-US" sz="3000">
                <a:latin typeface="Times New Roman" pitchFamily="18" charset="0"/>
              </a:rPr>
              <a:t>drop---- </a:t>
            </a:r>
            <a:r>
              <a:rPr lang="zh-CN" altLang="en-US" sz="3000">
                <a:latin typeface="Times New Roman" pitchFamily="18" charset="0"/>
              </a:rPr>
              <a:t>　　　　　　　</a:t>
            </a:r>
            <a:r>
              <a:rPr lang="en-US" altLang="zh-CN" sz="3000">
                <a:latin typeface="Times New Roman" pitchFamily="18" charset="0"/>
              </a:rPr>
              <a:t>	</a:t>
            </a:r>
            <a:r>
              <a:rPr lang="en-US" sz="3000">
                <a:latin typeface="Times New Roman" pitchFamily="18" charset="0"/>
              </a:rPr>
              <a:t>1 try-----</a:t>
            </a:r>
          </a:p>
          <a:p>
            <a:pPr>
              <a:lnSpc>
                <a:spcPct val="120000"/>
              </a:lnSpc>
            </a:pPr>
            <a:r>
              <a:rPr lang="en-US" sz="3000">
                <a:latin typeface="Times New Roman" pitchFamily="18" charset="0"/>
              </a:rPr>
              <a:t>2 beg---- </a:t>
            </a:r>
            <a:r>
              <a:rPr lang="zh-CN" altLang="en-US" sz="3000">
                <a:latin typeface="Times New Roman" pitchFamily="18" charset="0"/>
              </a:rPr>
              <a:t>　　　　　　　　 </a:t>
            </a:r>
            <a:r>
              <a:rPr lang="en-US" sz="3000">
                <a:latin typeface="Times New Roman" pitchFamily="18" charset="0"/>
              </a:rPr>
              <a:t>2 cry----</a:t>
            </a:r>
          </a:p>
          <a:p>
            <a:pPr>
              <a:lnSpc>
                <a:spcPct val="120000"/>
              </a:lnSpc>
            </a:pPr>
            <a:r>
              <a:rPr lang="en-US" sz="3000">
                <a:latin typeface="Times New Roman" pitchFamily="18" charset="0"/>
              </a:rPr>
              <a:t>3 fit----</a:t>
            </a:r>
            <a:r>
              <a:rPr lang="zh-CN" altLang="en-US" sz="3000">
                <a:latin typeface="Times New Roman" pitchFamily="18" charset="0"/>
              </a:rPr>
              <a:t>　　　　　　　　　</a:t>
            </a:r>
            <a:r>
              <a:rPr lang="en-US" altLang="zh-CN" sz="3000">
                <a:latin typeface="Times New Roman" pitchFamily="18" charset="0"/>
              </a:rPr>
              <a:t>	</a:t>
            </a:r>
            <a:r>
              <a:rPr lang="en-US" sz="3000">
                <a:latin typeface="Times New Roman" pitchFamily="18" charset="0"/>
              </a:rPr>
              <a:t>3 carry----</a:t>
            </a:r>
          </a:p>
          <a:p>
            <a:pPr>
              <a:lnSpc>
                <a:spcPct val="120000"/>
              </a:lnSpc>
            </a:pPr>
            <a:r>
              <a:rPr lang="en-US" sz="3000">
                <a:latin typeface="Times New Roman" pitchFamily="18" charset="0"/>
              </a:rPr>
              <a:t>4 prefer---- </a:t>
            </a:r>
            <a:r>
              <a:rPr lang="zh-CN" altLang="en-US" sz="3000">
                <a:latin typeface="Times New Roman" pitchFamily="18" charset="0"/>
              </a:rPr>
              <a:t>　 　　　　     </a:t>
            </a:r>
            <a:r>
              <a:rPr lang="en-US" altLang="zh-CN" sz="3000">
                <a:latin typeface="Times New Roman" pitchFamily="18" charset="0"/>
              </a:rPr>
              <a:t>	</a:t>
            </a:r>
            <a:r>
              <a:rPr lang="en-US" sz="3000">
                <a:latin typeface="Times New Roman" pitchFamily="18" charset="0"/>
              </a:rPr>
              <a:t>4 worry----</a:t>
            </a:r>
            <a:endParaRPr lang="en-US" sz="3000">
              <a:solidFill>
                <a:srgbClr val="FF3300"/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3000">
                <a:latin typeface="Times New Roman" pitchFamily="18" charset="0"/>
              </a:rPr>
              <a:t>5 stop----</a:t>
            </a:r>
            <a:r>
              <a:rPr lang="zh-CN" altLang="en-US" sz="3000">
                <a:latin typeface="Times New Roman" pitchFamily="18" charset="0"/>
              </a:rPr>
              <a:t>　　　　　　　　 </a:t>
            </a:r>
            <a:r>
              <a:rPr lang="en-US" sz="3000">
                <a:latin typeface="Times New Roman" pitchFamily="18" charset="0"/>
              </a:rPr>
              <a:t>5 study----</a:t>
            </a:r>
          </a:p>
          <a:p>
            <a:pPr>
              <a:lnSpc>
                <a:spcPct val="120000"/>
              </a:lnSpc>
            </a:pPr>
            <a:endParaRPr lang="en-US" sz="3000">
              <a:latin typeface="Times New Roman" pitchFamily="18" charset="0"/>
            </a:endParaRPr>
          </a:p>
        </p:txBody>
      </p:sp>
      <p:sp>
        <p:nvSpPr>
          <p:cNvPr id="17411" name="矩形 17410"/>
          <p:cNvSpPr>
            <a:spLocks noChangeArrowheads="1"/>
          </p:cNvSpPr>
          <p:nvPr/>
        </p:nvSpPr>
        <p:spPr bwMode="auto">
          <a:xfrm>
            <a:off x="1995488" y="3351213"/>
            <a:ext cx="1446212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drop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ped</a:t>
            </a:r>
          </a:p>
        </p:txBody>
      </p:sp>
      <p:sp>
        <p:nvSpPr>
          <p:cNvPr id="17412" name="矩形 17411"/>
          <p:cNvSpPr>
            <a:spLocks noChangeArrowheads="1"/>
          </p:cNvSpPr>
          <p:nvPr/>
        </p:nvSpPr>
        <p:spPr bwMode="auto">
          <a:xfrm>
            <a:off x="6605588" y="3968750"/>
            <a:ext cx="9556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cr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ied</a:t>
            </a:r>
            <a:endParaRPr lang="en-US" sz="3000">
              <a:solidFill>
                <a:srgbClr val="FF3300"/>
              </a:solidFill>
              <a:latin typeface="Times New Roman" pitchFamily="18" charset="0"/>
            </a:endParaRPr>
          </a:p>
        </p:txBody>
      </p:sp>
      <p:sp>
        <p:nvSpPr>
          <p:cNvPr id="17413" name="矩形 17412"/>
          <p:cNvSpPr>
            <a:spLocks noChangeArrowheads="1"/>
          </p:cNvSpPr>
          <p:nvPr/>
        </p:nvSpPr>
        <p:spPr bwMode="auto">
          <a:xfrm>
            <a:off x="1974850" y="4464050"/>
            <a:ext cx="998538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fit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ted</a:t>
            </a:r>
          </a:p>
        </p:txBody>
      </p:sp>
      <p:sp>
        <p:nvSpPr>
          <p:cNvPr id="17414" name="矩形 17413"/>
          <p:cNvSpPr>
            <a:spLocks noChangeArrowheads="1"/>
          </p:cNvSpPr>
          <p:nvPr/>
        </p:nvSpPr>
        <p:spPr bwMode="auto">
          <a:xfrm>
            <a:off x="6646863" y="4989513"/>
            <a:ext cx="138112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worr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ied</a:t>
            </a:r>
          </a:p>
        </p:txBody>
      </p:sp>
      <p:sp>
        <p:nvSpPr>
          <p:cNvPr id="17415" name="矩形 17414"/>
          <p:cNvSpPr>
            <a:spLocks noChangeArrowheads="1"/>
          </p:cNvSpPr>
          <p:nvPr/>
        </p:nvSpPr>
        <p:spPr bwMode="auto">
          <a:xfrm>
            <a:off x="6621463" y="4508500"/>
            <a:ext cx="1255712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3300"/>
                </a:solidFill>
                <a:latin typeface="Times New Roman" pitchFamily="18" charset="0"/>
              </a:rPr>
              <a:t>carr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ied</a:t>
            </a:r>
          </a:p>
        </p:txBody>
      </p:sp>
      <p:sp>
        <p:nvSpPr>
          <p:cNvPr id="17416" name="矩形 17415"/>
          <p:cNvSpPr>
            <a:spLocks noChangeArrowheads="1"/>
          </p:cNvSpPr>
          <p:nvPr/>
        </p:nvSpPr>
        <p:spPr bwMode="auto">
          <a:xfrm>
            <a:off x="2035175" y="3937000"/>
            <a:ext cx="1296988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3300"/>
                </a:solidFill>
                <a:latin typeface="Times New Roman" pitchFamily="18" charset="0"/>
              </a:rPr>
              <a:t>beg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ged</a:t>
            </a:r>
          </a:p>
        </p:txBody>
      </p:sp>
      <p:sp>
        <p:nvSpPr>
          <p:cNvPr id="17417" name="矩形 17416"/>
          <p:cNvSpPr>
            <a:spLocks noChangeArrowheads="1"/>
          </p:cNvSpPr>
          <p:nvPr/>
        </p:nvSpPr>
        <p:spPr bwMode="auto">
          <a:xfrm>
            <a:off x="1938338" y="5543550"/>
            <a:ext cx="1382712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stop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ped</a:t>
            </a:r>
          </a:p>
        </p:txBody>
      </p:sp>
      <p:sp>
        <p:nvSpPr>
          <p:cNvPr id="17418" name="矩形 17417"/>
          <p:cNvSpPr>
            <a:spLocks noChangeArrowheads="1"/>
          </p:cNvSpPr>
          <p:nvPr/>
        </p:nvSpPr>
        <p:spPr bwMode="auto">
          <a:xfrm>
            <a:off x="6600825" y="5529263"/>
            <a:ext cx="1296988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stud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ied</a:t>
            </a:r>
          </a:p>
        </p:txBody>
      </p:sp>
      <p:sp>
        <p:nvSpPr>
          <p:cNvPr id="17419" name="矩形 17418"/>
          <p:cNvSpPr>
            <a:spLocks noChangeArrowheads="1"/>
          </p:cNvSpPr>
          <p:nvPr/>
        </p:nvSpPr>
        <p:spPr bwMode="auto">
          <a:xfrm>
            <a:off x="6605588" y="3382963"/>
            <a:ext cx="89217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tr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ied</a:t>
            </a:r>
            <a:endParaRPr lang="en-US" sz="3000">
              <a:solidFill>
                <a:schemeClr val="accent2"/>
              </a:solidFill>
              <a:latin typeface="Times New Roman" pitchFamily="18" charset="0"/>
            </a:endParaRPr>
          </a:p>
        </p:txBody>
      </p:sp>
      <p:sp>
        <p:nvSpPr>
          <p:cNvPr id="17420" name="矩形 17419"/>
          <p:cNvSpPr>
            <a:spLocks noChangeArrowheads="1"/>
          </p:cNvSpPr>
          <p:nvPr/>
        </p:nvSpPr>
        <p:spPr bwMode="auto">
          <a:xfrm>
            <a:off x="2187575" y="5005388"/>
            <a:ext cx="159702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3300"/>
                </a:solidFill>
                <a:latin typeface="Times New Roman" pitchFamily="18" charset="0"/>
              </a:rPr>
              <a:t>prefer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red</a:t>
            </a:r>
          </a:p>
        </p:txBody>
      </p:sp>
      <p:sp>
        <p:nvSpPr>
          <p:cNvPr id="17422" name="文本框 17421"/>
          <p:cNvSpPr txBox="1"/>
          <p:nvPr/>
        </p:nvSpPr>
        <p:spPr>
          <a:xfrm>
            <a:off x="484188" y="908050"/>
            <a:ext cx="8353425" cy="1382713"/>
          </a:xfrm>
          <a:prstGeom prst="rect">
            <a:avLst/>
          </a:prstGeom>
          <a:solidFill>
            <a:schemeClr val="accent3">
              <a:lumMod val="95000"/>
            </a:schemeClr>
          </a:solidFill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3.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末尾只有一个辅音字母的重读闭音节词，双写这个辅音字母后加 </a:t>
            </a:r>
            <a:r>
              <a:rPr lang="en-US" altLang="x-none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ed</a:t>
            </a:r>
          </a:p>
          <a:p>
            <a:pPr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4.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末尾是“辅音字母+</a:t>
            </a:r>
            <a:r>
              <a:rPr lang="en-US" altLang="x-none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y”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的动词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变“</a:t>
            </a:r>
            <a:r>
              <a:rPr lang="en-US" altLang="x-none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y”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为“</a:t>
            </a:r>
            <a:r>
              <a:rPr lang="en-US" altLang="x-none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i”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加 </a:t>
            </a:r>
            <a:r>
              <a:rPr lang="en-US" altLang="x-none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ed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1" grpId="0"/>
      <p:bldP spid="17412" grpId="0"/>
      <p:bldP spid="17413" grpId="0"/>
      <p:bldP spid="17414" grpId="0"/>
      <p:bldP spid="17415" grpId="0"/>
      <p:bldP spid="17416" grpId="0"/>
      <p:bldP spid="17417" grpId="0"/>
      <p:bldP spid="17418" grpId="0"/>
      <p:bldP spid="17420" grpId="0"/>
      <p:bldP spid="17422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18433"/>
          <p:cNvSpPr txBox="1">
            <a:spLocks noChangeArrowheads="1"/>
          </p:cNvSpPr>
          <p:nvPr/>
        </p:nvSpPr>
        <p:spPr bwMode="auto">
          <a:xfrm>
            <a:off x="381000" y="1228725"/>
            <a:ext cx="7200900" cy="425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75000"/>
              </a:lnSpc>
            </a:pP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 Group  Five</a:t>
            </a:r>
            <a:r>
              <a:rPr lang="en-US" sz="3000">
                <a:latin typeface="Times New Roman" pitchFamily="18" charset="0"/>
              </a:rPr>
              <a:t>           	  </a:t>
            </a:r>
            <a:r>
              <a:rPr lang="en-US" sz="3000">
                <a:solidFill>
                  <a:srgbClr val="0033CC"/>
                </a:solidFill>
                <a:latin typeface="Times New Roman" pitchFamily="18" charset="0"/>
              </a:rPr>
              <a:t>Group Six</a:t>
            </a:r>
          </a:p>
          <a:p>
            <a:pPr>
              <a:lnSpc>
                <a:spcPct val="75000"/>
              </a:lnSpc>
            </a:pPr>
            <a:endParaRPr lang="en-US" sz="3000">
              <a:solidFill>
                <a:srgbClr val="0033CC"/>
              </a:solidFill>
              <a:latin typeface="Times New Roman" pitchFamily="18" charset="0"/>
            </a:endParaRPr>
          </a:p>
          <a:p>
            <a:pPr>
              <a:lnSpc>
                <a:spcPct val="75000"/>
              </a:lnSpc>
            </a:pPr>
            <a:r>
              <a:rPr lang="en-US" sz="3000">
                <a:latin typeface="Times New Roman" pitchFamily="18" charset="0"/>
              </a:rPr>
              <a:t>1 am/is----       </a:t>
            </a:r>
            <a:r>
              <a:rPr lang="en-US" sz="3000">
                <a:solidFill>
                  <a:srgbClr val="FF3300"/>
                </a:solidFill>
                <a:latin typeface="Times New Roman" pitchFamily="18" charset="0"/>
              </a:rPr>
              <a:t>       	</a:t>
            </a:r>
            <a:r>
              <a:rPr lang="en-US" sz="3000">
                <a:latin typeface="Times New Roman" pitchFamily="18" charset="0"/>
              </a:rPr>
              <a:t>1</a:t>
            </a:r>
            <a:r>
              <a:rPr lang="en-US" sz="3000">
                <a:solidFill>
                  <a:srgbClr val="FF3300"/>
                </a:solidFill>
                <a:latin typeface="Times New Roman" pitchFamily="18" charset="0"/>
              </a:rPr>
              <a:t> </a:t>
            </a:r>
            <a:r>
              <a:rPr lang="en-US" sz="3000">
                <a:latin typeface="Times New Roman" pitchFamily="18" charset="0"/>
              </a:rPr>
              <a:t>are----</a:t>
            </a:r>
          </a:p>
          <a:p>
            <a:pPr>
              <a:lnSpc>
                <a:spcPct val="75000"/>
              </a:lnSpc>
            </a:pPr>
            <a:endParaRPr lang="en-US" sz="3000">
              <a:latin typeface="Times New Roman" pitchFamily="18" charset="0"/>
            </a:endParaRPr>
          </a:p>
          <a:p>
            <a:pPr>
              <a:lnSpc>
                <a:spcPct val="75000"/>
              </a:lnSpc>
            </a:pPr>
            <a:r>
              <a:rPr lang="en-US" sz="3000">
                <a:latin typeface="Times New Roman" pitchFamily="18" charset="0"/>
              </a:rPr>
              <a:t>2 have/has----            	2 do----               </a:t>
            </a:r>
          </a:p>
          <a:p>
            <a:pPr>
              <a:lnSpc>
                <a:spcPct val="75000"/>
              </a:lnSpc>
            </a:pPr>
            <a:endParaRPr lang="en-US" sz="3000">
              <a:latin typeface="Times New Roman" pitchFamily="18" charset="0"/>
            </a:endParaRPr>
          </a:p>
          <a:p>
            <a:pPr>
              <a:lnSpc>
                <a:spcPct val="75000"/>
              </a:lnSpc>
            </a:pPr>
            <a:r>
              <a:rPr lang="en-US" sz="3000">
                <a:latin typeface="Times New Roman" pitchFamily="18" charset="0"/>
              </a:rPr>
              <a:t>3 go----                      	3 see----</a:t>
            </a:r>
          </a:p>
          <a:p>
            <a:pPr>
              <a:lnSpc>
                <a:spcPct val="75000"/>
              </a:lnSpc>
            </a:pPr>
            <a:endParaRPr lang="en-US" sz="3000">
              <a:latin typeface="Times New Roman" pitchFamily="18" charset="0"/>
            </a:endParaRPr>
          </a:p>
          <a:p>
            <a:pPr>
              <a:lnSpc>
                <a:spcPct val="75000"/>
              </a:lnSpc>
            </a:pPr>
            <a:r>
              <a:rPr lang="en-US" sz="3000">
                <a:latin typeface="Times New Roman" pitchFamily="18" charset="0"/>
              </a:rPr>
              <a:t>4 take----                    	4  buy----</a:t>
            </a:r>
            <a:endParaRPr lang="en-US" sz="3000">
              <a:solidFill>
                <a:srgbClr val="FF3300"/>
              </a:solidFill>
              <a:latin typeface="Times New Roman" pitchFamily="18" charset="0"/>
            </a:endParaRPr>
          </a:p>
          <a:p>
            <a:pPr>
              <a:lnSpc>
                <a:spcPct val="75000"/>
              </a:lnSpc>
            </a:pPr>
            <a:endParaRPr lang="en-US" sz="3000">
              <a:latin typeface="Times New Roman" pitchFamily="18" charset="0"/>
            </a:endParaRPr>
          </a:p>
          <a:p>
            <a:pPr>
              <a:lnSpc>
                <a:spcPct val="75000"/>
              </a:lnSpc>
            </a:pPr>
            <a:r>
              <a:rPr lang="en-US" sz="3000">
                <a:latin typeface="Times New Roman" pitchFamily="18" charset="0"/>
              </a:rPr>
              <a:t>5 bring---                  	5 speak----</a:t>
            </a:r>
          </a:p>
          <a:p>
            <a:pPr>
              <a:lnSpc>
                <a:spcPct val="75000"/>
              </a:lnSpc>
            </a:pPr>
            <a:endParaRPr lang="en-US" sz="3000">
              <a:latin typeface="Times New Roman" pitchFamily="18" charset="0"/>
            </a:endParaRPr>
          </a:p>
        </p:txBody>
      </p:sp>
      <p:sp>
        <p:nvSpPr>
          <p:cNvPr id="18435" name="矩形 18434"/>
          <p:cNvSpPr>
            <a:spLocks noChangeArrowheads="1"/>
          </p:cNvSpPr>
          <p:nvPr/>
        </p:nvSpPr>
        <p:spPr bwMode="auto">
          <a:xfrm>
            <a:off x="2108200" y="1935163"/>
            <a:ext cx="782638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was</a:t>
            </a:r>
          </a:p>
        </p:txBody>
      </p:sp>
      <p:sp>
        <p:nvSpPr>
          <p:cNvPr id="18436" name="矩形 18435"/>
          <p:cNvSpPr>
            <a:spLocks noChangeArrowheads="1"/>
          </p:cNvSpPr>
          <p:nvPr/>
        </p:nvSpPr>
        <p:spPr bwMode="auto">
          <a:xfrm>
            <a:off x="5356225" y="2501900"/>
            <a:ext cx="677863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did</a:t>
            </a:r>
          </a:p>
        </p:txBody>
      </p:sp>
      <p:sp>
        <p:nvSpPr>
          <p:cNvPr id="18437" name="矩形 18436"/>
          <p:cNvSpPr>
            <a:spLocks noChangeArrowheads="1"/>
          </p:cNvSpPr>
          <p:nvPr/>
        </p:nvSpPr>
        <p:spPr bwMode="auto">
          <a:xfrm>
            <a:off x="1684338" y="3167063"/>
            <a:ext cx="9334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went</a:t>
            </a:r>
          </a:p>
        </p:txBody>
      </p:sp>
      <p:sp>
        <p:nvSpPr>
          <p:cNvPr id="18438" name="矩形 18437"/>
          <p:cNvSpPr>
            <a:spLocks noChangeArrowheads="1"/>
          </p:cNvSpPr>
          <p:nvPr/>
        </p:nvSpPr>
        <p:spPr bwMode="auto">
          <a:xfrm>
            <a:off x="5476875" y="3167063"/>
            <a:ext cx="782638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saw</a:t>
            </a:r>
          </a:p>
        </p:txBody>
      </p:sp>
      <p:sp>
        <p:nvSpPr>
          <p:cNvPr id="18439" name="矩形 18438"/>
          <p:cNvSpPr>
            <a:spLocks noChangeArrowheads="1"/>
          </p:cNvSpPr>
          <p:nvPr/>
        </p:nvSpPr>
        <p:spPr bwMode="auto">
          <a:xfrm>
            <a:off x="2559050" y="2540000"/>
            <a:ext cx="836613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 had</a:t>
            </a:r>
          </a:p>
        </p:txBody>
      </p:sp>
      <p:sp>
        <p:nvSpPr>
          <p:cNvPr id="18440" name="矩形 18439"/>
          <p:cNvSpPr>
            <a:spLocks noChangeArrowheads="1"/>
          </p:cNvSpPr>
          <p:nvPr/>
        </p:nvSpPr>
        <p:spPr bwMode="auto">
          <a:xfrm>
            <a:off x="1941513" y="4532313"/>
            <a:ext cx="138112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brought</a:t>
            </a:r>
          </a:p>
        </p:txBody>
      </p:sp>
      <p:sp>
        <p:nvSpPr>
          <p:cNvPr id="18441" name="矩形 18440"/>
          <p:cNvSpPr>
            <a:spLocks noChangeArrowheads="1"/>
          </p:cNvSpPr>
          <p:nvPr/>
        </p:nvSpPr>
        <p:spPr bwMode="auto">
          <a:xfrm>
            <a:off x="1941513" y="3835400"/>
            <a:ext cx="868362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took</a:t>
            </a:r>
          </a:p>
        </p:txBody>
      </p:sp>
      <p:sp>
        <p:nvSpPr>
          <p:cNvPr id="18442" name="矩形 18441"/>
          <p:cNvSpPr>
            <a:spLocks noChangeArrowheads="1"/>
          </p:cNvSpPr>
          <p:nvPr/>
        </p:nvSpPr>
        <p:spPr bwMode="auto">
          <a:xfrm>
            <a:off x="5499100" y="1874838"/>
            <a:ext cx="9334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were</a:t>
            </a:r>
          </a:p>
        </p:txBody>
      </p:sp>
      <p:sp>
        <p:nvSpPr>
          <p:cNvPr id="18443" name="矩形 18442"/>
          <p:cNvSpPr>
            <a:spLocks noChangeArrowheads="1"/>
          </p:cNvSpPr>
          <p:nvPr/>
        </p:nvSpPr>
        <p:spPr bwMode="auto">
          <a:xfrm>
            <a:off x="5865813" y="4460875"/>
            <a:ext cx="1081087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spoke</a:t>
            </a:r>
          </a:p>
        </p:txBody>
      </p:sp>
      <p:sp>
        <p:nvSpPr>
          <p:cNvPr id="18444" name="矩形 18443"/>
          <p:cNvSpPr>
            <a:spLocks noChangeArrowheads="1"/>
          </p:cNvSpPr>
          <p:nvPr/>
        </p:nvSpPr>
        <p:spPr bwMode="auto">
          <a:xfrm>
            <a:off x="5613400" y="3835400"/>
            <a:ext cx="125412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bought</a:t>
            </a:r>
          </a:p>
        </p:txBody>
      </p:sp>
      <p:sp>
        <p:nvSpPr>
          <p:cNvPr id="18446" name="文本框 18445"/>
          <p:cNvSpPr txBox="1"/>
          <p:nvPr/>
        </p:nvSpPr>
        <p:spPr>
          <a:xfrm>
            <a:off x="1009650" y="690563"/>
            <a:ext cx="5614988" cy="522287"/>
          </a:xfrm>
          <a:prstGeom prst="rect">
            <a:avLst/>
          </a:prstGeom>
          <a:solidFill>
            <a:schemeClr val="accent3">
              <a:lumMod val="95000"/>
            </a:schemeClr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5. 不规则动词过去式需要单独记忆</a:t>
            </a:r>
          </a:p>
        </p:txBody>
      </p:sp>
      <p:pic>
        <p:nvPicPr>
          <p:cNvPr id="52237" name="图片 2" descr="225737poopf9j99fogft0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1863" y="3657600"/>
            <a:ext cx="1262062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/>
      <p:bldP spid="18436" grpId="0"/>
      <p:bldP spid="18437" grpId="0"/>
      <p:bldP spid="18438" grpId="0"/>
      <p:bldP spid="18439" grpId="0"/>
      <p:bldP spid="18440" grpId="0"/>
      <p:bldP spid="18441" grpId="0"/>
      <p:bldP spid="18441" grpId="1"/>
      <p:bldP spid="18442" grpId="0"/>
      <p:bldP spid="18443" grpId="0"/>
      <p:bldP spid="18444" grpId="0"/>
      <p:bldP spid="1844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23553"/>
          <p:cNvSpPr txBox="1">
            <a:spLocks noChangeArrowheads="1"/>
          </p:cNvSpPr>
          <p:nvPr/>
        </p:nvSpPr>
        <p:spPr bwMode="auto">
          <a:xfrm>
            <a:off x="252413" y="765175"/>
            <a:ext cx="8351837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 b="1">
                <a:latin typeface="Times New Roman" pitchFamily="18" charset="0"/>
              </a:rPr>
              <a:t>1.</a:t>
            </a:r>
            <a:r>
              <a:rPr lang="en-US" sz="3000" b="1">
                <a:latin typeface="Times New Roman" pitchFamily="18" charset="0"/>
              </a:rPr>
              <a:t> be</a:t>
            </a:r>
            <a:r>
              <a:rPr lang="zh-CN" altLang="en-US" sz="3000" b="1">
                <a:latin typeface="Times New Roman" pitchFamily="18" charset="0"/>
              </a:rPr>
              <a:t>动词过去式的句式</a:t>
            </a:r>
            <a:r>
              <a:rPr lang="zh-CN" altLang="en-US" sz="3000">
                <a:latin typeface="Times New Roman" pitchFamily="18" charset="0"/>
              </a:rPr>
              <a:t>。</a:t>
            </a:r>
          </a:p>
          <a:p>
            <a:pPr>
              <a:lnSpc>
                <a:spcPct val="130000"/>
              </a:lnSpc>
            </a:pPr>
            <a:r>
              <a:rPr lang="zh-CN" altLang="en-US" sz="3000" b="1">
                <a:latin typeface="Times New Roman" pitchFamily="18" charset="0"/>
              </a:rPr>
              <a:t>【否定句】  </a:t>
            </a:r>
            <a:r>
              <a:rPr lang="zh-CN" altLang="en-US" sz="3000" b="1">
                <a:solidFill>
                  <a:srgbClr val="9900CC"/>
                </a:solidFill>
                <a:latin typeface="Times New Roman" pitchFamily="18" charset="0"/>
              </a:rPr>
              <a:t>    </a:t>
            </a:r>
            <a:endParaRPr lang="zh-CN" altLang="en-US" sz="3000">
              <a:latin typeface="Times New Roman" pitchFamily="18" charset="0"/>
              <a:ea typeface="楷体_GB2312"/>
              <a:cs typeface="楷体_GB2312"/>
            </a:endParaRPr>
          </a:p>
          <a:p>
            <a:pPr>
              <a:lnSpc>
                <a:spcPct val="130000"/>
              </a:lnSpc>
            </a:pPr>
            <a:r>
              <a:rPr lang="zh-CN" altLang="en-US" sz="3000" b="1">
                <a:latin typeface="Times New Roman" pitchFamily="18" charset="0"/>
              </a:rPr>
              <a:t>【一般疑问句】</a:t>
            </a:r>
            <a:r>
              <a:rPr lang="zh-CN" altLang="en-US" sz="3000" b="1">
                <a:solidFill>
                  <a:srgbClr val="9900CC"/>
                </a:solidFill>
                <a:latin typeface="Times New Roman" pitchFamily="18" charset="0"/>
              </a:rPr>
              <a:t>   </a:t>
            </a:r>
            <a:endParaRPr lang="zh-CN" altLang="en-US" sz="3000" b="1">
              <a:latin typeface="Times New Roman" pitchFamily="18" charset="0"/>
            </a:endParaRPr>
          </a:p>
        </p:txBody>
      </p:sp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323850" y="2997200"/>
            <a:ext cx="8208963" cy="243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sz="3000">
                <a:solidFill>
                  <a:srgbClr val="009900"/>
                </a:solidFill>
                <a:latin typeface="Times New Roman" pitchFamily="18" charset="0"/>
              </a:rPr>
              <a:t> </a:t>
            </a:r>
            <a:r>
              <a:rPr lang="zh-CN" altLang="en-US" sz="3000">
                <a:latin typeface="Times New Roman" pitchFamily="18" charset="0"/>
              </a:rPr>
              <a:t>2. </a:t>
            </a:r>
            <a:r>
              <a:rPr lang="zh-CN" altLang="en-US" sz="3000" b="1">
                <a:latin typeface="Times New Roman" pitchFamily="18" charset="0"/>
              </a:rPr>
              <a:t>实意动词过去式的句式 </a:t>
            </a:r>
          </a:p>
          <a:p>
            <a:pPr>
              <a:lnSpc>
                <a:spcPct val="130000"/>
              </a:lnSpc>
            </a:pPr>
            <a:r>
              <a:rPr lang="zh-CN" altLang="en-US" sz="3000" b="1">
                <a:latin typeface="Times New Roman" pitchFamily="18" charset="0"/>
              </a:rPr>
              <a:t>【否定句】</a:t>
            </a:r>
          </a:p>
          <a:p>
            <a:pPr>
              <a:lnSpc>
                <a:spcPct val="130000"/>
              </a:lnSpc>
            </a:pPr>
            <a:r>
              <a:rPr lang="zh-CN" altLang="en-US" sz="3000" b="1">
                <a:latin typeface="Times New Roman" pitchFamily="18" charset="0"/>
              </a:rPr>
              <a:t>【一般疑问句】</a:t>
            </a:r>
            <a:r>
              <a:rPr lang="zh-CN" altLang="en-US" sz="3000" b="1">
                <a:solidFill>
                  <a:srgbClr val="9900CC"/>
                </a:solidFill>
                <a:latin typeface="Times New Roman" pitchFamily="18" charset="0"/>
              </a:rPr>
              <a:t>  </a:t>
            </a:r>
          </a:p>
          <a:p>
            <a:pPr>
              <a:lnSpc>
                <a:spcPct val="130000"/>
              </a:lnSpc>
            </a:pPr>
            <a:r>
              <a:rPr lang="zh-CN" altLang="en-US" sz="3000">
                <a:latin typeface="Times New Roman" pitchFamily="18" charset="0"/>
              </a:rPr>
              <a:t>   </a:t>
            </a:r>
            <a:endParaRPr lang="en-US" sz="3000">
              <a:latin typeface="Times New Roman" pitchFamily="18" charset="0"/>
            </a:endParaRPr>
          </a:p>
        </p:txBody>
      </p:sp>
      <p:sp>
        <p:nvSpPr>
          <p:cNvPr id="23557" name="文本框 23556"/>
          <p:cNvSpPr txBox="1">
            <a:spLocks noChangeArrowheads="1"/>
          </p:cNvSpPr>
          <p:nvPr/>
        </p:nvSpPr>
        <p:spPr bwMode="auto">
          <a:xfrm>
            <a:off x="2524125" y="1257300"/>
            <a:ext cx="45783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000" b="1">
                <a:latin typeface="Times New Roman" pitchFamily="18" charset="0"/>
                <a:cs typeface="Times New Roman" pitchFamily="18" charset="0"/>
              </a:rPr>
              <a:t>主语+</a:t>
            </a:r>
            <a:r>
              <a:rPr lang="zh-CN" altLang="en-US" sz="3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wasn't/weren't</a:t>
            </a:r>
            <a:r>
              <a:rPr lang="zh-CN" altLang="en-US" sz="3000" b="1">
                <a:latin typeface="Times New Roman" pitchFamily="18" charset="0"/>
                <a:cs typeface="Times New Roman" pitchFamily="18" charset="0"/>
              </a:rPr>
              <a:t>+其它</a:t>
            </a:r>
          </a:p>
        </p:txBody>
      </p:sp>
      <p:sp>
        <p:nvSpPr>
          <p:cNvPr id="23558" name="文本框 23557"/>
          <p:cNvSpPr txBox="1">
            <a:spLocks noChangeArrowheads="1"/>
          </p:cNvSpPr>
          <p:nvPr/>
        </p:nvSpPr>
        <p:spPr bwMode="auto">
          <a:xfrm>
            <a:off x="2816225" y="1884363"/>
            <a:ext cx="578802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 b="1">
                <a:solidFill>
                  <a:srgbClr val="FF0000"/>
                </a:solidFill>
                <a:latin typeface="Times New Roman" pitchFamily="18" charset="0"/>
              </a:rPr>
              <a:t>Was/Were</a:t>
            </a:r>
            <a:r>
              <a:rPr lang="zh-CN" altLang="en-US" sz="3000" b="1">
                <a:latin typeface="Times New Roman" pitchFamily="18" charset="0"/>
              </a:rPr>
              <a:t> +主语+其它</a:t>
            </a:r>
          </a:p>
        </p:txBody>
      </p:sp>
      <p:sp>
        <p:nvSpPr>
          <p:cNvPr id="23559" name="文本框 23558"/>
          <p:cNvSpPr txBox="1">
            <a:spLocks noChangeArrowheads="1"/>
          </p:cNvSpPr>
          <p:nvPr/>
        </p:nvSpPr>
        <p:spPr bwMode="auto">
          <a:xfrm>
            <a:off x="2197100" y="3644900"/>
            <a:ext cx="64801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>
                <a:latin typeface="Times New Roman" pitchFamily="18" charset="0"/>
              </a:rPr>
              <a:t>主语</a:t>
            </a:r>
            <a:r>
              <a:rPr lang="en-US" sz="3000">
                <a:latin typeface="Times New Roman" pitchFamily="18" charset="0"/>
              </a:rPr>
              <a:t>+</a:t>
            </a:r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did not( </a:t>
            </a:r>
            <a:r>
              <a:rPr lang="en-US" sz="3000" b="1">
                <a:solidFill>
                  <a:srgbClr val="FF0000"/>
                </a:solidFill>
                <a:latin typeface="Times New Roman" pitchFamily="18" charset="0"/>
              </a:rPr>
              <a:t>didn't</a:t>
            </a:r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 )+</a:t>
            </a:r>
            <a:r>
              <a:rPr lang="zh-CN" altLang="en-US" sz="3000" b="1">
                <a:latin typeface="Times New Roman" pitchFamily="18" charset="0"/>
              </a:rPr>
              <a:t>动词原形</a:t>
            </a:r>
            <a:r>
              <a:rPr lang="en-US" sz="3000">
                <a:latin typeface="Times New Roman" pitchFamily="18" charset="0"/>
              </a:rPr>
              <a:t>+</a:t>
            </a:r>
            <a:r>
              <a:rPr lang="zh-CN" altLang="en-US" sz="3000">
                <a:latin typeface="Times New Roman" pitchFamily="18" charset="0"/>
              </a:rPr>
              <a:t>其它</a:t>
            </a:r>
            <a:endParaRPr lang="zh-CN" altLang="en-US" sz="3000" b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23560" name="文本框 23559"/>
          <p:cNvSpPr txBox="1">
            <a:spLocks noChangeArrowheads="1"/>
          </p:cNvSpPr>
          <p:nvPr/>
        </p:nvSpPr>
        <p:spPr bwMode="auto">
          <a:xfrm>
            <a:off x="2916238" y="4149725"/>
            <a:ext cx="4900612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sz="3000" b="1">
                <a:solidFill>
                  <a:srgbClr val="FF0000"/>
                </a:solidFill>
                <a:latin typeface="Times New Roman" pitchFamily="18" charset="0"/>
              </a:rPr>
              <a:t>Did</a:t>
            </a:r>
            <a:r>
              <a:rPr lang="en-US" sz="3000">
                <a:latin typeface="Times New Roman" pitchFamily="18" charset="0"/>
              </a:rPr>
              <a:t>+</a:t>
            </a:r>
            <a:r>
              <a:rPr lang="zh-CN" altLang="en-US" sz="3000">
                <a:latin typeface="Times New Roman" pitchFamily="18" charset="0"/>
              </a:rPr>
              <a:t>主语</a:t>
            </a:r>
            <a:r>
              <a:rPr lang="en-US" sz="3000">
                <a:latin typeface="Times New Roman" pitchFamily="18" charset="0"/>
              </a:rPr>
              <a:t>+</a:t>
            </a:r>
            <a:r>
              <a:rPr lang="zh-CN" altLang="en-US" sz="3000" b="1">
                <a:latin typeface="Times New Roman" pitchFamily="18" charset="0"/>
              </a:rPr>
              <a:t>动词原形</a:t>
            </a:r>
            <a:r>
              <a:rPr lang="en-US" sz="3000">
                <a:latin typeface="Times New Roman" pitchFamily="18" charset="0"/>
              </a:rPr>
              <a:t>+</a:t>
            </a:r>
            <a:r>
              <a:rPr lang="zh-CN" altLang="en-US" sz="3000">
                <a:latin typeface="Times New Roman" pitchFamily="18" charset="0"/>
              </a:rPr>
              <a:t>其它？</a:t>
            </a:r>
            <a:endParaRPr lang="zh-CN" altLang="en-US" sz="3000" b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23561" name="文本框 23560"/>
          <p:cNvSpPr txBox="1">
            <a:spLocks noChangeArrowheads="1"/>
          </p:cNvSpPr>
          <p:nvPr/>
        </p:nvSpPr>
        <p:spPr bwMode="auto">
          <a:xfrm>
            <a:off x="755650" y="4797425"/>
            <a:ext cx="5684838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000">
                <a:latin typeface="Times New Roman" pitchFamily="18" charset="0"/>
              </a:rPr>
              <a:t> 肯定回答：</a:t>
            </a:r>
            <a:r>
              <a:rPr lang="en-US" sz="3000">
                <a:latin typeface="Times New Roman" pitchFamily="18" charset="0"/>
              </a:rPr>
              <a:t>Yes</a:t>
            </a:r>
            <a:r>
              <a:rPr lang="zh-CN" altLang="en-US" sz="3000">
                <a:latin typeface="Times New Roman" pitchFamily="18" charset="0"/>
              </a:rPr>
              <a:t>，主语</a:t>
            </a:r>
            <a:r>
              <a:rPr lang="en-US" sz="3000">
                <a:latin typeface="Times New Roman" pitchFamily="18" charset="0"/>
              </a:rPr>
              <a:t>+</a:t>
            </a:r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did</a:t>
            </a:r>
            <a:r>
              <a:rPr lang="en-US" sz="3000">
                <a:latin typeface="Times New Roman" pitchFamily="18" charset="0"/>
              </a:rPr>
              <a:t>.          </a:t>
            </a:r>
          </a:p>
          <a:p>
            <a:pPr>
              <a:lnSpc>
                <a:spcPct val="130000"/>
              </a:lnSpc>
            </a:pPr>
            <a:r>
              <a:rPr lang="zh-CN" altLang="en-US" sz="3000">
                <a:latin typeface="Times New Roman" pitchFamily="18" charset="0"/>
              </a:rPr>
              <a:t>  否定回答：</a:t>
            </a:r>
            <a:r>
              <a:rPr lang="en-US" sz="3000">
                <a:latin typeface="Times New Roman" pitchFamily="18" charset="0"/>
              </a:rPr>
              <a:t>No</a:t>
            </a:r>
            <a:r>
              <a:rPr lang="zh-CN" altLang="en-US" sz="3000">
                <a:latin typeface="Times New Roman" pitchFamily="18" charset="0"/>
              </a:rPr>
              <a:t>，主语</a:t>
            </a:r>
            <a:r>
              <a:rPr lang="en-US" sz="3000">
                <a:latin typeface="Times New Roman" pitchFamily="18" charset="0"/>
              </a:rPr>
              <a:t>+</a:t>
            </a:r>
            <a:r>
              <a:rPr lang="en-US" sz="3000">
                <a:solidFill>
                  <a:srgbClr val="FF0000"/>
                </a:solidFill>
                <a:latin typeface="Times New Roman" pitchFamily="18" charset="0"/>
              </a:rPr>
              <a:t>didn't.</a:t>
            </a:r>
            <a:r>
              <a:rPr lang="en-US" sz="3000">
                <a:latin typeface="Times New Roman" pitchFamily="18" charset="0"/>
              </a:rPr>
              <a:t> </a:t>
            </a:r>
          </a:p>
          <a:p>
            <a:endParaRPr lang="zh-CN" altLang="en-US" sz="3000" b="1">
              <a:solidFill>
                <a:srgbClr val="0099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uiExpand="1" build="allAtOnce" bldLvl="0"/>
      <p:bldP spid="23557" grpId="0" bldLvl="0"/>
      <p:bldP spid="23558" grpId="0" bldLvl="0"/>
      <p:bldP spid="23559" grpId="0" bldLvl="0"/>
      <p:bldP spid="23560" grpId="0" bldLvl="0"/>
      <p:bldP spid="23561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333375"/>
            <a:ext cx="9144000" cy="56784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en-US" altLang="zh-CN" sz="3000" b="1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j-cs"/>
                <a:sym typeface="+mn-ea"/>
              </a:rPr>
              <a:t>Have a try</a:t>
            </a:r>
          </a:p>
          <a:p>
            <a:pPr>
              <a:lnSpc>
                <a:spcPct val="110000"/>
              </a:lnSpc>
              <a:defRPr/>
            </a:pPr>
            <a:r>
              <a:rPr lang="zh-CN" altLang="en-US" sz="30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1.I had a word with Julia this morning. </a:t>
            </a:r>
            <a:r>
              <a:rPr lang="zh-CN" altLang="en-US" sz="3000" dirty="0">
                <a:latin typeface="Times New Roman" panose="02020603050405020304" pitchFamily="18" charset="0"/>
                <a:ea typeface="楷体_GB2312" panose="02010609030101010101" pitchFamily="49" charset="-122"/>
                <a:sym typeface="+mn-ea"/>
              </a:rPr>
              <a:t>(变否定句</a:t>
            </a:r>
            <a:r>
              <a:rPr lang="zh-CN" altLang="en-US" sz="30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）</a:t>
            </a:r>
            <a:endParaRPr lang="zh-CN" altLang="en-US" sz="3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  <a:defRPr/>
            </a:pP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I didn't have a word with Julia this morning.</a:t>
            </a:r>
          </a:p>
          <a:p>
            <a:pPr>
              <a:lnSpc>
                <a:spcPct val="110000"/>
              </a:lnSpc>
              <a:defRPr/>
            </a:pPr>
            <a:r>
              <a:rPr lang="zh-CN" altLang="en-US" sz="30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2.He always worked into night those days.（否定句）</a:t>
            </a:r>
            <a:endParaRPr lang="zh-CN" altLang="en-US" sz="3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  <a:defRPr/>
            </a:pP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He didn't always worked into night those days.</a:t>
            </a:r>
          </a:p>
          <a:p>
            <a:pPr>
              <a:lnSpc>
                <a:spcPct val="110000"/>
              </a:lnSpc>
              <a:defRPr/>
            </a:pPr>
            <a:r>
              <a:rPr lang="zh-CN" altLang="en-US" sz="30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3.I was very tired last night.（一般疑问句）</a:t>
            </a:r>
            <a:endParaRPr lang="zh-CN" altLang="en-US" sz="3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  <a:defRPr/>
            </a:pP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Were you very tired last night?</a:t>
            </a:r>
          </a:p>
          <a:p>
            <a:pPr>
              <a:lnSpc>
                <a:spcPct val="110000"/>
              </a:lnSpc>
              <a:defRPr/>
            </a:pPr>
            <a:r>
              <a:rPr lang="zh-CN" altLang="en-US" sz="30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4.German won the football game yesterday.（一般疑问句）</a:t>
            </a:r>
            <a:endParaRPr lang="zh-CN" altLang="en-US" sz="3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  <a:defRPr/>
            </a:pP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Did German win the football game yesterday?</a:t>
            </a:r>
          </a:p>
          <a:p>
            <a:pPr>
              <a:lnSpc>
                <a:spcPct val="110000"/>
              </a:lnSpc>
              <a:defRPr/>
            </a:pPr>
            <a:r>
              <a:rPr lang="zh-CN" altLang="en-US" sz="30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5.They were absent from school two days ago.（否定句）</a:t>
            </a:r>
            <a:endParaRPr lang="zh-CN" altLang="en-US" sz="3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  <a:defRPr/>
            </a:pP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You weren't absent from school two days ago?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ext Box 2"/>
          <p:cNvSpPr txBox="1">
            <a:spLocks noChangeArrowheads="1"/>
          </p:cNvSpPr>
          <p:nvPr/>
        </p:nvSpPr>
        <p:spPr bwMode="auto">
          <a:xfrm>
            <a:off x="1143000" y="2743200"/>
            <a:ext cx="68580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3000">
              <a:latin typeface="Times New Roman" pitchFamily="18" charset="0"/>
            </a:endParaRPr>
          </a:p>
        </p:txBody>
      </p:sp>
      <p:sp>
        <p:nvSpPr>
          <p:cNvPr id="55298" name="Text Box 3"/>
          <p:cNvSpPr txBox="1">
            <a:spLocks noChangeArrowheads="1"/>
          </p:cNvSpPr>
          <p:nvPr/>
        </p:nvSpPr>
        <p:spPr bwMode="auto">
          <a:xfrm>
            <a:off x="1371600" y="1371600"/>
            <a:ext cx="51816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800">
              <a:latin typeface="Times New Roman" pitchFamily="18" charset="0"/>
            </a:endParaRPr>
          </a:p>
        </p:txBody>
      </p:sp>
      <p:sp>
        <p:nvSpPr>
          <p:cNvPr id="55299" name="Text Box 4"/>
          <p:cNvSpPr txBox="1">
            <a:spLocks noChangeArrowheads="1"/>
          </p:cNvSpPr>
          <p:nvPr/>
        </p:nvSpPr>
        <p:spPr bwMode="auto">
          <a:xfrm>
            <a:off x="457200" y="1905000"/>
            <a:ext cx="8153400" cy="481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"/>
              </a:spcBef>
              <a:buFont typeface="Arial" charset="0"/>
              <a:buNone/>
            </a:pPr>
            <a:r>
              <a:rPr lang="en-US" altLang="zh-CN" sz="3000" b="1">
                <a:latin typeface="Times New Roman" pitchFamily="18" charset="0"/>
              </a:rPr>
              <a:t>Linda:</a:t>
            </a:r>
            <a:r>
              <a:rPr lang="en-US" altLang="zh-CN" sz="3000">
                <a:latin typeface="Times New Roman" pitchFamily="18" charset="0"/>
              </a:rPr>
              <a:t> What did you do during the </a:t>
            </a:r>
          </a:p>
          <a:p>
            <a:pPr>
              <a:lnSpc>
                <a:spcPct val="110000"/>
              </a:lnSpc>
              <a:spcBef>
                <a:spcPct val="5000"/>
              </a:spcBef>
              <a:buFont typeface="Arial" charset="0"/>
              <a:buNone/>
            </a:pPr>
            <a:r>
              <a:rPr lang="en-US" altLang="zh-CN" sz="3000">
                <a:latin typeface="Times New Roman" pitchFamily="18" charset="0"/>
              </a:rPr>
              <a:t>           weekend, Leo?</a:t>
            </a:r>
          </a:p>
          <a:p>
            <a:pPr>
              <a:lnSpc>
                <a:spcPct val="110000"/>
              </a:lnSpc>
              <a:spcBef>
                <a:spcPct val="5000"/>
              </a:spcBef>
              <a:buFont typeface="Arial" charset="0"/>
              <a:buNone/>
            </a:pPr>
            <a:r>
              <a:rPr lang="en-US" altLang="zh-CN" sz="3000" b="1">
                <a:latin typeface="Times New Roman" pitchFamily="18" charset="0"/>
              </a:rPr>
              <a:t>Leo:</a:t>
            </a:r>
            <a:r>
              <a:rPr lang="en-US" altLang="zh-CN" sz="3000">
                <a:latin typeface="Times New Roman" pitchFamily="18" charset="0"/>
              </a:rPr>
              <a:t>   I(1)______(go) for a walk in the woods. </a:t>
            </a:r>
          </a:p>
          <a:p>
            <a:pPr>
              <a:lnSpc>
                <a:spcPct val="110000"/>
              </a:lnSpc>
              <a:spcBef>
                <a:spcPct val="5000"/>
              </a:spcBef>
              <a:buFont typeface="Arial" charset="0"/>
              <a:buNone/>
            </a:pPr>
            <a:r>
              <a:rPr lang="en-US" altLang="zh-CN" sz="3000">
                <a:latin typeface="Times New Roman" pitchFamily="18" charset="0"/>
              </a:rPr>
              <a:t>          It(2)______(be) quite hot.</a:t>
            </a:r>
          </a:p>
          <a:p>
            <a:pPr>
              <a:lnSpc>
                <a:spcPct val="110000"/>
              </a:lnSpc>
              <a:spcBef>
                <a:spcPct val="5000"/>
              </a:spcBef>
              <a:buFont typeface="Arial" charset="0"/>
              <a:buNone/>
            </a:pPr>
            <a:r>
              <a:rPr lang="en-US" altLang="zh-CN" sz="3000" b="1">
                <a:latin typeface="Times New Roman" pitchFamily="18" charset="0"/>
              </a:rPr>
              <a:t>Linda:</a:t>
            </a:r>
            <a:r>
              <a:rPr lang="en-US" altLang="zh-CN" sz="3000">
                <a:latin typeface="Times New Roman" pitchFamily="18" charset="0"/>
              </a:rPr>
              <a:t> Did you (3)______(take) a cap?</a:t>
            </a:r>
          </a:p>
          <a:p>
            <a:pPr>
              <a:lnSpc>
                <a:spcPct val="110000"/>
              </a:lnSpc>
              <a:spcBef>
                <a:spcPct val="5000"/>
              </a:spcBef>
              <a:buFont typeface="Arial" charset="0"/>
              <a:buNone/>
            </a:pPr>
            <a:r>
              <a:rPr lang="en-US" altLang="zh-CN" sz="3000" b="1">
                <a:latin typeface="Times New Roman" pitchFamily="18" charset="0"/>
              </a:rPr>
              <a:t>Leo:</a:t>
            </a:r>
            <a:r>
              <a:rPr lang="en-US" altLang="zh-CN" sz="3000">
                <a:latin typeface="Times New Roman" pitchFamily="18" charset="0"/>
              </a:rPr>
              <a:t>   Yes,</a:t>
            </a:r>
            <a:r>
              <a:rPr lang="zh-CN" altLang="en-US" sz="3000">
                <a:latin typeface="Times New Roman" pitchFamily="18" charset="0"/>
              </a:rPr>
              <a:t> </a:t>
            </a:r>
            <a:r>
              <a:rPr lang="en-US" altLang="zh-CN" sz="3000">
                <a:latin typeface="Times New Roman" pitchFamily="18" charset="0"/>
              </a:rPr>
              <a:t>I(4)_____(do).</a:t>
            </a:r>
            <a:r>
              <a:rPr lang="zh-CN" altLang="en-US" sz="3000">
                <a:latin typeface="Times New Roman" pitchFamily="18" charset="0"/>
              </a:rPr>
              <a:t> </a:t>
            </a:r>
            <a:r>
              <a:rPr lang="en-US" altLang="zh-CN" sz="3000">
                <a:latin typeface="Times New Roman" pitchFamily="18" charset="0"/>
              </a:rPr>
              <a:t>I(5)______(take) </a:t>
            </a:r>
            <a:r>
              <a:rPr lang="zh-CN" altLang="en-US" sz="3000">
                <a:latin typeface="Times New Roman" pitchFamily="18" charset="0"/>
              </a:rPr>
              <a:t>                       </a:t>
            </a:r>
          </a:p>
          <a:p>
            <a:pPr>
              <a:lnSpc>
                <a:spcPct val="110000"/>
              </a:lnSpc>
              <a:spcBef>
                <a:spcPct val="5000"/>
              </a:spcBef>
              <a:buFont typeface="Arial" charset="0"/>
              <a:buNone/>
            </a:pPr>
            <a:r>
              <a:rPr lang="zh-CN" altLang="en-US" sz="3000">
                <a:latin typeface="Times New Roman" pitchFamily="18" charset="0"/>
              </a:rPr>
              <a:t>           </a:t>
            </a:r>
            <a:r>
              <a:rPr lang="en-US" altLang="zh-CN" sz="3000">
                <a:latin typeface="Times New Roman" pitchFamily="18" charset="0"/>
              </a:rPr>
              <a:t>my sunglasses too. But,</a:t>
            </a:r>
            <a:r>
              <a:rPr lang="zh-CN" altLang="en-US" sz="3000">
                <a:latin typeface="Times New Roman" pitchFamily="18" charset="0"/>
              </a:rPr>
              <a:t> </a:t>
            </a:r>
            <a:r>
              <a:rPr lang="en-US" altLang="zh-CN" sz="3000">
                <a:latin typeface="Times New Roman" pitchFamily="18" charset="0"/>
              </a:rPr>
              <a:t>I</a:t>
            </a:r>
            <a:r>
              <a:rPr lang="zh-CN" altLang="en-US" sz="3000">
                <a:latin typeface="Times New Roman" pitchFamily="18" charset="0"/>
              </a:rPr>
              <a:t> </a:t>
            </a:r>
            <a:r>
              <a:rPr lang="en-US" altLang="zh-CN" sz="3000">
                <a:latin typeface="Times New Roman" pitchFamily="18" charset="0"/>
              </a:rPr>
              <a:t>(6)</a:t>
            </a:r>
            <a:r>
              <a:rPr lang="zh-CN" altLang="en-US" sz="3000">
                <a:latin typeface="Times New Roman" pitchFamily="18" charset="0"/>
              </a:rPr>
              <a:t> </a:t>
            </a:r>
            <a:r>
              <a:rPr lang="en-US" altLang="zh-CN" sz="3000">
                <a:latin typeface="Times New Roman" pitchFamily="18" charset="0"/>
              </a:rPr>
              <a:t>_______</a:t>
            </a:r>
            <a:r>
              <a:rPr lang="zh-CN" altLang="en-US" sz="3000">
                <a:latin typeface="Times New Roman" pitchFamily="18" charset="0"/>
              </a:rPr>
              <a:t>  </a:t>
            </a:r>
          </a:p>
          <a:p>
            <a:pPr>
              <a:lnSpc>
                <a:spcPct val="110000"/>
              </a:lnSpc>
              <a:spcBef>
                <a:spcPct val="5000"/>
              </a:spcBef>
              <a:buFont typeface="Arial" charset="0"/>
              <a:buNone/>
            </a:pPr>
            <a:r>
              <a:rPr lang="zh-CN" altLang="en-US" sz="3000">
                <a:latin typeface="Times New Roman" pitchFamily="18" charset="0"/>
              </a:rPr>
              <a:t>           </a:t>
            </a:r>
            <a:r>
              <a:rPr lang="en-US" altLang="zh-CN" sz="3000">
                <a:latin typeface="Times New Roman" pitchFamily="18" charset="0"/>
              </a:rPr>
              <a:t>(drop)</a:t>
            </a:r>
            <a:r>
              <a:rPr lang="zh-CN" altLang="en-US" sz="3000">
                <a:latin typeface="Times New Roman" pitchFamily="18" charset="0"/>
              </a:rPr>
              <a:t> </a:t>
            </a:r>
            <a:r>
              <a:rPr lang="en-US" altLang="zh-CN" sz="3000">
                <a:latin typeface="Times New Roman" pitchFamily="18" charset="0"/>
              </a:rPr>
              <a:t> them </a:t>
            </a:r>
            <a:r>
              <a:rPr lang="zh-CN" altLang="en-US" sz="3000">
                <a:latin typeface="Times New Roman" pitchFamily="18" charset="0"/>
              </a:rPr>
              <a:t> </a:t>
            </a:r>
            <a:r>
              <a:rPr lang="en-US" altLang="zh-CN" sz="3000">
                <a:latin typeface="Times New Roman" pitchFamily="18" charset="0"/>
              </a:rPr>
              <a:t>onto</a:t>
            </a:r>
            <a:r>
              <a:rPr lang="zh-CN" altLang="en-US" sz="3000">
                <a:latin typeface="Times New Roman" pitchFamily="18" charset="0"/>
              </a:rPr>
              <a:t> </a:t>
            </a:r>
            <a:r>
              <a:rPr lang="en-US" altLang="zh-CN" sz="3000">
                <a:latin typeface="Times New Roman" pitchFamily="18" charset="0"/>
              </a:rPr>
              <a:t> the </a:t>
            </a:r>
            <a:r>
              <a:rPr lang="zh-CN" altLang="en-US" sz="3000">
                <a:latin typeface="Times New Roman" pitchFamily="18" charset="0"/>
              </a:rPr>
              <a:t> </a:t>
            </a:r>
            <a:r>
              <a:rPr lang="en-US" altLang="zh-CN" sz="3000">
                <a:latin typeface="Times New Roman" pitchFamily="18" charset="0"/>
              </a:rPr>
              <a:t>ground </a:t>
            </a:r>
            <a:r>
              <a:rPr lang="zh-CN" altLang="en-US" sz="3000">
                <a:latin typeface="Times New Roman" pitchFamily="18" charset="0"/>
              </a:rPr>
              <a:t> </a:t>
            </a:r>
            <a:r>
              <a:rPr lang="en-US" altLang="zh-CN" sz="3000">
                <a:latin typeface="Times New Roman" pitchFamily="18" charset="0"/>
              </a:rPr>
              <a:t>and  </a:t>
            </a:r>
            <a:r>
              <a:rPr lang="zh-CN" altLang="en-US" sz="3000">
                <a:latin typeface="Times New Roman" pitchFamily="18" charset="0"/>
              </a:rPr>
              <a:t> </a:t>
            </a:r>
          </a:p>
          <a:p>
            <a:pPr>
              <a:lnSpc>
                <a:spcPct val="110000"/>
              </a:lnSpc>
              <a:spcBef>
                <a:spcPct val="5000"/>
              </a:spcBef>
              <a:buFont typeface="Arial" charset="0"/>
              <a:buNone/>
            </a:pPr>
            <a:r>
              <a:rPr lang="zh-CN" altLang="en-US" sz="3000">
                <a:latin typeface="Times New Roman" pitchFamily="18" charset="0"/>
              </a:rPr>
              <a:t>           (7)_______</a:t>
            </a:r>
            <a:r>
              <a:rPr lang="en-US" altLang="zh-CN" sz="3000">
                <a:latin typeface="Times New Roman" pitchFamily="18" charset="0"/>
              </a:rPr>
              <a:t>(break) them!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2143125" y="2900363"/>
            <a:ext cx="1295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went</a:t>
            </a: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2219325" y="3362325"/>
            <a:ext cx="9906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was</a:t>
            </a: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3522663" y="3895725"/>
            <a:ext cx="12192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take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2832100" y="4356100"/>
            <a:ext cx="11430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did</a:t>
            </a: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5127625" y="4356100"/>
            <a:ext cx="12192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took</a:t>
            </a: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5741988" y="4889500"/>
            <a:ext cx="17526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dropped</a:t>
            </a: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2066925" y="5880100"/>
            <a:ext cx="13716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broke</a:t>
            </a:r>
          </a:p>
        </p:txBody>
      </p:sp>
      <p:sp>
        <p:nvSpPr>
          <p:cNvPr id="10254" name="Rectangle 14"/>
          <p:cNvSpPr>
            <a:spLocks noChangeArrowheads="1"/>
          </p:cNvSpPr>
          <p:nvPr/>
        </p:nvSpPr>
        <p:spPr bwMode="auto">
          <a:xfrm>
            <a:off x="457200" y="628650"/>
            <a:ext cx="8153400" cy="1382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j-cs"/>
              </a:rPr>
              <a:t>Last weekend, Leo went on a hiking trip. He is telling Linda about his trip. Complete their conversation with the correct forms of the verbs in brackets.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/>
          </p:cNvSpPr>
          <p:nvPr>
            <p:ph idx="1"/>
          </p:nvPr>
        </p:nvSpPr>
        <p:spPr>
          <a:xfrm>
            <a:off x="533400" y="838200"/>
            <a:ext cx="8001000" cy="507841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altLang="zh-CN" sz="3000" b="1" smtClean="0"/>
              <a:t>Linda: </a:t>
            </a:r>
            <a:r>
              <a:rPr lang="en-US" altLang="zh-CN" sz="3000" smtClean="0"/>
              <a:t>Oh, I'm sorry to hear that. What 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altLang="zh-CN" sz="3000" smtClean="0"/>
              <a:t>            did you do next?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altLang="zh-CN" sz="3000" b="1" smtClean="0"/>
              <a:t>Leo:    </a:t>
            </a:r>
            <a:r>
              <a:rPr lang="en-US" altLang="zh-CN" sz="3000" smtClean="0"/>
              <a:t>I (8)______(feel) tired, so I (9)______</a:t>
            </a:r>
            <a:r>
              <a:rPr lang="zh-CN" altLang="en-US" sz="3000" smtClean="0"/>
              <a:t> 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zh-CN" altLang="en-US" sz="3000" smtClean="0"/>
              <a:t>            </a:t>
            </a:r>
            <a:r>
              <a:rPr lang="en-US" altLang="zh-CN" sz="3000" smtClean="0"/>
              <a:t>(sleep) under a tree.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altLang="zh-CN" sz="3000" b="1" smtClean="0"/>
              <a:t>Linda:  </a:t>
            </a:r>
            <a:r>
              <a:rPr lang="en-US" altLang="zh-CN" sz="3000" smtClean="0"/>
              <a:t>Did you (10)______(enjoy) your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altLang="zh-CN" sz="3000" smtClean="0"/>
              <a:t>             day out?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altLang="zh-CN" sz="3000" b="1" smtClean="0"/>
              <a:t>Leo:     </a:t>
            </a:r>
            <a:r>
              <a:rPr lang="en-US" altLang="zh-CN" sz="3000" smtClean="0"/>
              <a:t>No, I(11)______(do)! I broke my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altLang="zh-CN" sz="3000" smtClean="0"/>
              <a:t>             sunglasses </a:t>
            </a:r>
            <a:r>
              <a:rPr lang="zh-CN" altLang="en-US" sz="3000" smtClean="0"/>
              <a:t>  </a:t>
            </a:r>
            <a:r>
              <a:rPr lang="en-US" altLang="zh-CN" sz="3000" smtClean="0"/>
              <a:t>and </a:t>
            </a:r>
            <a:r>
              <a:rPr lang="zh-CN" altLang="en-US" sz="3000" smtClean="0"/>
              <a:t>  </a:t>
            </a:r>
            <a:r>
              <a:rPr lang="en-US" altLang="zh-CN" sz="3000" smtClean="0"/>
              <a:t>I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altLang="zh-CN" sz="3000" smtClean="0"/>
              <a:t>             (12)______(leave) my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altLang="zh-CN" sz="3000" smtClean="0"/>
              <a:t>             cap on a tree!</a:t>
            </a:r>
            <a:endParaRPr lang="zh-CN" altLang="en-US" sz="3000" smtClean="0"/>
          </a:p>
        </p:txBody>
      </p:sp>
      <p:pic>
        <p:nvPicPr>
          <p:cNvPr id="56322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45288" y="4221163"/>
            <a:ext cx="2398712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2524125" y="1752600"/>
            <a:ext cx="9906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felt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6203950" y="1752600"/>
            <a:ext cx="11430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slept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3751263" y="2671763"/>
            <a:ext cx="13716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enjoy</a:t>
            </a: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3057525" y="3667125"/>
            <a:ext cx="15240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didn't</a:t>
            </a: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2667000" y="4584700"/>
            <a:ext cx="8382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left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381000" y="2971800"/>
            <a:ext cx="8382000" cy="25542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endParaRPr lang="zh-CN" altLang="en-US" sz="3200" dirty="0"/>
          </a:p>
          <a:p>
            <a:pPr eaLnBrk="0" hangingPunct="0"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cs typeface="Times New Roman" panose="02020603050405020304" pitchFamily="18" charset="0"/>
              </a:rPr>
              <a:t>                                                     </a:t>
            </a:r>
            <a:r>
              <a:rPr lang="en-US" sz="3200" b="1" dirty="0">
                <a:solidFill>
                  <a:schemeClr val="tx1"/>
                </a:solidFill>
                <a:cs typeface="Times New Roman" panose="02020603050405020304" pitchFamily="18" charset="0"/>
              </a:rPr>
              <a:t>yesterday.</a:t>
            </a:r>
            <a:endParaRPr lang="en-US" sz="3200" b="1" dirty="0">
              <a:solidFill>
                <a:schemeClr val="tx1"/>
              </a:solidFill>
            </a:endParaRPr>
          </a:p>
          <a:p>
            <a:pPr eaLnBrk="0" hangingPunct="0">
              <a:buFont typeface="Arial" panose="020B0604020202020204" pitchFamily="34" charset="0"/>
              <a:buNone/>
              <a:defRPr/>
            </a:pPr>
            <a:r>
              <a:rPr lang="en-US" sz="3200" dirty="0">
                <a:cs typeface="Times New Roman" panose="02020603050405020304" pitchFamily="18" charset="0"/>
              </a:rPr>
              <a:t> They went to the Clubs Fair       </a:t>
            </a:r>
            <a:r>
              <a:rPr lang="en-US" sz="3200" b="1" dirty="0">
                <a:solidFill>
                  <a:schemeClr val="tx1"/>
                </a:solidFill>
                <a:cs typeface="Times New Roman" panose="02020603050405020304" pitchFamily="18" charset="0"/>
              </a:rPr>
              <a:t>last month.</a:t>
            </a:r>
            <a:endParaRPr lang="en-US" sz="3200" b="1" dirty="0">
              <a:solidFill>
                <a:schemeClr val="tx1"/>
              </a:solidFill>
            </a:endParaRPr>
          </a:p>
          <a:p>
            <a:pPr eaLnBrk="0" hangingPunct="0">
              <a:buFont typeface="Arial" panose="020B0604020202020204" pitchFamily="34" charset="0"/>
              <a:buNone/>
              <a:defRPr/>
            </a:pPr>
            <a:r>
              <a:rPr lang="en-US" sz="3200" b="1" dirty="0">
                <a:cs typeface="Times New Roman" panose="02020603050405020304" pitchFamily="18" charset="0"/>
              </a:rPr>
              <a:t>                                                     </a:t>
            </a:r>
            <a:r>
              <a:rPr lang="en-US" sz="3200" b="1" dirty="0">
                <a:solidFill>
                  <a:schemeClr val="tx1"/>
                </a:solidFill>
                <a:cs typeface="Times New Roman" panose="02020603050405020304" pitchFamily="18" charset="0"/>
              </a:rPr>
              <a:t>two weeks ago.</a:t>
            </a:r>
            <a:endParaRPr lang="en-US" sz="3200" b="1" dirty="0">
              <a:solidFill>
                <a:schemeClr val="tx1"/>
              </a:solidFill>
            </a:endParaRPr>
          </a:p>
          <a:p>
            <a:pPr eaLnBrk="0" hangingPunct="0">
              <a:buFont typeface="Arial" panose="020B0604020202020204" pitchFamily="34" charset="0"/>
              <a:buNone/>
              <a:defRPr/>
            </a:pPr>
            <a:r>
              <a:rPr lang="en-US" sz="3200" dirty="0">
                <a:latin typeface="Arial" panose="020B0604020202020204"/>
                <a:cs typeface="Times New Roman" panose="02020603050405020304" pitchFamily="18" charset="0"/>
              </a:rPr>
              <a:t> </a:t>
            </a:r>
            <a:endParaRPr lang="en-US" sz="3200" dirty="0"/>
          </a:p>
        </p:txBody>
      </p:sp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1143000" y="2743200"/>
            <a:ext cx="6858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/>
          </a:p>
        </p:txBody>
      </p:sp>
      <p:sp>
        <p:nvSpPr>
          <p:cNvPr id="12293" name="Line 5"/>
          <p:cNvSpPr>
            <a:spLocks noChangeShapeType="1"/>
          </p:cNvSpPr>
          <p:nvPr/>
        </p:nvSpPr>
        <p:spPr bwMode="auto">
          <a:xfrm>
            <a:off x="5410200" y="2971800"/>
            <a:ext cx="0" cy="25146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zh-CN" altLang="en-US" sz="2000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228600" y="838200"/>
            <a:ext cx="8086725" cy="18161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sz="2800" b="1" dirty="0">
                <a:solidFill>
                  <a:srgbClr val="0066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en-US" altLang="zh-CN" sz="2800" b="1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j-cs"/>
              </a:rPr>
              <a:t>B Time expressions with the simple past tense</a:t>
            </a:r>
          </a:p>
          <a:p>
            <a:pPr>
              <a:buFont typeface="Arial" panose="020B0604020202020204" pitchFamily="34" charset="0"/>
              <a:buNone/>
              <a:defRPr/>
            </a:pPr>
            <a:endParaRPr lang="en-US" altLang="zh-CN" sz="2800" b="1" dirty="0">
              <a:solidFill>
                <a:srgbClr val="0070C0"/>
              </a:solidFill>
              <a:latin typeface="Times New Roman" panose="02020603050405020304" pitchFamily="18" charset="0"/>
              <a:ea typeface="宋体" panose="02010600030101010101" pitchFamily="2" charset="-122"/>
              <a:cs typeface="+mj-cs"/>
            </a:endParaRP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2800" i="1" dirty="0">
                <a:solidFill>
                  <a:srgbClr val="0066FF"/>
                </a:solidFill>
                <a:latin typeface="+mn-lt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j-cs"/>
              </a:rPr>
              <a:t>We often use time expressions with the simple past 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j-cs"/>
              </a:rPr>
              <a:t>   tense.</a:t>
            </a:r>
            <a:endParaRPr lang="zh-CN" altLang="en-US" sz="2800" b="1" i="1" dirty="0">
              <a:solidFill>
                <a:srgbClr val="FF9933"/>
              </a:solidFill>
              <a:latin typeface="+mn-lt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3" descr="图片1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910138"/>
            <a:ext cx="2514600" cy="194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342900" y="601663"/>
            <a:ext cx="84582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133350">
              <a:lnSpc>
                <a:spcPct val="105000"/>
              </a:lnSpc>
              <a:buFont typeface="Arial" charset="0"/>
              <a:buNone/>
            </a:pPr>
            <a:r>
              <a:rPr lang="en-US" altLang="zh-CN" sz="2400" i="1">
                <a:latin typeface="Times New Roman" pitchFamily="18" charset="0"/>
              </a:rPr>
              <a:t>It is now 9 p.m. on 27 November. Leo is reading some sentences from his diary. What is he thinking? Complete his thought bubbles by using the correct time expressions.</a:t>
            </a:r>
          </a:p>
        </p:txBody>
      </p:sp>
      <p:sp>
        <p:nvSpPr>
          <p:cNvPr id="58371" name="AutoShape 3" hidden="1"/>
          <p:cNvSpPr>
            <a:spLocks/>
          </p:cNvSpPr>
          <p:nvPr/>
        </p:nvSpPr>
        <p:spPr bwMode="auto">
          <a:xfrm>
            <a:off x="642938" y="-1758950"/>
            <a:ext cx="1587500" cy="1587500"/>
          </a:xfrm>
          <a:custGeom>
            <a:avLst/>
            <a:gdLst>
              <a:gd name="T0" fmla="*/ 4924 w 21600"/>
              <a:gd name="T1" fmla="*/ 793750 h 21600"/>
              <a:gd name="T2" fmla="*/ 793750 w 21600"/>
              <a:gd name="T3" fmla="*/ 1585810 h 21600"/>
              <a:gd name="T4" fmla="*/ 1586177 w 21600"/>
              <a:gd name="T5" fmla="*/ 793750 h 21600"/>
              <a:gd name="T6" fmla="*/ 793750 w 21600"/>
              <a:gd name="T7" fmla="*/ 90767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2977 w 21600"/>
              <a:gd name="T16" fmla="*/ 3262 h 21600"/>
              <a:gd name="T17" fmla="*/ 17087 w 21600"/>
              <a:gd name="T18" fmla="*/ 17337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  <a:path w="21600" h="21600">
                <a:moveTo>
                  <a:pt x="2392" y="592"/>
                </a:moveTo>
                <a:cubicBezTo>
                  <a:pt x="1398" y="592"/>
                  <a:pt x="592" y="1398"/>
                  <a:pt x="592" y="2392"/>
                </a:cubicBezTo>
                <a:cubicBezTo>
                  <a:pt x="592" y="3386"/>
                  <a:pt x="1398" y="4192"/>
                  <a:pt x="2392" y="4192"/>
                </a:cubicBezTo>
                <a:cubicBezTo>
                  <a:pt x="3386" y="4192"/>
                  <a:pt x="4192" y="3386"/>
                  <a:pt x="4192" y="2392"/>
                </a:cubicBezTo>
                <a:cubicBezTo>
                  <a:pt x="4192" y="1398"/>
                  <a:pt x="3386" y="592"/>
                  <a:pt x="2392" y="592"/>
                </a:cubicBezTo>
                <a:close/>
              </a:path>
              <a:path w="21600" h="21600">
                <a:moveTo>
                  <a:pt x="771" y="-429"/>
                </a:moveTo>
                <a:cubicBezTo>
                  <a:pt x="108" y="-429"/>
                  <a:pt x="-429" y="108"/>
                  <a:pt x="-429" y="771"/>
                </a:cubicBezTo>
                <a:cubicBezTo>
                  <a:pt x="-429" y="1434"/>
                  <a:pt x="108" y="1971"/>
                  <a:pt x="771" y="1971"/>
                </a:cubicBezTo>
                <a:cubicBezTo>
                  <a:pt x="1434" y="1971"/>
                  <a:pt x="1971" y="1434"/>
                  <a:pt x="1971" y="771"/>
                </a:cubicBezTo>
                <a:cubicBezTo>
                  <a:pt x="1971" y="108"/>
                  <a:pt x="1434" y="-429"/>
                  <a:pt x="771" y="-429"/>
                </a:cubicBezTo>
                <a:close/>
              </a:path>
              <a:path w="21600" h="21600">
                <a:moveTo>
                  <a:pt x="0" y="-600"/>
                </a:moveTo>
                <a:cubicBezTo>
                  <a:pt x="-331" y="-600"/>
                  <a:pt x="-600" y="-331"/>
                  <a:pt x="-600" y="0"/>
                </a:cubicBezTo>
                <a:cubicBezTo>
                  <a:pt x="-600" y="331"/>
                  <a:pt x="-331" y="600"/>
                  <a:pt x="0" y="600"/>
                </a:cubicBezTo>
                <a:cubicBezTo>
                  <a:pt x="331" y="600"/>
                  <a:pt x="600" y="331"/>
                  <a:pt x="600" y="0"/>
                </a:cubicBezTo>
                <a:cubicBezTo>
                  <a:pt x="600" y="-331"/>
                  <a:pt x="331" y="-600"/>
                  <a:pt x="0" y="-600"/>
                </a:cubicBez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8372" name="AutoShape 4" hidden="1"/>
          <p:cNvSpPr>
            <a:spLocks/>
          </p:cNvSpPr>
          <p:nvPr/>
        </p:nvSpPr>
        <p:spPr bwMode="auto">
          <a:xfrm>
            <a:off x="642938" y="1042988"/>
            <a:ext cx="1587500" cy="1587500"/>
          </a:xfrm>
          <a:custGeom>
            <a:avLst/>
            <a:gdLst>
              <a:gd name="T0" fmla="*/ 4924 w 21600"/>
              <a:gd name="T1" fmla="*/ 793750 h 21600"/>
              <a:gd name="T2" fmla="*/ 793750 w 21600"/>
              <a:gd name="T3" fmla="*/ 1585810 h 21600"/>
              <a:gd name="T4" fmla="*/ 1586177 w 21600"/>
              <a:gd name="T5" fmla="*/ 793750 h 21600"/>
              <a:gd name="T6" fmla="*/ 793750 w 21600"/>
              <a:gd name="T7" fmla="*/ 90767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2977 w 21600"/>
              <a:gd name="T16" fmla="*/ 3262 h 21600"/>
              <a:gd name="T17" fmla="*/ 17087 w 21600"/>
              <a:gd name="T18" fmla="*/ 17337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  <a:path w="21600" h="21600">
                <a:moveTo>
                  <a:pt x="2392" y="592"/>
                </a:moveTo>
                <a:cubicBezTo>
                  <a:pt x="1398" y="592"/>
                  <a:pt x="592" y="1398"/>
                  <a:pt x="592" y="2392"/>
                </a:cubicBezTo>
                <a:cubicBezTo>
                  <a:pt x="592" y="3386"/>
                  <a:pt x="1398" y="4192"/>
                  <a:pt x="2392" y="4192"/>
                </a:cubicBezTo>
                <a:cubicBezTo>
                  <a:pt x="3386" y="4192"/>
                  <a:pt x="4192" y="3386"/>
                  <a:pt x="4192" y="2392"/>
                </a:cubicBezTo>
                <a:cubicBezTo>
                  <a:pt x="4192" y="1398"/>
                  <a:pt x="3386" y="592"/>
                  <a:pt x="2392" y="592"/>
                </a:cubicBezTo>
                <a:close/>
              </a:path>
              <a:path w="21600" h="21600">
                <a:moveTo>
                  <a:pt x="771" y="-429"/>
                </a:moveTo>
                <a:cubicBezTo>
                  <a:pt x="108" y="-429"/>
                  <a:pt x="-429" y="108"/>
                  <a:pt x="-429" y="771"/>
                </a:cubicBezTo>
                <a:cubicBezTo>
                  <a:pt x="-429" y="1434"/>
                  <a:pt x="108" y="1971"/>
                  <a:pt x="771" y="1971"/>
                </a:cubicBezTo>
                <a:cubicBezTo>
                  <a:pt x="1434" y="1971"/>
                  <a:pt x="1971" y="1434"/>
                  <a:pt x="1971" y="771"/>
                </a:cubicBezTo>
                <a:cubicBezTo>
                  <a:pt x="1971" y="108"/>
                  <a:pt x="1434" y="-429"/>
                  <a:pt x="771" y="-429"/>
                </a:cubicBezTo>
                <a:close/>
              </a:path>
              <a:path w="21600" h="21600">
                <a:moveTo>
                  <a:pt x="0" y="-600"/>
                </a:moveTo>
                <a:cubicBezTo>
                  <a:pt x="-331" y="-600"/>
                  <a:pt x="-600" y="-331"/>
                  <a:pt x="-600" y="0"/>
                </a:cubicBezTo>
                <a:cubicBezTo>
                  <a:pt x="-600" y="331"/>
                  <a:pt x="-331" y="600"/>
                  <a:pt x="0" y="600"/>
                </a:cubicBezTo>
                <a:cubicBezTo>
                  <a:pt x="331" y="600"/>
                  <a:pt x="600" y="331"/>
                  <a:pt x="600" y="0"/>
                </a:cubicBezTo>
                <a:cubicBezTo>
                  <a:pt x="600" y="-331"/>
                  <a:pt x="331" y="-600"/>
                  <a:pt x="0" y="-600"/>
                </a:cubicBez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8373" name="AutoShape 5" hidden="1"/>
          <p:cNvSpPr>
            <a:spLocks/>
          </p:cNvSpPr>
          <p:nvPr/>
        </p:nvSpPr>
        <p:spPr bwMode="auto">
          <a:xfrm>
            <a:off x="642938" y="3848100"/>
            <a:ext cx="1587500" cy="1587500"/>
          </a:xfrm>
          <a:custGeom>
            <a:avLst/>
            <a:gdLst>
              <a:gd name="T0" fmla="*/ 4924 w 21600"/>
              <a:gd name="T1" fmla="*/ 793750 h 21600"/>
              <a:gd name="T2" fmla="*/ 793750 w 21600"/>
              <a:gd name="T3" fmla="*/ 1585810 h 21600"/>
              <a:gd name="T4" fmla="*/ 1586177 w 21600"/>
              <a:gd name="T5" fmla="*/ 793750 h 21600"/>
              <a:gd name="T6" fmla="*/ 793750 w 21600"/>
              <a:gd name="T7" fmla="*/ 90767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2977 w 21600"/>
              <a:gd name="T16" fmla="*/ 3262 h 21600"/>
              <a:gd name="T17" fmla="*/ 17087 w 21600"/>
              <a:gd name="T18" fmla="*/ 17337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  <a:path w="21600" h="21600">
                <a:moveTo>
                  <a:pt x="2392" y="592"/>
                </a:moveTo>
                <a:cubicBezTo>
                  <a:pt x="1398" y="592"/>
                  <a:pt x="592" y="1398"/>
                  <a:pt x="592" y="2392"/>
                </a:cubicBezTo>
                <a:cubicBezTo>
                  <a:pt x="592" y="3386"/>
                  <a:pt x="1398" y="4192"/>
                  <a:pt x="2392" y="4192"/>
                </a:cubicBezTo>
                <a:cubicBezTo>
                  <a:pt x="3386" y="4192"/>
                  <a:pt x="4192" y="3386"/>
                  <a:pt x="4192" y="2392"/>
                </a:cubicBezTo>
                <a:cubicBezTo>
                  <a:pt x="4192" y="1398"/>
                  <a:pt x="3386" y="592"/>
                  <a:pt x="2392" y="592"/>
                </a:cubicBezTo>
                <a:close/>
              </a:path>
              <a:path w="21600" h="21600">
                <a:moveTo>
                  <a:pt x="771" y="-429"/>
                </a:moveTo>
                <a:cubicBezTo>
                  <a:pt x="108" y="-429"/>
                  <a:pt x="-429" y="108"/>
                  <a:pt x="-429" y="771"/>
                </a:cubicBezTo>
                <a:cubicBezTo>
                  <a:pt x="-429" y="1434"/>
                  <a:pt x="108" y="1971"/>
                  <a:pt x="771" y="1971"/>
                </a:cubicBezTo>
                <a:cubicBezTo>
                  <a:pt x="1434" y="1971"/>
                  <a:pt x="1971" y="1434"/>
                  <a:pt x="1971" y="771"/>
                </a:cubicBezTo>
                <a:cubicBezTo>
                  <a:pt x="1971" y="108"/>
                  <a:pt x="1434" y="-429"/>
                  <a:pt x="771" y="-429"/>
                </a:cubicBezTo>
                <a:close/>
              </a:path>
              <a:path w="21600" h="21600">
                <a:moveTo>
                  <a:pt x="0" y="-600"/>
                </a:moveTo>
                <a:cubicBezTo>
                  <a:pt x="-331" y="-600"/>
                  <a:pt x="-600" y="-331"/>
                  <a:pt x="-600" y="0"/>
                </a:cubicBezTo>
                <a:cubicBezTo>
                  <a:pt x="-600" y="331"/>
                  <a:pt x="-331" y="600"/>
                  <a:pt x="0" y="600"/>
                </a:cubicBezTo>
                <a:cubicBezTo>
                  <a:pt x="331" y="600"/>
                  <a:pt x="600" y="331"/>
                  <a:pt x="600" y="0"/>
                </a:cubicBezTo>
                <a:cubicBezTo>
                  <a:pt x="600" y="-331"/>
                  <a:pt x="331" y="-600"/>
                  <a:pt x="0" y="-600"/>
                </a:cubicBez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8374" name="AutoShape 6" hidden="1"/>
          <p:cNvSpPr>
            <a:spLocks/>
          </p:cNvSpPr>
          <p:nvPr/>
        </p:nvSpPr>
        <p:spPr bwMode="auto">
          <a:xfrm>
            <a:off x="642938" y="6653213"/>
            <a:ext cx="1587500" cy="1587500"/>
          </a:xfrm>
          <a:custGeom>
            <a:avLst/>
            <a:gdLst>
              <a:gd name="T0" fmla="*/ 4924 w 21600"/>
              <a:gd name="T1" fmla="*/ 793750 h 21600"/>
              <a:gd name="T2" fmla="*/ 793750 w 21600"/>
              <a:gd name="T3" fmla="*/ 1585810 h 21600"/>
              <a:gd name="T4" fmla="*/ 1586177 w 21600"/>
              <a:gd name="T5" fmla="*/ 793750 h 21600"/>
              <a:gd name="T6" fmla="*/ 793750 w 21600"/>
              <a:gd name="T7" fmla="*/ 90767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2977 w 21600"/>
              <a:gd name="T16" fmla="*/ 3262 h 21600"/>
              <a:gd name="T17" fmla="*/ 17087 w 21600"/>
              <a:gd name="T18" fmla="*/ 17337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  <a:path w="21600" h="21600">
                <a:moveTo>
                  <a:pt x="2392" y="592"/>
                </a:moveTo>
                <a:cubicBezTo>
                  <a:pt x="1398" y="592"/>
                  <a:pt x="592" y="1398"/>
                  <a:pt x="592" y="2392"/>
                </a:cubicBezTo>
                <a:cubicBezTo>
                  <a:pt x="592" y="3386"/>
                  <a:pt x="1398" y="4192"/>
                  <a:pt x="2392" y="4192"/>
                </a:cubicBezTo>
                <a:cubicBezTo>
                  <a:pt x="3386" y="4192"/>
                  <a:pt x="4192" y="3386"/>
                  <a:pt x="4192" y="2392"/>
                </a:cubicBezTo>
                <a:cubicBezTo>
                  <a:pt x="4192" y="1398"/>
                  <a:pt x="3386" y="592"/>
                  <a:pt x="2392" y="592"/>
                </a:cubicBezTo>
                <a:close/>
              </a:path>
              <a:path w="21600" h="21600">
                <a:moveTo>
                  <a:pt x="771" y="-429"/>
                </a:moveTo>
                <a:cubicBezTo>
                  <a:pt x="108" y="-429"/>
                  <a:pt x="-429" y="108"/>
                  <a:pt x="-429" y="771"/>
                </a:cubicBezTo>
                <a:cubicBezTo>
                  <a:pt x="-429" y="1434"/>
                  <a:pt x="108" y="1971"/>
                  <a:pt x="771" y="1971"/>
                </a:cubicBezTo>
                <a:cubicBezTo>
                  <a:pt x="1434" y="1971"/>
                  <a:pt x="1971" y="1434"/>
                  <a:pt x="1971" y="771"/>
                </a:cubicBezTo>
                <a:cubicBezTo>
                  <a:pt x="1971" y="108"/>
                  <a:pt x="1434" y="-429"/>
                  <a:pt x="771" y="-429"/>
                </a:cubicBezTo>
                <a:close/>
              </a:path>
              <a:path w="21600" h="21600">
                <a:moveTo>
                  <a:pt x="0" y="-600"/>
                </a:moveTo>
                <a:cubicBezTo>
                  <a:pt x="-331" y="-600"/>
                  <a:pt x="-600" y="-331"/>
                  <a:pt x="-600" y="0"/>
                </a:cubicBezTo>
                <a:cubicBezTo>
                  <a:pt x="-600" y="331"/>
                  <a:pt x="-331" y="600"/>
                  <a:pt x="0" y="600"/>
                </a:cubicBezTo>
                <a:cubicBezTo>
                  <a:pt x="331" y="600"/>
                  <a:pt x="600" y="331"/>
                  <a:pt x="600" y="0"/>
                </a:cubicBezTo>
                <a:cubicBezTo>
                  <a:pt x="600" y="-331"/>
                  <a:pt x="331" y="-600"/>
                  <a:pt x="0" y="-600"/>
                </a:cubicBez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8375" name="AutoShape 7"/>
          <p:cNvSpPr>
            <a:spLocks noChangeArrowheads="1"/>
          </p:cNvSpPr>
          <p:nvPr/>
        </p:nvSpPr>
        <p:spPr bwMode="auto">
          <a:xfrm>
            <a:off x="4173538" y="1587500"/>
            <a:ext cx="4462462" cy="1651000"/>
          </a:xfrm>
          <a:custGeom>
            <a:avLst/>
            <a:gdLst>
              <a:gd name="T0" fmla="*/ 15127 w 21600"/>
              <a:gd name="T1" fmla="*/ 800100 h 21600"/>
              <a:gd name="T2" fmla="*/ 2438400 w 21600"/>
              <a:gd name="T3" fmla="*/ 1598496 h 21600"/>
              <a:gd name="T4" fmla="*/ 4872736 w 21600"/>
              <a:gd name="T5" fmla="*/ 800100 h 21600"/>
              <a:gd name="T6" fmla="*/ 2438400 w 21600"/>
              <a:gd name="T7" fmla="*/ 91493 h 21600"/>
              <a:gd name="T8" fmla="*/ -319250 w 21600"/>
              <a:gd name="T9" fmla="*/ 1309942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2977 w 21600"/>
              <a:gd name="T16" fmla="*/ 3262 h 21600"/>
              <a:gd name="T17" fmla="*/ 17087 w 21600"/>
              <a:gd name="T18" fmla="*/ 17337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  <a:path w="21600" h="21600">
                <a:moveTo>
                  <a:pt x="804" y="14632"/>
                </a:moveTo>
                <a:cubicBezTo>
                  <a:pt x="-190" y="14632"/>
                  <a:pt x="-996" y="15438"/>
                  <a:pt x="-996" y="16432"/>
                </a:cubicBezTo>
                <a:cubicBezTo>
                  <a:pt x="-996" y="17426"/>
                  <a:pt x="-190" y="18232"/>
                  <a:pt x="804" y="18232"/>
                </a:cubicBezTo>
                <a:cubicBezTo>
                  <a:pt x="1798" y="18232"/>
                  <a:pt x="2604" y="17426"/>
                  <a:pt x="2604" y="16432"/>
                </a:cubicBezTo>
                <a:cubicBezTo>
                  <a:pt x="2604" y="15438"/>
                  <a:pt x="1798" y="14632"/>
                  <a:pt x="804" y="14632"/>
                </a:cubicBezTo>
                <a:close/>
              </a:path>
              <a:path w="21600" h="21600">
                <a:moveTo>
                  <a:pt x="-828" y="16151"/>
                </a:moveTo>
                <a:cubicBezTo>
                  <a:pt x="-1491" y="16151"/>
                  <a:pt x="-2028" y="16688"/>
                  <a:pt x="-2028" y="17351"/>
                </a:cubicBezTo>
                <a:cubicBezTo>
                  <a:pt x="-2028" y="18014"/>
                  <a:pt x="-1491" y="18551"/>
                  <a:pt x="-828" y="18551"/>
                </a:cubicBezTo>
                <a:cubicBezTo>
                  <a:pt x="-165" y="18551"/>
                  <a:pt x="372" y="18014"/>
                  <a:pt x="372" y="17351"/>
                </a:cubicBezTo>
                <a:cubicBezTo>
                  <a:pt x="372" y="16688"/>
                  <a:pt x="-165" y="16151"/>
                  <a:pt x="-828" y="16151"/>
                </a:cubicBezTo>
                <a:close/>
              </a:path>
              <a:path w="21600" h="21600">
                <a:moveTo>
                  <a:pt x="-1414" y="17082"/>
                </a:moveTo>
                <a:cubicBezTo>
                  <a:pt x="-1745" y="17082"/>
                  <a:pt x="-2014" y="17351"/>
                  <a:pt x="-2014" y="17682"/>
                </a:cubicBezTo>
                <a:cubicBezTo>
                  <a:pt x="-2014" y="18013"/>
                  <a:pt x="-1745" y="18282"/>
                  <a:pt x="-1414" y="18282"/>
                </a:cubicBezTo>
                <a:cubicBezTo>
                  <a:pt x="-1083" y="18282"/>
                  <a:pt x="-814" y="18013"/>
                  <a:pt x="-814" y="17682"/>
                </a:cubicBezTo>
                <a:cubicBezTo>
                  <a:pt x="-814" y="17351"/>
                  <a:pt x="-1083" y="17082"/>
                  <a:pt x="-1414" y="17082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zh-CN" sz="2800">
                <a:latin typeface="Times New Roman" pitchFamily="18" charset="0"/>
              </a:rPr>
              <a:t>1. I went to the Clubs Fair ______________.                        </a:t>
            </a:r>
          </a:p>
        </p:txBody>
      </p:sp>
      <p:sp>
        <p:nvSpPr>
          <p:cNvPr id="58376" name="AutoShape 8"/>
          <p:cNvSpPr>
            <a:spLocks noChangeArrowheads="1"/>
          </p:cNvSpPr>
          <p:nvPr/>
        </p:nvSpPr>
        <p:spPr bwMode="auto">
          <a:xfrm>
            <a:off x="2438400" y="5029200"/>
            <a:ext cx="6477000" cy="1600200"/>
          </a:xfrm>
          <a:custGeom>
            <a:avLst/>
            <a:gdLst>
              <a:gd name="T0" fmla="*/ 20090 w 21600"/>
              <a:gd name="T1" fmla="*/ 800100 h 21600"/>
              <a:gd name="T2" fmla="*/ 3238415 w 21600"/>
              <a:gd name="T3" fmla="*/ 1598496 h 21600"/>
              <a:gd name="T4" fmla="*/ 6471433 w 21600"/>
              <a:gd name="T5" fmla="*/ 800100 h 21600"/>
              <a:gd name="T6" fmla="*/ 3238415 w 21600"/>
              <a:gd name="T7" fmla="*/ 91493 h 21600"/>
              <a:gd name="T8" fmla="*/ 662076 w 21600"/>
              <a:gd name="T9" fmla="*/ -176244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2977 w 21600"/>
              <a:gd name="T16" fmla="*/ 3262 h 21600"/>
              <a:gd name="T17" fmla="*/ 17087 w 21600"/>
              <a:gd name="T18" fmla="*/ 17337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  <a:path w="21600" h="21600">
                <a:moveTo>
                  <a:pt x="4222" y="-1089"/>
                </a:moveTo>
                <a:cubicBezTo>
                  <a:pt x="3228" y="-1089"/>
                  <a:pt x="2422" y="-283"/>
                  <a:pt x="2422" y="711"/>
                </a:cubicBezTo>
                <a:cubicBezTo>
                  <a:pt x="2422" y="1705"/>
                  <a:pt x="3228" y="2511"/>
                  <a:pt x="4222" y="2511"/>
                </a:cubicBezTo>
                <a:cubicBezTo>
                  <a:pt x="5216" y="2511"/>
                  <a:pt x="6022" y="1705"/>
                  <a:pt x="6022" y="711"/>
                </a:cubicBezTo>
                <a:cubicBezTo>
                  <a:pt x="6022" y="-283"/>
                  <a:pt x="5216" y="-1089"/>
                  <a:pt x="4222" y="-1089"/>
                </a:cubicBezTo>
                <a:close/>
              </a:path>
              <a:path w="21600" h="21600">
                <a:moveTo>
                  <a:pt x="2887" y="-2537"/>
                </a:moveTo>
                <a:cubicBezTo>
                  <a:pt x="2224" y="-2537"/>
                  <a:pt x="1687" y="-2000"/>
                  <a:pt x="1687" y="-1337"/>
                </a:cubicBezTo>
                <a:cubicBezTo>
                  <a:pt x="1687" y="-674"/>
                  <a:pt x="2224" y="-137"/>
                  <a:pt x="2887" y="-137"/>
                </a:cubicBezTo>
                <a:cubicBezTo>
                  <a:pt x="3550" y="-137"/>
                  <a:pt x="4087" y="-674"/>
                  <a:pt x="4087" y="-1337"/>
                </a:cubicBezTo>
                <a:cubicBezTo>
                  <a:pt x="4087" y="-2000"/>
                  <a:pt x="3550" y="-2537"/>
                  <a:pt x="2887" y="-2537"/>
                </a:cubicBezTo>
                <a:close/>
              </a:path>
              <a:path w="21600" h="21600">
                <a:moveTo>
                  <a:pt x="2208" y="-2979"/>
                </a:moveTo>
                <a:cubicBezTo>
                  <a:pt x="1877" y="-2979"/>
                  <a:pt x="1608" y="-2710"/>
                  <a:pt x="1608" y="-2379"/>
                </a:cubicBezTo>
                <a:cubicBezTo>
                  <a:pt x="1608" y="-2048"/>
                  <a:pt x="1877" y="-1779"/>
                  <a:pt x="2208" y="-1779"/>
                </a:cubicBezTo>
                <a:cubicBezTo>
                  <a:pt x="2539" y="-1779"/>
                  <a:pt x="2808" y="-2048"/>
                  <a:pt x="2808" y="-2379"/>
                </a:cubicBezTo>
                <a:cubicBezTo>
                  <a:pt x="2808" y="-2710"/>
                  <a:pt x="2539" y="-2979"/>
                  <a:pt x="2208" y="-2979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zh-CN" altLang="en-US" sz="2800">
                <a:latin typeface="Times New Roman" pitchFamily="18" charset="0"/>
              </a:rPr>
              <a:t>       </a:t>
            </a:r>
            <a:r>
              <a:rPr lang="en-US" altLang="zh-CN" sz="2800">
                <a:latin typeface="Times New Roman" pitchFamily="18" charset="0"/>
              </a:rPr>
              <a:t>2. I joined the Hiking Club__________________.                                                                    </a:t>
            </a:r>
          </a:p>
        </p:txBody>
      </p:sp>
      <p:sp>
        <p:nvSpPr>
          <p:cNvPr id="58377" name="AutoShape 9" hidden="1"/>
          <p:cNvSpPr>
            <a:spLocks/>
          </p:cNvSpPr>
          <p:nvPr/>
        </p:nvSpPr>
        <p:spPr bwMode="auto">
          <a:xfrm>
            <a:off x="757238" y="1263650"/>
            <a:ext cx="1587500" cy="1587500"/>
          </a:xfrm>
          <a:custGeom>
            <a:avLst/>
            <a:gdLst>
              <a:gd name="T0" fmla="*/ 4924 w 21600"/>
              <a:gd name="T1" fmla="*/ 793750 h 21600"/>
              <a:gd name="T2" fmla="*/ 793750 w 21600"/>
              <a:gd name="T3" fmla="*/ 1585810 h 21600"/>
              <a:gd name="T4" fmla="*/ 1586177 w 21600"/>
              <a:gd name="T5" fmla="*/ 793750 h 21600"/>
              <a:gd name="T6" fmla="*/ 793750 w 21600"/>
              <a:gd name="T7" fmla="*/ 90767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2977 w 21600"/>
              <a:gd name="T16" fmla="*/ 3262 h 21600"/>
              <a:gd name="T17" fmla="*/ 17087 w 21600"/>
              <a:gd name="T18" fmla="*/ 17337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  <a:path w="21600" h="21600">
                <a:moveTo>
                  <a:pt x="2392" y="592"/>
                </a:moveTo>
                <a:cubicBezTo>
                  <a:pt x="1398" y="592"/>
                  <a:pt x="592" y="1398"/>
                  <a:pt x="592" y="2392"/>
                </a:cubicBezTo>
                <a:cubicBezTo>
                  <a:pt x="592" y="3386"/>
                  <a:pt x="1398" y="4192"/>
                  <a:pt x="2392" y="4192"/>
                </a:cubicBezTo>
                <a:cubicBezTo>
                  <a:pt x="3386" y="4192"/>
                  <a:pt x="4192" y="3386"/>
                  <a:pt x="4192" y="2392"/>
                </a:cubicBezTo>
                <a:cubicBezTo>
                  <a:pt x="4192" y="1398"/>
                  <a:pt x="3386" y="592"/>
                  <a:pt x="2392" y="592"/>
                </a:cubicBezTo>
                <a:close/>
              </a:path>
              <a:path w="21600" h="21600">
                <a:moveTo>
                  <a:pt x="771" y="-429"/>
                </a:moveTo>
                <a:cubicBezTo>
                  <a:pt x="108" y="-429"/>
                  <a:pt x="-429" y="108"/>
                  <a:pt x="-429" y="771"/>
                </a:cubicBezTo>
                <a:cubicBezTo>
                  <a:pt x="-429" y="1434"/>
                  <a:pt x="108" y="1971"/>
                  <a:pt x="771" y="1971"/>
                </a:cubicBezTo>
                <a:cubicBezTo>
                  <a:pt x="1434" y="1971"/>
                  <a:pt x="1971" y="1434"/>
                  <a:pt x="1971" y="771"/>
                </a:cubicBezTo>
                <a:cubicBezTo>
                  <a:pt x="1971" y="108"/>
                  <a:pt x="1434" y="-429"/>
                  <a:pt x="771" y="-429"/>
                </a:cubicBezTo>
                <a:close/>
              </a:path>
              <a:path w="21600" h="21600">
                <a:moveTo>
                  <a:pt x="0" y="-600"/>
                </a:moveTo>
                <a:cubicBezTo>
                  <a:pt x="-331" y="-600"/>
                  <a:pt x="-600" y="-331"/>
                  <a:pt x="-600" y="0"/>
                </a:cubicBezTo>
                <a:cubicBezTo>
                  <a:pt x="-600" y="331"/>
                  <a:pt x="-331" y="600"/>
                  <a:pt x="0" y="600"/>
                </a:cubicBezTo>
                <a:cubicBezTo>
                  <a:pt x="331" y="600"/>
                  <a:pt x="600" y="331"/>
                  <a:pt x="600" y="0"/>
                </a:cubicBezTo>
                <a:cubicBezTo>
                  <a:pt x="600" y="-331"/>
                  <a:pt x="331" y="-600"/>
                  <a:pt x="0" y="-600"/>
                </a:cubicBez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8378" name="AutoShape 10" hidden="1"/>
          <p:cNvSpPr>
            <a:spLocks/>
          </p:cNvSpPr>
          <p:nvPr/>
        </p:nvSpPr>
        <p:spPr bwMode="auto">
          <a:xfrm>
            <a:off x="757238" y="4068763"/>
            <a:ext cx="1587500" cy="1587500"/>
          </a:xfrm>
          <a:custGeom>
            <a:avLst/>
            <a:gdLst>
              <a:gd name="T0" fmla="*/ 4924 w 21600"/>
              <a:gd name="T1" fmla="*/ 793750 h 21600"/>
              <a:gd name="T2" fmla="*/ 793750 w 21600"/>
              <a:gd name="T3" fmla="*/ 1585810 h 21600"/>
              <a:gd name="T4" fmla="*/ 1586177 w 21600"/>
              <a:gd name="T5" fmla="*/ 793750 h 21600"/>
              <a:gd name="T6" fmla="*/ 793750 w 21600"/>
              <a:gd name="T7" fmla="*/ 90767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2977 w 21600"/>
              <a:gd name="T16" fmla="*/ 3262 h 21600"/>
              <a:gd name="T17" fmla="*/ 17087 w 21600"/>
              <a:gd name="T18" fmla="*/ 17337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  <a:path w="21600" h="21600">
                <a:moveTo>
                  <a:pt x="2392" y="592"/>
                </a:moveTo>
                <a:cubicBezTo>
                  <a:pt x="1398" y="592"/>
                  <a:pt x="592" y="1398"/>
                  <a:pt x="592" y="2392"/>
                </a:cubicBezTo>
                <a:cubicBezTo>
                  <a:pt x="592" y="3386"/>
                  <a:pt x="1398" y="4192"/>
                  <a:pt x="2392" y="4192"/>
                </a:cubicBezTo>
                <a:cubicBezTo>
                  <a:pt x="3386" y="4192"/>
                  <a:pt x="4192" y="3386"/>
                  <a:pt x="4192" y="2392"/>
                </a:cubicBezTo>
                <a:cubicBezTo>
                  <a:pt x="4192" y="1398"/>
                  <a:pt x="3386" y="592"/>
                  <a:pt x="2392" y="592"/>
                </a:cubicBezTo>
                <a:close/>
              </a:path>
              <a:path w="21600" h="21600">
                <a:moveTo>
                  <a:pt x="771" y="-429"/>
                </a:moveTo>
                <a:cubicBezTo>
                  <a:pt x="108" y="-429"/>
                  <a:pt x="-429" y="108"/>
                  <a:pt x="-429" y="771"/>
                </a:cubicBezTo>
                <a:cubicBezTo>
                  <a:pt x="-429" y="1434"/>
                  <a:pt x="108" y="1971"/>
                  <a:pt x="771" y="1971"/>
                </a:cubicBezTo>
                <a:cubicBezTo>
                  <a:pt x="1434" y="1971"/>
                  <a:pt x="1971" y="1434"/>
                  <a:pt x="1971" y="771"/>
                </a:cubicBezTo>
                <a:cubicBezTo>
                  <a:pt x="1971" y="108"/>
                  <a:pt x="1434" y="-429"/>
                  <a:pt x="771" y="-429"/>
                </a:cubicBezTo>
                <a:close/>
              </a:path>
              <a:path w="21600" h="21600">
                <a:moveTo>
                  <a:pt x="0" y="-600"/>
                </a:moveTo>
                <a:cubicBezTo>
                  <a:pt x="-331" y="-600"/>
                  <a:pt x="-600" y="-331"/>
                  <a:pt x="-600" y="0"/>
                </a:cubicBezTo>
                <a:cubicBezTo>
                  <a:pt x="-600" y="331"/>
                  <a:pt x="-331" y="600"/>
                  <a:pt x="0" y="600"/>
                </a:cubicBezTo>
                <a:cubicBezTo>
                  <a:pt x="331" y="600"/>
                  <a:pt x="600" y="331"/>
                  <a:pt x="600" y="0"/>
                </a:cubicBezTo>
                <a:cubicBezTo>
                  <a:pt x="600" y="-331"/>
                  <a:pt x="331" y="-600"/>
                  <a:pt x="0" y="-600"/>
                </a:cubicBez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152400" y="2120900"/>
            <a:ext cx="41148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133350" defTabSz="0">
              <a:tabLst>
                <a:tab pos="1704975" algn="l"/>
              </a:tabLst>
            </a:pPr>
            <a:r>
              <a:rPr lang="en-US" altLang="zh-CN" sz="2800">
                <a:latin typeface="Times New Roman" pitchFamily="18" charset="0"/>
                <a:cs typeface="Arial" charset="0"/>
              </a:rPr>
              <a:t>27 September</a:t>
            </a:r>
          </a:p>
          <a:p>
            <a:pPr indent="133350" defTabSz="0" eaLnBrk="0" hangingPunct="0">
              <a:tabLst>
                <a:tab pos="1704975" algn="l"/>
              </a:tabLst>
            </a:pPr>
            <a:r>
              <a:rPr lang="en-US" altLang="zh-CN" sz="2800">
                <a:latin typeface="Times New Roman" pitchFamily="18" charset="0"/>
                <a:cs typeface="Arial" charset="0"/>
              </a:rPr>
              <a:t>I went to the Clubs Fair.	</a:t>
            </a:r>
          </a:p>
        </p:txBody>
      </p:sp>
      <p:sp>
        <p:nvSpPr>
          <p:cNvPr id="58380" name="Rectangle 12"/>
          <p:cNvSpPr>
            <a:spLocks noChangeArrowheads="1"/>
          </p:cNvSpPr>
          <p:nvPr/>
        </p:nvSpPr>
        <p:spPr bwMode="auto">
          <a:xfrm>
            <a:off x="152400" y="3352800"/>
            <a:ext cx="41910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133350" defTabSz="0" eaLnBrk="0" hangingPunct="0">
              <a:tabLst>
                <a:tab pos="1704975" algn="l"/>
              </a:tabLst>
            </a:pPr>
            <a:endParaRPr lang="zh-CN" altLang="en-US" sz="2800">
              <a:latin typeface="Times New Roman" pitchFamily="18" charset="0"/>
              <a:cs typeface="Arial" charset="0"/>
            </a:endParaRPr>
          </a:p>
          <a:p>
            <a:pPr indent="133350" defTabSz="0" eaLnBrk="0" hangingPunct="0">
              <a:tabLst>
                <a:tab pos="1704975" algn="l"/>
              </a:tabLst>
            </a:pPr>
            <a:r>
              <a:rPr lang="en-US" altLang="zh-CN" sz="2800">
                <a:latin typeface="Times New Roman" pitchFamily="18" charset="0"/>
                <a:cs typeface="Arial" charset="0"/>
              </a:rPr>
              <a:t>27 October          </a:t>
            </a:r>
          </a:p>
          <a:p>
            <a:pPr indent="133350" defTabSz="0" eaLnBrk="0" hangingPunct="0">
              <a:tabLst>
                <a:tab pos="1704975" algn="l"/>
              </a:tabLst>
            </a:pPr>
            <a:r>
              <a:rPr lang="en-US" altLang="zh-CN" sz="2800">
                <a:latin typeface="Times New Roman" pitchFamily="18" charset="0"/>
                <a:cs typeface="Arial" charset="0"/>
              </a:rPr>
              <a:t>I joined the Hiking Club.</a:t>
            </a:r>
          </a:p>
          <a:p>
            <a:pPr indent="133350" defTabSz="0" eaLnBrk="0" hangingPunct="0">
              <a:tabLst>
                <a:tab pos="1704975" algn="l"/>
              </a:tabLst>
            </a:pPr>
            <a:r>
              <a:rPr lang="en-US" altLang="zh-CN" sz="2800">
                <a:latin typeface="Times New Roman" pitchFamily="18" charset="0"/>
                <a:cs typeface="Arial" charset="0"/>
              </a:rPr>
              <a:t> </a:t>
            </a:r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5027613" y="2614613"/>
            <a:ext cx="24558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two months ago</a:t>
            </a:r>
          </a:p>
        </p:txBody>
      </p: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4400550" y="5721350"/>
            <a:ext cx="255428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a/one month ago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AutoShape 2" hidden="1"/>
          <p:cNvSpPr>
            <a:spLocks/>
          </p:cNvSpPr>
          <p:nvPr/>
        </p:nvSpPr>
        <p:spPr bwMode="auto">
          <a:xfrm>
            <a:off x="642938" y="1149350"/>
            <a:ext cx="1587500" cy="1587500"/>
          </a:xfrm>
          <a:custGeom>
            <a:avLst/>
            <a:gdLst>
              <a:gd name="T0" fmla="*/ 4924 w 21600"/>
              <a:gd name="T1" fmla="*/ 793750 h 21600"/>
              <a:gd name="T2" fmla="*/ 793750 w 21600"/>
              <a:gd name="T3" fmla="*/ 1585810 h 21600"/>
              <a:gd name="T4" fmla="*/ 1586177 w 21600"/>
              <a:gd name="T5" fmla="*/ 793750 h 21600"/>
              <a:gd name="T6" fmla="*/ 793750 w 21600"/>
              <a:gd name="T7" fmla="*/ 90767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2977 w 21600"/>
              <a:gd name="T16" fmla="*/ 3262 h 21600"/>
              <a:gd name="T17" fmla="*/ 17087 w 21600"/>
              <a:gd name="T18" fmla="*/ 17337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  <a:path w="21600" h="21600">
                <a:moveTo>
                  <a:pt x="2392" y="592"/>
                </a:moveTo>
                <a:cubicBezTo>
                  <a:pt x="1398" y="592"/>
                  <a:pt x="592" y="1398"/>
                  <a:pt x="592" y="2392"/>
                </a:cubicBezTo>
                <a:cubicBezTo>
                  <a:pt x="592" y="3386"/>
                  <a:pt x="1398" y="4192"/>
                  <a:pt x="2392" y="4192"/>
                </a:cubicBezTo>
                <a:cubicBezTo>
                  <a:pt x="3386" y="4192"/>
                  <a:pt x="4192" y="3386"/>
                  <a:pt x="4192" y="2392"/>
                </a:cubicBezTo>
                <a:cubicBezTo>
                  <a:pt x="4192" y="1398"/>
                  <a:pt x="3386" y="592"/>
                  <a:pt x="2392" y="592"/>
                </a:cubicBezTo>
                <a:close/>
              </a:path>
              <a:path w="21600" h="21600">
                <a:moveTo>
                  <a:pt x="771" y="-429"/>
                </a:moveTo>
                <a:cubicBezTo>
                  <a:pt x="108" y="-429"/>
                  <a:pt x="-429" y="108"/>
                  <a:pt x="-429" y="771"/>
                </a:cubicBezTo>
                <a:cubicBezTo>
                  <a:pt x="-429" y="1434"/>
                  <a:pt x="108" y="1971"/>
                  <a:pt x="771" y="1971"/>
                </a:cubicBezTo>
                <a:cubicBezTo>
                  <a:pt x="1434" y="1971"/>
                  <a:pt x="1971" y="1434"/>
                  <a:pt x="1971" y="771"/>
                </a:cubicBezTo>
                <a:cubicBezTo>
                  <a:pt x="1971" y="108"/>
                  <a:pt x="1434" y="-429"/>
                  <a:pt x="771" y="-429"/>
                </a:cubicBezTo>
                <a:close/>
              </a:path>
              <a:path w="21600" h="21600">
                <a:moveTo>
                  <a:pt x="0" y="-600"/>
                </a:moveTo>
                <a:cubicBezTo>
                  <a:pt x="-331" y="-600"/>
                  <a:pt x="-600" y="-331"/>
                  <a:pt x="-600" y="0"/>
                </a:cubicBezTo>
                <a:cubicBezTo>
                  <a:pt x="-600" y="331"/>
                  <a:pt x="-331" y="600"/>
                  <a:pt x="0" y="600"/>
                </a:cubicBezTo>
                <a:cubicBezTo>
                  <a:pt x="331" y="600"/>
                  <a:pt x="600" y="331"/>
                  <a:pt x="600" y="0"/>
                </a:cubicBezTo>
                <a:cubicBezTo>
                  <a:pt x="600" y="-331"/>
                  <a:pt x="331" y="-600"/>
                  <a:pt x="0" y="-600"/>
                </a:cubicBez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9394" name="AutoShape 3" hidden="1"/>
          <p:cNvSpPr>
            <a:spLocks/>
          </p:cNvSpPr>
          <p:nvPr/>
        </p:nvSpPr>
        <p:spPr bwMode="auto">
          <a:xfrm>
            <a:off x="642938" y="3954463"/>
            <a:ext cx="1587500" cy="1587500"/>
          </a:xfrm>
          <a:custGeom>
            <a:avLst/>
            <a:gdLst>
              <a:gd name="T0" fmla="*/ 4924 w 21600"/>
              <a:gd name="T1" fmla="*/ 793750 h 21600"/>
              <a:gd name="T2" fmla="*/ 793750 w 21600"/>
              <a:gd name="T3" fmla="*/ 1585810 h 21600"/>
              <a:gd name="T4" fmla="*/ 1586177 w 21600"/>
              <a:gd name="T5" fmla="*/ 793750 h 21600"/>
              <a:gd name="T6" fmla="*/ 793750 w 21600"/>
              <a:gd name="T7" fmla="*/ 90767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2977 w 21600"/>
              <a:gd name="T16" fmla="*/ 3262 h 21600"/>
              <a:gd name="T17" fmla="*/ 17087 w 21600"/>
              <a:gd name="T18" fmla="*/ 17337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  <a:path w="21600" h="21600">
                <a:moveTo>
                  <a:pt x="2392" y="592"/>
                </a:moveTo>
                <a:cubicBezTo>
                  <a:pt x="1398" y="592"/>
                  <a:pt x="592" y="1398"/>
                  <a:pt x="592" y="2392"/>
                </a:cubicBezTo>
                <a:cubicBezTo>
                  <a:pt x="592" y="3386"/>
                  <a:pt x="1398" y="4192"/>
                  <a:pt x="2392" y="4192"/>
                </a:cubicBezTo>
                <a:cubicBezTo>
                  <a:pt x="3386" y="4192"/>
                  <a:pt x="4192" y="3386"/>
                  <a:pt x="4192" y="2392"/>
                </a:cubicBezTo>
                <a:cubicBezTo>
                  <a:pt x="4192" y="1398"/>
                  <a:pt x="3386" y="592"/>
                  <a:pt x="2392" y="592"/>
                </a:cubicBezTo>
                <a:close/>
              </a:path>
              <a:path w="21600" h="21600">
                <a:moveTo>
                  <a:pt x="771" y="-429"/>
                </a:moveTo>
                <a:cubicBezTo>
                  <a:pt x="108" y="-429"/>
                  <a:pt x="-429" y="108"/>
                  <a:pt x="-429" y="771"/>
                </a:cubicBezTo>
                <a:cubicBezTo>
                  <a:pt x="-429" y="1434"/>
                  <a:pt x="108" y="1971"/>
                  <a:pt x="771" y="1971"/>
                </a:cubicBezTo>
                <a:cubicBezTo>
                  <a:pt x="1434" y="1971"/>
                  <a:pt x="1971" y="1434"/>
                  <a:pt x="1971" y="771"/>
                </a:cubicBezTo>
                <a:cubicBezTo>
                  <a:pt x="1971" y="108"/>
                  <a:pt x="1434" y="-429"/>
                  <a:pt x="771" y="-429"/>
                </a:cubicBezTo>
                <a:close/>
              </a:path>
              <a:path w="21600" h="21600">
                <a:moveTo>
                  <a:pt x="0" y="-600"/>
                </a:moveTo>
                <a:cubicBezTo>
                  <a:pt x="-331" y="-600"/>
                  <a:pt x="-600" y="-331"/>
                  <a:pt x="-600" y="0"/>
                </a:cubicBezTo>
                <a:cubicBezTo>
                  <a:pt x="-600" y="331"/>
                  <a:pt x="-331" y="600"/>
                  <a:pt x="0" y="600"/>
                </a:cubicBezTo>
                <a:cubicBezTo>
                  <a:pt x="331" y="600"/>
                  <a:pt x="600" y="331"/>
                  <a:pt x="600" y="0"/>
                </a:cubicBezTo>
                <a:cubicBezTo>
                  <a:pt x="600" y="-331"/>
                  <a:pt x="331" y="-600"/>
                  <a:pt x="0" y="-600"/>
                </a:cubicBez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9395" name="AutoShape 4"/>
          <p:cNvSpPr>
            <a:spLocks noChangeArrowheads="1"/>
          </p:cNvSpPr>
          <p:nvPr/>
        </p:nvSpPr>
        <p:spPr bwMode="auto">
          <a:xfrm>
            <a:off x="3657600" y="2743200"/>
            <a:ext cx="5257800" cy="1981200"/>
          </a:xfrm>
          <a:custGeom>
            <a:avLst/>
            <a:gdLst>
              <a:gd name="T0" fmla="*/ 16309 w 21600"/>
              <a:gd name="T1" fmla="*/ 990600 h 21600"/>
              <a:gd name="T2" fmla="*/ 2628900 w 21600"/>
              <a:gd name="T3" fmla="*/ 1979090 h 21600"/>
              <a:gd name="T4" fmla="*/ 5253419 w 21600"/>
              <a:gd name="T5" fmla="*/ 990600 h 21600"/>
              <a:gd name="T6" fmla="*/ 2628900 w 21600"/>
              <a:gd name="T7" fmla="*/ 113277 h 21600"/>
              <a:gd name="T8" fmla="*/ -437176 w 21600"/>
              <a:gd name="T9" fmla="*/ -197019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2977 w 21600"/>
              <a:gd name="T16" fmla="*/ 3262 h 21600"/>
              <a:gd name="T17" fmla="*/ 17087 w 21600"/>
              <a:gd name="T18" fmla="*/ 17337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  <a:path w="21600" h="21600">
                <a:moveTo>
                  <a:pt x="1860" y="-191"/>
                </a:moveTo>
                <a:cubicBezTo>
                  <a:pt x="866" y="-191"/>
                  <a:pt x="60" y="615"/>
                  <a:pt x="60" y="1609"/>
                </a:cubicBezTo>
                <a:cubicBezTo>
                  <a:pt x="60" y="2603"/>
                  <a:pt x="866" y="3409"/>
                  <a:pt x="1860" y="3409"/>
                </a:cubicBezTo>
                <a:cubicBezTo>
                  <a:pt x="2854" y="3409"/>
                  <a:pt x="3660" y="2603"/>
                  <a:pt x="3660" y="1609"/>
                </a:cubicBezTo>
                <a:cubicBezTo>
                  <a:pt x="3660" y="615"/>
                  <a:pt x="2854" y="-191"/>
                  <a:pt x="1860" y="-191"/>
                </a:cubicBezTo>
                <a:close/>
              </a:path>
              <a:path w="21600" h="21600">
                <a:moveTo>
                  <a:pt x="-387" y="-1899"/>
                </a:moveTo>
                <a:cubicBezTo>
                  <a:pt x="-1050" y="-1899"/>
                  <a:pt x="-1587" y="-1362"/>
                  <a:pt x="-1587" y="-699"/>
                </a:cubicBezTo>
                <a:cubicBezTo>
                  <a:pt x="-1587" y="-36"/>
                  <a:pt x="-1050" y="501"/>
                  <a:pt x="-387" y="501"/>
                </a:cubicBezTo>
                <a:cubicBezTo>
                  <a:pt x="276" y="501"/>
                  <a:pt x="813" y="-36"/>
                  <a:pt x="813" y="-699"/>
                </a:cubicBezTo>
                <a:cubicBezTo>
                  <a:pt x="813" y="-1362"/>
                  <a:pt x="276" y="-1899"/>
                  <a:pt x="-387" y="-1899"/>
                </a:cubicBezTo>
                <a:close/>
              </a:path>
              <a:path w="21600" h="21600">
                <a:moveTo>
                  <a:pt x="-1796" y="-2748"/>
                </a:moveTo>
                <a:cubicBezTo>
                  <a:pt x="-2127" y="-2748"/>
                  <a:pt x="-2396" y="-2479"/>
                  <a:pt x="-2396" y="-2148"/>
                </a:cubicBezTo>
                <a:cubicBezTo>
                  <a:pt x="-2396" y="-1817"/>
                  <a:pt x="-2127" y="-1548"/>
                  <a:pt x="-1796" y="-1548"/>
                </a:cubicBezTo>
                <a:cubicBezTo>
                  <a:pt x="-1465" y="-1548"/>
                  <a:pt x="-1196" y="-1817"/>
                  <a:pt x="-1196" y="-2148"/>
                </a:cubicBezTo>
                <a:cubicBezTo>
                  <a:pt x="-1196" y="-2479"/>
                  <a:pt x="-1465" y="-2748"/>
                  <a:pt x="-1796" y="-2748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n-US" altLang="zh-CN" sz="2600">
                <a:latin typeface="Times New Roman" pitchFamily="18" charset="0"/>
                <a:cs typeface="Times New Roman" pitchFamily="18" charset="0"/>
              </a:rPr>
              <a:t>4. I had a picnic with my friends on </a:t>
            </a:r>
            <a:r>
              <a:rPr lang="zh-CN" altLang="en-US" sz="2600">
                <a:latin typeface="Times New Roman" pitchFamily="18" charset="0"/>
              </a:rPr>
              <a:t> </a:t>
            </a:r>
            <a:r>
              <a:rPr lang="en-US" altLang="zh-CN" sz="2600">
                <a:latin typeface="Times New Roman" pitchFamily="18" charset="0"/>
                <a:cs typeface="Times New Roman" pitchFamily="18" charset="0"/>
              </a:rPr>
              <a:t>Lucky Island  _____________.        </a:t>
            </a:r>
          </a:p>
        </p:txBody>
      </p:sp>
      <p:sp>
        <p:nvSpPr>
          <p:cNvPr id="59396" name="AutoShape 5"/>
          <p:cNvSpPr>
            <a:spLocks noChangeArrowheads="1"/>
          </p:cNvSpPr>
          <p:nvPr/>
        </p:nvSpPr>
        <p:spPr bwMode="auto">
          <a:xfrm>
            <a:off x="3352800" y="5181600"/>
            <a:ext cx="5562600" cy="1524000"/>
          </a:xfrm>
          <a:custGeom>
            <a:avLst/>
            <a:gdLst>
              <a:gd name="T0" fmla="*/ 17254 w 21600"/>
              <a:gd name="T1" fmla="*/ 762000 h 21600"/>
              <a:gd name="T2" fmla="*/ 2781300 w 21600"/>
              <a:gd name="T3" fmla="*/ 1522377 h 21600"/>
              <a:gd name="T4" fmla="*/ 5557965 w 21600"/>
              <a:gd name="T5" fmla="*/ 762000 h 21600"/>
              <a:gd name="T6" fmla="*/ 2781300 w 21600"/>
              <a:gd name="T7" fmla="*/ 87136 h 21600"/>
              <a:gd name="T8" fmla="*/ -775931 w 21600"/>
              <a:gd name="T9" fmla="*/ 98425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2977 w 21600"/>
              <a:gd name="T16" fmla="*/ 3262 h 21600"/>
              <a:gd name="T17" fmla="*/ 17087 w 21600"/>
              <a:gd name="T18" fmla="*/ 17337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  <a:path w="21600" h="21600">
                <a:moveTo>
                  <a:pt x="575" y="2038"/>
                </a:moveTo>
                <a:cubicBezTo>
                  <a:pt x="-419" y="2038"/>
                  <a:pt x="-1225" y="2844"/>
                  <a:pt x="-1225" y="3838"/>
                </a:cubicBezTo>
                <a:cubicBezTo>
                  <a:pt x="-1225" y="4832"/>
                  <a:pt x="-419" y="5638"/>
                  <a:pt x="575" y="5638"/>
                </a:cubicBezTo>
                <a:cubicBezTo>
                  <a:pt x="1569" y="5638"/>
                  <a:pt x="2375" y="4832"/>
                  <a:pt x="2375" y="3838"/>
                </a:cubicBezTo>
                <a:cubicBezTo>
                  <a:pt x="2375" y="2844"/>
                  <a:pt x="1569" y="2038"/>
                  <a:pt x="575" y="2038"/>
                </a:cubicBezTo>
                <a:close/>
              </a:path>
              <a:path w="21600" h="21600">
                <a:moveTo>
                  <a:pt x="-1715" y="1079"/>
                </a:moveTo>
                <a:cubicBezTo>
                  <a:pt x="-2378" y="1079"/>
                  <a:pt x="-2915" y="1616"/>
                  <a:pt x="-2915" y="2279"/>
                </a:cubicBezTo>
                <a:cubicBezTo>
                  <a:pt x="-2915" y="2942"/>
                  <a:pt x="-2378" y="3479"/>
                  <a:pt x="-1715" y="3479"/>
                </a:cubicBezTo>
                <a:cubicBezTo>
                  <a:pt x="-1052" y="3479"/>
                  <a:pt x="-515" y="2942"/>
                  <a:pt x="-515" y="2279"/>
                </a:cubicBezTo>
                <a:cubicBezTo>
                  <a:pt x="-515" y="1616"/>
                  <a:pt x="-1052" y="1079"/>
                  <a:pt x="-1715" y="1079"/>
                </a:cubicBezTo>
                <a:close/>
              </a:path>
              <a:path w="21600" h="21600">
                <a:moveTo>
                  <a:pt x="-3013" y="795"/>
                </a:moveTo>
                <a:cubicBezTo>
                  <a:pt x="-3344" y="795"/>
                  <a:pt x="-3613" y="1064"/>
                  <a:pt x="-3613" y="1395"/>
                </a:cubicBezTo>
                <a:cubicBezTo>
                  <a:pt x="-3613" y="1726"/>
                  <a:pt x="-3344" y="1995"/>
                  <a:pt x="-3013" y="1995"/>
                </a:cubicBezTo>
                <a:cubicBezTo>
                  <a:pt x="-2682" y="1995"/>
                  <a:pt x="-2413" y="1726"/>
                  <a:pt x="-2413" y="1395"/>
                </a:cubicBezTo>
                <a:cubicBezTo>
                  <a:pt x="-2413" y="1064"/>
                  <a:pt x="-2682" y="795"/>
                  <a:pt x="-3013" y="795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n-US" altLang="zh-CN" sz="2600">
                <a:latin typeface="Times New Roman" pitchFamily="18" charset="0"/>
                <a:cs typeface="Times New Roman" pitchFamily="18" charset="0"/>
              </a:rPr>
              <a:t>5. I finished all </a:t>
            </a:r>
            <a:r>
              <a:rPr lang="zh-CN" altLang="en-US" sz="2600">
                <a:latin typeface="Times New Roman" pitchFamily="18" charset="0"/>
              </a:rPr>
              <a:t> </a:t>
            </a:r>
            <a:r>
              <a:rPr lang="en-US" altLang="zh-CN" sz="2600">
                <a:latin typeface="Times New Roman" pitchFamily="18" charset="0"/>
                <a:cs typeface="Times New Roman" pitchFamily="18" charset="0"/>
              </a:rPr>
              <a:t>my homework ___________.  </a:t>
            </a:r>
          </a:p>
          <a:p>
            <a:pPr algn="just"/>
            <a:r>
              <a:rPr lang="en-US" altLang="zh-CN" sz="2600">
                <a:latin typeface="Times New Roman" pitchFamily="18" charset="0"/>
                <a:cs typeface="Times New Roman" pitchFamily="18" charset="0"/>
              </a:rPr>
              <a:t>                                      </a:t>
            </a:r>
          </a:p>
          <a:p>
            <a:pPr algn="just"/>
            <a:r>
              <a:rPr lang="en-US" altLang="zh-CN" sz="2600">
                <a:latin typeface="Times New Roman" pitchFamily="18" charset="0"/>
                <a:cs typeface="Times New Roman" pitchFamily="18" charset="0"/>
              </a:rPr>
              <a:t>                                           .    </a:t>
            </a:r>
          </a:p>
        </p:txBody>
      </p:sp>
      <p:sp>
        <p:nvSpPr>
          <p:cNvPr id="59397" name="Rectangle 6"/>
          <p:cNvSpPr>
            <a:spLocks noChangeArrowheads="1"/>
          </p:cNvSpPr>
          <p:nvPr/>
        </p:nvSpPr>
        <p:spPr bwMode="auto">
          <a:xfrm>
            <a:off x="381000" y="762000"/>
            <a:ext cx="315118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133350" defTabSz="0" eaLnBrk="0" hangingPunct="0">
              <a:tabLst>
                <a:tab pos="1704975" algn="l"/>
              </a:tabLst>
            </a:pPr>
            <a:r>
              <a:rPr lang="en-US" altLang="zh-CN" sz="2800">
                <a:latin typeface="Times New Roman" pitchFamily="18" charset="0"/>
                <a:cs typeface="Arial" charset="0"/>
              </a:rPr>
              <a:t>23 November          </a:t>
            </a:r>
          </a:p>
          <a:p>
            <a:pPr indent="133350" defTabSz="0" eaLnBrk="0" hangingPunct="0">
              <a:tabLst>
                <a:tab pos="1704975" algn="l"/>
              </a:tabLst>
            </a:pPr>
            <a:r>
              <a:rPr lang="en-US" altLang="zh-CN" sz="2800">
                <a:latin typeface="Times New Roman" pitchFamily="18" charset="0"/>
                <a:cs typeface="Arial" charset="0"/>
              </a:rPr>
              <a:t>I went to see a film.</a:t>
            </a:r>
          </a:p>
          <a:p>
            <a:pPr indent="133350" defTabSz="0" eaLnBrk="0" hangingPunct="0">
              <a:tabLst>
                <a:tab pos="1704975" algn="l"/>
              </a:tabLst>
            </a:pPr>
            <a:r>
              <a:rPr lang="en-US" altLang="zh-CN" sz="2800">
                <a:latin typeface="Times New Roman" pitchFamily="18" charset="0"/>
                <a:cs typeface="Arial" charset="0"/>
              </a:rPr>
              <a:t> </a:t>
            </a:r>
          </a:p>
        </p:txBody>
      </p:sp>
      <p:sp>
        <p:nvSpPr>
          <p:cNvPr id="59398" name="Rectangle 7"/>
          <p:cNvSpPr>
            <a:spLocks noChangeArrowheads="1"/>
          </p:cNvSpPr>
          <p:nvPr/>
        </p:nvSpPr>
        <p:spPr bwMode="auto">
          <a:xfrm>
            <a:off x="304800" y="2057400"/>
            <a:ext cx="305276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133350" defTabSz="0" eaLnBrk="0" hangingPunct="0">
              <a:tabLst>
                <a:tab pos="1704975" algn="l"/>
              </a:tabLst>
            </a:pPr>
            <a:r>
              <a:rPr lang="en-US" altLang="zh-CN" sz="2800">
                <a:latin typeface="Times New Roman" pitchFamily="18" charset="0"/>
                <a:cs typeface="Arial" charset="0"/>
              </a:rPr>
              <a:t>26 November</a:t>
            </a:r>
          </a:p>
          <a:p>
            <a:pPr indent="133350" defTabSz="0" eaLnBrk="0" hangingPunct="0">
              <a:tabLst>
                <a:tab pos="1704975" algn="l"/>
              </a:tabLst>
            </a:pPr>
            <a:r>
              <a:rPr lang="en-US" altLang="zh-CN" sz="2800">
                <a:latin typeface="Times New Roman" pitchFamily="18" charset="0"/>
                <a:cs typeface="Arial" charset="0"/>
              </a:rPr>
              <a:t>I had a picnic with </a:t>
            </a:r>
          </a:p>
          <a:p>
            <a:pPr indent="133350" defTabSz="0" eaLnBrk="0" hangingPunct="0">
              <a:tabLst>
                <a:tab pos="1704975" algn="l"/>
              </a:tabLst>
            </a:pPr>
            <a:r>
              <a:rPr lang="en-US" altLang="zh-CN" sz="2800">
                <a:latin typeface="Times New Roman" pitchFamily="18" charset="0"/>
                <a:cs typeface="Arial" charset="0"/>
              </a:rPr>
              <a:t>my </a:t>
            </a:r>
            <a:r>
              <a:rPr lang="zh-CN" altLang="en-US" sz="2800">
                <a:latin typeface="Times New Roman" pitchFamily="18" charset="0"/>
                <a:cs typeface="Arial" charset="0"/>
              </a:rPr>
              <a:t>  </a:t>
            </a:r>
            <a:r>
              <a:rPr lang="en-US" altLang="zh-CN" sz="2800">
                <a:latin typeface="Times New Roman" pitchFamily="18" charset="0"/>
                <a:cs typeface="Arial" charset="0"/>
              </a:rPr>
              <a:t>friends</a:t>
            </a:r>
            <a:r>
              <a:rPr lang="zh-CN" altLang="en-US" sz="2800">
                <a:latin typeface="Times New Roman" pitchFamily="18" charset="0"/>
                <a:cs typeface="Arial" charset="0"/>
              </a:rPr>
              <a:t>   on </a:t>
            </a:r>
          </a:p>
          <a:p>
            <a:pPr indent="133350" defTabSz="0" eaLnBrk="0" hangingPunct="0">
              <a:tabLst>
                <a:tab pos="1704975" algn="l"/>
              </a:tabLst>
            </a:pPr>
            <a:r>
              <a:rPr lang="en-US" altLang="zh-CN" sz="2800">
                <a:latin typeface="Times New Roman" pitchFamily="18" charset="0"/>
                <a:cs typeface="Arial" charset="0"/>
              </a:rPr>
              <a:t>Lucky Island.</a:t>
            </a:r>
          </a:p>
        </p:txBody>
      </p:sp>
      <p:sp>
        <p:nvSpPr>
          <p:cNvPr id="59399" name="Rectangle 8"/>
          <p:cNvSpPr>
            <a:spLocks noChangeArrowheads="1"/>
          </p:cNvSpPr>
          <p:nvPr/>
        </p:nvSpPr>
        <p:spPr bwMode="auto">
          <a:xfrm>
            <a:off x="228600" y="4337050"/>
            <a:ext cx="37338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133350" defTabSz="0" eaLnBrk="0" hangingPunct="0">
              <a:tabLst>
                <a:tab pos="1704975" algn="l"/>
              </a:tabLst>
            </a:pPr>
            <a:r>
              <a:rPr lang="en-US" altLang="zh-CN" sz="2800">
                <a:latin typeface="Times New Roman" pitchFamily="18" charset="0"/>
                <a:cs typeface="Arial" charset="0"/>
              </a:rPr>
              <a:t>8 p.m., 27</a:t>
            </a:r>
            <a:r>
              <a:rPr lang="zh-CN" altLang="en-US" sz="2800">
                <a:latin typeface="Times New Roman" pitchFamily="18" charset="0"/>
                <a:cs typeface="Arial" charset="0"/>
              </a:rPr>
              <a:t> </a:t>
            </a:r>
            <a:r>
              <a:rPr lang="en-US" altLang="zh-CN" sz="2800">
                <a:latin typeface="Times New Roman" pitchFamily="18" charset="0"/>
                <a:cs typeface="Arial" charset="0"/>
              </a:rPr>
              <a:t>November</a:t>
            </a:r>
          </a:p>
          <a:p>
            <a:pPr indent="133350" defTabSz="0" eaLnBrk="0" hangingPunct="0">
              <a:tabLst>
                <a:tab pos="1704975" algn="l"/>
              </a:tabLst>
            </a:pPr>
            <a:r>
              <a:rPr lang="zh-CN" altLang="en-US" sz="2800">
                <a:latin typeface="Times New Roman" pitchFamily="18" charset="0"/>
                <a:cs typeface="Arial" charset="0"/>
              </a:rPr>
              <a:t>I finished all my </a:t>
            </a:r>
          </a:p>
          <a:p>
            <a:pPr indent="133350" defTabSz="0" eaLnBrk="0" hangingPunct="0">
              <a:tabLst>
                <a:tab pos="1704975" algn="l"/>
              </a:tabLst>
            </a:pPr>
            <a:r>
              <a:rPr lang="zh-CN" altLang="en-US" sz="2800">
                <a:latin typeface="Times New Roman" pitchFamily="18" charset="0"/>
                <a:cs typeface="Arial" charset="0"/>
              </a:rPr>
              <a:t>homework.</a:t>
            </a:r>
          </a:p>
        </p:txBody>
      </p:sp>
      <p:sp>
        <p:nvSpPr>
          <p:cNvPr id="59400" name="AutoShape 9"/>
          <p:cNvSpPr>
            <a:spLocks noChangeArrowheads="1"/>
          </p:cNvSpPr>
          <p:nvPr/>
        </p:nvSpPr>
        <p:spPr bwMode="auto">
          <a:xfrm>
            <a:off x="4038600" y="1219200"/>
            <a:ext cx="4657725" cy="1371600"/>
          </a:xfrm>
          <a:custGeom>
            <a:avLst/>
            <a:gdLst>
              <a:gd name="T0" fmla="*/ 14448 w 21600"/>
              <a:gd name="T1" fmla="*/ 685800 h 21600"/>
              <a:gd name="T2" fmla="*/ 2328863 w 21600"/>
              <a:gd name="T3" fmla="*/ 1370140 h 21600"/>
              <a:gd name="T4" fmla="*/ 4653844 w 21600"/>
              <a:gd name="T5" fmla="*/ 685800 h 21600"/>
              <a:gd name="T6" fmla="*/ 2328863 w 21600"/>
              <a:gd name="T7" fmla="*/ 78423 h 21600"/>
              <a:gd name="T8" fmla="*/ -922273 w 21600"/>
              <a:gd name="T9" fmla="*/ -16002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2977 w 21600"/>
              <a:gd name="T16" fmla="*/ 3262 h 21600"/>
              <a:gd name="T17" fmla="*/ 17087 w 21600"/>
              <a:gd name="T18" fmla="*/ 17337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  <a:path w="21600" h="21600">
                <a:moveTo>
                  <a:pt x="679" y="58"/>
                </a:moveTo>
                <a:cubicBezTo>
                  <a:pt x="-315" y="58"/>
                  <a:pt x="-1121" y="864"/>
                  <a:pt x="-1121" y="1858"/>
                </a:cubicBezTo>
                <a:cubicBezTo>
                  <a:pt x="-1121" y="2852"/>
                  <a:pt x="-315" y="3658"/>
                  <a:pt x="679" y="3658"/>
                </a:cubicBezTo>
                <a:cubicBezTo>
                  <a:pt x="1673" y="3658"/>
                  <a:pt x="2479" y="2852"/>
                  <a:pt x="2479" y="1858"/>
                </a:cubicBezTo>
                <a:cubicBezTo>
                  <a:pt x="2479" y="864"/>
                  <a:pt x="1673" y="58"/>
                  <a:pt x="679" y="58"/>
                </a:cubicBezTo>
                <a:close/>
              </a:path>
              <a:path w="21600" h="21600">
                <a:moveTo>
                  <a:pt x="-2249" y="-1928"/>
                </a:moveTo>
                <a:cubicBezTo>
                  <a:pt x="-2912" y="-1928"/>
                  <a:pt x="-3449" y="-1391"/>
                  <a:pt x="-3449" y="-728"/>
                </a:cubicBezTo>
                <a:cubicBezTo>
                  <a:pt x="-3449" y="-65"/>
                  <a:pt x="-2912" y="472"/>
                  <a:pt x="-2249" y="472"/>
                </a:cubicBezTo>
                <a:cubicBezTo>
                  <a:pt x="-1586" y="472"/>
                  <a:pt x="-1049" y="-65"/>
                  <a:pt x="-1049" y="-728"/>
                </a:cubicBezTo>
                <a:cubicBezTo>
                  <a:pt x="-1049" y="-1391"/>
                  <a:pt x="-1586" y="-1928"/>
                  <a:pt x="-2249" y="-1928"/>
                </a:cubicBezTo>
                <a:close/>
              </a:path>
              <a:path w="21600" h="21600">
                <a:moveTo>
                  <a:pt x="-4277" y="-3120"/>
                </a:moveTo>
                <a:cubicBezTo>
                  <a:pt x="-4608" y="-3120"/>
                  <a:pt x="-4877" y="-2851"/>
                  <a:pt x="-4877" y="-2520"/>
                </a:cubicBezTo>
                <a:cubicBezTo>
                  <a:pt x="-4877" y="-2189"/>
                  <a:pt x="-4608" y="-1920"/>
                  <a:pt x="-4277" y="-1920"/>
                </a:cubicBezTo>
                <a:cubicBezTo>
                  <a:pt x="-3946" y="-1920"/>
                  <a:pt x="-3677" y="-2189"/>
                  <a:pt x="-3677" y="-2520"/>
                </a:cubicBezTo>
                <a:cubicBezTo>
                  <a:pt x="-3677" y="-2851"/>
                  <a:pt x="-3946" y="-3120"/>
                  <a:pt x="-4277" y="-3120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n-US" altLang="zh-CN" sz="2600">
                <a:latin typeface="Times New Roman" pitchFamily="18" charset="0"/>
              </a:rPr>
              <a:t>3. I went to see a film _____________.                     </a:t>
            </a: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5448300" y="1835150"/>
            <a:ext cx="243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/>
          <a:lstStyle/>
          <a:p>
            <a:pPr algn="just"/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</a:rPr>
              <a:t>four days ago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5562600" y="3810000"/>
            <a:ext cx="2209800" cy="3968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yesterday</a:t>
            </a: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5791200" y="5791200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/>
          <a:lstStyle/>
          <a:p>
            <a:pPr algn="just"/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an/one hour ago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6" grpId="0" bldLvl="0" animBg="1"/>
      <p:bldP spid="14347" grpId="0" bldLvl="0" animBg="1"/>
      <p:bldP spid="1434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0418" name="TextBox 4"/>
          <p:cNvSpPr txBox="1">
            <a:spLocks noChangeArrowheads="1"/>
          </p:cNvSpPr>
          <p:nvPr/>
        </p:nvSpPr>
        <p:spPr bwMode="auto">
          <a:xfrm>
            <a:off x="1476375" y="3414713"/>
            <a:ext cx="6143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latin typeface="Comic Sans MS" pitchFamily="66" charset="0"/>
                <a:ea typeface="微软雅黑" pitchFamily="34" charset="-122"/>
              </a:rPr>
              <a:t>Part III  Post-Learning</a:t>
            </a:r>
            <a:endParaRPr lang="zh-CN" altLang="en-US" sz="4000" b="1">
              <a:latin typeface="Comic Sans MS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373188" y="1727200"/>
            <a:ext cx="6438900" cy="4621213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r>
              <a:rPr lang="zh-CN" altLang="en-US" sz="3000" dirty="0">
                <a:sym typeface="+mn-ea"/>
              </a:rPr>
              <a:t>动词一般过去时，表示过去发生事；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r>
              <a:rPr lang="en-US" altLang="x-none" sz="3000" dirty="0">
                <a:sym typeface="+mn-ea"/>
              </a:rPr>
              <a:t>be</a:t>
            </a:r>
            <a:r>
              <a:rPr lang="zh-CN" altLang="en-US" sz="3000" dirty="0">
                <a:sym typeface="+mn-ea"/>
              </a:rPr>
              <a:t>用</a:t>
            </a:r>
            <a:r>
              <a:rPr lang="en-US" altLang="x-none" sz="3000" dirty="0">
                <a:sym typeface="+mn-ea"/>
              </a:rPr>
              <a:t>was</a:t>
            </a:r>
            <a:r>
              <a:rPr lang="zh-CN" altLang="en-US" sz="3000" dirty="0">
                <a:sym typeface="+mn-ea"/>
              </a:rPr>
              <a:t>或用</a:t>
            </a:r>
            <a:r>
              <a:rPr lang="en-US" altLang="x-none" sz="3000" dirty="0">
                <a:sym typeface="+mn-ea"/>
              </a:rPr>
              <a:t>were, have, has</a:t>
            </a:r>
            <a:r>
              <a:rPr lang="zh-CN" altLang="en-US" sz="3000" dirty="0">
                <a:sym typeface="+mn-ea"/>
              </a:rPr>
              <a:t>变</a:t>
            </a:r>
            <a:r>
              <a:rPr lang="en-US" altLang="x-none" sz="3000" dirty="0">
                <a:sym typeface="+mn-ea"/>
              </a:rPr>
              <a:t>had</a:t>
            </a:r>
            <a:r>
              <a:rPr lang="zh-CN" altLang="en-US" sz="3000" dirty="0">
                <a:sym typeface="+mn-ea"/>
              </a:rPr>
              <a:t>；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r>
              <a:rPr lang="zh-CN" altLang="en-US" sz="3000" dirty="0">
                <a:sym typeface="+mn-ea"/>
              </a:rPr>
              <a:t>谓语动词过去式，过去时间作标志；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r>
              <a:rPr lang="zh-CN" altLang="en-US" sz="3000" dirty="0">
                <a:sym typeface="+mn-ea"/>
              </a:rPr>
              <a:t>一般动词加</a:t>
            </a:r>
            <a:r>
              <a:rPr lang="en-US" altLang="x-none" sz="3000" dirty="0">
                <a:sym typeface="+mn-ea"/>
              </a:rPr>
              <a:t>-ed</a:t>
            </a:r>
            <a:r>
              <a:rPr lang="zh-CN" altLang="en-US" sz="3000" dirty="0">
                <a:sym typeface="+mn-ea"/>
              </a:rPr>
              <a:t>，若是特殊得硬记。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r>
              <a:rPr lang="zh-CN" altLang="en-US" sz="3000" dirty="0">
                <a:sym typeface="+mn-ea"/>
              </a:rPr>
              <a:t>否定句很简单，主语之后</a:t>
            </a:r>
            <a:r>
              <a:rPr lang="en-US" altLang="x-none" sz="3000" dirty="0">
                <a:sym typeface="+mn-ea"/>
              </a:rPr>
              <a:t>didn't</a:t>
            </a:r>
            <a:r>
              <a:rPr lang="zh-CN" altLang="en-US" sz="3000" dirty="0">
                <a:sym typeface="+mn-ea"/>
              </a:rPr>
              <a:t>添；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r>
              <a:rPr lang="zh-CN" altLang="en-US" sz="3000" dirty="0">
                <a:sym typeface="+mn-ea"/>
              </a:rPr>
              <a:t>疑问句也不难，</a:t>
            </a:r>
            <a:r>
              <a:rPr lang="en-US" altLang="x-none" sz="3000" dirty="0">
                <a:sym typeface="+mn-ea"/>
              </a:rPr>
              <a:t>did</a:t>
            </a:r>
            <a:r>
              <a:rPr lang="zh-CN" altLang="en-US" sz="3000" dirty="0">
                <a:sym typeface="+mn-ea"/>
              </a:rPr>
              <a:t>放在主语前；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r>
              <a:rPr lang="zh-CN" altLang="en-US" sz="3000" dirty="0">
                <a:sym typeface="+mn-ea"/>
              </a:rPr>
              <a:t>如果谓语之前有</a:t>
            </a:r>
            <a:r>
              <a:rPr lang="en-US" altLang="x-none" sz="3000" dirty="0">
                <a:sym typeface="+mn-ea"/>
              </a:rPr>
              <a:t>did</a:t>
            </a:r>
            <a:r>
              <a:rPr lang="zh-CN" altLang="en-US" sz="3000" dirty="0">
                <a:sym typeface="+mn-ea"/>
              </a:rPr>
              <a:t>，谓语动词需还原；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r>
              <a:rPr lang="zh-CN" altLang="en-US" sz="3000" dirty="0">
                <a:sym typeface="+mn-ea"/>
              </a:rPr>
              <a:t>动词若是</a:t>
            </a:r>
            <a:r>
              <a:rPr lang="en-US" altLang="x-none" sz="3000" dirty="0">
                <a:sym typeface="+mn-ea"/>
              </a:rPr>
              <a:t>was,were,</a:t>
            </a:r>
            <a:r>
              <a:rPr lang="zh-CN" altLang="en-US" sz="3000" dirty="0">
                <a:sym typeface="+mn-ea"/>
              </a:rPr>
              <a:t>否定就把</a:t>
            </a:r>
            <a:r>
              <a:rPr lang="en-US" altLang="x-none" sz="3000" dirty="0">
                <a:sym typeface="+mn-ea"/>
              </a:rPr>
              <a:t>not</a:t>
            </a:r>
            <a:r>
              <a:rPr lang="zh-CN" altLang="en-US" sz="3000" dirty="0">
                <a:sym typeface="+mn-ea"/>
              </a:rPr>
              <a:t>添。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1013" y="782638"/>
            <a:ext cx="3914775" cy="5842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solidFill>
                  <a:schemeClr val="tx1"/>
                </a:solidFill>
                <a:ea typeface="楷体" panose="02010609060101010101" pitchFamily="1" charset="-122"/>
              </a:rPr>
              <a:t>记住这个顺口溜吧！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2466" name="TextBox 4"/>
          <p:cNvSpPr txBox="1">
            <a:spLocks noChangeArrowheads="1"/>
          </p:cNvSpPr>
          <p:nvPr/>
        </p:nvSpPr>
        <p:spPr bwMode="auto">
          <a:xfrm>
            <a:off x="2627313" y="3414713"/>
            <a:ext cx="41751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latin typeface="Comic Sans MS" pitchFamily="66" charset="0"/>
                <a:ea typeface="微软雅黑" pitchFamily="34" charset="-122"/>
              </a:rPr>
              <a:t>Part IV  Review</a:t>
            </a:r>
            <a:endParaRPr lang="zh-CN" altLang="en-US" sz="4000" b="1">
              <a:latin typeface="Comic Sans MS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752475" y="450850"/>
            <a:ext cx="6553200" cy="6096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2800" b="1" kern="1200" dirty="0">
                <a:solidFill>
                  <a:srgbClr val="0070C0"/>
                </a:solidFill>
              </a:rPr>
              <a:t>一. 请写出下列动词的过去式。</a:t>
            </a:r>
          </a:p>
        </p:txBody>
      </p:sp>
      <p:sp>
        <p:nvSpPr>
          <p:cNvPr id="63490" name="Rectangle 3"/>
          <p:cNvSpPr>
            <a:spLocks noGrp="1"/>
          </p:cNvSpPr>
          <p:nvPr>
            <p:ph idx="1"/>
          </p:nvPr>
        </p:nvSpPr>
        <p:spPr>
          <a:xfrm>
            <a:off x="752475" y="1289050"/>
            <a:ext cx="7772400" cy="4984750"/>
          </a:xfrm>
        </p:spPr>
        <p:txBody>
          <a:bodyPr/>
          <a:lstStyle/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3000" smtClean="0"/>
              <a:t>1. begin _____________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3000" smtClean="0"/>
              <a:t>2. plant _____________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3000" smtClean="0"/>
              <a:t>3. say _____________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3000" smtClean="0"/>
              <a:t>4. win ______________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3000" smtClean="0"/>
              <a:t>5. spend _____________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3000" smtClean="0"/>
              <a:t>6. do _______________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3000" smtClean="0"/>
              <a:t>7. teach ______________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3000" smtClean="0"/>
              <a:t>8. stop ______________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2505075" y="1212850"/>
            <a:ext cx="2225675" cy="499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5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began </a:t>
            </a:r>
          </a:p>
          <a:p>
            <a:pPr>
              <a:lnSpc>
                <a:spcPct val="130000"/>
              </a:lnSpc>
              <a:spcBef>
                <a:spcPct val="5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 planted</a:t>
            </a:r>
          </a:p>
          <a:p>
            <a:pPr>
              <a:lnSpc>
                <a:spcPct val="130000"/>
              </a:lnSpc>
              <a:spcBef>
                <a:spcPct val="5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 said </a:t>
            </a:r>
          </a:p>
          <a:p>
            <a:pPr>
              <a:lnSpc>
                <a:spcPct val="130000"/>
              </a:lnSpc>
              <a:spcBef>
                <a:spcPct val="5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 won</a:t>
            </a:r>
          </a:p>
          <a:p>
            <a:pPr>
              <a:lnSpc>
                <a:spcPct val="130000"/>
              </a:lnSpc>
              <a:spcBef>
                <a:spcPct val="5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spent </a:t>
            </a:r>
          </a:p>
          <a:p>
            <a:pPr>
              <a:lnSpc>
                <a:spcPct val="130000"/>
              </a:lnSpc>
              <a:spcBef>
                <a:spcPct val="5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did</a:t>
            </a:r>
          </a:p>
          <a:p>
            <a:pPr>
              <a:lnSpc>
                <a:spcPct val="130000"/>
              </a:lnSpc>
              <a:spcBef>
                <a:spcPct val="5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taught </a:t>
            </a:r>
          </a:p>
          <a:p>
            <a:pPr>
              <a:lnSpc>
                <a:spcPct val="130000"/>
              </a:lnSpc>
              <a:spcBef>
                <a:spcPct val="5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 stopped</a:t>
            </a:r>
            <a:endParaRPr lang="zh-CN" altLang="en-US" sz="3000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63492" name="图片 1" descr="65I58PICZkS_102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4525" y="2997200"/>
            <a:ext cx="3121025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3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3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609600"/>
            <a:ext cx="7696200" cy="73183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2800" b="1" kern="1200" dirty="0">
                <a:solidFill>
                  <a:srgbClr val="0070C0"/>
                </a:solidFill>
              </a:rPr>
              <a:t>二. 用所给动词的正确形式填空。</a:t>
            </a:r>
          </a:p>
        </p:txBody>
      </p:sp>
      <p:sp>
        <p:nvSpPr>
          <p:cNvPr id="64514" name="Rectangle 3"/>
          <p:cNvSpPr>
            <a:spLocks noGrp="1"/>
          </p:cNvSpPr>
          <p:nvPr>
            <p:ph idx="1"/>
          </p:nvPr>
        </p:nvSpPr>
        <p:spPr>
          <a:xfrm>
            <a:off x="381000" y="1524000"/>
            <a:ext cx="8458200" cy="4708525"/>
          </a:xfrm>
        </p:spPr>
        <p:txBody>
          <a:bodyPr/>
          <a:lstStyle/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3000" smtClean="0"/>
              <a:t>1. My mother ________(wake) me up at 6 o'clock this morning.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3000" smtClean="0"/>
              <a:t>2. Alan _________(not turn) off the light before he left the room.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3000" smtClean="0"/>
              <a:t>3. I _________(dream) to be a star when I     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3000" smtClean="0"/>
              <a:t>    _________(be) five years old.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3000" smtClean="0"/>
              <a:t>4. Linda _________(begin) to play the guitar two years ago.</a:t>
            </a:r>
            <a:endParaRPr lang="zh-CN" altLang="en-US" sz="3000" smtClean="0"/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971800" y="1524000"/>
            <a:ext cx="10588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woke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635125" y="2719388"/>
            <a:ext cx="20605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didn't turn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990600" y="3733800"/>
            <a:ext cx="1835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dreamed </a:t>
            </a: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2057400" y="5132388"/>
            <a:ext cx="121443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began</a:t>
            </a:r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1143000" y="4479925"/>
            <a:ext cx="8255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was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  <p:bldP spid="16390" grpId="0"/>
      <p:bldP spid="16391" grpId="0"/>
      <p:bldP spid="1639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Grp="1" noChangeArrowheads="1"/>
          </p:cNvSpPr>
          <p:nvPr>
            <p:ph type="title"/>
          </p:nvPr>
        </p:nvSpPr>
        <p:spPr>
          <a:xfrm>
            <a:off x="620713" y="495300"/>
            <a:ext cx="6248400" cy="57943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2800" b="1" kern="1200" dirty="0">
                <a:solidFill>
                  <a:srgbClr val="0070C0"/>
                </a:solidFill>
              </a:rPr>
              <a:t>三. 选择最佳答案填空。</a:t>
            </a:r>
          </a:p>
        </p:txBody>
      </p:sp>
      <p:sp>
        <p:nvSpPr>
          <p:cNvPr id="65538" name="Rectangle 3"/>
          <p:cNvSpPr>
            <a:spLocks noGrp="1"/>
          </p:cNvSpPr>
          <p:nvPr>
            <p:ph idx="1"/>
          </p:nvPr>
        </p:nvSpPr>
        <p:spPr>
          <a:xfrm>
            <a:off x="468313" y="1181100"/>
            <a:ext cx="8229600" cy="5043488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smtClean="0"/>
              <a:t>(    )1. They ____ Taiwan last month.</a:t>
            </a:r>
          </a:p>
          <a:p>
            <a:pPr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smtClean="0"/>
              <a:t>		A. visited 		B. will visit</a:t>
            </a:r>
          </a:p>
          <a:p>
            <a:pPr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smtClean="0"/>
              <a:t>		C. visit 		D. are visiting</a:t>
            </a:r>
          </a:p>
          <a:p>
            <a:pPr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smtClean="0"/>
              <a:t>(    )2. There ____ 550 students in our grade last year.</a:t>
            </a:r>
          </a:p>
          <a:p>
            <a:pPr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smtClean="0"/>
              <a:t>		A. is 	    B. were 	C. will be 	D. are</a:t>
            </a:r>
          </a:p>
          <a:p>
            <a:pPr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smtClean="0"/>
              <a:t>(    )3. Mary </a:t>
            </a:r>
            <a:r>
              <a:rPr lang="en-US" altLang="zh-CN" sz="2400" smtClean="0"/>
              <a:t>____</a:t>
            </a:r>
            <a:r>
              <a:rPr lang="en-US" altLang="zh-CN" sz="2800" smtClean="0"/>
              <a:t> to school without breakfast this </a:t>
            </a:r>
          </a:p>
          <a:p>
            <a:pPr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smtClean="0"/>
              <a:t>           morning.</a:t>
            </a:r>
          </a:p>
          <a:p>
            <a:pPr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smtClean="0"/>
              <a:t>		A. will hurry 	B. hurries</a:t>
            </a:r>
          </a:p>
          <a:p>
            <a:pPr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smtClean="0"/>
              <a:t>		C. hurried 		D. is hurrying</a:t>
            </a:r>
            <a:endParaRPr lang="zh-CN" altLang="en-US" sz="2800" smtClean="0"/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620713" y="1181100"/>
            <a:ext cx="4381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A</a:t>
            </a: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641350" y="2887663"/>
            <a:ext cx="4381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620713" y="4000500"/>
            <a:ext cx="458787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/>
      <p:bldP spid="19463" grpId="0"/>
      <p:bldP spid="1946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3"/>
          <p:cNvSpPr>
            <a:spLocks noGrp="1"/>
          </p:cNvSpPr>
          <p:nvPr>
            <p:ph idx="1"/>
          </p:nvPr>
        </p:nvSpPr>
        <p:spPr>
          <a:xfrm>
            <a:off x="533400" y="779463"/>
            <a:ext cx="8001000" cy="5838825"/>
          </a:xfrm>
        </p:spPr>
        <p:txBody>
          <a:bodyPr/>
          <a:lstStyle/>
          <a:p>
            <a:pPr eaLnBrk="1" hangingPunct="1">
              <a:lnSpc>
                <a:spcPct val="95000"/>
              </a:lnSpc>
              <a:buFont typeface="Wingdings 2" pitchFamily="18" charset="2"/>
              <a:buNone/>
            </a:pPr>
            <a:r>
              <a:rPr lang="en-US" altLang="zh-CN" sz="3000" smtClean="0"/>
              <a:t>(    )4. --Were you at home yesterday?</a:t>
            </a:r>
          </a:p>
          <a:p>
            <a:pPr eaLnBrk="1" hangingPunct="1">
              <a:lnSpc>
                <a:spcPct val="95000"/>
              </a:lnSpc>
              <a:buFont typeface="Wingdings 2" pitchFamily="18" charset="2"/>
              <a:buNone/>
            </a:pPr>
            <a:r>
              <a:rPr lang="en-US" altLang="zh-CN" sz="3000" smtClean="0"/>
              <a:t>           --No, I ____. I ____ at work.</a:t>
            </a:r>
          </a:p>
          <a:p>
            <a:pPr eaLnBrk="1" hangingPunct="1">
              <a:lnSpc>
                <a:spcPct val="95000"/>
              </a:lnSpc>
              <a:buFont typeface="Wingdings 2" pitchFamily="18" charset="2"/>
              <a:buNone/>
            </a:pPr>
            <a:r>
              <a:rPr lang="en-US" altLang="zh-CN" sz="3000" smtClean="0"/>
              <a:t>		A. wasn't, am 		B. am not, am</a:t>
            </a:r>
          </a:p>
          <a:p>
            <a:pPr eaLnBrk="1" hangingPunct="1">
              <a:lnSpc>
                <a:spcPct val="95000"/>
              </a:lnSpc>
              <a:buFont typeface="Wingdings 2" pitchFamily="18" charset="2"/>
              <a:buNone/>
            </a:pPr>
            <a:r>
              <a:rPr lang="en-US" altLang="zh-CN" sz="3000" smtClean="0"/>
              <a:t>		C. wasn't, was 		D. am not, was</a:t>
            </a:r>
          </a:p>
          <a:p>
            <a:pPr eaLnBrk="1" hangingPunct="1">
              <a:lnSpc>
                <a:spcPct val="95000"/>
              </a:lnSpc>
              <a:buFont typeface="Wingdings 2" pitchFamily="18" charset="2"/>
              <a:buNone/>
            </a:pPr>
            <a:r>
              <a:rPr lang="en-US" altLang="zh-CN" sz="3000" smtClean="0"/>
              <a:t>(    )5. -- What ____ she ____ in the garden </a:t>
            </a:r>
          </a:p>
          <a:p>
            <a:pPr eaLnBrk="1" hangingPunct="1">
              <a:lnSpc>
                <a:spcPct val="95000"/>
              </a:lnSpc>
              <a:buFont typeface="Wingdings 2" pitchFamily="18" charset="2"/>
              <a:buNone/>
            </a:pPr>
            <a:r>
              <a:rPr lang="en-US" altLang="zh-CN" sz="3000" smtClean="0"/>
              <a:t>               yesterday evening?</a:t>
            </a:r>
          </a:p>
          <a:p>
            <a:pPr eaLnBrk="1" hangingPunct="1">
              <a:lnSpc>
                <a:spcPct val="95000"/>
              </a:lnSpc>
              <a:buFont typeface="Wingdings 2" pitchFamily="18" charset="2"/>
              <a:buNone/>
            </a:pPr>
            <a:r>
              <a:rPr lang="en-US" altLang="zh-CN" sz="3000" smtClean="0"/>
              <a:t>          -- She ____ nothing.</a:t>
            </a:r>
          </a:p>
          <a:p>
            <a:pPr eaLnBrk="1" hangingPunct="1">
              <a:lnSpc>
                <a:spcPct val="95000"/>
              </a:lnSpc>
              <a:buFont typeface="Wingdings 2" pitchFamily="18" charset="2"/>
              <a:buNone/>
            </a:pPr>
            <a:r>
              <a:rPr lang="en-US" altLang="zh-CN" sz="3000" smtClean="0"/>
              <a:t>		A. was, find, found</a:t>
            </a:r>
          </a:p>
          <a:p>
            <a:pPr eaLnBrk="1" hangingPunct="1">
              <a:lnSpc>
                <a:spcPct val="95000"/>
              </a:lnSpc>
              <a:buFont typeface="Wingdings 2" pitchFamily="18" charset="2"/>
              <a:buNone/>
            </a:pPr>
            <a:r>
              <a:rPr lang="en-US" altLang="zh-CN" sz="3000" smtClean="0"/>
              <a:t>		B. was, found, found</a:t>
            </a:r>
          </a:p>
          <a:p>
            <a:pPr eaLnBrk="1" hangingPunct="1">
              <a:lnSpc>
                <a:spcPct val="95000"/>
              </a:lnSpc>
              <a:buFont typeface="Wingdings 2" pitchFamily="18" charset="2"/>
              <a:buNone/>
            </a:pPr>
            <a:r>
              <a:rPr lang="en-US" altLang="zh-CN" sz="3000" smtClean="0"/>
              <a:t>		C. did, find, finds 	</a:t>
            </a:r>
          </a:p>
          <a:p>
            <a:pPr eaLnBrk="1" hangingPunct="1">
              <a:lnSpc>
                <a:spcPct val="95000"/>
              </a:lnSpc>
              <a:buFont typeface="Wingdings 2" pitchFamily="18" charset="2"/>
              <a:buNone/>
            </a:pPr>
            <a:r>
              <a:rPr lang="en-US" altLang="zh-CN" sz="3000" smtClean="0"/>
              <a:t>		D. did, find, found</a:t>
            </a:r>
            <a:endParaRPr lang="zh-CN" altLang="en-US" sz="3000" smtClean="0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685800" y="2836863"/>
            <a:ext cx="4587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685800" y="703263"/>
            <a:ext cx="4587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C</a:t>
            </a:r>
          </a:p>
        </p:txBody>
      </p:sp>
      <p:pic>
        <p:nvPicPr>
          <p:cNvPr id="66564" name="图片 1" descr="240466-140H00J6195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8625" y="3573463"/>
            <a:ext cx="3162300" cy="210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内容占位符 2"/>
          <p:cNvSpPr>
            <a:spLocks noGrp="1"/>
          </p:cNvSpPr>
          <p:nvPr>
            <p:ph idx="1"/>
          </p:nvPr>
        </p:nvSpPr>
        <p:spPr>
          <a:xfrm>
            <a:off x="533400" y="762000"/>
            <a:ext cx="8229600" cy="5508625"/>
          </a:xfrm>
        </p:spPr>
        <p:txBody>
          <a:bodyPr/>
          <a:lstStyle/>
          <a:p>
            <a:pPr marL="0" eaLnBrk="1" fontAlgn="auto" hangingPunct="1"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2800" b="1" kern="1200" dirty="0">
                <a:solidFill>
                  <a:srgbClr val="0070C0"/>
                </a:solidFill>
                <a:cs typeface="+mj-cs"/>
              </a:rPr>
              <a:t>四. 根据题目要求，完成下列句子。</a:t>
            </a:r>
          </a:p>
          <a:p>
            <a:pPr marL="0" eaLnBrk="1" fontAlgn="auto" hangingPunct="1"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000" dirty="0"/>
              <a:t>1. We built another school in this village.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/>
              <a:t>    (</a:t>
            </a:r>
            <a:r>
              <a:rPr lang="zh-CN" altLang="en-US" sz="3000" dirty="0"/>
              <a:t>改为一般疑问句并作肯定及否定回答</a:t>
            </a:r>
            <a:r>
              <a:rPr lang="en-US" altLang="zh-CN" sz="3000"/>
              <a:t>)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/>
              <a:t>    _____ _____ _____ another school in that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/>
              <a:t>   village?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/>
              <a:t>   Yes, _____ _____ .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/>
              <a:t>   No, _____ _____ .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/>
              <a:t>2. Kate, were you happy when you met your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/>
              <a:t>   classmates again?      (</a:t>
            </a:r>
            <a:r>
              <a:rPr lang="zh-CN" altLang="en-US" sz="3000" dirty="0"/>
              <a:t>作肯定回答</a:t>
            </a:r>
            <a:r>
              <a:rPr lang="en-US" altLang="zh-CN" sz="3000"/>
              <a:t>)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/>
              <a:t>   Yes, _____ _____ .</a:t>
            </a: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971550" y="2362200"/>
            <a:ext cx="31464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Did    you     build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1809750" y="3429000"/>
            <a:ext cx="18478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we     did</a:t>
            </a:r>
          </a:p>
        </p:txBody>
      </p:sp>
      <p:sp>
        <p:nvSpPr>
          <p:cNvPr id="22533" name="Rectangle 6"/>
          <p:cNvSpPr>
            <a:spLocks noChangeArrowheads="1"/>
          </p:cNvSpPr>
          <p:nvPr/>
        </p:nvSpPr>
        <p:spPr bwMode="auto">
          <a:xfrm>
            <a:off x="1657350" y="3962400"/>
            <a:ext cx="23050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we    didn't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733550" y="5638800"/>
            <a:ext cx="23082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I        was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2533" grpId="0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文本占位符 36866"/>
          <p:cNvSpPr>
            <a:spLocks noGrp="1"/>
          </p:cNvSpPr>
          <p:nvPr>
            <p:ph type="body" idx="1"/>
          </p:nvPr>
        </p:nvSpPr>
        <p:spPr>
          <a:xfrm>
            <a:off x="609600" y="1066800"/>
            <a:ext cx="8001000" cy="5076825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3000" smtClean="0"/>
              <a:t>3. Miss Green worked as an engineer in   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3000" smtClean="0"/>
              <a:t>   America. (</a:t>
            </a:r>
            <a:r>
              <a:rPr lang="zh-CN" altLang="en-US" sz="3000" smtClean="0"/>
              <a:t>改为否定句</a:t>
            </a:r>
            <a:r>
              <a:rPr lang="en-US" altLang="zh-CN" sz="3000" smtClean="0"/>
              <a:t>)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3000" smtClean="0"/>
              <a:t>   Miss Green _____ _____ as an engineer in America.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3000" smtClean="0"/>
              <a:t>4. We spent our holiday </a:t>
            </a:r>
            <a:r>
              <a:rPr lang="en-US" altLang="zh-CN" sz="3000" u="sng" smtClean="0"/>
              <a:t>in Australia</a:t>
            </a:r>
            <a:r>
              <a:rPr lang="en-US" altLang="zh-CN" sz="3000" smtClean="0"/>
              <a:t>.            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3000" smtClean="0"/>
              <a:t>    (</a:t>
            </a:r>
            <a:r>
              <a:rPr lang="zh-CN" altLang="en-US" sz="3000" smtClean="0"/>
              <a:t>就划线部分提问</a:t>
            </a:r>
            <a:r>
              <a:rPr lang="en-US" altLang="zh-CN" sz="3000" smtClean="0"/>
              <a:t>)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3000" smtClean="0"/>
              <a:t>   _____ _____ you _____ your holiday?</a:t>
            </a:r>
            <a:endParaRPr lang="zh-CN" altLang="en-US" sz="3000" smtClean="0"/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endParaRPr lang="zh-CN" altLang="en-US" sz="3000" smtClean="0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2806700" y="2376488"/>
            <a:ext cx="21590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didn't  work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1066800" y="4860925"/>
            <a:ext cx="43434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Where  did          spend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9634" name="TextBox 4"/>
          <p:cNvSpPr txBox="1">
            <a:spLocks noChangeArrowheads="1"/>
          </p:cNvSpPr>
          <p:nvPr/>
        </p:nvSpPr>
        <p:spPr bwMode="auto"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latin typeface="Comic Sans MS" pitchFamily="66" charset="0"/>
                <a:ea typeface="微软雅黑" pitchFamily="34" charset="-122"/>
              </a:rPr>
              <a:t>Thank you!</a:t>
            </a:r>
            <a:endParaRPr lang="zh-CN" altLang="en-US" sz="4000" b="1">
              <a:latin typeface="Comic Sans MS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Grammar模板</Template>
  <TotalTime>161</TotalTime>
  <Words>1416</Words>
  <Application>Microsoft Office PowerPoint</Application>
  <PresentationFormat>全屏显示(4:3)</PresentationFormat>
  <Paragraphs>304</Paragraphs>
  <Slides>32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演示文稿设计模板</vt:lpstr>
      </vt:variant>
      <vt:variant>
        <vt:i4>8</vt:i4>
      </vt:variant>
      <vt:variant>
        <vt:lpstr>幻灯片标题</vt:lpstr>
      </vt:variant>
      <vt:variant>
        <vt:i4>32</vt:i4>
      </vt:variant>
    </vt:vector>
  </HeadingPairs>
  <TitlesOfParts>
    <vt:vector size="51" baseType="lpstr">
      <vt:lpstr>Arial</vt:lpstr>
      <vt:lpstr>宋体</vt:lpstr>
      <vt:lpstr>Times New Roman</vt:lpstr>
      <vt:lpstr>Wingdings 2</vt:lpstr>
      <vt:lpstr>Calibri</vt:lpstr>
      <vt:lpstr>Comic Sans MS</vt:lpstr>
      <vt:lpstr>微软雅黑</vt:lpstr>
      <vt:lpstr>+mn-ea</vt:lpstr>
      <vt:lpstr>Bodoni MT Black</vt:lpstr>
      <vt:lpstr>楷体_GB2312</vt:lpstr>
      <vt:lpstr>楷体</vt:lpstr>
      <vt:lpstr>Grammar模板</vt:lpstr>
      <vt:lpstr>1_Grammar模板</vt:lpstr>
      <vt:lpstr>Grammar模板</vt:lpstr>
      <vt:lpstr>Grammar模板</vt:lpstr>
      <vt:lpstr>Grammar模板</vt:lpstr>
      <vt:lpstr>1_Grammar模板</vt:lpstr>
      <vt:lpstr>1_Grammar模板</vt:lpstr>
      <vt:lpstr>1_Grammar模板</vt:lpstr>
      <vt:lpstr>幻灯片 1</vt:lpstr>
      <vt:lpstr>Think about what happened in 2018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一. 请写出下列动词的过去式。</vt:lpstr>
      <vt:lpstr>二. 用所给动词的正确形式填空。</vt:lpstr>
      <vt:lpstr>三. 选择最佳答案填空。</vt:lpstr>
      <vt:lpstr>幻灯片 29</vt:lpstr>
      <vt:lpstr>幻灯片 30</vt:lpstr>
      <vt:lpstr>幻灯片 31</vt:lpstr>
      <vt:lpstr>幻灯片 32</vt:lpstr>
    </vt:vector>
  </TitlesOfParts>
  <Company>http://www.windows89.com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eva</cp:lastModifiedBy>
  <cp:revision>24</cp:revision>
  <dcterms:created xsi:type="dcterms:W3CDTF">2017-06-08T06:46:00Z</dcterms:created>
  <dcterms:modified xsi:type="dcterms:W3CDTF">2018-12-13T00:39:22Z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