
<file path=[Content_Types].xml><?xml version="1.0" encoding="utf-8"?>
<Types xmlns="http://schemas.openxmlformats.org/package/2006/content-types">
  <Default Extension="jpeg" ContentType="image/jpeg"/>
  <Default Extension="JPG" ContentType="image/.jpg"/>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52" r:id="rId4"/>
    <p:sldMasterId id="2147483654" r:id="rId5"/>
  </p:sldMasterIdLst>
  <p:notesMasterIdLst>
    <p:notesMasterId r:id="rId9"/>
  </p:notesMasterIdLst>
  <p:handoutMasterIdLst>
    <p:handoutMasterId r:id="rId64"/>
  </p:handoutMasterIdLst>
  <p:sldIdLst>
    <p:sldId id="1673" r:id="rId6"/>
    <p:sldId id="902" r:id="rId7"/>
    <p:sldId id="1820" r:id="rId8"/>
    <p:sldId id="1822" r:id="rId10"/>
    <p:sldId id="1821" r:id="rId11"/>
    <p:sldId id="1629" r:id="rId12"/>
    <p:sldId id="1625" r:id="rId13"/>
    <p:sldId id="1826" r:id="rId14"/>
    <p:sldId id="1345" r:id="rId15"/>
    <p:sldId id="1660" r:id="rId16"/>
    <p:sldId id="1827" r:id="rId17"/>
    <p:sldId id="1661" r:id="rId18"/>
    <p:sldId id="1757" r:id="rId19"/>
    <p:sldId id="1807" r:id="rId20"/>
    <p:sldId id="1808" r:id="rId21"/>
    <p:sldId id="1809" r:id="rId22"/>
    <p:sldId id="1810" r:id="rId23"/>
    <p:sldId id="1811" r:id="rId24"/>
    <p:sldId id="1812" r:id="rId25"/>
    <p:sldId id="1815" r:id="rId26"/>
    <p:sldId id="1823" r:id="rId27"/>
    <p:sldId id="1824" r:id="rId28"/>
    <p:sldId id="1825" r:id="rId29"/>
    <p:sldId id="1817" r:id="rId30"/>
    <p:sldId id="1819" r:id="rId31"/>
    <p:sldId id="1662" r:id="rId32"/>
    <p:sldId id="1677" r:id="rId33"/>
    <p:sldId id="1678" r:id="rId34"/>
    <p:sldId id="1734" r:id="rId35"/>
    <p:sldId id="1737" r:id="rId36"/>
    <p:sldId id="1602" r:id="rId37"/>
    <p:sldId id="1741" r:id="rId38"/>
    <p:sldId id="1742" r:id="rId39"/>
    <p:sldId id="1743" r:id="rId40"/>
    <p:sldId id="1700" r:id="rId41"/>
    <p:sldId id="1695" r:id="rId42"/>
    <p:sldId id="1744" r:id="rId43"/>
    <p:sldId id="1696" r:id="rId44"/>
    <p:sldId id="1762" r:id="rId45"/>
    <p:sldId id="1727" r:id="rId46"/>
    <p:sldId id="1728" r:id="rId47"/>
    <p:sldId id="1763" r:id="rId48"/>
    <p:sldId id="1765" r:id="rId49"/>
    <p:sldId id="1766" r:id="rId50"/>
    <p:sldId id="1767" r:id="rId51"/>
    <p:sldId id="1726" r:id="rId52"/>
    <p:sldId id="1768" r:id="rId53"/>
    <p:sldId id="1729" r:id="rId54"/>
    <p:sldId id="1745" r:id="rId55"/>
    <p:sldId id="1746" r:id="rId56"/>
    <p:sldId id="1747" r:id="rId57"/>
    <p:sldId id="1748" r:id="rId58"/>
    <p:sldId id="1769" r:id="rId59"/>
    <p:sldId id="1749" r:id="rId60"/>
    <p:sldId id="1750" r:id="rId61"/>
    <p:sldId id="1751" r:id="rId62"/>
    <p:sldId id="1752" r:id="rId63"/>
  </p:sldIdLst>
  <p:sldSz cx="9144000" cy="5143500" type="screen16x9"/>
  <p:notesSz cx="6858000" cy="9144000"/>
  <p:custDataLst>
    <p:tags r:id="rId68"/>
  </p:custDataLst>
  <p:defaultTextStyle>
    <a:defPPr>
      <a:defRPr lang="zh-CN"/>
    </a:defPPr>
    <a:lvl1pPr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1pPr>
    <a:lvl2pPr marL="439420"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2pPr>
    <a:lvl3pPr marL="87947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3pPr>
    <a:lvl4pPr marL="131889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4pPr>
    <a:lvl5pPr marL="175831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5pPr>
    <a:lvl6pPr marL="2197735"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6pPr>
    <a:lvl7pPr marL="263779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7pPr>
    <a:lvl8pPr marL="307721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8pPr>
    <a:lvl9pPr marL="351663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9pPr>
  </p:defaultTextStyle>
  <p:extLst>
    <p:ext uri="{EFAFB233-063F-42B5-8137-9DF3F51BA10A}">
      <p15:sldGuideLst xmlns:p15="http://schemas.microsoft.com/office/powerpoint/2012/main">
        <p15:guide id="1" orient="horz" pos="1629" userDrawn="1">
          <p15:clr>
            <a:srgbClr val="A4A3A4"/>
          </p15:clr>
        </p15:guide>
        <p15:guide id="2" pos="283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CCFF"/>
    <a:srgbClr val="F9C5A5"/>
    <a:srgbClr val="FFFA9F"/>
    <a:srgbClr val="0099FF"/>
    <a:srgbClr val="00FF00"/>
    <a:srgbClr val="DDEFED"/>
    <a:srgbClr val="0080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64" autoAdjust="0"/>
    <p:restoredTop sz="98707" autoAdjust="0"/>
  </p:normalViewPr>
  <p:slideViewPr>
    <p:cSldViewPr showGuides="1">
      <p:cViewPr varScale="1">
        <p:scale>
          <a:sx n="91" d="100"/>
          <a:sy n="91" d="100"/>
        </p:scale>
        <p:origin x="476" y="52"/>
      </p:cViewPr>
      <p:guideLst>
        <p:guide orient="horz" pos="1629"/>
        <p:guide pos="2835"/>
      </p:guideLst>
    </p:cSldViewPr>
  </p:slideViewPr>
  <p:notesTextViewPr>
    <p:cViewPr>
      <p:scale>
        <a:sx n="100" d="100"/>
        <a:sy n="100" d="100"/>
      </p:scale>
      <p:origin x="0" y="0"/>
    </p:cViewPr>
  </p:notesTextViewPr>
  <p:sorterViewPr>
    <p:cViewPr>
      <p:scale>
        <a:sx n="25" d="100"/>
        <a:sy n="25" d="100"/>
      </p:scale>
      <p:origin x="0" y="0"/>
    </p:cViewPr>
  </p:sorterViewPr>
  <p:notesViewPr>
    <p:cSldViewPr>
      <p:cViewPr varScale="1">
        <p:scale>
          <a:sx n="83" d="100"/>
          <a:sy n="83" d="100"/>
        </p:scale>
        <p:origin x="-3960" y="-102"/>
      </p:cViewPr>
      <p:guideLst>
        <p:guide orient="horz" pos="2896"/>
        <p:guide pos="2126"/>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3.xml"/><Relationship Id="rId7" Type="http://schemas.openxmlformats.org/officeDocument/2006/relationships/slide" Target="slides/slide2.xml"/><Relationship Id="rId68" Type="http://schemas.openxmlformats.org/officeDocument/2006/relationships/tags" Target="tags/tag17.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handoutMaster" Target="handoutMasters/handoutMaster1.xml"/><Relationship Id="rId63" Type="http://schemas.openxmlformats.org/officeDocument/2006/relationships/slide" Target="slides/slide57.xml"/><Relationship Id="rId62" Type="http://schemas.openxmlformats.org/officeDocument/2006/relationships/slide" Target="slides/slide56.xml"/><Relationship Id="rId61" Type="http://schemas.openxmlformats.org/officeDocument/2006/relationships/slide" Target="slides/slide55.xml"/><Relationship Id="rId60" Type="http://schemas.openxmlformats.org/officeDocument/2006/relationships/slide" Target="slides/slide54.xml"/><Relationship Id="rId6" Type="http://schemas.openxmlformats.org/officeDocument/2006/relationships/slide" Target="slides/slide1.xml"/><Relationship Id="rId59" Type="http://schemas.openxmlformats.org/officeDocument/2006/relationships/slide" Target="slides/slide53.xml"/><Relationship Id="rId58" Type="http://schemas.openxmlformats.org/officeDocument/2006/relationships/slide" Target="slides/slide52.xml"/><Relationship Id="rId57" Type="http://schemas.openxmlformats.org/officeDocument/2006/relationships/slide" Target="slides/slide51.xml"/><Relationship Id="rId56" Type="http://schemas.openxmlformats.org/officeDocument/2006/relationships/slide" Target="slides/slide50.xml"/><Relationship Id="rId55" Type="http://schemas.openxmlformats.org/officeDocument/2006/relationships/slide" Target="slides/slide49.xml"/><Relationship Id="rId54" Type="http://schemas.openxmlformats.org/officeDocument/2006/relationships/slide" Target="slides/slide48.xml"/><Relationship Id="rId53" Type="http://schemas.openxmlformats.org/officeDocument/2006/relationships/slide" Target="slides/slide47.xml"/><Relationship Id="rId52" Type="http://schemas.openxmlformats.org/officeDocument/2006/relationships/slide" Target="slides/slide46.xml"/><Relationship Id="rId51" Type="http://schemas.openxmlformats.org/officeDocument/2006/relationships/slide" Target="slides/slide45.xml"/><Relationship Id="rId50" Type="http://schemas.openxmlformats.org/officeDocument/2006/relationships/slide" Target="slides/slide44.xml"/><Relationship Id="rId5" Type="http://schemas.openxmlformats.org/officeDocument/2006/relationships/slideMaster" Target="slideMasters/slideMaster4.xml"/><Relationship Id="rId49" Type="http://schemas.openxmlformats.org/officeDocument/2006/relationships/slide" Target="slides/slide43.xml"/><Relationship Id="rId48" Type="http://schemas.openxmlformats.org/officeDocument/2006/relationships/slide" Target="slides/slide42.xml"/><Relationship Id="rId47" Type="http://schemas.openxmlformats.org/officeDocument/2006/relationships/slide" Target="slides/slide41.xml"/><Relationship Id="rId46" Type="http://schemas.openxmlformats.org/officeDocument/2006/relationships/slide" Target="slides/slide40.xml"/><Relationship Id="rId45" Type="http://schemas.openxmlformats.org/officeDocument/2006/relationships/slide" Target="slides/slide39.xml"/><Relationship Id="rId44" Type="http://schemas.openxmlformats.org/officeDocument/2006/relationships/slide" Target="slides/slide38.xml"/><Relationship Id="rId43" Type="http://schemas.openxmlformats.org/officeDocument/2006/relationships/slide" Target="slides/slide37.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a:lnSpc>
                <a:spcPct val="100000"/>
              </a:lnSpc>
              <a:defRPr sz="1200" b="0">
                <a:latin typeface="Arial" panose="020B0604020202020204"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lvl1pPr algn="r">
              <a:lnSpc>
                <a:spcPct val="100000"/>
              </a:lnSpc>
              <a:defRPr sz="1200" b="0">
                <a:latin typeface="Arial" panose="020B0604020202020204" pitchFamily="34" charset="0"/>
              </a:defRPr>
            </a:lvl1pPr>
          </a:lstStyle>
          <a:p>
            <a:pPr>
              <a:defRPr/>
            </a:pPr>
            <a:fld id="{34670FB2-006C-4847-BB90-20723631ED0B}"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3942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87947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1889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75831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197735" algn="l" defTabSz="879475" rtl="0" eaLnBrk="1" latinLnBrk="0" hangingPunct="1">
      <a:defRPr sz="1200" kern="1200">
        <a:solidFill>
          <a:schemeClr val="tx1"/>
        </a:solidFill>
        <a:latin typeface="+mn-lt"/>
        <a:ea typeface="+mn-ea"/>
        <a:cs typeface="+mn-cs"/>
      </a:defRPr>
    </a:lvl6pPr>
    <a:lvl7pPr marL="2637790" algn="l" defTabSz="879475" rtl="0" eaLnBrk="1" latinLnBrk="0" hangingPunct="1">
      <a:defRPr sz="1200" kern="1200">
        <a:solidFill>
          <a:schemeClr val="tx1"/>
        </a:solidFill>
        <a:latin typeface="+mn-lt"/>
        <a:ea typeface="+mn-ea"/>
        <a:cs typeface="+mn-cs"/>
      </a:defRPr>
    </a:lvl7pPr>
    <a:lvl8pPr marL="3077210" algn="l" defTabSz="879475" rtl="0" eaLnBrk="1" latinLnBrk="0" hangingPunct="1">
      <a:defRPr sz="1200" kern="1200">
        <a:solidFill>
          <a:schemeClr val="tx1"/>
        </a:solidFill>
        <a:latin typeface="+mn-lt"/>
        <a:ea typeface="+mn-ea"/>
        <a:cs typeface="+mn-cs"/>
      </a:defRPr>
    </a:lvl8pPr>
    <a:lvl9pPr marL="3516630" algn="l" defTabSz="8794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汉朝建立后，接替了秦朝时的弊病，做事业非常艰难。天子出行不能凑齐四匹毛色相同的马，而将相有的只能乘牛车，百姓无储存的东西。</a:t>
            </a:r>
            <a:r>
              <a:rPr lang="zh-CN" altLang="en-US">
                <a:latin typeface="微软雅黑" panose="020B0503020204020204" charset="-122"/>
                <a:ea typeface="微软雅黑" panose="020B0503020204020204" charset="-122"/>
                <a:sym typeface="+mn-ea"/>
              </a:rPr>
              <a:t>汉初经济残破，民生凋敝，物价腾贵，中央难以有效控制辽阔的疆域。分封一些同姓子弟为王，以此确保刘家天下。</a:t>
            </a:r>
            <a:r>
              <a:rPr lang="zh-CN" altLang="en-US">
                <a:sym typeface="+mn-ea"/>
              </a:rPr>
              <a:t>又因为怕地方权力过大，所以又设立郡县制度。</a:t>
            </a:r>
            <a:endParaRPr lang="zh-CN" altLang="en-US"/>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汉朝建立后，接替了秦朝时的弊病，做事业非常艰难。天子出行不能凑齐四匹毛色相同的马，而将相有的只能乘牛车，百姓无储存的东西。</a:t>
            </a:r>
            <a:r>
              <a:rPr lang="zh-CN" altLang="en-US">
                <a:latin typeface="微软雅黑" panose="020B0503020204020204" charset="-122"/>
                <a:ea typeface="微软雅黑" panose="020B0503020204020204" charset="-122"/>
                <a:sym typeface="+mn-ea"/>
              </a:rPr>
              <a:t>汉初经济残破，民生凋敝，物价腾贵，中央难以有效控制辽阔的疆域。分封一些同姓子弟为王，以此确保刘家天下。</a:t>
            </a:r>
            <a:r>
              <a:rPr lang="zh-CN" altLang="en-US">
                <a:sym typeface="+mn-ea"/>
              </a:rPr>
              <a:t>又因为怕地方权力过大，所以又设立郡县制度。</a:t>
            </a:r>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内朝就是皇帝和他的亲信们、贴身小秘书，有事情关起门来自己就决策了，外朝就是宰相那帮子人，明面上有正规编制，其实皇帝都不找他们商量事，</a:t>
            </a:r>
            <a:endParaRPr lang="zh-CN" altLang="en-US"/>
          </a:p>
          <a:p>
            <a:endParaRPr lang="zh-CN" altLang="en-US"/>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一、选拔顺序、方式不同</a:t>
            </a:r>
            <a:endParaRPr lang="zh-CN" altLang="en-US"/>
          </a:p>
          <a:p>
            <a:r>
              <a:rPr lang="zh-CN" altLang="en-US"/>
              <a:t>1、察举制：察举制采用自下而上的选拔方式。</a:t>
            </a:r>
            <a:r>
              <a:rPr lang="zh-CN" altLang="en-US">
                <a:sym typeface="+mn-ea"/>
              </a:rPr>
              <a:t>由地方长官在辖区内随时考察、选取人才并推荐给上级或中央，经过试用考核再任命官职，是一种自下而上。</a:t>
            </a:r>
            <a:endParaRPr lang="zh-CN" altLang="en-US">
              <a:sym typeface="+mn-ea"/>
            </a:endParaRPr>
          </a:p>
          <a:p>
            <a:r>
              <a:rPr lang="zh-CN" altLang="en-US"/>
              <a:t>2、征辟制：征辟制采用自上而下的选拔方式。说白了就是</a:t>
            </a:r>
            <a:r>
              <a:rPr lang="zh-CN" altLang="en-US" b="1"/>
              <a:t>皇帝或者州府抛出橄榄枝</a:t>
            </a:r>
            <a:r>
              <a:rPr lang="zh-CN" altLang="en-US"/>
              <a:t>，</a:t>
            </a:r>
            <a:r>
              <a:rPr lang="zh-CN" altLang="en-US" b="1"/>
              <a:t>皇帝征召</a:t>
            </a:r>
            <a:r>
              <a:rPr lang="zh-CN" altLang="en-US"/>
              <a:t>称之为是”征“，</a:t>
            </a:r>
            <a:r>
              <a:rPr lang="zh-CN" altLang="en-US" b="1"/>
              <a:t>官府征召</a:t>
            </a:r>
            <a:r>
              <a:rPr lang="zh-CN" altLang="en-US"/>
              <a:t>称“辟”。</a:t>
            </a:r>
            <a:endParaRPr lang="zh-CN" altLang="en-US"/>
          </a:p>
          <a:p>
            <a:pPr>
              <a:defRPr/>
            </a:pPr>
            <a:r>
              <a:rPr lang="zh-CN" b="1" dirty="0">
                <a:latin typeface="宋体" panose="02010600030101010101" pitchFamily="2" charset="-122"/>
                <a:cs typeface="Times New Roman" panose="02020603050405020304"/>
                <a:sym typeface="+mn-ea"/>
              </a:rPr>
              <a:t>上计制</a:t>
            </a:r>
            <a:endParaRPr lang="zh-CN" b="1" dirty="0">
              <a:latin typeface="宋体" panose="02010600030101010101" pitchFamily="2" charset="-122"/>
              <a:cs typeface="Times New Roman" panose="02020603050405020304"/>
              <a:sym typeface="+mn-ea"/>
            </a:endParaRPr>
          </a:p>
          <a:p>
            <a:pPr>
              <a:defRPr/>
            </a:pPr>
            <a:r>
              <a:rPr lang="zh-CN" altLang="en-US" b="1" dirty="0">
                <a:solidFill>
                  <a:prstClr val="black"/>
                </a:solidFill>
                <a:latin typeface="华文楷体" panose="02010600040101010101" pitchFamily="2" charset="-122"/>
                <a:ea typeface="华文楷体" panose="02010600040101010101" pitchFamily="2" charset="-122"/>
                <a:sym typeface="+mn-ea"/>
              </a:rPr>
              <a:t>考核时间：每年年终</a:t>
            </a:r>
            <a:endParaRPr lang="en-US" altLang="zh-CN" b="1" dirty="0">
              <a:solidFill>
                <a:prstClr val="black"/>
              </a:solidFill>
              <a:latin typeface="华文楷体" panose="02010600040101010101" pitchFamily="2" charset="-122"/>
              <a:ea typeface="华文楷体" panose="02010600040101010101" pitchFamily="2" charset="-122"/>
            </a:endParaRPr>
          </a:p>
          <a:p>
            <a:pPr>
              <a:defRPr/>
            </a:pPr>
            <a:r>
              <a:rPr lang="zh-CN" altLang="zh-CN" b="1" dirty="0">
                <a:solidFill>
                  <a:prstClr val="black"/>
                </a:solidFill>
                <a:latin typeface="华文楷体" panose="02010600040101010101" pitchFamily="2" charset="-122"/>
                <a:ea typeface="华文楷体" panose="02010600040101010101" pitchFamily="2" charset="-122"/>
                <a:sym typeface="+mn-ea"/>
              </a:rPr>
              <a:t>考核对象</a:t>
            </a:r>
            <a:r>
              <a:rPr lang="zh-CN" altLang="en-US" b="1" dirty="0">
                <a:solidFill>
                  <a:prstClr val="black"/>
                </a:solidFill>
                <a:latin typeface="华文楷体" panose="02010600040101010101" pitchFamily="2" charset="-122"/>
                <a:ea typeface="华文楷体" panose="02010600040101010101" pitchFamily="2" charset="-122"/>
                <a:sym typeface="+mn-ea"/>
              </a:rPr>
              <a:t>：</a:t>
            </a:r>
            <a:r>
              <a:rPr lang="zh-CN" altLang="zh-CN" b="1" dirty="0">
                <a:solidFill>
                  <a:prstClr val="black"/>
                </a:solidFill>
                <a:latin typeface="华文楷体" panose="02010600040101010101" pitchFamily="2" charset="-122"/>
                <a:ea typeface="华文楷体" panose="02010600040101010101" pitchFamily="2" charset="-122"/>
                <a:sym typeface="+mn-ea"/>
              </a:rPr>
              <a:t>地方行政长官</a:t>
            </a:r>
            <a:endParaRPr lang="en-US" altLang="zh-CN" b="1" dirty="0">
              <a:solidFill>
                <a:prstClr val="black"/>
              </a:solidFill>
              <a:latin typeface="华文楷体" panose="02010600040101010101" pitchFamily="2" charset="-122"/>
              <a:ea typeface="华文楷体" panose="02010600040101010101" pitchFamily="2" charset="-122"/>
            </a:endParaRPr>
          </a:p>
          <a:p>
            <a:pPr>
              <a:defRPr/>
            </a:pPr>
            <a:r>
              <a:rPr lang="zh-CN" altLang="zh-CN" b="1" dirty="0">
                <a:solidFill>
                  <a:prstClr val="black"/>
                </a:solidFill>
                <a:latin typeface="华文楷体" panose="02010600040101010101" pitchFamily="2" charset="-122"/>
                <a:ea typeface="华文楷体" panose="02010600040101010101" pitchFamily="2" charset="-122"/>
                <a:sym typeface="+mn-ea"/>
              </a:rPr>
              <a:t>考核结果</a:t>
            </a:r>
            <a:r>
              <a:rPr lang="zh-CN" altLang="en-US" b="1" dirty="0">
                <a:solidFill>
                  <a:prstClr val="black"/>
                </a:solidFill>
                <a:latin typeface="华文楷体" panose="02010600040101010101" pitchFamily="2" charset="-122"/>
                <a:ea typeface="华文楷体" panose="02010600040101010101" pitchFamily="2" charset="-122"/>
                <a:sym typeface="+mn-ea"/>
              </a:rPr>
              <a:t>：作为</a:t>
            </a:r>
            <a:r>
              <a:rPr lang="zh-CN" altLang="zh-CN" b="1" dirty="0">
                <a:solidFill>
                  <a:prstClr val="black"/>
                </a:solidFill>
                <a:latin typeface="华文楷体" panose="02010600040101010101" pitchFamily="2" charset="-122"/>
                <a:ea typeface="华文楷体" panose="02010600040101010101" pitchFamily="2" charset="-122"/>
                <a:sym typeface="+mn-ea"/>
              </a:rPr>
              <a:t>官员赏罚</a:t>
            </a:r>
            <a:r>
              <a:rPr lang="zh-CN" altLang="zh-CN" b="1">
                <a:solidFill>
                  <a:prstClr val="black"/>
                </a:solidFill>
                <a:latin typeface="华文楷体" panose="02010600040101010101" pitchFamily="2" charset="-122"/>
                <a:ea typeface="华文楷体" panose="02010600040101010101" pitchFamily="2" charset="-122"/>
                <a:sym typeface="+mn-ea"/>
              </a:rPr>
              <a:t>的依据</a:t>
            </a:r>
            <a:endParaRPr lang="zh-CN" altLang="zh-CN" b="1" dirty="0">
              <a:solidFill>
                <a:prstClr val="black"/>
              </a:solidFill>
              <a:latin typeface="华文楷体" panose="02010600040101010101" pitchFamily="2" charset="-122"/>
              <a:ea typeface="华文楷体" panose="02010600040101010101" pitchFamily="2" charset="-122"/>
            </a:endParaRPr>
          </a:p>
          <a:p>
            <a:pPr>
              <a:defRPr/>
            </a:pPr>
            <a:endParaRPr lang="zh-CN" altLang="zh-CN" b="1" dirty="0">
              <a:solidFill>
                <a:prstClr val="black"/>
              </a:solidFill>
              <a:latin typeface="华文楷体" panose="02010600040101010101" pitchFamily="2" charset="-122"/>
              <a:ea typeface="华文楷体" panose="02010600040101010101" pitchFamily="2"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en-US" dirty="0" smtClean="0">
                <a:latin typeface="楷体" panose="02010609060101010101" pitchFamily="49" charset="-122"/>
                <a:ea typeface="楷体" panose="02010609060101010101" pitchFamily="49" charset="-122"/>
                <a:sym typeface="+mn-ea"/>
              </a:rPr>
              <a:t>1.</a:t>
            </a:r>
            <a:r>
              <a:rPr lang="zh-CN" altLang="en-US" dirty="0" smtClean="0">
                <a:latin typeface="楷体" panose="02010609060101010101" pitchFamily="49" charset="-122"/>
                <a:ea typeface="楷体" panose="02010609060101010101" pitchFamily="49" charset="-122"/>
                <a:sym typeface="+mn-ea"/>
              </a:rPr>
              <a:t>均输法</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指在汉武帝时期推行的由</a:t>
            </a:r>
            <a:r>
              <a:rPr lang="zh-CN" altLang="en-US" u="sng" dirty="0" smtClean="0">
                <a:latin typeface="楷体" panose="02010609060101010101" pitchFamily="49" charset="-122"/>
                <a:ea typeface="楷体" panose="02010609060101010101" pitchFamily="49" charset="-122"/>
                <a:sym typeface="+mn-ea"/>
              </a:rPr>
              <a:t>国家在各地统一征购和运输货物</a:t>
            </a:r>
            <a:r>
              <a:rPr lang="zh-CN" altLang="en-US" dirty="0" smtClean="0">
                <a:latin typeface="楷体" panose="02010609060101010101" pitchFamily="49" charset="-122"/>
                <a:ea typeface="楷体" panose="02010609060101010101" pitchFamily="49" charset="-122"/>
                <a:sym typeface="+mn-ea"/>
              </a:rPr>
              <a:t>的经济政策。</a:t>
            </a:r>
            <a:endParaRPr lang="zh-CN" altLang="en-US" dirty="0" smtClean="0">
              <a:latin typeface="楷体" panose="02010609060101010101" pitchFamily="49" charset="-122"/>
              <a:ea typeface="楷体" panose="02010609060101010101" pitchFamily="49" charset="-122"/>
              <a:sym typeface="+mn-ea"/>
            </a:endParaRPr>
          </a:p>
          <a:p>
            <a:pPr algn="just"/>
            <a:r>
              <a:rPr lang="en-US" dirty="0" smtClean="0">
                <a:latin typeface="楷体" panose="02010609060101010101" pitchFamily="49" charset="-122"/>
                <a:ea typeface="楷体" panose="02010609060101010101" pitchFamily="49" charset="-122"/>
                <a:sym typeface="+mn-ea"/>
              </a:rPr>
              <a:t>2.</a:t>
            </a:r>
            <a:r>
              <a:rPr lang="zh-CN" altLang="en-US" dirty="0" smtClean="0">
                <a:latin typeface="楷体" panose="02010609060101010101" pitchFamily="49" charset="-122"/>
                <a:ea typeface="楷体" panose="02010609060101010101" pitchFamily="49" charset="-122"/>
                <a:sym typeface="+mn-ea"/>
              </a:rPr>
              <a:t>平准法</a:t>
            </a:r>
            <a:r>
              <a:rPr lang="en-US" dirty="0" smtClean="0">
                <a:latin typeface="楷体" panose="02010609060101010101" pitchFamily="49" charset="-122"/>
                <a:ea typeface="楷体" panose="02010609060101010101" pitchFamily="49" charset="-122"/>
                <a:sym typeface="+mn-ea"/>
              </a:rPr>
              <a:t>：</a:t>
            </a:r>
            <a:r>
              <a:rPr lang="zh-CN" altLang="en-US" dirty="0" smtClean="0">
                <a:latin typeface="楷体" panose="02010609060101010101" pitchFamily="49" charset="-122"/>
                <a:ea typeface="楷体" panose="02010609060101010101" pitchFamily="49" charset="-122"/>
                <a:sym typeface="+mn-ea"/>
              </a:rPr>
              <a:t>是国家</a:t>
            </a:r>
            <a:r>
              <a:rPr lang="zh-CN" altLang="en-US" u="sng" dirty="0" smtClean="0">
                <a:latin typeface="楷体" panose="02010609060101010101" pitchFamily="49" charset="-122"/>
                <a:ea typeface="楷体" panose="02010609060101010101" pitchFamily="49" charset="-122"/>
                <a:sym typeface="+mn-ea"/>
              </a:rPr>
              <a:t>平衡物价</a:t>
            </a:r>
            <a:r>
              <a:rPr lang="zh-CN" altLang="en-US" dirty="0" smtClean="0">
                <a:latin typeface="楷体" panose="02010609060101010101" pitchFamily="49" charset="-122"/>
                <a:ea typeface="楷体" panose="02010609060101010101" pitchFamily="49" charset="-122"/>
                <a:sym typeface="+mn-ea"/>
              </a:rPr>
              <a:t>的政策</a:t>
            </a:r>
            <a:r>
              <a:rPr lang="en-US" dirty="0" smtClean="0">
                <a:latin typeface="楷体" panose="02010609060101010101" pitchFamily="49" charset="-122"/>
                <a:ea typeface="楷体" panose="02010609060101010101" pitchFamily="49" charset="-122"/>
                <a:sym typeface="+mn-ea"/>
              </a:rPr>
              <a:t>，</a:t>
            </a:r>
            <a:endParaRPr lang="en-US" dirty="0" smtClean="0">
              <a:latin typeface="楷体" panose="02010609060101010101" pitchFamily="49" charset="-122"/>
              <a:ea typeface="楷体" panose="02010609060101010101" pitchFamily="49" charset="-122"/>
              <a:sym typeface="+mn-ea"/>
            </a:endParaRPr>
          </a:p>
          <a:p>
            <a:pPr algn="just"/>
            <a:endParaRPr lang="zh-CN" altLang="en-US"/>
          </a:p>
          <a:p>
            <a:pPr algn="just"/>
            <a:r>
              <a:rPr lang="zh-CN" altLang="en-US"/>
              <a:t>算缗就是向工商业主征收财产税，</a:t>
            </a:r>
            <a:endParaRPr lang="zh-CN" altLang="en-US"/>
          </a:p>
          <a:p>
            <a:pPr algn="just"/>
            <a:r>
              <a:rPr lang="zh-CN" altLang="en-US"/>
              <a:t>并鼓励知情者检举揭发，规定凡揭发者，奖给所没收财产之一半，叫做“告缗”。</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(1)</a:t>
            </a:r>
            <a:r>
              <a:rPr lang="zh-CN" altLang="en-US" dirty="0" smtClean="0">
                <a:highlight>
                  <a:srgbClr val="FFFF00"/>
                </a:highlight>
                <a:sym typeface="+mn-ea"/>
              </a:rPr>
              <a:t>思想：</a:t>
            </a:r>
            <a:r>
              <a:rPr lang="zh-CN" altLang="en-US" dirty="0" smtClean="0">
                <a:sym typeface="+mn-ea"/>
              </a:rPr>
              <a:t>汉初实行</a:t>
            </a:r>
            <a:r>
              <a:rPr lang="zh-CN" altLang="en-US" dirty="0" smtClean="0">
                <a:solidFill>
                  <a:srgbClr val="FF0000"/>
                </a:solidFill>
                <a:sym typeface="+mn-ea"/>
              </a:rPr>
              <a:t>无为而治</a:t>
            </a:r>
            <a:r>
              <a:rPr lang="zh-CN" altLang="en-US" dirty="0" smtClean="0">
                <a:sym typeface="+mn-ea"/>
              </a:rPr>
              <a:t>；</a:t>
            </a:r>
            <a:endParaRPr lang="zh-CN" altLang="en-US" dirty="0" smtClean="0">
              <a:sym typeface="+mn-ea"/>
            </a:endParaRPr>
          </a:p>
          <a:p>
            <a:r>
              <a:rPr lang="zh-CN" altLang="en-US" dirty="0" smtClean="0">
                <a:highlight>
                  <a:srgbClr val="FFFF00"/>
                </a:highlight>
                <a:sym typeface="+mn-ea"/>
              </a:rPr>
              <a:t>经济：</a:t>
            </a:r>
            <a:r>
              <a:rPr lang="zh-CN" altLang="en-US" dirty="0" smtClean="0">
                <a:solidFill>
                  <a:srgbClr val="FF0000"/>
                </a:solidFill>
                <a:sym typeface="+mn-ea"/>
              </a:rPr>
              <a:t>轻徭薄赋</a:t>
            </a:r>
            <a:r>
              <a:rPr lang="en-US" dirty="0" smtClean="0">
                <a:sym typeface="+mn-ea"/>
              </a:rPr>
              <a:t>，</a:t>
            </a:r>
            <a:r>
              <a:rPr lang="zh-CN" altLang="en-US" dirty="0" smtClean="0">
                <a:sym typeface="+mn-ea"/>
              </a:rPr>
              <a:t>诸侯国经济得到恢复和发展</a:t>
            </a:r>
            <a:r>
              <a:rPr lang="en-US" dirty="0" smtClean="0">
                <a:sym typeface="+mn-ea"/>
              </a:rPr>
              <a:t>；</a:t>
            </a:r>
            <a:endParaRPr lang="en-US" dirty="0" smtClean="0">
              <a:sym typeface="+mn-ea"/>
            </a:endParaRPr>
          </a:p>
          <a:p>
            <a:r>
              <a:rPr lang="zh-CN" altLang="en-US" dirty="0" smtClean="0">
                <a:highlight>
                  <a:srgbClr val="FFFF00"/>
                </a:highlight>
                <a:sym typeface="+mn-ea"/>
              </a:rPr>
              <a:t>政治：</a:t>
            </a:r>
            <a:r>
              <a:rPr lang="zh-CN" altLang="en-US" dirty="0" smtClean="0">
                <a:sym typeface="+mn-ea"/>
              </a:rPr>
              <a:t>汉初实行</a:t>
            </a:r>
            <a:r>
              <a:rPr lang="zh-CN" altLang="en-US" dirty="0" smtClean="0">
                <a:solidFill>
                  <a:srgbClr val="FF0000"/>
                </a:solidFill>
                <a:sym typeface="+mn-ea"/>
              </a:rPr>
              <a:t>郡国并行制</a:t>
            </a:r>
            <a:r>
              <a:rPr lang="en-US" dirty="0" smtClean="0">
                <a:sym typeface="+mn-ea"/>
              </a:rPr>
              <a:t>，</a:t>
            </a:r>
            <a:r>
              <a:rPr lang="zh-CN" altLang="en-US" dirty="0" smtClean="0">
                <a:sym typeface="+mn-ea"/>
              </a:rPr>
              <a:t>诸侯王国的地位在中央政府管辖的郡之上。</a:t>
            </a:r>
            <a:endParaRPr lang="zh-CN" altLang="en-US" dirty="0" smtClean="0">
              <a:sym typeface="+mn-ea"/>
            </a:endParaRPr>
          </a:p>
          <a:p>
            <a:endParaRPr lang="zh-CN" altLang="en-US" dirty="0" smtClean="0">
              <a:sym typeface="+mn-ea"/>
            </a:endParaRPr>
          </a:p>
          <a:p>
            <a:r>
              <a:rPr lang="zh-CN" altLang="en-US" dirty="0" smtClean="0">
                <a:sym typeface="+mn-ea"/>
              </a:rPr>
              <a:t>【以上治国措施的</a:t>
            </a:r>
            <a:r>
              <a:rPr lang="zh-CN" altLang="en-US" dirty="0" smtClean="0">
                <a:highlight>
                  <a:srgbClr val="FFFF00"/>
                </a:highlight>
                <a:sym typeface="+mn-ea"/>
              </a:rPr>
              <a:t>影响</a:t>
            </a:r>
            <a:r>
              <a:rPr lang="zh-CN" altLang="en-US" dirty="0" smtClean="0">
                <a:sym typeface="+mn-ea"/>
              </a:rPr>
              <a:t>】</a:t>
            </a:r>
            <a:endParaRPr lang="zh-CN" altLang="en-US" dirty="0" smtClean="0">
              <a:sym typeface="+mn-ea"/>
            </a:endParaRPr>
          </a:p>
          <a:p>
            <a:r>
              <a:rPr lang="zh-CN" altLang="en-US" dirty="0" smtClean="0">
                <a:sym typeface="+mn-ea"/>
              </a:rPr>
              <a:t>积极：给予了地方较大的自主权</a:t>
            </a:r>
            <a:r>
              <a:rPr lang="en-US" dirty="0" smtClean="0">
                <a:sym typeface="+mn-ea"/>
              </a:rPr>
              <a:t>，</a:t>
            </a:r>
            <a:r>
              <a:rPr lang="zh-CN" altLang="en-US" dirty="0" smtClean="0">
                <a:sym typeface="+mn-ea"/>
              </a:rPr>
              <a:t>有利于地方经济的恢复和发展</a:t>
            </a:r>
            <a:r>
              <a:rPr lang="en-US" dirty="0" smtClean="0">
                <a:sym typeface="+mn-ea"/>
              </a:rPr>
              <a:t>，</a:t>
            </a:r>
            <a:r>
              <a:rPr lang="zh-CN" altLang="en-US" dirty="0" smtClean="0">
                <a:sym typeface="+mn-ea"/>
              </a:rPr>
              <a:t>稳定了汉初的社会秩序。</a:t>
            </a:r>
            <a:endParaRPr lang="en-US" altLang="en-US" dirty="0" smtClean="0">
              <a:sym typeface="+mn-ea"/>
            </a:endParaRPr>
          </a:p>
          <a:p>
            <a:r>
              <a:rPr lang="zh-CN" altLang="en-US" dirty="0" smtClean="0">
                <a:sym typeface="+mn-ea"/>
              </a:rPr>
              <a:t>局限：各诸侯王国的势力过于强大</a:t>
            </a:r>
            <a:r>
              <a:rPr lang="en-US" dirty="0" smtClean="0">
                <a:sym typeface="+mn-ea"/>
              </a:rPr>
              <a:t>，</a:t>
            </a:r>
            <a:r>
              <a:rPr lang="zh-CN" altLang="en-US" dirty="0" smtClean="0">
                <a:sym typeface="+mn-ea"/>
              </a:rPr>
              <a:t>不利于中央集权的巩固</a:t>
            </a:r>
            <a:r>
              <a:rPr lang="en-US" dirty="0" smtClean="0">
                <a:sym typeface="+mn-ea"/>
              </a:rPr>
              <a:t>，</a:t>
            </a:r>
            <a:r>
              <a:rPr lang="zh-CN" altLang="en-US" dirty="0" smtClean="0">
                <a:sym typeface="+mn-ea"/>
              </a:rPr>
              <a:t>也容易导致地方分裂势力的发展。</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(2)</a:t>
            </a:r>
            <a:r>
              <a:rPr lang="zh-CN" altLang="en-US" dirty="0" smtClean="0">
                <a:highlight>
                  <a:srgbClr val="FFFF00"/>
                </a:highlight>
                <a:sym typeface="+mn-ea"/>
              </a:rPr>
              <a:t>方式</a:t>
            </a:r>
            <a:r>
              <a:rPr lang="en-US" altLang="zh-CN" dirty="0" smtClean="0">
                <a:highlight>
                  <a:srgbClr val="FFFF00"/>
                </a:highlight>
                <a:sym typeface="+mn-ea"/>
              </a:rPr>
              <a:t>/</a:t>
            </a:r>
            <a:r>
              <a:rPr lang="zh-CN" altLang="en-US" dirty="0" smtClean="0">
                <a:highlight>
                  <a:srgbClr val="FFFF00"/>
                </a:highlight>
                <a:sym typeface="+mn-ea"/>
              </a:rPr>
              <a:t>手段：</a:t>
            </a:r>
            <a:r>
              <a:rPr lang="zh-CN" altLang="en-US" dirty="0" smtClean="0">
                <a:sym typeface="+mn-ea"/>
              </a:rPr>
              <a:t>前者（汉景帝）以强硬的方式削藩</a:t>
            </a:r>
            <a:r>
              <a:rPr lang="en-US" dirty="0" smtClean="0">
                <a:sym typeface="+mn-ea"/>
              </a:rPr>
              <a:t>，</a:t>
            </a:r>
            <a:r>
              <a:rPr lang="zh-CN" altLang="en-US" dirty="0" smtClean="0">
                <a:sym typeface="+mn-ea"/>
              </a:rPr>
              <a:t>削夺诸侯王封地</a:t>
            </a:r>
            <a:r>
              <a:rPr lang="en-US" dirty="0" smtClean="0">
                <a:sym typeface="+mn-ea"/>
              </a:rPr>
              <a:t>，</a:t>
            </a:r>
            <a:r>
              <a:rPr lang="zh-CN" altLang="en-US" dirty="0" smtClean="0">
                <a:sym typeface="+mn-ea"/>
              </a:rPr>
              <a:t>后者（汉武帝）以温和的方式</a:t>
            </a:r>
            <a:r>
              <a:rPr lang="en-US" dirty="0" smtClean="0">
                <a:sym typeface="+mn-ea"/>
              </a:rPr>
              <a:t>，</a:t>
            </a:r>
            <a:r>
              <a:rPr lang="zh-CN" altLang="en-US" dirty="0" smtClean="0">
                <a:sym typeface="+mn-ea"/>
              </a:rPr>
              <a:t>改变诸侯继承王国的方法</a:t>
            </a:r>
            <a:r>
              <a:rPr lang="en-US" dirty="0" smtClean="0">
                <a:sym typeface="+mn-ea"/>
              </a:rPr>
              <a:t>；</a:t>
            </a:r>
            <a:endParaRPr lang="en-US" dirty="0" smtClean="0"/>
          </a:p>
          <a:p>
            <a:pPr algn="just"/>
            <a:endParaRPr lang="en-US" dirty="0" smtClean="0"/>
          </a:p>
          <a:p>
            <a:pPr algn="just"/>
            <a:r>
              <a:rPr lang="zh-CN" altLang="en-US" dirty="0" smtClean="0">
                <a:highlight>
                  <a:srgbClr val="FFFF00"/>
                </a:highlight>
                <a:sym typeface="+mn-ea"/>
              </a:rPr>
              <a:t>结果、影响：</a:t>
            </a:r>
            <a:r>
              <a:rPr lang="zh-CN" altLang="en-US" dirty="0" smtClean="0">
                <a:sym typeface="+mn-ea"/>
              </a:rPr>
              <a:t>①前者引起七国之乱</a:t>
            </a:r>
            <a:r>
              <a:rPr lang="en-US" dirty="0" smtClean="0">
                <a:sym typeface="+mn-ea"/>
              </a:rPr>
              <a:t>，</a:t>
            </a:r>
            <a:r>
              <a:rPr lang="zh-CN" altLang="en-US" dirty="0" smtClean="0">
                <a:sym typeface="+mn-ea"/>
              </a:rPr>
              <a:t>后者稳定了政局</a:t>
            </a:r>
            <a:r>
              <a:rPr lang="en-US" dirty="0" smtClean="0">
                <a:sym typeface="+mn-ea"/>
              </a:rPr>
              <a:t>；</a:t>
            </a:r>
            <a:endParaRPr lang="en-US" dirty="0" smtClean="0"/>
          </a:p>
          <a:p>
            <a:pPr algn="just"/>
            <a:r>
              <a:rPr lang="zh-CN" altLang="en-US" dirty="0" smtClean="0">
                <a:sym typeface="+mn-ea"/>
              </a:rPr>
              <a:t>②前者并没有解除诸侯王国对中央的威胁</a:t>
            </a:r>
            <a:r>
              <a:rPr lang="en-US" dirty="0" smtClean="0">
                <a:sym typeface="+mn-ea"/>
              </a:rPr>
              <a:t>，</a:t>
            </a:r>
            <a:r>
              <a:rPr lang="zh-CN" altLang="en-US" dirty="0" smtClean="0">
                <a:sym typeface="+mn-ea"/>
              </a:rPr>
              <a:t>后者将王国越分越小</a:t>
            </a:r>
            <a:r>
              <a:rPr lang="en-US" dirty="0" smtClean="0">
                <a:sym typeface="+mn-ea"/>
              </a:rPr>
              <a:t>，</a:t>
            </a:r>
            <a:r>
              <a:rPr lang="zh-CN" altLang="en-US" dirty="0" smtClean="0">
                <a:sym typeface="+mn-ea"/>
              </a:rPr>
              <a:t>使其再也没有能力对抗中央</a:t>
            </a:r>
            <a:r>
              <a:rPr lang="en-US" dirty="0" smtClean="0">
                <a:sym typeface="+mn-ea"/>
              </a:rPr>
              <a:t>，</a:t>
            </a:r>
            <a:r>
              <a:rPr lang="zh-CN" altLang="en-US" dirty="0" smtClean="0">
                <a:sym typeface="+mn-ea"/>
              </a:rPr>
              <a:t>加强了中央集权。</a:t>
            </a:r>
            <a:endParaRPr lang="zh-CN" altLang="en-US" dirty="0"/>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dirty="0" smtClean="0">
                <a:sym typeface="+mn-ea"/>
              </a:rPr>
              <a:t>看法：汉代儒家思想影响了班固评价人物等级的标准（2分）</a:t>
            </a:r>
            <a:endParaRPr dirty="0" smtClean="0"/>
          </a:p>
          <a:p>
            <a:pPr algn="just"/>
            <a:r>
              <a:rPr dirty="0" smtClean="0">
                <a:sym typeface="+mn-ea"/>
              </a:rPr>
              <a:t>说明：西汉时，董仲舒提出了三纲五常的道德标准，汉武帝接受了罢黜百家，独尊儒术的建议，儒家思想成为正统思想。东汉史学家班固受到儒家道德标准的影响</a:t>
            </a:r>
            <a:r>
              <a:rPr lang="zh-CN" dirty="0" smtClean="0">
                <a:highlight>
                  <a:srgbClr val="FFFF00"/>
                </a:highlight>
                <a:sym typeface="+mn-ea"/>
              </a:rPr>
              <a:t>【史实】</a:t>
            </a:r>
            <a:r>
              <a:rPr dirty="0" smtClean="0">
                <a:sym typeface="+mn-ea"/>
              </a:rPr>
              <a:t>，因此把尧、舜、周文王、孔子看作圣人、把孟子屈原荀子看作仁人</a:t>
            </a:r>
            <a:r>
              <a:rPr lang="zh-CN" dirty="0" smtClean="0">
                <a:solidFill>
                  <a:srgbClr val="0000FF"/>
                </a:solidFill>
                <a:sym typeface="+mn-ea"/>
              </a:rPr>
              <a:t>【扣材料】</a:t>
            </a:r>
            <a:r>
              <a:rPr dirty="0" smtClean="0">
                <a:sym typeface="+mn-ea"/>
              </a:rPr>
              <a:t>。汉代新儒学是道家、法家、阴阳五行学说糅合到儒家中而形成的，汉武帝的治国理念是外儒内法</a:t>
            </a:r>
            <a:r>
              <a:rPr lang="zh-CN" dirty="0" smtClean="0">
                <a:highlight>
                  <a:srgbClr val="FFFF00"/>
                </a:highlight>
                <a:sym typeface="+mn-ea"/>
              </a:rPr>
              <a:t>【史实】</a:t>
            </a:r>
            <a:r>
              <a:rPr dirty="0" smtClean="0">
                <a:sym typeface="+mn-ea"/>
              </a:rPr>
              <a:t>，因此班固把老子、商鞅、韩非等人看作中等人</a:t>
            </a:r>
            <a:r>
              <a:rPr lang="zh-CN" dirty="0" smtClean="0">
                <a:solidFill>
                  <a:srgbClr val="0000FF"/>
                </a:solidFill>
                <a:sym typeface="+mn-ea"/>
              </a:rPr>
              <a:t>【扣材料】</a:t>
            </a:r>
            <a:r>
              <a:rPr dirty="0" smtClean="0">
                <a:sym typeface="+mn-ea"/>
              </a:rPr>
              <a:t>。宋襄公是春秋五霸之一，夏桀、商纣实行暴政，</a:t>
            </a:r>
            <a:r>
              <a:rPr u="sng" dirty="0" smtClean="0">
                <a:sym typeface="+mn-ea"/>
              </a:rPr>
              <a:t>他们不符合儒家的仁、德、礼的道德标准</a:t>
            </a:r>
            <a:r>
              <a:rPr lang="zh-CN" dirty="0" smtClean="0">
                <a:highlight>
                  <a:srgbClr val="FFFF00"/>
                </a:highlight>
                <a:sym typeface="+mn-ea"/>
              </a:rPr>
              <a:t>【史实】</a:t>
            </a:r>
            <a:r>
              <a:rPr dirty="0" smtClean="0">
                <a:sym typeface="+mn-ea"/>
              </a:rPr>
              <a:t>，因此把他们看作下等人</a:t>
            </a:r>
            <a:r>
              <a:rPr lang="zh-CN" dirty="0" smtClean="0">
                <a:solidFill>
                  <a:srgbClr val="0000FF"/>
                </a:solidFill>
                <a:sym typeface="+mn-ea"/>
              </a:rPr>
              <a:t>【扣材料】</a:t>
            </a:r>
            <a:r>
              <a:rPr dirty="0" smtClean="0">
                <a:sym typeface="+mn-ea"/>
              </a:rPr>
              <a:t>。（至少选择材料中的2个内容进行分析，史实3分，扣材料进行分析1分，共8分）</a:t>
            </a:r>
            <a:endParaRPr dirty="0" smtClean="0"/>
          </a:p>
          <a:p>
            <a:pPr algn="just"/>
            <a:r>
              <a:rPr lang="zh-CN" dirty="0" smtClean="0">
                <a:sym typeface="+mn-ea"/>
              </a:rPr>
              <a:t>综上，</a:t>
            </a:r>
            <a:r>
              <a:rPr lang="zh-CN" dirty="0" smtClean="0">
                <a:solidFill>
                  <a:srgbClr val="FF0000"/>
                </a:solidFill>
                <a:sym typeface="+mn-ea"/>
              </a:rPr>
              <a:t>社会存在决定社会意识，</a:t>
            </a:r>
            <a:r>
              <a:rPr dirty="0" smtClean="0">
                <a:sym typeface="+mn-ea"/>
              </a:rPr>
              <a:t>不同时代的主流思想、价值观影响了不同时代评价人物的标准，汉代儒家思想深刻影响了班固评价人的标准。（2分）</a:t>
            </a:r>
            <a:endParaRPr dirty="0" smtClean="0"/>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(4)</a:t>
            </a:r>
            <a:r>
              <a:rPr lang="zh-CN" altLang="en-US" dirty="0" smtClean="0">
                <a:sym typeface="+mn-ea"/>
              </a:rPr>
              <a:t>举措</a:t>
            </a:r>
            <a:r>
              <a:rPr lang="en-US" dirty="0" smtClean="0">
                <a:sym typeface="+mn-ea"/>
              </a:rPr>
              <a:t>：</a:t>
            </a:r>
            <a:r>
              <a:rPr lang="zh-CN" altLang="en-US" dirty="0" smtClean="0">
                <a:sym typeface="+mn-ea"/>
              </a:rPr>
              <a:t>建立了疆域广阔、人口众多的国家</a:t>
            </a:r>
            <a:r>
              <a:rPr lang="en-US" dirty="0" smtClean="0">
                <a:sym typeface="+mn-ea"/>
              </a:rPr>
              <a:t>；</a:t>
            </a:r>
            <a:r>
              <a:rPr lang="zh-CN" altLang="en-US" dirty="0" smtClean="0">
                <a:sym typeface="+mn-ea"/>
              </a:rPr>
              <a:t>制定了统一的法律</a:t>
            </a:r>
            <a:r>
              <a:rPr lang="en-US" dirty="0" smtClean="0">
                <a:sym typeface="+mn-ea"/>
              </a:rPr>
              <a:t>；</a:t>
            </a:r>
            <a:r>
              <a:rPr lang="zh-CN" altLang="en-US" dirty="0" smtClean="0">
                <a:sym typeface="+mn-ea"/>
              </a:rPr>
              <a:t>建立起行政管理制度</a:t>
            </a:r>
            <a:r>
              <a:rPr lang="en-US" dirty="0" smtClean="0">
                <a:sym typeface="+mn-ea"/>
              </a:rPr>
              <a:t>；</a:t>
            </a:r>
            <a:r>
              <a:rPr lang="zh-CN" altLang="en-US" dirty="0" smtClean="0">
                <a:sym typeface="+mn-ea"/>
              </a:rPr>
              <a:t>使用统一文字</a:t>
            </a:r>
            <a:r>
              <a:rPr lang="en-US" dirty="0" smtClean="0">
                <a:sym typeface="+mn-ea"/>
              </a:rPr>
              <a:t>；</a:t>
            </a:r>
            <a:r>
              <a:rPr lang="zh-CN" altLang="en-US" dirty="0" smtClean="0">
                <a:sym typeface="+mn-ea"/>
              </a:rPr>
              <a:t>强调教育、教化和伦理规范的作用</a:t>
            </a:r>
            <a:r>
              <a:rPr lang="en-US" dirty="0" smtClean="0">
                <a:sym typeface="+mn-ea"/>
              </a:rPr>
              <a:t>；</a:t>
            </a:r>
            <a:r>
              <a:rPr lang="zh-CN" altLang="en-US" dirty="0" smtClean="0">
                <a:sym typeface="+mn-ea"/>
              </a:rPr>
              <a:t>对各地区民众同等对待。</a:t>
            </a:r>
            <a:endParaRPr lang="zh-CN" altLang="en-US" dirty="0" smtClean="0"/>
          </a:p>
          <a:p>
            <a:pPr algn="just"/>
            <a:r>
              <a:rPr lang="zh-CN" altLang="en-US" dirty="0" smtClean="0">
                <a:sym typeface="+mn-ea"/>
              </a:rPr>
              <a:t>意义</a:t>
            </a:r>
            <a:r>
              <a:rPr lang="en-US" dirty="0" smtClean="0">
                <a:sym typeface="+mn-ea"/>
              </a:rPr>
              <a:t>：</a:t>
            </a:r>
            <a:r>
              <a:rPr lang="zh-CN" altLang="en-US" dirty="0" smtClean="0">
                <a:sym typeface="+mn-ea"/>
              </a:rPr>
              <a:t>确立了中国的基本疆域</a:t>
            </a:r>
            <a:r>
              <a:rPr lang="en-US" dirty="0" smtClean="0">
                <a:sym typeface="+mn-ea"/>
              </a:rPr>
              <a:t>；</a:t>
            </a:r>
            <a:r>
              <a:rPr lang="zh-CN" altLang="en-US" dirty="0" smtClean="0">
                <a:sym typeface="+mn-ea"/>
              </a:rPr>
              <a:t>强化了民族认同</a:t>
            </a:r>
            <a:r>
              <a:rPr lang="en-US" dirty="0" smtClean="0">
                <a:sym typeface="+mn-ea"/>
              </a:rPr>
              <a:t>；</a:t>
            </a:r>
            <a:r>
              <a:rPr lang="zh-CN" altLang="en-US" dirty="0" smtClean="0">
                <a:sym typeface="+mn-ea"/>
              </a:rPr>
              <a:t>形成了追求统一的价值观</a:t>
            </a:r>
            <a:r>
              <a:rPr lang="en-US" dirty="0" smtClean="0">
                <a:sym typeface="+mn-ea"/>
              </a:rPr>
              <a:t>；</a:t>
            </a:r>
            <a:r>
              <a:rPr lang="zh-CN" altLang="en-US" dirty="0" smtClean="0">
                <a:sym typeface="+mn-ea"/>
              </a:rPr>
              <a:t>创立了中国古代治国理政的基本模式。</a:t>
            </a:r>
            <a:endParaRPr lang="zh-CN" altLang="en-US" dirty="0"/>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zh-CN" altLang="en-US" dirty="0" smtClean="0">
                <a:sym typeface="+mn-ea"/>
              </a:rPr>
              <a:t>意义</a:t>
            </a:r>
            <a:r>
              <a:rPr lang="en-US" dirty="0" smtClean="0">
                <a:sym typeface="+mn-ea"/>
              </a:rPr>
              <a:t>：</a:t>
            </a:r>
            <a:r>
              <a:rPr lang="zh-CN" altLang="en-US" dirty="0" smtClean="0">
                <a:sym typeface="+mn-ea"/>
              </a:rPr>
              <a:t>确立了中国的基本疆域</a:t>
            </a:r>
            <a:r>
              <a:rPr lang="en-US" dirty="0" smtClean="0">
                <a:sym typeface="+mn-ea"/>
              </a:rPr>
              <a:t>；</a:t>
            </a:r>
            <a:r>
              <a:rPr lang="zh-CN" altLang="en-US" dirty="0" smtClean="0">
                <a:sym typeface="+mn-ea"/>
              </a:rPr>
              <a:t>强化了民族认同</a:t>
            </a:r>
            <a:r>
              <a:rPr lang="en-US" dirty="0" smtClean="0">
                <a:sym typeface="+mn-ea"/>
              </a:rPr>
              <a:t>；</a:t>
            </a:r>
            <a:r>
              <a:rPr lang="zh-CN" altLang="en-US" dirty="0" smtClean="0">
                <a:sym typeface="+mn-ea"/>
              </a:rPr>
              <a:t>形成了追求统一的价值观</a:t>
            </a:r>
            <a:r>
              <a:rPr lang="en-US" dirty="0" smtClean="0">
                <a:sym typeface="+mn-ea"/>
              </a:rPr>
              <a:t>；</a:t>
            </a:r>
            <a:r>
              <a:rPr lang="zh-CN" altLang="en-US" dirty="0" smtClean="0">
                <a:sym typeface="+mn-ea"/>
              </a:rPr>
              <a:t>创立了中国古代治国理政的基本模式。</a:t>
            </a:r>
            <a:endParaRPr lang="zh-CN" altLang="en-US" dirty="0"/>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zh-CN" altLang="en-US" dirty="0" smtClean="0">
                <a:sym typeface="+mn-ea"/>
              </a:rPr>
              <a:t>意义</a:t>
            </a:r>
            <a:r>
              <a:rPr lang="en-US" dirty="0" smtClean="0">
                <a:sym typeface="+mn-ea"/>
              </a:rPr>
              <a:t>：</a:t>
            </a:r>
            <a:r>
              <a:rPr lang="zh-CN" altLang="en-US" dirty="0" smtClean="0">
                <a:sym typeface="+mn-ea"/>
              </a:rPr>
              <a:t>确立了中国的基本疆域</a:t>
            </a:r>
            <a:r>
              <a:rPr lang="en-US" dirty="0" smtClean="0">
                <a:sym typeface="+mn-ea"/>
              </a:rPr>
              <a:t>；</a:t>
            </a:r>
            <a:r>
              <a:rPr lang="zh-CN" altLang="en-US" dirty="0" smtClean="0">
                <a:sym typeface="+mn-ea"/>
              </a:rPr>
              <a:t>强化了民族认同</a:t>
            </a:r>
            <a:r>
              <a:rPr lang="en-US" dirty="0" smtClean="0">
                <a:sym typeface="+mn-ea"/>
              </a:rPr>
              <a:t>；</a:t>
            </a:r>
            <a:r>
              <a:rPr lang="zh-CN" altLang="en-US" dirty="0" smtClean="0">
                <a:sym typeface="+mn-ea"/>
              </a:rPr>
              <a:t>形成了追求统一的价值观</a:t>
            </a:r>
            <a:r>
              <a:rPr lang="en-US" dirty="0" smtClean="0">
                <a:sym typeface="+mn-ea"/>
              </a:rPr>
              <a:t>；</a:t>
            </a:r>
            <a:r>
              <a:rPr lang="zh-CN" altLang="en-US" dirty="0" smtClean="0">
                <a:sym typeface="+mn-ea"/>
              </a:rPr>
              <a:t>创立了中国古代治国理政的基本模式。</a:t>
            </a:r>
            <a:endParaRPr lang="zh-CN" altLang="en-US" dirty="0"/>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zh-CN" altLang="en-US" dirty="0" smtClean="0">
                <a:sym typeface="+mn-ea"/>
              </a:rPr>
              <a:t>意义</a:t>
            </a:r>
            <a:r>
              <a:rPr lang="en-US" dirty="0" smtClean="0">
                <a:sym typeface="+mn-ea"/>
              </a:rPr>
              <a:t>：</a:t>
            </a:r>
            <a:r>
              <a:rPr lang="zh-CN" altLang="en-US" dirty="0" smtClean="0">
                <a:sym typeface="+mn-ea"/>
              </a:rPr>
              <a:t>确立了中国的基本疆域</a:t>
            </a:r>
            <a:r>
              <a:rPr lang="en-US" dirty="0" smtClean="0">
                <a:sym typeface="+mn-ea"/>
              </a:rPr>
              <a:t>；</a:t>
            </a:r>
            <a:r>
              <a:rPr lang="zh-CN" altLang="en-US" dirty="0" smtClean="0">
                <a:sym typeface="+mn-ea"/>
              </a:rPr>
              <a:t>强化了民族认同</a:t>
            </a:r>
            <a:r>
              <a:rPr lang="en-US" dirty="0" smtClean="0">
                <a:sym typeface="+mn-ea"/>
              </a:rPr>
              <a:t>；</a:t>
            </a:r>
            <a:r>
              <a:rPr lang="zh-CN" altLang="en-US" dirty="0" smtClean="0">
                <a:sym typeface="+mn-ea"/>
              </a:rPr>
              <a:t>形成了追求统一的价值观</a:t>
            </a:r>
            <a:r>
              <a:rPr lang="en-US" dirty="0" smtClean="0">
                <a:sym typeface="+mn-ea"/>
              </a:rPr>
              <a:t>；</a:t>
            </a:r>
            <a:r>
              <a:rPr lang="zh-CN" altLang="en-US" dirty="0" smtClean="0">
                <a:sym typeface="+mn-ea"/>
              </a:rPr>
              <a:t>创立了中国古代治国理政的基本模式。</a:t>
            </a:r>
            <a:endParaRPr lang="zh-CN" altLang="en-US" dirty="0"/>
          </a:p>
          <a:p>
            <a:pPr algn="just"/>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zh-CN" altLang="en-US" dirty="0" smtClean="0">
                <a:sym typeface="+mn-ea"/>
              </a:rPr>
              <a:t>原因</a:t>
            </a:r>
            <a:r>
              <a:rPr lang="en-US" dirty="0" smtClean="0">
                <a:sym typeface="+mn-ea"/>
              </a:rPr>
              <a:t>：</a:t>
            </a:r>
            <a:r>
              <a:rPr lang="zh-CN" altLang="en-US" dirty="0" smtClean="0">
                <a:sym typeface="+mn-ea"/>
              </a:rPr>
              <a:t>土地兼并严重</a:t>
            </a:r>
            <a:r>
              <a:rPr lang="en-US" dirty="0" smtClean="0">
                <a:sym typeface="+mn-ea"/>
              </a:rPr>
              <a:t>，</a:t>
            </a:r>
            <a:r>
              <a:rPr lang="zh-CN" altLang="en-US" dirty="0" smtClean="0">
                <a:sym typeface="+mn-ea"/>
              </a:rPr>
              <a:t>阶级矛盾激化</a:t>
            </a:r>
            <a:r>
              <a:rPr lang="en-US" dirty="0" smtClean="0">
                <a:sym typeface="+mn-ea"/>
              </a:rPr>
              <a:t>；</a:t>
            </a:r>
            <a:r>
              <a:rPr lang="zh-CN" altLang="en-US" dirty="0" smtClean="0">
                <a:sym typeface="+mn-ea"/>
              </a:rPr>
              <a:t>统治者横征暴敛</a:t>
            </a:r>
            <a:r>
              <a:rPr lang="en-US" dirty="0" smtClean="0">
                <a:sym typeface="+mn-ea"/>
              </a:rPr>
              <a:t>；</a:t>
            </a:r>
            <a:r>
              <a:rPr lang="zh-CN" altLang="en-US" dirty="0" smtClean="0">
                <a:sym typeface="+mn-ea"/>
              </a:rPr>
              <a:t>外戚宦官专权</a:t>
            </a:r>
            <a:r>
              <a:rPr lang="en-US" dirty="0" smtClean="0">
                <a:sym typeface="+mn-ea"/>
              </a:rPr>
              <a:t>，</a:t>
            </a:r>
            <a:r>
              <a:rPr lang="zh-CN" altLang="en-US" dirty="0" smtClean="0">
                <a:sym typeface="+mn-ea"/>
              </a:rPr>
              <a:t>统治黑暗</a:t>
            </a:r>
            <a:r>
              <a:rPr lang="en-US" dirty="0" smtClean="0">
                <a:sym typeface="+mn-ea"/>
              </a:rPr>
              <a:t>，</a:t>
            </a:r>
            <a:r>
              <a:rPr lang="zh-CN" altLang="en-US" dirty="0" smtClean="0">
                <a:sym typeface="+mn-ea"/>
              </a:rPr>
              <a:t>丧失民心。</a:t>
            </a:r>
            <a:endParaRPr lang="zh-CN" altLang="en-US" dirty="0" smtClean="0"/>
          </a:p>
          <a:p>
            <a:r>
              <a:rPr lang="zh-CN" altLang="en-US" dirty="0" smtClean="0">
                <a:sym typeface="+mn-ea"/>
              </a:rPr>
              <a:t>启示</a:t>
            </a:r>
            <a:r>
              <a:rPr lang="en-US" dirty="0" smtClean="0">
                <a:sym typeface="+mn-ea"/>
              </a:rPr>
              <a:t>：</a:t>
            </a:r>
            <a:r>
              <a:rPr lang="zh-CN" altLang="en-US" dirty="0" smtClean="0">
                <a:sym typeface="+mn-ea"/>
              </a:rPr>
              <a:t>民为邦本</a:t>
            </a:r>
            <a:r>
              <a:rPr lang="en-US" dirty="0" smtClean="0">
                <a:sym typeface="+mn-ea"/>
              </a:rPr>
              <a:t>，</a:t>
            </a:r>
            <a:r>
              <a:rPr lang="zh-CN" altLang="en-US" dirty="0" smtClean="0">
                <a:sym typeface="+mn-ea"/>
              </a:rPr>
              <a:t>统治者只有关注百姓</a:t>
            </a:r>
            <a:r>
              <a:rPr lang="en-US" dirty="0" smtClean="0">
                <a:sym typeface="+mn-ea"/>
              </a:rPr>
              <a:t>，</a:t>
            </a:r>
            <a:r>
              <a:rPr lang="zh-CN" altLang="en-US" dirty="0" smtClean="0">
                <a:sym typeface="+mn-ea"/>
              </a:rPr>
              <a:t>才能长治久安。</a:t>
            </a:r>
            <a:endParaRPr lang="zh-CN" altLang="en-US" dirty="0"/>
          </a:p>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公车司马：掌宫殿中司马门的警卫和接待工作</a:t>
            </a: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儒家思想：重义轻利，先义后利。</a:t>
            </a: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lnSpc>
                <a:spcPct val="120000"/>
              </a:lnSpc>
            </a:pPr>
            <a:r>
              <a:rPr lang="zh-CN" altLang="en-US" dirty="0" smtClean="0">
                <a:solidFill>
                  <a:srgbClr val="FF0000"/>
                </a:solidFill>
                <a:latin typeface="黑体" panose="02010609060101010101" pitchFamily="49" charset="-122"/>
                <a:ea typeface="黑体" panose="02010609060101010101" pitchFamily="49" charset="-122"/>
                <a:sym typeface="+mn-ea"/>
              </a:rPr>
              <a:t>答案</a:t>
            </a:r>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ym typeface="+mn-ea"/>
              </a:rPr>
              <a:t>示例</a:t>
            </a:r>
            <a:endParaRPr lang="zh-CN" altLang="en-US" dirty="0" smtClean="0"/>
          </a:p>
          <a:p>
            <a:pPr algn="just">
              <a:lnSpc>
                <a:spcPct val="120000"/>
              </a:lnSpc>
            </a:pPr>
            <a:r>
              <a:rPr lang="zh-CN" altLang="en-US" dirty="0" smtClean="0">
                <a:sym typeface="+mn-ea"/>
              </a:rPr>
              <a:t>现象</a:t>
            </a:r>
            <a:r>
              <a:rPr lang="en-US" dirty="0" smtClean="0">
                <a:sym typeface="+mn-ea"/>
              </a:rPr>
              <a:t>：</a:t>
            </a:r>
            <a:r>
              <a:rPr lang="zh-CN" altLang="en-US" dirty="0" smtClean="0">
                <a:sym typeface="+mn-ea"/>
              </a:rPr>
              <a:t>儒家思想深刻影响了东汉官吏的为官意识。</a:t>
            </a:r>
            <a:endParaRPr lang="zh-CN" altLang="en-US" dirty="0" smtClean="0"/>
          </a:p>
          <a:p>
            <a:pPr algn="just">
              <a:lnSpc>
                <a:spcPct val="120000"/>
              </a:lnSpc>
            </a:pPr>
            <a:r>
              <a:rPr lang="zh-CN" altLang="en-US" dirty="0" smtClean="0">
                <a:sym typeface="+mn-ea"/>
              </a:rPr>
              <a:t>阐释</a:t>
            </a:r>
            <a:r>
              <a:rPr lang="en-US" dirty="0" smtClean="0">
                <a:sym typeface="+mn-ea"/>
              </a:rPr>
              <a:t>：</a:t>
            </a:r>
            <a:r>
              <a:rPr lang="zh-CN" altLang="en-US" dirty="0" smtClean="0">
                <a:sym typeface="+mn-ea"/>
              </a:rPr>
              <a:t>刘陵为官</a:t>
            </a:r>
            <a:r>
              <a:rPr lang="en-US" dirty="0" smtClean="0">
                <a:sym typeface="+mn-ea"/>
              </a:rPr>
              <a:t>，</a:t>
            </a:r>
            <a:r>
              <a:rPr lang="zh-CN" altLang="en-US" dirty="0" smtClean="0">
                <a:sym typeface="+mn-ea"/>
              </a:rPr>
              <a:t>通过修德政</a:t>
            </a:r>
            <a:r>
              <a:rPr lang="en-US" dirty="0" smtClean="0">
                <a:sym typeface="+mn-ea"/>
              </a:rPr>
              <a:t>，</a:t>
            </a:r>
            <a:r>
              <a:rPr lang="zh-CN" altLang="en-US" dirty="0" smtClean="0">
                <a:sym typeface="+mn-ea"/>
              </a:rPr>
              <a:t>虎去民安</a:t>
            </a:r>
            <a:r>
              <a:rPr lang="en-US" dirty="0" smtClean="0">
                <a:sym typeface="+mn-ea"/>
              </a:rPr>
              <a:t>；</a:t>
            </a:r>
            <a:r>
              <a:rPr lang="zh-CN" altLang="en-US" dirty="0" smtClean="0">
                <a:sym typeface="+mn-ea"/>
              </a:rPr>
              <a:t>法雄为官</a:t>
            </a:r>
            <a:r>
              <a:rPr lang="en-US" dirty="0" smtClean="0">
                <a:sym typeface="+mn-ea"/>
              </a:rPr>
              <a:t>，</a:t>
            </a:r>
            <a:r>
              <a:rPr lang="zh-CN" altLang="en-US" dirty="0" smtClean="0">
                <a:sym typeface="+mn-ea"/>
              </a:rPr>
              <a:t>恩信宽泽</a:t>
            </a:r>
            <a:r>
              <a:rPr lang="en-US" dirty="0" smtClean="0">
                <a:sym typeface="+mn-ea"/>
              </a:rPr>
              <a:t>，</a:t>
            </a:r>
            <a:r>
              <a:rPr lang="zh-CN" altLang="en-US" dirty="0" smtClean="0">
                <a:sym typeface="+mn-ea"/>
              </a:rPr>
              <a:t>仁及飞禽走兽</a:t>
            </a:r>
            <a:r>
              <a:rPr lang="en-US" dirty="0" smtClean="0">
                <a:sym typeface="+mn-ea"/>
              </a:rPr>
              <a:t>，</a:t>
            </a:r>
            <a:r>
              <a:rPr lang="zh-CN" altLang="en-US" dirty="0" smtClean="0">
                <a:sym typeface="+mn-ea"/>
              </a:rPr>
              <a:t>不妄捕山林</a:t>
            </a:r>
            <a:r>
              <a:rPr lang="en-US" dirty="0" smtClean="0">
                <a:sym typeface="+mn-ea"/>
              </a:rPr>
              <a:t>，</a:t>
            </a:r>
            <a:r>
              <a:rPr lang="zh-CN" altLang="en-US" dirty="0" smtClean="0">
                <a:sym typeface="+mn-ea"/>
              </a:rPr>
              <a:t>虎患解决</a:t>
            </a:r>
            <a:r>
              <a:rPr lang="en-US" dirty="0" smtClean="0">
                <a:sym typeface="+mn-ea"/>
              </a:rPr>
              <a:t>；</a:t>
            </a:r>
            <a:r>
              <a:rPr lang="zh-CN" altLang="en-US" dirty="0" smtClean="0">
                <a:sym typeface="+mn-ea"/>
              </a:rPr>
              <a:t>刘平为官</a:t>
            </a:r>
            <a:r>
              <a:rPr lang="en-US" dirty="0" smtClean="0">
                <a:sym typeface="+mn-ea"/>
              </a:rPr>
              <a:t>，</a:t>
            </a:r>
            <a:r>
              <a:rPr lang="zh-CN" altLang="en-US" dirty="0" smtClean="0">
                <a:sym typeface="+mn-ea"/>
              </a:rPr>
              <a:t>修德政</a:t>
            </a:r>
            <a:r>
              <a:rPr lang="en-US" dirty="0" smtClean="0">
                <a:sym typeface="+mn-ea"/>
              </a:rPr>
              <a:t>，</a:t>
            </a:r>
            <a:r>
              <a:rPr lang="zh-CN" altLang="en-US" dirty="0" smtClean="0">
                <a:sym typeface="+mn-ea"/>
              </a:rPr>
              <a:t>举儒良</a:t>
            </a:r>
            <a:r>
              <a:rPr lang="en-US" dirty="0" smtClean="0">
                <a:sym typeface="+mn-ea"/>
              </a:rPr>
              <a:t>，</a:t>
            </a:r>
            <a:r>
              <a:rPr lang="zh-CN" altLang="en-US" dirty="0" smtClean="0">
                <a:sym typeface="+mn-ea"/>
              </a:rPr>
              <a:t>虎患解决</a:t>
            </a:r>
            <a:r>
              <a:rPr lang="en-US" dirty="0" smtClean="0">
                <a:sym typeface="+mn-ea"/>
              </a:rPr>
              <a:t>；</a:t>
            </a:r>
            <a:r>
              <a:rPr lang="zh-CN" altLang="en-US" dirty="0" smtClean="0">
                <a:sym typeface="+mn-ea"/>
              </a:rPr>
              <a:t>童恢在捕虎的同时</a:t>
            </a:r>
            <a:r>
              <a:rPr lang="en-US" dirty="0" smtClean="0">
                <a:sym typeface="+mn-ea"/>
              </a:rPr>
              <a:t>，</a:t>
            </a:r>
            <a:r>
              <a:rPr lang="zh-CN" altLang="en-US" dirty="0" smtClean="0">
                <a:sym typeface="+mn-ea"/>
              </a:rPr>
              <a:t>以“天生万物</a:t>
            </a:r>
            <a:r>
              <a:rPr lang="en-US" dirty="0" smtClean="0">
                <a:sym typeface="+mn-ea"/>
              </a:rPr>
              <a:t>，</a:t>
            </a:r>
            <a:r>
              <a:rPr lang="zh-CN" altLang="en-US" dirty="0" smtClean="0">
                <a:sym typeface="+mn-ea"/>
              </a:rPr>
              <a:t>唯人为贵”之理训诫老虎</a:t>
            </a:r>
            <a:r>
              <a:rPr lang="en-US" dirty="0" smtClean="0">
                <a:sym typeface="+mn-ea"/>
              </a:rPr>
              <a:t>，</a:t>
            </a:r>
            <a:r>
              <a:rPr lang="zh-CN" altLang="en-US" dirty="0" smtClean="0">
                <a:sym typeface="+mn-ea"/>
              </a:rPr>
              <a:t>以其正气可渲染到虎</a:t>
            </a:r>
            <a:r>
              <a:rPr lang="en-US" dirty="0" smtClean="0">
                <a:sym typeface="+mn-ea"/>
              </a:rPr>
              <a:t>，</a:t>
            </a:r>
            <a:r>
              <a:rPr lang="zh-CN" altLang="en-US" dirty="0" smtClean="0">
                <a:sym typeface="+mn-ea"/>
              </a:rPr>
              <a:t>令虎暗通其言</a:t>
            </a:r>
            <a:r>
              <a:rPr lang="en-US" dirty="0" smtClean="0">
                <a:sym typeface="+mn-ea"/>
              </a:rPr>
              <a:t>，</a:t>
            </a:r>
            <a:r>
              <a:rPr lang="zh-CN" altLang="en-US" dirty="0" smtClean="0">
                <a:sym typeface="+mn-ea"/>
              </a:rPr>
              <a:t>知过伏罪。从史书所载东汉时期几位良吏的事迹</a:t>
            </a:r>
            <a:r>
              <a:rPr lang="en-US" dirty="0" smtClean="0">
                <a:sym typeface="+mn-ea"/>
              </a:rPr>
              <a:t>，</a:t>
            </a:r>
            <a:r>
              <a:rPr lang="zh-CN" altLang="en-US" dirty="0" smtClean="0">
                <a:sym typeface="+mn-ea"/>
              </a:rPr>
              <a:t>可以发现这样一个现象</a:t>
            </a:r>
            <a:r>
              <a:rPr lang="en-US" dirty="0" smtClean="0">
                <a:sym typeface="+mn-ea"/>
              </a:rPr>
              <a:t>：</a:t>
            </a:r>
            <a:r>
              <a:rPr lang="zh-CN" altLang="en-US" dirty="0" smtClean="0">
                <a:sym typeface="+mn-ea"/>
              </a:rPr>
              <a:t>东汉时期</a:t>
            </a:r>
            <a:r>
              <a:rPr lang="en-US" dirty="0" smtClean="0">
                <a:sym typeface="+mn-ea"/>
              </a:rPr>
              <a:t>，</a:t>
            </a:r>
            <a:r>
              <a:rPr lang="zh-CN" altLang="en-US" dirty="0" smtClean="0">
                <a:sym typeface="+mn-ea"/>
              </a:rPr>
              <a:t>如果地方官吏不黜贪残</a:t>
            </a:r>
            <a:r>
              <a:rPr lang="en-US" dirty="0" smtClean="0">
                <a:sym typeface="+mn-ea"/>
              </a:rPr>
              <a:t>，</a:t>
            </a:r>
            <a:r>
              <a:rPr lang="zh-CN" altLang="en-US" dirty="0" smtClean="0">
                <a:sym typeface="+mn-ea"/>
              </a:rPr>
              <a:t>不修德政</a:t>
            </a:r>
            <a:r>
              <a:rPr lang="en-US" dirty="0" smtClean="0">
                <a:sym typeface="+mn-ea"/>
              </a:rPr>
              <a:t>，</a:t>
            </a:r>
            <a:r>
              <a:rPr lang="zh-CN" altLang="en-US" dirty="0" smtClean="0">
                <a:sym typeface="+mn-ea"/>
              </a:rPr>
              <a:t>而仅是抓捕老虎</a:t>
            </a:r>
            <a:r>
              <a:rPr lang="en-US" dirty="0" smtClean="0">
                <a:sym typeface="+mn-ea"/>
              </a:rPr>
              <a:t>，</a:t>
            </a:r>
            <a:r>
              <a:rPr lang="zh-CN" altLang="en-US" dirty="0" smtClean="0">
                <a:sym typeface="+mn-ea"/>
              </a:rPr>
              <a:t>反而使得虎患危害更大</a:t>
            </a:r>
            <a:r>
              <a:rPr lang="en-US" dirty="0" smtClean="0">
                <a:sym typeface="+mn-ea"/>
              </a:rPr>
              <a:t>，</a:t>
            </a:r>
            <a:r>
              <a:rPr lang="zh-CN" altLang="en-US" dirty="0" smtClean="0">
                <a:sym typeface="+mn-ea"/>
              </a:rPr>
              <a:t>而通过德治仁及畜类</a:t>
            </a:r>
            <a:r>
              <a:rPr lang="en-US" dirty="0" smtClean="0">
                <a:sym typeface="+mn-ea"/>
              </a:rPr>
              <a:t>，</a:t>
            </a:r>
            <a:r>
              <a:rPr lang="zh-CN" altLang="en-US" dirty="0" smtClean="0">
                <a:sym typeface="+mn-ea"/>
              </a:rPr>
              <a:t>则收效甚佳</a:t>
            </a:r>
            <a:r>
              <a:rPr lang="en-US" dirty="0" smtClean="0">
                <a:sym typeface="+mn-ea"/>
              </a:rPr>
              <a:t>，</a:t>
            </a:r>
            <a:r>
              <a:rPr lang="zh-CN" altLang="en-US" dirty="0" smtClean="0">
                <a:sym typeface="+mn-ea"/>
              </a:rPr>
              <a:t>不除吏中之“虎”</a:t>
            </a:r>
            <a:r>
              <a:rPr lang="en-US" dirty="0" smtClean="0">
                <a:sym typeface="+mn-ea"/>
              </a:rPr>
              <a:t>，</a:t>
            </a:r>
            <a:r>
              <a:rPr lang="zh-CN" altLang="en-US" dirty="0" smtClean="0">
                <a:sym typeface="+mn-ea"/>
              </a:rPr>
              <a:t>仅除“山中之虎”</a:t>
            </a:r>
            <a:r>
              <a:rPr lang="en-US" dirty="0" smtClean="0">
                <a:sym typeface="+mn-ea"/>
              </a:rPr>
              <a:t>，</a:t>
            </a:r>
            <a:r>
              <a:rPr lang="zh-CN" altLang="en-US" dirty="0" smtClean="0">
                <a:sym typeface="+mn-ea"/>
              </a:rPr>
              <a:t>达不到治理虎患的理想效果</a:t>
            </a:r>
            <a:r>
              <a:rPr lang="en-US" dirty="0" smtClean="0">
                <a:sym typeface="+mn-ea"/>
              </a:rPr>
              <a:t>，</a:t>
            </a:r>
            <a:r>
              <a:rPr lang="zh-CN" altLang="en-US" dirty="0" smtClean="0">
                <a:sym typeface="+mn-ea"/>
              </a:rPr>
              <a:t>即虎患的治理效果受到吏治好坏的影响</a:t>
            </a:r>
            <a:r>
              <a:rPr lang="en-US" dirty="0" smtClean="0">
                <a:sym typeface="+mn-ea"/>
              </a:rPr>
              <a:t>(</a:t>
            </a:r>
            <a:r>
              <a:rPr lang="zh-CN" altLang="en-US" dirty="0" smtClean="0">
                <a:sym typeface="+mn-ea"/>
              </a:rPr>
              <a:t>或虎患惧怕良吏</a:t>
            </a:r>
            <a:r>
              <a:rPr lang="en-US" dirty="0" smtClean="0">
                <a:sym typeface="+mn-ea"/>
              </a:rPr>
              <a:t>)，</a:t>
            </a:r>
            <a:r>
              <a:rPr lang="zh-CN" altLang="en-US" dirty="0" smtClean="0">
                <a:sym typeface="+mn-ea"/>
              </a:rPr>
              <a:t>这说明在东汉时期</a:t>
            </a:r>
            <a:r>
              <a:rPr lang="en-US" dirty="0" smtClean="0">
                <a:sym typeface="+mn-ea"/>
              </a:rPr>
              <a:t>，</a:t>
            </a:r>
            <a:r>
              <a:rPr lang="zh-CN" altLang="en-US" dirty="0" smtClean="0">
                <a:sym typeface="+mn-ea"/>
              </a:rPr>
              <a:t>儒家思想仍是主流意识</a:t>
            </a:r>
            <a:r>
              <a:rPr lang="en-US" dirty="0" smtClean="0">
                <a:sym typeface="+mn-ea"/>
              </a:rPr>
              <a:t>，</a:t>
            </a:r>
            <a:r>
              <a:rPr lang="zh-CN" altLang="en-US" dirty="0" smtClean="0">
                <a:sym typeface="+mn-ea"/>
              </a:rPr>
              <a:t>深刻影响了官员的行为</a:t>
            </a:r>
            <a:r>
              <a:rPr lang="en-US" dirty="0" smtClean="0">
                <a:sym typeface="+mn-ea"/>
              </a:rPr>
              <a:t>，</a:t>
            </a:r>
            <a:r>
              <a:rPr lang="zh-CN" altLang="en-US" dirty="0" smtClean="0">
                <a:sym typeface="+mn-ea"/>
              </a:rPr>
              <a:t>官员们通过修德政</a:t>
            </a:r>
            <a:r>
              <a:rPr lang="en-US" dirty="0" smtClean="0">
                <a:sym typeface="+mn-ea"/>
              </a:rPr>
              <a:t>(</a:t>
            </a:r>
            <a:r>
              <a:rPr lang="zh-CN" altLang="en-US" dirty="0" smtClean="0">
                <a:sym typeface="+mn-ea"/>
              </a:rPr>
              <a:t>或仁政</a:t>
            </a:r>
            <a:r>
              <a:rPr lang="en-US" dirty="0" smtClean="0">
                <a:sym typeface="+mn-ea"/>
              </a:rPr>
              <a:t>)</a:t>
            </a:r>
            <a:r>
              <a:rPr lang="zh-CN" altLang="en-US" dirty="0" smtClean="0">
                <a:sym typeface="+mn-ea"/>
              </a:rPr>
              <a:t>来达到感化万物、治理虎患的目的</a:t>
            </a:r>
            <a:r>
              <a:rPr lang="en-US" dirty="0" smtClean="0">
                <a:sym typeface="+mn-ea"/>
              </a:rPr>
              <a:t>，</a:t>
            </a:r>
            <a:r>
              <a:rPr lang="zh-CN" altLang="en-US" dirty="0" smtClean="0">
                <a:sym typeface="+mn-ea"/>
              </a:rPr>
              <a:t>也体现儒家“天人感应”思想对当时社会的影响。</a:t>
            </a:r>
            <a:endParaRPr lang="zh-CN" altLang="en-US" dirty="0" smtClean="0"/>
          </a:p>
          <a:p>
            <a:pPr algn="just">
              <a:lnSpc>
                <a:spcPct val="120000"/>
              </a:lnSpc>
            </a:pPr>
            <a:r>
              <a:rPr lang="zh-CN" altLang="en-US" dirty="0" smtClean="0">
                <a:sym typeface="+mn-ea"/>
              </a:rPr>
              <a:t>结论</a:t>
            </a:r>
            <a:r>
              <a:rPr lang="en-US" dirty="0" smtClean="0">
                <a:sym typeface="+mn-ea"/>
              </a:rPr>
              <a:t>：</a:t>
            </a:r>
            <a:r>
              <a:rPr lang="zh-CN" altLang="en-US" dirty="0" smtClean="0">
                <a:sym typeface="+mn-ea"/>
              </a:rPr>
              <a:t>总之</a:t>
            </a:r>
            <a:r>
              <a:rPr lang="en-US" dirty="0" smtClean="0">
                <a:sym typeface="+mn-ea"/>
              </a:rPr>
              <a:t>，</a:t>
            </a:r>
            <a:r>
              <a:rPr lang="zh-CN" altLang="en-US" dirty="0" smtClean="0">
                <a:sym typeface="+mn-ea"/>
              </a:rPr>
              <a:t>儒家思想深刻影响了东汉官吏的理政方式。</a:t>
            </a:r>
            <a:endParaRPr lang="zh-CN" altLang="en-US" dirty="0"/>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2" descr="https://img.pptjia.com/image/20190424/67814c43894d3385b07e0d3b4d367a6e.JPG"/>
          <p:cNvPicPr>
            <a:picLocks noChangeAspect="1" noChangeArrowheads="1"/>
          </p:cNvPicPr>
          <p:nvPr/>
        </p:nvPicPr>
        <p:blipFill>
          <a:blip r:embed="rId2"/>
          <a:srcRect/>
          <a:stretch>
            <a:fillRect/>
          </a:stretch>
        </p:blipFill>
        <p:spPr bwMode="auto">
          <a:xfrm>
            <a:off x="0" y="0"/>
            <a:ext cx="9147362" cy="5143500"/>
          </a:xfrm>
          <a:prstGeom prst="rect">
            <a:avLst/>
          </a:prstGeom>
          <a:noFill/>
        </p:spPr>
      </p:pic>
      <p:pic>
        <p:nvPicPr>
          <p:cNvPr id="8" name="Picture 2" descr="E:\版式\23版—版式\23版一轮光盘版式12.2\23版一轮光盘版式--导与练内文用.gif"/>
          <p:cNvPicPr>
            <a:picLocks noChangeAspect="1" noChangeArrowheads="1"/>
          </p:cNvPicPr>
          <p:nvPr/>
        </p:nvPicPr>
        <p:blipFill>
          <a:blip r:embed="rId3"/>
          <a:srcRect/>
          <a:stretch>
            <a:fillRect/>
          </a:stretch>
        </p:blipFill>
        <p:spPr bwMode="auto">
          <a:xfrm>
            <a:off x="158084" y="131790"/>
            <a:ext cx="1143008" cy="391118"/>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484" name="Picture 4" descr="C:\Users\Administrator\Desktop\图片1.png"/>
          <p:cNvPicPr>
            <a:picLocks noChangeAspect="1" noChangeArrowheads="1"/>
          </p:cNvPicPr>
          <p:nvPr/>
        </p:nvPicPr>
        <p:blipFill>
          <a:blip r:embed="rId2"/>
          <a:srcRect l="6944"/>
          <a:stretch>
            <a:fillRect/>
          </a:stretch>
        </p:blipFill>
        <p:spPr bwMode="auto">
          <a:xfrm>
            <a:off x="1095596" y="3214692"/>
            <a:ext cx="8077000" cy="1928826"/>
          </a:xfrm>
          <a:prstGeom prst="rect">
            <a:avLst/>
          </a:prstGeom>
          <a:noFill/>
        </p:spPr>
      </p:pic>
      <p:sp>
        <p:nvSpPr>
          <p:cNvPr id="6" name="矩形 5"/>
          <p:cNvSpPr/>
          <p:nvPr/>
        </p:nvSpPr>
        <p:spPr bwMode="auto">
          <a:xfrm>
            <a:off x="428596" y="3447889"/>
            <a:ext cx="8715404" cy="1692771"/>
          </a:xfrm>
          <a:prstGeom prst="rect">
            <a:avLst/>
          </a:prstGeom>
          <a:solidFill>
            <a:schemeClr val="bg1">
              <a:alpha val="80000"/>
            </a:schemeClr>
          </a:solidFill>
          <a:ln w="9525" cap="flat" cmpd="sng" algn="ctr">
            <a:noFill/>
            <a:prstDash val="solid"/>
            <a:round/>
            <a:headEnd type="none" w="med" len="med"/>
            <a:tailEnd type="none" w="med" len="med"/>
          </a:ln>
          <a:effectLst>
            <a:outerShdw blurRad="50800" dist="50800" dir="5400000" algn="ctr" rotWithShape="0">
              <a:srgbClr val="000000">
                <a:alpha val="0"/>
              </a:srgbClr>
            </a:outerShdw>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p:txBody>
      </p:sp>
      <p:grpSp>
        <p:nvGrpSpPr>
          <p:cNvPr id="21" name="组合 20"/>
          <p:cNvGrpSpPr/>
          <p:nvPr/>
        </p:nvGrpSpPr>
        <p:grpSpPr>
          <a:xfrm>
            <a:off x="564329" y="0"/>
            <a:ext cx="8579671" cy="168085"/>
            <a:chOff x="564329" y="0"/>
            <a:chExt cx="8508265" cy="166686"/>
          </a:xfrm>
        </p:grpSpPr>
        <p:pic>
          <p:nvPicPr>
            <p:cNvPr id="55301" name="Picture 5" descr="C:\Users\Administrator\Desktop\320.png"/>
            <p:cNvPicPr>
              <a:picLocks noChangeAspect="1" noChangeArrowheads="1"/>
            </p:cNvPicPr>
            <p:nvPr userDrawn="1"/>
          </p:nvPicPr>
          <p:blipFill>
            <a:blip r:embed="rId3"/>
            <a:srcRect/>
            <a:stretch>
              <a:fillRect/>
            </a:stretch>
          </p:blipFill>
          <p:spPr bwMode="auto">
            <a:xfrm>
              <a:off x="564329" y="0"/>
              <a:ext cx="927885" cy="166686"/>
            </a:xfrm>
            <a:prstGeom prst="rect">
              <a:avLst/>
            </a:prstGeom>
            <a:noFill/>
          </p:spPr>
        </p:pic>
        <p:pic>
          <p:nvPicPr>
            <p:cNvPr id="12" name="Picture 5" descr="C:\Users\Administrator\Desktop\320.png"/>
            <p:cNvPicPr>
              <a:picLocks noChangeAspect="1" noChangeArrowheads="1"/>
            </p:cNvPicPr>
            <p:nvPr userDrawn="1"/>
          </p:nvPicPr>
          <p:blipFill>
            <a:blip r:embed="rId3"/>
            <a:srcRect/>
            <a:stretch>
              <a:fillRect/>
            </a:stretch>
          </p:blipFill>
          <p:spPr bwMode="auto">
            <a:xfrm>
              <a:off x="1485057" y="0"/>
              <a:ext cx="927885" cy="166686"/>
            </a:xfrm>
            <a:prstGeom prst="rect">
              <a:avLst/>
            </a:prstGeom>
            <a:noFill/>
          </p:spPr>
        </p:pic>
        <p:pic>
          <p:nvPicPr>
            <p:cNvPr id="13" name="Picture 5" descr="C:\Users\Administrator\Desktop\320.png"/>
            <p:cNvPicPr>
              <a:picLocks noChangeAspect="1" noChangeArrowheads="1"/>
            </p:cNvPicPr>
            <p:nvPr userDrawn="1"/>
          </p:nvPicPr>
          <p:blipFill>
            <a:blip r:embed="rId3"/>
            <a:srcRect/>
            <a:stretch>
              <a:fillRect/>
            </a:stretch>
          </p:blipFill>
          <p:spPr bwMode="auto">
            <a:xfrm>
              <a:off x="2404167" y="0"/>
              <a:ext cx="927885" cy="166686"/>
            </a:xfrm>
            <a:prstGeom prst="rect">
              <a:avLst/>
            </a:prstGeom>
            <a:noFill/>
          </p:spPr>
        </p:pic>
        <p:pic>
          <p:nvPicPr>
            <p:cNvPr id="14" name="Picture 5" descr="C:\Users\Administrator\Desktop\320.png"/>
            <p:cNvPicPr>
              <a:picLocks noChangeAspect="1" noChangeArrowheads="1"/>
            </p:cNvPicPr>
            <p:nvPr userDrawn="1"/>
          </p:nvPicPr>
          <p:blipFill>
            <a:blip r:embed="rId3"/>
            <a:srcRect/>
            <a:stretch>
              <a:fillRect/>
            </a:stretch>
          </p:blipFill>
          <p:spPr bwMode="auto">
            <a:xfrm>
              <a:off x="3320263" y="0"/>
              <a:ext cx="927885" cy="166686"/>
            </a:xfrm>
            <a:prstGeom prst="rect">
              <a:avLst/>
            </a:prstGeom>
            <a:noFill/>
          </p:spPr>
        </p:pic>
        <p:pic>
          <p:nvPicPr>
            <p:cNvPr id="15" name="Picture 5" descr="C:\Users\Administrator\Desktop\320.png"/>
            <p:cNvPicPr>
              <a:picLocks noChangeAspect="1" noChangeArrowheads="1"/>
            </p:cNvPicPr>
            <p:nvPr userDrawn="1"/>
          </p:nvPicPr>
          <p:blipFill>
            <a:blip r:embed="rId3"/>
            <a:srcRect/>
            <a:stretch>
              <a:fillRect/>
            </a:stretch>
          </p:blipFill>
          <p:spPr bwMode="auto">
            <a:xfrm>
              <a:off x="4239432" y="0"/>
              <a:ext cx="927885" cy="166686"/>
            </a:xfrm>
            <a:prstGeom prst="rect">
              <a:avLst/>
            </a:prstGeom>
            <a:noFill/>
          </p:spPr>
        </p:pic>
        <p:pic>
          <p:nvPicPr>
            <p:cNvPr id="16" name="Picture 5" descr="C:\Users\Administrator\Desktop\320.png"/>
            <p:cNvPicPr>
              <a:picLocks noChangeAspect="1" noChangeArrowheads="1"/>
            </p:cNvPicPr>
            <p:nvPr userDrawn="1"/>
          </p:nvPicPr>
          <p:blipFill>
            <a:blip r:embed="rId3"/>
            <a:srcRect/>
            <a:stretch>
              <a:fillRect/>
            </a:stretch>
          </p:blipFill>
          <p:spPr bwMode="auto">
            <a:xfrm>
              <a:off x="5158601" y="0"/>
              <a:ext cx="927885" cy="166686"/>
            </a:xfrm>
            <a:prstGeom prst="rect">
              <a:avLst/>
            </a:prstGeom>
            <a:noFill/>
          </p:spPr>
        </p:pic>
        <p:pic>
          <p:nvPicPr>
            <p:cNvPr id="17" name="Picture 5" descr="C:\Users\Administrator\Desktop\320.png"/>
            <p:cNvPicPr>
              <a:picLocks noChangeAspect="1" noChangeArrowheads="1"/>
            </p:cNvPicPr>
            <p:nvPr userDrawn="1"/>
          </p:nvPicPr>
          <p:blipFill>
            <a:blip r:embed="rId3"/>
            <a:srcRect/>
            <a:stretch>
              <a:fillRect/>
            </a:stretch>
          </p:blipFill>
          <p:spPr bwMode="auto">
            <a:xfrm>
              <a:off x="6072198" y="0"/>
              <a:ext cx="927885" cy="166686"/>
            </a:xfrm>
            <a:prstGeom prst="rect">
              <a:avLst/>
            </a:prstGeom>
            <a:noFill/>
          </p:spPr>
        </p:pic>
        <p:pic>
          <p:nvPicPr>
            <p:cNvPr id="18" name="Picture 5" descr="C:\Users\Administrator\Desktop\320.png"/>
            <p:cNvPicPr>
              <a:picLocks noChangeAspect="1" noChangeArrowheads="1"/>
            </p:cNvPicPr>
            <p:nvPr userDrawn="1"/>
          </p:nvPicPr>
          <p:blipFill>
            <a:blip r:embed="rId3"/>
            <a:srcRect/>
            <a:stretch>
              <a:fillRect/>
            </a:stretch>
          </p:blipFill>
          <p:spPr bwMode="auto">
            <a:xfrm>
              <a:off x="6991368" y="0"/>
              <a:ext cx="927885" cy="166686"/>
            </a:xfrm>
            <a:prstGeom prst="rect">
              <a:avLst/>
            </a:prstGeom>
            <a:noFill/>
          </p:spPr>
        </p:pic>
        <p:pic>
          <p:nvPicPr>
            <p:cNvPr id="19" name="Picture 5" descr="C:\Users\Administrator\Desktop\320.png"/>
            <p:cNvPicPr>
              <a:picLocks noChangeAspect="1" noChangeArrowheads="1"/>
            </p:cNvPicPr>
            <p:nvPr userDrawn="1"/>
          </p:nvPicPr>
          <p:blipFill>
            <a:blip r:embed="rId3"/>
            <a:srcRect/>
            <a:stretch>
              <a:fillRect/>
            </a:stretch>
          </p:blipFill>
          <p:spPr bwMode="auto">
            <a:xfrm>
              <a:off x="7910538" y="0"/>
              <a:ext cx="927885" cy="166686"/>
            </a:xfrm>
            <a:prstGeom prst="rect">
              <a:avLst/>
            </a:prstGeom>
            <a:noFill/>
          </p:spPr>
        </p:pic>
        <p:pic>
          <p:nvPicPr>
            <p:cNvPr id="20" name="Picture 5" descr="C:\Users\Administrator\Desktop\320.png"/>
            <p:cNvPicPr>
              <a:picLocks noChangeAspect="1" noChangeArrowheads="1"/>
            </p:cNvPicPr>
            <p:nvPr userDrawn="1"/>
          </p:nvPicPr>
          <p:blipFill>
            <a:blip r:embed="rId3"/>
            <a:srcRect r="73911"/>
            <a:stretch>
              <a:fillRect/>
            </a:stretch>
          </p:blipFill>
          <p:spPr bwMode="auto">
            <a:xfrm>
              <a:off x="8830517" y="0"/>
              <a:ext cx="242077" cy="166686"/>
            </a:xfrm>
            <a:prstGeom prst="rect">
              <a:avLst/>
            </a:prstGeom>
            <a:noFill/>
          </p:spPr>
        </p:pic>
      </p:grpSp>
      <p:pic>
        <p:nvPicPr>
          <p:cNvPr id="55299" name="Picture 3" descr="C:\Users\Administrator\Desktop\780.png"/>
          <p:cNvPicPr>
            <a:picLocks noChangeAspect="1" noChangeArrowheads="1"/>
          </p:cNvPicPr>
          <p:nvPr/>
        </p:nvPicPr>
        <p:blipFill>
          <a:blip r:embed="rId4" cstate="print"/>
          <a:srcRect/>
          <a:stretch>
            <a:fillRect/>
          </a:stretch>
        </p:blipFill>
        <p:spPr bwMode="auto">
          <a:xfrm>
            <a:off x="-7620" y="-30480"/>
            <a:ext cx="579092" cy="887718"/>
          </a:xfrm>
          <a:prstGeom prst="rect">
            <a:avLst/>
          </a:prstGeom>
          <a:noFill/>
        </p:spPr>
      </p:pic>
      <p:sp>
        <p:nvSpPr>
          <p:cNvPr id="8" name="TextBox 7"/>
          <p:cNvSpPr txBox="1"/>
          <p:nvPr/>
        </p:nvSpPr>
        <p:spPr>
          <a:xfrm>
            <a:off x="-11040" y="86660"/>
            <a:ext cx="646331" cy="785818"/>
          </a:xfrm>
          <a:prstGeom prst="rect">
            <a:avLst/>
          </a:prstGeom>
          <a:noFill/>
        </p:spPr>
        <p:txBody>
          <a:bodyPr vert="eaVert" wrap="square" rtlCol="0">
            <a:spAutoFit/>
          </a:bodyPr>
          <a:lstStyle/>
          <a:p>
            <a:pPr>
              <a:lnSpc>
                <a:spcPct val="150000"/>
              </a:lnSpc>
            </a:pPr>
            <a:r>
              <a:rPr lang="zh-CN" altLang="en-US" sz="2000" dirty="0" smtClean="0">
                <a:solidFill>
                  <a:schemeClr val="bg1"/>
                </a:solidFill>
                <a:latin typeface="楷体" panose="02010609060101010101" pitchFamily="49" charset="-122"/>
                <a:ea typeface="楷体" panose="02010609060101010101" pitchFamily="49" charset="-122"/>
              </a:rPr>
              <a:t>历史</a:t>
            </a:r>
            <a:endParaRPr lang="zh-CN" altLang="en-US" sz="2000" dirty="0" smtClean="0">
              <a:solidFill>
                <a:schemeClr val="bg1"/>
              </a:solidFill>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组合 6"/>
          <p:cNvGrpSpPr/>
          <p:nvPr/>
        </p:nvGrpSpPr>
        <p:grpSpPr>
          <a:xfrm>
            <a:off x="0" y="1571618"/>
            <a:ext cx="9144000" cy="1785950"/>
            <a:chOff x="0" y="1571618"/>
            <a:chExt cx="9144000" cy="1785950"/>
          </a:xfrm>
        </p:grpSpPr>
        <p:sp>
          <p:nvSpPr>
            <p:cNvPr id="8" name="矩形 7"/>
            <p:cNvSpPr/>
            <p:nvPr/>
          </p:nvSpPr>
          <p:spPr bwMode="auto">
            <a:xfrm>
              <a:off x="0" y="1571618"/>
              <a:ext cx="9144000" cy="1785950"/>
            </a:xfrm>
            <a:prstGeom prst="rect">
              <a:avLst/>
            </a:prstGeom>
            <a:solidFill>
              <a:srgbClr val="003399">
                <a:alpha val="76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9" name="TextBox 8"/>
            <p:cNvSpPr txBox="1"/>
            <p:nvPr/>
          </p:nvSpPr>
          <p:spPr>
            <a:xfrm>
              <a:off x="341918" y="1643056"/>
              <a:ext cx="8501122" cy="1377749"/>
            </a:xfrm>
            <a:prstGeom prst="rect">
              <a:avLst/>
            </a:prstGeom>
            <a:noFill/>
          </p:spPr>
          <p:txBody>
            <a:bodyPr wrap="square" rtlCol="0">
              <a:spAutoFit/>
            </a:bodyPr>
            <a:lstStyle/>
            <a:p>
              <a:pPr algn="ctr">
                <a:lnSpc>
                  <a:spcPct val="150000"/>
                </a:lnSpc>
              </a:pPr>
              <a:r>
                <a:rPr lang="zh-CN" altLang="en-US" sz="6600" dirty="0" smtClean="0">
                  <a:solidFill>
                    <a:schemeClr val="bg1"/>
                  </a:solidFill>
                  <a:latin typeface="黑体" panose="02010609060101010101" pitchFamily="49" charset="-122"/>
                  <a:ea typeface="黑体" panose="02010609060101010101" pitchFamily="49" charset="-122"/>
                </a:rPr>
                <a:t>谢谢观赏</a:t>
              </a:r>
              <a:endParaRPr lang="zh-CN" altLang="en-US" sz="6600" dirty="0">
                <a:solidFill>
                  <a:schemeClr val="bg1"/>
                </a:solidFill>
                <a:latin typeface="黑体" panose="02010609060101010101" pitchFamily="49" charset="-122"/>
                <a:ea typeface="黑体" panose="02010609060101010101" pitchFamily="49" charset="-122"/>
              </a:endParaRPr>
            </a:p>
          </p:txBody>
        </p:sp>
      </p:grpSp>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3.xml"/><Relationship Id="rId4" Type="http://schemas.openxmlformats.org/officeDocument/2006/relationships/tags" Target="../tags/tag2.xml"/><Relationship Id="rId3" Type="http://schemas.openxmlformats.org/officeDocument/2006/relationships/slide" Target="slide1.xml"/><Relationship Id="rId2" Type="http://schemas.openxmlformats.org/officeDocument/2006/relationships/image" Target="../media/image6.jpeg"/><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slide" Target="slide1.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3.xml"/><Relationship Id="rId2" Type="http://schemas.openxmlformats.org/officeDocument/2006/relationships/image" Target="../media/image6.jpeg"/><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tags" Target="../tags/tag7.xml"/><Relationship Id="rId3" Type="http://schemas.openxmlformats.org/officeDocument/2006/relationships/image" Target="../media/image7.png"/><Relationship Id="rId2" Type="http://schemas.openxmlformats.org/officeDocument/2006/relationships/tags" Target="../tags/tag6.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3.xml"/><Relationship Id="rId2" Type="http://schemas.openxmlformats.org/officeDocument/2006/relationships/tags" Target="../tags/tag11.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image" Target="../media/image12.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4.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604" y="1616344"/>
            <a:ext cx="892975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a:t>
            </a:r>
            <a:r>
              <a:rPr lang="en-US" altLang="zh-CN" sz="3600" dirty="0" smtClean="0">
                <a:ln w="11430"/>
                <a:solidFill>
                  <a:srgbClr val="0000FF"/>
                </a:solidFill>
                <a:latin typeface="黑体" panose="02010609060101010101" pitchFamily="49" charset="-122"/>
                <a:ea typeface="黑体" panose="02010609060101010101" pitchFamily="49" charset="-122"/>
              </a:rPr>
              <a:t>4</a:t>
            </a:r>
            <a:r>
              <a:rPr lang="zh-CN" altLang="en-US" sz="3600" dirty="0" smtClean="0">
                <a:ln w="11430"/>
                <a:solidFill>
                  <a:srgbClr val="0000FF"/>
                </a:solidFill>
                <a:latin typeface="黑体" panose="02010609060101010101" pitchFamily="49" charset="-122"/>
                <a:ea typeface="黑体" panose="02010609060101010101" pitchFamily="49" charset="-122"/>
              </a:rPr>
              <a:t>课时　西汉与东汉</a:t>
            </a:r>
            <a:r>
              <a:rPr lang="en-US" altLang="zh-CN" sz="3600" dirty="0" smtClean="0">
                <a:ln w="11430"/>
                <a:solidFill>
                  <a:srgbClr val="0000FF"/>
                </a:solidFill>
                <a:latin typeface="黑体" panose="02010609060101010101" pitchFamily="49" charset="-122"/>
                <a:ea typeface="黑体" panose="02010609060101010101" pitchFamily="49" charset="-122"/>
              </a:rPr>
              <a:t>——</a:t>
            </a:r>
            <a:endParaRPr lang="en-US" altLang="zh-CN" sz="3600" dirty="0" smtClean="0">
              <a:ln w="11430"/>
              <a:solidFill>
                <a:srgbClr val="0000FF"/>
              </a:solidFill>
              <a:latin typeface="黑体" panose="02010609060101010101" pitchFamily="49" charset="-122"/>
              <a:ea typeface="黑体" panose="02010609060101010101" pitchFamily="49" charset="-122"/>
            </a:endParaRPr>
          </a:p>
          <a:p>
            <a:pPr algn="ctr">
              <a:tabLst>
                <a:tab pos="1076325" algn="l"/>
              </a:tabLst>
            </a:pPr>
            <a:r>
              <a:rPr lang="zh-CN" altLang="en-US" sz="3600" dirty="0" smtClean="0">
                <a:ln w="11430"/>
                <a:solidFill>
                  <a:srgbClr val="0000FF"/>
                </a:solidFill>
                <a:latin typeface="黑体" panose="02010609060101010101" pitchFamily="49" charset="-122"/>
                <a:ea typeface="黑体" panose="02010609060101010101" pitchFamily="49" charset="-122"/>
              </a:rPr>
              <a:t>统一多民族封建国家的巩固与国家治理</a:t>
            </a:r>
            <a:endParaRPr lang="zh-CN" altLang="en-US" sz="3600" dirty="0" smtClean="0">
              <a:ln w="1143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00100"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必备知识</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ll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3692525"/>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一、西汉的建立与“文景之治”</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西汉建立</a:t>
            </a:r>
            <a:r>
              <a:rPr lang="en-US" sz="2000" dirty="0" smtClean="0">
                <a:latin typeface="黑体" panose="02010609060101010101" pitchFamily="49" charset="-122"/>
                <a:ea typeface="黑体" panose="02010609060101010101" pitchFamily="49" charset="-122"/>
              </a:rPr>
              <a:t>：</a:t>
            </a:r>
            <a:r>
              <a:rPr lang="zh-CN" altLang="en-US" sz="2000" dirty="0" smtClean="0"/>
              <a:t>公元前</a:t>
            </a:r>
            <a:r>
              <a:rPr lang="en-US" sz="2000" u="sng" dirty="0" smtClean="0"/>
              <a:t>        </a:t>
            </a:r>
            <a:r>
              <a:rPr lang="zh-CN" altLang="en-US" sz="2000" dirty="0" smtClean="0"/>
              <a:t>年</a:t>
            </a:r>
            <a:r>
              <a:rPr lang="en-US" sz="2000" dirty="0" smtClean="0"/>
              <a:t>，</a:t>
            </a:r>
            <a:r>
              <a:rPr lang="zh-CN" altLang="en-US" sz="2000" dirty="0" smtClean="0"/>
              <a:t>刘邦建立汉朝</a:t>
            </a:r>
            <a:r>
              <a:rPr lang="en-US" sz="2000" dirty="0" smtClean="0"/>
              <a:t>，</a:t>
            </a:r>
            <a:r>
              <a:rPr lang="zh-CN" altLang="en-US" sz="2000" dirty="0" smtClean="0"/>
              <a:t>定都长安</a:t>
            </a:r>
            <a:r>
              <a:rPr lang="en-US" sz="2000" dirty="0" smtClean="0"/>
              <a:t>，</a:t>
            </a:r>
            <a:r>
              <a:rPr lang="zh-CN" altLang="en-US" sz="2000" dirty="0" smtClean="0"/>
              <a:t>史称西汉。刘邦即汉高祖。</a:t>
            </a:r>
            <a:endParaRPr lang="zh-CN" altLang="en-US" sz="2000" dirty="0" smtClean="0"/>
          </a:p>
          <a:p>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汉初治理与“文景之治”</a:t>
            </a:r>
            <a:endParaRPr lang="zh-CN" altLang="en-US" sz="2000" dirty="0" smtClean="0">
              <a:latin typeface="黑体" panose="02010609060101010101" pitchFamily="49" charset="-122"/>
              <a:ea typeface="黑体" panose="02010609060101010101" pitchFamily="49" charset="-122"/>
            </a:endParaRPr>
          </a:p>
          <a:p>
            <a:r>
              <a:rPr lang="en-US" sz="2000" dirty="0" smtClean="0"/>
              <a:t>(1)</a:t>
            </a:r>
            <a:r>
              <a:rPr lang="zh-CN" altLang="en-US" sz="2000" dirty="0" smtClean="0"/>
              <a:t>经验</a:t>
            </a:r>
            <a:r>
              <a:rPr lang="en-US" sz="2000" dirty="0" smtClean="0"/>
              <a:t>：</a:t>
            </a:r>
            <a:r>
              <a:rPr lang="zh-CN" altLang="en-US" sz="2000" dirty="0" smtClean="0"/>
              <a:t>吸取秦朝速亡的教训。</a:t>
            </a:r>
            <a:endParaRPr lang="zh-CN" altLang="en-US" sz="2000" dirty="0" smtClean="0"/>
          </a:p>
          <a:p>
            <a:r>
              <a:rPr lang="en-US" sz="2000" dirty="0" smtClean="0"/>
              <a:t>(2)</a:t>
            </a:r>
            <a:r>
              <a:rPr lang="zh-CN" altLang="en-US" sz="2000" dirty="0" smtClean="0"/>
              <a:t>政治</a:t>
            </a:r>
            <a:r>
              <a:rPr lang="en-US" sz="2000" dirty="0" smtClean="0"/>
              <a:t>：</a:t>
            </a:r>
            <a:r>
              <a:rPr lang="zh-CN" altLang="en-US" sz="2000" dirty="0" smtClean="0"/>
              <a:t>“汉承秦制”</a:t>
            </a:r>
            <a:r>
              <a:rPr lang="en-US" sz="2000" dirty="0" smtClean="0"/>
              <a:t>，</a:t>
            </a:r>
            <a:r>
              <a:rPr lang="zh-CN" altLang="en-US" sz="2000" u="sng" dirty="0" smtClean="0"/>
              <a:t>              </a:t>
            </a:r>
            <a:r>
              <a:rPr lang="zh-CN" altLang="en-US" sz="2000" dirty="0" smtClean="0"/>
              <a:t>。</a:t>
            </a:r>
            <a:endParaRPr lang="zh-CN" altLang="en-US" sz="2000" dirty="0" smtClean="0"/>
          </a:p>
          <a:p>
            <a:r>
              <a:rPr lang="en-US" sz="2000" dirty="0" smtClean="0"/>
              <a:t>(3)</a:t>
            </a:r>
            <a:r>
              <a:rPr lang="zh-CN" altLang="en-US" sz="2000" dirty="0" smtClean="0"/>
              <a:t>经济</a:t>
            </a:r>
            <a:r>
              <a:rPr lang="en-US" sz="2000" dirty="0" smtClean="0"/>
              <a:t>：</a:t>
            </a:r>
            <a:r>
              <a:rPr lang="zh-CN" altLang="en-US" sz="2000" dirty="0" smtClean="0"/>
              <a:t>与民休息</a:t>
            </a:r>
            <a:r>
              <a:rPr lang="en-US" sz="2000" dirty="0" smtClean="0"/>
              <a:t>，</a:t>
            </a:r>
            <a:r>
              <a:rPr lang="zh-CN" altLang="en-US" sz="2000" dirty="0" smtClean="0"/>
              <a:t>轻徭薄赋</a:t>
            </a:r>
            <a:r>
              <a:rPr lang="en-US" sz="2000" dirty="0" smtClean="0"/>
              <a:t>，</a:t>
            </a:r>
            <a:endParaRPr lang="en-US" sz="2000" dirty="0" smtClean="0"/>
          </a:p>
          <a:p>
            <a:r>
              <a:rPr lang="zh-CN" altLang="en-US" sz="2000" dirty="0" smtClean="0"/>
              <a:t>提倡节俭</a:t>
            </a:r>
            <a:r>
              <a:rPr lang="en-US" sz="2000" dirty="0" smtClean="0"/>
              <a:t>，</a:t>
            </a:r>
            <a:r>
              <a:rPr lang="zh-CN" altLang="en-US" sz="2000" dirty="0" smtClean="0"/>
              <a:t>“文景之治”。</a:t>
            </a:r>
            <a:endParaRPr lang="zh-CN" altLang="en-US" sz="2000" dirty="0" smtClean="0"/>
          </a:p>
          <a:p>
            <a:r>
              <a:rPr lang="en-US" sz="2000" dirty="0" smtClean="0"/>
              <a:t>(4)</a:t>
            </a:r>
            <a:r>
              <a:rPr lang="zh-CN" altLang="en-US" sz="2000" dirty="0" smtClean="0"/>
              <a:t>思想</a:t>
            </a:r>
            <a:r>
              <a:rPr lang="en-US" sz="2000" dirty="0" smtClean="0"/>
              <a:t>：</a:t>
            </a:r>
            <a:r>
              <a:rPr lang="zh-CN" altLang="en-US" sz="2000" dirty="0" smtClean="0"/>
              <a:t>尊奉</a:t>
            </a:r>
            <a:r>
              <a:rPr lang="zh-CN" altLang="en-US" sz="2000" u="sng" dirty="0" smtClean="0"/>
              <a:t>            </a:t>
            </a:r>
            <a:r>
              <a:rPr lang="zh-CN" altLang="en-US" sz="2000" dirty="0" smtClean="0"/>
              <a:t>思想。</a:t>
            </a:r>
            <a:endParaRPr lang="zh-CN" altLang="en-US" sz="2000" dirty="0"/>
          </a:p>
        </p:txBody>
      </p:sp>
      <p:sp>
        <p:nvSpPr>
          <p:cNvPr id="24" name="TextBox 23"/>
          <p:cNvSpPr txBox="1"/>
          <p:nvPr/>
        </p:nvSpPr>
        <p:spPr>
          <a:xfrm>
            <a:off x="2571736" y="478532"/>
            <a:ext cx="1000132" cy="492443"/>
          </a:xfrm>
          <a:prstGeom prst="rect">
            <a:avLst/>
          </a:prstGeom>
          <a:noFill/>
        </p:spPr>
        <p:txBody>
          <a:bodyPr wrap="square" rtlCol="0">
            <a:spAutoFit/>
          </a:bodyPr>
          <a:lstStyle/>
          <a:p>
            <a:r>
              <a:rPr lang="en-US" altLang="zh-CN" sz="2000" dirty="0" smtClean="0">
                <a:solidFill>
                  <a:srgbClr val="FF0000"/>
                </a:solidFill>
              </a:rPr>
              <a:t>202</a:t>
            </a:r>
            <a:endParaRPr lang="zh-CN" altLang="en-US" sz="2000" dirty="0" smtClean="0">
              <a:solidFill>
                <a:srgbClr val="FF0000"/>
              </a:solidFill>
            </a:endParaRPr>
          </a:p>
        </p:txBody>
      </p:sp>
      <p:sp>
        <p:nvSpPr>
          <p:cNvPr id="8" name="TextBox 7"/>
          <p:cNvSpPr txBox="1"/>
          <p:nvPr/>
        </p:nvSpPr>
        <p:spPr>
          <a:xfrm>
            <a:off x="3000364" y="2079307"/>
            <a:ext cx="1571636" cy="492443"/>
          </a:xfrm>
          <a:prstGeom prst="rect">
            <a:avLst/>
          </a:prstGeom>
          <a:noFill/>
        </p:spPr>
        <p:txBody>
          <a:bodyPr wrap="square" rtlCol="0">
            <a:spAutoFit/>
          </a:bodyPr>
          <a:lstStyle/>
          <a:p>
            <a:r>
              <a:rPr lang="zh-CN" altLang="en-US" sz="2000" dirty="0" smtClean="0">
                <a:solidFill>
                  <a:srgbClr val="FF0000"/>
                </a:solidFill>
              </a:rPr>
              <a:t>郡国并行制</a:t>
            </a:r>
            <a:endParaRPr lang="zh-CN" altLang="en-US" sz="2000" dirty="0" smtClean="0">
              <a:solidFill>
                <a:srgbClr val="FF0000"/>
              </a:solidFill>
            </a:endParaRPr>
          </a:p>
        </p:txBody>
      </p:sp>
      <p:sp>
        <p:nvSpPr>
          <p:cNvPr id="9" name="TextBox 8"/>
          <p:cNvSpPr txBox="1"/>
          <p:nvPr/>
        </p:nvSpPr>
        <p:spPr>
          <a:xfrm>
            <a:off x="1763376" y="3293112"/>
            <a:ext cx="1571636" cy="435697"/>
          </a:xfrm>
          <a:prstGeom prst="rect">
            <a:avLst/>
          </a:prstGeom>
          <a:noFill/>
        </p:spPr>
        <p:txBody>
          <a:bodyPr wrap="square" rtlCol="0">
            <a:spAutoFit/>
          </a:bodyPr>
          <a:lstStyle/>
          <a:p>
            <a:r>
              <a:rPr lang="zh-CN" altLang="en-US" sz="2000" dirty="0" smtClean="0">
                <a:solidFill>
                  <a:srgbClr val="FF0000"/>
                </a:solidFill>
              </a:rPr>
              <a:t>黄老无为</a:t>
            </a:r>
            <a:endParaRPr lang="zh-CN" altLang="en-US" sz="2000" dirty="0" smtClean="0">
              <a:solidFill>
                <a:srgbClr val="FF0000"/>
              </a:solidFill>
            </a:endParaRPr>
          </a:p>
        </p:txBody>
      </p:sp>
      <p:pic>
        <p:nvPicPr>
          <p:cNvPr id="9250" name="Picture 2" descr="西汉前期形势图"/>
          <p:cNvPicPr>
            <a:picLocks noChangeAspect="1"/>
          </p:cNvPicPr>
          <p:nvPr>
            <p:custDataLst>
              <p:tags r:id="rId1"/>
            </p:custDataLst>
          </p:nvPr>
        </p:nvPicPr>
        <p:blipFill>
          <a:blip r:embed="rId2">
            <a:lum bright="-10001" contrast="20000"/>
          </a:blip>
          <a:stretch>
            <a:fillRect/>
          </a:stretch>
        </p:blipFill>
        <p:spPr>
          <a:xfrm>
            <a:off x="4787900" y="478790"/>
            <a:ext cx="4177665" cy="4415155"/>
          </a:xfrm>
          <a:prstGeom prst="rect">
            <a:avLst/>
          </a:prstGeom>
          <a:noFill/>
          <a:ln w="9525">
            <a:noFill/>
          </a:ln>
        </p:spPr>
      </p:pic>
      <p:sp>
        <p:nvSpPr>
          <p:cNvPr id="6" name="文本框 5"/>
          <p:cNvSpPr txBox="1"/>
          <p:nvPr/>
        </p:nvSpPr>
        <p:spPr>
          <a:xfrm>
            <a:off x="3636010" y="3219450"/>
            <a:ext cx="1393190" cy="570865"/>
          </a:xfrm>
          <a:prstGeom prst="rect">
            <a:avLst/>
          </a:prstGeom>
          <a:noFill/>
        </p:spPr>
        <p:txBody>
          <a:bodyPr wrap="square" rtlCol="0" anchor="t">
            <a:spAutoFit/>
          </a:bodyPr>
          <a:lstStyle/>
          <a:p>
            <a:r>
              <a:rPr lang="zh-CN" altLang="en-US" sz="2400" dirty="0">
                <a:solidFill>
                  <a:srgbClr val="FF0000"/>
                </a:solidFill>
                <a:latin typeface="+mn-ea"/>
                <a:sym typeface="+mn-ea"/>
              </a:rPr>
              <a:t>（道家）</a:t>
            </a:r>
            <a:endParaRPr lang="zh-CN" altLang="en-US" sz="2400" dirty="0" smtClean="0">
              <a:solidFill>
                <a:srgbClr val="FF0000"/>
              </a:solidFill>
              <a:latin typeface="+mn-ea"/>
              <a:sym typeface="+mn-ea"/>
              <a:hlinkClick r:id="rId3" action="ppaction://hlinksldjump"/>
            </a:endParaRPr>
          </a:p>
        </p:txBody>
      </p:sp>
      <p:sp>
        <p:nvSpPr>
          <p:cNvPr id="7" name="文本框 6"/>
          <p:cNvSpPr txBox="1"/>
          <p:nvPr>
            <p:custDataLst>
              <p:tags r:id="rId4"/>
            </p:custDataLst>
          </p:nvPr>
        </p:nvSpPr>
        <p:spPr>
          <a:xfrm>
            <a:off x="179705" y="3790315"/>
            <a:ext cx="7421880" cy="570865"/>
          </a:xfrm>
          <a:prstGeom prst="rect">
            <a:avLst/>
          </a:prstGeom>
          <a:noFill/>
        </p:spPr>
        <p:txBody>
          <a:bodyPr wrap="square" rtlCol="0" anchor="t">
            <a:spAutoFit/>
          </a:bodyPr>
          <a:lstStyle/>
          <a:p>
            <a:r>
              <a:rPr kumimoji="1" lang="zh-CN" altLang="en-US" sz="2400" dirty="0">
                <a:solidFill>
                  <a:srgbClr val="FF0000"/>
                </a:solidFill>
                <a:latin typeface="+mn-ea"/>
                <a:sym typeface="+mn-ea"/>
              </a:rPr>
              <a:t>倡导</a:t>
            </a:r>
            <a:r>
              <a:rPr kumimoji="1" lang="en-US" altLang="zh-CN" sz="2400" dirty="0">
                <a:solidFill>
                  <a:srgbClr val="FF0000"/>
                </a:solidFill>
                <a:latin typeface="+mn-ea"/>
                <a:sym typeface="+mn-ea"/>
              </a:rPr>
              <a:t>“</a:t>
            </a:r>
            <a:r>
              <a:rPr kumimoji="1" lang="zh-CN" altLang="en-US" sz="2400" dirty="0">
                <a:solidFill>
                  <a:srgbClr val="FF0000"/>
                </a:solidFill>
                <a:latin typeface="+mn-ea"/>
                <a:sym typeface="+mn-ea"/>
              </a:rPr>
              <a:t>待时而动”、“因时制宜”、“积极无为”</a:t>
            </a:r>
            <a:endParaRPr lang="zh-CN" altLang="en-US" sz="2400" dirty="0">
              <a:solidFill>
                <a:srgbClr val="FF0000"/>
              </a:solidFill>
              <a:latin typeface="+mn-ea"/>
              <a:sym typeface="+mn-ea"/>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down)">
                                      <p:cBhvr>
                                        <p:cTn id="12" dur="500"/>
                                        <p:tgtEl>
                                          <p:spTgt spid="4">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wipe(down)">
                                      <p:cBhvr>
                                        <p:cTn id="15" dur="500"/>
                                        <p:tgtEl>
                                          <p:spTgt spid="4">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wipe(down)">
                                      <p:cBhvr>
                                        <p:cTn id="20" dur="500"/>
                                        <p:tgtEl>
                                          <p:spTgt spid="4">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250"/>
                                        </p:tgtEl>
                                        <p:attrNameLst>
                                          <p:attrName>style.visibility</p:attrName>
                                        </p:attrNameLst>
                                      </p:cBhvr>
                                      <p:to>
                                        <p:strVal val="visible"/>
                                      </p:to>
                                    </p:set>
                                    <p:anim calcmode="lin" valueType="num">
                                      <p:cBhvr additive="base">
                                        <p:cTn id="30" dur="500" fill="hold"/>
                                        <p:tgtEl>
                                          <p:spTgt spid="9250"/>
                                        </p:tgtEl>
                                        <p:attrNameLst>
                                          <p:attrName>ppt_x</p:attrName>
                                        </p:attrNameLst>
                                      </p:cBhvr>
                                      <p:tavLst>
                                        <p:tav tm="0">
                                          <p:val>
                                            <p:strVal val="#ppt_x"/>
                                          </p:val>
                                        </p:tav>
                                        <p:tav tm="100000">
                                          <p:val>
                                            <p:strVal val="#ppt_x"/>
                                          </p:val>
                                        </p:tav>
                                      </p:tavLst>
                                    </p:anim>
                                    <p:anim calcmode="lin" valueType="num">
                                      <p:cBhvr additive="base">
                                        <p:cTn id="31" dur="500" fill="hold"/>
                                        <p:tgtEl>
                                          <p:spTgt spid="925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wipe(down)">
                                      <p:cBhvr>
                                        <p:cTn id="36" dur="500"/>
                                        <p:tgtEl>
                                          <p:spTgt spid="4">
                                            <p:txEl>
                                              <p:pRg st="5" end="5"/>
                                            </p:txEl>
                                          </p:spTgt>
                                        </p:tgtEl>
                                      </p:cBhvr>
                                    </p:animEffect>
                                  </p:childTnLst>
                                </p:cTn>
                              </p:par>
                              <p:par>
                                <p:cTn id="37" presetID="22" presetClass="entr" presetSubtype="4" fill="hold" nodeType="with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wipe(down)">
                                      <p:cBhvr>
                                        <p:cTn id="39" dur="500"/>
                                        <p:tgtEl>
                                          <p:spTgt spid="4">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4">
                                            <p:txEl>
                                              <p:pRg st="7" end="7"/>
                                            </p:txEl>
                                          </p:spTgt>
                                        </p:tgtEl>
                                        <p:attrNameLst>
                                          <p:attrName>style.visibility</p:attrName>
                                        </p:attrNameLst>
                                      </p:cBhvr>
                                      <p:to>
                                        <p:strVal val="visible"/>
                                      </p:to>
                                    </p:set>
                                    <p:animEffect transition="in" filter="wipe(down)">
                                      <p:cBhvr>
                                        <p:cTn id="44" dur="500"/>
                                        <p:tgtEl>
                                          <p:spTgt spid="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 fill="hold"/>
                                        <p:tgtEl>
                                          <p:spTgt spid="6"/>
                                        </p:tgtEl>
                                        <p:attrNameLst>
                                          <p:attrName>ppt_x</p:attrName>
                                        </p:attrNameLst>
                                      </p:cBhvr>
                                      <p:tavLst>
                                        <p:tav tm="0">
                                          <p:val>
                                            <p:strVal val="#ppt_x"/>
                                          </p:val>
                                        </p:tav>
                                        <p:tav tm="100000">
                                          <p:val>
                                            <p:strVal val="#ppt_x"/>
                                          </p:val>
                                        </p:tav>
                                      </p:tavLst>
                                    </p:anim>
                                    <p:anim calcmode="lin" valueType="num">
                                      <p:cBhvr additive="base">
                                        <p:cTn id="5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 presetClass="exit" presetSubtype="0" fill="hold" nodeType="clickEffect">
                                  <p:stCondLst>
                                    <p:cond delay="0"/>
                                  </p:stCondLst>
                                  <p:childTnLst>
                                    <p:set>
                                      <p:cBhvr>
                                        <p:cTn id="59" dur="1" fill="hold">
                                          <p:stCondLst>
                                            <p:cond delay="0"/>
                                          </p:stCondLst>
                                        </p:cTn>
                                        <p:tgtEl>
                                          <p:spTgt spid="9250"/>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500" fill="hold"/>
                                        <p:tgtEl>
                                          <p:spTgt spid="7"/>
                                        </p:tgtEl>
                                        <p:attrNameLst>
                                          <p:attrName>ppt_x</p:attrName>
                                        </p:attrNameLst>
                                      </p:cBhvr>
                                      <p:tavLst>
                                        <p:tav tm="0">
                                          <p:val>
                                            <p:strVal val="#ppt_x"/>
                                          </p:val>
                                        </p:tav>
                                        <p:tav tm="100000">
                                          <p:val>
                                            <p:strVal val="#ppt_x"/>
                                          </p:val>
                                        </p:tav>
                                      </p:tavLst>
                                    </p:anim>
                                    <p:anim calcmode="lin" valueType="num">
                                      <p:cBhvr additive="base">
                                        <p:cTn id="6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8" grpId="0"/>
      <p:bldP spid="9"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3692525"/>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一、西汉的建立与“文景之治”</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西汉建立</a:t>
            </a:r>
            <a:r>
              <a:rPr lang="en-US" sz="2000" dirty="0" smtClean="0">
                <a:latin typeface="黑体" panose="02010609060101010101" pitchFamily="49" charset="-122"/>
                <a:ea typeface="黑体" panose="02010609060101010101" pitchFamily="49" charset="-122"/>
              </a:rPr>
              <a:t>：</a:t>
            </a:r>
            <a:r>
              <a:rPr lang="zh-CN" altLang="en-US" sz="2000" dirty="0" smtClean="0"/>
              <a:t>公元前</a:t>
            </a:r>
            <a:r>
              <a:rPr lang="en-US" sz="2000" u="sng" dirty="0" smtClean="0"/>
              <a:t>        </a:t>
            </a:r>
            <a:r>
              <a:rPr lang="zh-CN" altLang="en-US" sz="2000" dirty="0" smtClean="0"/>
              <a:t>年</a:t>
            </a:r>
            <a:r>
              <a:rPr lang="en-US" sz="2000" dirty="0" smtClean="0"/>
              <a:t>，</a:t>
            </a:r>
            <a:r>
              <a:rPr lang="zh-CN" altLang="en-US" sz="2000" dirty="0" smtClean="0"/>
              <a:t>刘邦建立汉朝</a:t>
            </a:r>
            <a:r>
              <a:rPr lang="en-US" sz="2000" dirty="0" smtClean="0"/>
              <a:t>，</a:t>
            </a:r>
            <a:r>
              <a:rPr lang="zh-CN" altLang="en-US" sz="2000" dirty="0" smtClean="0"/>
              <a:t>定都长安</a:t>
            </a:r>
            <a:r>
              <a:rPr lang="en-US" sz="2000" dirty="0" smtClean="0"/>
              <a:t>，</a:t>
            </a:r>
            <a:r>
              <a:rPr lang="zh-CN" altLang="en-US" sz="2000" dirty="0" smtClean="0"/>
              <a:t>史称西汉。刘邦即汉高祖。</a:t>
            </a:r>
            <a:endParaRPr lang="zh-CN" altLang="en-US" sz="2000" dirty="0" smtClean="0"/>
          </a:p>
          <a:p>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汉初治理与“文景之治”</a:t>
            </a:r>
            <a:endParaRPr lang="zh-CN" altLang="en-US" sz="2000" dirty="0" smtClean="0">
              <a:latin typeface="黑体" panose="02010609060101010101" pitchFamily="49" charset="-122"/>
              <a:ea typeface="黑体" panose="02010609060101010101" pitchFamily="49" charset="-122"/>
            </a:endParaRPr>
          </a:p>
          <a:p>
            <a:r>
              <a:rPr lang="en-US" sz="2000" dirty="0" smtClean="0"/>
              <a:t>(1)</a:t>
            </a:r>
            <a:r>
              <a:rPr lang="zh-CN" altLang="en-US" sz="2000" dirty="0" smtClean="0"/>
              <a:t>经验</a:t>
            </a:r>
            <a:r>
              <a:rPr lang="en-US" sz="2000" dirty="0" smtClean="0"/>
              <a:t>：</a:t>
            </a:r>
            <a:r>
              <a:rPr lang="zh-CN" altLang="en-US" sz="2000" dirty="0" smtClean="0"/>
              <a:t>吸取秦朝速亡的教训。</a:t>
            </a:r>
            <a:endParaRPr lang="zh-CN" altLang="en-US" sz="2000" dirty="0" smtClean="0"/>
          </a:p>
          <a:p>
            <a:r>
              <a:rPr lang="en-US" sz="2000" dirty="0" smtClean="0"/>
              <a:t>(2)</a:t>
            </a:r>
            <a:r>
              <a:rPr lang="zh-CN" altLang="en-US" sz="2000" dirty="0" smtClean="0"/>
              <a:t>政治</a:t>
            </a:r>
            <a:r>
              <a:rPr lang="en-US" sz="2000" dirty="0" smtClean="0"/>
              <a:t>：</a:t>
            </a:r>
            <a:r>
              <a:rPr lang="zh-CN" altLang="en-US" sz="2000" dirty="0" smtClean="0"/>
              <a:t>“汉承秦制”</a:t>
            </a:r>
            <a:r>
              <a:rPr lang="en-US" sz="2000" dirty="0" smtClean="0"/>
              <a:t>，</a:t>
            </a:r>
            <a:r>
              <a:rPr lang="zh-CN" altLang="en-US" sz="2000" u="sng" dirty="0" smtClean="0"/>
              <a:t>              </a:t>
            </a:r>
            <a:r>
              <a:rPr lang="zh-CN" altLang="en-US" sz="2000" dirty="0" smtClean="0"/>
              <a:t>。</a:t>
            </a:r>
            <a:endParaRPr lang="zh-CN" altLang="en-US" sz="2000" dirty="0" smtClean="0"/>
          </a:p>
          <a:p>
            <a:r>
              <a:rPr lang="en-US" sz="2000" dirty="0" smtClean="0"/>
              <a:t>(3)</a:t>
            </a:r>
            <a:r>
              <a:rPr lang="zh-CN" altLang="en-US" sz="2000" dirty="0" smtClean="0"/>
              <a:t>经济</a:t>
            </a:r>
            <a:r>
              <a:rPr lang="en-US" sz="2000" dirty="0" smtClean="0"/>
              <a:t>：</a:t>
            </a:r>
            <a:r>
              <a:rPr lang="zh-CN" altLang="en-US" sz="2000" dirty="0" smtClean="0"/>
              <a:t>与民休息</a:t>
            </a:r>
            <a:r>
              <a:rPr lang="en-US" sz="2000" dirty="0" smtClean="0"/>
              <a:t>，</a:t>
            </a:r>
            <a:r>
              <a:rPr lang="zh-CN" altLang="en-US" sz="2000" dirty="0" smtClean="0"/>
              <a:t>轻徭薄赋</a:t>
            </a:r>
            <a:r>
              <a:rPr lang="en-US" sz="2000" dirty="0" smtClean="0"/>
              <a:t>，</a:t>
            </a:r>
            <a:endParaRPr lang="en-US" sz="2000" dirty="0" smtClean="0"/>
          </a:p>
          <a:p>
            <a:r>
              <a:rPr lang="zh-CN" altLang="en-US" sz="2000" dirty="0" smtClean="0"/>
              <a:t>提倡节俭</a:t>
            </a:r>
            <a:r>
              <a:rPr lang="en-US" sz="2000" dirty="0" smtClean="0"/>
              <a:t>，</a:t>
            </a:r>
            <a:r>
              <a:rPr lang="zh-CN" altLang="en-US" sz="2000" dirty="0" smtClean="0"/>
              <a:t>“文景之治”。</a:t>
            </a:r>
            <a:endParaRPr lang="zh-CN" altLang="en-US" sz="2000" dirty="0" smtClean="0"/>
          </a:p>
          <a:p>
            <a:r>
              <a:rPr lang="en-US" sz="2000" dirty="0" smtClean="0"/>
              <a:t>(4)</a:t>
            </a:r>
            <a:r>
              <a:rPr lang="zh-CN" altLang="en-US" sz="2000" dirty="0" smtClean="0"/>
              <a:t>思想</a:t>
            </a:r>
            <a:r>
              <a:rPr lang="en-US" sz="2000" dirty="0" smtClean="0"/>
              <a:t>：</a:t>
            </a:r>
            <a:r>
              <a:rPr lang="zh-CN" altLang="en-US" sz="2000" dirty="0" smtClean="0"/>
              <a:t>尊奉</a:t>
            </a:r>
            <a:r>
              <a:rPr lang="zh-CN" altLang="en-US" sz="2000" u="sng" dirty="0" smtClean="0"/>
              <a:t>            </a:t>
            </a:r>
            <a:r>
              <a:rPr lang="zh-CN" altLang="en-US" sz="2000" dirty="0" smtClean="0"/>
              <a:t>思想。</a:t>
            </a:r>
            <a:endParaRPr lang="zh-CN" altLang="en-US" sz="2000" dirty="0"/>
          </a:p>
        </p:txBody>
      </p:sp>
      <p:sp>
        <p:nvSpPr>
          <p:cNvPr id="24" name="TextBox 23"/>
          <p:cNvSpPr txBox="1"/>
          <p:nvPr/>
        </p:nvSpPr>
        <p:spPr>
          <a:xfrm>
            <a:off x="2571736" y="478532"/>
            <a:ext cx="1000132" cy="492443"/>
          </a:xfrm>
          <a:prstGeom prst="rect">
            <a:avLst/>
          </a:prstGeom>
          <a:noFill/>
        </p:spPr>
        <p:txBody>
          <a:bodyPr wrap="square" rtlCol="0">
            <a:spAutoFit/>
          </a:bodyPr>
          <a:lstStyle/>
          <a:p>
            <a:r>
              <a:rPr lang="en-US" altLang="zh-CN" sz="2000" dirty="0" smtClean="0">
                <a:solidFill>
                  <a:srgbClr val="FF0000"/>
                </a:solidFill>
              </a:rPr>
              <a:t>202</a:t>
            </a:r>
            <a:endParaRPr lang="zh-CN" altLang="en-US" sz="2000" dirty="0" smtClean="0">
              <a:solidFill>
                <a:srgbClr val="FF0000"/>
              </a:solidFill>
            </a:endParaRPr>
          </a:p>
        </p:txBody>
      </p:sp>
      <p:sp>
        <p:nvSpPr>
          <p:cNvPr id="8" name="TextBox 7"/>
          <p:cNvSpPr txBox="1"/>
          <p:nvPr/>
        </p:nvSpPr>
        <p:spPr>
          <a:xfrm>
            <a:off x="3000364" y="2079307"/>
            <a:ext cx="1571636" cy="492443"/>
          </a:xfrm>
          <a:prstGeom prst="rect">
            <a:avLst/>
          </a:prstGeom>
          <a:noFill/>
        </p:spPr>
        <p:txBody>
          <a:bodyPr wrap="square" rtlCol="0">
            <a:spAutoFit/>
          </a:bodyPr>
          <a:lstStyle/>
          <a:p>
            <a:r>
              <a:rPr lang="zh-CN" altLang="en-US" sz="2000" dirty="0" smtClean="0">
                <a:solidFill>
                  <a:srgbClr val="FF0000"/>
                </a:solidFill>
              </a:rPr>
              <a:t>郡国并行制</a:t>
            </a:r>
            <a:endParaRPr lang="zh-CN" altLang="en-US" sz="2000" dirty="0" smtClean="0">
              <a:solidFill>
                <a:srgbClr val="FF0000"/>
              </a:solidFill>
            </a:endParaRPr>
          </a:p>
        </p:txBody>
      </p:sp>
      <p:sp>
        <p:nvSpPr>
          <p:cNvPr id="9" name="TextBox 8"/>
          <p:cNvSpPr txBox="1"/>
          <p:nvPr/>
        </p:nvSpPr>
        <p:spPr>
          <a:xfrm>
            <a:off x="1763376" y="3293112"/>
            <a:ext cx="1571636" cy="435697"/>
          </a:xfrm>
          <a:prstGeom prst="rect">
            <a:avLst/>
          </a:prstGeom>
          <a:noFill/>
        </p:spPr>
        <p:txBody>
          <a:bodyPr wrap="square" rtlCol="0">
            <a:spAutoFit/>
          </a:bodyPr>
          <a:lstStyle/>
          <a:p>
            <a:r>
              <a:rPr lang="zh-CN" altLang="en-US" sz="2000" dirty="0" smtClean="0">
                <a:solidFill>
                  <a:srgbClr val="FF0000"/>
                </a:solidFill>
              </a:rPr>
              <a:t>黄老无为</a:t>
            </a:r>
            <a:endParaRPr lang="zh-CN" altLang="en-US" sz="2000" dirty="0" smtClean="0">
              <a:solidFill>
                <a:srgbClr val="FF0000"/>
              </a:solidFill>
            </a:endParaRPr>
          </a:p>
        </p:txBody>
      </p:sp>
      <p:sp>
        <p:nvSpPr>
          <p:cNvPr id="3" name="Rectangle 2"/>
          <p:cNvSpPr>
            <a:spLocks noChangeArrowheads="1"/>
          </p:cNvSpPr>
          <p:nvPr/>
        </p:nvSpPr>
        <p:spPr bwMode="auto">
          <a:xfrm>
            <a:off x="4777105" y="1202690"/>
            <a:ext cx="4152900" cy="2541905"/>
          </a:xfrm>
          <a:prstGeom prst="rect">
            <a:avLst/>
          </a:prstGeom>
          <a:solidFill>
            <a:schemeClr val="accent1">
              <a:lumMod val="90000"/>
              <a:alpha val="79000"/>
            </a:schemeClr>
          </a:solidFill>
          <a:ln w="34925">
            <a:noFill/>
            <a:miter lim="800000"/>
          </a:ln>
          <a:effectLst/>
        </p:spPr>
        <p:txBody>
          <a:bodyPr wrap="square" anchor="ctr">
            <a:no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汉兴，接秦之弊，丈夫从军旅，老弱转粮饷，作业剧而才匮，自天子不能具钧驷，而将相或乘牛车，齐民无藏盖，</a:t>
            </a:r>
            <a:r>
              <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米至石万钱，马一匹则百金。</a:t>
            </a:r>
            <a:endPar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史记</a:t>
            </a:r>
            <a:r>
              <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平准书</a:t>
            </a:r>
            <a:r>
              <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endParaRPr kumimoji="0" lang="en-US" altLang="zh-CN" sz="2400" b="1" i="0" u="none" strike="noStrike" kern="1200" cap="none" spc="0" normalizeH="0" baseline="0" noProof="0" dirty="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5" name="矩形 4"/>
          <p:cNvSpPr/>
          <p:nvPr/>
        </p:nvSpPr>
        <p:spPr bwMode="auto">
          <a:xfrm>
            <a:off x="262255" y="3900805"/>
            <a:ext cx="4779645" cy="491490"/>
          </a:xfrm>
          <a:prstGeom prst="rect">
            <a:avLst/>
          </a:prstGeom>
          <a:solidFill>
            <a:schemeClr val="accent1">
              <a:lumMod val="90000"/>
              <a:alpha val="79000"/>
            </a:schemeClr>
          </a:solidFill>
          <a:ln w="34925">
            <a:noFill/>
            <a:miter lim="800000"/>
          </a:ln>
          <a:effectLst/>
        </p:spPr>
        <p:txBody>
          <a:bodyPr wrap="square" rtlCol="0" anchor="ctr">
            <a:noAutofit/>
          </a:bodyPr>
          <a:lstStyle/>
          <a:p>
            <a:pPr lvl="0" algn="l" defTabSz="914400">
              <a:lnSpc>
                <a:spcPct val="100000"/>
              </a:lnSpc>
              <a:buClrTx/>
              <a:buSzTx/>
              <a:buFontTx/>
              <a:defRPr/>
            </a:pPr>
            <a:r>
              <a:rPr lang="en-US" altLang="zh-CN" sz="2400" noProof="0" dirty="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为什么汉初实行以上的治理措施？</a:t>
            </a:r>
            <a:endParaRPr lang="en-US" altLang="zh-CN" sz="2400" noProof="0" dirty="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6" name="文本框 5"/>
          <p:cNvSpPr txBox="1"/>
          <p:nvPr/>
        </p:nvSpPr>
        <p:spPr>
          <a:xfrm>
            <a:off x="3636010" y="3219450"/>
            <a:ext cx="1393190" cy="570865"/>
          </a:xfrm>
          <a:prstGeom prst="rect">
            <a:avLst/>
          </a:prstGeom>
          <a:noFill/>
        </p:spPr>
        <p:txBody>
          <a:bodyPr wrap="square" rtlCol="0" anchor="t">
            <a:spAutoFit/>
          </a:bodyPr>
          <a:lstStyle/>
          <a:p>
            <a:r>
              <a:rPr lang="zh-CN" altLang="en-US" sz="2400" dirty="0">
                <a:solidFill>
                  <a:srgbClr val="FF0000"/>
                </a:solidFill>
                <a:latin typeface="+mn-ea"/>
                <a:sym typeface="+mn-ea"/>
              </a:rPr>
              <a:t>（道家）</a:t>
            </a:r>
            <a:endParaRPr lang="zh-CN" altLang="en-US" sz="2400" dirty="0" smtClean="0">
              <a:solidFill>
                <a:srgbClr val="FF0000"/>
              </a:solidFill>
              <a:latin typeface="+mn-ea"/>
              <a:sym typeface="+mn-ea"/>
              <a:hlinkClick r:id="rId1" action="ppaction://hlinksldjump"/>
            </a:endParaRPr>
          </a:p>
        </p:txBody>
      </p:sp>
      <p:sp>
        <p:nvSpPr>
          <p:cNvPr id="7" name="文本框 6"/>
          <p:cNvSpPr txBox="1"/>
          <p:nvPr>
            <p:custDataLst>
              <p:tags r:id="rId2"/>
            </p:custDataLst>
          </p:nvPr>
        </p:nvSpPr>
        <p:spPr>
          <a:xfrm>
            <a:off x="262255" y="4371340"/>
            <a:ext cx="5796915" cy="570865"/>
          </a:xfrm>
          <a:prstGeom prst="rect">
            <a:avLst/>
          </a:prstGeom>
          <a:noFill/>
        </p:spPr>
        <p:txBody>
          <a:bodyPr wrap="square" rtlCol="0" anchor="t">
            <a:spAutoFit/>
          </a:bodyPr>
          <a:lstStyle/>
          <a:p>
            <a:r>
              <a:rPr lang="zh-CN" altLang="en-US" sz="2400" dirty="0">
                <a:solidFill>
                  <a:srgbClr val="FF0000"/>
                </a:solidFill>
                <a:latin typeface="+mn-ea"/>
                <a:sym typeface="+mn-ea"/>
              </a:rPr>
              <a:t>汉初经济残破，民生凋敝，物价腾贵。</a:t>
            </a:r>
            <a:endParaRPr lang="zh-CN" altLang="en-US" sz="2400" dirty="0">
              <a:solidFill>
                <a:srgbClr val="FF0000"/>
              </a:solidFill>
              <a:latin typeface="+mn-ea"/>
              <a:sym typeface="+mn-ea"/>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 grpId="0" bldLvl="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4892675"/>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一、西汉的建立与“文景之治”</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西汉建立</a:t>
            </a:r>
            <a:r>
              <a:rPr lang="en-US" sz="2000" dirty="0" smtClean="0">
                <a:latin typeface="黑体" panose="02010609060101010101" pitchFamily="49" charset="-122"/>
                <a:ea typeface="黑体" panose="02010609060101010101" pitchFamily="49" charset="-122"/>
              </a:rPr>
              <a:t>：</a:t>
            </a:r>
            <a:r>
              <a:rPr lang="zh-CN" altLang="en-US" sz="2000" dirty="0" smtClean="0"/>
              <a:t>公元前</a:t>
            </a:r>
            <a:r>
              <a:rPr lang="en-US" sz="2000" u="sng" dirty="0" smtClean="0"/>
              <a:t>        </a:t>
            </a:r>
            <a:r>
              <a:rPr lang="zh-CN" altLang="en-US" sz="2000" dirty="0" smtClean="0"/>
              <a:t>年</a:t>
            </a:r>
            <a:r>
              <a:rPr lang="en-US" sz="2000" dirty="0" smtClean="0"/>
              <a:t>，</a:t>
            </a:r>
            <a:r>
              <a:rPr lang="zh-CN" altLang="en-US" sz="2000" dirty="0" smtClean="0"/>
              <a:t>刘邦建立汉朝</a:t>
            </a:r>
            <a:r>
              <a:rPr lang="en-US" sz="2000" dirty="0" smtClean="0"/>
              <a:t>，</a:t>
            </a:r>
            <a:r>
              <a:rPr lang="zh-CN" altLang="en-US" sz="2000" dirty="0" smtClean="0"/>
              <a:t>定都长安</a:t>
            </a:r>
            <a:r>
              <a:rPr lang="en-US" sz="2000" dirty="0" smtClean="0"/>
              <a:t>，</a:t>
            </a:r>
            <a:r>
              <a:rPr lang="zh-CN" altLang="en-US" sz="2000" dirty="0" smtClean="0"/>
              <a:t>史称西汉。刘邦即汉高祖。</a:t>
            </a:r>
            <a:endParaRPr lang="zh-CN" altLang="en-US" sz="2000" dirty="0" smtClean="0"/>
          </a:p>
          <a:p>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汉初治理与“文景之治”</a:t>
            </a:r>
            <a:endParaRPr lang="zh-CN" altLang="en-US" sz="2000" dirty="0" smtClean="0">
              <a:latin typeface="黑体" panose="02010609060101010101" pitchFamily="49" charset="-122"/>
              <a:ea typeface="黑体" panose="02010609060101010101" pitchFamily="49" charset="-122"/>
            </a:endParaRPr>
          </a:p>
          <a:p>
            <a:r>
              <a:rPr lang="en-US" sz="2000" dirty="0" smtClean="0"/>
              <a:t>(1)</a:t>
            </a:r>
            <a:r>
              <a:rPr lang="zh-CN" altLang="en-US" sz="2000" dirty="0" smtClean="0"/>
              <a:t>经验</a:t>
            </a:r>
            <a:r>
              <a:rPr lang="en-US" sz="2000" dirty="0" smtClean="0"/>
              <a:t>：</a:t>
            </a:r>
            <a:r>
              <a:rPr lang="zh-CN" altLang="en-US" sz="2000" dirty="0" smtClean="0"/>
              <a:t>吸取秦朝速亡的教训。</a:t>
            </a:r>
            <a:endParaRPr lang="zh-CN" altLang="en-US" sz="2000" dirty="0" smtClean="0"/>
          </a:p>
          <a:p>
            <a:r>
              <a:rPr lang="en-US" sz="2000" dirty="0" smtClean="0"/>
              <a:t>(2)</a:t>
            </a:r>
            <a:r>
              <a:rPr lang="zh-CN" altLang="en-US" sz="2000" dirty="0" smtClean="0"/>
              <a:t>政治</a:t>
            </a:r>
            <a:r>
              <a:rPr lang="en-US" sz="2000" dirty="0" smtClean="0"/>
              <a:t>：</a:t>
            </a:r>
            <a:r>
              <a:rPr lang="zh-CN" altLang="en-US" sz="2000" dirty="0" smtClean="0"/>
              <a:t>“汉承秦制”</a:t>
            </a:r>
            <a:r>
              <a:rPr lang="en-US" sz="2000" dirty="0" smtClean="0"/>
              <a:t>，</a:t>
            </a:r>
            <a:r>
              <a:rPr lang="zh-CN" altLang="en-US" sz="2000" u="sng" dirty="0" smtClean="0"/>
              <a:t>              </a:t>
            </a:r>
            <a:r>
              <a:rPr lang="zh-CN" altLang="en-US" sz="2000" dirty="0" smtClean="0"/>
              <a:t>。</a:t>
            </a:r>
            <a:endParaRPr lang="zh-CN" altLang="en-US" sz="2000" dirty="0" smtClean="0"/>
          </a:p>
          <a:p>
            <a:r>
              <a:rPr lang="en-US" sz="2000" dirty="0" smtClean="0"/>
              <a:t>(3)</a:t>
            </a:r>
            <a:r>
              <a:rPr lang="zh-CN" altLang="en-US" sz="2000" dirty="0" smtClean="0"/>
              <a:t>经济</a:t>
            </a:r>
            <a:r>
              <a:rPr lang="en-US" sz="2000" dirty="0" smtClean="0"/>
              <a:t>：</a:t>
            </a:r>
            <a:r>
              <a:rPr lang="zh-CN" altLang="en-US" sz="2000" dirty="0" smtClean="0"/>
              <a:t>与民休息</a:t>
            </a:r>
            <a:r>
              <a:rPr lang="en-US" sz="2000" dirty="0" smtClean="0"/>
              <a:t>，</a:t>
            </a:r>
            <a:r>
              <a:rPr lang="zh-CN" altLang="en-US" sz="2000" dirty="0" smtClean="0"/>
              <a:t>轻徭薄赋</a:t>
            </a:r>
            <a:r>
              <a:rPr lang="en-US" sz="2000" dirty="0" smtClean="0"/>
              <a:t>，</a:t>
            </a:r>
            <a:endParaRPr lang="en-US" sz="2000" dirty="0" smtClean="0"/>
          </a:p>
          <a:p>
            <a:r>
              <a:rPr lang="zh-CN" altLang="en-US" sz="2000" dirty="0" smtClean="0"/>
              <a:t>提倡节俭</a:t>
            </a:r>
            <a:r>
              <a:rPr lang="en-US" sz="2000" dirty="0" smtClean="0"/>
              <a:t>，</a:t>
            </a:r>
            <a:r>
              <a:rPr lang="zh-CN" altLang="en-US" sz="2000" dirty="0" smtClean="0"/>
              <a:t>“文景之治”。</a:t>
            </a:r>
            <a:endParaRPr lang="zh-CN" altLang="en-US" sz="2000" dirty="0" smtClean="0"/>
          </a:p>
          <a:p>
            <a:r>
              <a:rPr lang="en-US" sz="2000" dirty="0" smtClean="0"/>
              <a:t>(4)</a:t>
            </a:r>
            <a:r>
              <a:rPr lang="zh-CN" altLang="en-US" sz="2000" dirty="0" smtClean="0"/>
              <a:t>思想</a:t>
            </a:r>
            <a:r>
              <a:rPr lang="en-US" sz="2000" dirty="0" smtClean="0"/>
              <a:t>：</a:t>
            </a:r>
            <a:r>
              <a:rPr lang="zh-CN" altLang="en-US" sz="2000" dirty="0" smtClean="0"/>
              <a:t>尊奉</a:t>
            </a:r>
            <a:r>
              <a:rPr lang="zh-CN" altLang="en-US" sz="2000" u="sng" dirty="0" smtClean="0"/>
              <a:t>            </a:t>
            </a:r>
            <a:r>
              <a:rPr lang="zh-CN" altLang="en-US" sz="2000" dirty="0" smtClean="0"/>
              <a:t>思想。</a:t>
            </a:r>
            <a:endParaRPr lang="zh-CN" altLang="en-US" sz="2000" dirty="0" smtClean="0"/>
          </a:p>
          <a:p>
            <a:r>
              <a:rPr lang="en-US" sz="2000" dirty="0" smtClean="0"/>
              <a:t>(5)</a:t>
            </a:r>
            <a:r>
              <a:rPr lang="zh-CN" altLang="en-US" sz="2000" dirty="0" smtClean="0"/>
              <a:t>隐忧</a:t>
            </a:r>
            <a:endParaRPr lang="zh-CN" altLang="en-US" sz="2000" dirty="0" smtClean="0"/>
          </a:p>
          <a:p>
            <a:r>
              <a:rPr lang="zh-CN" altLang="en-US" sz="2000" dirty="0" smtClean="0"/>
              <a:t>①内</a:t>
            </a:r>
            <a:r>
              <a:rPr lang="en-US" sz="2000" dirty="0" smtClean="0"/>
              <a:t>：</a:t>
            </a:r>
            <a:r>
              <a:rPr lang="zh-CN" altLang="en-US" sz="2000" dirty="0" smtClean="0"/>
              <a:t>汉景帝削藩</a:t>
            </a:r>
            <a:r>
              <a:rPr lang="en-US" sz="2000" dirty="0" smtClean="0"/>
              <a:t>，</a:t>
            </a:r>
            <a:r>
              <a:rPr lang="zh-CN" altLang="en-US" sz="2000" dirty="0" smtClean="0"/>
              <a:t>七国之乱。</a:t>
            </a:r>
            <a:endParaRPr lang="zh-CN" altLang="en-US" sz="2000" dirty="0" smtClean="0"/>
          </a:p>
          <a:p>
            <a:r>
              <a:rPr lang="zh-CN" altLang="en-US" sz="2000" dirty="0" smtClean="0"/>
              <a:t>②外</a:t>
            </a:r>
            <a:r>
              <a:rPr lang="en-US" sz="2000" dirty="0" smtClean="0"/>
              <a:t>：</a:t>
            </a:r>
            <a:r>
              <a:rPr lang="zh-CN" altLang="en-US" sz="2000" dirty="0" smtClean="0"/>
              <a:t>匈奴问题。</a:t>
            </a:r>
            <a:endParaRPr lang="zh-CN" altLang="en-US" sz="2000" dirty="0"/>
          </a:p>
        </p:txBody>
      </p:sp>
      <p:sp>
        <p:nvSpPr>
          <p:cNvPr id="24" name="TextBox 23"/>
          <p:cNvSpPr txBox="1"/>
          <p:nvPr/>
        </p:nvSpPr>
        <p:spPr>
          <a:xfrm>
            <a:off x="2571736" y="478532"/>
            <a:ext cx="1000132" cy="492443"/>
          </a:xfrm>
          <a:prstGeom prst="rect">
            <a:avLst/>
          </a:prstGeom>
          <a:noFill/>
        </p:spPr>
        <p:txBody>
          <a:bodyPr wrap="square" rtlCol="0">
            <a:spAutoFit/>
          </a:bodyPr>
          <a:lstStyle/>
          <a:p>
            <a:r>
              <a:rPr lang="en-US" altLang="zh-CN" sz="2000" dirty="0" smtClean="0">
                <a:solidFill>
                  <a:srgbClr val="FF0000"/>
                </a:solidFill>
              </a:rPr>
              <a:t>202</a:t>
            </a:r>
            <a:endParaRPr lang="zh-CN" altLang="en-US" sz="2000" dirty="0" smtClean="0">
              <a:solidFill>
                <a:srgbClr val="FF0000"/>
              </a:solidFill>
            </a:endParaRPr>
          </a:p>
        </p:txBody>
      </p:sp>
      <p:sp>
        <p:nvSpPr>
          <p:cNvPr id="8" name="TextBox 7"/>
          <p:cNvSpPr txBox="1"/>
          <p:nvPr/>
        </p:nvSpPr>
        <p:spPr>
          <a:xfrm>
            <a:off x="3000364" y="2079307"/>
            <a:ext cx="1571636" cy="492443"/>
          </a:xfrm>
          <a:prstGeom prst="rect">
            <a:avLst/>
          </a:prstGeom>
          <a:noFill/>
        </p:spPr>
        <p:txBody>
          <a:bodyPr wrap="square" rtlCol="0">
            <a:spAutoFit/>
          </a:bodyPr>
          <a:lstStyle/>
          <a:p>
            <a:r>
              <a:rPr lang="zh-CN" altLang="en-US" sz="2000" dirty="0" smtClean="0">
                <a:solidFill>
                  <a:srgbClr val="FF0000"/>
                </a:solidFill>
              </a:rPr>
              <a:t>郡国并行制</a:t>
            </a:r>
            <a:endParaRPr lang="zh-CN" altLang="en-US" sz="2000" dirty="0" smtClean="0">
              <a:solidFill>
                <a:srgbClr val="FF0000"/>
              </a:solidFill>
            </a:endParaRPr>
          </a:p>
        </p:txBody>
      </p:sp>
      <p:sp>
        <p:nvSpPr>
          <p:cNvPr id="9" name="TextBox 8"/>
          <p:cNvSpPr txBox="1"/>
          <p:nvPr/>
        </p:nvSpPr>
        <p:spPr>
          <a:xfrm>
            <a:off x="1763376" y="3293112"/>
            <a:ext cx="1571636" cy="435697"/>
          </a:xfrm>
          <a:prstGeom prst="rect">
            <a:avLst/>
          </a:prstGeom>
          <a:noFill/>
        </p:spPr>
        <p:txBody>
          <a:bodyPr wrap="square" rtlCol="0">
            <a:spAutoFit/>
          </a:bodyPr>
          <a:lstStyle/>
          <a:p>
            <a:r>
              <a:rPr lang="zh-CN" altLang="en-US" sz="2000" dirty="0" smtClean="0">
                <a:solidFill>
                  <a:srgbClr val="FF0000"/>
                </a:solidFill>
              </a:rPr>
              <a:t>黄老无为</a:t>
            </a:r>
            <a:endParaRPr lang="zh-CN" altLang="en-US" sz="2000" dirty="0" smtClean="0">
              <a:solidFill>
                <a:srgbClr val="FF0000"/>
              </a:solidFill>
            </a:endParaRPr>
          </a:p>
        </p:txBody>
      </p:sp>
      <p:pic>
        <p:nvPicPr>
          <p:cNvPr id="9250" name="Picture 2" descr="西汉前期形势图"/>
          <p:cNvPicPr>
            <a:picLocks noChangeAspect="1"/>
          </p:cNvPicPr>
          <p:nvPr>
            <p:custDataLst>
              <p:tags r:id="rId1"/>
            </p:custDataLst>
          </p:nvPr>
        </p:nvPicPr>
        <p:blipFill>
          <a:blip r:embed="rId2">
            <a:lum bright="-10001" contrast="20000"/>
          </a:blip>
          <a:stretch>
            <a:fillRect/>
          </a:stretch>
        </p:blipFill>
        <p:spPr>
          <a:xfrm>
            <a:off x="4787900" y="381635"/>
            <a:ext cx="4177665" cy="4415155"/>
          </a:xfrm>
          <a:prstGeom prst="rect">
            <a:avLst/>
          </a:prstGeom>
          <a:noFill/>
          <a:ln w="9525">
            <a:noFill/>
          </a:ln>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8" end="8"/>
                                            </p:txEl>
                                          </p:spTgt>
                                        </p:tgtEl>
                                        <p:attrNameLst>
                                          <p:attrName>style.visibility</p:attrName>
                                        </p:attrNameLst>
                                      </p:cBhvr>
                                      <p:to>
                                        <p:strVal val="visible"/>
                                      </p:to>
                                    </p:set>
                                    <p:animEffect transition="in" filter="wipe(down)">
                                      <p:cBhvr>
                                        <p:cTn id="7" dur="500"/>
                                        <p:tgtEl>
                                          <p:spTgt spid="4">
                                            <p:txEl>
                                              <p:pRg st="8" end="8"/>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9" end="9"/>
                                            </p:txEl>
                                          </p:spTgt>
                                        </p:tgtEl>
                                        <p:attrNameLst>
                                          <p:attrName>style.visibility</p:attrName>
                                        </p:attrNameLst>
                                      </p:cBhvr>
                                      <p:to>
                                        <p:strVal val="visible"/>
                                      </p:to>
                                    </p:set>
                                    <p:animEffect transition="in" filter="wipe(down)">
                                      <p:cBhvr>
                                        <p:cTn id="10" dur="500"/>
                                        <p:tgtEl>
                                          <p:spTgt spid="4">
                                            <p:txEl>
                                              <p:pRg st="9" end="9"/>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xEl>
                                              <p:pRg st="10" end="10"/>
                                            </p:txEl>
                                          </p:spTgt>
                                        </p:tgtEl>
                                        <p:attrNameLst>
                                          <p:attrName>style.visibility</p:attrName>
                                        </p:attrNameLst>
                                      </p:cBhvr>
                                      <p:to>
                                        <p:strVal val="visible"/>
                                      </p:to>
                                    </p:set>
                                    <p:animEffect transition="in" filter="wipe(down)">
                                      <p:cBhvr>
                                        <p:cTn id="15"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858312" cy="3291840"/>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二、西汉的强盛</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面临问题</a:t>
            </a:r>
            <a:endParaRPr lang="zh-CN" altLang="en-US" sz="2000" dirty="0" smtClean="0">
              <a:latin typeface="黑体" panose="02010609060101010101" pitchFamily="49" charset="-122"/>
              <a:ea typeface="黑体" panose="02010609060101010101" pitchFamily="49" charset="-122"/>
            </a:endParaRPr>
          </a:p>
          <a:p>
            <a:r>
              <a:rPr lang="en-US" sz="2000" dirty="0" smtClean="0"/>
              <a:t>(1)</a:t>
            </a:r>
            <a:r>
              <a:rPr lang="zh-CN" altLang="en-US" sz="2000" dirty="0" smtClean="0"/>
              <a:t>政治</a:t>
            </a:r>
            <a:r>
              <a:rPr lang="en-US" sz="2000" dirty="0" smtClean="0"/>
              <a:t>：</a:t>
            </a:r>
            <a:r>
              <a:rPr lang="zh-CN" altLang="en-US" sz="2000" dirty="0" smtClean="0"/>
              <a:t>郡国并行制下王国日益壮大</a:t>
            </a:r>
            <a:r>
              <a:rPr lang="en-US" sz="2000" dirty="0" smtClean="0"/>
              <a:t>，</a:t>
            </a:r>
            <a:r>
              <a:rPr lang="zh-CN" altLang="en-US" sz="2000" dirty="0" smtClean="0"/>
              <a:t>威胁</a:t>
            </a:r>
            <a:r>
              <a:rPr lang="zh-CN" altLang="en-US" sz="2000" u="sng" dirty="0" smtClean="0"/>
              <a:t>          </a:t>
            </a:r>
            <a:r>
              <a:rPr lang="zh-CN" altLang="en-US" sz="2000" dirty="0" smtClean="0"/>
              <a:t>。相权势大</a:t>
            </a:r>
            <a:r>
              <a:rPr lang="en-US" sz="2000" dirty="0" smtClean="0"/>
              <a:t>，</a:t>
            </a:r>
            <a:r>
              <a:rPr lang="zh-CN" altLang="en-US" sz="2000" dirty="0" smtClean="0"/>
              <a:t>威胁皇权</a:t>
            </a:r>
            <a:r>
              <a:rPr lang="en-US" sz="2000" dirty="0" smtClean="0"/>
              <a:t>，</a:t>
            </a:r>
            <a:r>
              <a:rPr lang="zh-CN" altLang="en-US" sz="2000" dirty="0" smtClean="0"/>
              <a:t>加强皇权的需要。</a:t>
            </a:r>
            <a:endParaRPr lang="zh-CN" altLang="en-US" sz="2000" dirty="0" smtClean="0"/>
          </a:p>
          <a:p>
            <a:r>
              <a:rPr lang="en-US" sz="2000" dirty="0" smtClean="0"/>
              <a:t>(2)</a:t>
            </a:r>
            <a:r>
              <a:rPr lang="zh-CN" altLang="en-US" sz="2000" dirty="0" smtClean="0"/>
              <a:t>经济</a:t>
            </a:r>
            <a:r>
              <a:rPr lang="en-US" sz="2000" dirty="0" smtClean="0"/>
              <a:t>：</a:t>
            </a:r>
            <a:r>
              <a:rPr lang="zh-CN" altLang="en-US" sz="2000" dirty="0" smtClean="0"/>
              <a:t>豪强势力日益壮大</a:t>
            </a:r>
            <a:r>
              <a:rPr lang="en-US" sz="2000" dirty="0" smtClean="0"/>
              <a:t>，</a:t>
            </a:r>
            <a:r>
              <a:rPr lang="zh-CN" altLang="en-US" sz="2000" dirty="0" smtClean="0"/>
              <a:t>削弱中央集权。土地兼并严重</a:t>
            </a:r>
            <a:r>
              <a:rPr lang="en-US" sz="2000" dirty="0" smtClean="0"/>
              <a:t>，</a:t>
            </a:r>
            <a:r>
              <a:rPr lang="zh-CN" altLang="en-US" sz="2000" dirty="0" smtClean="0"/>
              <a:t>工商业秩序混乱</a:t>
            </a:r>
            <a:r>
              <a:rPr lang="en-US" sz="2000" dirty="0" smtClean="0"/>
              <a:t>，</a:t>
            </a:r>
            <a:r>
              <a:rPr lang="zh-CN" altLang="en-US" sz="2000" dirty="0" smtClean="0"/>
              <a:t>激化社会矛盾。</a:t>
            </a:r>
            <a:endParaRPr lang="zh-CN" altLang="en-US" sz="2000" dirty="0" smtClean="0"/>
          </a:p>
          <a:p>
            <a:r>
              <a:rPr lang="en-US" sz="2000" dirty="0" smtClean="0"/>
              <a:t>(3)</a:t>
            </a:r>
            <a:r>
              <a:rPr lang="zh-CN" altLang="en-US" sz="2000" dirty="0" smtClean="0"/>
              <a:t>思想</a:t>
            </a:r>
            <a:r>
              <a:rPr lang="en-US" sz="2000" dirty="0" smtClean="0"/>
              <a:t>：</a:t>
            </a:r>
            <a:r>
              <a:rPr lang="zh-CN" altLang="en-US" sz="2000" dirty="0" smtClean="0"/>
              <a:t>思想学派多</a:t>
            </a:r>
            <a:r>
              <a:rPr lang="en-US" sz="2000" dirty="0" smtClean="0"/>
              <a:t>，</a:t>
            </a:r>
            <a:r>
              <a:rPr lang="zh-CN" altLang="en-US" sz="2000" dirty="0" smtClean="0"/>
              <a:t>黄老之术不能适应时代需要。</a:t>
            </a:r>
            <a:endParaRPr lang="zh-CN" altLang="en-US" sz="2000" dirty="0" smtClean="0"/>
          </a:p>
          <a:p>
            <a:r>
              <a:rPr lang="en-US" sz="2000" dirty="0" smtClean="0"/>
              <a:t>(4)</a:t>
            </a:r>
            <a:r>
              <a:rPr lang="zh-CN" altLang="en-US" sz="2000" dirty="0" smtClean="0"/>
              <a:t>边疆</a:t>
            </a:r>
            <a:r>
              <a:rPr lang="en-US" sz="2000" dirty="0" smtClean="0"/>
              <a:t>：</a:t>
            </a:r>
            <a:r>
              <a:rPr lang="zh-CN" altLang="en-US" sz="2000" u="sng" dirty="0" smtClean="0"/>
              <a:t>        </a:t>
            </a:r>
            <a:r>
              <a:rPr lang="zh-CN" altLang="en-US" sz="2000" dirty="0" smtClean="0"/>
              <a:t>逐渐势大</a:t>
            </a:r>
            <a:r>
              <a:rPr lang="en-US" sz="2000" dirty="0" smtClean="0"/>
              <a:t>，</a:t>
            </a:r>
            <a:r>
              <a:rPr lang="zh-CN" altLang="en-US" sz="2000" dirty="0" smtClean="0"/>
              <a:t>威胁边疆安全。</a:t>
            </a:r>
            <a:endParaRPr lang="zh-CN" altLang="en-US" sz="2000" dirty="0"/>
          </a:p>
        </p:txBody>
      </p:sp>
      <p:sp>
        <p:nvSpPr>
          <p:cNvPr id="11" name="TextBox 10"/>
          <p:cNvSpPr txBox="1"/>
          <p:nvPr/>
        </p:nvSpPr>
        <p:spPr>
          <a:xfrm>
            <a:off x="5220020" y="817895"/>
            <a:ext cx="1928826"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中央集权</a:t>
            </a:r>
            <a:endParaRPr lang="zh-CN" altLang="en-US" sz="2000" dirty="0" smtClean="0">
              <a:solidFill>
                <a:srgbClr val="FF0000"/>
              </a:solidFill>
            </a:endParaRPr>
          </a:p>
        </p:txBody>
      </p:sp>
      <p:sp>
        <p:nvSpPr>
          <p:cNvPr id="8" name="TextBox 7"/>
          <p:cNvSpPr txBox="1"/>
          <p:nvPr/>
        </p:nvSpPr>
        <p:spPr>
          <a:xfrm>
            <a:off x="1285852" y="2786064"/>
            <a:ext cx="857256" cy="492443"/>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匈奴</a:t>
            </a:r>
            <a:endParaRPr lang="zh-CN" altLang="en-US" sz="2000" dirty="0" smtClean="0">
              <a:solidFill>
                <a:srgbClr val="FF0000"/>
              </a:solidFill>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i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box(in)">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7">
                                            <p:txEl>
                                              <p:pRg st="4" end="4"/>
                                            </p:txEl>
                                          </p:spTgt>
                                        </p:tgtEl>
                                        <p:attrNameLst>
                                          <p:attrName>style.visibility</p:attrName>
                                        </p:attrNameLst>
                                      </p:cBhvr>
                                      <p:to>
                                        <p:strVal val="visible"/>
                                      </p:to>
                                    </p:set>
                                    <p:animEffect transition="in" filter="box(in)">
                                      <p:cBhvr>
                                        <p:cTn id="17" dur="500"/>
                                        <p:tgtEl>
                                          <p:spTgt spid="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box(in)">
                                      <p:cBhvr>
                                        <p:cTn id="22" dur="500"/>
                                        <p:tgtEl>
                                          <p:spTgt spid="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ox(i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sp>
        <p:nvSpPr>
          <p:cNvPr id="6" name="TextBox 5"/>
          <p:cNvSpPr txBox="1"/>
          <p:nvPr/>
        </p:nvSpPr>
        <p:spPr>
          <a:xfrm>
            <a:off x="71406" y="149914"/>
            <a:ext cx="9001188" cy="435697"/>
          </a:xfrm>
          <a:prstGeom prst="rect">
            <a:avLst/>
          </a:prstGeom>
          <a:noFill/>
        </p:spPr>
        <p:txBody>
          <a:bodyPr wrap="square" rtlCol="0">
            <a:spAutoFit/>
          </a:bodyPr>
          <a:lstStyle/>
          <a:p>
            <a:pPr algn="just"/>
            <a:r>
              <a:rPr lang="en-US" altLang="zh-CN"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巩固统一</a:t>
            </a:r>
            <a:endParaRPr lang="zh-CN" altLang="en-US" sz="2000" dirty="0" smtClean="0">
              <a:latin typeface="黑体" panose="02010609060101010101" pitchFamily="49" charset="-122"/>
              <a:ea typeface="黑体" panose="02010609060101010101" pitchFamily="49" charset="-122"/>
            </a:endParaRPr>
          </a:p>
        </p:txBody>
      </p:sp>
      <p:graphicFrame>
        <p:nvGraphicFramePr>
          <p:cNvPr id="4" name="表格 3"/>
          <p:cNvGraphicFramePr>
            <a:graphicFrameLocks noGrp="1"/>
          </p:cNvGraphicFramePr>
          <p:nvPr>
            <p:custDataLst>
              <p:tags r:id="rId1"/>
            </p:custDataLst>
          </p:nvPr>
        </p:nvGraphicFramePr>
        <p:xfrm>
          <a:off x="142844" y="667458"/>
          <a:ext cx="8786874" cy="1523748"/>
        </p:xfrm>
        <a:graphic>
          <a:graphicData uri="http://schemas.openxmlformats.org/drawingml/2006/table">
            <a:tbl>
              <a:tblPr/>
              <a:tblGrid>
                <a:gridCol w="642942"/>
                <a:gridCol w="1000132"/>
                <a:gridCol w="5929354"/>
                <a:gridCol w="1214446"/>
              </a:tblGrid>
              <a:tr h="380937">
                <a:tc gridSpan="2">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角度</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措施</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作用</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1874">
                <a:tc rowSpan="2">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政治</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中央</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设立</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任用亲信</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决策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丞相为首的外朝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执行</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加强皇权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削弱</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b="1" dirty="0">
                        <a:solidFill>
                          <a:schemeClr val="bg1"/>
                        </a:solidFill>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加强</a:t>
                      </a:r>
                      <a:r>
                        <a:rPr lang="zh-CN" sz="2000" b="1" dirty="0" smtClean="0">
                          <a:latin typeface="宋体" panose="02010600030101010101" pitchFamily="2" charset="-122"/>
                          <a:ea typeface="宋体" panose="02010600030101010101" pitchFamily="2" charset="-122"/>
                          <a:cs typeface="Times New Roman" panose="02020603050405020304"/>
                        </a:rPr>
                        <a:t>皇</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gn="just">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加强中央集权</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937">
                <a:tc v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地方</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颁布</a:t>
                      </a:r>
                      <a:r>
                        <a:rPr lang="zh-CN"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削弱诸侯王势力</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
        <p:nvSpPr>
          <p:cNvPr id="5" name="TextBox 4"/>
          <p:cNvSpPr txBox="1"/>
          <p:nvPr/>
        </p:nvSpPr>
        <p:spPr>
          <a:xfrm>
            <a:off x="2428860" y="993045"/>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中朝</a:t>
            </a:r>
            <a:endParaRPr lang="zh-CN" altLang="en-US" sz="2000" dirty="0" smtClean="0">
              <a:solidFill>
                <a:srgbClr val="FF0000"/>
              </a:solidFill>
            </a:endParaRPr>
          </a:p>
        </p:txBody>
      </p:sp>
      <p:sp>
        <p:nvSpPr>
          <p:cNvPr id="7" name="TextBox 6"/>
          <p:cNvSpPr txBox="1"/>
          <p:nvPr/>
        </p:nvSpPr>
        <p:spPr>
          <a:xfrm>
            <a:off x="4715824" y="1274960"/>
            <a:ext cx="1285884" cy="435697"/>
          </a:xfrm>
          <a:prstGeom prst="rect">
            <a:avLst/>
          </a:prstGeom>
          <a:noFill/>
        </p:spPr>
        <p:txBody>
          <a:bodyPr wrap="square" rtlCol="0">
            <a:spAutoFit/>
          </a:bodyPr>
          <a:lstStyle/>
          <a:p>
            <a:r>
              <a:rPr lang="zh-CN" altLang="en-US" sz="2000" smtClean="0">
                <a:solidFill>
                  <a:srgbClr val="FF0000"/>
                </a:solidFill>
              </a:rPr>
              <a:t>相权</a:t>
            </a:r>
            <a:endParaRPr lang="zh-CN" altLang="en-US" sz="2000" dirty="0" smtClean="0">
              <a:solidFill>
                <a:srgbClr val="FF0000"/>
              </a:solidFill>
            </a:endParaRPr>
          </a:p>
        </p:txBody>
      </p:sp>
      <p:sp>
        <p:nvSpPr>
          <p:cNvPr id="9" name="TextBox 8"/>
          <p:cNvSpPr txBox="1"/>
          <p:nvPr/>
        </p:nvSpPr>
        <p:spPr>
          <a:xfrm>
            <a:off x="2714612" y="1714494"/>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推恩令</a:t>
            </a:r>
            <a:endParaRPr lang="zh-CN" altLang="en-US" sz="2000" dirty="0" smtClean="0">
              <a:solidFill>
                <a:srgbClr val="FF0000"/>
              </a:solidFill>
            </a:endParaRPr>
          </a:p>
        </p:txBody>
      </p:sp>
      <p:pic>
        <p:nvPicPr>
          <p:cNvPr id="2" name="图片 1"/>
          <p:cNvPicPr>
            <a:picLocks noChangeAspect="1"/>
          </p:cNvPicPr>
          <p:nvPr>
            <p:custDataLst>
              <p:tags r:id="rId2"/>
            </p:custDataLst>
          </p:nvPr>
        </p:nvPicPr>
        <p:blipFill>
          <a:blip r:embed="rId3"/>
          <a:stretch>
            <a:fillRect/>
          </a:stretch>
        </p:blipFill>
        <p:spPr>
          <a:xfrm>
            <a:off x="4691380" y="2499995"/>
            <a:ext cx="4184015" cy="2470150"/>
          </a:xfrm>
          <a:prstGeom prst="rect">
            <a:avLst/>
          </a:prstGeom>
        </p:spPr>
      </p:pic>
      <p:pic>
        <p:nvPicPr>
          <p:cNvPr id="3" name="图片 2"/>
          <p:cNvPicPr>
            <a:picLocks noChangeAspect="1"/>
          </p:cNvPicPr>
          <p:nvPr>
            <p:custDataLst>
              <p:tags r:id="rId4"/>
            </p:custDataLst>
          </p:nvPr>
        </p:nvPicPr>
        <p:blipFill>
          <a:blip r:embed="rId5"/>
          <a:stretch>
            <a:fillRect/>
          </a:stretch>
        </p:blipFill>
        <p:spPr>
          <a:xfrm>
            <a:off x="415290" y="2273300"/>
            <a:ext cx="3989705" cy="2780030"/>
          </a:xfrm>
          <a:prstGeom prst="rect">
            <a:avLst/>
          </a:prstGeom>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6"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Horizont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ppt_x"/>
                                          </p:val>
                                        </p:tav>
                                        <p:tav tm="100000">
                                          <p:val>
                                            <p:strVal val="#ppt_x"/>
                                          </p:val>
                                        </p:tav>
                                      </p:tavLst>
                                    </p:anim>
                                    <p:anim calcmode="lin" valueType="num">
                                      <p:cBhvr additive="base">
                                        <p:cTn id="2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sp>
        <p:nvSpPr>
          <p:cNvPr id="6" name="TextBox 5"/>
          <p:cNvSpPr txBox="1"/>
          <p:nvPr/>
        </p:nvSpPr>
        <p:spPr>
          <a:xfrm>
            <a:off x="71406" y="149914"/>
            <a:ext cx="9001188" cy="435697"/>
          </a:xfrm>
          <a:prstGeom prst="rect">
            <a:avLst/>
          </a:prstGeom>
          <a:noFill/>
        </p:spPr>
        <p:txBody>
          <a:bodyPr wrap="square" rtlCol="0">
            <a:spAutoFit/>
          </a:bodyPr>
          <a:lstStyle/>
          <a:p>
            <a:pPr algn="just"/>
            <a:r>
              <a:rPr lang="en-US" altLang="zh-CN"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巩固统一</a:t>
            </a:r>
            <a:endParaRPr lang="zh-CN" altLang="en-US" sz="2000" dirty="0" smtClean="0">
              <a:latin typeface="黑体" panose="02010609060101010101" pitchFamily="49" charset="-122"/>
              <a:ea typeface="黑体" panose="02010609060101010101" pitchFamily="49" charset="-122"/>
            </a:endParaRPr>
          </a:p>
        </p:txBody>
      </p:sp>
      <p:graphicFrame>
        <p:nvGraphicFramePr>
          <p:cNvPr id="4" name="表格 3"/>
          <p:cNvGraphicFramePr>
            <a:graphicFrameLocks noGrp="1"/>
          </p:cNvGraphicFramePr>
          <p:nvPr>
            <p:custDataLst>
              <p:tags r:id="rId1"/>
            </p:custDataLst>
          </p:nvPr>
        </p:nvGraphicFramePr>
        <p:xfrm>
          <a:off x="142844" y="667458"/>
          <a:ext cx="8786874" cy="4419033"/>
        </p:xfrm>
        <a:graphic>
          <a:graphicData uri="http://schemas.openxmlformats.org/drawingml/2006/table">
            <a:tbl>
              <a:tblPr/>
              <a:tblGrid>
                <a:gridCol w="642942"/>
                <a:gridCol w="1000132"/>
                <a:gridCol w="5929354"/>
                <a:gridCol w="1214446"/>
              </a:tblGrid>
              <a:tr h="380937">
                <a:tc gridSpan="2">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角度</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措施</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作用</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1874">
                <a:tc rowSpan="7">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政治</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中央</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设立</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任用亲信</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决策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丞相为首的外朝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执行</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加强皇权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削弱</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b="1" dirty="0">
                        <a:solidFill>
                          <a:schemeClr val="bg1"/>
                        </a:solidFill>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algn="dist">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加强</a:t>
                      </a:r>
                      <a:r>
                        <a:rPr lang="zh-CN" sz="2000" b="1" dirty="0" smtClean="0">
                          <a:latin typeface="宋体" panose="02010600030101010101" pitchFamily="2" charset="-122"/>
                          <a:ea typeface="宋体" panose="02010600030101010101" pitchFamily="2" charset="-122"/>
                          <a:cs typeface="Times New Roman" panose="02020603050405020304"/>
                        </a:rPr>
                        <a:t>皇</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gn="just">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加强中央集权</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937">
                <a:tc v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地方</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颁布</a:t>
                      </a:r>
                      <a:r>
                        <a:rPr lang="zh-CN" sz="2000" b="1" dirty="0" smtClean="0">
                          <a:latin typeface="宋体" panose="02010600030101010101" pitchFamily="2" charset="-122"/>
                          <a:ea typeface="宋体" panose="02010600030101010101" pitchFamily="2" charset="-122"/>
                          <a:cs typeface="Times New Roman" panose="02020603050405020304"/>
                        </a:rPr>
                        <a:t>“</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削弱诸侯王势力</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80937">
                <a:tc v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选官</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积功劳为官和征辟制</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80937">
                <a:tc vMerge="1">
                  <a:tcPr/>
                </a:tc>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考核</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上计制</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御史参与考核</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1142811">
                <a:tc vMerge="1">
                  <a:tcPr/>
                </a:tc>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监察</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中央</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御史大夫</a:t>
                      </a:r>
                      <a:endParaRPr lang="zh-CN" sz="2000" b="1"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地方</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设立十三州</a:t>
                      </a:r>
                      <a:r>
                        <a:rPr lang="zh-CN" sz="2000" b="1" dirty="0" smtClean="0">
                          <a:latin typeface="宋体" panose="02010600030101010101" pitchFamily="2" charset="-122"/>
                          <a:ea typeface="宋体" panose="02010600030101010101" pitchFamily="2" charset="-122"/>
                          <a:cs typeface="Times New Roman" panose="02020603050405020304"/>
                        </a:rPr>
                        <a:t>部</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品级不高</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权力很大</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依法纠举豪强和郡国守、相</a:t>
                      </a:r>
                      <a:r>
                        <a:rPr lang="en-US" sz="2000" b="1" dirty="0">
                          <a:latin typeface="宋体" panose="02010600030101010101" pitchFamily="2" charset="-122"/>
                          <a:ea typeface="宋体" panose="02010600030101010101" pitchFamily="2" charset="-122"/>
                          <a:cs typeface="Times New Roman" panose="02020603050405020304"/>
                        </a:rPr>
                        <a:t>)</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81000">
                <a:tc v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治理</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任用酷吏治理地方</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打击豪强、游侠</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609600">
                <a:tc vMerge="1">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法律</a:t>
                      </a:r>
                      <a:endParaRPr lang="zh-CN" sz="2000" b="1">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沿袭秦律</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制成《九章律》</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发布法律文告</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称“令”</a:t>
                      </a:r>
                      <a:endParaRPr lang="zh-CN" sz="2000" b="1" dirty="0">
                        <a:latin typeface="宋体" panose="02010600030101010101" pitchFamily="2" charset="-122"/>
                        <a:ea typeface="宋体" panose="02010600030101010101" pitchFamily="2" charset="-122"/>
                        <a:cs typeface="Times New Roman" panose="02020603050405020304"/>
                      </a:endParaRPr>
                    </a:p>
                  </a:txBody>
                  <a:tcPr marL="41564" marR="4156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
        <p:nvSpPr>
          <p:cNvPr id="5" name="TextBox 4"/>
          <p:cNvSpPr txBox="1"/>
          <p:nvPr/>
        </p:nvSpPr>
        <p:spPr>
          <a:xfrm>
            <a:off x="2428860" y="993045"/>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中朝</a:t>
            </a:r>
            <a:endParaRPr lang="zh-CN" altLang="en-US" sz="2000" dirty="0" smtClean="0">
              <a:solidFill>
                <a:srgbClr val="FF0000"/>
              </a:solidFill>
            </a:endParaRPr>
          </a:p>
        </p:txBody>
      </p:sp>
      <p:sp>
        <p:nvSpPr>
          <p:cNvPr id="7" name="TextBox 6"/>
          <p:cNvSpPr txBox="1"/>
          <p:nvPr/>
        </p:nvSpPr>
        <p:spPr>
          <a:xfrm>
            <a:off x="4715824" y="1274960"/>
            <a:ext cx="1285884" cy="435697"/>
          </a:xfrm>
          <a:prstGeom prst="rect">
            <a:avLst/>
          </a:prstGeom>
          <a:noFill/>
        </p:spPr>
        <p:txBody>
          <a:bodyPr wrap="square" rtlCol="0">
            <a:spAutoFit/>
          </a:bodyPr>
          <a:lstStyle/>
          <a:p>
            <a:r>
              <a:rPr lang="zh-CN" altLang="en-US" sz="2000">
                <a:solidFill>
                  <a:srgbClr val="FF0000"/>
                </a:solidFill>
              </a:rPr>
              <a:t>相权</a:t>
            </a:r>
            <a:endParaRPr lang="zh-CN" altLang="en-US" sz="2000" dirty="0">
              <a:solidFill>
                <a:srgbClr val="FF0000"/>
              </a:solidFill>
            </a:endParaRPr>
          </a:p>
        </p:txBody>
      </p:sp>
      <p:sp>
        <p:nvSpPr>
          <p:cNvPr id="9" name="TextBox 8"/>
          <p:cNvSpPr txBox="1"/>
          <p:nvPr/>
        </p:nvSpPr>
        <p:spPr>
          <a:xfrm>
            <a:off x="2714612" y="1714494"/>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推恩令</a:t>
            </a:r>
            <a:endParaRPr lang="zh-CN" altLang="en-US" sz="2000" dirty="0" smtClean="0">
              <a:solidFill>
                <a:srgbClr val="FF0000"/>
              </a:solidFill>
            </a:endParaRPr>
          </a:p>
        </p:txBody>
      </p:sp>
      <p:sp>
        <p:nvSpPr>
          <p:cNvPr id="10" name="TextBox 9"/>
          <p:cNvSpPr txBox="1"/>
          <p:nvPr/>
        </p:nvSpPr>
        <p:spPr>
          <a:xfrm>
            <a:off x="1857356" y="2110848"/>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察举制</a:t>
            </a:r>
            <a:endParaRPr lang="zh-CN" altLang="en-US" sz="2000" dirty="0" smtClean="0">
              <a:solidFill>
                <a:srgbClr val="FF0000"/>
              </a:solidFill>
            </a:endParaRPr>
          </a:p>
        </p:txBody>
      </p:sp>
      <p:sp>
        <p:nvSpPr>
          <p:cNvPr id="11" name="TextBox 10"/>
          <p:cNvSpPr txBox="1"/>
          <p:nvPr/>
        </p:nvSpPr>
        <p:spPr>
          <a:xfrm>
            <a:off x="4071934" y="3236208"/>
            <a:ext cx="128588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刺史</a:t>
            </a:r>
            <a:endParaRPr lang="zh-CN" altLang="en-US" sz="2000" dirty="0" smtClean="0">
              <a:solidFill>
                <a:srgbClr val="FF0000"/>
              </a:solidFill>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表格 10"/>
          <p:cNvGraphicFramePr>
            <a:graphicFrameLocks noGrp="1"/>
          </p:cNvGraphicFramePr>
          <p:nvPr>
            <p:custDataLst>
              <p:tags r:id="rId1"/>
            </p:custDataLst>
          </p:nvPr>
        </p:nvGraphicFramePr>
        <p:xfrm>
          <a:off x="214282" y="142858"/>
          <a:ext cx="8786873" cy="4854186"/>
        </p:xfrm>
        <a:graphic>
          <a:graphicData uri="http://schemas.openxmlformats.org/drawingml/2006/table">
            <a:tbl>
              <a:tblPr/>
              <a:tblGrid>
                <a:gridCol w="399068"/>
                <a:gridCol w="1128439"/>
                <a:gridCol w="5902045"/>
                <a:gridCol w="1357321"/>
              </a:tblGrid>
              <a:tr h="3589760">
                <a:tc rowSpan="2">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政治</a:t>
                      </a:r>
                      <a:endParaRPr lang="zh-CN" sz="2000" dirty="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边疆</a:t>
                      </a:r>
                      <a:r>
                        <a:rPr lang="zh-CN" sz="2000" b="1" dirty="0" smtClean="0">
                          <a:latin typeface="宋体" panose="02010600030101010101" pitchFamily="2" charset="-122"/>
                          <a:ea typeface="宋体" panose="02010600030101010101" pitchFamily="2" charset="-122"/>
                          <a:cs typeface="Times New Roman" panose="02020603050405020304"/>
                        </a:rPr>
                        <a:t>管理与</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民族</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gn="ctr">
                        <a:lnSpc>
                          <a:spcPct val="15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关系</a:t>
                      </a:r>
                      <a:endParaRPr lang="zh-CN" sz="2000" dirty="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设立官职</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设大鸿胪管理民族事务</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边疆管理</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①北方</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汉初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对匈奴采取和亲政策</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汉武帝时期出击匈奴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取得大胜</a:t>
                      </a:r>
                      <a:r>
                        <a:rPr lang="en-US" sz="2000" b="1" dirty="0">
                          <a:latin typeface="宋体" panose="02010600030101010101" pitchFamily="2" charset="-122"/>
                          <a:ea typeface="宋体" panose="02010600030101010101" pitchFamily="2" charset="-122"/>
                          <a:cs typeface="Times New Roman" panose="02020603050405020304"/>
                        </a:rPr>
                        <a:t>；89</a:t>
                      </a:r>
                      <a:r>
                        <a:rPr lang="zh-CN" sz="2000" b="1" dirty="0">
                          <a:latin typeface="宋体" panose="02010600030101010101" pitchFamily="2" charset="-122"/>
                          <a:ea typeface="宋体" panose="02010600030101010101" pitchFamily="2" charset="-122"/>
                          <a:cs typeface="Times New Roman" panose="02020603050405020304"/>
                        </a:rPr>
                        <a:t>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窦宪出击北匈奴</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②西方</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在河西走廊设“河西四郡”</a:t>
                      </a:r>
                      <a:r>
                        <a:rPr lang="zh-CN" sz="2000" b="1" dirty="0" smtClean="0">
                          <a:latin typeface="宋体" panose="02010600030101010101" pitchFamily="2" charset="-122"/>
                          <a:ea typeface="宋体" panose="02010600030101010101" pitchFamily="2" charset="-122"/>
                          <a:cs typeface="Times New Roman" panose="02020603050405020304"/>
                        </a:rPr>
                        <a:t>设</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dirty="0">
                        <a:solidFill>
                          <a:schemeClr val="bg1"/>
                        </a:solidFill>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③东北</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设护乌桓校尉</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边疆开发</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推行</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向北方大量移民屯田</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在西域设置田官</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督率戍卒屯田</a:t>
                      </a:r>
                      <a:endParaRPr lang="zh-CN" sz="2000" dirty="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有利于民族交往交流交融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统一多民族封建国家得到巩固</a:t>
                      </a:r>
                      <a:endParaRPr lang="zh-CN" sz="2000" dirty="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96586">
                <a:tc vMerge="1">
                  <a:tcPr/>
                </a:tc>
                <a:tc>
                  <a:txBody>
                    <a:bodyPr/>
                    <a:lstStyle/>
                    <a:p>
                      <a:pPr algn="ctr">
                        <a:lnSpc>
                          <a:spcPct val="150000"/>
                        </a:lnSpc>
                        <a:spcAft>
                          <a:spcPts val="0"/>
                        </a:spcAft>
                      </a:pPr>
                      <a:r>
                        <a:rPr lang="zh-CN" sz="2000" b="1">
                          <a:latin typeface="宋体" panose="02010600030101010101" pitchFamily="2" charset="-122"/>
                          <a:ea typeface="宋体" panose="02010600030101010101" pitchFamily="2" charset="-122"/>
                          <a:cs typeface="Times New Roman" panose="02020603050405020304"/>
                        </a:rPr>
                        <a:t>外交</a:t>
                      </a:r>
                      <a:endParaRPr lang="zh-CN" sz="200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张骞通西域。使汉朝了解到西域的具体情况</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推进丝绸之路的畅通和贸易的繁荣。陆海通道打通</a:t>
                      </a:r>
                      <a:endParaRPr lang="zh-CN" sz="2000" dirty="0">
                        <a:latin typeface="宋体" panose="02010600030101010101" pitchFamily="2" charset="-122"/>
                        <a:ea typeface="宋体" panose="02010600030101010101" pitchFamily="2" charset="-122"/>
                        <a:cs typeface="Times New Roman" panose="02020603050405020304"/>
                      </a:endParaRPr>
                    </a:p>
                  </a:txBody>
                  <a:tcPr marL="59635" marR="596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
        <p:nvSpPr>
          <p:cNvPr id="20" name="TextBox 19"/>
          <p:cNvSpPr txBox="1"/>
          <p:nvPr/>
        </p:nvSpPr>
        <p:spPr>
          <a:xfrm>
            <a:off x="6072198" y="1907292"/>
            <a:ext cx="164307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西域都护府</a:t>
            </a:r>
            <a:endParaRPr lang="zh-CN" altLang="en-US" sz="2000" dirty="0" smtClean="0">
              <a:solidFill>
                <a:srgbClr val="FF0000"/>
              </a:solidFill>
            </a:endParaRPr>
          </a:p>
        </p:txBody>
      </p:sp>
      <p:sp>
        <p:nvSpPr>
          <p:cNvPr id="12" name="TextBox 11"/>
          <p:cNvSpPr txBox="1"/>
          <p:nvPr/>
        </p:nvSpPr>
        <p:spPr>
          <a:xfrm>
            <a:off x="4067806" y="2787568"/>
            <a:ext cx="164307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屯戍政策</a:t>
            </a:r>
            <a:endParaRPr lang="zh-CN" altLang="en-US" sz="2000" dirty="0" smtClean="0">
              <a:solidFill>
                <a:srgbClr val="FF0000"/>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 calcmode="lin" valueType="num">
                                      <p:cBhvr>
                                        <p:cTn id="9" dur="500" fill="hold"/>
                                        <p:tgtEl>
                                          <p:spTgt spid="20"/>
                                        </p:tgtEl>
                                        <p:attrNameLst>
                                          <p:attrName>style.rotation</p:attrName>
                                        </p:attrNameLst>
                                      </p:cBhvr>
                                      <p:tavLst>
                                        <p:tav tm="0">
                                          <p:val>
                                            <p:fltVal val="360"/>
                                          </p:val>
                                        </p:tav>
                                        <p:tav tm="100000">
                                          <p:val>
                                            <p:fltVal val="0"/>
                                          </p:val>
                                        </p:tav>
                                      </p:tavLst>
                                    </p:anim>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 calcmode="lin" valueType="num">
                                      <p:cBhvr>
                                        <p:cTn id="17" dur="500" fill="hold"/>
                                        <p:tgtEl>
                                          <p:spTgt spid="12"/>
                                        </p:tgtEl>
                                        <p:attrNameLst>
                                          <p:attrName>style.rotation</p:attrName>
                                        </p:attrNameLst>
                                      </p:cBhvr>
                                      <p:tavLst>
                                        <p:tav tm="0">
                                          <p:val>
                                            <p:fltVal val="360"/>
                                          </p:val>
                                        </p:tav>
                                        <p:tav tm="100000">
                                          <p:val>
                                            <p:fltVal val="0"/>
                                          </p:val>
                                        </p:tav>
                                      </p:tavLst>
                                    </p:anim>
                                    <p:animEffect transition="in" filter="fad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custDataLst>
              <p:tags r:id="rId1"/>
            </p:custDataLst>
          </p:nvPr>
        </p:nvGraphicFramePr>
        <p:xfrm>
          <a:off x="142844" y="142858"/>
          <a:ext cx="8786874" cy="4714657"/>
        </p:xfrm>
        <a:graphic>
          <a:graphicData uri="http://schemas.openxmlformats.org/drawingml/2006/table">
            <a:tbl>
              <a:tblPr/>
              <a:tblGrid>
                <a:gridCol w="368300"/>
                <a:gridCol w="1060460"/>
                <a:gridCol w="5786478"/>
                <a:gridCol w="1571636"/>
              </a:tblGrid>
              <a:tr h="263566">
                <a:tc rowSpan="10">
                  <a:txBody>
                    <a:bodyPr/>
                    <a:lstStyle/>
                    <a:p>
                      <a:pPr algn="ct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经济</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赋税</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田赋、人头税和徭役。征收财产税</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加强国家对经济的控制</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增加财政收入</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加强中央集权</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2155">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户籍</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丞相主管全国户籍工作</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各级地方有专人主管</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百姓成为“编户齐民”</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定期人口调查</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6065">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基层治理</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县下设乡、里、亭。建立什伍组织</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互相监督</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5760">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社会救济</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建常平仓制度</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积谷备仓</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调节粮价</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5760">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货币</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改革币制</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将铸币权</a:t>
                      </a:r>
                      <a:r>
                        <a:rPr lang="zh-CN" sz="1600" b="1" dirty="0" smtClean="0">
                          <a:latin typeface="宋体" panose="02010600030101010101" pitchFamily="2" charset="-122"/>
                          <a:ea typeface="宋体" panose="02010600030101010101" pitchFamily="2" charset="-122"/>
                          <a:cs typeface="Times New Roman" panose="02020603050405020304"/>
                        </a:rPr>
                        <a:t>收归</a:t>
                      </a:r>
                      <a:r>
                        <a:rPr lang="en-US" altLang="zh-CN" sz="1600" b="1" u="sng" dirty="0" smtClean="0">
                          <a:latin typeface="宋体" panose="02010600030101010101" pitchFamily="2" charset="-122"/>
                          <a:ea typeface="宋体" panose="02010600030101010101" pitchFamily="2" charset="-122"/>
                          <a:cs typeface="Times New Roman" panose="02020603050405020304"/>
                        </a:rPr>
                        <a:t>        </a:t>
                      </a:r>
                      <a:r>
                        <a:rPr lang="en-US" altLang="zh-CN" sz="16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6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63566">
                <a:tc vMerge="1">
                  <a:tcPr/>
                </a:tc>
                <a:tc>
                  <a:txBody>
                    <a:bodyPr/>
                    <a:lstStyle/>
                    <a:p>
                      <a:pPr algn="ct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农业</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精耕细作</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龙首渠等</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6065">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手工业</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提花机</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家庭手工业、民营和官营作坊</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732128">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商贸</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货币等统一</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促进全国商品流通</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丝绸之路沟通东西方</a:t>
                      </a:r>
                      <a:r>
                        <a:rPr lang="en-US" sz="1600" b="1" dirty="0">
                          <a:latin typeface="宋体" panose="02010600030101010101" pitchFamily="2" charset="-122"/>
                          <a:ea typeface="宋体" panose="02010600030101010101" pitchFamily="2" charset="-122"/>
                          <a:cs typeface="Times New Roman" panose="02020603050405020304"/>
                        </a:rPr>
                        <a:t>；</a:t>
                      </a:r>
                      <a:endParaRPr lang="en-US" sz="1600" b="1" dirty="0">
                        <a:latin typeface="宋体" panose="02010600030101010101" pitchFamily="2" charset="-122"/>
                        <a:ea typeface="宋体" panose="02010600030101010101" pitchFamily="2" charset="-122"/>
                        <a:cs typeface="Times New Roman" panose="02020603050405020304"/>
                      </a:endParaRPr>
                    </a:p>
                    <a:p>
                      <a:pPr algn="l">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订立</a:t>
                      </a:r>
                      <a:r>
                        <a:rPr lang="zh-CN" sz="1600" b="1" dirty="0" smtClean="0">
                          <a:latin typeface="宋体" panose="02010600030101010101" pitchFamily="2" charset="-122"/>
                          <a:ea typeface="宋体" panose="02010600030101010101" pitchFamily="2" charset="-122"/>
                          <a:cs typeface="Times New Roman" panose="02020603050405020304"/>
                        </a:rPr>
                        <a:t>契约</a:t>
                      </a:r>
                      <a:r>
                        <a:rPr lang="en-US" sz="1600" b="1" dirty="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规范商贸关系</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6065">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商业</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smtClean="0">
                          <a:latin typeface="宋体" panose="02010600030101010101" pitchFamily="2" charset="-122"/>
                          <a:ea typeface="宋体" panose="02010600030101010101" pitchFamily="2" charset="-122"/>
                          <a:cs typeface="Times New Roman" panose="02020603050405020304"/>
                        </a:rPr>
                        <a:t>实行</a:t>
                      </a:r>
                      <a:r>
                        <a:rPr lang="en-US" altLang="zh-CN" sz="1600" b="1" u="sng" dirty="0" smtClean="0">
                          <a:latin typeface="宋体" panose="02010600030101010101" pitchFamily="2" charset="-122"/>
                          <a:ea typeface="宋体" panose="02010600030101010101" pitchFamily="2" charset="-122"/>
                          <a:cs typeface="Times New Roman" panose="02020603050405020304"/>
                        </a:rPr>
                        <a:t>          </a:t>
                      </a:r>
                      <a:r>
                        <a:rPr lang="en-US" sz="1600" b="1" dirty="0" smtClean="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推行均输平准</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366395">
                <a:tc vMerge="1">
                  <a:tcPr/>
                </a:tc>
                <a:tc>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政策</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smtClean="0">
                          <a:latin typeface="宋体" panose="02010600030101010101" pitchFamily="2" charset="-122"/>
                          <a:ea typeface="宋体" panose="02010600030101010101" pitchFamily="2" charset="-122"/>
                          <a:cs typeface="Times New Roman" panose="02020603050405020304"/>
                        </a:rPr>
                        <a:t>抑制</a:t>
                      </a:r>
                      <a:r>
                        <a:rPr lang="en-US" altLang="zh-CN" sz="1600" b="1" u="sng" dirty="0" smtClean="0">
                          <a:latin typeface="宋体" panose="02010600030101010101" pitchFamily="2" charset="-122"/>
                          <a:ea typeface="宋体" panose="02010600030101010101" pitchFamily="2" charset="-122"/>
                          <a:cs typeface="Times New Roman" panose="02020603050405020304"/>
                        </a:rPr>
                        <a:t>             </a:t>
                      </a:r>
                      <a:r>
                        <a:rPr lang="en-US" sz="1600" b="1" dirty="0" smtClean="0">
                          <a:latin typeface="宋体" panose="02010600030101010101" pitchFamily="2" charset="-122"/>
                          <a:ea typeface="宋体" panose="02010600030101010101" pitchFamily="2" charset="-122"/>
                          <a:cs typeface="Times New Roman" panose="02020603050405020304"/>
                        </a:rPr>
                        <a:t>，</a:t>
                      </a:r>
                      <a:r>
                        <a:rPr lang="zh-CN" sz="1600" b="1" dirty="0">
                          <a:latin typeface="宋体" panose="02010600030101010101" pitchFamily="2" charset="-122"/>
                          <a:ea typeface="宋体" panose="02010600030101010101" pitchFamily="2" charset="-122"/>
                          <a:cs typeface="Times New Roman" panose="02020603050405020304"/>
                        </a:rPr>
                        <a:t>实行算缗、告缗</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527132">
                <a:tc gridSpan="2">
                  <a:txBody>
                    <a:bodyPr/>
                    <a:lstStyle/>
                    <a:p>
                      <a:pPr algn="ctr">
                        <a:lnSpc>
                          <a:spcPct val="100000"/>
                        </a:lnSpc>
                        <a:spcAft>
                          <a:spcPts val="0"/>
                        </a:spcAft>
                      </a:pPr>
                      <a:r>
                        <a:rPr lang="zh-CN" sz="1600" b="1">
                          <a:latin typeface="宋体" panose="02010600030101010101" pitchFamily="2" charset="-122"/>
                          <a:ea typeface="宋体" panose="02010600030101010101" pitchFamily="2" charset="-122"/>
                          <a:cs typeface="Times New Roman" panose="02020603050405020304"/>
                        </a:rPr>
                        <a:t>思想</a:t>
                      </a:r>
                      <a:endParaRPr lang="zh-CN" sz="160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nSpc>
                          <a:spcPct val="100000"/>
                        </a:lnSpc>
                        <a:spcAft>
                          <a:spcPts val="0"/>
                        </a:spcAft>
                      </a:pPr>
                      <a:r>
                        <a:rPr lang="en-US" altLang="zh-CN" sz="1600" b="1" u="sng" dirty="0" smtClean="0">
                          <a:latin typeface="宋体" panose="02010600030101010101" pitchFamily="2" charset="-122"/>
                          <a:ea typeface="宋体" panose="02010600030101010101" pitchFamily="2" charset="-122"/>
                          <a:cs typeface="Times New Roman" panose="02020603050405020304"/>
                        </a:rPr>
                        <a:t>          </a:t>
                      </a:r>
                      <a:r>
                        <a:rPr lang="en-US" altLang="zh-CN" sz="1600" b="1" u="sng" baseline="0" dirty="0" smtClean="0">
                          <a:latin typeface="宋体" panose="02010600030101010101" pitchFamily="2" charset="-122"/>
                          <a:ea typeface="宋体" panose="02010600030101010101" pitchFamily="2" charset="-122"/>
                          <a:cs typeface="Times New Roman" panose="02020603050405020304"/>
                        </a:rPr>
                        <a:t>  </a:t>
                      </a:r>
                      <a:r>
                        <a:rPr lang="en-US" altLang="zh-CN" sz="16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6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600" b="1" dirty="0">
                          <a:latin typeface="宋体" panose="02010600030101010101" pitchFamily="2" charset="-122"/>
                          <a:ea typeface="宋体" panose="02010600030101010101" pitchFamily="2" charset="-122"/>
                          <a:cs typeface="Times New Roman" panose="02020603050405020304"/>
                        </a:rPr>
                        <a:t>儒学成为主流意识形态</a:t>
                      </a:r>
                      <a:endParaRPr lang="zh-CN" sz="1600" dirty="0">
                        <a:latin typeface="宋体" panose="02010600030101010101" pitchFamily="2" charset="-122"/>
                        <a:ea typeface="宋体" panose="02010600030101010101" pitchFamily="2" charset="-122"/>
                        <a:cs typeface="Times New Roman" panose="02020603050405020304"/>
                      </a:endParaRPr>
                    </a:p>
                  </a:txBody>
                  <a:tcPr marL="57150" marR="571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3868378" y="1812897"/>
            <a:ext cx="857256" cy="412421"/>
          </a:xfrm>
          <a:prstGeom prst="rect">
            <a:avLst/>
          </a:prstGeom>
          <a:noFill/>
        </p:spPr>
        <p:txBody>
          <a:bodyPr wrap="square" rtlCol="0">
            <a:spAutoFit/>
          </a:bodyPr>
          <a:lstStyle/>
          <a:p>
            <a:r>
              <a:rPr lang="zh-CN" altLang="en-US" sz="1600" dirty="0" smtClean="0">
                <a:solidFill>
                  <a:srgbClr val="FF0000"/>
                </a:solidFill>
                <a:latin typeface="Calibri" panose="020F0502020204030204"/>
                <a:ea typeface="宋体" panose="02010600030101010101" pitchFamily="2" charset="-122"/>
                <a:cs typeface="Times New Roman" panose="02020603050405020304"/>
              </a:rPr>
              <a:t>中央</a:t>
            </a:r>
            <a:endParaRPr lang="zh-CN" altLang="en-US" sz="1600" dirty="0" smtClean="0">
              <a:solidFill>
                <a:srgbClr val="FF0000"/>
              </a:solidFill>
            </a:endParaRPr>
          </a:p>
        </p:txBody>
      </p:sp>
      <p:sp>
        <p:nvSpPr>
          <p:cNvPr id="6" name="TextBox 5"/>
          <p:cNvSpPr txBox="1"/>
          <p:nvPr/>
        </p:nvSpPr>
        <p:spPr>
          <a:xfrm>
            <a:off x="2010990" y="3538167"/>
            <a:ext cx="1285884" cy="412421"/>
          </a:xfrm>
          <a:prstGeom prst="rect">
            <a:avLst/>
          </a:prstGeom>
          <a:noFill/>
        </p:spPr>
        <p:txBody>
          <a:bodyPr wrap="square" rtlCol="0">
            <a:spAutoFit/>
          </a:bodyPr>
          <a:lstStyle/>
          <a:p>
            <a:r>
              <a:rPr lang="zh-CN" altLang="en-US" sz="1600" dirty="0" smtClean="0">
                <a:solidFill>
                  <a:srgbClr val="FF0000"/>
                </a:solidFill>
                <a:latin typeface="Calibri" panose="020F0502020204030204"/>
                <a:ea typeface="宋体" panose="02010600030101010101" pitchFamily="2" charset="-122"/>
                <a:cs typeface="Times New Roman" panose="02020603050405020304"/>
              </a:rPr>
              <a:t>盐铁官营</a:t>
            </a:r>
            <a:endParaRPr lang="zh-CN" altLang="en-US" sz="1600" dirty="0" smtClean="0">
              <a:solidFill>
                <a:srgbClr val="FF0000"/>
              </a:solidFill>
            </a:endParaRPr>
          </a:p>
        </p:txBody>
      </p:sp>
      <p:sp>
        <p:nvSpPr>
          <p:cNvPr id="7" name="TextBox 6"/>
          <p:cNvSpPr txBox="1"/>
          <p:nvPr/>
        </p:nvSpPr>
        <p:spPr>
          <a:xfrm>
            <a:off x="2143108" y="3896798"/>
            <a:ext cx="1285884" cy="367024"/>
          </a:xfrm>
          <a:prstGeom prst="rect">
            <a:avLst/>
          </a:prstGeom>
          <a:noFill/>
        </p:spPr>
        <p:txBody>
          <a:bodyPr wrap="square" rtlCol="0">
            <a:spAutoFit/>
          </a:bodyPr>
          <a:lstStyle/>
          <a:p>
            <a:r>
              <a:rPr lang="zh-CN" altLang="en-US" sz="1600" dirty="0" smtClean="0">
                <a:solidFill>
                  <a:srgbClr val="FF0000"/>
                </a:solidFill>
                <a:latin typeface="Calibri" panose="020F0502020204030204"/>
                <a:ea typeface="宋体" panose="02010600030101010101" pitchFamily="2" charset="-122"/>
                <a:cs typeface="Times New Roman" panose="02020603050405020304"/>
              </a:rPr>
              <a:t>工商业者</a:t>
            </a:r>
            <a:endParaRPr lang="zh-CN" altLang="en-US" sz="1600" dirty="0" smtClean="0">
              <a:solidFill>
                <a:srgbClr val="FF0000"/>
              </a:solidFill>
            </a:endParaRPr>
          </a:p>
        </p:txBody>
      </p:sp>
      <p:sp>
        <p:nvSpPr>
          <p:cNvPr id="8" name="TextBox 7"/>
          <p:cNvSpPr txBox="1"/>
          <p:nvPr/>
        </p:nvSpPr>
        <p:spPr>
          <a:xfrm>
            <a:off x="1714480" y="4347866"/>
            <a:ext cx="1285884" cy="367024"/>
          </a:xfrm>
          <a:prstGeom prst="rect">
            <a:avLst/>
          </a:prstGeom>
          <a:noFill/>
        </p:spPr>
        <p:txBody>
          <a:bodyPr wrap="square" rtlCol="0">
            <a:spAutoFit/>
          </a:bodyPr>
          <a:lstStyle/>
          <a:p>
            <a:r>
              <a:rPr lang="zh-CN" altLang="en-US" sz="1600" dirty="0" smtClean="0">
                <a:solidFill>
                  <a:srgbClr val="FF0000"/>
                </a:solidFill>
                <a:latin typeface="Calibri" panose="020F0502020204030204"/>
                <a:ea typeface="宋体" panose="02010600030101010101" pitchFamily="2" charset="-122"/>
                <a:cs typeface="Times New Roman" panose="02020603050405020304"/>
              </a:rPr>
              <a:t>尊崇儒术</a:t>
            </a:r>
            <a:endParaRPr lang="zh-CN" altLang="en-US" sz="1600" dirty="0" smtClean="0">
              <a:solidFill>
                <a:srgbClr val="FF0000"/>
              </a:solidFill>
            </a:endParaRPr>
          </a:p>
        </p:txBody>
      </p:sp>
      <p:sp>
        <p:nvSpPr>
          <p:cNvPr id="2" name="TextBox 7"/>
          <p:cNvSpPr txBox="1"/>
          <p:nvPr>
            <p:custDataLst>
              <p:tags r:id="rId2"/>
            </p:custDataLst>
          </p:nvPr>
        </p:nvSpPr>
        <p:spPr>
          <a:xfrm>
            <a:off x="3059430" y="4371975"/>
            <a:ext cx="2274570" cy="410845"/>
          </a:xfrm>
          <a:prstGeom prst="rect">
            <a:avLst/>
          </a:prstGeom>
          <a:noFill/>
        </p:spPr>
        <p:txBody>
          <a:bodyPr wrap="square" rtlCol="0">
            <a:spAutoFit/>
          </a:bodyPr>
          <a:lstStyle/>
          <a:p>
            <a:r>
              <a:rPr lang="zh-CN" altLang="en-US" sz="1600" dirty="0" smtClean="0">
                <a:solidFill>
                  <a:srgbClr val="FF0000"/>
                </a:solidFill>
                <a:latin typeface="Calibri" panose="020F0502020204030204"/>
                <a:ea typeface="宋体" panose="02010600030101010101" pitchFamily="2" charset="-122"/>
                <a:cs typeface="Times New Roman" panose="02020603050405020304"/>
              </a:rPr>
              <a:t>治国思想：外儒内法</a:t>
            </a:r>
            <a:endParaRPr lang="zh-CN" altLang="en-US" sz="1600" dirty="0" smtClean="0">
              <a:solidFill>
                <a:srgbClr val="FF0000"/>
              </a:solidFill>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142858"/>
            <a:ext cx="8858312" cy="4407535"/>
          </a:xfrm>
          <a:prstGeom prst="rect">
            <a:avLst/>
          </a:prstGeom>
          <a:noFill/>
        </p:spPr>
        <p:txBody>
          <a:bodyPr wrap="square" rtlCol="0">
            <a:spAutoFit/>
          </a:bodyPr>
          <a:lstStyle/>
          <a:p>
            <a:r>
              <a:rPr lang="en-US"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概念</a:t>
            </a:r>
            <a:r>
              <a:rPr lang="en-US" sz="2400" dirty="0" smtClean="0">
                <a:latin typeface="黑体" panose="02010609060101010101" pitchFamily="49" charset="-122"/>
                <a:ea typeface="黑体" panose="02010609060101010101" pitchFamily="49" charset="-122"/>
              </a:rPr>
              <a:t>]</a:t>
            </a:r>
            <a:endParaRPr lang="zh-CN" altLang="en-US" sz="2400" dirty="0" smtClean="0">
              <a:latin typeface="黑体" panose="02010609060101010101" pitchFamily="49" charset="-122"/>
              <a:ea typeface="黑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1.</a:t>
            </a:r>
            <a:r>
              <a:rPr lang="zh-CN" altLang="en-US" sz="2400" dirty="0" smtClean="0">
                <a:latin typeface="楷体" panose="02010609060101010101" pitchFamily="49" charset="-122"/>
                <a:ea typeface="楷体" panose="02010609060101010101" pitchFamily="49" charset="-122"/>
              </a:rPr>
              <a:t>均输法</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指在汉武帝时期推行的由</a:t>
            </a:r>
            <a:r>
              <a:rPr lang="zh-CN" altLang="en-US" sz="2400" u="sng" dirty="0" smtClean="0">
                <a:latin typeface="楷体" panose="02010609060101010101" pitchFamily="49" charset="-122"/>
                <a:ea typeface="楷体" panose="02010609060101010101" pitchFamily="49" charset="-122"/>
              </a:rPr>
              <a:t>国家在各地统一征购和运输货物</a:t>
            </a:r>
            <a:r>
              <a:rPr lang="zh-CN" altLang="en-US" sz="2400" dirty="0" smtClean="0">
                <a:latin typeface="楷体" panose="02010609060101010101" pitchFamily="49" charset="-122"/>
                <a:ea typeface="楷体" panose="02010609060101010101" pitchFamily="49" charset="-122"/>
              </a:rPr>
              <a:t>的经济政策。在中央主管国家财政的大司农之下设立均输官</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把应由各地输京的物品转运至各处贩卖</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从而增加政府收入</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抑制商人垄断市场</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从而使物价稳定。</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2.</a:t>
            </a:r>
            <a:r>
              <a:rPr lang="zh-CN" altLang="en-US" sz="2400" dirty="0" smtClean="0">
                <a:latin typeface="楷体" panose="02010609060101010101" pitchFamily="49" charset="-122"/>
                <a:ea typeface="楷体" panose="02010609060101010101" pitchFamily="49" charset="-122"/>
              </a:rPr>
              <a:t>平准法</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是国家</a:t>
            </a:r>
            <a:r>
              <a:rPr lang="zh-CN" altLang="en-US" sz="2400" u="sng" dirty="0" smtClean="0">
                <a:latin typeface="楷体" panose="02010609060101010101" pitchFamily="49" charset="-122"/>
                <a:ea typeface="楷体" panose="02010609060101010101" pitchFamily="49" charset="-122"/>
              </a:rPr>
              <a:t>平衡物价</a:t>
            </a:r>
            <a:r>
              <a:rPr lang="zh-CN" altLang="en-US" sz="2400" dirty="0" smtClean="0">
                <a:latin typeface="楷体" panose="02010609060101010101" pitchFamily="49" charset="-122"/>
                <a:ea typeface="楷体" panose="02010609060101010101" pitchFamily="49" charset="-122"/>
              </a:rPr>
              <a:t>的政策</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在长安和主要城市设立平准官</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利用均输官所存物资</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根据物价</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贵时抛售</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贱时收购。实行均输和平准使得京师所掌握的物资大大增加</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平抑了市场物价</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打击了富商大贾囤积居奇、垄断市场的行为。</a:t>
            </a:r>
            <a:endParaRPr lang="zh-CN" altLang="en-US" sz="2400" dirty="0" smtClean="0">
              <a:latin typeface="楷体" panose="02010609060101010101" pitchFamily="49" charset="-122"/>
              <a:ea typeface="楷体" panose="02010609060101010101" pitchFamily="49" charset="-122"/>
            </a:endParaRPr>
          </a:p>
        </p:txBody>
      </p:sp>
    </p:spTree>
  </p:cSld>
  <p:clrMapOvr>
    <a:masterClrMapping/>
  </p:clrMapOvr>
  <p:transition>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142858"/>
            <a:ext cx="8715436" cy="4887595"/>
          </a:xfrm>
          <a:prstGeom prst="rect">
            <a:avLst/>
          </a:prstGeom>
          <a:noFill/>
        </p:spPr>
        <p:txBody>
          <a:bodyPr wrap="square" rtlCol="0">
            <a:spAutoFit/>
          </a:bodyPr>
          <a:lstStyle/>
          <a:p>
            <a:pPr algn="just"/>
            <a:r>
              <a:rPr lang="en-US" sz="2400" dirty="0" smtClean="0">
                <a:latin typeface="黑体" panose="02010609060101010101" pitchFamily="49" charset="-122"/>
                <a:ea typeface="黑体" panose="02010609060101010101" pitchFamily="49" charset="-122"/>
              </a:rPr>
              <a:t>[</a:t>
            </a:r>
            <a:r>
              <a:rPr lang="zh-CN" altLang="en-US" sz="2400" dirty="0" smtClean="0">
                <a:latin typeface="黑体" panose="02010609060101010101" pitchFamily="49" charset="-122"/>
                <a:ea typeface="黑体" panose="02010609060101010101" pitchFamily="49" charset="-122"/>
              </a:rPr>
              <a:t>点拨</a:t>
            </a:r>
            <a:r>
              <a:rPr lang="en-US" sz="2400" dirty="0" smtClean="0">
                <a:latin typeface="黑体" panose="02010609060101010101" pitchFamily="49" charset="-122"/>
                <a:ea typeface="黑体" panose="02010609060101010101" pitchFamily="49" charset="-122"/>
              </a:rPr>
              <a:t>]</a:t>
            </a:r>
            <a:endParaRPr lang="zh-CN" altLang="en-US" sz="2400" dirty="0" smtClean="0">
              <a:latin typeface="黑体" panose="02010609060101010101" pitchFamily="49" charset="-122"/>
              <a:ea typeface="黑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1.</a:t>
            </a:r>
            <a:r>
              <a:rPr lang="zh-CN" altLang="en-US" sz="2400" dirty="0" smtClean="0">
                <a:latin typeface="楷体" panose="02010609060101010101" pitchFamily="49" charset="-122"/>
                <a:ea typeface="楷体" panose="02010609060101010101" pitchFamily="49" charset="-122"/>
              </a:rPr>
              <a:t>从汉初到汉武帝政策的转变</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(1)</a:t>
            </a:r>
            <a:r>
              <a:rPr lang="zh-CN" altLang="en-US" sz="2400" dirty="0" smtClean="0">
                <a:latin typeface="楷体" panose="02010609060101010101" pitchFamily="49" charset="-122"/>
                <a:ea typeface="楷体" panose="02010609060101010101" pitchFamily="49" charset="-122"/>
              </a:rPr>
              <a:t>中央制度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从三公九卿到设立中朝。</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(2)</a:t>
            </a:r>
            <a:r>
              <a:rPr lang="zh-CN" altLang="en-US" sz="2400" dirty="0" smtClean="0">
                <a:latin typeface="楷体" panose="02010609060101010101" pitchFamily="49" charset="-122"/>
                <a:ea typeface="楷体" panose="02010609060101010101" pitchFamily="49" charset="-122"/>
              </a:rPr>
              <a:t>地方制度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从郡国并行到王国推恩。</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(3)</a:t>
            </a:r>
            <a:r>
              <a:rPr lang="zh-CN" altLang="en-US" sz="2400" dirty="0" smtClean="0">
                <a:latin typeface="楷体" panose="02010609060101010101" pitchFamily="49" charset="-122"/>
                <a:ea typeface="楷体" panose="02010609060101010101" pitchFamily="49" charset="-122"/>
              </a:rPr>
              <a:t>选官制度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从军功爵制到察举征辟。</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(4)</a:t>
            </a:r>
            <a:r>
              <a:rPr lang="zh-CN" altLang="en-US" sz="2400" dirty="0" smtClean="0">
                <a:latin typeface="楷体" panose="02010609060101010101" pitchFamily="49" charset="-122"/>
                <a:ea typeface="楷体" panose="02010609060101010101" pitchFamily="49" charset="-122"/>
              </a:rPr>
              <a:t>监察制度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从御史大夫到增设刺史。</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(5)</a:t>
            </a:r>
            <a:r>
              <a:rPr lang="zh-CN" altLang="en-US" sz="2400" dirty="0" smtClean="0">
                <a:latin typeface="楷体" panose="02010609060101010101" pitchFamily="49" charset="-122"/>
                <a:ea typeface="楷体" panose="02010609060101010101" pitchFamily="49" charset="-122"/>
              </a:rPr>
              <a:t>法律制度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从宽省刑罚到德主刑辅。</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(6)</a:t>
            </a:r>
            <a:r>
              <a:rPr lang="zh-CN" altLang="en-US" sz="2400" dirty="0" smtClean="0">
                <a:latin typeface="楷体" panose="02010609060101010101" pitchFamily="49" charset="-122"/>
                <a:ea typeface="楷体" panose="02010609060101010101" pitchFamily="49" charset="-122"/>
              </a:rPr>
              <a:t>经济制度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从私有开放到国有垄断。</a:t>
            </a:r>
            <a:endParaRPr lang="zh-CN" altLang="en-US" sz="2400" dirty="0" smtClean="0">
              <a:latin typeface="楷体" panose="02010609060101010101" pitchFamily="49" charset="-122"/>
              <a:ea typeface="楷体" panose="02010609060101010101" pitchFamily="49" charset="-122"/>
            </a:endParaRPr>
          </a:p>
          <a:p>
            <a:pPr algn="just"/>
            <a:r>
              <a:rPr lang="en-US" sz="2400" dirty="0" smtClean="0">
                <a:latin typeface="楷体" panose="02010609060101010101" pitchFamily="49" charset="-122"/>
                <a:ea typeface="楷体" panose="02010609060101010101" pitchFamily="49" charset="-122"/>
              </a:rPr>
              <a:t>(7)</a:t>
            </a:r>
            <a:r>
              <a:rPr lang="zh-CN" altLang="en-US" sz="2400" dirty="0" smtClean="0">
                <a:latin typeface="楷体" panose="02010609060101010101" pitchFamily="49" charset="-122"/>
                <a:ea typeface="楷体" panose="02010609060101010101" pitchFamily="49" charset="-122"/>
              </a:rPr>
              <a:t>思想制度</a:t>
            </a:r>
            <a:r>
              <a:rPr lang="en-US" sz="2400" dirty="0" smtClean="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从黄老之学到尊崇儒术。</a:t>
            </a:r>
            <a:endParaRPr lang="en-US" altLang="zh-CN" sz="2400" dirty="0" smtClean="0">
              <a:latin typeface="楷体" panose="02010609060101010101" pitchFamily="49" charset="-122"/>
              <a:ea typeface="楷体" panose="02010609060101010101" pitchFamily="49" charset="-122"/>
            </a:endParaRPr>
          </a:p>
          <a:p>
            <a:pPr algn="just"/>
            <a:endParaRPr lang="en-US" altLang="zh-CN" sz="2400" dirty="0" smtClean="0">
              <a:latin typeface="楷体" panose="02010609060101010101" pitchFamily="49" charset="-122"/>
              <a:ea typeface="楷体" panose="02010609060101010101" pitchFamily="49" charset="-122"/>
            </a:endParaRPr>
          </a:p>
        </p:txBody>
      </p:sp>
    </p:spTree>
  </p:cSld>
  <p:clrMapOvr>
    <a:masterClrMapping/>
  </p:clrMapOvr>
  <p:transition>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142858"/>
            <a:ext cx="8715436" cy="435697"/>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图示</a:t>
            </a:r>
            <a:r>
              <a:rPr lang="en-US" sz="2000" dirty="0" smtClean="0">
                <a:latin typeface="黑体" panose="02010609060101010101" pitchFamily="49" charset="-122"/>
                <a:ea typeface="黑体" panose="02010609060101010101" pitchFamily="49" charset="-122"/>
              </a:rPr>
              <a:t>] </a:t>
            </a:r>
            <a:endParaRPr lang="zh-CN" altLang="en-US" sz="2000" dirty="0">
              <a:latin typeface="黑体" panose="02010609060101010101" pitchFamily="49" charset="-122"/>
              <a:ea typeface="黑体" panose="02010609060101010101" pitchFamily="49" charset="-122"/>
            </a:endParaRPr>
          </a:p>
        </p:txBody>
      </p:sp>
      <p:pic>
        <p:nvPicPr>
          <p:cNvPr id="3" name="N23ZFX1LTSAXJCLS11.eps"/>
          <p:cNvPicPr/>
          <p:nvPr/>
        </p:nvPicPr>
        <p:blipFill>
          <a:blip r:embed="rId1"/>
          <a:stretch>
            <a:fillRect/>
          </a:stretch>
        </p:blipFill>
        <p:spPr>
          <a:xfrm>
            <a:off x="1043305" y="411480"/>
            <a:ext cx="7759065" cy="4555490"/>
          </a:xfrm>
          <a:prstGeom prst="rect">
            <a:avLst/>
          </a:prstGeom>
        </p:spPr>
      </p:pic>
    </p:spTree>
  </p:cSld>
  <p:clrMapOvr>
    <a:masterClrMapping/>
  </p:clrMapOvr>
  <p:transition>
    <p:cover dir="l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71420"/>
            <a:ext cx="8929718" cy="637675"/>
          </a:xfrm>
          <a:prstGeom prst="rect">
            <a:avLst/>
          </a:prstGeom>
          <a:noFill/>
        </p:spPr>
        <p:txBody>
          <a:bodyPr wrap="square" rtlCol="0">
            <a:spAutoFit/>
          </a:bodyPr>
          <a:lstStyle/>
          <a:p>
            <a:pPr algn="ctr">
              <a:lnSpc>
                <a:spcPct val="150000"/>
              </a:lnSpc>
            </a:pPr>
            <a:r>
              <a:rPr lang="zh-CN" altLang="en-US" sz="2800" dirty="0" smtClean="0">
                <a:solidFill>
                  <a:srgbClr val="0000FF"/>
                </a:solidFill>
                <a:latin typeface="黑体" panose="02010609060101010101" pitchFamily="49" charset="-122"/>
                <a:ea typeface="黑体" panose="02010609060101010101" pitchFamily="49" charset="-122"/>
              </a:rPr>
              <a:t>主题　汉代大一统王朝的盛衰</a:t>
            </a:r>
            <a:endParaRPr lang="zh-CN" altLang="en-US" sz="28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71406" y="785800"/>
            <a:ext cx="8929750" cy="3930650"/>
          </a:xfrm>
          <a:prstGeom prst="rect">
            <a:avLst/>
          </a:prstGeom>
          <a:noFill/>
        </p:spPr>
        <p:txBody>
          <a:bodyPr wrap="square" rtlCol="0">
            <a:spAutoFit/>
          </a:bodyPr>
          <a:lstStyle/>
          <a:p>
            <a:r>
              <a:rPr lang="zh-CN" altLang="en-US" sz="1600" dirty="0" smtClean="0">
                <a:solidFill>
                  <a:srgbClr val="0000FF"/>
                </a:solidFill>
                <a:latin typeface="黑体" panose="02010609060101010101" pitchFamily="49" charset="-122"/>
                <a:ea typeface="黑体" panose="02010609060101010101" pitchFamily="49" charset="-122"/>
              </a:rPr>
              <a:t>探究一　统一多民族国家的巩固及意义</a:t>
            </a:r>
            <a:endParaRPr lang="zh-CN" altLang="en-US" sz="1600" dirty="0" smtClean="0">
              <a:solidFill>
                <a:srgbClr val="0000FF"/>
              </a:solidFill>
              <a:latin typeface="黑体" panose="02010609060101010101" pitchFamily="49" charset="-122"/>
              <a:ea typeface="黑体" panose="02010609060101010101" pitchFamily="49" charset="-122"/>
            </a:endParaRPr>
          </a:p>
          <a:p>
            <a:r>
              <a:rPr lang="zh-CN" altLang="en-US" sz="1600" dirty="0" smtClean="0">
                <a:latin typeface="黑体" panose="02010609060101010101" pitchFamily="49" charset="-122"/>
                <a:ea typeface="黑体" panose="02010609060101010101" pitchFamily="49" charset="-122"/>
              </a:rPr>
              <a:t>视角</a:t>
            </a:r>
            <a:r>
              <a:rPr lang="en-US" sz="1600" dirty="0" smtClean="0">
                <a:latin typeface="黑体" panose="02010609060101010101" pitchFamily="49" charset="-122"/>
                <a:ea typeface="黑体" panose="02010609060101010101" pitchFamily="49" charset="-122"/>
              </a:rPr>
              <a:t>1</a:t>
            </a:r>
            <a:r>
              <a:rPr lang="zh-CN" altLang="en-US" sz="1600" dirty="0" smtClean="0">
                <a:latin typeface="黑体" panose="02010609060101010101" pitchFamily="49" charset="-122"/>
                <a:ea typeface="黑体" panose="02010609060101010101" pitchFamily="49" charset="-122"/>
              </a:rPr>
              <a:t>　汉朝削藩</a:t>
            </a:r>
            <a:endParaRPr lang="zh-CN" altLang="en-US" sz="1600" dirty="0" smtClean="0">
              <a:latin typeface="黑体" panose="02010609060101010101" pitchFamily="49" charset="-122"/>
              <a:ea typeface="黑体" panose="02010609060101010101" pitchFamily="49" charset="-122"/>
            </a:endParaRPr>
          </a:p>
          <a:p>
            <a:pPr algn="just"/>
            <a:r>
              <a:rPr lang="zh-CN" altLang="en-US" sz="1600" dirty="0" smtClean="0">
                <a:latin typeface="黑体" panose="02010609060101010101" pitchFamily="49" charset="-122"/>
                <a:ea typeface="黑体" panose="02010609060101010101" pitchFamily="49" charset="-122"/>
              </a:rPr>
              <a:t>材料一　</a:t>
            </a:r>
            <a:r>
              <a:rPr lang="zh-CN" altLang="en-US" sz="1600" dirty="0" smtClean="0">
                <a:latin typeface="楷体" panose="02010609060101010101" pitchFamily="49" charset="-122"/>
                <a:ea typeface="楷体" panose="02010609060101010101" pitchFamily="49" charset="-122"/>
              </a:rPr>
              <a:t>汉初郡国并行</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诸侯王国地位在中央政府管辖的郡之上。随着诸侯王势力膨胀</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地方割据势力与朝廷之间的矛盾日益激化。景帝时</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采纳晁错强硬削藩的建议</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先后以各种罪名削去楚王、赵王和胶西王的部分封地</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并下诏削夺吴王刘濞的会稽、豫章郡</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结果引发吴楚七国之乱。平定叛乱后</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景帝吸取汉初王国制度的教训</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趁机采取了一系列控制诸侯王国势力的变革措施。首先</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确立以郡为国的原则</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新建王国不再跨郡</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远不如旧王国强大。后来</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景帝又下诏</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“令诸侯王不得复治国”</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免除诸侯王的行政权力</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“天子为置吏”</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彻底堵住各诸侯王从前通过任用官吏培植私党的途径</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同时削减王国官吏</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使他们的规模、仪制无法与朝廷抗衡。从此诸侯王强大难制的局面大为缓和</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为汉武帝以推恩令进一步解决王国问题</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创造了必要条件。</a:t>
            </a:r>
            <a:endParaRPr lang="zh-CN" altLang="en-US" sz="1600" dirty="0" smtClean="0">
              <a:latin typeface="楷体" panose="02010609060101010101" pitchFamily="49" charset="-122"/>
              <a:ea typeface="楷体" panose="02010609060101010101" pitchFamily="49" charset="-122"/>
            </a:endParaRPr>
          </a:p>
          <a:p>
            <a:pPr algn="r"/>
            <a:r>
              <a:rPr lang="en-US" altLang="zh-CN" sz="1600" dirty="0" smtClean="0"/>
              <a:t>——</a:t>
            </a:r>
            <a:r>
              <a:rPr lang="zh-CN" altLang="en-US" sz="1600" dirty="0" smtClean="0"/>
              <a:t>改编自林剑鸣</a:t>
            </a:r>
            <a:r>
              <a:rPr lang="en-US" altLang="zh-CN" sz="1600" dirty="0" smtClean="0"/>
              <a:t>《</a:t>
            </a:r>
            <a:r>
              <a:rPr lang="zh-CN" altLang="en-US" sz="1600" dirty="0" smtClean="0"/>
              <a:t>秦汉史</a:t>
            </a:r>
            <a:r>
              <a:rPr lang="en-US" altLang="zh-CN" sz="1600" dirty="0" smtClean="0"/>
              <a:t>》</a:t>
            </a:r>
            <a:r>
              <a:rPr lang="zh-CN" altLang="en-US" sz="1600" dirty="0" smtClean="0"/>
              <a:t>等</a:t>
            </a:r>
            <a:endParaRPr lang="zh-CN" altLang="en-US" sz="1600" dirty="0" smtClean="0"/>
          </a:p>
          <a:p>
            <a:r>
              <a:rPr lang="en-US" sz="1600" dirty="0" smtClean="0">
                <a:latin typeface="黑体" panose="02010609060101010101" pitchFamily="49" charset="-122"/>
                <a:ea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rPr>
              <a:t>问题</a:t>
            </a:r>
            <a:r>
              <a:rPr lang="en-US" sz="1600" dirty="0" smtClean="0">
                <a:latin typeface="黑体" panose="02010609060101010101" pitchFamily="49" charset="-122"/>
                <a:ea typeface="黑体" panose="02010609060101010101" pitchFamily="49" charset="-122"/>
              </a:rPr>
              <a:t>] </a:t>
            </a:r>
            <a:r>
              <a:rPr lang="en-US" sz="1600" dirty="0" smtClean="0"/>
              <a:t>(1)</a:t>
            </a:r>
            <a:r>
              <a:rPr lang="zh-CN" altLang="en-US" sz="1600" dirty="0" smtClean="0"/>
              <a:t>根据材料一</a:t>
            </a:r>
            <a:r>
              <a:rPr lang="en-US" sz="1600" dirty="0" smtClean="0"/>
              <a:t>，</a:t>
            </a:r>
            <a:r>
              <a:rPr lang="zh-CN" altLang="en-US" sz="1600" dirty="0" smtClean="0"/>
              <a:t>简析汉初诸侯王国势力膨胀的</a:t>
            </a:r>
            <a:r>
              <a:rPr lang="zh-CN" altLang="en-US" sz="1600" strike="sngStrike" dirty="0" smtClean="0"/>
              <a:t>制度</a:t>
            </a:r>
            <a:r>
              <a:rPr lang="zh-CN" altLang="en-US" sz="1600" dirty="0" smtClean="0"/>
              <a:t>因素。</a:t>
            </a:r>
            <a:endParaRPr lang="zh-CN" altLang="en-US" sz="1600" dirty="0"/>
          </a:p>
        </p:txBody>
      </p:sp>
    </p:spTree>
  </p:cSld>
  <p:clrMapOvr>
    <a:masterClrMapping/>
  </p:clrMapOvr>
  <p:transition>
    <p:split orient="ver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42875" y="428625"/>
            <a:ext cx="8787130" cy="3574415"/>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4" name="TextBox 3"/>
          <p:cNvSpPr txBox="1"/>
          <p:nvPr/>
        </p:nvSpPr>
        <p:spPr>
          <a:xfrm>
            <a:off x="285720" y="571803"/>
            <a:ext cx="8572560" cy="3291840"/>
          </a:xfrm>
          <a:prstGeom prst="rect">
            <a:avLst/>
          </a:prstGeom>
          <a:noFill/>
        </p:spPr>
        <p:txBody>
          <a:bodyPr wrap="square" rtlCol="0">
            <a:spAutoFit/>
          </a:bodyPr>
          <a:lstStyle/>
          <a:p>
            <a:r>
              <a:rPr lang="en-US" sz="2000" dirty="0" smtClean="0">
                <a:solidFill>
                  <a:srgbClr val="FF0000"/>
                </a:solidFill>
                <a:latin typeface="黑体" panose="02010609060101010101" pitchFamily="49" charset="-122"/>
                <a:ea typeface="黑体" panose="02010609060101010101" pitchFamily="49" charset="-122"/>
              </a:rPr>
              <a:t>[</a:t>
            </a:r>
            <a:r>
              <a:rPr lang="zh-CN" altLang="en-US" sz="2000" dirty="0" smtClean="0">
                <a:solidFill>
                  <a:srgbClr val="FF0000"/>
                </a:solidFill>
                <a:latin typeface="黑体" panose="02010609060101010101" pitchFamily="49" charset="-122"/>
                <a:ea typeface="黑体" panose="02010609060101010101" pitchFamily="49" charset="-122"/>
              </a:rPr>
              <a:t>结论</a:t>
            </a:r>
            <a:r>
              <a:rPr lang="en-US" sz="2000" dirty="0" smtClean="0">
                <a:solidFill>
                  <a:srgbClr val="FF0000"/>
                </a:solidFill>
                <a:latin typeface="黑体" panose="02010609060101010101" pitchFamily="49" charset="-122"/>
                <a:ea typeface="黑体" panose="02010609060101010101" pitchFamily="49" charset="-122"/>
              </a:rPr>
              <a:t>] </a:t>
            </a:r>
            <a:r>
              <a:rPr lang="en-US" sz="2000" dirty="0" smtClean="0"/>
              <a:t>(1)</a:t>
            </a:r>
            <a:r>
              <a:rPr lang="zh-CN" altLang="en-US" sz="2000" dirty="0" smtClean="0">
                <a:highlight>
                  <a:srgbClr val="FFFF00"/>
                </a:highlight>
              </a:rPr>
              <a:t>思想：</a:t>
            </a:r>
            <a:r>
              <a:rPr lang="zh-CN" altLang="en-US" sz="2000" dirty="0" smtClean="0">
                <a:sym typeface="+mn-ea"/>
              </a:rPr>
              <a:t>汉初实行</a:t>
            </a:r>
            <a:r>
              <a:rPr lang="zh-CN" altLang="en-US" sz="2000" dirty="0" smtClean="0">
                <a:solidFill>
                  <a:srgbClr val="FF0000"/>
                </a:solidFill>
                <a:sym typeface="+mn-ea"/>
              </a:rPr>
              <a:t>无为而治</a:t>
            </a:r>
            <a:r>
              <a:rPr lang="zh-CN" altLang="en-US" sz="2000" dirty="0" smtClean="0">
                <a:sym typeface="+mn-ea"/>
              </a:rPr>
              <a:t>；</a:t>
            </a:r>
            <a:endParaRPr lang="zh-CN" altLang="en-US" sz="2000" dirty="0" smtClean="0">
              <a:sym typeface="+mn-ea"/>
            </a:endParaRPr>
          </a:p>
          <a:p>
            <a:r>
              <a:rPr lang="zh-CN" altLang="en-US" sz="2000" dirty="0" smtClean="0">
                <a:highlight>
                  <a:srgbClr val="FFFF00"/>
                </a:highlight>
                <a:sym typeface="+mn-ea"/>
              </a:rPr>
              <a:t>经济：</a:t>
            </a:r>
            <a:r>
              <a:rPr lang="zh-CN" altLang="en-US" sz="2000" dirty="0" smtClean="0">
                <a:solidFill>
                  <a:srgbClr val="FF0000"/>
                </a:solidFill>
                <a:sym typeface="+mn-ea"/>
              </a:rPr>
              <a:t>轻徭薄赋</a:t>
            </a:r>
            <a:r>
              <a:rPr lang="en-US" sz="2000" dirty="0" smtClean="0">
                <a:sym typeface="+mn-ea"/>
              </a:rPr>
              <a:t>，</a:t>
            </a:r>
            <a:r>
              <a:rPr lang="zh-CN" altLang="en-US" sz="2000" dirty="0" smtClean="0">
                <a:sym typeface="+mn-ea"/>
              </a:rPr>
              <a:t>诸侯国经济得到恢复和发展</a:t>
            </a:r>
            <a:r>
              <a:rPr lang="en-US" sz="2000" dirty="0" smtClean="0">
                <a:sym typeface="+mn-ea"/>
              </a:rPr>
              <a:t>；</a:t>
            </a:r>
            <a:endParaRPr lang="en-US" sz="2000" dirty="0" smtClean="0">
              <a:sym typeface="+mn-ea"/>
            </a:endParaRPr>
          </a:p>
          <a:p>
            <a:r>
              <a:rPr lang="zh-CN" altLang="en-US" sz="2000" dirty="0" smtClean="0">
                <a:highlight>
                  <a:srgbClr val="FFFF00"/>
                </a:highlight>
                <a:sym typeface="+mn-ea"/>
              </a:rPr>
              <a:t>政治：</a:t>
            </a:r>
            <a:r>
              <a:rPr lang="zh-CN" altLang="en-US" sz="2000" dirty="0" smtClean="0">
                <a:sym typeface="+mn-ea"/>
              </a:rPr>
              <a:t>汉初实行</a:t>
            </a:r>
            <a:r>
              <a:rPr lang="zh-CN" altLang="en-US" sz="2000" dirty="0" smtClean="0">
                <a:solidFill>
                  <a:srgbClr val="FF0000"/>
                </a:solidFill>
                <a:sym typeface="+mn-ea"/>
              </a:rPr>
              <a:t>郡国并行制</a:t>
            </a:r>
            <a:r>
              <a:rPr lang="en-US" sz="2000" dirty="0" smtClean="0">
                <a:sym typeface="+mn-ea"/>
              </a:rPr>
              <a:t>，</a:t>
            </a:r>
            <a:r>
              <a:rPr lang="zh-CN" altLang="en-US" sz="2000" dirty="0" smtClean="0">
                <a:sym typeface="+mn-ea"/>
              </a:rPr>
              <a:t>诸侯王国的地位在中央政府管辖的郡之上。</a:t>
            </a:r>
            <a:endParaRPr lang="zh-CN" altLang="en-US" sz="2000" dirty="0" smtClean="0">
              <a:sym typeface="+mn-ea"/>
            </a:endParaRPr>
          </a:p>
          <a:p>
            <a:r>
              <a:rPr lang="zh-CN" altLang="en-US" sz="2000" smtClean="0">
                <a:sym typeface="+mn-ea"/>
              </a:rPr>
              <a:t>【</a:t>
            </a:r>
            <a:r>
              <a:rPr lang="zh-CN" altLang="en-US" sz="2000" smtClean="0">
                <a:sym typeface="+mn-ea"/>
              </a:rPr>
              <a:t>以下治</a:t>
            </a:r>
            <a:r>
              <a:rPr lang="zh-CN" altLang="en-US" sz="2000" dirty="0" smtClean="0">
                <a:sym typeface="+mn-ea"/>
              </a:rPr>
              <a:t>国措施的</a:t>
            </a:r>
            <a:r>
              <a:rPr lang="zh-CN" altLang="en-US" sz="2000" dirty="0" smtClean="0">
                <a:highlight>
                  <a:srgbClr val="FFFF00"/>
                </a:highlight>
                <a:sym typeface="+mn-ea"/>
              </a:rPr>
              <a:t>影响</a:t>
            </a:r>
            <a:r>
              <a:rPr lang="zh-CN" altLang="en-US" sz="2000" dirty="0" smtClean="0">
                <a:sym typeface="+mn-ea"/>
              </a:rPr>
              <a:t>】</a:t>
            </a:r>
            <a:endParaRPr lang="zh-CN" altLang="en-US" sz="2000" dirty="0" smtClean="0">
              <a:sym typeface="+mn-ea"/>
            </a:endParaRPr>
          </a:p>
          <a:p>
            <a:r>
              <a:rPr lang="zh-CN" altLang="en-US" sz="2000" dirty="0" smtClean="0">
                <a:sym typeface="+mn-ea"/>
              </a:rPr>
              <a:t>积极：给予了地方较大的自主权</a:t>
            </a:r>
            <a:r>
              <a:rPr lang="en-US" sz="2000" dirty="0" smtClean="0">
                <a:sym typeface="+mn-ea"/>
              </a:rPr>
              <a:t>，</a:t>
            </a:r>
            <a:r>
              <a:rPr lang="zh-CN" altLang="en-US" sz="2000" dirty="0" smtClean="0">
                <a:sym typeface="+mn-ea"/>
              </a:rPr>
              <a:t>有利于地方经济的恢复和发展</a:t>
            </a:r>
            <a:r>
              <a:rPr lang="en-US" sz="2000" dirty="0" smtClean="0">
                <a:sym typeface="+mn-ea"/>
              </a:rPr>
              <a:t>，</a:t>
            </a:r>
            <a:r>
              <a:rPr lang="zh-CN" altLang="en-US" sz="2000" dirty="0" smtClean="0">
                <a:sym typeface="+mn-ea"/>
              </a:rPr>
              <a:t>稳定了汉初的社会秩序。</a:t>
            </a:r>
            <a:endParaRPr lang="en-US" altLang="en-US" sz="2000" dirty="0" smtClean="0">
              <a:sym typeface="+mn-ea"/>
            </a:endParaRPr>
          </a:p>
          <a:p>
            <a:r>
              <a:rPr lang="zh-CN" altLang="en-US" sz="2000" dirty="0" smtClean="0">
                <a:sym typeface="+mn-ea"/>
              </a:rPr>
              <a:t>局限：各诸侯王国的势力过于强大</a:t>
            </a:r>
            <a:r>
              <a:rPr lang="en-US" sz="2000" dirty="0" smtClean="0">
                <a:sym typeface="+mn-ea"/>
              </a:rPr>
              <a:t>，</a:t>
            </a:r>
            <a:r>
              <a:rPr lang="zh-CN" altLang="en-US" sz="2000" dirty="0" smtClean="0">
                <a:sym typeface="+mn-ea"/>
              </a:rPr>
              <a:t>不利于中央集权的巩固</a:t>
            </a:r>
            <a:r>
              <a:rPr lang="en-US" sz="2000" dirty="0" smtClean="0">
                <a:sym typeface="+mn-ea"/>
              </a:rPr>
              <a:t>，</a:t>
            </a:r>
            <a:r>
              <a:rPr lang="zh-CN" altLang="en-US" sz="2000" dirty="0" smtClean="0">
                <a:sym typeface="+mn-ea"/>
              </a:rPr>
              <a:t>也容易导致地方分裂势力的发展。</a:t>
            </a:r>
            <a:endParaRPr lang="zh-CN" altLang="en-US" sz="2000" dirty="0"/>
          </a:p>
        </p:txBody>
      </p:sp>
    </p:spTree>
  </p:cSld>
  <p:clrMapOvr>
    <a:masterClrMapping/>
  </p:clrMapOvr>
  <p:transition>
    <p:strips/>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06" y="138564"/>
            <a:ext cx="8929750" cy="4407535"/>
          </a:xfrm>
          <a:prstGeom prst="rect">
            <a:avLst/>
          </a:prstGeom>
          <a:noFill/>
        </p:spPr>
        <p:txBody>
          <a:bodyPr wrap="square" rtlCol="0">
            <a:spAutoFit/>
          </a:bodyPr>
          <a:lstStyle/>
          <a:p>
            <a:pPr algn="l"/>
            <a:r>
              <a:rPr lang="zh-CN" altLang="en-US" sz="1800" dirty="0" smtClean="0">
                <a:latin typeface="黑体" panose="02010609060101010101" pitchFamily="49" charset="-122"/>
                <a:ea typeface="黑体" panose="02010609060101010101" pitchFamily="49" charset="-122"/>
              </a:rPr>
              <a:t>材料一　</a:t>
            </a:r>
            <a:r>
              <a:rPr lang="zh-CN" altLang="en-US" sz="1800" dirty="0" smtClean="0">
                <a:latin typeface="楷体" panose="02010609060101010101" pitchFamily="49" charset="-122"/>
                <a:ea typeface="楷体" panose="02010609060101010101" pitchFamily="49" charset="-122"/>
              </a:rPr>
              <a:t>汉初郡国并行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诸侯王国地位在中央政府管辖的郡之上。随着诸侯王势力膨</a:t>
            </a:r>
            <a:endParaRPr lang="en-US" altLang="zh-CN" sz="1800" dirty="0" smtClean="0">
              <a:latin typeface="楷体" panose="02010609060101010101" pitchFamily="49" charset="-122"/>
              <a:ea typeface="楷体" panose="02010609060101010101" pitchFamily="49" charset="-122"/>
            </a:endParaRPr>
          </a:p>
          <a:p>
            <a:pPr algn="l"/>
            <a:r>
              <a:rPr lang="zh-CN" altLang="en-US" sz="1800" dirty="0" smtClean="0">
                <a:latin typeface="楷体" panose="02010609060101010101" pitchFamily="49" charset="-122"/>
                <a:ea typeface="楷体" panose="02010609060101010101" pitchFamily="49" charset="-122"/>
              </a:rPr>
              <a:t>胀</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地方割据势力与朝廷之间的矛盾日益激化。景帝时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采纳晁错强硬削藩的建议</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先后以各种罪名削去楚王、赵王和胶西王的部分封地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并下诏削夺吴王刘濞的会稽、</a:t>
            </a:r>
            <a:r>
              <a:rPr lang="zh-CN" altLang="en-US" sz="1800" smtClean="0">
                <a:latin typeface="楷体" panose="02010609060101010101" pitchFamily="49" charset="-122"/>
                <a:ea typeface="楷体" panose="02010609060101010101" pitchFamily="49" charset="-122"/>
              </a:rPr>
              <a:t>豫</a:t>
            </a:r>
            <a:r>
              <a:rPr lang="zh-CN" altLang="en-US" sz="1800" smtClean="0">
                <a:latin typeface="楷体" panose="02010609060101010101" pitchFamily="49" charset="-122"/>
                <a:ea typeface="楷体" panose="02010609060101010101" pitchFamily="49" charset="-122"/>
              </a:rPr>
              <a:t>章郡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结果引发吴楚七国之乱。平定叛乱后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景帝吸取汉初王国制度的教训</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趁机采取了一系列控制诸侯王国势力的变革措施。首先</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确立以郡为国的原则</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新建王国不再跨郡</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远不如旧王国强大。后来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景帝又下诏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“令诸侯王不得复治国”</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免除诸侯王的行政权力</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“天子为置吏”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彻底堵住各诸侯王从前通过任用官吏培植私党的途径</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同时削减王国官吏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使他们的规模、仪制无法与朝廷抗衡。从此诸侯王强大难制的局面大为缓和</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为汉武帝以推恩令进一步解决王国问题</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创造了必要条件。</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改编自林剑鸣</a:t>
            </a:r>
            <a:r>
              <a:rPr lang="en-US" altLang="zh-CN" sz="1800" dirty="0" smtClean="0"/>
              <a:t>《</a:t>
            </a:r>
            <a:r>
              <a:rPr lang="zh-CN" altLang="en-US" sz="1800" dirty="0" smtClean="0"/>
              <a:t>秦汉史</a:t>
            </a:r>
            <a:r>
              <a:rPr lang="en-US" altLang="zh-CN" sz="1800" dirty="0" smtClean="0"/>
              <a:t>》</a:t>
            </a:r>
            <a:r>
              <a:rPr lang="zh-CN" altLang="en-US" sz="1800" dirty="0" smtClean="0"/>
              <a:t>等</a:t>
            </a:r>
            <a:endParaRPr lang="zh-CN" altLang="en-US" sz="1800" dirty="0" smtClean="0"/>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(2)</a:t>
            </a:r>
            <a:r>
              <a:rPr lang="zh-CN" altLang="en-US" sz="1800" dirty="0" smtClean="0"/>
              <a:t>根据材料一并结合所学知识</a:t>
            </a:r>
            <a:r>
              <a:rPr lang="en-US" sz="1800" dirty="0" smtClean="0"/>
              <a:t>，</a:t>
            </a:r>
            <a:r>
              <a:rPr lang="zh-CN" altLang="en-US" sz="1800" dirty="0" smtClean="0"/>
              <a:t>比较汉景帝解决王国问题措施与</a:t>
            </a:r>
            <a:r>
              <a:rPr lang="zh-CN" altLang="en-US" sz="1800" dirty="0" smtClean="0">
                <a:highlight>
                  <a:srgbClr val="FFFF00"/>
                </a:highlight>
              </a:rPr>
              <a:t>汉武帝推恩令</a:t>
            </a:r>
            <a:r>
              <a:rPr lang="zh-CN" altLang="en-US" sz="1800" dirty="0" smtClean="0"/>
              <a:t>的不同之处。</a:t>
            </a:r>
            <a:endParaRPr lang="zh-CN" altLang="en-US" sz="1800" dirty="0"/>
          </a:p>
        </p:txBody>
      </p:sp>
    </p:spTree>
  </p:cSld>
  <p:clrMapOvr>
    <a:masterClrMapping/>
  </p:clrMapOvr>
  <p:transition>
    <p:push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42875" y="428625"/>
            <a:ext cx="8787130" cy="2813685"/>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4" name="TextBox 3"/>
          <p:cNvSpPr txBox="1"/>
          <p:nvPr/>
        </p:nvSpPr>
        <p:spPr>
          <a:xfrm>
            <a:off x="285750" y="499745"/>
            <a:ext cx="8572500" cy="2639695"/>
          </a:xfrm>
          <a:prstGeom prst="rect">
            <a:avLst/>
          </a:prstGeom>
          <a:noFill/>
        </p:spPr>
        <p:txBody>
          <a:bodyPr wrap="square" rtlCol="0">
            <a:noAutofit/>
          </a:bodyPr>
          <a:lstStyle/>
          <a:p>
            <a:pPr algn="just"/>
            <a:r>
              <a:rPr lang="en-US" sz="2000" dirty="0" smtClean="0">
                <a:solidFill>
                  <a:srgbClr val="FF0000"/>
                </a:solidFill>
                <a:latin typeface="黑体" panose="02010609060101010101" pitchFamily="49" charset="-122"/>
                <a:ea typeface="黑体" panose="02010609060101010101" pitchFamily="49" charset="-122"/>
              </a:rPr>
              <a:t>[</a:t>
            </a:r>
            <a:r>
              <a:rPr lang="zh-CN" altLang="en-US" sz="2000" dirty="0" smtClean="0">
                <a:solidFill>
                  <a:srgbClr val="FF0000"/>
                </a:solidFill>
                <a:latin typeface="黑体" panose="02010609060101010101" pitchFamily="49" charset="-122"/>
                <a:ea typeface="黑体" panose="02010609060101010101" pitchFamily="49" charset="-122"/>
              </a:rPr>
              <a:t>结论</a:t>
            </a:r>
            <a:r>
              <a:rPr lang="en-US" sz="2000" dirty="0" smtClean="0">
                <a:solidFill>
                  <a:srgbClr val="FF0000"/>
                </a:solidFill>
                <a:latin typeface="黑体" panose="02010609060101010101" pitchFamily="49" charset="-122"/>
                <a:ea typeface="黑体" panose="02010609060101010101" pitchFamily="49" charset="-122"/>
              </a:rPr>
              <a:t>] </a:t>
            </a:r>
            <a:r>
              <a:rPr lang="en-US" sz="2000" dirty="0" smtClean="0"/>
              <a:t>(2)</a:t>
            </a:r>
            <a:r>
              <a:rPr lang="zh-CN" altLang="en-US" sz="2000" dirty="0" smtClean="0">
                <a:highlight>
                  <a:srgbClr val="FFFF00"/>
                </a:highlight>
              </a:rPr>
              <a:t>方式</a:t>
            </a:r>
            <a:r>
              <a:rPr lang="en-US" altLang="zh-CN" sz="2000" dirty="0" smtClean="0">
                <a:highlight>
                  <a:srgbClr val="FFFF00"/>
                </a:highlight>
              </a:rPr>
              <a:t>/</a:t>
            </a:r>
            <a:r>
              <a:rPr lang="zh-CN" altLang="en-US" sz="2000" dirty="0" smtClean="0">
                <a:highlight>
                  <a:srgbClr val="FFFF00"/>
                </a:highlight>
              </a:rPr>
              <a:t>手段：</a:t>
            </a:r>
            <a:r>
              <a:rPr lang="zh-CN" altLang="en-US" sz="2000" dirty="0" smtClean="0"/>
              <a:t>前者（</a:t>
            </a:r>
            <a:r>
              <a:rPr lang="zh-CN" altLang="en-US" sz="2000" dirty="0" smtClean="0">
                <a:sym typeface="+mn-ea"/>
              </a:rPr>
              <a:t>汉景帝</a:t>
            </a:r>
            <a:r>
              <a:rPr lang="zh-CN" altLang="en-US" sz="2000" dirty="0" smtClean="0"/>
              <a:t>）以强硬的方式削藩</a:t>
            </a:r>
            <a:r>
              <a:rPr lang="en-US" sz="2000" dirty="0" smtClean="0"/>
              <a:t>，</a:t>
            </a:r>
            <a:r>
              <a:rPr lang="zh-CN" altLang="en-US" sz="2000" dirty="0" smtClean="0"/>
              <a:t>削夺诸侯王封地</a:t>
            </a:r>
            <a:r>
              <a:rPr lang="en-US" sz="2000" dirty="0" smtClean="0"/>
              <a:t>，</a:t>
            </a:r>
            <a:r>
              <a:rPr lang="zh-CN" altLang="en-US" sz="2000" dirty="0" smtClean="0"/>
              <a:t>后者</a:t>
            </a:r>
            <a:r>
              <a:rPr lang="zh-CN" altLang="en-US" sz="2000" dirty="0" smtClean="0">
                <a:sym typeface="+mn-ea"/>
              </a:rPr>
              <a:t>（汉武帝）</a:t>
            </a:r>
            <a:r>
              <a:rPr lang="zh-CN" altLang="en-US" sz="2000" dirty="0" smtClean="0"/>
              <a:t>以温和的方式</a:t>
            </a:r>
            <a:r>
              <a:rPr lang="en-US" sz="2000" dirty="0" smtClean="0"/>
              <a:t>，</a:t>
            </a:r>
            <a:r>
              <a:rPr lang="zh-CN" altLang="en-US" sz="2000" dirty="0" smtClean="0"/>
              <a:t>改变诸侯继承王国的方法</a:t>
            </a:r>
            <a:r>
              <a:rPr lang="en-US" sz="2000" dirty="0" smtClean="0"/>
              <a:t>；</a:t>
            </a:r>
            <a:endParaRPr lang="en-US" sz="2000" dirty="0" smtClean="0"/>
          </a:p>
          <a:p>
            <a:pPr algn="just"/>
            <a:endParaRPr lang="en-US" sz="2000" dirty="0" smtClean="0"/>
          </a:p>
          <a:p>
            <a:pPr algn="just"/>
            <a:r>
              <a:rPr lang="zh-CN" altLang="en-US" sz="2000" dirty="0" smtClean="0">
                <a:highlight>
                  <a:srgbClr val="FFFF00"/>
                </a:highlight>
              </a:rPr>
              <a:t>结果、影响：</a:t>
            </a:r>
            <a:r>
              <a:rPr lang="zh-CN" altLang="en-US" sz="2000" dirty="0" smtClean="0"/>
              <a:t>①前者引起七国之乱</a:t>
            </a:r>
            <a:r>
              <a:rPr lang="en-US" sz="2000" dirty="0" smtClean="0"/>
              <a:t>，</a:t>
            </a:r>
            <a:r>
              <a:rPr lang="zh-CN" altLang="en-US" sz="2000" dirty="0" smtClean="0"/>
              <a:t>后者稳定了政局</a:t>
            </a:r>
            <a:r>
              <a:rPr lang="en-US" sz="2000" dirty="0" smtClean="0"/>
              <a:t>；</a:t>
            </a:r>
            <a:endParaRPr lang="en-US" sz="2000" dirty="0" smtClean="0"/>
          </a:p>
          <a:p>
            <a:pPr algn="just"/>
            <a:r>
              <a:rPr lang="zh-CN" altLang="en-US" sz="2000" dirty="0" smtClean="0"/>
              <a:t>②前者并没有解除诸侯王国对中央的威胁</a:t>
            </a:r>
            <a:r>
              <a:rPr lang="en-US" sz="2000" dirty="0" smtClean="0"/>
              <a:t>，</a:t>
            </a:r>
            <a:r>
              <a:rPr lang="zh-CN" altLang="en-US" sz="2000" dirty="0" smtClean="0"/>
              <a:t>后者将王国越分越小</a:t>
            </a:r>
            <a:r>
              <a:rPr lang="en-US" sz="2000" dirty="0" smtClean="0"/>
              <a:t>，</a:t>
            </a:r>
            <a:r>
              <a:rPr lang="zh-CN" altLang="en-US" sz="2000" dirty="0" smtClean="0"/>
              <a:t>使其再也没有能力对抗中央</a:t>
            </a:r>
            <a:r>
              <a:rPr lang="en-US" sz="2000" dirty="0" smtClean="0"/>
              <a:t>，</a:t>
            </a:r>
            <a:r>
              <a:rPr lang="zh-CN" altLang="en-US" sz="2000" dirty="0" smtClean="0"/>
              <a:t>加强了中央集权。</a:t>
            </a:r>
            <a:endParaRPr lang="zh-CN" altLang="en-US" sz="2000" dirty="0"/>
          </a:p>
        </p:txBody>
      </p:sp>
    </p:spTree>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835806"/>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　尊崇儒术</a:t>
            </a:r>
            <a:endParaRPr lang="zh-CN" altLang="en-US" sz="2000" dirty="0" smtClean="0">
              <a:latin typeface="黑体" panose="02010609060101010101" pitchFamily="49" charset="-122"/>
              <a:ea typeface="黑体" panose="02010609060101010101" pitchFamily="49" charset="-122"/>
            </a:endParaRPr>
          </a:p>
          <a:p>
            <a:r>
              <a:rPr lang="zh-CN" altLang="en-US" sz="2000" dirty="0" smtClean="0">
                <a:latin typeface="黑体" panose="02010609060101010101" pitchFamily="49" charset="-122"/>
                <a:ea typeface="黑体" panose="02010609060101010101" pitchFamily="49" charset="-122"/>
              </a:rPr>
              <a:t>材料二</a:t>
            </a:r>
            <a:r>
              <a:rPr lang="zh-CN" altLang="en-US" sz="2000" dirty="0" smtClean="0"/>
              <a:t>　</a:t>
            </a:r>
            <a:r>
              <a:rPr lang="zh-CN" altLang="en-US" sz="2000" dirty="0" smtClean="0">
                <a:latin typeface="楷体" panose="02010609060101010101" pitchFamily="49" charset="-122"/>
                <a:ea typeface="楷体" panose="02010609060101010101" pitchFamily="49" charset="-122"/>
              </a:rPr>
              <a:t>东汉史学家班固所撰</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古今人表</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中的部分人物及相应等级</a:t>
            </a:r>
            <a:endParaRPr lang="zh-CN" altLang="en-US" sz="2000" dirty="0">
              <a:latin typeface="楷体" panose="02010609060101010101" pitchFamily="49" charset="-122"/>
              <a:ea typeface="楷体" panose="02010609060101010101" pitchFamily="49" charset="-122"/>
            </a:endParaRPr>
          </a:p>
        </p:txBody>
      </p:sp>
      <p:graphicFrame>
        <p:nvGraphicFramePr>
          <p:cNvPr id="5" name="表格 4"/>
          <p:cNvGraphicFramePr>
            <a:graphicFrameLocks noGrp="1"/>
          </p:cNvGraphicFramePr>
          <p:nvPr/>
        </p:nvGraphicFramePr>
        <p:xfrm>
          <a:off x="142844" y="1285866"/>
          <a:ext cx="8786871" cy="2428892"/>
        </p:xfrm>
        <a:graphic>
          <a:graphicData uri="http://schemas.openxmlformats.org/drawingml/2006/table">
            <a:tbl>
              <a:tblPr/>
              <a:tblGrid>
                <a:gridCol w="976319"/>
                <a:gridCol w="976319"/>
                <a:gridCol w="976319"/>
                <a:gridCol w="976319"/>
                <a:gridCol w="976319"/>
                <a:gridCol w="976319"/>
                <a:gridCol w="976319"/>
                <a:gridCol w="976319"/>
                <a:gridCol w="976319"/>
              </a:tblGrid>
              <a:tr h="971557">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上上</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en-US" sz="2000" b="1" dirty="0">
                          <a:latin typeface="楷体" panose="02010609060101010101" pitchFamily="49" charset="-122"/>
                          <a:ea typeface="楷体" panose="02010609060101010101" pitchFamily="49" charset="-122"/>
                          <a:cs typeface="Times New Roman" panose="02020603050405020304"/>
                        </a:rPr>
                        <a:t>(</a:t>
                      </a:r>
                      <a:r>
                        <a:rPr lang="zh-CN" sz="2000" b="1" dirty="0" smtClean="0">
                          <a:latin typeface="楷体" panose="02010609060101010101" pitchFamily="49" charset="-122"/>
                          <a:ea typeface="楷体" panose="02010609060101010101" pitchFamily="49" charset="-122"/>
                          <a:cs typeface="Times New Roman" panose="02020603050405020304"/>
                        </a:rPr>
                        <a:t>圣人</a:t>
                      </a:r>
                      <a:r>
                        <a:rPr lang="en-US" sz="2000" b="1" dirty="0">
                          <a:latin typeface="楷体" panose="02010609060101010101" pitchFamily="49" charset="-122"/>
                          <a:ea typeface="楷体" panose="02010609060101010101" pitchFamily="49" charset="-122"/>
                          <a:cs typeface="Times New Roman" panose="02020603050405020304"/>
                        </a:rPr>
                        <a:t>)</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上中</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en-US" sz="2000" b="1" dirty="0">
                          <a:latin typeface="楷体" panose="02010609060101010101" pitchFamily="49" charset="-122"/>
                          <a:ea typeface="楷体" panose="02010609060101010101" pitchFamily="49" charset="-122"/>
                          <a:cs typeface="Times New Roman" panose="02020603050405020304"/>
                        </a:rPr>
                        <a:t>(</a:t>
                      </a:r>
                      <a:r>
                        <a:rPr lang="zh-CN" sz="2000" b="1" dirty="0" smtClean="0">
                          <a:latin typeface="楷体" panose="02010609060101010101" pitchFamily="49" charset="-122"/>
                          <a:ea typeface="楷体" panose="02010609060101010101" pitchFamily="49" charset="-122"/>
                          <a:cs typeface="Times New Roman" panose="02020603050405020304"/>
                        </a:rPr>
                        <a:t>仁人</a:t>
                      </a:r>
                      <a:r>
                        <a:rPr lang="en-US" sz="2000" b="1" dirty="0">
                          <a:latin typeface="楷体" panose="02010609060101010101" pitchFamily="49" charset="-122"/>
                          <a:ea typeface="楷体" panose="02010609060101010101" pitchFamily="49" charset="-122"/>
                          <a:cs typeface="Times New Roman" panose="02020603050405020304"/>
                        </a:rPr>
                        <a:t>)</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上下</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en-US" sz="2000" b="1" dirty="0">
                          <a:latin typeface="楷体" panose="02010609060101010101" pitchFamily="49" charset="-122"/>
                          <a:ea typeface="楷体" panose="02010609060101010101" pitchFamily="49" charset="-122"/>
                          <a:cs typeface="Times New Roman" panose="02020603050405020304"/>
                        </a:rPr>
                        <a:t>(</a:t>
                      </a:r>
                      <a:r>
                        <a:rPr lang="zh-CN" sz="2000" b="1" dirty="0" smtClean="0">
                          <a:latin typeface="楷体" panose="02010609060101010101" pitchFamily="49" charset="-122"/>
                          <a:ea typeface="楷体" panose="02010609060101010101" pitchFamily="49" charset="-122"/>
                          <a:cs typeface="Times New Roman" panose="02020603050405020304"/>
                        </a:rPr>
                        <a:t>智人</a:t>
                      </a:r>
                      <a:r>
                        <a:rPr lang="en-US" sz="2000" b="1" dirty="0">
                          <a:latin typeface="楷体" panose="02010609060101010101" pitchFamily="49" charset="-122"/>
                          <a:ea typeface="楷体" panose="02010609060101010101" pitchFamily="49" charset="-122"/>
                          <a:cs typeface="Times New Roman" panose="02020603050405020304"/>
                        </a:rPr>
                        <a:t>)</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中上</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中中</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中下</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下上</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下中</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下下</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en-US" sz="2000" b="1" dirty="0">
                          <a:latin typeface="楷体" panose="02010609060101010101" pitchFamily="49" charset="-122"/>
                          <a:ea typeface="楷体" panose="02010609060101010101" pitchFamily="49" charset="-122"/>
                          <a:cs typeface="Times New Roman" panose="02020603050405020304"/>
                        </a:rPr>
                        <a:t>(</a:t>
                      </a:r>
                      <a:r>
                        <a:rPr lang="zh-CN" sz="2000" b="1" dirty="0" smtClean="0">
                          <a:latin typeface="楷体" panose="02010609060101010101" pitchFamily="49" charset="-122"/>
                          <a:ea typeface="楷体" panose="02010609060101010101" pitchFamily="49" charset="-122"/>
                          <a:cs typeface="Times New Roman" panose="02020603050405020304"/>
                        </a:rPr>
                        <a:t>愚人</a:t>
                      </a:r>
                      <a:r>
                        <a:rPr lang="en-US" sz="2000" b="1" dirty="0">
                          <a:latin typeface="楷体" panose="02010609060101010101" pitchFamily="49" charset="-122"/>
                          <a:ea typeface="楷体" panose="02010609060101010101" pitchFamily="49" charset="-122"/>
                          <a:cs typeface="Times New Roman" panose="02020603050405020304"/>
                        </a:rPr>
                        <a:t>)</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7335">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尧、舜</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周文</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dirty="0" smtClean="0">
                          <a:latin typeface="楷体" panose="02010609060101010101" pitchFamily="49" charset="-122"/>
                          <a:ea typeface="楷体" panose="02010609060101010101" pitchFamily="49" charset="-122"/>
                          <a:cs typeface="Times New Roman" panose="02020603050405020304"/>
                        </a:rPr>
                        <a:t>王孔子</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孟子</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屈原</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荀子</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子贡</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范蠡</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廉颇</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老子</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商鞅</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韩非</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齐桓公</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吕不韦</a:t>
                      </a:r>
                      <a:endParaRPr lang="zh-CN" sz="2000" dirty="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荆轲</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秦始皇</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李斯</a:t>
                      </a:r>
                      <a:endParaRPr lang="zh-CN" sz="2000">
                        <a:latin typeface="楷体" panose="02010609060101010101" pitchFamily="49" charset="-122"/>
                        <a:ea typeface="楷体" panose="02010609060101010101" pitchFamily="49" charset="-122"/>
                        <a:cs typeface="Times New Roman" panose="02020603050405020304"/>
                      </a:endParaRPr>
                    </a:p>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陈胜</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smtClean="0">
                          <a:latin typeface="楷体" panose="02010609060101010101" pitchFamily="49" charset="-122"/>
                          <a:ea typeface="楷体" panose="02010609060101010101" pitchFamily="49" charset="-122"/>
                          <a:cs typeface="Times New Roman" panose="02020603050405020304"/>
                        </a:rPr>
                        <a:t>宋襄公</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楷体" panose="02010609060101010101" pitchFamily="49" charset="-122"/>
                          <a:ea typeface="楷体" panose="02010609060101010101" pitchFamily="49" charset="-122"/>
                          <a:cs typeface="Times New Roman" panose="02020603050405020304"/>
                        </a:rPr>
                        <a:t>夏桀</a:t>
                      </a:r>
                      <a:endParaRPr lang="zh-CN" sz="200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楷体" panose="02010609060101010101" pitchFamily="49" charset="-122"/>
                          <a:ea typeface="楷体" panose="02010609060101010101" pitchFamily="49" charset="-122"/>
                          <a:cs typeface="Times New Roman" panose="02020603050405020304"/>
                        </a:rPr>
                        <a:t>商纣</a:t>
                      </a:r>
                      <a:endParaRPr lang="zh-CN" sz="2000" dirty="0">
                        <a:latin typeface="楷体" panose="02010609060101010101" pitchFamily="49" charset="-122"/>
                        <a:ea typeface="楷体" panose="02010609060101010101" pitchFamily="49"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71406" y="3857634"/>
            <a:ext cx="9001156" cy="891540"/>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(3)</a:t>
            </a:r>
            <a:r>
              <a:rPr lang="zh-CN" altLang="en-US" sz="2000" dirty="0" smtClean="0"/>
              <a:t>根据材料二并结合所学中国古代史知识</a:t>
            </a:r>
            <a:r>
              <a:rPr lang="en-US" sz="2000" dirty="0" smtClean="0"/>
              <a:t>，</a:t>
            </a:r>
            <a:r>
              <a:rPr lang="zh-CN" altLang="en-US" sz="2000" dirty="0" smtClean="0"/>
              <a:t>对上表的内容提出自己的看法</a:t>
            </a:r>
            <a:r>
              <a:rPr lang="en-US" sz="2000" dirty="0" smtClean="0"/>
              <a:t>，</a:t>
            </a:r>
            <a:r>
              <a:rPr lang="zh-CN" altLang="en-US" sz="2000" dirty="0" smtClean="0"/>
              <a:t>并予以说明。</a:t>
            </a:r>
            <a:r>
              <a:rPr lang="en-US" sz="2000" dirty="0" smtClean="0"/>
              <a:t>(</a:t>
            </a:r>
            <a:r>
              <a:rPr lang="zh-CN" altLang="en-US" sz="2000" dirty="0" smtClean="0"/>
              <a:t>要求</a:t>
            </a:r>
            <a:r>
              <a:rPr lang="en-US" sz="2000" dirty="0" smtClean="0"/>
              <a:t>：</a:t>
            </a:r>
            <a:r>
              <a:rPr lang="zh-CN" altLang="en-US" sz="2000" dirty="0" smtClean="0"/>
              <a:t>看法具体明确</a:t>
            </a:r>
            <a:r>
              <a:rPr lang="en-US" sz="2000" dirty="0" smtClean="0"/>
              <a:t>，</a:t>
            </a:r>
            <a:r>
              <a:rPr lang="zh-CN" altLang="en-US" sz="2000" dirty="0" smtClean="0"/>
              <a:t>说明须史论结合</a:t>
            </a:r>
            <a:r>
              <a:rPr lang="en-US" sz="2000" dirty="0" smtClean="0"/>
              <a:t>)</a:t>
            </a:r>
            <a:endParaRPr lang="zh-CN" altLang="en-US" sz="2000" dirty="0"/>
          </a:p>
        </p:txBody>
      </p:sp>
    </p:spTree>
  </p:cSld>
  <p:clrMapOvr>
    <a:masterClrMapping/>
  </p:clrMapOvr>
  <p:transition>
    <p:push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6556" y="307218"/>
            <a:ext cx="8572560" cy="4892675"/>
          </a:xfrm>
          <a:prstGeom prst="rect">
            <a:avLst/>
          </a:prstGeom>
          <a:noFill/>
        </p:spPr>
        <p:txBody>
          <a:bodyPr wrap="square" rtlCol="0">
            <a:spAutoFit/>
          </a:bodyPr>
          <a:lstStyle/>
          <a:p>
            <a:pPr algn="just"/>
            <a:r>
              <a:rPr sz="2000" dirty="0" smtClean="0"/>
              <a:t>看法：汉代儒家思想影响了班固评价人物等级的标准（2分）</a:t>
            </a:r>
            <a:endParaRPr sz="2000" dirty="0" smtClean="0"/>
          </a:p>
          <a:p>
            <a:pPr algn="just"/>
            <a:r>
              <a:rPr sz="2000" dirty="0" smtClean="0"/>
              <a:t>说明：西汉时，董仲舒提出了三纲五常的道德标准，汉武帝接受了罢黜百家，独尊儒术的建议，儒家思想成为正统思想。东汉史学家班固受到儒家道德标准的影响</a:t>
            </a:r>
            <a:r>
              <a:rPr lang="zh-CN" sz="2000" dirty="0" smtClean="0">
                <a:highlight>
                  <a:srgbClr val="FFFF00"/>
                </a:highlight>
              </a:rPr>
              <a:t>【史实】</a:t>
            </a:r>
            <a:r>
              <a:rPr sz="2000" dirty="0" smtClean="0"/>
              <a:t>，因此把尧、舜、周文王、孔子看作圣人、把孟子屈原荀子看作仁人</a:t>
            </a:r>
            <a:r>
              <a:rPr lang="zh-CN" sz="2000" dirty="0" smtClean="0">
                <a:solidFill>
                  <a:srgbClr val="0000FF"/>
                </a:solidFill>
                <a:sym typeface="+mn-ea"/>
              </a:rPr>
              <a:t>【扣材料】</a:t>
            </a:r>
            <a:r>
              <a:rPr sz="2000" dirty="0" smtClean="0"/>
              <a:t>。汉代新儒学是道家、法家、阴阳五行学说糅合到儒家中而形成的，汉武帝的治国理念是外儒内法</a:t>
            </a:r>
            <a:r>
              <a:rPr lang="zh-CN" sz="2000" dirty="0" smtClean="0">
                <a:highlight>
                  <a:srgbClr val="FFFF00"/>
                </a:highlight>
                <a:sym typeface="+mn-ea"/>
              </a:rPr>
              <a:t>【史实】</a:t>
            </a:r>
            <a:r>
              <a:rPr sz="2000" dirty="0" smtClean="0"/>
              <a:t>，因此班固把老子、商鞅、韩非等人看作中等人</a:t>
            </a:r>
            <a:r>
              <a:rPr lang="zh-CN" sz="2000" dirty="0" smtClean="0">
                <a:solidFill>
                  <a:srgbClr val="0000FF"/>
                </a:solidFill>
                <a:sym typeface="+mn-ea"/>
              </a:rPr>
              <a:t>【扣材料】</a:t>
            </a:r>
            <a:r>
              <a:rPr sz="2000" dirty="0" smtClean="0"/>
              <a:t>。宋襄公是春秋五霸之一，夏桀、商纣实行暴政，</a:t>
            </a:r>
            <a:r>
              <a:rPr sz="2000" u="sng" dirty="0" smtClean="0"/>
              <a:t>他们不符合儒家的仁、德、礼的道德标准</a:t>
            </a:r>
            <a:r>
              <a:rPr lang="zh-CN" sz="2000" dirty="0" smtClean="0">
                <a:highlight>
                  <a:srgbClr val="FFFF00"/>
                </a:highlight>
                <a:sym typeface="+mn-ea"/>
              </a:rPr>
              <a:t>【史实】</a:t>
            </a:r>
            <a:r>
              <a:rPr sz="2000" dirty="0" smtClean="0"/>
              <a:t>，因此把他们看作下等人</a:t>
            </a:r>
            <a:r>
              <a:rPr lang="zh-CN" sz="2000" dirty="0" smtClean="0">
                <a:solidFill>
                  <a:srgbClr val="0000FF"/>
                </a:solidFill>
                <a:sym typeface="+mn-ea"/>
              </a:rPr>
              <a:t>【扣材料】</a:t>
            </a:r>
            <a:r>
              <a:rPr sz="2000" dirty="0" smtClean="0"/>
              <a:t>。（至少选择材料中的2个内容进行分析，史实3分，扣材料进行分析1分，共8分）</a:t>
            </a:r>
            <a:endParaRPr sz="2000" dirty="0" smtClean="0"/>
          </a:p>
          <a:p>
            <a:pPr algn="just"/>
            <a:r>
              <a:rPr lang="zh-CN" sz="2000" dirty="0" smtClean="0"/>
              <a:t>综上，</a:t>
            </a:r>
            <a:r>
              <a:rPr lang="zh-CN" sz="2000" dirty="0" smtClean="0">
                <a:solidFill>
                  <a:srgbClr val="FF0000"/>
                </a:solidFill>
              </a:rPr>
              <a:t>社会存在决定社会意识，</a:t>
            </a:r>
            <a:r>
              <a:rPr sz="2000" dirty="0" smtClean="0"/>
              <a:t>不同时代的主流思想、价值观影响了不同时代评价人物的标准，汉代儒家思想深刻影响了班固评价人的标准。（2分）</a:t>
            </a:r>
            <a:endParaRPr sz="2000" dirty="0" smtClean="0"/>
          </a:p>
        </p:txBody>
      </p:sp>
    </p:spTree>
  </p:cSld>
  <p:clrMapOvr>
    <a:masterClrMapping/>
  </p:clrMapOvr>
  <p:transition>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4892675"/>
          </a:xfrm>
          <a:prstGeom prst="rect">
            <a:avLst/>
          </a:prstGeom>
          <a:noFill/>
        </p:spPr>
        <p:txBody>
          <a:bodyPr wrap="square" rtlCol="0">
            <a:spAutoFit/>
          </a:bodyPr>
          <a:lstStyle/>
          <a:p>
            <a:pPr algn="just"/>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巩固统一的意义</a:t>
            </a:r>
            <a:endParaRPr lang="zh-CN" altLang="en-US" sz="2000" dirty="0" smtClean="0">
              <a:latin typeface="黑体" panose="02010609060101010101" pitchFamily="49" charset="-122"/>
              <a:ea typeface="黑体" panose="02010609060101010101" pitchFamily="49" charset="-122"/>
            </a:endParaRPr>
          </a:p>
          <a:p>
            <a:pPr algn="just"/>
            <a:r>
              <a:rPr lang="zh-CN" altLang="en-US" sz="2000" dirty="0" smtClean="0">
                <a:latin typeface="黑体" panose="02010609060101010101" pitchFamily="49" charset="-122"/>
                <a:ea typeface="黑体" panose="02010609060101010101" pitchFamily="49" charset="-122"/>
              </a:rPr>
              <a:t>材料三</a:t>
            </a:r>
            <a:r>
              <a:rPr lang="zh-CN" altLang="en-US" sz="2000" dirty="0" smtClean="0"/>
              <a:t>　</a:t>
            </a:r>
            <a:r>
              <a:rPr lang="zh-CN" altLang="en-US" sz="2000" dirty="0" smtClean="0">
                <a:latin typeface="楷体" panose="02010609060101010101" pitchFamily="49" charset="-122"/>
                <a:ea typeface="楷体" panose="02010609060101010101" pitchFamily="49" charset="-122"/>
              </a:rPr>
              <a:t>汉武帝强化中央集权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至东汉末</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全国百余郡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实施统一制度、法令。通过察举制度的实施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构建起研习儒经、崇尚教化、执行统一政策的士大夫官僚队伍。汉朝盛时“编户齐民”有</a:t>
            </a:r>
            <a:r>
              <a:rPr lang="en-US" sz="2000" dirty="0" smtClean="0">
                <a:latin typeface="楷体" panose="02010609060101010101" pitchFamily="49" charset="-122"/>
                <a:ea typeface="楷体" panose="02010609060101010101" pitchFamily="49" charset="-122"/>
              </a:rPr>
              <a:t>5 900</a:t>
            </a:r>
            <a:r>
              <a:rPr lang="zh-CN" altLang="en-US" sz="2000" dirty="0" smtClean="0">
                <a:latin typeface="楷体" panose="02010609060101010101" pitchFamily="49" charset="-122"/>
                <a:ea typeface="楷体" panose="02010609060101010101" pitchFamily="49" charset="-122"/>
              </a:rPr>
              <a:t>多万人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儒家倡导的忠义孝悌等伦理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成为民众日常行为的规范。汉朝境内的百姓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不复以“燕人”“齐人”“秦人”相区别</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而是“某郡某县”人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他们虽方言有异</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却使用着统一的不因语言差异而改变的文字。经历两汉四个多世纪的统治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统一的观念深入人心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“书同文、车同轨、人同伦”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在先秦以来华夏融合的基础上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汉朝境内的人们逐渐被称为“汉人”。</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zh-CN" altLang="en-US" sz="2000" dirty="0" smtClean="0"/>
              <a:t>据</a:t>
            </a:r>
            <a:r>
              <a:rPr lang="en-US" altLang="zh-CN" sz="2000" dirty="0" smtClean="0"/>
              <a:t>《</a:t>
            </a:r>
            <a:r>
              <a:rPr lang="zh-CN" altLang="en-US" sz="2000" dirty="0" smtClean="0"/>
              <a:t>汉书</a:t>
            </a:r>
            <a:r>
              <a:rPr lang="en-US" altLang="zh-CN" sz="2000" dirty="0" smtClean="0"/>
              <a:t>》《</a:t>
            </a:r>
            <a:r>
              <a:rPr lang="zh-CN" altLang="en-US" sz="2000" dirty="0" smtClean="0"/>
              <a:t>后汉书</a:t>
            </a:r>
            <a:r>
              <a:rPr lang="en-US" altLang="zh-CN" sz="2000" dirty="0" smtClean="0"/>
              <a:t>》</a:t>
            </a:r>
            <a:r>
              <a:rPr lang="zh-CN" altLang="en-US" sz="2000" dirty="0" smtClean="0"/>
              <a:t>等</a:t>
            </a:r>
            <a:endParaRPr lang="zh-CN" altLang="en-US" sz="2000" dirty="0" smtClean="0"/>
          </a:p>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t>根据材料三并结合所学知识</a:t>
            </a:r>
            <a:r>
              <a:rPr lang="en-US" sz="2000" dirty="0" smtClean="0"/>
              <a:t>，</a:t>
            </a:r>
            <a:r>
              <a:rPr lang="zh-CN" altLang="en-US" sz="2000" dirty="0" smtClean="0"/>
              <a:t>概括汉朝在国家治理上的举措。简析汉朝国家治理对中国历史发展的意义。</a:t>
            </a:r>
            <a:endParaRPr lang="zh-CN" altLang="en-US" sz="2000" dirty="0"/>
          </a:p>
        </p:txBody>
      </p:sp>
    </p:spTree>
  </p:cSld>
  <p:clrMapOvr>
    <a:masterClrMapping/>
  </p:clrMapOvr>
  <p:transition>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4892675"/>
          </a:xfrm>
          <a:prstGeom prst="rect">
            <a:avLst/>
          </a:prstGeom>
          <a:noFill/>
        </p:spPr>
        <p:txBody>
          <a:bodyPr wrap="square" rtlCol="0">
            <a:spAutoFit/>
          </a:bodyPr>
          <a:lstStyle/>
          <a:p>
            <a:pPr algn="just">
              <a:lnSpc>
                <a:spcPct val="12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巩固统一的意义</a:t>
            </a:r>
            <a:endParaRPr lang="zh-CN" altLang="en-US" sz="2000" dirty="0" smtClean="0">
              <a:latin typeface="黑体" panose="02010609060101010101" pitchFamily="49" charset="-122"/>
              <a:ea typeface="黑体" panose="02010609060101010101" pitchFamily="49" charset="-122"/>
            </a:endParaRPr>
          </a:p>
          <a:p>
            <a:pPr algn="just">
              <a:lnSpc>
                <a:spcPct val="120000"/>
              </a:lnSpc>
            </a:pPr>
            <a:r>
              <a:rPr lang="zh-CN" altLang="en-US" sz="2000" dirty="0" smtClean="0">
                <a:latin typeface="黑体" panose="02010609060101010101" pitchFamily="49" charset="-122"/>
                <a:ea typeface="黑体" panose="02010609060101010101" pitchFamily="49" charset="-122"/>
              </a:rPr>
              <a:t>材料三</a:t>
            </a:r>
            <a:r>
              <a:rPr lang="zh-CN" altLang="en-US" sz="2000" dirty="0" smtClean="0"/>
              <a:t>　</a:t>
            </a:r>
            <a:r>
              <a:rPr lang="zh-CN" altLang="en-US" sz="2000" dirty="0" smtClean="0">
                <a:latin typeface="楷体" panose="02010609060101010101" pitchFamily="49" charset="-122"/>
                <a:ea typeface="楷体" panose="02010609060101010101" pitchFamily="49" charset="-122"/>
              </a:rPr>
              <a:t>汉武帝强化中央集权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至东汉末</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全国百余郡</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sym typeface="+mn-ea"/>
              </a:rPr>
              <a:t>建立了疆域广阔、人口众多的国家</a:t>
            </a:r>
            <a:r>
              <a:rPr lang="zh-CN" altLang="en-US" sz="2000" dirty="0" smtClean="0">
                <a:solidFill>
                  <a:srgbClr val="FF0000"/>
                </a:solidFill>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实施统一制度、法令</a:t>
            </a:r>
            <a:r>
              <a:rPr lang="zh-CN" altLang="en-US" sz="2000" dirty="0" smtClean="0">
                <a:solidFill>
                  <a:srgbClr val="FF0000"/>
                </a:solidFill>
              </a:rPr>
              <a:t>【</a:t>
            </a:r>
            <a:r>
              <a:rPr lang="zh-CN" altLang="en-US" sz="2000" dirty="0" smtClean="0">
                <a:solidFill>
                  <a:srgbClr val="FF0000"/>
                </a:solidFill>
                <a:sym typeface="+mn-ea"/>
              </a:rPr>
              <a:t>制定了统一的法律</a:t>
            </a:r>
            <a:r>
              <a:rPr lang="zh-CN" altLang="en-US" sz="2000" dirty="0" smtClean="0">
                <a:solidFill>
                  <a:srgbClr val="FF0000"/>
                </a:solidFill>
              </a:rPr>
              <a:t>】</a:t>
            </a:r>
            <a:r>
              <a:rPr lang="zh-CN" altLang="en-US" sz="2000" dirty="0" smtClean="0">
                <a:latin typeface="楷体" panose="02010609060101010101" pitchFamily="49" charset="-122"/>
                <a:ea typeface="楷体" panose="02010609060101010101" pitchFamily="49" charset="-122"/>
              </a:rPr>
              <a:t>。通过察举制度的实施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构建起研习儒经、崇尚教化、执行统一政策的</a:t>
            </a:r>
            <a:r>
              <a:rPr lang="zh-CN" altLang="en-US" sz="2000" u="sng" dirty="0" smtClean="0">
                <a:solidFill>
                  <a:schemeClr val="tx1"/>
                </a:solidFill>
                <a:latin typeface="楷体" panose="02010609060101010101" pitchFamily="49" charset="-122"/>
                <a:ea typeface="楷体" panose="02010609060101010101" pitchFamily="49" charset="-122"/>
              </a:rPr>
              <a:t>士大夫官僚队伍</a:t>
            </a:r>
            <a:r>
              <a:rPr lang="zh-CN" altLang="en-US" sz="2000" dirty="0" smtClean="0">
                <a:solidFill>
                  <a:srgbClr val="FF0000"/>
                </a:solidFill>
              </a:rPr>
              <a:t>【</a:t>
            </a:r>
            <a:r>
              <a:rPr lang="zh-CN" altLang="en-US" sz="2000" dirty="0" smtClean="0">
                <a:solidFill>
                  <a:srgbClr val="0000FF"/>
                </a:solidFill>
              </a:rPr>
              <a:t>实行察举制</a:t>
            </a:r>
            <a:r>
              <a:rPr lang="zh-CN" altLang="en-US" sz="2000" dirty="0" smtClean="0">
                <a:solidFill>
                  <a:srgbClr val="FF0000"/>
                </a:solidFill>
              </a:rPr>
              <a:t>，</a:t>
            </a:r>
            <a:r>
              <a:rPr lang="zh-CN" altLang="en-US" sz="2000" dirty="0" smtClean="0">
                <a:solidFill>
                  <a:srgbClr val="FF0000"/>
                </a:solidFill>
                <a:sym typeface="+mn-ea"/>
              </a:rPr>
              <a:t>建立起行政管理制度</a:t>
            </a:r>
            <a:r>
              <a:rPr lang="zh-CN" altLang="en-US" sz="2000" dirty="0" smtClean="0">
                <a:solidFill>
                  <a:srgbClr val="FF0000"/>
                </a:solidFill>
              </a:rPr>
              <a:t>】</a:t>
            </a:r>
            <a:r>
              <a:rPr lang="zh-CN" altLang="en-US" sz="2000" dirty="0" smtClean="0">
                <a:latin typeface="楷体" panose="02010609060101010101" pitchFamily="49" charset="-122"/>
                <a:ea typeface="楷体" panose="02010609060101010101" pitchFamily="49" charset="-122"/>
              </a:rPr>
              <a:t>。汉朝盛时“编户齐民”有</a:t>
            </a:r>
            <a:r>
              <a:rPr lang="en-US" sz="2000" dirty="0" smtClean="0">
                <a:latin typeface="楷体" panose="02010609060101010101" pitchFamily="49" charset="-122"/>
                <a:ea typeface="楷体" panose="02010609060101010101" pitchFamily="49" charset="-122"/>
              </a:rPr>
              <a:t>5 900</a:t>
            </a:r>
            <a:r>
              <a:rPr lang="zh-CN" altLang="en-US" sz="2000" dirty="0" smtClean="0">
                <a:latin typeface="楷体" panose="02010609060101010101" pitchFamily="49" charset="-122"/>
                <a:ea typeface="楷体" panose="02010609060101010101" pitchFamily="49" charset="-122"/>
              </a:rPr>
              <a:t>多万人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儒家倡导的忠义孝悌等伦理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成为民众日常行为的规范</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sym typeface="+mn-ea"/>
              </a:rPr>
              <a:t>强调教育、教化和伦理规范的作用，</a:t>
            </a:r>
            <a:r>
              <a:rPr lang="zh-CN" altLang="en-US" sz="2000" dirty="0" smtClean="0">
                <a:solidFill>
                  <a:srgbClr val="0000FF"/>
                </a:solidFill>
                <a:sym typeface="+mn-ea"/>
              </a:rPr>
              <a:t>尊崇儒家思想</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。汉朝境内的百姓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不复以“燕人”“齐人”“秦人”相区别</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而是“某郡某县”人</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sym typeface="+mn-ea"/>
              </a:rPr>
              <a:t>对各地区民众同等对待</a:t>
            </a:r>
            <a:r>
              <a:rPr lang="zh-CN" altLang="en-US" sz="2000" dirty="0" smtClean="0">
                <a:solidFill>
                  <a:srgbClr val="FF0000"/>
                </a:solidFill>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他们虽方言有异</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却使用着统一的不因语言差异而改变的文字</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sym typeface="+mn-ea"/>
              </a:rPr>
              <a:t>使用统一文字</a:t>
            </a:r>
            <a:r>
              <a:rPr lang="zh-CN" alt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。经历两汉四个多世纪的统治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统一的观念深入人心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“书同文、车同轨、人同伦”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在先秦以来华夏融合的基础上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汉朝境内的人们逐渐被称为“汉人”。</a:t>
            </a:r>
            <a:endParaRPr lang="zh-CN" altLang="en-US" sz="2000" dirty="0" smtClean="0">
              <a:latin typeface="楷体" panose="02010609060101010101" pitchFamily="49" charset="-122"/>
              <a:ea typeface="楷体" panose="02010609060101010101" pitchFamily="49" charset="-122"/>
            </a:endParaRPr>
          </a:p>
          <a:p>
            <a:pPr algn="r">
              <a:lnSpc>
                <a:spcPct val="120000"/>
              </a:lnSpc>
            </a:pPr>
            <a:r>
              <a:rPr lang="en-US" altLang="zh-CN" sz="2000" dirty="0" smtClean="0"/>
              <a:t>——</a:t>
            </a:r>
            <a:r>
              <a:rPr lang="zh-CN" altLang="en-US" sz="2000" dirty="0" smtClean="0"/>
              <a:t>据</a:t>
            </a:r>
            <a:r>
              <a:rPr lang="en-US" altLang="zh-CN" sz="2000" dirty="0" smtClean="0"/>
              <a:t>《</a:t>
            </a:r>
            <a:r>
              <a:rPr lang="zh-CN" altLang="en-US" sz="2000" dirty="0" smtClean="0"/>
              <a:t>汉书</a:t>
            </a:r>
            <a:r>
              <a:rPr lang="en-US" altLang="zh-CN" sz="2000" dirty="0" smtClean="0"/>
              <a:t>》《</a:t>
            </a:r>
            <a:r>
              <a:rPr lang="zh-CN" altLang="en-US" sz="2000" dirty="0" smtClean="0"/>
              <a:t>后汉书</a:t>
            </a:r>
            <a:r>
              <a:rPr lang="en-US" altLang="zh-CN" sz="2000" dirty="0" smtClean="0"/>
              <a:t>》</a:t>
            </a:r>
            <a:r>
              <a:rPr lang="zh-CN" altLang="en-US" sz="2000" dirty="0" smtClean="0"/>
              <a:t>等</a:t>
            </a:r>
            <a:endParaRPr lang="zh-CN" altLang="en-US" sz="2000" dirty="0" smtClean="0"/>
          </a:p>
          <a:p>
            <a:pPr algn="just">
              <a:lnSpc>
                <a:spcPct val="12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t>根据材料三并结合所学知识</a:t>
            </a:r>
            <a:r>
              <a:rPr lang="en-US" sz="2000" dirty="0" smtClean="0"/>
              <a:t>，</a:t>
            </a:r>
            <a:r>
              <a:rPr lang="zh-CN" altLang="en-US" sz="2000" dirty="0" smtClean="0"/>
              <a:t>概括汉朝在国家治理上的举措。</a:t>
            </a:r>
            <a:endParaRPr lang="zh-CN" altLang="en-US" sz="2000" dirty="0"/>
          </a:p>
        </p:txBody>
      </p:sp>
    </p:spTree>
  </p:cSld>
  <p:clrMapOvr>
    <a:masterClrMapping/>
  </p:clrMapOvr>
  <p:transition>
    <p:plus/>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4492625"/>
          </a:xfrm>
          <a:prstGeom prst="rect">
            <a:avLst/>
          </a:prstGeom>
          <a:noFill/>
        </p:spPr>
        <p:txBody>
          <a:bodyPr wrap="square" rtlCol="0">
            <a:spAutoFit/>
          </a:bodyPr>
          <a:lstStyle/>
          <a:p>
            <a:pPr algn="just">
              <a:lnSpc>
                <a:spcPct val="11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巩固统一的意义</a:t>
            </a:r>
            <a:endParaRPr lang="zh-CN" altLang="en-US" sz="2000" dirty="0" smtClean="0">
              <a:latin typeface="黑体" panose="02010609060101010101" pitchFamily="49" charset="-122"/>
              <a:ea typeface="黑体" panose="02010609060101010101" pitchFamily="49" charset="-122"/>
            </a:endParaRPr>
          </a:p>
          <a:p>
            <a:pPr algn="just">
              <a:lnSpc>
                <a:spcPct val="110000"/>
              </a:lnSpc>
            </a:pPr>
            <a:r>
              <a:rPr lang="zh-CN" altLang="en-US" sz="2000" dirty="0" smtClean="0">
                <a:solidFill>
                  <a:schemeClr val="tx1"/>
                </a:solidFill>
                <a:latin typeface="黑体" panose="02010609060101010101" pitchFamily="49" charset="-122"/>
                <a:ea typeface="黑体" panose="02010609060101010101" pitchFamily="49" charset="-122"/>
              </a:rPr>
              <a:t>材料三</a:t>
            </a:r>
            <a:r>
              <a:rPr lang="zh-CN" altLang="en-US" sz="2000" dirty="0" smtClean="0">
                <a:solidFill>
                  <a:schemeClr val="tx1"/>
                </a:solidFill>
              </a:rPr>
              <a:t>　</a:t>
            </a:r>
            <a:r>
              <a:rPr lang="zh-CN" altLang="en-US" sz="2000" dirty="0" smtClean="0">
                <a:solidFill>
                  <a:schemeClr val="tx1"/>
                </a:solidFill>
                <a:latin typeface="楷体" panose="02010609060101010101" pitchFamily="49" charset="-122"/>
                <a:ea typeface="楷体" panose="02010609060101010101" pitchFamily="49" charset="-122"/>
              </a:rPr>
              <a:t>汉武帝强化中央集权</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至东汉末</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全国百余郡【</a:t>
            </a:r>
            <a:r>
              <a:rPr lang="zh-CN" altLang="en-US" sz="2000" dirty="0" smtClean="0">
                <a:solidFill>
                  <a:schemeClr val="tx1"/>
                </a:solidFill>
                <a:sym typeface="+mn-ea"/>
              </a:rPr>
              <a:t>建立了疆域广阔、人口众多的国家</a:t>
            </a:r>
            <a:r>
              <a:rPr lang="zh-CN" altLang="en-US" sz="2000" dirty="0" smtClean="0">
                <a:solidFill>
                  <a:schemeClr val="tx1"/>
                </a:solidFill>
                <a:latin typeface="楷体" panose="02010609060101010101" pitchFamily="49" charset="-122"/>
                <a:ea typeface="楷体" panose="02010609060101010101" pitchFamily="49" charset="-122"/>
              </a:rPr>
              <a:t>】</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实施统一制度、法令</a:t>
            </a:r>
            <a:r>
              <a:rPr lang="zh-CN" altLang="en-US" sz="2000" dirty="0" smtClean="0">
                <a:solidFill>
                  <a:schemeClr val="tx1"/>
                </a:solidFill>
              </a:rPr>
              <a:t>【</a:t>
            </a:r>
            <a:r>
              <a:rPr lang="zh-CN" altLang="en-US" sz="2000" dirty="0" smtClean="0">
                <a:solidFill>
                  <a:schemeClr val="tx1"/>
                </a:solidFill>
                <a:sym typeface="+mn-ea"/>
              </a:rPr>
              <a:t>制定了统一的法律</a:t>
            </a:r>
            <a:r>
              <a:rPr lang="zh-CN" altLang="en-US" sz="2000" dirty="0" smtClean="0">
                <a:solidFill>
                  <a:schemeClr val="tx1"/>
                </a:solidFill>
              </a:rPr>
              <a:t>】</a:t>
            </a:r>
            <a:r>
              <a:rPr lang="zh-CN" altLang="en-US" sz="2000" dirty="0" smtClean="0">
                <a:solidFill>
                  <a:schemeClr val="tx1"/>
                </a:solidFill>
                <a:latin typeface="楷体" panose="02010609060101010101" pitchFamily="49" charset="-122"/>
                <a:ea typeface="楷体" panose="02010609060101010101" pitchFamily="49" charset="-122"/>
              </a:rPr>
              <a:t>。通过察举制度的实施</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构建起研习儒经、崇尚教化、执行统一政策的</a:t>
            </a:r>
            <a:r>
              <a:rPr lang="zh-CN" altLang="en-US" sz="2000" u="sng" dirty="0" smtClean="0">
                <a:solidFill>
                  <a:schemeClr val="tx1"/>
                </a:solidFill>
                <a:latin typeface="楷体" panose="02010609060101010101" pitchFamily="49" charset="-122"/>
                <a:ea typeface="楷体" panose="02010609060101010101" pitchFamily="49" charset="-122"/>
              </a:rPr>
              <a:t>士大夫官僚队伍</a:t>
            </a:r>
            <a:r>
              <a:rPr lang="zh-CN" altLang="en-US" sz="2000" dirty="0" smtClean="0">
                <a:solidFill>
                  <a:schemeClr val="tx1"/>
                </a:solidFill>
              </a:rPr>
              <a:t>【实行察举制，</a:t>
            </a:r>
            <a:r>
              <a:rPr lang="zh-CN" altLang="en-US" sz="2000" dirty="0" smtClean="0">
                <a:solidFill>
                  <a:schemeClr val="tx1"/>
                </a:solidFill>
                <a:sym typeface="+mn-ea"/>
              </a:rPr>
              <a:t>建立起行政管理制度</a:t>
            </a:r>
            <a:r>
              <a:rPr lang="zh-CN" altLang="en-US" sz="2000" dirty="0" smtClean="0">
                <a:solidFill>
                  <a:schemeClr val="tx1"/>
                </a:solidFill>
              </a:rPr>
              <a:t>】</a:t>
            </a:r>
            <a:r>
              <a:rPr lang="zh-CN" altLang="en-US" sz="2000" dirty="0" smtClean="0">
                <a:solidFill>
                  <a:schemeClr val="tx1"/>
                </a:solidFill>
                <a:latin typeface="楷体" panose="02010609060101010101" pitchFamily="49" charset="-122"/>
                <a:ea typeface="楷体" panose="02010609060101010101" pitchFamily="49" charset="-122"/>
              </a:rPr>
              <a:t>。汉朝盛时“编户齐民”有</a:t>
            </a:r>
            <a:r>
              <a:rPr lang="en-US" sz="2000" dirty="0" smtClean="0">
                <a:solidFill>
                  <a:schemeClr val="tx1"/>
                </a:solidFill>
                <a:latin typeface="楷体" panose="02010609060101010101" pitchFamily="49" charset="-122"/>
                <a:ea typeface="楷体" panose="02010609060101010101" pitchFamily="49" charset="-122"/>
              </a:rPr>
              <a:t>5 900</a:t>
            </a:r>
            <a:r>
              <a:rPr lang="zh-CN" altLang="en-US" sz="2000" dirty="0" smtClean="0">
                <a:solidFill>
                  <a:schemeClr val="tx1"/>
                </a:solidFill>
                <a:latin typeface="楷体" panose="02010609060101010101" pitchFamily="49" charset="-122"/>
                <a:ea typeface="楷体" panose="02010609060101010101" pitchFamily="49" charset="-122"/>
              </a:rPr>
              <a:t>多万人</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儒家倡导的忠义孝悌等伦理</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成为民众日常行为的规范【</a:t>
            </a:r>
            <a:r>
              <a:rPr lang="zh-CN" altLang="en-US" sz="2000" dirty="0" smtClean="0">
                <a:solidFill>
                  <a:schemeClr val="tx1"/>
                </a:solidFill>
                <a:sym typeface="+mn-ea"/>
              </a:rPr>
              <a:t>强调教育、教化和伦理规范的作用，尊崇儒家思想</a:t>
            </a:r>
            <a:r>
              <a:rPr lang="zh-CN" altLang="en-US" sz="2000" dirty="0" smtClean="0">
                <a:solidFill>
                  <a:schemeClr val="tx1"/>
                </a:solidFill>
                <a:latin typeface="楷体" panose="02010609060101010101" pitchFamily="49" charset="-122"/>
                <a:ea typeface="楷体" panose="02010609060101010101" pitchFamily="49" charset="-122"/>
              </a:rPr>
              <a:t>】。汉朝境内的百姓</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不复以“燕人”“齐人”“秦人”相区别</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而是“某郡某县”人【</a:t>
            </a:r>
            <a:r>
              <a:rPr lang="zh-CN" altLang="en-US" sz="2000" dirty="0" smtClean="0">
                <a:solidFill>
                  <a:schemeClr val="tx1"/>
                </a:solidFill>
                <a:sym typeface="+mn-ea"/>
              </a:rPr>
              <a:t>对各地区民众同等对待</a:t>
            </a:r>
            <a:r>
              <a:rPr lang="zh-CN" altLang="en-US" sz="2000" dirty="0" smtClean="0">
                <a:solidFill>
                  <a:schemeClr val="tx1"/>
                </a:solidFill>
                <a:latin typeface="楷体" panose="02010609060101010101" pitchFamily="49" charset="-122"/>
                <a:ea typeface="楷体" panose="02010609060101010101" pitchFamily="49" charset="-122"/>
              </a:rPr>
              <a:t>】</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他们虽方言有异</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却使用着统一的不因语言差异而改变的文字【</a:t>
            </a:r>
            <a:r>
              <a:rPr lang="zh-CN" altLang="en-US" sz="2000" dirty="0" smtClean="0">
                <a:solidFill>
                  <a:schemeClr val="tx1"/>
                </a:solidFill>
                <a:sym typeface="+mn-ea"/>
              </a:rPr>
              <a:t>使用统一文字</a:t>
            </a:r>
            <a:r>
              <a:rPr lang="zh-CN" alt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经历两汉四个多世纪的统治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统一的观念深入人心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“书同文、车同轨、人同伦”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在先秦以来华夏融合的基础上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汉朝境内的人们逐渐被称为“汉人”。</a:t>
            </a:r>
            <a:endParaRPr lang="zh-CN" altLang="en-US" sz="2000" dirty="0" smtClean="0">
              <a:latin typeface="楷体" panose="02010609060101010101" pitchFamily="49" charset="-122"/>
              <a:ea typeface="楷体" panose="02010609060101010101" pitchFamily="49" charset="-122"/>
            </a:endParaRPr>
          </a:p>
          <a:p>
            <a:pPr algn="r">
              <a:lnSpc>
                <a:spcPct val="110000"/>
              </a:lnSpc>
            </a:pPr>
            <a:r>
              <a:rPr lang="en-US" altLang="zh-CN" sz="2000" dirty="0" smtClean="0"/>
              <a:t>——</a:t>
            </a:r>
            <a:r>
              <a:rPr lang="zh-CN" altLang="en-US" sz="2000" dirty="0" smtClean="0"/>
              <a:t>据</a:t>
            </a:r>
            <a:r>
              <a:rPr lang="en-US" altLang="zh-CN" sz="2000" dirty="0" smtClean="0"/>
              <a:t>《</a:t>
            </a:r>
            <a:r>
              <a:rPr lang="zh-CN" altLang="en-US" sz="2000" dirty="0" smtClean="0"/>
              <a:t>汉书</a:t>
            </a:r>
            <a:r>
              <a:rPr lang="en-US" altLang="zh-CN" sz="2000" dirty="0" smtClean="0"/>
              <a:t>》《</a:t>
            </a:r>
            <a:r>
              <a:rPr lang="zh-CN" altLang="en-US" sz="2000" dirty="0" smtClean="0"/>
              <a:t>后汉书</a:t>
            </a:r>
            <a:r>
              <a:rPr lang="en-US" altLang="zh-CN" sz="2000" dirty="0" smtClean="0"/>
              <a:t>》</a:t>
            </a:r>
            <a:r>
              <a:rPr lang="zh-CN" altLang="en-US" sz="2000" dirty="0" smtClean="0"/>
              <a:t>等</a:t>
            </a:r>
            <a:endParaRPr lang="zh-CN" altLang="en-US" sz="2000" dirty="0" smtClean="0"/>
          </a:p>
          <a:p>
            <a:pPr algn="just">
              <a:lnSpc>
                <a:spcPct val="11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sym typeface="+mn-ea"/>
              </a:rPr>
              <a:t>简析汉朝国家治理对中国历史发展的意义。</a:t>
            </a:r>
            <a:endParaRPr lang="zh-CN" altLang="en-US" sz="2000" dirty="0"/>
          </a:p>
        </p:txBody>
      </p:sp>
    </p:spTree>
  </p:cSld>
  <p:clrMapOvr>
    <a:masterClrMapping/>
  </p:clrMapOvr>
  <p:transition>
    <p:plus/>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142858"/>
            <a:ext cx="9001156" cy="4399915"/>
          </a:xfrm>
          <a:prstGeom prst="rect">
            <a:avLst/>
          </a:prstGeom>
          <a:noFill/>
        </p:spPr>
        <p:txBody>
          <a:bodyPr wrap="square" rtlCol="0">
            <a:spAutoFit/>
          </a:bodyPr>
          <a:lstStyle/>
          <a:p>
            <a:pPr algn="just">
              <a:lnSpc>
                <a:spcPct val="100000"/>
              </a:lnSpc>
            </a:pPr>
            <a:r>
              <a:rPr lang="zh-CN" altLang="en-US" sz="2000" dirty="0" smtClean="0">
                <a:latin typeface="黑体" panose="02010609060101010101" pitchFamily="49" charset="-122"/>
                <a:ea typeface="黑体" panose="02010609060101010101" pitchFamily="49" charset="-122"/>
              </a:rPr>
              <a:t>视角</a:t>
            </a:r>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　巩固统一的意义</a:t>
            </a:r>
            <a:endParaRPr lang="zh-CN" altLang="en-US" sz="2000" dirty="0" smtClean="0">
              <a:solidFill>
                <a:schemeClr val="tx1"/>
              </a:solidFill>
              <a:latin typeface="黑体" panose="02010609060101010101" pitchFamily="49" charset="-122"/>
              <a:ea typeface="黑体" panose="02010609060101010101" pitchFamily="49" charset="-122"/>
            </a:endParaRPr>
          </a:p>
          <a:p>
            <a:pPr algn="just">
              <a:lnSpc>
                <a:spcPct val="100000"/>
              </a:lnSpc>
            </a:pPr>
            <a:r>
              <a:rPr lang="zh-CN" altLang="en-US" sz="2000" dirty="0" smtClean="0">
                <a:solidFill>
                  <a:schemeClr val="tx1"/>
                </a:solidFill>
                <a:latin typeface="黑体" panose="02010609060101010101" pitchFamily="49" charset="-122"/>
                <a:ea typeface="黑体" panose="02010609060101010101" pitchFamily="49" charset="-122"/>
              </a:rPr>
              <a:t>材料三</a:t>
            </a:r>
            <a:r>
              <a:rPr lang="zh-CN" altLang="en-US" sz="2000" dirty="0" smtClean="0">
                <a:solidFill>
                  <a:schemeClr val="tx1"/>
                </a:solidFill>
              </a:rPr>
              <a:t>　</a:t>
            </a:r>
            <a:r>
              <a:rPr lang="zh-CN" altLang="en-US" sz="2000" dirty="0" smtClean="0">
                <a:solidFill>
                  <a:schemeClr val="tx1"/>
                </a:solidFill>
                <a:latin typeface="楷体" panose="02010609060101010101" pitchFamily="49" charset="-122"/>
                <a:ea typeface="楷体" panose="02010609060101010101" pitchFamily="49" charset="-122"/>
              </a:rPr>
              <a:t>汉武帝强化中央集权</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至东汉末</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全国百余郡【</a:t>
            </a:r>
            <a:r>
              <a:rPr lang="zh-CN" altLang="en-US" sz="2000" dirty="0" smtClean="0">
                <a:solidFill>
                  <a:schemeClr val="tx1"/>
                </a:solidFill>
                <a:sym typeface="+mn-ea"/>
              </a:rPr>
              <a:t>建立了疆域广阔、人口众多的国家</a:t>
            </a:r>
            <a:r>
              <a:rPr lang="zh-CN" altLang="en-US" sz="2000" dirty="0" smtClean="0">
                <a:solidFill>
                  <a:schemeClr val="tx1"/>
                </a:solidFill>
                <a:latin typeface="楷体" panose="02010609060101010101" pitchFamily="49" charset="-122"/>
                <a:ea typeface="楷体" panose="02010609060101010101" pitchFamily="49" charset="-122"/>
              </a:rPr>
              <a:t>】</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实施统一制度、法令</a:t>
            </a:r>
            <a:r>
              <a:rPr lang="zh-CN" altLang="en-US" sz="2000" dirty="0" smtClean="0">
                <a:solidFill>
                  <a:schemeClr val="tx1"/>
                </a:solidFill>
              </a:rPr>
              <a:t>【</a:t>
            </a:r>
            <a:r>
              <a:rPr lang="zh-CN" altLang="en-US" sz="2000" dirty="0" smtClean="0">
                <a:solidFill>
                  <a:schemeClr val="tx1"/>
                </a:solidFill>
                <a:sym typeface="+mn-ea"/>
              </a:rPr>
              <a:t>制定了统一的法律</a:t>
            </a:r>
            <a:r>
              <a:rPr lang="zh-CN" altLang="en-US" sz="2000" dirty="0" smtClean="0">
                <a:solidFill>
                  <a:schemeClr val="tx1"/>
                </a:solidFill>
              </a:rPr>
              <a:t>】</a:t>
            </a:r>
            <a:r>
              <a:rPr lang="zh-CN" altLang="en-US" sz="2000" dirty="0" smtClean="0">
                <a:solidFill>
                  <a:schemeClr val="tx1"/>
                </a:solidFill>
                <a:latin typeface="楷体" panose="02010609060101010101" pitchFamily="49" charset="-122"/>
                <a:ea typeface="楷体" panose="02010609060101010101" pitchFamily="49" charset="-122"/>
              </a:rPr>
              <a:t>。通过察举制度的实施</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构建起研习儒经、崇尚教化、执行统一政策的</a:t>
            </a:r>
            <a:r>
              <a:rPr lang="zh-CN" altLang="en-US" sz="2000" u="sng" dirty="0" smtClean="0">
                <a:solidFill>
                  <a:schemeClr val="tx1"/>
                </a:solidFill>
                <a:latin typeface="楷体" panose="02010609060101010101" pitchFamily="49" charset="-122"/>
                <a:ea typeface="楷体" panose="02010609060101010101" pitchFamily="49" charset="-122"/>
              </a:rPr>
              <a:t>士大夫官僚队伍</a:t>
            </a:r>
            <a:r>
              <a:rPr lang="zh-CN" altLang="en-US" sz="2000" dirty="0" smtClean="0">
                <a:solidFill>
                  <a:schemeClr val="tx1"/>
                </a:solidFill>
              </a:rPr>
              <a:t>【实行察举制，</a:t>
            </a:r>
            <a:r>
              <a:rPr lang="zh-CN" altLang="en-US" sz="2000" dirty="0" smtClean="0">
                <a:solidFill>
                  <a:schemeClr val="tx1"/>
                </a:solidFill>
                <a:sym typeface="+mn-ea"/>
              </a:rPr>
              <a:t>建立起行政管理制度</a:t>
            </a:r>
            <a:r>
              <a:rPr lang="zh-CN" altLang="en-US" sz="2000" dirty="0" smtClean="0">
                <a:solidFill>
                  <a:schemeClr val="tx1"/>
                </a:solidFill>
              </a:rPr>
              <a:t>】</a:t>
            </a:r>
            <a:r>
              <a:rPr lang="zh-CN" altLang="en-US" sz="2000" dirty="0" smtClean="0">
                <a:solidFill>
                  <a:schemeClr val="tx1"/>
                </a:solidFill>
                <a:latin typeface="楷体" panose="02010609060101010101" pitchFamily="49" charset="-122"/>
                <a:ea typeface="楷体" panose="02010609060101010101" pitchFamily="49" charset="-122"/>
              </a:rPr>
              <a:t>。汉朝盛时“编户齐民”有</a:t>
            </a:r>
            <a:r>
              <a:rPr lang="en-US" sz="2000" dirty="0" smtClean="0">
                <a:solidFill>
                  <a:schemeClr val="tx1"/>
                </a:solidFill>
                <a:latin typeface="楷体" panose="02010609060101010101" pitchFamily="49" charset="-122"/>
                <a:ea typeface="楷体" panose="02010609060101010101" pitchFamily="49" charset="-122"/>
              </a:rPr>
              <a:t>5 900</a:t>
            </a:r>
            <a:r>
              <a:rPr lang="zh-CN" altLang="en-US" sz="2000" dirty="0" smtClean="0">
                <a:solidFill>
                  <a:schemeClr val="tx1"/>
                </a:solidFill>
                <a:latin typeface="楷体" panose="02010609060101010101" pitchFamily="49" charset="-122"/>
                <a:ea typeface="楷体" panose="02010609060101010101" pitchFamily="49" charset="-122"/>
              </a:rPr>
              <a:t>多万人</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儒家倡导的忠义孝悌等伦理</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成为民众日常行为的规范【</a:t>
            </a:r>
            <a:r>
              <a:rPr lang="zh-CN" altLang="en-US" sz="2000" dirty="0" smtClean="0">
                <a:solidFill>
                  <a:schemeClr val="tx1"/>
                </a:solidFill>
                <a:sym typeface="+mn-ea"/>
              </a:rPr>
              <a:t>强调教育、教化和伦理规范的作用，尊崇儒家思想</a:t>
            </a:r>
            <a:r>
              <a:rPr lang="zh-CN" altLang="en-US" sz="2000" dirty="0" smtClean="0">
                <a:solidFill>
                  <a:schemeClr val="tx1"/>
                </a:solidFill>
                <a:latin typeface="楷体" panose="02010609060101010101" pitchFamily="49" charset="-122"/>
                <a:ea typeface="楷体" panose="02010609060101010101" pitchFamily="49" charset="-122"/>
              </a:rPr>
              <a:t>】。汉朝境内的百姓</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不复以“燕人”“齐人”“秦人”相区别</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而是“某郡某县”人【</a:t>
            </a:r>
            <a:r>
              <a:rPr lang="zh-CN" altLang="en-US" sz="2000" dirty="0" smtClean="0">
                <a:solidFill>
                  <a:schemeClr val="tx1"/>
                </a:solidFill>
                <a:sym typeface="+mn-ea"/>
              </a:rPr>
              <a:t>对各地区民众同等对待</a:t>
            </a:r>
            <a:r>
              <a:rPr lang="zh-CN" altLang="en-US" sz="2000" dirty="0" smtClean="0">
                <a:solidFill>
                  <a:schemeClr val="tx1"/>
                </a:solidFill>
                <a:latin typeface="楷体" panose="02010609060101010101" pitchFamily="49" charset="-122"/>
                <a:ea typeface="楷体" panose="02010609060101010101" pitchFamily="49" charset="-122"/>
              </a:rPr>
              <a:t>】</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他们虽方言有异</a:t>
            </a:r>
            <a:r>
              <a:rPr 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solidFill>
                  <a:schemeClr val="tx1"/>
                </a:solidFill>
                <a:latin typeface="楷体" panose="02010609060101010101" pitchFamily="49" charset="-122"/>
                <a:ea typeface="楷体" panose="02010609060101010101" pitchFamily="49" charset="-122"/>
              </a:rPr>
              <a:t>却使用着统一的不因语言差异而改变的文字【</a:t>
            </a:r>
            <a:r>
              <a:rPr lang="zh-CN" altLang="en-US" sz="2000" dirty="0" smtClean="0">
                <a:solidFill>
                  <a:schemeClr val="tx1"/>
                </a:solidFill>
                <a:sym typeface="+mn-ea"/>
              </a:rPr>
              <a:t>使用统一文字</a:t>
            </a:r>
            <a:r>
              <a:rPr lang="zh-CN" altLang="en-US" sz="2000" dirty="0" smtClean="0">
                <a:solidFill>
                  <a:schemeClr val="tx1"/>
                </a:solidFill>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经历两汉四个多世纪的统治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统一的观念深入人心</a:t>
            </a:r>
            <a:r>
              <a:rPr lang="zh-CN" altLang="en-US" sz="2000" dirty="0" smtClean="0">
                <a:highlight>
                  <a:srgbClr val="FFFF00"/>
                </a:highlight>
                <a:latin typeface="微软雅黑" panose="020B0503020204020204" charset="-122"/>
                <a:ea typeface="微软雅黑" panose="020B0503020204020204" charset="-122"/>
              </a:rPr>
              <a:t>【</a:t>
            </a:r>
            <a:r>
              <a:rPr lang="zh-CN" altLang="en-US" sz="2000" dirty="0" smtClean="0">
                <a:highlight>
                  <a:srgbClr val="FFFF00"/>
                </a:highlight>
                <a:latin typeface="微软雅黑" panose="020B0503020204020204" charset="-122"/>
                <a:ea typeface="微软雅黑" panose="020B0503020204020204" charset="-122"/>
                <a:sym typeface="+mn-ea"/>
              </a:rPr>
              <a:t>形成了追求统一的价值观</a:t>
            </a:r>
            <a:r>
              <a:rPr lang="zh-CN" altLang="en-US" sz="2000" dirty="0" smtClean="0">
                <a:highlight>
                  <a:srgbClr val="FFFF00"/>
                </a:highlight>
                <a:latin typeface="微软雅黑" panose="020B0503020204020204" charset="-122"/>
                <a:ea typeface="微软雅黑" panose="020B0503020204020204" charset="-122"/>
              </a:rPr>
              <a:t>】</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“书同文、车同轨、人同伦”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在先秦以来华夏融合的基础上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汉朝境内的人们逐渐被称为“汉人”</a:t>
            </a:r>
            <a:r>
              <a:rPr lang="zh-CN" altLang="en-US" sz="2000" dirty="0" smtClean="0">
                <a:highlight>
                  <a:srgbClr val="FFFF00"/>
                </a:highlight>
                <a:latin typeface="微软雅黑" panose="020B0503020204020204" charset="-122"/>
                <a:ea typeface="微软雅黑" panose="020B0503020204020204" charset="-122"/>
                <a:sym typeface="+mn-ea"/>
              </a:rPr>
              <a:t>【强化了民族认同】</a:t>
            </a:r>
            <a:r>
              <a:rPr lang="zh-CN" altLang="en-US" sz="2000" dirty="0" smtClean="0">
                <a:latin typeface="楷体" panose="02010609060101010101" pitchFamily="49" charset="-122"/>
                <a:ea typeface="楷体" panose="02010609060101010101" pitchFamily="49" charset="-122"/>
              </a:rPr>
              <a:t>。</a:t>
            </a:r>
            <a:r>
              <a:rPr lang="en-US" altLang="zh-CN" sz="2000" dirty="0" smtClean="0">
                <a:latin typeface="楷体" panose="02010609060101010101" pitchFamily="49" charset="-122"/>
                <a:ea typeface="楷体" panose="02010609060101010101" pitchFamily="49" charset="-122"/>
              </a:rPr>
              <a:t>       </a:t>
            </a:r>
            <a:r>
              <a:rPr lang="en-US" altLang="zh-CN" sz="2000" dirty="0" smtClean="0"/>
              <a:t>——</a:t>
            </a:r>
            <a:r>
              <a:rPr lang="zh-CN" altLang="en-US" sz="2000" dirty="0" smtClean="0"/>
              <a:t>据</a:t>
            </a:r>
            <a:r>
              <a:rPr lang="en-US" altLang="zh-CN" sz="2000" dirty="0" smtClean="0"/>
              <a:t>《</a:t>
            </a:r>
            <a:r>
              <a:rPr lang="zh-CN" altLang="en-US" sz="2000" dirty="0" smtClean="0"/>
              <a:t>汉书</a:t>
            </a:r>
            <a:r>
              <a:rPr lang="en-US" altLang="zh-CN" sz="2000" dirty="0" smtClean="0"/>
              <a:t>》《</a:t>
            </a:r>
            <a:r>
              <a:rPr lang="zh-CN" altLang="en-US" sz="2000" dirty="0" smtClean="0"/>
              <a:t>后汉书</a:t>
            </a:r>
            <a:r>
              <a:rPr lang="en-US" altLang="zh-CN" sz="2000" dirty="0" smtClean="0"/>
              <a:t>》</a:t>
            </a:r>
            <a:r>
              <a:rPr lang="zh-CN" altLang="en-US" sz="2000" dirty="0" smtClean="0"/>
              <a:t>等</a:t>
            </a:r>
            <a:endParaRPr lang="zh-CN" altLang="en-US" sz="2000" dirty="0" smtClean="0"/>
          </a:p>
          <a:p>
            <a:pPr algn="just">
              <a:lnSpc>
                <a:spcPct val="10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(4)</a:t>
            </a:r>
            <a:r>
              <a:rPr lang="zh-CN" altLang="en-US" sz="2000" dirty="0" smtClean="0"/>
              <a:t>根据材料三并结合所学知识</a:t>
            </a:r>
            <a:r>
              <a:rPr lang="en-US" sz="2000" dirty="0" smtClean="0"/>
              <a:t>，</a:t>
            </a:r>
            <a:r>
              <a:rPr lang="zh-CN" altLang="en-US" sz="2000" dirty="0" smtClean="0"/>
              <a:t>概括汉朝在国家治理上的举措。</a:t>
            </a:r>
            <a:r>
              <a:rPr lang="zh-CN" altLang="en-US" sz="2000" dirty="0" smtClean="0">
                <a:sym typeface="+mn-ea"/>
              </a:rPr>
              <a:t>简析汉朝国家治理对中国历史发展的意义。</a:t>
            </a:r>
            <a:endParaRPr lang="zh-CN" altLang="en-US" sz="2000" dirty="0"/>
          </a:p>
        </p:txBody>
      </p:sp>
      <p:sp>
        <p:nvSpPr>
          <p:cNvPr id="2" name="文本框 1"/>
          <p:cNvSpPr txBox="1"/>
          <p:nvPr/>
        </p:nvSpPr>
        <p:spPr>
          <a:xfrm>
            <a:off x="139065" y="4481195"/>
            <a:ext cx="9004935" cy="491490"/>
          </a:xfrm>
          <a:prstGeom prst="rect">
            <a:avLst/>
          </a:prstGeom>
          <a:noFill/>
        </p:spPr>
        <p:txBody>
          <a:bodyPr wrap="square" rtlCol="0">
            <a:spAutoFit/>
          </a:bodyPr>
          <a:lstStyle/>
          <a:p>
            <a:r>
              <a:rPr lang="zh-CN" altLang="en-US" sz="2000" dirty="0" smtClean="0">
                <a:solidFill>
                  <a:srgbClr val="FF0000"/>
                </a:solidFill>
                <a:latin typeface="微软雅黑" panose="020B0503020204020204" charset="-122"/>
                <a:ea typeface="微软雅黑" panose="020B0503020204020204" charset="-122"/>
                <a:sym typeface="+mn-ea"/>
              </a:rPr>
              <a:t>意义：确立了中国的基本疆域</a:t>
            </a:r>
            <a:r>
              <a:rPr lang="zh-CN" sz="2000" dirty="0" smtClean="0">
                <a:solidFill>
                  <a:srgbClr val="FF0000"/>
                </a:solidFill>
                <a:latin typeface="微软雅黑" panose="020B0503020204020204" charset="-122"/>
                <a:ea typeface="微软雅黑" panose="020B0503020204020204" charset="-122"/>
                <a:sym typeface="+mn-ea"/>
              </a:rPr>
              <a:t>；</a:t>
            </a:r>
            <a:r>
              <a:rPr lang="zh-CN" altLang="en-US" sz="2000" dirty="0" smtClean="0">
                <a:solidFill>
                  <a:srgbClr val="FF0000"/>
                </a:solidFill>
                <a:latin typeface="微软雅黑" panose="020B0503020204020204" charset="-122"/>
                <a:ea typeface="微软雅黑" panose="020B0503020204020204" charset="-122"/>
                <a:sym typeface="+mn-ea"/>
              </a:rPr>
              <a:t>创立了中国古代</a:t>
            </a:r>
            <a:r>
              <a:rPr lang="zh-CN" altLang="en-US" sz="2000" u="sng" dirty="0" smtClean="0">
                <a:solidFill>
                  <a:srgbClr val="FF0000"/>
                </a:solidFill>
                <a:latin typeface="微软雅黑" panose="020B0503020204020204" charset="-122"/>
                <a:ea typeface="微软雅黑" panose="020B0503020204020204" charset="-122"/>
                <a:sym typeface="+mn-ea"/>
              </a:rPr>
              <a:t>治国理政的基本模式</a:t>
            </a:r>
            <a:r>
              <a:rPr lang="zh-CN" altLang="en-US" sz="2000" dirty="0" smtClean="0">
                <a:solidFill>
                  <a:srgbClr val="FF0000"/>
                </a:solidFill>
                <a:latin typeface="微软雅黑" panose="020B0503020204020204" charset="-122"/>
                <a:ea typeface="微软雅黑" panose="020B0503020204020204" charset="-122"/>
                <a:sym typeface="+mn-ea"/>
              </a:rPr>
              <a:t>。</a:t>
            </a:r>
            <a:endParaRPr lang="zh-CN" altLang="en-US" sz="2000" dirty="0" smtClean="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plu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6998" y="51736"/>
            <a:ext cx="9001156" cy="4799965"/>
          </a:xfrm>
          <a:prstGeom prst="rect">
            <a:avLst/>
          </a:prstGeom>
          <a:noFill/>
        </p:spPr>
        <p:txBody>
          <a:bodyPr wrap="square" rtlCol="0">
            <a:spAutoFit/>
          </a:bodyPr>
          <a:lstStyle/>
          <a:p>
            <a:pPr>
              <a:lnSpc>
                <a:spcPct val="100000"/>
              </a:lnSpc>
            </a:pPr>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深化拓展</a:t>
            </a:r>
            <a:r>
              <a:rPr lang="en-US" sz="1800" dirty="0" smtClean="0">
                <a:latin typeface="黑体" panose="02010609060101010101" pitchFamily="49" charset="-122"/>
                <a:ea typeface="黑体" panose="02010609060101010101" pitchFamily="49" charset="-122"/>
              </a:rPr>
              <a:t>]</a:t>
            </a:r>
            <a:endParaRPr lang="zh-CN" altLang="en-US" sz="1800" dirty="0" smtClean="0">
              <a:latin typeface="黑体" panose="02010609060101010101" pitchFamily="49" charset="-122"/>
              <a:ea typeface="黑体" panose="02010609060101010101" pitchFamily="49" charset="-122"/>
            </a:endParaRPr>
          </a:p>
          <a:p>
            <a:pPr>
              <a:lnSpc>
                <a:spcPct val="100000"/>
              </a:lnSpc>
            </a:pPr>
            <a:r>
              <a:rPr lang="zh-CN" altLang="en-US" sz="1800" dirty="0" smtClean="0">
                <a:solidFill>
                  <a:srgbClr val="0000FF"/>
                </a:solidFill>
                <a:latin typeface="黑体" panose="02010609060101010101" pitchFamily="49" charset="-122"/>
                <a:ea typeface="黑体" panose="02010609060101010101" pitchFamily="49" charset="-122"/>
              </a:rPr>
              <a:t>一、两汉统一多民族国家的巩固对中国历史发展的意义</a:t>
            </a:r>
            <a:endParaRPr lang="zh-CN" altLang="en-US" sz="1800" dirty="0" smtClean="0">
              <a:solidFill>
                <a:srgbClr val="0000FF"/>
              </a:solidFill>
              <a:latin typeface="黑体" panose="02010609060101010101" pitchFamily="49" charset="-122"/>
              <a:ea typeface="黑体" panose="02010609060101010101" pitchFamily="49" charset="-122"/>
            </a:endParaRPr>
          </a:p>
          <a:p>
            <a:pPr>
              <a:lnSpc>
                <a:spcPct val="100000"/>
              </a:lnSpc>
            </a:pPr>
            <a:r>
              <a:rPr lang="en-US" sz="1800" dirty="0" smtClean="0">
                <a:latin typeface="黑体" panose="02010609060101010101" pitchFamily="49" charset="-122"/>
                <a:ea typeface="黑体" panose="02010609060101010101" pitchFamily="49" charset="-122"/>
              </a:rPr>
              <a:t>1.</a:t>
            </a:r>
            <a:r>
              <a:rPr lang="zh-CN" altLang="en-US" sz="1800" dirty="0" smtClean="0">
                <a:latin typeface="黑体" panose="02010609060101010101" pitchFamily="49" charset="-122"/>
                <a:ea typeface="黑体" panose="02010609060101010101" pitchFamily="49" charset="-122"/>
              </a:rPr>
              <a:t>巩固统一</a:t>
            </a:r>
            <a:r>
              <a:rPr lang="en-US" sz="1800" dirty="0" smtClean="0">
                <a:latin typeface="黑体" panose="02010609060101010101" pitchFamily="49" charset="-122"/>
                <a:ea typeface="黑体" panose="02010609060101010101" pitchFamily="49" charset="-122"/>
              </a:rPr>
              <a:t>：</a:t>
            </a:r>
            <a:r>
              <a:rPr lang="zh-CN" altLang="en-US" sz="1800" dirty="0" smtClean="0"/>
              <a:t>汉武帝巩固边疆</a:t>
            </a:r>
            <a:r>
              <a:rPr lang="en-US" sz="1800" dirty="0" smtClean="0"/>
              <a:t>；</a:t>
            </a:r>
            <a:r>
              <a:rPr lang="zh-CN" altLang="en-US" sz="1800" dirty="0" smtClean="0"/>
              <a:t>公元前</a:t>
            </a:r>
            <a:r>
              <a:rPr lang="en-US" sz="1800" dirty="0" smtClean="0"/>
              <a:t>60</a:t>
            </a:r>
            <a:r>
              <a:rPr lang="zh-CN" altLang="en-US" sz="1800" dirty="0" smtClean="0"/>
              <a:t>年</a:t>
            </a:r>
            <a:r>
              <a:rPr lang="en-US" sz="1800" dirty="0" smtClean="0"/>
              <a:t>，</a:t>
            </a:r>
            <a:r>
              <a:rPr lang="zh-CN" altLang="en-US" sz="1800" dirty="0" smtClean="0"/>
              <a:t>为了管理统一后的西域</a:t>
            </a:r>
            <a:r>
              <a:rPr lang="en-US" sz="1800" dirty="0" smtClean="0"/>
              <a:t>，</a:t>
            </a:r>
            <a:r>
              <a:rPr lang="zh-CN" altLang="en-US" sz="1800" dirty="0" smtClean="0"/>
              <a:t>西汉建立西域都护府</a:t>
            </a:r>
            <a:r>
              <a:rPr lang="en-US" sz="1800" dirty="0" smtClean="0"/>
              <a:t>；</a:t>
            </a:r>
            <a:r>
              <a:rPr lang="zh-CN" altLang="en-US" sz="1800" dirty="0" smtClean="0"/>
              <a:t>东汉对西域与乌桓等地的经营等举措</a:t>
            </a:r>
            <a:r>
              <a:rPr lang="en-US" sz="1800" dirty="0" smtClean="0"/>
              <a:t>，</a:t>
            </a:r>
            <a:r>
              <a:rPr lang="zh-CN" altLang="en-US" sz="1800" dirty="0" smtClean="0"/>
              <a:t>对</a:t>
            </a:r>
            <a:r>
              <a:rPr lang="zh-CN" altLang="en-US" sz="1800" dirty="0" smtClean="0">
                <a:solidFill>
                  <a:srgbClr val="FF0000"/>
                </a:solidFill>
              </a:rPr>
              <a:t>疆域拓展、巩固统一、开发边疆、推动民族交融</a:t>
            </a:r>
            <a:r>
              <a:rPr lang="en-US" sz="1800" dirty="0" smtClean="0">
                <a:solidFill>
                  <a:srgbClr val="FF0000"/>
                </a:solidFill>
              </a:rPr>
              <a:t>，</a:t>
            </a:r>
            <a:r>
              <a:rPr lang="zh-CN" altLang="en-US" sz="1800" dirty="0" smtClean="0"/>
              <a:t>有重要意义。</a:t>
            </a:r>
            <a:endParaRPr lang="zh-CN" altLang="en-US" sz="1800" dirty="0" smtClean="0"/>
          </a:p>
          <a:p>
            <a:pPr algn="just">
              <a:lnSpc>
                <a:spcPct val="100000"/>
              </a:lnSpc>
            </a:pPr>
            <a:r>
              <a:rPr lang="en-US" sz="1800" dirty="0" smtClean="0">
                <a:latin typeface="黑体" panose="02010609060101010101" pitchFamily="49" charset="-122"/>
                <a:ea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rPr>
              <a:t>制度创设</a:t>
            </a:r>
            <a:r>
              <a:rPr lang="en-US" sz="1800" dirty="0" smtClean="0">
                <a:latin typeface="黑体" panose="02010609060101010101" pitchFamily="49" charset="-122"/>
                <a:ea typeface="黑体" panose="02010609060101010101" pitchFamily="49" charset="-122"/>
              </a:rPr>
              <a:t>：</a:t>
            </a:r>
            <a:r>
              <a:rPr lang="zh-CN" altLang="en-US" sz="1800" dirty="0" smtClean="0"/>
              <a:t>完善中央集权体制</a:t>
            </a:r>
            <a:r>
              <a:rPr lang="en-US" sz="1800" dirty="0" smtClean="0"/>
              <a:t>，</a:t>
            </a:r>
            <a:r>
              <a:rPr lang="zh-CN" altLang="en-US" sz="1800" dirty="0" smtClean="0"/>
              <a:t>完善官僚选拔、管理和监察体制</a:t>
            </a:r>
            <a:r>
              <a:rPr lang="en-US" sz="1800" dirty="0" smtClean="0"/>
              <a:t>，</a:t>
            </a:r>
            <a:r>
              <a:rPr lang="zh-CN" altLang="en-US" sz="1800" dirty="0" smtClean="0"/>
              <a:t>为</a:t>
            </a:r>
            <a:r>
              <a:rPr lang="zh-CN" altLang="en-US" sz="1800" dirty="0" smtClean="0">
                <a:solidFill>
                  <a:srgbClr val="FF0000"/>
                </a:solidFill>
              </a:rPr>
              <a:t>后世政治体制的进一步创新和发展奠定了基础</a:t>
            </a:r>
            <a:r>
              <a:rPr lang="zh-CN" altLang="en-US" sz="1800" dirty="0" smtClean="0"/>
              <a:t>。</a:t>
            </a:r>
            <a:endParaRPr lang="zh-CN" altLang="en-US" sz="1800" dirty="0" smtClean="0"/>
          </a:p>
          <a:p>
            <a:pPr algn="just">
              <a:lnSpc>
                <a:spcPct val="100000"/>
              </a:lnSpc>
            </a:pPr>
            <a:r>
              <a:rPr lang="en-US" sz="1800" dirty="0" smtClean="0">
                <a:latin typeface="黑体" panose="02010609060101010101" pitchFamily="49" charset="-122"/>
                <a:ea typeface="黑体" panose="02010609060101010101" pitchFamily="49" charset="-122"/>
              </a:rPr>
              <a:t>3.</a:t>
            </a:r>
            <a:r>
              <a:rPr lang="zh-CN" altLang="en-US" sz="1800" dirty="0" smtClean="0">
                <a:latin typeface="黑体" panose="02010609060101010101" pitchFamily="49" charset="-122"/>
                <a:ea typeface="黑体" panose="02010609060101010101" pitchFamily="49" charset="-122"/>
              </a:rPr>
              <a:t>经济发展</a:t>
            </a:r>
            <a:r>
              <a:rPr lang="en-US" sz="1800" dirty="0" smtClean="0">
                <a:latin typeface="黑体" panose="02010609060101010101" pitchFamily="49" charset="-122"/>
                <a:ea typeface="黑体" panose="02010609060101010101" pitchFamily="49" charset="-122"/>
              </a:rPr>
              <a:t>：</a:t>
            </a:r>
            <a:r>
              <a:rPr lang="zh-CN" altLang="en-US" sz="1800" dirty="0" smtClean="0"/>
              <a:t>加强了国家对经济的控制和管理</a:t>
            </a:r>
            <a:r>
              <a:rPr lang="en-US" sz="1800" dirty="0" smtClean="0"/>
              <a:t>，</a:t>
            </a:r>
            <a:r>
              <a:rPr lang="zh-CN" altLang="en-US" sz="1800" dirty="0" smtClean="0"/>
              <a:t>增加了政府财政收入</a:t>
            </a:r>
            <a:r>
              <a:rPr lang="en-US" sz="1800" dirty="0" smtClean="0"/>
              <a:t>，</a:t>
            </a:r>
            <a:r>
              <a:rPr lang="zh-CN" altLang="en-US" sz="1800" dirty="0" smtClean="0">
                <a:solidFill>
                  <a:srgbClr val="FF0000"/>
                </a:solidFill>
              </a:rPr>
              <a:t>促进了封建经济的进一步发展</a:t>
            </a:r>
            <a:r>
              <a:rPr lang="en-US" sz="1800" dirty="0" smtClean="0"/>
              <a:t>；</a:t>
            </a:r>
            <a:r>
              <a:rPr lang="zh-CN" altLang="en-US" sz="1800" dirty="0" smtClean="0"/>
              <a:t>丝绸之路的形成和发展为</a:t>
            </a:r>
            <a:r>
              <a:rPr lang="zh-CN" altLang="en-US" sz="1800" dirty="0" smtClean="0">
                <a:solidFill>
                  <a:srgbClr val="FF0000"/>
                </a:solidFill>
              </a:rPr>
              <a:t>中外经济的交流和发展提供了基础。</a:t>
            </a:r>
            <a:endParaRPr lang="zh-CN" altLang="en-US" sz="1800" dirty="0" smtClean="0">
              <a:solidFill>
                <a:srgbClr val="FF0000"/>
              </a:solidFill>
            </a:endParaRPr>
          </a:p>
          <a:p>
            <a:pPr algn="just">
              <a:lnSpc>
                <a:spcPct val="100000"/>
              </a:lnSpc>
            </a:pPr>
            <a:r>
              <a:rPr lang="en-US" sz="1800" dirty="0" smtClean="0">
                <a:latin typeface="黑体" panose="02010609060101010101" pitchFamily="49" charset="-122"/>
                <a:ea typeface="黑体" panose="02010609060101010101" pitchFamily="49" charset="-122"/>
                <a:sym typeface="+mn-ea"/>
              </a:rPr>
              <a:t>4.</a:t>
            </a:r>
            <a:r>
              <a:rPr lang="zh-CN" altLang="en-US" sz="1800" dirty="0" smtClean="0">
                <a:latin typeface="黑体" panose="02010609060101010101" pitchFamily="49" charset="-122"/>
                <a:ea typeface="黑体" panose="02010609060101010101" pitchFamily="49" charset="-122"/>
                <a:sym typeface="+mn-ea"/>
              </a:rPr>
              <a:t>价值观念</a:t>
            </a:r>
            <a:r>
              <a:rPr lang="en-US" sz="1800" dirty="0" smtClean="0">
                <a:latin typeface="黑体" panose="02010609060101010101" pitchFamily="49" charset="-122"/>
                <a:ea typeface="黑体" panose="02010609060101010101" pitchFamily="49" charset="-122"/>
                <a:sym typeface="+mn-ea"/>
              </a:rPr>
              <a:t>：</a:t>
            </a:r>
            <a:r>
              <a:rPr lang="zh-CN" altLang="en-US" sz="1800" dirty="0" smtClean="0">
                <a:sym typeface="+mn-ea"/>
              </a:rPr>
              <a:t>推广儒学的价值观念及“大一统”的政治理论</a:t>
            </a:r>
            <a:r>
              <a:rPr lang="en-US" sz="1800" dirty="0" smtClean="0">
                <a:sym typeface="+mn-ea"/>
              </a:rPr>
              <a:t>，</a:t>
            </a:r>
            <a:r>
              <a:rPr lang="zh-CN" altLang="en-US" sz="1800" dirty="0" smtClean="0">
                <a:sym typeface="+mn-ea"/>
              </a:rPr>
              <a:t>冲破学派、地域、民族的藩篱</a:t>
            </a:r>
            <a:r>
              <a:rPr lang="en-US" sz="1800" dirty="0" smtClean="0">
                <a:sym typeface="+mn-ea"/>
              </a:rPr>
              <a:t>，</a:t>
            </a:r>
            <a:r>
              <a:rPr lang="zh-CN" altLang="en-US" sz="1800" dirty="0" smtClean="0">
                <a:solidFill>
                  <a:srgbClr val="FF0000"/>
                </a:solidFill>
                <a:latin typeface="微软雅黑" panose="020B0503020204020204" charset="-122"/>
                <a:ea typeface="微软雅黑" panose="020B0503020204020204" charset="-122"/>
                <a:sym typeface="+mn-ea"/>
              </a:rPr>
              <a:t>增强了国家统一意识与凝聚力。</a:t>
            </a:r>
            <a:endParaRPr lang="zh-CN" altLang="en-US" sz="1800" dirty="0" smtClean="0">
              <a:solidFill>
                <a:srgbClr val="FF0000"/>
              </a:solidFill>
            </a:endParaRPr>
          </a:p>
          <a:p>
            <a:pPr algn="just">
              <a:lnSpc>
                <a:spcPct val="100000"/>
              </a:lnSpc>
            </a:pPr>
            <a:r>
              <a:rPr lang="en-US" sz="1800" dirty="0" smtClean="0">
                <a:latin typeface="黑体" panose="02010609060101010101" pitchFamily="49" charset="-122"/>
                <a:ea typeface="黑体" panose="02010609060101010101" pitchFamily="49" charset="-122"/>
                <a:sym typeface="+mn-ea"/>
              </a:rPr>
              <a:t>5.</a:t>
            </a:r>
            <a:r>
              <a:rPr lang="zh-CN" altLang="en-US" sz="1800" dirty="0" smtClean="0">
                <a:latin typeface="黑体" panose="02010609060101010101" pitchFamily="49" charset="-122"/>
                <a:ea typeface="黑体" panose="02010609060101010101" pitchFamily="49" charset="-122"/>
                <a:sym typeface="+mn-ea"/>
              </a:rPr>
              <a:t>民族交融</a:t>
            </a:r>
            <a:r>
              <a:rPr lang="en-US" sz="1800" dirty="0" smtClean="0">
                <a:latin typeface="黑体" panose="02010609060101010101" pitchFamily="49" charset="-122"/>
                <a:ea typeface="黑体" panose="02010609060101010101" pitchFamily="49" charset="-122"/>
                <a:sym typeface="+mn-ea"/>
              </a:rPr>
              <a:t>：</a:t>
            </a:r>
            <a:r>
              <a:rPr lang="zh-CN" altLang="en-US" sz="1800" dirty="0" smtClean="0">
                <a:sym typeface="+mn-ea"/>
              </a:rPr>
              <a:t>境内各民族之间的经济文化交流不断深入</a:t>
            </a:r>
            <a:r>
              <a:rPr lang="en-US" sz="1800" dirty="0" smtClean="0">
                <a:sym typeface="+mn-ea"/>
              </a:rPr>
              <a:t>，</a:t>
            </a:r>
            <a:r>
              <a:rPr lang="zh-CN" altLang="en-US" sz="1800" dirty="0" smtClean="0">
                <a:sym typeface="+mn-ea"/>
              </a:rPr>
              <a:t>出现</a:t>
            </a:r>
            <a:r>
              <a:rPr lang="zh-CN" altLang="en-US" sz="1800" dirty="0" smtClean="0">
                <a:solidFill>
                  <a:srgbClr val="FF0000"/>
                </a:solidFill>
                <a:sym typeface="+mn-ea"/>
              </a:rPr>
              <a:t>相互交融、共同创造新文化</a:t>
            </a:r>
            <a:r>
              <a:rPr lang="zh-CN" altLang="en-US" sz="1800" dirty="0" smtClean="0">
                <a:sym typeface="+mn-ea"/>
              </a:rPr>
              <a:t>的局面。如乐舞文化</a:t>
            </a:r>
            <a:r>
              <a:rPr lang="en-US" sz="1800" dirty="0" smtClean="0">
                <a:sym typeface="+mn-ea"/>
              </a:rPr>
              <a:t>，</a:t>
            </a:r>
            <a:r>
              <a:rPr lang="zh-CN" altLang="en-US" sz="1800" dirty="0" smtClean="0">
                <a:sym typeface="+mn-ea"/>
              </a:rPr>
              <a:t>大量部族乐器融入华夏古乐之中</a:t>
            </a:r>
            <a:r>
              <a:rPr lang="en-US" sz="1800" dirty="0" smtClean="0">
                <a:sym typeface="+mn-ea"/>
              </a:rPr>
              <a:t>，</a:t>
            </a:r>
            <a:r>
              <a:rPr lang="zh-CN" altLang="en-US" sz="1800" dirty="0" smtClean="0">
                <a:sym typeface="+mn-ea"/>
              </a:rPr>
              <a:t>丰富了乐舞的表现手段与形式。</a:t>
            </a:r>
            <a:endParaRPr lang="zh-CN" altLang="en-US" sz="1800" dirty="0" smtClean="0"/>
          </a:p>
          <a:p>
            <a:pPr algn="just">
              <a:lnSpc>
                <a:spcPct val="100000"/>
              </a:lnSpc>
            </a:pPr>
            <a:r>
              <a:rPr lang="en-US" sz="1800" dirty="0" smtClean="0">
                <a:latin typeface="黑体" panose="02010609060101010101" pitchFamily="49" charset="-122"/>
                <a:ea typeface="黑体" panose="02010609060101010101" pitchFamily="49" charset="-122"/>
                <a:sym typeface="+mn-ea"/>
              </a:rPr>
              <a:t>6.</a:t>
            </a:r>
            <a:r>
              <a:rPr lang="zh-CN" altLang="en-US" sz="1800" dirty="0" smtClean="0">
                <a:latin typeface="黑体" panose="02010609060101010101" pitchFamily="49" charset="-122"/>
                <a:ea typeface="黑体" panose="02010609060101010101" pitchFamily="49" charset="-122"/>
                <a:sym typeface="+mn-ea"/>
              </a:rPr>
              <a:t>统一心理</a:t>
            </a:r>
            <a:r>
              <a:rPr lang="en-US" sz="1800" dirty="0" smtClean="0">
                <a:latin typeface="黑体" panose="02010609060101010101" pitchFamily="49" charset="-122"/>
                <a:ea typeface="黑体" panose="02010609060101010101" pitchFamily="49" charset="-122"/>
                <a:sym typeface="+mn-ea"/>
              </a:rPr>
              <a:t>：</a:t>
            </a:r>
            <a:r>
              <a:rPr lang="zh-CN" altLang="en-US" sz="1800" dirty="0" smtClean="0">
                <a:sym typeface="+mn-ea"/>
              </a:rPr>
              <a:t>秦汉之后</a:t>
            </a:r>
            <a:r>
              <a:rPr lang="en-US" sz="1800" dirty="0" smtClean="0">
                <a:sym typeface="+mn-ea"/>
              </a:rPr>
              <a:t>，</a:t>
            </a:r>
            <a:r>
              <a:rPr lang="zh-CN" altLang="en-US" sz="1800" dirty="0" smtClean="0">
                <a:sym typeface="+mn-ea"/>
              </a:rPr>
              <a:t>统一多民族国家成为历史发展的主导模式</a:t>
            </a:r>
            <a:r>
              <a:rPr lang="en-US" sz="1800" dirty="0" smtClean="0">
                <a:sym typeface="+mn-ea"/>
              </a:rPr>
              <a:t>，</a:t>
            </a:r>
            <a:r>
              <a:rPr lang="zh-CN" altLang="en-US" sz="1800" dirty="0" smtClean="0">
                <a:sym typeface="+mn-ea"/>
              </a:rPr>
              <a:t>也成为一种人心所向的必然归宿。即使是在分裂状态下</a:t>
            </a:r>
            <a:r>
              <a:rPr lang="en-US" sz="1800" dirty="0" smtClean="0">
                <a:sym typeface="+mn-ea"/>
              </a:rPr>
              <a:t>，</a:t>
            </a:r>
            <a:r>
              <a:rPr lang="zh-CN" altLang="en-US" sz="1800" dirty="0" smtClean="0">
                <a:solidFill>
                  <a:srgbClr val="FF0000"/>
                </a:solidFill>
                <a:sym typeface="+mn-ea"/>
              </a:rPr>
              <a:t>“华夏必将走向统一”也是占据主导地位的政治意识。</a:t>
            </a:r>
            <a:endParaRPr lang="zh-CN" altLang="en-US" sz="1800" dirty="0" smtClean="0">
              <a:solidFill>
                <a:srgbClr val="FF0000"/>
              </a:solidFill>
              <a:sym typeface="+mn-ea"/>
            </a:endParaRPr>
          </a:p>
        </p:txBody>
      </p:sp>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barn(inHorizontal)">
                                      <p:cBhvr>
                                        <p:cTn id="7" dur="500"/>
                                        <p:tgtEl>
                                          <p:spTgt spid="5">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5">
                                            <p:txEl>
                                              <p:pRg st="4" end="4"/>
                                            </p:txEl>
                                          </p:spTgt>
                                        </p:tgtEl>
                                        <p:attrNameLst>
                                          <p:attrName>style.visibility</p:attrName>
                                        </p:attrNameLst>
                                      </p:cBhvr>
                                      <p:to>
                                        <p:strVal val="visible"/>
                                      </p:to>
                                    </p:set>
                                    <p:animEffect transition="in" filter="barn(inHorizontal)">
                                      <p:cBhvr>
                                        <p:cTn id="12" dur="500"/>
                                        <p:tgtEl>
                                          <p:spTgt spid="5">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animEffect transition="in" filter="barn(inHorizontal)">
                                      <p:cBhvr>
                                        <p:cTn id="17" dur="500"/>
                                        <p:tgtEl>
                                          <p:spTgt spid="5">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barn(inHorizontal)">
                                      <p:cBhvr>
                                        <p:cTn id="22" dur="500"/>
                                        <p:tgtEl>
                                          <p:spTgt spid="5">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Effect transition="in" filter="barn(inHorizontal)">
                                      <p:cBhvr>
                                        <p:cTn id="27"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76" y="142858"/>
            <a:ext cx="8858280" cy="4831080"/>
          </a:xfrm>
          <a:prstGeom prst="rect">
            <a:avLst/>
          </a:prstGeom>
          <a:noFill/>
        </p:spPr>
        <p:txBody>
          <a:bodyPr wrap="square" rtlCol="0">
            <a:spAutoFit/>
          </a:bodyPr>
          <a:lstStyle/>
          <a:p>
            <a:pPr algn="just">
              <a:lnSpc>
                <a:spcPct val="110000"/>
              </a:lnSpc>
            </a:pPr>
            <a:r>
              <a:rPr lang="zh-CN" altLang="en-US" sz="2000" dirty="0" smtClean="0">
                <a:solidFill>
                  <a:srgbClr val="0000FF"/>
                </a:solidFill>
                <a:latin typeface="黑体" panose="02010609060101010101" pitchFamily="49" charset="-122"/>
                <a:ea typeface="黑体" panose="02010609060101010101" pitchFamily="49" charset="-122"/>
                <a:sym typeface="+mn-ea"/>
              </a:rPr>
              <a:t>二、我国历史上大一统的国家治理表现出四个重要特点</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lnSpc>
                <a:spcPct val="110000"/>
              </a:lnSpc>
            </a:pPr>
            <a:r>
              <a:rPr lang="en-US" sz="2000" dirty="0" smtClean="0">
                <a:sym typeface="+mn-ea"/>
              </a:rPr>
              <a:t>1.</a:t>
            </a:r>
            <a:r>
              <a:rPr lang="zh-CN" altLang="en-US" sz="2000" dirty="0" smtClean="0">
                <a:solidFill>
                  <a:srgbClr val="FF0000"/>
                </a:solidFill>
                <a:sym typeface="+mn-ea"/>
              </a:rPr>
              <a:t>国家统一</a:t>
            </a:r>
            <a:r>
              <a:rPr lang="zh-CN" altLang="en-US" sz="2000" dirty="0" smtClean="0">
                <a:sym typeface="+mn-ea"/>
              </a:rPr>
              <a:t>。国家统一是大一统中央集权国家治理体系形成的基础</a:t>
            </a:r>
            <a:r>
              <a:rPr lang="en-US" sz="2000" dirty="0" smtClean="0">
                <a:sym typeface="+mn-ea"/>
              </a:rPr>
              <a:t>，</a:t>
            </a:r>
            <a:r>
              <a:rPr lang="zh-CN" altLang="en-US" sz="2000" dirty="0" smtClean="0">
                <a:sym typeface="+mn-ea"/>
              </a:rPr>
              <a:t>也是历代统治者追求的重要目标。我国历史上曾几度出现分裂割据的状况</a:t>
            </a:r>
            <a:r>
              <a:rPr lang="en-US" sz="2000" dirty="0" smtClean="0">
                <a:sym typeface="+mn-ea"/>
              </a:rPr>
              <a:t>，</a:t>
            </a:r>
            <a:r>
              <a:rPr lang="zh-CN" altLang="en-US" sz="2000" dirty="0" smtClean="0">
                <a:sym typeface="+mn-ea"/>
              </a:rPr>
              <a:t>但无论怎样分裂</a:t>
            </a:r>
            <a:r>
              <a:rPr lang="en-US" sz="2000" dirty="0" smtClean="0">
                <a:sym typeface="+mn-ea"/>
              </a:rPr>
              <a:t>，</a:t>
            </a:r>
            <a:r>
              <a:rPr lang="zh-CN" altLang="en-US" sz="2000" dirty="0" smtClean="0">
                <a:sym typeface="+mn-ea"/>
              </a:rPr>
              <a:t>最终都会走向统一。这是我国历史进程中的一个鲜明特点。</a:t>
            </a:r>
            <a:endParaRPr lang="en-US" sz="2000" dirty="0" smtClean="0"/>
          </a:p>
          <a:p>
            <a:pPr algn="just">
              <a:lnSpc>
                <a:spcPct val="110000"/>
              </a:lnSpc>
            </a:pPr>
            <a:r>
              <a:rPr lang="en-US" sz="2000" dirty="0" smtClean="0"/>
              <a:t>2.</a:t>
            </a:r>
            <a:r>
              <a:rPr lang="zh-CN" altLang="en-US" sz="2000" dirty="0" smtClean="0">
                <a:solidFill>
                  <a:srgbClr val="FF0000"/>
                </a:solidFill>
              </a:rPr>
              <a:t>“要在中央”</a:t>
            </a:r>
            <a:r>
              <a:rPr lang="zh-CN" altLang="en-US" sz="2000" dirty="0" smtClean="0"/>
              <a:t>。中央集权是</a:t>
            </a:r>
            <a:r>
              <a:rPr lang="en-US" sz="2000" dirty="0" smtClean="0"/>
              <a:t>2 000</a:t>
            </a:r>
            <a:r>
              <a:rPr lang="zh-CN" altLang="en-US" sz="2000" dirty="0" smtClean="0"/>
              <a:t>多年封建国家治理最基本的制度体系</a:t>
            </a:r>
            <a:r>
              <a:rPr lang="en-US" sz="2000" dirty="0" smtClean="0"/>
              <a:t>，</a:t>
            </a:r>
            <a:r>
              <a:rPr lang="zh-CN" altLang="en-US" sz="2000" dirty="0" smtClean="0"/>
              <a:t>这一体系的核心是“事在四方</a:t>
            </a:r>
            <a:r>
              <a:rPr lang="en-US" sz="2000" dirty="0" smtClean="0"/>
              <a:t>，</a:t>
            </a:r>
            <a:r>
              <a:rPr lang="zh-CN" altLang="en-US" sz="2000" dirty="0" smtClean="0"/>
              <a:t>要在中央”。中央政府通过文书律令、官僚行政、考核监察等方式</a:t>
            </a:r>
            <a:r>
              <a:rPr lang="en-US" sz="2000" dirty="0" smtClean="0"/>
              <a:t>，</a:t>
            </a:r>
            <a:r>
              <a:rPr lang="zh-CN" altLang="en-US" sz="2000" dirty="0" smtClean="0"/>
              <a:t>推行政令</a:t>
            </a:r>
            <a:r>
              <a:rPr lang="en-US" sz="2000" dirty="0" smtClean="0"/>
              <a:t>，</a:t>
            </a:r>
            <a:r>
              <a:rPr lang="zh-CN" altLang="en-US" sz="2000" dirty="0" smtClean="0"/>
              <a:t>维护中央权威。</a:t>
            </a:r>
            <a:endParaRPr lang="zh-CN" altLang="en-US" sz="2000" dirty="0" smtClean="0"/>
          </a:p>
          <a:p>
            <a:pPr algn="just">
              <a:lnSpc>
                <a:spcPct val="110000"/>
              </a:lnSpc>
            </a:pPr>
            <a:r>
              <a:rPr lang="en-US" sz="2000" dirty="0" smtClean="0"/>
              <a:t>3.</a:t>
            </a:r>
            <a:r>
              <a:rPr lang="zh-CN" altLang="en-US" sz="2000" dirty="0" smtClean="0">
                <a:solidFill>
                  <a:srgbClr val="FF0000"/>
                </a:solidFill>
              </a:rPr>
              <a:t>郡县体制</a:t>
            </a:r>
            <a:r>
              <a:rPr lang="zh-CN" altLang="en-US" sz="2000" dirty="0" smtClean="0"/>
              <a:t>。郡县体制是中央集权下地方治理体系的概括。历代将全国划分为若干不同层级的行政区域</a:t>
            </a:r>
            <a:r>
              <a:rPr lang="en-US" sz="2000" dirty="0" smtClean="0"/>
              <a:t>，</a:t>
            </a:r>
            <a:r>
              <a:rPr lang="zh-CN" altLang="en-US" sz="2000" dirty="0" smtClean="0"/>
              <a:t>如道、路、州、府、省、郡、县等</a:t>
            </a:r>
            <a:r>
              <a:rPr lang="en-US" sz="2000" dirty="0" smtClean="0"/>
              <a:t>，</a:t>
            </a:r>
            <a:r>
              <a:rPr lang="zh-CN" altLang="en-US" sz="2000" dirty="0" smtClean="0"/>
              <a:t>由中央委派官员进行管理。历代思想家、政治家对郡县体制的治理方式表现出高度认同。</a:t>
            </a:r>
            <a:endParaRPr lang="zh-CN" altLang="en-US" sz="2000" dirty="0" smtClean="0"/>
          </a:p>
          <a:p>
            <a:pPr algn="just">
              <a:lnSpc>
                <a:spcPct val="110000"/>
              </a:lnSpc>
            </a:pPr>
            <a:r>
              <a:rPr lang="en-US" sz="2000" dirty="0" smtClean="0"/>
              <a:t>4.</a:t>
            </a:r>
            <a:r>
              <a:rPr lang="zh-CN" altLang="en-US" sz="2000" dirty="0" smtClean="0">
                <a:solidFill>
                  <a:srgbClr val="FF0000"/>
                </a:solidFill>
              </a:rPr>
              <a:t>因俗而治</a:t>
            </a:r>
            <a:r>
              <a:rPr lang="zh-CN" altLang="en-US" sz="2000" dirty="0" smtClean="0"/>
              <a:t>。我国历史上大一统的国家治理模式</a:t>
            </a:r>
            <a:r>
              <a:rPr lang="en-US" sz="2000" dirty="0" smtClean="0"/>
              <a:t>，</a:t>
            </a:r>
            <a:r>
              <a:rPr lang="zh-CN" altLang="en-US" sz="2000" dirty="0" smtClean="0"/>
              <a:t>并非一味地追求整齐划一</a:t>
            </a:r>
            <a:r>
              <a:rPr lang="en-US" sz="2000" dirty="0" smtClean="0"/>
              <a:t>，</a:t>
            </a:r>
            <a:r>
              <a:rPr lang="zh-CN" altLang="en-US" sz="2000" dirty="0" smtClean="0"/>
              <a:t>也有高度的灵活性。“修其教不易其俗</a:t>
            </a:r>
            <a:r>
              <a:rPr lang="en-US" sz="2000" dirty="0" smtClean="0"/>
              <a:t>，</a:t>
            </a:r>
            <a:r>
              <a:rPr lang="zh-CN" altLang="en-US" sz="2000" dirty="0" smtClean="0"/>
              <a:t>齐其政不易其宜”</a:t>
            </a:r>
            <a:r>
              <a:rPr lang="en-US" sz="2000" dirty="0" smtClean="0"/>
              <a:t>，</a:t>
            </a:r>
            <a:r>
              <a:rPr lang="zh-CN" altLang="en-US" sz="2000" dirty="0" smtClean="0"/>
              <a:t>适度保持自治、分治</a:t>
            </a:r>
            <a:r>
              <a:rPr lang="en-US" sz="2000" dirty="0" smtClean="0"/>
              <a:t>，</a:t>
            </a:r>
            <a:r>
              <a:rPr lang="zh-CN" altLang="en-US" sz="2000" dirty="0" smtClean="0"/>
              <a:t>根据不同地区的具体状况采取不同治理方式也取得不少成功经验。</a:t>
            </a:r>
            <a:endParaRPr lang="zh-CN" altLang="en-US" sz="2000" dirty="0"/>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p:cTn id="7" dur="500" fill="hold"/>
                                        <p:tgtEl>
                                          <p:spTgt spid="5">
                                            <p:txEl>
                                              <p:pRg st="3" end="3"/>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500" fill="hold"/>
                                        <p:tgtEl>
                                          <p:spTgt spid="5">
                                            <p:txEl>
                                              <p:pRg st="3" end="3"/>
                                            </p:txEl>
                                          </p:spTgt>
                                        </p:tgtEl>
                                        <p:attrNameLst>
                                          <p:attrName>ppt_x</p:attrName>
                                        </p:attrNameLst>
                                      </p:cBhvr>
                                      <p:tavLst>
                                        <p:tav tm="0">
                                          <p:val>
                                            <p:fltVal val="-1"/>
                                          </p:val>
                                        </p:tav>
                                        <p:tav tm="50000">
                                          <p:val>
                                            <p:fltVal val="0.95"/>
                                          </p:val>
                                        </p:tav>
                                        <p:tav tm="100000">
                                          <p:val>
                                            <p:strVal val="#ppt_x"/>
                                          </p:val>
                                        </p:tav>
                                      </p:tavLst>
                                    </p:anim>
                                    <p:anim calcmode="lin" valueType="num">
                                      <p:cBhvr>
                                        <p:cTn id="9" dur="500" fill="hold"/>
                                        <p:tgtEl>
                                          <p:spTgt spid="5">
                                            <p:txEl>
                                              <p:pRg st="3" end="3"/>
                                            </p:txEl>
                                          </p:spTgt>
                                        </p:tgtEl>
                                        <p:attrNameLst>
                                          <p:attrName>ppt_y</p:attrName>
                                        </p:attrNameLst>
                                      </p:cBhvr>
                                      <p:tavLst>
                                        <p:tav tm="0">
                                          <p:val>
                                            <p:strVal val="#ppt_y"/>
                                          </p:val>
                                        </p:tav>
                                        <p:tav tm="100000">
                                          <p:val>
                                            <p:strVal val="#ppt_y"/>
                                          </p:val>
                                        </p:tav>
                                      </p:tavLst>
                                    </p:anim>
                                    <p:animEffect transition="in" filter="fade">
                                      <p:cBhvr>
                                        <p:cTn id="10" dur="500"/>
                                        <p:tgtEl>
                                          <p:spTgt spid="5">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 calcmode="lin" valueType="num">
                                      <p:cBhvr>
                                        <p:cTn id="15" dur="500" fill="hold"/>
                                        <p:tgtEl>
                                          <p:spTgt spid="5">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500" fill="hold"/>
                                        <p:tgtEl>
                                          <p:spTgt spid="5">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17" dur="500" fill="hold"/>
                                        <p:tgtEl>
                                          <p:spTgt spid="5">
                                            <p:txEl>
                                              <p:pRg st="4" end="4"/>
                                            </p:txEl>
                                          </p:spTgt>
                                        </p:tgtEl>
                                        <p:attrNameLst>
                                          <p:attrName>ppt_y</p:attrName>
                                        </p:attrNameLst>
                                      </p:cBhvr>
                                      <p:tavLst>
                                        <p:tav tm="0">
                                          <p:val>
                                            <p:strVal val="#ppt_y"/>
                                          </p:val>
                                        </p:tav>
                                        <p:tav tm="100000">
                                          <p:val>
                                            <p:strVal val="#ppt_y"/>
                                          </p:val>
                                        </p:tav>
                                      </p:tavLst>
                                    </p:anim>
                                    <p:animEffect transition="in" filter="fade">
                                      <p:cBhvr>
                                        <p:cTn id="18"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1406" y="214296"/>
            <a:ext cx="8929750" cy="835806"/>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三、东汉的兴衰</a:t>
            </a:r>
            <a:endParaRPr lang="zh-CN" altLang="en-US" sz="2000" dirty="0" smtClean="0">
              <a:solidFill>
                <a:srgbClr val="0000FF"/>
              </a:solidFill>
              <a:latin typeface="黑体" panose="02010609060101010101" pitchFamily="49" charset="-122"/>
              <a:ea typeface="黑体" panose="02010609060101010101" pitchFamily="49" charset="-122"/>
            </a:endParaRPr>
          </a:p>
          <a:p>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王莽政权</a:t>
            </a:r>
            <a:endParaRPr lang="zh-CN" altLang="en-US" sz="2000" dirty="0">
              <a:latin typeface="黑体" panose="02010609060101010101" pitchFamily="49" charset="-122"/>
              <a:ea typeface="黑体" panose="02010609060101010101" pitchFamily="49" charset="-122"/>
            </a:endParaRPr>
          </a:p>
        </p:txBody>
      </p:sp>
      <p:graphicFrame>
        <p:nvGraphicFramePr>
          <p:cNvPr id="11" name="表格 10"/>
          <p:cNvGraphicFramePr>
            <a:graphicFrameLocks noGrp="1"/>
          </p:cNvGraphicFramePr>
          <p:nvPr>
            <p:custDataLst>
              <p:tags r:id="rId1"/>
            </p:custDataLst>
          </p:nvPr>
        </p:nvGraphicFramePr>
        <p:xfrm>
          <a:off x="175573" y="1214426"/>
          <a:ext cx="8754145" cy="3214712"/>
        </p:xfrm>
        <a:graphic>
          <a:graphicData uri="http://schemas.openxmlformats.org/drawingml/2006/table">
            <a:tbl>
              <a:tblPr/>
              <a:tblGrid>
                <a:gridCol w="705485"/>
                <a:gridCol w="8048660"/>
              </a:tblGrid>
              <a:tr h="803678">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背景</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西汉后期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政治日趋黑暗</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土地兼并严重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赋税徭役沉重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社会动荡不安</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67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建立</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9</a:t>
                      </a:r>
                      <a:r>
                        <a:rPr lang="zh-CN" sz="2000" b="1" dirty="0">
                          <a:latin typeface="宋体" panose="02010600030101010101" pitchFamily="2" charset="-122"/>
                          <a:ea typeface="宋体" panose="02010600030101010101" pitchFamily="2" charset="-122"/>
                          <a:cs typeface="Times New Roman" panose="02020603050405020304"/>
                        </a:rPr>
                        <a:t>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外戚</a:t>
                      </a:r>
                      <a:r>
                        <a:rPr lang="zh-CN" sz="2000" b="1" dirty="0">
                          <a:solidFill>
                            <a:srgbClr val="0000FF"/>
                          </a:solidFill>
                          <a:latin typeface="宋体" panose="02010600030101010101" pitchFamily="2" charset="-122"/>
                          <a:ea typeface="宋体" panose="02010600030101010101" pitchFamily="2" charset="-122"/>
                          <a:cs typeface="Times New Roman" panose="02020603050405020304"/>
                        </a:rPr>
                        <a:t>【帝王的母亲和妻子方面的亲戚】</a:t>
                      </a:r>
                      <a:r>
                        <a:rPr lang="zh-CN" sz="2000" b="1" dirty="0">
                          <a:latin typeface="宋体" panose="02010600030101010101" pitchFamily="2" charset="-122"/>
                          <a:ea typeface="宋体" panose="02010600030101010101" pitchFamily="2" charset="-122"/>
                          <a:cs typeface="Times New Roman" panose="02020603050405020304"/>
                        </a:rPr>
                        <a:t>王莽夺取皇位</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改国号为新</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西汉灭亡</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67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改制</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改革措施不切实际</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激化社会矛盾</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678">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灭亡</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23</a:t>
                      </a:r>
                      <a:r>
                        <a:rPr lang="zh-CN" sz="2000" b="1" dirty="0">
                          <a:latin typeface="宋体" panose="02010600030101010101" pitchFamily="2" charset="-122"/>
                          <a:ea typeface="宋体" panose="02010600030101010101" pitchFamily="2" charset="-122"/>
                          <a:cs typeface="Times New Roman" panose="02020603050405020304"/>
                        </a:rPr>
                        <a:t>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绿林军击败王莽军队主力</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随后攻入长安</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王莽政权被推翻</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42858"/>
            <a:ext cx="8929718" cy="435697"/>
          </a:xfrm>
          <a:prstGeom prst="rect">
            <a:avLst/>
          </a:prstGeom>
          <a:noFill/>
        </p:spPr>
        <p:txBody>
          <a:bodyPr wrap="square" rtlCol="0">
            <a:spAutoFit/>
          </a:bodyPr>
          <a:lstStyle/>
          <a:p>
            <a:r>
              <a:rPr lang="en-US" altLang="zh-CN"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光武中兴</a:t>
            </a:r>
            <a:endParaRPr lang="zh-CN" altLang="en-US" sz="2000" dirty="0" smtClean="0">
              <a:latin typeface="黑体" panose="02010609060101010101" pitchFamily="49" charset="-122"/>
              <a:ea typeface="黑体" panose="02010609060101010101" pitchFamily="49" charset="-122"/>
            </a:endParaRPr>
          </a:p>
        </p:txBody>
      </p:sp>
      <p:sp>
        <p:nvSpPr>
          <p:cNvPr id="4" name="TextBox 3"/>
          <p:cNvSpPr txBox="1"/>
          <p:nvPr/>
        </p:nvSpPr>
        <p:spPr>
          <a:xfrm>
            <a:off x="4357686" y="642924"/>
            <a:ext cx="928694" cy="492443"/>
          </a:xfrm>
          <a:prstGeom prst="rect">
            <a:avLst/>
          </a:prstGeom>
          <a:noFill/>
        </p:spPr>
        <p:txBody>
          <a:bodyPr wrap="square" rtlCol="0">
            <a:spAutoFit/>
          </a:bodyPr>
          <a:lstStyle/>
          <a:p>
            <a:r>
              <a:rPr lang="zh-CN" altLang="en-US" sz="2000" dirty="0" smtClean="0">
                <a:solidFill>
                  <a:srgbClr val="FF0000"/>
                </a:solidFill>
              </a:rPr>
              <a:t>洛阳</a:t>
            </a:r>
            <a:endParaRPr lang="zh-CN" altLang="en-US" sz="2000" dirty="0" smtClean="0">
              <a:solidFill>
                <a:srgbClr val="FF0000"/>
              </a:solidFill>
            </a:endParaRPr>
          </a:p>
        </p:txBody>
      </p:sp>
      <p:graphicFrame>
        <p:nvGraphicFramePr>
          <p:cNvPr id="7" name="表格 6"/>
          <p:cNvGraphicFramePr>
            <a:graphicFrameLocks noGrp="1"/>
          </p:cNvGraphicFramePr>
          <p:nvPr>
            <p:custDataLst>
              <p:tags r:id="rId1"/>
            </p:custDataLst>
          </p:nvPr>
        </p:nvGraphicFramePr>
        <p:xfrm>
          <a:off x="190513" y="642924"/>
          <a:ext cx="8810643" cy="4214844"/>
        </p:xfrm>
        <a:graphic>
          <a:graphicData uri="http://schemas.openxmlformats.org/drawingml/2006/table">
            <a:tbl>
              <a:tblPr/>
              <a:tblGrid>
                <a:gridCol w="1095339"/>
                <a:gridCol w="4214842"/>
                <a:gridCol w="3500462"/>
              </a:tblGrid>
              <a:tr h="936632">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建立与</a:t>
                      </a:r>
                      <a:endParaRPr lang="zh-CN" sz="20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统一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25</a:t>
                      </a:r>
                      <a:r>
                        <a:rPr lang="zh-CN" sz="2000" b="1" dirty="0">
                          <a:latin typeface="宋体" panose="02010600030101010101" pitchFamily="2" charset="-122"/>
                          <a:ea typeface="宋体" panose="02010600030101010101" pitchFamily="2" charset="-122"/>
                          <a:cs typeface="Times New Roman" panose="02020603050405020304"/>
                        </a:rPr>
                        <a:t>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刘秀重建汉朝</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定都</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随后</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平定一些割据政权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实现全国统一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468316">
                <a:tc rowSpan="4">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政治</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加强皇权</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smtClean="0">
                          <a:latin typeface="宋体" panose="02010600030101010101" pitchFamily="2" charset="-122"/>
                          <a:ea typeface="宋体" panose="02010600030101010101" pitchFamily="2" charset="-122"/>
                          <a:cs typeface="Times New Roman" panose="02020603050405020304"/>
                        </a:rPr>
                        <a:t>增强</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zh-CN" sz="2000" b="1" dirty="0" smtClean="0">
                          <a:latin typeface="宋体" panose="02010600030101010101" pitchFamily="2" charset="-122"/>
                          <a:ea typeface="宋体" panose="02010600030101010101" pitchFamily="2" charset="-122"/>
                          <a:cs typeface="Times New Roman" panose="02020603050405020304"/>
                        </a:rPr>
                        <a:t>的</a:t>
                      </a:r>
                      <a:r>
                        <a:rPr lang="zh-CN" sz="2000" b="1" dirty="0">
                          <a:latin typeface="宋体" panose="02010600030101010101" pitchFamily="2" charset="-122"/>
                          <a:ea typeface="宋体" panose="02010600030101010101" pitchFamily="2" charset="-122"/>
                          <a:cs typeface="Times New Roman" panose="02020603050405020304"/>
                        </a:rPr>
                        <a:t>作用</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加强中央集权</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稳定社会秩序</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316">
                <a:tc vMerge="1">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严格控制外戚干政</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468316">
                <a:tc vMerge="1">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裁并郡县</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裁减官吏</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节省开支</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468316">
                <a:tc vMerge="1">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整顿吏治</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惩处贪污腐败</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468316">
                <a:tc rowSpan="2">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经济</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清查全国垦田、户口数量</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抑制豪强势力</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316">
                <a:tc vMerge="1">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释放奴婢</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缓和社会矛盾</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8316">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思想</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重视</a:t>
                      </a:r>
                      <a:r>
                        <a:rPr lang="en-US" altLang="zh-CN" sz="2000" b="1" u="sng" dirty="0" smtClean="0">
                          <a:latin typeface="宋体" panose="02010600030101010101" pitchFamily="2" charset="-122"/>
                          <a:ea typeface="宋体" panose="02010600030101010101" pitchFamily="2" charset="-122"/>
                          <a:cs typeface="Times New Roman" panose="02020603050405020304"/>
                        </a:rPr>
                        <a:t>       </a:t>
                      </a:r>
                      <a:r>
                        <a:rPr lang="en-US" altLang="zh-CN" sz="20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20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儒学继续得到发展</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3143240" y="1500180"/>
            <a:ext cx="1357322" cy="492443"/>
          </a:xfrm>
          <a:prstGeom prst="rect">
            <a:avLst/>
          </a:prstGeom>
          <a:noFill/>
        </p:spPr>
        <p:txBody>
          <a:bodyPr wrap="square" rtlCol="0">
            <a:spAutoFit/>
          </a:bodyPr>
          <a:lstStyle/>
          <a:p>
            <a:r>
              <a:rPr lang="zh-CN" altLang="en-US" sz="2000" dirty="0" smtClean="0">
                <a:solidFill>
                  <a:srgbClr val="FF0000"/>
                </a:solidFill>
              </a:rPr>
              <a:t>尚书台</a:t>
            </a:r>
            <a:endParaRPr lang="zh-CN" altLang="en-US" sz="2000" dirty="0" smtClean="0">
              <a:solidFill>
                <a:srgbClr val="FF0000"/>
              </a:solidFill>
            </a:endParaRPr>
          </a:p>
        </p:txBody>
      </p:sp>
      <p:sp>
        <p:nvSpPr>
          <p:cNvPr id="9" name="TextBox 8"/>
          <p:cNvSpPr txBox="1"/>
          <p:nvPr/>
        </p:nvSpPr>
        <p:spPr>
          <a:xfrm>
            <a:off x="1928794" y="4357700"/>
            <a:ext cx="1357322" cy="435697"/>
          </a:xfrm>
          <a:prstGeom prst="rect">
            <a:avLst/>
          </a:prstGeom>
          <a:noFill/>
        </p:spPr>
        <p:txBody>
          <a:bodyPr wrap="square" rtlCol="0">
            <a:spAutoFit/>
          </a:bodyPr>
          <a:lstStyle/>
          <a:p>
            <a:r>
              <a:rPr lang="zh-CN" altLang="en-US" sz="2000" dirty="0" smtClean="0">
                <a:solidFill>
                  <a:srgbClr val="FF0000"/>
                </a:solidFill>
              </a:rPr>
              <a:t>儒学</a:t>
            </a:r>
            <a:endParaRPr lang="zh-CN" altLang="en-US" sz="2000" dirty="0" smtClean="0">
              <a:solidFill>
                <a:srgbClr val="FF0000"/>
              </a:solidFill>
            </a:endParaRP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1438" y="71420"/>
            <a:ext cx="8929718" cy="1291590"/>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衰败</a:t>
            </a:r>
            <a:r>
              <a:rPr lang="en-US" sz="2000" dirty="0" smtClean="0">
                <a:latin typeface="黑体" panose="02010609060101010101" pitchFamily="49" charset="-122"/>
                <a:ea typeface="黑体" panose="02010609060101010101" pitchFamily="49" charset="-122"/>
              </a:rPr>
              <a:t>：</a:t>
            </a:r>
            <a:r>
              <a:rPr lang="zh-CN" altLang="en-US" sz="2000" u="sng" dirty="0" smtClean="0"/>
              <a:t>          </a:t>
            </a:r>
            <a:r>
              <a:rPr lang="zh-CN" altLang="en-US" sz="2000" dirty="0" smtClean="0"/>
              <a:t>交替专权</a:t>
            </a:r>
            <a:r>
              <a:rPr lang="en-US" sz="2000" dirty="0" smtClean="0"/>
              <a:t>，</a:t>
            </a:r>
            <a:r>
              <a:rPr lang="zh-CN" altLang="en-US" sz="2000" dirty="0" smtClean="0"/>
              <a:t>政治腐朽黑暗</a:t>
            </a:r>
            <a:r>
              <a:rPr lang="en-US" sz="2000" dirty="0" smtClean="0"/>
              <a:t>，</a:t>
            </a:r>
            <a:r>
              <a:rPr lang="zh-CN" altLang="en-US" sz="2000" dirty="0" smtClean="0"/>
              <a:t>导致“党锢之祸”</a:t>
            </a:r>
            <a:r>
              <a:rPr lang="en-US" sz="2000" dirty="0" smtClean="0"/>
              <a:t>；_______</a:t>
            </a:r>
            <a:r>
              <a:rPr lang="zh-CN" altLang="en-US" sz="2000" dirty="0" smtClean="0"/>
              <a:t>势力发展迅速</a:t>
            </a:r>
            <a:r>
              <a:rPr lang="en-US" sz="2000" dirty="0" smtClean="0"/>
              <a:t>，</a:t>
            </a:r>
            <a:r>
              <a:rPr lang="zh-CN" altLang="en-US" sz="2000" dirty="0" smtClean="0"/>
              <a:t>土地兼并严重</a:t>
            </a:r>
            <a:r>
              <a:rPr lang="en-US" sz="2000" dirty="0" smtClean="0"/>
              <a:t>，</a:t>
            </a:r>
            <a:r>
              <a:rPr lang="zh-CN" altLang="en-US" sz="2000" dirty="0" smtClean="0"/>
              <a:t>阶级矛盾日益尖锐</a:t>
            </a:r>
            <a:r>
              <a:rPr lang="en-US" sz="2000" dirty="0" smtClean="0"/>
              <a:t>，</a:t>
            </a:r>
            <a:r>
              <a:rPr lang="zh-CN" altLang="en-US" sz="2000" dirty="0" smtClean="0"/>
              <a:t>黄巾起义</a:t>
            </a:r>
            <a:r>
              <a:rPr lang="en-US" sz="2000" dirty="0" smtClean="0"/>
              <a:t>；</a:t>
            </a:r>
            <a:r>
              <a:rPr lang="zh-CN" altLang="en-US" sz="2000" dirty="0" smtClean="0"/>
              <a:t>军阀割据</a:t>
            </a:r>
            <a:r>
              <a:rPr lang="en-US" sz="2000" dirty="0" smtClean="0"/>
              <a:t>，</a:t>
            </a:r>
            <a:r>
              <a:rPr lang="zh-CN" altLang="en-US" sz="2000" dirty="0" smtClean="0"/>
              <a:t>名存实亡。</a:t>
            </a:r>
            <a:endParaRPr lang="zh-CN" altLang="en-US" sz="2000" dirty="0"/>
          </a:p>
        </p:txBody>
      </p:sp>
      <p:sp>
        <p:nvSpPr>
          <p:cNvPr id="4" name="TextBox 3"/>
          <p:cNvSpPr txBox="1"/>
          <p:nvPr/>
        </p:nvSpPr>
        <p:spPr>
          <a:xfrm>
            <a:off x="950178" y="32077"/>
            <a:ext cx="164307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外戚、宦官</a:t>
            </a:r>
            <a:endParaRPr lang="zh-CN" altLang="en-US" sz="2000" dirty="0" smtClean="0">
              <a:solidFill>
                <a:srgbClr val="FF0000"/>
              </a:solidFill>
            </a:endParaRPr>
          </a:p>
        </p:txBody>
      </p:sp>
      <p:sp>
        <p:nvSpPr>
          <p:cNvPr id="14" name="TextBox 13"/>
          <p:cNvSpPr txBox="1"/>
          <p:nvPr/>
        </p:nvSpPr>
        <p:spPr>
          <a:xfrm>
            <a:off x="7667962" y="32077"/>
            <a:ext cx="1643074" cy="435697"/>
          </a:xfrm>
          <a:prstGeom prst="rect">
            <a:avLst/>
          </a:prstGeom>
          <a:noFill/>
        </p:spPr>
        <p:txBody>
          <a:bodyPr wrap="square" rtlCol="0">
            <a:spAutoFit/>
          </a:bodyPr>
          <a:lstStyle/>
          <a:p>
            <a:r>
              <a:rPr lang="zh-CN" altLang="en-US" sz="2000" dirty="0" smtClean="0">
                <a:solidFill>
                  <a:srgbClr val="FF0000"/>
                </a:solidFill>
                <a:cs typeface="Times New Roman" panose="02020603050405020304"/>
              </a:rPr>
              <a:t>豪强地主</a:t>
            </a:r>
            <a:endParaRPr lang="zh-CN" altLang="en-US" sz="2000" dirty="0" smtClean="0">
              <a:solidFill>
                <a:srgbClr val="FF0000"/>
              </a:solidFill>
            </a:endParaRPr>
          </a:p>
        </p:txBody>
      </p:sp>
      <p:sp>
        <p:nvSpPr>
          <p:cNvPr id="15" name="TextBox 14"/>
          <p:cNvSpPr txBox="1"/>
          <p:nvPr/>
        </p:nvSpPr>
        <p:spPr>
          <a:xfrm>
            <a:off x="71406" y="1359206"/>
            <a:ext cx="8929718" cy="3815080"/>
          </a:xfrm>
          <a:prstGeom prst="rect">
            <a:avLst/>
          </a:prstGeom>
          <a:noFill/>
        </p:spPr>
        <p:txBody>
          <a:bodyPr wrap="square" rtlCol="0">
            <a:spAutoFit/>
          </a:bodyPr>
          <a:lstStyle/>
          <a:p>
            <a:pPr>
              <a:lnSpc>
                <a:spcPct val="11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拓展</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豪强大地主经营其土地的主要方式</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田庄经营</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依附民依附性极强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集体耕作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自给自足。</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时间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西汉末兴起</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东汉盛行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唐朝衰落。</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特点</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zh-CN" altLang="en-US" sz="2000" dirty="0" smtClean="0">
                <a:latin typeface="楷体" panose="02010609060101010101" pitchFamily="49" charset="-122"/>
                <a:ea typeface="楷体" panose="02010609060101010101" pitchFamily="49" charset="-122"/>
              </a:rPr>
              <a:t>①多种经营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自给自足。</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zh-CN" altLang="en-US" sz="2000" dirty="0" smtClean="0">
                <a:latin typeface="楷体" panose="02010609060101010101" pitchFamily="49" charset="-122"/>
                <a:ea typeface="楷体" panose="02010609060101010101" pitchFamily="49" charset="-122"/>
              </a:rPr>
              <a:t>②聚族而居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宗法色彩浓厚。</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zh-CN" altLang="en-US" sz="2000" dirty="0" smtClean="0">
                <a:latin typeface="楷体" panose="02010609060101010101" pitchFamily="49" charset="-122"/>
                <a:ea typeface="楷体" panose="02010609060101010101" pitchFamily="49" charset="-122"/>
              </a:rPr>
              <a:t>③有私家武装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称“部曲”“家兵”。</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zh-CN" altLang="en-US" sz="2000" dirty="0" smtClean="0">
                <a:latin typeface="楷体" panose="02010609060101010101" pitchFamily="49" charset="-122"/>
                <a:ea typeface="楷体" panose="02010609060101010101" pitchFamily="49" charset="-122"/>
              </a:rPr>
              <a:t>④中央无力时易形成封建割据。</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zh-CN" altLang="en-US" sz="2000" dirty="0" smtClean="0">
                <a:latin typeface="楷体" panose="02010609060101010101" pitchFamily="49" charset="-122"/>
                <a:ea typeface="楷体" panose="02010609060101010101" pitchFamily="49" charset="-122"/>
              </a:rPr>
              <a:t>⑤吸纳流民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一定程度上能够稳定社会秩序。</a:t>
            </a:r>
            <a:endParaRPr lang="en-US" altLang="zh-CN" sz="2000" dirty="0" smtClean="0">
              <a:latin typeface="楷体" panose="02010609060101010101" pitchFamily="49" charset="-122"/>
              <a:ea typeface="楷体" panose="02010609060101010101" pitchFamily="49" charset="-122"/>
            </a:endParaRPr>
          </a:p>
          <a:p>
            <a:pPr>
              <a:lnSpc>
                <a:spcPct val="110000"/>
              </a:lnSpc>
            </a:pPr>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田庄的出现和存在是国家贫弱和政局不稳的表现。</a:t>
            </a:r>
            <a:endParaRPr lang="zh-CN" altLang="en-US" sz="2000" dirty="0" smtClean="0">
              <a:latin typeface="楷体" panose="02010609060101010101" pitchFamily="49" charset="-122"/>
              <a:ea typeface="楷体" panose="02010609060101010101" pitchFamily="49" charset="-122"/>
            </a:endParaRPr>
          </a:p>
          <a:p>
            <a:pPr>
              <a:lnSpc>
                <a:spcPct val="110000"/>
              </a:lnSpc>
            </a:pPr>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租佃经营</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佃农依附性减弱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个体农耕自给自足。</a:t>
            </a:r>
            <a:endParaRPr lang="zh-CN" altLang="en-US" sz="2000" dirty="0" smtClean="0">
              <a:latin typeface="楷体" panose="02010609060101010101" pitchFamily="49" charset="-122"/>
              <a:ea typeface="楷体" panose="02010609060101010101" pitchFamily="49" charset="-122"/>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strips(down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strips(downLeft)">
                                      <p:cBhvr>
                                        <p:cTn id="17" dur="500"/>
                                        <p:tgtEl>
                                          <p:spTgt spid="15">
                                            <p:txEl>
                                              <p:pRg st="0" end="0"/>
                                            </p:txEl>
                                          </p:spTgt>
                                        </p:tgtEl>
                                      </p:cBhvr>
                                    </p:animEffect>
                                  </p:childTnLst>
                                </p:cTn>
                              </p:par>
                              <p:par>
                                <p:cTn id="18" presetID="18" presetClass="entr" presetSubtype="12" fill="hold" nodeType="withEffect">
                                  <p:stCondLst>
                                    <p:cond delay="0"/>
                                  </p:stCondLst>
                                  <p:childTnLst>
                                    <p:set>
                                      <p:cBhvr>
                                        <p:cTn id="19" dur="1" fill="hold">
                                          <p:stCondLst>
                                            <p:cond delay="0"/>
                                          </p:stCondLst>
                                        </p:cTn>
                                        <p:tgtEl>
                                          <p:spTgt spid="15">
                                            <p:txEl>
                                              <p:pRg st="1" end="1"/>
                                            </p:txEl>
                                          </p:spTgt>
                                        </p:tgtEl>
                                        <p:attrNameLst>
                                          <p:attrName>style.visibility</p:attrName>
                                        </p:attrNameLst>
                                      </p:cBhvr>
                                      <p:to>
                                        <p:strVal val="visible"/>
                                      </p:to>
                                    </p:set>
                                    <p:animEffect transition="in" filter="strips(downLeft)">
                                      <p:cBhvr>
                                        <p:cTn id="20" dur="500"/>
                                        <p:tgtEl>
                                          <p:spTgt spid="15">
                                            <p:txEl>
                                              <p:pRg st="1" end="1"/>
                                            </p:txEl>
                                          </p:spTgt>
                                        </p:tgtEl>
                                      </p:cBhvr>
                                    </p:animEffect>
                                  </p:childTnLst>
                                </p:cTn>
                              </p:par>
                              <p:par>
                                <p:cTn id="21" presetID="18" presetClass="entr" presetSubtype="12" fill="hold" nodeType="withEffect">
                                  <p:stCondLst>
                                    <p:cond delay="0"/>
                                  </p:stCondLst>
                                  <p:childTnLst>
                                    <p:set>
                                      <p:cBhvr>
                                        <p:cTn id="22" dur="1" fill="hold">
                                          <p:stCondLst>
                                            <p:cond delay="0"/>
                                          </p:stCondLst>
                                        </p:cTn>
                                        <p:tgtEl>
                                          <p:spTgt spid="15">
                                            <p:txEl>
                                              <p:pRg st="2" end="2"/>
                                            </p:txEl>
                                          </p:spTgt>
                                        </p:tgtEl>
                                        <p:attrNameLst>
                                          <p:attrName>style.visibility</p:attrName>
                                        </p:attrNameLst>
                                      </p:cBhvr>
                                      <p:to>
                                        <p:strVal val="visible"/>
                                      </p:to>
                                    </p:set>
                                    <p:animEffect transition="in" filter="strips(downLeft)">
                                      <p:cBhvr>
                                        <p:cTn id="23" dur="500"/>
                                        <p:tgtEl>
                                          <p:spTgt spid="1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nodeType="clickEffect">
                                  <p:stCondLst>
                                    <p:cond delay="0"/>
                                  </p:stCondLst>
                                  <p:childTnLst>
                                    <p:set>
                                      <p:cBhvr>
                                        <p:cTn id="27" dur="1" fill="hold">
                                          <p:stCondLst>
                                            <p:cond delay="0"/>
                                          </p:stCondLst>
                                        </p:cTn>
                                        <p:tgtEl>
                                          <p:spTgt spid="15">
                                            <p:txEl>
                                              <p:pRg st="3" end="3"/>
                                            </p:txEl>
                                          </p:spTgt>
                                        </p:tgtEl>
                                        <p:attrNameLst>
                                          <p:attrName>style.visibility</p:attrName>
                                        </p:attrNameLst>
                                      </p:cBhvr>
                                      <p:to>
                                        <p:strVal val="visible"/>
                                      </p:to>
                                    </p:set>
                                    <p:animEffect transition="in" filter="strips(downLeft)">
                                      <p:cBhvr>
                                        <p:cTn id="28" dur="500"/>
                                        <p:tgtEl>
                                          <p:spTgt spid="15">
                                            <p:txEl>
                                              <p:pRg st="3" end="3"/>
                                            </p:txEl>
                                          </p:spTgt>
                                        </p:tgtEl>
                                      </p:cBhvr>
                                    </p:animEffect>
                                  </p:childTnLst>
                                </p:cTn>
                              </p:par>
                              <p:par>
                                <p:cTn id="29" presetID="18" presetClass="entr" presetSubtype="12" fill="hold" nodeType="with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Effect transition="in" filter="strips(downLeft)">
                                      <p:cBhvr>
                                        <p:cTn id="31" dur="500"/>
                                        <p:tgtEl>
                                          <p:spTgt spid="1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8" presetClass="entr" presetSubtype="12" fill="hold" nodeType="clickEffect">
                                  <p:stCondLst>
                                    <p:cond delay="0"/>
                                  </p:stCondLst>
                                  <p:childTnLst>
                                    <p:set>
                                      <p:cBhvr>
                                        <p:cTn id="35" dur="1" fill="hold">
                                          <p:stCondLst>
                                            <p:cond delay="0"/>
                                          </p:stCondLst>
                                        </p:cTn>
                                        <p:tgtEl>
                                          <p:spTgt spid="15">
                                            <p:txEl>
                                              <p:pRg st="5" end="5"/>
                                            </p:txEl>
                                          </p:spTgt>
                                        </p:tgtEl>
                                        <p:attrNameLst>
                                          <p:attrName>style.visibility</p:attrName>
                                        </p:attrNameLst>
                                      </p:cBhvr>
                                      <p:to>
                                        <p:strVal val="visible"/>
                                      </p:to>
                                    </p:set>
                                    <p:animEffect transition="in" filter="strips(downLeft)">
                                      <p:cBhvr>
                                        <p:cTn id="36" dur="500"/>
                                        <p:tgtEl>
                                          <p:spTgt spid="15">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8" presetClass="entr" presetSubtype="12" fill="hold" nodeType="clickEffect">
                                  <p:stCondLst>
                                    <p:cond delay="0"/>
                                  </p:stCondLst>
                                  <p:childTnLst>
                                    <p:set>
                                      <p:cBhvr>
                                        <p:cTn id="40" dur="1" fill="hold">
                                          <p:stCondLst>
                                            <p:cond delay="0"/>
                                          </p:stCondLst>
                                        </p:cTn>
                                        <p:tgtEl>
                                          <p:spTgt spid="15">
                                            <p:txEl>
                                              <p:pRg st="6" end="6"/>
                                            </p:txEl>
                                          </p:spTgt>
                                        </p:tgtEl>
                                        <p:attrNameLst>
                                          <p:attrName>style.visibility</p:attrName>
                                        </p:attrNameLst>
                                      </p:cBhvr>
                                      <p:to>
                                        <p:strVal val="visible"/>
                                      </p:to>
                                    </p:set>
                                    <p:animEffect transition="in" filter="strips(downLeft)">
                                      <p:cBhvr>
                                        <p:cTn id="41" dur="500"/>
                                        <p:tgtEl>
                                          <p:spTgt spid="15">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8" presetClass="entr" presetSubtype="12" fill="hold" nodeType="clickEffect">
                                  <p:stCondLst>
                                    <p:cond delay="0"/>
                                  </p:stCondLst>
                                  <p:childTnLst>
                                    <p:set>
                                      <p:cBhvr>
                                        <p:cTn id="45" dur="1" fill="hold">
                                          <p:stCondLst>
                                            <p:cond delay="0"/>
                                          </p:stCondLst>
                                        </p:cTn>
                                        <p:tgtEl>
                                          <p:spTgt spid="15">
                                            <p:txEl>
                                              <p:pRg st="7" end="7"/>
                                            </p:txEl>
                                          </p:spTgt>
                                        </p:tgtEl>
                                        <p:attrNameLst>
                                          <p:attrName>style.visibility</p:attrName>
                                        </p:attrNameLst>
                                      </p:cBhvr>
                                      <p:to>
                                        <p:strVal val="visible"/>
                                      </p:to>
                                    </p:set>
                                    <p:animEffect transition="in" filter="strips(downLeft)">
                                      <p:cBhvr>
                                        <p:cTn id="46" dur="500"/>
                                        <p:tgtEl>
                                          <p:spTgt spid="15">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8" presetClass="entr" presetSubtype="12" fill="hold" nodeType="clickEffect">
                                  <p:stCondLst>
                                    <p:cond delay="0"/>
                                  </p:stCondLst>
                                  <p:childTnLst>
                                    <p:set>
                                      <p:cBhvr>
                                        <p:cTn id="50" dur="1" fill="hold">
                                          <p:stCondLst>
                                            <p:cond delay="0"/>
                                          </p:stCondLst>
                                        </p:cTn>
                                        <p:tgtEl>
                                          <p:spTgt spid="15">
                                            <p:txEl>
                                              <p:pRg st="8" end="8"/>
                                            </p:txEl>
                                          </p:spTgt>
                                        </p:tgtEl>
                                        <p:attrNameLst>
                                          <p:attrName>style.visibility</p:attrName>
                                        </p:attrNameLst>
                                      </p:cBhvr>
                                      <p:to>
                                        <p:strVal val="visible"/>
                                      </p:to>
                                    </p:set>
                                    <p:animEffect transition="in" filter="strips(downLeft)">
                                      <p:cBhvr>
                                        <p:cTn id="51" dur="500"/>
                                        <p:tgtEl>
                                          <p:spTgt spid="15">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8" presetClass="entr" presetSubtype="12" fill="hold" nodeType="clickEffect">
                                  <p:stCondLst>
                                    <p:cond delay="0"/>
                                  </p:stCondLst>
                                  <p:childTnLst>
                                    <p:set>
                                      <p:cBhvr>
                                        <p:cTn id="55" dur="1" fill="hold">
                                          <p:stCondLst>
                                            <p:cond delay="0"/>
                                          </p:stCondLst>
                                        </p:cTn>
                                        <p:tgtEl>
                                          <p:spTgt spid="15">
                                            <p:txEl>
                                              <p:pRg st="9" end="9"/>
                                            </p:txEl>
                                          </p:spTgt>
                                        </p:tgtEl>
                                        <p:attrNameLst>
                                          <p:attrName>style.visibility</p:attrName>
                                        </p:attrNameLst>
                                      </p:cBhvr>
                                      <p:to>
                                        <p:strVal val="visible"/>
                                      </p:to>
                                    </p:set>
                                    <p:animEffect transition="in" filter="strips(downLeft)">
                                      <p:cBhvr>
                                        <p:cTn id="56" dur="500"/>
                                        <p:tgtEl>
                                          <p:spTgt spid="15">
                                            <p:txEl>
                                              <p:pRg st="9" end="9"/>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8" presetClass="entr" presetSubtype="12" fill="hold" nodeType="clickEffect">
                                  <p:stCondLst>
                                    <p:cond delay="0"/>
                                  </p:stCondLst>
                                  <p:childTnLst>
                                    <p:set>
                                      <p:cBhvr>
                                        <p:cTn id="60" dur="1" fill="hold">
                                          <p:stCondLst>
                                            <p:cond delay="0"/>
                                          </p:stCondLst>
                                        </p:cTn>
                                        <p:tgtEl>
                                          <p:spTgt spid="15">
                                            <p:txEl>
                                              <p:pRg st="10" end="10"/>
                                            </p:txEl>
                                          </p:spTgt>
                                        </p:tgtEl>
                                        <p:attrNameLst>
                                          <p:attrName>style.visibility</p:attrName>
                                        </p:attrNameLst>
                                      </p:cBhvr>
                                      <p:to>
                                        <p:strVal val="visible"/>
                                      </p:to>
                                    </p:set>
                                    <p:animEffect transition="in" filter="strips(downLeft)">
                                      <p:cBhvr>
                                        <p:cTn id="61" dur="500"/>
                                        <p:tgtEl>
                                          <p:spTgt spid="1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929750" cy="4092575"/>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概念</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豪强地主</a:t>
            </a:r>
            <a:endParaRPr lang="zh-CN" altLang="en-US"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西汉中期以来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因选官制度的重大改革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一些具备</a:t>
            </a:r>
            <a:r>
              <a:rPr lang="zh-CN" altLang="en-US" sz="2000" dirty="0" smtClean="0">
                <a:solidFill>
                  <a:srgbClr val="FF0000"/>
                </a:solidFill>
                <a:latin typeface="楷体" panose="02010609060101010101" pitchFamily="49" charset="-122"/>
                <a:ea typeface="楷体" panose="02010609060101010101" pitchFamily="49" charset="-122"/>
              </a:rPr>
              <a:t>商业资本、投资土地的地主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在儒学成为仕进重要途径的历史条件下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修习儒学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逐渐出现</a:t>
            </a:r>
            <a:r>
              <a:rPr lang="zh-CN" altLang="en-US" sz="2000" dirty="0" smtClean="0">
                <a:solidFill>
                  <a:srgbClr val="FF0000"/>
                </a:solidFill>
                <a:latin typeface="楷体" panose="02010609060101010101" pitchFamily="49" charset="-122"/>
                <a:ea typeface="楷体" panose="02010609060101010101" pitchFamily="49" charset="-122"/>
              </a:rPr>
              <a:t>世代通经入仕、位至公卿的世家</a:t>
            </a:r>
            <a:r>
              <a:rPr lang="zh-CN" altLang="en-US" sz="2000" dirty="0" smtClean="0">
                <a:latin typeface="楷体" panose="02010609060101010101" pitchFamily="49" charset="-122"/>
                <a:ea typeface="楷体" panose="02010609060101010101" pitchFamily="49" charset="-122"/>
              </a:rPr>
              <a:t>。他们既拥有</a:t>
            </a:r>
            <a:r>
              <a:rPr lang="zh-CN" altLang="en-US" sz="2000" dirty="0" smtClean="0">
                <a:solidFill>
                  <a:srgbClr val="FF0000"/>
                </a:solidFill>
                <a:latin typeface="楷体" panose="02010609060101010101" pitchFamily="49" charset="-122"/>
                <a:ea typeface="楷体" panose="02010609060101010101" pitchFamily="49" charset="-122"/>
              </a:rPr>
              <a:t>宗族和经济势力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又有</a:t>
            </a:r>
            <a:r>
              <a:rPr lang="zh-CN" altLang="en-US" sz="2000" dirty="0" smtClean="0">
                <a:solidFill>
                  <a:srgbClr val="FF0000"/>
                </a:solidFill>
                <a:latin typeface="楷体" panose="02010609060101010101" pitchFamily="49" charset="-122"/>
                <a:ea typeface="楷体" panose="02010609060101010101" pitchFamily="49" charset="-122"/>
              </a:rPr>
              <a:t>政治、文化背景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周围聚集了众多的门生故吏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形成盘根错节的高门世族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对地方甚至朝廷政治进行干预和影响。西汉中期以来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豪强地主不断积累、发展、壮大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王莽新朝覆灭时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地方豪强地主纷纷</a:t>
            </a:r>
            <a:r>
              <a:rPr lang="zh-CN" altLang="en-US" sz="2000" dirty="0" smtClean="0">
                <a:solidFill>
                  <a:srgbClr val="FF0000"/>
                </a:solidFill>
                <a:latin typeface="楷体" panose="02010609060101010101" pitchFamily="49" charset="-122"/>
                <a:ea typeface="楷体" panose="02010609060101010101" pitchFamily="49" charset="-122"/>
              </a:rPr>
              <a:t>拥兵自重</a:t>
            </a:r>
            <a:r>
              <a:rPr lang="zh-CN" altLang="en-US" sz="2000" dirty="0" smtClean="0">
                <a:latin typeface="楷体" panose="02010609060101010101" pitchFamily="49" charset="-122"/>
                <a:ea typeface="楷体" panose="02010609060101010101" pitchFamily="49" charset="-122"/>
              </a:rPr>
              <a:t>。刘秀在南阳和河北两地豪强地主的支持下实现了全国统一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建立东汉王朝。东汉中后期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一方面皇权旁落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外戚与宦官交替专权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另一方面豪强地主是东汉王朝建立的基础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因此几乎不受限制地发展壮大。豪强地主逐渐转化为</a:t>
            </a:r>
            <a:r>
              <a:rPr lang="zh-CN" altLang="en-US" sz="2000" dirty="0" smtClean="0">
                <a:solidFill>
                  <a:srgbClr val="FF0000"/>
                </a:solidFill>
                <a:latin typeface="楷体" panose="02010609060101010101" pitchFamily="49" charset="-122"/>
                <a:ea typeface="楷体" panose="02010609060101010101" pitchFamily="49" charset="-122"/>
              </a:rPr>
              <a:t>割据势力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成为瓦解东汉王朝统治的力量。</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135789"/>
            <a:ext cx="8929750" cy="435697"/>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四、两汉的文化</a:t>
            </a:r>
            <a:endParaRPr lang="zh-CN" altLang="en-US" sz="2000" dirty="0">
              <a:solidFill>
                <a:srgbClr val="0000FF"/>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custDataLst>
              <p:tags r:id="rId1"/>
            </p:custDataLst>
          </p:nvPr>
        </p:nvGraphicFramePr>
        <p:xfrm>
          <a:off x="142844" y="570852"/>
          <a:ext cx="8858312" cy="4114800"/>
        </p:xfrm>
        <a:graphic>
          <a:graphicData uri="http://schemas.openxmlformats.org/drawingml/2006/table">
            <a:tbl>
              <a:tblPr/>
              <a:tblGrid>
                <a:gridCol w="775335"/>
                <a:gridCol w="8082977"/>
              </a:tblGrid>
              <a:tr h="889006">
                <a:tc>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史学</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西汉司马迁《史记》首创纪传体通史体裁</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东汉班固《汉书》是我国第一部纪传体断代史</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4504">
                <a:tc>
                  <a:txBody>
                    <a:bodyPr/>
                    <a:lstStyle/>
                    <a:p>
                      <a:pPr algn="ctr">
                        <a:lnSpc>
                          <a:spcPct val="150000"/>
                        </a:lnSpc>
                        <a:spcAft>
                          <a:spcPts val="0"/>
                        </a:spcAft>
                      </a:pPr>
                      <a:r>
                        <a:rPr lang="zh-CN" sz="2000" b="1">
                          <a:latin typeface="宋体" panose="02010600030101010101" pitchFamily="2" charset="-122"/>
                          <a:ea typeface="宋体" panose="02010600030101010101" pitchFamily="2" charset="-122"/>
                          <a:cs typeface="Times New Roman" panose="02020603050405020304"/>
                        </a:rPr>
                        <a:t>文学</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zh-CN" sz="2000" b="1">
                          <a:latin typeface="宋体" panose="02010600030101010101" pitchFamily="2" charset="-122"/>
                          <a:ea typeface="宋体" panose="02010600030101010101" pitchFamily="2" charset="-122"/>
                          <a:cs typeface="Times New Roman" panose="02020603050405020304"/>
                        </a:rPr>
                        <a:t>汉赋、乐府诗</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7018">
                <a:tc>
                  <a:txBody>
                    <a:bodyPr/>
                    <a:lstStyle/>
                    <a:p>
                      <a:pPr algn="ctr">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科技</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(1)</a:t>
                      </a:r>
                      <a:r>
                        <a:rPr lang="zh-CN" sz="2000" b="1" dirty="0">
                          <a:latin typeface="宋体" panose="02010600030101010101" pitchFamily="2" charset="-122"/>
                          <a:ea typeface="宋体" panose="02010600030101010101" pitchFamily="2" charset="-122"/>
                          <a:cs typeface="Times New Roman" panose="02020603050405020304"/>
                        </a:rPr>
                        <a:t>医学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《黄帝内经》</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成书于战国至西汉之间</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奠定了中医理论的基础</a:t>
                      </a:r>
                      <a:endParaRPr lang="zh-CN" sz="2000" dirty="0">
                        <a:latin typeface="宋体" panose="02010600030101010101" pitchFamily="2" charset="-122"/>
                        <a:ea typeface="宋体" panose="02010600030101010101" pitchFamily="2" charset="-122"/>
                        <a:cs typeface="Times New Roman" panose="02020603050405020304"/>
                      </a:endParaRPr>
                    </a:p>
                    <a:p>
                      <a:pPr algn="dist">
                        <a:lnSpc>
                          <a:spcPct val="15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《神农本草经》</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东汉时期</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是中国古代第一部药物学</a:t>
                      </a:r>
                      <a:r>
                        <a:rPr lang="zh-CN" sz="2000" b="1" dirty="0" smtClean="0">
                          <a:latin typeface="宋体" panose="02010600030101010101" pitchFamily="2" charset="-122"/>
                          <a:ea typeface="宋体" panose="02010600030101010101" pitchFamily="2" charset="-122"/>
                          <a:cs typeface="Times New Roman" panose="02020603050405020304"/>
                        </a:rPr>
                        <a:t>专著《伤寒杂病</a:t>
                      </a:r>
                      <a:endParaRPr lang="en-US" altLang="zh-CN" sz="2000" b="1" dirty="0" smtClean="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zh-CN" sz="2000" b="1" dirty="0" smtClean="0">
                          <a:latin typeface="宋体" panose="02010600030101010101" pitchFamily="2" charset="-122"/>
                          <a:ea typeface="宋体" panose="02010600030101010101" pitchFamily="2" charset="-122"/>
                          <a:cs typeface="Times New Roman" panose="02020603050405020304"/>
                        </a:rPr>
                        <a:t>论》</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东汉张仲景著</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他被后世誉为“医圣”</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a:t>
                      </a:r>
                      <a:r>
                        <a:rPr lang="zh-CN" sz="2000" b="1" dirty="0">
                          <a:latin typeface="宋体" panose="02010600030101010101" pitchFamily="2" charset="-122"/>
                          <a:ea typeface="宋体" panose="02010600030101010101" pitchFamily="2" charset="-122"/>
                          <a:cs typeface="Times New Roman" panose="02020603050405020304"/>
                        </a:rPr>
                        <a:t>数学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《九章算术》</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(3)</a:t>
                      </a:r>
                      <a:r>
                        <a:rPr lang="zh-CN" sz="2000" b="1" dirty="0">
                          <a:latin typeface="宋体" panose="02010600030101010101" pitchFamily="2" charset="-122"/>
                          <a:ea typeface="宋体" panose="02010600030101010101" pitchFamily="2" charset="-122"/>
                          <a:cs typeface="Times New Roman" panose="02020603050405020304"/>
                        </a:rPr>
                        <a:t>造纸术</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东汉蔡伦改进造纸术</a:t>
                      </a:r>
                      <a:endParaRPr lang="zh-CN" sz="2000" dirty="0">
                        <a:latin typeface="宋体" panose="02010600030101010101" pitchFamily="2" charset="-122"/>
                        <a:ea typeface="宋体" panose="02010600030101010101" pitchFamily="2" charset="-122"/>
                        <a:cs typeface="Times New Roman" panose="02020603050405020304"/>
                      </a:endParaRPr>
                    </a:p>
                    <a:p>
                      <a:pPr>
                        <a:lnSpc>
                          <a:spcPct val="15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(4)</a:t>
                      </a:r>
                      <a:r>
                        <a:rPr lang="zh-CN" sz="2000" b="1" dirty="0">
                          <a:latin typeface="宋体" panose="02010600030101010101" pitchFamily="2" charset="-122"/>
                          <a:ea typeface="宋体" panose="02010600030101010101" pitchFamily="2" charset="-122"/>
                          <a:cs typeface="Times New Roman" panose="02020603050405020304"/>
                        </a:rPr>
                        <a:t>农学</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《氾胜之书》《四民月令》</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主题探究</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1406" y="92870"/>
            <a:ext cx="9001156" cy="3328670"/>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探究二　两汉的衰亡</a:t>
            </a:r>
            <a:endParaRPr lang="zh-CN" altLang="en-US" sz="1800" dirty="0" smtClean="0">
              <a:solidFill>
                <a:srgbClr val="0000FF"/>
              </a:solidFill>
              <a:latin typeface="黑体" panose="02010609060101010101" pitchFamily="49" charset="-122"/>
              <a:ea typeface="黑体" panose="02010609060101010101" pitchFamily="49" charset="-122"/>
            </a:endParaRPr>
          </a:p>
          <a:p>
            <a:r>
              <a:rPr lang="zh-CN" altLang="en-US" sz="1800" dirty="0" smtClean="0">
                <a:latin typeface="黑体" panose="02010609060101010101" pitchFamily="49" charset="-122"/>
                <a:ea typeface="黑体" panose="02010609060101010101" pitchFamily="49" charset="-122"/>
              </a:rPr>
              <a:t>材料</a:t>
            </a:r>
            <a:r>
              <a:rPr lang="zh-CN" altLang="en-US" sz="1800" dirty="0" smtClean="0"/>
              <a:t>　</a:t>
            </a:r>
            <a:r>
              <a:rPr lang="zh-CN" altLang="en-US" sz="1800" dirty="0" smtClean="0">
                <a:latin typeface="楷体" panose="02010609060101010101" pitchFamily="49" charset="-122"/>
                <a:ea typeface="楷体" panose="02010609060101010101" pitchFamily="49" charset="-122"/>
              </a:rPr>
              <a:t>豪人之室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连栋数百</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膏田满野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奴婢千群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徒附万计。</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后汉书</a:t>
            </a:r>
            <a:r>
              <a:rPr lang="en-US" sz="1800" dirty="0" smtClean="0"/>
              <a:t>·</a:t>
            </a:r>
            <a:r>
              <a:rPr lang="zh-CN" altLang="en-US" sz="1800" dirty="0" smtClean="0"/>
              <a:t>仲长统列传</a:t>
            </a:r>
            <a:r>
              <a:rPr lang="en-US" altLang="zh-CN" sz="1800" dirty="0" smtClean="0"/>
              <a:t>》</a:t>
            </a:r>
            <a:endParaRPr lang="en-US" altLang="zh-CN" sz="1800" dirty="0" smtClean="0"/>
          </a:p>
          <a:p>
            <a:r>
              <a:rPr lang="zh-CN" altLang="en-US" sz="1800" dirty="0" smtClean="0">
                <a:latin typeface="楷体" panose="02010609060101010101" pitchFamily="49" charset="-122"/>
                <a:ea typeface="楷体" panose="02010609060101010101" pitchFamily="49" charset="-122"/>
              </a:rPr>
              <a:t>大兴徭役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重增赋敛</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征发如雨</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百姓财竭力尽</a:t>
            </a:r>
            <a:r>
              <a:rPr lang="en-US" altLang="zh-CN" sz="1800" dirty="0" smtClean="0">
                <a:latin typeface="楷体" panose="02010609060101010101" pitchFamily="49" charset="-122"/>
                <a:ea typeface="楷体" panose="02010609060101010101" pitchFamily="49" charset="-122"/>
              </a:rPr>
              <a:t>……</a:t>
            </a:r>
            <a:endParaRPr lang="en-US" altLang="zh-CN"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汉书</a:t>
            </a:r>
            <a:r>
              <a:rPr lang="en-US" sz="1800" dirty="0" smtClean="0"/>
              <a:t>·</a:t>
            </a:r>
            <a:r>
              <a:rPr lang="zh-CN" altLang="en-US" sz="1800" dirty="0" smtClean="0"/>
              <a:t>谷永传</a:t>
            </a:r>
            <a:r>
              <a:rPr lang="en-US" altLang="zh-CN" sz="1800" dirty="0" smtClean="0"/>
              <a:t>》</a:t>
            </a:r>
            <a:endParaRPr lang="en-US" altLang="zh-CN" sz="1800" dirty="0" smtClean="0"/>
          </a:p>
          <a:p>
            <a:r>
              <a:rPr lang="zh-CN" altLang="en-US" sz="1800" dirty="0" smtClean="0">
                <a:latin typeface="楷体" panose="02010609060101010101" pitchFamily="49" charset="-122"/>
                <a:ea typeface="楷体" panose="02010609060101010101" pitchFamily="49" charset="-122"/>
              </a:rPr>
              <a:t>东汉外戚梁冀与宦官曹腾合谋</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扶立尚未成年的桓帝。从此“威行内外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百僚侧目</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莫敢违命”。</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zh-CN" altLang="en-US" sz="1800" dirty="0" smtClean="0"/>
              <a:t>朱绍侯等主编</a:t>
            </a:r>
            <a:r>
              <a:rPr lang="en-US" altLang="zh-CN" sz="1800" dirty="0" smtClean="0"/>
              <a:t>《</a:t>
            </a:r>
            <a:r>
              <a:rPr lang="zh-CN" altLang="en-US" sz="1800" dirty="0" smtClean="0"/>
              <a:t>中国古代史</a:t>
            </a:r>
            <a:r>
              <a:rPr lang="en-US" altLang="zh-CN" sz="1800" dirty="0" smtClean="0"/>
              <a:t>》</a:t>
            </a:r>
            <a:endParaRPr lang="en-US" altLang="zh-CN" sz="1800" dirty="0" smtClean="0"/>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zh-CN" altLang="en-US" sz="1800" dirty="0" smtClean="0"/>
              <a:t>根据材料</a:t>
            </a:r>
            <a:r>
              <a:rPr lang="en-US" sz="1800" dirty="0" smtClean="0"/>
              <a:t>，</a:t>
            </a:r>
            <a:r>
              <a:rPr lang="zh-CN" altLang="en-US" sz="1800" dirty="0" smtClean="0"/>
              <a:t>指出两汉衰亡的原因。据此你有何启示</a:t>
            </a:r>
            <a:r>
              <a:rPr lang="en-US" sz="1800" dirty="0" smtClean="0"/>
              <a:t>?</a:t>
            </a:r>
            <a:endParaRPr lang="zh-CN" altLang="en-US" sz="1800" dirty="0"/>
          </a:p>
        </p:txBody>
      </p:sp>
      <p:sp>
        <p:nvSpPr>
          <p:cNvPr id="5" name="Rectangle 2"/>
          <p:cNvSpPr>
            <a:spLocks noChangeArrowheads="1"/>
          </p:cNvSpPr>
          <p:nvPr/>
        </p:nvSpPr>
        <p:spPr bwMode="auto">
          <a:xfrm>
            <a:off x="188564" y="3357568"/>
            <a:ext cx="8786874" cy="128588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9" name="TextBox 8"/>
          <p:cNvSpPr txBox="1"/>
          <p:nvPr/>
        </p:nvSpPr>
        <p:spPr>
          <a:xfrm>
            <a:off x="260002" y="3421945"/>
            <a:ext cx="8669716" cy="1170305"/>
          </a:xfrm>
          <a:prstGeom prst="rect">
            <a:avLst/>
          </a:prstGeom>
          <a:noFill/>
        </p:spPr>
        <p:txBody>
          <a:bodyPr wrap="square" rtlCol="0">
            <a:spAutoFit/>
          </a:bodyPr>
          <a:lstStyle/>
          <a:p>
            <a:r>
              <a:rPr lang="en-US" sz="1800" dirty="0" smtClean="0">
                <a:solidFill>
                  <a:srgbClr val="FF0000"/>
                </a:solidFill>
                <a:latin typeface="黑体" panose="02010609060101010101" pitchFamily="49" charset="-122"/>
                <a:ea typeface="黑体" panose="02010609060101010101" pitchFamily="49" charset="-122"/>
              </a:rPr>
              <a:t>[</a:t>
            </a:r>
            <a:r>
              <a:rPr lang="zh-CN" altLang="en-US" sz="1800" dirty="0" smtClean="0">
                <a:solidFill>
                  <a:srgbClr val="FF0000"/>
                </a:solidFill>
                <a:latin typeface="黑体" panose="02010609060101010101" pitchFamily="49" charset="-122"/>
                <a:ea typeface="黑体" panose="02010609060101010101" pitchFamily="49" charset="-122"/>
              </a:rPr>
              <a:t>结论</a:t>
            </a:r>
            <a:r>
              <a:rPr lang="en-US" sz="1800" dirty="0" smtClean="0">
                <a:solidFill>
                  <a:srgbClr val="FF0000"/>
                </a:solidFill>
                <a:latin typeface="黑体" panose="02010609060101010101" pitchFamily="49" charset="-122"/>
                <a:ea typeface="黑体" panose="02010609060101010101" pitchFamily="49" charset="-122"/>
              </a:rPr>
              <a:t>] </a:t>
            </a:r>
            <a:r>
              <a:rPr lang="zh-CN" altLang="en-US" sz="1800" dirty="0" smtClean="0"/>
              <a:t>原因</a:t>
            </a:r>
            <a:r>
              <a:rPr lang="en-US" sz="1800" dirty="0" smtClean="0"/>
              <a:t>：</a:t>
            </a:r>
            <a:r>
              <a:rPr lang="zh-CN" altLang="en-US" sz="1800" dirty="0" smtClean="0"/>
              <a:t>土地兼并严重</a:t>
            </a:r>
            <a:r>
              <a:rPr lang="en-US" sz="1800" dirty="0" smtClean="0"/>
              <a:t>，</a:t>
            </a:r>
            <a:r>
              <a:rPr lang="zh-CN" altLang="en-US" sz="1800" dirty="0" smtClean="0"/>
              <a:t>阶级矛盾激化</a:t>
            </a:r>
            <a:r>
              <a:rPr lang="en-US" sz="1800" dirty="0" smtClean="0"/>
              <a:t>；</a:t>
            </a:r>
            <a:r>
              <a:rPr lang="zh-CN" altLang="en-US" sz="1800" dirty="0" smtClean="0"/>
              <a:t>统治者横征暴敛</a:t>
            </a:r>
            <a:r>
              <a:rPr lang="en-US" sz="1800" dirty="0" smtClean="0"/>
              <a:t>；</a:t>
            </a:r>
            <a:r>
              <a:rPr lang="zh-CN" altLang="en-US" sz="1800" dirty="0" smtClean="0"/>
              <a:t>外戚宦官专权</a:t>
            </a:r>
            <a:r>
              <a:rPr lang="en-US" sz="1800" dirty="0" smtClean="0"/>
              <a:t>，</a:t>
            </a:r>
            <a:r>
              <a:rPr lang="zh-CN" altLang="en-US" sz="1800" dirty="0" smtClean="0"/>
              <a:t>统治黑暗</a:t>
            </a:r>
            <a:r>
              <a:rPr lang="en-US" sz="1800" dirty="0" smtClean="0"/>
              <a:t>，</a:t>
            </a:r>
            <a:r>
              <a:rPr lang="zh-CN" altLang="en-US" sz="1800" dirty="0" smtClean="0"/>
              <a:t>丧失民心。</a:t>
            </a:r>
            <a:endParaRPr lang="zh-CN" altLang="en-US" sz="1800" dirty="0" smtClean="0"/>
          </a:p>
          <a:p>
            <a:r>
              <a:rPr lang="zh-CN" altLang="en-US" sz="1800" dirty="0" smtClean="0"/>
              <a:t>启示</a:t>
            </a:r>
            <a:r>
              <a:rPr lang="en-US" sz="1800" dirty="0" smtClean="0"/>
              <a:t>：</a:t>
            </a:r>
            <a:r>
              <a:rPr lang="zh-CN" altLang="en-US" sz="1800" dirty="0" smtClean="0"/>
              <a:t>民为邦本</a:t>
            </a:r>
            <a:r>
              <a:rPr lang="en-US" sz="1800" dirty="0" smtClean="0"/>
              <a:t>，</a:t>
            </a:r>
            <a:r>
              <a:rPr lang="zh-CN" altLang="en-US" sz="1800" dirty="0" smtClean="0"/>
              <a:t>统治者只有关注百姓</a:t>
            </a:r>
            <a:r>
              <a:rPr lang="en-US" sz="1800" dirty="0" smtClean="0"/>
              <a:t>，</a:t>
            </a:r>
            <a:r>
              <a:rPr lang="zh-CN" altLang="en-US" sz="1800" dirty="0" smtClean="0"/>
              <a:t>才能长治久安。</a:t>
            </a:r>
            <a:endParaRPr lang="zh-CN" altLang="en-US" sz="1800" dirty="0"/>
          </a:p>
        </p:txBody>
      </p:sp>
    </p:spTree>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extBox 7"/>
          <p:cNvSpPr txBox="1"/>
          <p:nvPr/>
        </p:nvSpPr>
        <p:spPr>
          <a:xfrm>
            <a:off x="71406" y="92870"/>
            <a:ext cx="9001156" cy="435697"/>
          </a:xfrm>
          <a:prstGeom prst="rect">
            <a:avLst/>
          </a:prstGeom>
          <a:noFill/>
        </p:spPr>
        <p:txBody>
          <a:bodyPr wrap="square" rtlCol="0">
            <a:spAutoFit/>
          </a:bodyPr>
          <a:lstStyle/>
          <a:p>
            <a:r>
              <a:rPr lang="en-US" sz="2000" dirty="0" smtClean="0">
                <a:solidFill>
                  <a:srgbClr val="0000FF"/>
                </a:solidFill>
                <a:latin typeface="黑体" panose="02010609060101010101" pitchFamily="49" charset="-122"/>
                <a:ea typeface="黑体" panose="02010609060101010101" pitchFamily="49" charset="-122"/>
              </a:rPr>
              <a:t>[</a:t>
            </a:r>
            <a:r>
              <a:rPr lang="zh-CN" altLang="en-US" sz="2000" dirty="0" smtClean="0">
                <a:solidFill>
                  <a:srgbClr val="0000FF"/>
                </a:solidFill>
                <a:latin typeface="黑体" panose="02010609060101010101" pitchFamily="49" charset="-122"/>
                <a:ea typeface="黑体" panose="02010609060101010101" pitchFamily="49" charset="-122"/>
              </a:rPr>
              <a:t>结构图示</a:t>
            </a:r>
            <a:r>
              <a:rPr lang="en-US" sz="2000" dirty="0" smtClean="0">
                <a:solidFill>
                  <a:srgbClr val="0000FF"/>
                </a:solidFill>
                <a:latin typeface="黑体" panose="02010609060101010101" pitchFamily="49" charset="-122"/>
                <a:ea typeface="黑体" panose="02010609060101010101" pitchFamily="49" charset="-122"/>
              </a:rPr>
              <a:t>]</a:t>
            </a:r>
            <a:endParaRPr lang="zh-CN" altLang="en-US" sz="2000" dirty="0">
              <a:solidFill>
                <a:srgbClr val="0000FF"/>
              </a:solidFill>
              <a:latin typeface="黑体" panose="02010609060101010101" pitchFamily="49" charset="-122"/>
              <a:ea typeface="黑体" panose="02010609060101010101" pitchFamily="49" charset="-122"/>
            </a:endParaRPr>
          </a:p>
        </p:txBody>
      </p:sp>
      <p:pic>
        <p:nvPicPr>
          <p:cNvPr id="4" name="M231LTSAXJCLS43.eps"/>
          <p:cNvPicPr/>
          <p:nvPr/>
        </p:nvPicPr>
        <p:blipFill>
          <a:blip r:embed="rId1"/>
          <a:stretch>
            <a:fillRect/>
          </a:stretch>
        </p:blipFill>
        <p:spPr>
          <a:xfrm>
            <a:off x="1000100" y="714362"/>
            <a:ext cx="5929354" cy="2882502"/>
          </a:xfrm>
          <a:prstGeom prst="rect">
            <a:avLst/>
          </a:prstGeom>
        </p:spPr>
      </p:pic>
      <p:sp>
        <p:nvSpPr>
          <p:cNvPr id="6" name="TextBox 5"/>
          <p:cNvSpPr txBox="1"/>
          <p:nvPr/>
        </p:nvSpPr>
        <p:spPr>
          <a:xfrm>
            <a:off x="71438" y="3857634"/>
            <a:ext cx="9001156" cy="435697"/>
          </a:xfrm>
          <a:prstGeom prst="rect">
            <a:avLst/>
          </a:prstGeom>
          <a:noFill/>
        </p:spPr>
        <p:txBody>
          <a:bodyPr wrap="square" rtlCol="0">
            <a:spAutoFit/>
          </a:bodyPr>
          <a:lstStyle/>
          <a:p>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逻辑表达</a:t>
            </a:r>
            <a:r>
              <a:rPr lang="en-US" sz="2000" dirty="0" smtClean="0">
                <a:latin typeface="黑体" panose="02010609060101010101" pitchFamily="49" charset="-122"/>
                <a:ea typeface="黑体" panose="02010609060101010101" pitchFamily="49" charset="-122"/>
              </a:rPr>
              <a:t>] </a:t>
            </a:r>
            <a:r>
              <a:rPr lang="zh-CN" altLang="en-US" sz="2000" dirty="0" smtClean="0"/>
              <a:t>对图示中体现的逻辑关系进行合理阐释。</a:t>
            </a:r>
            <a:endParaRPr lang="zh-CN" altLang="en-US" sz="2000" dirty="0"/>
          </a:p>
        </p:txBody>
      </p:sp>
    </p:spTree>
  </p:cSld>
  <p:clrMapOvr>
    <a:masterClrMapping/>
  </p:clrMapOvr>
  <p:transition>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extBox 7"/>
          <p:cNvSpPr txBox="1"/>
          <p:nvPr/>
        </p:nvSpPr>
        <p:spPr>
          <a:xfrm>
            <a:off x="71406" y="92870"/>
            <a:ext cx="9001156" cy="4492625"/>
          </a:xfrm>
          <a:prstGeom prst="rect">
            <a:avLst/>
          </a:prstGeom>
          <a:noFill/>
        </p:spPr>
        <p:txBody>
          <a:bodyPr wrap="square" rtlCol="0">
            <a:spAutoFit/>
          </a:bodyPr>
          <a:lstStyle/>
          <a:p>
            <a:pPr algn="just"/>
            <a:r>
              <a:rPr lang="en-US" sz="2000" dirty="0" smtClean="0">
                <a:solidFill>
                  <a:srgbClr val="FF0000"/>
                </a:solidFill>
                <a:latin typeface="黑体" panose="02010609060101010101" pitchFamily="49" charset="-122"/>
                <a:ea typeface="黑体" panose="02010609060101010101" pitchFamily="49" charset="-122"/>
              </a:rPr>
              <a:t>[</a:t>
            </a:r>
            <a:r>
              <a:rPr lang="zh-CN" altLang="en-US" sz="2000" dirty="0" smtClean="0">
                <a:solidFill>
                  <a:srgbClr val="FF0000"/>
                </a:solidFill>
                <a:latin typeface="黑体" panose="02010609060101010101" pitchFamily="49" charset="-122"/>
                <a:ea typeface="黑体" panose="02010609060101010101" pitchFamily="49" charset="-122"/>
              </a:rPr>
              <a:t>提示</a:t>
            </a:r>
            <a:r>
              <a:rPr lang="en-US" sz="2000" dirty="0" smtClean="0">
                <a:solidFill>
                  <a:srgbClr val="FF0000"/>
                </a:solidFill>
                <a:latin typeface="黑体" panose="02010609060101010101" pitchFamily="49" charset="-122"/>
                <a:ea typeface="黑体" panose="02010609060101010101" pitchFamily="49" charset="-122"/>
              </a:rPr>
              <a:t>] </a:t>
            </a:r>
            <a:r>
              <a:rPr lang="zh-CN" altLang="en-US" sz="2000" dirty="0" smtClean="0"/>
              <a:t>西汉建立后</a:t>
            </a:r>
            <a:r>
              <a:rPr lang="en-US" sz="2000" dirty="0" smtClean="0"/>
              <a:t>，</a:t>
            </a:r>
            <a:r>
              <a:rPr lang="zh-CN" altLang="en-US" sz="2000" dirty="0" smtClean="0"/>
              <a:t>尊奉黄老无为思想</a:t>
            </a:r>
            <a:r>
              <a:rPr lang="en-US" sz="2000" dirty="0" smtClean="0"/>
              <a:t>，</a:t>
            </a:r>
            <a:r>
              <a:rPr lang="zh-CN" altLang="en-US" sz="2000" dirty="0" smtClean="0"/>
              <a:t>采取“与民休息”政策。经过几十年的休养生息</a:t>
            </a:r>
            <a:r>
              <a:rPr lang="en-US" sz="2000" dirty="0" smtClean="0"/>
              <a:t>，</a:t>
            </a:r>
            <a:r>
              <a:rPr lang="zh-CN" altLang="en-US" sz="2000" dirty="0" smtClean="0"/>
              <a:t>经济恢复发展</a:t>
            </a:r>
            <a:r>
              <a:rPr lang="en-US" sz="2000" dirty="0" smtClean="0"/>
              <a:t>；</a:t>
            </a:r>
            <a:r>
              <a:rPr lang="zh-CN" altLang="en-US" sz="2000" dirty="0" smtClean="0"/>
              <a:t>社会稳定</a:t>
            </a:r>
            <a:r>
              <a:rPr lang="en-US" sz="2000" dirty="0" smtClean="0"/>
              <a:t>，</a:t>
            </a:r>
            <a:r>
              <a:rPr lang="zh-CN" altLang="en-US" sz="2000" dirty="0" smtClean="0"/>
              <a:t>出现了“文景之治”。汉武帝顺应时代需要</a:t>
            </a:r>
            <a:r>
              <a:rPr lang="en-US" sz="2000" dirty="0" smtClean="0"/>
              <a:t>，</a:t>
            </a:r>
            <a:r>
              <a:rPr lang="zh-CN" altLang="en-US" sz="2000" dirty="0" smtClean="0"/>
              <a:t>采取了一系列巩固和发展大一统国家的措施。</a:t>
            </a:r>
            <a:endParaRPr lang="en-US" altLang="zh-CN" sz="2000" dirty="0" smtClean="0"/>
          </a:p>
          <a:p>
            <a:pPr algn="just"/>
            <a:r>
              <a:rPr lang="zh-CN" altLang="en-US" sz="2000" dirty="0" smtClean="0"/>
              <a:t>政治上</a:t>
            </a:r>
            <a:r>
              <a:rPr lang="en-US" sz="2000" dirty="0" smtClean="0"/>
              <a:t>，</a:t>
            </a:r>
            <a:r>
              <a:rPr lang="zh-CN" altLang="en-US" sz="2000" dirty="0" smtClean="0"/>
              <a:t>颁布“推恩令”</a:t>
            </a:r>
            <a:r>
              <a:rPr lang="en-US" sz="2000" dirty="0" smtClean="0"/>
              <a:t>，</a:t>
            </a:r>
            <a:r>
              <a:rPr lang="zh-CN" altLang="en-US" sz="2000" dirty="0" smtClean="0"/>
              <a:t>建立中外朝制度、刺史制度、察举制度</a:t>
            </a:r>
            <a:r>
              <a:rPr lang="en-US" sz="2000" dirty="0" smtClean="0"/>
              <a:t>；</a:t>
            </a:r>
            <a:r>
              <a:rPr lang="zh-CN" altLang="en-US" sz="2000" dirty="0" smtClean="0"/>
              <a:t>经济上</a:t>
            </a:r>
            <a:r>
              <a:rPr lang="en-US" sz="2000" dirty="0" smtClean="0"/>
              <a:t>，</a:t>
            </a:r>
            <a:r>
              <a:rPr lang="zh-CN" altLang="en-US" sz="2000" dirty="0" smtClean="0"/>
              <a:t>加强国家对经济的控制</a:t>
            </a:r>
            <a:r>
              <a:rPr lang="en-US" sz="2000" dirty="0" smtClean="0"/>
              <a:t>；</a:t>
            </a:r>
            <a:r>
              <a:rPr lang="zh-CN" altLang="en-US" sz="2000" dirty="0" smtClean="0"/>
              <a:t>思想上</a:t>
            </a:r>
            <a:r>
              <a:rPr lang="en-US" sz="2000" dirty="0" smtClean="0"/>
              <a:t>，</a:t>
            </a:r>
            <a:r>
              <a:rPr lang="zh-CN" altLang="en-US" sz="2000" dirty="0" smtClean="0"/>
              <a:t>尊崇儒术。汉武帝在稳固边疆的基础上积极开拓疆域。北击匈奴</a:t>
            </a:r>
            <a:r>
              <a:rPr lang="en-US" sz="2000" dirty="0" smtClean="0"/>
              <a:t>，</a:t>
            </a:r>
            <a:r>
              <a:rPr lang="zh-CN" altLang="en-US" sz="2000" dirty="0" smtClean="0"/>
              <a:t>开辟丝绸之路</a:t>
            </a:r>
            <a:r>
              <a:rPr lang="en-US" sz="2000" dirty="0" smtClean="0"/>
              <a:t>，</a:t>
            </a:r>
            <a:r>
              <a:rPr lang="zh-CN" altLang="en-US" sz="2000" dirty="0" smtClean="0"/>
              <a:t>加强对东南沿海和西南少数民族地区的治理</a:t>
            </a:r>
            <a:r>
              <a:rPr lang="en-US" sz="2000" dirty="0" smtClean="0"/>
              <a:t>，</a:t>
            </a:r>
            <a:r>
              <a:rPr lang="zh-CN" altLang="en-US" sz="2000" dirty="0" smtClean="0"/>
              <a:t>统一多民族国家得以巩固。东汉建立后</a:t>
            </a:r>
            <a:r>
              <a:rPr lang="en-US" sz="2000" dirty="0" smtClean="0"/>
              <a:t>，</a:t>
            </a:r>
            <a:r>
              <a:rPr lang="zh-CN" altLang="en-US" sz="2000" dirty="0" smtClean="0"/>
              <a:t>在政治、经济、思想上采取一系列巩固国家统一的措施</a:t>
            </a:r>
            <a:r>
              <a:rPr lang="en-US" sz="2000" dirty="0" smtClean="0"/>
              <a:t>，</a:t>
            </a:r>
            <a:r>
              <a:rPr lang="zh-CN" altLang="en-US" sz="2000" dirty="0" smtClean="0"/>
              <a:t>出现“光武中兴”的局面。在国家统一、社会经济发展的基础上</a:t>
            </a:r>
            <a:r>
              <a:rPr lang="en-US" sz="2000" dirty="0" smtClean="0"/>
              <a:t>，</a:t>
            </a:r>
            <a:r>
              <a:rPr lang="zh-CN" altLang="en-US" sz="2000" dirty="0" smtClean="0"/>
              <a:t>两汉人民创造了灿烂的文化。</a:t>
            </a:r>
            <a:endParaRPr lang="zh-CN" altLang="en-US" sz="2000" dirty="0" smtClean="0"/>
          </a:p>
          <a:p>
            <a:pPr algn="just"/>
            <a:r>
              <a:rPr lang="zh-CN" altLang="en-US" sz="2000" dirty="0" smtClean="0"/>
              <a:t>总之</a:t>
            </a:r>
            <a:r>
              <a:rPr lang="en-US" sz="2000" dirty="0" smtClean="0"/>
              <a:t>，</a:t>
            </a:r>
            <a:r>
              <a:rPr lang="zh-CN" altLang="en-US" sz="2000" dirty="0" smtClean="0"/>
              <a:t>两汉在制度创新、民族交融、疆域奠定、文化发展方面都为统一多民族国家的巩固发展作出了重要贡献。</a:t>
            </a:r>
            <a:endParaRPr lang="zh-CN" altLang="en-US" sz="2000"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hecke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92691"/>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高考深化练</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sh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635863"/>
            <a:ext cx="8929750" cy="3291840"/>
          </a:xfrm>
          <a:prstGeom prst="rect">
            <a:avLst/>
          </a:prstGeom>
          <a:noFill/>
        </p:spPr>
        <p:txBody>
          <a:bodyPr wrap="square" rtlCol="0">
            <a:spAutoFit/>
          </a:bodyPr>
          <a:lstStyle/>
          <a:p>
            <a:pPr algn="dist"/>
            <a:r>
              <a:rPr lang="en-US" sz="2000" dirty="0" smtClean="0"/>
              <a:t>1.</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，2)</a:t>
            </a:r>
            <a:r>
              <a:rPr lang="zh-CN" altLang="en-US" sz="2000" dirty="0" smtClean="0"/>
              <a:t>敦煌悬泉置遗址</a:t>
            </a:r>
            <a:r>
              <a:rPr lang="en-US" sz="2000" dirty="0" smtClean="0"/>
              <a:t>(</a:t>
            </a:r>
            <a:r>
              <a:rPr lang="zh-CN" altLang="en-US" sz="2000" dirty="0" smtClean="0"/>
              <a:t>驿站</a:t>
            </a:r>
            <a:r>
              <a:rPr lang="en-US" sz="2000" dirty="0" smtClean="0"/>
              <a:t>)</a:t>
            </a:r>
            <a:r>
              <a:rPr lang="zh-CN" altLang="en-US" sz="2000" dirty="0" smtClean="0"/>
              <a:t>出土的汉简记载</a:t>
            </a:r>
            <a:r>
              <a:rPr lang="en-US" sz="2000" dirty="0" smtClean="0"/>
              <a:t>，</a:t>
            </a:r>
            <a:r>
              <a:rPr lang="zh-CN" altLang="en-US" sz="2000" dirty="0" smtClean="0"/>
              <a:t>该驿站有官卒徒御</a:t>
            </a:r>
            <a:r>
              <a:rPr lang="en-US" sz="2000" dirty="0" smtClean="0"/>
              <a:t>37</a:t>
            </a:r>
            <a:r>
              <a:rPr lang="zh-CN" altLang="en-US" sz="2000" dirty="0" smtClean="0"/>
              <a:t>人、传马</a:t>
            </a:r>
            <a:r>
              <a:rPr lang="en-US" sz="2000" dirty="0" smtClean="0"/>
              <a:t>40</a:t>
            </a:r>
            <a:r>
              <a:rPr lang="zh-CN" altLang="en-US" sz="2000" dirty="0" smtClean="0"/>
              <a:t>匹和传车</a:t>
            </a:r>
            <a:r>
              <a:rPr lang="en-US" sz="2000" dirty="0" smtClean="0"/>
              <a:t>10</a:t>
            </a:r>
            <a:r>
              <a:rPr lang="zh-CN" altLang="en-US" sz="2000" dirty="0" smtClean="0"/>
              <a:t>多辆。在当时敦煌郡东西</a:t>
            </a:r>
            <a:r>
              <a:rPr lang="en-US" sz="2000" dirty="0" smtClean="0"/>
              <a:t>300</a:t>
            </a:r>
            <a:r>
              <a:rPr lang="zh-CN" altLang="en-US" sz="2000" dirty="0" smtClean="0"/>
              <a:t>千米的地面上有</a:t>
            </a:r>
            <a:r>
              <a:rPr lang="en-US" sz="2000" dirty="0" smtClean="0"/>
              <a:t>9</a:t>
            </a:r>
            <a:r>
              <a:rPr lang="zh-CN" altLang="en-US" sz="2000" dirty="0" smtClean="0"/>
              <a:t>座类似的机构。简文中有“郡当西域空道</a:t>
            </a:r>
            <a:r>
              <a:rPr lang="en-US" sz="2000" dirty="0" smtClean="0"/>
              <a:t>，</a:t>
            </a:r>
            <a:r>
              <a:rPr lang="zh-CN" altLang="en-US" sz="2000" dirty="0" smtClean="0"/>
              <a:t>案厩置九所</a:t>
            </a:r>
            <a:r>
              <a:rPr lang="en-US" altLang="zh-CN" sz="2000" dirty="0" smtClean="0"/>
              <a:t>……”</a:t>
            </a:r>
            <a:r>
              <a:rPr lang="zh-CN" altLang="en-US" sz="2000" dirty="0" smtClean="0"/>
              <a:t>的记录。这反映了</a:t>
            </a:r>
            <a:endParaRPr lang="en-US" altLang="zh-CN" sz="2000" dirty="0" smtClean="0"/>
          </a:p>
          <a:p>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亭传邮驿是古代官方的交通机构</a:t>
            </a:r>
            <a:endParaRPr lang="zh-CN" altLang="en-US" sz="2000" dirty="0" smtClean="0"/>
          </a:p>
          <a:p>
            <a:r>
              <a:rPr lang="en-US" sz="2000" dirty="0" smtClean="0"/>
              <a:t>B.</a:t>
            </a:r>
            <a:r>
              <a:rPr lang="zh-CN" altLang="en-US" sz="2000" dirty="0" smtClean="0"/>
              <a:t>丝绸之路是中外交往的主要通道</a:t>
            </a:r>
            <a:endParaRPr lang="zh-CN" altLang="en-US" sz="2000" dirty="0" smtClean="0"/>
          </a:p>
          <a:p>
            <a:r>
              <a:rPr lang="en-US" sz="2000" dirty="0" smtClean="0"/>
              <a:t>C.</a:t>
            </a:r>
            <a:r>
              <a:rPr lang="zh-CN" altLang="en-US" sz="2000" dirty="0" smtClean="0"/>
              <a:t>边疆稳定是基层治理的有效成果</a:t>
            </a:r>
            <a:endParaRPr lang="zh-CN" altLang="en-US" sz="2000" dirty="0" smtClean="0"/>
          </a:p>
          <a:p>
            <a:r>
              <a:rPr lang="en-US" sz="2000" dirty="0" smtClean="0"/>
              <a:t>D.</a:t>
            </a:r>
            <a:r>
              <a:rPr lang="zh-CN" altLang="en-US" sz="2000" dirty="0" smtClean="0"/>
              <a:t>道路畅通是政令统一的重要基础</a:t>
            </a:r>
            <a:endParaRPr lang="zh-CN" altLang="en-US" sz="2000" dirty="0"/>
          </a:p>
        </p:txBody>
      </p:sp>
      <p:pic>
        <p:nvPicPr>
          <p:cNvPr id="10" name="考点一.jpg"/>
          <p:cNvPicPr>
            <a:picLocks noChangeAspect="1"/>
          </p:cNvPicPr>
          <p:nvPr/>
        </p:nvPicPr>
        <p:blipFill>
          <a:blip r:embed="rId1"/>
          <a:stretch>
            <a:fillRect/>
          </a:stretch>
        </p:blipFill>
        <p:spPr>
          <a:xfrm>
            <a:off x="71406" y="176196"/>
            <a:ext cx="1131185" cy="360000"/>
          </a:xfrm>
          <a:prstGeom prst="rect">
            <a:avLst/>
          </a:prstGeom>
        </p:spPr>
      </p:pic>
      <p:sp>
        <p:nvSpPr>
          <p:cNvPr id="11" name="TextBox 10"/>
          <p:cNvSpPr txBox="1"/>
          <p:nvPr/>
        </p:nvSpPr>
        <p:spPr>
          <a:xfrm>
            <a:off x="1285852" y="142858"/>
            <a:ext cx="4000528"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汉代中央集权制度的加强</a:t>
            </a:r>
            <a:endParaRPr lang="zh-CN" altLang="en-US" sz="2000" dirty="0" smtClean="0">
              <a:latin typeface="黑体" panose="02010609060101010101" pitchFamily="49" charset="-122"/>
              <a:ea typeface="黑体" panose="02010609060101010101" pitchFamily="49" charset="-122"/>
            </a:endParaRPr>
          </a:p>
        </p:txBody>
      </p:sp>
    </p:spTree>
  </p:cSld>
  <p:clrMapOvr>
    <a:masterClrMapping/>
  </p:clrMapOvr>
  <p:transition>
    <p:wheel spokes="8"/>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42844" y="785800"/>
            <a:ext cx="8858312" cy="264320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14282" y="864287"/>
            <a:ext cx="8643998" cy="249174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西汉设河西四郡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敦煌郡是其中之一。据材料可知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汉代加强了对边疆地区的管理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为此设置了一系列的驿站和类似的管理机构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以便确保国家政令在边疆的畅通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项并非材料主旨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丝绸之路是对外贸易的主要通道</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项表述正确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但材料强调的是汉代敦煌郡的驿站情况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边疆稳定是中央政府加强对边疆治理的成果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基层治理主要针对的是地方乡里组织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plit orient="vert" dir="in"/>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64308"/>
            <a:ext cx="8929750" cy="891540"/>
          </a:xfrm>
          <a:prstGeom prst="rect">
            <a:avLst/>
          </a:prstGeom>
          <a:noFill/>
        </p:spPr>
        <p:txBody>
          <a:bodyPr wrap="square" rtlCol="0">
            <a:spAutoFit/>
          </a:bodyPr>
          <a:lstStyle/>
          <a:p>
            <a:r>
              <a:rPr lang="en-US" sz="2000" dirty="0" smtClean="0"/>
              <a:t>2.</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山东卷</a:t>
            </a:r>
            <a:r>
              <a:rPr lang="en-US" sz="2000" dirty="0" smtClean="0">
                <a:latin typeface="楷体" panose="02010609060101010101" pitchFamily="49" charset="-122"/>
                <a:ea typeface="楷体" panose="02010609060101010101" pitchFamily="49" charset="-122"/>
              </a:rPr>
              <a:t>，2)</a:t>
            </a:r>
            <a:r>
              <a:rPr lang="zh-CN" altLang="en-US" sz="2000" dirty="0" smtClean="0"/>
              <a:t>汉高祖时期</a:t>
            </a:r>
            <a:r>
              <a:rPr lang="en-US" sz="2000" dirty="0" smtClean="0"/>
              <a:t>，</a:t>
            </a:r>
            <a:r>
              <a:rPr lang="zh-CN" altLang="en-US" sz="2000" dirty="0" smtClean="0"/>
              <a:t>王国职官设置与朝廷基本一致。下表为此后西汉统治者对王国职官的调整概况</a:t>
            </a:r>
            <a:r>
              <a:rPr lang="en-US" sz="2000" dirty="0" smtClean="0"/>
              <a:t>，</a:t>
            </a:r>
            <a:r>
              <a:rPr lang="zh-CN" altLang="en-US" sz="2000" dirty="0" smtClean="0"/>
              <a:t>这些调整的出发点是</a:t>
            </a:r>
            <a:r>
              <a:rPr lang="en-US" sz="2000" dirty="0" smtClean="0"/>
              <a:t>(</a:t>
            </a:r>
            <a:r>
              <a:rPr lang="zh-CN" altLang="en-US" sz="2000" dirty="0" smtClean="0"/>
              <a:t>　　</a:t>
            </a:r>
            <a:r>
              <a:rPr lang="en-US" sz="2000" dirty="0" smtClean="0"/>
              <a:t>)</a:t>
            </a:r>
            <a:endParaRPr lang="zh-CN" altLang="en-US" sz="2000" dirty="0"/>
          </a:p>
        </p:txBody>
      </p:sp>
      <p:graphicFrame>
        <p:nvGraphicFramePr>
          <p:cNvPr id="6" name="表格 5"/>
          <p:cNvGraphicFramePr>
            <a:graphicFrameLocks noGrp="1"/>
          </p:cNvGraphicFramePr>
          <p:nvPr/>
        </p:nvGraphicFramePr>
        <p:xfrm>
          <a:off x="214282" y="1164440"/>
          <a:ext cx="8786874" cy="2000264"/>
        </p:xfrm>
        <a:graphic>
          <a:graphicData uri="http://schemas.openxmlformats.org/drawingml/2006/table">
            <a:tbl>
              <a:tblPr/>
              <a:tblGrid>
                <a:gridCol w="1542098"/>
                <a:gridCol w="7244776"/>
              </a:tblGrid>
              <a:tr h="500066">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时期</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调整概况</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066">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汉景帝时期</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改丞相为相</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裁撤御史大夫、廷尉等</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066">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汉武帝时期</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郎中令减秩为千石</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改太仆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秩两千石</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为仆</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秩千石</a:t>
                      </a:r>
                      <a:r>
                        <a:rPr lang="en-US" sz="2000" b="1" dirty="0">
                          <a:latin typeface="宋体" panose="02010600030101010101" pitchFamily="2" charset="-122"/>
                          <a:ea typeface="宋体" panose="02010600030101010101" pitchFamily="2" charset="-122"/>
                          <a:cs typeface="Times New Roman" panose="02020603050405020304"/>
                        </a:rPr>
                        <a:t>)</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066">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汉成帝时期</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裁撤内史</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令相治民</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与郡太守无异</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TextBox 8"/>
          <p:cNvSpPr txBox="1"/>
          <p:nvPr/>
        </p:nvSpPr>
        <p:spPr>
          <a:xfrm>
            <a:off x="71406" y="3307580"/>
            <a:ext cx="8929750" cy="835806"/>
          </a:xfrm>
          <a:prstGeom prst="rect">
            <a:avLst/>
          </a:prstGeom>
          <a:noFill/>
        </p:spPr>
        <p:txBody>
          <a:bodyPr wrap="square" rtlCol="0">
            <a:spAutoFit/>
          </a:bodyPr>
          <a:lstStyle/>
          <a:p>
            <a:r>
              <a:rPr lang="en-US" sz="2000" dirty="0" smtClean="0"/>
              <a:t>A.</a:t>
            </a:r>
            <a:r>
              <a:rPr lang="zh-CN" altLang="en-US" sz="2000" dirty="0" smtClean="0"/>
              <a:t>精简地方行政机构</a:t>
            </a:r>
            <a:r>
              <a:rPr lang="en-US" sz="2000" dirty="0" smtClean="0"/>
              <a:t>	B.</a:t>
            </a:r>
            <a:r>
              <a:rPr lang="zh-CN" altLang="en-US" sz="2000" dirty="0" smtClean="0"/>
              <a:t>节约中央财政开支</a:t>
            </a:r>
            <a:endParaRPr lang="zh-CN" altLang="en-US" sz="2000" dirty="0" smtClean="0"/>
          </a:p>
          <a:p>
            <a:r>
              <a:rPr lang="en-US" sz="2000" dirty="0" smtClean="0"/>
              <a:t>C.</a:t>
            </a:r>
            <a:r>
              <a:rPr lang="zh-CN" altLang="en-US" sz="2000" dirty="0" smtClean="0"/>
              <a:t>维护国家政治统一</a:t>
            </a:r>
            <a:r>
              <a:rPr lang="en-US" sz="2000" dirty="0" smtClean="0"/>
              <a:t>	D.</a:t>
            </a:r>
            <a:r>
              <a:rPr lang="zh-CN" altLang="en-US" sz="2000" dirty="0" smtClean="0"/>
              <a:t>废除郡国并行体制</a:t>
            </a:r>
            <a:endParaRPr lang="zh-CN" altLang="en-US" sz="2000" dirty="0"/>
          </a:p>
        </p:txBody>
      </p:sp>
    </p:spTree>
  </p:cSld>
  <p:clrMapOvr>
    <a:masterClrMapping/>
  </p:clrMapOvr>
  <p:transition>
    <p:wheel spokes="2"/>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180944" y="642924"/>
            <a:ext cx="8786874" cy="2873185"/>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52382" y="642925"/>
            <a:ext cx="8605898" cy="28917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西汉统治者对王国职官的调整表现为裁撤一些官职</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缩减官职的俸禄或者职权范围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所以其出发点应该是削弱王国势力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本质上是防止王国问题影响中央集权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维护国家政治统一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对王国职官的调整表现之一是精简行政机构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还有缩减俸禄和职权范围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所以精简地方行政机构不是其出发点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郡国并行制下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王国的职官开支都是由王国自己支付的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与中央财政无关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表格体现的是对王国职官的调整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目的是削弱王国势力</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而不是要废除郡国并行体制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71420"/>
            <a:ext cx="8929750" cy="2491740"/>
          </a:xfrm>
          <a:prstGeom prst="rect">
            <a:avLst/>
          </a:prstGeom>
          <a:noFill/>
        </p:spPr>
        <p:txBody>
          <a:bodyPr wrap="square" rtlCol="0">
            <a:spAutoFit/>
          </a:bodyPr>
          <a:lstStyle/>
          <a:p>
            <a:r>
              <a:rPr lang="en-US" sz="2000" dirty="0" smtClean="0"/>
              <a:t>3.</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河北卷</a:t>
            </a:r>
            <a:r>
              <a:rPr lang="en-US" sz="2000" dirty="0" smtClean="0">
                <a:latin typeface="楷体" panose="02010609060101010101" pitchFamily="49" charset="-122"/>
                <a:ea typeface="楷体" panose="02010609060101010101" pitchFamily="49" charset="-122"/>
              </a:rPr>
              <a:t>，2)</a:t>
            </a:r>
            <a:r>
              <a:rPr lang="zh-CN" altLang="en-US" sz="2000" dirty="0" smtClean="0"/>
              <a:t>下图为中国古代某皇帝在位期间政令信息承转运行关系示意图</a:t>
            </a:r>
            <a:r>
              <a:rPr lang="en-US" sz="2000" dirty="0" smtClean="0"/>
              <a:t>，</a:t>
            </a:r>
            <a:r>
              <a:rPr lang="zh-CN" altLang="en-US" sz="2000" dirty="0" smtClean="0"/>
              <a:t>对图中信息解读正确的是</a:t>
            </a:r>
            <a:r>
              <a:rPr lang="en-US" sz="2000" dirty="0" smtClean="0"/>
              <a:t>(</a:t>
            </a:r>
            <a:r>
              <a:rPr lang="zh-CN" altLang="en-US" sz="2000" dirty="0" smtClean="0"/>
              <a:t>　　</a:t>
            </a:r>
            <a:r>
              <a:rPr lang="en-US" sz="2000" dirty="0" smtClean="0"/>
              <a:t>)</a:t>
            </a:r>
            <a:endParaRPr lang="en-US" sz="2000" dirty="0" smtClean="0"/>
          </a:p>
          <a:p>
            <a:r>
              <a:rPr lang="en-US" sz="2000" dirty="0" smtClean="0"/>
              <a:t>A.</a:t>
            </a:r>
            <a:r>
              <a:rPr lang="zh-CN" altLang="en-US" sz="2000" dirty="0" smtClean="0"/>
              <a:t>尚书是中央最高行政机构</a:t>
            </a:r>
            <a:endParaRPr lang="zh-CN" altLang="en-US" sz="2000" dirty="0" smtClean="0"/>
          </a:p>
          <a:p>
            <a:r>
              <a:rPr lang="en-US" sz="2000" dirty="0" smtClean="0"/>
              <a:t>B.</a:t>
            </a:r>
            <a:r>
              <a:rPr lang="zh-CN" altLang="en-US" sz="2000" dirty="0" smtClean="0"/>
              <a:t>分权造成了冗官现象</a:t>
            </a:r>
            <a:endParaRPr lang="zh-CN" altLang="en-US" sz="2000" dirty="0" smtClean="0"/>
          </a:p>
          <a:p>
            <a:r>
              <a:rPr lang="en-US" sz="2000" dirty="0" smtClean="0"/>
              <a:t>C.</a:t>
            </a:r>
            <a:r>
              <a:rPr lang="zh-CN" altLang="en-US" sz="2000" dirty="0" smtClean="0"/>
              <a:t>决策权与执行权出现分离</a:t>
            </a:r>
            <a:endParaRPr lang="zh-CN" altLang="en-US" sz="2000" dirty="0" smtClean="0"/>
          </a:p>
          <a:p>
            <a:r>
              <a:rPr lang="en-US" sz="2000" dirty="0" smtClean="0"/>
              <a:t>D.</a:t>
            </a:r>
            <a:r>
              <a:rPr lang="zh-CN" altLang="en-US" sz="2000" dirty="0" smtClean="0"/>
              <a:t>王国问题得到了解决</a:t>
            </a:r>
            <a:endParaRPr lang="zh-CN" altLang="en-US" sz="2000" dirty="0" smtClean="0"/>
          </a:p>
        </p:txBody>
      </p:sp>
      <p:sp>
        <p:nvSpPr>
          <p:cNvPr id="7" name="Rectangle 2"/>
          <p:cNvSpPr>
            <a:spLocks noChangeArrowheads="1"/>
          </p:cNvSpPr>
          <p:nvPr/>
        </p:nvSpPr>
        <p:spPr bwMode="auto">
          <a:xfrm>
            <a:off x="180944" y="2513068"/>
            <a:ext cx="8820212" cy="2201821"/>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85720" y="2571750"/>
            <a:ext cx="8643998" cy="20916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据图示可知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参与朝见和朝会的公卿百官讨论皇帝的诏令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执行方面则由尚书下达到二府、列卿、百官、郡国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即决策权与执行权分离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尚书本为少府的属官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掌文书及群臣章奏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不是中央最高行政机构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冗官指多余的官员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与材料无关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据材料“郡国”可知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当时王国还存在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没有解决王国问题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pic>
        <p:nvPicPr>
          <p:cNvPr id="11" name="F21HBGKTLS1.eps"/>
          <p:cNvPicPr/>
          <p:nvPr/>
        </p:nvPicPr>
        <p:blipFill>
          <a:blip r:embed="rId1" cstate="print"/>
          <a:stretch>
            <a:fillRect/>
          </a:stretch>
        </p:blipFill>
        <p:spPr>
          <a:xfrm>
            <a:off x="5072066" y="642924"/>
            <a:ext cx="1928826" cy="1745482"/>
          </a:xfrm>
          <a:prstGeom prst="rect">
            <a:avLst/>
          </a:prstGeom>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71420"/>
            <a:ext cx="8929750" cy="2091690"/>
          </a:xfrm>
          <a:prstGeom prst="rect">
            <a:avLst/>
          </a:prstGeom>
          <a:noFill/>
        </p:spPr>
        <p:txBody>
          <a:bodyPr wrap="square" rtlCol="0">
            <a:spAutoFit/>
          </a:bodyPr>
          <a:lstStyle/>
          <a:p>
            <a:r>
              <a:rPr lang="en-US" sz="2000" dirty="0" smtClean="0"/>
              <a:t>4.</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全国甲卷</a:t>
            </a:r>
            <a:r>
              <a:rPr lang="en-US" sz="2000" dirty="0" smtClean="0">
                <a:latin typeface="楷体" panose="02010609060101010101" pitchFamily="49" charset="-122"/>
                <a:ea typeface="楷体" panose="02010609060101010101" pitchFamily="49" charset="-122"/>
              </a:rPr>
              <a:t>，25)</a:t>
            </a:r>
            <a:r>
              <a:rPr lang="zh-CN" altLang="en-US" sz="2000" dirty="0" smtClean="0"/>
              <a:t>汉代</a:t>
            </a:r>
            <a:r>
              <a:rPr lang="en-US" sz="2000" dirty="0" smtClean="0"/>
              <a:t>，</a:t>
            </a:r>
            <a:r>
              <a:rPr lang="zh-CN" altLang="en-US" sz="2000" dirty="0" smtClean="0"/>
              <a:t>中央各部门长官与地方各郡太守自行辟召属官</a:t>
            </a:r>
            <a:r>
              <a:rPr lang="en-US" sz="2000" dirty="0" smtClean="0"/>
              <a:t>，</a:t>
            </a:r>
            <a:r>
              <a:rPr lang="zh-CN" altLang="en-US" sz="2000" dirty="0" smtClean="0"/>
              <a:t>曾一度出现“名公巨卿</a:t>
            </a:r>
            <a:r>
              <a:rPr lang="en-US" sz="2000" dirty="0" smtClean="0"/>
              <a:t>，</a:t>
            </a:r>
            <a:r>
              <a:rPr lang="zh-CN" altLang="en-US" sz="2000" dirty="0" smtClean="0"/>
              <a:t>以能致贤才为高</a:t>
            </a:r>
            <a:r>
              <a:rPr lang="en-US" sz="2000" dirty="0" smtClean="0"/>
              <a:t>；</a:t>
            </a:r>
            <a:r>
              <a:rPr lang="zh-CN" altLang="en-US" sz="2000" dirty="0" smtClean="0"/>
              <a:t>而英才俊士</a:t>
            </a:r>
            <a:r>
              <a:rPr lang="en-US" sz="2000" dirty="0" smtClean="0"/>
              <a:t>，</a:t>
            </a:r>
            <a:r>
              <a:rPr lang="zh-CN" altLang="en-US" sz="2000" dirty="0" smtClean="0"/>
              <a:t>以得所依秉为重”的现象。能够保障辟召制度有效运作的是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分科考试选官制建立</a:t>
            </a:r>
            <a:r>
              <a:rPr lang="en-US" sz="2000" dirty="0" smtClean="0"/>
              <a:t>	   B.</a:t>
            </a:r>
            <a:r>
              <a:rPr lang="zh-CN" altLang="en-US" sz="2000" dirty="0" smtClean="0"/>
              <a:t>监察体系的改进</a:t>
            </a:r>
            <a:endParaRPr lang="zh-CN" altLang="en-US" sz="2000" dirty="0" smtClean="0"/>
          </a:p>
          <a:p>
            <a:r>
              <a:rPr lang="en-US" sz="2000" dirty="0" smtClean="0"/>
              <a:t>C.</a:t>
            </a:r>
            <a:r>
              <a:rPr lang="zh-CN" altLang="en-US" sz="2000" dirty="0" smtClean="0"/>
              <a:t>郡国并行制度的完善</a:t>
            </a:r>
            <a:r>
              <a:rPr lang="en-US" sz="2000" dirty="0" smtClean="0"/>
              <a:t>	   D.</a:t>
            </a:r>
            <a:r>
              <a:rPr lang="zh-CN" altLang="en-US" sz="2000" dirty="0" smtClean="0"/>
              <a:t>察举制度的实施</a:t>
            </a:r>
            <a:endParaRPr lang="zh-CN" altLang="en-US" sz="2000" dirty="0"/>
          </a:p>
        </p:txBody>
      </p:sp>
      <p:sp>
        <p:nvSpPr>
          <p:cNvPr id="7" name="Rectangle 2"/>
          <p:cNvSpPr>
            <a:spLocks noChangeArrowheads="1"/>
          </p:cNvSpPr>
          <p:nvPr/>
        </p:nvSpPr>
        <p:spPr bwMode="auto">
          <a:xfrm>
            <a:off x="180944" y="2240278"/>
            <a:ext cx="8820212" cy="2188859"/>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52382" y="2321565"/>
            <a:ext cx="8677336" cy="20916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由材料可知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辟召制度使中央和地方长官自行任用属官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为了加强中央集权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保障辟召制度有效运作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则必须加强对官员的监督管理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于是要改进当时的监察体系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分科考试制度的建立是在隋朝以后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郡国并行制度不利于中央集权的加强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也无法保障辟召制度有效运作</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察举制度材料中没有涉及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71420"/>
            <a:ext cx="8929750" cy="2609215"/>
          </a:xfrm>
          <a:prstGeom prst="rect">
            <a:avLst/>
          </a:prstGeom>
          <a:noFill/>
        </p:spPr>
        <p:txBody>
          <a:bodyPr wrap="square" rtlCol="0">
            <a:spAutoFit/>
          </a:bodyPr>
          <a:lstStyle/>
          <a:p>
            <a:r>
              <a:rPr lang="en-US" sz="1800" dirty="0" smtClean="0"/>
              <a:t>5.</a:t>
            </a:r>
            <a:r>
              <a:rPr lang="en-US" sz="1800" dirty="0" smtClean="0">
                <a:latin typeface="楷体" panose="02010609060101010101" pitchFamily="49" charset="-122"/>
                <a:ea typeface="楷体" panose="02010609060101010101" pitchFamily="49" charset="-122"/>
              </a:rPr>
              <a:t>(2021·</a:t>
            </a:r>
            <a:r>
              <a:rPr lang="zh-CN" altLang="en-US" sz="1800" dirty="0" smtClean="0">
                <a:latin typeface="楷体" panose="02010609060101010101" pitchFamily="49" charset="-122"/>
                <a:ea typeface="楷体" panose="02010609060101010101" pitchFamily="49" charset="-122"/>
              </a:rPr>
              <a:t>湖南卷</a:t>
            </a:r>
            <a:r>
              <a:rPr lang="en-US" sz="1800" dirty="0" smtClean="0">
                <a:latin typeface="楷体" panose="02010609060101010101" pitchFamily="49" charset="-122"/>
                <a:ea typeface="楷体" panose="02010609060101010101" pitchFamily="49" charset="-122"/>
              </a:rPr>
              <a:t>，2)</a:t>
            </a:r>
            <a:r>
              <a:rPr lang="zh-CN" altLang="en-US" sz="1800" dirty="0" smtClean="0"/>
              <a:t>汉初</a:t>
            </a:r>
            <a:r>
              <a:rPr lang="en-US" sz="1800" dirty="0" smtClean="0"/>
              <a:t>，</a:t>
            </a:r>
            <a:r>
              <a:rPr lang="zh-CN" altLang="en-US" sz="1800" dirty="0" smtClean="0"/>
              <a:t>丞相陈平、太尉周勃与宗室大臣平定“诸吕之乱”后</a:t>
            </a:r>
            <a:r>
              <a:rPr lang="en-US" sz="1800" dirty="0" smtClean="0"/>
              <a:t>，</a:t>
            </a:r>
            <a:r>
              <a:rPr lang="zh-CN" altLang="en-US" sz="1800" dirty="0" smtClean="0"/>
              <a:t>商议新帝人选</a:t>
            </a:r>
            <a:r>
              <a:rPr lang="en-US" sz="1800" dirty="0" smtClean="0"/>
              <a:t>，</a:t>
            </a:r>
            <a:r>
              <a:rPr lang="zh-CN" altLang="en-US" sz="1800" dirty="0" smtClean="0"/>
              <a:t>经再三讨论</a:t>
            </a:r>
            <a:r>
              <a:rPr lang="en-US" sz="1800" dirty="0" smtClean="0"/>
              <a:t>，</a:t>
            </a:r>
            <a:r>
              <a:rPr lang="zh-CN" altLang="en-US" sz="1800" dirty="0" smtClean="0"/>
              <a:t>认为代王刘恒在高祖刘邦在世诸子中</a:t>
            </a:r>
            <a:r>
              <a:rPr lang="en-US" sz="1800" dirty="0" smtClean="0"/>
              <a:t>，</a:t>
            </a:r>
            <a:r>
              <a:rPr lang="zh-CN" altLang="en-US" sz="1800" dirty="0" smtClean="0"/>
              <a:t>“最长</a:t>
            </a:r>
            <a:r>
              <a:rPr lang="en-US" sz="1800" dirty="0" smtClean="0"/>
              <a:t>，</a:t>
            </a:r>
            <a:r>
              <a:rPr lang="zh-CN" altLang="en-US" sz="1800" dirty="0" smtClean="0"/>
              <a:t>仁孝宽厚</a:t>
            </a:r>
            <a:r>
              <a:rPr lang="en-US" sz="1800" dirty="0" smtClean="0"/>
              <a:t>，</a:t>
            </a:r>
            <a:r>
              <a:rPr lang="zh-CN" altLang="en-US" sz="1800" dirty="0" smtClean="0"/>
              <a:t>太后家薄氏谨良”</a:t>
            </a:r>
            <a:r>
              <a:rPr lang="en-US" sz="1800" dirty="0" smtClean="0"/>
              <a:t>，</a:t>
            </a:r>
            <a:r>
              <a:rPr lang="zh-CN" altLang="en-US" sz="1800" dirty="0" smtClean="0"/>
              <a:t>决定迎立刘恒为帝</a:t>
            </a:r>
            <a:r>
              <a:rPr lang="en-US" sz="1800" dirty="0" smtClean="0"/>
              <a:t>，</a:t>
            </a:r>
            <a:r>
              <a:rPr lang="zh-CN" altLang="en-US" sz="1800" dirty="0" smtClean="0"/>
              <a:t>是为汉文帝。这一做法</a:t>
            </a:r>
            <a:r>
              <a:rPr lang="en-US" sz="1800" dirty="0" smtClean="0"/>
              <a:t>(</a:t>
            </a:r>
            <a:r>
              <a:rPr lang="zh-CN" altLang="en-US" sz="1800" dirty="0" smtClean="0"/>
              <a:t>　　</a:t>
            </a:r>
            <a:r>
              <a:rPr lang="en-US" sz="1800" dirty="0" smtClean="0"/>
              <a:t>)</a:t>
            </a:r>
            <a:endParaRPr lang="zh-CN" altLang="en-US" sz="1800" dirty="0" smtClean="0"/>
          </a:p>
          <a:p>
            <a:r>
              <a:rPr lang="en-US" sz="1800" dirty="0" smtClean="0"/>
              <a:t>A.</a:t>
            </a:r>
            <a:r>
              <a:rPr lang="zh-CN" altLang="en-US" sz="1800" dirty="0" smtClean="0"/>
              <a:t>反映嫡长子继承制得到执行</a:t>
            </a:r>
            <a:endParaRPr lang="zh-CN" altLang="en-US" sz="1800" dirty="0" smtClean="0"/>
          </a:p>
          <a:p>
            <a:r>
              <a:rPr lang="en-US" sz="1800" dirty="0" smtClean="0"/>
              <a:t>B.</a:t>
            </a:r>
            <a:r>
              <a:rPr lang="zh-CN" altLang="en-US" sz="1800" dirty="0" smtClean="0"/>
              <a:t>旨在预防外戚干政的重演</a:t>
            </a:r>
            <a:endParaRPr lang="zh-CN" altLang="en-US" sz="1800" dirty="0" smtClean="0"/>
          </a:p>
          <a:p>
            <a:r>
              <a:rPr lang="en-US" sz="1800" dirty="0" smtClean="0"/>
              <a:t>C.</a:t>
            </a:r>
            <a:r>
              <a:rPr lang="zh-CN" altLang="en-US" sz="1800" dirty="0" smtClean="0"/>
              <a:t>推动仁孝成为选帝主要标准</a:t>
            </a:r>
            <a:endParaRPr lang="zh-CN" altLang="en-US" sz="1800" dirty="0" smtClean="0"/>
          </a:p>
          <a:p>
            <a:r>
              <a:rPr lang="en-US" sz="1800" dirty="0" smtClean="0"/>
              <a:t>D.</a:t>
            </a:r>
            <a:r>
              <a:rPr lang="zh-CN" altLang="en-US" sz="1800" dirty="0" smtClean="0"/>
              <a:t>表明相权对皇权构成威胁</a:t>
            </a:r>
            <a:endParaRPr lang="zh-CN" altLang="en-US" sz="1800" dirty="0"/>
          </a:p>
        </p:txBody>
      </p:sp>
      <p:sp>
        <p:nvSpPr>
          <p:cNvPr id="3" name="Rectangle 2"/>
          <p:cNvSpPr>
            <a:spLocks noChangeArrowheads="1"/>
          </p:cNvSpPr>
          <p:nvPr/>
        </p:nvSpPr>
        <p:spPr bwMode="auto">
          <a:xfrm>
            <a:off x="180944" y="2643188"/>
            <a:ext cx="8820212" cy="235745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4" name="TextBox 3"/>
          <p:cNvSpPr txBox="1"/>
          <p:nvPr/>
        </p:nvSpPr>
        <p:spPr>
          <a:xfrm>
            <a:off x="252382" y="2724475"/>
            <a:ext cx="8677336" cy="2249170"/>
          </a:xfrm>
          <a:prstGeom prst="rect">
            <a:avLst/>
          </a:prstGeom>
          <a:noFill/>
        </p:spPr>
        <p:txBody>
          <a:bodyPr wrap="square" rtlCol="0">
            <a:spAutoFit/>
          </a:bodyPr>
          <a:lstStyle/>
          <a:p>
            <a:pPr algn="just"/>
            <a:r>
              <a:rPr lang="zh-CN" altLang="en-US" sz="1800" dirty="0" smtClean="0">
                <a:solidFill>
                  <a:srgbClr val="FF0000"/>
                </a:solidFill>
                <a:latin typeface="黑体" panose="02010609060101010101" pitchFamily="49" charset="-122"/>
                <a:ea typeface="黑体" panose="02010609060101010101" pitchFamily="49" charset="-122"/>
              </a:rPr>
              <a:t>解析</a:t>
            </a:r>
            <a:r>
              <a:rPr lang="en-US" sz="1800" dirty="0" smtClean="0">
                <a:solidFill>
                  <a:srgbClr val="FF0000"/>
                </a:solidFill>
                <a:latin typeface="黑体" panose="02010609060101010101" pitchFamily="49" charset="-122"/>
                <a:ea typeface="黑体" panose="02010609060101010101" pitchFamily="49" charset="-122"/>
              </a:rPr>
              <a:t>：B</a:t>
            </a:r>
            <a:r>
              <a:rPr lang="zh-CN" altLang="en-US" sz="1800" dirty="0" smtClean="0">
                <a:latin typeface="楷体" panose="02010609060101010101" pitchFamily="49" charset="-122"/>
                <a:ea typeface="楷体" panose="02010609060101010101" pitchFamily="49" charset="-122"/>
              </a:rPr>
              <a:t>　代王刘恒的生母薄氏是汉高祖的嫔妃</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a:t>
            </a:r>
            <a:r>
              <a:rPr lang="en-US" sz="1800" dirty="0" smtClean="0">
                <a:latin typeface="楷体" panose="02010609060101010101" pitchFamily="49" charset="-122"/>
                <a:ea typeface="楷体" panose="02010609060101010101" pitchFamily="49" charset="-122"/>
              </a:rPr>
              <a:t>A</a:t>
            </a:r>
            <a:r>
              <a:rPr lang="zh-CN" altLang="en-US" sz="1800" dirty="0" smtClean="0">
                <a:latin typeface="楷体" panose="02010609060101010101" pitchFamily="49" charset="-122"/>
                <a:ea typeface="楷体" panose="02010609060101010101" pitchFamily="49" charset="-122"/>
              </a:rPr>
              <a:t>项中“嫡长子继承制得到执行”的说法错误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排除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由题干中的“平定‘诸吕之乱’后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商议新帝人选”“太后家薄氏谨良”等信息可知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众臣迎立代王刘恒为帝</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主要是为了预防外戚干政现象重演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a:t>
            </a:r>
            <a:r>
              <a:rPr lang="en-US" sz="1800" dirty="0" smtClean="0">
                <a:latin typeface="楷体" panose="02010609060101010101" pitchFamily="49" charset="-122"/>
                <a:ea typeface="楷体" panose="02010609060101010101" pitchFamily="49" charset="-122"/>
              </a:rPr>
              <a:t>B</a:t>
            </a:r>
            <a:r>
              <a:rPr lang="zh-CN" altLang="en-US" sz="1800" dirty="0" smtClean="0">
                <a:latin typeface="楷体" panose="02010609060101010101" pitchFamily="49" charset="-122"/>
                <a:ea typeface="楷体" panose="02010609060101010101" pitchFamily="49" charset="-122"/>
              </a:rPr>
              <a:t>项正确</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中国封建社会推行“家天下”的皇位世袭制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即嫡长子继承制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父死子继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兄终弟及</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仁孝并非选帝主要标准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排除</a:t>
            </a:r>
            <a:r>
              <a:rPr lang="en-US" sz="1800" dirty="0" smtClean="0">
                <a:latin typeface="楷体" panose="02010609060101010101" pitchFamily="49" charset="-122"/>
                <a:ea typeface="楷体" panose="02010609060101010101" pitchFamily="49" charset="-122"/>
              </a:rPr>
              <a:t>C</a:t>
            </a:r>
            <a:r>
              <a:rPr lang="zh-CN" altLang="en-US" sz="1800" dirty="0" smtClean="0">
                <a:latin typeface="楷体" panose="02010609060101010101" pitchFamily="49" charset="-122"/>
                <a:ea typeface="楷体" panose="02010609060101010101" pitchFamily="49" charset="-122"/>
              </a:rPr>
              <a:t>项</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题干中未提及丞相位高权重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相权威胁皇权的说法与材料主旨无关</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排除</a:t>
            </a:r>
            <a:r>
              <a:rPr lang="en-US" sz="1800" dirty="0" smtClean="0">
                <a:latin typeface="楷体" panose="02010609060101010101" pitchFamily="49" charset="-122"/>
                <a:ea typeface="楷体" panose="02010609060101010101" pitchFamily="49" charset="-122"/>
              </a:rPr>
              <a:t>D</a:t>
            </a:r>
            <a:r>
              <a:rPr lang="zh-CN" altLang="en-US" sz="1800" dirty="0" smtClean="0">
                <a:latin typeface="楷体" panose="02010609060101010101" pitchFamily="49" charset="-122"/>
                <a:ea typeface="楷体" panose="02010609060101010101" pitchFamily="49" charset="-122"/>
              </a:rPr>
              <a:t>项。</a:t>
            </a:r>
            <a:endParaRPr lang="zh-CN" altLang="en-US" sz="1800" dirty="0">
              <a:latin typeface="楷体" panose="02010609060101010101" pitchFamily="49" charset="-122"/>
              <a:ea typeface="楷体" panose="02010609060101010101" pitchFamily="49"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38" y="357172"/>
            <a:ext cx="9001156" cy="2891790"/>
          </a:xfrm>
          <a:prstGeom prst="rect">
            <a:avLst/>
          </a:prstGeom>
          <a:noFill/>
        </p:spPr>
        <p:txBody>
          <a:bodyPr wrap="square" rtlCol="0">
            <a:spAutoFit/>
          </a:bodyPr>
          <a:lstStyle/>
          <a:p>
            <a:r>
              <a:rPr lang="en-US" sz="2000" dirty="0" smtClean="0"/>
              <a:t>6.</a:t>
            </a:r>
            <a:r>
              <a:rPr lang="en-US" sz="2000" dirty="0" smtClean="0">
                <a:latin typeface="楷体" panose="02010609060101010101" pitchFamily="49" charset="-122"/>
                <a:ea typeface="楷体" panose="02010609060101010101" pitchFamily="49" charset="-122"/>
              </a:rPr>
              <a:t>(2017·</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，3)</a:t>
            </a:r>
            <a:r>
              <a:rPr lang="zh-CN" altLang="en-US" sz="2000" dirty="0" smtClean="0"/>
              <a:t>东汉实行察举制</a:t>
            </a:r>
            <a:r>
              <a:rPr lang="en-US" sz="2000" dirty="0" smtClean="0"/>
              <a:t>，</a:t>
            </a:r>
            <a:r>
              <a:rPr lang="zh-CN" altLang="en-US" sz="2000" dirty="0" smtClean="0"/>
              <a:t>“郡察孝廉</a:t>
            </a:r>
            <a:r>
              <a:rPr lang="en-US" sz="2000" dirty="0" smtClean="0"/>
              <a:t>，</a:t>
            </a:r>
            <a:r>
              <a:rPr lang="zh-CN" altLang="en-US" sz="2000" dirty="0" smtClean="0"/>
              <a:t>州举茂才”</a:t>
            </a:r>
            <a:r>
              <a:rPr lang="en-US" sz="2000" dirty="0" smtClean="0"/>
              <a:t>，</a:t>
            </a:r>
            <a:r>
              <a:rPr lang="zh-CN" altLang="en-US" sz="2000" dirty="0" smtClean="0"/>
              <a:t>州、郡都必须定期向朝廷举荐一定数量的人才</a:t>
            </a:r>
            <a:r>
              <a:rPr lang="en-US" sz="2000" dirty="0" smtClean="0"/>
              <a:t>，</a:t>
            </a:r>
            <a:r>
              <a:rPr lang="zh-CN" altLang="en-US" sz="2000" dirty="0" smtClean="0"/>
              <a:t>而判断孝廉、茂才的标准包括对儒家经典的熟悉程度和道德声望的高低等。这客观上</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推动了独尊儒学局面的出现</a:t>
            </a:r>
            <a:endParaRPr lang="zh-CN" altLang="en-US" sz="2000" dirty="0" smtClean="0"/>
          </a:p>
          <a:p>
            <a:r>
              <a:rPr lang="en-US" sz="2000" dirty="0" smtClean="0"/>
              <a:t>B.</a:t>
            </a:r>
            <a:r>
              <a:rPr lang="zh-CN" altLang="en-US" sz="2000" dirty="0" smtClean="0"/>
              <a:t>促使社会阶层趋于固化</a:t>
            </a:r>
            <a:endParaRPr lang="zh-CN" altLang="en-US" sz="2000" dirty="0" smtClean="0"/>
          </a:p>
          <a:p>
            <a:r>
              <a:rPr lang="en-US" sz="2000" dirty="0" smtClean="0"/>
              <a:t>C.</a:t>
            </a:r>
            <a:r>
              <a:rPr lang="zh-CN" altLang="en-US" sz="2000" dirty="0" smtClean="0"/>
              <a:t>打破了世家大族对政权的垄断</a:t>
            </a:r>
            <a:endParaRPr lang="zh-CN" altLang="en-US" sz="2000" dirty="0" smtClean="0"/>
          </a:p>
          <a:p>
            <a:r>
              <a:rPr lang="en-US" sz="2000" dirty="0" smtClean="0"/>
              <a:t>D.</a:t>
            </a:r>
            <a:r>
              <a:rPr lang="zh-CN" altLang="en-US" sz="2000" dirty="0" smtClean="0"/>
              <a:t>动摇了郡县制的基础</a:t>
            </a:r>
            <a:endParaRPr lang="zh-CN" altLang="en-US" sz="2000" dirty="0" smtClean="0"/>
          </a:p>
        </p:txBody>
      </p:sp>
    </p:spTree>
  </p:cSld>
  <p:clrMapOvr>
    <a:masterClrMapping/>
  </p:clrMapOvr>
  <p:transition>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80944" y="714362"/>
            <a:ext cx="8820212" cy="300039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4" name="TextBox 3"/>
          <p:cNvSpPr txBox="1"/>
          <p:nvPr/>
        </p:nvSpPr>
        <p:spPr>
          <a:xfrm>
            <a:off x="252382" y="795649"/>
            <a:ext cx="8677336" cy="28917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西汉汉武帝时期尊崇儒术局面已经出现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不符合题干时间限制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东汉察举制对人才的判断标准尤其是“道德声望的高低”对地方上的世家大族更有利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阻碍了底层民众向上的流动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使得社会阶层趋于固化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东汉察举制对人才的判断标准使得世家大族能够控制人才选拔的主动权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进而形成对政权的垄断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郡县制是建立在中央对地方垂直管理基础上的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材料没有反映出皇帝对地方官员控制的弱化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因此不能推断郡县制的基础动摇</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38" y="142858"/>
            <a:ext cx="9001156" cy="4407535"/>
          </a:xfrm>
          <a:prstGeom prst="rect">
            <a:avLst/>
          </a:prstGeom>
          <a:noFill/>
        </p:spPr>
        <p:txBody>
          <a:bodyPr wrap="square" rtlCol="0">
            <a:spAutoFit/>
          </a:bodyPr>
          <a:lstStyle/>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深化认知</a:t>
            </a:r>
            <a:r>
              <a:rPr lang="en-US" sz="1800" dirty="0" smtClean="0">
                <a:latin typeface="黑体" panose="02010609060101010101" pitchFamily="49" charset="-122"/>
                <a:ea typeface="黑体" panose="02010609060101010101" pitchFamily="49" charset="-122"/>
              </a:rPr>
              <a:t>] </a:t>
            </a:r>
            <a:r>
              <a:rPr lang="zh-CN" altLang="en-US" sz="1800" dirty="0" smtClean="0">
                <a:latin typeface="楷体" panose="02010609060101010101" pitchFamily="49" charset="-122"/>
                <a:ea typeface="楷体" panose="02010609060101010101" pitchFamily="49" charset="-122"/>
              </a:rPr>
              <a:t>汉朝政治的特点</a:t>
            </a:r>
            <a:endParaRPr lang="zh-CN" altLang="en-US" sz="1800" dirty="0" smtClean="0">
              <a:latin typeface="楷体" panose="02010609060101010101" pitchFamily="49" charset="-122"/>
              <a:ea typeface="楷体" panose="02010609060101010101" pitchFamily="49" charset="-122"/>
            </a:endParaRPr>
          </a:p>
          <a:p>
            <a:r>
              <a:rPr lang="zh-CN" altLang="en-US" sz="1800" dirty="0" smtClean="0">
                <a:solidFill>
                  <a:srgbClr val="0000FF"/>
                </a:solidFill>
                <a:latin typeface="楷体" panose="02010609060101010101" pitchFamily="49" charset="-122"/>
                <a:ea typeface="楷体" panose="02010609060101010101" pitchFamily="49" charset="-122"/>
              </a:rPr>
              <a:t>“汉承秦制”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汉朝基本继承了秦朝的政治制度</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但是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也有自己独特的一面</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形成了一些独特的政治制度或者政治环境。</a:t>
            </a:r>
            <a:endParaRPr lang="zh-CN" altLang="en-US" sz="1800" dirty="0" smtClean="0">
              <a:latin typeface="楷体" panose="02010609060101010101" pitchFamily="49" charset="-122"/>
              <a:ea typeface="楷体" panose="02010609060101010101" pitchFamily="49" charset="-122"/>
            </a:endParaRPr>
          </a:p>
          <a:p>
            <a:pPr algn="just"/>
            <a:r>
              <a:rPr lang="en-US" sz="1800" dirty="0" smtClean="0">
                <a:latin typeface="楷体" panose="02010609060101010101" pitchFamily="49" charset="-122"/>
                <a:ea typeface="楷体" panose="02010609060101010101" pitchFamily="49" charset="-122"/>
              </a:rPr>
              <a:t>(1)</a:t>
            </a:r>
            <a:r>
              <a:rPr lang="zh-CN" altLang="en-US" sz="1800" dirty="0" smtClean="0">
                <a:solidFill>
                  <a:srgbClr val="0000FF"/>
                </a:solidFill>
                <a:latin typeface="楷体" panose="02010609060101010101" pitchFamily="49" charset="-122"/>
                <a:ea typeface="楷体" panose="02010609060101010101" pitchFamily="49" charset="-122"/>
              </a:rPr>
              <a:t>布衣将相</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是指西汉开国诸臣授官将相的</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绝大多数“起自布衣”</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这些人大都没有贵族头衔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称之为“布衣将相”。这既是对秦末农民起义结果的承认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也是削弱贵族势力的必然产物。</a:t>
            </a:r>
            <a:endParaRPr lang="zh-CN" altLang="en-US" sz="1800" dirty="0" smtClean="0">
              <a:latin typeface="楷体" panose="02010609060101010101" pitchFamily="49" charset="-122"/>
              <a:ea typeface="楷体" panose="02010609060101010101" pitchFamily="49" charset="-122"/>
            </a:endParaRPr>
          </a:p>
          <a:p>
            <a:pPr algn="just"/>
            <a:r>
              <a:rPr lang="en-US" sz="1800" dirty="0" smtClean="0">
                <a:latin typeface="楷体" panose="02010609060101010101" pitchFamily="49" charset="-122"/>
                <a:ea typeface="楷体" panose="02010609060101010101" pitchFamily="49" charset="-122"/>
              </a:rPr>
              <a:t>(2)</a:t>
            </a:r>
            <a:r>
              <a:rPr lang="zh-CN" altLang="en-US" sz="1800" dirty="0" smtClean="0">
                <a:solidFill>
                  <a:srgbClr val="0000FF"/>
                </a:solidFill>
                <a:latin typeface="楷体" panose="02010609060101010101" pitchFamily="49" charset="-122"/>
                <a:ea typeface="楷体" panose="02010609060101010101" pitchFamily="49" charset="-122"/>
              </a:rPr>
              <a:t>重视母族亲属关系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汉代皇室的母族势力受到了充分的重视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西汉出现了吕后专政和窦太后的专权</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东汉出现了外戚干政的局面</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这些都是母族亲属势力强大的表现。</a:t>
            </a:r>
            <a:endParaRPr lang="zh-CN" altLang="en-US" sz="1800" dirty="0" smtClean="0">
              <a:latin typeface="楷体" panose="02010609060101010101" pitchFamily="49" charset="-122"/>
              <a:ea typeface="楷体" panose="02010609060101010101" pitchFamily="49" charset="-122"/>
            </a:endParaRPr>
          </a:p>
          <a:p>
            <a:pPr algn="just"/>
            <a:r>
              <a:rPr lang="en-US" sz="1800" dirty="0" smtClean="0">
                <a:latin typeface="楷体" panose="02010609060101010101" pitchFamily="49" charset="-122"/>
                <a:ea typeface="楷体" panose="02010609060101010101" pitchFamily="49" charset="-122"/>
              </a:rPr>
              <a:t>(3)</a:t>
            </a:r>
            <a:r>
              <a:rPr lang="zh-CN" altLang="en-US" sz="1800" dirty="0" smtClean="0">
                <a:solidFill>
                  <a:srgbClr val="0000FF"/>
                </a:solidFill>
                <a:latin typeface="楷体" panose="02010609060101010101" pitchFamily="49" charset="-122"/>
                <a:ea typeface="楷体" panose="02010609060101010101" pitchFamily="49" charset="-122"/>
              </a:rPr>
              <a:t>儒士受到重用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汉初</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重视黄老之学</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但是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并不排挤儒学。汉武帝尊崇儒术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儒士受到重用。</a:t>
            </a:r>
            <a:endParaRPr lang="zh-CN" altLang="en-US" sz="1800" dirty="0" smtClean="0">
              <a:latin typeface="楷体" panose="02010609060101010101" pitchFamily="49" charset="-122"/>
              <a:ea typeface="楷体" panose="02010609060101010101" pitchFamily="49" charset="-122"/>
            </a:endParaRPr>
          </a:p>
          <a:p>
            <a:pPr algn="just"/>
            <a:r>
              <a:rPr lang="en-US" sz="1800" dirty="0" smtClean="0">
                <a:latin typeface="楷体" panose="02010609060101010101" pitchFamily="49" charset="-122"/>
                <a:ea typeface="楷体" panose="02010609060101010101" pitchFamily="49" charset="-122"/>
              </a:rPr>
              <a:t>(4)</a:t>
            </a:r>
            <a:r>
              <a:rPr lang="zh-CN" altLang="en-US" sz="1800" dirty="0" smtClean="0">
                <a:solidFill>
                  <a:srgbClr val="0000FF"/>
                </a:solidFill>
                <a:latin typeface="楷体" panose="02010609060101010101" pitchFamily="49" charset="-122"/>
                <a:ea typeface="楷体" panose="02010609060101010101" pitchFamily="49" charset="-122"/>
              </a:rPr>
              <a:t>地方势力强大</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汉初</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王国是中央集权的主要威胁。王国问题解决后</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豪强地主逐渐成为威胁中央集权的主要力量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最终导致了东汉的灭亡和三国两晋南北朝的分裂局面。</a:t>
            </a:r>
            <a:endParaRPr lang="zh-CN" altLang="en-US" sz="1800" dirty="0" smtClean="0">
              <a:latin typeface="楷体" panose="02010609060101010101" pitchFamily="49" charset="-122"/>
              <a:ea typeface="楷体" panose="02010609060101010101" pitchFamily="49" charset="-122"/>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 calcmode="lin" valueType="num">
                                      <p:cBhvr>
                                        <p:cTn id="7"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5">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anim calcmode="lin" valueType="num">
                                      <p:cBhvr>
                                        <p:cTn id="13"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14" dur="500" fill="hold"/>
                                        <p:tgtEl>
                                          <p:spTgt spid="5">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 calcmode="lin" valueType="num">
                                      <p:cBhvr>
                                        <p:cTn id="19"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20" dur="500" fill="hold"/>
                                        <p:tgtEl>
                                          <p:spTgt spid="5">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2844" y="550307"/>
            <a:ext cx="8929750" cy="2891790"/>
          </a:xfrm>
          <a:prstGeom prst="rect">
            <a:avLst/>
          </a:prstGeom>
          <a:noFill/>
        </p:spPr>
        <p:txBody>
          <a:bodyPr wrap="square" rtlCol="0">
            <a:spAutoFit/>
          </a:bodyPr>
          <a:lstStyle/>
          <a:p>
            <a:pPr algn="just"/>
            <a:r>
              <a:rPr lang="en-US" sz="2000" dirty="0" smtClean="0"/>
              <a:t>7.</a:t>
            </a:r>
            <a:r>
              <a:rPr lang="en-US" sz="2000" dirty="0" smtClean="0">
                <a:latin typeface="楷体" panose="02010609060101010101" pitchFamily="49" charset="-122"/>
                <a:ea typeface="楷体" panose="02010609060101010101" pitchFamily="49" charset="-122"/>
              </a:rPr>
              <a:t>(2017·</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Ⅲ</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r>
              <a:rPr lang="en-US" altLang="zh-CN" sz="2000" dirty="0" smtClean="0"/>
              <a:t>《</a:t>
            </a:r>
            <a:r>
              <a:rPr lang="zh-CN" altLang="en-US" sz="2000" dirty="0" smtClean="0"/>
              <a:t>史记</a:t>
            </a:r>
            <a:r>
              <a:rPr lang="en-US" altLang="zh-CN" sz="2000" dirty="0" smtClean="0"/>
              <a:t>》</a:t>
            </a:r>
            <a:r>
              <a:rPr lang="zh-CN" altLang="en-US" sz="2000" dirty="0" smtClean="0"/>
              <a:t>记载</a:t>
            </a:r>
            <a:r>
              <a:rPr lang="en-US" sz="2000" dirty="0" smtClean="0"/>
              <a:t>，</a:t>
            </a:r>
            <a:r>
              <a:rPr lang="zh-CN" altLang="en-US" sz="2000" dirty="0" smtClean="0"/>
              <a:t>西汉前期</a:t>
            </a:r>
            <a:r>
              <a:rPr lang="en-US" sz="2000" dirty="0" smtClean="0"/>
              <a:t>，</a:t>
            </a:r>
            <a:r>
              <a:rPr lang="zh-CN" altLang="en-US" sz="2000" dirty="0" smtClean="0"/>
              <a:t>从事农牧业、采矿业、手工业和商业的人</a:t>
            </a:r>
            <a:r>
              <a:rPr lang="en-US" sz="2000" dirty="0" smtClean="0"/>
              <a:t>，</a:t>
            </a:r>
            <a:r>
              <a:rPr lang="zh-CN" altLang="en-US" sz="2000" dirty="0" smtClean="0"/>
              <a:t>通过自己的努力和智慧而致富</a:t>
            </a:r>
            <a:r>
              <a:rPr lang="en-US" sz="2000" dirty="0" smtClean="0"/>
              <a:t>，</a:t>
            </a:r>
            <a:r>
              <a:rPr lang="zh-CN" altLang="en-US" sz="2000" dirty="0" smtClean="0"/>
              <a:t>“大者倾郡</a:t>
            </a:r>
            <a:r>
              <a:rPr lang="en-US" sz="2000" dirty="0" smtClean="0"/>
              <a:t>，</a:t>
            </a:r>
            <a:r>
              <a:rPr lang="zh-CN" altLang="en-US" sz="2000" dirty="0" smtClean="0"/>
              <a:t>中者倾县</a:t>
            </a:r>
            <a:r>
              <a:rPr lang="en-US" sz="2000" dirty="0" smtClean="0"/>
              <a:t>，</a:t>
            </a:r>
            <a:r>
              <a:rPr lang="zh-CN" altLang="en-US" sz="2000" dirty="0" smtClean="0"/>
              <a:t>下者倾乡里者</a:t>
            </a:r>
            <a:r>
              <a:rPr lang="en-US" sz="2000" dirty="0" smtClean="0"/>
              <a:t>，</a:t>
            </a:r>
            <a:r>
              <a:rPr lang="zh-CN" altLang="en-US" sz="2000" dirty="0" smtClean="0"/>
              <a:t>不可胜数”。这反映了当时</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义利观发生根本改变</a:t>
            </a:r>
            <a:endParaRPr lang="zh-CN" altLang="en-US" sz="2000" dirty="0" smtClean="0"/>
          </a:p>
          <a:p>
            <a:pPr algn="just"/>
            <a:r>
              <a:rPr lang="en-US" sz="2000" dirty="0" smtClean="0"/>
              <a:t>B.</a:t>
            </a:r>
            <a:r>
              <a:rPr lang="zh-CN" altLang="en-US" sz="2000" dirty="0" smtClean="0"/>
              <a:t>朝廷注重提高工商业者地位</a:t>
            </a:r>
            <a:endParaRPr lang="zh-CN" altLang="en-US" sz="2000" dirty="0" smtClean="0"/>
          </a:p>
          <a:p>
            <a:pPr algn="just"/>
            <a:r>
              <a:rPr lang="en-US" sz="2000" dirty="0" smtClean="0"/>
              <a:t>C.</a:t>
            </a:r>
            <a:r>
              <a:rPr lang="zh-CN" altLang="en-US" sz="2000" dirty="0" smtClean="0"/>
              <a:t>经济得到恢复和发展</a:t>
            </a:r>
            <a:endParaRPr lang="zh-CN" altLang="en-US" sz="2000" dirty="0" smtClean="0"/>
          </a:p>
          <a:p>
            <a:pPr algn="just"/>
            <a:r>
              <a:rPr lang="en-US" sz="2000" dirty="0" smtClean="0"/>
              <a:t>D.</a:t>
            </a:r>
            <a:r>
              <a:rPr lang="zh-CN" altLang="en-US" sz="2000" dirty="0" smtClean="0"/>
              <a:t>地方豪强势力控制了郡县</a:t>
            </a:r>
            <a:endParaRPr lang="zh-CN" altLang="en-US" sz="2000" dirty="0"/>
          </a:p>
        </p:txBody>
      </p:sp>
      <p:pic>
        <p:nvPicPr>
          <p:cNvPr id="6" name="考点二_1.jpg"/>
          <p:cNvPicPr>
            <a:picLocks noChangeAspect="1"/>
          </p:cNvPicPr>
          <p:nvPr/>
        </p:nvPicPr>
        <p:blipFill>
          <a:blip r:embed="rId1"/>
          <a:stretch>
            <a:fillRect/>
          </a:stretch>
        </p:blipFill>
        <p:spPr>
          <a:xfrm>
            <a:off x="142844" y="92936"/>
            <a:ext cx="1131185" cy="360000"/>
          </a:xfrm>
          <a:prstGeom prst="rect">
            <a:avLst/>
          </a:prstGeom>
        </p:spPr>
      </p:pic>
      <p:sp>
        <p:nvSpPr>
          <p:cNvPr id="8" name="TextBox 7"/>
          <p:cNvSpPr txBox="1"/>
          <p:nvPr/>
        </p:nvSpPr>
        <p:spPr>
          <a:xfrm>
            <a:off x="1428728" y="32077"/>
            <a:ext cx="6286544"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汉代经济发展和社会生活</a:t>
            </a:r>
            <a:endParaRPr lang="zh-CN" altLang="en-US" sz="2000" dirty="0" smtClean="0">
              <a:latin typeface="黑体" panose="02010609060101010101" pitchFamily="49" charset="-122"/>
              <a:ea typeface="黑体" panose="02010609060101010101" pitchFamily="49" charset="-122"/>
            </a:endParaRPr>
          </a:p>
        </p:txBody>
      </p:sp>
    </p:spTree>
  </p:cSld>
  <p:clrMapOvr>
    <a:masterClrMapping/>
  </p:clrMapOvr>
  <p:transition>
    <p:newsfla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42844" y="500048"/>
            <a:ext cx="8858312" cy="228601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571486"/>
            <a:ext cx="8643998" cy="20916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材料展现了西汉前期出现大量富庶的工商业者的现象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通过这一现象反映了当时通过汉初的休养生息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社会经济得到逐步恢复与发展的社会现实</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项描述的现象与汉初的实际情况不符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根据所学知识可知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汉初实行重农抑商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工商业者社会地位较低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项错误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题干材料说明工商业者势力很大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但没有体现控制郡县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项错误。</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over dir="l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93161"/>
            <a:ext cx="8929750" cy="2609215"/>
          </a:xfrm>
          <a:prstGeom prst="rect">
            <a:avLst/>
          </a:prstGeom>
          <a:noFill/>
        </p:spPr>
        <p:txBody>
          <a:bodyPr wrap="square" rtlCol="0">
            <a:spAutoFit/>
          </a:bodyPr>
          <a:lstStyle/>
          <a:p>
            <a:pPr algn="dist"/>
            <a:r>
              <a:rPr lang="en-US" sz="1800" dirty="0" smtClean="0"/>
              <a:t>8.</a:t>
            </a:r>
            <a:r>
              <a:rPr lang="en-US" sz="1800" dirty="0" smtClean="0">
                <a:latin typeface="楷体" panose="02010609060101010101" pitchFamily="49" charset="-122"/>
                <a:ea typeface="楷体" panose="02010609060101010101" pitchFamily="49" charset="-122"/>
              </a:rPr>
              <a:t>(2020·</a:t>
            </a:r>
            <a:r>
              <a:rPr lang="zh-CN" altLang="en-US" sz="1800" dirty="0" smtClean="0">
                <a:latin typeface="楷体" panose="02010609060101010101" pitchFamily="49" charset="-122"/>
                <a:ea typeface="楷体" panose="02010609060101010101" pitchFamily="49" charset="-122"/>
              </a:rPr>
              <a:t>山东卷</a:t>
            </a:r>
            <a:r>
              <a:rPr lang="en-US" sz="1800" dirty="0" smtClean="0">
                <a:latin typeface="楷体" panose="02010609060101010101" pitchFamily="49" charset="-122"/>
                <a:ea typeface="楷体" panose="02010609060101010101" pitchFamily="49" charset="-122"/>
              </a:rPr>
              <a:t>，2)</a:t>
            </a:r>
            <a:r>
              <a:rPr lang="zh-CN" altLang="en-US" sz="1800" dirty="0" smtClean="0"/>
              <a:t>先秦至西汉前期</a:t>
            </a:r>
            <a:r>
              <a:rPr lang="en-US" sz="1800" dirty="0" smtClean="0"/>
              <a:t>，</a:t>
            </a:r>
            <a:r>
              <a:rPr lang="zh-CN" altLang="en-US" sz="1800" dirty="0" smtClean="0"/>
              <a:t>山东东部地区得“鱼盐之利”</a:t>
            </a:r>
            <a:r>
              <a:rPr lang="en-US" sz="1800" dirty="0" smtClean="0"/>
              <a:t>，</a:t>
            </a:r>
            <a:r>
              <a:rPr lang="zh-CN" altLang="en-US" sz="1800" dirty="0" smtClean="0"/>
              <a:t>总体上是商业活跃的地方。西汉中期以后</a:t>
            </a:r>
            <a:r>
              <a:rPr lang="en-US" sz="1800" dirty="0" smtClean="0"/>
              <a:t>，</a:t>
            </a:r>
            <a:r>
              <a:rPr lang="zh-CN" altLang="en-US" sz="1800" dirty="0" smtClean="0"/>
              <a:t>这一地区的商人活动开始步入低谷。这是由于西汉政府</a:t>
            </a:r>
            <a:endParaRPr lang="en-US" altLang="zh-CN" sz="1800" dirty="0" smtClean="0"/>
          </a:p>
          <a:p>
            <a:pPr algn="just"/>
            <a:r>
              <a:rPr lang="en-US" sz="1800" dirty="0" smtClean="0"/>
              <a:t>(</a:t>
            </a:r>
            <a:r>
              <a:rPr lang="zh-CN" altLang="en-US" sz="1800" dirty="0" smtClean="0"/>
              <a:t>　　</a:t>
            </a:r>
            <a:r>
              <a:rPr lang="en-US" sz="1800" dirty="0" smtClean="0"/>
              <a:t>)</a:t>
            </a:r>
            <a:endParaRPr lang="zh-CN" altLang="en-US" sz="1800" dirty="0" smtClean="0"/>
          </a:p>
          <a:p>
            <a:pPr algn="just"/>
            <a:r>
              <a:rPr lang="en-US" sz="1800" dirty="0" smtClean="0"/>
              <a:t>A.</a:t>
            </a:r>
            <a:r>
              <a:rPr lang="zh-CN" altLang="en-US" sz="1800" dirty="0" smtClean="0"/>
              <a:t>重视关中地区经济发展</a:t>
            </a:r>
            <a:r>
              <a:rPr lang="en-US" sz="1800" dirty="0" smtClean="0"/>
              <a:t>	</a:t>
            </a:r>
            <a:endParaRPr lang="zh-CN" altLang="en-US" sz="1800" dirty="0" smtClean="0"/>
          </a:p>
          <a:p>
            <a:pPr algn="just"/>
            <a:r>
              <a:rPr lang="en-US" sz="1800" dirty="0" smtClean="0"/>
              <a:t>B.</a:t>
            </a:r>
            <a:r>
              <a:rPr lang="zh-CN" altLang="en-US" sz="1800" dirty="0" smtClean="0"/>
              <a:t>强化了经济控制</a:t>
            </a:r>
            <a:endParaRPr lang="zh-CN" altLang="en-US" sz="1800" dirty="0" smtClean="0"/>
          </a:p>
          <a:p>
            <a:pPr algn="just"/>
            <a:r>
              <a:rPr lang="en-US" sz="1800" dirty="0" smtClean="0"/>
              <a:t>C.</a:t>
            </a:r>
            <a:r>
              <a:rPr lang="zh-CN" altLang="en-US" sz="1800" dirty="0" smtClean="0"/>
              <a:t>开通了丝路贸易</a:t>
            </a:r>
            <a:r>
              <a:rPr lang="en-US" sz="1800" dirty="0" smtClean="0"/>
              <a:t>	</a:t>
            </a:r>
            <a:endParaRPr lang="zh-CN" altLang="en-US" sz="1800" dirty="0" smtClean="0"/>
          </a:p>
          <a:p>
            <a:pPr algn="just"/>
            <a:r>
              <a:rPr lang="en-US" sz="1800" dirty="0" smtClean="0"/>
              <a:t>D.</a:t>
            </a:r>
            <a:r>
              <a:rPr lang="zh-CN" altLang="en-US" sz="1800" dirty="0" smtClean="0"/>
              <a:t>以儒家义利观教化百姓</a:t>
            </a:r>
            <a:endParaRPr lang="zh-CN" altLang="en-US" sz="1800" dirty="0"/>
          </a:p>
        </p:txBody>
      </p:sp>
      <p:sp>
        <p:nvSpPr>
          <p:cNvPr id="12" name="Rectangle 2"/>
          <p:cNvSpPr>
            <a:spLocks noChangeArrowheads="1"/>
          </p:cNvSpPr>
          <p:nvPr/>
        </p:nvSpPr>
        <p:spPr bwMode="auto">
          <a:xfrm>
            <a:off x="180944" y="2643188"/>
            <a:ext cx="8786874" cy="235745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3" name="TextBox 12"/>
          <p:cNvSpPr txBox="1"/>
          <p:nvPr/>
        </p:nvSpPr>
        <p:spPr>
          <a:xfrm>
            <a:off x="228600" y="2701290"/>
            <a:ext cx="8595995" cy="2600960"/>
          </a:xfrm>
          <a:prstGeom prst="rect">
            <a:avLst/>
          </a:prstGeom>
          <a:noFill/>
        </p:spPr>
        <p:txBody>
          <a:bodyPr wrap="square" rtlCol="0">
            <a:noAutofit/>
          </a:bodyPr>
          <a:lstStyle/>
          <a:p>
            <a:pPr algn="l">
              <a:lnSpc>
                <a:spcPct val="120000"/>
              </a:lnSpc>
            </a:pPr>
            <a:r>
              <a:rPr lang="zh-CN" altLang="en-US" sz="1800" dirty="0" smtClean="0">
                <a:solidFill>
                  <a:srgbClr val="FF0000"/>
                </a:solidFill>
                <a:latin typeface="黑体" panose="02010609060101010101" pitchFamily="49" charset="-122"/>
                <a:ea typeface="黑体" panose="02010609060101010101" pitchFamily="49" charset="-122"/>
              </a:rPr>
              <a:t>解析</a:t>
            </a:r>
            <a:r>
              <a:rPr lang="en-US" sz="1800" dirty="0" smtClean="0">
                <a:solidFill>
                  <a:srgbClr val="FF0000"/>
                </a:solidFill>
                <a:latin typeface="黑体" panose="02010609060101010101" pitchFamily="49" charset="-122"/>
                <a:ea typeface="黑体" panose="02010609060101010101" pitchFamily="49" charset="-122"/>
              </a:rPr>
              <a:t>：B</a:t>
            </a:r>
            <a:r>
              <a:rPr lang="zh-CN" altLang="en-US" sz="1800" dirty="0" smtClean="0">
                <a:latin typeface="楷体" panose="02010609060101010101" pitchFamily="49" charset="-122"/>
                <a:ea typeface="楷体" panose="02010609060101010101" pitchFamily="49" charset="-122"/>
              </a:rPr>
              <a:t>　结合材料及所学可知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春秋战国时期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商业政策比较宽松</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出现了许多影响较大的商人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到了西汉中期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中央政府推崇“重农抑商”的经济政策</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从而导致商业发展受阻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商人活动步入低谷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a:t>
            </a:r>
            <a:r>
              <a:rPr lang="en-US" sz="1800" dirty="0" smtClean="0">
                <a:latin typeface="楷体" panose="02010609060101010101" pitchFamily="49" charset="-122"/>
                <a:ea typeface="楷体" panose="02010609060101010101" pitchFamily="49" charset="-122"/>
              </a:rPr>
              <a:t>B</a:t>
            </a:r>
            <a:r>
              <a:rPr lang="zh-CN" altLang="en-US" sz="1800" dirty="0" smtClean="0">
                <a:latin typeface="楷体" panose="02010609060101010101" pitchFamily="49" charset="-122"/>
                <a:ea typeface="楷体" panose="02010609060101010101" pitchFamily="49" charset="-122"/>
              </a:rPr>
              <a:t>项正确</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西汉政府不单重视关中地区的经济发展</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还重视全国各地的经济发展</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a:t>
            </a:r>
            <a:r>
              <a:rPr lang="en-US" sz="1800" dirty="0" smtClean="0">
                <a:latin typeface="楷体" panose="02010609060101010101" pitchFamily="49" charset="-122"/>
                <a:ea typeface="楷体" panose="02010609060101010101" pitchFamily="49" charset="-122"/>
              </a:rPr>
              <a:t>A</a:t>
            </a:r>
            <a:r>
              <a:rPr lang="zh-CN" altLang="en-US" sz="1800" dirty="0" smtClean="0">
                <a:latin typeface="楷体" panose="02010609060101010101" pitchFamily="49" charset="-122"/>
                <a:ea typeface="楷体" panose="02010609060101010101" pitchFamily="49" charset="-122"/>
              </a:rPr>
              <a:t>项错误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丝绸之路是联通中国与中亚、西亚、欧洲的商业道路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与山东东部地区没有太多的联系</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a:t>
            </a:r>
            <a:r>
              <a:rPr lang="en-US" sz="1800" dirty="0" smtClean="0">
                <a:latin typeface="楷体" panose="02010609060101010101" pitchFamily="49" charset="-122"/>
                <a:ea typeface="楷体" panose="02010609060101010101" pitchFamily="49" charset="-122"/>
              </a:rPr>
              <a:t>C</a:t>
            </a:r>
            <a:r>
              <a:rPr lang="zh-CN" altLang="en-US" sz="1800" dirty="0" smtClean="0">
                <a:latin typeface="楷体" panose="02010609060101010101" pitchFamily="49" charset="-122"/>
                <a:ea typeface="楷体" panose="02010609060101010101" pitchFamily="49" charset="-122"/>
              </a:rPr>
              <a:t>项错误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儒家义利观强调重义轻利</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对商业发展虽有所影响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但不是商人活动步入低谷的主要原因</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故排除</a:t>
            </a:r>
            <a:r>
              <a:rPr lang="en-US" sz="1800" dirty="0" smtClean="0">
                <a:latin typeface="楷体" panose="02010609060101010101" pitchFamily="49" charset="-122"/>
                <a:ea typeface="楷体" panose="02010609060101010101" pitchFamily="49" charset="-122"/>
              </a:rPr>
              <a:t>D</a:t>
            </a:r>
            <a:r>
              <a:rPr lang="zh-CN" altLang="en-US" sz="1800" dirty="0" smtClean="0">
                <a:latin typeface="楷体" panose="02010609060101010101" pitchFamily="49" charset="-122"/>
                <a:ea typeface="楷体" panose="02010609060101010101" pitchFamily="49" charset="-122"/>
              </a:rPr>
              <a:t>项。</a:t>
            </a:r>
            <a:endParaRPr lang="zh-CN" altLang="en-US" sz="1800" dirty="0">
              <a:latin typeface="楷体" panose="02010609060101010101" pitchFamily="49" charset="-122"/>
              <a:ea typeface="楷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93161"/>
            <a:ext cx="8929750" cy="2091690"/>
          </a:xfrm>
          <a:prstGeom prst="rect">
            <a:avLst/>
          </a:prstGeom>
          <a:noFill/>
        </p:spPr>
        <p:txBody>
          <a:bodyPr wrap="square" rtlCol="0">
            <a:spAutoFit/>
          </a:bodyPr>
          <a:lstStyle/>
          <a:p>
            <a:pPr algn="just"/>
            <a:r>
              <a:rPr lang="en-US" sz="2000" dirty="0" smtClean="0"/>
              <a:t>9.</a:t>
            </a:r>
            <a:r>
              <a:rPr lang="en-US" sz="2000" dirty="0" smtClean="0">
                <a:latin typeface="楷体" panose="02010609060101010101" pitchFamily="49" charset="-122"/>
                <a:ea typeface="楷体" panose="02010609060101010101" pitchFamily="49" charset="-122"/>
              </a:rPr>
              <a:t>(2022·</a:t>
            </a:r>
            <a:r>
              <a:rPr lang="zh-CN" altLang="en-US" sz="2000" dirty="0" smtClean="0">
                <a:latin typeface="楷体" panose="02010609060101010101" pitchFamily="49" charset="-122"/>
                <a:ea typeface="楷体" panose="02010609060101010101" pitchFamily="49" charset="-122"/>
              </a:rPr>
              <a:t>湖南卷</a:t>
            </a:r>
            <a:r>
              <a:rPr lang="en-US" sz="2000" dirty="0" smtClean="0">
                <a:latin typeface="楷体" panose="02010609060101010101" pitchFamily="49" charset="-122"/>
                <a:ea typeface="楷体" panose="02010609060101010101" pitchFamily="49" charset="-122"/>
              </a:rPr>
              <a:t>，2)</a:t>
            </a:r>
            <a:r>
              <a:rPr lang="zh-CN" altLang="en-US" sz="2000" dirty="0" smtClean="0"/>
              <a:t>汉武帝南征北伐</a:t>
            </a:r>
            <a:r>
              <a:rPr lang="en-US" sz="2000" dirty="0" smtClean="0"/>
              <a:t>，</a:t>
            </a:r>
            <a:r>
              <a:rPr lang="zh-CN" altLang="en-US" sz="2000" dirty="0" smtClean="0"/>
              <a:t>东巡西幸</a:t>
            </a:r>
            <a:r>
              <a:rPr lang="en-US" sz="2000" dirty="0" smtClean="0"/>
              <a:t>，</a:t>
            </a:r>
            <a:r>
              <a:rPr lang="zh-CN" altLang="en-US" sz="2000" dirty="0" smtClean="0"/>
              <a:t>奢靡无度</a:t>
            </a:r>
            <a:r>
              <a:rPr lang="en-US" sz="2000" dirty="0" smtClean="0"/>
              <a:t>，</a:t>
            </a:r>
            <a:r>
              <a:rPr lang="zh-CN" altLang="en-US" sz="2000" dirty="0" smtClean="0"/>
              <a:t>致府库告竭</a:t>
            </a:r>
            <a:r>
              <a:rPr lang="en-US" sz="2000" dirty="0" smtClean="0"/>
              <a:t>，</a:t>
            </a:r>
            <a:r>
              <a:rPr lang="zh-CN" altLang="en-US" sz="2000" dirty="0" smtClean="0"/>
              <a:t>遂用聚敛之臣</a:t>
            </a:r>
            <a:r>
              <a:rPr lang="en-US" sz="2000" dirty="0" smtClean="0"/>
              <a:t>，</a:t>
            </a:r>
            <a:r>
              <a:rPr lang="zh-CN" altLang="en-US" sz="2000" dirty="0" smtClean="0"/>
              <a:t>“至于卖爵、更币、算车船、租六畜、告缗、均输、盐铁、榷酤</a:t>
            </a:r>
            <a:r>
              <a:rPr lang="en-US" sz="2000" dirty="0" smtClean="0"/>
              <a:t>，</a:t>
            </a:r>
            <a:r>
              <a:rPr lang="zh-CN" altLang="en-US" sz="2000" dirty="0" smtClean="0"/>
              <a:t>凡可以佐用者一孔不遗</a:t>
            </a:r>
            <a:r>
              <a:rPr lang="en-US" sz="2000" dirty="0" smtClean="0"/>
              <a:t>，</a:t>
            </a:r>
            <a:r>
              <a:rPr lang="zh-CN" altLang="en-US" sz="2000" dirty="0" smtClean="0"/>
              <a:t>独于田租不敢增益”。武帝此举</a:t>
            </a:r>
            <a:r>
              <a:rPr lang="en-US" sz="2000" dirty="0" smtClean="0"/>
              <a:t>(</a:t>
            </a:r>
            <a:r>
              <a:rPr lang="zh-CN" altLang="en-US" sz="2000" dirty="0" smtClean="0"/>
              <a:t>　　</a:t>
            </a:r>
            <a:r>
              <a:rPr lang="en-US" sz="2000" dirty="0" smtClean="0"/>
              <a:t>)</a:t>
            </a:r>
            <a:endParaRPr lang="zh-CN" altLang="en-US" sz="2000" dirty="0" smtClean="0"/>
          </a:p>
          <a:p>
            <a:pPr algn="just"/>
            <a:r>
              <a:rPr lang="en-US" sz="2000" dirty="0" smtClean="0"/>
              <a:t>A.</a:t>
            </a:r>
            <a:r>
              <a:rPr lang="zh-CN" altLang="en-US" sz="2000" dirty="0" smtClean="0"/>
              <a:t>体现以农为本    </a:t>
            </a:r>
            <a:r>
              <a:rPr lang="en-US" sz="2000" dirty="0" smtClean="0"/>
              <a:t>	B.</a:t>
            </a:r>
            <a:r>
              <a:rPr lang="zh-CN" altLang="en-US" sz="2000" dirty="0" smtClean="0"/>
              <a:t>服务于汉初战事</a:t>
            </a:r>
            <a:endParaRPr lang="zh-CN" altLang="en-US" sz="2000" dirty="0" smtClean="0"/>
          </a:p>
          <a:p>
            <a:pPr algn="just"/>
            <a:r>
              <a:rPr lang="en-US" sz="2000" dirty="0" smtClean="0"/>
              <a:t>C.</a:t>
            </a:r>
            <a:r>
              <a:rPr lang="zh-CN" altLang="en-US" sz="2000" dirty="0" smtClean="0"/>
              <a:t>意在藏富于民   </a:t>
            </a:r>
            <a:r>
              <a:rPr lang="en-US" sz="2000" dirty="0" smtClean="0"/>
              <a:t>	D.</a:t>
            </a:r>
            <a:r>
              <a:rPr lang="zh-CN" altLang="en-US" sz="2000" dirty="0" smtClean="0"/>
              <a:t>解决了财政危机</a:t>
            </a:r>
            <a:endParaRPr lang="zh-CN" altLang="en-US" sz="2000" dirty="0"/>
          </a:p>
        </p:txBody>
      </p:sp>
      <p:sp>
        <p:nvSpPr>
          <p:cNvPr id="5" name="Rectangle 2"/>
          <p:cNvSpPr>
            <a:spLocks noChangeArrowheads="1"/>
          </p:cNvSpPr>
          <p:nvPr/>
        </p:nvSpPr>
        <p:spPr bwMode="auto">
          <a:xfrm>
            <a:off x="180944" y="2114590"/>
            <a:ext cx="8786874" cy="2886051"/>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6" name="TextBox 5"/>
          <p:cNvSpPr txBox="1"/>
          <p:nvPr/>
        </p:nvSpPr>
        <p:spPr>
          <a:xfrm>
            <a:off x="252382" y="2164288"/>
            <a:ext cx="8572560" cy="28917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根据“独于田租不敢增益”并结合所学知识可知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汉代统治者视农业为国本</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不敢增加田租是为了避免动摇国本</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根据材料可知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汉武帝敛财不仅为了战事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还有满足巡幸和奢侈挥霍的原因</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汉武帝推行的各种政令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其本质的目的是要充盈国库</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且汉武帝采取的经济政策实际上是与商民争利</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并非藏富于民</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项与史实不符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项表述过于绝对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汉武帝的措施只能说一定程度上弥补了财政危机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并没有从根本上解决了财政危机</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1406" y="142858"/>
            <a:ext cx="8929750" cy="491490"/>
          </a:xfrm>
          <a:prstGeom prst="rect">
            <a:avLst/>
          </a:prstGeom>
          <a:noFill/>
        </p:spPr>
        <p:txBody>
          <a:bodyPr wrap="square" rtlCol="0">
            <a:spAutoFit/>
          </a:bodyPr>
          <a:lstStyle/>
          <a:p>
            <a:r>
              <a:rPr lang="en-US" sz="2000" dirty="0" smtClean="0"/>
              <a:t>10.</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全国乙卷</a:t>
            </a:r>
            <a:r>
              <a:rPr lang="en-US" sz="2000" dirty="0" smtClean="0">
                <a:latin typeface="楷体" panose="02010609060101010101" pitchFamily="49" charset="-122"/>
                <a:ea typeface="楷体" panose="02010609060101010101" pitchFamily="49" charset="-122"/>
              </a:rPr>
              <a:t>，25)</a:t>
            </a:r>
            <a:r>
              <a:rPr lang="zh-CN" altLang="en-US" sz="2000" dirty="0" smtClean="0"/>
              <a:t>西汉末、东汉中期部分地区民户数量表　单位</a:t>
            </a:r>
            <a:r>
              <a:rPr lang="en-US" sz="2000" dirty="0" smtClean="0"/>
              <a:t>：</a:t>
            </a:r>
            <a:r>
              <a:rPr lang="zh-CN" altLang="en-US" sz="2000" dirty="0" smtClean="0"/>
              <a:t>户</a:t>
            </a:r>
            <a:endParaRPr lang="zh-CN" altLang="en-US" sz="2000" dirty="0"/>
          </a:p>
        </p:txBody>
      </p:sp>
      <p:graphicFrame>
        <p:nvGraphicFramePr>
          <p:cNvPr id="6" name="表格 5"/>
          <p:cNvGraphicFramePr>
            <a:graphicFrameLocks noGrp="1"/>
          </p:cNvGraphicFramePr>
          <p:nvPr>
            <p:custDataLst>
              <p:tags r:id="rId1"/>
            </p:custDataLst>
          </p:nvPr>
        </p:nvGraphicFramePr>
        <p:xfrm>
          <a:off x="214282" y="714362"/>
          <a:ext cx="8715435" cy="2857520"/>
        </p:xfrm>
        <a:graphic>
          <a:graphicData uri="http://schemas.openxmlformats.org/drawingml/2006/table">
            <a:tbl>
              <a:tblPr/>
              <a:tblGrid>
                <a:gridCol w="4929222"/>
                <a:gridCol w="2071702"/>
                <a:gridCol w="1714511"/>
              </a:tblGrid>
              <a:tr h="357190">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郡名</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西汉末</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东汉中期</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80">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代郡</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今河北、山西间</a:t>
                      </a:r>
                      <a:r>
                        <a:rPr lang="en-US" sz="2000" b="1">
                          <a:latin typeface="宋体" panose="02010600030101010101" pitchFamily="2" charset="-122"/>
                          <a:ea typeface="宋体" panose="02010600030101010101" pitchFamily="2" charset="-122"/>
                          <a:cs typeface="Times New Roman" panose="02020603050405020304"/>
                        </a:rPr>
                        <a:t>)</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56 771</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20 123</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太原</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今属山西</a:t>
                      </a:r>
                      <a:r>
                        <a:rPr lang="en-US" sz="2000" b="1">
                          <a:latin typeface="宋体" panose="02010600030101010101" pitchFamily="2" charset="-122"/>
                          <a:ea typeface="宋体" panose="02010600030101010101" pitchFamily="2" charset="-122"/>
                          <a:cs typeface="Times New Roman" panose="02020603050405020304"/>
                        </a:rPr>
                        <a:t>)</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169 863</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30 902</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南阳</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今河南南部及湖北</a:t>
                      </a:r>
                      <a:r>
                        <a:rPr lang="zh-CN" sz="2000" b="1" dirty="0" smtClean="0">
                          <a:latin typeface="宋体" panose="02010600030101010101" pitchFamily="2" charset="-122"/>
                          <a:ea typeface="宋体" panose="02010600030101010101" pitchFamily="2" charset="-122"/>
                          <a:cs typeface="Times New Roman" panose="02020603050405020304"/>
                        </a:rPr>
                        <a:t>、陕西</a:t>
                      </a:r>
                      <a:r>
                        <a:rPr lang="zh-CN" sz="2000" b="1" dirty="0">
                          <a:latin typeface="宋体" panose="02010600030101010101" pitchFamily="2" charset="-122"/>
                          <a:ea typeface="宋体" panose="02010600030101010101" pitchFamily="2" charset="-122"/>
                          <a:cs typeface="Times New Roman" panose="02020603050405020304"/>
                        </a:rPr>
                        <a:t>部分地区</a:t>
                      </a:r>
                      <a:r>
                        <a:rPr lang="en-US" sz="2000" b="1" dirty="0">
                          <a:latin typeface="宋体" panose="02010600030101010101" pitchFamily="2" charset="-122"/>
                          <a:ea typeface="宋体" panose="02010600030101010101" pitchFamily="2" charset="-122"/>
                          <a:cs typeface="Times New Roman" panose="02020603050405020304"/>
                        </a:rPr>
                        <a:t>)</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359 316</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528 551</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6870">
                <a:tc>
                  <a:txBody>
                    <a:bodyPr/>
                    <a:lstStyle/>
                    <a:p>
                      <a:pPr algn="ctr">
                        <a:lnSpc>
                          <a:spcPct val="100000"/>
                        </a:lnSpc>
                        <a:spcAft>
                          <a:spcPts val="0"/>
                        </a:spcAft>
                      </a:pPr>
                      <a:r>
                        <a:rPr lang="zh-CN" sz="2000" b="1" dirty="0">
                          <a:latin typeface="宋体" panose="02010600030101010101" pitchFamily="2" charset="-122"/>
                          <a:ea typeface="宋体" panose="02010600030101010101" pitchFamily="2" charset="-122"/>
                          <a:cs typeface="Times New Roman" panose="02020603050405020304"/>
                        </a:rPr>
                        <a:t>汝南</a:t>
                      </a:r>
                      <a:r>
                        <a:rPr lang="en-US" sz="2000" b="1" dirty="0">
                          <a:latin typeface="宋体" panose="02010600030101010101" pitchFamily="2" charset="-122"/>
                          <a:ea typeface="宋体" panose="02010600030101010101" pitchFamily="2" charset="-122"/>
                          <a:cs typeface="Times New Roman" panose="02020603050405020304"/>
                        </a:rPr>
                        <a:t>(</a:t>
                      </a:r>
                      <a:r>
                        <a:rPr lang="zh-CN" sz="2000" b="1" dirty="0">
                          <a:latin typeface="宋体" panose="02010600030101010101" pitchFamily="2" charset="-122"/>
                          <a:ea typeface="宋体" panose="02010600030101010101" pitchFamily="2" charset="-122"/>
                          <a:cs typeface="Times New Roman" panose="02020603050405020304"/>
                        </a:rPr>
                        <a:t>今河南东南</a:t>
                      </a:r>
                      <a:r>
                        <a:rPr lang="zh-CN" sz="2000" b="1" dirty="0" smtClean="0">
                          <a:latin typeface="宋体" panose="02010600030101010101" pitchFamily="2" charset="-122"/>
                          <a:ea typeface="宋体" panose="02010600030101010101" pitchFamily="2" charset="-122"/>
                          <a:cs typeface="Times New Roman" panose="02020603050405020304"/>
                        </a:rPr>
                        <a:t>、安徽</a:t>
                      </a:r>
                      <a:r>
                        <a:rPr lang="zh-CN" sz="2000" b="1" dirty="0">
                          <a:latin typeface="宋体" panose="02010600030101010101" pitchFamily="2" charset="-122"/>
                          <a:ea typeface="宋体" panose="02010600030101010101" pitchFamily="2" charset="-122"/>
                          <a:cs typeface="Times New Roman" panose="02020603050405020304"/>
                        </a:rPr>
                        <a:t>西北</a:t>
                      </a:r>
                      <a:r>
                        <a:rPr lang="en-US" sz="2000" b="1" dirty="0">
                          <a:latin typeface="宋体" panose="02010600030101010101" pitchFamily="2" charset="-122"/>
                          <a:ea typeface="宋体" panose="02010600030101010101" pitchFamily="2" charset="-122"/>
                          <a:cs typeface="Times New Roman" panose="02020603050405020304"/>
                        </a:rPr>
                        <a:t>)</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461 587</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404 448</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豫章</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今属江西</a:t>
                      </a:r>
                      <a:r>
                        <a:rPr lang="en-US" sz="2000" b="1">
                          <a:latin typeface="宋体" panose="02010600030101010101" pitchFamily="2" charset="-122"/>
                          <a:ea typeface="宋体" panose="02010600030101010101" pitchFamily="2" charset="-122"/>
                          <a:cs typeface="Times New Roman" panose="02020603050405020304"/>
                        </a:rPr>
                        <a:t>)</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67 462</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406 496</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gn="ctr">
                        <a:lnSpc>
                          <a:spcPct val="100000"/>
                        </a:lnSpc>
                        <a:spcAft>
                          <a:spcPts val="0"/>
                        </a:spcAft>
                      </a:pPr>
                      <a:r>
                        <a:rPr lang="zh-CN" sz="2000" b="1">
                          <a:latin typeface="宋体" panose="02010600030101010101" pitchFamily="2" charset="-122"/>
                          <a:ea typeface="宋体" panose="02010600030101010101" pitchFamily="2" charset="-122"/>
                          <a:cs typeface="Times New Roman" panose="02020603050405020304"/>
                        </a:rPr>
                        <a:t>零陵</a:t>
                      </a:r>
                      <a:r>
                        <a:rPr lang="en-US" sz="2000" b="1">
                          <a:latin typeface="宋体" panose="02010600030101010101" pitchFamily="2" charset="-122"/>
                          <a:ea typeface="宋体" panose="02010600030101010101" pitchFamily="2" charset="-122"/>
                          <a:cs typeface="Times New Roman" panose="02020603050405020304"/>
                        </a:rPr>
                        <a:t>(</a:t>
                      </a:r>
                      <a:r>
                        <a:rPr lang="zh-CN" sz="2000" b="1">
                          <a:latin typeface="宋体" panose="02010600030101010101" pitchFamily="2" charset="-122"/>
                          <a:ea typeface="宋体" panose="02010600030101010101" pitchFamily="2" charset="-122"/>
                          <a:cs typeface="Times New Roman" panose="02020603050405020304"/>
                        </a:rPr>
                        <a:t>今湖南、广西间</a:t>
                      </a:r>
                      <a:r>
                        <a:rPr lang="en-US" sz="2000" b="1">
                          <a:latin typeface="宋体" panose="02010600030101010101" pitchFamily="2" charset="-122"/>
                          <a:ea typeface="宋体" panose="02010600030101010101" pitchFamily="2" charset="-122"/>
                          <a:cs typeface="Times New Roman" panose="02020603050405020304"/>
                        </a:rPr>
                        <a:t>)</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a:latin typeface="宋体" panose="02010600030101010101" pitchFamily="2" charset="-122"/>
                          <a:ea typeface="宋体" panose="02010600030101010101" pitchFamily="2" charset="-122"/>
                          <a:cs typeface="Times New Roman" panose="02020603050405020304"/>
                        </a:rPr>
                        <a:t>21 092</a:t>
                      </a:r>
                      <a:endParaRPr lang="zh-CN" sz="20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en-US" sz="2000" b="1" dirty="0">
                          <a:latin typeface="宋体" panose="02010600030101010101" pitchFamily="2" charset="-122"/>
                          <a:ea typeface="宋体" panose="02010600030101010101" pitchFamily="2" charset="-122"/>
                          <a:cs typeface="Times New Roman" panose="02020603050405020304"/>
                        </a:rPr>
                        <a:t>212 284</a:t>
                      </a:r>
                      <a:endParaRPr lang="zh-CN" sz="20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TextBox 6"/>
          <p:cNvSpPr txBox="1"/>
          <p:nvPr/>
        </p:nvSpPr>
        <p:spPr>
          <a:xfrm>
            <a:off x="142844" y="3707980"/>
            <a:ext cx="8929750" cy="1291590"/>
          </a:xfrm>
          <a:prstGeom prst="rect">
            <a:avLst/>
          </a:prstGeom>
          <a:noFill/>
        </p:spPr>
        <p:txBody>
          <a:bodyPr wrap="square" rtlCol="0">
            <a:spAutoFit/>
          </a:bodyPr>
          <a:lstStyle/>
          <a:p>
            <a:r>
              <a:rPr lang="zh-CN" altLang="en-US" sz="2000" dirty="0" smtClean="0"/>
              <a:t>据上表可知</a:t>
            </a:r>
            <a:r>
              <a:rPr lang="en-US" sz="2000" dirty="0" smtClean="0"/>
              <a:t>，</a:t>
            </a:r>
            <a:r>
              <a:rPr lang="zh-CN" altLang="en-US" sz="2000" dirty="0" smtClean="0"/>
              <a:t>在此期间</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长江以南经济发展加速      </a:t>
            </a:r>
            <a:r>
              <a:rPr lang="en-US" sz="2000" dirty="0" smtClean="0"/>
              <a:t>B.</a:t>
            </a:r>
            <a:r>
              <a:rPr lang="zh-CN" altLang="en-US" sz="2000" dirty="0" smtClean="0"/>
              <a:t>豪强大族势力没落</a:t>
            </a:r>
            <a:endParaRPr lang="zh-CN" altLang="en-US" sz="2000" dirty="0" smtClean="0"/>
          </a:p>
          <a:p>
            <a:r>
              <a:rPr lang="en-US" sz="2000" dirty="0" smtClean="0"/>
              <a:t>C.</a:t>
            </a:r>
            <a:r>
              <a:rPr lang="zh-CN" altLang="en-US" sz="2000" dirty="0" smtClean="0"/>
              <a:t>南北经济的不平衡加剧      </a:t>
            </a:r>
            <a:r>
              <a:rPr lang="en-US" sz="2000" dirty="0" smtClean="0"/>
              <a:t>D.</a:t>
            </a:r>
            <a:r>
              <a:rPr lang="zh-CN" altLang="en-US" sz="2000" dirty="0" smtClean="0"/>
              <a:t>个体农耕经济衰退</a:t>
            </a:r>
            <a:endParaRPr lang="zh-CN" altLang="en-US" sz="2000" dirty="0"/>
          </a:p>
        </p:txBody>
      </p:sp>
    </p:spTree>
  </p:cSld>
  <p:clrMapOvr>
    <a:masterClrMapping/>
  </p:clrMapOvr>
  <p:transition>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142844" y="500048"/>
            <a:ext cx="8858312" cy="307183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4" name="TextBox 3"/>
          <p:cNvSpPr txBox="1"/>
          <p:nvPr/>
        </p:nvSpPr>
        <p:spPr>
          <a:xfrm>
            <a:off x="214282" y="571486"/>
            <a:ext cx="8643998" cy="28917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表格中呈现的是西汉末和东汉中期部分地区民户数量的变化。依据表格信息可知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中原地区民户数量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除南阳有所增多外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代郡、太原、汝南地区民户数量都明显下降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而长江以南的豫章、零陵等地的民户数量明显增多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说明此时长江以南经济发展加速</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东汉中期正是豪强大族势力上升时期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南方民户数量明显增多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说明南方经济发展迅速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这有利于改善南北经济的不平衡状态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表格中地区户数有增有减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并不能说明个体农耕经济的衰退</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heel spokes="2"/>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589650"/>
            <a:ext cx="8929750" cy="2891790"/>
          </a:xfrm>
          <a:prstGeom prst="rect">
            <a:avLst/>
          </a:prstGeom>
          <a:noFill/>
        </p:spPr>
        <p:txBody>
          <a:bodyPr wrap="square" rtlCol="0">
            <a:spAutoFit/>
          </a:bodyPr>
          <a:lstStyle/>
          <a:p>
            <a:r>
              <a:rPr lang="en-US" sz="2000" dirty="0" smtClean="0"/>
              <a:t>11.</a:t>
            </a:r>
            <a:r>
              <a:rPr lang="en-US" sz="2000" dirty="0" smtClean="0">
                <a:latin typeface="楷体" panose="02010609060101010101" pitchFamily="49" charset="-122"/>
                <a:ea typeface="楷体" panose="02010609060101010101" pitchFamily="49" charset="-122"/>
              </a:rPr>
              <a:t>(2019·</a:t>
            </a:r>
            <a:r>
              <a:rPr lang="zh-CN" altLang="en-US" sz="2000" dirty="0" smtClean="0">
                <a:latin typeface="楷体" panose="02010609060101010101" pitchFamily="49" charset="-122"/>
                <a:ea typeface="楷体" panose="02010609060101010101" pitchFamily="49" charset="-122"/>
              </a:rPr>
              <a:t>全国</a:t>
            </a:r>
            <a:r>
              <a:rPr lang="en-US" altLang="zh-CN" sz="2000" dirty="0" smtClean="0">
                <a:latin typeface="楷体" panose="02010609060101010101" pitchFamily="49" charset="-122"/>
                <a:ea typeface="楷体" panose="02010609060101010101" pitchFamily="49" charset="-122"/>
              </a:rPr>
              <a:t>Ⅱ</a:t>
            </a:r>
            <a:r>
              <a:rPr lang="zh-CN" altLang="en-US" sz="2000" dirty="0" smtClean="0">
                <a:latin typeface="楷体" panose="02010609060101010101" pitchFamily="49" charset="-122"/>
                <a:ea typeface="楷体" panose="02010609060101010101" pitchFamily="49" charset="-122"/>
              </a:rPr>
              <a:t>卷</a:t>
            </a:r>
            <a:r>
              <a:rPr lang="en-US" sz="2000" dirty="0" smtClean="0">
                <a:latin typeface="楷体" panose="02010609060101010101" pitchFamily="49" charset="-122"/>
                <a:ea typeface="楷体" panose="02010609060101010101" pitchFamily="49" charset="-122"/>
              </a:rPr>
              <a:t>，25)</a:t>
            </a:r>
            <a:r>
              <a:rPr lang="zh-CN" altLang="en-US" sz="2000" dirty="0" smtClean="0"/>
              <a:t>西汉初期</a:t>
            </a:r>
            <a:r>
              <a:rPr lang="en-US" sz="2000" dirty="0" smtClean="0"/>
              <a:t>，</a:t>
            </a:r>
            <a:r>
              <a:rPr lang="zh-CN" altLang="en-US" sz="2000" dirty="0" smtClean="0"/>
              <a:t>道家学说兼采阴阳、儒、墨、名、法各家学说的精髓</a:t>
            </a:r>
            <a:r>
              <a:rPr lang="en-US" sz="2000" dirty="0" smtClean="0"/>
              <a:t>；</a:t>
            </a:r>
            <a:r>
              <a:rPr lang="zh-CN" altLang="en-US" sz="2000" dirty="0" smtClean="0"/>
              <a:t>后来董仲舒的儒家学说也吸收阴阳五行、法、道等各种思想。促成当时学术思想上呈现这种特征的主要因素是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王国势力强大</a:t>
            </a:r>
            <a:endParaRPr lang="zh-CN" altLang="en-US" sz="2000" dirty="0" smtClean="0"/>
          </a:p>
          <a:p>
            <a:r>
              <a:rPr lang="en-US" sz="2000" dirty="0" smtClean="0"/>
              <a:t>B.</a:t>
            </a:r>
            <a:r>
              <a:rPr lang="zh-CN" altLang="en-US" sz="2000" dirty="0" smtClean="0"/>
              <a:t>百家争鸣局面的延续</a:t>
            </a:r>
            <a:endParaRPr lang="zh-CN" altLang="en-US" sz="2000" dirty="0" smtClean="0"/>
          </a:p>
          <a:p>
            <a:r>
              <a:rPr lang="en-US" sz="2000" dirty="0" smtClean="0"/>
              <a:t>C.</a:t>
            </a:r>
            <a:r>
              <a:rPr lang="zh-CN" altLang="en-US" sz="2000" dirty="0" smtClean="0"/>
              <a:t>现实统治需要</a:t>
            </a:r>
            <a:endParaRPr lang="zh-CN" altLang="en-US" sz="2000" dirty="0" smtClean="0"/>
          </a:p>
          <a:p>
            <a:r>
              <a:rPr lang="en-US" sz="2000" dirty="0" smtClean="0"/>
              <a:t>D.</a:t>
            </a:r>
            <a:r>
              <a:rPr lang="zh-CN" altLang="en-US" sz="2000" dirty="0" smtClean="0"/>
              <a:t>兼收并蓄的文化政策</a:t>
            </a:r>
            <a:endParaRPr lang="zh-CN" altLang="en-US" sz="2000" dirty="0"/>
          </a:p>
        </p:txBody>
      </p:sp>
      <p:sp>
        <p:nvSpPr>
          <p:cNvPr id="8" name="TextBox 7"/>
          <p:cNvSpPr txBox="1"/>
          <p:nvPr/>
        </p:nvSpPr>
        <p:spPr>
          <a:xfrm>
            <a:off x="1428728" y="71420"/>
            <a:ext cx="6286544" cy="435697"/>
          </a:xfrm>
          <a:prstGeom prst="rect">
            <a:avLst/>
          </a:prstGeom>
          <a:noFill/>
        </p:spPr>
        <p:txBody>
          <a:bodyPr wrap="square" rtlCol="0">
            <a:spAutoFit/>
          </a:bodyPr>
          <a:lstStyle/>
          <a:p>
            <a:r>
              <a:rPr lang="zh-CN" altLang="en-US" sz="2000" dirty="0" smtClean="0">
                <a:latin typeface="黑体" panose="02010609060101010101" pitchFamily="49" charset="-122"/>
                <a:ea typeface="黑体" panose="02010609060101010101" pitchFamily="49" charset="-122"/>
              </a:rPr>
              <a:t>汉代治国思想与文化</a:t>
            </a:r>
            <a:endParaRPr lang="zh-CN" altLang="en-US" sz="2000" dirty="0" smtClean="0">
              <a:latin typeface="黑体" panose="02010609060101010101" pitchFamily="49" charset="-122"/>
              <a:ea typeface="黑体" panose="02010609060101010101" pitchFamily="49" charset="-122"/>
            </a:endParaRPr>
          </a:p>
        </p:txBody>
      </p:sp>
      <p:pic>
        <p:nvPicPr>
          <p:cNvPr id="9" name="考点三.jpg"/>
          <p:cNvPicPr>
            <a:picLocks noChangeAspect="1"/>
          </p:cNvPicPr>
          <p:nvPr/>
        </p:nvPicPr>
        <p:blipFill>
          <a:blip r:embed="rId1"/>
          <a:stretch>
            <a:fillRect/>
          </a:stretch>
        </p:blipFill>
        <p:spPr>
          <a:xfrm>
            <a:off x="164360" y="150806"/>
            <a:ext cx="1131185" cy="360000"/>
          </a:xfrm>
          <a:prstGeom prst="rect">
            <a:avLst/>
          </a:prstGeom>
        </p:spPr>
      </p:pic>
    </p:spTree>
  </p:cSld>
  <p:clrMapOvr>
    <a:masterClrMapping/>
  </p:clrMapOvr>
  <p:transition>
    <p:push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42844" y="214296"/>
            <a:ext cx="8858312" cy="457203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6" name="TextBox 5"/>
          <p:cNvSpPr txBox="1"/>
          <p:nvPr/>
        </p:nvSpPr>
        <p:spPr>
          <a:xfrm>
            <a:off x="214282" y="285734"/>
            <a:ext cx="8643998" cy="4492625"/>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西汉初期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王国势力并不强大。汉初实行道家“无为而治”思想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王国势力才逐渐强大起来</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项不正确。秦朝以法家思想立国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推行文化专制主义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严禁私学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“焚书”“坑儒”</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说明百家争鸣局面已经结束</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项不正确。汉初确立“新道家”的“无为而治”作为统治思想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是由于当时社会经济破坏严重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需要与民休养生息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需要恢复和发展社会经济。而单纯的道家学说不足以满足这个需求。汉武帝确立“新儒学”作为统治思想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是由于当时王国问题、匈奴问题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需要加强君主专制中央集权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需要大一统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而单纯的儒家学说不足以满足这个需求。所以它们都兼采其他学说</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以满足现实统治需要</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项正确。兼收并蓄的文化政策</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是从国家层面而言的</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是指国家对不同文化的认可和保存。兼收并蓄的文化政策是当时道家、儒家合法存在的前提</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但不是它们融合其他学说而发展的原因</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项不正确。</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zoom dir="in"/>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929750" cy="2891790"/>
          </a:xfrm>
          <a:prstGeom prst="rect">
            <a:avLst/>
          </a:prstGeom>
          <a:noFill/>
        </p:spPr>
        <p:txBody>
          <a:bodyPr wrap="square" rtlCol="0">
            <a:spAutoFit/>
          </a:bodyPr>
          <a:lstStyle/>
          <a:p>
            <a:r>
              <a:rPr lang="en-US" sz="2000" dirty="0" smtClean="0"/>
              <a:t>12.</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北京卷</a:t>
            </a:r>
            <a:r>
              <a:rPr lang="en-US" sz="2000" dirty="0" smtClean="0">
                <a:latin typeface="楷体" panose="02010609060101010101" pitchFamily="49" charset="-122"/>
                <a:ea typeface="楷体" panose="02010609060101010101" pitchFamily="49" charset="-122"/>
              </a:rPr>
              <a:t>，1)</a:t>
            </a:r>
            <a:r>
              <a:rPr lang="zh-CN" altLang="en-US" sz="2000" dirty="0" smtClean="0"/>
              <a:t>祝岁习俗古已有之。</a:t>
            </a:r>
            <a:r>
              <a:rPr lang="en-US" altLang="zh-CN" sz="2000" dirty="0" smtClean="0"/>
              <a:t>《</a:t>
            </a:r>
            <a:r>
              <a:rPr lang="zh-CN" altLang="en-US" sz="2000" dirty="0" smtClean="0"/>
              <a:t>诗经</a:t>
            </a:r>
            <a:r>
              <a:rPr lang="en-US" altLang="zh-CN" sz="2000" dirty="0" smtClean="0"/>
              <a:t>》</a:t>
            </a:r>
            <a:r>
              <a:rPr lang="zh-CN" altLang="en-US" sz="2000" dirty="0" smtClean="0"/>
              <a:t>云</a:t>
            </a:r>
            <a:r>
              <a:rPr lang="en-US" sz="2000" dirty="0" smtClean="0"/>
              <a:t>：</a:t>
            </a:r>
            <a:r>
              <a:rPr lang="zh-CN" altLang="en-US" sz="2000" dirty="0" smtClean="0"/>
              <a:t>“称彼兕觥</a:t>
            </a:r>
            <a:r>
              <a:rPr lang="en-US" sz="2000" dirty="0" smtClean="0"/>
              <a:t>(</a:t>
            </a:r>
            <a:r>
              <a:rPr lang="zh-CN" altLang="en-US" sz="2000" dirty="0" smtClean="0"/>
              <a:t>酒杯</a:t>
            </a:r>
            <a:r>
              <a:rPr lang="en-US" sz="2000" dirty="0" smtClean="0"/>
              <a:t>)，</a:t>
            </a:r>
            <a:r>
              <a:rPr lang="zh-CN" altLang="en-US" sz="2000" dirty="0" smtClean="0"/>
              <a:t>万寿无疆。”汉代岁首</a:t>
            </a:r>
            <a:r>
              <a:rPr lang="en-US" sz="2000" dirty="0" smtClean="0"/>
              <a:t>，</a:t>
            </a:r>
            <a:r>
              <a:rPr lang="zh-CN" altLang="en-US" sz="2000" dirty="0" smtClean="0"/>
              <a:t>皇帝“大朝受贺”“百官受赐宴飨”。民间亦在岁首祭祀</a:t>
            </a:r>
            <a:r>
              <a:rPr lang="en-US" sz="2000" dirty="0" smtClean="0"/>
              <a:t>，</a:t>
            </a:r>
            <a:r>
              <a:rPr lang="zh-CN" altLang="en-US" sz="2000" dirty="0" smtClean="0"/>
              <a:t>其时全家依次列坐</a:t>
            </a:r>
            <a:r>
              <a:rPr lang="en-US" sz="2000" dirty="0" smtClean="0"/>
              <a:t>，</a:t>
            </a:r>
            <a:r>
              <a:rPr lang="zh-CN" altLang="en-US" sz="2000" dirty="0" smtClean="0"/>
              <a:t>向家长敬酒祝寿。该习俗</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出现于战国并兴盛于汉代</a:t>
            </a:r>
            <a:endParaRPr lang="zh-CN" altLang="en-US" sz="2000" dirty="0" smtClean="0"/>
          </a:p>
          <a:p>
            <a:r>
              <a:rPr lang="en-US" sz="2000" dirty="0" smtClean="0"/>
              <a:t>B.</a:t>
            </a:r>
            <a:r>
              <a:rPr lang="zh-CN" altLang="en-US" sz="2000" dirty="0" smtClean="0"/>
              <a:t>体现礼仪教化与伦理秩序</a:t>
            </a:r>
            <a:endParaRPr lang="zh-CN" altLang="en-US" sz="2000" dirty="0" smtClean="0"/>
          </a:p>
          <a:p>
            <a:r>
              <a:rPr lang="en-US" sz="2000" dirty="0" smtClean="0"/>
              <a:t>C.</a:t>
            </a:r>
            <a:r>
              <a:rPr lang="zh-CN" altLang="en-US" sz="2000" dirty="0" smtClean="0"/>
              <a:t>植根于我国古代商业文明</a:t>
            </a:r>
            <a:endParaRPr lang="zh-CN" altLang="en-US" sz="2000" dirty="0" smtClean="0"/>
          </a:p>
          <a:p>
            <a:r>
              <a:rPr lang="en-US" sz="2000" dirty="0" smtClean="0"/>
              <a:t>D.</a:t>
            </a:r>
            <a:r>
              <a:rPr lang="zh-CN" altLang="en-US" sz="2000" dirty="0" smtClean="0"/>
              <a:t>仅是官方举行的庆祝仪式</a:t>
            </a:r>
            <a:endParaRPr lang="zh-CN" altLang="en-US" sz="2000" dirty="0"/>
          </a:p>
        </p:txBody>
      </p:sp>
      <p:sp>
        <p:nvSpPr>
          <p:cNvPr id="4" name="Rectangle 2"/>
          <p:cNvSpPr>
            <a:spLocks noChangeArrowheads="1"/>
          </p:cNvSpPr>
          <p:nvPr/>
        </p:nvSpPr>
        <p:spPr bwMode="auto">
          <a:xfrm>
            <a:off x="142844" y="2889776"/>
            <a:ext cx="8858312" cy="215049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6" name="TextBox 5"/>
          <p:cNvSpPr txBox="1"/>
          <p:nvPr/>
        </p:nvSpPr>
        <p:spPr>
          <a:xfrm>
            <a:off x="214282" y="2961214"/>
            <a:ext cx="8643998" cy="2091690"/>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：B</a:t>
            </a:r>
            <a:r>
              <a:rPr lang="zh-CN" altLang="en-US" sz="2000" dirty="0" smtClean="0">
                <a:latin typeface="楷体" panose="02010609060101010101" pitchFamily="49" charset="-122"/>
                <a:ea typeface="楷体" panose="02010609060101010101" pitchFamily="49" charset="-122"/>
              </a:rPr>
              <a:t>　由材料可知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祝岁习俗由来已久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从皇帝到普通百姓都很重视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通过举行各种仪式来体现对君主或长辈的敬意与美好期盼</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体现了通过节庆礼仪进行教化和对伦理秩序的认同</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诗经</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成书于春秋时期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该习俗植根于我国古代农耕文明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由材料可知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祝岁习俗并不仅是官方举行的庆祝仪式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在民间也有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排除</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141685"/>
            <a:ext cx="8929750" cy="1170305"/>
          </a:xfrm>
          <a:prstGeom prst="rect">
            <a:avLst/>
          </a:prstGeom>
          <a:noFill/>
        </p:spPr>
        <p:txBody>
          <a:bodyPr wrap="square" rtlCol="0">
            <a:spAutoFit/>
          </a:bodyPr>
          <a:lstStyle/>
          <a:p>
            <a:r>
              <a:rPr lang="en-US" sz="1800" dirty="0" smtClean="0"/>
              <a:t>13.</a:t>
            </a:r>
            <a:r>
              <a:rPr lang="en-US" sz="1800" dirty="0" smtClean="0">
                <a:latin typeface="楷体" panose="02010609060101010101" pitchFamily="49" charset="-122"/>
                <a:ea typeface="楷体" panose="02010609060101010101" pitchFamily="49" charset="-122"/>
              </a:rPr>
              <a:t>(2022·</a:t>
            </a:r>
            <a:r>
              <a:rPr lang="zh-CN" altLang="en-US" sz="1800" dirty="0" smtClean="0">
                <a:latin typeface="楷体" panose="02010609060101010101" pitchFamily="49" charset="-122"/>
                <a:ea typeface="楷体" panose="02010609060101010101" pitchFamily="49" charset="-122"/>
              </a:rPr>
              <a:t>全国乙卷</a:t>
            </a:r>
            <a:r>
              <a:rPr lang="en-US" sz="1800" dirty="0" smtClean="0">
                <a:latin typeface="楷体" panose="02010609060101010101" pitchFamily="49" charset="-122"/>
                <a:ea typeface="楷体" panose="02010609060101010101" pitchFamily="49" charset="-122"/>
              </a:rPr>
              <a:t>，42)</a:t>
            </a:r>
            <a:r>
              <a:rPr lang="zh-CN" altLang="en-US" sz="1800" dirty="0" smtClean="0"/>
              <a:t>阅读材料</a:t>
            </a:r>
            <a:r>
              <a:rPr lang="en-US" sz="1800" dirty="0" smtClean="0"/>
              <a:t>，</a:t>
            </a:r>
            <a:r>
              <a:rPr lang="zh-CN" altLang="en-US" sz="1800" dirty="0" smtClean="0"/>
              <a:t>回答问题。</a:t>
            </a:r>
            <a:endParaRPr lang="zh-CN" altLang="en-US" sz="1800" dirty="0" smtClean="0"/>
          </a:p>
          <a:p>
            <a:r>
              <a:rPr lang="zh-CN" altLang="en-US" sz="1800" dirty="0" smtClean="0">
                <a:latin typeface="黑体" panose="02010609060101010101" pitchFamily="49" charset="-122"/>
                <a:ea typeface="黑体" panose="02010609060101010101" pitchFamily="49" charset="-122"/>
              </a:rPr>
              <a:t>材料</a:t>
            </a:r>
            <a:r>
              <a:rPr lang="zh-CN" altLang="en-US" sz="1800" dirty="0" smtClean="0"/>
              <a:t>　</a:t>
            </a:r>
            <a:r>
              <a:rPr lang="zh-CN" altLang="en-US" sz="1800" dirty="0" smtClean="0">
                <a:latin typeface="楷体" panose="02010609060101010101" pitchFamily="49" charset="-122"/>
                <a:ea typeface="楷体" panose="02010609060101010101" pitchFamily="49" charset="-122"/>
              </a:rPr>
              <a:t>解读史料</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获得历史认识</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探寻史料表象背后的意蕴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是历史学的魅力所在。下表为史书所载东汉时期几位良吏的事迹。</a:t>
            </a:r>
            <a:endParaRPr lang="zh-CN" altLang="en-US" sz="1800" dirty="0">
              <a:latin typeface="楷体" panose="02010609060101010101" pitchFamily="49" charset="-122"/>
              <a:ea typeface="楷体" panose="02010609060101010101" pitchFamily="49" charset="-122"/>
            </a:endParaRPr>
          </a:p>
        </p:txBody>
      </p:sp>
      <p:graphicFrame>
        <p:nvGraphicFramePr>
          <p:cNvPr id="5" name="表格 4"/>
          <p:cNvGraphicFramePr>
            <a:graphicFrameLocks noGrp="1"/>
          </p:cNvGraphicFramePr>
          <p:nvPr>
            <p:custDataLst>
              <p:tags r:id="rId1"/>
            </p:custDataLst>
          </p:nvPr>
        </p:nvGraphicFramePr>
        <p:xfrm>
          <a:off x="214282" y="1344442"/>
          <a:ext cx="8786874" cy="3013259"/>
        </p:xfrm>
        <a:graphic>
          <a:graphicData uri="http://schemas.openxmlformats.org/drawingml/2006/table">
            <a:tbl>
              <a:tblPr/>
              <a:tblGrid>
                <a:gridCol w="928694"/>
                <a:gridCol w="928694"/>
                <a:gridCol w="6929486"/>
              </a:tblGrid>
              <a:tr h="235884">
                <a:tc>
                  <a:txBody>
                    <a:bodyPr/>
                    <a:lstStyle/>
                    <a:p>
                      <a:pPr algn="ct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姓名</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任职地</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事迹</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1768">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刘陵</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安成</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今</a:t>
                      </a:r>
                      <a:endParaRPr lang="zh-CN" sz="1600">
                        <a:latin typeface="楷体" panose="02010609060101010101" pitchFamily="49" charset="-122"/>
                        <a:ea typeface="楷体" panose="02010609060101010101" pitchFamily="49" charset="-122"/>
                        <a:cs typeface="Times New Roman" panose="02020603050405020304"/>
                      </a:endParaRPr>
                    </a:p>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属江西</a:t>
                      </a:r>
                      <a:r>
                        <a:rPr lang="en-US" sz="1600" b="1">
                          <a:latin typeface="楷体" panose="02010609060101010101" pitchFamily="49" charset="-122"/>
                          <a:ea typeface="楷体" panose="02010609060101010101" pitchFamily="49" charset="-122"/>
                          <a:cs typeface="Times New Roman" panose="02020603050405020304"/>
                        </a:rPr>
                        <a:t>)</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先时多虎</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百姓患之</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皆徙他县。陵之官</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修德政</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逾月</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虎悉出界去</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民皆还之。</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8047">
                <a:tc>
                  <a:txBody>
                    <a:bodyPr/>
                    <a:lstStyle/>
                    <a:p>
                      <a:pPr algn="ct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法雄</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南郡</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今</a:t>
                      </a:r>
                      <a:endParaRPr lang="zh-CN" sz="1600" dirty="0">
                        <a:latin typeface="楷体" panose="02010609060101010101" pitchFamily="49" charset="-122"/>
                        <a:ea typeface="楷体" panose="02010609060101010101" pitchFamily="49" charset="-122"/>
                        <a:cs typeface="Times New Roman" panose="02020603050405020304"/>
                      </a:endParaRPr>
                    </a:p>
                    <a:p>
                      <a:pPr algn="ct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属湖北</a:t>
                      </a:r>
                      <a:r>
                        <a:rPr lang="en-US" sz="1600" b="1" dirty="0">
                          <a:latin typeface="楷体" panose="02010609060101010101" pitchFamily="49" charset="-122"/>
                          <a:ea typeface="楷体" panose="02010609060101010101" pitchFamily="49" charset="-122"/>
                          <a:cs typeface="Times New Roman" panose="02020603050405020304"/>
                        </a:rPr>
                        <a:t>)</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dist">
                        <a:lnSpc>
                          <a:spcPts val="1645"/>
                        </a:lnSpc>
                        <a:spcAft>
                          <a:spcPts val="0"/>
                        </a:spcAft>
                      </a:pP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郡</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多虎狼之暴</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前太守赏募张捕</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反为所害者甚众。雄乃移书属县曰</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“凡虎狼之在山林</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犹人民之居城市。古者至化之世</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猛兽不扰。皆由恩信宽泽</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仁及飞</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禽</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走</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兽</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……其毁坏槛阱</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不得妄捕山林。”是后虎害稍息</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人</a:t>
                      </a:r>
                      <a:r>
                        <a:rPr lang="zh-CN" sz="1600" b="1" dirty="0" smtClean="0">
                          <a:latin typeface="楷体" panose="02010609060101010101" pitchFamily="49" charset="-122"/>
                          <a:ea typeface="楷体" panose="02010609060101010101" pitchFamily="49" charset="-122"/>
                          <a:cs typeface="Times New Roman" panose="02020603050405020304"/>
                        </a:rPr>
                        <a:t>以</a:t>
                      </a:r>
                      <a:endParaRPr lang="en-US" altLang="zh-CN" sz="1600" b="1" dirty="0" smtClean="0">
                        <a:latin typeface="楷体" panose="02010609060101010101" pitchFamily="49" charset="-122"/>
                        <a:ea typeface="楷体" panose="02010609060101010101" pitchFamily="49" charset="-122"/>
                        <a:cs typeface="Times New Roman" panose="02020603050405020304"/>
                      </a:endParaRPr>
                    </a:p>
                    <a:p>
                      <a:pPr>
                        <a:lnSpc>
                          <a:spcPts val="1645"/>
                        </a:lnSpc>
                        <a:spcAft>
                          <a:spcPts val="0"/>
                        </a:spcAft>
                      </a:pPr>
                      <a:r>
                        <a:rPr lang="zh-CN" sz="1600" b="1" dirty="0" smtClean="0">
                          <a:latin typeface="楷体" panose="02010609060101010101" pitchFamily="49" charset="-122"/>
                          <a:ea typeface="楷体" panose="02010609060101010101" pitchFamily="49" charset="-122"/>
                          <a:cs typeface="Times New Roman" panose="02020603050405020304"/>
                        </a:rPr>
                        <a:t>获</a:t>
                      </a:r>
                      <a:r>
                        <a:rPr lang="zh-CN" sz="1600" b="1" dirty="0">
                          <a:latin typeface="楷体" panose="02010609060101010101" pitchFamily="49" charset="-122"/>
                          <a:ea typeface="楷体" panose="02010609060101010101" pitchFamily="49" charset="-122"/>
                          <a:cs typeface="Times New Roman" panose="02020603050405020304"/>
                        </a:rPr>
                        <a:t>安。</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1768">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刘平</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全椒</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今</a:t>
                      </a:r>
                      <a:endParaRPr lang="zh-CN" sz="1600">
                        <a:latin typeface="楷体" panose="02010609060101010101" pitchFamily="49" charset="-122"/>
                        <a:ea typeface="楷体" panose="02010609060101010101" pitchFamily="49" charset="-122"/>
                        <a:cs typeface="Times New Roman" panose="02020603050405020304"/>
                      </a:endParaRPr>
                    </a:p>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属安徽</a:t>
                      </a:r>
                      <a:r>
                        <a:rPr lang="en-US" sz="1600" b="1">
                          <a:latin typeface="楷体" panose="02010609060101010101" pitchFamily="49" charset="-122"/>
                          <a:ea typeface="楷体" panose="02010609060101010101" pitchFamily="49" charset="-122"/>
                          <a:cs typeface="Times New Roman" panose="02020603050405020304"/>
                        </a:rPr>
                        <a:t>)</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县多虎为害</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平到修政</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选进儒良</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黜贪残</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视事三月</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虎皆渡江而去。</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55792">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童恢</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不其</a:t>
                      </a:r>
                      <a:r>
                        <a:rPr lang="en-US" sz="1600" b="1">
                          <a:latin typeface="楷体" panose="02010609060101010101" pitchFamily="49" charset="-122"/>
                          <a:ea typeface="楷体" panose="02010609060101010101" pitchFamily="49" charset="-122"/>
                          <a:cs typeface="Times New Roman" panose="02020603050405020304"/>
                        </a:rPr>
                        <a:t>(</a:t>
                      </a:r>
                      <a:r>
                        <a:rPr lang="zh-CN" sz="1600" b="1">
                          <a:latin typeface="楷体" panose="02010609060101010101" pitchFamily="49" charset="-122"/>
                          <a:ea typeface="楷体" panose="02010609060101010101" pitchFamily="49" charset="-122"/>
                          <a:cs typeface="Times New Roman" panose="02020603050405020304"/>
                        </a:rPr>
                        <a:t>今</a:t>
                      </a:r>
                      <a:endParaRPr lang="zh-CN" sz="1600">
                        <a:latin typeface="楷体" panose="02010609060101010101" pitchFamily="49" charset="-122"/>
                        <a:ea typeface="楷体" panose="02010609060101010101" pitchFamily="49" charset="-122"/>
                        <a:cs typeface="Times New Roman" panose="02020603050405020304"/>
                      </a:endParaRPr>
                    </a:p>
                    <a:p>
                      <a:pPr algn="ctr">
                        <a:lnSpc>
                          <a:spcPts val="1645"/>
                        </a:lnSpc>
                        <a:spcAft>
                          <a:spcPts val="0"/>
                        </a:spcAft>
                      </a:pPr>
                      <a:r>
                        <a:rPr lang="zh-CN" sz="1600" b="1">
                          <a:latin typeface="楷体" panose="02010609060101010101" pitchFamily="49" charset="-122"/>
                          <a:ea typeface="楷体" panose="02010609060101010101" pitchFamily="49" charset="-122"/>
                          <a:cs typeface="Times New Roman" panose="02020603050405020304"/>
                        </a:rPr>
                        <a:t>属山东</a:t>
                      </a:r>
                      <a:r>
                        <a:rPr lang="en-US" sz="1600" b="1">
                          <a:latin typeface="楷体" panose="02010609060101010101" pitchFamily="49" charset="-122"/>
                          <a:ea typeface="楷体" panose="02010609060101010101" pitchFamily="49" charset="-122"/>
                          <a:cs typeface="Times New Roman" panose="02020603050405020304"/>
                        </a:rPr>
                        <a:t>)</a:t>
                      </a:r>
                      <a:endParaRPr lang="zh-CN" sz="160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645"/>
                        </a:lnSpc>
                        <a:spcAft>
                          <a:spcPts val="0"/>
                        </a:spcAft>
                      </a:pPr>
                      <a:r>
                        <a:rPr lang="zh-CN" sz="1600" b="1" dirty="0">
                          <a:latin typeface="楷体" panose="02010609060101010101" pitchFamily="49" charset="-122"/>
                          <a:ea typeface="楷体" panose="02010609060101010101" pitchFamily="49" charset="-122"/>
                          <a:cs typeface="Times New Roman" panose="02020603050405020304"/>
                        </a:rPr>
                        <a:t>民尝为虎所害</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乃设槛捕之</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生获二虎</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恢闻而出</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咒虎曰</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“天生万物</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唯人为贵……汝若是杀人者</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当垂头服罪</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自知非者</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当号呼称冤。”一虎低头闭目</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状如震惧</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即时杀之。其一视恢鸣吼</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踊跃自奋</a:t>
                      </a:r>
                      <a:r>
                        <a:rPr lang="en-US" sz="1600" b="1" dirty="0">
                          <a:latin typeface="楷体" panose="02010609060101010101" pitchFamily="49" charset="-122"/>
                          <a:ea typeface="楷体" panose="02010609060101010101" pitchFamily="49" charset="-122"/>
                          <a:cs typeface="Times New Roman" panose="02020603050405020304"/>
                        </a:rPr>
                        <a:t>，</a:t>
                      </a:r>
                      <a:r>
                        <a:rPr lang="zh-CN" sz="1600" b="1" dirty="0">
                          <a:latin typeface="楷体" panose="02010609060101010101" pitchFamily="49" charset="-122"/>
                          <a:ea typeface="楷体" panose="02010609060101010101" pitchFamily="49" charset="-122"/>
                          <a:cs typeface="Times New Roman" panose="02020603050405020304"/>
                        </a:rPr>
                        <a:t>遂令放释。吏人为之歌颂。</a:t>
                      </a:r>
                      <a:endParaRPr lang="zh-CN" sz="1600" dirty="0">
                        <a:latin typeface="楷体" panose="02010609060101010101" pitchFamily="49" charset="-122"/>
                        <a:ea typeface="楷体" panose="02010609060101010101" pitchFamily="49" charset="-122"/>
                        <a:cs typeface="Times New Roman" panose="02020603050405020304"/>
                      </a:endParaRPr>
                    </a:p>
                  </a:txBody>
                  <a:tcPr marL="65314" marR="653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TextBox 6"/>
          <p:cNvSpPr txBox="1"/>
          <p:nvPr/>
        </p:nvSpPr>
        <p:spPr>
          <a:xfrm>
            <a:off x="71406" y="4456438"/>
            <a:ext cx="8929750" cy="401328"/>
          </a:xfrm>
          <a:prstGeom prst="rect">
            <a:avLst/>
          </a:prstGeom>
          <a:noFill/>
        </p:spPr>
        <p:txBody>
          <a:bodyPr wrap="square" rtlCol="0">
            <a:spAutoFit/>
          </a:bodyPr>
          <a:lstStyle/>
          <a:p>
            <a:pPr algn="r"/>
            <a:r>
              <a:rPr lang="en-US" altLang="zh-CN" sz="1800" dirty="0" smtClean="0"/>
              <a:t>——</a:t>
            </a:r>
            <a:r>
              <a:rPr lang="zh-CN" altLang="en-US" sz="1800" dirty="0" smtClean="0"/>
              <a:t>据</a:t>
            </a:r>
            <a:r>
              <a:rPr lang="en-US" altLang="zh-CN" sz="1800" dirty="0" smtClean="0"/>
              <a:t>《</a:t>
            </a:r>
            <a:r>
              <a:rPr lang="zh-CN" altLang="en-US" sz="1800" dirty="0" smtClean="0"/>
              <a:t>后汉书</a:t>
            </a:r>
            <a:r>
              <a:rPr lang="en-US" altLang="zh-CN" sz="1800" dirty="0" smtClean="0"/>
              <a:t>》</a:t>
            </a:r>
            <a:r>
              <a:rPr lang="zh-CN" altLang="en-US" sz="1800" dirty="0" smtClean="0"/>
              <a:t>等</a:t>
            </a:r>
            <a:endParaRPr lang="zh-CN" altLang="en-US" sz="1800" dirty="0"/>
          </a:p>
        </p:txBody>
      </p:sp>
    </p:spTree>
  </p:cSld>
  <p:clrMapOvr>
    <a:masterClrMapping/>
  </p:clrMapOvr>
  <p:transition>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192834"/>
            <a:ext cx="8929750" cy="730885"/>
          </a:xfrm>
          <a:prstGeom prst="rect">
            <a:avLst/>
          </a:prstGeom>
          <a:noFill/>
        </p:spPr>
        <p:txBody>
          <a:bodyPr wrap="square" rtlCol="0">
            <a:spAutoFit/>
          </a:bodyPr>
          <a:lstStyle/>
          <a:p>
            <a:r>
              <a:rPr lang="zh-CN" altLang="en-US" sz="1600" dirty="0" smtClean="0"/>
              <a:t>阐述从上述材料中发现的历史现象</a:t>
            </a:r>
            <a:r>
              <a:rPr lang="en-US" sz="1600" dirty="0" smtClean="0"/>
              <a:t>，</a:t>
            </a:r>
            <a:r>
              <a:rPr lang="zh-CN" altLang="en-US" sz="1600" dirty="0" smtClean="0"/>
              <a:t>并得出一个结论。</a:t>
            </a:r>
            <a:r>
              <a:rPr lang="en-US" sz="1600" dirty="0" smtClean="0"/>
              <a:t>(</a:t>
            </a:r>
            <a:r>
              <a:rPr lang="zh-CN" altLang="en-US" sz="1600" dirty="0" smtClean="0"/>
              <a:t>要求</a:t>
            </a:r>
            <a:r>
              <a:rPr lang="en-US" sz="1600" dirty="0" smtClean="0"/>
              <a:t>：</a:t>
            </a:r>
            <a:r>
              <a:rPr lang="zh-CN" altLang="en-US" sz="1600" dirty="0" smtClean="0"/>
              <a:t>现象源自材料</a:t>
            </a:r>
            <a:r>
              <a:rPr lang="en-US" sz="1600" dirty="0" smtClean="0"/>
              <a:t>，</a:t>
            </a:r>
            <a:r>
              <a:rPr lang="zh-CN" altLang="en-US" sz="1600" dirty="0" smtClean="0"/>
              <a:t>结论明确</a:t>
            </a:r>
            <a:r>
              <a:rPr lang="en-US" sz="1600" dirty="0" smtClean="0"/>
              <a:t>，</a:t>
            </a:r>
            <a:r>
              <a:rPr lang="zh-CN" altLang="en-US" sz="1600" dirty="0" smtClean="0"/>
              <a:t>史论结合</a:t>
            </a:r>
            <a:r>
              <a:rPr lang="en-US" sz="1600" dirty="0" smtClean="0"/>
              <a:t>，</a:t>
            </a:r>
            <a:r>
              <a:rPr lang="zh-CN" altLang="en-US" sz="1600" dirty="0" smtClean="0"/>
              <a:t>表述清晰</a:t>
            </a:r>
            <a:r>
              <a:rPr lang="en-US" sz="1600" dirty="0" smtClean="0"/>
              <a:t>)</a:t>
            </a:r>
            <a:endParaRPr lang="zh-CN" altLang="en-US" sz="1600" dirty="0"/>
          </a:p>
        </p:txBody>
      </p:sp>
      <p:sp>
        <p:nvSpPr>
          <p:cNvPr id="5" name="Rectangle 2"/>
          <p:cNvSpPr>
            <a:spLocks noChangeArrowheads="1"/>
          </p:cNvSpPr>
          <p:nvPr/>
        </p:nvSpPr>
        <p:spPr bwMode="auto">
          <a:xfrm>
            <a:off x="142844" y="928676"/>
            <a:ext cx="8858312" cy="371477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1000114"/>
            <a:ext cx="8643998" cy="3630930"/>
          </a:xfrm>
          <a:prstGeom prst="rect">
            <a:avLst/>
          </a:prstGeom>
          <a:noFill/>
        </p:spPr>
        <p:txBody>
          <a:bodyPr wrap="square" rtlCol="0">
            <a:spAutoFit/>
          </a:bodyPr>
          <a:lstStyle/>
          <a:p>
            <a:pPr algn="just">
              <a:lnSpc>
                <a:spcPct val="120000"/>
              </a:lnSpc>
            </a:pPr>
            <a:r>
              <a:rPr lang="zh-CN" altLang="en-US" sz="1600" dirty="0" smtClean="0">
                <a:solidFill>
                  <a:srgbClr val="FF0000"/>
                </a:solidFill>
                <a:latin typeface="黑体" panose="02010609060101010101" pitchFamily="49" charset="-122"/>
                <a:ea typeface="黑体" panose="02010609060101010101" pitchFamily="49" charset="-122"/>
              </a:rPr>
              <a:t>答案</a:t>
            </a:r>
            <a:r>
              <a:rPr lang="en-US" sz="1600" dirty="0" smtClean="0">
                <a:solidFill>
                  <a:srgbClr val="FF0000"/>
                </a:solidFill>
                <a:latin typeface="黑体" panose="02010609060101010101" pitchFamily="49" charset="-122"/>
                <a:ea typeface="黑体" panose="02010609060101010101" pitchFamily="49" charset="-122"/>
              </a:rPr>
              <a:t>：</a:t>
            </a:r>
            <a:r>
              <a:rPr lang="zh-CN" altLang="en-US" sz="1600" dirty="0" smtClean="0"/>
              <a:t>示例</a:t>
            </a:r>
            <a:endParaRPr lang="zh-CN" altLang="en-US" sz="1600" dirty="0" smtClean="0"/>
          </a:p>
          <a:p>
            <a:pPr algn="just">
              <a:lnSpc>
                <a:spcPct val="120000"/>
              </a:lnSpc>
            </a:pPr>
            <a:r>
              <a:rPr lang="zh-CN" altLang="en-US" sz="1600" dirty="0" smtClean="0"/>
              <a:t>现象</a:t>
            </a:r>
            <a:r>
              <a:rPr lang="en-US" sz="1600" dirty="0" smtClean="0"/>
              <a:t>：</a:t>
            </a:r>
            <a:r>
              <a:rPr lang="zh-CN" altLang="en-US" sz="1600" dirty="0" smtClean="0"/>
              <a:t>儒家思想深刻影响了东汉官吏的为官意识。</a:t>
            </a:r>
            <a:endParaRPr lang="zh-CN" altLang="en-US" sz="1600" dirty="0" smtClean="0"/>
          </a:p>
          <a:p>
            <a:pPr algn="just">
              <a:lnSpc>
                <a:spcPct val="120000"/>
              </a:lnSpc>
            </a:pPr>
            <a:r>
              <a:rPr lang="zh-CN" altLang="en-US" sz="1600" dirty="0" smtClean="0"/>
              <a:t>阐释</a:t>
            </a:r>
            <a:r>
              <a:rPr lang="en-US" sz="1600" dirty="0" smtClean="0"/>
              <a:t>：</a:t>
            </a:r>
            <a:r>
              <a:rPr lang="zh-CN" altLang="en-US" sz="1600" dirty="0" smtClean="0"/>
              <a:t>刘陵为官</a:t>
            </a:r>
            <a:r>
              <a:rPr lang="en-US" sz="1600" dirty="0" smtClean="0"/>
              <a:t>，</a:t>
            </a:r>
            <a:r>
              <a:rPr lang="zh-CN" altLang="en-US" sz="1600" dirty="0" smtClean="0"/>
              <a:t>通过修德政</a:t>
            </a:r>
            <a:r>
              <a:rPr lang="en-US" sz="1600" dirty="0" smtClean="0"/>
              <a:t>，</a:t>
            </a:r>
            <a:r>
              <a:rPr lang="zh-CN" altLang="en-US" sz="1600" dirty="0" smtClean="0"/>
              <a:t>虎去民安</a:t>
            </a:r>
            <a:r>
              <a:rPr lang="en-US" sz="1600" dirty="0" smtClean="0"/>
              <a:t>；</a:t>
            </a:r>
            <a:r>
              <a:rPr lang="zh-CN" altLang="en-US" sz="1600" dirty="0" smtClean="0"/>
              <a:t>法雄为官</a:t>
            </a:r>
            <a:r>
              <a:rPr lang="en-US" sz="1600" dirty="0" smtClean="0"/>
              <a:t>，</a:t>
            </a:r>
            <a:r>
              <a:rPr lang="zh-CN" altLang="en-US" sz="1600" dirty="0" smtClean="0"/>
              <a:t>恩信宽泽</a:t>
            </a:r>
            <a:r>
              <a:rPr lang="en-US" sz="1600" dirty="0" smtClean="0"/>
              <a:t>，</a:t>
            </a:r>
            <a:r>
              <a:rPr lang="zh-CN" altLang="en-US" sz="1600" dirty="0" smtClean="0"/>
              <a:t>仁及飞禽走兽</a:t>
            </a:r>
            <a:r>
              <a:rPr lang="en-US" sz="1600" dirty="0" smtClean="0"/>
              <a:t>，</a:t>
            </a:r>
            <a:r>
              <a:rPr lang="zh-CN" altLang="en-US" sz="1600" dirty="0" smtClean="0"/>
              <a:t>不妄捕山林</a:t>
            </a:r>
            <a:r>
              <a:rPr lang="en-US" sz="1600" dirty="0" smtClean="0"/>
              <a:t>，</a:t>
            </a:r>
            <a:r>
              <a:rPr lang="zh-CN" altLang="en-US" sz="1600" dirty="0" smtClean="0"/>
              <a:t>虎患解决</a:t>
            </a:r>
            <a:r>
              <a:rPr lang="en-US" sz="1600" dirty="0" smtClean="0"/>
              <a:t>；</a:t>
            </a:r>
            <a:r>
              <a:rPr lang="zh-CN" altLang="en-US" sz="1600" dirty="0" smtClean="0"/>
              <a:t>刘平为官</a:t>
            </a:r>
            <a:r>
              <a:rPr lang="en-US" sz="1600" dirty="0" smtClean="0"/>
              <a:t>，</a:t>
            </a:r>
            <a:r>
              <a:rPr lang="zh-CN" altLang="en-US" sz="1600" dirty="0" smtClean="0"/>
              <a:t>修德政</a:t>
            </a:r>
            <a:r>
              <a:rPr lang="en-US" sz="1600" dirty="0" smtClean="0"/>
              <a:t>，</a:t>
            </a:r>
            <a:r>
              <a:rPr lang="zh-CN" altLang="en-US" sz="1600" dirty="0" smtClean="0"/>
              <a:t>举儒良</a:t>
            </a:r>
            <a:r>
              <a:rPr lang="en-US" sz="1600" dirty="0" smtClean="0"/>
              <a:t>，</a:t>
            </a:r>
            <a:r>
              <a:rPr lang="zh-CN" altLang="en-US" sz="1600" dirty="0" smtClean="0"/>
              <a:t>虎患解决</a:t>
            </a:r>
            <a:r>
              <a:rPr lang="en-US" sz="1600" dirty="0" smtClean="0"/>
              <a:t>；</a:t>
            </a:r>
            <a:r>
              <a:rPr lang="zh-CN" altLang="en-US" sz="1600" dirty="0" smtClean="0"/>
              <a:t>童恢在捕虎的同时</a:t>
            </a:r>
            <a:r>
              <a:rPr lang="en-US" sz="1600" dirty="0" smtClean="0"/>
              <a:t>，</a:t>
            </a:r>
            <a:r>
              <a:rPr lang="zh-CN" altLang="en-US" sz="1600" dirty="0" smtClean="0"/>
              <a:t>以“天生万物</a:t>
            </a:r>
            <a:r>
              <a:rPr lang="en-US" sz="1600" dirty="0" smtClean="0"/>
              <a:t>，</a:t>
            </a:r>
            <a:r>
              <a:rPr lang="zh-CN" altLang="en-US" sz="1600" dirty="0" smtClean="0"/>
              <a:t>唯人为贵”之理训诫老虎</a:t>
            </a:r>
            <a:r>
              <a:rPr lang="en-US" sz="1600" dirty="0" smtClean="0"/>
              <a:t>，</a:t>
            </a:r>
            <a:r>
              <a:rPr lang="zh-CN" altLang="en-US" sz="1600" dirty="0" smtClean="0"/>
              <a:t>以其正气可渲染到虎</a:t>
            </a:r>
            <a:r>
              <a:rPr lang="en-US" sz="1600" dirty="0" smtClean="0"/>
              <a:t>，</a:t>
            </a:r>
            <a:r>
              <a:rPr lang="zh-CN" altLang="en-US" sz="1600" dirty="0" smtClean="0"/>
              <a:t>令虎暗通其言</a:t>
            </a:r>
            <a:r>
              <a:rPr lang="en-US" sz="1600" dirty="0" smtClean="0"/>
              <a:t>，</a:t>
            </a:r>
            <a:r>
              <a:rPr lang="zh-CN" altLang="en-US" sz="1600" dirty="0" smtClean="0"/>
              <a:t>知过伏罪。从史书所载东汉时期几位良吏的事迹</a:t>
            </a:r>
            <a:r>
              <a:rPr lang="en-US" sz="1600" dirty="0" smtClean="0"/>
              <a:t>，</a:t>
            </a:r>
            <a:r>
              <a:rPr lang="zh-CN" altLang="en-US" sz="1600" dirty="0" smtClean="0"/>
              <a:t>可以发现这样一个现象</a:t>
            </a:r>
            <a:r>
              <a:rPr lang="en-US" sz="1600" dirty="0" smtClean="0"/>
              <a:t>：</a:t>
            </a:r>
            <a:r>
              <a:rPr lang="zh-CN" altLang="en-US" sz="1600" dirty="0" smtClean="0"/>
              <a:t>东汉时期</a:t>
            </a:r>
            <a:r>
              <a:rPr lang="en-US" sz="1600" dirty="0" smtClean="0"/>
              <a:t>，</a:t>
            </a:r>
            <a:r>
              <a:rPr lang="zh-CN" altLang="en-US" sz="1600" dirty="0" smtClean="0"/>
              <a:t>如果地方官吏不黜贪残</a:t>
            </a:r>
            <a:r>
              <a:rPr lang="en-US" sz="1600" dirty="0" smtClean="0"/>
              <a:t>，</a:t>
            </a:r>
            <a:r>
              <a:rPr lang="zh-CN" altLang="en-US" sz="1600" dirty="0" smtClean="0"/>
              <a:t>不修德政</a:t>
            </a:r>
            <a:r>
              <a:rPr lang="en-US" sz="1600" dirty="0" smtClean="0"/>
              <a:t>，</a:t>
            </a:r>
            <a:r>
              <a:rPr lang="zh-CN" altLang="en-US" sz="1600" dirty="0" smtClean="0"/>
              <a:t>而仅是抓捕老虎</a:t>
            </a:r>
            <a:r>
              <a:rPr lang="en-US" sz="1600" dirty="0" smtClean="0"/>
              <a:t>，</a:t>
            </a:r>
            <a:r>
              <a:rPr lang="zh-CN" altLang="en-US" sz="1600" dirty="0" smtClean="0"/>
              <a:t>反而使得虎患危害更大</a:t>
            </a:r>
            <a:r>
              <a:rPr lang="en-US" sz="1600" dirty="0" smtClean="0"/>
              <a:t>，</a:t>
            </a:r>
            <a:r>
              <a:rPr lang="zh-CN" altLang="en-US" sz="1600" dirty="0" smtClean="0"/>
              <a:t>而通过德治仁及畜类</a:t>
            </a:r>
            <a:r>
              <a:rPr lang="en-US" sz="1600" dirty="0" smtClean="0"/>
              <a:t>，</a:t>
            </a:r>
            <a:r>
              <a:rPr lang="zh-CN" altLang="en-US" sz="1600" dirty="0" smtClean="0"/>
              <a:t>则收效甚佳</a:t>
            </a:r>
            <a:r>
              <a:rPr lang="en-US" sz="1600" dirty="0" smtClean="0"/>
              <a:t>，</a:t>
            </a:r>
            <a:r>
              <a:rPr lang="zh-CN" altLang="en-US" sz="1600" dirty="0" smtClean="0"/>
              <a:t>不除吏中之“虎”</a:t>
            </a:r>
            <a:r>
              <a:rPr lang="en-US" sz="1600" dirty="0" smtClean="0"/>
              <a:t>，</a:t>
            </a:r>
            <a:r>
              <a:rPr lang="zh-CN" altLang="en-US" sz="1600" dirty="0" smtClean="0"/>
              <a:t>仅除“山中之虎”</a:t>
            </a:r>
            <a:r>
              <a:rPr lang="en-US" sz="1600" dirty="0" smtClean="0"/>
              <a:t>，</a:t>
            </a:r>
            <a:r>
              <a:rPr lang="zh-CN" altLang="en-US" sz="1600" dirty="0" smtClean="0"/>
              <a:t>达不到治理虎患的理想效果</a:t>
            </a:r>
            <a:r>
              <a:rPr lang="en-US" sz="1600" dirty="0" smtClean="0"/>
              <a:t>，</a:t>
            </a:r>
            <a:r>
              <a:rPr lang="zh-CN" altLang="en-US" sz="1600" dirty="0" smtClean="0"/>
              <a:t>即虎患的治理效果受到吏治好坏的影响</a:t>
            </a:r>
            <a:r>
              <a:rPr lang="en-US" sz="1600" dirty="0" smtClean="0"/>
              <a:t>(</a:t>
            </a:r>
            <a:r>
              <a:rPr lang="zh-CN" altLang="en-US" sz="1600" dirty="0" smtClean="0"/>
              <a:t>或虎患惧怕良吏</a:t>
            </a:r>
            <a:r>
              <a:rPr lang="en-US" sz="1600" dirty="0" smtClean="0"/>
              <a:t>)，</a:t>
            </a:r>
            <a:r>
              <a:rPr lang="zh-CN" altLang="en-US" sz="1600" dirty="0" smtClean="0"/>
              <a:t>这说明在东汉时期</a:t>
            </a:r>
            <a:r>
              <a:rPr lang="en-US" sz="1600" dirty="0" smtClean="0"/>
              <a:t>，</a:t>
            </a:r>
            <a:r>
              <a:rPr lang="zh-CN" altLang="en-US" sz="1600" dirty="0" smtClean="0"/>
              <a:t>儒家思想仍是主流意识</a:t>
            </a:r>
            <a:r>
              <a:rPr lang="en-US" sz="1600" dirty="0" smtClean="0"/>
              <a:t>，</a:t>
            </a:r>
            <a:r>
              <a:rPr lang="zh-CN" altLang="en-US" sz="1600" dirty="0" smtClean="0"/>
              <a:t>深刻影响了官员的行为</a:t>
            </a:r>
            <a:r>
              <a:rPr lang="en-US" sz="1600" dirty="0" smtClean="0"/>
              <a:t>，</a:t>
            </a:r>
            <a:r>
              <a:rPr lang="zh-CN" altLang="en-US" sz="1600" dirty="0" smtClean="0"/>
              <a:t>官员们通过修德政</a:t>
            </a:r>
            <a:r>
              <a:rPr lang="en-US" sz="1600" dirty="0" smtClean="0"/>
              <a:t>(</a:t>
            </a:r>
            <a:r>
              <a:rPr lang="zh-CN" altLang="en-US" sz="1600" dirty="0" smtClean="0"/>
              <a:t>或仁政</a:t>
            </a:r>
            <a:r>
              <a:rPr lang="en-US" sz="1600" dirty="0" smtClean="0"/>
              <a:t>)</a:t>
            </a:r>
            <a:r>
              <a:rPr lang="zh-CN" altLang="en-US" sz="1600" dirty="0" smtClean="0"/>
              <a:t>来达到感化万物、治理虎患的目的</a:t>
            </a:r>
            <a:r>
              <a:rPr lang="en-US" sz="1600" dirty="0" smtClean="0"/>
              <a:t>，</a:t>
            </a:r>
            <a:r>
              <a:rPr lang="zh-CN" altLang="en-US" sz="1600" dirty="0" smtClean="0"/>
              <a:t>也体现儒家“天人感应”思想对当时社会的影响。</a:t>
            </a:r>
            <a:endParaRPr lang="zh-CN" altLang="en-US" sz="1600" dirty="0" smtClean="0"/>
          </a:p>
          <a:p>
            <a:pPr algn="just">
              <a:lnSpc>
                <a:spcPct val="120000"/>
              </a:lnSpc>
            </a:pPr>
            <a:r>
              <a:rPr lang="zh-CN" altLang="en-US" sz="1600" dirty="0" smtClean="0"/>
              <a:t>结论</a:t>
            </a:r>
            <a:r>
              <a:rPr lang="en-US" sz="1600" dirty="0" smtClean="0"/>
              <a:t>：</a:t>
            </a:r>
            <a:r>
              <a:rPr lang="zh-CN" altLang="en-US" sz="1600" dirty="0" smtClean="0"/>
              <a:t>总之</a:t>
            </a:r>
            <a:r>
              <a:rPr lang="en-US" sz="1600" dirty="0" smtClean="0"/>
              <a:t>，</a:t>
            </a:r>
            <a:r>
              <a:rPr lang="zh-CN" altLang="en-US" sz="1600" dirty="0" smtClean="0"/>
              <a:t>儒家思想深刻影响了东汉官吏的理政方式。</a:t>
            </a:r>
            <a:endParaRPr lang="zh-CN" altLang="en-US" sz="1600"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Bottom)">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357172"/>
            <a:ext cx="8858312" cy="3692525"/>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深化认知</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儒学对汉代社会的影响</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对统治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统一了国家主流思想</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稳定了统治秩序</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神化了皇权。</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对社会生活</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“三纲五常”成为个人修养的价值标准</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深刻影响着人们的社会生活。</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(3)</a:t>
            </a:r>
            <a:r>
              <a:rPr lang="zh-CN" altLang="en-US" sz="2000" dirty="0" smtClean="0">
                <a:latin typeface="楷体" panose="02010609060101010101" pitchFamily="49" charset="-122"/>
                <a:ea typeface="楷体" panose="02010609060101010101" pitchFamily="49" charset="-122"/>
              </a:rPr>
              <a:t>对选官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重视品德的察举制取代军功爵制等举措</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促进整个社会研习儒学经典氛围的形成。</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(4)</a:t>
            </a:r>
            <a:r>
              <a:rPr lang="zh-CN" altLang="en-US" sz="2000" dirty="0" smtClean="0">
                <a:latin typeface="楷体" panose="02010609060101010101" pitchFamily="49" charset="-122"/>
                <a:ea typeface="楷体" panose="02010609060101010101" pitchFamily="49" charset="-122"/>
              </a:rPr>
              <a:t>对法律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以儒入法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法律的制定和案件的审判深受儒家思想影响。</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(5)</a:t>
            </a:r>
            <a:r>
              <a:rPr lang="zh-CN" altLang="en-US" sz="2000" dirty="0" smtClean="0">
                <a:latin typeface="楷体" panose="02010609060101010101" pitchFamily="49" charset="-122"/>
                <a:ea typeface="楷体" panose="02010609060101010101" pitchFamily="49" charset="-122"/>
              </a:rPr>
              <a:t>对教育</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儒学垄断教育</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从中央到地方形成系统的国家教育体系。</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(6)</a:t>
            </a:r>
            <a:r>
              <a:rPr lang="zh-CN" altLang="en-US" sz="2000" dirty="0" smtClean="0">
                <a:latin typeface="楷体" panose="02010609060101010101" pitchFamily="49" charset="-122"/>
                <a:ea typeface="楷体" panose="02010609060101010101" pitchFamily="49" charset="-122"/>
              </a:rPr>
              <a:t>对史学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对历史人物的评价标准深受儒家思想影响。</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PLACING_PICTURE_USER_VIEWPORT" val="{&quot;height&quot;:8331,&quot;width&quot;:8553}"/>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 name="KSO_WM_UNIT_PLACING_PICTURE_USER_VIEWPORT" val="{&quot;height&quot;:8331,&quot;width&quot;:8553}"/>
</p:tagLst>
</file>

<file path=ppt/tags/tag5.xml><?xml version="1.0" encoding="utf-8"?>
<p:tagLst xmlns:p="http://schemas.openxmlformats.org/presentationml/2006/main">
  <p:tag name="KSO_WM_UNIT_TABLE_BEAUTIFY" val="smartTable{17dabcc1-8f38-40df-9241-3085f7e50069}"/>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UNIT_TABLE_BEAUTIFY" val="smartTable{17dabcc1-8f38-40df-9241-3085f7e50069}"/>
</p:tagLst>
</file>

<file path=ppt/tags/tag9.xml><?xml version="1.0" encoding="utf-8"?>
<p:tagLst xmlns:p="http://schemas.openxmlformats.org/presentationml/2006/main">
  <p:tag name="KSO_WM_UNIT_TABLE_BEAUTIFY" val="smartTable{60ec6733-58bf-4d83-b780-6b508c31f374}"/>
</p:tagLst>
</file>

<file path=ppt/tags/tag10.xml><?xml version="1.0" encoding="utf-8"?>
<p:tagLst xmlns:p="http://schemas.openxmlformats.org/presentationml/2006/main">
  <p:tag name="KSO_WM_UNIT_TABLE_BEAUTIFY" val="smartTable{0d2012ec-afcd-41b6-aabd-51600a1cc7a8}"/>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UNIT_TABLE_BEAUTIFY" val="smartTable{28b6463b-3f45-4298-8559-9dd0600bc50a}"/>
</p:tagLst>
</file>

<file path=ppt/tags/tag13.xml><?xml version="1.0" encoding="utf-8"?>
<p:tagLst xmlns:p="http://schemas.openxmlformats.org/presentationml/2006/main">
  <p:tag name="KSO_WM_UNIT_TABLE_BEAUTIFY" val="smartTable{e20a3283-1624-4266-bbcf-913e1821cb7f}"/>
</p:tagLst>
</file>

<file path=ppt/tags/tag14.xml><?xml version="1.0" encoding="utf-8"?>
<p:tagLst xmlns:p="http://schemas.openxmlformats.org/presentationml/2006/main">
  <p:tag name="KSO_WM_UNIT_TABLE_BEAUTIFY" val="smartTable{5e3152da-0d4d-4ba6-9ac6-b147dd47124b}"/>
</p:tagLst>
</file>

<file path=ppt/tags/tag15.xml><?xml version="1.0" encoding="utf-8"?>
<p:tagLst xmlns:p="http://schemas.openxmlformats.org/presentationml/2006/main">
  <p:tag name="KSO_WM_UNIT_TABLE_BEAUTIFY" val="smartTable{90944ecd-f6a5-4fa5-943d-fe4fbacf6243}"/>
</p:tagLst>
</file>

<file path=ppt/tags/tag16.xml><?xml version="1.0" encoding="utf-8"?>
<p:tagLst xmlns:p="http://schemas.openxmlformats.org/presentationml/2006/main">
  <p:tag name="KSO_WM_UNIT_TABLE_BEAUTIFY" val="smartTable{19475626-792a-4fd4-b6d6-70009a470796}"/>
</p:tagLst>
</file>

<file path=ppt/tags/tag17.xml><?xml version="1.0" encoding="utf-8"?>
<p:tagLst xmlns:p="http://schemas.openxmlformats.org/presentationml/2006/main">
  <p:tag name="KSO_WPP_MARK_KEY" val="3e71eefb-0d48-433e-a450-e7afcda9b7f3"/>
  <p:tag name="COMMONDATA" val="eyJoZGlkIjoiYmQ3NjQxYmZmN2ZkODIxYWNiNTEzMzQyMTZmNzQ1MmMifQ=="/>
</p:tagLst>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dirty="0" smtClean="0"/>
        </a:defPPr>
      </a:lstStyle>
    </a:tx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lnSpc>
            <a:spcPct val="150000"/>
          </a:lnSpc>
          <a:defRPr sz="2000" dirty="0" smtClean="0">
            <a:solidFill>
              <a:srgbClr val="0000FF"/>
            </a:solidFill>
            <a:latin typeface="黑体" panose="02010609060101010101" pitchFamily="49" charset="-122"/>
            <a:ea typeface="黑体" panose="02010609060101010101" pitchFamily="49" charset="-122"/>
          </a:defRPr>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sz="2000" dirty="0" smtClean="0"/>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14325</Words>
  <Application>WPS 演示</Application>
  <PresentationFormat>全屏显示(16:9)</PresentationFormat>
  <Paragraphs>820</Paragraphs>
  <Slides>57</Slides>
  <Notes>18</Notes>
  <HiddenSlides>2</HiddenSlides>
  <MMClips>0</MMClips>
  <ScaleCrop>false</ScaleCrop>
  <HeadingPairs>
    <vt:vector size="6" baseType="variant">
      <vt:variant>
        <vt:lpstr>已用的字体</vt:lpstr>
      </vt:variant>
      <vt:variant>
        <vt:i4>11</vt:i4>
      </vt:variant>
      <vt:variant>
        <vt:lpstr>主题</vt:lpstr>
      </vt:variant>
      <vt:variant>
        <vt:i4>4</vt:i4>
      </vt:variant>
      <vt:variant>
        <vt:lpstr>幻灯片标题</vt:lpstr>
      </vt:variant>
      <vt:variant>
        <vt:i4>57</vt:i4>
      </vt:variant>
    </vt:vector>
  </HeadingPairs>
  <TitlesOfParts>
    <vt:vector size="72" baseType="lpstr">
      <vt:lpstr>Arial</vt:lpstr>
      <vt:lpstr>宋体</vt:lpstr>
      <vt:lpstr>Wingdings</vt:lpstr>
      <vt:lpstr>黑体</vt:lpstr>
      <vt:lpstr>楷体</vt:lpstr>
      <vt:lpstr>微软雅黑</vt:lpstr>
      <vt:lpstr>Times New Roman</vt:lpstr>
      <vt:lpstr>华文楷体</vt:lpstr>
      <vt:lpstr>Calibri</vt:lpstr>
      <vt:lpstr>Arial Unicode MS</vt:lpstr>
      <vt:lpstr>Calibri</vt:lpstr>
      <vt:lpstr>5_自定义设计方案</vt:lpstr>
      <vt:lpstr>7_自定义设计方案</vt:lpstr>
      <vt:lpstr>8_自定义设计方案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嘉泳</cp:lastModifiedBy>
  <cp:revision>4359</cp:revision>
  <dcterms:created xsi:type="dcterms:W3CDTF">2013-07-26T02:41:00Z</dcterms:created>
  <dcterms:modified xsi:type="dcterms:W3CDTF">2023-05-06T00:44:15Z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8B18054D97A94B1F9B90AABDF243E75C</vt:lpwstr>
  </property>
  <property fmtid="{D5CDD505-2E9C-101B-9397-08002B2CF9AE}" pid="3" name="KSOProductBuildVer">
    <vt:lpwstr>2052-11.1.0.14309</vt:lpwstr>
  </property>
</Properties>
</file>