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7" r:id="rId3"/>
    <p:sldId id="258" r:id="rId5"/>
    <p:sldId id="259" r:id="rId6"/>
    <p:sldId id="267" r:id="rId7"/>
    <p:sldId id="266" r:id="rId8"/>
    <p:sldId id="260" r:id="rId9"/>
    <p:sldId id="270" r:id="rId10"/>
    <p:sldId id="261" r:id="rId11"/>
    <p:sldId id="262" r:id="rId12"/>
    <p:sldId id="263" r:id="rId13"/>
    <p:sldId id="264" r:id="rId14"/>
    <p:sldId id="276" r:id="rId15"/>
    <p:sldId id="275" r:id="rId16"/>
    <p:sldId id="277" r:id="rId17"/>
    <p:sldId id="278" r:id="rId18"/>
    <p:sldId id="279" r:id="rId19"/>
    <p:sldId id="280" r:id="rId20"/>
    <p:sldId id="281" r:id="rId21"/>
    <p:sldId id="282" r:id="rId22"/>
  </p:sldIdLst>
  <p:sldSz cx="9144000" cy="6858000" type="screen4x3"/>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249156" y="1279287"/>
            <a:ext cx="4605433"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幻灯片图像占位符 1"/>
          <p:cNvSpPr>
            <a:spLocks noGrp="1" noRot="1" noChangeAspect="1" noTextEdit="1"/>
          </p:cNvSpPr>
          <p:nvPr>
            <p:ph type="sldImg"/>
          </p:nvPr>
        </p:nvSpPr>
        <p:spPr/>
      </p:sp>
      <p:sp>
        <p:nvSpPr>
          <p:cNvPr id="7171" name="备注占位符 2"/>
          <p:cNvSpPr>
            <a:spLocks noGrp="1"/>
          </p:cNvSpPr>
          <p:nvPr>
            <p:ph type="body" idx="1"/>
          </p:nvPr>
        </p:nvSpPr>
        <p:spPr/>
        <p:txBody>
          <a:bodyPr wrap="square" lIns="91440" tIns="45720" rIns="91440" bIns="45720" anchor="ctr"/>
          <a:p>
            <a:pPr lvl="0"/>
            <a:endParaRPr lang="zh-CN" altLang="en-US" dirty="0"/>
          </a:p>
        </p:txBody>
      </p:sp>
      <p:sp>
        <p:nvSpPr>
          <p:cNvPr id="4" name="日期占位符 3"/>
          <p:cNvSpPr txBox="1">
            <a:spLocks noGrp="1"/>
          </p:cNvSpPr>
          <p:nvPr>
            <p:ph type="dt" sz="half"/>
          </p:nvPr>
        </p:nvSpPr>
        <p:spPr bwMode="auto"/>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E6B0BD3-8490-4172-9B84-9C800ADC3AC2}" type="datetime1">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173" name="灯片编号占位符 4"/>
          <p:cNvSpPr txBox="1">
            <a:spLocks noGrp="1"/>
          </p:cNvSpPr>
          <p:nvPr>
            <p:ph type="sldNum" sz="quarter"/>
          </p:nvPr>
        </p:nvSpPr>
        <p:spPr>
          <a:xfrm>
            <a:off x="3884613" y="8685213"/>
            <a:ext cx="2971800" cy="457200"/>
          </a:xfrm>
          <a:prstGeom prst="rect">
            <a:avLst/>
          </a:prstGeom>
          <a:noFill/>
          <a:ln w="9525">
            <a:noFill/>
          </a:ln>
        </p:spPr>
        <p:txBody>
          <a:bodyPr anchor="b"/>
          <a:p>
            <a:pPr lvl="0" eaLnBrk="1" hangingPunct="1">
              <a:buChar char="•"/>
            </a:pPr>
            <a:fld id="{9A0DB2DC-4C9A-4742-B13C-FB6460FD3503}" type="slidenum">
              <a:rPr lang="zh-CN" altLang="en-US" dirty="0"/>
            </a:fld>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幻灯片图像占位符 1"/>
          <p:cNvSpPr>
            <a:spLocks noGrp="1" noRot="1" noChangeAspect="1" noTextEdit="1"/>
          </p:cNvSpPr>
          <p:nvPr>
            <p:ph type="sldImg"/>
          </p:nvPr>
        </p:nvSpPr>
        <p:spPr/>
      </p:sp>
      <p:sp>
        <p:nvSpPr>
          <p:cNvPr id="9219" name="备注占位符 2"/>
          <p:cNvSpPr>
            <a:spLocks noGrp="1"/>
          </p:cNvSpPr>
          <p:nvPr>
            <p:ph type="body" idx="1"/>
          </p:nvPr>
        </p:nvSpPr>
        <p:spPr/>
        <p:txBody>
          <a:bodyPr wrap="square" lIns="91440" tIns="45720" rIns="91440" bIns="45720" anchor="ctr"/>
          <a:p>
            <a:pPr lvl="0"/>
            <a:r>
              <a:rPr lang="zh-CN" altLang="en-US" dirty="0"/>
              <a:t>之所以会选择这个专题，我们是从两方面来考虑的。首先，从考纲的要求来看，地理环境的整体性原理和生产活动与地域联系是必考内容，而从近三年的高考题中来看，无论是全国卷还是地方卷，每年都会有从土壤角度出发考察这两个知识点的题目</a:t>
            </a:r>
            <a:endParaRPr lang="en-US" altLang="zh-CN" dirty="0"/>
          </a:p>
          <a:p>
            <a:pPr lvl="0"/>
            <a:r>
              <a:rPr lang="zh-CN" altLang="en-US" dirty="0"/>
              <a:t>所以</a:t>
            </a:r>
            <a:r>
              <a:rPr lang="en-US" altLang="zh-CN" dirty="0"/>
              <a:t>,</a:t>
            </a:r>
            <a:r>
              <a:rPr lang="zh-CN" altLang="en-US" dirty="0"/>
              <a:t>无论是作为自然地理要素之一，还是农业生产活动的重要区位因素，土壤环境都是我们必须要涉及的内容。</a:t>
            </a:r>
            <a:endParaRPr lang="en-US" altLang="zh-CN" dirty="0"/>
          </a:p>
          <a:p>
            <a:pPr lvl="0"/>
            <a:endParaRPr lang="en-US" altLang="zh-CN" dirty="0"/>
          </a:p>
        </p:txBody>
      </p:sp>
      <p:sp>
        <p:nvSpPr>
          <p:cNvPr id="4" name="日期占位符 3"/>
          <p:cNvSpPr txBox="1">
            <a:spLocks noGrp="1"/>
          </p:cNvSpPr>
          <p:nvPr>
            <p:ph type="dt" sz="half"/>
          </p:nvPr>
        </p:nvSpPr>
        <p:spPr bwMode="auto"/>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E6B0BD3-8490-4172-9B84-9C800ADC3AC2}" type="datetime1">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9221" name="灯片编号占位符 4"/>
          <p:cNvSpPr txBox="1">
            <a:spLocks noGrp="1"/>
          </p:cNvSpPr>
          <p:nvPr>
            <p:ph type="sldNum" sz="quarter"/>
          </p:nvPr>
        </p:nvSpPr>
        <p:spPr>
          <a:xfrm>
            <a:off x="3884613" y="8685213"/>
            <a:ext cx="2971800" cy="457200"/>
          </a:xfrm>
          <a:prstGeom prst="rect">
            <a:avLst/>
          </a:prstGeom>
          <a:noFill/>
          <a:ln w="9525">
            <a:noFill/>
          </a:ln>
        </p:spPr>
        <p:txBody>
          <a:bodyPr anchor="b"/>
          <a:p>
            <a:pPr lvl="0" eaLnBrk="1" hangingPunct="1">
              <a:buChar char="•"/>
            </a:pPr>
            <a:fld id="{9A0DB2DC-4C9A-4742-B13C-FB6460FD3503}" type="slidenum">
              <a:rPr lang="zh-CN" altLang="en-US" dirty="0"/>
            </a:fld>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幻灯片图像占位符 1"/>
          <p:cNvSpPr>
            <a:spLocks noGrp="1" noRot="1" noChangeAspect="1" noTextEdit="1"/>
          </p:cNvSpPr>
          <p:nvPr>
            <p:ph type="sldImg"/>
          </p:nvPr>
        </p:nvSpPr>
        <p:spPr/>
      </p:sp>
      <p:sp>
        <p:nvSpPr>
          <p:cNvPr id="11267" name="备注占位符 2"/>
          <p:cNvSpPr>
            <a:spLocks noGrp="1"/>
          </p:cNvSpPr>
          <p:nvPr>
            <p:ph type="body" idx="1"/>
          </p:nvPr>
        </p:nvSpPr>
        <p:spPr/>
        <p:txBody>
          <a:bodyPr wrap="square" lIns="91440" tIns="45720" rIns="91440" bIns="45720" anchor="ctr"/>
          <a:p>
            <a:pPr lvl="0"/>
            <a:r>
              <a:rPr lang="zh-CN" altLang="en-US" dirty="0"/>
              <a:t>首先，请同学们回忆一下，自然地理环境要素包括哪些</a:t>
            </a:r>
            <a:endParaRPr lang="en-US" altLang="zh-CN" dirty="0"/>
          </a:p>
          <a:p>
            <a:pPr lvl="0"/>
            <a:r>
              <a:rPr lang="zh-CN" altLang="en-US" dirty="0"/>
              <a:t>自然地理环境是一个和谐统一的整体，大气、水、生物、岩石、地形、土壤等要素相互作用，形成特定的自然环境。</a:t>
            </a:r>
            <a:endParaRPr lang="en-US" altLang="zh-CN" dirty="0"/>
          </a:p>
          <a:p>
            <a:pPr lvl="0"/>
            <a:r>
              <a:rPr lang="zh-CN" altLang="en-US" dirty="0"/>
              <a:t>接下来请同学们根据我们所学的知识，整理概括出以下几种典型的自然环境所对应的土壤特征，完成学案第一部分</a:t>
            </a:r>
            <a:endParaRPr lang="zh-CN" altLang="en-US" dirty="0"/>
          </a:p>
        </p:txBody>
      </p:sp>
      <p:sp>
        <p:nvSpPr>
          <p:cNvPr id="4" name="日期占位符 3"/>
          <p:cNvSpPr txBox="1">
            <a:spLocks noGrp="1"/>
          </p:cNvSpPr>
          <p:nvPr>
            <p:ph type="dt" sz="half"/>
          </p:nvPr>
        </p:nvSpPr>
        <p:spPr bwMode="auto"/>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B41E3B51-18A1-40C3-A494-44895EDC6341}" type="datetime1">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269" name="灯片编号占位符 4"/>
          <p:cNvSpPr txBox="1">
            <a:spLocks noGrp="1"/>
          </p:cNvSpPr>
          <p:nvPr>
            <p:ph type="sldNum" sz="quarter"/>
          </p:nvPr>
        </p:nvSpPr>
        <p:spPr>
          <a:xfrm>
            <a:off x="3884613" y="8685213"/>
            <a:ext cx="2971800" cy="457200"/>
          </a:xfrm>
          <a:prstGeom prst="rect">
            <a:avLst/>
          </a:prstGeom>
          <a:noFill/>
          <a:ln w="9525">
            <a:noFill/>
          </a:ln>
        </p:spPr>
        <p:txBody>
          <a:bodyPr anchor="b"/>
          <a:p>
            <a:pPr lvl="0" eaLnBrk="1" hangingPunct="1">
              <a:buChar char="•"/>
            </a:pPr>
            <a:fld id="{9A0DB2DC-4C9A-4742-B13C-FB6460FD3503}" type="slidenum">
              <a:rPr lang="zh-CN" altLang="en-US" dirty="0"/>
            </a:fld>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幻灯片图像占位符 1"/>
          <p:cNvSpPr>
            <a:spLocks noGrp="1" noRot="1" noChangeAspect="1" noTextEdit="1"/>
          </p:cNvSpPr>
          <p:nvPr>
            <p:ph type="sldImg"/>
          </p:nvPr>
        </p:nvSpPr>
        <p:spPr/>
      </p:sp>
      <p:sp>
        <p:nvSpPr>
          <p:cNvPr id="11267" name="备注占位符 2"/>
          <p:cNvSpPr>
            <a:spLocks noGrp="1"/>
          </p:cNvSpPr>
          <p:nvPr>
            <p:ph type="body" idx="1"/>
          </p:nvPr>
        </p:nvSpPr>
        <p:spPr/>
        <p:txBody>
          <a:bodyPr wrap="square" lIns="91440" tIns="45720" rIns="91440" bIns="45720" anchor="ctr"/>
          <a:p>
            <a:pPr lvl="0"/>
            <a:r>
              <a:rPr lang="zh-CN" altLang="en-US" dirty="0"/>
              <a:t>首先，请同学们回忆一下，自然地理环境要素包括哪些</a:t>
            </a:r>
            <a:endParaRPr lang="en-US" altLang="zh-CN" dirty="0"/>
          </a:p>
          <a:p>
            <a:pPr lvl="0"/>
            <a:r>
              <a:rPr lang="zh-CN" altLang="en-US" dirty="0"/>
              <a:t>自然地理环境是一个和谐统一的整体，大气、水、生物、岩石、地形、土壤等要素相互作用，形成特定的自然环境。</a:t>
            </a:r>
            <a:endParaRPr lang="en-US" altLang="zh-CN" dirty="0"/>
          </a:p>
          <a:p>
            <a:pPr lvl="0"/>
            <a:r>
              <a:rPr lang="zh-CN" altLang="en-US" dirty="0"/>
              <a:t>接下来请同学们根据我们所学的知识，整理概括出以下几种典型的自然环境所对应的土壤特征，完成学案第一部分</a:t>
            </a:r>
            <a:endParaRPr lang="zh-CN" altLang="en-US" dirty="0"/>
          </a:p>
        </p:txBody>
      </p:sp>
      <p:sp>
        <p:nvSpPr>
          <p:cNvPr id="4" name="日期占位符 3"/>
          <p:cNvSpPr txBox="1">
            <a:spLocks noGrp="1"/>
          </p:cNvSpPr>
          <p:nvPr>
            <p:ph type="dt" sz="half"/>
          </p:nvPr>
        </p:nvSpPr>
        <p:spPr bwMode="auto"/>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B41E3B51-18A1-40C3-A494-44895EDC6341}" type="datetime1">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269" name="灯片编号占位符 4"/>
          <p:cNvSpPr txBox="1">
            <a:spLocks noGrp="1"/>
          </p:cNvSpPr>
          <p:nvPr>
            <p:ph type="sldNum" sz="quarter"/>
          </p:nvPr>
        </p:nvSpPr>
        <p:spPr>
          <a:xfrm>
            <a:off x="3884613" y="8685213"/>
            <a:ext cx="2971800" cy="457200"/>
          </a:xfrm>
          <a:prstGeom prst="rect">
            <a:avLst/>
          </a:prstGeom>
          <a:noFill/>
          <a:ln w="9525">
            <a:noFill/>
          </a:ln>
        </p:spPr>
        <p:txBody>
          <a:bodyPr anchor="b"/>
          <a:p>
            <a:pPr lvl="0" eaLnBrk="1" hangingPunct="1">
              <a:buChar char="•"/>
            </a:pPr>
            <a:fld id="{9A0DB2DC-4C9A-4742-B13C-FB6460FD3503}" type="slidenum">
              <a:rPr lang="zh-CN" altLang="en-US" dirty="0"/>
            </a:fld>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幻灯片图像占位符 1"/>
          <p:cNvSpPr>
            <a:spLocks noGrp="1" noRot="1" noChangeAspect="1" noTextEdit="1"/>
          </p:cNvSpPr>
          <p:nvPr>
            <p:ph type="sldImg"/>
          </p:nvPr>
        </p:nvSpPr>
        <p:spPr/>
      </p:sp>
      <p:sp>
        <p:nvSpPr>
          <p:cNvPr id="13315" name="备注占位符 2"/>
          <p:cNvSpPr>
            <a:spLocks noGrp="1"/>
          </p:cNvSpPr>
          <p:nvPr>
            <p:ph type="body" idx="1"/>
          </p:nvPr>
        </p:nvSpPr>
        <p:spPr/>
        <p:txBody>
          <a:bodyPr wrap="square" lIns="91440" tIns="45720" rIns="91440" bIns="45720" anchor="ctr"/>
          <a:p>
            <a:pPr lvl="0"/>
            <a:r>
              <a:rPr lang="zh-CN" altLang="en-US" dirty="0"/>
              <a:t>学生展示，老师点评再展示</a:t>
            </a:r>
            <a:endParaRPr lang="en-US" altLang="zh-CN" dirty="0"/>
          </a:p>
        </p:txBody>
      </p:sp>
      <p:sp>
        <p:nvSpPr>
          <p:cNvPr id="4" name="日期占位符 3"/>
          <p:cNvSpPr txBox="1">
            <a:spLocks noGrp="1"/>
          </p:cNvSpPr>
          <p:nvPr>
            <p:ph type="dt" sz="half"/>
          </p:nvPr>
        </p:nvSpPr>
        <p:spPr bwMode="auto"/>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E6B0BD3-8490-4172-9B84-9C800ADC3AC2}" type="datetime1">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3317" name="灯片编号占位符 4"/>
          <p:cNvSpPr txBox="1">
            <a:spLocks noGrp="1"/>
          </p:cNvSpPr>
          <p:nvPr>
            <p:ph type="sldNum" sz="quarter"/>
          </p:nvPr>
        </p:nvSpPr>
        <p:spPr>
          <a:xfrm>
            <a:off x="3884613" y="8685213"/>
            <a:ext cx="2971800" cy="457200"/>
          </a:xfrm>
          <a:prstGeom prst="rect">
            <a:avLst/>
          </a:prstGeom>
          <a:noFill/>
          <a:ln w="9525">
            <a:noFill/>
          </a:ln>
        </p:spPr>
        <p:txBody>
          <a:bodyPr anchor="b"/>
          <a:p>
            <a:pPr lvl="0" eaLnBrk="1" hangingPunct="1">
              <a:buChar char="•"/>
            </a:pPr>
            <a:fld id="{9A0DB2DC-4C9A-4742-B13C-FB6460FD3503}" type="slidenum">
              <a:rPr lang="zh-CN" altLang="en-US" dirty="0"/>
            </a:fld>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幻灯片图像占位符 1"/>
          <p:cNvSpPr>
            <a:spLocks noGrp="1" noRot="1" noChangeAspect="1" noTextEdit="1"/>
          </p:cNvSpPr>
          <p:nvPr>
            <p:ph type="sldImg"/>
          </p:nvPr>
        </p:nvSpPr>
        <p:spPr/>
      </p:sp>
      <p:sp>
        <p:nvSpPr>
          <p:cNvPr id="15363" name="备注占位符 2"/>
          <p:cNvSpPr>
            <a:spLocks noGrp="1"/>
          </p:cNvSpPr>
          <p:nvPr>
            <p:ph type="body" idx="1"/>
          </p:nvPr>
        </p:nvSpPr>
        <p:spPr/>
        <p:txBody>
          <a:bodyPr wrap="square" lIns="91440" tIns="45720" rIns="91440" bIns="45720" anchor="ctr"/>
          <a:p>
            <a:pPr lvl="0"/>
            <a:r>
              <a:rPr lang="zh-CN" altLang="en-US" dirty="0"/>
              <a:t>比如这样</a:t>
            </a:r>
            <a:endParaRPr lang="en-US" altLang="zh-CN" dirty="0"/>
          </a:p>
          <a:p>
            <a:pPr lvl="0"/>
            <a:endParaRPr lang="zh-CN" altLang="en-US" dirty="0"/>
          </a:p>
        </p:txBody>
      </p:sp>
      <p:sp>
        <p:nvSpPr>
          <p:cNvPr id="4" name="日期占位符 3"/>
          <p:cNvSpPr txBox="1">
            <a:spLocks noGrp="1"/>
          </p:cNvSpPr>
          <p:nvPr>
            <p:ph type="dt" sz="half"/>
          </p:nvPr>
        </p:nvSpPr>
        <p:spPr bwMode="auto"/>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B41E3B51-18A1-40C3-A494-44895EDC6341}" type="datetime1">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5365" name="灯片编号占位符 4"/>
          <p:cNvSpPr txBox="1">
            <a:spLocks noGrp="1"/>
          </p:cNvSpPr>
          <p:nvPr>
            <p:ph type="sldNum" sz="quarter"/>
          </p:nvPr>
        </p:nvSpPr>
        <p:spPr>
          <a:xfrm>
            <a:off x="3884613" y="8685213"/>
            <a:ext cx="2971800" cy="457200"/>
          </a:xfrm>
          <a:prstGeom prst="rect">
            <a:avLst/>
          </a:prstGeom>
          <a:noFill/>
          <a:ln w="9525">
            <a:noFill/>
          </a:ln>
        </p:spPr>
        <p:txBody>
          <a:bodyPr anchor="b"/>
          <a:p>
            <a:pPr lvl="0" eaLnBrk="1" hangingPunct="1">
              <a:buChar char="•"/>
            </a:pPr>
            <a:fld id="{9A0DB2DC-4C9A-4742-B13C-FB6460FD3503}" type="slidenum">
              <a:rPr lang="zh-CN" altLang="en-US" dirty="0"/>
            </a:fld>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幻灯片图像占位符 1"/>
          <p:cNvSpPr>
            <a:spLocks noGrp="1" noRot="1" noChangeAspect="1" noTextEdit="1"/>
          </p:cNvSpPr>
          <p:nvPr>
            <p:ph type="sldImg"/>
          </p:nvPr>
        </p:nvSpPr>
        <p:spPr/>
      </p:sp>
      <p:sp>
        <p:nvSpPr>
          <p:cNvPr id="17411" name="备注占位符 2"/>
          <p:cNvSpPr>
            <a:spLocks noGrp="1"/>
          </p:cNvSpPr>
          <p:nvPr>
            <p:ph type="body" idx="1"/>
          </p:nvPr>
        </p:nvSpPr>
        <p:spPr/>
        <p:txBody>
          <a:bodyPr wrap="square" lIns="91440" tIns="45720" rIns="91440" bIns="45720" anchor="ctr"/>
          <a:p>
            <a:pPr lvl="0"/>
            <a:endParaRPr lang="zh-CN" altLang="en-US" dirty="0"/>
          </a:p>
        </p:txBody>
      </p:sp>
      <p:sp>
        <p:nvSpPr>
          <p:cNvPr id="4" name="日期占位符 3"/>
          <p:cNvSpPr txBox="1">
            <a:spLocks noGrp="1"/>
          </p:cNvSpPr>
          <p:nvPr>
            <p:ph type="dt" sz="half"/>
          </p:nvPr>
        </p:nvSpPr>
        <p:spPr bwMode="auto"/>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B41E3B51-18A1-40C3-A494-44895EDC6341}" type="datetime1">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7413" name="灯片编号占位符 4"/>
          <p:cNvSpPr txBox="1">
            <a:spLocks noGrp="1"/>
          </p:cNvSpPr>
          <p:nvPr>
            <p:ph type="sldNum" sz="quarter"/>
          </p:nvPr>
        </p:nvSpPr>
        <p:spPr>
          <a:xfrm>
            <a:off x="3884613" y="8685213"/>
            <a:ext cx="2971800" cy="457200"/>
          </a:xfrm>
          <a:prstGeom prst="rect">
            <a:avLst/>
          </a:prstGeom>
          <a:noFill/>
          <a:ln w="9525">
            <a:noFill/>
          </a:ln>
        </p:spPr>
        <p:txBody>
          <a:bodyPr anchor="b"/>
          <a:p>
            <a:pPr lvl="0" eaLnBrk="1" hangingPunct="1">
              <a:buChar char="•"/>
            </a:pPr>
            <a:fld id="{9A0DB2DC-4C9A-4742-B13C-FB6460FD3503}" type="slidenum">
              <a:rPr lang="zh-CN" altLang="en-US" dirty="0"/>
            </a:fld>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28650" y="365125"/>
            <a:ext cx="78867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9" name="Rectangle 3"/>
          <p:cNvSpPr>
            <a:spLocks noChangeArrowheads="1"/>
          </p:cNvSpPr>
          <p:nvPr/>
        </p:nvSpPr>
        <p:spPr bwMode="auto">
          <a:xfrm>
            <a:off x="0" y="3681413"/>
            <a:ext cx="9144000" cy="1116013"/>
          </a:xfrm>
          <a:prstGeom prst="rect">
            <a:avLst/>
          </a:prstGeom>
          <a:solidFill>
            <a:srgbClr val="FFFFFF">
              <a:alpha val="69000"/>
            </a:srgbClr>
          </a:solidFill>
          <a:ln w="9525">
            <a:noFill/>
            <a:miter lim="800000"/>
          </a:ln>
          <a:effectLst/>
        </p:spPr>
        <p:txBody>
          <a:bodyPr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Arial" panose="020B0604020202020204" pitchFamily="34" charset="0"/>
              <a:ea typeface="+mn-ea"/>
              <a:cs typeface="+mn-cs"/>
            </a:endParaRPr>
          </a:p>
        </p:txBody>
      </p:sp>
      <p:sp>
        <p:nvSpPr>
          <p:cNvPr id="4101" name="Text Box 5"/>
          <p:cNvSpPr txBox="1">
            <a:spLocks noChangeArrowheads="1"/>
          </p:cNvSpPr>
          <p:nvPr/>
        </p:nvSpPr>
        <p:spPr bwMode="auto">
          <a:xfrm>
            <a:off x="2481898" y="2920683"/>
            <a:ext cx="4221163" cy="1016000"/>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60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微软雅黑" panose="020B0503020204020204" charset="-122"/>
                <a:ea typeface="微软雅黑" panose="020B0503020204020204" charset="-122"/>
                <a:cs typeface="+mn-cs"/>
              </a:rPr>
              <a:t>土 壤 环 境</a:t>
            </a:r>
            <a:endParaRPr kumimoji="0" lang="en-US" altLang="zh-CN" sz="60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微软雅黑" panose="020B0503020204020204" charset="-122"/>
              <a:ea typeface="微软雅黑" panose="020B0503020204020204" charset="-122"/>
              <a:cs typeface="+mn-cs"/>
            </a:endParaRPr>
          </a:p>
        </p:txBody>
      </p:sp>
      <p:sp>
        <p:nvSpPr>
          <p:cNvPr id="2" name="矩形 1"/>
          <p:cNvSpPr/>
          <p:nvPr/>
        </p:nvSpPr>
        <p:spPr>
          <a:xfrm>
            <a:off x="818198" y="1545273"/>
            <a:ext cx="5262563" cy="769938"/>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新魏" panose="02010800040101010101" pitchFamily="2" charset="-122"/>
                <a:ea typeface="华文新魏" panose="02010800040101010101" pitchFamily="2" charset="-122"/>
                <a:cs typeface="+mn-cs"/>
              </a:rPr>
              <a:t>二轮复习微专题之：</a:t>
            </a:r>
            <a:endParaRPr kumimoji="0" lang="zh-CN" altLang="en-US" sz="4400" b="0" i="0" u="none" strike="noStrike" kern="1200" cap="none" spc="0" normalizeH="0" baseline="0" noProof="0" dirty="0">
              <a:ln>
                <a:noFill/>
              </a:ln>
              <a:solidFill>
                <a:schemeClr val="tx1"/>
              </a:solidFill>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4" name="组合 3"/>
          <p:cNvGrpSpPr/>
          <p:nvPr/>
        </p:nvGrpSpPr>
        <p:grpSpPr>
          <a:xfrm>
            <a:off x="1087438" y="1211263"/>
            <a:ext cx="7056437" cy="812800"/>
            <a:chOff x="2709726" y="1932005"/>
            <a:chExt cx="3593995" cy="573070"/>
          </a:xfrm>
        </p:grpSpPr>
        <p:sp>
          <p:nvSpPr>
            <p:cNvPr id="8216" name="Rectangle 7"/>
            <p:cNvSpPr/>
            <p:nvPr/>
          </p:nvSpPr>
          <p:spPr>
            <a:xfrm>
              <a:off x="2709726" y="2138363"/>
              <a:ext cx="3593995" cy="366712"/>
            </a:xfrm>
            <a:prstGeom prst="rect">
              <a:avLst/>
            </a:prstGeom>
            <a:gradFill rotWithShape="1">
              <a:gsLst>
                <a:gs pos="0">
                  <a:schemeClr val="tx1">
                    <a:alpha val="85001"/>
                  </a:schemeClr>
                </a:gs>
                <a:gs pos="100000">
                  <a:schemeClr val="bg1">
                    <a:alpha val="0"/>
                  </a:schemeClr>
                </a:gs>
              </a:gsLst>
              <a:path path="shape">
                <a:fillToRect l="50000" t="50000" r="50000" b="50000"/>
              </a:path>
              <a:tileRect/>
            </a:gradFill>
            <a:ln w="9525">
              <a:noFill/>
            </a:ln>
          </p:spPr>
          <p:txBody>
            <a:bodyPr wrap="none" anchor="ctr"/>
            <a:p>
              <a:pPr lvl="0"/>
              <a:endParaRPr lang="zh-CN" altLang="en-US" sz="3200" dirty="0">
                <a:latin typeface="Arial" panose="020B0604020202020204" pitchFamily="34" charset="0"/>
                <a:ea typeface="宋体" panose="02010600030101010101" pitchFamily="2" charset="-122"/>
              </a:endParaRPr>
            </a:p>
          </p:txBody>
        </p:sp>
        <p:sp>
          <p:nvSpPr>
            <p:cNvPr id="8217" name="AutoShape 8"/>
            <p:cNvSpPr/>
            <p:nvPr/>
          </p:nvSpPr>
          <p:spPr>
            <a:xfrm>
              <a:off x="3544112" y="1932005"/>
              <a:ext cx="1952547" cy="528638"/>
            </a:xfrm>
            <a:prstGeom prst="roundRect">
              <a:avLst>
                <a:gd name="adj" fmla="val 24375"/>
              </a:avLst>
            </a:prstGeom>
            <a:gradFill rotWithShape="1">
              <a:gsLst>
                <a:gs pos="0">
                  <a:srgbClr val="C00000"/>
                </a:gs>
                <a:gs pos="100000">
                  <a:srgbClr val="C00000"/>
                </a:gs>
              </a:gsLst>
              <a:lin ang="5400000" scaled="1"/>
              <a:tileRect/>
            </a:gradFill>
            <a:ln w="9525">
              <a:noFill/>
            </a:ln>
          </p:spPr>
          <p:txBody>
            <a:bodyPr wrap="none" anchor="ctr"/>
            <a:p>
              <a:pPr lvl="0" algn="ctr"/>
              <a:r>
                <a:rPr lang="zh-CN" altLang="en-US" sz="3200" b="1" dirty="0">
                  <a:solidFill>
                    <a:schemeClr val="bg1"/>
                  </a:solidFill>
                  <a:latin typeface="微软雅黑" panose="020B0503020204020204" charset="-122"/>
                  <a:ea typeface="微软雅黑" panose="020B0503020204020204" charset="-122"/>
                </a:rPr>
                <a:t>土壤专题设立的背景</a:t>
              </a:r>
              <a:endParaRPr lang="zh-CN" altLang="en-US" sz="3200" b="1" dirty="0">
                <a:solidFill>
                  <a:schemeClr val="bg1"/>
                </a:solidFill>
                <a:latin typeface="微软雅黑" panose="020B0503020204020204" charset="-122"/>
                <a:ea typeface="微软雅黑" panose="020B0503020204020204" charset="-122"/>
              </a:endParaRPr>
            </a:p>
          </p:txBody>
        </p:sp>
      </p:grpSp>
      <p:sp>
        <p:nvSpPr>
          <p:cNvPr id="9" name="AutoShape 12"/>
          <p:cNvSpPr>
            <a:spLocks noChangeArrowheads="1"/>
          </p:cNvSpPr>
          <p:nvPr/>
        </p:nvSpPr>
        <p:spPr bwMode="auto">
          <a:xfrm>
            <a:off x="1271588" y="2830513"/>
            <a:ext cx="1887538" cy="685800"/>
          </a:xfrm>
          <a:prstGeom prst="roundRect">
            <a:avLst>
              <a:gd name="adj" fmla="val 22537"/>
            </a:avLst>
          </a:prstGeom>
          <a:gradFill rotWithShape="1">
            <a:gsLst>
              <a:gs pos="0">
                <a:schemeClr val="tx1">
                  <a:lumMod val="65000"/>
                  <a:lumOff val="35000"/>
                </a:schemeClr>
              </a:gs>
              <a:gs pos="91000">
                <a:schemeClr val="tx1">
                  <a:lumMod val="95000"/>
                  <a:lumOff val="5000"/>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rPr>
              <a:t>考纲要求</a:t>
            </a:r>
            <a:endParaRPr kumimoji="0" lang="zh-CN" altLang="en-US"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endParaRPr>
          </a:p>
        </p:txBody>
      </p:sp>
      <p:sp>
        <p:nvSpPr>
          <p:cNvPr id="12" name="Line 18"/>
          <p:cNvSpPr>
            <a:spLocks noChangeShapeType="1"/>
          </p:cNvSpPr>
          <p:nvPr/>
        </p:nvSpPr>
        <p:spPr bwMode="auto">
          <a:xfrm>
            <a:off x="4616450" y="2014538"/>
            <a:ext cx="0" cy="260350"/>
          </a:xfrm>
          <a:prstGeom prst="line">
            <a:avLst/>
          </a:prstGeom>
          <a:noFill/>
          <a:ln w="19050" cap="rnd">
            <a:solidFill>
              <a:schemeClr val="bg1">
                <a:lumMod val="50000"/>
              </a:schemeClr>
            </a:solidFill>
            <a:prstDash val="sysDot"/>
            <a:round/>
            <a:headEnd type="oval" w="med" len="med"/>
            <a:tailEnd type="oval"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3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13" name="Group 26"/>
          <p:cNvGrpSpPr/>
          <p:nvPr/>
        </p:nvGrpSpPr>
        <p:grpSpPr>
          <a:xfrm>
            <a:off x="2416175" y="2274888"/>
            <a:ext cx="4416425" cy="566737"/>
            <a:chOff x="1156" y="1413"/>
            <a:chExt cx="3492" cy="236"/>
          </a:xfrm>
        </p:grpSpPr>
        <p:sp>
          <p:nvSpPr>
            <p:cNvPr id="14" name="Line 19"/>
            <p:cNvSpPr>
              <a:spLocks noChangeShapeType="1"/>
            </p:cNvSpPr>
            <p:nvPr/>
          </p:nvSpPr>
          <p:spPr bwMode="auto">
            <a:xfrm>
              <a:off x="1156" y="1413"/>
              <a:ext cx="3492" cy="0"/>
            </a:xfrm>
            <a:prstGeom prst="line">
              <a:avLst/>
            </a:prstGeom>
            <a:noFill/>
            <a:ln w="19050" cap="rnd">
              <a:solidFill>
                <a:schemeClr val="bg1">
                  <a:lumMod val="50000"/>
                </a:schemeClr>
              </a:solidFill>
              <a:prstDash val="sysDot"/>
              <a:rou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8213" name="Group 20"/>
            <p:cNvGrpSpPr/>
            <p:nvPr/>
          </p:nvGrpSpPr>
          <p:grpSpPr>
            <a:xfrm>
              <a:off x="1156" y="1413"/>
              <a:ext cx="3492" cy="236"/>
              <a:chOff x="1066" y="1445"/>
              <a:chExt cx="3492" cy="166"/>
            </a:xfrm>
          </p:grpSpPr>
          <p:sp>
            <p:nvSpPr>
              <p:cNvPr id="16" name="Line 21"/>
              <p:cNvSpPr>
                <a:spLocks noChangeShapeType="1"/>
              </p:cNvSpPr>
              <p:nvPr/>
            </p:nvSpPr>
            <p:spPr bwMode="auto">
              <a:xfrm>
                <a:off x="1066"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7" name="Line 22"/>
              <p:cNvSpPr>
                <a:spLocks noChangeShapeType="1"/>
              </p:cNvSpPr>
              <p:nvPr/>
            </p:nvSpPr>
            <p:spPr bwMode="auto">
              <a:xfrm>
                <a:off x="4558"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sp>
        <p:nvSpPr>
          <p:cNvPr id="21" name="Line 16"/>
          <p:cNvSpPr>
            <a:spLocks noChangeShapeType="1"/>
          </p:cNvSpPr>
          <p:nvPr/>
        </p:nvSpPr>
        <p:spPr bwMode="auto">
          <a:xfrm>
            <a:off x="2043113" y="3527425"/>
            <a:ext cx="0" cy="288925"/>
          </a:xfrm>
          <a:prstGeom prst="line">
            <a:avLst/>
          </a:prstGeom>
          <a:noFill/>
          <a:ln w="19050" cap="rnd">
            <a:solidFill>
              <a:schemeClr val="bg1">
                <a:lumMod val="65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9" name="AutoShape 12"/>
          <p:cNvSpPr>
            <a:spLocks noChangeArrowheads="1"/>
          </p:cNvSpPr>
          <p:nvPr/>
        </p:nvSpPr>
        <p:spPr bwMode="auto">
          <a:xfrm>
            <a:off x="5003800" y="2816225"/>
            <a:ext cx="3421063" cy="684213"/>
          </a:xfrm>
          <a:prstGeom prst="roundRect">
            <a:avLst>
              <a:gd name="adj" fmla="val 22537"/>
            </a:avLst>
          </a:prstGeom>
          <a:gradFill rotWithShape="1">
            <a:gsLst>
              <a:gs pos="0">
                <a:schemeClr val="tx1">
                  <a:lumMod val="65000"/>
                  <a:lumOff val="35000"/>
                </a:schemeClr>
              </a:gs>
              <a:gs pos="91000">
                <a:schemeClr val="tx1">
                  <a:lumMod val="95000"/>
                  <a:lumOff val="5000"/>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rPr>
              <a:t>近三年高考命题趋势</a:t>
            </a:r>
            <a:endParaRPr kumimoji="0" lang="zh-CN" altLang="en-US"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endParaRPr>
          </a:p>
        </p:txBody>
      </p:sp>
      <p:grpSp>
        <p:nvGrpSpPr>
          <p:cNvPr id="23" name="Group 26"/>
          <p:cNvGrpSpPr/>
          <p:nvPr/>
        </p:nvGrpSpPr>
        <p:grpSpPr>
          <a:xfrm>
            <a:off x="673100" y="3827463"/>
            <a:ext cx="2740025" cy="566737"/>
            <a:chOff x="1156" y="1413"/>
            <a:chExt cx="3492" cy="236"/>
          </a:xfrm>
        </p:grpSpPr>
        <p:sp>
          <p:nvSpPr>
            <p:cNvPr id="24" name="Line 19"/>
            <p:cNvSpPr>
              <a:spLocks noChangeShapeType="1"/>
            </p:cNvSpPr>
            <p:nvPr/>
          </p:nvSpPr>
          <p:spPr bwMode="auto">
            <a:xfrm>
              <a:off x="1156" y="1413"/>
              <a:ext cx="3492" cy="0"/>
            </a:xfrm>
            <a:prstGeom prst="line">
              <a:avLst/>
            </a:prstGeom>
            <a:noFill/>
            <a:ln w="19050" cap="rnd">
              <a:solidFill>
                <a:schemeClr val="bg1">
                  <a:lumMod val="50000"/>
                </a:schemeClr>
              </a:solidFill>
              <a:prstDash val="sysDot"/>
              <a:rou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8209" name="Group 20"/>
            <p:cNvGrpSpPr/>
            <p:nvPr/>
          </p:nvGrpSpPr>
          <p:grpSpPr>
            <a:xfrm>
              <a:off x="1156" y="1413"/>
              <a:ext cx="3492" cy="236"/>
              <a:chOff x="1066" y="1445"/>
              <a:chExt cx="3492" cy="166"/>
            </a:xfrm>
          </p:grpSpPr>
          <p:sp>
            <p:nvSpPr>
              <p:cNvPr id="26" name="Line 21"/>
              <p:cNvSpPr>
                <a:spLocks noChangeShapeType="1"/>
              </p:cNvSpPr>
              <p:nvPr/>
            </p:nvSpPr>
            <p:spPr bwMode="auto">
              <a:xfrm>
                <a:off x="1066"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 name="Line 22"/>
              <p:cNvSpPr>
                <a:spLocks noChangeShapeType="1"/>
              </p:cNvSpPr>
              <p:nvPr/>
            </p:nvSpPr>
            <p:spPr bwMode="auto">
              <a:xfrm>
                <a:off x="4558"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sp>
        <p:nvSpPr>
          <p:cNvPr id="8201" name="AutoShape 4"/>
          <p:cNvSpPr/>
          <p:nvPr/>
        </p:nvSpPr>
        <p:spPr>
          <a:xfrm rot="10800000">
            <a:off x="268288" y="4365625"/>
            <a:ext cx="2052637" cy="1616075"/>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30" name="矩形 29"/>
          <p:cNvSpPr/>
          <p:nvPr/>
        </p:nvSpPr>
        <p:spPr>
          <a:xfrm>
            <a:off x="377825" y="4425950"/>
            <a:ext cx="1943100" cy="1408113"/>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地理环境各要素的相互作用，地理环境的整体性</a:t>
            </a:r>
            <a:endPar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
        <p:nvSpPr>
          <p:cNvPr id="8203" name="AutoShape 4"/>
          <p:cNvSpPr/>
          <p:nvPr/>
        </p:nvSpPr>
        <p:spPr>
          <a:xfrm rot="10800000">
            <a:off x="2517775" y="4365625"/>
            <a:ext cx="2773363" cy="1906588"/>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25" name="矩形 24"/>
          <p:cNvSpPr/>
          <p:nvPr/>
        </p:nvSpPr>
        <p:spPr>
          <a:xfrm>
            <a:off x="2627313" y="4425950"/>
            <a:ext cx="2449513" cy="1846263"/>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生产活动与地域联系</a:t>
            </a: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a:t>
            </a: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农业区位因素， 农业生产活动对地理环境的影响</a:t>
            </a:r>
            <a:endPar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
        <p:nvSpPr>
          <p:cNvPr id="28" name="Line 16"/>
          <p:cNvSpPr>
            <a:spLocks noChangeShapeType="1"/>
          </p:cNvSpPr>
          <p:nvPr/>
        </p:nvSpPr>
        <p:spPr bwMode="auto">
          <a:xfrm>
            <a:off x="6838950" y="3538538"/>
            <a:ext cx="0" cy="754063"/>
          </a:xfrm>
          <a:prstGeom prst="line">
            <a:avLst/>
          </a:prstGeom>
          <a:noFill/>
          <a:ln w="19050" cap="rnd">
            <a:solidFill>
              <a:schemeClr val="bg1">
                <a:lumMod val="65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06" name="AutoShape 4"/>
          <p:cNvSpPr/>
          <p:nvPr/>
        </p:nvSpPr>
        <p:spPr>
          <a:xfrm rot="10800000">
            <a:off x="5578475" y="4329113"/>
            <a:ext cx="3114675" cy="1897062"/>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37" name="矩形 36"/>
          <p:cNvSpPr/>
          <p:nvPr/>
        </p:nvSpPr>
        <p:spPr>
          <a:xfrm>
            <a:off x="5634038" y="4343400"/>
            <a:ext cx="3186113" cy="1795463"/>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2016</a:t>
            </a: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新课标</a:t>
            </a: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1 9</a:t>
            </a: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a:t>
            </a: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10</a:t>
            </a: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a:t>
            </a: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36 </a:t>
            </a: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海南卷</a:t>
            </a: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16-18</a:t>
            </a: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a:t>
            </a:r>
            <a:endPar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2015</a:t>
            </a: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新课标</a:t>
            </a: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1 1-3</a:t>
            </a: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a:t>
            </a: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37 </a:t>
            </a:r>
            <a:r>
              <a:rPr kumimoji="0" lang="zh-CN" altLang="en-US"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北京卷</a:t>
            </a:r>
            <a:r>
              <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4-5…..</a:t>
            </a:r>
            <a:endParaRPr kumimoji="0" lang="en-US" altLang="zh-CN" sz="19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up)">
                                      <p:cBhvr>
                                        <p:cTn id="13" dur="250"/>
                                        <p:tgtEl>
                                          <p:spTgt spid="12"/>
                                        </p:tgtEl>
                                      </p:cBhvr>
                                    </p:animEffect>
                                  </p:childTnLst>
                                </p:cTn>
                              </p:par>
                              <p:par>
                                <p:cTn id="14" presetID="22" presetClass="entr" presetSubtype="1"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up)">
                                      <p:cBhvr>
                                        <p:cTn id="16" dur="750"/>
                                        <p:tgtEl>
                                          <p:spTgt spid="13"/>
                                        </p:tgtEl>
                                      </p:cBhvr>
                                    </p:animEffect>
                                  </p:childTnLst>
                                </p:cTn>
                              </p:par>
                              <p:par>
                                <p:cTn id="17" presetID="42"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up)">
                                      <p:cBhvr>
                                        <p:cTn id="25" dur="500"/>
                                        <p:tgtEl>
                                          <p:spTgt spid="21"/>
                                        </p:tgtEl>
                                      </p:cBhvr>
                                    </p:animEffect>
                                  </p:childTnLst>
                                </p:cTn>
                              </p:par>
                              <p:par>
                                <p:cTn id="26" presetID="22" presetClass="entr" presetSubtype="1"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75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8201"/>
                                        </p:tgtEl>
                                        <p:attrNameLst>
                                          <p:attrName>style.visibility</p:attrName>
                                        </p:attrNameLst>
                                      </p:cBhvr>
                                      <p:to>
                                        <p:strVal val="visible"/>
                                      </p:to>
                                    </p:set>
                                    <p:animEffect transition="in" filter="wipe(up)">
                                      <p:cBhvr>
                                        <p:cTn id="33" dur="500"/>
                                        <p:tgtEl>
                                          <p:spTgt spid="8201"/>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up)">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8203"/>
                                        </p:tgtEl>
                                        <p:attrNameLst>
                                          <p:attrName>style.visibility</p:attrName>
                                        </p:attrNameLst>
                                      </p:cBhvr>
                                      <p:to>
                                        <p:strVal val="visible"/>
                                      </p:to>
                                    </p:set>
                                    <p:animEffect transition="in" filter="wipe(up)">
                                      <p:cBhvr>
                                        <p:cTn id="41" dur="500"/>
                                        <p:tgtEl>
                                          <p:spTgt spid="820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up)">
                                      <p:cBhvr>
                                        <p:cTn id="44" dur="500"/>
                                        <p:tgtEl>
                                          <p:spTgt spid="25"/>
                                        </p:tgtEl>
                                      </p:cBhvr>
                                    </p:animEffect>
                                  </p:childTnLst>
                                </p:cTn>
                              </p:par>
                            </p:childTnLst>
                          </p:cTn>
                        </p:par>
                        <p:par>
                          <p:cTn id="45" fill="hold">
                            <p:stCondLst>
                              <p:cond delay="500"/>
                            </p:stCondLst>
                            <p:childTnLst>
                              <p:par>
                                <p:cTn id="46" presetID="42" presetClass="entr" presetSubtype="0"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500"/>
                                        <p:tgtEl>
                                          <p:spTgt spid="19"/>
                                        </p:tgtEl>
                                      </p:cBhvr>
                                    </p:animEffect>
                                    <p:anim calcmode="lin" valueType="num">
                                      <p:cBhvr>
                                        <p:cTn id="49" dur="500" fill="hold"/>
                                        <p:tgtEl>
                                          <p:spTgt spid="19"/>
                                        </p:tgtEl>
                                        <p:attrNameLst>
                                          <p:attrName>ppt_x</p:attrName>
                                        </p:attrNameLst>
                                      </p:cBhvr>
                                      <p:tavLst>
                                        <p:tav tm="0">
                                          <p:val>
                                            <p:strVal val="#ppt_x"/>
                                          </p:val>
                                        </p:tav>
                                        <p:tav tm="100000">
                                          <p:val>
                                            <p:strVal val="#ppt_x"/>
                                          </p:val>
                                        </p:tav>
                                      </p:tavLst>
                                    </p:anim>
                                    <p:anim calcmode="lin" valueType="num">
                                      <p:cBhvr>
                                        <p:cTn id="50" dur="500" fill="hold"/>
                                        <p:tgtEl>
                                          <p:spTgt spid="19"/>
                                        </p:tgtEl>
                                        <p:attrNameLst>
                                          <p:attrName>ppt_y</p:attrName>
                                        </p:attrNameLst>
                                      </p:cBhvr>
                                      <p:tavLst>
                                        <p:tav tm="0">
                                          <p:val>
                                            <p:strVal val="#ppt_y+.1"/>
                                          </p:val>
                                        </p:tav>
                                        <p:tav tm="100000">
                                          <p:val>
                                            <p:strVal val="#ppt_y"/>
                                          </p:val>
                                        </p:tav>
                                      </p:tavLst>
                                    </p:anim>
                                  </p:childTnLst>
                                </p:cTn>
                              </p:par>
                            </p:childTnLst>
                          </p:cTn>
                        </p:par>
                        <p:par>
                          <p:cTn id="51" fill="hold">
                            <p:stCondLst>
                              <p:cond delay="1000"/>
                            </p:stCondLst>
                            <p:childTnLst>
                              <p:par>
                                <p:cTn id="52" presetID="22" presetClass="entr" presetSubtype="1" fill="hold"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wipe(up)">
                                      <p:cBhvr>
                                        <p:cTn id="54" dur="500"/>
                                        <p:tgtEl>
                                          <p:spTgt spid="28"/>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8206"/>
                                        </p:tgtEl>
                                        <p:attrNameLst>
                                          <p:attrName>style.visibility</p:attrName>
                                        </p:attrNameLst>
                                      </p:cBhvr>
                                      <p:to>
                                        <p:strVal val="visible"/>
                                      </p:to>
                                    </p:set>
                                    <p:animEffect transition="in" filter="wipe(up)">
                                      <p:cBhvr>
                                        <p:cTn id="59" dur="500"/>
                                        <p:tgtEl>
                                          <p:spTgt spid="8206"/>
                                        </p:tgtEl>
                                      </p:cBhvr>
                                    </p:animEffect>
                                  </p:childTnLst>
                                </p:cTn>
                              </p:par>
                              <p:par>
                                <p:cTn id="60" presetID="22" presetClass="entr" presetSubtype="1"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up)">
                                      <p:cBhvr>
                                        <p:cTn id="6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9" grpId="0" bldLvl="0" animBg="1"/>
      <p:bldP spid="8201" grpId="0" bldLvl="0" animBg="1"/>
      <p:bldP spid="30" grpId="0"/>
      <p:bldP spid="8203" grpId="0" bldLvl="0" animBg="1"/>
      <p:bldP spid="25" grpId="0"/>
      <p:bldP spid="8206" grpId="0" bldLvl="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50" name="饼形 49"/>
          <p:cNvSpPr/>
          <p:nvPr/>
        </p:nvSpPr>
        <p:spPr>
          <a:xfrm>
            <a:off x="2268855" y="1568450"/>
            <a:ext cx="4432300" cy="4464050"/>
          </a:xfrm>
          <a:prstGeom prst="pie">
            <a:avLst>
              <a:gd name="adj1" fmla="val 12482200"/>
              <a:gd name="adj2" fmla="val 16274104"/>
            </a:avLst>
          </a:prstGeom>
          <a:gradFill flip="none" rotWithShape="1">
            <a:gsLst>
              <a:gs pos="0">
                <a:schemeClr val="bg1">
                  <a:lumMod val="65000"/>
                </a:schemeClr>
              </a:gs>
              <a:gs pos="100000">
                <a:schemeClr val="bg1">
                  <a:lumMod val="9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2" name="饼形 51"/>
          <p:cNvSpPr/>
          <p:nvPr/>
        </p:nvSpPr>
        <p:spPr>
          <a:xfrm rot="13471009">
            <a:off x="2268538" y="1568450"/>
            <a:ext cx="4464050" cy="4464050"/>
          </a:xfrm>
          <a:prstGeom prst="pie">
            <a:avLst>
              <a:gd name="adj1" fmla="val 17236163"/>
              <a:gd name="adj2" fmla="val 20788357"/>
            </a:avLst>
          </a:prstGeom>
          <a:gradFill flip="none" rotWithShape="1">
            <a:gsLst>
              <a:gs pos="0">
                <a:schemeClr val="bg1">
                  <a:lumMod val="65000"/>
                </a:schemeClr>
              </a:gs>
              <a:gs pos="100000">
                <a:schemeClr val="bg1">
                  <a:lumMod val="9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3" name="饼形 52"/>
          <p:cNvSpPr/>
          <p:nvPr/>
        </p:nvSpPr>
        <p:spPr>
          <a:xfrm rot="10800000">
            <a:off x="2268538" y="1568450"/>
            <a:ext cx="4464050" cy="4464050"/>
          </a:xfrm>
          <a:prstGeom prst="pie">
            <a:avLst>
              <a:gd name="adj1" fmla="val 16166282"/>
              <a:gd name="adj2" fmla="val 19903782"/>
            </a:avLst>
          </a:prstGeom>
          <a:gradFill flip="none" rotWithShape="1">
            <a:gsLst>
              <a:gs pos="0">
                <a:schemeClr val="bg1">
                  <a:lumMod val="65000"/>
                </a:schemeClr>
              </a:gs>
              <a:gs pos="100000">
                <a:schemeClr val="bg1">
                  <a:lumMod val="9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4" name="饼形 53"/>
          <p:cNvSpPr/>
          <p:nvPr/>
        </p:nvSpPr>
        <p:spPr>
          <a:xfrm rot="8095705">
            <a:off x="2268538" y="1568450"/>
            <a:ext cx="4464050" cy="4464050"/>
          </a:xfrm>
          <a:prstGeom prst="pie">
            <a:avLst>
              <a:gd name="adj1" fmla="val 15089284"/>
              <a:gd name="adj2" fmla="val 18892546"/>
            </a:avLst>
          </a:prstGeom>
          <a:gradFill flip="none" rotWithShape="1">
            <a:gsLst>
              <a:gs pos="0">
                <a:schemeClr val="bg1">
                  <a:lumMod val="65000"/>
                </a:schemeClr>
              </a:gs>
              <a:gs pos="100000">
                <a:schemeClr val="bg1">
                  <a:lumMod val="9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饼形 54"/>
          <p:cNvSpPr/>
          <p:nvPr/>
        </p:nvSpPr>
        <p:spPr>
          <a:xfrm rot="5400000">
            <a:off x="2268538" y="1568450"/>
            <a:ext cx="4464050" cy="4464050"/>
          </a:xfrm>
          <a:prstGeom prst="pie">
            <a:avLst>
              <a:gd name="adj1" fmla="val 14279327"/>
              <a:gd name="adj2" fmla="val 17871338"/>
            </a:avLst>
          </a:prstGeom>
          <a:gradFill flip="none" rotWithShape="1">
            <a:gsLst>
              <a:gs pos="0">
                <a:schemeClr val="bg1">
                  <a:lumMod val="65000"/>
                </a:schemeClr>
              </a:gs>
              <a:gs pos="100000">
                <a:schemeClr val="bg1">
                  <a:lumMod val="9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6" name="饼形 55"/>
          <p:cNvSpPr/>
          <p:nvPr/>
        </p:nvSpPr>
        <p:spPr>
          <a:xfrm>
            <a:off x="2268538" y="1568450"/>
            <a:ext cx="4464050" cy="4464050"/>
          </a:xfrm>
          <a:prstGeom prst="pie">
            <a:avLst>
              <a:gd name="adj1" fmla="val 16194095"/>
              <a:gd name="adj2" fmla="val 19696768"/>
            </a:avLst>
          </a:prstGeom>
          <a:gradFill flip="none" rotWithShape="1">
            <a:gsLst>
              <a:gs pos="0">
                <a:schemeClr val="bg1">
                  <a:lumMod val="65000"/>
                </a:schemeClr>
              </a:gs>
              <a:gs pos="100000">
                <a:schemeClr val="bg1">
                  <a:lumMod val="9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8" name="椭圆 57"/>
          <p:cNvSpPr/>
          <p:nvPr/>
        </p:nvSpPr>
        <p:spPr>
          <a:xfrm>
            <a:off x="3419475" y="2720975"/>
            <a:ext cx="2160588" cy="2159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59" name="TextBox 4"/>
          <p:cNvSpPr txBox="1"/>
          <p:nvPr/>
        </p:nvSpPr>
        <p:spPr>
          <a:xfrm>
            <a:off x="3878263" y="3305175"/>
            <a:ext cx="1525587" cy="954088"/>
          </a:xfrm>
          <a:prstGeom prst="rect">
            <a:avLst/>
          </a:prstGeom>
          <a:noFill/>
          <a:ln w="9525">
            <a:noFill/>
          </a:ln>
        </p:spPr>
        <p:txBody>
          <a:bodyPr>
            <a:spAutoFit/>
          </a:bodyPr>
          <a:p>
            <a:pPr lvl="0"/>
            <a:r>
              <a:rPr lang="zh-CN" altLang="en-US" sz="2800" b="1" dirty="0">
                <a:solidFill>
                  <a:schemeClr val="bg1"/>
                </a:solidFill>
                <a:latin typeface="微软雅黑" panose="020B0503020204020204" charset="-122"/>
                <a:ea typeface="微软雅黑" panose="020B0503020204020204" charset="-122"/>
              </a:rPr>
              <a:t>自然地理环境</a:t>
            </a:r>
            <a:endParaRPr lang="zh-CN" altLang="en-US" sz="2800" b="1" dirty="0">
              <a:solidFill>
                <a:schemeClr val="bg1"/>
              </a:solidFill>
              <a:latin typeface="微软雅黑" panose="020B0503020204020204" charset="-122"/>
              <a:ea typeface="微软雅黑" panose="020B0503020204020204" charset="-122"/>
            </a:endParaRPr>
          </a:p>
        </p:txBody>
      </p:sp>
      <p:sp>
        <p:nvSpPr>
          <p:cNvPr id="61" name="TextBox 21"/>
          <p:cNvSpPr txBox="1"/>
          <p:nvPr/>
        </p:nvSpPr>
        <p:spPr>
          <a:xfrm>
            <a:off x="4780280" y="2209165"/>
            <a:ext cx="800100" cy="461963"/>
          </a:xfrm>
          <a:prstGeom prst="rect">
            <a:avLst/>
          </a:prstGeom>
          <a:noFill/>
          <a:ln w="9525">
            <a:noFill/>
          </a:ln>
        </p:spPr>
        <p:txBody>
          <a:bodyPr wrap="none">
            <a:spAutoFit/>
          </a:bodyPr>
          <a:p>
            <a:pPr lvl="0"/>
            <a:r>
              <a:rPr lang="zh-CN" altLang="en-US" sz="2400" b="1" dirty="0">
                <a:latin typeface="微软雅黑" panose="020B0503020204020204" charset="-122"/>
                <a:ea typeface="微软雅黑" panose="020B0503020204020204" charset="-122"/>
              </a:rPr>
              <a:t>大气</a:t>
            </a:r>
            <a:endParaRPr lang="zh-CN" altLang="en-US" sz="2400" b="1" dirty="0">
              <a:latin typeface="微软雅黑" panose="020B0503020204020204" charset="-122"/>
              <a:ea typeface="微软雅黑" panose="020B0503020204020204" charset="-122"/>
            </a:endParaRPr>
          </a:p>
        </p:txBody>
      </p:sp>
      <p:sp>
        <p:nvSpPr>
          <p:cNvPr id="62" name="TextBox 22"/>
          <p:cNvSpPr txBox="1"/>
          <p:nvPr/>
        </p:nvSpPr>
        <p:spPr>
          <a:xfrm>
            <a:off x="3346133" y="2259013"/>
            <a:ext cx="442912" cy="461962"/>
          </a:xfrm>
          <a:prstGeom prst="rect">
            <a:avLst/>
          </a:prstGeom>
          <a:noFill/>
          <a:ln w="9525">
            <a:noFill/>
          </a:ln>
        </p:spPr>
        <p:txBody>
          <a:bodyPr>
            <a:spAutoFit/>
          </a:bodyPr>
          <a:p>
            <a:pPr lvl="0" algn="ctr"/>
            <a:r>
              <a:rPr lang="zh-CN" altLang="en-US" sz="2400" b="1" dirty="0">
                <a:latin typeface="微软雅黑" panose="020B0503020204020204" charset="-122"/>
                <a:ea typeface="微软雅黑" panose="020B0503020204020204" charset="-122"/>
              </a:rPr>
              <a:t>水</a:t>
            </a:r>
            <a:endParaRPr lang="zh-CN" altLang="en-US" sz="2400" b="1" dirty="0">
              <a:latin typeface="微软雅黑" panose="020B0503020204020204" charset="-122"/>
              <a:ea typeface="微软雅黑" panose="020B0503020204020204" charset="-122"/>
            </a:endParaRPr>
          </a:p>
        </p:txBody>
      </p:sp>
      <p:sp>
        <p:nvSpPr>
          <p:cNvPr id="63" name="TextBox 23"/>
          <p:cNvSpPr txBox="1"/>
          <p:nvPr/>
        </p:nvSpPr>
        <p:spPr>
          <a:xfrm>
            <a:off x="4929188" y="5003165"/>
            <a:ext cx="800100" cy="461963"/>
          </a:xfrm>
          <a:prstGeom prst="rect">
            <a:avLst/>
          </a:prstGeom>
          <a:noFill/>
          <a:ln w="9525">
            <a:noFill/>
          </a:ln>
        </p:spPr>
        <p:txBody>
          <a:bodyPr wrap="none">
            <a:spAutoFit/>
          </a:bodyPr>
          <a:p>
            <a:pPr lvl="0"/>
            <a:r>
              <a:rPr lang="zh-CN" altLang="en-US" sz="2400" b="1" dirty="0">
                <a:latin typeface="微软雅黑" panose="020B0503020204020204" charset="-122"/>
                <a:ea typeface="微软雅黑" panose="020B0503020204020204" charset="-122"/>
              </a:rPr>
              <a:t>岩石</a:t>
            </a:r>
            <a:endParaRPr lang="zh-CN" altLang="en-US" sz="2400" b="1" dirty="0">
              <a:latin typeface="微软雅黑" panose="020B0503020204020204" charset="-122"/>
              <a:ea typeface="微软雅黑" panose="020B0503020204020204" charset="-122"/>
            </a:endParaRPr>
          </a:p>
        </p:txBody>
      </p:sp>
      <p:sp>
        <p:nvSpPr>
          <p:cNvPr id="64" name="TextBox 24"/>
          <p:cNvSpPr txBox="1"/>
          <p:nvPr/>
        </p:nvSpPr>
        <p:spPr>
          <a:xfrm>
            <a:off x="5729605" y="3669348"/>
            <a:ext cx="800100" cy="461962"/>
          </a:xfrm>
          <a:prstGeom prst="rect">
            <a:avLst/>
          </a:prstGeom>
          <a:noFill/>
          <a:ln w="9525">
            <a:noFill/>
          </a:ln>
        </p:spPr>
        <p:txBody>
          <a:bodyPr wrap="none">
            <a:spAutoFit/>
          </a:bodyPr>
          <a:p>
            <a:pPr lvl="0"/>
            <a:r>
              <a:rPr lang="zh-CN" altLang="en-US" sz="2400" b="1" dirty="0">
                <a:latin typeface="微软雅黑" panose="020B0503020204020204" charset="-122"/>
                <a:ea typeface="微软雅黑" panose="020B0503020204020204" charset="-122"/>
              </a:rPr>
              <a:t>生物</a:t>
            </a:r>
            <a:endParaRPr lang="zh-CN" altLang="en-US" sz="2400" b="1" dirty="0">
              <a:latin typeface="微软雅黑" panose="020B0503020204020204" charset="-122"/>
              <a:ea typeface="微软雅黑" panose="020B0503020204020204" charset="-122"/>
            </a:endParaRPr>
          </a:p>
        </p:txBody>
      </p:sp>
      <p:sp>
        <p:nvSpPr>
          <p:cNvPr id="65" name="TextBox 25"/>
          <p:cNvSpPr txBox="1"/>
          <p:nvPr/>
        </p:nvSpPr>
        <p:spPr>
          <a:xfrm>
            <a:off x="3297238" y="4879975"/>
            <a:ext cx="800100" cy="461963"/>
          </a:xfrm>
          <a:prstGeom prst="rect">
            <a:avLst/>
          </a:prstGeom>
          <a:noFill/>
          <a:ln w="9525">
            <a:noFill/>
          </a:ln>
        </p:spPr>
        <p:txBody>
          <a:bodyPr wrap="none">
            <a:spAutoFit/>
          </a:bodyPr>
          <a:p>
            <a:pPr lvl="0"/>
            <a:r>
              <a:rPr lang="zh-CN" altLang="en-US" sz="2400" b="1" dirty="0">
                <a:latin typeface="微软雅黑" panose="020B0503020204020204" charset="-122"/>
                <a:ea typeface="微软雅黑" panose="020B0503020204020204" charset="-122"/>
              </a:rPr>
              <a:t>地形</a:t>
            </a:r>
            <a:endParaRPr lang="zh-CN" altLang="en-US" sz="2400" b="1" dirty="0">
              <a:latin typeface="微软雅黑" panose="020B0503020204020204" charset="-122"/>
              <a:ea typeface="微软雅黑" panose="020B0503020204020204" charset="-122"/>
            </a:endParaRPr>
          </a:p>
        </p:txBody>
      </p:sp>
      <p:sp>
        <p:nvSpPr>
          <p:cNvPr id="66" name="TextBox 26"/>
          <p:cNvSpPr txBox="1"/>
          <p:nvPr/>
        </p:nvSpPr>
        <p:spPr>
          <a:xfrm>
            <a:off x="2497138" y="3529013"/>
            <a:ext cx="800100" cy="460375"/>
          </a:xfrm>
          <a:prstGeom prst="rect">
            <a:avLst/>
          </a:prstGeom>
          <a:noFill/>
          <a:ln w="9525">
            <a:noFill/>
          </a:ln>
        </p:spPr>
        <p:txBody>
          <a:bodyPr wrap="none">
            <a:spAutoFit/>
          </a:bodyPr>
          <a:p>
            <a:pPr lvl="0"/>
            <a:r>
              <a:rPr lang="zh-CN" altLang="en-US" sz="2400" b="1" dirty="0">
                <a:latin typeface="微软雅黑" panose="020B0503020204020204" charset="-122"/>
                <a:ea typeface="微软雅黑" panose="020B0503020204020204" charset="-122"/>
              </a:rPr>
              <a:t>土壤</a:t>
            </a:r>
            <a:endParaRPr lang="zh-CN" altLang="en-US" sz="2400" b="1" dirty="0">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500"/>
                                        <p:tgtEl>
                                          <p:spTgt spid="59"/>
                                        </p:tgtEl>
                                      </p:cBhvr>
                                    </p:animEffect>
                                  </p:childTnLst>
                                </p:cTn>
                              </p:par>
                            </p:childTnLst>
                          </p:cTn>
                        </p:par>
                        <p:par>
                          <p:cTn id="8" fill="hold">
                            <p:stCondLst>
                              <p:cond delay="1500"/>
                            </p:stCondLst>
                            <p:childTnLst>
                              <p:par>
                                <p:cTn id="9" presetID="53" presetClass="entr" presetSubtype="16" fill="hold" nodeType="after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p:cTn id="11" dur="500" fill="hold"/>
                                        <p:tgtEl>
                                          <p:spTgt spid="50"/>
                                        </p:tgtEl>
                                        <p:attrNameLst>
                                          <p:attrName>ppt_w</p:attrName>
                                        </p:attrNameLst>
                                      </p:cBhvr>
                                      <p:tavLst>
                                        <p:tav tm="0">
                                          <p:val>
                                            <p:fltVal val="0.000000"/>
                                          </p:val>
                                        </p:tav>
                                        <p:tav tm="100000">
                                          <p:val>
                                            <p:strVal val="#ppt_w"/>
                                          </p:val>
                                        </p:tav>
                                      </p:tavLst>
                                    </p:anim>
                                    <p:anim calcmode="lin" valueType="num">
                                      <p:cBhvr>
                                        <p:cTn id="12" dur="500" fill="hold"/>
                                        <p:tgtEl>
                                          <p:spTgt spid="50"/>
                                        </p:tgtEl>
                                        <p:attrNameLst>
                                          <p:attrName>ppt_h</p:attrName>
                                        </p:attrNameLst>
                                      </p:cBhvr>
                                      <p:tavLst>
                                        <p:tav tm="0">
                                          <p:val>
                                            <p:fltVal val="0.000000"/>
                                          </p:val>
                                        </p:tav>
                                        <p:tav tm="100000">
                                          <p:val>
                                            <p:strVal val="#ppt_h"/>
                                          </p:val>
                                        </p:tav>
                                      </p:tavLst>
                                    </p:anim>
                                    <p:animEffect transition="in" filter="fade">
                                      <p:cBhvr>
                                        <p:cTn id="13" dur="500"/>
                                        <p:tgtEl>
                                          <p:spTgt spid="50"/>
                                        </p:tgtEl>
                                      </p:cBhvr>
                                    </p:animEffect>
                                  </p:childTnLst>
                                </p:cTn>
                              </p:par>
                              <p:par>
                                <p:cTn id="14" presetID="53" presetClass="entr" presetSubtype="16" fill="hold" nodeType="withEffect">
                                  <p:stCondLst>
                                    <p:cond delay="25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000000"/>
                                          </p:val>
                                        </p:tav>
                                        <p:tav tm="100000">
                                          <p:val>
                                            <p:strVal val="#ppt_w"/>
                                          </p:val>
                                        </p:tav>
                                      </p:tavLst>
                                    </p:anim>
                                    <p:anim calcmode="lin" valueType="num">
                                      <p:cBhvr>
                                        <p:cTn id="17" dur="500" fill="hold"/>
                                        <p:tgtEl>
                                          <p:spTgt spid="56"/>
                                        </p:tgtEl>
                                        <p:attrNameLst>
                                          <p:attrName>ppt_h</p:attrName>
                                        </p:attrNameLst>
                                      </p:cBhvr>
                                      <p:tavLst>
                                        <p:tav tm="0">
                                          <p:val>
                                            <p:fltVal val="0.000000"/>
                                          </p:val>
                                        </p:tav>
                                        <p:tav tm="100000">
                                          <p:val>
                                            <p:strVal val="#ppt_h"/>
                                          </p:val>
                                        </p:tav>
                                      </p:tavLst>
                                    </p:anim>
                                    <p:animEffect transition="in" filter="fade">
                                      <p:cBhvr>
                                        <p:cTn id="18" dur="500"/>
                                        <p:tgtEl>
                                          <p:spTgt spid="56"/>
                                        </p:tgtEl>
                                      </p:cBhvr>
                                    </p:animEffect>
                                  </p:childTnLst>
                                </p:cTn>
                              </p:par>
                              <p:par>
                                <p:cTn id="19" presetID="53" presetClass="entr" presetSubtype="16" fill="hold" nodeType="withEffect">
                                  <p:stCondLst>
                                    <p:cond delay="500"/>
                                  </p:stCondLst>
                                  <p:childTnLst>
                                    <p:set>
                                      <p:cBhvr>
                                        <p:cTn id="20" dur="1" fill="hold">
                                          <p:stCondLst>
                                            <p:cond delay="0"/>
                                          </p:stCondLst>
                                        </p:cTn>
                                        <p:tgtEl>
                                          <p:spTgt spid="55"/>
                                        </p:tgtEl>
                                        <p:attrNameLst>
                                          <p:attrName>style.visibility</p:attrName>
                                        </p:attrNameLst>
                                      </p:cBhvr>
                                      <p:to>
                                        <p:strVal val="visible"/>
                                      </p:to>
                                    </p:set>
                                    <p:anim calcmode="lin" valueType="num">
                                      <p:cBhvr>
                                        <p:cTn id="21" dur="500" fill="hold"/>
                                        <p:tgtEl>
                                          <p:spTgt spid="55"/>
                                        </p:tgtEl>
                                        <p:attrNameLst>
                                          <p:attrName>ppt_w</p:attrName>
                                        </p:attrNameLst>
                                      </p:cBhvr>
                                      <p:tavLst>
                                        <p:tav tm="0">
                                          <p:val>
                                            <p:fltVal val="0.000000"/>
                                          </p:val>
                                        </p:tav>
                                        <p:tav tm="100000">
                                          <p:val>
                                            <p:strVal val="#ppt_w"/>
                                          </p:val>
                                        </p:tav>
                                      </p:tavLst>
                                    </p:anim>
                                    <p:anim calcmode="lin" valueType="num">
                                      <p:cBhvr>
                                        <p:cTn id="22" dur="500" fill="hold"/>
                                        <p:tgtEl>
                                          <p:spTgt spid="55"/>
                                        </p:tgtEl>
                                        <p:attrNameLst>
                                          <p:attrName>ppt_h</p:attrName>
                                        </p:attrNameLst>
                                      </p:cBhvr>
                                      <p:tavLst>
                                        <p:tav tm="0">
                                          <p:val>
                                            <p:fltVal val="0.000000"/>
                                          </p:val>
                                        </p:tav>
                                        <p:tav tm="100000">
                                          <p:val>
                                            <p:strVal val="#ppt_h"/>
                                          </p:val>
                                        </p:tav>
                                      </p:tavLst>
                                    </p:anim>
                                    <p:animEffect transition="in" filter="fade">
                                      <p:cBhvr>
                                        <p:cTn id="23" dur="500"/>
                                        <p:tgtEl>
                                          <p:spTgt spid="55"/>
                                        </p:tgtEl>
                                      </p:cBhvr>
                                    </p:animEffect>
                                  </p:childTnLst>
                                </p:cTn>
                              </p:par>
                              <p:par>
                                <p:cTn id="24" presetID="53" presetClass="entr" presetSubtype="16" fill="hold" nodeType="withEffect">
                                  <p:stCondLst>
                                    <p:cond delay="750"/>
                                  </p:stCondLst>
                                  <p:childTnLst>
                                    <p:set>
                                      <p:cBhvr>
                                        <p:cTn id="25" dur="1" fill="hold">
                                          <p:stCondLst>
                                            <p:cond delay="0"/>
                                          </p:stCondLst>
                                        </p:cTn>
                                        <p:tgtEl>
                                          <p:spTgt spid="54"/>
                                        </p:tgtEl>
                                        <p:attrNameLst>
                                          <p:attrName>style.visibility</p:attrName>
                                        </p:attrNameLst>
                                      </p:cBhvr>
                                      <p:to>
                                        <p:strVal val="visible"/>
                                      </p:to>
                                    </p:set>
                                    <p:anim calcmode="lin" valueType="num">
                                      <p:cBhvr>
                                        <p:cTn id="26" dur="500" fill="hold"/>
                                        <p:tgtEl>
                                          <p:spTgt spid="54"/>
                                        </p:tgtEl>
                                        <p:attrNameLst>
                                          <p:attrName>ppt_w</p:attrName>
                                        </p:attrNameLst>
                                      </p:cBhvr>
                                      <p:tavLst>
                                        <p:tav tm="0">
                                          <p:val>
                                            <p:fltVal val="0.000000"/>
                                          </p:val>
                                        </p:tav>
                                        <p:tav tm="100000">
                                          <p:val>
                                            <p:strVal val="#ppt_w"/>
                                          </p:val>
                                        </p:tav>
                                      </p:tavLst>
                                    </p:anim>
                                    <p:anim calcmode="lin" valueType="num">
                                      <p:cBhvr>
                                        <p:cTn id="27" dur="500" fill="hold"/>
                                        <p:tgtEl>
                                          <p:spTgt spid="54"/>
                                        </p:tgtEl>
                                        <p:attrNameLst>
                                          <p:attrName>ppt_h</p:attrName>
                                        </p:attrNameLst>
                                      </p:cBhvr>
                                      <p:tavLst>
                                        <p:tav tm="0">
                                          <p:val>
                                            <p:fltVal val="0.000000"/>
                                          </p:val>
                                        </p:tav>
                                        <p:tav tm="100000">
                                          <p:val>
                                            <p:strVal val="#ppt_h"/>
                                          </p:val>
                                        </p:tav>
                                      </p:tavLst>
                                    </p:anim>
                                    <p:animEffect transition="in" filter="fade">
                                      <p:cBhvr>
                                        <p:cTn id="28" dur="500"/>
                                        <p:tgtEl>
                                          <p:spTgt spid="54"/>
                                        </p:tgtEl>
                                      </p:cBhvr>
                                    </p:animEffect>
                                  </p:childTnLst>
                                </p:cTn>
                              </p:par>
                              <p:par>
                                <p:cTn id="29" presetID="53" presetClass="entr" presetSubtype="16" fill="hold" nodeType="withEffect">
                                  <p:stCondLst>
                                    <p:cond delay="100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000000"/>
                                          </p:val>
                                        </p:tav>
                                        <p:tav tm="100000">
                                          <p:val>
                                            <p:strVal val="#ppt_w"/>
                                          </p:val>
                                        </p:tav>
                                      </p:tavLst>
                                    </p:anim>
                                    <p:anim calcmode="lin" valueType="num">
                                      <p:cBhvr>
                                        <p:cTn id="32" dur="500" fill="hold"/>
                                        <p:tgtEl>
                                          <p:spTgt spid="53"/>
                                        </p:tgtEl>
                                        <p:attrNameLst>
                                          <p:attrName>ppt_h</p:attrName>
                                        </p:attrNameLst>
                                      </p:cBhvr>
                                      <p:tavLst>
                                        <p:tav tm="0">
                                          <p:val>
                                            <p:fltVal val="0.000000"/>
                                          </p:val>
                                        </p:tav>
                                        <p:tav tm="100000">
                                          <p:val>
                                            <p:strVal val="#ppt_h"/>
                                          </p:val>
                                        </p:tav>
                                      </p:tavLst>
                                    </p:anim>
                                    <p:animEffect transition="in" filter="fade">
                                      <p:cBhvr>
                                        <p:cTn id="33" dur="500"/>
                                        <p:tgtEl>
                                          <p:spTgt spid="53"/>
                                        </p:tgtEl>
                                      </p:cBhvr>
                                    </p:animEffect>
                                  </p:childTnLst>
                                </p:cTn>
                              </p:par>
                              <p:par>
                                <p:cTn id="34" presetID="53" presetClass="entr" presetSubtype="16" fill="hold" nodeType="withEffect">
                                  <p:stCondLst>
                                    <p:cond delay="1250"/>
                                  </p:stCondLst>
                                  <p:childTnLst>
                                    <p:set>
                                      <p:cBhvr>
                                        <p:cTn id="35" dur="1" fill="hold">
                                          <p:stCondLst>
                                            <p:cond delay="0"/>
                                          </p:stCondLst>
                                        </p:cTn>
                                        <p:tgtEl>
                                          <p:spTgt spid="52"/>
                                        </p:tgtEl>
                                        <p:attrNameLst>
                                          <p:attrName>style.visibility</p:attrName>
                                        </p:attrNameLst>
                                      </p:cBhvr>
                                      <p:to>
                                        <p:strVal val="visible"/>
                                      </p:to>
                                    </p:set>
                                    <p:anim calcmode="lin" valueType="num">
                                      <p:cBhvr>
                                        <p:cTn id="36" dur="500" fill="hold"/>
                                        <p:tgtEl>
                                          <p:spTgt spid="52"/>
                                        </p:tgtEl>
                                        <p:attrNameLst>
                                          <p:attrName>ppt_w</p:attrName>
                                        </p:attrNameLst>
                                      </p:cBhvr>
                                      <p:tavLst>
                                        <p:tav tm="0">
                                          <p:val>
                                            <p:fltVal val="0.000000"/>
                                          </p:val>
                                        </p:tav>
                                        <p:tav tm="100000">
                                          <p:val>
                                            <p:strVal val="#ppt_w"/>
                                          </p:val>
                                        </p:tav>
                                      </p:tavLst>
                                    </p:anim>
                                    <p:anim calcmode="lin" valueType="num">
                                      <p:cBhvr>
                                        <p:cTn id="37" dur="500" fill="hold"/>
                                        <p:tgtEl>
                                          <p:spTgt spid="52"/>
                                        </p:tgtEl>
                                        <p:attrNameLst>
                                          <p:attrName>ppt_h</p:attrName>
                                        </p:attrNameLst>
                                      </p:cBhvr>
                                      <p:tavLst>
                                        <p:tav tm="0">
                                          <p:val>
                                            <p:fltVal val="0.000000"/>
                                          </p:val>
                                        </p:tav>
                                        <p:tav tm="100000">
                                          <p:val>
                                            <p:strVal val="#ppt_h"/>
                                          </p:val>
                                        </p:tav>
                                      </p:tavLst>
                                    </p:anim>
                                    <p:animEffect transition="in" filter="fade">
                                      <p:cBhvr>
                                        <p:cTn id="38" dur="500"/>
                                        <p:tgtEl>
                                          <p:spTgt spid="5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250"/>
                                        <p:tgtEl>
                                          <p:spTgt spid="62"/>
                                        </p:tgtEl>
                                      </p:cBhvr>
                                    </p:animEffect>
                                  </p:childTnLst>
                                </p:cTn>
                              </p:par>
                            </p:childTnLst>
                          </p:cTn>
                        </p:par>
                        <p:par>
                          <p:cTn id="48" fill="hold">
                            <p:stCondLst>
                              <p:cond delay="1000"/>
                            </p:stCondLst>
                            <p:childTnLst>
                              <p:par>
                                <p:cTn id="49" presetID="10" presetClass="entr" presetSubtype="0" fill="hold" grpId="0" nodeType="after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fade">
                                      <p:cBhvr>
                                        <p:cTn id="51" dur="250"/>
                                        <p:tgtEl>
                                          <p:spTgt spid="63"/>
                                        </p:tgtEl>
                                      </p:cBhvr>
                                    </p:animEffect>
                                  </p:childTnLst>
                                </p:cTn>
                              </p:par>
                            </p:childTnLst>
                          </p:cTn>
                        </p:par>
                        <p:par>
                          <p:cTn id="52" fill="hold">
                            <p:stCondLst>
                              <p:cond delay="1500"/>
                            </p:stCondLst>
                            <p:childTnLst>
                              <p:par>
                                <p:cTn id="53" presetID="10" presetClass="entr" presetSubtype="0" fill="hold" grpId="0" nodeType="afterEffect">
                                  <p:stCondLst>
                                    <p:cond delay="0"/>
                                  </p:stCondLst>
                                  <p:childTnLst>
                                    <p:set>
                                      <p:cBhvr>
                                        <p:cTn id="54" dur="1" fill="hold">
                                          <p:stCondLst>
                                            <p:cond delay="0"/>
                                          </p:stCondLst>
                                        </p:cTn>
                                        <p:tgtEl>
                                          <p:spTgt spid="64"/>
                                        </p:tgtEl>
                                        <p:attrNameLst>
                                          <p:attrName>style.visibility</p:attrName>
                                        </p:attrNameLst>
                                      </p:cBhvr>
                                      <p:to>
                                        <p:strVal val="visible"/>
                                      </p:to>
                                    </p:set>
                                    <p:animEffect transition="in" filter="fade">
                                      <p:cBhvr>
                                        <p:cTn id="55" dur="250"/>
                                        <p:tgtEl>
                                          <p:spTgt spid="64"/>
                                        </p:tgtEl>
                                      </p:cBhvr>
                                    </p:animEffect>
                                  </p:childTnLst>
                                </p:cTn>
                              </p:par>
                            </p:childTnLst>
                          </p:cTn>
                        </p:par>
                        <p:par>
                          <p:cTn id="56" fill="hold">
                            <p:stCondLst>
                              <p:cond delay="2000"/>
                            </p:stCondLst>
                            <p:childTnLst>
                              <p:par>
                                <p:cTn id="57" presetID="10" presetClass="entr" presetSubtype="0" fill="hold" grpId="0" nodeType="afterEffect">
                                  <p:stCondLst>
                                    <p:cond delay="0"/>
                                  </p:stCondLst>
                                  <p:childTnLst>
                                    <p:set>
                                      <p:cBhvr>
                                        <p:cTn id="58" dur="1" fill="hold">
                                          <p:stCondLst>
                                            <p:cond delay="0"/>
                                          </p:stCondLst>
                                        </p:cTn>
                                        <p:tgtEl>
                                          <p:spTgt spid="65"/>
                                        </p:tgtEl>
                                        <p:attrNameLst>
                                          <p:attrName>style.visibility</p:attrName>
                                        </p:attrNameLst>
                                      </p:cBhvr>
                                      <p:to>
                                        <p:strVal val="visible"/>
                                      </p:to>
                                    </p:set>
                                    <p:animEffect transition="in" filter="fade">
                                      <p:cBhvr>
                                        <p:cTn id="59" dur="250"/>
                                        <p:tgtEl>
                                          <p:spTgt spid="65"/>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66"/>
                                        </p:tgtEl>
                                        <p:attrNameLst>
                                          <p:attrName>style.visibility</p:attrName>
                                        </p:attrNameLst>
                                      </p:cBhvr>
                                      <p:to>
                                        <p:strVal val="visible"/>
                                      </p:to>
                                    </p:set>
                                    <p:animEffect transition="in" filter="fade">
                                      <p:cBhvr>
                                        <p:cTn id="63" dur="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1" grpId="0"/>
      <p:bldP spid="62" grpId="0"/>
      <p:bldP spid="63" grpId="0"/>
      <p:bldP spid="64" grpId="0"/>
      <p:bldP spid="65" grpId="0"/>
      <p:bldP spid="6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03225" y="259080"/>
            <a:ext cx="4526280" cy="384810"/>
          </a:xfrm>
          <a:prstGeom prst="rect">
            <a:avLst/>
          </a:prstGeom>
          <a:noFill/>
        </p:spPr>
        <p:txBody>
          <a:bodyPr wrap="none" rtlCol="0" anchor="t">
            <a:spAutoFit/>
          </a:bodyPr>
          <a:p>
            <a:r>
              <a:rPr lang="zh-CN" altLang="en-US" b="1" dirty="0">
                <a:solidFill>
                  <a:schemeClr val="tx1"/>
                </a:solidFill>
                <a:latin typeface="微软雅黑" panose="020B0503020204020204" charset="-122"/>
                <a:ea typeface="微软雅黑" panose="020B0503020204020204" charset="-122"/>
                <a:sym typeface="+mn-ea"/>
              </a:rPr>
              <a:t>土壤（特性）：肥力，保水，透气，酸碱度</a:t>
            </a:r>
            <a:endParaRPr lang="zh-CN" altLang="en-US" b="1" dirty="0">
              <a:solidFill>
                <a:schemeClr val="tx1"/>
              </a:solidFill>
              <a:latin typeface="微软雅黑" panose="020B0503020204020204" charset="-122"/>
              <a:ea typeface="微软雅黑" panose="020B0503020204020204" charset="-122"/>
              <a:sym typeface="+mn-ea"/>
            </a:endParaRPr>
          </a:p>
        </p:txBody>
      </p:sp>
      <p:sp>
        <p:nvSpPr>
          <p:cNvPr id="3" name="文本框 2"/>
          <p:cNvSpPr txBox="1"/>
          <p:nvPr/>
        </p:nvSpPr>
        <p:spPr>
          <a:xfrm>
            <a:off x="247650" y="1102995"/>
            <a:ext cx="7560310" cy="2651760"/>
          </a:xfrm>
          <a:prstGeom prst="rect">
            <a:avLst/>
          </a:prstGeom>
          <a:noFill/>
        </p:spPr>
        <p:txBody>
          <a:bodyPr wrap="square" rtlCol="0" anchor="t">
            <a:spAutoFit/>
          </a:bodyPr>
          <a:p>
            <a:r>
              <a:rPr lang="zh-CN" altLang="en-US" sz="2400"/>
              <a:t>土壤分为：土壤可以分为砂质土、黏质土、壤土三类</a:t>
            </a:r>
            <a:endParaRPr lang="zh-CN" altLang="en-US" sz="2400"/>
          </a:p>
          <a:p>
            <a:r>
              <a:rPr lang="zh-CN" altLang="en-US" sz="2400" b="1">
                <a:solidFill>
                  <a:srgbClr val="FF0000"/>
                </a:solidFill>
              </a:rPr>
              <a:t>砂质土</a:t>
            </a:r>
            <a:r>
              <a:rPr lang="zh-CN" altLang="en-US" sz="2400"/>
              <a:t>的性质：含沙量多，颗粒粗糙，</a:t>
            </a:r>
            <a:r>
              <a:rPr lang="zh-CN" altLang="en-US" sz="2400">
                <a:solidFill>
                  <a:srgbClr val="FF0000"/>
                </a:solidFill>
              </a:rPr>
              <a:t>渗水速度快，保水性能差，通气透水性能好</a:t>
            </a:r>
            <a:r>
              <a:rPr lang="zh-CN" altLang="en-US" sz="2400" b="1">
                <a:solidFill>
                  <a:srgbClr val="FF0000"/>
                </a:solidFill>
              </a:rPr>
              <a:t>（西北地区）</a:t>
            </a:r>
            <a:endParaRPr lang="zh-CN" altLang="en-US" sz="2400" b="1">
              <a:solidFill>
                <a:srgbClr val="FF0000"/>
              </a:solidFill>
            </a:endParaRPr>
          </a:p>
          <a:p>
            <a:r>
              <a:rPr lang="zh-CN" altLang="en-US" sz="2400" b="1">
                <a:solidFill>
                  <a:srgbClr val="FF0000"/>
                </a:solidFill>
              </a:rPr>
              <a:t>黏质土</a:t>
            </a:r>
            <a:r>
              <a:rPr lang="zh-CN" altLang="en-US" sz="2400"/>
              <a:t>的性质：含沙量少，颗粒细腻，</a:t>
            </a:r>
            <a:r>
              <a:rPr lang="zh-CN" altLang="en-US" sz="2400">
                <a:solidFill>
                  <a:srgbClr val="FF0000"/>
                </a:solidFill>
              </a:rPr>
              <a:t>渗水速度慢，保水性能好，通气性能差</a:t>
            </a:r>
            <a:r>
              <a:rPr lang="zh-CN" altLang="en-US" sz="2400" b="1">
                <a:solidFill>
                  <a:srgbClr val="FF0000"/>
                </a:solidFill>
              </a:rPr>
              <a:t>（南方地区的红壤）</a:t>
            </a:r>
            <a:endParaRPr lang="zh-CN" altLang="en-US" sz="2400" b="1">
              <a:solidFill>
                <a:srgbClr val="FF0000"/>
              </a:solidFill>
            </a:endParaRPr>
          </a:p>
          <a:p>
            <a:r>
              <a:rPr lang="zh-CN" altLang="en-US" sz="2400" b="1">
                <a:solidFill>
                  <a:srgbClr val="FF0000"/>
                </a:solidFill>
              </a:rPr>
              <a:t>壤土</a:t>
            </a:r>
            <a:r>
              <a:rPr lang="zh-CN" altLang="en-US" sz="2400"/>
              <a:t>的性质：含沙量一般，颗粒一般，渗水速度一般，保水性能一般，通气性能一般。</a:t>
            </a:r>
            <a:endParaRPr lang="en-US" altLang="zh-CN" sz="2400"/>
          </a:p>
        </p:txBody>
      </p:sp>
      <p:sp>
        <p:nvSpPr>
          <p:cNvPr id="4" name="文本框 3"/>
          <p:cNvSpPr txBox="1"/>
          <p:nvPr/>
        </p:nvSpPr>
        <p:spPr>
          <a:xfrm>
            <a:off x="135255" y="4375785"/>
            <a:ext cx="8133715" cy="2289175"/>
          </a:xfrm>
          <a:prstGeom prst="rect">
            <a:avLst/>
          </a:prstGeom>
          <a:noFill/>
        </p:spPr>
        <p:txBody>
          <a:bodyPr wrap="square" rtlCol="0" anchor="t">
            <a:spAutoFit/>
          </a:bodyPr>
          <a:p>
            <a:r>
              <a:rPr lang="zh-CN" altLang="en-US" sz="2400"/>
              <a:t>我国</a:t>
            </a:r>
            <a:r>
              <a:rPr lang="zh-CN" altLang="en-US" sz="2400">
                <a:solidFill>
                  <a:srgbClr val="FF0000"/>
                </a:solidFill>
              </a:rPr>
              <a:t>西北、北方</a:t>
            </a:r>
            <a:r>
              <a:rPr lang="zh-CN" altLang="en-US" sz="2400"/>
              <a:t>不少土壤pH值大（蒸发大）</a:t>
            </a:r>
            <a:endParaRPr lang="zh-CN" altLang="en-US" sz="2400"/>
          </a:p>
          <a:p>
            <a:r>
              <a:rPr lang="zh-CN" altLang="en-US" sz="2400">
                <a:solidFill>
                  <a:srgbClr val="FF0000"/>
                </a:solidFill>
              </a:rPr>
              <a:t>南方</a:t>
            </a:r>
            <a:r>
              <a:rPr lang="zh-CN" altLang="en-US" sz="2400"/>
              <a:t>红壤pH值小（降水多，淋溶作用强）。</a:t>
            </a:r>
            <a:endParaRPr lang="zh-CN" altLang="en-US" sz="2400"/>
          </a:p>
          <a:p>
            <a:r>
              <a:rPr lang="zh-CN" altLang="en-US" sz="2400"/>
              <a:t>因此可以种植和土壤酸碱度相适应的作物和植物。如红壤地区可种植喜酸的茶树，而苜蓿的抗碱能力强等</a:t>
            </a:r>
            <a:endParaRPr lang="zh-CN" altLang="en-US" sz="2400"/>
          </a:p>
          <a:p>
            <a:r>
              <a:rPr lang="zh-CN" altLang="en-US" sz="2400"/>
              <a:t>土壤酸性过大，可每年每亩施入20至25公斤的石灰，且施足农家肥</a:t>
            </a:r>
            <a:endParaRPr lang="zh-CN" altLang="en-US" sz="2400"/>
          </a:p>
        </p:txBody>
      </p:sp>
      <p:sp>
        <p:nvSpPr>
          <p:cNvPr id="5" name="文本框 4"/>
          <p:cNvSpPr txBox="1"/>
          <p:nvPr/>
        </p:nvSpPr>
        <p:spPr>
          <a:xfrm>
            <a:off x="403225" y="800100"/>
            <a:ext cx="1325880" cy="384810"/>
          </a:xfrm>
          <a:prstGeom prst="rect">
            <a:avLst/>
          </a:prstGeom>
          <a:noFill/>
        </p:spPr>
        <p:txBody>
          <a:bodyPr wrap="none" rtlCol="0" anchor="t">
            <a:spAutoFit/>
          </a:bodyPr>
          <a:p>
            <a:r>
              <a:rPr lang="zh-CN" altLang="en-US" b="1" dirty="0">
                <a:solidFill>
                  <a:srgbClr val="FF0000"/>
                </a:solidFill>
                <a:latin typeface="微软雅黑" panose="020B0503020204020204" charset="-122"/>
                <a:ea typeface="微软雅黑" panose="020B0503020204020204" charset="-122"/>
                <a:sym typeface="+mn-ea"/>
              </a:rPr>
              <a:t>保水，透气</a:t>
            </a:r>
            <a:endParaRPr lang="zh-CN" altLang="en-US" b="1" dirty="0">
              <a:solidFill>
                <a:srgbClr val="FF0000"/>
              </a:solidFill>
              <a:latin typeface="微软雅黑" panose="020B0503020204020204" charset="-122"/>
              <a:ea typeface="微软雅黑" panose="020B0503020204020204" charset="-122"/>
              <a:sym typeface="+mn-ea"/>
            </a:endParaRPr>
          </a:p>
        </p:txBody>
      </p:sp>
      <p:sp>
        <p:nvSpPr>
          <p:cNvPr id="6" name="文本框 5"/>
          <p:cNvSpPr txBox="1"/>
          <p:nvPr/>
        </p:nvSpPr>
        <p:spPr>
          <a:xfrm>
            <a:off x="184785" y="3900805"/>
            <a:ext cx="868680" cy="384810"/>
          </a:xfrm>
          <a:prstGeom prst="rect">
            <a:avLst/>
          </a:prstGeom>
          <a:noFill/>
        </p:spPr>
        <p:txBody>
          <a:bodyPr wrap="none" rtlCol="0" anchor="t">
            <a:spAutoFit/>
          </a:bodyPr>
          <a:p>
            <a:r>
              <a:rPr lang="zh-CN" altLang="en-US" b="1" dirty="0">
                <a:solidFill>
                  <a:srgbClr val="FF0000"/>
                </a:solidFill>
                <a:latin typeface="微软雅黑" panose="020B0503020204020204" charset="-122"/>
                <a:ea typeface="微软雅黑" panose="020B0503020204020204" charset="-122"/>
                <a:sym typeface="+mn-ea"/>
              </a:rPr>
              <a:t>酸碱度</a:t>
            </a:r>
            <a:endParaRPr lang="zh-CN" altLang="en-US" b="1" dirty="0">
              <a:solidFill>
                <a:srgbClr val="FF0000"/>
              </a:solidFill>
              <a:latin typeface="微软雅黑" panose="020B0503020204020204" charset="-122"/>
              <a:ea typeface="微软雅黑" panose="020B0503020204020204" charset="-122"/>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 name="饼形 49"/>
          <p:cNvSpPr/>
          <p:nvPr/>
        </p:nvSpPr>
        <p:spPr>
          <a:xfrm>
            <a:off x="2268855" y="1568450"/>
            <a:ext cx="4432300" cy="4464050"/>
          </a:xfrm>
          <a:prstGeom prst="pie">
            <a:avLst>
              <a:gd name="adj1" fmla="val 12482200"/>
              <a:gd name="adj2" fmla="val 16274104"/>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2" name="饼形 51"/>
          <p:cNvSpPr/>
          <p:nvPr/>
        </p:nvSpPr>
        <p:spPr>
          <a:xfrm rot="13471009">
            <a:off x="2268538" y="1568450"/>
            <a:ext cx="4464050" cy="4464050"/>
          </a:xfrm>
          <a:prstGeom prst="pie">
            <a:avLst>
              <a:gd name="adj1" fmla="val 17236163"/>
              <a:gd name="adj2" fmla="val 20788357"/>
            </a:avLst>
          </a:prstGeom>
          <a:gradFill flip="none" rotWithShape="1">
            <a:gsLst>
              <a:gs pos="0">
                <a:schemeClr val="bg1">
                  <a:lumMod val="65000"/>
                </a:schemeClr>
              </a:gs>
              <a:gs pos="100000">
                <a:schemeClr val="bg1">
                  <a:lumMod val="9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3" name="饼形 52"/>
          <p:cNvSpPr/>
          <p:nvPr/>
        </p:nvSpPr>
        <p:spPr>
          <a:xfrm rot="10800000">
            <a:off x="2268538" y="1568450"/>
            <a:ext cx="4464050" cy="4464050"/>
          </a:xfrm>
          <a:prstGeom prst="pie">
            <a:avLst>
              <a:gd name="adj1" fmla="val 16166282"/>
              <a:gd name="adj2" fmla="val 19903782"/>
            </a:avLst>
          </a:prstGeom>
          <a:gradFill flip="none" rotWithShape="1">
            <a:gsLst>
              <a:gs pos="0">
                <a:schemeClr val="bg1">
                  <a:lumMod val="65000"/>
                </a:schemeClr>
              </a:gs>
              <a:gs pos="100000">
                <a:schemeClr val="bg1">
                  <a:lumMod val="9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4" name="饼形 53"/>
          <p:cNvSpPr/>
          <p:nvPr/>
        </p:nvSpPr>
        <p:spPr>
          <a:xfrm rot="8095705">
            <a:off x="2268538" y="1568450"/>
            <a:ext cx="4464050" cy="4464050"/>
          </a:xfrm>
          <a:prstGeom prst="pie">
            <a:avLst>
              <a:gd name="adj1" fmla="val 15089284"/>
              <a:gd name="adj2" fmla="val 18892546"/>
            </a:avLst>
          </a:prstGeom>
          <a:gradFill flip="none" rotWithShape="1">
            <a:gsLst>
              <a:gs pos="0">
                <a:schemeClr val="bg1">
                  <a:lumMod val="65000"/>
                </a:schemeClr>
              </a:gs>
              <a:gs pos="100000">
                <a:schemeClr val="bg1">
                  <a:lumMod val="9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饼形 54"/>
          <p:cNvSpPr/>
          <p:nvPr/>
        </p:nvSpPr>
        <p:spPr>
          <a:xfrm rot="5400000">
            <a:off x="2268538" y="1568450"/>
            <a:ext cx="4464050" cy="4464050"/>
          </a:xfrm>
          <a:prstGeom prst="pie">
            <a:avLst>
              <a:gd name="adj1" fmla="val 14279327"/>
              <a:gd name="adj2" fmla="val 17871338"/>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6" name="饼形 55"/>
          <p:cNvSpPr/>
          <p:nvPr/>
        </p:nvSpPr>
        <p:spPr>
          <a:xfrm>
            <a:off x="2268538" y="1568450"/>
            <a:ext cx="4464050" cy="4464050"/>
          </a:xfrm>
          <a:prstGeom prst="pie">
            <a:avLst>
              <a:gd name="adj1" fmla="val 16194095"/>
              <a:gd name="adj2" fmla="val 19696768"/>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8" name="椭圆 57"/>
          <p:cNvSpPr/>
          <p:nvPr/>
        </p:nvSpPr>
        <p:spPr>
          <a:xfrm>
            <a:off x="3419475" y="2720975"/>
            <a:ext cx="2160588" cy="2159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59" name="TextBox 4"/>
          <p:cNvSpPr txBox="1"/>
          <p:nvPr/>
        </p:nvSpPr>
        <p:spPr>
          <a:xfrm>
            <a:off x="3531870" y="3441065"/>
            <a:ext cx="1906270" cy="548640"/>
          </a:xfrm>
          <a:prstGeom prst="rect">
            <a:avLst/>
          </a:prstGeom>
          <a:noFill/>
          <a:ln w="9525">
            <a:noFill/>
          </a:ln>
        </p:spPr>
        <p:txBody>
          <a:bodyPr wrap="square">
            <a:spAutoFit/>
          </a:bodyPr>
          <a:p>
            <a:pPr lvl="0"/>
            <a:r>
              <a:rPr lang="en-US" altLang="zh-CN" sz="2800" b="1" dirty="0">
                <a:solidFill>
                  <a:schemeClr val="bg1"/>
                </a:solidFill>
                <a:latin typeface="微软雅黑" panose="020B0503020204020204" charset="-122"/>
                <a:ea typeface="微软雅黑" panose="020B0503020204020204" charset="-122"/>
              </a:rPr>
              <a:t> </a:t>
            </a:r>
            <a:r>
              <a:rPr lang="zh-CN" altLang="en-US" sz="2800" b="1" dirty="0">
                <a:solidFill>
                  <a:schemeClr val="bg1"/>
                </a:solidFill>
                <a:latin typeface="微软雅黑" panose="020B0503020204020204" charset="-122"/>
                <a:ea typeface="微软雅黑" panose="020B0503020204020204" charset="-122"/>
              </a:rPr>
              <a:t>土壤肥力</a:t>
            </a:r>
            <a:endParaRPr lang="zh-CN" altLang="en-US" sz="2800" b="1" dirty="0">
              <a:solidFill>
                <a:schemeClr val="bg1"/>
              </a:solidFill>
              <a:latin typeface="微软雅黑" panose="020B0503020204020204" charset="-122"/>
              <a:ea typeface="微软雅黑" panose="020B0503020204020204" charset="-122"/>
            </a:endParaRPr>
          </a:p>
        </p:txBody>
      </p:sp>
      <p:sp>
        <p:nvSpPr>
          <p:cNvPr id="61" name="TextBox 21"/>
          <p:cNvSpPr txBox="1"/>
          <p:nvPr/>
        </p:nvSpPr>
        <p:spPr>
          <a:xfrm>
            <a:off x="3148965" y="2237740"/>
            <a:ext cx="1402080" cy="483235"/>
          </a:xfrm>
          <a:prstGeom prst="rect">
            <a:avLst/>
          </a:prstGeom>
          <a:noFill/>
          <a:ln w="9525">
            <a:noFill/>
          </a:ln>
        </p:spPr>
        <p:txBody>
          <a:bodyPr wrap="none">
            <a:spAutoFit/>
          </a:bodyPr>
          <a:p>
            <a:pPr lvl="0"/>
            <a:r>
              <a:rPr lang="zh-CN" altLang="en-US" sz="2400" b="1" dirty="0">
                <a:latin typeface="微软雅黑" panose="020B0503020204020204" charset="-122"/>
                <a:ea typeface="微软雅黑" panose="020B0503020204020204" charset="-122"/>
              </a:rPr>
              <a:t>岩石风化</a:t>
            </a:r>
            <a:endParaRPr lang="zh-CN" altLang="en-US" sz="2400" b="1" dirty="0">
              <a:latin typeface="微软雅黑" panose="020B0503020204020204" charset="-122"/>
              <a:ea typeface="微软雅黑" panose="020B0503020204020204" charset="-122"/>
            </a:endParaRPr>
          </a:p>
        </p:txBody>
      </p:sp>
      <p:sp>
        <p:nvSpPr>
          <p:cNvPr id="62" name="TextBox 22"/>
          <p:cNvSpPr txBox="1"/>
          <p:nvPr/>
        </p:nvSpPr>
        <p:spPr>
          <a:xfrm>
            <a:off x="4536440" y="2237740"/>
            <a:ext cx="1607820" cy="483235"/>
          </a:xfrm>
          <a:prstGeom prst="rect">
            <a:avLst/>
          </a:prstGeom>
          <a:noFill/>
          <a:ln w="9525">
            <a:noFill/>
          </a:ln>
        </p:spPr>
        <p:txBody>
          <a:bodyPr wrap="square">
            <a:spAutoFit/>
          </a:bodyPr>
          <a:p>
            <a:pPr lvl="0" algn="ctr"/>
            <a:r>
              <a:rPr lang="zh-CN" altLang="en-US" sz="2400" b="1" dirty="0">
                <a:latin typeface="微软雅黑" panose="020B0503020204020204" charset="-122"/>
                <a:ea typeface="微软雅黑" panose="020B0503020204020204" charset="-122"/>
              </a:rPr>
              <a:t>枯枝落叶</a:t>
            </a:r>
            <a:endParaRPr lang="zh-CN" altLang="en-US" sz="2400" b="1" dirty="0">
              <a:latin typeface="微软雅黑" panose="020B0503020204020204" charset="-122"/>
              <a:ea typeface="微软雅黑" panose="020B0503020204020204" charset="-122"/>
            </a:endParaRPr>
          </a:p>
        </p:txBody>
      </p:sp>
      <p:sp>
        <p:nvSpPr>
          <p:cNvPr id="63" name="TextBox 23"/>
          <p:cNvSpPr txBox="1"/>
          <p:nvPr/>
        </p:nvSpPr>
        <p:spPr>
          <a:xfrm>
            <a:off x="5650230" y="3272155"/>
            <a:ext cx="1405890" cy="1214755"/>
          </a:xfrm>
          <a:prstGeom prst="rect">
            <a:avLst/>
          </a:prstGeom>
          <a:noFill/>
          <a:ln w="9525">
            <a:noFill/>
          </a:ln>
        </p:spPr>
        <p:txBody>
          <a:bodyPr wrap="square">
            <a:spAutoFit/>
          </a:bodyPr>
          <a:p>
            <a:pPr lvl="0"/>
            <a:r>
              <a:rPr lang="zh-CN" altLang="en-US" sz="2400" b="1" dirty="0">
                <a:latin typeface="微软雅黑" panose="020B0503020204020204" charset="-122"/>
                <a:ea typeface="微软雅黑" panose="020B0503020204020204" charset="-122"/>
              </a:rPr>
              <a:t>人工施肥：有机肥和化肥</a:t>
            </a:r>
            <a:endParaRPr lang="zh-CN" altLang="en-US" sz="2400" b="1" dirty="0">
              <a:latin typeface="微软雅黑" panose="020B0503020204020204" charset="-122"/>
              <a:ea typeface="微软雅黑" panose="020B0503020204020204" charset="-122"/>
            </a:endParaRPr>
          </a:p>
        </p:txBody>
      </p:sp>
      <p:sp>
        <p:nvSpPr>
          <p:cNvPr id="64" name="TextBox 24"/>
          <p:cNvSpPr txBox="1"/>
          <p:nvPr/>
        </p:nvSpPr>
        <p:spPr>
          <a:xfrm>
            <a:off x="4719955" y="4879975"/>
            <a:ext cx="1424305" cy="848995"/>
          </a:xfrm>
          <a:prstGeom prst="rect">
            <a:avLst/>
          </a:prstGeom>
          <a:noFill/>
          <a:ln w="9525">
            <a:noFill/>
          </a:ln>
        </p:spPr>
        <p:txBody>
          <a:bodyPr wrap="square">
            <a:spAutoFit/>
          </a:bodyPr>
          <a:p>
            <a:pPr lvl="0"/>
            <a:r>
              <a:rPr lang="zh-CN" altLang="en-US" sz="2400" b="1" dirty="0">
                <a:latin typeface="微软雅黑" panose="020B0503020204020204" charset="-122"/>
                <a:ea typeface="微软雅黑" panose="020B0503020204020204" charset="-122"/>
              </a:rPr>
              <a:t>作物的消耗（熟制）</a:t>
            </a:r>
            <a:endParaRPr lang="zh-CN" altLang="en-US" sz="2400" b="1" dirty="0">
              <a:latin typeface="微软雅黑" panose="020B0503020204020204" charset="-122"/>
              <a:ea typeface="微软雅黑" panose="020B0503020204020204" charset="-122"/>
            </a:endParaRPr>
          </a:p>
        </p:txBody>
      </p:sp>
      <p:sp>
        <p:nvSpPr>
          <p:cNvPr id="65" name="TextBox 25"/>
          <p:cNvSpPr txBox="1"/>
          <p:nvPr/>
        </p:nvSpPr>
        <p:spPr>
          <a:xfrm>
            <a:off x="2835275" y="4748530"/>
            <a:ext cx="1782445" cy="1214755"/>
          </a:xfrm>
          <a:prstGeom prst="rect">
            <a:avLst/>
          </a:prstGeom>
          <a:noFill/>
          <a:ln w="9525">
            <a:noFill/>
          </a:ln>
        </p:spPr>
        <p:txBody>
          <a:bodyPr wrap="square">
            <a:spAutoFit/>
          </a:bodyPr>
          <a:p>
            <a:pPr lvl="0"/>
            <a:r>
              <a:rPr lang="zh-CN" altLang="en-US" sz="2400" b="1" dirty="0">
                <a:latin typeface="微软雅黑" panose="020B0503020204020204" charset="-122"/>
                <a:ea typeface="微软雅黑" panose="020B0503020204020204" charset="-122"/>
              </a:rPr>
              <a:t>自然植被的消耗（类型、气候）</a:t>
            </a:r>
            <a:endParaRPr lang="zh-CN" altLang="en-US" sz="2400" b="1" dirty="0">
              <a:latin typeface="微软雅黑" panose="020B0503020204020204" charset="-122"/>
              <a:ea typeface="微软雅黑" panose="020B0503020204020204" charset="-122"/>
            </a:endParaRPr>
          </a:p>
        </p:txBody>
      </p:sp>
      <p:sp>
        <p:nvSpPr>
          <p:cNvPr id="66" name="TextBox 26"/>
          <p:cNvSpPr txBox="1"/>
          <p:nvPr/>
        </p:nvSpPr>
        <p:spPr>
          <a:xfrm>
            <a:off x="2475230" y="3272155"/>
            <a:ext cx="822325" cy="1214755"/>
          </a:xfrm>
          <a:prstGeom prst="rect">
            <a:avLst/>
          </a:prstGeom>
          <a:noFill/>
          <a:ln w="9525">
            <a:noFill/>
          </a:ln>
        </p:spPr>
        <p:txBody>
          <a:bodyPr wrap="square">
            <a:spAutoFit/>
          </a:bodyPr>
          <a:p>
            <a:pPr lvl="0"/>
            <a:r>
              <a:rPr lang="zh-CN" altLang="en-US" sz="2400" b="1" dirty="0">
                <a:latin typeface="微软雅黑" panose="020B0503020204020204" charset="-122"/>
                <a:ea typeface="微软雅黑" panose="020B0503020204020204" charset="-122"/>
              </a:rPr>
              <a:t>风和水的侵蚀</a:t>
            </a:r>
            <a:endParaRPr lang="zh-CN" altLang="en-US" sz="2400" b="1" dirty="0">
              <a:latin typeface="微软雅黑" panose="020B0503020204020204" charset="-122"/>
              <a:ea typeface="微软雅黑" panose="020B0503020204020204" charset="-122"/>
            </a:endParaRPr>
          </a:p>
        </p:txBody>
      </p:sp>
      <p:sp>
        <p:nvSpPr>
          <p:cNvPr id="2" name="文本框 1"/>
          <p:cNvSpPr txBox="1"/>
          <p:nvPr/>
        </p:nvSpPr>
        <p:spPr>
          <a:xfrm>
            <a:off x="403225" y="259080"/>
            <a:ext cx="640080" cy="384810"/>
          </a:xfrm>
          <a:prstGeom prst="rect">
            <a:avLst/>
          </a:prstGeom>
          <a:noFill/>
        </p:spPr>
        <p:txBody>
          <a:bodyPr wrap="none" rtlCol="0" anchor="t">
            <a:spAutoFit/>
          </a:bodyPr>
          <a:p>
            <a:r>
              <a:rPr lang="zh-CN" altLang="en-US" b="1" dirty="0">
                <a:solidFill>
                  <a:schemeClr val="tx1"/>
                </a:solidFill>
                <a:latin typeface="微软雅黑" panose="020B0503020204020204" charset="-122"/>
                <a:ea typeface="微软雅黑" panose="020B0503020204020204" charset="-122"/>
                <a:sym typeface="+mn-ea"/>
              </a:rPr>
              <a:t>肥力</a:t>
            </a:r>
            <a:endParaRPr lang="zh-CN" altLang="en-US" b="1" dirty="0">
              <a:solidFill>
                <a:schemeClr val="tx1"/>
              </a:solidFill>
              <a:latin typeface="微软雅黑" panose="020B0503020204020204" charset="-122"/>
              <a:ea typeface="微软雅黑" panose="020B0503020204020204" charset="-122"/>
              <a:sym typeface="+mn-ea"/>
            </a:endParaRPr>
          </a:p>
        </p:txBody>
      </p:sp>
      <p:sp>
        <p:nvSpPr>
          <p:cNvPr id="4" name="文本框 3"/>
          <p:cNvSpPr txBox="1"/>
          <p:nvPr/>
        </p:nvSpPr>
        <p:spPr>
          <a:xfrm>
            <a:off x="6150610" y="1435100"/>
            <a:ext cx="2478405" cy="640080"/>
          </a:xfrm>
          <a:prstGeom prst="rect">
            <a:avLst/>
          </a:prstGeom>
          <a:noFill/>
        </p:spPr>
        <p:txBody>
          <a:bodyPr wrap="none" rtlCol="0">
            <a:spAutoFit/>
          </a:bodyPr>
          <a:p>
            <a:r>
              <a:rPr lang="zh-CN" altLang="en-US" sz="3600" b="1">
                <a:solidFill>
                  <a:srgbClr val="FF0000"/>
                </a:solidFill>
              </a:rPr>
              <a:t>肥力的积累</a:t>
            </a:r>
            <a:endParaRPr lang="zh-CN" altLang="en-US" sz="3600" b="1">
              <a:solidFill>
                <a:srgbClr val="FF0000"/>
              </a:solidFill>
            </a:endParaRPr>
          </a:p>
        </p:txBody>
      </p:sp>
      <p:sp>
        <p:nvSpPr>
          <p:cNvPr id="5" name="文本框 4"/>
          <p:cNvSpPr txBox="1"/>
          <p:nvPr/>
        </p:nvSpPr>
        <p:spPr>
          <a:xfrm>
            <a:off x="280670" y="5835650"/>
            <a:ext cx="2478405" cy="640080"/>
          </a:xfrm>
          <a:prstGeom prst="rect">
            <a:avLst/>
          </a:prstGeom>
          <a:noFill/>
        </p:spPr>
        <p:txBody>
          <a:bodyPr wrap="none" rtlCol="0">
            <a:spAutoFit/>
          </a:bodyPr>
          <a:p>
            <a:r>
              <a:rPr lang="zh-CN" altLang="en-US" sz="3600" b="1">
                <a:solidFill>
                  <a:srgbClr val="FF0000"/>
                </a:solidFill>
              </a:rPr>
              <a:t>肥力的损失</a:t>
            </a:r>
            <a:endParaRPr lang="zh-CN" altLang="en-US" sz="3600" b="1">
              <a:solidFill>
                <a:srgbClr val="FF0000"/>
              </a:solidFill>
            </a:endParaRPr>
          </a:p>
        </p:txBody>
      </p:sp>
      <p:sp>
        <p:nvSpPr>
          <p:cNvPr id="3" name="文本框 2"/>
          <p:cNvSpPr txBox="1"/>
          <p:nvPr/>
        </p:nvSpPr>
        <p:spPr>
          <a:xfrm>
            <a:off x="2668905" y="886460"/>
            <a:ext cx="1041400" cy="548640"/>
          </a:xfrm>
          <a:prstGeom prst="rect">
            <a:avLst/>
          </a:prstGeom>
          <a:noFill/>
        </p:spPr>
        <p:txBody>
          <a:bodyPr wrap="square" rtlCol="0" anchor="t">
            <a:spAutoFit/>
          </a:bodyPr>
          <a:p>
            <a:r>
              <a:rPr lang="zh-CN" altLang="en-US" sz="2800" b="1" dirty="0">
                <a:solidFill>
                  <a:srgbClr val="FF0000"/>
                </a:solidFill>
                <a:latin typeface="微软雅黑" panose="020B0503020204020204" charset="-122"/>
                <a:ea typeface="微软雅黑" panose="020B0503020204020204" charset="-122"/>
                <a:sym typeface="+mn-ea"/>
              </a:rPr>
              <a:t>蚯蚓</a:t>
            </a:r>
            <a:endParaRPr lang="zh-CN" altLang="en-US" sz="2800" b="1" dirty="0">
              <a:solidFill>
                <a:srgbClr val="FF0000"/>
              </a:solidFill>
              <a:latin typeface="微软雅黑" panose="020B0503020204020204" charset="-122"/>
              <a:ea typeface="微软雅黑" panose="020B0503020204020204" charset="-122"/>
              <a:sym typeface="+mn-ea"/>
            </a:endParaRPr>
          </a:p>
        </p:txBody>
      </p:sp>
      <p:sp>
        <p:nvSpPr>
          <p:cNvPr id="6" name="文本框 5"/>
          <p:cNvSpPr txBox="1"/>
          <p:nvPr/>
        </p:nvSpPr>
        <p:spPr>
          <a:xfrm>
            <a:off x="34290" y="643890"/>
            <a:ext cx="2540000" cy="4846320"/>
          </a:xfrm>
          <a:prstGeom prst="rect">
            <a:avLst/>
          </a:prstGeom>
          <a:noFill/>
        </p:spPr>
        <p:txBody>
          <a:bodyPr wrap="square" rtlCol="0" anchor="t">
            <a:spAutoFit/>
          </a:bodyPr>
          <a:p>
            <a:r>
              <a:rPr lang="zh-CN" altLang="en-US" sz="2400"/>
              <a:t>人们说蚯蚓是改良土壤的“功臣”，这话一点儿也不错。蚯蚓挖掘土壤，使土壤变松，并使空气和水容易抵达植物的根部，蚯蚓粪是一种理想的天然生物肥。蚯蚓还能降解、疏散土壤中的污染物。</a:t>
            </a:r>
            <a:endParaRPr lang="zh-CN" alt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500"/>
                                        <p:tgtEl>
                                          <p:spTgt spid="59"/>
                                        </p:tgtEl>
                                      </p:cBhvr>
                                    </p:animEffect>
                                  </p:childTnLst>
                                </p:cTn>
                              </p:par>
                            </p:childTnLst>
                          </p:cTn>
                        </p:par>
                        <p:par>
                          <p:cTn id="8" fill="hold">
                            <p:stCondLst>
                              <p:cond delay="1500"/>
                            </p:stCondLst>
                            <p:childTnLst>
                              <p:par>
                                <p:cTn id="9" presetID="53" presetClass="entr" presetSubtype="16" fill="hold" nodeType="after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p:cTn id="11" dur="500" fill="hold"/>
                                        <p:tgtEl>
                                          <p:spTgt spid="50"/>
                                        </p:tgtEl>
                                        <p:attrNameLst>
                                          <p:attrName>ppt_w</p:attrName>
                                        </p:attrNameLst>
                                      </p:cBhvr>
                                      <p:tavLst>
                                        <p:tav tm="0">
                                          <p:val>
                                            <p:fltVal val="0.000000"/>
                                          </p:val>
                                        </p:tav>
                                        <p:tav tm="100000">
                                          <p:val>
                                            <p:strVal val="#ppt_w"/>
                                          </p:val>
                                        </p:tav>
                                      </p:tavLst>
                                    </p:anim>
                                    <p:anim calcmode="lin" valueType="num">
                                      <p:cBhvr>
                                        <p:cTn id="12" dur="500" fill="hold"/>
                                        <p:tgtEl>
                                          <p:spTgt spid="50"/>
                                        </p:tgtEl>
                                        <p:attrNameLst>
                                          <p:attrName>ppt_h</p:attrName>
                                        </p:attrNameLst>
                                      </p:cBhvr>
                                      <p:tavLst>
                                        <p:tav tm="0">
                                          <p:val>
                                            <p:fltVal val="0.000000"/>
                                          </p:val>
                                        </p:tav>
                                        <p:tav tm="100000">
                                          <p:val>
                                            <p:strVal val="#ppt_h"/>
                                          </p:val>
                                        </p:tav>
                                      </p:tavLst>
                                    </p:anim>
                                    <p:animEffect transition="in" filter="fade">
                                      <p:cBhvr>
                                        <p:cTn id="13" dur="500"/>
                                        <p:tgtEl>
                                          <p:spTgt spid="50"/>
                                        </p:tgtEl>
                                      </p:cBhvr>
                                    </p:animEffect>
                                  </p:childTnLst>
                                </p:cTn>
                              </p:par>
                              <p:par>
                                <p:cTn id="14" presetID="53" presetClass="entr" presetSubtype="16" fill="hold" nodeType="withEffect">
                                  <p:stCondLst>
                                    <p:cond delay="25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000000"/>
                                          </p:val>
                                        </p:tav>
                                        <p:tav tm="100000">
                                          <p:val>
                                            <p:strVal val="#ppt_w"/>
                                          </p:val>
                                        </p:tav>
                                      </p:tavLst>
                                    </p:anim>
                                    <p:anim calcmode="lin" valueType="num">
                                      <p:cBhvr>
                                        <p:cTn id="17" dur="500" fill="hold"/>
                                        <p:tgtEl>
                                          <p:spTgt spid="56"/>
                                        </p:tgtEl>
                                        <p:attrNameLst>
                                          <p:attrName>ppt_h</p:attrName>
                                        </p:attrNameLst>
                                      </p:cBhvr>
                                      <p:tavLst>
                                        <p:tav tm="0">
                                          <p:val>
                                            <p:fltVal val="0.000000"/>
                                          </p:val>
                                        </p:tav>
                                        <p:tav tm="100000">
                                          <p:val>
                                            <p:strVal val="#ppt_h"/>
                                          </p:val>
                                        </p:tav>
                                      </p:tavLst>
                                    </p:anim>
                                    <p:animEffect transition="in" filter="fade">
                                      <p:cBhvr>
                                        <p:cTn id="18" dur="500"/>
                                        <p:tgtEl>
                                          <p:spTgt spid="56"/>
                                        </p:tgtEl>
                                      </p:cBhvr>
                                    </p:animEffect>
                                  </p:childTnLst>
                                </p:cTn>
                              </p:par>
                              <p:par>
                                <p:cTn id="19" presetID="53" presetClass="entr" presetSubtype="16" fill="hold" nodeType="withEffect">
                                  <p:stCondLst>
                                    <p:cond delay="500"/>
                                  </p:stCondLst>
                                  <p:childTnLst>
                                    <p:set>
                                      <p:cBhvr>
                                        <p:cTn id="20" dur="1" fill="hold">
                                          <p:stCondLst>
                                            <p:cond delay="0"/>
                                          </p:stCondLst>
                                        </p:cTn>
                                        <p:tgtEl>
                                          <p:spTgt spid="55"/>
                                        </p:tgtEl>
                                        <p:attrNameLst>
                                          <p:attrName>style.visibility</p:attrName>
                                        </p:attrNameLst>
                                      </p:cBhvr>
                                      <p:to>
                                        <p:strVal val="visible"/>
                                      </p:to>
                                    </p:set>
                                    <p:anim calcmode="lin" valueType="num">
                                      <p:cBhvr>
                                        <p:cTn id="21" dur="500" fill="hold"/>
                                        <p:tgtEl>
                                          <p:spTgt spid="55"/>
                                        </p:tgtEl>
                                        <p:attrNameLst>
                                          <p:attrName>ppt_w</p:attrName>
                                        </p:attrNameLst>
                                      </p:cBhvr>
                                      <p:tavLst>
                                        <p:tav tm="0">
                                          <p:val>
                                            <p:fltVal val="0.000000"/>
                                          </p:val>
                                        </p:tav>
                                        <p:tav tm="100000">
                                          <p:val>
                                            <p:strVal val="#ppt_w"/>
                                          </p:val>
                                        </p:tav>
                                      </p:tavLst>
                                    </p:anim>
                                    <p:anim calcmode="lin" valueType="num">
                                      <p:cBhvr>
                                        <p:cTn id="22" dur="500" fill="hold"/>
                                        <p:tgtEl>
                                          <p:spTgt spid="55"/>
                                        </p:tgtEl>
                                        <p:attrNameLst>
                                          <p:attrName>ppt_h</p:attrName>
                                        </p:attrNameLst>
                                      </p:cBhvr>
                                      <p:tavLst>
                                        <p:tav tm="0">
                                          <p:val>
                                            <p:fltVal val="0.000000"/>
                                          </p:val>
                                        </p:tav>
                                        <p:tav tm="100000">
                                          <p:val>
                                            <p:strVal val="#ppt_h"/>
                                          </p:val>
                                        </p:tav>
                                      </p:tavLst>
                                    </p:anim>
                                    <p:animEffect transition="in" filter="fade">
                                      <p:cBhvr>
                                        <p:cTn id="23" dur="500"/>
                                        <p:tgtEl>
                                          <p:spTgt spid="55"/>
                                        </p:tgtEl>
                                      </p:cBhvr>
                                    </p:animEffect>
                                  </p:childTnLst>
                                </p:cTn>
                              </p:par>
                              <p:par>
                                <p:cTn id="24" presetID="53" presetClass="entr" presetSubtype="16" fill="hold" nodeType="withEffect">
                                  <p:stCondLst>
                                    <p:cond delay="750"/>
                                  </p:stCondLst>
                                  <p:childTnLst>
                                    <p:set>
                                      <p:cBhvr>
                                        <p:cTn id="25" dur="1" fill="hold">
                                          <p:stCondLst>
                                            <p:cond delay="0"/>
                                          </p:stCondLst>
                                        </p:cTn>
                                        <p:tgtEl>
                                          <p:spTgt spid="54"/>
                                        </p:tgtEl>
                                        <p:attrNameLst>
                                          <p:attrName>style.visibility</p:attrName>
                                        </p:attrNameLst>
                                      </p:cBhvr>
                                      <p:to>
                                        <p:strVal val="visible"/>
                                      </p:to>
                                    </p:set>
                                    <p:anim calcmode="lin" valueType="num">
                                      <p:cBhvr>
                                        <p:cTn id="26" dur="500" fill="hold"/>
                                        <p:tgtEl>
                                          <p:spTgt spid="54"/>
                                        </p:tgtEl>
                                        <p:attrNameLst>
                                          <p:attrName>ppt_w</p:attrName>
                                        </p:attrNameLst>
                                      </p:cBhvr>
                                      <p:tavLst>
                                        <p:tav tm="0">
                                          <p:val>
                                            <p:fltVal val="0.000000"/>
                                          </p:val>
                                        </p:tav>
                                        <p:tav tm="100000">
                                          <p:val>
                                            <p:strVal val="#ppt_w"/>
                                          </p:val>
                                        </p:tav>
                                      </p:tavLst>
                                    </p:anim>
                                    <p:anim calcmode="lin" valueType="num">
                                      <p:cBhvr>
                                        <p:cTn id="27" dur="500" fill="hold"/>
                                        <p:tgtEl>
                                          <p:spTgt spid="54"/>
                                        </p:tgtEl>
                                        <p:attrNameLst>
                                          <p:attrName>ppt_h</p:attrName>
                                        </p:attrNameLst>
                                      </p:cBhvr>
                                      <p:tavLst>
                                        <p:tav tm="0">
                                          <p:val>
                                            <p:fltVal val="0.000000"/>
                                          </p:val>
                                        </p:tav>
                                        <p:tav tm="100000">
                                          <p:val>
                                            <p:strVal val="#ppt_h"/>
                                          </p:val>
                                        </p:tav>
                                      </p:tavLst>
                                    </p:anim>
                                    <p:animEffect transition="in" filter="fade">
                                      <p:cBhvr>
                                        <p:cTn id="28" dur="500"/>
                                        <p:tgtEl>
                                          <p:spTgt spid="54"/>
                                        </p:tgtEl>
                                      </p:cBhvr>
                                    </p:animEffect>
                                  </p:childTnLst>
                                </p:cTn>
                              </p:par>
                              <p:par>
                                <p:cTn id="29" presetID="53" presetClass="entr" presetSubtype="16" fill="hold" nodeType="withEffect">
                                  <p:stCondLst>
                                    <p:cond delay="100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000000"/>
                                          </p:val>
                                        </p:tav>
                                        <p:tav tm="100000">
                                          <p:val>
                                            <p:strVal val="#ppt_w"/>
                                          </p:val>
                                        </p:tav>
                                      </p:tavLst>
                                    </p:anim>
                                    <p:anim calcmode="lin" valueType="num">
                                      <p:cBhvr>
                                        <p:cTn id="32" dur="500" fill="hold"/>
                                        <p:tgtEl>
                                          <p:spTgt spid="53"/>
                                        </p:tgtEl>
                                        <p:attrNameLst>
                                          <p:attrName>ppt_h</p:attrName>
                                        </p:attrNameLst>
                                      </p:cBhvr>
                                      <p:tavLst>
                                        <p:tav tm="0">
                                          <p:val>
                                            <p:fltVal val="0.000000"/>
                                          </p:val>
                                        </p:tav>
                                        <p:tav tm="100000">
                                          <p:val>
                                            <p:strVal val="#ppt_h"/>
                                          </p:val>
                                        </p:tav>
                                      </p:tavLst>
                                    </p:anim>
                                    <p:animEffect transition="in" filter="fade">
                                      <p:cBhvr>
                                        <p:cTn id="33" dur="500"/>
                                        <p:tgtEl>
                                          <p:spTgt spid="53"/>
                                        </p:tgtEl>
                                      </p:cBhvr>
                                    </p:animEffect>
                                  </p:childTnLst>
                                </p:cTn>
                              </p:par>
                              <p:par>
                                <p:cTn id="34" presetID="53" presetClass="entr" presetSubtype="16" fill="hold" nodeType="withEffect">
                                  <p:stCondLst>
                                    <p:cond delay="1250"/>
                                  </p:stCondLst>
                                  <p:childTnLst>
                                    <p:set>
                                      <p:cBhvr>
                                        <p:cTn id="35" dur="1" fill="hold">
                                          <p:stCondLst>
                                            <p:cond delay="0"/>
                                          </p:stCondLst>
                                        </p:cTn>
                                        <p:tgtEl>
                                          <p:spTgt spid="52"/>
                                        </p:tgtEl>
                                        <p:attrNameLst>
                                          <p:attrName>style.visibility</p:attrName>
                                        </p:attrNameLst>
                                      </p:cBhvr>
                                      <p:to>
                                        <p:strVal val="visible"/>
                                      </p:to>
                                    </p:set>
                                    <p:anim calcmode="lin" valueType="num">
                                      <p:cBhvr>
                                        <p:cTn id="36" dur="500" fill="hold"/>
                                        <p:tgtEl>
                                          <p:spTgt spid="52"/>
                                        </p:tgtEl>
                                        <p:attrNameLst>
                                          <p:attrName>ppt_w</p:attrName>
                                        </p:attrNameLst>
                                      </p:cBhvr>
                                      <p:tavLst>
                                        <p:tav tm="0">
                                          <p:val>
                                            <p:fltVal val="0.000000"/>
                                          </p:val>
                                        </p:tav>
                                        <p:tav tm="100000">
                                          <p:val>
                                            <p:strVal val="#ppt_w"/>
                                          </p:val>
                                        </p:tav>
                                      </p:tavLst>
                                    </p:anim>
                                    <p:anim calcmode="lin" valueType="num">
                                      <p:cBhvr>
                                        <p:cTn id="37" dur="500" fill="hold"/>
                                        <p:tgtEl>
                                          <p:spTgt spid="52"/>
                                        </p:tgtEl>
                                        <p:attrNameLst>
                                          <p:attrName>ppt_h</p:attrName>
                                        </p:attrNameLst>
                                      </p:cBhvr>
                                      <p:tavLst>
                                        <p:tav tm="0">
                                          <p:val>
                                            <p:fltVal val="0.000000"/>
                                          </p:val>
                                        </p:tav>
                                        <p:tav tm="100000">
                                          <p:val>
                                            <p:strVal val="#ppt_h"/>
                                          </p:val>
                                        </p:tav>
                                      </p:tavLst>
                                    </p:anim>
                                    <p:animEffect transition="in" filter="fade">
                                      <p:cBhvr>
                                        <p:cTn id="38" dur="500"/>
                                        <p:tgtEl>
                                          <p:spTgt spid="5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250"/>
                                        <p:tgtEl>
                                          <p:spTgt spid="62"/>
                                        </p:tgtEl>
                                      </p:cBhvr>
                                    </p:animEffect>
                                  </p:childTnLst>
                                </p:cTn>
                              </p:par>
                            </p:childTnLst>
                          </p:cTn>
                        </p:par>
                        <p:par>
                          <p:cTn id="48" fill="hold">
                            <p:stCondLst>
                              <p:cond delay="1000"/>
                            </p:stCondLst>
                            <p:childTnLst>
                              <p:par>
                                <p:cTn id="49" presetID="10" presetClass="entr" presetSubtype="0" fill="hold" grpId="0" nodeType="after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fade">
                                      <p:cBhvr>
                                        <p:cTn id="51" dur="250"/>
                                        <p:tgtEl>
                                          <p:spTgt spid="63"/>
                                        </p:tgtEl>
                                      </p:cBhvr>
                                    </p:animEffect>
                                  </p:childTnLst>
                                </p:cTn>
                              </p:par>
                            </p:childTnLst>
                          </p:cTn>
                        </p:par>
                        <p:par>
                          <p:cTn id="52" fill="hold">
                            <p:stCondLst>
                              <p:cond delay="1500"/>
                            </p:stCondLst>
                            <p:childTnLst>
                              <p:par>
                                <p:cTn id="53" presetID="10" presetClass="entr" presetSubtype="0" fill="hold" grpId="0" nodeType="afterEffect">
                                  <p:stCondLst>
                                    <p:cond delay="0"/>
                                  </p:stCondLst>
                                  <p:childTnLst>
                                    <p:set>
                                      <p:cBhvr>
                                        <p:cTn id="54" dur="1" fill="hold">
                                          <p:stCondLst>
                                            <p:cond delay="0"/>
                                          </p:stCondLst>
                                        </p:cTn>
                                        <p:tgtEl>
                                          <p:spTgt spid="64"/>
                                        </p:tgtEl>
                                        <p:attrNameLst>
                                          <p:attrName>style.visibility</p:attrName>
                                        </p:attrNameLst>
                                      </p:cBhvr>
                                      <p:to>
                                        <p:strVal val="visible"/>
                                      </p:to>
                                    </p:set>
                                    <p:animEffect transition="in" filter="fade">
                                      <p:cBhvr>
                                        <p:cTn id="55" dur="250"/>
                                        <p:tgtEl>
                                          <p:spTgt spid="64"/>
                                        </p:tgtEl>
                                      </p:cBhvr>
                                    </p:animEffect>
                                  </p:childTnLst>
                                </p:cTn>
                              </p:par>
                            </p:childTnLst>
                          </p:cTn>
                        </p:par>
                        <p:par>
                          <p:cTn id="56" fill="hold">
                            <p:stCondLst>
                              <p:cond delay="2000"/>
                            </p:stCondLst>
                            <p:childTnLst>
                              <p:par>
                                <p:cTn id="57" presetID="10" presetClass="entr" presetSubtype="0" fill="hold" grpId="0" nodeType="afterEffect">
                                  <p:stCondLst>
                                    <p:cond delay="0"/>
                                  </p:stCondLst>
                                  <p:childTnLst>
                                    <p:set>
                                      <p:cBhvr>
                                        <p:cTn id="58" dur="1" fill="hold">
                                          <p:stCondLst>
                                            <p:cond delay="0"/>
                                          </p:stCondLst>
                                        </p:cTn>
                                        <p:tgtEl>
                                          <p:spTgt spid="65"/>
                                        </p:tgtEl>
                                        <p:attrNameLst>
                                          <p:attrName>style.visibility</p:attrName>
                                        </p:attrNameLst>
                                      </p:cBhvr>
                                      <p:to>
                                        <p:strVal val="visible"/>
                                      </p:to>
                                    </p:set>
                                    <p:animEffect transition="in" filter="fade">
                                      <p:cBhvr>
                                        <p:cTn id="59" dur="250"/>
                                        <p:tgtEl>
                                          <p:spTgt spid="65"/>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66"/>
                                        </p:tgtEl>
                                        <p:attrNameLst>
                                          <p:attrName>style.visibility</p:attrName>
                                        </p:attrNameLst>
                                      </p:cBhvr>
                                      <p:to>
                                        <p:strVal val="visible"/>
                                      </p:to>
                                    </p:set>
                                    <p:animEffect transition="in" filter="fade">
                                      <p:cBhvr>
                                        <p:cTn id="63" dur="250"/>
                                        <p:tgtEl>
                                          <p:spTgt spid="66"/>
                                        </p:tgtEl>
                                      </p:cBhvr>
                                    </p:animEffect>
                                  </p:childTnLst>
                                </p:cTn>
                              </p:par>
                            </p:childTnLst>
                          </p:cTn>
                        </p:par>
                      </p:childTnLst>
                    </p:cTn>
                  </p:par>
                  <p:par>
                    <p:cTn id="64" fill="hold">
                      <p:stCondLst>
                        <p:cond delay="indefinite"/>
                      </p:stCondLst>
                      <p:childTnLst>
                        <p:par>
                          <p:cTn id="65" fill="hold">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linds(horizontal)">
                                      <p:cBhvr>
                                        <p:cTn id="68" dur="500"/>
                                        <p:tgtEl>
                                          <p:spTgt spid="4"/>
                                        </p:tgtEl>
                                      </p:cBhvr>
                                    </p:animEffect>
                                  </p:childTnLst>
                                </p:cTn>
                              </p:par>
                            </p:childTnLst>
                          </p:cTn>
                        </p:par>
                      </p:childTnLst>
                    </p:cTn>
                  </p:par>
                  <p:par>
                    <p:cTn id="69" fill="hold">
                      <p:stCondLst>
                        <p:cond delay="indefinite"/>
                      </p:stCondLst>
                      <p:childTnLst>
                        <p:par>
                          <p:cTn id="70" fill="hold">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blinds(horizontal)">
                                      <p:cBhvr>
                                        <p:cTn id="73" dur="500"/>
                                        <p:tgtEl>
                                          <p:spTgt spid="5"/>
                                        </p:tgtEl>
                                      </p:cBhvr>
                                    </p:animEffect>
                                  </p:childTnLst>
                                </p:cTn>
                              </p:par>
                            </p:childTnLst>
                          </p:cTn>
                        </p:par>
                      </p:childTnLst>
                    </p:cTn>
                  </p:par>
                  <p:par>
                    <p:cTn id="74" fill="hold">
                      <p:stCondLst>
                        <p:cond delay="indefinite"/>
                      </p:stCondLst>
                      <p:childTnLst>
                        <p:par>
                          <p:cTn id="75" fill="hold">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blinds(horizontal)">
                                      <p:cBhvr>
                                        <p:cTn id="78" dur="500"/>
                                        <p:tgtEl>
                                          <p:spTgt spid="3"/>
                                        </p:tgtEl>
                                      </p:cBhvr>
                                    </p:animEffect>
                                  </p:childTnLst>
                                </p:cTn>
                              </p:par>
                            </p:childTnLst>
                          </p:cTn>
                        </p:par>
                      </p:childTnLst>
                    </p:cTn>
                  </p:par>
                  <p:par>
                    <p:cTn id="79" fill="hold">
                      <p:stCondLst>
                        <p:cond delay="indefinite"/>
                      </p:stCondLst>
                      <p:childTnLst>
                        <p:par>
                          <p:cTn id="80" fill="hold">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1" grpId="0"/>
      <p:bldP spid="62" grpId="0"/>
      <p:bldP spid="63" grpId="0"/>
      <p:bldP spid="64" grpId="0"/>
      <p:bldP spid="65" grpId="0"/>
      <p:bldP spid="66" grpId="0"/>
      <p:bldP spid="3" grpId="0"/>
      <p:bldP spid="4"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AutoShape 8"/>
          <p:cNvSpPr/>
          <p:nvPr/>
        </p:nvSpPr>
        <p:spPr>
          <a:xfrm>
            <a:off x="2178685" y="1563053"/>
            <a:ext cx="5005388" cy="576262"/>
          </a:xfrm>
          <a:prstGeom prst="roundRect">
            <a:avLst>
              <a:gd name="adj" fmla="val 24375"/>
            </a:avLst>
          </a:prstGeom>
          <a:solidFill>
            <a:schemeClr val="bg2"/>
          </a:solidFill>
          <a:ln w="9525">
            <a:noFill/>
          </a:ln>
        </p:spPr>
        <p:txBody>
          <a:bodyPr wrap="none" anchor="ctr"/>
          <a:p>
            <a:pPr lvl="0" algn="ctr"/>
            <a:r>
              <a:rPr lang="zh-CN" altLang="en-US" sz="2800" b="1" dirty="0">
                <a:solidFill>
                  <a:srgbClr val="FF0000"/>
                </a:solidFill>
                <a:latin typeface="微软雅黑" panose="020B0503020204020204" charset="-122"/>
                <a:ea typeface="微软雅黑" panose="020B0503020204020204" charset="-122"/>
              </a:rPr>
              <a:t>典型自然环境下的土壤特性</a:t>
            </a:r>
            <a:endParaRPr lang="zh-CN" altLang="en-US" sz="2800" b="1" dirty="0">
              <a:solidFill>
                <a:srgbClr val="FF0000"/>
              </a:solidFill>
              <a:latin typeface="微软雅黑" panose="020B0503020204020204" charset="-122"/>
              <a:ea typeface="微软雅黑" panose="020B0503020204020204" charset="-122"/>
            </a:endParaRPr>
          </a:p>
        </p:txBody>
      </p:sp>
      <p:sp>
        <p:nvSpPr>
          <p:cNvPr id="3" name="矩形 2"/>
          <p:cNvSpPr/>
          <p:nvPr/>
        </p:nvSpPr>
        <p:spPr>
          <a:xfrm>
            <a:off x="257493" y="2360295"/>
            <a:ext cx="1979613" cy="581025"/>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cs typeface="+mn-cs"/>
              </a:rPr>
              <a:t>高寒环境：</a:t>
            </a:r>
            <a:endPar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cs typeface="+mn-cs"/>
            </a:endParaRPr>
          </a:p>
        </p:txBody>
      </p:sp>
      <p:sp>
        <p:nvSpPr>
          <p:cNvPr id="4" name="矩形 3"/>
          <p:cNvSpPr/>
          <p:nvPr/>
        </p:nvSpPr>
        <p:spPr>
          <a:xfrm>
            <a:off x="1812925" y="2330768"/>
            <a:ext cx="7707630" cy="640080"/>
          </a:xfrm>
          <a:prstGeom prst="rect">
            <a:avLst/>
          </a:prstGeom>
        </p:spPr>
        <p:txBody>
          <a:bodyPr wrap="none">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土壤发育程度低、土层薄、土壤</a:t>
            </a:r>
            <a:r>
              <a:rPr kumimoji="0" lang="zh-CN" altLang="en-US" sz="2400" b="1"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rPr>
              <a:t>贫瘠 、冻土</a:t>
            </a:r>
            <a:r>
              <a:rPr kumimoji="0" lang="en-US" altLang="zh-CN" sz="2400" b="1"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rPr>
              <a:t>(</a:t>
            </a:r>
            <a:r>
              <a:rPr kumimoji="0" lang="zh-CN" altLang="en-US" sz="2400" b="1" i="0" u="none" strike="noStrike" kern="1200" cap="none" spc="0" normalizeH="0" baseline="0" noProof="0" dirty="0" smtClean="0">
                <a:ln>
                  <a:noFill/>
                </a:ln>
                <a:solidFill>
                  <a:srgbClr val="FF0000"/>
                </a:solidFill>
                <a:effectLst/>
                <a:uLnTx/>
                <a:uFillTx/>
                <a:latin typeface="微软雅黑" panose="020B0503020204020204" charset="-122"/>
                <a:ea typeface="微软雅黑" panose="020B0503020204020204" charset="-122"/>
                <a:cs typeface="+mn-cs"/>
              </a:rPr>
              <a:t>青藏地区</a:t>
            </a:r>
            <a:r>
              <a:rPr kumimoji="0" lang="zh-CN" altLang="en-US" sz="2400" b="1"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rPr>
              <a:t>）</a:t>
            </a:r>
            <a:endParaRPr kumimoji="0" lang="zh-CN" altLang="en-US" sz="2400" b="1"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endParaRPr>
          </a:p>
        </p:txBody>
      </p:sp>
      <p:sp>
        <p:nvSpPr>
          <p:cNvPr id="5" name="矩形 4"/>
          <p:cNvSpPr/>
          <p:nvPr/>
        </p:nvSpPr>
        <p:spPr>
          <a:xfrm>
            <a:off x="364173" y="3105785"/>
            <a:ext cx="1979613" cy="646113"/>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cs typeface="+mn-cs"/>
              </a:rPr>
              <a:t>湿热环境：</a:t>
            </a:r>
            <a:endPar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cs typeface="+mn-cs"/>
            </a:endParaRPr>
          </a:p>
        </p:txBody>
      </p:sp>
      <p:sp>
        <p:nvSpPr>
          <p:cNvPr id="6" name="矩形 5"/>
          <p:cNvSpPr/>
          <p:nvPr/>
        </p:nvSpPr>
        <p:spPr>
          <a:xfrm>
            <a:off x="2237423" y="3092133"/>
            <a:ext cx="5937250" cy="1188720"/>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有机质分解快，土壤淋溶作用强，土壤贫瘠，偏酸性</a:t>
            </a:r>
            <a:r>
              <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（南方地区）</a:t>
            </a:r>
            <a:endPar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endParaRPr>
          </a:p>
        </p:txBody>
      </p:sp>
      <p:sp>
        <p:nvSpPr>
          <p:cNvPr id="7" name="矩形 6"/>
          <p:cNvSpPr/>
          <p:nvPr/>
        </p:nvSpPr>
        <p:spPr>
          <a:xfrm>
            <a:off x="364173" y="4292283"/>
            <a:ext cx="1979613" cy="646113"/>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cs typeface="+mn-cs"/>
              </a:rPr>
              <a:t>干旱环境：</a:t>
            </a:r>
            <a:endPar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cs typeface="+mn-cs"/>
            </a:endParaRPr>
          </a:p>
        </p:txBody>
      </p:sp>
      <p:sp>
        <p:nvSpPr>
          <p:cNvPr id="8" name="矩形 7"/>
          <p:cNvSpPr/>
          <p:nvPr/>
        </p:nvSpPr>
        <p:spPr>
          <a:xfrm>
            <a:off x="1953895" y="4292600"/>
            <a:ext cx="7567295" cy="640080"/>
          </a:xfrm>
          <a:prstGeom prst="rect">
            <a:avLst/>
          </a:prstGeom>
        </p:spPr>
        <p:txBody>
          <a:bodyPr wrap="square">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土壤水分少，发育程度低，贫瘠，偏碱性（</a:t>
            </a:r>
            <a:r>
              <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西北地区</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a:t>
            </a: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
        <p:nvSpPr>
          <p:cNvPr id="9" name="矩形 8"/>
          <p:cNvSpPr/>
          <p:nvPr/>
        </p:nvSpPr>
        <p:spPr>
          <a:xfrm>
            <a:off x="364173" y="4970780"/>
            <a:ext cx="1979613" cy="646113"/>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cs typeface="+mn-cs"/>
              </a:rPr>
              <a:t>冷湿环境：</a:t>
            </a:r>
            <a:endPar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cs typeface="+mn-cs"/>
            </a:endParaRPr>
          </a:p>
        </p:txBody>
      </p:sp>
      <p:sp>
        <p:nvSpPr>
          <p:cNvPr id="10" name="矩形 9"/>
          <p:cNvSpPr/>
          <p:nvPr/>
        </p:nvSpPr>
        <p:spPr>
          <a:xfrm>
            <a:off x="2237423" y="5046663"/>
            <a:ext cx="5937250" cy="1188720"/>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有机质分解慢，大量累积在表土层，土层深厚，肥沃（</a:t>
            </a:r>
            <a:r>
              <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东北地区</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a:t>
            </a: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
        <p:nvSpPr>
          <p:cNvPr id="2" name="文本框 1"/>
          <p:cNvSpPr txBox="1"/>
          <p:nvPr/>
        </p:nvSpPr>
        <p:spPr>
          <a:xfrm>
            <a:off x="296545" y="246380"/>
            <a:ext cx="8769985" cy="1188720"/>
          </a:xfrm>
          <a:prstGeom prst="rect">
            <a:avLst/>
          </a:prstGeom>
          <a:noFill/>
        </p:spPr>
        <p:txBody>
          <a:bodyPr wrap="square" rtlCol="0">
            <a:spAutoFit/>
          </a:bodyPr>
          <a:p>
            <a:r>
              <a:rPr lang="zh-CN" altLang="en-US" sz="2400" b="1">
                <a:solidFill>
                  <a:srgbClr val="FF0000"/>
                </a:solidFill>
              </a:rPr>
              <a:t>小区域：河流沉积作用形成的地貌：</a:t>
            </a:r>
            <a:endParaRPr lang="zh-CN" altLang="en-US" sz="2400" b="1">
              <a:solidFill>
                <a:srgbClr val="FF0000"/>
              </a:solidFill>
            </a:endParaRPr>
          </a:p>
          <a:p>
            <a:r>
              <a:rPr lang="zh-CN" altLang="en-US" sz="2400" b="1">
                <a:solidFill>
                  <a:srgbClr val="FF0000"/>
                </a:solidFill>
              </a:rPr>
              <a:t>冲积扇（山前</a:t>
            </a:r>
            <a:r>
              <a:rPr lang="en-US" altLang="zh-CN" sz="2400" b="1">
                <a:solidFill>
                  <a:srgbClr val="FF0000"/>
                </a:solidFill>
              </a:rPr>
              <a:t>/</a:t>
            </a:r>
            <a:r>
              <a:rPr lang="zh-CN" altLang="en-US" sz="2400" b="1">
                <a:solidFill>
                  <a:srgbClr val="FF0000"/>
                </a:solidFill>
              </a:rPr>
              <a:t>出山口</a:t>
            </a:r>
            <a:r>
              <a:rPr lang="en-US" altLang="zh-CN" sz="2400" b="1">
                <a:solidFill>
                  <a:srgbClr val="FF0000"/>
                </a:solidFill>
              </a:rPr>
              <a:t>/</a:t>
            </a:r>
            <a:r>
              <a:rPr lang="zh-CN" altLang="en-US" sz="2400" b="1">
                <a:solidFill>
                  <a:srgbClr val="FF0000"/>
                </a:solidFill>
              </a:rPr>
              <a:t>上游），河漫滩</a:t>
            </a:r>
            <a:r>
              <a:rPr lang="en-US" altLang="zh-CN" sz="2400" b="1">
                <a:solidFill>
                  <a:srgbClr val="FF0000"/>
                </a:solidFill>
              </a:rPr>
              <a:t>/</a:t>
            </a:r>
            <a:r>
              <a:rPr lang="zh-CN" altLang="en-US" sz="2400" b="1">
                <a:solidFill>
                  <a:srgbClr val="FF0000"/>
                </a:solidFill>
              </a:rPr>
              <a:t>江心洲（中游），河口三角洲（入海口）</a:t>
            </a:r>
            <a:endParaRPr lang="zh-CN" altLang="en-US" sz="24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94665" y="2632075"/>
            <a:ext cx="1970405" cy="944880"/>
          </a:xfrm>
          <a:prstGeom prst="rect">
            <a:avLst/>
          </a:prstGeom>
          <a:noFill/>
        </p:spPr>
        <p:txBody>
          <a:bodyPr wrap="none" rtlCol="0">
            <a:spAutoFit/>
          </a:bodyPr>
          <a:p>
            <a:r>
              <a:rPr lang="zh-CN" altLang="en-US" sz="2800" b="1"/>
              <a:t>土壤的问题</a:t>
            </a:r>
            <a:endParaRPr lang="zh-CN" altLang="en-US" sz="2800" b="1"/>
          </a:p>
          <a:p>
            <a:r>
              <a:rPr lang="zh-CN" altLang="en-US" sz="2800" b="1"/>
              <a:t>（贫瘠）</a:t>
            </a:r>
            <a:endParaRPr lang="zh-CN" altLang="en-US" sz="2800" b="1"/>
          </a:p>
        </p:txBody>
      </p:sp>
      <p:sp>
        <p:nvSpPr>
          <p:cNvPr id="3" name="左大括号 2"/>
          <p:cNvSpPr/>
          <p:nvPr/>
        </p:nvSpPr>
        <p:spPr>
          <a:xfrm>
            <a:off x="2815590" y="1435100"/>
            <a:ext cx="557530" cy="291211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4" name="文本框 3"/>
          <p:cNvSpPr txBox="1"/>
          <p:nvPr/>
        </p:nvSpPr>
        <p:spPr>
          <a:xfrm>
            <a:off x="3653155" y="1210945"/>
            <a:ext cx="1249680" cy="518160"/>
          </a:xfrm>
          <a:prstGeom prst="rect">
            <a:avLst/>
          </a:prstGeom>
          <a:noFill/>
        </p:spPr>
        <p:txBody>
          <a:bodyPr wrap="none" rtlCol="0">
            <a:spAutoFit/>
          </a:bodyPr>
          <a:p>
            <a:r>
              <a:rPr lang="zh-CN" altLang="en-US" sz="2800"/>
              <a:t>沙漠化</a:t>
            </a:r>
            <a:endParaRPr lang="zh-CN" altLang="en-US" sz="2800"/>
          </a:p>
        </p:txBody>
      </p:sp>
      <p:sp>
        <p:nvSpPr>
          <p:cNvPr id="5" name="文本框 4"/>
          <p:cNvSpPr txBox="1"/>
          <p:nvPr/>
        </p:nvSpPr>
        <p:spPr>
          <a:xfrm>
            <a:off x="3631565" y="3027680"/>
            <a:ext cx="1970405" cy="518160"/>
          </a:xfrm>
          <a:prstGeom prst="rect">
            <a:avLst/>
          </a:prstGeom>
          <a:noFill/>
        </p:spPr>
        <p:txBody>
          <a:bodyPr wrap="none" rtlCol="0">
            <a:spAutoFit/>
          </a:bodyPr>
          <a:p>
            <a:r>
              <a:rPr lang="zh-CN" altLang="en-US" sz="2800" b="1"/>
              <a:t>红色荒漠化</a:t>
            </a:r>
            <a:endParaRPr lang="zh-CN" altLang="en-US" sz="2800" b="1"/>
          </a:p>
        </p:txBody>
      </p:sp>
      <p:sp>
        <p:nvSpPr>
          <p:cNvPr id="6" name="文本框 5"/>
          <p:cNvSpPr txBox="1"/>
          <p:nvPr/>
        </p:nvSpPr>
        <p:spPr>
          <a:xfrm>
            <a:off x="3653155" y="2006600"/>
            <a:ext cx="1255395" cy="518160"/>
          </a:xfrm>
          <a:prstGeom prst="rect">
            <a:avLst/>
          </a:prstGeom>
          <a:noFill/>
        </p:spPr>
        <p:txBody>
          <a:bodyPr wrap="none" rtlCol="0">
            <a:spAutoFit/>
          </a:bodyPr>
          <a:p>
            <a:r>
              <a:rPr lang="zh-CN" altLang="en-US" sz="2800" b="1"/>
              <a:t>盐碱化</a:t>
            </a:r>
            <a:endParaRPr lang="zh-CN" altLang="en-US" sz="2800" b="1"/>
          </a:p>
        </p:txBody>
      </p:sp>
      <p:sp>
        <p:nvSpPr>
          <p:cNvPr id="7" name="文本框 6"/>
          <p:cNvSpPr txBox="1"/>
          <p:nvPr/>
        </p:nvSpPr>
        <p:spPr>
          <a:xfrm>
            <a:off x="3730625" y="3988435"/>
            <a:ext cx="1970405" cy="518160"/>
          </a:xfrm>
          <a:prstGeom prst="rect">
            <a:avLst/>
          </a:prstGeom>
          <a:noFill/>
        </p:spPr>
        <p:txBody>
          <a:bodyPr wrap="none" rtlCol="0">
            <a:spAutoFit/>
          </a:bodyPr>
          <a:p>
            <a:r>
              <a:rPr lang="zh-CN" altLang="en-US" sz="2800" b="1"/>
              <a:t>石质荒漠化</a:t>
            </a:r>
            <a:endParaRPr lang="zh-CN" altLang="en-US" sz="2800" b="1"/>
          </a:p>
        </p:txBody>
      </p:sp>
      <p:sp>
        <p:nvSpPr>
          <p:cNvPr id="8" name="文本框 7"/>
          <p:cNvSpPr txBox="1"/>
          <p:nvPr/>
        </p:nvSpPr>
        <p:spPr>
          <a:xfrm>
            <a:off x="3730625" y="2448560"/>
            <a:ext cx="1816100" cy="579120"/>
          </a:xfrm>
          <a:prstGeom prst="rect">
            <a:avLst/>
          </a:prstGeom>
          <a:noFill/>
        </p:spPr>
        <p:txBody>
          <a:bodyPr wrap="none" rtlCol="0">
            <a:spAutoFit/>
          </a:bodyPr>
          <a:p>
            <a:r>
              <a:rPr lang="zh-CN" altLang="en-US" sz="3200" b="1">
                <a:solidFill>
                  <a:srgbClr val="FF0000"/>
                </a:solidFill>
              </a:rPr>
              <a:t>水土流失</a:t>
            </a:r>
            <a:endParaRPr lang="zh-CN" altLang="en-US" sz="3200" b="1">
              <a:solidFill>
                <a:srgbClr val="FF0000"/>
              </a:solidFill>
            </a:endParaRPr>
          </a:p>
        </p:txBody>
      </p:sp>
      <p:sp>
        <p:nvSpPr>
          <p:cNvPr id="9" name="右大括号 8"/>
          <p:cNvSpPr/>
          <p:nvPr/>
        </p:nvSpPr>
        <p:spPr>
          <a:xfrm>
            <a:off x="5373370" y="1373505"/>
            <a:ext cx="228600" cy="96774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0" name="右大括号 9"/>
          <p:cNvSpPr/>
          <p:nvPr/>
        </p:nvSpPr>
        <p:spPr>
          <a:xfrm>
            <a:off x="6230620" y="3199765"/>
            <a:ext cx="228600" cy="96774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1" name="文本框 10"/>
          <p:cNvSpPr txBox="1"/>
          <p:nvPr/>
        </p:nvSpPr>
        <p:spPr>
          <a:xfrm>
            <a:off x="6756400" y="3150235"/>
            <a:ext cx="1631315" cy="1066800"/>
          </a:xfrm>
          <a:prstGeom prst="rect">
            <a:avLst/>
          </a:prstGeom>
          <a:noFill/>
        </p:spPr>
        <p:txBody>
          <a:bodyPr wrap="square" rtlCol="0">
            <a:spAutoFit/>
          </a:bodyPr>
          <a:p>
            <a:r>
              <a:rPr lang="zh-CN" altLang="en-US" sz="3200" b="1">
                <a:solidFill>
                  <a:srgbClr val="FF0000"/>
                </a:solidFill>
              </a:rPr>
              <a:t>降水多，坡度大</a:t>
            </a:r>
            <a:endParaRPr lang="zh-CN" altLang="en-US" sz="3200" b="1">
              <a:solidFill>
                <a:srgbClr val="FF0000"/>
              </a:solidFill>
            </a:endParaRPr>
          </a:p>
        </p:txBody>
      </p:sp>
      <p:sp>
        <p:nvSpPr>
          <p:cNvPr id="12" name="文本框 11"/>
          <p:cNvSpPr txBox="1"/>
          <p:nvPr/>
        </p:nvSpPr>
        <p:spPr>
          <a:xfrm>
            <a:off x="5820410" y="1435100"/>
            <a:ext cx="3282315" cy="1066800"/>
          </a:xfrm>
          <a:prstGeom prst="rect">
            <a:avLst/>
          </a:prstGeom>
          <a:noFill/>
        </p:spPr>
        <p:txBody>
          <a:bodyPr wrap="square" rtlCol="0">
            <a:spAutoFit/>
          </a:bodyPr>
          <a:p>
            <a:r>
              <a:rPr lang="zh-CN" altLang="en-US" sz="3200" b="1">
                <a:solidFill>
                  <a:srgbClr val="FF0000"/>
                </a:solidFill>
              </a:rPr>
              <a:t>降水少（灌溉），蒸发大</a:t>
            </a:r>
            <a:endParaRPr lang="zh-CN" altLang="en-US" sz="3200" b="1">
              <a:solidFill>
                <a:srgbClr val="FF0000"/>
              </a:solidFill>
            </a:endParaRPr>
          </a:p>
        </p:txBody>
      </p:sp>
      <p:sp>
        <p:nvSpPr>
          <p:cNvPr id="13" name="文本框 12"/>
          <p:cNvSpPr txBox="1"/>
          <p:nvPr/>
        </p:nvSpPr>
        <p:spPr>
          <a:xfrm>
            <a:off x="5722620" y="288925"/>
            <a:ext cx="3117215" cy="398780"/>
          </a:xfrm>
          <a:prstGeom prst="rect">
            <a:avLst/>
          </a:prstGeom>
          <a:noFill/>
        </p:spPr>
        <p:txBody>
          <a:bodyPr wrap="none" rtlCol="0">
            <a:spAutoFit/>
          </a:bodyPr>
          <a:p>
            <a:r>
              <a:rPr lang="zh-CN" altLang="en-US" sz="2000" b="1"/>
              <a:t>自然背景</a:t>
            </a:r>
            <a:r>
              <a:rPr lang="en-US" altLang="zh-CN" sz="2000" b="1"/>
              <a:t>+</a:t>
            </a:r>
            <a:r>
              <a:rPr lang="zh-CN" altLang="en-US" sz="2000" b="1"/>
              <a:t>当地的人类活动</a:t>
            </a:r>
            <a:endParaRPr lang="zh-CN" altLang="en-US" sz="2000" b="1"/>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 name="Picture 32" descr="20095201037224"/>
          <p:cNvPicPr>
            <a:picLocks noChangeAspect="1"/>
          </p:cNvPicPr>
          <p:nvPr/>
        </p:nvPicPr>
        <p:blipFill>
          <a:blip r:embed="rId1"/>
          <a:stretch>
            <a:fillRect/>
          </a:stretch>
        </p:blipFill>
        <p:spPr>
          <a:xfrm>
            <a:off x="1239838" y="1785938"/>
            <a:ext cx="6608762" cy="4067175"/>
          </a:xfrm>
          <a:prstGeom prst="rect">
            <a:avLst/>
          </a:prstGeom>
          <a:noFill/>
          <a:ln w="9525">
            <a:noFill/>
          </a:ln>
        </p:spPr>
      </p:pic>
      <p:sp>
        <p:nvSpPr>
          <p:cNvPr id="14339" name="AutoShape 8"/>
          <p:cNvSpPr/>
          <p:nvPr/>
        </p:nvSpPr>
        <p:spPr>
          <a:xfrm>
            <a:off x="1943100" y="944563"/>
            <a:ext cx="5005388" cy="576262"/>
          </a:xfrm>
          <a:prstGeom prst="roundRect">
            <a:avLst>
              <a:gd name="adj" fmla="val 24375"/>
            </a:avLst>
          </a:prstGeom>
          <a:solidFill>
            <a:schemeClr val="bg2"/>
          </a:solidFill>
          <a:ln w="9525">
            <a:noFill/>
          </a:ln>
        </p:spPr>
        <p:txBody>
          <a:bodyPr wrap="none" anchor="ctr"/>
          <a:p>
            <a:pPr lvl="0" algn="ctr"/>
            <a:r>
              <a:rPr lang="zh-CN" altLang="en-US" sz="2800" b="1" dirty="0">
                <a:solidFill>
                  <a:srgbClr val="FF0000"/>
                </a:solidFill>
                <a:latin typeface="微软雅黑" panose="020B0503020204020204" charset="-122"/>
                <a:ea typeface="微软雅黑" panose="020B0503020204020204" charset="-122"/>
              </a:rPr>
              <a:t>案 例 分 析</a:t>
            </a:r>
            <a:endParaRPr lang="zh-CN" altLang="en-US" sz="2800" b="1" dirty="0">
              <a:solidFill>
                <a:srgbClr val="FF0000"/>
              </a:solidFill>
              <a:latin typeface="微软雅黑" panose="020B0503020204020204" charset="-122"/>
              <a:ea typeface="微软雅黑" panose="020B0503020204020204" charset="-122"/>
            </a:endParaRPr>
          </a:p>
        </p:txBody>
      </p:sp>
      <p:sp>
        <p:nvSpPr>
          <p:cNvPr id="3" name="矩形 2"/>
          <p:cNvSpPr/>
          <p:nvPr/>
        </p:nvSpPr>
        <p:spPr>
          <a:xfrm>
            <a:off x="215900" y="3357563"/>
            <a:ext cx="8243888" cy="830262"/>
          </a:xfrm>
          <a:prstGeom prst="rect">
            <a:avLst/>
          </a:prstGeom>
          <a:noFill/>
          <a:ln w="9525">
            <a:noFill/>
          </a:ln>
        </p:spPr>
        <p:txBody>
          <a:bodyPr>
            <a:spAutoFit/>
          </a:bodyPr>
          <a:p>
            <a:pPr lvl="0"/>
            <a:r>
              <a:rPr lang="zh-CN" altLang="en-US" sz="2400" b="1" dirty="0">
                <a:latin typeface="黑体" panose="02010609060101010101" pitchFamily="49" charset="-122"/>
                <a:ea typeface="黑体" panose="02010609060101010101" pitchFamily="49" charset="-122"/>
              </a:rPr>
              <a:t>（</a:t>
            </a:r>
            <a:r>
              <a:rPr lang="en-US" altLang="zh-CN" sz="2400" b="1" dirty="0">
                <a:latin typeface="黑体" panose="02010609060101010101" pitchFamily="49" charset="-122"/>
                <a:ea typeface="黑体" panose="02010609060101010101" pitchFamily="49" charset="-122"/>
              </a:rPr>
              <a:t>1</a:t>
            </a:r>
            <a:r>
              <a:rPr lang="zh-CN" altLang="en-US" sz="2400" b="1" dirty="0">
                <a:latin typeface="黑体" panose="02010609060101010101" pitchFamily="49" charset="-122"/>
                <a:ea typeface="黑体" panose="02010609060101010101" pitchFamily="49" charset="-122"/>
              </a:rPr>
              <a:t>）从自然地理环境整体性原理的角度分析该地区的土壤环境特点及成因</a:t>
            </a:r>
            <a:endParaRPr lang="zh-CN" altLang="en-US" sz="2400" b="1" dirty="0">
              <a:latin typeface="黑体" panose="02010609060101010101" pitchFamily="49" charset="-122"/>
              <a:ea typeface="黑体" panose="02010609060101010101" pitchFamily="49" charset="-122"/>
            </a:endParaRPr>
          </a:p>
        </p:txBody>
      </p:sp>
      <p:sp>
        <p:nvSpPr>
          <p:cNvPr id="4" name="矩形 3"/>
          <p:cNvSpPr/>
          <p:nvPr/>
        </p:nvSpPr>
        <p:spPr>
          <a:xfrm>
            <a:off x="107950" y="5622925"/>
            <a:ext cx="7740650" cy="461963"/>
          </a:xfrm>
          <a:prstGeom prst="rect">
            <a:avLst/>
          </a:prstGeom>
          <a:noFill/>
          <a:ln w="9525">
            <a:noFill/>
          </a:ln>
        </p:spPr>
        <p:txBody>
          <a:bodyPr>
            <a:spAutoFit/>
          </a:bodyPr>
          <a:p>
            <a:pPr lvl="0"/>
            <a:r>
              <a:rPr lang="zh-CN" altLang="en-US" sz="2400" b="1" dirty="0">
                <a:latin typeface="黑体" panose="02010609060101010101" pitchFamily="49" charset="-122"/>
                <a:ea typeface="黑体" panose="02010609060101010101" pitchFamily="49" charset="-122"/>
              </a:rPr>
              <a:t>（</a:t>
            </a:r>
            <a:r>
              <a:rPr lang="en-US" altLang="zh-CN" sz="2400" b="1" dirty="0">
                <a:latin typeface="黑体" panose="02010609060101010101" pitchFamily="49" charset="-122"/>
                <a:ea typeface="黑体" panose="02010609060101010101" pitchFamily="49" charset="-122"/>
              </a:rPr>
              <a:t>2</a:t>
            </a:r>
            <a:r>
              <a:rPr lang="zh-CN" altLang="en-US" sz="2400" b="1" dirty="0">
                <a:latin typeface="黑体" panose="02010609060101010101" pitchFamily="49" charset="-122"/>
                <a:ea typeface="黑体" panose="02010609060101010101" pitchFamily="49" charset="-122"/>
              </a:rPr>
              <a:t>）这种土壤环境对该地区人类的生产生活有什么影响</a:t>
            </a:r>
            <a:endParaRPr lang="zh-CN" altLang="en-US" sz="2400" b="1" dirty="0">
              <a:latin typeface="黑体" panose="02010609060101010101" pitchFamily="49" charset="-122"/>
              <a:ea typeface="黑体" panose="02010609060101010101" pitchFamily="49" charset="-122"/>
            </a:endParaRPr>
          </a:p>
        </p:txBody>
      </p:sp>
      <p:sp>
        <p:nvSpPr>
          <p:cNvPr id="5" name="矩形 4"/>
          <p:cNvSpPr/>
          <p:nvPr/>
        </p:nvSpPr>
        <p:spPr>
          <a:xfrm>
            <a:off x="468313" y="1690688"/>
            <a:ext cx="7883525" cy="1568450"/>
          </a:xfrm>
          <a:prstGeom prst="rect">
            <a:avLst/>
          </a:prstGeom>
          <a:noFill/>
          <a:ln w="9525">
            <a:noFill/>
          </a:ln>
        </p:spPr>
        <p:txBody>
          <a:bodyPr>
            <a:spAutoFit/>
          </a:bodyPr>
          <a:p>
            <a:pPr lvl="0"/>
            <a:r>
              <a:rPr lang="zh-CN" altLang="en-US" sz="2400" b="1" dirty="0">
                <a:latin typeface="楷体_GB2312" pitchFamily="49" charset="-122"/>
                <a:ea typeface="楷体_GB2312" pitchFamily="49" charset="-122"/>
              </a:rPr>
              <a:t>  贵州省某喀斯特山区石漠化严重。农民在山上放牧、砍柴。找土种玉米，当地农民反映，山上的土一年比一年薄，一发大水，土全被冲走了，玉米也被冲走了。石头越来越多，最后连玉米也无法种了，生活越来越困难。</a:t>
            </a:r>
            <a:endParaRPr lang="zh-CN" altLang="en-US" sz="2400" b="1" dirty="0">
              <a:latin typeface="楷体_GB2312" pitchFamily="49" charset="-122"/>
              <a:ea typeface="楷体_GB2312" pitchFamily="49" charset="-122"/>
            </a:endParaRPr>
          </a:p>
        </p:txBody>
      </p:sp>
      <p:sp>
        <p:nvSpPr>
          <p:cNvPr id="9" name="矩形 8"/>
          <p:cNvSpPr/>
          <p:nvPr/>
        </p:nvSpPr>
        <p:spPr>
          <a:xfrm>
            <a:off x="468313" y="4221163"/>
            <a:ext cx="8532812" cy="1446212"/>
          </a:xfrm>
          <a:prstGeom prst="rect">
            <a:avLst/>
          </a:prstGeom>
          <a:noFill/>
          <a:ln w="9525">
            <a:noFill/>
          </a:ln>
        </p:spPr>
        <p:txBody>
          <a:bodyPr>
            <a:spAutoFit/>
          </a:bodyPr>
          <a:p>
            <a:pPr lvl="0"/>
            <a:r>
              <a:rPr lang="zh-CN" altLang="en-US" sz="2200" b="1" dirty="0">
                <a:solidFill>
                  <a:srgbClr val="FF0000"/>
                </a:solidFill>
                <a:latin typeface="楷体_GB2312" pitchFamily="49" charset="-122"/>
                <a:ea typeface="楷体_GB2312" pitchFamily="49" charset="-122"/>
              </a:rPr>
              <a:t>  该地区为亚热带季风气候，气候湿热，有机质分解快，淋溶作用强，土壤偏酸性；降水多且集中，再加上喀斯特地貌，地形崎岖，所以流水侵蚀作用强烈，水土流失严重，喀斯特地貌植被单一，土壤发育条件差，水土保持能力差，土层薄，土壤贫瘠。</a:t>
            </a:r>
            <a:endParaRPr lang="zh-CN" altLang="en-US" sz="2200" b="1" dirty="0">
              <a:solidFill>
                <a:srgbClr val="FF0000"/>
              </a:solidFill>
              <a:latin typeface="楷体_GB2312" pitchFamily="49" charset="-122"/>
              <a:ea typeface="楷体_GB2312" pitchFamily="49" charset="-122"/>
            </a:endParaRPr>
          </a:p>
        </p:txBody>
      </p:sp>
      <p:sp>
        <p:nvSpPr>
          <p:cNvPr id="10" name="矩形 9"/>
          <p:cNvSpPr/>
          <p:nvPr/>
        </p:nvSpPr>
        <p:spPr>
          <a:xfrm>
            <a:off x="395288" y="6038850"/>
            <a:ext cx="8532812" cy="769938"/>
          </a:xfrm>
          <a:prstGeom prst="rect">
            <a:avLst/>
          </a:prstGeom>
          <a:noFill/>
          <a:ln w="9525">
            <a:noFill/>
          </a:ln>
        </p:spPr>
        <p:txBody>
          <a:bodyPr>
            <a:spAutoFit/>
          </a:bodyPr>
          <a:p>
            <a:pPr lvl="0"/>
            <a:r>
              <a:rPr lang="zh-CN" altLang="en-US" sz="2200" b="1" dirty="0">
                <a:solidFill>
                  <a:srgbClr val="FF0000"/>
                </a:solidFill>
                <a:latin typeface="楷体_GB2312" pitchFamily="49" charset="-122"/>
                <a:ea typeface="楷体_GB2312" pitchFamily="49" charset="-122"/>
              </a:rPr>
              <a:t>  土层薄，土壤贫瘠，限制了农业类型和规模；地表植被少，薪柴来源少。</a:t>
            </a:r>
            <a:endParaRPr lang="zh-CN" altLang="en-US" sz="2200" b="1" dirty="0">
              <a:solidFill>
                <a:srgbClr val="FF0000"/>
              </a:solidFill>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11"/>
                                        </p:tgtEl>
                                      </p:cBhvr>
                                    </p:animEffect>
                                    <p:anim calcmode="lin" valueType="num">
                                      <p:cBhvr>
                                        <p:cTn id="7" dur="1000"/>
                                        <p:tgtEl>
                                          <p:spTgt spid="11"/>
                                        </p:tgtEl>
                                        <p:attrNameLst>
                                          <p:attrName>ppt_x</p:attrName>
                                        </p:attrNameLst>
                                      </p:cBhvr>
                                      <p:tavLst>
                                        <p:tav tm="0">
                                          <p:val>
                                            <p:strVal val="ppt_x"/>
                                          </p:val>
                                        </p:tav>
                                        <p:tav tm="100000">
                                          <p:val>
                                            <p:strVal val="ppt_x"/>
                                          </p:val>
                                        </p:tav>
                                      </p:tavLst>
                                    </p:anim>
                                    <p:anim calcmode="lin" valueType="num">
                                      <p:cBhvr>
                                        <p:cTn id="8" dur="1000"/>
                                        <p:tgtEl>
                                          <p:spTgt spid="11"/>
                                        </p:tgtEl>
                                        <p:attrNameLst>
                                          <p:attrName>ppt_y</p:attrName>
                                        </p:attrNameLst>
                                      </p:cBhvr>
                                      <p:tavLst>
                                        <p:tav tm="0">
                                          <p:val>
                                            <p:strVal val="ppt_y"/>
                                          </p:val>
                                        </p:tav>
                                        <p:tav tm="100000">
                                          <p:val>
                                            <p:strVal val="ppt_y+.1"/>
                                          </p:val>
                                        </p:tav>
                                      </p:tavLst>
                                    </p:anim>
                                    <p:set>
                                      <p:cBhvr>
                                        <p:cTn id="9" dur="1" fill="hold">
                                          <p:stCondLst>
                                            <p:cond delay="999"/>
                                          </p:stCondLst>
                                        </p:cTn>
                                        <p:tgtEl>
                                          <p:spTgt spid="11"/>
                                        </p:tgtEl>
                                        <p:attrNameLst>
                                          <p:attrName>style.visibility</p:attrName>
                                        </p:attrNameLst>
                                      </p:cBhvr>
                                      <p:to>
                                        <p:strVal val="hidden"/>
                                      </p:to>
                                    </p:set>
                                  </p:childTnLst>
                                </p:cTn>
                              </p:par>
                            </p:childTnLst>
                          </p:cTn>
                        </p:par>
                        <p:par>
                          <p:cTn id="10" fill="hold">
                            <p:stCondLst>
                              <p:cond delay="1000"/>
                            </p:stCondLst>
                            <p:childTnLst>
                              <p:par>
                                <p:cTn id="11" presetID="16" presetClass="entr" presetSubtype="37"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500"/>
                                        <p:tgtEl>
                                          <p:spTgt spid="3"/>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AutoShape 8"/>
          <p:cNvSpPr/>
          <p:nvPr/>
        </p:nvSpPr>
        <p:spPr>
          <a:xfrm>
            <a:off x="1943100" y="944563"/>
            <a:ext cx="5005388" cy="576262"/>
          </a:xfrm>
          <a:prstGeom prst="roundRect">
            <a:avLst>
              <a:gd name="adj" fmla="val 24375"/>
            </a:avLst>
          </a:prstGeom>
          <a:solidFill>
            <a:schemeClr val="bg2"/>
          </a:solidFill>
          <a:ln w="9525">
            <a:noFill/>
          </a:ln>
        </p:spPr>
        <p:txBody>
          <a:bodyPr wrap="none" anchor="ctr"/>
          <a:p>
            <a:pPr lvl="0" algn="ctr"/>
            <a:r>
              <a:rPr lang="zh-CN" altLang="en-US" sz="2800" b="1" dirty="0">
                <a:solidFill>
                  <a:srgbClr val="FF0000"/>
                </a:solidFill>
                <a:latin typeface="微软雅黑" panose="020B0503020204020204" charset="-122"/>
                <a:ea typeface="微软雅黑" panose="020B0503020204020204" charset="-122"/>
              </a:rPr>
              <a:t>案 例 分 析</a:t>
            </a:r>
            <a:endParaRPr lang="zh-CN" altLang="en-US" sz="2800" b="1" dirty="0">
              <a:solidFill>
                <a:srgbClr val="FF0000"/>
              </a:solidFill>
              <a:latin typeface="微软雅黑" panose="020B0503020204020204" charset="-122"/>
              <a:ea typeface="微软雅黑" panose="020B0503020204020204" charset="-122"/>
            </a:endParaRPr>
          </a:p>
        </p:txBody>
      </p:sp>
      <p:sp>
        <p:nvSpPr>
          <p:cNvPr id="16387" name="矩形 5"/>
          <p:cNvSpPr/>
          <p:nvPr/>
        </p:nvSpPr>
        <p:spPr>
          <a:xfrm>
            <a:off x="250825" y="1736725"/>
            <a:ext cx="8605838" cy="831850"/>
          </a:xfrm>
          <a:prstGeom prst="rect">
            <a:avLst/>
          </a:prstGeom>
          <a:noFill/>
          <a:ln w="9525">
            <a:noFill/>
          </a:ln>
        </p:spPr>
        <p:txBody>
          <a:bodyPr>
            <a:spAutoFit/>
          </a:bodyPr>
          <a:p>
            <a:pPr lvl="0"/>
            <a:r>
              <a:rPr lang="zh-CN" altLang="en-US" sz="2400" b="1" dirty="0">
                <a:latin typeface="黑体" panose="02010609060101010101" pitchFamily="49" charset="-122"/>
                <a:ea typeface="黑体" panose="02010609060101010101" pitchFamily="49" charset="-122"/>
              </a:rPr>
              <a:t>（</a:t>
            </a:r>
            <a:r>
              <a:rPr lang="en-US" altLang="zh-CN" sz="2400" b="1" dirty="0">
                <a:latin typeface="黑体" panose="02010609060101010101" pitchFamily="49" charset="-122"/>
                <a:ea typeface="黑体" panose="02010609060101010101" pitchFamily="49" charset="-122"/>
              </a:rPr>
              <a:t>3</a:t>
            </a:r>
            <a:r>
              <a:rPr lang="zh-CN" altLang="en-US" sz="2400" b="1" dirty="0">
                <a:latin typeface="黑体" panose="02010609060101010101" pitchFamily="49" charset="-122"/>
                <a:ea typeface="黑体" panose="02010609060101010101" pitchFamily="49" charset="-122"/>
              </a:rPr>
              <a:t>）简述为提高人民的生活水平，从保护和改善土壤环境的角度，当地政府应采取的具体措施</a:t>
            </a:r>
            <a:endParaRPr lang="zh-CN" altLang="en-US" sz="2400" b="1" dirty="0">
              <a:latin typeface="黑体" panose="02010609060101010101" pitchFamily="49" charset="-122"/>
              <a:ea typeface="黑体" panose="02010609060101010101" pitchFamily="49" charset="-122"/>
            </a:endParaRPr>
          </a:p>
        </p:txBody>
      </p:sp>
      <p:sp>
        <p:nvSpPr>
          <p:cNvPr id="14340" name="矩形 1"/>
          <p:cNvSpPr/>
          <p:nvPr/>
        </p:nvSpPr>
        <p:spPr>
          <a:xfrm>
            <a:off x="107950" y="2708275"/>
            <a:ext cx="9036050" cy="3816350"/>
          </a:xfrm>
          <a:prstGeom prst="rect">
            <a:avLst/>
          </a:prstGeom>
          <a:noFill/>
          <a:ln w="9525">
            <a:noFill/>
          </a:ln>
        </p:spPr>
        <p:txBody>
          <a:bodyPr>
            <a:spAutoFit/>
          </a:bodyPr>
          <a:p>
            <a:pPr lvl="0"/>
            <a:r>
              <a:rPr lang="zh-CN" altLang="en-US" sz="2200" b="1" dirty="0">
                <a:solidFill>
                  <a:srgbClr val="FF0000"/>
                </a:solidFill>
                <a:latin typeface="楷体_GB2312" pitchFamily="49" charset="-122"/>
                <a:ea typeface="楷体_GB2312" pitchFamily="49" charset="-122"/>
              </a:rPr>
              <a:t>  严格管理，恢复自然植被：将农业生产活动限制在适宜的地方；不适宜的地方实行严格保护措施，避免人类活动扰动土层，以逐步恢复自然植被。</a:t>
            </a:r>
            <a:endParaRPr lang="zh-CN" altLang="en-US" sz="2200" b="1" dirty="0">
              <a:solidFill>
                <a:srgbClr val="FF0000"/>
              </a:solidFill>
              <a:latin typeface="楷体_GB2312" pitchFamily="49" charset="-122"/>
              <a:ea typeface="楷体_GB2312" pitchFamily="49" charset="-122"/>
            </a:endParaRPr>
          </a:p>
          <a:p>
            <a:pPr lvl="0"/>
            <a:r>
              <a:rPr lang="zh-CN" altLang="en-US" sz="2200" b="1" dirty="0">
                <a:solidFill>
                  <a:srgbClr val="FF0000"/>
                </a:solidFill>
                <a:latin typeface="楷体_GB2312" pitchFamily="49" charset="-122"/>
                <a:ea typeface="楷体_GB2312" pitchFamily="49" charset="-122"/>
              </a:rPr>
              <a:t>产业结构调整：引导农民调整产业结构，如选择免耕的农作物，改牲畜放养为圈养等，以避免农业活动过多扰动山地很薄的土壤层。</a:t>
            </a:r>
            <a:endParaRPr lang="zh-CN" altLang="en-US" sz="2200" b="1" dirty="0">
              <a:solidFill>
                <a:srgbClr val="FF0000"/>
              </a:solidFill>
              <a:latin typeface="楷体_GB2312" pitchFamily="49" charset="-122"/>
              <a:ea typeface="楷体_GB2312" pitchFamily="49" charset="-122"/>
            </a:endParaRPr>
          </a:p>
          <a:p>
            <a:pPr lvl="0"/>
            <a:r>
              <a:rPr lang="zh-CN" altLang="en-US" sz="2200" b="1" dirty="0">
                <a:solidFill>
                  <a:srgbClr val="FF0000"/>
                </a:solidFill>
                <a:latin typeface="楷体_GB2312" pitchFamily="49" charset="-122"/>
                <a:ea typeface="楷体_GB2312" pitchFamily="49" charset="-122"/>
              </a:rPr>
              <a:t>经济补贴措施：给农民适当经济补贴（包括粮食、商品能源等），解决农民的生活用粮、用柴等问题，帮助农民开辟新的生计（如手工业、第三产业等），或以经济手段鼓励农民主动保护和恢复植被。</a:t>
            </a:r>
            <a:endParaRPr lang="zh-CN" altLang="en-US" sz="2200" b="1" dirty="0">
              <a:solidFill>
                <a:srgbClr val="FF0000"/>
              </a:solidFill>
              <a:latin typeface="楷体_GB2312" pitchFamily="49" charset="-122"/>
              <a:ea typeface="楷体_GB2312" pitchFamily="49" charset="-122"/>
            </a:endParaRPr>
          </a:p>
          <a:p>
            <a:pPr lvl="0"/>
            <a:r>
              <a:rPr lang="zh-CN" altLang="en-US" sz="2200" b="1" dirty="0">
                <a:solidFill>
                  <a:srgbClr val="FF0000"/>
                </a:solidFill>
                <a:latin typeface="楷体_GB2312" pitchFamily="49" charset="-122"/>
                <a:ea typeface="楷体_GB2312" pitchFamily="49" charset="-122"/>
              </a:rPr>
              <a:t>客土移植：将土壤资源丰富地区的土壤转移至该地区。</a:t>
            </a:r>
            <a:endParaRPr lang="en-US" altLang="zh-CN" sz="2200" b="1" dirty="0">
              <a:solidFill>
                <a:srgbClr val="FF0000"/>
              </a:solidFill>
              <a:latin typeface="楷体_GB2312" pitchFamily="49" charset="-122"/>
              <a:ea typeface="楷体_GB2312" pitchFamily="49" charset="-122"/>
            </a:endParaRPr>
          </a:p>
          <a:p>
            <a:pPr lvl="0"/>
            <a:r>
              <a:rPr lang="zh-CN" altLang="en-US" sz="2200" b="1" dirty="0">
                <a:solidFill>
                  <a:srgbClr val="FF0000"/>
                </a:solidFill>
                <a:latin typeface="楷体_GB2312" pitchFamily="49" charset="-122"/>
                <a:ea typeface="楷体_GB2312" pitchFamily="49" charset="-122"/>
              </a:rPr>
              <a:t>改良酸性土壤（播撒熟石灰等），增施有机肥，提高土壤肥力，在土壤条件相对较好的地区适当开展农业种植</a:t>
            </a:r>
            <a:endParaRPr lang="en-US" altLang="zh-CN" sz="2200" b="1" dirty="0">
              <a:solidFill>
                <a:srgbClr val="FF0000"/>
              </a:solidFill>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340"/>
                                        </p:tgtEl>
                                        <p:attrNameLst>
                                          <p:attrName>style.visibility</p:attrName>
                                        </p:attrNameLst>
                                      </p:cBhvr>
                                      <p:to>
                                        <p:strVal val="visible"/>
                                      </p:to>
                                    </p:set>
                                    <p:animEffect transition="in" filter="wipe(up)">
                                      <p:cBhvr>
                                        <p:cTn id="7" dur="5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AutoShape 4"/>
          <p:cNvSpPr/>
          <p:nvPr/>
        </p:nvSpPr>
        <p:spPr>
          <a:xfrm rot="10800000">
            <a:off x="347663" y="1700213"/>
            <a:ext cx="614362" cy="4029075"/>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4" name="矩形 3"/>
          <p:cNvSpPr/>
          <p:nvPr/>
        </p:nvSpPr>
        <p:spPr>
          <a:xfrm>
            <a:off x="287338" y="1844675"/>
            <a:ext cx="739775" cy="3884613"/>
          </a:xfrm>
          <a:prstGeom prst="rect">
            <a:avLst/>
          </a:prstGeom>
        </p:spPr>
        <p:txBody>
          <a:bodyPr vert="eaVert">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土壤与人类活动的相互关系</a:t>
            </a:r>
            <a:endPar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
        <p:nvSpPr>
          <p:cNvPr id="5" name="Line 16"/>
          <p:cNvSpPr>
            <a:spLocks noChangeShapeType="1"/>
          </p:cNvSpPr>
          <p:nvPr/>
        </p:nvSpPr>
        <p:spPr bwMode="auto">
          <a:xfrm flipV="1">
            <a:off x="1006475" y="3614738"/>
            <a:ext cx="501650" cy="0"/>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6" name="Group 26"/>
          <p:cNvGrpSpPr/>
          <p:nvPr/>
        </p:nvGrpSpPr>
        <p:grpSpPr>
          <a:xfrm rot="-5400000">
            <a:off x="485775" y="3206750"/>
            <a:ext cx="2736850" cy="566738"/>
            <a:chOff x="1156" y="1413"/>
            <a:chExt cx="3492" cy="236"/>
          </a:xfrm>
        </p:grpSpPr>
        <p:sp>
          <p:nvSpPr>
            <p:cNvPr id="7" name="Line 19"/>
            <p:cNvSpPr>
              <a:spLocks noChangeShapeType="1"/>
            </p:cNvSpPr>
            <p:nvPr/>
          </p:nvSpPr>
          <p:spPr bwMode="auto">
            <a:xfrm>
              <a:off x="1156" y="1413"/>
              <a:ext cx="3492" cy="0"/>
            </a:xfrm>
            <a:prstGeom prst="line">
              <a:avLst/>
            </a:prstGeom>
            <a:noFill/>
            <a:ln w="19050" cap="rnd">
              <a:solidFill>
                <a:schemeClr val="bg1">
                  <a:lumMod val="50000"/>
                </a:schemeClr>
              </a:solidFill>
              <a:prstDash val="sysDot"/>
              <a:rou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18463" name="Group 20"/>
            <p:cNvGrpSpPr/>
            <p:nvPr/>
          </p:nvGrpSpPr>
          <p:grpSpPr>
            <a:xfrm>
              <a:off x="1156" y="1413"/>
              <a:ext cx="3492" cy="236"/>
              <a:chOff x="1066" y="1445"/>
              <a:chExt cx="3492" cy="166"/>
            </a:xfrm>
          </p:grpSpPr>
          <p:sp>
            <p:nvSpPr>
              <p:cNvPr id="9" name="Line 21"/>
              <p:cNvSpPr>
                <a:spLocks noChangeShapeType="1"/>
              </p:cNvSpPr>
              <p:nvPr/>
            </p:nvSpPr>
            <p:spPr bwMode="auto">
              <a:xfrm>
                <a:off x="1066"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 name="Line 22"/>
              <p:cNvSpPr>
                <a:spLocks noChangeShapeType="1"/>
              </p:cNvSpPr>
              <p:nvPr/>
            </p:nvSpPr>
            <p:spPr bwMode="auto">
              <a:xfrm>
                <a:off x="4558"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sp>
        <p:nvSpPr>
          <p:cNvPr id="18438" name="AutoShape 4"/>
          <p:cNvSpPr/>
          <p:nvPr/>
        </p:nvSpPr>
        <p:spPr>
          <a:xfrm rot="10800000">
            <a:off x="2235200" y="4184650"/>
            <a:ext cx="2068513" cy="1236663"/>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12" name="矩形 11"/>
          <p:cNvSpPr/>
          <p:nvPr/>
        </p:nvSpPr>
        <p:spPr>
          <a:xfrm>
            <a:off x="2286000" y="4116388"/>
            <a:ext cx="2208213" cy="1201738"/>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人类活动对土壤环境的影响</a:t>
            </a:r>
            <a:endPar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
        <p:nvSpPr>
          <p:cNvPr id="13" name="Line 16"/>
          <p:cNvSpPr>
            <a:spLocks noChangeShapeType="1"/>
          </p:cNvSpPr>
          <p:nvPr/>
        </p:nvSpPr>
        <p:spPr bwMode="auto">
          <a:xfrm flipV="1">
            <a:off x="4321175" y="4911725"/>
            <a:ext cx="501650" cy="0"/>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8441" name="AutoShape 4"/>
          <p:cNvSpPr/>
          <p:nvPr/>
        </p:nvSpPr>
        <p:spPr>
          <a:xfrm rot="10800000">
            <a:off x="2190750" y="1485900"/>
            <a:ext cx="2068513" cy="1368425"/>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17" name="矩形 16"/>
          <p:cNvSpPr/>
          <p:nvPr/>
        </p:nvSpPr>
        <p:spPr>
          <a:xfrm>
            <a:off x="2257425" y="1547813"/>
            <a:ext cx="2054225" cy="1200150"/>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土壤环境对人类活动的影响</a:t>
            </a:r>
            <a:endPar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
        <p:nvSpPr>
          <p:cNvPr id="18" name="Line 16"/>
          <p:cNvSpPr>
            <a:spLocks noChangeShapeType="1"/>
          </p:cNvSpPr>
          <p:nvPr/>
        </p:nvSpPr>
        <p:spPr bwMode="auto">
          <a:xfrm flipV="1">
            <a:off x="4321175" y="1882775"/>
            <a:ext cx="501650" cy="0"/>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8444" name="AutoShape 4"/>
          <p:cNvSpPr/>
          <p:nvPr/>
        </p:nvSpPr>
        <p:spPr>
          <a:xfrm rot="10800000">
            <a:off x="5386388" y="908050"/>
            <a:ext cx="2563812" cy="1008063"/>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20" name="矩形 19"/>
          <p:cNvSpPr/>
          <p:nvPr/>
        </p:nvSpPr>
        <p:spPr>
          <a:xfrm>
            <a:off x="5465763" y="908050"/>
            <a:ext cx="2663825" cy="1016000"/>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0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影响农业类型、耕作方式、生产效率等</a:t>
            </a:r>
            <a:endParaRPr kumimoji="0" lang="en-US" altLang="zh-CN" sz="20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grpSp>
        <p:nvGrpSpPr>
          <p:cNvPr id="21" name="Group 26"/>
          <p:cNvGrpSpPr/>
          <p:nvPr/>
        </p:nvGrpSpPr>
        <p:grpSpPr>
          <a:xfrm rot="-5400000">
            <a:off x="4508500" y="1798638"/>
            <a:ext cx="1295400" cy="355600"/>
            <a:chOff x="1156" y="1413"/>
            <a:chExt cx="3492" cy="236"/>
          </a:xfrm>
        </p:grpSpPr>
        <p:sp>
          <p:nvSpPr>
            <p:cNvPr id="22" name="Line 19"/>
            <p:cNvSpPr>
              <a:spLocks noChangeShapeType="1"/>
            </p:cNvSpPr>
            <p:nvPr/>
          </p:nvSpPr>
          <p:spPr bwMode="auto">
            <a:xfrm>
              <a:off x="1156" y="1413"/>
              <a:ext cx="3492" cy="0"/>
            </a:xfrm>
            <a:prstGeom prst="line">
              <a:avLst/>
            </a:prstGeom>
            <a:noFill/>
            <a:ln w="19050" cap="rnd">
              <a:solidFill>
                <a:schemeClr val="bg1">
                  <a:lumMod val="50000"/>
                </a:schemeClr>
              </a:solidFill>
              <a:prstDash val="sysDot"/>
              <a:rou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18459" name="Group 20"/>
            <p:cNvGrpSpPr/>
            <p:nvPr/>
          </p:nvGrpSpPr>
          <p:grpSpPr>
            <a:xfrm>
              <a:off x="1156" y="1413"/>
              <a:ext cx="3492" cy="236"/>
              <a:chOff x="1066" y="1445"/>
              <a:chExt cx="3492" cy="166"/>
            </a:xfrm>
          </p:grpSpPr>
          <p:sp>
            <p:nvSpPr>
              <p:cNvPr id="24" name="Line 21"/>
              <p:cNvSpPr>
                <a:spLocks noChangeShapeType="1"/>
              </p:cNvSpPr>
              <p:nvPr/>
            </p:nvSpPr>
            <p:spPr bwMode="auto">
              <a:xfrm>
                <a:off x="1066"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 name="Line 22"/>
              <p:cNvSpPr>
                <a:spLocks noChangeShapeType="1"/>
              </p:cNvSpPr>
              <p:nvPr/>
            </p:nvSpPr>
            <p:spPr bwMode="auto">
              <a:xfrm>
                <a:off x="4558"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sp>
        <p:nvSpPr>
          <p:cNvPr id="18447" name="AutoShape 4"/>
          <p:cNvSpPr/>
          <p:nvPr/>
        </p:nvSpPr>
        <p:spPr>
          <a:xfrm rot="10800000">
            <a:off x="5386388" y="2246313"/>
            <a:ext cx="2130425" cy="1000125"/>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27" name="矩形 26"/>
          <p:cNvSpPr/>
          <p:nvPr/>
        </p:nvSpPr>
        <p:spPr>
          <a:xfrm>
            <a:off x="5465763" y="2246313"/>
            <a:ext cx="2195513" cy="1016000"/>
          </a:xfrm>
          <a:prstGeom prst="rect">
            <a:avLst/>
          </a:prstGeom>
        </p:spPr>
        <p:txBody>
          <a:bodyPr>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0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对农村居民生活用能产生影响</a:t>
            </a:r>
            <a:endParaRPr kumimoji="0" lang="en-US" altLang="zh-CN" sz="20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
        <p:nvSpPr>
          <p:cNvPr id="18449" name="AutoShape 4"/>
          <p:cNvSpPr/>
          <p:nvPr/>
        </p:nvSpPr>
        <p:spPr>
          <a:xfrm rot="10800000">
            <a:off x="5384800" y="3608388"/>
            <a:ext cx="3455988" cy="1047750"/>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29" name="矩形 28"/>
          <p:cNvSpPr/>
          <p:nvPr/>
        </p:nvSpPr>
        <p:spPr>
          <a:xfrm>
            <a:off x="5400675" y="3608388"/>
            <a:ext cx="3652838" cy="1016000"/>
          </a:xfrm>
          <a:prstGeom prst="rect">
            <a:avLst/>
          </a:prstGeom>
        </p:spPr>
        <p:txBody>
          <a:bodyPr wrap="square">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0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合理的人类活动有助于地表土壤的</a:t>
            </a:r>
            <a:r>
              <a:rPr kumimoji="0" lang="zh-CN" altLang="en-US" sz="2000" b="1"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rPr>
              <a:t>保持和土壤环境的改善</a:t>
            </a:r>
            <a:endParaRPr kumimoji="0" lang="en-US" altLang="zh-CN" sz="20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grpSp>
        <p:nvGrpSpPr>
          <p:cNvPr id="30" name="Group 26"/>
          <p:cNvGrpSpPr/>
          <p:nvPr/>
        </p:nvGrpSpPr>
        <p:grpSpPr>
          <a:xfrm rot="-5400000">
            <a:off x="4478338" y="4733925"/>
            <a:ext cx="1295400" cy="355600"/>
            <a:chOff x="1156" y="1413"/>
            <a:chExt cx="3492" cy="236"/>
          </a:xfrm>
        </p:grpSpPr>
        <p:sp>
          <p:nvSpPr>
            <p:cNvPr id="31" name="Line 19"/>
            <p:cNvSpPr>
              <a:spLocks noChangeShapeType="1"/>
            </p:cNvSpPr>
            <p:nvPr/>
          </p:nvSpPr>
          <p:spPr bwMode="auto">
            <a:xfrm>
              <a:off x="1156" y="1413"/>
              <a:ext cx="3492" cy="0"/>
            </a:xfrm>
            <a:prstGeom prst="line">
              <a:avLst/>
            </a:prstGeom>
            <a:noFill/>
            <a:ln w="19050" cap="rnd">
              <a:solidFill>
                <a:schemeClr val="bg1">
                  <a:lumMod val="50000"/>
                </a:schemeClr>
              </a:solidFill>
              <a:prstDash val="sysDot"/>
              <a:rou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18455" name="Group 20"/>
            <p:cNvGrpSpPr/>
            <p:nvPr/>
          </p:nvGrpSpPr>
          <p:grpSpPr>
            <a:xfrm>
              <a:off x="1156" y="1413"/>
              <a:ext cx="3492" cy="236"/>
              <a:chOff x="1066" y="1445"/>
              <a:chExt cx="3492" cy="166"/>
            </a:xfrm>
          </p:grpSpPr>
          <p:sp>
            <p:nvSpPr>
              <p:cNvPr id="33" name="Line 21"/>
              <p:cNvSpPr>
                <a:spLocks noChangeShapeType="1"/>
              </p:cNvSpPr>
              <p:nvPr/>
            </p:nvSpPr>
            <p:spPr bwMode="auto">
              <a:xfrm>
                <a:off x="1066"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 name="Line 22"/>
              <p:cNvSpPr>
                <a:spLocks noChangeShapeType="1"/>
              </p:cNvSpPr>
              <p:nvPr/>
            </p:nvSpPr>
            <p:spPr bwMode="auto">
              <a:xfrm>
                <a:off x="4558" y="1445"/>
                <a:ext cx="0" cy="166"/>
              </a:xfrm>
              <a:prstGeom prst="line">
                <a:avLst/>
              </a:prstGeom>
              <a:noFill/>
              <a:ln w="19050" cap="rnd">
                <a:solidFill>
                  <a:schemeClr val="bg1">
                    <a:lumMod val="50000"/>
                  </a:schemeClr>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sp>
        <p:nvSpPr>
          <p:cNvPr id="18452" name="AutoShape 4"/>
          <p:cNvSpPr/>
          <p:nvPr/>
        </p:nvSpPr>
        <p:spPr>
          <a:xfrm rot="10800000">
            <a:off x="5384800" y="5084763"/>
            <a:ext cx="2924175" cy="1411287"/>
          </a:xfrm>
          <a:prstGeom prst="roundRect">
            <a:avLst>
              <a:gd name="adj" fmla="val 6171"/>
            </a:avLst>
          </a:prstGeom>
          <a:gradFill rotWithShape="1">
            <a:gsLst>
              <a:gs pos="0">
                <a:srgbClr val="DDDDDD"/>
              </a:gs>
              <a:gs pos="100000">
                <a:schemeClr val="bg1"/>
              </a:gs>
            </a:gsLst>
            <a:lin ang="5400000" scaled="1"/>
            <a:tileRect/>
          </a:gradFill>
          <a:ln w="9525" cap="flat" cmpd="sng">
            <a:solidFill>
              <a:srgbClr val="C0C0C0"/>
            </a:solidFill>
            <a:prstDash val="solid"/>
            <a:headEnd type="none" w="med" len="med"/>
            <a:tailEnd type="none" w="med" len="med"/>
          </a:ln>
        </p:spPr>
        <p:txBody>
          <a:bodyPr rot="10800000" wrap="none" anchor="ctr"/>
          <a:p>
            <a:pPr lvl="0">
              <a:lnSpc>
                <a:spcPct val="150000"/>
              </a:lnSpc>
              <a:buClr>
                <a:srgbClr val="A6A6A6"/>
              </a:buClr>
            </a:pPr>
            <a:endParaRPr lang="en-US" altLang="zh-CN" sz="2000" dirty="0">
              <a:latin typeface="微软雅黑" panose="020B0503020204020204" charset="-122"/>
              <a:ea typeface="微软雅黑" panose="020B0503020204020204" charset="-122"/>
            </a:endParaRPr>
          </a:p>
        </p:txBody>
      </p:sp>
      <p:sp>
        <p:nvSpPr>
          <p:cNvPr id="36" name="矩形 35"/>
          <p:cNvSpPr/>
          <p:nvPr/>
        </p:nvSpPr>
        <p:spPr>
          <a:xfrm>
            <a:off x="5464175" y="5018088"/>
            <a:ext cx="2925763" cy="1477963"/>
          </a:xfrm>
          <a:prstGeom prst="rect">
            <a:avLst/>
          </a:prstGeom>
        </p:spPr>
        <p:txBody>
          <a:bodyPr wrap="square">
            <a:spAutoFit/>
          </a:bodyPr>
          <a:lstStyle/>
          <a:p>
            <a:pPr marL="0" marR="0" lvl="0" indent="0" algn="l" defTabSz="914400" rtl="0" eaLnBrk="0" fontAlgn="base" latinLnBrk="0" hangingPunct="0">
              <a:lnSpc>
                <a:spcPct val="150000"/>
              </a:lnSpc>
              <a:spcBef>
                <a:spcPct val="0"/>
              </a:spcBef>
              <a:spcAft>
                <a:spcPct val="0"/>
              </a:spcAft>
              <a:buClr>
                <a:schemeClr val="bg1">
                  <a:lumMod val="65000"/>
                </a:schemeClr>
              </a:buClr>
              <a:buSzTx/>
              <a:buFontTx/>
              <a:buNone/>
              <a:defRPr/>
            </a:pPr>
            <a:r>
              <a:rPr kumimoji="0" lang="zh-CN" altLang="en-US" sz="20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不合理的人类活动会造成土壤肥力下降，土层变薄，土地生产力下降</a:t>
            </a:r>
            <a:endParaRPr kumimoji="0" lang="en-US" altLang="zh-CN" sz="20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2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441"/>
                                        </p:tgtEl>
                                        <p:attrNameLst>
                                          <p:attrName>style.visibility</p:attrName>
                                        </p:attrNameLst>
                                      </p:cBhvr>
                                      <p:to>
                                        <p:strVal val="visible"/>
                                      </p:to>
                                    </p:set>
                                    <p:animEffect transition="in" filter="fade">
                                      <p:cBhvr>
                                        <p:cTn id="22" dur="500"/>
                                        <p:tgtEl>
                                          <p:spTgt spid="184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500"/>
                            </p:stCondLst>
                            <p:childTnLst>
                              <p:par>
                                <p:cTn id="27" presetID="22" presetClass="entr" presetSubtype="8"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8444"/>
                                        </p:tgtEl>
                                        <p:attrNameLst>
                                          <p:attrName>style.visibility</p:attrName>
                                        </p:attrNameLst>
                                      </p:cBhvr>
                                      <p:to>
                                        <p:strVal val="visible"/>
                                      </p:to>
                                    </p:set>
                                    <p:animEffect transition="in" filter="fade">
                                      <p:cBhvr>
                                        <p:cTn id="34" dur="500"/>
                                        <p:tgtEl>
                                          <p:spTgt spid="1844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5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8447"/>
                                        </p:tgtEl>
                                        <p:attrNameLst>
                                          <p:attrName>style.visibility</p:attrName>
                                        </p:attrNameLst>
                                      </p:cBhvr>
                                      <p:to>
                                        <p:strVal val="visible"/>
                                      </p:to>
                                    </p:set>
                                    <p:animEffect transition="in" filter="fade">
                                      <p:cBhvr>
                                        <p:cTn id="46" dur="500"/>
                                        <p:tgtEl>
                                          <p:spTgt spid="1844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8438"/>
                                        </p:tgtEl>
                                        <p:attrNameLst>
                                          <p:attrName>style.visibility</p:attrName>
                                        </p:attrNameLst>
                                      </p:cBhvr>
                                      <p:to>
                                        <p:strVal val="visible"/>
                                      </p:to>
                                    </p:set>
                                    <p:animEffect transition="in" filter="fade">
                                      <p:cBhvr>
                                        <p:cTn id="54" dur="500"/>
                                        <p:tgtEl>
                                          <p:spTgt spid="1843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500"/>
                                        <p:tgtEl>
                                          <p:spTgt spid="12"/>
                                        </p:tgtEl>
                                      </p:cBhvr>
                                    </p:animEffect>
                                  </p:childTnLst>
                                </p:cTn>
                              </p:par>
                            </p:childTnLst>
                          </p:cTn>
                        </p:par>
                        <p:par>
                          <p:cTn id="58" fill="hold">
                            <p:stCondLst>
                              <p:cond delay="500"/>
                            </p:stCondLst>
                            <p:childTnLst>
                              <p:par>
                                <p:cTn id="59" presetID="22" presetClass="entr" presetSubtype="8"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left)">
                                      <p:cBhvr>
                                        <p:cTn id="61" dur="500"/>
                                        <p:tgtEl>
                                          <p:spTgt spid="13"/>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18449"/>
                                        </p:tgtEl>
                                        <p:attrNameLst>
                                          <p:attrName>style.visibility</p:attrName>
                                        </p:attrNameLst>
                                      </p:cBhvr>
                                      <p:to>
                                        <p:strVal val="visible"/>
                                      </p:to>
                                    </p:set>
                                    <p:animEffect transition="in" filter="fade">
                                      <p:cBhvr>
                                        <p:cTn id="66" dur="500"/>
                                        <p:tgtEl>
                                          <p:spTgt spid="18449"/>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childTnLst>
                          </p:cTn>
                        </p:par>
                        <p:par>
                          <p:cTn id="70" fill="hold">
                            <p:stCondLst>
                              <p:cond delay="500"/>
                            </p:stCondLst>
                            <p:childTnLst>
                              <p:par>
                                <p:cTn id="71" presetID="22" presetClass="entr" presetSubtype="8" fill="hold"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wipe(left)">
                                      <p:cBhvr>
                                        <p:cTn id="73" dur="500"/>
                                        <p:tgtEl>
                                          <p:spTgt spid="30"/>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18452"/>
                                        </p:tgtEl>
                                        <p:attrNameLst>
                                          <p:attrName>style.visibility</p:attrName>
                                        </p:attrNameLst>
                                      </p:cBhvr>
                                      <p:to>
                                        <p:strVal val="visible"/>
                                      </p:to>
                                    </p:set>
                                    <p:animEffect transition="in" filter="fade">
                                      <p:cBhvr>
                                        <p:cTn id="78" dur="500"/>
                                        <p:tgtEl>
                                          <p:spTgt spid="18452"/>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fade">
                                      <p:cBhvr>
                                        <p:cTn id="8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animBg="1"/>
      <p:bldP spid="4" grpId="0"/>
      <p:bldP spid="18438" grpId="0" bldLvl="0" animBg="1"/>
      <p:bldP spid="12" grpId="0"/>
      <p:bldP spid="18441" grpId="0" bldLvl="0" animBg="1"/>
      <p:bldP spid="17" grpId="0"/>
      <p:bldP spid="18444" grpId="0" bldLvl="0" animBg="1"/>
      <p:bldP spid="20" grpId="0"/>
      <p:bldP spid="18447" grpId="0" bldLvl="0" animBg="1"/>
      <p:bldP spid="27" grpId="0"/>
      <p:bldP spid="18449" grpId="0" bldLvl="0" animBg="1"/>
      <p:bldP spid="29" grpId="0"/>
      <p:bldP spid="18452" grpId="0" bldLvl="0" animBg="1"/>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AutoShape 8"/>
          <p:cNvSpPr/>
          <p:nvPr/>
        </p:nvSpPr>
        <p:spPr>
          <a:xfrm>
            <a:off x="1979613" y="836613"/>
            <a:ext cx="5005387" cy="576262"/>
          </a:xfrm>
          <a:prstGeom prst="roundRect">
            <a:avLst>
              <a:gd name="adj" fmla="val 24375"/>
            </a:avLst>
          </a:prstGeom>
          <a:solidFill>
            <a:schemeClr val="bg2"/>
          </a:solidFill>
          <a:ln w="9525">
            <a:noFill/>
          </a:ln>
        </p:spPr>
        <p:txBody>
          <a:bodyPr wrap="none" anchor="ctr"/>
          <a:p>
            <a:pPr lvl="0" algn="ctr"/>
            <a:r>
              <a:rPr lang="zh-CN" altLang="en-US" sz="2800" b="1" dirty="0">
                <a:solidFill>
                  <a:srgbClr val="FF0000"/>
                </a:solidFill>
                <a:latin typeface="微软雅黑" panose="020B0503020204020204" charset="-122"/>
                <a:ea typeface="微软雅黑" panose="020B0503020204020204" charset="-122"/>
              </a:rPr>
              <a:t>高考经典题回顾</a:t>
            </a:r>
            <a:endParaRPr lang="zh-CN" altLang="en-US" sz="2800" b="1" dirty="0">
              <a:solidFill>
                <a:srgbClr val="FF0000"/>
              </a:solidFill>
              <a:latin typeface="微软雅黑" panose="020B0503020204020204" charset="-122"/>
              <a:ea typeface="微软雅黑" panose="020B0503020204020204" charset="-122"/>
            </a:endParaRPr>
          </a:p>
        </p:txBody>
      </p:sp>
      <p:sp>
        <p:nvSpPr>
          <p:cNvPr id="19459" name="矩形 2"/>
          <p:cNvSpPr/>
          <p:nvPr/>
        </p:nvSpPr>
        <p:spPr>
          <a:xfrm>
            <a:off x="269875" y="1665288"/>
            <a:ext cx="8424863" cy="5045075"/>
          </a:xfrm>
          <a:prstGeom prst="rect">
            <a:avLst/>
          </a:prstGeom>
          <a:noFill/>
          <a:ln w="9525">
            <a:noFill/>
          </a:ln>
        </p:spPr>
        <p:txBody>
          <a:bodyPr>
            <a:spAutoFit/>
          </a:bodyPr>
          <a:p>
            <a:pPr lvl="0">
              <a:lnSpc>
                <a:spcPts val="3000"/>
              </a:lnSpc>
            </a:pPr>
            <a:r>
              <a:rPr lang="zh-CN" altLang="en-US" sz="2200" b="1" dirty="0">
                <a:latin typeface="Arial" panose="020B0604020202020204" pitchFamily="34" charset="0"/>
                <a:ea typeface="宋体" panose="02010600030101010101" pitchFamily="2" charset="-122"/>
              </a:rPr>
              <a:t>（</a:t>
            </a:r>
            <a:r>
              <a:rPr lang="en-US" altLang="zh-CN" sz="2200" b="1" dirty="0">
                <a:latin typeface="Arial" panose="020B0604020202020204" pitchFamily="34" charset="0"/>
                <a:ea typeface="宋体" panose="02010600030101010101" pitchFamily="2" charset="-122"/>
              </a:rPr>
              <a:t>2013</a:t>
            </a:r>
            <a:r>
              <a:rPr lang="zh-CN" altLang="en-US" sz="2200" b="1" dirty="0">
                <a:latin typeface="Arial" panose="020B0604020202020204" pitchFamily="34" charset="0"/>
                <a:ea typeface="宋体" panose="02010600030101010101" pitchFamily="2" charset="-122"/>
              </a:rPr>
              <a:t>大纲卷</a:t>
            </a:r>
            <a:r>
              <a:rPr lang="en-US" altLang="zh-CN" sz="2200" b="1" dirty="0">
                <a:latin typeface="Arial" panose="020B0604020202020204" pitchFamily="34" charset="0"/>
                <a:ea typeface="宋体" panose="02010600030101010101" pitchFamily="2" charset="-122"/>
              </a:rPr>
              <a:t>2</a:t>
            </a:r>
            <a:r>
              <a:rPr lang="zh-CN" altLang="en-US" sz="2200" b="1" dirty="0">
                <a:latin typeface="Arial" panose="020B0604020202020204" pitchFamily="34" charset="0"/>
                <a:ea typeface="宋体" panose="02010600030101010101" pitchFamily="2" charset="-122"/>
              </a:rPr>
              <a:t>）</a:t>
            </a:r>
            <a:r>
              <a:rPr lang="zh-CN" altLang="en-US" sz="2200" b="1" dirty="0">
                <a:latin typeface="楷体_GB2312" pitchFamily="49" charset="-122"/>
                <a:ea typeface="楷体_GB2312" pitchFamily="49" charset="-122"/>
              </a:rPr>
              <a:t>地膜覆盖具有保温、保湿、保土等作用，可有效提高农作物产量和从产品质量。我国目前使用的地膜多是超薄型地膜，易破，难回收，难以自然降解，造成严重的“白色污染”</a:t>
            </a:r>
            <a:r>
              <a:rPr lang="zh-CN" altLang="en-US" sz="2200" b="1" dirty="0">
                <a:latin typeface="Arial" panose="020B0604020202020204" pitchFamily="34" charset="0"/>
                <a:ea typeface="宋体" panose="02010600030101010101" pitchFamily="2" charset="-122"/>
              </a:rPr>
              <a:t>据此完成</a:t>
            </a:r>
            <a:r>
              <a:rPr lang="en-US" altLang="zh-CN" sz="2200" b="1" dirty="0">
                <a:latin typeface="Arial" panose="020B0604020202020204" pitchFamily="34" charset="0"/>
                <a:ea typeface="宋体" panose="02010600030101010101" pitchFamily="2" charset="-122"/>
              </a:rPr>
              <a:t>3~5</a:t>
            </a:r>
            <a:r>
              <a:rPr lang="zh-CN" altLang="en-US" sz="2200" b="1" dirty="0">
                <a:latin typeface="Arial" panose="020B0604020202020204" pitchFamily="34" charset="0"/>
                <a:ea typeface="宋体" panose="02010600030101010101" pitchFamily="2" charset="-122"/>
              </a:rPr>
              <a:t>题</a:t>
            </a:r>
            <a:endParaRPr lang="zh-CN" altLang="en-US" sz="2200" b="1" dirty="0">
              <a:latin typeface="Arial" panose="020B0604020202020204" pitchFamily="34" charset="0"/>
              <a:ea typeface="宋体" panose="02010600030101010101" pitchFamily="2" charset="-122"/>
            </a:endParaRPr>
          </a:p>
          <a:p>
            <a:pPr lvl="0">
              <a:lnSpc>
                <a:spcPts val="3000"/>
              </a:lnSpc>
            </a:pPr>
            <a:r>
              <a:rPr lang="en-US" altLang="zh-CN" sz="2200" b="1" dirty="0">
                <a:latin typeface="黑体" panose="02010609060101010101" pitchFamily="49" charset="-122"/>
                <a:ea typeface="黑体" panose="02010609060101010101" pitchFamily="49" charset="-122"/>
              </a:rPr>
              <a:t>3.</a:t>
            </a:r>
            <a:r>
              <a:rPr lang="zh-CN" altLang="en-US" sz="2200" b="1" dirty="0">
                <a:latin typeface="黑体" panose="02010609060101010101" pitchFamily="49" charset="-122"/>
                <a:ea typeface="黑体" panose="02010609060101010101" pitchFamily="49" charset="-122"/>
              </a:rPr>
              <a:t>我国大部分地区使用地膜覆盖主要在于</a:t>
            </a:r>
            <a:endParaRPr lang="zh-CN" altLang="en-US" sz="2200" b="1" dirty="0">
              <a:latin typeface="黑体" panose="02010609060101010101" pitchFamily="49" charset="-122"/>
              <a:ea typeface="黑体" panose="02010609060101010101" pitchFamily="49" charset="-122"/>
            </a:endParaRPr>
          </a:p>
          <a:p>
            <a:pPr lvl="0">
              <a:lnSpc>
                <a:spcPts val="3000"/>
              </a:lnSpc>
            </a:pPr>
            <a:r>
              <a:rPr lang="en-US" altLang="zh-CN" sz="2200" b="1" dirty="0">
                <a:latin typeface="黑体" panose="02010609060101010101" pitchFamily="49" charset="-122"/>
                <a:ea typeface="黑体" panose="02010609060101010101" pitchFamily="49" charset="-122"/>
              </a:rPr>
              <a:t>   A. </a:t>
            </a:r>
            <a:r>
              <a:rPr lang="zh-CN" altLang="en-US" sz="2200" b="1" dirty="0">
                <a:latin typeface="黑体" panose="02010609060101010101" pitchFamily="49" charset="-122"/>
                <a:ea typeface="黑体" panose="02010609060101010101" pitchFamily="49" charset="-122"/>
              </a:rPr>
              <a:t>春季      </a:t>
            </a:r>
            <a:r>
              <a:rPr lang="en-US" altLang="zh-CN" sz="2200" b="1" dirty="0">
                <a:latin typeface="黑体" panose="02010609060101010101" pitchFamily="49" charset="-122"/>
                <a:ea typeface="黑体" panose="02010609060101010101" pitchFamily="49" charset="-122"/>
              </a:rPr>
              <a:t>B.   </a:t>
            </a:r>
            <a:r>
              <a:rPr lang="zh-CN" altLang="en-US" sz="2200" b="1" dirty="0">
                <a:latin typeface="黑体" panose="02010609060101010101" pitchFamily="49" charset="-122"/>
                <a:ea typeface="黑体" panose="02010609060101010101" pitchFamily="49" charset="-122"/>
              </a:rPr>
              <a:t>夏季    </a:t>
            </a:r>
            <a:r>
              <a:rPr lang="en-US" altLang="zh-CN" sz="2200" b="1" dirty="0">
                <a:latin typeface="黑体" panose="02010609060101010101" pitchFamily="49" charset="-122"/>
                <a:ea typeface="黑体" panose="02010609060101010101" pitchFamily="49" charset="-122"/>
              </a:rPr>
              <a:t>C.</a:t>
            </a:r>
            <a:r>
              <a:rPr lang="zh-CN" altLang="en-US" sz="2200" b="1" dirty="0">
                <a:latin typeface="黑体" panose="02010609060101010101" pitchFamily="49" charset="-122"/>
                <a:ea typeface="黑体" panose="02010609060101010101" pitchFamily="49" charset="-122"/>
              </a:rPr>
              <a:t>秋季       </a:t>
            </a:r>
            <a:r>
              <a:rPr lang="en-US" altLang="zh-CN" sz="2200" b="1" dirty="0">
                <a:latin typeface="黑体" panose="02010609060101010101" pitchFamily="49" charset="-122"/>
                <a:ea typeface="黑体" panose="02010609060101010101" pitchFamily="49" charset="-122"/>
              </a:rPr>
              <a:t>D.</a:t>
            </a:r>
            <a:r>
              <a:rPr lang="zh-CN" altLang="en-US" sz="2200" b="1" dirty="0">
                <a:latin typeface="黑体" panose="02010609060101010101" pitchFamily="49" charset="-122"/>
                <a:ea typeface="黑体" panose="02010609060101010101" pitchFamily="49" charset="-122"/>
              </a:rPr>
              <a:t>冬季</a:t>
            </a:r>
            <a:endParaRPr lang="zh-CN" altLang="en-US" sz="2200" b="1" dirty="0">
              <a:latin typeface="黑体" panose="02010609060101010101" pitchFamily="49" charset="-122"/>
              <a:ea typeface="黑体" panose="02010609060101010101" pitchFamily="49" charset="-122"/>
            </a:endParaRPr>
          </a:p>
          <a:p>
            <a:pPr lvl="0">
              <a:lnSpc>
                <a:spcPts val="3000"/>
              </a:lnSpc>
            </a:pPr>
            <a:r>
              <a:rPr lang="en-US" altLang="zh-CN" sz="2200" b="1" dirty="0">
                <a:latin typeface="黑体" panose="02010609060101010101" pitchFamily="49" charset="-122"/>
                <a:ea typeface="黑体" panose="02010609060101010101" pitchFamily="49" charset="-122"/>
              </a:rPr>
              <a:t>4.</a:t>
            </a:r>
            <a:r>
              <a:rPr lang="zh-CN" altLang="en-US" sz="2200" b="1" dirty="0">
                <a:latin typeface="黑体" panose="02010609060101010101" pitchFamily="49" charset="-122"/>
                <a:ea typeface="黑体" panose="02010609060101010101" pitchFamily="49" charset="-122"/>
              </a:rPr>
              <a:t>下列地区相比较，地膜覆盖的保湿、保温、保土作用最显著地是</a:t>
            </a:r>
            <a:endParaRPr lang="zh-CN" altLang="en-US" sz="2200" b="1" dirty="0">
              <a:latin typeface="黑体" panose="02010609060101010101" pitchFamily="49" charset="-122"/>
              <a:ea typeface="黑体" panose="02010609060101010101" pitchFamily="49" charset="-122"/>
            </a:endParaRPr>
          </a:p>
          <a:p>
            <a:pPr lvl="0">
              <a:lnSpc>
                <a:spcPts val="3000"/>
              </a:lnSpc>
            </a:pPr>
            <a:r>
              <a:rPr lang="en-US" altLang="zh-CN" sz="2200" b="1" dirty="0">
                <a:latin typeface="黑体" panose="02010609060101010101" pitchFamily="49" charset="-122"/>
                <a:ea typeface="黑体" panose="02010609060101010101" pitchFamily="49" charset="-122"/>
              </a:rPr>
              <a:t>   A.</a:t>
            </a:r>
            <a:r>
              <a:rPr lang="zh-CN" altLang="en-US" sz="2200" b="1" dirty="0">
                <a:latin typeface="黑体" panose="02010609060101010101" pitchFamily="49" charset="-122"/>
                <a:ea typeface="黑体" panose="02010609060101010101" pitchFamily="49" charset="-122"/>
              </a:rPr>
              <a:t>东南沿海地区           </a:t>
            </a:r>
            <a:r>
              <a:rPr lang="en-US" altLang="zh-CN" sz="2200" b="1" dirty="0">
                <a:latin typeface="黑体" panose="02010609060101010101" pitchFamily="49" charset="-122"/>
                <a:ea typeface="黑体" panose="02010609060101010101" pitchFamily="49" charset="-122"/>
              </a:rPr>
              <a:t>B.</a:t>
            </a:r>
            <a:r>
              <a:rPr lang="zh-CN" altLang="en-US" sz="2200" b="1" dirty="0">
                <a:latin typeface="黑体" panose="02010609060101010101" pitchFamily="49" charset="-122"/>
                <a:ea typeface="黑体" panose="02010609060101010101" pitchFamily="49" charset="-122"/>
              </a:rPr>
              <a:t>西南地区    </a:t>
            </a:r>
            <a:endParaRPr lang="en-US" altLang="zh-CN" sz="2200" b="1" dirty="0">
              <a:latin typeface="黑体" panose="02010609060101010101" pitchFamily="49" charset="-122"/>
              <a:ea typeface="黑体" panose="02010609060101010101" pitchFamily="49" charset="-122"/>
            </a:endParaRPr>
          </a:p>
          <a:p>
            <a:pPr lvl="0">
              <a:lnSpc>
                <a:spcPts val="3000"/>
              </a:lnSpc>
            </a:pPr>
            <a:r>
              <a:rPr lang="en-US" altLang="zh-CN" sz="2200" b="1" dirty="0">
                <a:latin typeface="黑体" panose="02010609060101010101" pitchFamily="49" charset="-122"/>
                <a:ea typeface="黑体" panose="02010609060101010101" pitchFamily="49" charset="-122"/>
              </a:rPr>
              <a:t>   C.</a:t>
            </a:r>
            <a:r>
              <a:rPr lang="zh-CN" altLang="en-US" sz="2200" b="1" dirty="0">
                <a:latin typeface="黑体" panose="02010609060101010101" pitchFamily="49" charset="-122"/>
                <a:ea typeface="黑体" panose="02010609060101010101" pitchFamily="49" charset="-122"/>
              </a:rPr>
              <a:t>东北地区               </a:t>
            </a:r>
            <a:r>
              <a:rPr lang="en-US" altLang="zh-CN" sz="2200" b="1" dirty="0">
                <a:latin typeface="黑体" panose="02010609060101010101" pitchFamily="49" charset="-122"/>
                <a:ea typeface="黑体" panose="02010609060101010101" pitchFamily="49" charset="-122"/>
              </a:rPr>
              <a:t>D.</a:t>
            </a:r>
            <a:r>
              <a:rPr lang="zh-CN" altLang="en-US" sz="2200" b="1" dirty="0">
                <a:latin typeface="黑体" panose="02010609060101010101" pitchFamily="49" charset="-122"/>
                <a:ea typeface="黑体" panose="02010609060101010101" pitchFamily="49" charset="-122"/>
              </a:rPr>
              <a:t>西北地区</a:t>
            </a:r>
            <a:endParaRPr lang="zh-CN" altLang="en-US" sz="2200" b="1" dirty="0">
              <a:latin typeface="黑体" panose="02010609060101010101" pitchFamily="49" charset="-122"/>
              <a:ea typeface="黑体" panose="02010609060101010101" pitchFamily="49" charset="-122"/>
            </a:endParaRPr>
          </a:p>
          <a:p>
            <a:pPr lvl="0">
              <a:lnSpc>
                <a:spcPts val="3000"/>
              </a:lnSpc>
            </a:pPr>
            <a:r>
              <a:rPr lang="en-US" altLang="zh-CN" sz="2200" b="1" dirty="0">
                <a:latin typeface="黑体" panose="02010609060101010101" pitchFamily="49" charset="-122"/>
                <a:ea typeface="黑体" panose="02010609060101010101" pitchFamily="49" charset="-122"/>
              </a:rPr>
              <a:t>5.</a:t>
            </a:r>
            <a:r>
              <a:rPr lang="zh-CN" altLang="en-US" sz="2200" b="1" dirty="0">
                <a:latin typeface="黑体" panose="02010609060101010101" pitchFamily="49" charset="-122"/>
                <a:ea typeface="黑体" panose="02010609060101010101" pitchFamily="49" charset="-122"/>
              </a:rPr>
              <a:t>残留在土壤中的地膜会</a:t>
            </a:r>
            <a:endParaRPr lang="zh-CN" altLang="en-US" sz="2200" b="1" dirty="0">
              <a:latin typeface="黑体" panose="02010609060101010101" pitchFamily="49" charset="-122"/>
              <a:ea typeface="黑体" panose="02010609060101010101" pitchFamily="49" charset="-122"/>
            </a:endParaRPr>
          </a:p>
          <a:p>
            <a:pPr lvl="0">
              <a:lnSpc>
                <a:spcPts val="3000"/>
              </a:lnSpc>
            </a:pPr>
            <a:r>
              <a:rPr lang="zh-CN" altLang="en-US" sz="2200" b="1" dirty="0">
                <a:latin typeface="黑体" panose="02010609060101010101" pitchFamily="49" charset="-122"/>
                <a:ea typeface="黑体" panose="02010609060101010101" pitchFamily="49" charset="-122"/>
              </a:rPr>
              <a:t>①危害作物根系发育②阻碍土壤温度提升③阻碍土壤水肥运移④加快表土流失速度</a:t>
            </a:r>
            <a:endParaRPr lang="zh-CN" altLang="en-US" sz="2200" b="1" dirty="0">
              <a:latin typeface="黑体" panose="02010609060101010101" pitchFamily="49" charset="-122"/>
              <a:ea typeface="黑体" panose="02010609060101010101" pitchFamily="49" charset="-122"/>
            </a:endParaRPr>
          </a:p>
          <a:p>
            <a:pPr lvl="0">
              <a:lnSpc>
                <a:spcPts val="3000"/>
              </a:lnSpc>
            </a:pPr>
            <a:r>
              <a:rPr lang="en-US" altLang="zh-CN" sz="2200" b="1" dirty="0">
                <a:latin typeface="黑体" panose="02010609060101010101" pitchFamily="49" charset="-122"/>
                <a:ea typeface="黑体" panose="02010609060101010101" pitchFamily="49" charset="-122"/>
              </a:rPr>
              <a:t>   A. ①③      B.   ①④    C. ②③      D. ②④</a:t>
            </a:r>
            <a:endParaRPr lang="en-US" altLang="zh-CN" sz="2200" b="1" dirty="0">
              <a:latin typeface="黑体" panose="02010609060101010101" pitchFamily="49" charset="-122"/>
              <a:ea typeface="黑体" panose="02010609060101010101" pitchFamily="49" charset="-122"/>
            </a:endParaRPr>
          </a:p>
        </p:txBody>
      </p:sp>
      <p:pic>
        <p:nvPicPr>
          <p:cNvPr id="4" name="图片 3"/>
          <p:cNvPicPr>
            <a:picLocks noChangeAspect="1"/>
          </p:cNvPicPr>
          <p:nvPr/>
        </p:nvPicPr>
        <p:blipFill>
          <a:blip r:embed="rId1"/>
          <a:stretch>
            <a:fillRect/>
          </a:stretch>
        </p:blipFill>
        <p:spPr>
          <a:xfrm>
            <a:off x="647700" y="3500438"/>
            <a:ext cx="609600" cy="609600"/>
          </a:xfrm>
          <a:prstGeom prst="rect">
            <a:avLst/>
          </a:prstGeom>
          <a:noFill/>
          <a:ln w="9525">
            <a:noFill/>
          </a:ln>
        </p:spPr>
      </p:pic>
      <p:pic>
        <p:nvPicPr>
          <p:cNvPr id="5" name="图片 4"/>
          <p:cNvPicPr>
            <a:picLocks noChangeAspect="1"/>
          </p:cNvPicPr>
          <p:nvPr/>
        </p:nvPicPr>
        <p:blipFill>
          <a:blip r:embed="rId1"/>
          <a:stretch>
            <a:fillRect/>
          </a:stretch>
        </p:blipFill>
        <p:spPr>
          <a:xfrm>
            <a:off x="4032250" y="4689475"/>
            <a:ext cx="609600" cy="609600"/>
          </a:xfrm>
          <a:prstGeom prst="rect">
            <a:avLst/>
          </a:prstGeom>
          <a:noFill/>
          <a:ln w="9525">
            <a:noFill/>
          </a:ln>
        </p:spPr>
      </p:pic>
      <p:pic>
        <p:nvPicPr>
          <p:cNvPr id="6" name="图片 5"/>
          <p:cNvPicPr>
            <a:picLocks noChangeAspect="1"/>
          </p:cNvPicPr>
          <p:nvPr/>
        </p:nvPicPr>
        <p:blipFill>
          <a:blip r:embed="rId1"/>
          <a:stretch>
            <a:fillRect/>
          </a:stretch>
        </p:blipFill>
        <p:spPr>
          <a:xfrm>
            <a:off x="503238" y="6200775"/>
            <a:ext cx="609600" cy="6096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 name="文本框 103"/>
          <p:cNvSpPr txBox="1"/>
          <p:nvPr/>
        </p:nvSpPr>
        <p:spPr>
          <a:xfrm>
            <a:off x="118110" y="106045"/>
            <a:ext cx="8446135" cy="5128260"/>
          </a:xfrm>
          <a:prstGeom prst="rect">
            <a:avLst/>
          </a:prstGeom>
          <a:noFill/>
          <a:ln w="9525">
            <a:noFill/>
          </a:ln>
        </p:spPr>
        <p:txBody>
          <a:bodyPr wrap="square">
            <a:spAutoFit/>
          </a:bodyPr>
          <a:p>
            <a:pPr marL="0" indent="0" algn="l"/>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35</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35</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分）图</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13</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为陕西省主要苹果基地分布图。阅读图文资料，完成下列各题。陕西高原南部过去以种粮为主，产量低。</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20</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世纪</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90</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年代成功引种优质苹果，目前该地区苹果产量、浓缩果汁出口量位居全国前列。然而在果业发展中，大量施用化肥、农药影响果品品质、果渣露天堆放污染环境，农村薪材缺乏等问题突出。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）指出该地区过去种粮引发的生态环境问题。（</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10</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）简述该地区种植苹果的优势自然条件及其效益。（</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14</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）针对果业发展的问题，试从循环经济的角度设计解决方案。（</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11</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分）（提示：可用示意图表达）  </a:t>
            </a:r>
            <a:r>
              <a:rPr lang="zh-CN" altLang="en-US" sz="1050" b="0" u="none">
                <a:solidFill>
                  <a:srgbClr val="000000"/>
                </a:solidFill>
                <a:latin typeface="宋体" panose="02010600030101010101" pitchFamily="2" charset="-122"/>
                <a:ea typeface="宋体" panose="02010600030101010101" pitchFamily="2" charset="-122"/>
                <a:cs typeface="宋体" panose="02010600030101010101" pitchFamily="2" charset="-122"/>
              </a:rPr>
              <a:t> </a:t>
            </a:r>
            <a:endParaRPr lang="zh-CN" altLang="en-US"/>
          </a:p>
        </p:txBody>
      </p:sp>
      <p:pic>
        <p:nvPicPr>
          <p:cNvPr id="2" name="图片 1" descr="2013年高考安徽文科综合地理试题 - 徐生 - 地理＆星空"/>
          <p:cNvPicPr>
            <a:picLocks noChangeAspect="1"/>
          </p:cNvPicPr>
          <p:nvPr/>
        </p:nvPicPr>
        <p:blipFill>
          <a:blip r:embed="rId1"/>
          <a:stretch>
            <a:fillRect/>
          </a:stretch>
        </p:blipFill>
        <p:spPr>
          <a:xfrm>
            <a:off x="6790055" y="4143375"/>
            <a:ext cx="1537970" cy="2453640"/>
          </a:xfrm>
          <a:prstGeom prst="rect">
            <a:avLst/>
          </a:prstGeom>
          <a:noFill/>
          <a:ln w="9525">
            <a:noFill/>
          </a:ln>
        </p:spPr>
      </p:pic>
      <p:sp>
        <p:nvSpPr>
          <p:cNvPr id="8" name="椭圆 7"/>
          <p:cNvSpPr/>
          <p:nvPr/>
        </p:nvSpPr>
        <p:spPr>
          <a:xfrm>
            <a:off x="3934460" y="1908175"/>
            <a:ext cx="1530985" cy="48387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椭圆 2"/>
          <p:cNvSpPr/>
          <p:nvPr/>
        </p:nvSpPr>
        <p:spPr>
          <a:xfrm>
            <a:off x="3934460" y="2842260"/>
            <a:ext cx="959485" cy="48387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椭圆 3"/>
          <p:cNvSpPr/>
          <p:nvPr/>
        </p:nvSpPr>
        <p:spPr>
          <a:xfrm>
            <a:off x="3897630" y="3731260"/>
            <a:ext cx="678815" cy="48387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3" grpId="0" bldLvl="0" animBg="1"/>
      <p:bldP spid="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 name="文本框 103"/>
          <p:cNvSpPr txBox="1"/>
          <p:nvPr/>
        </p:nvSpPr>
        <p:spPr>
          <a:xfrm>
            <a:off x="526415" y="835660"/>
            <a:ext cx="7964170" cy="5372100"/>
          </a:xfrm>
          <a:prstGeom prst="rect">
            <a:avLst/>
          </a:prstGeom>
          <a:noFill/>
          <a:ln w="9525">
            <a:noFill/>
          </a:ln>
        </p:spPr>
        <p:txBody>
          <a:bodyPr wrap="square">
            <a:spAutoFit/>
          </a:bodyPr>
          <a:p>
            <a:pPr marL="0" indent="0" algn="l"/>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35</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）植被破坏，水土流失，</a:t>
            </a:r>
            <a:r>
              <a:rPr lang="zh-CN" altLang="en-US" sz="2400" b="0" u="none">
                <a:solidFill>
                  <a:srgbClr val="FF0000"/>
                </a:solidFill>
                <a:latin typeface="宋体" panose="02010600030101010101" pitchFamily="2" charset="-122"/>
                <a:ea typeface="宋体" panose="02010600030101010101" pitchFamily="2" charset="-122"/>
                <a:cs typeface="宋体" panose="02010600030101010101" pitchFamily="2" charset="-122"/>
              </a:rPr>
              <a:t>土地退化，土地生产力下降</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，水资源短缺，生态环境恶化。（</a:t>
            </a:r>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）条件：塬面宽阔，</a:t>
            </a:r>
            <a:r>
              <a:rPr lang="zh-CN" altLang="en-US" sz="2400" b="0" u="none">
                <a:solidFill>
                  <a:srgbClr val="FF0000"/>
                </a:solidFill>
                <a:latin typeface="宋体" panose="02010600030101010101" pitchFamily="2" charset="-122"/>
                <a:ea typeface="宋体" panose="02010600030101010101" pitchFamily="2" charset="-122"/>
                <a:cs typeface="宋体" panose="02010600030101010101" pitchFamily="2" charset="-122"/>
              </a:rPr>
              <a:t>土层深厚，质地疏松</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  海拔较高，大陆性季风气候显著；日照时间长，昼夜温差大，降水适中。效益：有利于恢复植被，保持水土，改善生态环境；有利于调整农业产业结构，促进果品加工业的发展，增加农业附加值；有利于增加农民就业，提高农民收入，实现脱贫致富。（</a:t>
            </a:r>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）方案一（文字表达方式）：果树下种草，草和果渣等作为饲料发展畜牧业，解决果渣污染问题；果渣、粪便等入沼气池，沼气作为生活能源，解决燃料短缺问题；沼渣、沼液肥果园，解决过量施用化肥问题。</a:t>
            </a:r>
            <a:r>
              <a:rPr lang="zh-CN" altLang="en-US" sz="1050" b="0" u="none">
                <a:solidFill>
                  <a:srgbClr val="000000"/>
                </a:solidFill>
                <a:latin typeface="宋体" panose="02010600030101010101" pitchFamily="2" charset="-122"/>
                <a:ea typeface="宋体" panose="02010600030101010101" pitchFamily="2" charset="-122"/>
                <a:cs typeface="宋体" panose="02010600030101010101" pitchFamily="2" charset="-122"/>
              </a:rPr>
              <a:t> </a:t>
            </a:r>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 name="文本框 103"/>
          <p:cNvSpPr txBox="1"/>
          <p:nvPr/>
        </p:nvSpPr>
        <p:spPr>
          <a:xfrm>
            <a:off x="136525" y="331470"/>
            <a:ext cx="8380730" cy="1005840"/>
          </a:xfrm>
          <a:prstGeom prst="rect">
            <a:avLst/>
          </a:prstGeom>
          <a:noFill/>
          <a:ln w="9525">
            <a:noFill/>
          </a:ln>
        </p:spPr>
        <p:txBody>
          <a:bodyPr wrap="square">
            <a:spAutoFit/>
          </a:bodyPr>
          <a:p>
            <a:pPr marL="0" indent="0" algn="l"/>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37. </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37 </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分）下列是某中学为“重走古丝绸之路”夏令营活动所搜集的材料。据此回答问题。</a:t>
            </a:r>
            <a:r>
              <a:rPr lang="zh-CN" altLang="en-US" sz="2000" b="0" u="none">
                <a:solidFill>
                  <a:srgbClr val="000000"/>
                </a:solidFill>
                <a:latin typeface="黑体" panose="02010609060101010101" pitchFamily="49" charset="-122"/>
                <a:ea typeface="黑体" panose="02010609060101010101" pitchFamily="49" charset="-122"/>
                <a:cs typeface="黑体" panose="02010609060101010101" pitchFamily="49" charset="-122"/>
              </a:rPr>
              <a:t>材料一</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en-US" sz="2000" b="0" u="none">
                <a:solidFill>
                  <a:srgbClr val="000000"/>
                </a:solidFill>
                <a:latin typeface="楷体_GB2312" charset="0"/>
                <a:ea typeface="楷体_GB2312" charset="0"/>
                <a:cs typeface="楷体_GB2312" charset="0"/>
              </a:rPr>
              <a:t> 图</a:t>
            </a:r>
            <a:r>
              <a:rPr lang="en-US" altLang="zh-CN" sz="2000" b="0" u="none">
                <a:solidFill>
                  <a:srgbClr val="000000"/>
                </a:solidFill>
                <a:latin typeface="楷体_GB2312" charset="0"/>
                <a:ea typeface="楷体_GB2312" charset="0"/>
                <a:cs typeface="楷体_GB2312" charset="0"/>
              </a:rPr>
              <a:t>12</a:t>
            </a:r>
            <a:r>
              <a:rPr lang="zh-CN" altLang="en-US" sz="2000" b="0" u="none">
                <a:solidFill>
                  <a:srgbClr val="000000"/>
                </a:solidFill>
                <a:latin typeface="楷体_GB2312" charset="0"/>
                <a:ea typeface="楷体_GB2312" charset="0"/>
                <a:cs typeface="楷体_GB2312" charset="0"/>
              </a:rPr>
              <a:t>示意考察区域的地理环境。</a:t>
            </a:r>
            <a:endParaRPr lang="zh-CN" altLang="en-US" sz="2000"/>
          </a:p>
        </p:txBody>
      </p:sp>
      <p:pic>
        <p:nvPicPr>
          <p:cNvPr id="2" name="图片 1"/>
          <p:cNvPicPr/>
          <p:nvPr/>
        </p:nvPicPr>
        <p:blipFill>
          <a:blip r:embed="rId1"/>
          <a:stretch>
            <a:fillRect/>
          </a:stretch>
        </p:blipFill>
        <p:spPr>
          <a:xfrm>
            <a:off x="3030220" y="902970"/>
            <a:ext cx="4857750" cy="2971800"/>
          </a:xfrm>
          <a:prstGeom prst="rect">
            <a:avLst/>
          </a:prstGeom>
          <a:noFill/>
          <a:ln w="9525">
            <a:noFill/>
          </a:ln>
        </p:spPr>
      </p:pic>
      <p:sp>
        <p:nvSpPr>
          <p:cNvPr id="105" name="文本框 104"/>
          <p:cNvSpPr txBox="1"/>
          <p:nvPr/>
        </p:nvSpPr>
        <p:spPr>
          <a:xfrm>
            <a:off x="136525" y="3874770"/>
            <a:ext cx="8870950" cy="2994660"/>
          </a:xfrm>
          <a:prstGeom prst="rect">
            <a:avLst/>
          </a:prstGeom>
          <a:noFill/>
          <a:ln w="9525">
            <a:noFill/>
          </a:ln>
        </p:spPr>
        <p:txBody>
          <a:bodyPr wrap="square">
            <a:spAutoFit/>
          </a:bodyPr>
          <a:p>
            <a:pPr marL="0" indent="266700" algn="l"/>
            <a:r>
              <a:rPr lang="en-US" altLang="zh-CN" sz="2000" b="0" u="none">
                <a:solidFill>
                  <a:srgbClr val="333333"/>
                </a:solidFill>
                <a:latin typeface="Arial" panose="020B0604020202020204" pitchFamily="34" charset="0"/>
                <a:ea typeface="Arial" panose="020B0604020202020204" pitchFamily="34" charset="0"/>
                <a:cs typeface="Arial" panose="020B0604020202020204" pitchFamily="34" charset="0"/>
              </a:rPr>
              <a:t> </a:t>
            </a:r>
            <a:r>
              <a:rPr lang="en-US" altLang="zh-CN" sz="2000" b="0" u="none">
                <a:solidFill>
                  <a:srgbClr val="000000"/>
                </a:solidFill>
                <a:latin typeface="黑体" panose="02010609060101010101" pitchFamily="49" charset="-122"/>
                <a:ea typeface="黑体" panose="02010609060101010101" pitchFamily="49" charset="-122"/>
                <a:cs typeface="黑体" panose="02010609060101010101" pitchFamily="49" charset="-122"/>
              </a:rPr>
              <a:t></a:t>
            </a:r>
            <a:r>
              <a:rPr lang="zh-CN" altLang="en-US" sz="2000" b="0" u="none">
                <a:solidFill>
                  <a:srgbClr val="000000"/>
                </a:solidFill>
                <a:latin typeface="黑体" panose="02010609060101010101" pitchFamily="49" charset="-122"/>
                <a:ea typeface="黑体" panose="02010609060101010101" pitchFamily="49" charset="-122"/>
                <a:cs typeface="黑体" panose="02010609060101010101" pitchFamily="49" charset="-122"/>
              </a:rPr>
              <a:t>材料二</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en-US" altLang="zh-CN" sz="2000" b="0" u="none">
                <a:solidFill>
                  <a:srgbClr val="000000"/>
                </a:solidFill>
                <a:latin typeface="楷体_GB2312" charset="0"/>
                <a:ea typeface="楷体_GB2312" charset="0"/>
                <a:cs typeface="楷体_GB2312" charset="0"/>
              </a:rPr>
              <a:t>M</a:t>
            </a:r>
            <a:r>
              <a:rPr lang="zh-CN" altLang="en-US" sz="2000" b="0" u="none">
                <a:solidFill>
                  <a:srgbClr val="000000"/>
                </a:solidFill>
                <a:latin typeface="楷体_GB2312" charset="0"/>
                <a:ea typeface="楷体_GB2312" charset="0"/>
                <a:cs typeface="楷体_GB2312" charset="0"/>
              </a:rPr>
              <a:t>、</a:t>
            </a:r>
            <a:r>
              <a:rPr lang="en-US" altLang="zh-CN" sz="2000" b="0" u="none">
                <a:solidFill>
                  <a:srgbClr val="000000"/>
                </a:solidFill>
                <a:latin typeface="楷体_GB2312" charset="0"/>
                <a:ea typeface="楷体_GB2312" charset="0"/>
                <a:cs typeface="楷体_GB2312" charset="0"/>
              </a:rPr>
              <a:t>N</a:t>
            </a:r>
            <a:r>
              <a:rPr lang="zh-CN" altLang="en-US" sz="2000" b="0" u="none">
                <a:solidFill>
                  <a:srgbClr val="000000"/>
                </a:solidFill>
                <a:latin typeface="楷体_GB2312" charset="0"/>
                <a:ea typeface="楷体_GB2312" charset="0"/>
                <a:cs typeface="楷体_GB2312" charset="0"/>
              </a:rPr>
              <a:t>城均为历史文化名城。</a:t>
            </a:r>
            <a:r>
              <a:rPr lang="en-US" altLang="zh-CN" sz="2000" b="0" u="none">
                <a:solidFill>
                  <a:srgbClr val="000000"/>
                </a:solidFill>
                <a:latin typeface="楷体_GB2312" charset="0"/>
                <a:ea typeface="楷体_GB2312" charset="0"/>
                <a:cs typeface="楷体_GB2312" charset="0"/>
              </a:rPr>
              <a:t>《</a:t>
            </a:r>
            <a:r>
              <a:rPr lang="zh-CN" altLang="en-US" sz="2000" b="0" u="none">
                <a:solidFill>
                  <a:srgbClr val="000000"/>
                </a:solidFill>
                <a:latin typeface="楷体_GB2312" charset="0"/>
                <a:ea typeface="楷体_GB2312" charset="0"/>
                <a:cs typeface="楷体_GB2312" charset="0"/>
              </a:rPr>
              <a:t>资治通鉴</a:t>
            </a:r>
            <a:r>
              <a:rPr lang="en-US" altLang="zh-CN" sz="2000" b="0" u="none">
                <a:solidFill>
                  <a:srgbClr val="000000"/>
                </a:solidFill>
                <a:latin typeface="楷体_GB2312" charset="0"/>
                <a:ea typeface="楷体_GB2312" charset="0"/>
                <a:cs typeface="楷体_GB2312" charset="0"/>
              </a:rPr>
              <a:t>》</a:t>
            </a:r>
            <a:r>
              <a:rPr lang="zh-CN" altLang="en-US" sz="2000" b="0" u="none">
                <a:solidFill>
                  <a:srgbClr val="000000"/>
                </a:solidFill>
                <a:latin typeface="楷体_GB2312" charset="0"/>
                <a:ea typeface="楷体_GB2312" charset="0"/>
                <a:cs typeface="楷体_GB2312" charset="0"/>
              </a:rPr>
              <a:t>称 </a:t>
            </a:r>
            <a:r>
              <a:rPr lang="en-US" altLang="zh-CN" sz="2000" b="0" u="none">
                <a:solidFill>
                  <a:srgbClr val="000000"/>
                </a:solidFill>
                <a:latin typeface="楷体_GB2312" charset="0"/>
                <a:ea typeface="楷体_GB2312" charset="0"/>
                <a:cs typeface="楷体_GB2312" charset="0"/>
              </a:rPr>
              <a:t>M </a:t>
            </a:r>
            <a:r>
              <a:rPr lang="zh-CN" altLang="en-US" sz="2000" b="0" u="none">
                <a:solidFill>
                  <a:srgbClr val="000000"/>
                </a:solidFill>
                <a:latin typeface="楷体_GB2312" charset="0"/>
                <a:ea typeface="楷体_GB2312" charset="0"/>
                <a:cs typeface="楷体_GB2312" charset="0"/>
              </a:rPr>
              <a:t>城及其附近在唐代“闾阎相望，桑麻翳野”。</a:t>
            </a:r>
            <a:r>
              <a:rPr lang="en-US" altLang="zh-CN" sz="2000" b="0" u="none">
                <a:solidFill>
                  <a:srgbClr val="000000"/>
                </a:solidFill>
                <a:latin typeface="楷体_GB2312" charset="0"/>
                <a:ea typeface="楷体_GB2312" charset="0"/>
                <a:cs typeface="楷体_GB2312" charset="0"/>
              </a:rPr>
              <a:t>2010</a:t>
            </a:r>
            <a:r>
              <a:rPr lang="zh-CN" altLang="en-US" sz="2000" b="0" u="none">
                <a:solidFill>
                  <a:srgbClr val="000000"/>
                </a:solidFill>
                <a:latin typeface="楷体_GB2312" charset="0"/>
                <a:ea typeface="楷体_GB2312" charset="0"/>
                <a:cs typeface="楷体_GB2312" charset="0"/>
              </a:rPr>
              <a:t>年</a:t>
            </a:r>
            <a:r>
              <a:rPr lang="en-US" altLang="zh-CN" sz="2000" b="0" u="none">
                <a:solidFill>
                  <a:srgbClr val="000000"/>
                </a:solidFill>
                <a:latin typeface="楷体_GB2312" charset="0"/>
                <a:ea typeface="楷体_GB2312" charset="0"/>
                <a:cs typeface="楷体_GB2312" charset="0"/>
              </a:rPr>
              <a:t>5</a:t>
            </a:r>
            <a:r>
              <a:rPr lang="zh-CN" altLang="en-US" sz="2000" b="0" u="none">
                <a:solidFill>
                  <a:srgbClr val="000000"/>
                </a:solidFill>
                <a:latin typeface="楷体_GB2312" charset="0"/>
                <a:ea typeface="楷体_GB2312" charset="0"/>
                <a:cs typeface="楷体_GB2312" charset="0"/>
              </a:rPr>
              <a:t>月经国务院批准，</a:t>
            </a:r>
            <a:r>
              <a:rPr lang="en-US" altLang="zh-CN" sz="2000" b="0" u="none">
                <a:solidFill>
                  <a:srgbClr val="000000"/>
                </a:solidFill>
                <a:latin typeface="楷体_GB2312" charset="0"/>
                <a:ea typeface="楷体_GB2312" charset="0"/>
                <a:cs typeface="楷体_GB2312" charset="0"/>
              </a:rPr>
              <a:t>N </a:t>
            </a:r>
            <a:r>
              <a:rPr lang="zh-CN" altLang="en-US" sz="2000" b="0" u="none">
                <a:solidFill>
                  <a:srgbClr val="000000"/>
                </a:solidFill>
                <a:latin typeface="楷体_GB2312" charset="0"/>
                <a:ea typeface="楷体_GB2312" charset="0"/>
                <a:cs typeface="楷体_GB2312" charset="0"/>
              </a:rPr>
              <a:t>城设立经济特区（范围包括 </a:t>
            </a:r>
            <a:r>
              <a:rPr lang="en-US" altLang="zh-CN" sz="2000" b="0" u="none">
                <a:solidFill>
                  <a:srgbClr val="000000"/>
                </a:solidFill>
                <a:latin typeface="楷体_GB2312" charset="0"/>
                <a:ea typeface="楷体_GB2312" charset="0"/>
                <a:cs typeface="楷体_GB2312" charset="0"/>
              </a:rPr>
              <a:t>N </a:t>
            </a:r>
            <a:r>
              <a:rPr lang="zh-CN" altLang="en-US" sz="2000" b="0" u="none">
                <a:solidFill>
                  <a:srgbClr val="000000"/>
                </a:solidFill>
                <a:latin typeface="楷体_GB2312" charset="0"/>
                <a:ea typeface="楷体_GB2312" charset="0"/>
                <a:cs typeface="楷体_GB2312" charset="0"/>
              </a:rPr>
              <a:t>城及其西部口岸）。</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）描述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M </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城气候特征。（</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7</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）指出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M </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城成为古代著名集镇的有利自然条件。（</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8</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）简析从“丝绸之路”到“亚欧陆桥”交通运输方式转变的原因。（</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10</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4</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）分析 </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N </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城设立经济特区有利的社会经济原因。（</a:t>
            </a:r>
            <a:r>
              <a:rPr lang="en-US" altLang="zh-CN" sz="2000" b="0" u="none">
                <a:solidFill>
                  <a:srgbClr val="000000"/>
                </a:solidFill>
                <a:latin typeface="宋体" panose="02010600030101010101" pitchFamily="2" charset="-122"/>
                <a:ea typeface="宋体" panose="02010600030101010101" pitchFamily="2" charset="-122"/>
                <a:cs typeface="宋体" panose="02010600030101010101" pitchFamily="2" charset="-122"/>
              </a:rPr>
              <a:t>12</a:t>
            </a:r>
            <a:r>
              <a:rPr lang="zh-CN" altLang="en-US" sz="2000" b="0" u="none">
                <a:solidFill>
                  <a:srgbClr val="000000"/>
                </a:solidFill>
                <a:latin typeface="宋体" panose="02010600030101010101" pitchFamily="2" charset="-122"/>
                <a:ea typeface="宋体" panose="02010600030101010101" pitchFamily="2" charset="-122"/>
                <a:cs typeface="宋体" panose="02010600030101010101" pitchFamily="2" charset="-122"/>
              </a:rPr>
              <a:t>分）</a:t>
            </a:r>
            <a:r>
              <a:rPr lang="zh-CN" altLang="en-US" sz="1050" b="0" u="none">
                <a:solidFill>
                  <a:srgbClr val="000000"/>
                </a:solidFill>
                <a:latin typeface="宋体" panose="02010600030101010101" pitchFamily="2" charset="-122"/>
                <a:ea typeface="宋体" panose="02010600030101010101" pitchFamily="2" charset="-122"/>
                <a:cs typeface="宋体" panose="02010600030101010101" pitchFamily="2" charset="-122"/>
              </a:rPr>
              <a:t> </a:t>
            </a:r>
            <a:endParaRPr lang="zh-CN" altLang="en-US"/>
          </a:p>
        </p:txBody>
      </p:sp>
      <p:sp>
        <p:nvSpPr>
          <p:cNvPr id="8" name="椭圆 7"/>
          <p:cNvSpPr/>
          <p:nvPr/>
        </p:nvSpPr>
        <p:spPr>
          <a:xfrm>
            <a:off x="4795520" y="5690870"/>
            <a:ext cx="1177925" cy="48387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 name="文本框 104"/>
          <p:cNvSpPr txBox="1"/>
          <p:nvPr/>
        </p:nvSpPr>
        <p:spPr>
          <a:xfrm>
            <a:off x="390525" y="1268095"/>
            <a:ext cx="8035925" cy="4640580"/>
          </a:xfrm>
          <a:prstGeom prst="rect">
            <a:avLst/>
          </a:prstGeom>
          <a:noFill/>
          <a:ln w="9525">
            <a:noFill/>
          </a:ln>
        </p:spPr>
        <p:txBody>
          <a:bodyPr wrap="square">
            <a:spAutoFit/>
          </a:bodyPr>
          <a:p>
            <a:pPr marL="0" indent="0" algn="l"/>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37. </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37 </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分）  （</a:t>
            </a:r>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）冬冷夏热，气温年较差大；年降水量少，气候干旱；大陆性强。  （</a:t>
            </a:r>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）东西接壤的地理位置；</a:t>
            </a:r>
            <a:r>
              <a:rPr lang="zh-CN" altLang="en-US" sz="2400" b="0" u="none">
                <a:solidFill>
                  <a:srgbClr val="FF0000"/>
                </a:solidFill>
                <a:latin typeface="宋体" panose="02010600030101010101" pitchFamily="2" charset="-122"/>
                <a:ea typeface="宋体" panose="02010600030101010101" pitchFamily="2" charset="-122"/>
                <a:cs typeface="宋体" panose="02010600030101010101" pitchFamily="2" charset="-122"/>
              </a:rPr>
              <a:t>位于冲积扇，地势平坦</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；水源充足；有草原绿洲，</a:t>
            </a:r>
            <a:r>
              <a:rPr lang="zh-CN" altLang="en-US" sz="2400" b="0" u="none">
                <a:solidFill>
                  <a:srgbClr val="FF0000"/>
                </a:solidFill>
                <a:latin typeface="宋体" panose="02010600030101010101" pitchFamily="2" charset="-122"/>
                <a:ea typeface="宋体" panose="02010600030101010101" pitchFamily="2" charset="-122"/>
                <a:cs typeface="宋体" panose="02010600030101010101" pitchFamily="2" charset="-122"/>
              </a:rPr>
              <a:t>土壤肥沃</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）经济发展，运输需求量增大；科技的进步；地域广，运距长；铁路运输运量大、连续性好、速度快、安全性高。  （</a:t>
            </a:r>
            <a:r>
              <a:rPr lang="en-US" altLang="zh-CN" sz="2400" b="0" u="none">
                <a:solidFill>
                  <a:srgbClr val="000000"/>
                </a:solidFill>
                <a:latin typeface="宋体" panose="02010600030101010101" pitchFamily="2" charset="-122"/>
                <a:ea typeface="宋体" panose="02010600030101010101" pitchFamily="2" charset="-122"/>
                <a:cs typeface="宋体" panose="02010600030101010101" pitchFamily="2" charset="-122"/>
              </a:rPr>
              <a:t>4</a:t>
            </a:r>
            <a:r>
              <a:rPr lang="zh-CN" altLang="en-US" sz="2400" b="0" u="none">
                <a:solidFill>
                  <a:srgbClr val="000000"/>
                </a:solidFill>
                <a:latin typeface="宋体" panose="02010600030101010101" pitchFamily="2" charset="-122"/>
                <a:ea typeface="宋体" panose="02010600030101010101" pitchFamily="2" charset="-122"/>
                <a:cs typeface="宋体" panose="02010600030101010101" pitchFamily="2" charset="-122"/>
              </a:rPr>
              <a:t>）毗邻中亚、南亚、西亚地区的地理位置，具有边境口岸的优势，有利于区域经济合作与交流；有特色畜牧业和特色林果业，丰富的能源资源，有利于产业发展；国家给予政策、资金等支持；文化古迹众多，是对外文化交流的重要窗口。</a:t>
            </a:r>
            <a:r>
              <a:rPr lang="zh-CN" altLang="en-US" sz="2400" b="0" u="none">
                <a:latin typeface="宋体" panose="02010600030101010101" pitchFamily="2" charset="-122"/>
                <a:ea typeface="宋体" panose="02010600030101010101" pitchFamily="2" charset="-122"/>
                <a:cs typeface="宋体" panose="02010600030101010101" pitchFamily="2" charset="-122"/>
              </a:rPr>
              <a:t></a:t>
            </a:r>
            <a:r>
              <a:rPr lang="zh-CN" altLang="en-US" sz="1050" b="0" u="none">
                <a:latin typeface="宋体" panose="02010600030101010101" pitchFamily="2" charset="-122"/>
                <a:ea typeface="宋体" panose="02010600030101010101" pitchFamily="2" charset="-122"/>
                <a:cs typeface="宋体" panose="02010600030101010101" pitchFamily="2" charset="-122"/>
              </a:rPr>
              <a:t> </a:t>
            </a:r>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 name="文本框 104"/>
          <p:cNvSpPr txBox="1"/>
          <p:nvPr/>
        </p:nvSpPr>
        <p:spPr>
          <a:xfrm>
            <a:off x="153670" y="368300"/>
            <a:ext cx="9279890" cy="1310640"/>
          </a:xfrm>
          <a:prstGeom prst="rect">
            <a:avLst/>
          </a:prstGeom>
          <a:noFill/>
          <a:ln w="9525">
            <a:noFill/>
          </a:ln>
        </p:spPr>
        <p:txBody>
          <a:bodyPr wrap="square">
            <a:spAutoFit/>
          </a:bodyPr>
          <a:p>
            <a:pPr marL="0" indent="0" algn="l"/>
            <a:r>
              <a:rPr lang="en-US" altLang="zh-CN" sz="2000" b="0" u="none">
                <a:latin typeface="宋体" panose="02010600030101010101" pitchFamily="2" charset="-122"/>
                <a:ea typeface="宋体" panose="02010600030101010101" pitchFamily="2" charset="-122"/>
                <a:cs typeface="宋体" panose="02010600030101010101" pitchFamily="2" charset="-122"/>
              </a:rPr>
              <a:t>36</a:t>
            </a:r>
            <a:r>
              <a:rPr lang="zh-CN" altLang="en-US" sz="2000" b="0" u="none">
                <a:latin typeface="宋体" panose="02010600030101010101" pitchFamily="2" charset="-122"/>
                <a:ea typeface="宋体" panose="02010600030101010101" pitchFamily="2" charset="-122"/>
                <a:cs typeface="宋体" panose="02010600030101010101" pitchFamily="2" charset="-122"/>
              </a:rPr>
              <a:t>．（</a:t>
            </a:r>
            <a:r>
              <a:rPr lang="en-US" altLang="zh-CN" sz="2000" b="0" u="none">
                <a:latin typeface="宋体" panose="02010600030101010101" pitchFamily="2" charset="-122"/>
                <a:ea typeface="宋体" panose="02010600030101010101" pitchFamily="2" charset="-122"/>
                <a:cs typeface="宋体" panose="02010600030101010101" pitchFamily="2" charset="-122"/>
              </a:rPr>
              <a:t>24</a:t>
            </a:r>
            <a:r>
              <a:rPr lang="zh-CN" altLang="en-US" sz="2000" b="0" u="none">
                <a:latin typeface="宋体" panose="02010600030101010101" pitchFamily="2" charset="-122"/>
                <a:ea typeface="宋体" panose="02010600030101010101" pitchFamily="2" charset="-122"/>
                <a:cs typeface="宋体" panose="02010600030101010101" pitchFamily="2" charset="-122"/>
              </a:rPr>
              <a:t>分）阅读图文材料，完成下列要求。	</a:t>
            </a:r>
            <a:r>
              <a:rPr lang="en-US" altLang="zh-CN" sz="2000" b="0" u="none">
                <a:latin typeface="宋体" panose="02010600030101010101" pitchFamily="2" charset="-122"/>
                <a:ea typeface="宋体" panose="02010600030101010101" pitchFamily="2" charset="-122"/>
                <a:cs typeface="宋体" panose="02010600030101010101" pitchFamily="2" charset="-122"/>
              </a:rPr>
              <a:t>20</a:t>
            </a:r>
            <a:r>
              <a:rPr lang="zh-CN" altLang="en-US" sz="2000" b="0" u="none">
                <a:latin typeface="宋体" panose="02010600030101010101" pitchFamily="2" charset="-122"/>
                <a:ea typeface="宋体" panose="02010600030101010101" pitchFamily="2" charset="-122"/>
                <a:cs typeface="宋体" panose="02010600030101010101" pitchFamily="2" charset="-122"/>
              </a:rPr>
              <a:t>世纪</a:t>
            </a:r>
            <a:r>
              <a:rPr lang="en-US" altLang="zh-CN" sz="2000" b="0" u="none">
                <a:latin typeface="宋体" panose="02010600030101010101" pitchFamily="2" charset="-122"/>
                <a:ea typeface="宋体" panose="02010600030101010101" pitchFamily="2" charset="-122"/>
                <a:cs typeface="宋体" panose="02010600030101010101" pitchFamily="2" charset="-122"/>
              </a:rPr>
              <a:t>50</a:t>
            </a:r>
            <a:r>
              <a:rPr lang="zh-CN" altLang="en-US" sz="2000" b="0" u="none">
                <a:latin typeface="宋体" panose="02010600030101010101" pitchFamily="2" charset="-122"/>
                <a:ea typeface="宋体" panose="02010600030101010101" pitchFamily="2" charset="-122"/>
                <a:cs typeface="宋体" panose="02010600030101010101" pitchFamily="2" charset="-122"/>
              </a:rPr>
              <a:t>年代，苏联在</a:t>
            </a:r>
            <a:r>
              <a:rPr lang="en-US" altLang="zh-CN" sz="2000" b="0" u="none">
                <a:latin typeface="宋体" panose="02010600030101010101" pitchFamily="2" charset="-122"/>
                <a:ea typeface="宋体" panose="02010600030101010101" pitchFamily="2" charset="-122"/>
                <a:cs typeface="宋体" panose="02010600030101010101" pitchFamily="2" charset="-122"/>
              </a:rPr>
              <a:t>L</a:t>
            </a:r>
            <a:r>
              <a:rPr lang="zh-CN" altLang="en-US" sz="2000" b="0" u="none">
                <a:latin typeface="宋体" panose="02010600030101010101" pitchFamily="2" charset="-122"/>
                <a:ea typeface="宋体" panose="02010600030101010101" pitchFamily="2" charset="-122"/>
                <a:cs typeface="宋体" panose="02010600030101010101" pitchFamily="2" charset="-122"/>
              </a:rPr>
              <a:t>湖沿岸地区大规模垦荒，图示平原地区在</a:t>
            </a:r>
            <a:r>
              <a:rPr lang="en-US" altLang="zh-CN" sz="2000" b="0" u="none">
                <a:latin typeface="宋体" panose="02010600030101010101" pitchFamily="2" charset="-122"/>
                <a:ea typeface="宋体" panose="02010600030101010101" pitchFamily="2" charset="-122"/>
                <a:cs typeface="宋体" panose="02010600030101010101" pitchFamily="2" charset="-122"/>
              </a:rPr>
              <a:t>20</a:t>
            </a:r>
            <a:r>
              <a:rPr lang="zh-CN" altLang="en-US" sz="2000" b="0" u="none">
                <a:latin typeface="宋体" panose="02010600030101010101" pitchFamily="2" charset="-122"/>
                <a:ea typeface="宋体" panose="02010600030101010101" pitchFamily="2" charset="-122"/>
                <a:cs typeface="宋体" panose="02010600030101010101" pitchFamily="2" charset="-122"/>
              </a:rPr>
              <a:t>世纪</a:t>
            </a:r>
            <a:r>
              <a:rPr lang="en-US" altLang="zh-CN" sz="2000" b="0" u="none">
                <a:latin typeface="宋体" panose="02010600030101010101" pitchFamily="2" charset="-122"/>
                <a:ea typeface="宋体" panose="02010600030101010101" pitchFamily="2" charset="-122"/>
                <a:cs typeface="宋体" panose="02010600030101010101" pitchFamily="2" charset="-122"/>
              </a:rPr>
              <a:t>60</a:t>
            </a:r>
            <a:r>
              <a:rPr lang="zh-CN" altLang="en-US" sz="2000" b="0" u="none">
                <a:latin typeface="宋体" panose="02010600030101010101" pitchFamily="2" charset="-122"/>
                <a:ea typeface="宋体" panose="02010600030101010101" pitchFamily="2" charset="-122"/>
                <a:cs typeface="宋体" panose="02010600030101010101" pitchFamily="2" charset="-122"/>
              </a:rPr>
              <a:t>年代频发沙尘暴。因沙尘中含有较多的盐尘，该地区的沙尘暴被称为“白风暴”。</a:t>
            </a:r>
            <a:endParaRPr lang="zh-CN" altLang="en-US" sz="2000"/>
          </a:p>
        </p:txBody>
      </p:sp>
      <p:pic>
        <p:nvPicPr>
          <p:cNvPr id="2" name="图片 1"/>
          <p:cNvPicPr/>
          <p:nvPr/>
        </p:nvPicPr>
        <p:blipFill>
          <a:blip r:embed="rId1"/>
          <a:stretch>
            <a:fillRect/>
          </a:stretch>
        </p:blipFill>
        <p:spPr>
          <a:xfrm>
            <a:off x="2032000" y="1607820"/>
            <a:ext cx="4337050" cy="2362200"/>
          </a:xfrm>
          <a:prstGeom prst="rect">
            <a:avLst/>
          </a:prstGeom>
          <a:noFill/>
          <a:ln w="9525">
            <a:noFill/>
          </a:ln>
        </p:spPr>
      </p:pic>
      <p:sp>
        <p:nvSpPr>
          <p:cNvPr id="106" name="文本框 105"/>
          <p:cNvSpPr txBox="1"/>
          <p:nvPr/>
        </p:nvSpPr>
        <p:spPr>
          <a:xfrm>
            <a:off x="362585" y="3970020"/>
            <a:ext cx="8472170" cy="1920240"/>
          </a:xfrm>
          <a:prstGeom prst="rect">
            <a:avLst/>
          </a:prstGeom>
          <a:noFill/>
          <a:ln w="9525">
            <a:noFill/>
          </a:ln>
        </p:spPr>
        <p:txBody>
          <a:bodyPr wrap="square">
            <a:spAutoFit/>
          </a:bodyPr>
          <a:p>
            <a:pPr marL="0" indent="0" algn="l"/>
            <a:r>
              <a:rPr lang="en-US" altLang="zh-CN" sz="2000" b="0" u="none">
                <a:latin typeface="宋体" panose="02010600030101010101" pitchFamily="2" charset="-122"/>
                <a:ea typeface="宋体" panose="02010600030101010101" pitchFamily="2" charset="-122"/>
                <a:cs typeface="宋体" panose="02010600030101010101" pitchFamily="2" charset="-122"/>
              </a:rPr>
              <a:t> </a:t>
            </a:r>
            <a:r>
              <a:rPr lang="zh-CN" altLang="en-US" sz="2000" b="0" u="none">
                <a:latin typeface="宋体" panose="02010600030101010101" pitchFamily="2" charset="-122"/>
                <a:ea typeface="宋体" panose="02010600030101010101" pitchFamily="2" charset="-122"/>
                <a:cs typeface="宋体" panose="02010600030101010101" pitchFamily="2" charset="-122"/>
              </a:rPr>
              <a:t>（</a:t>
            </a:r>
            <a:r>
              <a:rPr lang="en-US" altLang="zh-CN" sz="2000" b="0" u="none">
                <a:latin typeface="宋体" panose="02010600030101010101" pitchFamily="2" charset="-122"/>
                <a:ea typeface="宋体" panose="02010600030101010101" pitchFamily="2" charset="-122"/>
                <a:cs typeface="宋体" panose="02010600030101010101" pitchFamily="2" charset="-122"/>
              </a:rPr>
              <a:t>1</a:t>
            </a:r>
            <a:r>
              <a:rPr lang="zh-CN" altLang="en-US" sz="2000" b="0" u="none">
                <a:latin typeface="宋体" panose="02010600030101010101" pitchFamily="2" charset="-122"/>
                <a:ea typeface="宋体" panose="02010600030101010101" pitchFamily="2" charset="-122"/>
                <a:cs typeface="宋体" panose="02010600030101010101" pitchFamily="2" charset="-122"/>
              </a:rPr>
              <a:t>）从气候角度说明图示平原地区频发沙尘暴的原因。（</a:t>
            </a:r>
            <a:r>
              <a:rPr lang="en-US" altLang="zh-CN" sz="2000" b="0" u="none">
                <a:latin typeface="宋体" panose="02010600030101010101" pitchFamily="2" charset="-122"/>
                <a:ea typeface="宋体" panose="02010600030101010101" pitchFamily="2" charset="-122"/>
                <a:cs typeface="宋体" panose="02010600030101010101" pitchFamily="2" charset="-122"/>
              </a:rPr>
              <a:t>6</a:t>
            </a:r>
            <a:r>
              <a:rPr lang="zh-CN" altLang="en-US" sz="2000" b="0" u="none">
                <a:latin typeface="宋体" panose="02010600030101010101" pitchFamily="2" charset="-122"/>
                <a:ea typeface="宋体" panose="02010600030101010101" pitchFamily="2" charset="-122"/>
                <a:cs typeface="宋体" panose="02010600030101010101" pitchFamily="2" charset="-122"/>
              </a:rPr>
              <a:t>分）（</a:t>
            </a:r>
            <a:r>
              <a:rPr lang="en-US" altLang="zh-CN" sz="2000" b="0" u="none">
                <a:latin typeface="宋体" panose="02010600030101010101" pitchFamily="2" charset="-122"/>
                <a:ea typeface="宋体" panose="02010600030101010101" pitchFamily="2" charset="-122"/>
                <a:cs typeface="宋体" panose="02010600030101010101" pitchFamily="2" charset="-122"/>
              </a:rPr>
              <a:t>2</a:t>
            </a:r>
            <a:r>
              <a:rPr lang="zh-CN" altLang="en-US" sz="2000" b="0" u="none">
                <a:latin typeface="宋体" panose="02010600030101010101" pitchFamily="2" charset="-122"/>
                <a:ea typeface="宋体" panose="02010600030101010101" pitchFamily="2" charset="-122"/>
                <a:cs typeface="宋体" panose="02010600030101010101" pitchFamily="2" charset="-122"/>
              </a:rPr>
              <a:t>）分析“白风暴”中盐尘的主要来源。（</a:t>
            </a:r>
            <a:r>
              <a:rPr lang="en-US" altLang="zh-CN" sz="2000" b="0" u="none">
                <a:latin typeface="宋体" panose="02010600030101010101" pitchFamily="2" charset="-122"/>
                <a:ea typeface="宋体" panose="02010600030101010101" pitchFamily="2" charset="-122"/>
                <a:cs typeface="宋体" panose="02010600030101010101" pitchFamily="2" charset="-122"/>
              </a:rPr>
              <a:t>6</a:t>
            </a:r>
            <a:r>
              <a:rPr lang="zh-CN" altLang="en-US" sz="2000" b="0" u="none">
                <a:latin typeface="宋体" panose="02010600030101010101" pitchFamily="2" charset="-122"/>
                <a:ea typeface="宋体" panose="02010600030101010101" pitchFamily="2" charset="-122"/>
                <a:cs typeface="宋体" panose="02010600030101010101" pitchFamily="2" charset="-122"/>
              </a:rPr>
              <a:t>分）（</a:t>
            </a:r>
            <a:r>
              <a:rPr lang="en-US" altLang="zh-CN" sz="2000" b="0" u="none">
                <a:latin typeface="宋体" panose="02010600030101010101" pitchFamily="2" charset="-122"/>
                <a:ea typeface="宋体" panose="02010600030101010101" pitchFamily="2" charset="-122"/>
                <a:cs typeface="宋体" panose="02010600030101010101" pitchFamily="2" charset="-122"/>
              </a:rPr>
              <a:t>3</a:t>
            </a:r>
            <a:r>
              <a:rPr lang="zh-CN" altLang="en-US" sz="2000" b="0" u="none">
                <a:latin typeface="宋体" panose="02010600030101010101" pitchFamily="2" charset="-122"/>
                <a:ea typeface="宋体" panose="02010600030101010101" pitchFamily="2" charset="-122"/>
                <a:cs typeface="宋体" panose="02010600030101010101" pitchFamily="2" charset="-122"/>
              </a:rPr>
              <a:t>）说明在该地区不合理灌溉产生次生盐渍化的发生过程。（</a:t>
            </a:r>
            <a:r>
              <a:rPr lang="en-US" altLang="zh-CN" sz="2000" b="0" u="none">
                <a:latin typeface="宋体" panose="02010600030101010101" pitchFamily="2" charset="-122"/>
                <a:ea typeface="宋体" panose="02010600030101010101" pitchFamily="2" charset="-122"/>
                <a:cs typeface="宋体" panose="02010600030101010101" pitchFamily="2" charset="-122"/>
              </a:rPr>
              <a:t>6</a:t>
            </a:r>
            <a:r>
              <a:rPr lang="zh-CN" altLang="en-US" sz="2000" b="0" u="none">
                <a:latin typeface="宋体" panose="02010600030101010101" pitchFamily="2" charset="-122"/>
                <a:ea typeface="宋体" panose="02010600030101010101" pitchFamily="2" charset="-122"/>
                <a:cs typeface="宋体" panose="02010600030101010101" pitchFamily="2" charset="-122"/>
              </a:rPr>
              <a:t>分）（</a:t>
            </a:r>
            <a:r>
              <a:rPr lang="en-US" altLang="zh-CN" sz="2000" b="0" u="none">
                <a:latin typeface="宋体" panose="02010600030101010101" pitchFamily="2" charset="-122"/>
                <a:ea typeface="宋体" panose="02010600030101010101" pitchFamily="2" charset="-122"/>
                <a:cs typeface="宋体" panose="02010600030101010101" pitchFamily="2" charset="-122"/>
              </a:rPr>
              <a:t>4</a:t>
            </a:r>
            <a:r>
              <a:rPr lang="zh-CN" altLang="en-US" sz="2000" b="0" u="none">
                <a:latin typeface="宋体" panose="02010600030101010101" pitchFamily="2" charset="-122"/>
                <a:ea typeface="宋体" panose="02010600030101010101" pitchFamily="2" charset="-122"/>
                <a:cs typeface="宋体" panose="02010600030101010101" pitchFamily="2" charset="-122"/>
              </a:rPr>
              <a:t>）分析大量引</a:t>
            </a:r>
            <a:r>
              <a:rPr lang="en-US" altLang="zh-CN" sz="2000" b="0" u="none">
                <a:latin typeface="宋体" panose="02010600030101010101" pitchFamily="2" charset="-122"/>
                <a:ea typeface="宋体" panose="02010600030101010101" pitchFamily="2" charset="-122"/>
                <a:cs typeface="宋体" panose="02010600030101010101" pitchFamily="2" charset="-122"/>
              </a:rPr>
              <a:t>R</a:t>
            </a:r>
            <a:r>
              <a:rPr lang="en-US" altLang="zh-CN" sz="2000" b="0" u="none" baseline="-25000">
                <a:latin typeface="宋体" panose="02010600030101010101" pitchFamily="2" charset="-122"/>
                <a:ea typeface="宋体" panose="02010600030101010101" pitchFamily="2" charset="-122"/>
                <a:cs typeface="宋体" panose="02010600030101010101" pitchFamily="2" charset="-122"/>
              </a:rPr>
              <a:t>l</a:t>
            </a:r>
            <a:r>
              <a:rPr lang="zh-CN" altLang="en-US" sz="2000" b="0" u="none">
                <a:latin typeface="宋体" panose="02010600030101010101" pitchFamily="2" charset="-122"/>
                <a:ea typeface="宋体" panose="02010600030101010101" pitchFamily="2" charset="-122"/>
                <a:cs typeface="宋体" panose="02010600030101010101" pitchFamily="2" charset="-122"/>
              </a:rPr>
              <a:t>、</a:t>
            </a:r>
            <a:r>
              <a:rPr lang="en-US" altLang="zh-CN" sz="2000" b="0" u="none">
                <a:latin typeface="宋体" panose="02010600030101010101" pitchFamily="2" charset="-122"/>
                <a:ea typeface="宋体" panose="02010600030101010101" pitchFamily="2" charset="-122"/>
                <a:cs typeface="宋体" panose="02010600030101010101" pitchFamily="2" charset="-122"/>
              </a:rPr>
              <a:t>R</a:t>
            </a:r>
            <a:r>
              <a:rPr lang="en-US" altLang="zh-CN" sz="2000" b="0" u="none" baseline="-25000">
                <a:latin typeface="宋体" panose="02010600030101010101" pitchFamily="2" charset="-122"/>
                <a:ea typeface="宋体" panose="02010600030101010101" pitchFamily="2" charset="-122"/>
                <a:cs typeface="宋体" panose="02010600030101010101" pitchFamily="2" charset="-122"/>
              </a:rPr>
              <a:t>2</a:t>
            </a:r>
            <a:r>
              <a:rPr lang="zh-CN" altLang="en-US" sz="2000" b="0" u="none">
                <a:latin typeface="宋体" panose="02010600030101010101" pitchFamily="2" charset="-122"/>
                <a:ea typeface="宋体" panose="02010600030101010101" pitchFamily="2" charset="-122"/>
                <a:cs typeface="宋体" panose="02010600030101010101" pitchFamily="2" charset="-122"/>
              </a:rPr>
              <a:t>河水灌溉对</a:t>
            </a:r>
            <a:r>
              <a:rPr lang="en-US" altLang="zh-CN" sz="2000" b="0" u="none">
                <a:latin typeface="宋体" panose="02010600030101010101" pitchFamily="2" charset="-122"/>
                <a:ea typeface="宋体" panose="02010600030101010101" pitchFamily="2" charset="-122"/>
                <a:cs typeface="宋体" panose="02010600030101010101" pitchFamily="2" charset="-122"/>
              </a:rPr>
              <a:t>L</a:t>
            </a:r>
            <a:r>
              <a:rPr lang="zh-CN" altLang="en-US" sz="2000" b="0" u="none">
                <a:latin typeface="宋体" panose="02010600030101010101" pitchFamily="2" charset="-122"/>
                <a:ea typeface="宋体" panose="02010600030101010101" pitchFamily="2" charset="-122"/>
                <a:cs typeface="宋体" panose="02010600030101010101" pitchFamily="2" charset="-122"/>
              </a:rPr>
              <a:t>湖渔业资源的影响。（</a:t>
            </a:r>
            <a:r>
              <a:rPr lang="en-US" altLang="zh-CN" sz="2000" b="0" u="none">
                <a:latin typeface="宋体" panose="02010600030101010101" pitchFamily="2" charset="-122"/>
                <a:ea typeface="宋体" panose="02010600030101010101" pitchFamily="2" charset="-122"/>
                <a:cs typeface="宋体" panose="02010600030101010101" pitchFamily="2" charset="-122"/>
              </a:rPr>
              <a:t>6</a:t>
            </a:r>
            <a:r>
              <a:rPr lang="zh-CN" altLang="en-US" sz="2000" b="0" u="none">
                <a:latin typeface="宋体" panose="02010600030101010101" pitchFamily="2" charset="-122"/>
                <a:ea typeface="宋体" panose="02010600030101010101" pitchFamily="2" charset="-122"/>
                <a:cs typeface="宋体" panose="02010600030101010101" pitchFamily="2" charset="-122"/>
              </a:rPr>
              <a:t>分）</a:t>
            </a:r>
            <a:endParaRPr lang="zh-CN" altLang="en-US" sz="2000"/>
          </a:p>
        </p:txBody>
      </p:sp>
      <p:sp>
        <p:nvSpPr>
          <p:cNvPr id="8" name="椭圆 7"/>
          <p:cNvSpPr/>
          <p:nvPr/>
        </p:nvSpPr>
        <p:spPr>
          <a:xfrm>
            <a:off x="4314825" y="5146040"/>
            <a:ext cx="1358900" cy="48387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 name="文本框 105"/>
          <p:cNvSpPr txBox="1"/>
          <p:nvPr/>
        </p:nvSpPr>
        <p:spPr>
          <a:xfrm>
            <a:off x="318135" y="1647825"/>
            <a:ext cx="8363585" cy="4483735"/>
          </a:xfrm>
          <a:prstGeom prst="rect">
            <a:avLst/>
          </a:prstGeom>
          <a:noFill/>
          <a:ln w="9525">
            <a:noFill/>
          </a:ln>
        </p:spPr>
        <p:txBody>
          <a:bodyPr wrap="square">
            <a:spAutoFit/>
          </a:bodyPr>
          <a:p>
            <a:pPr marL="304800" indent="-304800" algn="l"/>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400" b="0" u="none">
                <a:solidFill>
                  <a:schemeClr val="tx1"/>
                </a:solidFill>
                <a:latin typeface="宋体" panose="02010600030101010101" pitchFamily="2" charset="-122"/>
                <a:ea typeface="宋体" panose="02010600030101010101" pitchFamily="2" charset="-122"/>
                <a:cs typeface="宋体" panose="02010600030101010101" pitchFamily="2" charset="-122"/>
              </a:rPr>
              <a:t>1</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）气候干旱（</a:t>
            </a:r>
            <a:r>
              <a:rPr lang="en-US" altLang="zh-CN" sz="2400" b="0" u="none">
                <a:solidFill>
                  <a:schemeClr val="tx1"/>
                </a:solidFill>
                <a:latin typeface="Calibri" panose="020F0502020204030204" charset="0"/>
                <a:ea typeface="Calibri" panose="020F0502020204030204" charset="0"/>
                <a:cs typeface="Calibri" panose="020F0502020204030204" charset="0"/>
              </a:rPr>
              <a:t>2</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a:t>
            </a:r>
            <a:r>
              <a:rPr lang="en-US" altLang="zh-CN" sz="2400" b="0" u="none">
                <a:solidFill>
                  <a:schemeClr val="tx1"/>
                </a:solidFill>
                <a:latin typeface="Calibri" panose="020F0502020204030204" charset="0"/>
                <a:ea typeface="Calibri" panose="020F0502020204030204" charset="0"/>
                <a:cs typeface="Calibri" panose="020F0502020204030204" charset="0"/>
              </a:rPr>
              <a:t>(</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气候异常</a:t>
            </a:r>
            <a:r>
              <a:rPr lang="en-US" altLang="zh-CN" sz="2400" b="0" u="none">
                <a:solidFill>
                  <a:schemeClr val="tx1"/>
                </a:solidFill>
                <a:latin typeface="Calibri" panose="020F0502020204030204" charset="0"/>
                <a:ea typeface="Calibri" panose="020F0502020204030204" charset="0"/>
                <a:cs typeface="Calibri" panose="020F0502020204030204" charset="0"/>
              </a:rPr>
              <a:t>)</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降水变率大，干旱年份出现的频率很高（</a:t>
            </a:r>
            <a:r>
              <a:rPr lang="en-US" altLang="zh-CN" sz="2400" b="0" u="none">
                <a:solidFill>
                  <a:schemeClr val="tx1"/>
                </a:solidFill>
                <a:latin typeface="Calibri" panose="020F0502020204030204" charset="0"/>
                <a:ea typeface="Calibri" panose="020F0502020204030204" charset="0"/>
                <a:cs typeface="Calibri" panose="020F0502020204030204" charset="0"/>
              </a:rPr>
              <a:t>2</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分），冬春季多大风（</a:t>
            </a:r>
            <a:r>
              <a:rPr lang="en-US" altLang="zh-CN" sz="2400" b="0" u="none">
                <a:solidFill>
                  <a:schemeClr val="tx1"/>
                </a:solidFill>
                <a:latin typeface="Calibri" panose="020F0502020204030204" charset="0"/>
                <a:ea typeface="Calibri" panose="020F0502020204030204" charset="0"/>
                <a:cs typeface="Calibri" panose="020F0502020204030204" charset="0"/>
              </a:rPr>
              <a:t>2</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（</a:t>
            </a:r>
            <a:r>
              <a:rPr lang="en-US" altLang="zh-CN" sz="2400" b="0" u="none">
                <a:solidFill>
                  <a:schemeClr val="tx1"/>
                </a:solidFill>
                <a:latin typeface="宋体" panose="02010600030101010101" pitchFamily="2" charset="-122"/>
                <a:ea typeface="宋体" panose="02010600030101010101" pitchFamily="2" charset="-122"/>
                <a:cs typeface="宋体" panose="02010600030101010101" pitchFamily="2" charset="-122"/>
              </a:rPr>
              <a:t>2</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）“白风暴”中的盐尘主要有两个来源：一是开垦的耕地及其周围地区因次生盐碱化而在地表和土壤中积累的盐分；（</a:t>
            </a:r>
            <a:r>
              <a:rPr lang="en-US" altLang="zh-CN" sz="2400" b="0" u="none">
                <a:solidFill>
                  <a:schemeClr val="tx1"/>
                </a:solidFill>
                <a:latin typeface="Calibri" panose="020F0502020204030204" charset="0"/>
                <a:ea typeface="Calibri" panose="020F0502020204030204" charset="0"/>
                <a:cs typeface="Calibri" panose="020F0502020204030204" charset="0"/>
              </a:rPr>
              <a:t>3</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分）二是湖面缩减露出的湖底部分所含的盐分（</a:t>
            </a:r>
            <a:r>
              <a:rPr lang="en-US" altLang="zh-CN" sz="2400" b="0" u="none">
                <a:solidFill>
                  <a:schemeClr val="tx1"/>
                </a:solidFill>
                <a:latin typeface="Calibri" panose="020F0502020204030204" charset="0"/>
                <a:ea typeface="Calibri" panose="020F0502020204030204" charset="0"/>
                <a:cs typeface="Calibri" panose="020F0502020204030204" charset="0"/>
              </a:rPr>
              <a:t>3</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（</a:t>
            </a:r>
            <a:r>
              <a:rPr lang="en-US" altLang="zh-CN" sz="2400" b="0" u="none">
                <a:solidFill>
                  <a:schemeClr val="tx1"/>
                </a:solidFill>
                <a:latin typeface="宋体" panose="02010600030101010101" pitchFamily="2" charset="-122"/>
                <a:ea typeface="宋体" panose="02010600030101010101" pitchFamily="2" charset="-122"/>
                <a:cs typeface="宋体" panose="02010600030101010101" pitchFamily="2" charset="-122"/>
              </a:rPr>
              <a:t>3</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）不合理灌溉，导致地下水位上升至土壤层（</a:t>
            </a:r>
            <a:r>
              <a:rPr lang="en-US" altLang="zh-CN" sz="2400" b="0" u="none">
                <a:solidFill>
                  <a:schemeClr val="tx1"/>
                </a:solidFill>
                <a:latin typeface="Calibri" panose="020F0502020204030204" charset="0"/>
                <a:ea typeface="Calibri" panose="020F0502020204030204" charset="0"/>
                <a:cs typeface="Calibri" panose="020F0502020204030204" charset="0"/>
              </a:rPr>
              <a:t>2</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分），因蒸发旺盛（</a:t>
            </a:r>
            <a:r>
              <a:rPr lang="en-US" altLang="zh-CN" sz="2400" b="0" u="none">
                <a:solidFill>
                  <a:schemeClr val="tx1"/>
                </a:solidFill>
                <a:latin typeface="Calibri" panose="020F0502020204030204" charset="0"/>
                <a:ea typeface="Calibri" panose="020F0502020204030204" charset="0"/>
                <a:cs typeface="Calibri" panose="020F0502020204030204" charset="0"/>
              </a:rPr>
              <a:t>2</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分），水中的矿物质（或盐分）（在土壤或地表）不断积累（</a:t>
            </a:r>
            <a:r>
              <a:rPr lang="en-US" altLang="zh-CN" sz="2400" b="0" u="none">
                <a:solidFill>
                  <a:schemeClr val="tx1"/>
                </a:solidFill>
                <a:latin typeface="Calibri" panose="020F0502020204030204" charset="0"/>
                <a:ea typeface="Calibri" panose="020F0502020204030204" charset="0"/>
                <a:cs typeface="Calibri" panose="020F0502020204030204" charset="0"/>
              </a:rPr>
              <a:t>2</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（</a:t>
            </a:r>
            <a:r>
              <a:rPr lang="en-US" altLang="zh-CN" sz="2400" b="0" u="none">
                <a:solidFill>
                  <a:schemeClr val="tx1"/>
                </a:solidFill>
                <a:latin typeface="宋体" panose="02010600030101010101" pitchFamily="2" charset="-122"/>
                <a:ea typeface="宋体" panose="02010600030101010101" pitchFamily="2" charset="-122"/>
                <a:cs typeface="宋体" panose="02010600030101010101" pitchFamily="2" charset="-122"/>
              </a:rPr>
              <a:t>4</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）（入湖水量减少，）湖水水位下降，（湖岸线后退，）湖的面积缩小，含盐量增加（</a:t>
            </a:r>
            <a:r>
              <a:rPr lang="en-US" altLang="zh-CN" sz="2400" b="0" u="none">
                <a:solidFill>
                  <a:schemeClr val="tx1"/>
                </a:solidFill>
                <a:latin typeface="Calibri" panose="020F0502020204030204" charset="0"/>
                <a:ea typeface="Calibri" panose="020F0502020204030204" charset="0"/>
                <a:cs typeface="Calibri" panose="020F0502020204030204" charset="0"/>
              </a:rPr>
              <a:t>3</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分）。鱼类生存环境破坏，鱼类种类和数量减少，产量减少，渔业资源减少。（</a:t>
            </a:r>
            <a:r>
              <a:rPr lang="en-US" altLang="zh-CN" sz="2400" b="0" u="none">
                <a:solidFill>
                  <a:schemeClr val="tx1"/>
                </a:solidFill>
                <a:latin typeface="Calibri" panose="020F0502020204030204" charset="0"/>
                <a:ea typeface="Calibri" panose="020F0502020204030204" charset="0"/>
                <a:cs typeface="Calibri" panose="020F0502020204030204" charset="0"/>
              </a:rPr>
              <a:t>3</a:t>
            </a:r>
            <a:r>
              <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rPr>
              <a:t>分）</a:t>
            </a:r>
            <a:endParaRPr lang="zh-CN" altLang="en-US" sz="2400" b="0" u="none">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8" name="椭圆 7"/>
          <p:cNvSpPr/>
          <p:nvPr/>
        </p:nvSpPr>
        <p:spPr>
          <a:xfrm>
            <a:off x="3208655" y="2769870"/>
            <a:ext cx="1403985" cy="48387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 name="文本框 105"/>
          <p:cNvSpPr txBox="1"/>
          <p:nvPr/>
        </p:nvSpPr>
        <p:spPr>
          <a:xfrm>
            <a:off x="45720" y="434975"/>
            <a:ext cx="9107805" cy="1310640"/>
          </a:xfrm>
          <a:prstGeom prst="rect">
            <a:avLst/>
          </a:prstGeom>
          <a:noFill/>
          <a:ln w="9525">
            <a:noFill/>
          </a:ln>
        </p:spPr>
        <p:txBody>
          <a:bodyPr wrap="square">
            <a:spAutoFit/>
          </a:bodyPr>
          <a:p>
            <a:pPr marL="0" indent="0" algn="l"/>
            <a:r>
              <a:rPr lang="en-US" altLang="zh-CN" sz="2000" b="0" u="none">
                <a:latin typeface="宋体" panose="02010600030101010101" pitchFamily="2" charset="-122"/>
                <a:ea typeface="宋体" panose="02010600030101010101" pitchFamily="2" charset="-122"/>
                <a:cs typeface="宋体" panose="02010600030101010101" pitchFamily="2" charset="-122"/>
              </a:rPr>
              <a:t>37</a:t>
            </a:r>
            <a:r>
              <a:rPr lang="zh-CN" altLang="en-US" sz="2000" b="0" u="none">
                <a:latin typeface="宋体" panose="02010600030101010101" pitchFamily="2" charset="-122"/>
                <a:ea typeface="宋体" panose="02010600030101010101" pitchFamily="2" charset="-122"/>
                <a:cs typeface="宋体" panose="02010600030101010101" pitchFamily="2" charset="-122"/>
              </a:rPr>
              <a:t>．（</a:t>
            </a:r>
            <a:r>
              <a:rPr lang="en-US" altLang="zh-CN" sz="2000" b="0" u="none">
                <a:latin typeface="宋体" panose="02010600030101010101" pitchFamily="2" charset="-122"/>
                <a:ea typeface="宋体" panose="02010600030101010101" pitchFamily="2" charset="-122"/>
                <a:cs typeface="宋体" panose="02010600030101010101" pitchFamily="2" charset="-122"/>
              </a:rPr>
              <a:t>22</a:t>
            </a:r>
            <a:r>
              <a:rPr lang="zh-CN" altLang="en-US" sz="2000" b="0" u="none">
                <a:latin typeface="宋体" panose="02010600030101010101" pitchFamily="2" charset="-122"/>
                <a:ea typeface="宋体" panose="02010600030101010101" pitchFamily="2" charset="-122"/>
                <a:cs typeface="宋体" panose="02010600030101010101" pitchFamily="2" charset="-122"/>
              </a:rPr>
              <a:t>分）阅读图文材料，完成下列要求。	三江平原（下图），中国最大的沼泽分布区，在历史上曾被称为“北大荒”，</a:t>
            </a:r>
            <a:r>
              <a:rPr lang="en-US" altLang="zh-CN" sz="2000" b="0" u="none">
                <a:latin typeface="宋体" panose="02010600030101010101" pitchFamily="2" charset="-122"/>
                <a:ea typeface="宋体" panose="02010600030101010101" pitchFamily="2" charset="-122"/>
                <a:cs typeface="宋体" panose="02010600030101010101" pitchFamily="2" charset="-122"/>
              </a:rPr>
              <a:t>20</a:t>
            </a:r>
            <a:r>
              <a:rPr lang="zh-CN" altLang="en-US" sz="2000" b="0" u="none">
                <a:latin typeface="宋体" panose="02010600030101010101" pitchFamily="2" charset="-122"/>
                <a:ea typeface="宋体" panose="02010600030101010101" pitchFamily="2" charset="-122"/>
                <a:cs typeface="宋体" panose="02010600030101010101" pitchFamily="2" charset="-122"/>
              </a:rPr>
              <a:t>世纪</a:t>
            </a:r>
            <a:r>
              <a:rPr lang="en-US" altLang="zh-CN" sz="2000" b="0" u="none">
                <a:latin typeface="宋体" panose="02010600030101010101" pitchFamily="2" charset="-122"/>
                <a:ea typeface="宋体" panose="02010600030101010101" pitchFamily="2" charset="-122"/>
                <a:cs typeface="宋体" panose="02010600030101010101" pitchFamily="2" charset="-122"/>
              </a:rPr>
              <a:t>50</a:t>
            </a:r>
            <a:r>
              <a:rPr lang="zh-CN" altLang="en-US" sz="2000" b="0" u="none">
                <a:latin typeface="宋体" panose="02010600030101010101" pitchFamily="2" charset="-122"/>
                <a:ea typeface="宋体" panose="02010600030101010101" pitchFamily="2" charset="-122"/>
                <a:cs typeface="宋体" panose="02010600030101010101" pitchFamily="2" charset="-122"/>
              </a:rPr>
              <a:t>年代中期以后，国家对三江平原进行大规模开垦，使三江平原成为我国重要的商品粮基地。</a:t>
            </a:r>
            <a:endParaRPr lang="zh-CN" altLang="en-US" sz="2000"/>
          </a:p>
        </p:txBody>
      </p:sp>
      <p:pic>
        <p:nvPicPr>
          <p:cNvPr id="107" name="图片 106"/>
          <p:cNvPicPr/>
          <p:nvPr/>
        </p:nvPicPr>
        <p:blipFill>
          <a:blip r:embed="rId1"/>
          <a:stretch>
            <a:fillRect/>
          </a:stretch>
        </p:blipFill>
        <p:spPr>
          <a:xfrm>
            <a:off x="1414780" y="1975485"/>
            <a:ext cx="4604385" cy="2625725"/>
          </a:xfrm>
          <a:prstGeom prst="rect">
            <a:avLst/>
          </a:prstGeom>
          <a:noFill/>
          <a:ln w="9525">
            <a:noFill/>
          </a:ln>
        </p:spPr>
      </p:pic>
      <p:sp>
        <p:nvSpPr>
          <p:cNvPr id="108" name="文本框 107"/>
          <p:cNvSpPr txBox="1"/>
          <p:nvPr/>
        </p:nvSpPr>
        <p:spPr>
          <a:xfrm>
            <a:off x="327025" y="4655185"/>
            <a:ext cx="8046720" cy="1630680"/>
          </a:xfrm>
          <a:prstGeom prst="rect">
            <a:avLst/>
          </a:prstGeom>
          <a:noFill/>
          <a:ln w="9525">
            <a:noFill/>
          </a:ln>
        </p:spPr>
        <p:txBody>
          <a:bodyPr wrap="square">
            <a:spAutoFit/>
          </a:bodyPr>
          <a:p>
            <a:pPr marL="0" indent="200025" algn="l"/>
            <a:r>
              <a:rPr lang="en-US" altLang="zh-CN" sz="1050" b="0" u="none">
                <a:latin typeface="宋体" panose="02010600030101010101" pitchFamily="2" charset="-122"/>
                <a:ea typeface="宋体" panose="02010600030101010101" pitchFamily="2" charset="-122"/>
                <a:cs typeface="宋体" panose="02010600030101010101" pitchFamily="2" charset="-122"/>
              </a:rPr>
              <a:t> </a:t>
            </a:r>
            <a:r>
              <a:rPr lang="zh-CN" altLang="en-US" sz="2000" b="0" u="none">
                <a:latin typeface="宋体" panose="02010600030101010101" pitchFamily="2" charset="-122"/>
                <a:ea typeface="宋体" panose="02010600030101010101" pitchFamily="2" charset="-122"/>
                <a:cs typeface="宋体" panose="02010600030101010101" pitchFamily="2" charset="-122"/>
              </a:rPr>
              <a:t>（</a:t>
            </a:r>
            <a:r>
              <a:rPr lang="en-US" altLang="zh-CN" sz="2000" b="0" u="none">
                <a:latin typeface="宋体" panose="02010600030101010101" pitchFamily="2" charset="-122"/>
                <a:ea typeface="宋体" panose="02010600030101010101" pitchFamily="2" charset="-122"/>
                <a:cs typeface="宋体" panose="02010600030101010101" pitchFamily="2" charset="-122"/>
              </a:rPr>
              <a:t>1</a:t>
            </a:r>
            <a:r>
              <a:rPr lang="zh-CN" altLang="en-US" sz="2000" b="0" u="none">
                <a:latin typeface="宋体" panose="02010600030101010101" pitchFamily="2" charset="-122"/>
                <a:ea typeface="宋体" panose="02010600030101010101" pitchFamily="2" charset="-122"/>
                <a:cs typeface="宋体" panose="02010600030101010101" pitchFamily="2" charset="-122"/>
              </a:rPr>
              <a:t>）描述三江平原地区河流的水文特征。（</a:t>
            </a:r>
            <a:r>
              <a:rPr lang="en-US" altLang="zh-CN" sz="2000" b="0" u="none">
                <a:latin typeface="宋体" panose="02010600030101010101" pitchFamily="2" charset="-122"/>
                <a:ea typeface="宋体" panose="02010600030101010101" pitchFamily="2" charset="-122"/>
                <a:cs typeface="宋体" panose="02010600030101010101" pitchFamily="2" charset="-122"/>
              </a:rPr>
              <a:t>8</a:t>
            </a:r>
            <a:r>
              <a:rPr lang="zh-CN" altLang="en-US" sz="2000" b="0" u="none">
                <a:latin typeface="宋体" panose="02010600030101010101" pitchFamily="2" charset="-122"/>
                <a:ea typeface="宋体" panose="02010600030101010101" pitchFamily="2" charset="-122"/>
                <a:cs typeface="宋体" panose="02010600030101010101" pitchFamily="2" charset="-122"/>
              </a:rPr>
              <a:t>分）（</a:t>
            </a:r>
            <a:r>
              <a:rPr lang="en-US" altLang="zh-CN" sz="2000" b="0" u="none">
                <a:latin typeface="宋体" panose="02010600030101010101" pitchFamily="2" charset="-122"/>
                <a:ea typeface="宋体" panose="02010600030101010101" pitchFamily="2" charset="-122"/>
                <a:cs typeface="宋体" panose="02010600030101010101" pitchFamily="2" charset="-122"/>
              </a:rPr>
              <a:t>2</a:t>
            </a:r>
            <a:r>
              <a:rPr lang="zh-CN" altLang="en-US" sz="2000" b="0" u="none">
                <a:latin typeface="宋体" panose="02010600030101010101" pitchFamily="2" charset="-122"/>
                <a:ea typeface="宋体" panose="02010600030101010101" pitchFamily="2" charset="-122"/>
                <a:cs typeface="宋体" panose="02010600030101010101" pitchFamily="2" charset="-122"/>
              </a:rPr>
              <a:t>）分析三江平原沼泽广布的原因。（</a:t>
            </a:r>
            <a:r>
              <a:rPr lang="en-US" altLang="zh-CN" sz="2000" b="0" u="none">
                <a:latin typeface="宋体" panose="02010600030101010101" pitchFamily="2" charset="-122"/>
                <a:ea typeface="宋体" panose="02010600030101010101" pitchFamily="2" charset="-122"/>
                <a:cs typeface="宋体" panose="02010600030101010101" pitchFamily="2" charset="-122"/>
              </a:rPr>
              <a:t>8</a:t>
            </a:r>
            <a:r>
              <a:rPr lang="zh-CN" altLang="en-US" sz="2000" b="0" u="none">
                <a:latin typeface="宋体" panose="02010600030101010101" pitchFamily="2" charset="-122"/>
                <a:ea typeface="宋体" panose="02010600030101010101" pitchFamily="2" charset="-122"/>
                <a:cs typeface="宋体" panose="02010600030101010101" pitchFamily="2" charset="-122"/>
              </a:rPr>
              <a:t>分）（</a:t>
            </a:r>
            <a:r>
              <a:rPr lang="en-US" altLang="zh-CN" sz="2000" b="0" u="none">
                <a:latin typeface="宋体" panose="02010600030101010101" pitchFamily="2" charset="-122"/>
                <a:ea typeface="宋体" panose="02010600030101010101" pitchFamily="2" charset="-122"/>
                <a:cs typeface="宋体" panose="02010600030101010101" pitchFamily="2" charset="-122"/>
              </a:rPr>
              <a:t>3</a:t>
            </a:r>
            <a:r>
              <a:rPr lang="zh-CN" altLang="en-US" sz="2000" b="0" u="none">
                <a:latin typeface="宋体" panose="02010600030101010101" pitchFamily="2" charset="-122"/>
                <a:ea typeface="宋体" panose="02010600030101010101" pitchFamily="2" charset="-122"/>
                <a:cs typeface="宋体" panose="02010600030101010101" pitchFamily="2" charset="-122"/>
              </a:rPr>
              <a:t>）你是否赞同继续在三江平原开垦。请表明态度并说明理由。（</a:t>
            </a:r>
            <a:r>
              <a:rPr lang="en-US" altLang="zh-CN" sz="2000" b="0" u="none">
                <a:latin typeface="宋体" panose="02010600030101010101" pitchFamily="2" charset="-122"/>
                <a:ea typeface="宋体" panose="02010600030101010101" pitchFamily="2" charset="-122"/>
                <a:cs typeface="宋体" panose="02010600030101010101" pitchFamily="2" charset="-122"/>
              </a:rPr>
              <a:t>6</a:t>
            </a:r>
            <a:r>
              <a:rPr lang="zh-CN" altLang="en-US" sz="2000" b="0" u="none">
                <a:latin typeface="宋体" panose="02010600030101010101" pitchFamily="2" charset="-122"/>
                <a:ea typeface="宋体" panose="02010600030101010101" pitchFamily="2" charset="-122"/>
                <a:cs typeface="宋体" panose="02010600030101010101" pitchFamily="2" charset="-122"/>
              </a:rPr>
              <a:t>分）</a:t>
            </a:r>
            <a:endParaRPr lang="zh-CN" altLang="en-US" sz="2000"/>
          </a:p>
        </p:txBody>
      </p:sp>
      <p:sp>
        <p:nvSpPr>
          <p:cNvPr id="8" name="椭圆 7"/>
          <p:cNvSpPr/>
          <p:nvPr/>
        </p:nvSpPr>
        <p:spPr>
          <a:xfrm>
            <a:off x="6882130" y="5527675"/>
            <a:ext cx="678815" cy="48387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8" name="文本框 107"/>
          <p:cNvSpPr txBox="1"/>
          <p:nvPr/>
        </p:nvSpPr>
        <p:spPr>
          <a:xfrm>
            <a:off x="327025" y="1219200"/>
            <a:ext cx="8489950" cy="4419600"/>
          </a:xfrm>
          <a:prstGeom prst="rect">
            <a:avLst/>
          </a:prstGeom>
          <a:noFill/>
          <a:ln w="9525">
            <a:noFill/>
          </a:ln>
        </p:spPr>
        <p:txBody>
          <a:bodyPr wrap="square">
            <a:spAutoFit/>
          </a:bodyPr>
          <a:p>
            <a:pPr marL="228600" indent="-228600" algn="l"/>
            <a:r>
              <a:rPr lang="zh-CN" altLang="en-US" sz="2400" b="0" u="none">
                <a:latin typeface="宋体" panose="02010600030101010101" pitchFamily="2" charset="-122"/>
                <a:ea typeface="宋体" panose="02010600030101010101" pitchFamily="2" charset="-122"/>
                <a:cs typeface="宋体" panose="02010600030101010101" pitchFamily="2" charset="-122"/>
              </a:rPr>
              <a:t>（</a:t>
            </a:r>
            <a:r>
              <a:rPr lang="en-US" altLang="zh-CN" sz="2400" b="0" u="none">
                <a:latin typeface="宋体" panose="02010600030101010101" pitchFamily="2" charset="-122"/>
                <a:ea typeface="宋体" panose="02010600030101010101" pitchFamily="2" charset="-122"/>
                <a:cs typeface="宋体" panose="02010600030101010101" pitchFamily="2" charset="-122"/>
              </a:rPr>
              <a:t>1</a:t>
            </a:r>
            <a:r>
              <a:rPr lang="zh-CN" altLang="en-US" sz="2400" b="0" u="none">
                <a:latin typeface="宋体" panose="02010600030101010101" pitchFamily="2" charset="-122"/>
                <a:ea typeface="宋体" panose="02010600030101010101" pitchFamily="2" charset="-122"/>
                <a:cs typeface="宋体" panose="02010600030101010101" pitchFamily="2" charset="-122"/>
              </a:rPr>
              <a:t>）水量丰富，有春汛和夏汛，结冰期长，含沙量小，水流平缓等。（每个要素</a:t>
            </a:r>
            <a:r>
              <a:rPr lang="en-US" altLang="zh-CN" sz="2400" b="0" u="none">
                <a:latin typeface="宋体" panose="02010600030101010101" pitchFamily="2" charset="-122"/>
                <a:ea typeface="宋体" panose="02010600030101010101" pitchFamily="2" charset="-122"/>
                <a:cs typeface="宋体" panose="02010600030101010101" pitchFamily="2" charset="-122"/>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分，共</a:t>
            </a:r>
            <a:r>
              <a:rPr lang="en-US" altLang="zh-CN" sz="2400" b="0" u="none">
                <a:latin typeface="宋体" panose="02010600030101010101" pitchFamily="2" charset="-122"/>
                <a:ea typeface="宋体" panose="02010600030101010101" pitchFamily="2" charset="-122"/>
                <a:cs typeface="宋体" panose="02010600030101010101" pitchFamily="2" charset="-122"/>
              </a:rPr>
              <a:t>8</a:t>
            </a:r>
            <a:r>
              <a:rPr lang="zh-CN" altLang="en-US" sz="2400" b="0" u="none">
                <a:latin typeface="宋体" panose="02010600030101010101" pitchFamily="2" charset="-122"/>
                <a:ea typeface="宋体" panose="02010600030101010101" pitchFamily="2" charset="-122"/>
                <a:cs typeface="宋体" panose="02010600030101010101" pitchFamily="2" charset="-122"/>
              </a:rPr>
              <a:t>分）（</a:t>
            </a:r>
            <a:r>
              <a:rPr lang="en-US" altLang="zh-CN" sz="2400" b="0" u="none">
                <a:latin typeface="宋体" panose="02010600030101010101" pitchFamily="2" charset="-122"/>
                <a:ea typeface="宋体" panose="02010600030101010101" pitchFamily="2" charset="-122"/>
                <a:cs typeface="宋体" panose="02010600030101010101" pitchFamily="2" charset="-122"/>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）地势低平，排水不畅（</a:t>
            </a:r>
            <a:r>
              <a:rPr lang="en-US" altLang="zh-CN" sz="2400" b="0" u="none">
                <a:latin typeface="宋体" panose="02010600030101010101" pitchFamily="2" charset="-122"/>
                <a:ea typeface="宋体" panose="02010600030101010101" pitchFamily="2" charset="-122"/>
                <a:cs typeface="宋体" panose="02010600030101010101" pitchFamily="2" charset="-122"/>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分）；夏秋多雨，冬季寒冷而漫长，蒸发量小（</a:t>
            </a:r>
            <a:r>
              <a:rPr lang="en-US" altLang="zh-CN" sz="2400" b="0" u="none">
                <a:latin typeface="Calibri" panose="020F0502020204030204" charset="0"/>
                <a:ea typeface="Calibri" panose="020F0502020204030204" charset="0"/>
                <a:cs typeface="Calibri" panose="020F05020202040302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分）；下部土层冻结，阻滞水分下渗（</a:t>
            </a:r>
            <a:r>
              <a:rPr lang="en-US" altLang="zh-CN" sz="2400" b="0" u="none">
                <a:latin typeface="Calibri" panose="020F0502020204030204" charset="0"/>
                <a:ea typeface="Calibri" panose="020F0502020204030204" charset="0"/>
                <a:cs typeface="Calibri" panose="020F05020202040302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分）；河网密集，地下水位高（</a:t>
            </a:r>
            <a:r>
              <a:rPr lang="en-US" altLang="zh-CN" sz="2400" b="0" u="none">
                <a:latin typeface="Calibri" panose="020F0502020204030204" charset="0"/>
                <a:ea typeface="Calibri" panose="020F0502020204030204" charset="0"/>
                <a:cs typeface="Calibri" panose="020F05020202040302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（</a:t>
            </a:r>
            <a:r>
              <a:rPr lang="en-US" altLang="zh-CN" sz="2400" b="0" u="none">
                <a:latin typeface="宋体" panose="02010600030101010101" pitchFamily="2" charset="-122"/>
                <a:ea typeface="宋体" panose="02010600030101010101" pitchFamily="2" charset="-122"/>
                <a:cs typeface="宋体" panose="02010600030101010101" pitchFamily="2" charset="-122"/>
              </a:rPr>
              <a:t>3</a:t>
            </a:r>
            <a:r>
              <a:rPr lang="zh-CN" altLang="en-US" sz="2400" b="0" u="none">
                <a:latin typeface="宋体" panose="02010600030101010101" pitchFamily="2" charset="-122"/>
                <a:ea typeface="宋体" panose="02010600030101010101" pitchFamily="2" charset="-122"/>
                <a:cs typeface="宋体" panose="02010600030101010101" pitchFamily="2" charset="-122"/>
              </a:rPr>
              <a:t>）赞同理由：三江平原地势平坦开阔，土地集中，</a:t>
            </a:r>
            <a:r>
              <a:rPr lang="zh-CN" altLang="en-US" sz="2400" b="0" u="none">
                <a:solidFill>
                  <a:srgbClr val="FF0000"/>
                </a:solidFill>
                <a:latin typeface="宋体" panose="02010600030101010101" pitchFamily="2" charset="-122"/>
                <a:ea typeface="宋体" panose="02010600030101010101" pitchFamily="2" charset="-122"/>
                <a:cs typeface="宋体" panose="02010600030101010101" pitchFamily="2" charset="-122"/>
              </a:rPr>
              <a:t>土壤肥沃，宜农荒地面积大</a:t>
            </a:r>
            <a:r>
              <a:rPr lang="zh-CN" altLang="en-US" sz="2400" b="0" u="none">
                <a:latin typeface="宋体" panose="02010600030101010101" pitchFamily="2" charset="-122"/>
                <a:ea typeface="宋体" panose="02010600030101010101" pitchFamily="2" charset="-122"/>
                <a:cs typeface="宋体" panose="02010600030101010101" pitchFamily="2" charset="-122"/>
              </a:rPr>
              <a:t>；（</a:t>
            </a:r>
            <a:r>
              <a:rPr lang="en-US" altLang="zh-CN" sz="2400" b="0" u="none">
                <a:latin typeface="宋体" panose="02010600030101010101" pitchFamily="2" charset="-122"/>
                <a:ea typeface="宋体" panose="02010600030101010101" pitchFamily="2" charset="-122"/>
                <a:cs typeface="宋体" panose="02010600030101010101" pitchFamily="2" charset="-122"/>
              </a:rPr>
              <a:t>3</a:t>
            </a:r>
            <a:r>
              <a:rPr lang="zh-CN" altLang="en-US" sz="2400" b="0" u="none">
                <a:latin typeface="宋体" panose="02010600030101010101" pitchFamily="2" charset="-122"/>
                <a:ea typeface="宋体" panose="02010600030101010101" pitchFamily="2" charset="-122"/>
                <a:cs typeface="宋体" panose="02010600030101010101" pitchFamily="2" charset="-122"/>
              </a:rPr>
              <a:t>分）开垦经济成本低，开垦后有利于提高我国粮食供应和保障粮食安全等（</a:t>
            </a:r>
            <a:r>
              <a:rPr lang="en-US" altLang="zh-CN" sz="2400" b="0" u="none">
                <a:latin typeface="宋体" panose="02010600030101010101" pitchFamily="2" charset="-122"/>
                <a:ea typeface="宋体" panose="02010600030101010101" pitchFamily="2" charset="-122"/>
                <a:cs typeface="宋体" panose="02010600030101010101" pitchFamily="2" charset="-122"/>
              </a:rPr>
              <a:t>3</a:t>
            </a:r>
            <a:r>
              <a:rPr lang="zh-CN" altLang="en-US" sz="2400" b="0" u="none">
                <a:latin typeface="宋体" panose="02010600030101010101" pitchFamily="2" charset="-122"/>
                <a:ea typeface="宋体" panose="02010600030101010101" pitchFamily="2" charset="-122"/>
                <a:cs typeface="宋体" panose="02010600030101010101" pitchFamily="2" charset="-122"/>
              </a:rPr>
              <a:t>分）。	不赞同理由：继续开垦三江平原，导致湿地资源进一步减少（</a:t>
            </a:r>
            <a:r>
              <a:rPr lang="en-US" altLang="zh-CN" sz="2400" b="0" u="none">
                <a:latin typeface="宋体" panose="02010600030101010101" pitchFamily="2" charset="-122"/>
                <a:ea typeface="宋体" panose="02010600030101010101" pitchFamily="2" charset="-122"/>
                <a:cs typeface="宋体" panose="02010600030101010101" pitchFamily="2" charset="-122"/>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分），湿地的环境调节功能和生态效益下降（</a:t>
            </a:r>
            <a:r>
              <a:rPr lang="en-US" altLang="zh-CN" sz="2400" b="0" u="none">
                <a:latin typeface="宋体" panose="02010600030101010101" pitchFamily="2" charset="-122"/>
                <a:ea typeface="宋体" panose="02010600030101010101" pitchFamily="2" charset="-122"/>
                <a:cs typeface="宋体" panose="02010600030101010101" pitchFamily="2" charset="-122"/>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分），生物多样性受破坏等（</a:t>
            </a:r>
            <a:r>
              <a:rPr lang="en-US" altLang="zh-CN" sz="2400" b="0" u="none">
                <a:latin typeface="宋体" panose="02010600030101010101" pitchFamily="2" charset="-122"/>
                <a:ea typeface="宋体" panose="02010600030101010101" pitchFamily="2" charset="-122"/>
                <a:cs typeface="宋体" panose="02010600030101010101" pitchFamily="2" charset="-122"/>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a:t>
            </a:r>
            <a:r>
              <a:rPr lang="zh-CN" altLang="en-US" sz="2400" b="0" u="none">
                <a:latin typeface="Calibri" panose="020F0502020204030204" charset="0"/>
                <a:ea typeface="Calibri" panose="020F0502020204030204" charset="0"/>
                <a:cs typeface="Calibri" panose="020F0502020204030204" charset="0"/>
              </a:rPr>
              <a:t></a:t>
            </a:r>
            <a:r>
              <a:rPr lang="zh-CN" altLang="en-US" sz="2000" b="0" u="none">
                <a:latin typeface="Calibri" panose="020F0502020204030204" charset="0"/>
                <a:ea typeface="Calibri" panose="020F0502020204030204" charset="0"/>
                <a:cs typeface="Calibri" panose="020F0502020204030204" charset="0"/>
              </a:rPr>
              <a:t> </a:t>
            </a:r>
            <a:endParaRPr lang="zh-CN" altLang="en-US" sz="2000"/>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3928</Words>
  <Application>WPS 演示</Application>
  <PresentationFormat>宽屏</PresentationFormat>
  <Paragraphs>225</Paragraphs>
  <Slides>19</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19</vt:i4>
      </vt:variant>
    </vt:vector>
  </HeadingPairs>
  <TitlesOfParts>
    <vt:vector size="31" baseType="lpstr">
      <vt:lpstr>Arial</vt:lpstr>
      <vt:lpstr>宋体</vt:lpstr>
      <vt:lpstr>Wingdings</vt:lpstr>
      <vt:lpstr>微软雅黑</vt:lpstr>
      <vt:lpstr>华文新魏</vt:lpstr>
      <vt:lpstr>黑体</vt:lpstr>
      <vt:lpstr>楷体_GB2312</vt:lpstr>
      <vt:lpstr>Calibri</vt:lpstr>
      <vt:lpstr>新宋体</vt:lpstr>
      <vt:lpstr>Calibri Light</vt:lpstr>
      <vt:lpstr>楷体_GB2312</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李鹏</dc:creator>
  <cp:lastModifiedBy>李鹏</cp:lastModifiedBy>
  <cp:revision>50</cp:revision>
  <dcterms:created xsi:type="dcterms:W3CDTF">2017-04-01T02:53:00Z</dcterms:created>
  <dcterms:modified xsi:type="dcterms:W3CDTF">2017-04-06T09:48:49Z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2052-10.1.0.6374</vt:lpwstr>
  </property>
</Properties>
</file>