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Lst>
  <p:sldIdLst>
    <p:sldId id="261" r:id="rId4"/>
    <p:sldId id="285" r:id="rId5"/>
    <p:sldId id="256" r:id="rId6"/>
    <p:sldId id="287" r:id="rId7"/>
    <p:sldId id="288" r:id="rId8"/>
    <p:sldId id="292" r:id="rId9"/>
    <p:sldId id="290" r:id="rId10"/>
    <p:sldId id="301" r:id="rId11"/>
    <p:sldId id="289" r:id="rId12"/>
    <p:sldId id="295" r:id="rId13"/>
    <p:sldId id="302" r:id="rId14"/>
    <p:sldId id="303" r:id="rId15"/>
    <p:sldId id="296" r:id="rId16"/>
    <p:sldId id="312" r:id="rId17"/>
    <p:sldId id="297" r:id="rId18"/>
    <p:sldId id="305" r:id="rId19"/>
    <p:sldId id="311" r:id="rId20"/>
    <p:sldId id="298" r:id="rId21"/>
  </p:sldIdLst>
  <p:sldSz cx="9144000" cy="6858000" type="screen4x3"/>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4" Type="http://schemas.openxmlformats.org/officeDocument/2006/relationships/tableStyles" Target="tableStyles.xml"/><Relationship Id="rId23" Type="http://schemas.openxmlformats.org/officeDocument/2006/relationships/viewProps" Target="viewProps.xml"/><Relationship Id="rId22" Type="http://schemas.openxmlformats.org/officeDocument/2006/relationships/presProps" Target="presProps.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628650" y="365125"/>
            <a:ext cx="78867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7"/>
            <a:ext cx="6858000" cy="1655763"/>
          </a:xfrm>
        </p:spPr>
        <p:txBody>
          <a:bodyPr/>
          <a:lstStyle>
            <a:lvl1pPr marL="0" indent="0" algn="ctr">
              <a:buNone/>
              <a:defRPr sz="2400"/>
            </a:lvl1pPr>
            <a:lvl2pPr marL="457200" indent="0" algn="ctr">
              <a:buNone/>
              <a:defRPr sz="2000"/>
            </a:lvl2pPr>
            <a:lvl3pPr marL="914400" indent="0" algn="ctr">
              <a:buNone/>
              <a:defRPr sz="19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43"/>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7"/>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9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9"/>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9"/>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6"/>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9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29842" y="2505075"/>
            <a:ext cx="3868340"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9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29152" y="2505075"/>
            <a:ext cx="3887391"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30"/>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2"/>
            <a:ext cx="2949178" cy="3811588"/>
          </a:xfrm>
        </p:spPr>
        <p:txBody>
          <a:bodyPr/>
          <a:lstStyle>
            <a:lvl1pPr marL="0" indent="0">
              <a:buNone/>
              <a:defRPr sz="1600"/>
            </a:lvl1pPr>
            <a:lvl2pPr marL="457200" indent="0">
              <a:buNone/>
              <a:defRPr sz="1500"/>
            </a:lvl2pPr>
            <a:lvl3pPr marL="914400" indent="0">
              <a:buNone/>
              <a:defRPr sz="1200"/>
            </a:lvl3pPr>
            <a:lvl4pPr marL="1371600" indent="0">
              <a:buNone/>
              <a:defRPr sz="1100"/>
            </a:lvl4pPr>
            <a:lvl5pPr marL="1828800" indent="0">
              <a:buNone/>
              <a:defRPr sz="1100"/>
            </a:lvl5pPr>
            <a:lvl6pPr marL="2286000" indent="0">
              <a:buNone/>
              <a:defRPr sz="1100"/>
            </a:lvl6pPr>
            <a:lvl7pPr marL="2743200" indent="0">
              <a:buNone/>
              <a:defRPr sz="1100"/>
            </a:lvl7pPr>
            <a:lvl8pPr marL="3200400" indent="0">
              <a:buNone/>
              <a:defRPr sz="1100"/>
            </a:lvl8pPr>
            <a:lvl9pPr marL="3657600" indent="0">
              <a:buNone/>
              <a:defRPr sz="11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987430"/>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29841" y="2057402"/>
            <a:ext cx="2949178" cy="3811588"/>
          </a:xfrm>
        </p:spPr>
        <p:txBody>
          <a:bodyPr/>
          <a:lstStyle>
            <a:lvl1pPr marL="0" indent="0">
              <a:buNone/>
              <a:defRPr sz="1600"/>
            </a:lvl1pPr>
            <a:lvl2pPr marL="457200" indent="0">
              <a:buNone/>
              <a:defRPr sz="1500"/>
            </a:lvl2pPr>
            <a:lvl3pPr marL="914400" indent="0">
              <a:buNone/>
              <a:defRPr sz="1200"/>
            </a:lvl3pPr>
            <a:lvl4pPr marL="1371600" indent="0">
              <a:buNone/>
              <a:defRPr sz="1100"/>
            </a:lvl4pPr>
            <a:lvl5pPr marL="1828800" indent="0">
              <a:buNone/>
              <a:defRPr sz="1100"/>
            </a:lvl5pPr>
            <a:lvl6pPr marL="2286000" indent="0">
              <a:buNone/>
              <a:defRPr sz="1100"/>
            </a:lvl6pPr>
            <a:lvl7pPr marL="2743200" indent="0">
              <a:buNone/>
              <a:defRPr sz="1100"/>
            </a:lvl7pPr>
            <a:lvl8pPr marL="3200400" indent="0">
              <a:buNone/>
              <a:defRPr sz="1100"/>
            </a:lvl8pPr>
            <a:lvl9pPr marL="3657600" indent="0">
              <a:buNone/>
              <a:defRPr sz="11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7" y="365129"/>
            <a:ext cx="1971675" cy="581183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2" y="365129"/>
            <a:ext cx="5800725" cy="5811839"/>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image" Target="../media/image1.jpeg"/><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3" Type="http://schemas.openxmlformats.org/officeDocument/2006/relationships/theme" Target="../theme/theme2.xml"/><Relationship Id="rId12" Type="http://schemas.openxmlformats.org/officeDocument/2006/relationships/image" Target="../media/image1.jpeg"/><Relationship Id="rId11" Type="http://schemas.openxmlformats.org/officeDocument/2006/relationships/slideLayout" Target="../slideLayouts/slideLayout21.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1"/>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6"/>
            <a:ext cx="7886700" cy="1325563"/>
          </a:xfrm>
          <a:prstGeom prst="rect">
            <a:avLst/>
          </a:prstGeom>
        </p:spPr>
        <p:txBody>
          <a:bodyPr vert="horz" lIns="91436" tIns="45718" rIns="91436" bIns="45718"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9"/>
          </a:xfrm>
          <a:prstGeom prst="rect">
            <a:avLst/>
          </a:prstGeom>
        </p:spPr>
        <p:txBody>
          <a:bodyPr vert="horz" lIns="91436" tIns="45718" rIns="91436" bIns="45718"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4"/>
            <a:ext cx="2057400" cy="365125"/>
          </a:xfrm>
          <a:prstGeom prst="rect">
            <a:avLst/>
          </a:prstGeom>
        </p:spPr>
        <p:txBody>
          <a:bodyPr vert="horz" lIns="91436" tIns="45718" rIns="91436" bIns="45718" rtlCol="0" anchor="ctr"/>
          <a:lstStyle>
            <a:lvl1pPr algn="l">
              <a:defRPr sz="1200">
                <a:solidFill>
                  <a:schemeClr val="tx1">
                    <a:tint val="75000"/>
                  </a:schemeClr>
                </a:solidFill>
              </a:defRPr>
            </a:lvl1pPr>
          </a:lstStyle>
          <a:p>
            <a:pPr defTabSz="913765"/>
            <a:fld id="{71AB7A37-B852-49AB-B2E2-96296AB21F67}"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3"/>
          </p:nvPr>
        </p:nvSpPr>
        <p:spPr>
          <a:xfrm>
            <a:off x="3028950" y="6356354"/>
            <a:ext cx="3086100" cy="365125"/>
          </a:xfrm>
          <a:prstGeom prst="rect">
            <a:avLst/>
          </a:prstGeom>
        </p:spPr>
        <p:txBody>
          <a:bodyPr vert="horz" lIns="91436" tIns="45718" rIns="91436" bIns="45718" rtlCol="0" anchor="ctr"/>
          <a:lstStyle>
            <a:lvl1pPr algn="ctr">
              <a:defRPr sz="1200">
                <a:solidFill>
                  <a:schemeClr val="tx1">
                    <a:tint val="75000"/>
                  </a:schemeClr>
                </a:solidFill>
              </a:defRPr>
            </a:lvl1pPr>
          </a:lstStyle>
          <a:p>
            <a:pPr defTabSz="913765"/>
            <a:endParaRPr lang="zh-CN" altLang="en-US">
              <a:solidFill>
                <a:prstClr val="black">
                  <a:tint val="75000"/>
                </a:prstClr>
              </a:solidFill>
            </a:endParaRPr>
          </a:p>
        </p:txBody>
      </p:sp>
      <p:sp>
        <p:nvSpPr>
          <p:cNvPr id="6" name="灯片编号占位符 5"/>
          <p:cNvSpPr>
            <a:spLocks noGrp="1"/>
          </p:cNvSpPr>
          <p:nvPr>
            <p:ph type="sldNum" sz="quarter" idx="4"/>
          </p:nvPr>
        </p:nvSpPr>
        <p:spPr>
          <a:xfrm>
            <a:off x="6457950" y="6356354"/>
            <a:ext cx="2057400" cy="365125"/>
          </a:xfrm>
          <a:prstGeom prst="rect">
            <a:avLst/>
          </a:prstGeom>
        </p:spPr>
        <p:txBody>
          <a:bodyPr vert="horz" lIns="91436" tIns="45718" rIns="91436" bIns="45718" rtlCol="0" anchor="ctr"/>
          <a:lstStyle>
            <a:lvl1pPr algn="r">
              <a:defRPr sz="1200">
                <a:solidFill>
                  <a:schemeClr val="tx1">
                    <a:tint val="75000"/>
                  </a:schemeClr>
                </a:solidFill>
              </a:defRPr>
            </a:lvl1pPr>
          </a:lstStyle>
          <a:p>
            <a:pPr defTabSz="913765"/>
            <a:fld id="{888F8D02-9041-4C59-BC62-13DE0E5C6713}" type="slidenum">
              <a:rPr lang="zh-CN" altLang="en-US" smtClean="0">
                <a:solidFill>
                  <a:prstClr val="black">
                    <a:tint val="75000"/>
                  </a:prstClr>
                </a:solidFill>
              </a:rPr>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mc:AlternateContent xmlns:mc="http://schemas.openxmlformats.org/markup-compatibility/2006">
    <mc:Choice xmlns:p14="http://schemas.microsoft.com/office/powerpoint/2010/main" Requires="p14">
      <p:transition p14:dur="0"/>
    </mc:Choice>
    <mc:Fallback>
      <p:transition/>
    </mc:Fallback>
  </mc:AlternateContent>
  <p:txStyles>
    <p:titleStyle>
      <a:lvl1pPr algn="l" defTabSz="913765"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3765"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3765"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3765"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4pPr>
      <a:lvl5pPr marL="20574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5pPr>
      <a:lvl6pPr marL="25146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6pPr>
      <a:lvl7pPr marL="29718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7pPr>
      <a:lvl8pPr marL="34290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8pPr>
      <a:lvl9pPr marL="3886200" indent="-228600" algn="l" defTabSz="913765" rtl="0" eaLnBrk="1" latinLnBrk="0" hangingPunct="1">
        <a:lnSpc>
          <a:spcPct val="90000"/>
        </a:lnSpc>
        <a:spcBef>
          <a:spcPts val="500"/>
        </a:spcBef>
        <a:buFont typeface="Arial" panose="020B0604020202020204" pitchFamily="34" charset="0"/>
        <a:buChar char="•"/>
        <a:defRPr sz="1900" kern="1200">
          <a:solidFill>
            <a:schemeClr val="tx1"/>
          </a:solidFill>
          <a:latin typeface="+mn-lt"/>
          <a:ea typeface="+mn-ea"/>
          <a:cs typeface="+mn-cs"/>
        </a:defRPr>
      </a:lvl9pPr>
    </p:bodyStyle>
    <p:otherStyle>
      <a:defPPr>
        <a:defRPr lang="zh-CN"/>
      </a:defPPr>
      <a:lvl1pPr marL="0" algn="l" defTabSz="913765" rtl="0" eaLnBrk="1" latinLnBrk="0" hangingPunct="1">
        <a:defRPr sz="1900" kern="1200">
          <a:solidFill>
            <a:schemeClr val="tx1"/>
          </a:solidFill>
          <a:latin typeface="+mn-lt"/>
          <a:ea typeface="+mn-ea"/>
          <a:cs typeface="+mn-cs"/>
        </a:defRPr>
      </a:lvl1pPr>
      <a:lvl2pPr marL="457200" algn="l" defTabSz="913765" rtl="0" eaLnBrk="1" latinLnBrk="0" hangingPunct="1">
        <a:defRPr sz="1900" kern="1200">
          <a:solidFill>
            <a:schemeClr val="tx1"/>
          </a:solidFill>
          <a:latin typeface="+mn-lt"/>
          <a:ea typeface="+mn-ea"/>
          <a:cs typeface="+mn-cs"/>
        </a:defRPr>
      </a:lvl2pPr>
      <a:lvl3pPr marL="914400" algn="l" defTabSz="913765" rtl="0" eaLnBrk="1" latinLnBrk="0" hangingPunct="1">
        <a:defRPr sz="1900" kern="1200">
          <a:solidFill>
            <a:schemeClr val="tx1"/>
          </a:solidFill>
          <a:latin typeface="+mn-lt"/>
          <a:ea typeface="+mn-ea"/>
          <a:cs typeface="+mn-cs"/>
        </a:defRPr>
      </a:lvl3pPr>
      <a:lvl4pPr marL="1371600" algn="l" defTabSz="913765" rtl="0" eaLnBrk="1" latinLnBrk="0" hangingPunct="1">
        <a:defRPr sz="1900" kern="1200">
          <a:solidFill>
            <a:schemeClr val="tx1"/>
          </a:solidFill>
          <a:latin typeface="+mn-lt"/>
          <a:ea typeface="+mn-ea"/>
          <a:cs typeface="+mn-cs"/>
        </a:defRPr>
      </a:lvl4pPr>
      <a:lvl5pPr marL="1828800" algn="l" defTabSz="913765" rtl="0" eaLnBrk="1" latinLnBrk="0" hangingPunct="1">
        <a:defRPr sz="1900" kern="1200">
          <a:solidFill>
            <a:schemeClr val="tx1"/>
          </a:solidFill>
          <a:latin typeface="+mn-lt"/>
          <a:ea typeface="+mn-ea"/>
          <a:cs typeface="+mn-cs"/>
        </a:defRPr>
      </a:lvl5pPr>
      <a:lvl6pPr marL="2286000" algn="l" defTabSz="913765" rtl="0" eaLnBrk="1" latinLnBrk="0" hangingPunct="1">
        <a:defRPr sz="1900" kern="1200">
          <a:solidFill>
            <a:schemeClr val="tx1"/>
          </a:solidFill>
          <a:latin typeface="+mn-lt"/>
          <a:ea typeface="+mn-ea"/>
          <a:cs typeface="+mn-cs"/>
        </a:defRPr>
      </a:lvl6pPr>
      <a:lvl7pPr marL="2743200" algn="l" defTabSz="913765" rtl="0" eaLnBrk="1" latinLnBrk="0" hangingPunct="1">
        <a:defRPr sz="1900" kern="1200">
          <a:solidFill>
            <a:schemeClr val="tx1"/>
          </a:solidFill>
          <a:latin typeface="+mn-lt"/>
          <a:ea typeface="+mn-ea"/>
          <a:cs typeface="+mn-cs"/>
        </a:defRPr>
      </a:lvl7pPr>
      <a:lvl8pPr marL="3200400" algn="l" defTabSz="913765" rtl="0" eaLnBrk="1" latinLnBrk="0" hangingPunct="1">
        <a:defRPr sz="1900" kern="1200">
          <a:solidFill>
            <a:schemeClr val="tx1"/>
          </a:solidFill>
          <a:latin typeface="+mn-lt"/>
          <a:ea typeface="+mn-ea"/>
          <a:cs typeface="+mn-cs"/>
        </a:defRPr>
      </a:lvl8pPr>
      <a:lvl9pPr marL="3657600" algn="l" defTabSz="913765"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1.xml"/><Relationship Id="rId3" Type="http://schemas.openxmlformats.org/officeDocument/2006/relationships/image" Target="../media/image4.wmf"/><Relationship Id="rId2" Type="http://schemas.openxmlformats.org/officeDocument/2006/relationships/oleObject" Target="../embeddings/oleObject1.bin"/><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pn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png"/><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矩形 78"/>
          <p:cNvSpPr/>
          <p:nvPr/>
        </p:nvSpPr>
        <p:spPr>
          <a:xfrm>
            <a:off x="-6413" y="4183455"/>
            <a:ext cx="9144000" cy="925688"/>
          </a:xfrm>
          <a:prstGeom prst="rect">
            <a:avLst/>
          </a:prstGeom>
          <a:gradFill>
            <a:gsLst>
              <a:gs pos="0">
                <a:schemeClr val="accent1">
                  <a:lumMod val="5000"/>
                  <a:lumOff val="95000"/>
                  <a:alpha val="0"/>
                </a:schemeClr>
              </a:gs>
              <a:gs pos="78000">
                <a:schemeClr val="accent5"/>
              </a:gs>
            </a:gsLst>
            <a:lin ang="10800000" scaled="0"/>
          </a:gradFill>
          <a:ln>
            <a:noFill/>
          </a:ln>
          <a:effectLst>
            <a:outerShdw blurRad="393700" dist="76200" dir="5820000" sx="99000" sy="99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7" tIns="34288" rIns="68577" bIns="34288" rtlCol="0" anchor="ctr"/>
          <a:lstStyle/>
          <a:p>
            <a:pPr algn="ctr" defTabSz="913765"/>
            <a:endParaRPr lang="zh-CN" altLang="en-US" sz="1425">
              <a:solidFill>
                <a:prstClr val="white"/>
              </a:solidFill>
            </a:endParaRPr>
          </a:p>
        </p:txBody>
      </p:sp>
      <p:grpSp>
        <p:nvGrpSpPr>
          <p:cNvPr id="61" name="组合 60"/>
          <p:cNvGrpSpPr/>
          <p:nvPr/>
        </p:nvGrpSpPr>
        <p:grpSpPr>
          <a:xfrm rot="16200000">
            <a:off x="8577365" y="4509022"/>
            <a:ext cx="953603" cy="272512"/>
            <a:chOff x="6507038" y="462977"/>
            <a:chExt cx="2430800" cy="471379"/>
          </a:xfrm>
        </p:grpSpPr>
        <p:grpSp>
          <p:nvGrpSpPr>
            <p:cNvPr id="62" name="组合 61"/>
            <p:cNvGrpSpPr/>
            <p:nvPr/>
          </p:nvGrpSpPr>
          <p:grpSpPr>
            <a:xfrm flipV="1">
              <a:off x="6507038" y="462977"/>
              <a:ext cx="1917435" cy="471379"/>
              <a:chOff x="810775" y="1533962"/>
              <a:chExt cx="7782374" cy="1913206"/>
            </a:xfrm>
          </p:grpSpPr>
          <p:sp>
            <p:nvSpPr>
              <p:cNvPr id="64" name="圆角矩形 63"/>
              <p:cNvSpPr/>
              <p:nvPr/>
            </p:nvSpPr>
            <p:spPr>
              <a:xfrm>
                <a:off x="2848247" y="1533962"/>
                <a:ext cx="1744394" cy="1913206"/>
              </a:xfrm>
              <a:prstGeom prst="roundRect">
                <a:avLst>
                  <a:gd name="adj" fmla="val 5039"/>
                </a:avLst>
              </a:prstGeom>
              <a:solidFill>
                <a:schemeClr val="accent5">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425">
                  <a:solidFill>
                    <a:prstClr val="white"/>
                  </a:solidFill>
                </a:endParaRPr>
              </a:p>
            </p:txBody>
          </p:sp>
          <p:sp>
            <p:nvSpPr>
              <p:cNvPr id="65" name="圆角矩形 64"/>
              <p:cNvSpPr/>
              <p:nvPr/>
            </p:nvSpPr>
            <p:spPr>
              <a:xfrm>
                <a:off x="810775" y="1533962"/>
                <a:ext cx="1744394" cy="1913206"/>
              </a:xfrm>
              <a:prstGeom prst="roundRect">
                <a:avLst>
                  <a:gd name="adj" fmla="val 5039"/>
                </a:avLst>
              </a:prstGeom>
              <a:solidFill>
                <a:schemeClr val="accent5">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425">
                  <a:solidFill>
                    <a:prstClr val="white"/>
                  </a:solidFill>
                </a:endParaRPr>
              </a:p>
            </p:txBody>
          </p:sp>
          <p:sp>
            <p:nvSpPr>
              <p:cNvPr id="66" name="圆角矩形 65"/>
              <p:cNvSpPr/>
              <p:nvPr/>
            </p:nvSpPr>
            <p:spPr>
              <a:xfrm>
                <a:off x="6848755" y="1533962"/>
                <a:ext cx="1744394" cy="1913206"/>
              </a:xfrm>
              <a:prstGeom prst="roundRect">
                <a:avLst>
                  <a:gd name="adj" fmla="val 5039"/>
                </a:avLst>
              </a:prstGeom>
              <a:solidFill>
                <a:schemeClr val="accent5">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425">
                  <a:solidFill>
                    <a:prstClr val="white"/>
                  </a:solidFill>
                </a:endParaRPr>
              </a:p>
            </p:txBody>
          </p:sp>
          <p:sp>
            <p:nvSpPr>
              <p:cNvPr id="67" name="圆角矩形 66"/>
              <p:cNvSpPr/>
              <p:nvPr/>
            </p:nvSpPr>
            <p:spPr>
              <a:xfrm>
                <a:off x="4811283" y="1533962"/>
                <a:ext cx="1744394" cy="1913206"/>
              </a:xfrm>
              <a:prstGeom prst="roundRect">
                <a:avLst>
                  <a:gd name="adj" fmla="val 5039"/>
                </a:avLst>
              </a:prstGeom>
              <a:solidFill>
                <a:schemeClr val="accent5">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425">
                  <a:solidFill>
                    <a:prstClr val="white"/>
                  </a:solidFill>
                </a:endParaRPr>
              </a:p>
            </p:txBody>
          </p:sp>
        </p:grpSp>
        <p:sp>
          <p:nvSpPr>
            <p:cNvPr id="63" name="圆角矩形 62"/>
            <p:cNvSpPr/>
            <p:nvPr/>
          </p:nvSpPr>
          <p:spPr>
            <a:xfrm flipV="1">
              <a:off x="8508051" y="462977"/>
              <a:ext cx="429787" cy="471379"/>
            </a:xfrm>
            <a:prstGeom prst="roundRect">
              <a:avLst>
                <a:gd name="adj" fmla="val 5039"/>
              </a:avLst>
            </a:prstGeom>
            <a:solidFill>
              <a:schemeClr val="accent5">
                <a:lumMod val="75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3765"/>
              <a:endParaRPr lang="zh-CN" altLang="en-US" sz="1425">
                <a:solidFill>
                  <a:prstClr val="white"/>
                </a:solidFill>
              </a:endParaRPr>
            </a:p>
          </p:txBody>
        </p:sp>
      </p:grpSp>
      <p:sp>
        <p:nvSpPr>
          <p:cNvPr id="44" name="文本框 43"/>
          <p:cNvSpPr txBox="1"/>
          <p:nvPr/>
        </p:nvSpPr>
        <p:spPr>
          <a:xfrm>
            <a:off x="1678470" y="3282900"/>
            <a:ext cx="6370863" cy="528955"/>
          </a:xfrm>
          <a:prstGeom prst="rect">
            <a:avLst/>
          </a:prstGeom>
          <a:noFill/>
        </p:spPr>
        <p:txBody>
          <a:bodyPr wrap="square" lIns="68577" tIns="34288" rIns="68577" bIns="34288" rtlCol="0">
            <a:spAutoFit/>
          </a:bodyPr>
          <a:lstStyle/>
          <a:p>
            <a:pPr defTabSz="913765"/>
            <a:r>
              <a:rPr lang="zh-CN" altLang="en-US" sz="3000" b="1" dirty="0" smtClean="0">
                <a:solidFill>
                  <a:srgbClr val="44546A"/>
                </a:solidFill>
                <a:latin typeface="Arial" panose="020B0604020202020204" pitchFamily="34" charset="0"/>
                <a:ea typeface="宋体" panose="02010600030101010101" pitchFamily="2" charset="-122"/>
              </a:rPr>
              <a:t>人</a:t>
            </a:r>
            <a:r>
              <a:rPr lang="zh-CN" altLang="en-US" sz="3000" b="1" dirty="0">
                <a:solidFill>
                  <a:srgbClr val="44546A"/>
                </a:solidFill>
                <a:latin typeface="Arial" panose="020B0604020202020204" pitchFamily="34" charset="0"/>
                <a:ea typeface="宋体" panose="02010600030101010101" pitchFamily="2" charset="-122"/>
              </a:rPr>
              <a:t>教版八年级上册</a:t>
            </a:r>
            <a:r>
              <a:rPr lang="en-US" altLang="zh-CN" sz="3000" b="1" dirty="0">
                <a:solidFill>
                  <a:srgbClr val="44546A"/>
                </a:solidFill>
                <a:latin typeface="Arial" panose="020B0604020202020204" pitchFamily="34" charset="0"/>
                <a:ea typeface="宋体" panose="02010600030101010101" pitchFamily="2" charset="-122"/>
              </a:rPr>
              <a:t>   </a:t>
            </a:r>
            <a:r>
              <a:rPr lang="zh-CN" altLang="en-US" sz="3000" b="1" dirty="0" smtClean="0">
                <a:solidFill>
                  <a:srgbClr val="44546A"/>
                </a:solidFill>
                <a:latin typeface="Arial" panose="020B0604020202020204" pitchFamily="34" charset="0"/>
                <a:ea typeface="宋体" panose="02010600030101010101" pitchFamily="2" charset="-122"/>
              </a:rPr>
              <a:t>第三章 第 </a:t>
            </a:r>
            <a:r>
              <a:rPr lang="en-US" sz="3000" b="1" dirty="0" smtClean="0">
                <a:solidFill>
                  <a:srgbClr val="44546A"/>
                </a:solidFill>
                <a:latin typeface="Arial" panose="020B0604020202020204" pitchFamily="34" charset="0"/>
                <a:ea typeface="宋体" panose="02010600030101010101" pitchFamily="2" charset="-122"/>
              </a:rPr>
              <a:t>3</a:t>
            </a:r>
            <a:r>
              <a:rPr lang="en-US" altLang="zh-CN" sz="3000" b="1" dirty="0" smtClean="0">
                <a:solidFill>
                  <a:srgbClr val="44546A"/>
                </a:solidFill>
                <a:latin typeface="Arial" panose="020B0604020202020204" pitchFamily="34" charset="0"/>
                <a:ea typeface="宋体" panose="02010600030101010101" pitchFamily="2" charset="-122"/>
              </a:rPr>
              <a:t> </a:t>
            </a:r>
            <a:r>
              <a:rPr lang="zh-CN" altLang="en-US" sz="3000" b="1" dirty="0" smtClean="0">
                <a:solidFill>
                  <a:srgbClr val="44546A"/>
                </a:solidFill>
                <a:latin typeface="Arial" panose="020B0604020202020204" pitchFamily="34" charset="0"/>
                <a:ea typeface="宋体" panose="02010600030101010101" pitchFamily="2" charset="-122"/>
              </a:rPr>
              <a:t>节</a:t>
            </a:r>
            <a:endParaRPr lang="zh-CN" altLang="en-US" sz="3000" b="1" dirty="0">
              <a:solidFill>
                <a:srgbClr val="44546A"/>
              </a:solidFill>
              <a:latin typeface="Arial" panose="020B0604020202020204" pitchFamily="34" charset="0"/>
              <a:ea typeface="宋体" panose="02010600030101010101" pitchFamily="2" charset="-122"/>
            </a:endParaRPr>
          </a:p>
        </p:txBody>
      </p:sp>
      <p:sp>
        <p:nvSpPr>
          <p:cNvPr id="48" name="文本框 47"/>
          <p:cNvSpPr txBox="1"/>
          <p:nvPr/>
        </p:nvSpPr>
        <p:spPr>
          <a:xfrm>
            <a:off x="1897889" y="1574583"/>
            <a:ext cx="5215890" cy="1297940"/>
          </a:xfrm>
          <a:prstGeom prst="rect">
            <a:avLst/>
          </a:prstGeom>
          <a:noFill/>
        </p:spPr>
        <p:txBody>
          <a:bodyPr wrap="none" lIns="68578" tIns="34289" rIns="68578" bIns="34289" rtlCol="0">
            <a:spAutoFit/>
          </a:bodyPr>
          <a:lstStyle/>
          <a:p>
            <a:pPr defTabSz="913765"/>
            <a:r>
              <a:rPr lang="zh-CN" altLang="en-US" sz="8000" dirty="0" smtClean="0">
                <a:ln w="0"/>
                <a:solidFill>
                  <a:srgbClr val="5B9BD5">
                    <a:lumMod val="50000"/>
                  </a:srgbClr>
                </a:solidFill>
                <a:latin typeface="微软雅黑" panose="020B0503020204020204" charset="-122"/>
              </a:rPr>
              <a:t>汽化和液化</a:t>
            </a:r>
            <a:endParaRPr lang="zh-CN" altLang="en-US" sz="8000" dirty="0" smtClean="0">
              <a:ln w="0"/>
              <a:solidFill>
                <a:srgbClr val="5B9BD5">
                  <a:lumMod val="50000"/>
                </a:srgbClr>
              </a:solidFill>
              <a:latin typeface="微软雅黑" panose="020B0503020204020204" charset="-122"/>
            </a:endParaRPr>
          </a:p>
        </p:txBody>
      </p:sp>
      <p:sp>
        <p:nvSpPr>
          <p:cNvPr id="57" name="圆角矩形 56"/>
          <p:cNvSpPr/>
          <p:nvPr/>
        </p:nvSpPr>
        <p:spPr>
          <a:xfrm rot="16200000" flipV="1">
            <a:off x="7835254" y="4155415"/>
            <a:ext cx="961559" cy="975117"/>
          </a:xfrm>
          <a:prstGeom prst="roundRect">
            <a:avLst>
              <a:gd name="adj" fmla="val 5039"/>
            </a:avLst>
          </a:prstGeom>
          <a:solidFill>
            <a:schemeClr val="accent5"/>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77" tIns="34288" rIns="68577" bIns="34288" rtlCol="0" anchor="ctr"/>
          <a:lstStyle/>
          <a:p>
            <a:pPr algn="ctr" defTabSz="913765"/>
            <a:endParaRPr lang="zh-CN" altLang="en-US" sz="1425">
              <a:solidFill>
                <a:prstClr val="white"/>
              </a:solidFill>
            </a:endParaRPr>
          </a:p>
        </p:txBody>
      </p:sp>
      <p:pic>
        <p:nvPicPr>
          <p:cNvPr id="3" name="图片 2"/>
          <p:cNvPicPr>
            <a:picLocks noChangeAspect="1"/>
          </p:cNvPicPr>
          <p:nvPr/>
        </p:nvPicPr>
        <p:blipFill>
          <a:blip r:embed="rId1"/>
          <a:srcRect l="68957" t="31415" r="5065" b="29413"/>
          <a:stretch>
            <a:fillRect/>
          </a:stretch>
        </p:blipFill>
        <p:spPr>
          <a:xfrm>
            <a:off x="1955165" y="4566920"/>
            <a:ext cx="1214755" cy="1279525"/>
          </a:xfrm>
          <a:prstGeom prst="ellipse">
            <a:avLst/>
          </a:prstGeom>
          <a:ln w="22225">
            <a:solidFill>
              <a:schemeClr val="bg1"/>
            </a:solidFill>
          </a:ln>
        </p:spPr>
      </p:pic>
      <p:pic>
        <p:nvPicPr>
          <p:cNvPr id="5" name="图片 4"/>
          <p:cNvPicPr>
            <a:picLocks noChangeAspect="1"/>
          </p:cNvPicPr>
          <p:nvPr/>
        </p:nvPicPr>
        <p:blipFill>
          <a:blip r:embed="rId1"/>
          <a:srcRect l="30961" t="46326" r="38294" b="9662"/>
          <a:stretch>
            <a:fillRect/>
          </a:stretch>
        </p:blipFill>
        <p:spPr>
          <a:xfrm>
            <a:off x="4592320" y="4037965"/>
            <a:ext cx="1437640" cy="1437640"/>
          </a:xfrm>
          <a:prstGeom prst="ellipse">
            <a:avLst/>
          </a:prstGeom>
        </p:spPr>
      </p:pic>
      <p:pic>
        <p:nvPicPr>
          <p:cNvPr id="6" name="图片 5"/>
          <p:cNvPicPr>
            <a:picLocks noChangeAspect="1"/>
          </p:cNvPicPr>
          <p:nvPr/>
        </p:nvPicPr>
        <p:blipFill>
          <a:blip r:embed="rId1"/>
          <a:srcRect l="7591" t="67302" r="70098"/>
          <a:stretch>
            <a:fillRect/>
          </a:stretch>
        </p:blipFill>
        <p:spPr>
          <a:xfrm>
            <a:off x="4043680" y="5364480"/>
            <a:ext cx="1043305" cy="1068070"/>
          </a:xfrm>
          <a:prstGeom prst="ellipse">
            <a:avLst/>
          </a:prstGeom>
        </p:spPr>
      </p:pic>
      <p:pic>
        <p:nvPicPr>
          <p:cNvPr id="4" name="图片 3"/>
          <p:cNvPicPr>
            <a:picLocks noChangeAspect="1"/>
          </p:cNvPicPr>
          <p:nvPr/>
        </p:nvPicPr>
        <p:blipFill>
          <a:blip r:embed="rId1"/>
          <a:srcRect l="40263" t="4432" r="30120" b="52799"/>
          <a:stretch>
            <a:fillRect/>
          </a:stretch>
        </p:blipFill>
        <p:spPr>
          <a:xfrm>
            <a:off x="5925185" y="4566920"/>
            <a:ext cx="1849120" cy="1865630"/>
          </a:xfrm>
          <a:prstGeom prst="ellipse">
            <a:avLst/>
          </a:prstGeom>
          <a:ln w="3175">
            <a:solidFill>
              <a:schemeClr val="bg1"/>
            </a:solidFill>
          </a:ln>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48"/>
                                        </p:tgtEl>
                                        <p:attrNameLst>
                                          <p:attrName>style.visibility</p:attrName>
                                        </p:attrNameLst>
                                      </p:cBhvr>
                                      <p:to>
                                        <p:strVal val="visible"/>
                                      </p:to>
                                    </p:set>
                                    <p:anim calcmode="lin" valueType="num">
                                      <p:cBhvr>
                                        <p:cTn id="7"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8"/>
                                        </p:tgtEl>
                                        <p:attrNameLst>
                                          <p:attrName>ppt_y</p:attrName>
                                        </p:attrNameLst>
                                      </p:cBhvr>
                                      <p:tavLst>
                                        <p:tav tm="0">
                                          <p:val>
                                            <p:strVal val="#ppt_y"/>
                                          </p:val>
                                        </p:tav>
                                        <p:tav tm="100000">
                                          <p:val>
                                            <p:strVal val="#ppt_y"/>
                                          </p:val>
                                        </p:tav>
                                      </p:tavLst>
                                    </p:anim>
                                    <p:anim calcmode="lin" valueType="num">
                                      <p:cBhvr>
                                        <p:cTn id="9"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8"/>
                                        </p:tgtEl>
                                      </p:cBhvr>
                                    </p:animEffect>
                                  </p:childTnLst>
                                </p:cTn>
                              </p:par>
                            </p:childTnLst>
                          </p:cTn>
                        </p:par>
                        <p:par>
                          <p:cTn id="12" fill="hold">
                            <p:stCondLst>
                              <p:cond delay="699"/>
                            </p:stCondLst>
                            <p:childTnLst>
                              <p:par>
                                <p:cTn id="13" presetID="16" presetClass="entr" presetSubtype="21" fill="hold" grpId="0"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barn(inVertical)">
                                      <p:cBhvr>
                                        <p:cTn id="15"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93" name="文本框 20492"/>
          <p:cNvSpPr txBox="1"/>
          <p:nvPr/>
        </p:nvSpPr>
        <p:spPr>
          <a:xfrm>
            <a:off x="942340" y="2278380"/>
            <a:ext cx="5861685" cy="1014730"/>
          </a:xfrm>
          <a:prstGeom prst="rect">
            <a:avLst/>
          </a:prstGeom>
          <a:noFill/>
          <a:ln w="12700">
            <a:noFill/>
          </a:ln>
        </p:spPr>
        <p:txBody>
          <a:bodyPr wrap="square">
            <a:spAutoFit/>
          </a:bodyPr>
          <a:p>
            <a:pPr>
              <a:lnSpc>
                <a:spcPct val="125000"/>
              </a:lnSpc>
              <a:buClr>
                <a:srgbClr val="FFFFFF"/>
              </a:buClr>
            </a:pPr>
            <a:r>
              <a:rPr lang="zh-CN" altLang="en-US" sz="2400" dirty="0">
                <a:solidFill>
                  <a:schemeClr val="tx1"/>
                </a:solidFill>
                <a:latin typeface="楷体_GB2312" pitchFamily="49" charset="-122"/>
                <a:ea typeface="楷体_GB2312" pitchFamily="49" charset="-122"/>
              </a:rPr>
              <a:t>液态和气态之间能否进行相互转化呢？</a:t>
            </a:r>
            <a:endParaRPr lang="zh-CN" altLang="en-US" sz="2400" dirty="0">
              <a:solidFill>
                <a:schemeClr val="tx1"/>
              </a:solidFill>
              <a:latin typeface="楷体_GB2312" pitchFamily="49" charset="-122"/>
              <a:ea typeface="楷体_GB2312" pitchFamily="49" charset="-122"/>
            </a:endParaRPr>
          </a:p>
          <a:p>
            <a:pPr>
              <a:lnSpc>
                <a:spcPct val="125000"/>
              </a:lnSpc>
              <a:buClr>
                <a:srgbClr val="FFFFFF"/>
              </a:buClr>
            </a:pPr>
            <a:r>
              <a:rPr lang="zh-CN" altLang="en-US" sz="2400" dirty="0">
                <a:solidFill>
                  <a:schemeClr val="tx1"/>
                </a:solidFill>
                <a:latin typeface="楷体_GB2312" pitchFamily="49" charset="-122"/>
                <a:ea typeface="楷体_GB2312" pitchFamily="49" charset="-122"/>
              </a:rPr>
              <a:t>【实验】：</a:t>
            </a:r>
            <a:endParaRPr lang="zh-CN" altLang="en-US" sz="2400" dirty="0">
              <a:solidFill>
                <a:schemeClr val="tx1"/>
              </a:solidFill>
              <a:latin typeface="楷体_GB2312" pitchFamily="49" charset="-122"/>
              <a:ea typeface="楷体_GB2312" pitchFamily="49" charset="-122"/>
            </a:endParaRPr>
          </a:p>
        </p:txBody>
      </p:sp>
      <p:sp>
        <p:nvSpPr>
          <p:cNvPr id="5" name="矩形 4"/>
          <p:cNvSpPr/>
          <p:nvPr/>
        </p:nvSpPr>
        <p:spPr>
          <a:xfrm>
            <a:off x="2571751" y="847725"/>
            <a:ext cx="1223963" cy="460375"/>
          </a:xfrm>
          <a:prstGeom prst="rect">
            <a:avLst/>
          </a:prstGeom>
          <a:noFill/>
          <a:ln w="9525">
            <a:noFill/>
          </a:ln>
        </p:spPr>
        <p:txBody>
          <a:bodyPr>
            <a:spAutoFit/>
          </a:bodyPr>
          <a:p>
            <a:r>
              <a:rPr lang="zh-CN" altLang="en-US" sz="2400" dirty="0">
                <a:solidFill>
                  <a:srgbClr val="0066CC"/>
                </a:solidFill>
                <a:latin typeface="微软雅黑" panose="020B0503020204020204" charset="-122"/>
                <a:ea typeface="微软雅黑" panose="020B0503020204020204" charset="-122"/>
              </a:rPr>
              <a:t>熔化</a:t>
            </a:r>
            <a:endParaRPr lang="zh-CN" altLang="en-US" sz="2400" dirty="0">
              <a:solidFill>
                <a:srgbClr val="0066CC"/>
              </a:solidFill>
              <a:latin typeface="微软雅黑" panose="020B0503020204020204" charset="-122"/>
              <a:ea typeface="微软雅黑" panose="020B0503020204020204" charset="-122"/>
            </a:endParaRPr>
          </a:p>
        </p:txBody>
      </p:sp>
      <p:sp>
        <p:nvSpPr>
          <p:cNvPr id="6" name="直接连接符 5"/>
          <p:cNvSpPr/>
          <p:nvPr/>
        </p:nvSpPr>
        <p:spPr>
          <a:xfrm>
            <a:off x="2116138" y="1377950"/>
            <a:ext cx="1727200" cy="0"/>
          </a:xfrm>
          <a:prstGeom prst="line">
            <a:avLst/>
          </a:prstGeom>
          <a:ln w="38100" cap="flat" cmpd="sng">
            <a:solidFill>
              <a:srgbClr val="0066CC"/>
            </a:solidFill>
            <a:prstDash val="solid"/>
            <a:headEnd type="none" w="med" len="med"/>
            <a:tailEnd type="arrow" w="med" len="med"/>
          </a:ln>
        </p:spPr>
      </p:sp>
      <p:sp>
        <p:nvSpPr>
          <p:cNvPr id="7" name="直接连接符 6"/>
          <p:cNvSpPr/>
          <p:nvPr/>
        </p:nvSpPr>
        <p:spPr>
          <a:xfrm flipH="1">
            <a:off x="2068513" y="1592263"/>
            <a:ext cx="1800225" cy="0"/>
          </a:xfrm>
          <a:prstGeom prst="line">
            <a:avLst/>
          </a:prstGeom>
          <a:ln w="38100" cap="flat" cmpd="sng">
            <a:solidFill>
              <a:srgbClr val="0066CC"/>
            </a:solidFill>
            <a:prstDash val="solid"/>
            <a:headEnd type="none" w="med" len="med"/>
            <a:tailEnd type="arrow" w="med" len="med"/>
          </a:ln>
        </p:spPr>
      </p:sp>
      <p:sp>
        <p:nvSpPr>
          <p:cNvPr id="8" name="矩形 7"/>
          <p:cNvSpPr/>
          <p:nvPr/>
        </p:nvSpPr>
        <p:spPr>
          <a:xfrm>
            <a:off x="1057911" y="1270000"/>
            <a:ext cx="1223963" cy="460375"/>
          </a:xfrm>
          <a:prstGeom prst="rect">
            <a:avLst/>
          </a:prstGeom>
          <a:noFill/>
          <a:ln w="9525">
            <a:noFill/>
          </a:ln>
        </p:spPr>
        <p:txBody>
          <a:bodyPr>
            <a:spAutoFit/>
          </a:bodyPr>
          <a:p>
            <a:r>
              <a:rPr lang="zh-CN" altLang="en-US" sz="2400" dirty="0">
                <a:solidFill>
                  <a:srgbClr val="0066CC"/>
                </a:solidFill>
                <a:latin typeface="微软雅黑" panose="020B0503020204020204" charset="-122"/>
                <a:ea typeface="微软雅黑" panose="020B0503020204020204" charset="-122"/>
              </a:rPr>
              <a:t>固态</a:t>
            </a:r>
            <a:endParaRPr lang="zh-CN" altLang="en-US" sz="2400" dirty="0">
              <a:solidFill>
                <a:srgbClr val="0066CC"/>
              </a:solidFill>
              <a:latin typeface="微软雅黑" panose="020B0503020204020204" charset="-122"/>
              <a:ea typeface="微软雅黑" panose="020B0503020204020204" charset="-122"/>
            </a:endParaRPr>
          </a:p>
        </p:txBody>
      </p:sp>
      <p:sp>
        <p:nvSpPr>
          <p:cNvPr id="9" name="矩形 8"/>
          <p:cNvSpPr/>
          <p:nvPr/>
        </p:nvSpPr>
        <p:spPr>
          <a:xfrm>
            <a:off x="4070986" y="1270000"/>
            <a:ext cx="1223963" cy="460375"/>
          </a:xfrm>
          <a:prstGeom prst="rect">
            <a:avLst/>
          </a:prstGeom>
          <a:noFill/>
          <a:ln w="9525">
            <a:noFill/>
          </a:ln>
        </p:spPr>
        <p:txBody>
          <a:bodyPr>
            <a:spAutoFit/>
          </a:bodyPr>
          <a:p>
            <a:r>
              <a:rPr lang="zh-CN" altLang="en-US" sz="2400" dirty="0">
                <a:solidFill>
                  <a:srgbClr val="0066CC"/>
                </a:solidFill>
                <a:latin typeface="微软雅黑" panose="020B0503020204020204" charset="-122"/>
                <a:ea typeface="微软雅黑" panose="020B0503020204020204" charset="-122"/>
              </a:rPr>
              <a:t>液态</a:t>
            </a:r>
            <a:endParaRPr lang="zh-CN" altLang="en-US" sz="2400" dirty="0">
              <a:solidFill>
                <a:srgbClr val="0066CC"/>
              </a:solidFill>
              <a:latin typeface="微软雅黑" panose="020B0503020204020204" charset="-122"/>
              <a:ea typeface="微软雅黑" panose="020B0503020204020204" charset="-122"/>
            </a:endParaRPr>
          </a:p>
        </p:txBody>
      </p:sp>
      <p:sp>
        <p:nvSpPr>
          <p:cNvPr id="10" name="矩形 9"/>
          <p:cNvSpPr/>
          <p:nvPr/>
        </p:nvSpPr>
        <p:spPr>
          <a:xfrm>
            <a:off x="7025641" y="1231900"/>
            <a:ext cx="1223963" cy="460375"/>
          </a:xfrm>
          <a:prstGeom prst="rect">
            <a:avLst/>
          </a:prstGeom>
          <a:noFill/>
          <a:ln w="9525">
            <a:noFill/>
          </a:ln>
        </p:spPr>
        <p:txBody>
          <a:bodyPr>
            <a:spAutoFit/>
          </a:bodyPr>
          <a:p>
            <a:r>
              <a:rPr lang="zh-CN" altLang="en-US" sz="2400" dirty="0">
                <a:solidFill>
                  <a:srgbClr val="FF0000"/>
                </a:solidFill>
                <a:latin typeface="微软雅黑" panose="020B0503020204020204" charset="-122"/>
                <a:ea typeface="微软雅黑" panose="020B0503020204020204" charset="-122"/>
              </a:rPr>
              <a:t>气态</a:t>
            </a:r>
            <a:endParaRPr lang="zh-CN" altLang="en-US" sz="2400" dirty="0">
              <a:solidFill>
                <a:srgbClr val="FF0000"/>
              </a:solidFill>
              <a:latin typeface="微软雅黑" panose="020B0503020204020204" charset="-122"/>
              <a:ea typeface="微软雅黑" panose="020B0503020204020204" charset="-122"/>
            </a:endParaRPr>
          </a:p>
        </p:txBody>
      </p:sp>
      <p:sp>
        <p:nvSpPr>
          <p:cNvPr id="12" name="矩形 11"/>
          <p:cNvSpPr/>
          <p:nvPr/>
        </p:nvSpPr>
        <p:spPr>
          <a:xfrm>
            <a:off x="2559051" y="1692275"/>
            <a:ext cx="1223963" cy="460375"/>
          </a:xfrm>
          <a:prstGeom prst="rect">
            <a:avLst/>
          </a:prstGeom>
          <a:noFill/>
          <a:ln w="9525">
            <a:noFill/>
          </a:ln>
        </p:spPr>
        <p:txBody>
          <a:bodyPr>
            <a:spAutoFit/>
          </a:bodyPr>
          <a:p>
            <a:r>
              <a:rPr lang="zh-CN" altLang="en-US" sz="2400" dirty="0">
                <a:solidFill>
                  <a:srgbClr val="0066CC"/>
                </a:solidFill>
                <a:latin typeface="微软雅黑" panose="020B0503020204020204" charset="-122"/>
                <a:ea typeface="微软雅黑" panose="020B0503020204020204" charset="-122"/>
              </a:rPr>
              <a:t>凝固</a:t>
            </a:r>
            <a:endParaRPr lang="zh-CN" altLang="en-US" sz="2400" dirty="0">
              <a:solidFill>
                <a:srgbClr val="0066CC"/>
              </a:solidFill>
              <a:latin typeface="微软雅黑" panose="020B0503020204020204" charset="-122"/>
              <a:ea typeface="微软雅黑" panose="020B0503020204020204" charset="-122"/>
            </a:endParaRPr>
          </a:p>
        </p:txBody>
      </p:sp>
      <p:sp>
        <p:nvSpPr>
          <p:cNvPr id="13" name="直接连接符 12"/>
          <p:cNvSpPr/>
          <p:nvPr/>
        </p:nvSpPr>
        <p:spPr>
          <a:xfrm>
            <a:off x="5076825" y="1376363"/>
            <a:ext cx="1727200" cy="0"/>
          </a:xfrm>
          <a:prstGeom prst="line">
            <a:avLst/>
          </a:prstGeom>
          <a:ln w="38100" cap="flat" cmpd="sng">
            <a:solidFill>
              <a:srgbClr val="FF0000"/>
            </a:solidFill>
            <a:prstDash val="solid"/>
            <a:headEnd type="none" w="med" len="med"/>
            <a:tailEnd type="arrow" w="med" len="med"/>
          </a:ln>
        </p:spPr>
      </p:sp>
      <p:sp>
        <p:nvSpPr>
          <p:cNvPr id="15" name="直接连接符 14"/>
          <p:cNvSpPr/>
          <p:nvPr/>
        </p:nvSpPr>
        <p:spPr>
          <a:xfrm flipH="1">
            <a:off x="5003800" y="1590675"/>
            <a:ext cx="1800225" cy="0"/>
          </a:xfrm>
          <a:prstGeom prst="line">
            <a:avLst/>
          </a:prstGeom>
          <a:ln w="38100" cap="flat" cmpd="sng">
            <a:solidFill>
              <a:srgbClr val="FF0000"/>
            </a:solidFill>
            <a:prstDash val="solid"/>
            <a:headEnd type="none" w="med" len="med"/>
            <a:tailEnd type="arrow" w="med" len="med"/>
          </a:ln>
        </p:spPr>
      </p:sp>
      <p:pic>
        <p:nvPicPr>
          <p:cNvPr id="16" name="图片 15"/>
          <p:cNvPicPr>
            <a:picLocks noChangeAspect="1"/>
          </p:cNvPicPr>
          <p:nvPr/>
        </p:nvPicPr>
        <p:blipFill>
          <a:blip r:embed="rId1"/>
          <a:stretch>
            <a:fillRect/>
          </a:stretch>
        </p:blipFill>
        <p:spPr>
          <a:xfrm>
            <a:off x="483235" y="3549650"/>
            <a:ext cx="8400415" cy="22872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childTnLst>
                          </p:cTn>
                        </p:par>
                        <p:par>
                          <p:cTn id="12" fill="hold">
                            <p:stCondLst>
                              <p:cond delay="0"/>
                            </p:stCondLst>
                            <p:childTnLst>
                              <p:par>
                                <p:cTn id="13" presetID="22" presetClass="entr" presetSubtype="2"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right)">
                                      <p:cBhvr>
                                        <p:cTn id="15" dur="500"/>
                                        <p:tgtEl>
                                          <p:spTgt spid="15"/>
                                        </p:tgtEl>
                                      </p:cBhvr>
                                    </p:animEffect>
                                  </p:childTnLst>
                                </p:cTn>
                              </p:par>
                            </p:childTnLst>
                          </p:cTn>
                        </p:par>
                        <p:par>
                          <p:cTn id="16" fill="hold">
                            <p:stCondLst>
                              <p:cond delay="500"/>
                            </p:stCondLst>
                            <p:childTnLst>
                              <p:par>
                                <p:cTn id="17" presetID="1" presetClass="entr" presetSubtype="0" fill="hold" grpId="0" nodeType="afterEffect">
                                  <p:stCondLst>
                                    <p:cond delay="0"/>
                                  </p:stCondLst>
                                  <p:childTnLst>
                                    <p:set>
                                      <p:cBhvr>
                                        <p:cTn id="18" dur="1" fill="hold">
                                          <p:stCondLst>
                                            <p:cond delay="0"/>
                                          </p:stCondLst>
                                        </p:cTn>
                                        <p:tgtEl>
                                          <p:spTgt spid="2049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93"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 name="文本框 13"/>
          <p:cNvSpPr txBox="1"/>
          <p:nvPr/>
        </p:nvSpPr>
        <p:spPr>
          <a:xfrm>
            <a:off x="1534795" y="220345"/>
            <a:ext cx="4467860" cy="645160"/>
          </a:xfrm>
          <a:prstGeom prst="rect">
            <a:avLst/>
          </a:prstGeom>
          <a:noFill/>
        </p:spPr>
        <p:txBody>
          <a:bodyPr wrap="square" rtlCol="0">
            <a:spAutoFit/>
          </a:bodyPr>
          <a:p>
            <a:r>
              <a:rPr lang="zh-CN" altLang="en-US" sz="3600" b="1">
                <a:solidFill>
                  <a:srgbClr val="0070C0"/>
                </a:solidFill>
                <a:latin typeface="微软雅黑" panose="020B0503020204020204" charset="-122"/>
                <a:ea typeface="微软雅黑" panose="020B0503020204020204" charset="-122"/>
              </a:rPr>
              <a:t>什么是汽化和液化？</a:t>
            </a:r>
            <a:endParaRPr lang="zh-CN" altLang="en-US" sz="3600" b="1">
              <a:solidFill>
                <a:srgbClr val="0070C0"/>
              </a:solidFill>
              <a:latin typeface="微软雅黑" panose="020B0503020204020204" charset="-122"/>
              <a:ea typeface="微软雅黑" panose="020B0503020204020204" charset="-122"/>
            </a:endParaRPr>
          </a:p>
        </p:txBody>
      </p:sp>
      <p:sp>
        <p:nvSpPr>
          <p:cNvPr id="21506" name="矩形 21505"/>
          <p:cNvSpPr/>
          <p:nvPr/>
        </p:nvSpPr>
        <p:spPr>
          <a:xfrm>
            <a:off x="650240" y="5141595"/>
            <a:ext cx="5450840" cy="553085"/>
          </a:xfrm>
          <a:prstGeom prst="rect">
            <a:avLst/>
          </a:prstGeom>
          <a:noFill/>
          <a:ln w="9525">
            <a:noFill/>
          </a:ln>
        </p:spPr>
        <p:txBody>
          <a:bodyPr wrap="square">
            <a:spAutoFit/>
          </a:bodyPr>
          <a:p>
            <a:pPr>
              <a:lnSpc>
                <a:spcPct val="125000"/>
              </a:lnSpc>
            </a:pPr>
            <a:r>
              <a:rPr lang="zh-CN" altLang="en-US" sz="2400" b="1" dirty="0">
                <a:solidFill>
                  <a:srgbClr val="0D0D0D"/>
                </a:solidFill>
                <a:latin typeface="微软雅黑" panose="020B0503020204020204" charset="-122"/>
                <a:ea typeface="微软雅黑" panose="020B0503020204020204" charset="-122"/>
              </a:rPr>
              <a:t>物质从气态变为液态的过程叫</a:t>
            </a:r>
            <a:r>
              <a:rPr lang="zh-CN" altLang="en-US" sz="2400" b="1" dirty="0">
                <a:solidFill>
                  <a:srgbClr val="FF0000"/>
                </a:solidFill>
                <a:latin typeface="微软雅黑" panose="020B0503020204020204" charset="-122"/>
                <a:ea typeface="微软雅黑" panose="020B0503020204020204" charset="-122"/>
              </a:rPr>
              <a:t>液化</a:t>
            </a:r>
            <a:r>
              <a:rPr lang="zh-CN" altLang="en-US" sz="2400" b="1" dirty="0">
                <a:solidFill>
                  <a:srgbClr val="0D0D0D"/>
                </a:solidFill>
                <a:latin typeface="微软雅黑" panose="020B0503020204020204" charset="-122"/>
                <a:ea typeface="微软雅黑" panose="020B0503020204020204" charset="-122"/>
              </a:rPr>
              <a:t>。</a:t>
            </a:r>
            <a:endParaRPr lang="zh-CN" altLang="en-US" sz="2400" b="1" dirty="0">
              <a:solidFill>
                <a:srgbClr val="0D0D0D"/>
              </a:solidFill>
              <a:latin typeface="微软雅黑" panose="020B0503020204020204" charset="-122"/>
              <a:ea typeface="微软雅黑" panose="020B0503020204020204" charset="-122"/>
            </a:endParaRPr>
          </a:p>
        </p:txBody>
      </p:sp>
      <p:sp>
        <p:nvSpPr>
          <p:cNvPr id="21510" name="矩形 21509"/>
          <p:cNvSpPr/>
          <p:nvPr/>
        </p:nvSpPr>
        <p:spPr>
          <a:xfrm>
            <a:off x="40005" y="4639310"/>
            <a:ext cx="5782310" cy="553085"/>
          </a:xfrm>
          <a:prstGeom prst="rect">
            <a:avLst/>
          </a:prstGeom>
          <a:noFill/>
          <a:ln w="9525">
            <a:noFill/>
          </a:ln>
        </p:spPr>
        <p:txBody>
          <a:bodyPr wrap="square">
            <a:spAutoFit/>
          </a:bodyPr>
          <a:p>
            <a:pPr>
              <a:lnSpc>
                <a:spcPct val="125000"/>
              </a:lnSpc>
            </a:pPr>
            <a:r>
              <a:rPr lang="zh-CN" altLang="en-US" sz="2400" b="1" dirty="0">
                <a:solidFill>
                  <a:srgbClr val="0D0D0D"/>
                </a:solidFill>
                <a:latin typeface="微软雅黑" panose="020B0503020204020204" charset="-122"/>
                <a:ea typeface="微软雅黑" panose="020B0503020204020204" charset="-122"/>
              </a:rPr>
              <a:t>　　物质从液态变为气态的过程叫</a:t>
            </a:r>
            <a:r>
              <a:rPr lang="zh-CN" altLang="en-US" sz="2400" b="1" dirty="0">
                <a:solidFill>
                  <a:srgbClr val="FF0000"/>
                </a:solidFill>
                <a:latin typeface="微软雅黑" panose="020B0503020204020204" charset="-122"/>
                <a:ea typeface="微软雅黑" panose="020B0503020204020204" charset="-122"/>
              </a:rPr>
              <a:t>汽化</a:t>
            </a:r>
            <a:r>
              <a:rPr lang="zh-CN" altLang="en-US" sz="2400" b="1" dirty="0">
                <a:solidFill>
                  <a:srgbClr val="0D0D0D"/>
                </a:solidFill>
                <a:latin typeface="微软雅黑" panose="020B0503020204020204" charset="-122"/>
                <a:ea typeface="微软雅黑" panose="020B0503020204020204" charset="-122"/>
              </a:rPr>
              <a:t>。</a:t>
            </a:r>
            <a:endParaRPr lang="zh-CN" altLang="en-US" sz="2400" b="1" dirty="0">
              <a:solidFill>
                <a:srgbClr val="0D0D0D"/>
              </a:solidFill>
              <a:latin typeface="微软雅黑" panose="020B0503020204020204" charset="-122"/>
              <a:ea typeface="微软雅黑" panose="020B0503020204020204" charset="-122"/>
            </a:endParaRPr>
          </a:p>
        </p:txBody>
      </p:sp>
      <p:sp>
        <p:nvSpPr>
          <p:cNvPr id="5" name="Text Box 23"/>
          <p:cNvSpPr txBox="1">
            <a:spLocks noChangeArrowheads="1"/>
          </p:cNvSpPr>
          <p:nvPr/>
        </p:nvSpPr>
        <p:spPr bwMode="auto">
          <a:xfrm>
            <a:off x="650240" y="5662295"/>
            <a:ext cx="3044190" cy="553085"/>
          </a:xfrm>
          <a:prstGeom prst="rect">
            <a:avLst/>
          </a:prstGeom>
          <a:noFill/>
          <a:ln w="9525">
            <a:noFill/>
            <a:miter lim="800000"/>
          </a:ln>
        </p:spPr>
        <p:txBody>
          <a:bodyPr wrap="square">
            <a:spAutoFit/>
          </a:bodyPr>
          <a:p>
            <a:pPr>
              <a:lnSpc>
                <a:spcPct val="125000"/>
              </a:lnSpc>
            </a:pPr>
            <a:r>
              <a:rPr lang="zh-CN" altLang="en-US" sz="2400" b="1" dirty="0">
                <a:solidFill>
                  <a:srgbClr val="FF0000"/>
                </a:solidFill>
                <a:latin typeface="微软雅黑" panose="020B0503020204020204" charset="-122"/>
                <a:ea typeface="微软雅黑" panose="020B0503020204020204" charset="-122"/>
                <a:sym typeface="+mn-ea"/>
              </a:rPr>
              <a:t>汽化吸热。</a:t>
            </a:r>
            <a:r>
              <a:rPr lang="zh-CN" altLang="en-US" sz="2400" b="1" dirty="0">
                <a:solidFill>
                  <a:srgbClr val="FF0000"/>
                </a:solidFill>
                <a:latin typeface="微软雅黑" panose="020B0503020204020204" charset="-122"/>
                <a:ea typeface="微软雅黑" panose="020B0503020204020204" charset="-122"/>
              </a:rPr>
              <a:t>液化放热。</a:t>
            </a:r>
            <a:endParaRPr lang="zh-CN" altLang="en-US" sz="2400" b="1" dirty="0">
              <a:solidFill>
                <a:srgbClr val="FF0000"/>
              </a:solidFill>
              <a:latin typeface="微软雅黑" panose="020B0503020204020204" charset="-122"/>
              <a:ea typeface="微软雅黑" panose="020B0503020204020204" charset="-122"/>
            </a:endParaRPr>
          </a:p>
        </p:txBody>
      </p:sp>
      <p:pic>
        <p:nvPicPr>
          <p:cNvPr id="16" name="图片 15"/>
          <p:cNvPicPr>
            <a:picLocks noChangeAspect="1"/>
          </p:cNvPicPr>
          <p:nvPr/>
        </p:nvPicPr>
        <p:blipFill>
          <a:blip r:embed="rId1"/>
          <a:srcRect l="66710"/>
          <a:stretch>
            <a:fillRect/>
          </a:stretch>
        </p:blipFill>
        <p:spPr>
          <a:xfrm>
            <a:off x="5328285" y="1165225"/>
            <a:ext cx="2796540" cy="2287270"/>
          </a:xfrm>
          <a:prstGeom prst="rect">
            <a:avLst/>
          </a:prstGeom>
        </p:spPr>
      </p:pic>
      <p:pic>
        <p:nvPicPr>
          <p:cNvPr id="2" name="图片 1"/>
          <p:cNvPicPr>
            <a:picLocks noChangeAspect="1"/>
          </p:cNvPicPr>
          <p:nvPr/>
        </p:nvPicPr>
        <p:blipFill>
          <a:blip r:embed="rId1"/>
          <a:srcRect l="32965" r="33903"/>
          <a:stretch>
            <a:fillRect/>
          </a:stretch>
        </p:blipFill>
        <p:spPr>
          <a:xfrm>
            <a:off x="1320800" y="1165225"/>
            <a:ext cx="2783205" cy="2287270"/>
          </a:xfrm>
          <a:prstGeom prst="rect">
            <a:avLst/>
          </a:prstGeom>
        </p:spPr>
      </p:pic>
      <p:sp>
        <p:nvSpPr>
          <p:cNvPr id="3" name="矩形 2"/>
          <p:cNvSpPr/>
          <p:nvPr/>
        </p:nvSpPr>
        <p:spPr>
          <a:xfrm>
            <a:off x="2700021" y="3752215"/>
            <a:ext cx="1223963" cy="460375"/>
          </a:xfrm>
          <a:prstGeom prst="rect">
            <a:avLst/>
          </a:prstGeom>
          <a:noFill/>
          <a:ln w="9525">
            <a:noFill/>
          </a:ln>
        </p:spPr>
        <p:txBody>
          <a:bodyPr>
            <a:spAutoFit/>
          </a:bodyPr>
          <a:p>
            <a:r>
              <a:rPr lang="zh-CN" altLang="en-US" sz="2400" dirty="0">
                <a:solidFill>
                  <a:schemeClr val="tx1"/>
                </a:solidFill>
                <a:latin typeface="微软雅黑" panose="020B0503020204020204" charset="-122"/>
                <a:ea typeface="微软雅黑" panose="020B0503020204020204" charset="-122"/>
              </a:rPr>
              <a:t>液态</a:t>
            </a:r>
            <a:endParaRPr lang="zh-CN" altLang="en-US" sz="2400" dirty="0">
              <a:solidFill>
                <a:schemeClr val="tx1"/>
              </a:solidFill>
              <a:latin typeface="微软雅黑" panose="020B0503020204020204" charset="-122"/>
              <a:ea typeface="微软雅黑" panose="020B0503020204020204" charset="-122"/>
            </a:endParaRPr>
          </a:p>
        </p:txBody>
      </p:sp>
      <p:sp>
        <p:nvSpPr>
          <p:cNvPr id="4" name="矩形 3"/>
          <p:cNvSpPr/>
          <p:nvPr/>
        </p:nvSpPr>
        <p:spPr>
          <a:xfrm>
            <a:off x="5654676" y="3714115"/>
            <a:ext cx="1223963" cy="460375"/>
          </a:xfrm>
          <a:prstGeom prst="rect">
            <a:avLst/>
          </a:prstGeom>
          <a:noFill/>
          <a:ln w="9525">
            <a:noFill/>
          </a:ln>
        </p:spPr>
        <p:txBody>
          <a:bodyPr>
            <a:spAutoFit/>
          </a:bodyPr>
          <a:p>
            <a:r>
              <a:rPr lang="zh-CN" altLang="en-US" sz="2400" dirty="0">
                <a:solidFill>
                  <a:schemeClr val="tx1"/>
                </a:solidFill>
                <a:latin typeface="微软雅黑" panose="020B0503020204020204" charset="-122"/>
                <a:ea typeface="微软雅黑" panose="020B0503020204020204" charset="-122"/>
              </a:rPr>
              <a:t>气态</a:t>
            </a:r>
            <a:endParaRPr lang="zh-CN" altLang="en-US" sz="2400" dirty="0">
              <a:solidFill>
                <a:schemeClr val="tx1"/>
              </a:solidFill>
              <a:latin typeface="微软雅黑" panose="020B0503020204020204" charset="-122"/>
              <a:ea typeface="微软雅黑" panose="020B0503020204020204" charset="-122"/>
            </a:endParaRPr>
          </a:p>
        </p:txBody>
      </p:sp>
      <p:sp>
        <p:nvSpPr>
          <p:cNvPr id="6" name="直接连接符 5"/>
          <p:cNvSpPr/>
          <p:nvPr/>
        </p:nvSpPr>
        <p:spPr>
          <a:xfrm>
            <a:off x="3705860" y="3883978"/>
            <a:ext cx="1727200" cy="0"/>
          </a:xfrm>
          <a:prstGeom prst="line">
            <a:avLst/>
          </a:prstGeom>
          <a:ln w="38100" cap="flat" cmpd="sng">
            <a:solidFill>
              <a:srgbClr val="FF0000"/>
            </a:solidFill>
            <a:prstDash val="solid"/>
            <a:headEnd type="none" w="med" len="med"/>
            <a:tailEnd type="arrow" w="med" len="med"/>
          </a:ln>
        </p:spPr>
      </p:sp>
      <p:sp>
        <p:nvSpPr>
          <p:cNvPr id="7" name="直接连接符 6"/>
          <p:cNvSpPr/>
          <p:nvPr/>
        </p:nvSpPr>
        <p:spPr>
          <a:xfrm flipH="1">
            <a:off x="3632835" y="4034790"/>
            <a:ext cx="1800225" cy="0"/>
          </a:xfrm>
          <a:prstGeom prst="line">
            <a:avLst/>
          </a:prstGeom>
          <a:ln w="38100" cap="flat" cmpd="sng">
            <a:solidFill>
              <a:srgbClr val="FF0000"/>
            </a:solidFill>
            <a:prstDash val="solid"/>
            <a:headEnd type="none" w="med" len="med"/>
            <a:tailEnd type="arrow" w="med" len="med"/>
          </a:ln>
        </p:spPr>
      </p:sp>
      <p:sp>
        <p:nvSpPr>
          <p:cNvPr id="8" name="矩形 7"/>
          <p:cNvSpPr/>
          <p:nvPr/>
        </p:nvSpPr>
        <p:spPr>
          <a:xfrm>
            <a:off x="4104006" y="3355340"/>
            <a:ext cx="1223963" cy="460375"/>
          </a:xfrm>
          <a:prstGeom prst="rect">
            <a:avLst/>
          </a:prstGeom>
          <a:noFill/>
          <a:ln w="9525">
            <a:noFill/>
          </a:ln>
        </p:spPr>
        <p:txBody>
          <a:bodyPr>
            <a:spAutoFit/>
          </a:bodyPr>
          <a:p>
            <a:r>
              <a:rPr lang="zh-CN" altLang="en-US" sz="2400" dirty="0">
                <a:solidFill>
                  <a:srgbClr val="FF0000"/>
                </a:solidFill>
                <a:latin typeface="微软雅黑" panose="020B0503020204020204" charset="-122"/>
                <a:ea typeface="微软雅黑" panose="020B0503020204020204" charset="-122"/>
              </a:rPr>
              <a:t>汽化</a:t>
            </a:r>
            <a:endParaRPr lang="zh-CN" altLang="en-US" sz="2400" dirty="0">
              <a:solidFill>
                <a:srgbClr val="FF0000"/>
              </a:solidFill>
              <a:latin typeface="微软雅黑" panose="020B0503020204020204" charset="-122"/>
              <a:ea typeface="微软雅黑" panose="020B0503020204020204" charset="-122"/>
            </a:endParaRPr>
          </a:p>
        </p:txBody>
      </p:sp>
      <p:sp>
        <p:nvSpPr>
          <p:cNvPr id="11" name="矩形 10"/>
          <p:cNvSpPr/>
          <p:nvPr/>
        </p:nvSpPr>
        <p:spPr>
          <a:xfrm>
            <a:off x="4129406" y="4110990"/>
            <a:ext cx="1223963" cy="460375"/>
          </a:xfrm>
          <a:prstGeom prst="rect">
            <a:avLst/>
          </a:prstGeom>
          <a:noFill/>
          <a:ln w="9525">
            <a:noFill/>
          </a:ln>
        </p:spPr>
        <p:txBody>
          <a:bodyPr>
            <a:spAutoFit/>
          </a:bodyPr>
          <a:p>
            <a:r>
              <a:rPr lang="zh-CN" altLang="en-US" sz="2400" dirty="0">
                <a:solidFill>
                  <a:srgbClr val="FF0000"/>
                </a:solidFill>
                <a:latin typeface="微软雅黑" panose="020B0503020204020204" charset="-122"/>
                <a:ea typeface="微软雅黑" panose="020B0503020204020204" charset="-122"/>
              </a:rPr>
              <a:t>液化</a:t>
            </a:r>
            <a:endParaRPr lang="zh-CN" altLang="en-US" sz="2400" dirty="0">
              <a:solidFill>
                <a:srgbClr val="FF0000"/>
              </a:solidFill>
              <a:latin typeface="微软雅黑" panose="020B0503020204020204" charset="-122"/>
              <a:ea typeface="微软雅黑" panose="020B0503020204020204" charset="-122"/>
            </a:endParaRPr>
          </a:p>
        </p:txBody>
      </p:sp>
      <p:sp>
        <p:nvSpPr>
          <p:cNvPr id="12" name="Text Box 23"/>
          <p:cNvSpPr txBox="1">
            <a:spLocks noChangeArrowheads="1"/>
          </p:cNvSpPr>
          <p:nvPr/>
        </p:nvSpPr>
        <p:spPr bwMode="auto">
          <a:xfrm>
            <a:off x="3837305" y="5745480"/>
            <a:ext cx="3044190" cy="437515"/>
          </a:xfrm>
          <a:prstGeom prst="rect">
            <a:avLst/>
          </a:prstGeom>
          <a:noFill/>
          <a:ln w="9525">
            <a:noFill/>
            <a:miter lim="800000"/>
          </a:ln>
        </p:spPr>
        <p:txBody>
          <a:bodyPr wrap="square">
            <a:spAutoFit/>
          </a:bodyPr>
          <a:p>
            <a:pPr>
              <a:lnSpc>
                <a:spcPct val="125000"/>
              </a:lnSpc>
            </a:pPr>
            <a:r>
              <a:rPr lang="zh-CN" altLang="en-US" dirty="0">
                <a:solidFill>
                  <a:srgbClr val="0D0D0D"/>
                </a:solidFill>
                <a:latin typeface="宋体" panose="02010600030101010101" pitchFamily="2" charset="-122"/>
                <a:ea typeface="宋体" panose="02010600030101010101" pitchFamily="2" charset="-122"/>
              </a:rPr>
              <a:t>（水沸腾需要持续加热）</a:t>
            </a:r>
            <a:endParaRPr lang="zh-CN" altLang="en-US" dirty="0">
              <a:solidFill>
                <a:srgbClr val="0D0D0D"/>
              </a:solidFill>
              <a:latin typeface="宋体" panose="02010600030101010101" pitchFamily="2" charset="-122"/>
              <a:ea typeface="宋体" panose="02010600030101010101" pitchFamily="2" charset="-122"/>
            </a:endParaRPr>
          </a:p>
        </p:txBody>
      </p:sp>
      <p:graphicFrame>
        <p:nvGraphicFramePr>
          <p:cNvPr id="20" name="对象 19">
            <a:hlinkClick r:id="" action="ppaction://ole?verb="/>
          </p:cNvPr>
          <p:cNvGraphicFramePr>
            <a:graphicFrameLocks noChangeAspect="1"/>
          </p:cNvGraphicFramePr>
          <p:nvPr/>
        </p:nvGraphicFramePr>
        <p:xfrm>
          <a:off x="4114800" y="3321050"/>
          <a:ext cx="914400" cy="215900"/>
        </p:xfrm>
        <a:graphic>
          <a:graphicData uri="http://schemas.openxmlformats.org/presentationml/2006/ole">
            <mc:AlternateContent xmlns:mc="http://schemas.openxmlformats.org/markup-compatibility/2006">
              <mc:Choice xmlns:v="urn:schemas-microsoft-com:vml" Requires="v">
                <p:oleObj spid="_x0000_s1025" name="" r:id="rId2" imgW="914400" imgH="215900" progId="Equation.KSEE3">
                  <p:embed/>
                </p:oleObj>
              </mc:Choice>
              <mc:Fallback>
                <p:oleObj name="" r:id="rId2" imgW="914400" imgH="215900" progId="Equation.KSEE3">
                  <p:embed/>
                  <p:pic>
                    <p:nvPicPr>
                      <p:cNvPr id="0" name="图片 1024"/>
                      <p:cNvPicPr/>
                      <p:nvPr/>
                    </p:nvPicPr>
                    <p:blipFill>
                      <a:blip r:embed="rId3"/>
                      <a:stretch>
                        <a:fillRect/>
                      </a:stretch>
                    </p:blipFill>
                    <p:spPr>
                      <a:xfrm>
                        <a:off x="4114800" y="3321050"/>
                        <a:ext cx="914400" cy="215900"/>
                      </a:xfrm>
                      <a:prstGeom prst="rect">
                        <a:avLst/>
                      </a:prstGeom>
                    </p:spPr>
                  </p:pic>
                </p:oleObj>
              </mc:Fallback>
            </mc:AlternateContent>
          </a:graphicData>
        </a:graphic>
      </p:graphicFrame>
      <p:sp>
        <p:nvSpPr>
          <p:cNvPr id="44037" name="AutoShape 5"/>
          <p:cNvSpPr/>
          <p:nvPr/>
        </p:nvSpPr>
        <p:spPr>
          <a:xfrm>
            <a:off x="7503795" y="4832350"/>
            <a:ext cx="125095" cy="951865"/>
          </a:xfrm>
          <a:prstGeom prst="leftBrace">
            <a:avLst>
              <a:gd name="adj1" fmla="val 118245"/>
              <a:gd name="adj2" fmla="val 50000"/>
            </a:avLst>
          </a:prstGeom>
          <a:noFill/>
          <a:ln w="38100" cap="sq" cmpd="sng">
            <a:solidFill>
              <a:schemeClr val="tx1"/>
            </a:solidFill>
            <a:prstDash val="solid"/>
            <a:miter/>
            <a:headEnd type="none" w="sm" len="sm"/>
            <a:tailEnd type="none" w="sm" len="sm"/>
          </a:ln>
        </p:spPr>
        <p:txBody>
          <a:bodyPr wrap="none"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lgn="r" eaLnBrk="1" hangingPunct="1">
              <a:buClr>
                <a:srgbClr val="EEECE1"/>
              </a:buClr>
              <a:buSzPct val="90000"/>
              <a:buNone/>
            </a:pPr>
            <a:endParaRPr lang="zh-CN" altLang="en-US" sz="6000" b="1" dirty="0">
              <a:solidFill>
                <a:srgbClr val="EEECE1"/>
              </a:solidFill>
              <a:latin typeface="隶书" panose="02010509060101010101" pitchFamily="49" charset="-122"/>
              <a:ea typeface="隶书" panose="02010509060101010101" pitchFamily="49" charset="-122"/>
            </a:endParaRPr>
          </a:p>
        </p:txBody>
      </p:sp>
      <p:sp>
        <p:nvSpPr>
          <p:cNvPr id="21" name="矩形 20"/>
          <p:cNvSpPr/>
          <p:nvPr/>
        </p:nvSpPr>
        <p:spPr>
          <a:xfrm>
            <a:off x="6002655" y="4902835"/>
            <a:ext cx="1412240" cy="829945"/>
          </a:xfrm>
          <a:prstGeom prst="rect">
            <a:avLst/>
          </a:prstGeom>
          <a:noFill/>
          <a:ln w="9525">
            <a:noFill/>
          </a:ln>
        </p:spPr>
        <p:txBody>
          <a:bodyPr wrap="square">
            <a:spAutoFit/>
          </a:bodyPr>
          <a:p>
            <a:r>
              <a:rPr lang="zh-CN" altLang="en-US" sz="2400" dirty="0">
                <a:solidFill>
                  <a:schemeClr val="tx1"/>
                </a:solidFill>
                <a:latin typeface="微软雅黑" panose="020B0503020204020204" charset="-122"/>
                <a:ea typeface="微软雅黑" panose="020B0503020204020204" charset="-122"/>
              </a:rPr>
              <a:t>汽化的两种方式</a:t>
            </a:r>
            <a:endParaRPr lang="zh-CN" altLang="en-US" sz="2400" dirty="0">
              <a:solidFill>
                <a:schemeClr val="tx1"/>
              </a:solidFill>
              <a:latin typeface="微软雅黑" panose="020B0503020204020204" charset="-122"/>
              <a:ea typeface="微软雅黑" panose="020B0503020204020204" charset="-122"/>
            </a:endParaRPr>
          </a:p>
        </p:txBody>
      </p:sp>
      <p:sp>
        <p:nvSpPr>
          <p:cNvPr id="22" name="矩形 21"/>
          <p:cNvSpPr/>
          <p:nvPr/>
        </p:nvSpPr>
        <p:spPr>
          <a:xfrm>
            <a:off x="7593331" y="4699635"/>
            <a:ext cx="1223963" cy="1198880"/>
          </a:xfrm>
          <a:prstGeom prst="rect">
            <a:avLst/>
          </a:prstGeom>
          <a:noFill/>
          <a:ln w="9525">
            <a:noFill/>
          </a:ln>
        </p:spPr>
        <p:txBody>
          <a:bodyPr>
            <a:spAutoFit/>
          </a:bodyPr>
          <a:p>
            <a:r>
              <a:rPr lang="zh-CN" altLang="en-US" sz="2400" dirty="0">
                <a:solidFill>
                  <a:schemeClr val="tx1"/>
                </a:solidFill>
                <a:latin typeface="微软雅黑" panose="020B0503020204020204" charset="-122"/>
                <a:ea typeface="微软雅黑" panose="020B0503020204020204" charset="-122"/>
              </a:rPr>
              <a:t>沸腾</a:t>
            </a:r>
            <a:endParaRPr lang="zh-CN" altLang="en-US" sz="2400" dirty="0">
              <a:solidFill>
                <a:schemeClr val="tx1"/>
              </a:solidFill>
              <a:latin typeface="微软雅黑" panose="020B0503020204020204" charset="-122"/>
              <a:ea typeface="微软雅黑" panose="020B0503020204020204" charset="-122"/>
            </a:endParaRPr>
          </a:p>
          <a:p>
            <a:endParaRPr lang="zh-CN" altLang="en-US" sz="2400" dirty="0">
              <a:solidFill>
                <a:schemeClr val="tx1"/>
              </a:solidFill>
              <a:latin typeface="微软雅黑" panose="020B0503020204020204" charset="-122"/>
              <a:ea typeface="微软雅黑" panose="020B0503020204020204" charset="-122"/>
            </a:endParaRPr>
          </a:p>
          <a:p>
            <a:r>
              <a:rPr lang="zh-CN" altLang="en-US" sz="2400" dirty="0">
                <a:solidFill>
                  <a:schemeClr val="tx1"/>
                </a:solidFill>
                <a:latin typeface="微软雅黑" panose="020B0503020204020204" charset="-122"/>
                <a:ea typeface="微软雅黑" panose="020B0503020204020204" charset="-122"/>
              </a:rPr>
              <a:t>蒸发</a:t>
            </a:r>
            <a:endParaRPr lang="zh-CN" altLang="en-US" sz="2400" dirty="0">
              <a:solidFill>
                <a:schemeClr val="tx1"/>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506"/>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grpId="0" nodeType="afterEffect">
                                  <p:stCondLst>
                                    <p:cond delay="0"/>
                                  </p:stCondLst>
                                  <p:childTnLst>
                                    <p:set>
                                      <p:cBhvr>
                                        <p:cTn id="17" dur="1" fill="hold">
                                          <p:stCondLst>
                                            <p:cond delay="0"/>
                                          </p:stCondLst>
                                        </p:cTn>
                                        <p:tgtEl>
                                          <p:spTgt spid="21510"/>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44037"/>
                                        </p:tgtEl>
                                        <p:attrNameLst>
                                          <p:attrName>style.visibility</p:attrName>
                                        </p:attrNameLst>
                                      </p:cBhvr>
                                      <p:to>
                                        <p:strVal val="visible"/>
                                      </p:to>
                                    </p:set>
                                    <p:anim calcmode="lin" valueType="num">
                                      <p:cBhvr additive="base">
                                        <p:cTn id="22" dur="500"/>
                                        <p:tgtEl>
                                          <p:spTgt spid="44037"/>
                                        </p:tgtEl>
                                        <p:attrNameLst>
                                          <p:attrName>ppt_y</p:attrName>
                                        </p:attrNameLst>
                                      </p:cBhvr>
                                      <p:tavLst>
                                        <p:tav tm="0">
                                          <p:val>
                                            <p:strVal val="#ppt_y+#ppt_h*1.125000"/>
                                          </p:val>
                                        </p:tav>
                                        <p:tav tm="100000">
                                          <p:val>
                                            <p:strVal val="#ppt_y"/>
                                          </p:val>
                                        </p:tav>
                                      </p:tavLst>
                                    </p:anim>
                                    <p:animEffect transition="in" filter="wipe(up)">
                                      <p:cBhvr>
                                        <p:cTn id="23" dur="500"/>
                                        <p:tgtEl>
                                          <p:spTgt spid="44037"/>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500"/>
                                        <p:tgtEl>
                                          <p:spTgt spid="21"/>
                                        </p:tgtEl>
                                        <p:attrNameLst>
                                          <p:attrName>ppt_y</p:attrName>
                                        </p:attrNameLst>
                                      </p:cBhvr>
                                      <p:tavLst>
                                        <p:tav tm="0">
                                          <p:val>
                                            <p:strVal val="#ppt_y+#ppt_h*1.125000"/>
                                          </p:val>
                                        </p:tav>
                                        <p:tav tm="100000">
                                          <p:val>
                                            <p:strVal val="#ppt_y"/>
                                          </p:val>
                                        </p:tav>
                                      </p:tavLst>
                                    </p:anim>
                                    <p:animEffect transition="in" filter="wipe(up)">
                                      <p:cBhvr>
                                        <p:cTn id="27" dur="500"/>
                                        <p:tgtEl>
                                          <p:spTgt spid="21"/>
                                        </p:tgtEl>
                                      </p:cBhvr>
                                    </p:animEffect>
                                  </p:childTnLst>
                                </p:cTn>
                              </p:par>
                              <p:par>
                                <p:cTn id="28" presetID="12" presetClass="entr" presetSubtype="4" fill="hold" grpId="0" nodeType="with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additive="base">
                                        <p:cTn id="30" dur="500"/>
                                        <p:tgtEl>
                                          <p:spTgt spid="22"/>
                                        </p:tgtEl>
                                        <p:attrNameLst>
                                          <p:attrName>ppt_y</p:attrName>
                                        </p:attrNameLst>
                                      </p:cBhvr>
                                      <p:tavLst>
                                        <p:tav tm="0">
                                          <p:val>
                                            <p:strVal val="#ppt_y+#ppt_h*1.125000"/>
                                          </p:val>
                                        </p:tav>
                                        <p:tav tm="100000">
                                          <p:val>
                                            <p:strVal val="#ppt_y"/>
                                          </p:val>
                                        </p:tav>
                                      </p:tavLst>
                                    </p:anim>
                                    <p:animEffect transition="in" filter="wipe(up)">
                                      <p:cBhvr>
                                        <p:cTn id="31" dur="500"/>
                                        <p:tgtEl>
                                          <p:spTgt spid="22"/>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childTnLst>
                                </p:cTn>
                              </p:par>
                            </p:childTnLst>
                          </p:cTn>
                        </p:par>
                        <p:par>
                          <p:cTn id="36" fill="hold">
                            <p:stCondLst>
                              <p:cond delay="0"/>
                            </p:stCondLst>
                            <p:childTnLst>
                              <p:par>
                                <p:cTn id="37" presetID="1" presetClass="entr" presetSubtype="0"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10" grpId="0"/>
      <p:bldP spid="5" grpId="0"/>
      <p:bldP spid="12" grpId="0"/>
      <p:bldP spid="44037" grpId="0" animBg="1"/>
      <p:bldP spid="21"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标题 26625"/>
          <p:cNvSpPr>
            <a:spLocks noGrp="1"/>
          </p:cNvSpPr>
          <p:nvPr>
            <p:ph type="title"/>
          </p:nvPr>
        </p:nvSpPr>
        <p:spPr>
          <a:xfrm>
            <a:off x="1345883" y="213043"/>
            <a:ext cx="8229600" cy="592137"/>
          </a:xfrm>
        </p:spPr>
        <p:txBody>
          <a:bodyPr anchor="ctr">
            <a:normAutofit fontScale="90000"/>
          </a:bodyPr>
          <a:p>
            <a:pPr algn="l"/>
            <a:r>
              <a:rPr lang="zh-CN" altLang="en-US" sz="3600" b="1">
                <a:solidFill>
                  <a:srgbClr val="0070C0"/>
                </a:solidFill>
                <a:latin typeface="微软雅黑" panose="020B0503020204020204" charset="-122"/>
                <a:ea typeface="微软雅黑" panose="020B0503020204020204" charset="-122"/>
                <a:cs typeface="+mn-cs"/>
              </a:rPr>
              <a:t>探究水沸腾时温度变化的特点</a:t>
            </a:r>
            <a:endParaRPr lang="zh-CN" altLang="en-US" sz="3600" b="1" dirty="0">
              <a:solidFill>
                <a:srgbClr val="0066CC"/>
              </a:solidFill>
              <a:latin typeface="宋体" panose="02010600030101010101" pitchFamily="2" charset="-122"/>
            </a:endParaRPr>
          </a:p>
        </p:txBody>
      </p:sp>
      <p:sp>
        <p:nvSpPr>
          <p:cNvPr id="26627" name="文本占位符 26626"/>
          <p:cNvSpPr>
            <a:spLocks noGrp="1"/>
          </p:cNvSpPr>
          <p:nvPr>
            <p:ph type="body" idx="1"/>
          </p:nvPr>
        </p:nvSpPr>
        <p:spPr>
          <a:xfrm>
            <a:off x="601663" y="2305685"/>
            <a:ext cx="4968875" cy="1979613"/>
          </a:xfrm>
        </p:spPr>
        <p:txBody>
          <a:bodyPr/>
          <a:p>
            <a:pPr marL="0" indent="0">
              <a:lnSpc>
                <a:spcPct val="125000"/>
              </a:lnSpc>
              <a:spcBef>
                <a:spcPct val="0"/>
              </a:spcBef>
              <a:buNone/>
            </a:pPr>
            <a:r>
              <a:rPr lang="en-US" altLang="zh-CN" sz="2400" b="1">
                <a:solidFill>
                  <a:srgbClr val="0066CC"/>
                </a:solidFill>
                <a:ea typeface="楷体_GB2312" pitchFamily="49" charset="-122"/>
              </a:rPr>
              <a:t>1</a:t>
            </a:r>
            <a:r>
              <a:rPr lang="zh-CN" altLang="en-US" sz="2400" b="1" dirty="0">
                <a:solidFill>
                  <a:srgbClr val="0066CC"/>
                </a:solidFill>
                <a:ea typeface="楷体_GB2312" pitchFamily="49" charset="-122"/>
              </a:rPr>
              <a:t>．实验目的：</a:t>
            </a:r>
            <a:endParaRPr lang="zh-CN" altLang="en-US" sz="2400" b="1" dirty="0">
              <a:solidFill>
                <a:srgbClr val="0066CC"/>
              </a:solidFill>
              <a:ea typeface="楷体_GB2312" pitchFamily="49" charset="-122"/>
            </a:endParaRPr>
          </a:p>
          <a:p>
            <a:pPr marL="0" indent="0">
              <a:lnSpc>
                <a:spcPct val="125000"/>
              </a:lnSpc>
              <a:spcBef>
                <a:spcPct val="0"/>
              </a:spcBef>
              <a:buNone/>
            </a:pPr>
            <a:r>
              <a:rPr lang="zh-CN" altLang="en-US" sz="2400" b="1" dirty="0">
                <a:ea typeface="楷体_GB2312" pitchFamily="49" charset="-122"/>
              </a:rPr>
              <a:t>　　</a:t>
            </a:r>
            <a:r>
              <a:rPr lang="zh-CN" altLang="en-US" sz="2400" b="1" dirty="0">
                <a:solidFill>
                  <a:srgbClr val="333333"/>
                </a:solidFill>
                <a:ea typeface="楷体_GB2312" pitchFamily="49" charset="-122"/>
              </a:rPr>
              <a:t>观察沸腾前后水中气泡的变化情况和温度的变化规律。</a:t>
            </a:r>
            <a:endParaRPr lang="zh-CN" altLang="en-US" sz="2400" b="1" dirty="0">
              <a:solidFill>
                <a:srgbClr val="333333"/>
              </a:solidFill>
              <a:ea typeface="楷体_GB2312" pitchFamily="49" charset="-122"/>
            </a:endParaRPr>
          </a:p>
        </p:txBody>
      </p:sp>
      <p:sp>
        <p:nvSpPr>
          <p:cNvPr id="26629" name="文本框 26628"/>
          <p:cNvSpPr txBox="1"/>
          <p:nvPr/>
        </p:nvSpPr>
        <p:spPr>
          <a:xfrm>
            <a:off x="487680" y="3707448"/>
            <a:ext cx="4968875" cy="2162175"/>
          </a:xfrm>
          <a:prstGeom prst="rect">
            <a:avLst/>
          </a:prstGeom>
          <a:noFill/>
          <a:ln w="9525">
            <a:noFill/>
          </a:ln>
        </p:spPr>
        <p:txBody>
          <a:bodyPr>
            <a:spAutoFit/>
          </a:bodyPr>
          <a:p>
            <a:pPr>
              <a:lnSpc>
                <a:spcPct val="125000"/>
              </a:lnSpc>
            </a:pPr>
            <a:r>
              <a:rPr lang="zh-CN" altLang="en-US" sz="2400" b="1" dirty="0">
                <a:solidFill>
                  <a:srgbClr val="0070C0"/>
                </a:solidFill>
                <a:ea typeface="楷体_GB2312" pitchFamily="49" charset="-122"/>
              </a:rPr>
              <a:t>2．实验器材：</a:t>
            </a:r>
            <a:endParaRPr lang="zh-CN" altLang="en-US" sz="2400" b="1" dirty="0">
              <a:solidFill>
                <a:srgbClr val="0070C0"/>
              </a:solidFill>
              <a:ea typeface="楷体_GB2312" pitchFamily="49" charset="-122"/>
            </a:endParaRPr>
          </a:p>
          <a:p>
            <a:pPr>
              <a:lnSpc>
                <a:spcPct val="125000"/>
              </a:lnSpc>
            </a:pPr>
            <a:r>
              <a:rPr lang="zh-CN" altLang="en-US" sz="2400" b="1" dirty="0">
                <a:solidFill>
                  <a:srgbClr val="333333"/>
                </a:solidFill>
                <a:ea typeface="楷体_GB2312" pitchFamily="49" charset="-122"/>
              </a:rPr>
              <a:t>　　铁架台、酒精灯、石棉网、温度计、装有适量水的烧杯和杯盖等。</a:t>
            </a:r>
            <a:r>
              <a:rPr lang="zh-CN" altLang="en-US" sz="2800" b="1" dirty="0">
                <a:solidFill>
                  <a:srgbClr val="333333"/>
                </a:solidFill>
                <a:ea typeface="楷体_GB2312" pitchFamily="49" charset="-122"/>
              </a:rPr>
              <a:t> </a:t>
            </a:r>
            <a:endParaRPr lang="zh-CN" altLang="en-US" sz="2800" b="1" dirty="0">
              <a:solidFill>
                <a:srgbClr val="333333"/>
              </a:solidFill>
              <a:ea typeface="楷体_GB2312" pitchFamily="49" charset="-122"/>
            </a:endParaRPr>
          </a:p>
          <a:p>
            <a:pPr>
              <a:lnSpc>
                <a:spcPct val="165000"/>
              </a:lnSpc>
            </a:pPr>
            <a:r>
              <a:rPr lang="zh-CN" altLang="en-US" sz="2400" b="1" dirty="0">
                <a:solidFill>
                  <a:srgbClr val="333333"/>
                </a:solidFill>
                <a:latin typeface="微软雅黑" panose="020B0503020204020204" charset="-122"/>
                <a:ea typeface="微软雅黑" panose="020B0503020204020204" charset="-122"/>
              </a:rPr>
              <a:t>  杯盖作用</a:t>
            </a:r>
            <a:r>
              <a:rPr lang="zh-CN" altLang="en-US" sz="2400" b="1" dirty="0">
                <a:solidFill>
                  <a:srgbClr val="333333"/>
                </a:solidFill>
                <a:ea typeface="楷体_GB2312" pitchFamily="49" charset="-122"/>
              </a:rPr>
              <a:t>：</a:t>
            </a:r>
            <a:endParaRPr lang="zh-CN" altLang="en-US" sz="2400" b="1" dirty="0">
              <a:solidFill>
                <a:srgbClr val="333333"/>
              </a:solidFill>
              <a:latin typeface="微软雅黑" panose="020B0503020204020204" charset="-122"/>
              <a:ea typeface="楷体_GB2312" pitchFamily="49" charset="-122"/>
            </a:endParaRPr>
          </a:p>
        </p:txBody>
      </p:sp>
      <p:pic>
        <p:nvPicPr>
          <p:cNvPr id="2" name="图片 1"/>
          <p:cNvPicPr>
            <a:picLocks noChangeAspect="1"/>
          </p:cNvPicPr>
          <p:nvPr/>
        </p:nvPicPr>
        <p:blipFill>
          <a:blip r:embed="rId1"/>
          <a:stretch>
            <a:fillRect/>
          </a:stretch>
        </p:blipFill>
        <p:spPr>
          <a:xfrm>
            <a:off x="5400675" y="724535"/>
            <a:ext cx="3234690" cy="5210810"/>
          </a:xfrm>
          <a:prstGeom prst="rect">
            <a:avLst/>
          </a:prstGeom>
        </p:spPr>
      </p:pic>
      <p:sp>
        <p:nvSpPr>
          <p:cNvPr id="3" name="文本框 2"/>
          <p:cNvSpPr txBox="1"/>
          <p:nvPr/>
        </p:nvSpPr>
        <p:spPr>
          <a:xfrm>
            <a:off x="2399030" y="5291455"/>
            <a:ext cx="3057525" cy="1014730"/>
          </a:xfrm>
          <a:prstGeom prst="rect">
            <a:avLst/>
          </a:prstGeom>
          <a:noFill/>
        </p:spPr>
        <p:txBody>
          <a:bodyPr wrap="square" rtlCol="0">
            <a:spAutoFit/>
          </a:bodyPr>
          <a:p>
            <a:pPr>
              <a:lnSpc>
                <a:spcPct val="125000"/>
              </a:lnSpc>
            </a:pPr>
            <a:r>
              <a:rPr lang="zh-CN" altLang="en-US" sz="2400" b="1" dirty="0">
                <a:solidFill>
                  <a:srgbClr val="333333"/>
                </a:solidFill>
                <a:latin typeface="微软雅黑" panose="020B0503020204020204" charset="-122"/>
                <a:ea typeface="微软雅黑" panose="020B0503020204020204" charset="-122"/>
                <a:sym typeface="+mn-ea"/>
              </a:rPr>
              <a:t>减少热量散失，</a:t>
            </a:r>
            <a:endParaRPr lang="zh-CN" altLang="en-US" sz="2400" b="1" dirty="0">
              <a:solidFill>
                <a:srgbClr val="333333"/>
              </a:solidFill>
              <a:latin typeface="微软雅黑" panose="020B0503020204020204" charset="-122"/>
              <a:ea typeface="微软雅黑" panose="020B0503020204020204" charset="-122"/>
              <a:sym typeface="+mn-ea"/>
            </a:endParaRPr>
          </a:p>
          <a:p>
            <a:pPr>
              <a:lnSpc>
                <a:spcPct val="125000"/>
              </a:lnSpc>
            </a:pPr>
            <a:r>
              <a:rPr lang="zh-CN" altLang="en-US" sz="2400" b="1" dirty="0">
                <a:solidFill>
                  <a:srgbClr val="333333"/>
                </a:solidFill>
                <a:latin typeface="微软雅黑" panose="020B0503020204020204" charset="-122"/>
                <a:ea typeface="微软雅黑" panose="020B0503020204020204" charset="-122"/>
                <a:sym typeface="+mn-ea"/>
              </a:rPr>
              <a:t>缩短加热时间。</a:t>
            </a:r>
            <a:endParaRPr lang="zh-CN" altLang="en-US" sz="2400" b="1" dirty="0">
              <a:solidFill>
                <a:srgbClr val="333333"/>
              </a:solidFill>
              <a:latin typeface="微软雅黑" panose="020B0503020204020204" charset="-122"/>
              <a:ea typeface="微软雅黑" panose="020B0503020204020204" charset="-122"/>
              <a:sym typeface="+mn-ea"/>
            </a:endParaRPr>
          </a:p>
        </p:txBody>
      </p:sp>
      <p:sp>
        <p:nvSpPr>
          <p:cNvPr id="4" name="文本框 3"/>
          <p:cNvSpPr txBox="1"/>
          <p:nvPr/>
        </p:nvSpPr>
        <p:spPr>
          <a:xfrm>
            <a:off x="614680" y="1051560"/>
            <a:ext cx="4573270" cy="1168400"/>
          </a:xfrm>
          <a:prstGeom prst="rect">
            <a:avLst/>
          </a:prstGeom>
          <a:noFill/>
        </p:spPr>
        <p:txBody>
          <a:bodyPr wrap="square" rtlCol="0">
            <a:spAutoFit/>
          </a:bodyPr>
          <a:p>
            <a:pPr>
              <a:lnSpc>
                <a:spcPct val="125000"/>
              </a:lnSpc>
            </a:pPr>
            <a:r>
              <a:rPr lang="zh-CN" altLang="en-US" sz="2800" b="1" dirty="0">
                <a:solidFill>
                  <a:srgbClr val="FF0000"/>
                </a:solidFill>
                <a:latin typeface="微软雅黑" panose="020B0503020204020204" charset="-122"/>
                <a:ea typeface="微软雅黑" panose="020B0503020204020204" charset="-122"/>
                <a:sym typeface="+mn-ea"/>
              </a:rPr>
              <a:t>沸腾</a:t>
            </a:r>
            <a:r>
              <a:rPr lang="zh-CN" altLang="en-US" sz="2800" b="1" dirty="0">
                <a:solidFill>
                  <a:srgbClr val="333333"/>
                </a:solidFill>
                <a:latin typeface="微软雅黑" panose="020B0503020204020204" charset="-122"/>
                <a:ea typeface="微软雅黑" panose="020B0503020204020204" charset="-122"/>
                <a:sym typeface="+mn-ea"/>
              </a:rPr>
              <a:t>：液体内部和表面同时发生的剧烈汽化现象。</a:t>
            </a:r>
            <a:endParaRPr lang="zh-CN" altLang="en-US" sz="2800" b="1" dirty="0">
              <a:solidFill>
                <a:srgbClr val="333333"/>
              </a:solidFill>
              <a:latin typeface="微软雅黑" panose="020B0503020204020204" charset="-122"/>
              <a:ea typeface="微软雅黑" panose="020B0503020204020204"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6627">
                                            <p:txEl>
                                              <p:charRg st="0" end="8"/>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6627">
                                            <p:txEl>
                                              <p:charRg st="8" end="3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6629">
                                            <p:txEl>
                                              <p:charRg st="0"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6629">
                                            <p:txEl>
                                              <p:charRg st="8" end="4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6629">
                                            <p:txEl>
                                              <p:char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p:tgtEl>
                                          <p:spTgt spid="3"/>
                                        </p:tgtEl>
                                        <p:attrNameLst>
                                          <p:attrName>ppt_y</p:attrName>
                                        </p:attrNameLst>
                                      </p:cBhvr>
                                      <p:tavLst>
                                        <p:tav tm="0">
                                          <p:val>
                                            <p:strVal val="#ppt_y+#ppt_h*1.125000"/>
                                          </p:val>
                                        </p:tav>
                                        <p:tav tm="100000">
                                          <p:val>
                                            <p:strVal val="#ppt_y"/>
                                          </p:val>
                                        </p:tav>
                                      </p:tavLst>
                                    </p:anim>
                                    <p:animEffect transition="in" filter="wipe(up)">
                                      <p:cBhvr>
                                        <p:cTn id="3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直接连接符 27649"/>
          <p:cNvSpPr/>
          <p:nvPr/>
        </p:nvSpPr>
        <p:spPr>
          <a:xfrm>
            <a:off x="1819275" y="3875088"/>
            <a:ext cx="0" cy="0"/>
          </a:xfrm>
          <a:prstGeom prst="line">
            <a:avLst/>
          </a:prstGeom>
          <a:ln w="12700" cap="rnd" cmpd="sng">
            <a:solidFill>
              <a:srgbClr val="000000"/>
            </a:solidFill>
            <a:prstDash val="solid"/>
            <a:headEnd type="none" w="med" len="med"/>
            <a:tailEnd type="none" w="med" len="med"/>
          </a:ln>
        </p:spPr>
      </p:sp>
      <p:graphicFrame>
        <p:nvGraphicFramePr>
          <p:cNvPr id="27962" name="表格 27961"/>
          <p:cNvGraphicFramePr/>
          <p:nvPr/>
        </p:nvGraphicFramePr>
        <p:xfrm>
          <a:off x="215900" y="3166110"/>
          <a:ext cx="8618538" cy="2303463"/>
        </p:xfrm>
        <a:graphic>
          <a:graphicData uri="http://schemas.openxmlformats.org/drawingml/2006/table">
            <a:tbl>
              <a:tblPr/>
              <a:tblGrid>
                <a:gridCol w="2017713"/>
                <a:gridCol w="600075"/>
                <a:gridCol w="600075"/>
                <a:gridCol w="600075"/>
                <a:gridCol w="600075"/>
                <a:gridCol w="600075"/>
                <a:gridCol w="600075"/>
                <a:gridCol w="600075"/>
                <a:gridCol w="600075"/>
                <a:gridCol w="600075"/>
                <a:gridCol w="600075"/>
                <a:gridCol w="600075"/>
              </a:tblGrid>
              <a:tr h="611188">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lgn="ctr">
                        <a:spcBef>
                          <a:spcPct val="0"/>
                        </a:spcBef>
                        <a:buNone/>
                      </a:pPr>
                      <a:r>
                        <a:rPr lang="zh-CN" altLang="en-US" b="1" dirty="0">
                          <a:solidFill>
                            <a:srgbClr val="0066CC"/>
                          </a:solidFill>
                          <a:latin typeface="楷体_GB2312" pitchFamily="49" charset="-122"/>
                          <a:ea typeface="楷体_GB2312" pitchFamily="49" charset="-122"/>
                        </a:rPr>
                        <a:t>时间</a:t>
                      </a:r>
                      <a:r>
                        <a:rPr lang="en-US" altLang="zh-CN" b="1">
                          <a:solidFill>
                            <a:srgbClr val="0066CC"/>
                          </a:solidFill>
                          <a:latin typeface="宋体" panose="02010600030101010101" pitchFamily="2" charset="-122"/>
                          <a:ea typeface="楷体_GB2312" pitchFamily="49" charset="-122"/>
                        </a:rPr>
                        <a:t>/</a:t>
                      </a:r>
                      <a:r>
                        <a:rPr lang="en-US" altLang="zh-CN" b="1">
                          <a:solidFill>
                            <a:srgbClr val="0066CC"/>
                          </a:solidFill>
                          <a:ea typeface="楷体_GB2312" pitchFamily="49" charset="-122"/>
                        </a:rPr>
                        <a:t>min</a:t>
                      </a:r>
                      <a:endParaRPr lang="en-US" altLang="zh-CN" b="1">
                        <a:solidFill>
                          <a:srgbClr val="0066CC"/>
                        </a:solidFill>
                        <a:ea typeface="楷体_GB2312" pitchFamily="49" charset="-122"/>
                      </a:endParaRPr>
                    </a:p>
                  </a:txBody>
                  <a:tcPr anchor="ctr">
                    <a:lnL w="28575"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0</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0.5</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1</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1.5</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2</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2.5</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3</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3.5</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4</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4.5</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28575" cap="flat" cmpd="sng">
                      <a:solidFill>
                        <a:srgbClr val="3D8F95"/>
                      </a:solidFill>
                      <a:prstDash val="solid"/>
                      <a:headEnd type="none" w="med" len="med"/>
                      <a:tailEnd type="none" w="med" len="med"/>
                    </a:lnR>
                    <a:lnT w="28575"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r>
              <a:tr h="517525">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lgn="ctr">
                        <a:spcBef>
                          <a:spcPct val="0"/>
                        </a:spcBef>
                        <a:buNone/>
                      </a:pPr>
                      <a:r>
                        <a:rPr lang="zh-CN" altLang="en-US" b="1" dirty="0">
                          <a:solidFill>
                            <a:srgbClr val="0066CC"/>
                          </a:solidFill>
                          <a:latin typeface="楷体_GB2312" pitchFamily="49" charset="-122"/>
                          <a:ea typeface="楷体_GB2312" pitchFamily="49" charset="-122"/>
                        </a:rPr>
                        <a:t>温度</a:t>
                      </a:r>
                      <a:r>
                        <a:rPr lang="en-US" altLang="zh-CN" b="1">
                          <a:solidFill>
                            <a:srgbClr val="0066CC"/>
                          </a:solidFill>
                          <a:latin typeface="宋体" panose="02010600030101010101" pitchFamily="2" charset="-122"/>
                          <a:ea typeface="楷体_GB2312" pitchFamily="49" charset="-122"/>
                        </a:rPr>
                        <a:t>/</a:t>
                      </a:r>
                      <a:r>
                        <a:rPr lang="en-US" altLang="zh-CN" b="1">
                          <a:solidFill>
                            <a:srgbClr val="0066CC"/>
                          </a:solidFill>
                          <a:latin typeface="楷体_GB2312" pitchFamily="49" charset="-122"/>
                          <a:ea typeface="楷体_GB2312" pitchFamily="49" charset="-122"/>
                        </a:rPr>
                        <a:t>℃</a:t>
                      </a:r>
                      <a:endParaRPr lang="en-US" altLang="zh-CN" b="1">
                        <a:solidFill>
                          <a:srgbClr val="0066CC"/>
                        </a:solidFill>
                        <a:latin typeface="楷体_GB2312" pitchFamily="49" charset="-122"/>
                        <a:ea typeface="楷体_GB2312" pitchFamily="49" charset="-122"/>
                      </a:endParaRPr>
                    </a:p>
                  </a:txBody>
                  <a:tcPr anchor="ctr">
                    <a:lnL w="28575"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en-US" altLang="zh-CN" sz="2400" b="1">
                          <a:solidFill>
                            <a:srgbClr val="0066CC"/>
                          </a:solidFill>
                          <a:cs typeface="Times New Roman" panose="02020603050405020304" pitchFamily="18" charset="0"/>
                        </a:rPr>
                        <a:t>85</a:t>
                      </a:r>
                      <a:endParaRPr lang="en-US" altLang="zh-CN" sz="2400" b="1">
                        <a:solidFill>
                          <a:srgbClr val="0066CC"/>
                        </a:solidFill>
                      </a:endParaRPr>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sz="2000" b="1" dirty="0">
                          <a:latin typeface="宋体" panose="02010600030101010101" pitchFamily="2" charset="-122"/>
                          <a:cs typeface="Times New Roman" panose="02020603050405020304" pitchFamily="18" charset="0"/>
                        </a:rPr>
                        <a:t> </a:t>
                      </a:r>
                      <a:endParaRPr lang="zh-CN" altLang="en-US" sz="2000" b="1" dirty="0"/>
                    </a:p>
                  </a:txBody>
                  <a:tcPr anchor="ctr">
                    <a:lnL w="12700" cap="flat" cmpd="sng">
                      <a:solidFill>
                        <a:srgbClr val="3D8F95"/>
                      </a:solidFill>
                      <a:prstDash val="solid"/>
                      <a:headEnd type="none" w="med" len="med"/>
                      <a:tailEnd type="none" w="med" len="med"/>
                    </a:lnL>
                    <a:lnR w="28575"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r>
              <a:tr h="600075">
                <a:tc rowSpan="2">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lgn="ctr">
                        <a:spcBef>
                          <a:spcPct val="0"/>
                        </a:spcBef>
                        <a:buNone/>
                      </a:pPr>
                      <a:r>
                        <a:rPr lang="zh-CN" altLang="en-US" b="1" dirty="0">
                          <a:solidFill>
                            <a:srgbClr val="0066CC"/>
                          </a:solidFill>
                          <a:latin typeface="宋体" panose="02010600030101010101" pitchFamily="2" charset="-122"/>
                          <a:ea typeface="楷体_GB2312" pitchFamily="49" charset="-122"/>
                        </a:rPr>
                        <a:t>水中气泡</a:t>
                      </a:r>
                      <a:endParaRPr lang="zh-CN" altLang="en-US" b="1" dirty="0">
                        <a:solidFill>
                          <a:srgbClr val="0066CC"/>
                        </a:solidFill>
                        <a:latin typeface="宋体" panose="02010600030101010101" pitchFamily="2" charset="-122"/>
                        <a:ea typeface="楷体_GB2312" pitchFamily="49" charset="-122"/>
                      </a:endParaRPr>
                    </a:p>
                    <a:p>
                      <a:pPr marL="0" lvl="0" indent="0" algn="ctr">
                        <a:spcBef>
                          <a:spcPct val="0"/>
                        </a:spcBef>
                        <a:buNone/>
                      </a:pPr>
                      <a:r>
                        <a:rPr lang="zh-CN" altLang="en-US" b="1" dirty="0">
                          <a:solidFill>
                            <a:srgbClr val="0066CC"/>
                          </a:solidFill>
                          <a:latin typeface="宋体" panose="02010600030101010101" pitchFamily="2" charset="-122"/>
                          <a:ea typeface="楷体_GB2312" pitchFamily="49" charset="-122"/>
                        </a:rPr>
                        <a:t>变化情况</a:t>
                      </a:r>
                      <a:endParaRPr lang="zh-CN" altLang="en-US" b="1" dirty="0">
                        <a:solidFill>
                          <a:srgbClr val="0066CC"/>
                        </a:solidFill>
                        <a:ea typeface="楷体_GB2312" pitchFamily="49" charset="-122"/>
                      </a:endParaRPr>
                    </a:p>
                  </a:txBody>
                  <a:tcPr anchor="ctr">
                    <a:lnL w="28575"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lnTlToBr>
                      <a:noFill/>
                    </a:lnTlToBr>
                    <a:lnBlToTr>
                      <a:noFill/>
                    </a:lnBlToTr>
                    <a:noFill/>
                  </a:tcPr>
                </a:tc>
                <a:tc gridSpan="11">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b="1" dirty="0">
                          <a:solidFill>
                            <a:srgbClr val="0066CC"/>
                          </a:solidFill>
                          <a:latin typeface="宋体" panose="02010600030101010101" pitchFamily="2" charset="-122"/>
                          <a:ea typeface="楷体_GB2312" pitchFamily="49" charset="-122"/>
                        </a:rPr>
                        <a:t>沸腾前：</a:t>
                      </a:r>
                      <a:endParaRPr lang="zh-CN" altLang="en-US" b="1" dirty="0">
                        <a:solidFill>
                          <a:srgbClr val="0066CC"/>
                        </a:solidFill>
                        <a:ea typeface="楷体_GB2312" pitchFamily="49" charset="-122"/>
                      </a:endParaRPr>
                    </a:p>
                  </a:txBody>
                  <a:tcPr>
                    <a:lnL w="12700" cap="flat" cmpd="sng">
                      <a:solidFill>
                        <a:srgbClr val="3D8F95"/>
                      </a:solidFill>
                      <a:prstDash val="solid"/>
                      <a:headEnd type="none" w="med" len="med"/>
                      <a:tailEnd type="none" w="med" len="med"/>
                    </a:lnL>
                    <a:lnR w="28575"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lnTlToBr>
                      <a:noFill/>
                    </a:lnTlToBr>
                    <a:lnBlToTr>
                      <a:noFill/>
                    </a:lnBlToTr>
                    <a:noFill/>
                  </a:tcPr>
                </a:tc>
                <a:tc hMerge="1">
                  <a:tcP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c hMerge="1">
                  <a:tcPr>
                    <a:lnR w="28575"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12700" cap="flat" cmpd="sng">
                      <a:solidFill>
                        <a:srgbClr val="3D8F95"/>
                      </a:solidFill>
                      <a:prstDash val="solid"/>
                      <a:headEnd type="none" w="med" len="med"/>
                      <a:tailEnd type="none" w="med" len="med"/>
                    </a:lnB>
                  </a:tcPr>
                </a:tc>
              </a:tr>
              <a:tr h="574675">
                <a:tc vMerge="1">
                  <a:tcPr>
                    <a:lnL w="28575" cap="flat" cmpd="sng">
                      <a:solidFill>
                        <a:srgbClr val="3D8F95"/>
                      </a:solidFill>
                      <a:prstDash val="solid"/>
                      <a:headEnd type="none" w="med" len="med"/>
                      <a:tailEnd type="none" w="med" len="med"/>
                    </a:lnL>
                    <a:lnR w="12700" cap="flat" cmpd="sng">
                      <a:solidFill>
                        <a:srgbClr val="3D8F95"/>
                      </a:solidFill>
                      <a:prstDash val="solid"/>
                      <a:headEnd type="none" w="med" len="med"/>
                      <a:tailEnd type="none" w="med" len="med"/>
                    </a:lnR>
                    <a:lnB w="28575" cap="flat" cmpd="sng">
                      <a:solidFill>
                        <a:srgbClr val="3D8F95"/>
                      </a:solidFill>
                      <a:prstDash val="solid"/>
                      <a:headEnd type="none" w="med" len="med"/>
                      <a:tailEnd type="none" w="med" len="med"/>
                    </a:lnB>
                  </a:tcPr>
                </a:tc>
                <a:tc gridSpan="11">
                  <a:txBody>
                    <a:bodyPr/>
                    <a:lstStyle>
                      <a:lvl1pPr marL="342900" lvl="0" indent="-342900" algn="l" rtl="0" eaLnBrk="0" fontAlgn="base" hangingPunct="0">
                        <a:spcBef>
                          <a:spcPct val="20000"/>
                        </a:spcBef>
                        <a:spcAft>
                          <a:spcPct val="0"/>
                        </a:spcAft>
                        <a:buChar char="•"/>
                        <a:defRPr kumimoji="1" sz="2800" b="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kumimoji="1" sz="2400">
                          <a:solidFill>
                            <a:schemeClr val="tx1"/>
                          </a:solidFill>
                          <a:latin typeface="+mn-lt"/>
                          <a:ea typeface="+mn-ea"/>
                        </a:defRPr>
                      </a:lvl2pPr>
                      <a:lvl3pPr marL="1143000" lvl="2" indent="-228600" algn="l" rtl="0" eaLnBrk="0" fontAlgn="base" hangingPunct="0">
                        <a:spcBef>
                          <a:spcPct val="20000"/>
                        </a:spcBef>
                        <a:spcAft>
                          <a:spcPct val="0"/>
                        </a:spcAft>
                        <a:buChar char="•"/>
                        <a:defRPr kumimoji="1" sz="2000">
                          <a:solidFill>
                            <a:schemeClr val="tx1"/>
                          </a:solidFill>
                          <a:latin typeface="+mn-lt"/>
                          <a:ea typeface="+mn-ea"/>
                        </a:defRPr>
                      </a:lvl3pPr>
                      <a:lvl4pPr marL="1600200" lvl="3" indent="-228600" algn="l" rtl="0" eaLnBrk="0" fontAlgn="base" hangingPunct="0">
                        <a:spcBef>
                          <a:spcPct val="20000"/>
                        </a:spcBef>
                        <a:spcAft>
                          <a:spcPct val="0"/>
                        </a:spcAft>
                        <a:buChar char="–"/>
                        <a:defRPr kumimoji="1" sz="1800">
                          <a:solidFill>
                            <a:schemeClr val="tx1"/>
                          </a:solidFill>
                          <a:latin typeface="+mn-lt"/>
                          <a:ea typeface="+mn-ea"/>
                        </a:defRPr>
                      </a:lvl4pPr>
                      <a:lvl5pPr marL="2057400" lvl="4" indent="-228600" algn="l" rtl="0" eaLnBrk="0" fontAlgn="base" hangingPunct="0">
                        <a:spcBef>
                          <a:spcPct val="20000"/>
                        </a:spcBef>
                        <a:spcAft>
                          <a:spcPct val="0"/>
                        </a:spcAft>
                        <a:buChar char="»"/>
                        <a:defRPr kumimoji="1" sz="1800">
                          <a:solidFill>
                            <a:schemeClr val="tx1"/>
                          </a:solidFill>
                          <a:latin typeface="+mn-lt"/>
                          <a:ea typeface="+mn-ea"/>
                        </a:defRPr>
                      </a:lvl5pPr>
                    </a:lstStyle>
                    <a:p>
                      <a:pPr marL="0" lvl="0" indent="0">
                        <a:spcBef>
                          <a:spcPct val="0"/>
                        </a:spcBef>
                        <a:buNone/>
                      </a:pPr>
                      <a:r>
                        <a:rPr lang="zh-CN" altLang="en-US" b="1" dirty="0">
                          <a:solidFill>
                            <a:srgbClr val="0066CC"/>
                          </a:solidFill>
                          <a:latin typeface="宋体" panose="02010600030101010101" pitchFamily="2" charset="-122"/>
                          <a:ea typeface="楷体_GB2312" pitchFamily="49" charset="-122"/>
                        </a:rPr>
                        <a:t>沸腾时：</a:t>
                      </a:r>
                      <a:endParaRPr lang="zh-CN" altLang="en-US" b="1" dirty="0">
                        <a:solidFill>
                          <a:srgbClr val="0066CC"/>
                        </a:solidFill>
                        <a:ea typeface="楷体_GB2312" pitchFamily="49" charset="-122"/>
                      </a:endParaRPr>
                    </a:p>
                  </a:txBody>
                  <a:tcPr>
                    <a:lnL w="12700" cap="flat" cmpd="sng">
                      <a:solidFill>
                        <a:srgbClr val="3D8F95"/>
                      </a:solidFill>
                      <a:prstDash val="solid"/>
                      <a:headEnd type="none" w="med" len="med"/>
                      <a:tailEnd type="none" w="med" len="med"/>
                    </a:lnL>
                    <a:lnR w="28575"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lnTlToBr>
                      <a:noFill/>
                    </a:lnTlToBr>
                    <a:lnBlToTr>
                      <a:noFill/>
                    </a:lnBlToTr>
                    <a:noFill/>
                  </a:tcPr>
                </a:tc>
                <a:tc hMerge="1">
                  <a:tcP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c hMerge="1">
                  <a:tcP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c hMerge="1">
                  <a:tcPr>
                    <a:lnR w="28575" cap="flat" cmpd="sng">
                      <a:solidFill>
                        <a:srgbClr val="3D8F95"/>
                      </a:solidFill>
                      <a:prstDash val="solid"/>
                      <a:headEnd type="none" w="med" len="med"/>
                      <a:tailEnd type="none" w="med" len="med"/>
                    </a:lnR>
                    <a:lnT w="12700" cap="flat" cmpd="sng">
                      <a:solidFill>
                        <a:srgbClr val="3D8F95"/>
                      </a:solidFill>
                      <a:prstDash val="solid"/>
                      <a:headEnd type="none" w="med" len="med"/>
                      <a:tailEnd type="none" w="med" len="med"/>
                    </a:lnT>
                    <a:lnB w="28575" cap="flat" cmpd="sng">
                      <a:solidFill>
                        <a:srgbClr val="3D8F95"/>
                      </a:solidFill>
                      <a:prstDash val="solid"/>
                      <a:headEnd type="none" w="med" len="med"/>
                      <a:tailEnd type="none" w="med" len="med"/>
                    </a:lnB>
                  </a:tcPr>
                </a:tc>
              </a:tr>
            </a:tbl>
          </a:graphicData>
        </a:graphic>
      </p:graphicFrame>
      <p:sp>
        <p:nvSpPr>
          <p:cNvPr id="27703" name="矩形 27702"/>
          <p:cNvSpPr/>
          <p:nvPr/>
        </p:nvSpPr>
        <p:spPr>
          <a:xfrm>
            <a:off x="215900" y="875030"/>
            <a:ext cx="8723630" cy="2520950"/>
          </a:xfrm>
          <a:prstGeom prst="rect">
            <a:avLst/>
          </a:prstGeom>
          <a:noFill/>
          <a:ln w="9525">
            <a:noFill/>
          </a:ln>
        </p:spPr>
        <p:txBody>
          <a:bodyPr/>
          <a:lstStyle>
            <a:lvl1pPr marL="342900" indent="-342900" algn="l" rtl="0" eaLnBrk="0" fontAlgn="base" hangingPunct="0">
              <a:spcBef>
                <a:spcPct val="20000"/>
              </a:spcBef>
              <a:spcAft>
                <a:spcPct val="0"/>
              </a:spcAft>
              <a:buChar char="•"/>
              <a:defRPr kumimoji="1" sz="3200" b="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stStyle>
          <a:p>
            <a:pPr marL="0" lvl="0" indent="0">
              <a:lnSpc>
                <a:spcPct val="125000"/>
              </a:lnSpc>
              <a:spcBef>
                <a:spcPct val="0"/>
              </a:spcBef>
              <a:buNone/>
            </a:pPr>
            <a:r>
              <a:rPr lang="en-US" altLang="zh-CN" sz="2400" b="1">
                <a:solidFill>
                  <a:srgbClr val="0066CC"/>
                </a:solidFill>
              </a:rPr>
              <a:t>3</a:t>
            </a:r>
            <a:r>
              <a:rPr lang="zh-CN" altLang="en-US" sz="2400" b="1" dirty="0">
                <a:solidFill>
                  <a:srgbClr val="0066CC"/>
                </a:solidFill>
              </a:rPr>
              <a:t>．</a:t>
            </a:r>
            <a:r>
              <a:rPr lang="zh-CN" altLang="en-US" sz="2400" b="1" dirty="0">
                <a:solidFill>
                  <a:srgbClr val="0066CC"/>
                </a:solidFill>
                <a:ea typeface="楷体_GB2312" pitchFamily="49" charset="-122"/>
              </a:rPr>
              <a:t>观察现象并记录在表格中</a:t>
            </a:r>
            <a:endParaRPr lang="zh-CN" altLang="en-US" sz="2400" b="1" dirty="0">
              <a:solidFill>
                <a:srgbClr val="0066CC"/>
              </a:solidFill>
              <a:ea typeface="楷体_GB2312" pitchFamily="49" charset="-122"/>
            </a:endParaRPr>
          </a:p>
          <a:p>
            <a:pPr marL="0" lvl="0" indent="0">
              <a:lnSpc>
                <a:spcPct val="125000"/>
              </a:lnSpc>
              <a:spcBef>
                <a:spcPct val="0"/>
              </a:spcBef>
              <a:buNone/>
            </a:pPr>
            <a:r>
              <a:rPr lang="zh-CN" altLang="en-US" sz="2800" b="1" dirty="0"/>
              <a:t>　　</a:t>
            </a:r>
            <a:r>
              <a:rPr lang="zh-CN" altLang="en-US" sz="2400" b="1" dirty="0">
                <a:solidFill>
                  <a:schemeClr val="tx1"/>
                </a:solidFill>
                <a:ea typeface="楷体_GB2312" pitchFamily="49" charset="-122"/>
              </a:rPr>
              <a:t>注意观察沸腾前和沸腾时气泡产生的部位以及运动过程中大小的变化，观察水温度的变化，并做好记录。（从</a:t>
            </a:r>
            <a:r>
              <a:rPr lang="en-US" altLang="zh-CN" sz="2400" b="1">
                <a:solidFill>
                  <a:schemeClr val="tx1"/>
                </a:solidFill>
              </a:rPr>
              <a:t>85 </a:t>
            </a:r>
            <a:r>
              <a:rPr lang="en-US" altLang="zh-CN" sz="2400" b="1">
                <a:solidFill>
                  <a:schemeClr val="tx1"/>
                </a:solidFill>
                <a:ea typeface="楷体_GB2312" pitchFamily="49" charset="-122"/>
              </a:rPr>
              <a:t>℃</a:t>
            </a:r>
            <a:r>
              <a:rPr lang="zh-CN" altLang="en-US" sz="2400" b="1" dirty="0">
                <a:solidFill>
                  <a:schemeClr val="tx1"/>
                </a:solidFill>
                <a:latin typeface="楷体_GB2312" pitchFamily="49" charset="-122"/>
                <a:ea typeface="楷体_GB2312" pitchFamily="49" charset="-122"/>
              </a:rPr>
              <a:t>开始计时）</a:t>
            </a:r>
            <a:endParaRPr lang="zh-CN" altLang="en-US" sz="2400" b="1" dirty="0">
              <a:solidFill>
                <a:schemeClr val="tx1"/>
              </a:solidFill>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703">
                                            <p:txEl>
                                              <p:charRg st="14" end="7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279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3808" name="图片 33807"/>
          <p:cNvPicPr>
            <a:picLocks noChangeAspect="1"/>
          </p:cNvPicPr>
          <p:nvPr/>
        </p:nvPicPr>
        <p:blipFill>
          <a:blip r:embed="rId1"/>
          <a:stretch>
            <a:fillRect/>
          </a:stretch>
        </p:blipFill>
        <p:spPr>
          <a:xfrm>
            <a:off x="4371340" y="391160"/>
            <a:ext cx="4733925" cy="4860925"/>
          </a:xfrm>
          <a:prstGeom prst="rect">
            <a:avLst/>
          </a:prstGeom>
          <a:noFill/>
          <a:ln w="9525">
            <a:noFill/>
          </a:ln>
        </p:spPr>
      </p:pic>
      <p:sp>
        <p:nvSpPr>
          <p:cNvPr id="33800" name="任意多边形 33799"/>
          <p:cNvSpPr/>
          <p:nvPr/>
        </p:nvSpPr>
        <p:spPr>
          <a:xfrm>
            <a:off x="5109528" y="2442210"/>
            <a:ext cx="2935287" cy="2235200"/>
          </a:xfrm>
          <a:custGeom>
            <a:avLst/>
            <a:gdLst/>
            <a:ahLst/>
            <a:cxnLst/>
            <a:pathLst>
              <a:path w="1520" h="1225">
                <a:moveTo>
                  <a:pt x="0" y="1225"/>
                </a:moveTo>
                <a:cubicBezTo>
                  <a:pt x="100" y="962"/>
                  <a:pt x="200" y="699"/>
                  <a:pt x="272" y="544"/>
                </a:cubicBezTo>
                <a:cubicBezTo>
                  <a:pt x="344" y="389"/>
                  <a:pt x="382" y="378"/>
                  <a:pt x="431" y="295"/>
                </a:cubicBezTo>
                <a:cubicBezTo>
                  <a:pt x="480" y="212"/>
                  <a:pt x="488" y="90"/>
                  <a:pt x="567" y="45"/>
                </a:cubicBezTo>
                <a:cubicBezTo>
                  <a:pt x="646" y="0"/>
                  <a:pt x="790" y="27"/>
                  <a:pt x="907" y="23"/>
                </a:cubicBezTo>
                <a:cubicBezTo>
                  <a:pt x="1024" y="19"/>
                  <a:pt x="1187" y="23"/>
                  <a:pt x="1270" y="23"/>
                </a:cubicBezTo>
                <a:cubicBezTo>
                  <a:pt x="1353" y="23"/>
                  <a:pt x="1364" y="23"/>
                  <a:pt x="1406" y="23"/>
                </a:cubicBezTo>
                <a:cubicBezTo>
                  <a:pt x="1448" y="23"/>
                  <a:pt x="1494" y="23"/>
                  <a:pt x="1520" y="23"/>
                </a:cubicBezTo>
              </a:path>
            </a:pathLst>
          </a:custGeom>
          <a:noFill/>
          <a:ln w="28575" cap="flat" cmpd="sng">
            <a:solidFill>
              <a:srgbClr val="CC0000">
                <a:alpha val="100000"/>
              </a:srgbClr>
            </a:solidFill>
            <a:prstDash val="solid"/>
            <a:headEnd type="none" w="med" len="med"/>
            <a:tailEnd type="none" w="med" len="med"/>
          </a:ln>
        </p:spPr>
        <p:txBody>
          <a:bodyPr/>
          <a:p>
            <a:endParaRPr lang="zh-CN" altLang="en-US"/>
          </a:p>
        </p:txBody>
      </p:sp>
      <p:sp>
        <p:nvSpPr>
          <p:cNvPr id="33804" name="矩形 33803"/>
          <p:cNvSpPr/>
          <p:nvPr/>
        </p:nvSpPr>
        <p:spPr>
          <a:xfrm>
            <a:off x="981075" y="3241040"/>
            <a:ext cx="2987675" cy="953135"/>
          </a:xfrm>
          <a:prstGeom prst="rect">
            <a:avLst/>
          </a:prstGeom>
          <a:noFill/>
          <a:ln w="9525">
            <a:noFill/>
          </a:ln>
        </p:spPr>
        <p:txBody>
          <a:bodyPr wrap="square">
            <a:spAutoFit/>
          </a:bodyPr>
          <a:p>
            <a:pPr>
              <a:buClr>
                <a:schemeClr val="bg1"/>
              </a:buClr>
            </a:pPr>
            <a:r>
              <a:rPr lang="zh-CN" altLang="en-US" sz="2800" b="1" dirty="0">
                <a:solidFill>
                  <a:srgbClr val="333333"/>
                </a:solidFill>
                <a:latin typeface="微软雅黑" panose="020B0503020204020204" charset="-122"/>
                <a:ea typeface="微软雅黑" panose="020B0503020204020204" charset="-122"/>
              </a:rPr>
              <a:t>沸腾前，水吸热</a:t>
            </a:r>
            <a:endParaRPr lang="zh-CN" altLang="en-US" sz="2800" b="1" dirty="0">
              <a:solidFill>
                <a:srgbClr val="333333"/>
              </a:solidFill>
              <a:latin typeface="微软雅黑" panose="020B0503020204020204" charset="-122"/>
              <a:ea typeface="微软雅黑" panose="020B0503020204020204" charset="-122"/>
            </a:endParaRPr>
          </a:p>
          <a:p>
            <a:pPr>
              <a:buClr>
                <a:schemeClr val="bg1"/>
              </a:buClr>
            </a:pPr>
            <a:r>
              <a:rPr lang="zh-CN" altLang="en-US" sz="2800" b="1" dirty="0">
                <a:solidFill>
                  <a:srgbClr val="333333"/>
                </a:solidFill>
                <a:latin typeface="微软雅黑" panose="020B0503020204020204" charset="-122"/>
                <a:ea typeface="微软雅黑" panose="020B0503020204020204" charset="-122"/>
              </a:rPr>
              <a:t>温度升高。</a:t>
            </a:r>
            <a:endParaRPr lang="zh-CN" altLang="en-US" sz="2800" b="1" dirty="0">
              <a:solidFill>
                <a:srgbClr val="333333"/>
              </a:solidFill>
              <a:latin typeface="微软雅黑" panose="020B0503020204020204" charset="-122"/>
              <a:ea typeface="微软雅黑" panose="020B0503020204020204" charset="-122"/>
            </a:endParaRPr>
          </a:p>
        </p:txBody>
      </p:sp>
      <p:sp>
        <p:nvSpPr>
          <p:cNvPr id="33805" name="直接连接符 33804"/>
          <p:cNvSpPr/>
          <p:nvPr/>
        </p:nvSpPr>
        <p:spPr>
          <a:xfrm flipV="1">
            <a:off x="4010025" y="2969260"/>
            <a:ext cx="1905000" cy="393700"/>
          </a:xfrm>
          <a:prstGeom prst="line">
            <a:avLst/>
          </a:prstGeom>
          <a:ln w="28575" cap="flat" cmpd="sng">
            <a:solidFill>
              <a:schemeClr val="tx1"/>
            </a:solidFill>
            <a:prstDash val="solid"/>
            <a:headEnd type="none" w="med" len="med"/>
            <a:tailEnd type="triangle" w="med" len="lg"/>
          </a:ln>
        </p:spPr>
      </p:sp>
      <p:sp>
        <p:nvSpPr>
          <p:cNvPr id="33806" name="矩形 33805"/>
          <p:cNvSpPr/>
          <p:nvPr/>
        </p:nvSpPr>
        <p:spPr>
          <a:xfrm>
            <a:off x="736283" y="1390968"/>
            <a:ext cx="3311525" cy="1168400"/>
          </a:xfrm>
          <a:prstGeom prst="rect">
            <a:avLst/>
          </a:prstGeom>
          <a:noFill/>
          <a:ln w="9525">
            <a:noFill/>
          </a:ln>
        </p:spPr>
        <p:txBody>
          <a:bodyPr>
            <a:spAutoFit/>
          </a:bodyPr>
          <a:p>
            <a:pPr>
              <a:lnSpc>
                <a:spcPct val="125000"/>
              </a:lnSpc>
              <a:buClr>
                <a:schemeClr val="bg1"/>
              </a:buClr>
            </a:pPr>
            <a:r>
              <a:rPr lang="zh-CN" altLang="en-US" sz="2800" b="1" dirty="0">
                <a:solidFill>
                  <a:srgbClr val="333333"/>
                </a:solidFill>
                <a:latin typeface="微软雅黑" panose="020B0503020204020204" charset="-122"/>
                <a:ea typeface="微软雅黑" panose="020B0503020204020204" charset="-122"/>
              </a:rPr>
              <a:t>沸腾过程中，水吸热温度保持不变。</a:t>
            </a:r>
            <a:endParaRPr lang="zh-CN" altLang="en-US" sz="2800" b="1" dirty="0">
              <a:solidFill>
                <a:srgbClr val="333333"/>
              </a:solidFill>
              <a:latin typeface="微软雅黑" panose="020B0503020204020204" charset="-122"/>
              <a:ea typeface="微软雅黑" panose="020B0503020204020204" charset="-122"/>
            </a:endParaRPr>
          </a:p>
        </p:txBody>
      </p:sp>
      <p:sp>
        <p:nvSpPr>
          <p:cNvPr id="33807" name="直接连接符 33806"/>
          <p:cNvSpPr/>
          <p:nvPr/>
        </p:nvSpPr>
        <p:spPr>
          <a:xfrm>
            <a:off x="3968750" y="1829435"/>
            <a:ext cx="2940685" cy="612775"/>
          </a:xfrm>
          <a:prstGeom prst="line">
            <a:avLst/>
          </a:prstGeom>
          <a:ln w="28575" cap="flat" cmpd="sng">
            <a:solidFill>
              <a:schemeClr val="tx1"/>
            </a:solidFill>
            <a:prstDash val="solid"/>
            <a:headEnd type="none" w="med" len="med"/>
            <a:tailEnd type="triangle" w="med" len="lg"/>
          </a:ln>
        </p:spPr>
      </p:sp>
      <p:sp>
        <p:nvSpPr>
          <p:cNvPr id="33811" name="矩形 33810"/>
          <p:cNvSpPr/>
          <p:nvPr/>
        </p:nvSpPr>
        <p:spPr>
          <a:xfrm>
            <a:off x="581978" y="684213"/>
            <a:ext cx="6408737" cy="706755"/>
          </a:xfrm>
          <a:prstGeom prst="rect">
            <a:avLst/>
          </a:prstGeom>
          <a:noFill/>
          <a:ln w="9525">
            <a:noFill/>
          </a:ln>
        </p:spPr>
        <p:txBody>
          <a:bodyPr>
            <a:spAutoFit/>
          </a:bodyPr>
          <a:p>
            <a:pPr>
              <a:lnSpc>
                <a:spcPct val="125000"/>
              </a:lnSpc>
              <a:buClr>
                <a:schemeClr val="bg1"/>
              </a:buClr>
            </a:pPr>
            <a:r>
              <a:rPr lang="zh-CN" altLang="en-US" sz="3200" b="1">
                <a:solidFill>
                  <a:srgbClr val="0070C0"/>
                </a:solidFill>
                <a:latin typeface="微软雅黑" panose="020B0503020204020204" charset="-122"/>
                <a:ea typeface="微软雅黑" panose="020B0503020204020204" charset="-122"/>
              </a:rPr>
              <a:t>沸腾温度变化规律：</a:t>
            </a:r>
            <a:endParaRPr lang="zh-CN" altLang="en-US" sz="3200" b="1">
              <a:solidFill>
                <a:srgbClr val="0070C0"/>
              </a:solidFill>
              <a:latin typeface="微软雅黑" panose="020B0503020204020204" charset="-122"/>
              <a:ea typeface="微软雅黑" panose="020B0503020204020204" charset="-122"/>
            </a:endParaRPr>
          </a:p>
        </p:txBody>
      </p:sp>
      <p:sp>
        <p:nvSpPr>
          <p:cNvPr id="2" name="圆角矩形 1"/>
          <p:cNvSpPr/>
          <p:nvPr/>
        </p:nvSpPr>
        <p:spPr>
          <a:xfrm>
            <a:off x="4392930" y="2208530"/>
            <a:ext cx="653415" cy="522605"/>
          </a:xfrm>
          <a:prstGeom prst="roundRect">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 name="文本框 2"/>
          <p:cNvSpPr txBox="1"/>
          <p:nvPr/>
        </p:nvSpPr>
        <p:spPr>
          <a:xfrm>
            <a:off x="443230" y="4554220"/>
            <a:ext cx="4220210" cy="629920"/>
          </a:xfrm>
          <a:prstGeom prst="rect">
            <a:avLst/>
          </a:prstGeom>
          <a:noFill/>
        </p:spPr>
        <p:txBody>
          <a:bodyPr wrap="square" rtlCol="0">
            <a:spAutoFit/>
          </a:bodyPr>
          <a:p>
            <a:pPr>
              <a:lnSpc>
                <a:spcPct val="125000"/>
              </a:lnSpc>
            </a:pPr>
            <a:r>
              <a:rPr lang="zh-CN" altLang="en-US" sz="2800" b="1" dirty="0">
                <a:solidFill>
                  <a:srgbClr val="FF0000"/>
                </a:solidFill>
                <a:latin typeface="微软雅黑" panose="020B0503020204020204" charset="-122"/>
                <a:ea typeface="微软雅黑" panose="020B0503020204020204" charset="-122"/>
                <a:sym typeface="+mn-ea"/>
              </a:rPr>
              <a:t>沸点</a:t>
            </a:r>
            <a:r>
              <a:rPr lang="zh-CN" altLang="en-US" sz="2800" b="1" dirty="0">
                <a:solidFill>
                  <a:srgbClr val="333333"/>
                </a:solidFill>
                <a:latin typeface="微软雅黑" panose="020B0503020204020204" charset="-122"/>
                <a:ea typeface="微软雅黑" panose="020B0503020204020204" charset="-122"/>
                <a:sym typeface="+mn-ea"/>
              </a:rPr>
              <a:t>：液体沸腾时的温度。</a:t>
            </a:r>
            <a:endParaRPr lang="zh-CN" altLang="en-US" sz="2800" b="1" dirty="0">
              <a:solidFill>
                <a:srgbClr val="333333"/>
              </a:solidFill>
              <a:latin typeface="微软雅黑" panose="020B0503020204020204" charset="-122"/>
              <a:ea typeface="微软雅黑" panose="020B0503020204020204" charset="-122"/>
              <a:sym typeface="+mn-ea"/>
            </a:endParaRPr>
          </a:p>
        </p:txBody>
      </p:sp>
      <p:sp>
        <p:nvSpPr>
          <p:cNvPr id="12" name="Text Box 23"/>
          <p:cNvSpPr txBox="1">
            <a:spLocks noChangeArrowheads="1"/>
          </p:cNvSpPr>
          <p:nvPr/>
        </p:nvSpPr>
        <p:spPr bwMode="auto">
          <a:xfrm>
            <a:off x="4469130" y="4827270"/>
            <a:ext cx="3044190" cy="437515"/>
          </a:xfrm>
          <a:prstGeom prst="rect">
            <a:avLst/>
          </a:prstGeom>
          <a:noFill/>
          <a:ln w="9525">
            <a:noFill/>
            <a:miter lim="800000"/>
          </a:ln>
        </p:spPr>
        <p:txBody>
          <a:bodyPr wrap="square">
            <a:spAutoFit/>
          </a:bodyPr>
          <a:p>
            <a:pPr>
              <a:lnSpc>
                <a:spcPct val="125000"/>
              </a:lnSpc>
            </a:pPr>
            <a:r>
              <a:rPr lang="zh-CN" altLang="en-US" dirty="0">
                <a:solidFill>
                  <a:srgbClr val="0D0D0D"/>
                </a:solidFill>
                <a:latin typeface="宋体" panose="02010600030101010101" pitchFamily="2" charset="-122"/>
                <a:ea typeface="宋体" panose="02010600030101010101" pitchFamily="2" charset="-122"/>
              </a:rPr>
              <a:t>（</a:t>
            </a:r>
            <a:r>
              <a:rPr lang="en-US" altLang="zh-CN" dirty="0">
                <a:solidFill>
                  <a:srgbClr val="0D0D0D"/>
                </a:solidFill>
                <a:latin typeface="宋体" panose="02010600030101010101" pitchFamily="2" charset="-122"/>
                <a:ea typeface="宋体" panose="02010600030101010101" pitchFamily="2" charset="-122"/>
              </a:rPr>
              <a:t>P60</a:t>
            </a:r>
            <a:r>
              <a:rPr lang="zh-CN" altLang="en-US" dirty="0">
                <a:solidFill>
                  <a:srgbClr val="0D0D0D"/>
                </a:solidFill>
                <a:latin typeface="宋体" panose="02010600030101010101" pitchFamily="2" charset="-122"/>
                <a:ea typeface="宋体" panose="02010600030101010101" pitchFamily="2" charset="-122"/>
              </a:rPr>
              <a:t>小资料）</a:t>
            </a:r>
            <a:endParaRPr lang="zh-CN" altLang="en-US" dirty="0">
              <a:solidFill>
                <a:srgbClr val="0D0D0D"/>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80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8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804"/>
                                        </p:tgtEl>
                                        <p:attrNameLst>
                                          <p:attrName>style.visibility</p:attrName>
                                        </p:attrNameLst>
                                      </p:cBhvr>
                                      <p:to>
                                        <p:strVal val="visible"/>
                                      </p:to>
                                    </p:set>
                                  </p:childTnLst>
                                </p:cTn>
                              </p:par>
                            </p:childTnLst>
                          </p:cTn>
                        </p:par>
                        <p:par>
                          <p:cTn id="15" fill="hold">
                            <p:stCondLst>
                              <p:cond delay="0"/>
                            </p:stCondLst>
                            <p:childTnLst>
                              <p:par>
                                <p:cTn id="16" presetID="1" presetClass="entr" presetSubtype="0" fill="hold" nodeType="afterEffect">
                                  <p:stCondLst>
                                    <p:cond delay="1000"/>
                                  </p:stCondLst>
                                  <p:childTnLst>
                                    <p:set>
                                      <p:cBhvr>
                                        <p:cTn id="17" dur="1" fill="hold">
                                          <p:stCondLst>
                                            <p:cond delay="0"/>
                                          </p:stCondLst>
                                        </p:cTn>
                                        <p:tgtEl>
                                          <p:spTgt spid="33805"/>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3806"/>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nodeType="afterEffect">
                                  <p:stCondLst>
                                    <p:cond delay="1000"/>
                                  </p:stCondLst>
                                  <p:childTnLst>
                                    <p:set>
                                      <p:cBhvr>
                                        <p:cTn id="24" dur="1" fill="hold">
                                          <p:stCondLst>
                                            <p:cond delay="0"/>
                                          </p:stCondLst>
                                        </p:cTn>
                                        <p:tgtEl>
                                          <p:spTgt spid="3380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p:tgtEl>
                                          <p:spTgt spid="3"/>
                                        </p:tgtEl>
                                        <p:attrNameLst>
                                          <p:attrName>ppt_y</p:attrName>
                                        </p:attrNameLst>
                                      </p:cBhvr>
                                      <p:tavLst>
                                        <p:tav tm="0">
                                          <p:val>
                                            <p:strVal val="#ppt_y+#ppt_h*1.125000"/>
                                          </p:val>
                                        </p:tav>
                                        <p:tav tm="100000">
                                          <p:val>
                                            <p:strVal val="#ppt_y"/>
                                          </p:val>
                                        </p:tav>
                                      </p:tavLst>
                                    </p:anim>
                                    <p:animEffect transition="in" filter="wipe(up)">
                                      <p:cBhvr>
                                        <p:cTn id="30" dur="500"/>
                                        <p:tgtEl>
                                          <p:spTgt spid="3"/>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2"/>
                                        </p:tgtEl>
                                        <p:attrNameLst>
                                          <p:attrName>style.visibility</p:attrName>
                                        </p:attrNameLst>
                                      </p:cBhvr>
                                      <p:to>
                                        <p:strVal val="visible"/>
                                      </p:to>
                                    </p:set>
                                    <p:anim calcmode="lin" valueType="num">
                                      <p:cBhvr additive="base">
                                        <p:cTn id="35" dur="500" fill="hold"/>
                                        <p:tgtEl>
                                          <p:spTgt spid="2"/>
                                        </p:tgtEl>
                                        <p:attrNameLst>
                                          <p:attrName>ppt_x</p:attrName>
                                        </p:attrNameLst>
                                      </p:cBhvr>
                                      <p:tavLst>
                                        <p:tav tm="0">
                                          <p:val>
                                            <p:strVal val="#ppt_x"/>
                                          </p:val>
                                        </p:tav>
                                        <p:tav tm="100000">
                                          <p:val>
                                            <p:strVal val="#ppt_x"/>
                                          </p:val>
                                        </p:tav>
                                      </p:tavLst>
                                    </p:anim>
                                    <p:anim calcmode="lin" valueType="num">
                                      <p:cBhvr additive="base">
                                        <p:cTn id="3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4" grpId="0"/>
      <p:bldP spid="33806" grpId="0"/>
      <p:bldP spid="33811" grpId="0"/>
      <p:bldP spid="3" grpId="0"/>
      <p:bldP spid="12" grpId="0"/>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2" name="直接箭头连接符 1"/>
          <p:cNvCxnSpPr/>
          <p:nvPr/>
        </p:nvCxnSpPr>
        <p:spPr>
          <a:xfrm>
            <a:off x="1227455" y="2689860"/>
            <a:ext cx="6374765" cy="0"/>
          </a:xfrm>
          <a:prstGeom prst="straightConnector1">
            <a:avLst/>
          </a:prstGeom>
          <a:ln w="31750"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12" name="Text Box 23"/>
          <p:cNvSpPr txBox="1">
            <a:spLocks noChangeArrowheads="1"/>
          </p:cNvSpPr>
          <p:nvPr/>
        </p:nvSpPr>
        <p:spPr bwMode="auto">
          <a:xfrm>
            <a:off x="7063105" y="2812415"/>
            <a:ext cx="3044190" cy="437515"/>
          </a:xfrm>
          <a:prstGeom prst="rect">
            <a:avLst/>
          </a:prstGeom>
          <a:noFill/>
          <a:ln w="9525">
            <a:noFill/>
            <a:miter lim="800000"/>
          </a:ln>
        </p:spPr>
        <p:txBody>
          <a:bodyPr wrap="square">
            <a:spAutoFit/>
          </a:bodyPr>
          <a:p>
            <a:pPr>
              <a:lnSpc>
                <a:spcPct val="125000"/>
              </a:lnSpc>
            </a:pPr>
            <a:r>
              <a:rPr lang="zh-CN" altLang="en-US" b="1" dirty="0">
                <a:solidFill>
                  <a:srgbClr val="0D0D0D"/>
                </a:solidFill>
                <a:latin typeface="宋体" panose="02010600030101010101" pitchFamily="2" charset="-122"/>
                <a:ea typeface="宋体" panose="02010600030101010101" pitchFamily="2" charset="-122"/>
              </a:rPr>
              <a:t>温度（</a:t>
            </a:r>
            <a:r>
              <a:rPr lang="en-US" altLang="zh-CN" b="1">
                <a:solidFill>
                  <a:srgbClr val="000000"/>
                </a:solidFill>
                <a:latin typeface="Times New Roman" panose="02020603050405020304" pitchFamily="18" charset="0"/>
                <a:ea typeface="宋体" panose="02010600030101010101" pitchFamily="2" charset="-122"/>
                <a:sym typeface="+mn-ea"/>
              </a:rPr>
              <a:t>℃</a:t>
            </a:r>
            <a:r>
              <a:rPr lang="zh-CN" altLang="en-US" b="1" dirty="0">
                <a:solidFill>
                  <a:srgbClr val="0D0D0D"/>
                </a:solidFill>
                <a:latin typeface="宋体" panose="02010600030101010101" pitchFamily="2" charset="-122"/>
                <a:ea typeface="宋体" panose="02010600030101010101" pitchFamily="2" charset="-122"/>
              </a:rPr>
              <a:t>）</a:t>
            </a:r>
            <a:endParaRPr lang="zh-CN" altLang="en-US" b="1" dirty="0">
              <a:solidFill>
                <a:srgbClr val="0D0D0D"/>
              </a:solidFill>
              <a:latin typeface="宋体" panose="02010600030101010101" pitchFamily="2" charset="-122"/>
              <a:ea typeface="宋体" panose="02010600030101010101" pitchFamily="2" charset="-122"/>
            </a:endParaRPr>
          </a:p>
        </p:txBody>
      </p:sp>
      <p:sp>
        <p:nvSpPr>
          <p:cNvPr id="4" name="任意多边形 3"/>
          <p:cNvSpPr/>
          <p:nvPr/>
        </p:nvSpPr>
        <p:spPr>
          <a:xfrm>
            <a:off x="3218180" y="2196465"/>
            <a:ext cx="2061845" cy="493395"/>
          </a:xfrm>
          <a:custGeom>
            <a:avLst/>
            <a:gdLst>
              <a:gd name="connisteX0" fmla="*/ 0 w 2860040"/>
              <a:gd name="connsiteY0" fmla="*/ 386188 h 399523"/>
              <a:gd name="connisteX1" fmla="*/ 298450 w 2860040"/>
              <a:gd name="connsiteY1" fmla="*/ 61068 h 399523"/>
              <a:gd name="connisteX2" fmla="*/ 1463675 w 2860040"/>
              <a:gd name="connsiteY2" fmla="*/ 33763 h 399523"/>
              <a:gd name="connisteX3" fmla="*/ 2588895 w 2860040"/>
              <a:gd name="connsiteY3" fmla="*/ 33763 h 399523"/>
              <a:gd name="connisteX4" fmla="*/ 2860040 w 2860040"/>
              <a:gd name="connsiteY4" fmla="*/ 399523 h 399523"/>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2860040" h="399523">
                <a:moveTo>
                  <a:pt x="0" y="386188"/>
                </a:moveTo>
                <a:cubicBezTo>
                  <a:pt x="36195" y="321418"/>
                  <a:pt x="5715" y="131553"/>
                  <a:pt x="298450" y="61068"/>
                </a:cubicBezTo>
                <a:cubicBezTo>
                  <a:pt x="591185" y="-9417"/>
                  <a:pt x="1005840" y="39478"/>
                  <a:pt x="1463675" y="33763"/>
                </a:cubicBezTo>
                <a:cubicBezTo>
                  <a:pt x="1921510" y="28048"/>
                  <a:pt x="2309495" y="-39262"/>
                  <a:pt x="2588895" y="33763"/>
                </a:cubicBezTo>
                <a:cubicBezTo>
                  <a:pt x="2868295" y="106788"/>
                  <a:pt x="2828290" y="326498"/>
                  <a:pt x="2860040" y="399523"/>
                </a:cubicBezTo>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5" name="直接连接符 4"/>
          <p:cNvCxnSpPr/>
          <p:nvPr/>
        </p:nvCxnSpPr>
        <p:spPr>
          <a:xfrm>
            <a:off x="3191510" y="2513330"/>
            <a:ext cx="0" cy="17653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3698875" y="2532380"/>
            <a:ext cx="0" cy="17653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任意多边形 6"/>
          <p:cNvSpPr/>
          <p:nvPr/>
        </p:nvSpPr>
        <p:spPr>
          <a:xfrm>
            <a:off x="5321935" y="2209165"/>
            <a:ext cx="2195830" cy="459740"/>
          </a:xfrm>
          <a:custGeom>
            <a:avLst/>
            <a:gdLst>
              <a:gd name="connisteX0" fmla="*/ 0 w 2737485"/>
              <a:gd name="connsiteY0" fmla="*/ 394193 h 394193"/>
              <a:gd name="connisteX1" fmla="*/ 162560 w 2737485"/>
              <a:gd name="connsiteY1" fmla="*/ 41768 h 394193"/>
              <a:gd name="connisteX2" fmla="*/ 650240 w 2737485"/>
              <a:gd name="connsiteY2" fmla="*/ 15098 h 394193"/>
              <a:gd name="connisteX3" fmla="*/ 1694180 w 2737485"/>
              <a:gd name="connsiteY3" fmla="*/ 1128 h 394193"/>
              <a:gd name="connisteX4" fmla="*/ 2737485 w 2737485"/>
              <a:gd name="connsiteY4" fmla="*/ 1128 h 394193"/>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2737485" h="394194">
                <a:moveTo>
                  <a:pt x="0" y="394194"/>
                </a:moveTo>
                <a:cubicBezTo>
                  <a:pt x="22860" y="324344"/>
                  <a:pt x="32385" y="117334"/>
                  <a:pt x="162560" y="41769"/>
                </a:cubicBezTo>
                <a:cubicBezTo>
                  <a:pt x="292735" y="-33796"/>
                  <a:pt x="344170" y="23354"/>
                  <a:pt x="650240" y="15099"/>
                </a:cubicBezTo>
                <a:cubicBezTo>
                  <a:pt x="956310" y="6844"/>
                  <a:pt x="1276985" y="3669"/>
                  <a:pt x="1694180" y="1129"/>
                </a:cubicBezTo>
                <a:cubicBezTo>
                  <a:pt x="2111375" y="-1411"/>
                  <a:pt x="2549525" y="1129"/>
                  <a:pt x="2737485" y="1129"/>
                </a:cubicBezTo>
              </a:path>
            </a:pathLst>
          </a:cu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任意多边形 7"/>
          <p:cNvSpPr/>
          <p:nvPr/>
        </p:nvSpPr>
        <p:spPr>
          <a:xfrm flipH="1">
            <a:off x="1335405" y="2235835"/>
            <a:ext cx="1842770" cy="459740"/>
          </a:xfrm>
          <a:custGeom>
            <a:avLst/>
            <a:gdLst>
              <a:gd name="connisteX0" fmla="*/ 0 w 2737485"/>
              <a:gd name="connsiteY0" fmla="*/ 394193 h 394193"/>
              <a:gd name="connisteX1" fmla="*/ 162560 w 2737485"/>
              <a:gd name="connsiteY1" fmla="*/ 41768 h 394193"/>
              <a:gd name="connisteX2" fmla="*/ 650240 w 2737485"/>
              <a:gd name="connsiteY2" fmla="*/ 15098 h 394193"/>
              <a:gd name="connisteX3" fmla="*/ 1694180 w 2737485"/>
              <a:gd name="connsiteY3" fmla="*/ 1128 h 394193"/>
              <a:gd name="connisteX4" fmla="*/ 2737485 w 2737485"/>
              <a:gd name="connsiteY4" fmla="*/ 1128 h 394193"/>
            </a:gdLst>
            <a:ahLst/>
            <a:cxnLst>
              <a:cxn ang="0">
                <a:pos x="connisteX0" y="connsiteY0"/>
              </a:cxn>
              <a:cxn ang="0">
                <a:pos x="connisteX1" y="connsiteY1"/>
              </a:cxn>
              <a:cxn ang="0">
                <a:pos x="connisteX2" y="connsiteY2"/>
              </a:cxn>
              <a:cxn ang="0">
                <a:pos x="connisteX3" y="connsiteY3"/>
              </a:cxn>
              <a:cxn ang="0">
                <a:pos x="connisteX4" y="connsiteY4"/>
              </a:cxn>
            </a:cxnLst>
            <a:rect l="l" t="t" r="r" b="b"/>
            <a:pathLst>
              <a:path w="2737485" h="394194">
                <a:moveTo>
                  <a:pt x="0" y="394194"/>
                </a:moveTo>
                <a:cubicBezTo>
                  <a:pt x="22860" y="324344"/>
                  <a:pt x="32385" y="117334"/>
                  <a:pt x="162560" y="41769"/>
                </a:cubicBezTo>
                <a:cubicBezTo>
                  <a:pt x="292735" y="-33796"/>
                  <a:pt x="344170" y="23354"/>
                  <a:pt x="650240" y="15099"/>
                </a:cubicBezTo>
                <a:cubicBezTo>
                  <a:pt x="956310" y="6844"/>
                  <a:pt x="1276985" y="3669"/>
                  <a:pt x="1694180" y="1129"/>
                </a:cubicBezTo>
                <a:cubicBezTo>
                  <a:pt x="2111375" y="-1411"/>
                  <a:pt x="2549525" y="1129"/>
                  <a:pt x="2737485" y="1129"/>
                </a:cubicBezTo>
              </a:path>
            </a:pathLst>
          </a:custGeom>
          <a:no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9" name="Text Box 23"/>
          <p:cNvSpPr txBox="1">
            <a:spLocks noChangeArrowheads="1"/>
          </p:cNvSpPr>
          <p:nvPr/>
        </p:nvSpPr>
        <p:spPr bwMode="auto">
          <a:xfrm>
            <a:off x="2985770" y="2806700"/>
            <a:ext cx="325120" cy="475615"/>
          </a:xfrm>
          <a:prstGeom prst="rect">
            <a:avLst/>
          </a:prstGeom>
          <a:noFill/>
          <a:ln w="9525">
            <a:noFill/>
            <a:miter lim="800000"/>
          </a:ln>
        </p:spPr>
        <p:txBody>
          <a:bodyPr wrap="square">
            <a:spAutoFit/>
          </a:bodyPr>
          <a:p>
            <a:pPr>
              <a:lnSpc>
                <a:spcPct val="125000"/>
              </a:lnSpc>
            </a:pPr>
            <a:r>
              <a:rPr lang="en-US" sz="2000" b="1" dirty="0">
                <a:solidFill>
                  <a:srgbClr val="0D0D0D"/>
                </a:solidFill>
                <a:latin typeface="宋体" panose="02010600030101010101" pitchFamily="2" charset="-122"/>
                <a:ea typeface="宋体" panose="02010600030101010101" pitchFamily="2" charset="-122"/>
              </a:rPr>
              <a:t>0</a:t>
            </a:r>
            <a:endParaRPr lang="en-US" sz="2000" b="1" dirty="0">
              <a:solidFill>
                <a:srgbClr val="0D0D0D"/>
              </a:solidFill>
              <a:latin typeface="宋体" panose="02010600030101010101" pitchFamily="2" charset="-122"/>
              <a:ea typeface="宋体" panose="02010600030101010101" pitchFamily="2" charset="-122"/>
            </a:endParaRPr>
          </a:p>
        </p:txBody>
      </p:sp>
      <p:sp>
        <p:nvSpPr>
          <p:cNvPr id="10" name="Text Box 23"/>
          <p:cNvSpPr txBox="1">
            <a:spLocks noChangeArrowheads="1"/>
          </p:cNvSpPr>
          <p:nvPr/>
        </p:nvSpPr>
        <p:spPr bwMode="auto">
          <a:xfrm>
            <a:off x="5034915" y="2774315"/>
            <a:ext cx="658495" cy="475615"/>
          </a:xfrm>
          <a:prstGeom prst="rect">
            <a:avLst/>
          </a:prstGeom>
          <a:noFill/>
          <a:ln w="9525">
            <a:noFill/>
            <a:miter lim="800000"/>
          </a:ln>
        </p:spPr>
        <p:txBody>
          <a:bodyPr wrap="square">
            <a:spAutoFit/>
          </a:bodyPr>
          <a:p>
            <a:pPr>
              <a:lnSpc>
                <a:spcPct val="125000"/>
              </a:lnSpc>
            </a:pPr>
            <a:r>
              <a:rPr lang="en-US" sz="2000" b="1" dirty="0">
                <a:solidFill>
                  <a:srgbClr val="0D0D0D"/>
                </a:solidFill>
                <a:latin typeface="宋体" panose="02010600030101010101" pitchFamily="2" charset="-122"/>
                <a:ea typeface="宋体" panose="02010600030101010101" pitchFamily="2" charset="-122"/>
              </a:rPr>
              <a:t>100</a:t>
            </a:r>
            <a:endParaRPr lang="en-US" sz="2000" b="1" dirty="0">
              <a:solidFill>
                <a:srgbClr val="0D0D0D"/>
              </a:solidFill>
              <a:latin typeface="宋体" panose="02010600030101010101" pitchFamily="2" charset="-122"/>
              <a:ea typeface="宋体" panose="02010600030101010101" pitchFamily="2" charset="-122"/>
            </a:endParaRPr>
          </a:p>
        </p:txBody>
      </p:sp>
      <p:sp>
        <p:nvSpPr>
          <p:cNvPr id="11" name="Text Box 23"/>
          <p:cNvSpPr txBox="1">
            <a:spLocks noChangeArrowheads="1"/>
          </p:cNvSpPr>
          <p:nvPr/>
        </p:nvSpPr>
        <p:spPr bwMode="auto">
          <a:xfrm>
            <a:off x="3474720" y="2793365"/>
            <a:ext cx="487680" cy="475615"/>
          </a:xfrm>
          <a:prstGeom prst="rect">
            <a:avLst/>
          </a:prstGeom>
          <a:noFill/>
          <a:ln w="9525">
            <a:noFill/>
            <a:miter lim="800000"/>
          </a:ln>
        </p:spPr>
        <p:txBody>
          <a:bodyPr wrap="square">
            <a:spAutoFit/>
          </a:bodyPr>
          <a:p>
            <a:pPr>
              <a:lnSpc>
                <a:spcPct val="125000"/>
              </a:lnSpc>
            </a:pPr>
            <a:r>
              <a:rPr lang="en-US" sz="2000" b="1" dirty="0">
                <a:solidFill>
                  <a:srgbClr val="0D0D0D"/>
                </a:solidFill>
                <a:latin typeface="宋体" panose="02010600030101010101" pitchFamily="2" charset="-122"/>
                <a:ea typeface="宋体" panose="02010600030101010101" pitchFamily="2" charset="-122"/>
              </a:rPr>
              <a:t>25</a:t>
            </a:r>
            <a:endParaRPr lang="en-US" sz="2000" b="1" dirty="0">
              <a:solidFill>
                <a:srgbClr val="0D0D0D"/>
              </a:solidFill>
              <a:latin typeface="宋体" panose="02010600030101010101" pitchFamily="2" charset="-122"/>
              <a:ea typeface="宋体" panose="02010600030101010101" pitchFamily="2" charset="-122"/>
            </a:endParaRPr>
          </a:p>
        </p:txBody>
      </p:sp>
      <p:cxnSp>
        <p:nvCxnSpPr>
          <p:cNvPr id="13" name="直接连接符 12"/>
          <p:cNvCxnSpPr/>
          <p:nvPr/>
        </p:nvCxnSpPr>
        <p:spPr>
          <a:xfrm>
            <a:off x="3695065" y="940435"/>
            <a:ext cx="13970" cy="2073910"/>
          </a:xfrm>
          <a:prstGeom prst="line">
            <a:avLst/>
          </a:prstGeom>
          <a:ln w="28575" cmpd="sng">
            <a:solidFill>
              <a:schemeClr val="accent1">
                <a:shade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5295265" y="2505710"/>
            <a:ext cx="0" cy="17653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 Box 23"/>
          <p:cNvSpPr txBox="1">
            <a:spLocks noChangeArrowheads="1"/>
          </p:cNvSpPr>
          <p:nvPr/>
        </p:nvSpPr>
        <p:spPr bwMode="auto">
          <a:xfrm>
            <a:off x="1816100" y="1758950"/>
            <a:ext cx="537210" cy="437515"/>
          </a:xfrm>
          <a:prstGeom prst="rect">
            <a:avLst/>
          </a:prstGeom>
          <a:noFill/>
          <a:ln w="9525">
            <a:noFill/>
            <a:miter lim="800000"/>
          </a:ln>
        </p:spPr>
        <p:txBody>
          <a:bodyPr wrap="square">
            <a:spAutoFit/>
          </a:bodyPr>
          <a:p>
            <a:pPr algn="l">
              <a:lnSpc>
                <a:spcPct val="125000"/>
              </a:lnSpc>
            </a:pPr>
            <a:r>
              <a:rPr lang="zh-CN" altLang="en-US" b="1" dirty="0">
                <a:solidFill>
                  <a:srgbClr val="0D0D0D"/>
                </a:solidFill>
                <a:latin typeface="宋体" panose="02010600030101010101" pitchFamily="2" charset="-122"/>
                <a:ea typeface="宋体" panose="02010600030101010101" pitchFamily="2" charset="-122"/>
              </a:rPr>
              <a:t>冰</a:t>
            </a:r>
            <a:endParaRPr lang="zh-CN" altLang="en-US" b="1" dirty="0">
              <a:solidFill>
                <a:srgbClr val="0D0D0D"/>
              </a:solidFill>
              <a:latin typeface="宋体" panose="02010600030101010101" pitchFamily="2" charset="-122"/>
              <a:ea typeface="宋体" panose="02010600030101010101" pitchFamily="2" charset="-122"/>
            </a:endParaRPr>
          </a:p>
        </p:txBody>
      </p:sp>
      <p:sp>
        <p:nvSpPr>
          <p:cNvPr id="18" name="Text Box 23"/>
          <p:cNvSpPr txBox="1">
            <a:spLocks noChangeArrowheads="1"/>
          </p:cNvSpPr>
          <p:nvPr/>
        </p:nvSpPr>
        <p:spPr bwMode="auto">
          <a:xfrm>
            <a:off x="4013835" y="1731645"/>
            <a:ext cx="591820" cy="437515"/>
          </a:xfrm>
          <a:prstGeom prst="rect">
            <a:avLst/>
          </a:prstGeom>
          <a:noFill/>
          <a:ln w="9525">
            <a:noFill/>
            <a:miter lim="800000"/>
          </a:ln>
        </p:spPr>
        <p:txBody>
          <a:bodyPr wrap="square">
            <a:spAutoFit/>
          </a:bodyPr>
          <a:p>
            <a:pPr>
              <a:lnSpc>
                <a:spcPct val="125000"/>
              </a:lnSpc>
            </a:pPr>
            <a:r>
              <a:rPr lang="zh-CN" altLang="en-US" b="1" dirty="0">
                <a:solidFill>
                  <a:srgbClr val="0D0D0D"/>
                </a:solidFill>
                <a:latin typeface="宋体" panose="02010600030101010101" pitchFamily="2" charset="-122"/>
                <a:ea typeface="宋体" panose="02010600030101010101" pitchFamily="2" charset="-122"/>
              </a:rPr>
              <a:t>水</a:t>
            </a:r>
            <a:endParaRPr lang="zh-CN" altLang="en-US" dirty="0">
              <a:solidFill>
                <a:srgbClr val="0D0D0D"/>
              </a:solidFill>
              <a:latin typeface="宋体" panose="02010600030101010101" pitchFamily="2" charset="-122"/>
              <a:ea typeface="宋体" panose="02010600030101010101" pitchFamily="2" charset="-122"/>
            </a:endParaRPr>
          </a:p>
        </p:txBody>
      </p:sp>
      <p:sp>
        <p:nvSpPr>
          <p:cNvPr id="19" name="Text Box 23"/>
          <p:cNvSpPr txBox="1">
            <a:spLocks noChangeArrowheads="1"/>
          </p:cNvSpPr>
          <p:nvPr/>
        </p:nvSpPr>
        <p:spPr bwMode="auto">
          <a:xfrm>
            <a:off x="6038215" y="1758950"/>
            <a:ext cx="1024890" cy="437515"/>
          </a:xfrm>
          <a:prstGeom prst="rect">
            <a:avLst/>
          </a:prstGeom>
          <a:noFill/>
          <a:ln w="9525">
            <a:noFill/>
            <a:miter lim="800000"/>
          </a:ln>
        </p:spPr>
        <p:txBody>
          <a:bodyPr wrap="square">
            <a:spAutoFit/>
          </a:bodyPr>
          <a:p>
            <a:pPr>
              <a:lnSpc>
                <a:spcPct val="125000"/>
              </a:lnSpc>
            </a:pPr>
            <a:r>
              <a:rPr lang="zh-CN" altLang="en-US" b="1" dirty="0">
                <a:solidFill>
                  <a:srgbClr val="0D0D0D"/>
                </a:solidFill>
                <a:latin typeface="宋体" panose="02010600030101010101" pitchFamily="2" charset="-122"/>
                <a:ea typeface="宋体" panose="02010600030101010101" pitchFamily="2" charset="-122"/>
              </a:rPr>
              <a:t>水蒸气</a:t>
            </a:r>
            <a:endParaRPr lang="zh-CN" altLang="en-US" b="1" dirty="0">
              <a:solidFill>
                <a:srgbClr val="0D0D0D"/>
              </a:solidFill>
              <a:latin typeface="宋体" panose="02010600030101010101" pitchFamily="2" charset="-122"/>
              <a:ea typeface="宋体" panose="02010600030101010101" pitchFamily="2" charset="-122"/>
            </a:endParaRPr>
          </a:p>
        </p:txBody>
      </p:sp>
      <p:sp>
        <p:nvSpPr>
          <p:cNvPr id="20" name="Text Box 23"/>
          <p:cNvSpPr txBox="1">
            <a:spLocks noChangeArrowheads="1"/>
          </p:cNvSpPr>
          <p:nvPr/>
        </p:nvSpPr>
        <p:spPr bwMode="auto">
          <a:xfrm>
            <a:off x="2235835" y="986155"/>
            <a:ext cx="1463675" cy="437515"/>
          </a:xfrm>
          <a:prstGeom prst="rect">
            <a:avLst/>
          </a:prstGeom>
          <a:noFill/>
          <a:ln w="9525">
            <a:noFill/>
            <a:miter lim="800000"/>
          </a:ln>
        </p:spPr>
        <p:txBody>
          <a:bodyPr wrap="square">
            <a:spAutoFit/>
          </a:bodyPr>
          <a:p>
            <a:pPr algn="l">
              <a:lnSpc>
                <a:spcPct val="125000"/>
              </a:lnSpc>
            </a:pPr>
            <a:r>
              <a:rPr lang="zh-CN" altLang="en-US" b="1" dirty="0">
                <a:solidFill>
                  <a:srgbClr val="FF0000"/>
                </a:solidFill>
                <a:latin typeface="微软雅黑" panose="020B0503020204020204" charset="-122"/>
                <a:ea typeface="微软雅黑" panose="020B0503020204020204" charset="-122"/>
              </a:rPr>
              <a:t>熔点</a:t>
            </a:r>
            <a:r>
              <a:rPr lang="en-US" altLang="zh-CN" b="1" dirty="0">
                <a:solidFill>
                  <a:srgbClr val="FF0000"/>
                </a:solidFill>
                <a:latin typeface="微软雅黑" panose="020B0503020204020204" charset="-122"/>
                <a:ea typeface="微软雅黑" panose="020B0503020204020204" charset="-122"/>
              </a:rPr>
              <a:t>/</a:t>
            </a:r>
            <a:r>
              <a:rPr lang="zh-CN" altLang="en-US" b="1" dirty="0">
                <a:solidFill>
                  <a:srgbClr val="FF0000"/>
                </a:solidFill>
                <a:latin typeface="微软雅黑" panose="020B0503020204020204" charset="-122"/>
                <a:ea typeface="微软雅黑" panose="020B0503020204020204" charset="-122"/>
              </a:rPr>
              <a:t>凝固点</a:t>
            </a:r>
            <a:endParaRPr lang="zh-CN" altLang="en-US" b="1" dirty="0">
              <a:solidFill>
                <a:srgbClr val="FF0000"/>
              </a:solidFill>
              <a:latin typeface="微软雅黑" panose="020B0503020204020204" charset="-122"/>
              <a:ea typeface="微软雅黑" panose="020B0503020204020204" charset="-122"/>
            </a:endParaRPr>
          </a:p>
        </p:txBody>
      </p:sp>
      <p:sp>
        <p:nvSpPr>
          <p:cNvPr id="21" name="Text Box 23"/>
          <p:cNvSpPr txBox="1">
            <a:spLocks noChangeArrowheads="1"/>
          </p:cNvSpPr>
          <p:nvPr/>
        </p:nvSpPr>
        <p:spPr bwMode="auto">
          <a:xfrm>
            <a:off x="5019040" y="986155"/>
            <a:ext cx="1463675" cy="437515"/>
          </a:xfrm>
          <a:prstGeom prst="rect">
            <a:avLst/>
          </a:prstGeom>
          <a:noFill/>
          <a:ln w="9525">
            <a:noFill/>
            <a:miter lim="800000"/>
          </a:ln>
        </p:spPr>
        <p:txBody>
          <a:bodyPr wrap="square">
            <a:spAutoFit/>
          </a:bodyPr>
          <a:p>
            <a:pPr algn="l">
              <a:lnSpc>
                <a:spcPct val="125000"/>
              </a:lnSpc>
            </a:pPr>
            <a:r>
              <a:rPr lang="zh-CN" altLang="en-US" b="1" dirty="0">
                <a:solidFill>
                  <a:srgbClr val="FF0000"/>
                </a:solidFill>
                <a:latin typeface="微软雅黑" panose="020B0503020204020204" charset="-122"/>
                <a:ea typeface="微软雅黑" panose="020B0503020204020204" charset="-122"/>
              </a:rPr>
              <a:t>沸点</a:t>
            </a:r>
            <a:endParaRPr lang="zh-CN" altLang="en-US" b="1" dirty="0">
              <a:solidFill>
                <a:srgbClr val="FF0000"/>
              </a:solidFill>
              <a:latin typeface="微软雅黑" panose="020B0503020204020204" charset="-122"/>
              <a:ea typeface="微软雅黑" panose="020B0503020204020204" charset="-122"/>
            </a:endParaRPr>
          </a:p>
        </p:txBody>
      </p:sp>
      <p:cxnSp>
        <p:nvCxnSpPr>
          <p:cNvPr id="22" name="直接箭头连接符 21"/>
          <p:cNvCxnSpPr>
            <a:endCxn id="20" idx="2"/>
          </p:cNvCxnSpPr>
          <p:nvPr/>
        </p:nvCxnSpPr>
        <p:spPr>
          <a:xfrm flipH="1" flipV="1">
            <a:off x="2967990" y="1423670"/>
            <a:ext cx="226060" cy="71691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直接箭头连接符 22"/>
          <p:cNvCxnSpPr/>
          <p:nvPr/>
        </p:nvCxnSpPr>
        <p:spPr>
          <a:xfrm flipH="1" flipV="1">
            <a:off x="5295265" y="1410970"/>
            <a:ext cx="12700" cy="71628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4" name="Text Box 23"/>
          <p:cNvSpPr txBox="1">
            <a:spLocks noChangeArrowheads="1"/>
          </p:cNvSpPr>
          <p:nvPr/>
        </p:nvSpPr>
        <p:spPr bwMode="auto">
          <a:xfrm>
            <a:off x="1328420" y="2755265"/>
            <a:ext cx="907415" cy="475615"/>
          </a:xfrm>
          <a:prstGeom prst="rect">
            <a:avLst/>
          </a:prstGeom>
          <a:noFill/>
          <a:ln w="9525">
            <a:noFill/>
            <a:miter lim="800000"/>
          </a:ln>
        </p:spPr>
        <p:txBody>
          <a:bodyPr wrap="square">
            <a:spAutoFit/>
          </a:bodyPr>
          <a:p>
            <a:pPr>
              <a:lnSpc>
                <a:spcPct val="125000"/>
              </a:lnSpc>
            </a:pPr>
            <a:r>
              <a:rPr lang="en-US" sz="2000" b="1" dirty="0">
                <a:solidFill>
                  <a:srgbClr val="0D0D0D"/>
                </a:solidFill>
                <a:latin typeface="微软雅黑" panose="020B0503020204020204" charset="-122"/>
                <a:ea typeface="微软雅黑" panose="020B0503020204020204" charset="-122"/>
              </a:rPr>
              <a:t>-</a:t>
            </a:r>
            <a:r>
              <a:rPr lang="en-US" sz="2000" b="1" dirty="0">
                <a:solidFill>
                  <a:srgbClr val="0D0D0D"/>
                </a:solidFill>
                <a:latin typeface="宋体" panose="02010600030101010101" pitchFamily="2" charset="-122"/>
                <a:ea typeface="宋体" panose="02010600030101010101" pitchFamily="2" charset="-122"/>
              </a:rPr>
              <a:t>183</a:t>
            </a:r>
            <a:endParaRPr lang="en-US" sz="2000" b="1" dirty="0">
              <a:solidFill>
                <a:srgbClr val="0D0D0D"/>
              </a:solidFill>
              <a:latin typeface="宋体" panose="02010600030101010101" pitchFamily="2" charset="-122"/>
              <a:ea typeface="宋体" panose="02010600030101010101" pitchFamily="2" charset="-122"/>
            </a:endParaRPr>
          </a:p>
        </p:txBody>
      </p:sp>
      <p:cxnSp>
        <p:nvCxnSpPr>
          <p:cNvPr id="25" name="直接连接符 24"/>
          <p:cNvCxnSpPr/>
          <p:nvPr/>
        </p:nvCxnSpPr>
        <p:spPr>
          <a:xfrm>
            <a:off x="1652270" y="2519045"/>
            <a:ext cx="0" cy="17653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1730375" y="2806700"/>
            <a:ext cx="1463040" cy="1181100"/>
            <a:chOff x="2725" y="4420"/>
            <a:chExt cx="2304" cy="1860"/>
          </a:xfrm>
        </p:grpSpPr>
        <p:cxnSp>
          <p:nvCxnSpPr>
            <p:cNvPr id="26" name="直接箭头连接符 25"/>
            <p:cNvCxnSpPr>
              <a:stCxn id="9" idx="0"/>
            </p:cNvCxnSpPr>
            <p:nvPr/>
          </p:nvCxnSpPr>
          <p:spPr>
            <a:xfrm flipH="1">
              <a:off x="3775" y="4420"/>
              <a:ext cx="1183" cy="1256"/>
            </a:xfrm>
            <a:prstGeom prst="straightConnector1">
              <a:avLst/>
            </a:prstGeom>
            <a:ln w="19050">
              <a:solidFill>
                <a:srgbClr val="0070C0"/>
              </a:solidFill>
              <a:tailEnd type="arrow" w="med" len="med"/>
            </a:ln>
          </p:spPr>
          <p:style>
            <a:lnRef idx="1">
              <a:schemeClr val="accent1"/>
            </a:lnRef>
            <a:fillRef idx="0">
              <a:schemeClr val="accent1"/>
            </a:fillRef>
            <a:effectRef idx="0">
              <a:schemeClr val="accent1"/>
            </a:effectRef>
            <a:fontRef idx="minor">
              <a:schemeClr val="tx1"/>
            </a:fontRef>
          </p:style>
        </p:cxnSp>
        <p:sp>
          <p:nvSpPr>
            <p:cNvPr id="27" name="Text Box 23"/>
            <p:cNvSpPr txBox="1">
              <a:spLocks noChangeArrowheads="1"/>
            </p:cNvSpPr>
            <p:nvPr/>
          </p:nvSpPr>
          <p:spPr bwMode="auto">
            <a:xfrm>
              <a:off x="2725" y="5592"/>
              <a:ext cx="2305" cy="689"/>
            </a:xfrm>
            <a:prstGeom prst="rect">
              <a:avLst/>
            </a:prstGeom>
            <a:noFill/>
            <a:ln w="9525">
              <a:noFill/>
              <a:miter lim="800000"/>
            </a:ln>
          </p:spPr>
          <p:txBody>
            <a:bodyPr wrap="square">
              <a:spAutoFit/>
            </a:bodyPr>
            <a:p>
              <a:pPr algn="l">
                <a:lnSpc>
                  <a:spcPct val="125000"/>
                </a:lnSpc>
              </a:pPr>
              <a:r>
                <a:rPr lang="zh-CN" altLang="en-US" b="1" dirty="0">
                  <a:solidFill>
                    <a:srgbClr val="0070C0"/>
                  </a:solidFill>
                  <a:latin typeface="微软雅黑" panose="020B0503020204020204" charset="-122"/>
                  <a:ea typeface="微软雅黑" panose="020B0503020204020204" charset="-122"/>
                </a:rPr>
                <a:t>固液共存态</a:t>
              </a:r>
              <a:endParaRPr lang="zh-CN" altLang="en-US" b="1" dirty="0">
                <a:solidFill>
                  <a:srgbClr val="0070C0"/>
                </a:solidFill>
                <a:latin typeface="微软雅黑" panose="020B0503020204020204" charset="-122"/>
                <a:ea typeface="微软雅黑" panose="020B0503020204020204" charset="-122"/>
              </a:endParaRPr>
            </a:p>
          </p:txBody>
        </p:sp>
      </p:grpSp>
      <p:sp>
        <p:nvSpPr>
          <p:cNvPr id="44037" name="AutoShape 5"/>
          <p:cNvSpPr/>
          <p:nvPr/>
        </p:nvSpPr>
        <p:spPr>
          <a:xfrm>
            <a:off x="2599055" y="4719955"/>
            <a:ext cx="125095" cy="951865"/>
          </a:xfrm>
          <a:prstGeom prst="leftBrace">
            <a:avLst>
              <a:gd name="adj1" fmla="val 118245"/>
              <a:gd name="adj2" fmla="val 50000"/>
            </a:avLst>
          </a:prstGeom>
          <a:noFill/>
          <a:ln w="38100" cap="sq" cmpd="sng">
            <a:solidFill>
              <a:srgbClr val="FF0000"/>
            </a:solidFill>
            <a:prstDash val="solid"/>
            <a:miter/>
            <a:headEnd type="none" w="sm" len="sm"/>
            <a:tailEnd type="none" w="sm" len="sm"/>
          </a:ln>
        </p:spPr>
        <p:txBody>
          <a:bodyPr wrap="none"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lgn="r" eaLnBrk="1" hangingPunct="1">
              <a:buClr>
                <a:srgbClr val="EEECE1"/>
              </a:buClr>
              <a:buSzPct val="90000"/>
              <a:buNone/>
            </a:pPr>
            <a:endParaRPr lang="zh-CN" altLang="en-US" sz="6000" b="1" dirty="0">
              <a:solidFill>
                <a:srgbClr val="EEECE1"/>
              </a:solidFill>
              <a:latin typeface="隶书" panose="02010509060101010101" pitchFamily="49" charset="-122"/>
              <a:ea typeface="隶书" panose="02010509060101010101" pitchFamily="49" charset="-122"/>
            </a:endParaRPr>
          </a:p>
        </p:txBody>
      </p:sp>
      <p:sp>
        <p:nvSpPr>
          <p:cNvPr id="29" name="矩形 28"/>
          <p:cNvSpPr/>
          <p:nvPr/>
        </p:nvSpPr>
        <p:spPr>
          <a:xfrm>
            <a:off x="1072515" y="4980940"/>
            <a:ext cx="1412240" cy="460375"/>
          </a:xfrm>
          <a:prstGeom prst="rect">
            <a:avLst/>
          </a:prstGeom>
          <a:noFill/>
          <a:ln w="9525">
            <a:noFill/>
          </a:ln>
        </p:spPr>
        <p:txBody>
          <a:bodyPr wrap="square">
            <a:spAutoFit/>
          </a:bodyPr>
          <a:p>
            <a:r>
              <a:rPr lang="zh-CN" altLang="en-US" sz="2400" b="1" dirty="0">
                <a:solidFill>
                  <a:srgbClr val="FF0000"/>
                </a:solidFill>
                <a:latin typeface="微软雅黑" panose="020B0503020204020204" charset="-122"/>
                <a:ea typeface="微软雅黑" panose="020B0503020204020204" charset="-122"/>
              </a:rPr>
              <a:t>沸腾条件</a:t>
            </a:r>
            <a:endParaRPr lang="zh-CN" altLang="en-US" sz="2400" b="1" dirty="0">
              <a:solidFill>
                <a:srgbClr val="FF0000"/>
              </a:solidFill>
              <a:latin typeface="微软雅黑" panose="020B0503020204020204" charset="-122"/>
              <a:ea typeface="微软雅黑" panose="020B0503020204020204" charset="-122"/>
            </a:endParaRPr>
          </a:p>
        </p:txBody>
      </p:sp>
      <p:sp>
        <p:nvSpPr>
          <p:cNvPr id="30" name="矩形 29"/>
          <p:cNvSpPr/>
          <p:nvPr/>
        </p:nvSpPr>
        <p:spPr>
          <a:xfrm>
            <a:off x="2752090" y="4625340"/>
            <a:ext cx="1645285" cy="1087755"/>
          </a:xfrm>
          <a:prstGeom prst="rect">
            <a:avLst/>
          </a:prstGeom>
          <a:noFill/>
          <a:ln w="9525">
            <a:noFill/>
          </a:ln>
        </p:spPr>
        <p:txBody>
          <a:bodyPr wrap="square">
            <a:spAutoFit/>
          </a:bodyPr>
          <a:p>
            <a:pPr>
              <a:lnSpc>
                <a:spcPct val="90000"/>
              </a:lnSpc>
            </a:pPr>
            <a:r>
              <a:rPr lang="zh-CN" altLang="en-US" sz="2400" b="1" dirty="0">
                <a:solidFill>
                  <a:srgbClr val="FF0000"/>
                </a:solidFill>
                <a:latin typeface="微软雅黑" panose="020B0503020204020204" charset="-122"/>
                <a:ea typeface="微软雅黑" panose="020B0503020204020204" charset="-122"/>
              </a:rPr>
              <a:t>达到沸点</a:t>
            </a:r>
            <a:endParaRPr lang="zh-CN" altLang="en-US" sz="2400" b="1" dirty="0">
              <a:solidFill>
                <a:srgbClr val="FF0000"/>
              </a:solidFill>
              <a:latin typeface="微软雅黑" panose="020B0503020204020204" charset="-122"/>
              <a:ea typeface="微软雅黑" panose="020B0503020204020204" charset="-122"/>
            </a:endParaRPr>
          </a:p>
          <a:p>
            <a:pPr>
              <a:lnSpc>
                <a:spcPct val="90000"/>
              </a:lnSpc>
            </a:pPr>
            <a:endParaRPr lang="zh-CN" altLang="en-US" sz="2400" b="1" dirty="0">
              <a:solidFill>
                <a:srgbClr val="FF0000"/>
              </a:solidFill>
              <a:latin typeface="微软雅黑" panose="020B0503020204020204" charset="-122"/>
              <a:ea typeface="微软雅黑" panose="020B0503020204020204" charset="-122"/>
            </a:endParaRPr>
          </a:p>
          <a:p>
            <a:pPr>
              <a:lnSpc>
                <a:spcPct val="90000"/>
              </a:lnSpc>
            </a:pPr>
            <a:r>
              <a:rPr lang="zh-CN" altLang="en-US" sz="2400" b="1" dirty="0">
                <a:solidFill>
                  <a:srgbClr val="FF0000"/>
                </a:solidFill>
                <a:latin typeface="微软雅黑" panose="020B0503020204020204" charset="-122"/>
                <a:ea typeface="微软雅黑" panose="020B0503020204020204" charset="-122"/>
              </a:rPr>
              <a:t>持续吸热</a:t>
            </a:r>
            <a:endParaRPr lang="zh-CN" altLang="en-US" sz="2400" b="1" dirty="0">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4"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p:tgtEl>
                                          <p:spTgt spid="17"/>
                                        </p:tgtEl>
                                        <p:attrNameLst>
                                          <p:attrName>ppt_y</p:attrName>
                                        </p:attrNameLst>
                                      </p:cBhvr>
                                      <p:tavLst>
                                        <p:tav tm="0">
                                          <p:val>
                                            <p:strVal val="#ppt_y+#ppt_h*1.125000"/>
                                          </p:val>
                                        </p:tav>
                                        <p:tav tm="100000">
                                          <p:val>
                                            <p:strVal val="#ppt_y"/>
                                          </p:val>
                                        </p:tav>
                                      </p:tavLst>
                                    </p:anim>
                                    <p:animEffect transition="in" filter="wipe(up)">
                                      <p:cBhvr>
                                        <p:cTn id="16" dur="500"/>
                                        <p:tgtEl>
                                          <p:spTgt spid="17"/>
                                        </p:tgtEl>
                                      </p:cBhvr>
                                    </p:animEffect>
                                  </p:childTnLst>
                                </p:cTn>
                              </p:par>
                              <p:par>
                                <p:cTn id="17" presetID="12" presetClass="entr" presetSubtype="4"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p:tgtEl>
                                          <p:spTgt spid="18"/>
                                        </p:tgtEl>
                                        <p:attrNameLst>
                                          <p:attrName>ppt_y</p:attrName>
                                        </p:attrNameLst>
                                      </p:cBhvr>
                                      <p:tavLst>
                                        <p:tav tm="0">
                                          <p:val>
                                            <p:strVal val="#ppt_y+#ppt_h*1.125000"/>
                                          </p:val>
                                        </p:tav>
                                        <p:tav tm="100000">
                                          <p:val>
                                            <p:strVal val="#ppt_y"/>
                                          </p:val>
                                        </p:tav>
                                      </p:tavLst>
                                    </p:anim>
                                    <p:animEffect transition="in" filter="wipe(up)">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22" presetClass="entr" presetSubtype="1" fill="hold" nodeType="click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up)">
                                      <p:cBhvr>
                                        <p:cTn id="34" dur="500"/>
                                        <p:tgtEl>
                                          <p:spTgt spid="28"/>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down)">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down)">
                                      <p:cBhvr>
                                        <p:cTn id="44" dur="500"/>
                                        <p:tgtEl>
                                          <p:spTgt spid="13"/>
                                        </p:tgtEl>
                                      </p:cBhvr>
                                    </p:animEffect>
                                  </p:childTnLst>
                                </p:cTn>
                              </p:par>
                              <p:par>
                                <p:cTn id="45" presetID="1" presetClass="entr" presetSubtype="0" fill="hold" nodeType="withEffect">
                                  <p:stCondLst>
                                    <p:cond delay="0"/>
                                  </p:stCondLst>
                                  <p:childTnLst>
                                    <p:set>
                                      <p:cBhvr>
                                        <p:cTn id="46" dur="1" fill="hold">
                                          <p:stCondLst>
                                            <p:cond delay="0"/>
                                          </p:stCondLst>
                                        </p:cTn>
                                        <p:tgtEl>
                                          <p:spTgt spid="6"/>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4"/>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44037"/>
                                        </p:tgtEl>
                                        <p:attrNameLst>
                                          <p:attrName>style.visibility</p:attrName>
                                        </p:attrNameLst>
                                      </p:cBhvr>
                                      <p:to>
                                        <p:strVal val="visible"/>
                                      </p:to>
                                    </p:set>
                                    <p:anim calcmode="lin" valueType="num">
                                      <p:cBhvr additive="base">
                                        <p:cTn id="57" dur="500"/>
                                        <p:tgtEl>
                                          <p:spTgt spid="44037"/>
                                        </p:tgtEl>
                                        <p:attrNameLst>
                                          <p:attrName>ppt_y</p:attrName>
                                        </p:attrNameLst>
                                      </p:cBhvr>
                                      <p:tavLst>
                                        <p:tav tm="0">
                                          <p:val>
                                            <p:strVal val="#ppt_y+#ppt_h*1.125000"/>
                                          </p:val>
                                        </p:tav>
                                        <p:tav tm="100000">
                                          <p:val>
                                            <p:strVal val="#ppt_y"/>
                                          </p:val>
                                        </p:tav>
                                      </p:tavLst>
                                    </p:anim>
                                    <p:animEffect transition="in" filter="wipe(up)">
                                      <p:cBhvr>
                                        <p:cTn id="58" dur="500"/>
                                        <p:tgtEl>
                                          <p:spTgt spid="44037"/>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p:tgtEl>
                                          <p:spTgt spid="29"/>
                                        </p:tgtEl>
                                        <p:attrNameLst>
                                          <p:attrName>ppt_y</p:attrName>
                                        </p:attrNameLst>
                                      </p:cBhvr>
                                      <p:tavLst>
                                        <p:tav tm="0">
                                          <p:val>
                                            <p:strVal val="#ppt_y+#ppt_h*1.125000"/>
                                          </p:val>
                                        </p:tav>
                                        <p:tav tm="100000">
                                          <p:val>
                                            <p:strVal val="#ppt_y"/>
                                          </p:val>
                                        </p:tav>
                                      </p:tavLst>
                                    </p:anim>
                                    <p:animEffect transition="in" filter="wipe(up)">
                                      <p:cBhvr>
                                        <p:cTn id="62" dur="500"/>
                                        <p:tgtEl>
                                          <p:spTgt spid="29"/>
                                        </p:tgtEl>
                                      </p:cBhvr>
                                    </p:animEffect>
                                  </p:childTnLst>
                                </p:cTn>
                              </p:par>
                            </p:childTnLst>
                          </p:cTn>
                        </p:par>
                      </p:childTnLst>
                    </p:cTn>
                  </p:par>
                  <p:par>
                    <p:cTn id="63" fill="hold">
                      <p:stCondLst>
                        <p:cond delay="indefinite"/>
                      </p:stCondLst>
                      <p:childTnLst>
                        <p:par>
                          <p:cTn id="64" fill="hold">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additive="base">
                                        <p:cTn id="67" dur="500"/>
                                        <p:tgtEl>
                                          <p:spTgt spid="30"/>
                                        </p:tgtEl>
                                        <p:attrNameLst>
                                          <p:attrName>ppt_y</p:attrName>
                                        </p:attrNameLst>
                                      </p:cBhvr>
                                      <p:tavLst>
                                        <p:tav tm="0">
                                          <p:val>
                                            <p:strVal val="#ppt_y+#ppt_h*1.125000"/>
                                          </p:val>
                                        </p:tav>
                                        <p:tav tm="100000">
                                          <p:val>
                                            <p:strVal val="#ppt_y"/>
                                          </p:val>
                                        </p:tav>
                                      </p:tavLst>
                                    </p:anim>
                                    <p:animEffect transition="in" filter="wipe(up)">
                                      <p:cBhvr>
                                        <p:cTn id="6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11" grpId="0"/>
      <p:bldP spid="8" grpId="0" animBg="1"/>
      <p:bldP spid="4" grpId="0" animBg="1"/>
      <p:bldP spid="7" grpId="0" animBg="1"/>
      <p:bldP spid="17" grpId="0"/>
      <p:bldP spid="18" grpId="0"/>
      <p:bldP spid="19" grpId="0"/>
      <p:bldP spid="44037" grpId="0" bldLvl="0" animBg="1"/>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7" name="AutoShape 5"/>
          <p:cNvSpPr/>
          <p:nvPr/>
        </p:nvSpPr>
        <p:spPr>
          <a:xfrm>
            <a:off x="2599055" y="4719955"/>
            <a:ext cx="125095" cy="951865"/>
          </a:xfrm>
          <a:prstGeom prst="leftBrace">
            <a:avLst>
              <a:gd name="adj1" fmla="val 118245"/>
              <a:gd name="adj2" fmla="val 50000"/>
            </a:avLst>
          </a:prstGeom>
          <a:noFill/>
          <a:ln w="38100" cap="sq" cmpd="sng">
            <a:solidFill>
              <a:srgbClr val="FF0000"/>
            </a:solidFill>
            <a:prstDash val="solid"/>
            <a:miter/>
            <a:headEnd type="none" w="sm" len="sm"/>
            <a:tailEnd type="none" w="sm" len="sm"/>
          </a:ln>
        </p:spPr>
        <p:txBody>
          <a:bodyPr wrap="none"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lgn="r" eaLnBrk="1" hangingPunct="1">
              <a:buClr>
                <a:srgbClr val="EEECE1"/>
              </a:buClr>
              <a:buSzPct val="90000"/>
              <a:buNone/>
            </a:pPr>
            <a:endParaRPr lang="zh-CN" altLang="en-US" sz="6000" b="1" dirty="0">
              <a:solidFill>
                <a:srgbClr val="EEECE1"/>
              </a:solidFill>
              <a:latin typeface="隶书" panose="02010509060101010101" pitchFamily="49" charset="-122"/>
              <a:ea typeface="隶书" panose="02010509060101010101" pitchFamily="49" charset="-122"/>
            </a:endParaRPr>
          </a:p>
        </p:txBody>
      </p:sp>
      <p:sp>
        <p:nvSpPr>
          <p:cNvPr id="29" name="矩形 28"/>
          <p:cNvSpPr/>
          <p:nvPr/>
        </p:nvSpPr>
        <p:spPr>
          <a:xfrm>
            <a:off x="1072515" y="4980940"/>
            <a:ext cx="1412240" cy="460375"/>
          </a:xfrm>
          <a:prstGeom prst="rect">
            <a:avLst/>
          </a:prstGeom>
          <a:noFill/>
          <a:ln w="9525">
            <a:noFill/>
          </a:ln>
        </p:spPr>
        <p:txBody>
          <a:bodyPr wrap="square">
            <a:spAutoFit/>
          </a:bodyPr>
          <a:p>
            <a:r>
              <a:rPr lang="zh-CN" altLang="en-US" sz="2400" b="1" dirty="0">
                <a:solidFill>
                  <a:srgbClr val="FF0000"/>
                </a:solidFill>
                <a:latin typeface="微软雅黑" panose="020B0503020204020204" charset="-122"/>
                <a:ea typeface="微软雅黑" panose="020B0503020204020204" charset="-122"/>
              </a:rPr>
              <a:t>沸腾条件</a:t>
            </a:r>
            <a:endParaRPr lang="zh-CN" altLang="en-US" sz="2400" b="1" dirty="0">
              <a:solidFill>
                <a:srgbClr val="FF0000"/>
              </a:solidFill>
              <a:latin typeface="微软雅黑" panose="020B0503020204020204" charset="-122"/>
              <a:ea typeface="微软雅黑" panose="020B0503020204020204" charset="-122"/>
            </a:endParaRPr>
          </a:p>
        </p:txBody>
      </p:sp>
      <p:sp>
        <p:nvSpPr>
          <p:cNvPr id="30" name="矩形 29"/>
          <p:cNvSpPr/>
          <p:nvPr/>
        </p:nvSpPr>
        <p:spPr>
          <a:xfrm>
            <a:off x="2752090" y="4625340"/>
            <a:ext cx="1645285" cy="1087755"/>
          </a:xfrm>
          <a:prstGeom prst="rect">
            <a:avLst/>
          </a:prstGeom>
          <a:noFill/>
          <a:ln w="9525">
            <a:noFill/>
          </a:ln>
        </p:spPr>
        <p:txBody>
          <a:bodyPr wrap="square">
            <a:spAutoFit/>
          </a:bodyPr>
          <a:p>
            <a:pPr>
              <a:lnSpc>
                <a:spcPct val="90000"/>
              </a:lnSpc>
            </a:pPr>
            <a:r>
              <a:rPr lang="zh-CN" altLang="en-US" sz="2400" b="1" dirty="0">
                <a:solidFill>
                  <a:srgbClr val="FF0000"/>
                </a:solidFill>
                <a:latin typeface="微软雅黑" panose="020B0503020204020204" charset="-122"/>
                <a:ea typeface="微软雅黑" panose="020B0503020204020204" charset="-122"/>
              </a:rPr>
              <a:t>达到沸点</a:t>
            </a:r>
            <a:endParaRPr lang="zh-CN" altLang="en-US" sz="2400" b="1" dirty="0">
              <a:solidFill>
                <a:srgbClr val="FF0000"/>
              </a:solidFill>
              <a:latin typeface="微软雅黑" panose="020B0503020204020204" charset="-122"/>
              <a:ea typeface="微软雅黑" panose="020B0503020204020204" charset="-122"/>
            </a:endParaRPr>
          </a:p>
          <a:p>
            <a:pPr>
              <a:lnSpc>
                <a:spcPct val="90000"/>
              </a:lnSpc>
            </a:pPr>
            <a:endParaRPr lang="zh-CN" altLang="en-US" sz="2400" b="1" dirty="0">
              <a:solidFill>
                <a:srgbClr val="FF0000"/>
              </a:solidFill>
              <a:latin typeface="微软雅黑" panose="020B0503020204020204" charset="-122"/>
              <a:ea typeface="微软雅黑" panose="020B0503020204020204" charset="-122"/>
            </a:endParaRPr>
          </a:p>
          <a:p>
            <a:pPr>
              <a:lnSpc>
                <a:spcPct val="90000"/>
              </a:lnSpc>
            </a:pPr>
            <a:r>
              <a:rPr lang="zh-CN" altLang="en-US" sz="2400" b="1" dirty="0">
                <a:solidFill>
                  <a:srgbClr val="FF0000"/>
                </a:solidFill>
                <a:latin typeface="微软雅黑" panose="020B0503020204020204" charset="-122"/>
                <a:ea typeface="微软雅黑" panose="020B0503020204020204" charset="-122"/>
              </a:rPr>
              <a:t>持续吸热</a:t>
            </a:r>
            <a:endParaRPr lang="zh-CN" altLang="en-US" sz="2400" b="1" dirty="0">
              <a:solidFill>
                <a:srgbClr val="FF0000"/>
              </a:solidFill>
              <a:latin typeface="微软雅黑" panose="020B0503020204020204" charset="-122"/>
              <a:ea typeface="微软雅黑" panose="020B0503020204020204" charset="-122"/>
            </a:endParaRPr>
          </a:p>
        </p:txBody>
      </p:sp>
      <p:pic>
        <p:nvPicPr>
          <p:cNvPr id="4" name="图片 3"/>
          <p:cNvPicPr>
            <a:picLocks noChangeAspect="1"/>
          </p:cNvPicPr>
          <p:nvPr/>
        </p:nvPicPr>
        <p:blipFill>
          <a:blip r:embed="rId1"/>
          <a:srcRect t="17622" b="26433"/>
          <a:stretch>
            <a:fillRect/>
          </a:stretch>
        </p:blipFill>
        <p:spPr>
          <a:xfrm>
            <a:off x="4106545" y="728345"/>
            <a:ext cx="5012055" cy="4984750"/>
          </a:xfrm>
          <a:prstGeom prst="rect">
            <a:avLst/>
          </a:prstGeom>
        </p:spPr>
      </p:pic>
      <p:grpSp>
        <p:nvGrpSpPr>
          <p:cNvPr id="7" name="组合 6"/>
          <p:cNvGrpSpPr/>
          <p:nvPr/>
        </p:nvGrpSpPr>
        <p:grpSpPr>
          <a:xfrm>
            <a:off x="1072515" y="922020"/>
            <a:ext cx="3324860" cy="2621280"/>
            <a:chOff x="3684" y="858"/>
            <a:chExt cx="5236" cy="4128"/>
          </a:xfrm>
        </p:grpSpPr>
        <p:grpSp>
          <p:nvGrpSpPr>
            <p:cNvPr id="5" name="组合 4"/>
            <p:cNvGrpSpPr/>
            <p:nvPr/>
          </p:nvGrpSpPr>
          <p:grpSpPr>
            <a:xfrm>
              <a:off x="3792" y="930"/>
              <a:ext cx="5128" cy="4056"/>
              <a:chOff x="4777" y="829"/>
              <a:chExt cx="5128" cy="4056"/>
            </a:xfrm>
          </p:grpSpPr>
          <p:sp>
            <p:nvSpPr>
              <p:cNvPr id="28879" name="圆角矩形 28878"/>
              <p:cNvSpPr/>
              <p:nvPr/>
            </p:nvSpPr>
            <p:spPr>
              <a:xfrm>
                <a:off x="4777" y="990"/>
                <a:ext cx="2803" cy="3895"/>
              </a:xfrm>
              <a:prstGeom prst="roundRect">
                <a:avLst>
                  <a:gd name="adj" fmla="val 16667"/>
                </a:avLst>
              </a:prstGeom>
              <a:noFill/>
              <a:ln w="12700" cap="flat" cmpd="sng">
                <a:solidFill>
                  <a:srgbClr val="000000"/>
                </a:solidFill>
                <a:prstDash val="solid"/>
                <a:headEnd type="none" w="med" len="med"/>
                <a:tailEnd type="none" w="med" len="med"/>
              </a:ln>
            </p:spPr>
            <p:txBody>
              <a:bodyPr/>
              <a:p>
                <a:endParaRPr lang="zh-CN" altLang="en-US"/>
              </a:p>
            </p:txBody>
          </p:sp>
          <p:grpSp>
            <p:nvGrpSpPr>
              <p:cNvPr id="28881" name="组合 28880"/>
              <p:cNvGrpSpPr/>
              <p:nvPr/>
            </p:nvGrpSpPr>
            <p:grpSpPr>
              <a:xfrm>
                <a:off x="5010" y="2702"/>
                <a:ext cx="2322" cy="0"/>
                <a:chOff x="1427" y="1979"/>
                <a:chExt cx="894" cy="0"/>
              </a:xfrm>
            </p:grpSpPr>
            <p:sp>
              <p:nvSpPr>
                <p:cNvPr id="28882" name="直接连接符 28881"/>
                <p:cNvSpPr/>
                <p:nvPr/>
              </p:nvSpPr>
              <p:spPr>
                <a:xfrm>
                  <a:off x="1427" y="1979"/>
                  <a:ext cx="102" cy="0"/>
                </a:xfrm>
                <a:prstGeom prst="line">
                  <a:avLst/>
                </a:prstGeom>
                <a:ln w="3175" cap="flat" cmpd="sng">
                  <a:solidFill>
                    <a:srgbClr val="000000"/>
                  </a:solidFill>
                  <a:prstDash val="solid"/>
                  <a:headEnd type="none" w="med" len="med"/>
                  <a:tailEnd type="none" w="med" len="med"/>
                </a:ln>
              </p:spPr>
            </p:sp>
            <p:sp>
              <p:nvSpPr>
                <p:cNvPr id="28883" name="直接连接符 28882"/>
                <p:cNvSpPr/>
                <p:nvPr/>
              </p:nvSpPr>
              <p:spPr>
                <a:xfrm>
                  <a:off x="1625" y="1979"/>
                  <a:ext cx="102" cy="0"/>
                </a:xfrm>
                <a:prstGeom prst="line">
                  <a:avLst/>
                </a:prstGeom>
                <a:ln w="3175" cap="flat" cmpd="sng">
                  <a:solidFill>
                    <a:srgbClr val="000000"/>
                  </a:solidFill>
                  <a:prstDash val="solid"/>
                  <a:headEnd type="none" w="med" len="med"/>
                  <a:tailEnd type="none" w="med" len="med"/>
                </a:ln>
              </p:spPr>
            </p:sp>
            <p:sp>
              <p:nvSpPr>
                <p:cNvPr id="28884" name="直接连接符 28883"/>
                <p:cNvSpPr/>
                <p:nvPr/>
              </p:nvSpPr>
              <p:spPr>
                <a:xfrm>
                  <a:off x="1817" y="1979"/>
                  <a:ext cx="102" cy="0"/>
                </a:xfrm>
                <a:prstGeom prst="line">
                  <a:avLst/>
                </a:prstGeom>
                <a:ln w="3175" cap="flat" cmpd="sng">
                  <a:solidFill>
                    <a:srgbClr val="000000"/>
                  </a:solidFill>
                  <a:prstDash val="solid"/>
                  <a:headEnd type="none" w="med" len="med"/>
                  <a:tailEnd type="none" w="med" len="med"/>
                </a:ln>
              </p:spPr>
            </p:sp>
            <p:sp>
              <p:nvSpPr>
                <p:cNvPr id="28885" name="直接连接符 28884"/>
                <p:cNvSpPr/>
                <p:nvPr/>
              </p:nvSpPr>
              <p:spPr>
                <a:xfrm>
                  <a:off x="2015" y="1979"/>
                  <a:ext cx="102" cy="0"/>
                </a:xfrm>
                <a:prstGeom prst="line">
                  <a:avLst/>
                </a:prstGeom>
                <a:ln w="3175" cap="flat" cmpd="sng">
                  <a:solidFill>
                    <a:srgbClr val="000000"/>
                  </a:solidFill>
                  <a:prstDash val="solid"/>
                  <a:headEnd type="none" w="med" len="med"/>
                  <a:tailEnd type="none" w="med" len="med"/>
                </a:ln>
              </p:spPr>
            </p:sp>
            <p:sp>
              <p:nvSpPr>
                <p:cNvPr id="28886" name="直接连接符 28885"/>
                <p:cNvSpPr/>
                <p:nvPr/>
              </p:nvSpPr>
              <p:spPr>
                <a:xfrm>
                  <a:off x="2219" y="1979"/>
                  <a:ext cx="102" cy="0"/>
                </a:xfrm>
                <a:prstGeom prst="line">
                  <a:avLst/>
                </a:prstGeom>
                <a:ln w="3175" cap="flat" cmpd="sng">
                  <a:solidFill>
                    <a:srgbClr val="000000"/>
                  </a:solidFill>
                  <a:prstDash val="solid"/>
                  <a:headEnd type="none" w="med" len="med"/>
                  <a:tailEnd type="none" w="med" len="med"/>
                </a:ln>
              </p:spPr>
            </p:sp>
          </p:grpSp>
          <p:grpSp>
            <p:nvGrpSpPr>
              <p:cNvPr id="28887" name="组合 28886"/>
              <p:cNvGrpSpPr/>
              <p:nvPr/>
            </p:nvGrpSpPr>
            <p:grpSpPr>
              <a:xfrm>
                <a:off x="4810" y="2952"/>
                <a:ext cx="2320" cy="0"/>
                <a:chOff x="1427" y="1979"/>
                <a:chExt cx="894" cy="0"/>
              </a:xfrm>
            </p:grpSpPr>
            <p:sp>
              <p:nvSpPr>
                <p:cNvPr id="28888" name="直接连接符 28887"/>
                <p:cNvSpPr/>
                <p:nvPr/>
              </p:nvSpPr>
              <p:spPr>
                <a:xfrm>
                  <a:off x="1427" y="1979"/>
                  <a:ext cx="102" cy="0"/>
                </a:xfrm>
                <a:prstGeom prst="line">
                  <a:avLst/>
                </a:prstGeom>
                <a:ln w="3175" cap="flat" cmpd="sng">
                  <a:solidFill>
                    <a:srgbClr val="000000"/>
                  </a:solidFill>
                  <a:prstDash val="solid"/>
                  <a:headEnd type="none" w="med" len="med"/>
                  <a:tailEnd type="none" w="med" len="med"/>
                </a:ln>
              </p:spPr>
            </p:sp>
            <p:sp>
              <p:nvSpPr>
                <p:cNvPr id="28889" name="直接连接符 28888"/>
                <p:cNvSpPr/>
                <p:nvPr/>
              </p:nvSpPr>
              <p:spPr>
                <a:xfrm>
                  <a:off x="1625" y="1979"/>
                  <a:ext cx="102" cy="0"/>
                </a:xfrm>
                <a:prstGeom prst="line">
                  <a:avLst/>
                </a:prstGeom>
                <a:ln w="3175" cap="flat" cmpd="sng">
                  <a:solidFill>
                    <a:srgbClr val="000000"/>
                  </a:solidFill>
                  <a:prstDash val="solid"/>
                  <a:headEnd type="none" w="med" len="med"/>
                  <a:tailEnd type="none" w="med" len="med"/>
                </a:ln>
              </p:spPr>
            </p:sp>
            <p:sp>
              <p:nvSpPr>
                <p:cNvPr id="28890" name="直接连接符 28889"/>
                <p:cNvSpPr/>
                <p:nvPr/>
              </p:nvSpPr>
              <p:spPr>
                <a:xfrm>
                  <a:off x="1817" y="1979"/>
                  <a:ext cx="102" cy="0"/>
                </a:xfrm>
                <a:prstGeom prst="line">
                  <a:avLst/>
                </a:prstGeom>
                <a:ln w="3175" cap="flat" cmpd="sng">
                  <a:solidFill>
                    <a:srgbClr val="000000"/>
                  </a:solidFill>
                  <a:prstDash val="solid"/>
                  <a:headEnd type="none" w="med" len="med"/>
                  <a:tailEnd type="none" w="med" len="med"/>
                </a:ln>
              </p:spPr>
            </p:sp>
            <p:sp>
              <p:nvSpPr>
                <p:cNvPr id="28891" name="直接连接符 28890"/>
                <p:cNvSpPr/>
                <p:nvPr/>
              </p:nvSpPr>
              <p:spPr>
                <a:xfrm>
                  <a:off x="2015" y="1979"/>
                  <a:ext cx="102" cy="0"/>
                </a:xfrm>
                <a:prstGeom prst="line">
                  <a:avLst/>
                </a:prstGeom>
                <a:ln w="3175" cap="flat" cmpd="sng">
                  <a:solidFill>
                    <a:srgbClr val="000000"/>
                  </a:solidFill>
                  <a:prstDash val="solid"/>
                  <a:headEnd type="none" w="med" len="med"/>
                  <a:tailEnd type="none" w="med" len="med"/>
                </a:ln>
              </p:spPr>
            </p:sp>
            <p:sp>
              <p:nvSpPr>
                <p:cNvPr id="28892" name="直接连接符 28891"/>
                <p:cNvSpPr/>
                <p:nvPr/>
              </p:nvSpPr>
              <p:spPr>
                <a:xfrm>
                  <a:off x="2219" y="1979"/>
                  <a:ext cx="102" cy="0"/>
                </a:xfrm>
                <a:prstGeom prst="line">
                  <a:avLst/>
                </a:prstGeom>
                <a:ln w="3175" cap="flat" cmpd="sng">
                  <a:solidFill>
                    <a:srgbClr val="000000"/>
                  </a:solidFill>
                  <a:prstDash val="solid"/>
                  <a:headEnd type="none" w="med" len="med"/>
                  <a:tailEnd type="none" w="med" len="med"/>
                </a:ln>
              </p:spPr>
            </p:sp>
          </p:grpSp>
          <p:grpSp>
            <p:nvGrpSpPr>
              <p:cNvPr id="28893" name="组合 28892"/>
              <p:cNvGrpSpPr/>
              <p:nvPr/>
            </p:nvGrpSpPr>
            <p:grpSpPr>
              <a:xfrm>
                <a:off x="5167" y="3202"/>
                <a:ext cx="2320" cy="0"/>
                <a:chOff x="1427" y="1979"/>
                <a:chExt cx="894" cy="0"/>
              </a:xfrm>
            </p:grpSpPr>
            <p:sp>
              <p:nvSpPr>
                <p:cNvPr id="28894" name="直接连接符 28893"/>
                <p:cNvSpPr/>
                <p:nvPr/>
              </p:nvSpPr>
              <p:spPr>
                <a:xfrm>
                  <a:off x="1427" y="1979"/>
                  <a:ext cx="102" cy="0"/>
                </a:xfrm>
                <a:prstGeom prst="line">
                  <a:avLst/>
                </a:prstGeom>
                <a:ln w="3175" cap="flat" cmpd="sng">
                  <a:solidFill>
                    <a:srgbClr val="000000"/>
                  </a:solidFill>
                  <a:prstDash val="solid"/>
                  <a:headEnd type="none" w="med" len="med"/>
                  <a:tailEnd type="none" w="med" len="med"/>
                </a:ln>
              </p:spPr>
            </p:sp>
            <p:sp>
              <p:nvSpPr>
                <p:cNvPr id="28895" name="直接连接符 28894"/>
                <p:cNvSpPr/>
                <p:nvPr/>
              </p:nvSpPr>
              <p:spPr>
                <a:xfrm>
                  <a:off x="1625" y="1979"/>
                  <a:ext cx="102" cy="0"/>
                </a:xfrm>
                <a:prstGeom prst="line">
                  <a:avLst/>
                </a:prstGeom>
                <a:ln w="3175" cap="flat" cmpd="sng">
                  <a:solidFill>
                    <a:srgbClr val="000000"/>
                  </a:solidFill>
                  <a:prstDash val="solid"/>
                  <a:headEnd type="none" w="med" len="med"/>
                  <a:tailEnd type="none" w="med" len="med"/>
                </a:ln>
              </p:spPr>
            </p:sp>
            <p:sp>
              <p:nvSpPr>
                <p:cNvPr id="28896" name="直接连接符 28895"/>
                <p:cNvSpPr/>
                <p:nvPr/>
              </p:nvSpPr>
              <p:spPr>
                <a:xfrm>
                  <a:off x="1817" y="1979"/>
                  <a:ext cx="102" cy="0"/>
                </a:xfrm>
                <a:prstGeom prst="line">
                  <a:avLst/>
                </a:prstGeom>
                <a:ln w="3175" cap="flat" cmpd="sng">
                  <a:solidFill>
                    <a:srgbClr val="000000"/>
                  </a:solidFill>
                  <a:prstDash val="solid"/>
                  <a:headEnd type="none" w="med" len="med"/>
                  <a:tailEnd type="none" w="med" len="med"/>
                </a:ln>
              </p:spPr>
            </p:sp>
            <p:sp>
              <p:nvSpPr>
                <p:cNvPr id="28897" name="直接连接符 28896"/>
                <p:cNvSpPr/>
                <p:nvPr/>
              </p:nvSpPr>
              <p:spPr>
                <a:xfrm>
                  <a:off x="2015" y="1979"/>
                  <a:ext cx="102" cy="0"/>
                </a:xfrm>
                <a:prstGeom prst="line">
                  <a:avLst/>
                </a:prstGeom>
                <a:ln w="3175" cap="flat" cmpd="sng">
                  <a:solidFill>
                    <a:srgbClr val="000000"/>
                  </a:solidFill>
                  <a:prstDash val="solid"/>
                  <a:headEnd type="none" w="med" len="med"/>
                  <a:tailEnd type="none" w="med" len="med"/>
                </a:ln>
              </p:spPr>
            </p:sp>
            <p:sp>
              <p:nvSpPr>
                <p:cNvPr id="28898" name="直接连接符 28897"/>
                <p:cNvSpPr/>
                <p:nvPr/>
              </p:nvSpPr>
              <p:spPr>
                <a:xfrm>
                  <a:off x="2219" y="1979"/>
                  <a:ext cx="102" cy="0"/>
                </a:xfrm>
                <a:prstGeom prst="line">
                  <a:avLst/>
                </a:prstGeom>
                <a:ln w="3175" cap="flat" cmpd="sng">
                  <a:solidFill>
                    <a:srgbClr val="000000"/>
                  </a:solidFill>
                  <a:prstDash val="solid"/>
                  <a:headEnd type="none" w="med" len="med"/>
                  <a:tailEnd type="none" w="med" len="med"/>
                </a:ln>
              </p:spPr>
            </p:sp>
          </p:grpSp>
          <p:grpSp>
            <p:nvGrpSpPr>
              <p:cNvPr id="28899" name="组合 28898"/>
              <p:cNvGrpSpPr/>
              <p:nvPr/>
            </p:nvGrpSpPr>
            <p:grpSpPr>
              <a:xfrm>
                <a:off x="4810" y="3405"/>
                <a:ext cx="2320" cy="0"/>
                <a:chOff x="1427" y="1979"/>
                <a:chExt cx="894" cy="0"/>
              </a:xfrm>
            </p:grpSpPr>
            <p:sp>
              <p:nvSpPr>
                <p:cNvPr id="28900" name="直接连接符 28899"/>
                <p:cNvSpPr/>
                <p:nvPr/>
              </p:nvSpPr>
              <p:spPr>
                <a:xfrm>
                  <a:off x="1427" y="1979"/>
                  <a:ext cx="102" cy="0"/>
                </a:xfrm>
                <a:prstGeom prst="line">
                  <a:avLst/>
                </a:prstGeom>
                <a:ln w="3175" cap="flat" cmpd="sng">
                  <a:solidFill>
                    <a:srgbClr val="000000"/>
                  </a:solidFill>
                  <a:prstDash val="solid"/>
                  <a:headEnd type="none" w="med" len="med"/>
                  <a:tailEnd type="none" w="med" len="med"/>
                </a:ln>
              </p:spPr>
            </p:sp>
            <p:sp>
              <p:nvSpPr>
                <p:cNvPr id="28901" name="直接连接符 28900"/>
                <p:cNvSpPr/>
                <p:nvPr/>
              </p:nvSpPr>
              <p:spPr>
                <a:xfrm>
                  <a:off x="1625" y="1979"/>
                  <a:ext cx="102" cy="0"/>
                </a:xfrm>
                <a:prstGeom prst="line">
                  <a:avLst/>
                </a:prstGeom>
                <a:ln w="3175" cap="flat" cmpd="sng">
                  <a:solidFill>
                    <a:srgbClr val="000000"/>
                  </a:solidFill>
                  <a:prstDash val="solid"/>
                  <a:headEnd type="none" w="med" len="med"/>
                  <a:tailEnd type="none" w="med" len="med"/>
                </a:ln>
              </p:spPr>
            </p:sp>
            <p:sp>
              <p:nvSpPr>
                <p:cNvPr id="28902" name="直接连接符 28901"/>
                <p:cNvSpPr/>
                <p:nvPr/>
              </p:nvSpPr>
              <p:spPr>
                <a:xfrm>
                  <a:off x="1817" y="1979"/>
                  <a:ext cx="102" cy="0"/>
                </a:xfrm>
                <a:prstGeom prst="line">
                  <a:avLst/>
                </a:prstGeom>
                <a:ln w="3175" cap="flat" cmpd="sng">
                  <a:solidFill>
                    <a:srgbClr val="000000"/>
                  </a:solidFill>
                  <a:prstDash val="solid"/>
                  <a:headEnd type="none" w="med" len="med"/>
                  <a:tailEnd type="none" w="med" len="med"/>
                </a:ln>
              </p:spPr>
            </p:sp>
            <p:sp>
              <p:nvSpPr>
                <p:cNvPr id="28903" name="直接连接符 28902"/>
                <p:cNvSpPr/>
                <p:nvPr/>
              </p:nvSpPr>
              <p:spPr>
                <a:xfrm>
                  <a:off x="2015" y="1979"/>
                  <a:ext cx="102" cy="0"/>
                </a:xfrm>
                <a:prstGeom prst="line">
                  <a:avLst/>
                </a:prstGeom>
                <a:ln w="3175" cap="flat" cmpd="sng">
                  <a:solidFill>
                    <a:srgbClr val="000000"/>
                  </a:solidFill>
                  <a:prstDash val="solid"/>
                  <a:headEnd type="none" w="med" len="med"/>
                  <a:tailEnd type="none" w="med" len="med"/>
                </a:ln>
              </p:spPr>
            </p:sp>
            <p:sp>
              <p:nvSpPr>
                <p:cNvPr id="28904" name="直接连接符 28903"/>
                <p:cNvSpPr/>
                <p:nvPr/>
              </p:nvSpPr>
              <p:spPr>
                <a:xfrm>
                  <a:off x="2219" y="1979"/>
                  <a:ext cx="102" cy="0"/>
                </a:xfrm>
                <a:prstGeom prst="line">
                  <a:avLst/>
                </a:prstGeom>
                <a:ln w="3175" cap="flat" cmpd="sng">
                  <a:solidFill>
                    <a:srgbClr val="000000"/>
                  </a:solidFill>
                  <a:prstDash val="solid"/>
                  <a:headEnd type="none" w="med" len="med"/>
                  <a:tailEnd type="none" w="med" len="med"/>
                </a:ln>
              </p:spPr>
            </p:sp>
          </p:grpSp>
          <p:grpSp>
            <p:nvGrpSpPr>
              <p:cNvPr id="28905" name="组合 28904"/>
              <p:cNvGrpSpPr/>
              <p:nvPr/>
            </p:nvGrpSpPr>
            <p:grpSpPr>
              <a:xfrm>
                <a:off x="5245" y="3732"/>
                <a:ext cx="2320" cy="0"/>
                <a:chOff x="1427" y="1979"/>
                <a:chExt cx="894" cy="0"/>
              </a:xfrm>
            </p:grpSpPr>
            <p:sp>
              <p:nvSpPr>
                <p:cNvPr id="28906" name="直接连接符 28905"/>
                <p:cNvSpPr/>
                <p:nvPr/>
              </p:nvSpPr>
              <p:spPr>
                <a:xfrm>
                  <a:off x="1427" y="1979"/>
                  <a:ext cx="102" cy="0"/>
                </a:xfrm>
                <a:prstGeom prst="line">
                  <a:avLst/>
                </a:prstGeom>
                <a:ln w="3175" cap="flat" cmpd="sng">
                  <a:solidFill>
                    <a:srgbClr val="000000"/>
                  </a:solidFill>
                  <a:prstDash val="solid"/>
                  <a:headEnd type="none" w="med" len="med"/>
                  <a:tailEnd type="none" w="med" len="med"/>
                </a:ln>
              </p:spPr>
            </p:sp>
            <p:sp>
              <p:nvSpPr>
                <p:cNvPr id="28907" name="直接连接符 28906"/>
                <p:cNvSpPr/>
                <p:nvPr/>
              </p:nvSpPr>
              <p:spPr>
                <a:xfrm>
                  <a:off x="1625" y="1979"/>
                  <a:ext cx="102" cy="0"/>
                </a:xfrm>
                <a:prstGeom prst="line">
                  <a:avLst/>
                </a:prstGeom>
                <a:ln w="3175" cap="flat" cmpd="sng">
                  <a:solidFill>
                    <a:srgbClr val="000000"/>
                  </a:solidFill>
                  <a:prstDash val="solid"/>
                  <a:headEnd type="none" w="med" len="med"/>
                  <a:tailEnd type="none" w="med" len="med"/>
                </a:ln>
              </p:spPr>
            </p:sp>
            <p:sp>
              <p:nvSpPr>
                <p:cNvPr id="28908" name="直接连接符 28907"/>
                <p:cNvSpPr/>
                <p:nvPr/>
              </p:nvSpPr>
              <p:spPr>
                <a:xfrm>
                  <a:off x="1817" y="1979"/>
                  <a:ext cx="102" cy="0"/>
                </a:xfrm>
                <a:prstGeom prst="line">
                  <a:avLst/>
                </a:prstGeom>
                <a:ln w="3175" cap="flat" cmpd="sng">
                  <a:solidFill>
                    <a:srgbClr val="000000"/>
                  </a:solidFill>
                  <a:prstDash val="solid"/>
                  <a:headEnd type="none" w="med" len="med"/>
                  <a:tailEnd type="none" w="med" len="med"/>
                </a:ln>
              </p:spPr>
            </p:sp>
            <p:sp>
              <p:nvSpPr>
                <p:cNvPr id="28909" name="直接连接符 28908"/>
                <p:cNvSpPr/>
                <p:nvPr/>
              </p:nvSpPr>
              <p:spPr>
                <a:xfrm>
                  <a:off x="2015" y="1979"/>
                  <a:ext cx="102" cy="0"/>
                </a:xfrm>
                <a:prstGeom prst="line">
                  <a:avLst/>
                </a:prstGeom>
                <a:ln w="3175" cap="flat" cmpd="sng">
                  <a:solidFill>
                    <a:srgbClr val="000000"/>
                  </a:solidFill>
                  <a:prstDash val="solid"/>
                  <a:headEnd type="none" w="med" len="med"/>
                  <a:tailEnd type="none" w="med" len="med"/>
                </a:ln>
              </p:spPr>
            </p:sp>
            <p:sp>
              <p:nvSpPr>
                <p:cNvPr id="28910" name="直接连接符 28909"/>
                <p:cNvSpPr/>
                <p:nvPr/>
              </p:nvSpPr>
              <p:spPr>
                <a:xfrm>
                  <a:off x="2219" y="1979"/>
                  <a:ext cx="102" cy="0"/>
                </a:xfrm>
                <a:prstGeom prst="line">
                  <a:avLst/>
                </a:prstGeom>
                <a:ln w="3175" cap="flat" cmpd="sng">
                  <a:solidFill>
                    <a:srgbClr val="000000"/>
                  </a:solidFill>
                  <a:prstDash val="solid"/>
                  <a:headEnd type="none" w="med" len="med"/>
                  <a:tailEnd type="none" w="med" len="med"/>
                </a:ln>
              </p:spPr>
            </p:sp>
          </p:grpSp>
          <p:grpSp>
            <p:nvGrpSpPr>
              <p:cNvPr id="28911" name="组合 28910"/>
              <p:cNvGrpSpPr/>
              <p:nvPr/>
            </p:nvGrpSpPr>
            <p:grpSpPr>
              <a:xfrm>
                <a:off x="4855" y="3902"/>
                <a:ext cx="2320" cy="0"/>
                <a:chOff x="1427" y="1979"/>
                <a:chExt cx="894" cy="0"/>
              </a:xfrm>
            </p:grpSpPr>
            <p:sp>
              <p:nvSpPr>
                <p:cNvPr id="28912" name="直接连接符 28911"/>
                <p:cNvSpPr/>
                <p:nvPr/>
              </p:nvSpPr>
              <p:spPr>
                <a:xfrm>
                  <a:off x="1427" y="1979"/>
                  <a:ext cx="102" cy="0"/>
                </a:xfrm>
                <a:prstGeom prst="line">
                  <a:avLst/>
                </a:prstGeom>
                <a:ln w="3175" cap="flat" cmpd="sng">
                  <a:solidFill>
                    <a:srgbClr val="000000"/>
                  </a:solidFill>
                  <a:prstDash val="solid"/>
                  <a:headEnd type="none" w="med" len="med"/>
                  <a:tailEnd type="none" w="med" len="med"/>
                </a:ln>
              </p:spPr>
            </p:sp>
            <p:sp>
              <p:nvSpPr>
                <p:cNvPr id="28913" name="直接连接符 28912"/>
                <p:cNvSpPr/>
                <p:nvPr/>
              </p:nvSpPr>
              <p:spPr>
                <a:xfrm>
                  <a:off x="1625" y="1979"/>
                  <a:ext cx="102" cy="0"/>
                </a:xfrm>
                <a:prstGeom prst="line">
                  <a:avLst/>
                </a:prstGeom>
                <a:ln w="3175" cap="flat" cmpd="sng">
                  <a:solidFill>
                    <a:srgbClr val="000000"/>
                  </a:solidFill>
                  <a:prstDash val="solid"/>
                  <a:headEnd type="none" w="med" len="med"/>
                  <a:tailEnd type="none" w="med" len="med"/>
                </a:ln>
              </p:spPr>
            </p:sp>
            <p:sp>
              <p:nvSpPr>
                <p:cNvPr id="28914" name="直接连接符 28913"/>
                <p:cNvSpPr/>
                <p:nvPr/>
              </p:nvSpPr>
              <p:spPr>
                <a:xfrm>
                  <a:off x="1817" y="1979"/>
                  <a:ext cx="102" cy="0"/>
                </a:xfrm>
                <a:prstGeom prst="line">
                  <a:avLst/>
                </a:prstGeom>
                <a:ln w="3175" cap="flat" cmpd="sng">
                  <a:solidFill>
                    <a:srgbClr val="000000"/>
                  </a:solidFill>
                  <a:prstDash val="solid"/>
                  <a:headEnd type="none" w="med" len="med"/>
                  <a:tailEnd type="none" w="med" len="med"/>
                </a:ln>
              </p:spPr>
            </p:sp>
            <p:sp>
              <p:nvSpPr>
                <p:cNvPr id="28915" name="直接连接符 28914"/>
                <p:cNvSpPr/>
                <p:nvPr/>
              </p:nvSpPr>
              <p:spPr>
                <a:xfrm>
                  <a:off x="2015" y="1979"/>
                  <a:ext cx="102" cy="0"/>
                </a:xfrm>
                <a:prstGeom prst="line">
                  <a:avLst/>
                </a:prstGeom>
                <a:ln w="3175" cap="flat" cmpd="sng">
                  <a:solidFill>
                    <a:srgbClr val="000000"/>
                  </a:solidFill>
                  <a:prstDash val="solid"/>
                  <a:headEnd type="none" w="med" len="med"/>
                  <a:tailEnd type="none" w="med" len="med"/>
                </a:ln>
              </p:spPr>
            </p:sp>
            <p:sp>
              <p:nvSpPr>
                <p:cNvPr id="28916" name="直接连接符 28915"/>
                <p:cNvSpPr/>
                <p:nvPr/>
              </p:nvSpPr>
              <p:spPr>
                <a:xfrm>
                  <a:off x="2219" y="1979"/>
                  <a:ext cx="102" cy="0"/>
                </a:xfrm>
                <a:prstGeom prst="line">
                  <a:avLst/>
                </a:prstGeom>
                <a:ln w="3175" cap="flat" cmpd="sng">
                  <a:solidFill>
                    <a:srgbClr val="000000"/>
                  </a:solidFill>
                  <a:prstDash val="solid"/>
                  <a:headEnd type="none" w="med" len="med"/>
                  <a:tailEnd type="none" w="med" len="med"/>
                </a:ln>
              </p:spPr>
            </p:sp>
          </p:grpSp>
          <p:grpSp>
            <p:nvGrpSpPr>
              <p:cNvPr id="28917" name="组合 28916"/>
              <p:cNvGrpSpPr/>
              <p:nvPr/>
            </p:nvGrpSpPr>
            <p:grpSpPr>
              <a:xfrm>
                <a:off x="5212" y="4182"/>
                <a:ext cx="2320" cy="0"/>
                <a:chOff x="1427" y="1979"/>
                <a:chExt cx="894" cy="0"/>
              </a:xfrm>
            </p:grpSpPr>
            <p:sp>
              <p:nvSpPr>
                <p:cNvPr id="28918" name="直接连接符 28917"/>
                <p:cNvSpPr/>
                <p:nvPr/>
              </p:nvSpPr>
              <p:spPr>
                <a:xfrm>
                  <a:off x="1427" y="1979"/>
                  <a:ext cx="102" cy="0"/>
                </a:xfrm>
                <a:prstGeom prst="line">
                  <a:avLst/>
                </a:prstGeom>
                <a:ln w="3175" cap="flat" cmpd="sng">
                  <a:solidFill>
                    <a:srgbClr val="000000"/>
                  </a:solidFill>
                  <a:prstDash val="solid"/>
                  <a:headEnd type="none" w="med" len="med"/>
                  <a:tailEnd type="none" w="med" len="med"/>
                </a:ln>
              </p:spPr>
            </p:sp>
            <p:sp>
              <p:nvSpPr>
                <p:cNvPr id="28919" name="直接连接符 28918"/>
                <p:cNvSpPr/>
                <p:nvPr/>
              </p:nvSpPr>
              <p:spPr>
                <a:xfrm>
                  <a:off x="1625" y="1979"/>
                  <a:ext cx="102" cy="0"/>
                </a:xfrm>
                <a:prstGeom prst="line">
                  <a:avLst/>
                </a:prstGeom>
                <a:ln w="3175" cap="flat" cmpd="sng">
                  <a:solidFill>
                    <a:srgbClr val="000000"/>
                  </a:solidFill>
                  <a:prstDash val="solid"/>
                  <a:headEnd type="none" w="med" len="med"/>
                  <a:tailEnd type="none" w="med" len="med"/>
                </a:ln>
              </p:spPr>
            </p:sp>
            <p:sp>
              <p:nvSpPr>
                <p:cNvPr id="28920" name="直接连接符 28919"/>
                <p:cNvSpPr/>
                <p:nvPr/>
              </p:nvSpPr>
              <p:spPr>
                <a:xfrm>
                  <a:off x="1817" y="1979"/>
                  <a:ext cx="102" cy="0"/>
                </a:xfrm>
                <a:prstGeom prst="line">
                  <a:avLst/>
                </a:prstGeom>
                <a:ln w="3175" cap="flat" cmpd="sng">
                  <a:solidFill>
                    <a:srgbClr val="000000"/>
                  </a:solidFill>
                  <a:prstDash val="solid"/>
                  <a:headEnd type="none" w="med" len="med"/>
                  <a:tailEnd type="none" w="med" len="med"/>
                </a:ln>
              </p:spPr>
            </p:sp>
            <p:sp>
              <p:nvSpPr>
                <p:cNvPr id="28921" name="直接连接符 28920"/>
                <p:cNvSpPr/>
                <p:nvPr/>
              </p:nvSpPr>
              <p:spPr>
                <a:xfrm>
                  <a:off x="2015" y="1979"/>
                  <a:ext cx="102" cy="0"/>
                </a:xfrm>
                <a:prstGeom prst="line">
                  <a:avLst/>
                </a:prstGeom>
                <a:ln w="3175" cap="flat" cmpd="sng">
                  <a:solidFill>
                    <a:srgbClr val="000000"/>
                  </a:solidFill>
                  <a:prstDash val="solid"/>
                  <a:headEnd type="none" w="med" len="med"/>
                  <a:tailEnd type="none" w="med" len="med"/>
                </a:ln>
              </p:spPr>
            </p:sp>
            <p:sp>
              <p:nvSpPr>
                <p:cNvPr id="28922" name="直接连接符 28921"/>
                <p:cNvSpPr/>
                <p:nvPr/>
              </p:nvSpPr>
              <p:spPr>
                <a:xfrm>
                  <a:off x="2219" y="1979"/>
                  <a:ext cx="102" cy="0"/>
                </a:xfrm>
                <a:prstGeom prst="line">
                  <a:avLst/>
                </a:prstGeom>
                <a:ln w="3175" cap="flat" cmpd="sng">
                  <a:solidFill>
                    <a:srgbClr val="000000"/>
                  </a:solidFill>
                  <a:prstDash val="solid"/>
                  <a:headEnd type="none" w="med" len="med"/>
                  <a:tailEnd type="none" w="med" len="med"/>
                </a:ln>
              </p:spPr>
            </p:sp>
          </p:grpSp>
          <p:grpSp>
            <p:nvGrpSpPr>
              <p:cNvPr id="28923" name="组合 28922"/>
              <p:cNvGrpSpPr/>
              <p:nvPr/>
            </p:nvGrpSpPr>
            <p:grpSpPr>
              <a:xfrm>
                <a:off x="4870" y="4432"/>
                <a:ext cx="2320" cy="0"/>
                <a:chOff x="1427" y="1979"/>
                <a:chExt cx="894" cy="0"/>
              </a:xfrm>
            </p:grpSpPr>
            <p:sp>
              <p:nvSpPr>
                <p:cNvPr id="28924" name="直接连接符 28923"/>
                <p:cNvSpPr/>
                <p:nvPr/>
              </p:nvSpPr>
              <p:spPr>
                <a:xfrm>
                  <a:off x="1427" y="1979"/>
                  <a:ext cx="102" cy="0"/>
                </a:xfrm>
                <a:prstGeom prst="line">
                  <a:avLst/>
                </a:prstGeom>
                <a:ln w="3175" cap="flat" cmpd="sng">
                  <a:solidFill>
                    <a:srgbClr val="000000"/>
                  </a:solidFill>
                  <a:prstDash val="solid"/>
                  <a:headEnd type="none" w="med" len="med"/>
                  <a:tailEnd type="none" w="med" len="med"/>
                </a:ln>
              </p:spPr>
            </p:sp>
            <p:sp>
              <p:nvSpPr>
                <p:cNvPr id="28925" name="直接连接符 28924"/>
                <p:cNvSpPr/>
                <p:nvPr/>
              </p:nvSpPr>
              <p:spPr>
                <a:xfrm>
                  <a:off x="1625" y="1979"/>
                  <a:ext cx="102" cy="0"/>
                </a:xfrm>
                <a:prstGeom prst="line">
                  <a:avLst/>
                </a:prstGeom>
                <a:ln w="3175" cap="flat" cmpd="sng">
                  <a:solidFill>
                    <a:srgbClr val="000000"/>
                  </a:solidFill>
                  <a:prstDash val="solid"/>
                  <a:headEnd type="none" w="med" len="med"/>
                  <a:tailEnd type="none" w="med" len="med"/>
                </a:ln>
              </p:spPr>
            </p:sp>
            <p:sp>
              <p:nvSpPr>
                <p:cNvPr id="28926" name="直接连接符 28925"/>
                <p:cNvSpPr/>
                <p:nvPr/>
              </p:nvSpPr>
              <p:spPr>
                <a:xfrm>
                  <a:off x="1817" y="1979"/>
                  <a:ext cx="102" cy="0"/>
                </a:xfrm>
                <a:prstGeom prst="line">
                  <a:avLst/>
                </a:prstGeom>
                <a:ln w="3175" cap="flat" cmpd="sng">
                  <a:solidFill>
                    <a:srgbClr val="000000"/>
                  </a:solidFill>
                  <a:prstDash val="solid"/>
                  <a:headEnd type="none" w="med" len="med"/>
                  <a:tailEnd type="none" w="med" len="med"/>
                </a:ln>
              </p:spPr>
            </p:sp>
            <p:sp>
              <p:nvSpPr>
                <p:cNvPr id="28927" name="直接连接符 28926"/>
                <p:cNvSpPr/>
                <p:nvPr/>
              </p:nvSpPr>
              <p:spPr>
                <a:xfrm>
                  <a:off x="2015" y="1979"/>
                  <a:ext cx="102" cy="0"/>
                </a:xfrm>
                <a:prstGeom prst="line">
                  <a:avLst/>
                </a:prstGeom>
                <a:ln w="3175" cap="flat" cmpd="sng">
                  <a:solidFill>
                    <a:srgbClr val="000000"/>
                  </a:solidFill>
                  <a:prstDash val="solid"/>
                  <a:headEnd type="none" w="med" len="med"/>
                  <a:tailEnd type="none" w="med" len="med"/>
                </a:ln>
              </p:spPr>
            </p:sp>
            <p:sp>
              <p:nvSpPr>
                <p:cNvPr id="28928" name="直接连接符 28927"/>
                <p:cNvSpPr/>
                <p:nvPr/>
              </p:nvSpPr>
              <p:spPr>
                <a:xfrm>
                  <a:off x="2219" y="1979"/>
                  <a:ext cx="102" cy="0"/>
                </a:xfrm>
                <a:prstGeom prst="line">
                  <a:avLst/>
                </a:prstGeom>
                <a:ln w="3175" cap="flat" cmpd="sng">
                  <a:solidFill>
                    <a:srgbClr val="000000"/>
                  </a:solidFill>
                  <a:prstDash val="solid"/>
                  <a:headEnd type="none" w="med" len="med"/>
                  <a:tailEnd type="none" w="med" len="med"/>
                </a:ln>
              </p:spPr>
            </p:sp>
          </p:grpSp>
          <p:grpSp>
            <p:nvGrpSpPr>
              <p:cNvPr id="28929" name="组合 28928"/>
              <p:cNvGrpSpPr/>
              <p:nvPr/>
            </p:nvGrpSpPr>
            <p:grpSpPr>
              <a:xfrm>
                <a:off x="5135" y="4667"/>
                <a:ext cx="2320" cy="0"/>
                <a:chOff x="1427" y="1979"/>
                <a:chExt cx="894" cy="0"/>
              </a:xfrm>
            </p:grpSpPr>
            <p:sp>
              <p:nvSpPr>
                <p:cNvPr id="28930" name="直接连接符 28929"/>
                <p:cNvSpPr/>
                <p:nvPr/>
              </p:nvSpPr>
              <p:spPr>
                <a:xfrm>
                  <a:off x="1427" y="1979"/>
                  <a:ext cx="102" cy="0"/>
                </a:xfrm>
                <a:prstGeom prst="line">
                  <a:avLst/>
                </a:prstGeom>
                <a:ln w="3175" cap="flat" cmpd="sng">
                  <a:solidFill>
                    <a:srgbClr val="000000"/>
                  </a:solidFill>
                  <a:prstDash val="solid"/>
                  <a:headEnd type="none" w="med" len="med"/>
                  <a:tailEnd type="none" w="med" len="med"/>
                </a:ln>
              </p:spPr>
            </p:sp>
            <p:sp>
              <p:nvSpPr>
                <p:cNvPr id="28931" name="直接连接符 28930"/>
                <p:cNvSpPr/>
                <p:nvPr/>
              </p:nvSpPr>
              <p:spPr>
                <a:xfrm>
                  <a:off x="1625" y="1979"/>
                  <a:ext cx="102" cy="0"/>
                </a:xfrm>
                <a:prstGeom prst="line">
                  <a:avLst/>
                </a:prstGeom>
                <a:ln w="3175" cap="flat" cmpd="sng">
                  <a:solidFill>
                    <a:srgbClr val="000000"/>
                  </a:solidFill>
                  <a:prstDash val="solid"/>
                  <a:headEnd type="none" w="med" len="med"/>
                  <a:tailEnd type="none" w="med" len="med"/>
                </a:ln>
              </p:spPr>
            </p:sp>
            <p:sp>
              <p:nvSpPr>
                <p:cNvPr id="28932" name="直接连接符 28931"/>
                <p:cNvSpPr/>
                <p:nvPr/>
              </p:nvSpPr>
              <p:spPr>
                <a:xfrm>
                  <a:off x="1817" y="1979"/>
                  <a:ext cx="102" cy="0"/>
                </a:xfrm>
                <a:prstGeom prst="line">
                  <a:avLst/>
                </a:prstGeom>
                <a:ln w="3175" cap="flat" cmpd="sng">
                  <a:solidFill>
                    <a:srgbClr val="000000"/>
                  </a:solidFill>
                  <a:prstDash val="solid"/>
                  <a:headEnd type="none" w="med" len="med"/>
                  <a:tailEnd type="none" w="med" len="med"/>
                </a:ln>
              </p:spPr>
            </p:sp>
            <p:sp>
              <p:nvSpPr>
                <p:cNvPr id="28933" name="直接连接符 28932"/>
                <p:cNvSpPr/>
                <p:nvPr/>
              </p:nvSpPr>
              <p:spPr>
                <a:xfrm>
                  <a:off x="2015" y="1979"/>
                  <a:ext cx="102" cy="0"/>
                </a:xfrm>
                <a:prstGeom prst="line">
                  <a:avLst/>
                </a:prstGeom>
                <a:ln w="3175" cap="flat" cmpd="sng">
                  <a:solidFill>
                    <a:srgbClr val="000000"/>
                  </a:solidFill>
                  <a:prstDash val="solid"/>
                  <a:headEnd type="none" w="med" len="med"/>
                  <a:tailEnd type="none" w="med" len="med"/>
                </a:ln>
              </p:spPr>
            </p:sp>
            <p:sp>
              <p:nvSpPr>
                <p:cNvPr id="28934" name="直接连接符 28933"/>
                <p:cNvSpPr/>
                <p:nvPr/>
              </p:nvSpPr>
              <p:spPr>
                <a:xfrm>
                  <a:off x="2219" y="1979"/>
                  <a:ext cx="102" cy="0"/>
                </a:xfrm>
                <a:prstGeom prst="line">
                  <a:avLst/>
                </a:prstGeom>
                <a:ln w="3175" cap="flat" cmpd="sng">
                  <a:solidFill>
                    <a:srgbClr val="000000"/>
                  </a:solidFill>
                  <a:prstDash val="solid"/>
                  <a:headEnd type="none" w="med" len="med"/>
                  <a:tailEnd type="none" w="med" len="med"/>
                </a:ln>
              </p:spPr>
            </p:sp>
          </p:grpSp>
          <p:sp>
            <p:nvSpPr>
              <p:cNvPr id="28935" name="直接连接符 28934"/>
              <p:cNvSpPr/>
              <p:nvPr/>
            </p:nvSpPr>
            <p:spPr>
              <a:xfrm>
                <a:off x="4792" y="2470"/>
                <a:ext cx="2773" cy="0"/>
              </a:xfrm>
              <a:prstGeom prst="line">
                <a:avLst/>
              </a:prstGeom>
              <a:ln w="6350" cap="flat" cmpd="sng">
                <a:solidFill>
                  <a:srgbClr val="000000"/>
                </a:solidFill>
                <a:prstDash val="solid"/>
                <a:headEnd type="none" w="med" len="med"/>
                <a:tailEnd type="none" w="med" len="med"/>
              </a:ln>
            </p:spPr>
          </p:sp>
          <p:sp>
            <p:nvSpPr>
              <p:cNvPr id="28981" name="矩形 28980"/>
              <p:cNvSpPr/>
              <p:nvPr/>
            </p:nvSpPr>
            <p:spPr>
              <a:xfrm rot="-784747">
                <a:off x="6950" y="2387"/>
                <a:ext cx="502" cy="503"/>
              </a:xfrm>
              <a:prstGeom prst="rect">
                <a:avLst/>
              </a:prstGeom>
              <a:solidFill>
                <a:srgbClr val="EAEAEA"/>
              </a:solidFill>
              <a:ln w="9525" cap="flat" cmpd="sng">
                <a:solidFill>
                  <a:schemeClr val="tx2"/>
                </a:solidFill>
                <a:prstDash val="solid"/>
                <a:miter/>
                <a:headEnd type="none" w="med" len="med"/>
                <a:tailEnd type="none" w="med" len="med"/>
              </a:ln>
            </p:spPr>
            <p:txBody>
              <a:bodyPr/>
              <a:p>
                <a:endParaRPr lang="zh-CN" altLang="en-US"/>
              </a:p>
            </p:txBody>
          </p:sp>
          <p:sp>
            <p:nvSpPr>
              <p:cNvPr id="28982" name="矩形 28981"/>
              <p:cNvSpPr/>
              <p:nvPr/>
            </p:nvSpPr>
            <p:spPr>
              <a:xfrm rot="1730130">
                <a:off x="4955" y="2407"/>
                <a:ext cx="502" cy="503"/>
              </a:xfrm>
              <a:prstGeom prst="rect">
                <a:avLst/>
              </a:prstGeom>
              <a:solidFill>
                <a:srgbClr val="EAEAEA"/>
              </a:solidFill>
              <a:ln w="9525" cap="flat" cmpd="sng">
                <a:solidFill>
                  <a:schemeClr val="tx2"/>
                </a:solidFill>
                <a:prstDash val="solid"/>
                <a:miter/>
                <a:headEnd type="none" w="med" len="med"/>
                <a:tailEnd type="none" w="med" len="med"/>
              </a:ln>
            </p:spPr>
            <p:txBody>
              <a:bodyPr/>
              <a:p>
                <a:endParaRPr lang="zh-CN" altLang="en-US"/>
              </a:p>
            </p:txBody>
          </p:sp>
          <p:sp>
            <p:nvSpPr>
              <p:cNvPr id="28945" name="文本框 28944"/>
              <p:cNvSpPr txBox="1"/>
              <p:nvPr/>
            </p:nvSpPr>
            <p:spPr>
              <a:xfrm>
                <a:off x="5607" y="1637"/>
                <a:ext cx="1360" cy="680"/>
              </a:xfrm>
              <a:prstGeom prst="rect">
                <a:avLst/>
              </a:prstGeom>
              <a:noFill/>
              <a:ln w="9525">
                <a:noFill/>
              </a:ln>
            </p:spPr>
            <p:txBody>
              <a:bodyPr/>
              <a:p>
                <a:pPr algn="just">
                  <a:buClr>
                    <a:schemeClr val="bg1"/>
                  </a:buClr>
                </a:pPr>
                <a:r>
                  <a:rPr lang="en-US" altLang="zh-CN" sz="2800">
                    <a:solidFill>
                      <a:schemeClr val="tx2"/>
                    </a:solidFill>
                    <a:latin typeface="Times New Roman" panose="02020603050405020304" pitchFamily="18" charset="0"/>
                    <a:ea typeface="宋体" panose="02010600030101010101" pitchFamily="2" charset="-122"/>
                  </a:rPr>
                  <a:t>0 </a:t>
                </a:r>
                <a:r>
                  <a:rPr lang="en-US" altLang="zh-CN" sz="2800">
                    <a:solidFill>
                      <a:schemeClr val="tx2"/>
                    </a:solidFill>
                    <a:latin typeface="Times New Roman" panose="02020603050405020304" pitchFamily="18" charset="0"/>
                    <a:ea typeface="楷体_GB2312" pitchFamily="49" charset="-122"/>
                  </a:rPr>
                  <a:t>℃</a:t>
                </a:r>
                <a:endParaRPr lang="en-US" altLang="zh-CN" sz="2800">
                  <a:solidFill>
                    <a:schemeClr val="tx2"/>
                  </a:solidFill>
                  <a:latin typeface="Times New Roman" panose="02020603050405020304" pitchFamily="18" charset="0"/>
                  <a:ea typeface="楷体_GB2312" pitchFamily="49" charset="-122"/>
                </a:endParaRPr>
              </a:p>
            </p:txBody>
          </p:sp>
          <p:sp>
            <p:nvSpPr>
              <p:cNvPr id="29003" name="矩形 29002"/>
              <p:cNvSpPr/>
              <p:nvPr/>
            </p:nvSpPr>
            <p:spPr>
              <a:xfrm>
                <a:off x="5822" y="2672"/>
                <a:ext cx="708" cy="140"/>
              </a:xfrm>
              <a:prstGeom prst="rect">
                <a:avLst/>
              </a:prstGeom>
              <a:solidFill>
                <a:srgbClr val="996633"/>
              </a:solidFill>
              <a:ln w="9525" cap="flat" cmpd="sng">
                <a:solidFill>
                  <a:schemeClr val="tx2"/>
                </a:solidFill>
                <a:prstDash val="solid"/>
                <a:miter/>
                <a:headEnd type="none" w="med" len="med"/>
                <a:tailEnd type="none" w="med" len="med"/>
              </a:ln>
            </p:spPr>
            <p:txBody>
              <a:bodyPr/>
              <a:p>
                <a:endParaRPr lang="zh-CN" altLang="en-US"/>
              </a:p>
            </p:txBody>
          </p:sp>
          <p:sp>
            <p:nvSpPr>
              <p:cNvPr id="28990" name="流程图: 终止 28989"/>
              <p:cNvSpPr>
                <a:spLocks noChangeAspect="1"/>
              </p:cNvSpPr>
              <p:nvPr/>
            </p:nvSpPr>
            <p:spPr>
              <a:xfrm>
                <a:off x="5607" y="2575"/>
                <a:ext cx="1108" cy="135"/>
              </a:xfrm>
              <a:prstGeom prst="flowChartTerminator">
                <a:avLst/>
              </a:prstGeom>
              <a:solidFill>
                <a:srgbClr val="996633"/>
              </a:solidFill>
              <a:ln w="9525" cap="flat" cmpd="sng">
                <a:solidFill>
                  <a:srgbClr val="000000"/>
                </a:solidFill>
                <a:prstDash val="solid"/>
                <a:miter/>
                <a:headEnd type="none" w="med" len="med"/>
                <a:tailEnd type="none" w="med" len="med"/>
              </a:ln>
            </p:spPr>
            <p:txBody>
              <a:bodyPr/>
              <a:p>
                <a:endParaRPr lang="zh-CN" altLang="en-US"/>
              </a:p>
            </p:txBody>
          </p:sp>
          <p:sp>
            <p:nvSpPr>
              <p:cNvPr id="28983" name="圆角矩形 28982"/>
              <p:cNvSpPr/>
              <p:nvPr/>
            </p:nvSpPr>
            <p:spPr>
              <a:xfrm rot="-2673140">
                <a:off x="5965" y="2460"/>
                <a:ext cx="577" cy="517"/>
              </a:xfrm>
              <a:prstGeom prst="roundRect">
                <a:avLst>
                  <a:gd name="adj" fmla="val 16667"/>
                </a:avLst>
              </a:prstGeom>
              <a:solidFill>
                <a:srgbClr val="EAEAEA"/>
              </a:solidFill>
              <a:ln w="9525" cap="flat" cmpd="sng">
                <a:solidFill>
                  <a:schemeClr val="tx2"/>
                </a:solidFill>
                <a:prstDash val="solid"/>
                <a:headEnd type="none" w="med" len="med"/>
                <a:tailEnd type="none" w="med" len="med"/>
              </a:ln>
            </p:spPr>
            <p:txBody>
              <a:bodyPr/>
              <a:p>
                <a:endParaRPr lang="zh-CN" altLang="en-US"/>
              </a:p>
            </p:txBody>
          </p:sp>
          <p:sp>
            <p:nvSpPr>
              <p:cNvPr id="28985" name="菱形 28984"/>
              <p:cNvSpPr/>
              <p:nvPr/>
            </p:nvSpPr>
            <p:spPr>
              <a:xfrm>
                <a:off x="5467" y="2530"/>
                <a:ext cx="568" cy="455"/>
              </a:xfrm>
              <a:prstGeom prst="diamond">
                <a:avLst/>
              </a:prstGeom>
              <a:solidFill>
                <a:srgbClr val="EAEAEA"/>
              </a:solidFill>
              <a:ln w="9525" cap="flat" cmpd="sng">
                <a:solidFill>
                  <a:schemeClr val="tx2"/>
                </a:solidFill>
                <a:prstDash val="solid"/>
                <a:miter/>
                <a:headEnd type="none" w="med" len="med"/>
                <a:tailEnd type="none" w="med" len="med"/>
              </a:ln>
            </p:spPr>
            <p:txBody>
              <a:bodyPr/>
              <a:p>
                <a:endParaRPr lang="zh-CN" altLang="en-US"/>
              </a:p>
            </p:txBody>
          </p:sp>
          <p:sp>
            <p:nvSpPr>
              <p:cNvPr id="28984" name="圆角矩形 28983"/>
              <p:cNvSpPr/>
              <p:nvPr/>
            </p:nvSpPr>
            <p:spPr>
              <a:xfrm rot="452620">
                <a:off x="6475" y="2390"/>
                <a:ext cx="480" cy="430"/>
              </a:xfrm>
              <a:prstGeom prst="roundRect">
                <a:avLst>
                  <a:gd name="adj" fmla="val 16667"/>
                </a:avLst>
              </a:prstGeom>
              <a:solidFill>
                <a:srgbClr val="EAEAEA"/>
              </a:solidFill>
              <a:ln w="9525" cap="flat" cmpd="sng">
                <a:solidFill>
                  <a:schemeClr val="tx2"/>
                </a:solidFill>
                <a:prstDash val="solid"/>
                <a:headEnd type="none" w="med" len="med"/>
                <a:tailEnd type="none" w="med" len="med"/>
              </a:ln>
            </p:spPr>
            <p:txBody>
              <a:bodyPr/>
              <a:p>
                <a:endParaRPr lang="zh-CN" altLang="en-US"/>
              </a:p>
            </p:txBody>
          </p:sp>
          <p:sp>
            <p:nvSpPr>
              <p:cNvPr id="6" name="文本框 5"/>
              <p:cNvSpPr txBox="1"/>
              <p:nvPr/>
            </p:nvSpPr>
            <p:spPr>
              <a:xfrm>
                <a:off x="8028" y="3392"/>
                <a:ext cx="1877" cy="680"/>
              </a:xfrm>
              <a:prstGeom prst="rect">
                <a:avLst/>
              </a:prstGeom>
              <a:noFill/>
              <a:ln w="9525">
                <a:noFill/>
              </a:ln>
            </p:spPr>
            <p:txBody>
              <a:bodyPr/>
              <a:p>
                <a:pPr algn="just">
                  <a:buClr>
                    <a:schemeClr val="bg1"/>
                  </a:buClr>
                </a:pPr>
                <a:r>
                  <a:rPr lang="en-US" altLang="zh-CN" sz="2800">
                    <a:solidFill>
                      <a:schemeClr val="tx2"/>
                    </a:solidFill>
                    <a:latin typeface="Times New Roman" panose="02020603050405020304" pitchFamily="18" charset="0"/>
                    <a:ea typeface="宋体" panose="02010600030101010101" pitchFamily="2" charset="-122"/>
                  </a:rPr>
                  <a:t>25 </a:t>
                </a:r>
                <a:r>
                  <a:rPr lang="en-US" altLang="zh-CN" sz="2800">
                    <a:solidFill>
                      <a:schemeClr val="tx2"/>
                    </a:solidFill>
                    <a:latin typeface="Times New Roman" panose="02020603050405020304" pitchFamily="18" charset="0"/>
                    <a:ea typeface="楷体_GB2312" pitchFamily="49" charset="-122"/>
                  </a:rPr>
                  <a:t>℃</a:t>
                </a:r>
                <a:endParaRPr lang="en-US" altLang="zh-CN" sz="2800">
                  <a:solidFill>
                    <a:schemeClr val="tx2"/>
                  </a:solidFill>
                  <a:latin typeface="Times New Roman" panose="02020603050405020304" pitchFamily="18" charset="0"/>
                  <a:ea typeface="楷体_GB2312" pitchFamily="49" charset="-122"/>
                </a:endParaRPr>
              </a:p>
            </p:txBody>
          </p:sp>
          <p:sp>
            <p:nvSpPr>
              <p:cNvPr id="9" name="文本框 8"/>
              <p:cNvSpPr txBox="1"/>
              <p:nvPr/>
            </p:nvSpPr>
            <p:spPr>
              <a:xfrm>
                <a:off x="7835" y="829"/>
                <a:ext cx="1877" cy="680"/>
              </a:xfrm>
              <a:prstGeom prst="rect">
                <a:avLst/>
              </a:prstGeom>
              <a:noFill/>
              <a:ln w="9525">
                <a:noFill/>
              </a:ln>
            </p:spPr>
            <p:txBody>
              <a:bodyPr/>
              <a:p>
                <a:pPr algn="just">
                  <a:buClr>
                    <a:schemeClr val="bg1"/>
                  </a:buClr>
                </a:pPr>
                <a:r>
                  <a:rPr lang="en-US" altLang="zh-CN" sz="2800">
                    <a:solidFill>
                      <a:schemeClr val="tx2"/>
                    </a:solidFill>
                    <a:latin typeface="Times New Roman" panose="02020603050405020304" pitchFamily="18" charset="0"/>
                    <a:ea typeface="宋体" panose="02010600030101010101" pitchFamily="2" charset="-122"/>
                  </a:rPr>
                  <a:t>-5 </a:t>
                </a:r>
                <a:r>
                  <a:rPr lang="en-US" altLang="zh-CN" sz="2800">
                    <a:solidFill>
                      <a:schemeClr val="tx2"/>
                    </a:solidFill>
                    <a:latin typeface="Times New Roman" panose="02020603050405020304" pitchFamily="18" charset="0"/>
                    <a:ea typeface="楷体_GB2312" pitchFamily="49" charset="-122"/>
                  </a:rPr>
                  <a:t>℃</a:t>
                </a:r>
                <a:endParaRPr lang="en-US" altLang="zh-CN" sz="2800">
                  <a:solidFill>
                    <a:schemeClr val="tx2"/>
                  </a:solidFill>
                  <a:latin typeface="Times New Roman" panose="02020603050405020304" pitchFamily="18" charset="0"/>
                  <a:ea typeface="楷体_GB2312" pitchFamily="49" charset="-122"/>
                </a:endParaRPr>
              </a:p>
            </p:txBody>
          </p:sp>
        </p:grpSp>
        <p:pic>
          <p:nvPicPr>
            <p:cNvPr id="8" name="图片 7"/>
            <p:cNvPicPr>
              <a:picLocks noChangeAspect="1"/>
            </p:cNvPicPr>
            <p:nvPr/>
          </p:nvPicPr>
          <p:blipFill>
            <a:blip r:embed="rId2"/>
            <a:stretch>
              <a:fillRect/>
            </a:stretch>
          </p:blipFill>
          <p:spPr>
            <a:xfrm>
              <a:off x="3684" y="858"/>
              <a:ext cx="3166" cy="823"/>
            </a:xfrm>
            <a:prstGeom prst="rect">
              <a:avLst/>
            </a:prstGeom>
          </p:spPr>
        </p:pic>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b="-1000"/>
          </a:stretch>
        </a:blipFill>
        <a:effectLst/>
      </p:bgPr>
    </p:bg>
    <p:spTree>
      <p:nvGrpSpPr>
        <p:cNvPr id="1" name=""/>
        <p:cNvGrpSpPr/>
        <p:nvPr/>
      </p:nvGrpSpPr>
      <p:grpSpPr/>
      <p:graphicFrame>
        <p:nvGraphicFramePr>
          <p:cNvPr id="3" name="表格 2"/>
          <p:cNvGraphicFramePr/>
          <p:nvPr/>
        </p:nvGraphicFramePr>
        <p:xfrm>
          <a:off x="1417320" y="427990"/>
          <a:ext cx="6751955" cy="4928235"/>
        </p:xfrm>
        <a:graphic>
          <a:graphicData uri="http://schemas.openxmlformats.org/drawingml/2006/table">
            <a:tbl>
              <a:tblPr firstRow="1" bandRow="1">
                <a:tableStyleId>{5C22544A-7EE6-4342-B048-85BDC9FD1C3A}</a:tableStyleId>
              </a:tblPr>
              <a:tblGrid>
                <a:gridCol w="1050290"/>
                <a:gridCol w="1338580"/>
                <a:gridCol w="2364740"/>
                <a:gridCol w="1998345"/>
              </a:tblGrid>
              <a:tr h="602615">
                <a:tc>
                  <a:txBody>
                    <a:bodyPr/>
                    <a:p>
                      <a:pPr>
                        <a:buNone/>
                      </a:pPr>
                      <a:endParaRPr lang="zh-CN" altLang="en-US"/>
                    </a:p>
                  </a:txBody>
                  <a:tcPr/>
                </a:tc>
                <a:tc>
                  <a:txBody>
                    <a:bodyPr/>
                    <a:p>
                      <a:pPr>
                        <a:buNone/>
                      </a:pPr>
                      <a:endParaRPr lang="zh-CN" altLang="en-US"/>
                    </a:p>
                  </a:txBody>
                  <a:tcPr/>
                </a:tc>
                <a:tc>
                  <a:txBody>
                    <a:bodyPr/>
                    <a:p>
                      <a:pPr>
                        <a:buNone/>
                      </a:pPr>
                      <a:endParaRPr lang="zh-CN" altLang="en-US"/>
                    </a:p>
                  </a:txBody>
                  <a:tcPr/>
                </a:tc>
                <a:tc>
                  <a:txBody>
                    <a:bodyPr/>
                    <a:p>
                      <a:pPr>
                        <a:buNone/>
                      </a:pPr>
                      <a:endParaRPr lang="zh-CN" altLang="en-US"/>
                    </a:p>
                  </a:txBody>
                  <a:tcPr/>
                </a:tc>
              </a:tr>
              <a:tr h="1099820">
                <a:tc rowSpan="2">
                  <a:txBody>
                    <a:bodyPr/>
                    <a:p>
                      <a:pPr>
                        <a:buNone/>
                      </a:pPr>
                      <a:endParaRPr lang="zh-CN" altLang="en-US"/>
                    </a:p>
                  </a:txBody>
                  <a:tcPr/>
                </a:tc>
                <a:tc rowSpan="2">
                  <a:txBody>
                    <a:bodyPr/>
                    <a:p>
                      <a:pPr>
                        <a:buNone/>
                      </a:pPr>
                      <a:endParaRPr lang="zh-CN" altLang="en-US"/>
                    </a:p>
                  </a:txBody>
                  <a:tcPr/>
                </a:tc>
                <a:tc>
                  <a:txBody>
                    <a:bodyPr/>
                    <a:p>
                      <a:pPr>
                        <a:buNone/>
                      </a:pPr>
                      <a:endParaRPr lang="zh-CN" altLang="en-US"/>
                    </a:p>
                  </a:txBody>
                  <a:tcPr/>
                </a:tc>
                <a:tc>
                  <a:txBody>
                    <a:bodyPr/>
                    <a:p>
                      <a:pPr>
                        <a:buNone/>
                      </a:pPr>
                      <a:endParaRPr lang="zh-CN" altLang="en-US"/>
                    </a:p>
                  </a:txBody>
                  <a:tcPr/>
                </a:tc>
              </a:tr>
              <a:tr h="1203325">
                <a:tc vMerge="1">
                  <a:tcPr/>
                </a:tc>
                <a:tc vMerge="1">
                  <a:tcPr/>
                </a:tc>
                <a:tc>
                  <a:txBody>
                    <a:bodyPr/>
                    <a:p>
                      <a:pPr>
                        <a:buNone/>
                      </a:pPr>
                      <a:endParaRPr lang="zh-CN" altLang="en-US"/>
                    </a:p>
                  </a:txBody>
                  <a:tcPr/>
                </a:tc>
                <a:tc>
                  <a:txBody>
                    <a:bodyPr/>
                    <a:p>
                      <a:pPr>
                        <a:buNone/>
                      </a:pPr>
                      <a:endParaRPr lang="zh-CN" altLang="en-US"/>
                    </a:p>
                  </a:txBody>
                  <a:tcPr/>
                </a:tc>
              </a:tr>
              <a:tr h="2022475">
                <a:tc>
                  <a:txBody>
                    <a:bodyPr/>
                    <a:p>
                      <a:pPr>
                        <a:buNone/>
                      </a:pPr>
                      <a:endParaRPr lang="zh-CN" altLang="en-US"/>
                    </a:p>
                  </a:txBody>
                  <a:tcPr/>
                </a:tc>
                <a:tc>
                  <a:txBody>
                    <a:bodyPr/>
                    <a:p>
                      <a:pPr>
                        <a:buNone/>
                      </a:pPr>
                      <a:endParaRPr lang="zh-CN" altLang="en-US"/>
                    </a:p>
                  </a:txBody>
                  <a:tcPr/>
                </a:tc>
                <a:tc>
                  <a:txBody>
                    <a:bodyPr/>
                    <a:p>
                      <a:pPr>
                        <a:buNone/>
                      </a:pPr>
                      <a:endParaRPr lang="zh-CN" altLang="en-US"/>
                    </a:p>
                  </a:txBody>
                  <a:tcPr/>
                </a:tc>
                <a:tc>
                  <a:txBody>
                    <a:bodyPr/>
                    <a:p>
                      <a:pPr>
                        <a:buNone/>
                      </a:pPr>
                      <a:endParaRPr lang="zh-CN" altLang="en-US"/>
                    </a:p>
                  </a:txBody>
                  <a:tcPr/>
                </a:tc>
              </a:tr>
            </a:tbl>
          </a:graphicData>
        </a:graphic>
      </p:graphicFrame>
      <p:sp>
        <p:nvSpPr>
          <p:cNvPr id="28683" name="矩形 28682"/>
          <p:cNvSpPr/>
          <p:nvPr/>
        </p:nvSpPr>
        <p:spPr>
          <a:xfrm>
            <a:off x="1572895" y="2027555"/>
            <a:ext cx="1058545" cy="398780"/>
          </a:xfrm>
          <a:prstGeom prst="rect">
            <a:avLst/>
          </a:prstGeom>
          <a:noFill/>
          <a:ln w="9525">
            <a:noFill/>
          </a:ln>
        </p:spPr>
        <p:txBody>
          <a:bodyPr wrap="square" anchor="t">
            <a:spAutoFit/>
          </a:bodyPr>
          <a:p>
            <a:pPr>
              <a:buClr>
                <a:schemeClr val="bg1"/>
              </a:buClr>
            </a:pPr>
            <a:r>
              <a:rPr lang="zh-CN" altLang="en-US" sz="2000" b="1" dirty="0">
                <a:solidFill>
                  <a:schemeClr val="tx1"/>
                </a:solidFill>
                <a:latin typeface="微软雅黑" panose="020B0503020204020204" charset="-122"/>
                <a:ea typeface="微软雅黑" panose="020B0503020204020204" charset="-122"/>
              </a:rPr>
              <a:t>沸腾前</a:t>
            </a:r>
            <a:endParaRPr lang="zh-CN" altLang="en-US" sz="2000" b="1" dirty="0">
              <a:solidFill>
                <a:schemeClr val="tx1"/>
              </a:solidFill>
              <a:latin typeface="微软雅黑" panose="020B0503020204020204" charset="-122"/>
              <a:ea typeface="微软雅黑" panose="020B0503020204020204" charset="-122"/>
            </a:endParaRPr>
          </a:p>
        </p:txBody>
      </p:sp>
      <p:sp>
        <p:nvSpPr>
          <p:cNvPr id="4" name="矩形 3"/>
          <p:cNvSpPr/>
          <p:nvPr/>
        </p:nvSpPr>
        <p:spPr>
          <a:xfrm>
            <a:off x="4035425" y="1437640"/>
            <a:ext cx="1711960" cy="398780"/>
          </a:xfrm>
          <a:prstGeom prst="rect">
            <a:avLst/>
          </a:prstGeom>
          <a:noFill/>
          <a:ln w="9525">
            <a:noFill/>
          </a:ln>
        </p:spPr>
        <p:txBody>
          <a:bodyPr wrap="square" anchor="t">
            <a:spAutoFit/>
          </a:bodyPr>
          <a:p>
            <a:pPr>
              <a:buClr>
                <a:schemeClr val="bg1"/>
              </a:buClr>
            </a:pPr>
            <a:r>
              <a:rPr lang="zh-CN" altLang="en-US" sz="2000" dirty="0">
                <a:solidFill>
                  <a:schemeClr val="tx1"/>
                </a:solidFill>
                <a:latin typeface="微软雅黑" panose="020B0503020204020204" charset="-122"/>
                <a:ea typeface="微软雅黑" panose="020B0503020204020204" charset="-122"/>
              </a:rPr>
              <a:t>杯底附着气泡</a:t>
            </a:r>
            <a:endParaRPr lang="zh-CN" altLang="en-US" sz="2000" dirty="0">
              <a:solidFill>
                <a:schemeClr val="tx1"/>
              </a:solidFill>
              <a:latin typeface="微软雅黑" panose="020B0503020204020204" charset="-122"/>
              <a:ea typeface="微软雅黑" panose="020B0503020204020204" charset="-122"/>
            </a:endParaRPr>
          </a:p>
        </p:txBody>
      </p:sp>
      <p:sp>
        <p:nvSpPr>
          <p:cNvPr id="5" name="矩形 4"/>
          <p:cNvSpPr/>
          <p:nvPr/>
        </p:nvSpPr>
        <p:spPr>
          <a:xfrm>
            <a:off x="6152515" y="1232535"/>
            <a:ext cx="2016760" cy="706755"/>
          </a:xfrm>
          <a:prstGeom prst="rect">
            <a:avLst/>
          </a:prstGeom>
          <a:noFill/>
          <a:ln w="9525">
            <a:noFill/>
          </a:ln>
        </p:spPr>
        <p:txBody>
          <a:bodyPr wrap="square" anchor="t">
            <a:spAutoFit/>
          </a:bodyPr>
          <a:p>
            <a:pPr>
              <a:buClr>
                <a:schemeClr val="bg1"/>
              </a:buClr>
            </a:pPr>
            <a:r>
              <a:rPr lang="zh-CN" altLang="en-US" sz="2000" dirty="0">
                <a:solidFill>
                  <a:schemeClr val="tx1"/>
                </a:solidFill>
                <a:latin typeface="微软雅黑" panose="020B0503020204020204" charset="-122"/>
                <a:ea typeface="微软雅黑" panose="020B0503020204020204" charset="-122"/>
              </a:rPr>
              <a:t>杯底温度较高，水汽化形成气泡。</a:t>
            </a:r>
            <a:endParaRPr lang="zh-CN" altLang="en-US" sz="2000" dirty="0">
              <a:solidFill>
                <a:schemeClr val="tx1"/>
              </a:solidFill>
              <a:latin typeface="微软雅黑" panose="020B0503020204020204" charset="-122"/>
              <a:ea typeface="微软雅黑" panose="020B0503020204020204" charset="-122"/>
            </a:endParaRPr>
          </a:p>
        </p:txBody>
      </p:sp>
      <p:sp>
        <p:nvSpPr>
          <p:cNvPr id="6" name="矩形 5"/>
          <p:cNvSpPr/>
          <p:nvPr/>
        </p:nvSpPr>
        <p:spPr>
          <a:xfrm>
            <a:off x="3957320" y="2207260"/>
            <a:ext cx="2041525" cy="1014730"/>
          </a:xfrm>
          <a:prstGeom prst="rect">
            <a:avLst/>
          </a:prstGeom>
          <a:noFill/>
          <a:ln w="9525">
            <a:noFill/>
          </a:ln>
        </p:spPr>
        <p:txBody>
          <a:bodyPr wrap="square" anchor="t">
            <a:spAutoFit/>
          </a:bodyPr>
          <a:p>
            <a:pPr>
              <a:buClr>
                <a:schemeClr val="bg1"/>
              </a:buClr>
            </a:pPr>
            <a:r>
              <a:rPr lang="zh-CN" altLang="en-US" sz="2000" dirty="0">
                <a:solidFill>
                  <a:schemeClr val="tx1"/>
                </a:solidFill>
                <a:latin typeface="微软雅黑" panose="020B0503020204020204" charset="-122"/>
                <a:ea typeface="微软雅黑" panose="020B0503020204020204" charset="-122"/>
              </a:rPr>
              <a:t>气泡上升过程逐渐变小，甚至未到水面就消失了。</a:t>
            </a:r>
            <a:endParaRPr lang="zh-CN" altLang="en-US" sz="2000" dirty="0">
              <a:solidFill>
                <a:schemeClr val="tx1"/>
              </a:solidFill>
              <a:latin typeface="微软雅黑" panose="020B0503020204020204" charset="-122"/>
              <a:ea typeface="微软雅黑" panose="020B0503020204020204" charset="-122"/>
            </a:endParaRPr>
          </a:p>
        </p:txBody>
      </p:sp>
      <p:sp>
        <p:nvSpPr>
          <p:cNvPr id="7" name="矩形 6"/>
          <p:cNvSpPr/>
          <p:nvPr/>
        </p:nvSpPr>
        <p:spPr>
          <a:xfrm>
            <a:off x="6304915" y="2207260"/>
            <a:ext cx="1707515" cy="1014730"/>
          </a:xfrm>
          <a:prstGeom prst="rect">
            <a:avLst/>
          </a:prstGeom>
          <a:noFill/>
          <a:ln w="9525">
            <a:noFill/>
          </a:ln>
        </p:spPr>
        <p:txBody>
          <a:bodyPr wrap="square" anchor="t">
            <a:spAutoFit/>
          </a:bodyPr>
          <a:p>
            <a:pPr>
              <a:buClr>
                <a:schemeClr val="bg1"/>
              </a:buClr>
            </a:pPr>
            <a:r>
              <a:rPr lang="zh-CN" altLang="en-US" sz="2000" dirty="0">
                <a:solidFill>
                  <a:schemeClr val="tx1"/>
                </a:solidFill>
                <a:latin typeface="微软雅黑" panose="020B0503020204020204" charset="-122"/>
                <a:ea typeface="微软雅黑" panose="020B0503020204020204" charset="-122"/>
              </a:rPr>
              <a:t>气泡上升过程水蒸气遇冷液化。热胀冷缩。</a:t>
            </a:r>
            <a:endParaRPr lang="zh-CN" altLang="en-US" sz="2000" dirty="0">
              <a:solidFill>
                <a:schemeClr val="tx1"/>
              </a:solidFill>
              <a:latin typeface="微软雅黑" panose="020B0503020204020204" charset="-122"/>
              <a:ea typeface="微软雅黑" panose="020B0503020204020204" charset="-122"/>
            </a:endParaRPr>
          </a:p>
        </p:txBody>
      </p:sp>
      <p:sp>
        <p:nvSpPr>
          <p:cNvPr id="8" name="矩形 7"/>
          <p:cNvSpPr/>
          <p:nvPr/>
        </p:nvSpPr>
        <p:spPr>
          <a:xfrm>
            <a:off x="1547495" y="3923030"/>
            <a:ext cx="1058545" cy="398780"/>
          </a:xfrm>
          <a:prstGeom prst="rect">
            <a:avLst/>
          </a:prstGeom>
          <a:noFill/>
          <a:ln w="9525">
            <a:noFill/>
          </a:ln>
        </p:spPr>
        <p:txBody>
          <a:bodyPr wrap="square" anchor="t">
            <a:spAutoFit/>
          </a:bodyPr>
          <a:p>
            <a:pPr>
              <a:buClr>
                <a:schemeClr val="bg1"/>
              </a:buClr>
            </a:pPr>
            <a:r>
              <a:rPr lang="zh-CN" altLang="en-US" sz="2000" b="1" dirty="0">
                <a:solidFill>
                  <a:schemeClr val="tx1"/>
                </a:solidFill>
                <a:latin typeface="微软雅黑" panose="020B0503020204020204" charset="-122"/>
                <a:ea typeface="微软雅黑" panose="020B0503020204020204" charset="-122"/>
              </a:rPr>
              <a:t>沸腾后</a:t>
            </a:r>
            <a:endParaRPr lang="zh-CN" altLang="en-US" sz="2000" b="1" dirty="0">
              <a:solidFill>
                <a:schemeClr val="tx1"/>
              </a:solidFill>
              <a:latin typeface="微软雅黑" panose="020B0503020204020204" charset="-122"/>
              <a:ea typeface="微软雅黑" panose="020B0503020204020204" charset="-122"/>
            </a:endParaRPr>
          </a:p>
        </p:txBody>
      </p:sp>
      <p:sp>
        <p:nvSpPr>
          <p:cNvPr id="9" name="矩形 8"/>
          <p:cNvSpPr/>
          <p:nvPr/>
        </p:nvSpPr>
        <p:spPr>
          <a:xfrm>
            <a:off x="3961130" y="3670300"/>
            <a:ext cx="2037715" cy="1322070"/>
          </a:xfrm>
          <a:prstGeom prst="rect">
            <a:avLst/>
          </a:prstGeom>
          <a:noFill/>
          <a:ln w="9525">
            <a:noFill/>
          </a:ln>
        </p:spPr>
        <p:txBody>
          <a:bodyPr wrap="square" anchor="t">
            <a:spAutoFit/>
          </a:bodyPr>
          <a:p>
            <a:pPr>
              <a:buClr>
                <a:schemeClr val="bg1"/>
              </a:buClr>
            </a:pPr>
            <a:r>
              <a:rPr lang="zh-CN" altLang="en-US" sz="2000" dirty="0">
                <a:solidFill>
                  <a:schemeClr val="tx1"/>
                </a:solidFill>
                <a:latin typeface="微软雅黑" panose="020B0503020204020204" charset="-122"/>
                <a:ea typeface="微软雅黑" panose="020B0503020204020204" charset="-122"/>
              </a:rPr>
              <a:t>气泡上升过程逐渐变大，到液面时会破裂开，释放出大量热。</a:t>
            </a:r>
            <a:endParaRPr lang="zh-CN" altLang="en-US" sz="2000" dirty="0">
              <a:solidFill>
                <a:schemeClr val="tx1"/>
              </a:solidFill>
              <a:latin typeface="微软雅黑" panose="020B0503020204020204" charset="-122"/>
              <a:ea typeface="微软雅黑" panose="020B0503020204020204" charset="-122"/>
            </a:endParaRPr>
          </a:p>
        </p:txBody>
      </p:sp>
      <p:sp>
        <p:nvSpPr>
          <p:cNvPr id="10" name="矩形 9"/>
          <p:cNvSpPr/>
          <p:nvPr/>
        </p:nvSpPr>
        <p:spPr>
          <a:xfrm>
            <a:off x="6164580" y="3770630"/>
            <a:ext cx="2100580" cy="398780"/>
          </a:xfrm>
          <a:prstGeom prst="rect">
            <a:avLst/>
          </a:prstGeom>
          <a:noFill/>
          <a:ln w="9525">
            <a:noFill/>
          </a:ln>
        </p:spPr>
        <p:txBody>
          <a:bodyPr wrap="square" anchor="t">
            <a:spAutoFit/>
          </a:bodyPr>
          <a:p>
            <a:pPr>
              <a:buClr>
                <a:schemeClr val="bg1"/>
              </a:buClr>
            </a:pPr>
            <a:r>
              <a:rPr lang="zh-CN" altLang="en-US" sz="2000" dirty="0">
                <a:solidFill>
                  <a:schemeClr val="tx1"/>
                </a:solidFill>
                <a:latin typeface="微软雅黑" panose="020B0503020204020204" charset="-122"/>
                <a:ea typeface="微软雅黑" panose="020B0503020204020204" charset="-122"/>
              </a:rPr>
              <a:t>水越浅压强越小。</a:t>
            </a:r>
            <a:endParaRPr lang="zh-CN" altLang="en-US" sz="2000" dirty="0">
              <a:solidFill>
                <a:schemeClr val="tx1"/>
              </a:solidFill>
              <a:latin typeface="微软雅黑" panose="020B0503020204020204" charset="-122"/>
              <a:ea typeface="微软雅黑" panose="020B0503020204020204" charset="-122"/>
            </a:endParaRPr>
          </a:p>
        </p:txBody>
      </p:sp>
      <p:sp>
        <p:nvSpPr>
          <p:cNvPr id="11" name="矩形 10"/>
          <p:cNvSpPr/>
          <p:nvPr/>
        </p:nvSpPr>
        <p:spPr>
          <a:xfrm>
            <a:off x="2445385" y="5552440"/>
            <a:ext cx="6150610" cy="829945"/>
          </a:xfrm>
          <a:prstGeom prst="rect">
            <a:avLst/>
          </a:prstGeom>
          <a:noFill/>
          <a:ln w="9525">
            <a:noFill/>
          </a:ln>
        </p:spPr>
        <p:txBody>
          <a:bodyPr wrap="square" anchor="t">
            <a:spAutoFit/>
          </a:bodyPr>
          <a:p>
            <a:pPr>
              <a:buClr>
                <a:schemeClr val="bg1"/>
              </a:buClr>
            </a:pPr>
            <a:r>
              <a:rPr lang="zh-CN" altLang="en-US" sz="2400" b="1" dirty="0">
                <a:solidFill>
                  <a:schemeClr val="tx1"/>
                </a:solidFill>
                <a:latin typeface="微软雅黑" panose="020B0503020204020204" charset="-122"/>
                <a:ea typeface="微软雅黑" panose="020B0503020204020204" charset="-122"/>
              </a:rPr>
              <a:t>气压越大，沸点越高。</a:t>
            </a:r>
            <a:endParaRPr lang="zh-CN" altLang="en-US" sz="2400" b="1" dirty="0">
              <a:solidFill>
                <a:schemeClr val="tx1"/>
              </a:solidFill>
              <a:latin typeface="微软雅黑" panose="020B0503020204020204" charset="-122"/>
              <a:ea typeface="微软雅黑" panose="020B0503020204020204" charset="-122"/>
            </a:endParaRPr>
          </a:p>
          <a:p>
            <a:pPr>
              <a:buClr>
                <a:schemeClr val="bg1"/>
              </a:buClr>
            </a:pPr>
            <a:r>
              <a:rPr lang="zh-CN" altLang="en-US" sz="2400" b="1" dirty="0">
                <a:solidFill>
                  <a:schemeClr val="tx1"/>
                </a:solidFill>
                <a:latin typeface="微软雅黑" panose="020B0503020204020204" charset="-122"/>
                <a:ea typeface="微软雅黑" panose="020B0503020204020204" charset="-122"/>
              </a:rPr>
              <a:t>气压越小，沸点越低</a:t>
            </a:r>
            <a:r>
              <a:rPr lang="zh-CN" altLang="en-US" dirty="0">
                <a:solidFill>
                  <a:schemeClr val="tx1"/>
                </a:solidFill>
                <a:latin typeface="宋体" panose="02010600030101010101" pitchFamily="2" charset="-122"/>
                <a:ea typeface="宋体" panose="02010600030101010101" pitchFamily="2" charset="-122"/>
              </a:rPr>
              <a:t>（高山上煮鸡蛋。）</a:t>
            </a:r>
            <a:r>
              <a:rPr lang="en-US" altLang="zh-CN" dirty="0">
                <a:solidFill>
                  <a:schemeClr val="tx1"/>
                </a:solidFill>
                <a:latin typeface="宋体" panose="02010600030101010101" pitchFamily="2" charset="-122"/>
                <a:ea typeface="宋体" panose="02010600030101010101" pitchFamily="2" charset="-122"/>
              </a:rPr>
              <a:t>73.5</a:t>
            </a:r>
            <a:endParaRPr lang="en-US" altLang="zh-CN" dirty="0">
              <a:solidFill>
                <a:schemeClr val="tx1"/>
              </a:solidFill>
              <a:latin typeface="宋体" panose="02010600030101010101" pitchFamily="2" charset="-122"/>
              <a:ea typeface="宋体" panose="02010600030101010101" pitchFamily="2" charset="-122"/>
            </a:endParaRPr>
          </a:p>
        </p:txBody>
      </p:sp>
      <p:pic>
        <p:nvPicPr>
          <p:cNvPr id="12" name="图片 11"/>
          <p:cNvPicPr>
            <a:picLocks noChangeAspect="1"/>
          </p:cNvPicPr>
          <p:nvPr/>
        </p:nvPicPr>
        <p:blipFill>
          <a:blip r:embed="rId2"/>
          <a:srcRect r="65442" b="16639"/>
          <a:stretch>
            <a:fillRect/>
          </a:stretch>
        </p:blipFill>
        <p:spPr>
          <a:xfrm>
            <a:off x="2606040" y="1412240"/>
            <a:ext cx="1080770" cy="1568450"/>
          </a:xfrm>
          <a:prstGeom prst="rect">
            <a:avLst/>
          </a:prstGeom>
        </p:spPr>
      </p:pic>
      <p:sp>
        <p:nvSpPr>
          <p:cNvPr id="13" name="矩形 12"/>
          <p:cNvSpPr/>
          <p:nvPr/>
        </p:nvSpPr>
        <p:spPr>
          <a:xfrm>
            <a:off x="4441190" y="513080"/>
            <a:ext cx="1058545" cy="398780"/>
          </a:xfrm>
          <a:prstGeom prst="rect">
            <a:avLst/>
          </a:prstGeom>
          <a:noFill/>
          <a:ln w="9525">
            <a:noFill/>
          </a:ln>
        </p:spPr>
        <p:txBody>
          <a:bodyPr wrap="square" anchor="t">
            <a:spAutoFit/>
          </a:bodyPr>
          <a:p>
            <a:pPr>
              <a:buClr>
                <a:schemeClr val="bg1"/>
              </a:buClr>
            </a:pPr>
            <a:r>
              <a:rPr lang="zh-CN" altLang="en-US" sz="2000" b="1" dirty="0">
                <a:solidFill>
                  <a:schemeClr val="tx1"/>
                </a:solidFill>
                <a:latin typeface="微软雅黑" panose="020B0503020204020204" charset="-122"/>
                <a:ea typeface="微软雅黑" panose="020B0503020204020204" charset="-122"/>
              </a:rPr>
              <a:t>现象</a:t>
            </a:r>
            <a:endParaRPr lang="zh-CN" altLang="en-US" sz="2000" b="1" dirty="0">
              <a:solidFill>
                <a:schemeClr val="tx1"/>
              </a:solidFill>
              <a:latin typeface="微软雅黑" panose="020B0503020204020204" charset="-122"/>
              <a:ea typeface="微软雅黑" panose="020B0503020204020204" charset="-122"/>
            </a:endParaRPr>
          </a:p>
        </p:txBody>
      </p:sp>
      <p:sp>
        <p:nvSpPr>
          <p:cNvPr id="14" name="矩形 13"/>
          <p:cNvSpPr/>
          <p:nvPr/>
        </p:nvSpPr>
        <p:spPr>
          <a:xfrm>
            <a:off x="6805930" y="513080"/>
            <a:ext cx="1058545" cy="398780"/>
          </a:xfrm>
          <a:prstGeom prst="rect">
            <a:avLst/>
          </a:prstGeom>
          <a:noFill/>
          <a:ln w="9525">
            <a:noFill/>
          </a:ln>
        </p:spPr>
        <p:txBody>
          <a:bodyPr wrap="square" anchor="t">
            <a:spAutoFit/>
          </a:bodyPr>
          <a:p>
            <a:pPr>
              <a:buClr>
                <a:schemeClr val="bg1"/>
              </a:buClr>
            </a:pPr>
            <a:r>
              <a:rPr lang="zh-CN" altLang="en-US" sz="2000" b="1" dirty="0">
                <a:solidFill>
                  <a:schemeClr val="tx1"/>
                </a:solidFill>
                <a:latin typeface="微软雅黑" panose="020B0503020204020204" charset="-122"/>
                <a:ea typeface="微软雅黑" panose="020B0503020204020204" charset="-122"/>
              </a:rPr>
              <a:t>原因</a:t>
            </a:r>
            <a:endParaRPr lang="zh-CN" altLang="en-US" sz="2000" b="1" dirty="0">
              <a:solidFill>
                <a:schemeClr val="tx1"/>
              </a:solidFill>
              <a:latin typeface="微软雅黑" panose="020B0503020204020204" charset="-122"/>
              <a:ea typeface="微软雅黑" panose="020B0503020204020204" charset="-122"/>
            </a:endParaRPr>
          </a:p>
        </p:txBody>
      </p:sp>
      <p:pic>
        <p:nvPicPr>
          <p:cNvPr id="2" name="图片 1"/>
          <p:cNvPicPr>
            <a:picLocks noChangeAspect="1"/>
          </p:cNvPicPr>
          <p:nvPr/>
        </p:nvPicPr>
        <p:blipFill>
          <a:blip r:embed="rId2"/>
          <a:srcRect l="58518" b="18532"/>
          <a:stretch>
            <a:fillRect/>
          </a:stretch>
        </p:blipFill>
        <p:spPr>
          <a:xfrm>
            <a:off x="2517775" y="3670300"/>
            <a:ext cx="1216660" cy="143764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p:tgtEl>
                                          <p:spTgt spid="5"/>
                                        </p:tgtEl>
                                        <p:attrNameLst>
                                          <p:attrName>ppt_y</p:attrName>
                                        </p:attrNameLst>
                                      </p:cBhvr>
                                      <p:tavLst>
                                        <p:tav tm="0">
                                          <p:val>
                                            <p:strVal val="#ppt_y+#ppt_h*1.125000"/>
                                          </p:val>
                                        </p:tav>
                                        <p:tav tm="100000">
                                          <p:val>
                                            <p:strVal val="#ppt_y"/>
                                          </p:val>
                                        </p:tav>
                                      </p:tavLst>
                                    </p:anim>
                                    <p:animEffect transition="in" filter="wipe(up)">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p:tgtEl>
                                          <p:spTgt spid="6"/>
                                        </p:tgtEl>
                                        <p:attrNameLst>
                                          <p:attrName>ppt_y</p:attrName>
                                        </p:attrNameLst>
                                      </p:cBhvr>
                                      <p:tavLst>
                                        <p:tav tm="0">
                                          <p:val>
                                            <p:strVal val="#ppt_y+#ppt_h*1.125000"/>
                                          </p:val>
                                        </p:tav>
                                        <p:tav tm="100000">
                                          <p:val>
                                            <p:strVal val="#ppt_y"/>
                                          </p:val>
                                        </p:tav>
                                      </p:tavLst>
                                    </p:anim>
                                    <p:animEffect transition="in" filter="wipe(up)">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p:tgtEl>
                                          <p:spTgt spid="7"/>
                                        </p:tgtEl>
                                        <p:attrNameLst>
                                          <p:attrName>ppt_y</p:attrName>
                                        </p:attrNameLst>
                                      </p:cBhvr>
                                      <p:tavLst>
                                        <p:tav tm="0">
                                          <p:val>
                                            <p:strVal val="#ppt_y+#ppt_h*1.125000"/>
                                          </p:val>
                                        </p:tav>
                                        <p:tav tm="100000">
                                          <p:val>
                                            <p:strVal val="#ppt_y"/>
                                          </p:val>
                                        </p:tav>
                                      </p:tavLst>
                                    </p:anim>
                                    <p:animEffect transition="in" filter="wipe(up)">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p:tgtEl>
                                          <p:spTgt spid="9"/>
                                        </p:tgtEl>
                                        <p:attrNameLst>
                                          <p:attrName>ppt_y</p:attrName>
                                        </p:attrNameLst>
                                      </p:cBhvr>
                                      <p:tavLst>
                                        <p:tav tm="0">
                                          <p:val>
                                            <p:strVal val="#ppt_y+#ppt_h*1.125000"/>
                                          </p:val>
                                        </p:tav>
                                        <p:tav tm="100000">
                                          <p:val>
                                            <p:strVal val="#ppt_y"/>
                                          </p:val>
                                        </p:tav>
                                      </p:tavLst>
                                    </p:anim>
                                    <p:animEffect transition="in" filter="wipe(up)">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p:tgtEl>
                                          <p:spTgt spid="10"/>
                                        </p:tgtEl>
                                        <p:attrNameLst>
                                          <p:attrName>ppt_y</p:attrName>
                                        </p:attrNameLst>
                                      </p:cBhvr>
                                      <p:tavLst>
                                        <p:tav tm="0">
                                          <p:val>
                                            <p:strVal val="#ppt_y+#ppt_h*1.125000"/>
                                          </p:val>
                                        </p:tav>
                                        <p:tav tm="100000">
                                          <p:val>
                                            <p:strVal val="#ppt_y"/>
                                          </p:val>
                                        </p:tav>
                                      </p:tavLst>
                                    </p:anim>
                                    <p:animEffect transition="in" filter="wipe(up)">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p:tgtEl>
                                          <p:spTgt spid="11"/>
                                        </p:tgtEl>
                                        <p:attrNameLst>
                                          <p:attrName>ppt_y</p:attrName>
                                        </p:attrNameLst>
                                      </p:cBhvr>
                                      <p:tavLst>
                                        <p:tav tm="0">
                                          <p:val>
                                            <p:strVal val="#ppt_y+#ppt_h*1.125000"/>
                                          </p:val>
                                        </p:tav>
                                        <p:tav tm="100000">
                                          <p:val>
                                            <p:strVal val="#ppt_y"/>
                                          </p:val>
                                        </p:tav>
                                      </p:tavLst>
                                    </p:anim>
                                    <p:animEffect transition="in" filter="wipe(up)">
                                      <p:cBhvr>
                                        <p:cTn id="4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9" grpId="0"/>
      <p:bldP spid="10"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5" name="Group 48"/>
          <p:cNvGrpSpPr/>
          <p:nvPr/>
        </p:nvGrpSpPr>
        <p:grpSpPr>
          <a:xfrm>
            <a:off x="483870" y="1331913"/>
            <a:ext cx="8007350" cy="2351087"/>
            <a:chOff x="476" y="2043"/>
            <a:chExt cx="5044" cy="1481"/>
          </a:xfrm>
        </p:grpSpPr>
        <p:sp>
          <p:nvSpPr>
            <p:cNvPr id="37895" name="Text Box 4"/>
            <p:cNvSpPr txBox="1"/>
            <p:nvPr/>
          </p:nvSpPr>
          <p:spPr>
            <a:xfrm>
              <a:off x="499" y="2267"/>
              <a:ext cx="1224" cy="368"/>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50000"/>
                </a:spcBef>
                <a:buNone/>
              </a:pPr>
              <a:r>
                <a:rPr lang="zh-CN" altLang="en-US" dirty="0">
                  <a:solidFill>
                    <a:srgbClr val="0070C0"/>
                  </a:solidFill>
                  <a:latin typeface="黑体" panose="02010609060101010101" pitchFamily="2" charset="-122"/>
                  <a:ea typeface="黑体" panose="02010609060101010101" pitchFamily="2" charset="-122"/>
                </a:rPr>
                <a:t>应用：</a:t>
              </a:r>
              <a:r>
                <a:rPr lang="zh-CN" altLang="en-US" dirty="0">
                  <a:solidFill>
                    <a:srgbClr val="FFFFFF"/>
                  </a:solidFill>
                  <a:latin typeface="黑体" panose="02010609060101010101" pitchFamily="2" charset="-122"/>
                  <a:ea typeface="黑体" panose="02010609060101010101" pitchFamily="2" charset="-122"/>
                </a:rPr>
                <a:t>  </a:t>
              </a:r>
              <a:endParaRPr lang="zh-CN" altLang="en-US" dirty="0">
                <a:solidFill>
                  <a:srgbClr val="FFFFFF"/>
                </a:solidFill>
                <a:latin typeface="黑体" panose="02010609060101010101" pitchFamily="2" charset="-122"/>
                <a:ea typeface="黑体" panose="02010609060101010101" pitchFamily="2" charset="-122"/>
              </a:endParaRPr>
            </a:p>
          </p:txBody>
        </p:sp>
        <p:sp>
          <p:nvSpPr>
            <p:cNvPr id="37896" name="Text Box 5"/>
            <p:cNvSpPr txBox="1"/>
            <p:nvPr/>
          </p:nvSpPr>
          <p:spPr>
            <a:xfrm>
              <a:off x="1390" y="2267"/>
              <a:ext cx="1292" cy="365"/>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50000"/>
                </a:spcBef>
                <a:buNone/>
              </a:pPr>
              <a:r>
                <a:rPr lang="zh-CN" altLang="en-US" dirty="0">
                  <a:solidFill>
                    <a:srgbClr val="0070C0"/>
                  </a:solidFill>
                  <a:latin typeface="黑体" panose="02010609060101010101" pitchFamily="2" charset="-122"/>
                  <a:ea typeface="黑体" panose="02010609060101010101" pitchFamily="2" charset="-122"/>
                </a:rPr>
                <a:t>高压锅</a:t>
              </a:r>
              <a:r>
                <a:rPr lang="zh-CN" altLang="en-US" b="1" dirty="0">
                  <a:solidFill>
                    <a:srgbClr val="FFFFFF"/>
                  </a:solidFill>
                  <a:latin typeface="Times New Roman" panose="02020603050405020304" pitchFamily="18" charset="0"/>
                </a:rPr>
                <a:t> </a:t>
              </a:r>
              <a:endParaRPr lang="zh-CN" altLang="en-US" b="1" dirty="0">
                <a:solidFill>
                  <a:srgbClr val="FFFFFF"/>
                </a:solidFill>
                <a:latin typeface="Times New Roman" panose="02020603050405020304" pitchFamily="18" charset="0"/>
              </a:endParaRPr>
            </a:p>
          </p:txBody>
        </p:sp>
        <p:sp>
          <p:nvSpPr>
            <p:cNvPr id="37897" name="Text Box 6"/>
            <p:cNvSpPr txBox="1"/>
            <p:nvPr/>
          </p:nvSpPr>
          <p:spPr>
            <a:xfrm>
              <a:off x="476" y="2659"/>
              <a:ext cx="2903" cy="368"/>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dirty="0">
                  <a:solidFill>
                    <a:srgbClr val="0070C0"/>
                  </a:solidFill>
                  <a:latin typeface="黑体" panose="02010609060101010101" pitchFamily="2" charset="-122"/>
                  <a:ea typeface="黑体" panose="02010609060101010101" pitchFamily="2" charset="-122"/>
                </a:rPr>
                <a:t>增大气压，提高沸点。</a:t>
              </a:r>
              <a:r>
                <a:rPr lang="zh-CN" altLang="en-US" dirty="0">
                  <a:solidFill>
                    <a:srgbClr val="FFFFFF"/>
                  </a:solidFill>
                  <a:latin typeface="黑体" panose="02010609060101010101" pitchFamily="2" charset="-122"/>
                  <a:ea typeface="黑体" panose="02010609060101010101" pitchFamily="2" charset="-122"/>
                </a:rPr>
                <a:t>。</a:t>
              </a:r>
              <a:endParaRPr lang="zh-CN" altLang="en-US" dirty="0">
                <a:solidFill>
                  <a:srgbClr val="FFFFFF"/>
                </a:solidFill>
                <a:latin typeface="黑体" panose="02010609060101010101" pitchFamily="2" charset="-122"/>
                <a:ea typeface="黑体" panose="02010609060101010101" pitchFamily="2" charset="-122"/>
              </a:endParaRPr>
            </a:p>
          </p:txBody>
        </p:sp>
        <p:grpSp>
          <p:nvGrpSpPr>
            <p:cNvPr id="37898" name="Group 47"/>
            <p:cNvGrpSpPr/>
            <p:nvPr/>
          </p:nvGrpSpPr>
          <p:grpSpPr>
            <a:xfrm>
              <a:off x="2835" y="2043"/>
              <a:ext cx="2685" cy="1481"/>
              <a:chOff x="2835" y="2043"/>
              <a:chExt cx="2685" cy="1481"/>
            </a:xfrm>
          </p:grpSpPr>
          <p:pic>
            <p:nvPicPr>
              <p:cNvPr id="37899" name="Picture 27" descr="T1-33"/>
              <p:cNvPicPr>
                <a:picLocks noChangeAspect="1"/>
              </p:cNvPicPr>
              <p:nvPr/>
            </p:nvPicPr>
            <p:blipFill>
              <a:blip r:embed="rId1">
                <a:lum contrast="24000"/>
              </a:blip>
              <a:stretch>
                <a:fillRect/>
              </a:stretch>
            </p:blipFill>
            <p:spPr>
              <a:xfrm>
                <a:off x="3424" y="2069"/>
                <a:ext cx="2003" cy="1455"/>
              </a:xfrm>
              <a:prstGeom prst="rect">
                <a:avLst/>
              </a:prstGeom>
              <a:noFill/>
              <a:ln w="28575" cap="flat" cmpd="sng">
                <a:solidFill>
                  <a:srgbClr val="000000"/>
                </a:solidFill>
                <a:prstDash val="solid"/>
                <a:miter/>
                <a:headEnd type="none" w="med" len="med"/>
                <a:tailEnd type="none" w="med" len="med"/>
              </a:ln>
            </p:spPr>
          </p:pic>
          <p:sp>
            <p:nvSpPr>
              <p:cNvPr id="37900" name="Text Box 29"/>
              <p:cNvSpPr txBox="1"/>
              <p:nvPr/>
            </p:nvSpPr>
            <p:spPr>
              <a:xfrm>
                <a:off x="5012" y="3294"/>
                <a:ext cx="377" cy="213"/>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rgbClr val="000000"/>
                    </a:solidFill>
                    <a:latin typeface="Arial" panose="020B0604020202020204" pitchFamily="34" charset="0"/>
                  </a:rPr>
                  <a:t>食物</a:t>
                </a:r>
                <a:endParaRPr lang="zh-CN" altLang="en-US" sz="1600" b="1" dirty="0">
                  <a:solidFill>
                    <a:srgbClr val="000000"/>
                  </a:solidFill>
                  <a:latin typeface="Arial" panose="020B0604020202020204" pitchFamily="34" charset="0"/>
                </a:endParaRPr>
              </a:p>
            </p:txBody>
          </p:sp>
          <p:sp>
            <p:nvSpPr>
              <p:cNvPr id="37901" name="Text Box 31"/>
              <p:cNvSpPr txBox="1"/>
              <p:nvPr/>
            </p:nvSpPr>
            <p:spPr>
              <a:xfrm>
                <a:off x="4984" y="2527"/>
                <a:ext cx="377" cy="213"/>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rgbClr val="000000"/>
                    </a:solidFill>
                    <a:latin typeface="Arial" panose="020B0604020202020204" pitchFamily="34" charset="0"/>
                  </a:rPr>
                  <a:t>锅盖</a:t>
                </a:r>
                <a:endParaRPr lang="zh-CN" altLang="en-US" sz="1600" b="1" dirty="0">
                  <a:solidFill>
                    <a:srgbClr val="000000"/>
                  </a:solidFill>
                  <a:latin typeface="Arial" panose="020B0604020202020204" pitchFamily="34" charset="0"/>
                </a:endParaRPr>
              </a:p>
            </p:txBody>
          </p:sp>
          <p:sp>
            <p:nvSpPr>
              <p:cNvPr id="37902" name="Text Box 32"/>
              <p:cNvSpPr txBox="1"/>
              <p:nvPr/>
            </p:nvSpPr>
            <p:spPr>
              <a:xfrm>
                <a:off x="4914" y="2096"/>
                <a:ext cx="606" cy="212"/>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rgbClr val="000000"/>
                    </a:solidFill>
                    <a:latin typeface="Arial" panose="020B0604020202020204" pitchFamily="34" charset="0"/>
                  </a:rPr>
                  <a:t>易熔片</a:t>
                </a:r>
                <a:endParaRPr lang="zh-CN" altLang="en-US" sz="1600" b="1" dirty="0">
                  <a:solidFill>
                    <a:srgbClr val="000000"/>
                  </a:solidFill>
                  <a:latin typeface="Arial" panose="020B0604020202020204" pitchFamily="34" charset="0"/>
                </a:endParaRPr>
              </a:p>
            </p:txBody>
          </p:sp>
          <p:sp>
            <p:nvSpPr>
              <p:cNvPr id="37903" name="Text Box 34"/>
              <p:cNvSpPr txBox="1"/>
              <p:nvPr/>
            </p:nvSpPr>
            <p:spPr>
              <a:xfrm>
                <a:off x="3424" y="2096"/>
                <a:ext cx="559" cy="212"/>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rgbClr val="000000"/>
                    </a:solidFill>
                    <a:latin typeface="Arial" panose="020B0604020202020204" pitchFamily="34" charset="0"/>
                  </a:rPr>
                  <a:t>放气孔</a:t>
                </a:r>
                <a:endParaRPr lang="zh-CN" altLang="en-US" sz="1600" b="1" dirty="0">
                  <a:solidFill>
                    <a:srgbClr val="000000"/>
                  </a:solidFill>
                  <a:latin typeface="Arial" panose="020B0604020202020204" pitchFamily="34" charset="0"/>
                </a:endParaRPr>
              </a:p>
            </p:txBody>
          </p:sp>
          <p:sp>
            <p:nvSpPr>
              <p:cNvPr id="37904" name="Text Box 36"/>
              <p:cNvSpPr txBox="1"/>
              <p:nvPr/>
            </p:nvSpPr>
            <p:spPr>
              <a:xfrm>
                <a:off x="4286" y="2043"/>
                <a:ext cx="559" cy="212"/>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rgbClr val="000000"/>
                    </a:solidFill>
                    <a:latin typeface="Arial" panose="020B0604020202020204" pitchFamily="34" charset="0"/>
                  </a:rPr>
                  <a:t>安全阀</a:t>
                </a:r>
                <a:endParaRPr lang="zh-CN" altLang="en-US" sz="1600" b="1" dirty="0">
                  <a:solidFill>
                    <a:srgbClr val="000000"/>
                  </a:solidFill>
                  <a:latin typeface="Arial" panose="020B0604020202020204" pitchFamily="34" charset="0"/>
                </a:endParaRPr>
              </a:p>
            </p:txBody>
          </p:sp>
          <p:sp>
            <p:nvSpPr>
              <p:cNvPr id="37905" name="Text Box 39"/>
              <p:cNvSpPr txBox="1"/>
              <p:nvPr/>
            </p:nvSpPr>
            <p:spPr>
              <a:xfrm>
                <a:off x="2835" y="3022"/>
                <a:ext cx="377" cy="213"/>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1600" b="1" dirty="0">
                    <a:solidFill>
                      <a:srgbClr val="000000"/>
                    </a:solidFill>
                    <a:latin typeface="Arial" panose="020B0604020202020204" pitchFamily="34" charset="0"/>
                  </a:rPr>
                  <a:t>锅身</a:t>
                </a:r>
                <a:endParaRPr lang="zh-CN" altLang="en-US" sz="1600" b="1" dirty="0">
                  <a:solidFill>
                    <a:srgbClr val="000000"/>
                  </a:solidFill>
                  <a:latin typeface="Arial" panose="020B0604020202020204" pitchFamily="34" charset="0"/>
                </a:endParaRPr>
              </a:p>
            </p:txBody>
          </p:sp>
          <p:sp>
            <p:nvSpPr>
              <p:cNvPr id="37906" name="Line 41"/>
              <p:cNvSpPr/>
              <p:nvPr/>
            </p:nvSpPr>
            <p:spPr>
              <a:xfrm>
                <a:off x="3696" y="2296"/>
                <a:ext cx="409" cy="182"/>
              </a:xfrm>
              <a:prstGeom prst="line">
                <a:avLst/>
              </a:prstGeom>
              <a:ln w="9525" cap="flat" cmpd="sng">
                <a:solidFill>
                  <a:schemeClr val="bg1"/>
                </a:solidFill>
                <a:prstDash val="solid"/>
                <a:headEnd type="none" w="med" len="med"/>
                <a:tailEnd type="none" w="med" len="med"/>
              </a:ln>
            </p:spPr>
          </p:sp>
          <p:sp>
            <p:nvSpPr>
              <p:cNvPr id="37907" name="Line 42"/>
              <p:cNvSpPr/>
              <p:nvPr/>
            </p:nvSpPr>
            <p:spPr>
              <a:xfrm flipH="1">
                <a:off x="4150" y="2160"/>
                <a:ext cx="227" cy="181"/>
              </a:xfrm>
              <a:prstGeom prst="line">
                <a:avLst/>
              </a:prstGeom>
              <a:ln w="9525" cap="flat" cmpd="sng">
                <a:solidFill>
                  <a:schemeClr val="bg1"/>
                </a:solidFill>
                <a:prstDash val="solid"/>
                <a:headEnd type="none" w="med" len="med"/>
                <a:tailEnd type="none" w="med" len="med"/>
              </a:ln>
            </p:spPr>
          </p:sp>
          <p:sp>
            <p:nvSpPr>
              <p:cNvPr id="37908" name="Line 43"/>
              <p:cNvSpPr/>
              <p:nvPr/>
            </p:nvSpPr>
            <p:spPr>
              <a:xfrm flipH="1">
                <a:off x="4422" y="2251"/>
                <a:ext cx="590" cy="181"/>
              </a:xfrm>
              <a:prstGeom prst="line">
                <a:avLst/>
              </a:prstGeom>
              <a:ln w="9525" cap="flat" cmpd="sng">
                <a:solidFill>
                  <a:schemeClr val="bg1"/>
                </a:solidFill>
                <a:prstDash val="solid"/>
                <a:headEnd type="none" w="med" len="med"/>
                <a:tailEnd type="none" w="med" len="med"/>
              </a:ln>
            </p:spPr>
          </p:sp>
          <p:sp>
            <p:nvSpPr>
              <p:cNvPr id="37909" name="Line 44"/>
              <p:cNvSpPr/>
              <p:nvPr/>
            </p:nvSpPr>
            <p:spPr>
              <a:xfrm flipH="1">
                <a:off x="4649" y="2614"/>
                <a:ext cx="363" cy="0"/>
              </a:xfrm>
              <a:prstGeom prst="line">
                <a:avLst/>
              </a:prstGeom>
              <a:ln w="9525" cap="flat" cmpd="sng">
                <a:solidFill>
                  <a:schemeClr val="bg1"/>
                </a:solidFill>
                <a:prstDash val="solid"/>
                <a:headEnd type="none" w="med" len="med"/>
                <a:tailEnd type="none" w="med" len="med"/>
              </a:ln>
            </p:spPr>
          </p:sp>
          <p:sp>
            <p:nvSpPr>
              <p:cNvPr id="37910" name="Line 45"/>
              <p:cNvSpPr/>
              <p:nvPr/>
            </p:nvSpPr>
            <p:spPr>
              <a:xfrm flipH="1">
                <a:off x="4513" y="3385"/>
                <a:ext cx="544" cy="0"/>
              </a:xfrm>
              <a:prstGeom prst="line">
                <a:avLst/>
              </a:prstGeom>
              <a:ln w="9525" cap="flat" cmpd="sng">
                <a:solidFill>
                  <a:schemeClr val="bg1"/>
                </a:solidFill>
                <a:prstDash val="solid"/>
                <a:headEnd type="none" w="med" len="med"/>
                <a:tailEnd type="none" w="med" len="med"/>
              </a:ln>
            </p:spPr>
          </p:sp>
          <p:sp>
            <p:nvSpPr>
              <p:cNvPr id="37911" name="Line 46"/>
              <p:cNvSpPr/>
              <p:nvPr/>
            </p:nvSpPr>
            <p:spPr>
              <a:xfrm>
                <a:off x="3152" y="3158"/>
                <a:ext cx="454" cy="0"/>
              </a:xfrm>
              <a:prstGeom prst="line">
                <a:avLst/>
              </a:prstGeom>
              <a:ln w="9525" cap="flat" cmpd="sng">
                <a:solidFill>
                  <a:schemeClr val="bg1"/>
                </a:solidFill>
                <a:prstDash val="solid"/>
                <a:headEnd type="none" w="med" len="med"/>
                <a:tailEnd type="none" w="med" len="med"/>
              </a:ln>
            </p:spPr>
          </p:sp>
        </p:gr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5" name="Text Box 74"/>
          <p:cNvSpPr txBox="1"/>
          <p:nvPr/>
        </p:nvSpPr>
        <p:spPr>
          <a:xfrm>
            <a:off x="170498" y="1486535"/>
            <a:ext cx="8426450" cy="1168400"/>
          </a:xfrm>
          <a:prstGeom prst="rect">
            <a:avLst/>
          </a:prstGeom>
          <a:noFill/>
          <a:ln w="9525">
            <a:noFill/>
          </a:ln>
        </p:spPr>
        <p:txBody>
          <a:bodyPr>
            <a:spAutoFit/>
          </a:bodyPr>
          <a:p>
            <a:pPr>
              <a:lnSpc>
                <a:spcPct val="125000"/>
              </a:lnSpc>
            </a:pPr>
            <a:r>
              <a:rPr lang="zh-CN" altLang="en-US" sz="2400" dirty="0">
                <a:solidFill>
                  <a:srgbClr val="0066CC"/>
                </a:solidFill>
                <a:latin typeface="微软雅黑" panose="020B0503020204020204" charset="-122"/>
                <a:ea typeface="微软雅黑" panose="020B0503020204020204" charset="-122"/>
              </a:rPr>
              <a:t>　</a:t>
            </a:r>
            <a:r>
              <a:rPr lang="zh-CN" altLang="en-US" sz="2400" b="1" dirty="0">
                <a:solidFill>
                  <a:srgbClr val="FF0000"/>
                </a:solidFill>
                <a:latin typeface="微软雅黑" panose="020B0503020204020204" charset="-122"/>
                <a:ea typeface="微软雅黑" panose="020B0503020204020204" charset="-122"/>
              </a:rPr>
              <a:t>　</a:t>
            </a:r>
            <a:r>
              <a:rPr lang="zh-CN" altLang="en-US" sz="2800" b="1" dirty="0">
                <a:solidFill>
                  <a:srgbClr val="FF0000"/>
                </a:solidFill>
                <a:latin typeface="微软雅黑" panose="020B0503020204020204" charset="-122"/>
                <a:ea typeface="微软雅黑" panose="020B0503020204020204" charset="-122"/>
              </a:rPr>
              <a:t>蒸发：</a:t>
            </a:r>
            <a:r>
              <a:rPr lang="zh-CN" altLang="en-US" sz="2800" b="1" dirty="0">
                <a:solidFill>
                  <a:srgbClr val="333333"/>
                </a:solidFill>
                <a:latin typeface="微软雅黑" panose="020B0503020204020204" charset="-122"/>
                <a:ea typeface="微软雅黑" panose="020B0503020204020204" charset="-122"/>
              </a:rPr>
              <a:t>液体在任何温度下都能发生的汽化现象。</a:t>
            </a:r>
            <a:endParaRPr lang="zh-CN" altLang="en-US" sz="2800" b="1" dirty="0">
              <a:solidFill>
                <a:srgbClr val="333333"/>
              </a:solidFill>
              <a:latin typeface="微软雅黑" panose="020B0503020204020204" charset="-122"/>
              <a:ea typeface="微软雅黑" panose="020B0503020204020204" charset="-122"/>
            </a:endParaRPr>
          </a:p>
          <a:p>
            <a:pPr>
              <a:lnSpc>
                <a:spcPct val="125000"/>
              </a:lnSpc>
            </a:pPr>
            <a:r>
              <a:rPr lang="zh-CN" altLang="en-US" sz="2800" b="1" dirty="0">
                <a:solidFill>
                  <a:srgbClr val="333333"/>
                </a:solidFill>
                <a:latin typeface="微软雅黑" panose="020B0503020204020204" charset="-122"/>
                <a:ea typeface="微软雅黑" panose="020B0503020204020204" charset="-122"/>
              </a:rPr>
              <a:t>       蒸发只发生在液体的表面。</a:t>
            </a:r>
            <a:endParaRPr lang="zh-CN" altLang="en-US" sz="2800" b="1" dirty="0">
              <a:solidFill>
                <a:srgbClr val="333333"/>
              </a:solidFill>
              <a:latin typeface="微软雅黑" panose="020B0503020204020204" charset="-122"/>
              <a:ea typeface="微软雅黑" panose="020B0503020204020204" charset="-122"/>
            </a:endParaRPr>
          </a:p>
        </p:txBody>
      </p:sp>
      <p:sp>
        <p:nvSpPr>
          <p:cNvPr id="23558" name="矩形 23557"/>
          <p:cNvSpPr/>
          <p:nvPr/>
        </p:nvSpPr>
        <p:spPr>
          <a:xfrm>
            <a:off x="1336675" y="233363"/>
            <a:ext cx="2011680" cy="645160"/>
          </a:xfrm>
          <a:prstGeom prst="rect">
            <a:avLst/>
          </a:prstGeom>
          <a:noFill/>
          <a:ln w="9525">
            <a:noFill/>
          </a:ln>
        </p:spPr>
        <p:txBody>
          <a:bodyPr wrap="none" anchor="t">
            <a:spAutoFit/>
          </a:bodyPr>
          <a:p>
            <a:pPr>
              <a:buClr>
                <a:schemeClr val="bg1"/>
              </a:buClr>
            </a:pPr>
            <a:r>
              <a:rPr lang="zh-CN" altLang="en-US" sz="3600" dirty="0">
                <a:solidFill>
                  <a:srgbClr val="0066CC"/>
                </a:solidFill>
                <a:latin typeface="宋体" panose="02010600030101010101" pitchFamily="2" charset="-122"/>
                <a:ea typeface="宋体" panose="02010600030101010101" pitchFamily="2" charset="-122"/>
              </a:rPr>
              <a:t>二、</a:t>
            </a:r>
            <a:r>
              <a:rPr lang="zh-CN" altLang="en-US" sz="3600" b="1">
                <a:solidFill>
                  <a:srgbClr val="0070C0"/>
                </a:solidFill>
                <a:latin typeface="微软雅黑" panose="020B0503020204020204" charset="-122"/>
                <a:ea typeface="微软雅黑" panose="020B0503020204020204" charset="-122"/>
              </a:rPr>
              <a:t>蒸发</a:t>
            </a:r>
            <a:endParaRPr lang="zh-CN" altLang="en-US" sz="3600" b="1">
              <a:solidFill>
                <a:srgbClr val="0070C0"/>
              </a:solidFill>
              <a:latin typeface="微软雅黑" panose="020B0503020204020204" charset="-122"/>
              <a:ea typeface="微软雅黑" panose="020B0503020204020204" charset="-122"/>
            </a:endParaRPr>
          </a:p>
        </p:txBody>
      </p:sp>
      <p:pic>
        <p:nvPicPr>
          <p:cNvPr id="2" name="图片 1"/>
          <p:cNvPicPr>
            <a:picLocks noChangeAspect="1"/>
          </p:cNvPicPr>
          <p:nvPr/>
        </p:nvPicPr>
        <p:blipFill>
          <a:blip r:embed="rId1"/>
          <a:stretch>
            <a:fillRect/>
          </a:stretch>
        </p:blipFill>
        <p:spPr>
          <a:xfrm>
            <a:off x="5357495" y="2216785"/>
            <a:ext cx="3239770" cy="2790825"/>
          </a:xfrm>
          <a:prstGeom prst="rect">
            <a:avLst/>
          </a:prstGeom>
        </p:spPr>
      </p:pic>
      <p:sp>
        <p:nvSpPr>
          <p:cNvPr id="6" name="文本框 5"/>
          <p:cNvSpPr txBox="1"/>
          <p:nvPr/>
        </p:nvSpPr>
        <p:spPr>
          <a:xfrm>
            <a:off x="718820" y="2753360"/>
            <a:ext cx="4664075" cy="3192145"/>
          </a:xfrm>
          <a:prstGeom prst="rect">
            <a:avLst/>
          </a:prstGeom>
          <a:noFill/>
        </p:spPr>
        <p:txBody>
          <a:bodyPr wrap="square" rtlCol="0">
            <a:spAutoFit/>
          </a:bodyPr>
          <a:p>
            <a:pPr>
              <a:lnSpc>
                <a:spcPct val="140000"/>
              </a:lnSpc>
            </a:pPr>
            <a:r>
              <a:rPr lang="zh-CN" altLang="en-US" sz="2400">
                <a:solidFill>
                  <a:schemeClr val="tx1"/>
                </a:solidFill>
                <a:latin typeface="微软雅黑" panose="020B0503020204020204" charset="-122"/>
                <a:ea typeface="微软雅黑" panose="020B0503020204020204" charset="-122"/>
              </a:rPr>
              <a:t>手背擦酒精，手背会感到凉。</a:t>
            </a:r>
            <a:endParaRPr lang="zh-CN" altLang="en-US" sz="2400">
              <a:solidFill>
                <a:schemeClr val="tx1"/>
              </a:solidFill>
              <a:latin typeface="微软雅黑" panose="020B0503020204020204" charset="-122"/>
              <a:ea typeface="微软雅黑" panose="020B0503020204020204" charset="-122"/>
            </a:endParaRPr>
          </a:p>
          <a:p>
            <a:pPr>
              <a:lnSpc>
                <a:spcPct val="140000"/>
              </a:lnSpc>
            </a:pPr>
            <a:r>
              <a:rPr lang="zh-CN" altLang="en-US" sz="2400">
                <a:solidFill>
                  <a:schemeClr val="tx1"/>
                </a:solidFill>
                <a:latin typeface="微软雅黑" panose="020B0503020204020204" charset="-122"/>
                <a:ea typeface="微软雅黑" panose="020B0503020204020204" charset="-122"/>
              </a:rPr>
              <a:t>夏天在地面上洒水会感到凉快。</a:t>
            </a:r>
            <a:endParaRPr lang="zh-CN" altLang="en-US" sz="2400">
              <a:solidFill>
                <a:schemeClr val="tx1"/>
              </a:solidFill>
              <a:latin typeface="微软雅黑" panose="020B0503020204020204" charset="-122"/>
              <a:ea typeface="微软雅黑" panose="020B0503020204020204" charset="-122"/>
            </a:endParaRPr>
          </a:p>
          <a:p>
            <a:pPr>
              <a:lnSpc>
                <a:spcPct val="140000"/>
              </a:lnSpc>
            </a:pPr>
            <a:r>
              <a:rPr lang="zh-CN" altLang="en-US" sz="2400">
                <a:solidFill>
                  <a:schemeClr val="tx1"/>
                </a:solidFill>
                <a:latin typeface="微软雅黑" panose="020B0503020204020204" charset="-122"/>
                <a:ea typeface="微软雅黑" panose="020B0503020204020204" charset="-122"/>
              </a:rPr>
              <a:t>人运动完出汗，会感到凉爽。</a:t>
            </a:r>
            <a:endParaRPr lang="zh-CN" altLang="en-US" sz="2400">
              <a:solidFill>
                <a:schemeClr val="tx1"/>
              </a:solidFill>
              <a:latin typeface="微软雅黑" panose="020B0503020204020204" charset="-122"/>
              <a:ea typeface="微软雅黑" panose="020B0503020204020204" charset="-122"/>
            </a:endParaRPr>
          </a:p>
          <a:p>
            <a:pPr>
              <a:lnSpc>
                <a:spcPct val="140000"/>
              </a:lnSpc>
            </a:pPr>
            <a:r>
              <a:rPr lang="zh-CN" altLang="en-US" sz="2400">
                <a:solidFill>
                  <a:schemeClr val="tx1"/>
                </a:solidFill>
                <a:latin typeface="微软雅黑" panose="020B0503020204020204" charset="-122"/>
                <a:ea typeface="微软雅黑" panose="020B0503020204020204" charset="-122"/>
              </a:rPr>
              <a:t>夏天狗常把舌头伸出来。</a:t>
            </a:r>
            <a:endParaRPr lang="zh-CN" altLang="en-US" sz="2400">
              <a:solidFill>
                <a:schemeClr val="tx1"/>
              </a:solidFill>
              <a:latin typeface="微软雅黑" panose="020B0503020204020204" charset="-122"/>
              <a:ea typeface="微软雅黑" panose="020B0503020204020204" charset="-122"/>
            </a:endParaRPr>
          </a:p>
          <a:p>
            <a:pPr>
              <a:lnSpc>
                <a:spcPct val="140000"/>
              </a:lnSpc>
            </a:pPr>
            <a:r>
              <a:rPr lang="zh-CN" altLang="en-US" sz="2400">
                <a:solidFill>
                  <a:schemeClr val="tx1"/>
                </a:solidFill>
                <a:latin typeface="微软雅黑" panose="020B0503020204020204" charset="-122"/>
                <a:ea typeface="微软雅黑" panose="020B0503020204020204" charset="-122"/>
              </a:rPr>
              <a:t>手沾湿拿馒头。</a:t>
            </a:r>
            <a:endParaRPr lang="zh-CN" altLang="en-US" sz="2400">
              <a:solidFill>
                <a:schemeClr val="tx1"/>
              </a:solidFill>
              <a:latin typeface="微软雅黑" panose="020B0503020204020204" charset="-122"/>
              <a:ea typeface="微软雅黑" panose="020B0503020204020204" charset="-122"/>
            </a:endParaRPr>
          </a:p>
          <a:p>
            <a:pPr>
              <a:lnSpc>
                <a:spcPct val="140000"/>
              </a:lnSpc>
            </a:pPr>
            <a:r>
              <a:rPr lang="zh-CN" altLang="en-US" sz="2400">
                <a:solidFill>
                  <a:schemeClr val="tx1"/>
                </a:solidFill>
                <a:latin typeface="微软雅黑" panose="020B0503020204020204" charset="-122"/>
                <a:ea typeface="微软雅黑" panose="020B0503020204020204" charset="-122"/>
              </a:rPr>
              <a:t>电风扇扇风。</a:t>
            </a:r>
            <a:endParaRPr lang="zh-CN" altLang="en-US" sz="2400">
              <a:solidFill>
                <a:schemeClr val="tx1"/>
              </a:solidFill>
              <a:latin typeface="微软雅黑" panose="020B0503020204020204" charset="-122"/>
              <a:ea typeface="微软雅黑" panose="020B0503020204020204" charset="-122"/>
            </a:endParaRPr>
          </a:p>
        </p:txBody>
      </p:sp>
      <p:sp>
        <p:nvSpPr>
          <p:cNvPr id="5" name="文本框 4"/>
          <p:cNvSpPr txBox="1"/>
          <p:nvPr/>
        </p:nvSpPr>
        <p:spPr>
          <a:xfrm>
            <a:off x="3873500" y="5262245"/>
            <a:ext cx="3554095" cy="645160"/>
          </a:xfrm>
          <a:prstGeom prst="rect">
            <a:avLst/>
          </a:prstGeom>
          <a:noFill/>
        </p:spPr>
        <p:txBody>
          <a:bodyPr wrap="square" rtlCol="0">
            <a:spAutoFit/>
          </a:bodyPr>
          <a:p>
            <a:r>
              <a:rPr lang="en-US" altLang="zh-CN" sz="3600" b="1">
                <a:solidFill>
                  <a:srgbClr val="0070C0"/>
                </a:solidFill>
                <a:latin typeface="微软雅黑" panose="020B0503020204020204" charset="-122"/>
                <a:ea typeface="微软雅黑" panose="020B0503020204020204" charset="-122"/>
              </a:rPr>
              <a:t>“</a:t>
            </a:r>
            <a:r>
              <a:rPr lang="zh-CN" altLang="en-US" sz="3600" b="1">
                <a:solidFill>
                  <a:srgbClr val="0070C0"/>
                </a:solidFill>
                <a:latin typeface="微软雅黑" panose="020B0503020204020204" charset="-122"/>
                <a:ea typeface="微软雅黑" panose="020B0503020204020204" charset="-122"/>
              </a:rPr>
              <a:t>蒸发致冷</a:t>
            </a:r>
            <a:r>
              <a:rPr lang="en-US" altLang="zh-CN" sz="3600" b="1">
                <a:solidFill>
                  <a:srgbClr val="0070C0"/>
                </a:solidFill>
                <a:latin typeface="微软雅黑" panose="020B0503020204020204" charset="-122"/>
                <a:ea typeface="微软雅黑" panose="020B0503020204020204" charset="-122"/>
              </a:rPr>
              <a:t>”</a:t>
            </a:r>
            <a:endParaRPr lang="en-US" altLang="zh-CN" sz="3600" b="1">
              <a:solidFill>
                <a:srgbClr val="0070C0"/>
              </a:solidFill>
              <a:latin typeface="微软雅黑" panose="020B0503020204020204" charset="-122"/>
              <a:ea typeface="微软雅黑" panose="020B0503020204020204" charset="-122"/>
            </a:endParaRPr>
          </a:p>
        </p:txBody>
      </p:sp>
      <p:sp>
        <p:nvSpPr>
          <p:cNvPr id="3" name="文本框 2"/>
          <p:cNvSpPr txBox="1"/>
          <p:nvPr/>
        </p:nvSpPr>
        <p:spPr>
          <a:xfrm>
            <a:off x="907415" y="878840"/>
            <a:ext cx="6520180" cy="607695"/>
          </a:xfrm>
          <a:prstGeom prst="rect">
            <a:avLst/>
          </a:prstGeom>
          <a:noFill/>
        </p:spPr>
        <p:txBody>
          <a:bodyPr wrap="square" rtlCol="0">
            <a:spAutoFit/>
          </a:bodyPr>
          <a:p>
            <a:pPr>
              <a:lnSpc>
                <a:spcPct val="140000"/>
              </a:lnSpc>
            </a:pPr>
            <a:r>
              <a:rPr lang="zh-CN" altLang="en-US" sz="2400">
                <a:solidFill>
                  <a:schemeClr val="tx1"/>
                </a:solidFill>
                <a:latin typeface="宋体" panose="02010600030101010101" pitchFamily="2" charset="-122"/>
                <a:ea typeface="宋体" panose="02010600030101010101" pitchFamily="2" charset="-122"/>
              </a:rPr>
              <a:t>晾衣服，温度没有达到沸点，水会变干。</a:t>
            </a:r>
            <a:endParaRPr lang="zh-CN" altLang="en-US" sz="2400">
              <a:solidFill>
                <a:schemeClr val="tx1"/>
              </a:solidFill>
              <a:latin typeface="宋体" panose="02010600030101010101" pitchFamily="2" charset="-122"/>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55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p:tgtEl>
                                          <p:spTgt spid="5"/>
                                        </p:tgtEl>
                                        <p:attrNameLst>
                                          <p:attrName>ppt_y</p:attrName>
                                        </p:attrNameLst>
                                      </p:cBhvr>
                                      <p:tavLst>
                                        <p:tav tm="0">
                                          <p:val>
                                            <p:strVal val="#ppt_y+#ppt_h*1.125000"/>
                                          </p:val>
                                        </p:tav>
                                        <p:tav tm="100000">
                                          <p:val>
                                            <p:strVal val="#ppt_y"/>
                                          </p:val>
                                        </p:tav>
                                      </p:tavLst>
                                    </p:anim>
                                    <p:animEffect transition="in" filter="wipe(up)">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矩形 24577"/>
          <p:cNvSpPr/>
          <p:nvPr/>
        </p:nvSpPr>
        <p:spPr>
          <a:xfrm>
            <a:off x="647700" y="368300"/>
            <a:ext cx="7777163" cy="783590"/>
          </a:xfrm>
          <a:prstGeom prst="rect">
            <a:avLst/>
          </a:prstGeom>
          <a:noFill/>
          <a:ln w="9525">
            <a:noFill/>
          </a:ln>
        </p:spPr>
        <p:txBody>
          <a:bodyPr>
            <a:spAutoFit/>
          </a:bodyPr>
          <a:p>
            <a:pPr>
              <a:lnSpc>
                <a:spcPct val="125000"/>
              </a:lnSpc>
            </a:pPr>
            <a:r>
              <a:rPr lang="en-US" altLang="zh-CN" sz="3600">
                <a:solidFill>
                  <a:srgbClr val="0066CC"/>
                </a:solidFill>
                <a:latin typeface="Times New Roman" panose="02020603050405020304" pitchFamily="18" charset="0"/>
                <a:ea typeface="宋体" panose="02010600030101010101" pitchFamily="2" charset="-122"/>
              </a:rPr>
              <a:t>2</a:t>
            </a:r>
            <a:r>
              <a:rPr lang="en-US" altLang="zh-CN" sz="3600">
                <a:solidFill>
                  <a:srgbClr val="0066CC"/>
                </a:solidFill>
                <a:latin typeface="宋体" panose="02010600030101010101" pitchFamily="2" charset="-122"/>
                <a:ea typeface="宋体" panose="02010600030101010101" pitchFamily="2" charset="-122"/>
              </a:rPr>
              <a:t>.</a:t>
            </a:r>
            <a:r>
              <a:rPr lang="zh-CN" altLang="en-US" sz="3600" b="1">
                <a:solidFill>
                  <a:srgbClr val="0070C0"/>
                </a:solidFill>
                <a:latin typeface="微软雅黑" panose="020B0503020204020204" charset="-122"/>
                <a:ea typeface="微软雅黑" panose="020B0503020204020204" charset="-122"/>
              </a:rPr>
              <a:t>影响蒸发快慢的因素</a:t>
            </a:r>
            <a:r>
              <a:rPr lang="zh-CN" altLang="en-US" sz="3600" dirty="0">
                <a:solidFill>
                  <a:srgbClr val="0066CC"/>
                </a:solidFill>
                <a:latin typeface="宋体" panose="02010600030101010101" pitchFamily="2" charset="-122"/>
                <a:ea typeface="宋体" panose="02010600030101010101" pitchFamily="2" charset="-122"/>
              </a:rPr>
              <a:t>：</a:t>
            </a:r>
            <a:endParaRPr lang="zh-CN" altLang="en-US" sz="2400" b="1" dirty="0">
              <a:solidFill>
                <a:schemeClr val="tx1"/>
              </a:solidFill>
              <a:latin typeface="微软雅黑" panose="020B0503020204020204" charset="-122"/>
              <a:ea typeface="微软雅黑" panose="020B0503020204020204" charset="-122"/>
            </a:endParaRPr>
          </a:p>
        </p:txBody>
      </p:sp>
      <p:sp>
        <p:nvSpPr>
          <p:cNvPr id="24579" name="矩形 24578"/>
          <p:cNvSpPr/>
          <p:nvPr/>
        </p:nvSpPr>
        <p:spPr>
          <a:xfrm>
            <a:off x="232410" y="1957388"/>
            <a:ext cx="5616575" cy="3784600"/>
          </a:xfrm>
          <a:prstGeom prst="rect">
            <a:avLst/>
          </a:prstGeom>
          <a:noFill/>
          <a:ln w="9525">
            <a:noFill/>
          </a:ln>
        </p:spPr>
        <p:txBody>
          <a:bodyPr>
            <a:spAutoFit/>
          </a:bodyPr>
          <a:p>
            <a:pPr>
              <a:lnSpc>
                <a:spcPct val="125000"/>
              </a:lnSpc>
            </a:pPr>
            <a:r>
              <a:rPr lang="zh-CN" altLang="en-US" dirty="0">
                <a:solidFill>
                  <a:schemeClr val="tx2"/>
                </a:solidFill>
                <a:latin typeface="Times New Roman" panose="02020603050405020304" pitchFamily="18" charset="0"/>
                <a:ea typeface="楷体_GB2312" pitchFamily="49" charset="-122"/>
              </a:rPr>
              <a:t>　</a:t>
            </a:r>
            <a:r>
              <a:rPr lang="zh-CN" altLang="en-US" sz="2400" b="1" dirty="0">
                <a:solidFill>
                  <a:srgbClr val="333333"/>
                </a:solidFill>
                <a:ea typeface="楷体_GB2312" pitchFamily="49" charset="-122"/>
              </a:rPr>
              <a:t>　现象1：湿衣服在太阳下晾晒很快干了，在阴凉出阴凉处干的慢；</a:t>
            </a:r>
            <a:endParaRPr lang="zh-CN" altLang="en-US" sz="2400" b="1" dirty="0">
              <a:solidFill>
                <a:srgbClr val="333333"/>
              </a:solidFill>
              <a:ea typeface="楷体_GB2312" pitchFamily="49" charset="-122"/>
            </a:endParaRPr>
          </a:p>
          <a:p>
            <a:pPr>
              <a:lnSpc>
                <a:spcPct val="125000"/>
              </a:lnSpc>
            </a:pPr>
            <a:endParaRPr lang="zh-CN" altLang="en-US" sz="2400" b="1" dirty="0">
              <a:solidFill>
                <a:srgbClr val="333333"/>
              </a:solidFill>
              <a:ea typeface="楷体_GB2312" pitchFamily="49" charset="-122"/>
            </a:endParaRPr>
          </a:p>
          <a:p>
            <a:pPr>
              <a:lnSpc>
                <a:spcPct val="125000"/>
              </a:lnSpc>
            </a:pPr>
            <a:r>
              <a:rPr lang="zh-CN" altLang="en-US" sz="2400" b="1" dirty="0">
                <a:solidFill>
                  <a:srgbClr val="333333"/>
                </a:solidFill>
                <a:ea typeface="楷体_GB2312" pitchFamily="49" charset="-122"/>
              </a:rPr>
              <a:t>　　现象2：衣服打开晾晒干的快，弄成一团就干的很慢；</a:t>
            </a:r>
            <a:endParaRPr lang="zh-CN" altLang="en-US" sz="2400" b="1" dirty="0">
              <a:solidFill>
                <a:srgbClr val="333333"/>
              </a:solidFill>
              <a:ea typeface="楷体_GB2312" pitchFamily="49" charset="-122"/>
            </a:endParaRPr>
          </a:p>
          <a:p>
            <a:pPr>
              <a:lnSpc>
                <a:spcPct val="125000"/>
              </a:lnSpc>
            </a:pPr>
            <a:endParaRPr lang="zh-CN" altLang="en-US" sz="2400" b="1" dirty="0">
              <a:solidFill>
                <a:srgbClr val="333333"/>
              </a:solidFill>
              <a:ea typeface="楷体_GB2312" pitchFamily="49" charset="-122"/>
            </a:endParaRPr>
          </a:p>
          <a:p>
            <a:pPr>
              <a:lnSpc>
                <a:spcPct val="125000"/>
              </a:lnSpc>
            </a:pPr>
            <a:r>
              <a:rPr lang="zh-CN" altLang="en-US" sz="2400" b="1" dirty="0">
                <a:solidFill>
                  <a:srgbClr val="333333"/>
                </a:solidFill>
                <a:ea typeface="楷体_GB2312" pitchFamily="49" charset="-122"/>
              </a:rPr>
              <a:t>　　现象3：秋天有风的天气里衣服干的快，没有风的时候干的慢。</a:t>
            </a:r>
            <a:endParaRPr lang="zh-CN" altLang="en-US" sz="2400" b="1" dirty="0">
              <a:solidFill>
                <a:srgbClr val="333333"/>
              </a:solidFill>
              <a:ea typeface="楷体_GB2312" pitchFamily="49" charset="-122"/>
            </a:endParaRPr>
          </a:p>
        </p:txBody>
      </p:sp>
      <p:sp>
        <p:nvSpPr>
          <p:cNvPr id="24580" name="矩形 24579"/>
          <p:cNvSpPr/>
          <p:nvPr/>
        </p:nvSpPr>
        <p:spPr>
          <a:xfrm>
            <a:off x="232410" y="1335723"/>
            <a:ext cx="5435600" cy="437515"/>
          </a:xfrm>
          <a:prstGeom prst="rect">
            <a:avLst/>
          </a:prstGeom>
          <a:noFill/>
          <a:ln w="9525">
            <a:noFill/>
          </a:ln>
        </p:spPr>
        <p:txBody>
          <a:bodyPr wrap="square">
            <a:spAutoFit/>
          </a:bodyPr>
          <a:p>
            <a:pPr>
              <a:lnSpc>
                <a:spcPct val="125000"/>
              </a:lnSpc>
            </a:pPr>
            <a:r>
              <a:rPr lang="zh-CN" altLang="en-US" dirty="0">
                <a:solidFill>
                  <a:srgbClr val="FF0000"/>
                </a:solidFill>
                <a:latin typeface="Times New Roman" panose="02020603050405020304" pitchFamily="18" charset="0"/>
                <a:ea typeface="楷体_GB2312" pitchFamily="49" charset="-122"/>
              </a:rPr>
              <a:t>　　分析以下现象</a:t>
            </a:r>
            <a:r>
              <a:rPr lang="en-US" altLang="zh-CN">
                <a:solidFill>
                  <a:srgbClr val="FF0000"/>
                </a:solidFill>
                <a:latin typeface="Times New Roman" panose="02020603050405020304" pitchFamily="18" charset="0"/>
                <a:ea typeface="楷体_GB2312" pitchFamily="49" charset="-122"/>
              </a:rPr>
              <a:t>,</a:t>
            </a:r>
            <a:r>
              <a:rPr lang="zh-CN" altLang="en-US" dirty="0">
                <a:solidFill>
                  <a:srgbClr val="FF0000"/>
                </a:solidFill>
                <a:latin typeface="Times New Roman" panose="02020603050405020304" pitchFamily="18" charset="0"/>
                <a:ea typeface="楷体_GB2312" pitchFamily="49" charset="-122"/>
              </a:rPr>
              <a:t>思考哪些因素影响蒸发的快慢：</a:t>
            </a:r>
            <a:endParaRPr lang="zh-CN" altLang="en-US" dirty="0">
              <a:solidFill>
                <a:srgbClr val="FF0000"/>
              </a:solidFill>
              <a:latin typeface="Times New Roman" panose="02020603050405020304" pitchFamily="18" charset="0"/>
              <a:ea typeface="楷体_GB2312" pitchFamily="49" charset="-122"/>
            </a:endParaRPr>
          </a:p>
        </p:txBody>
      </p:sp>
      <p:pic>
        <p:nvPicPr>
          <p:cNvPr id="24581" name="图片 24580" descr="晾衣服的学问"/>
          <p:cNvPicPr>
            <a:picLocks noChangeAspect="1"/>
          </p:cNvPicPr>
          <p:nvPr/>
        </p:nvPicPr>
        <p:blipFill>
          <a:blip r:embed="rId1"/>
          <a:stretch>
            <a:fillRect/>
          </a:stretch>
        </p:blipFill>
        <p:spPr>
          <a:xfrm>
            <a:off x="5832475" y="2097088"/>
            <a:ext cx="2952750" cy="4268787"/>
          </a:xfrm>
          <a:prstGeom prst="rect">
            <a:avLst/>
          </a:prstGeom>
          <a:noFill/>
          <a:ln w="9525">
            <a:noFill/>
          </a:ln>
        </p:spPr>
      </p:pic>
      <p:pic>
        <p:nvPicPr>
          <p:cNvPr id="24582" name="Picture 9" descr="E:\李燃\教师教学用书\2012人教教师用书项目\ppt\物理\图标.png"/>
          <p:cNvPicPr>
            <a:picLocks noChangeAspect="1"/>
          </p:cNvPicPr>
          <p:nvPr/>
        </p:nvPicPr>
        <p:blipFill>
          <a:blip r:embed="rId2"/>
          <a:stretch>
            <a:fillRect/>
          </a:stretch>
        </p:blipFill>
        <p:spPr>
          <a:xfrm>
            <a:off x="8143875" y="142875"/>
            <a:ext cx="882650" cy="731838"/>
          </a:xfrm>
          <a:prstGeom prst="rect">
            <a:avLst/>
          </a:prstGeom>
          <a:noFill/>
          <a:ln w="9525">
            <a:noFill/>
          </a:ln>
        </p:spPr>
      </p:pic>
      <p:sp>
        <p:nvSpPr>
          <p:cNvPr id="2" name="矩形 1"/>
          <p:cNvSpPr/>
          <p:nvPr/>
        </p:nvSpPr>
        <p:spPr>
          <a:xfrm>
            <a:off x="1007745" y="2840355"/>
            <a:ext cx="3166745" cy="553085"/>
          </a:xfrm>
          <a:prstGeom prst="rect">
            <a:avLst/>
          </a:prstGeom>
          <a:noFill/>
          <a:ln w="9525">
            <a:noFill/>
          </a:ln>
        </p:spPr>
        <p:txBody>
          <a:bodyPr wrap="square">
            <a:spAutoFit/>
          </a:bodyPr>
          <a:p>
            <a:pPr>
              <a:lnSpc>
                <a:spcPct val="125000"/>
              </a:lnSpc>
            </a:pPr>
            <a:r>
              <a:rPr lang="zh-CN" altLang="en-US" sz="2400" b="1" dirty="0">
                <a:solidFill>
                  <a:schemeClr val="tx1"/>
                </a:solidFill>
                <a:latin typeface="微软雅黑" panose="020B0503020204020204" charset="-122"/>
                <a:ea typeface="微软雅黑" panose="020B0503020204020204" charset="-122"/>
              </a:rPr>
              <a:t>液体温度</a:t>
            </a:r>
            <a:endParaRPr lang="zh-CN" altLang="en-US" sz="2400" b="1" dirty="0">
              <a:solidFill>
                <a:schemeClr val="tx1"/>
              </a:solidFill>
              <a:latin typeface="微软雅黑" panose="020B0503020204020204" charset="-122"/>
              <a:ea typeface="微软雅黑" panose="020B0503020204020204" charset="-122"/>
            </a:endParaRPr>
          </a:p>
        </p:txBody>
      </p:sp>
      <p:sp>
        <p:nvSpPr>
          <p:cNvPr id="3" name="矩形 2"/>
          <p:cNvSpPr/>
          <p:nvPr/>
        </p:nvSpPr>
        <p:spPr>
          <a:xfrm>
            <a:off x="966470" y="4250055"/>
            <a:ext cx="2513965" cy="553085"/>
          </a:xfrm>
          <a:prstGeom prst="rect">
            <a:avLst/>
          </a:prstGeom>
          <a:noFill/>
          <a:ln w="9525">
            <a:noFill/>
          </a:ln>
        </p:spPr>
        <p:txBody>
          <a:bodyPr wrap="square">
            <a:spAutoFit/>
          </a:bodyPr>
          <a:p>
            <a:pPr>
              <a:lnSpc>
                <a:spcPct val="125000"/>
              </a:lnSpc>
            </a:pPr>
            <a:r>
              <a:rPr lang="zh-CN" altLang="en-US" sz="2400" b="1" dirty="0">
                <a:solidFill>
                  <a:schemeClr val="tx1"/>
                </a:solidFill>
                <a:latin typeface="微软雅黑" panose="020B0503020204020204" charset="-122"/>
                <a:ea typeface="微软雅黑" panose="020B0503020204020204" charset="-122"/>
              </a:rPr>
              <a:t>液体表面积</a:t>
            </a:r>
            <a:endParaRPr lang="zh-CN" altLang="en-US" sz="2400" b="1" dirty="0">
              <a:solidFill>
                <a:schemeClr val="tx1"/>
              </a:solidFill>
              <a:latin typeface="微软雅黑" panose="020B0503020204020204" charset="-122"/>
              <a:ea typeface="微软雅黑" panose="020B0503020204020204" charset="-122"/>
            </a:endParaRPr>
          </a:p>
        </p:txBody>
      </p:sp>
      <p:sp>
        <p:nvSpPr>
          <p:cNvPr id="4" name="矩形 3"/>
          <p:cNvSpPr/>
          <p:nvPr/>
        </p:nvSpPr>
        <p:spPr>
          <a:xfrm>
            <a:off x="1007745" y="5643245"/>
            <a:ext cx="2513965" cy="553085"/>
          </a:xfrm>
          <a:prstGeom prst="rect">
            <a:avLst/>
          </a:prstGeom>
          <a:noFill/>
          <a:ln w="9525">
            <a:noFill/>
          </a:ln>
        </p:spPr>
        <p:txBody>
          <a:bodyPr wrap="square">
            <a:spAutoFit/>
          </a:bodyPr>
          <a:p>
            <a:pPr>
              <a:lnSpc>
                <a:spcPct val="125000"/>
              </a:lnSpc>
            </a:pPr>
            <a:r>
              <a:rPr lang="zh-CN" altLang="en-US" sz="2400" b="1" dirty="0">
                <a:solidFill>
                  <a:schemeClr val="tx1"/>
                </a:solidFill>
                <a:latin typeface="微软雅黑" panose="020B0503020204020204" charset="-122"/>
                <a:ea typeface="微软雅黑" panose="020B0503020204020204" charset="-122"/>
              </a:rPr>
              <a:t>空气流动速度</a:t>
            </a:r>
            <a:endParaRPr lang="zh-CN" altLang="en-US" sz="2400" b="1" dirty="0">
              <a:solidFill>
                <a:schemeClr val="tx1"/>
              </a:solidFill>
              <a:latin typeface="微软雅黑" panose="020B0503020204020204" charset="-122"/>
              <a:ea typeface="微软雅黑" panose="020B0503020204020204"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579">
                                            <p:txEl>
                                              <p:charRg st="0" end="3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charRg st="13" end="3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579">
                                            <p:txEl>
                                              <p:charRg st="59" end="9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57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9" name="Text Box 3"/>
          <p:cNvSpPr txBox="1"/>
          <p:nvPr/>
        </p:nvSpPr>
        <p:spPr>
          <a:xfrm>
            <a:off x="356235" y="1958340"/>
            <a:ext cx="14020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相同点</a:t>
            </a:r>
            <a:endParaRPr lang="zh-CN" altLang="en-US" dirty="0">
              <a:latin typeface="微软雅黑" panose="020B0503020204020204" charset="-122"/>
              <a:ea typeface="微软雅黑" panose="020B0503020204020204" charset="-122"/>
            </a:endParaRPr>
          </a:p>
        </p:txBody>
      </p:sp>
      <p:sp>
        <p:nvSpPr>
          <p:cNvPr id="24580" name="AutoShape 4"/>
          <p:cNvSpPr/>
          <p:nvPr/>
        </p:nvSpPr>
        <p:spPr>
          <a:xfrm>
            <a:off x="1869123" y="1742440"/>
            <a:ext cx="87312" cy="1152525"/>
          </a:xfrm>
          <a:prstGeom prst="leftBrace">
            <a:avLst>
              <a:gd name="adj1" fmla="val 110000"/>
              <a:gd name="adj2" fmla="val 50000"/>
            </a:avLst>
          </a:prstGeom>
          <a:noFill/>
          <a:ln w="38100" cap="sq" cmpd="sng">
            <a:solidFill>
              <a:schemeClr val="tx1"/>
            </a:solidFill>
            <a:prstDash val="solid"/>
            <a:miter/>
            <a:headEnd type="none" w="sm" len="sm"/>
            <a:tailEnd type="none" w="sm" len="sm"/>
          </a:ln>
        </p:spPr>
        <p:txBody>
          <a:bodyPr wrap="none"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lgn="r" eaLnBrk="1" hangingPunct="1">
              <a:buClr>
                <a:srgbClr val="EEECE1"/>
              </a:buClr>
              <a:buSzPct val="90000"/>
              <a:buNone/>
            </a:pPr>
            <a:endParaRPr lang="zh-CN" altLang="en-US" sz="6000" b="1" dirty="0">
              <a:solidFill>
                <a:srgbClr val="EEECE1"/>
              </a:solidFill>
              <a:latin typeface="隶书" panose="02010509060101010101" pitchFamily="49" charset="-122"/>
              <a:ea typeface="隶书" panose="02010509060101010101" pitchFamily="49" charset="-122"/>
            </a:endParaRPr>
          </a:p>
        </p:txBody>
      </p:sp>
      <p:sp>
        <p:nvSpPr>
          <p:cNvPr id="24583" name="Text Box 7"/>
          <p:cNvSpPr txBox="1"/>
          <p:nvPr/>
        </p:nvSpPr>
        <p:spPr>
          <a:xfrm>
            <a:off x="2073910" y="1523365"/>
            <a:ext cx="26212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都是汽化现象</a:t>
            </a:r>
            <a:endParaRPr lang="zh-CN" altLang="en-US" dirty="0">
              <a:latin typeface="微软雅黑" panose="020B0503020204020204" charset="-122"/>
              <a:ea typeface="微软雅黑" panose="020B0503020204020204" charset="-122"/>
            </a:endParaRPr>
          </a:p>
        </p:txBody>
      </p:sp>
      <p:sp>
        <p:nvSpPr>
          <p:cNvPr id="24584" name="Text Box 8"/>
          <p:cNvSpPr txBox="1"/>
          <p:nvPr/>
        </p:nvSpPr>
        <p:spPr>
          <a:xfrm>
            <a:off x="2073910" y="2461578"/>
            <a:ext cx="42468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dirty="0">
                <a:solidFill>
                  <a:schemeClr val="tx1"/>
                </a:solidFill>
                <a:latin typeface="微软雅黑" panose="020B0503020204020204" charset="-122"/>
                <a:ea typeface="微软雅黑" panose="020B0503020204020204" charset="-122"/>
              </a:rPr>
              <a:t>都可以在液体表面发生</a:t>
            </a:r>
            <a:endParaRPr lang="zh-CN" altLang="en-US" dirty="0">
              <a:solidFill>
                <a:schemeClr val="tx1"/>
              </a:solidFill>
              <a:latin typeface="微软雅黑" panose="020B0503020204020204" charset="-122"/>
              <a:ea typeface="微软雅黑" panose="020B0503020204020204" charset="-122"/>
            </a:endParaRPr>
          </a:p>
        </p:txBody>
      </p:sp>
      <p:sp>
        <p:nvSpPr>
          <p:cNvPr id="24581" name="AutoShape 5"/>
          <p:cNvSpPr/>
          <p:nvPr/>
        </p:nvSpPr>
        <p:spPr>
          <a:xfrm>
            <a:off x="1737360" y="4112578"/>
            <a:ext cx="76200" cy="1655762"/>
          </a:xfrm>
          <a:prstGeom prst="leftBrace">
            <a:avLst>
              <a:gd name="adj1" fmla="val 181076"/>
              <a:gd name="adj2" fmla="val 50000"/>
            </a:avLst>
          </a:prstGeom>
          <a:noFill/>
          <a:ln w="38100" cap="sq" cmpd="sng">
            <a:solidFill>
              <a:schemeClr val="tx1"/>
            </a:solidFill>
            <a:prstDash val="solid"/>
            <a:miter/>
            <a:headEnd type="none" w="sm" len="sm"/>
            <a:tailEnd type="none" w="sm" len="sm"/>
          </a:ln>
        </p:spPr>
        <p:txBody>
          <a:bodyPr wrap="none"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lgn="r" eaLnBrk="1" hangingPunct="1">
              <a:buClr>
                <a:srgbClr val="EEECE1"/>
              </a:buClr>
              <a:buSzPct val="90000"/>
              <a:buNone/>
            </a:pPr>
            <a:endParaRPr lang="zh-CN" altLang="en-US" sz="6000" b="1" dirty="0">
              <a:solidFill>
                <a:srgbClr val="EEECE1"/>
              </a:solidFill>
              <a:latin typeface="隶书" panose="02010509060101010101" pitchFamily="49" charset="-122"/>
              <a:ea typeface="隶书" panose="02010509060101010101" pitchFamily="49" charset="-122"/>
            </a:endParaRPr>
          </a:p>
        </p:txBody>
      </p:sp>
      <p:sp>
        <p:nvSpPr>
          <p:cNvPr id="24582" name="Text Box 6"/>
          <p:cNvSpPr txBox="1"/>
          <p:nvPr/>
        </p:nvSpPr>
        <p:spPr>
          <a:xfrm>
            <a:off x="224473" y="4617403"/>
            <a:ext cx="14020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不同点</a:t>
            </a:r>
            <a:endParaRPr lang="zh-CN" altLang="en-US" dirty="0">
              <a:latin typeface="微软雅黑" panose="020B0503020204020204" charset="-122"/>
              <a:ea typeface="微软雅黑" panose="020B0503020204020204" charset="-122"/>
            </a:endParaRPr>
          </a:p>
        </p:txBody>
      </p:sp>
      <p:sp>
        <p:nvSpPr>
          <p:cNvPr id="24585" name="Text Box 9"/>
          <p:cNvSpPr txBox="1"/>
          <p:nvPr/>
        </p:nvSpPr>
        <p:spPr>
          <a:xfrm>
            <a:off x="1942148" y="3896678"/>
            <a:ext cx="26212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汽化温度不同</a:t>
            </a:r>
            <a:endParaRPr lang="zh-CN" altLang="en-US" dirty="0">
              <a:latin typeface="微软雅黑" panose="020B0503020204020204" charset="-122"/>
              <a:ea typeface="微软雅黑" panose="020B0503020204020204" charset="-122"/>
            </a:endParaRPr>
          </a:p>
        </p:txBody>
      </p:sp>
      <p:sp>
        <p:nvSpPr>
          <p:cNvPr id="24586" name="Text Box 10"/>
          <p:cNvSpPr txBox="1"/>
          <p:nvPr/>
        </p:nvSpPr>
        <p:spPr>
          <a:xfrm>
            <a:off x="1942148" y="4652328"/>
            <a:ext cx="26212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汽化位置不同</a:t>
            </a:r>
            <a:endParaRPr lang="zh-CN" altLang="en-US" dirty="0">
              <a:latin typeface="微软雅黑" panose="020B0503020204020204" charset="-122"/>
              <a:ea typeface="微软雅黑" panose="020B0503020204020204" charset="-122"/>
            </a:endParaRPr>
          </a:p>
        </p:txBody>
      </p:sp>
      <p:sp>
        <p:nvSpPr>
          <p:cNvPr id="24587" name="Text Box 11"/>
          <p:cNvSpPr txBox="1"/>
          <p:nvPr/>
        </p:nvSpPr>
        <p:spPr>
          <a:xfrm>
            <a:off x="1942148" y="5412740"/>
            <a:ext cx="26212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汽化程度不同</a:t>
            </a:r>
            <a:endParaRPr lang="zh-CN" altLang="en-US" dirty="0">
              <a:latin typeface="微软雅黑" panose="020B0503020204020204" charset="-122"/>
              <a:ea typeface="微软雅黑" panose="020B0503020204020204" charset="-122"/>
            </a:endParaRPr>
          </a:p>
        </p:txBody>
      </p:sp>
      <p:sp>
        <p:nvSpPr>
          <p:cNvPr id="24588" name="Text Box 12"/>
          <p:cNvSpPr txBox="1"/>
          <p:nvPr/>
        </p:nvSpPr>
        <p:spPr>
          <a:xfrm>
            <a:off x="5155248" y="3109278"/>
            <a:ext cx="9956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solidFill>
                  <a:srgbClr val="0070C0"/>
                </a:solidFill>
                <a:latin typeface="微软雅黑" panose="020B0503020204020204" charset="-122"/>
                <a:ea typeface="微软雅黑" panose="020B0503020204020204" charset="-122"/>
              </a:rPr>
              <a:t>蒸发</a:t>
            </a:r>
            <a:endParaRPr lang="zh-CN" altLang="en-US" dirty="0">
              <a:solidFill>
                <a:srgbClr val="0070C0"/>
              </a:solidFill>
              <a:latin typeface="微软雅黑" panose="020B0503020204020204" charset="-122"/>
              <a:ea typeface="微软雅黑" panose="020B0503020204020204" charset="-122"/>
            </a:endParaRPr>
          </a:p>
        </p:txBody>
      </p:sp>
      <p:sp>
        <p:nvSpPr>
          <p:cNvPr id="24589" name="Text Box 13"/>
          <p:cNvSpPr txBox="1"/>
          <p:nvPr/>
        </p:nvSpPr>
        <p:spPr>
          <a:xfrm>
            <a:off x="7374573" y="3109278"/>
            <a:ext cx="9956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solidFill>
                  <a:srgbClr val="0070C0"/>
                </a:solidFill>
                <a:latin typeface="微软雅黑" panose="020B0503020204020204" charset="-122"/>
                <a:ea typeface="微软雅黑" panose="020B0503020204020204" charset="-122"/>
              </a:rPr>
              <a:t>沸腾</a:t>
            </a:r>
            <a:endParaRPr lang="zh-CN" altLang="en-US" dirty="0">
              <a:solidFill>
                <a:srgbClr val="0070C0"/>
              </a:solidFill>
              <a:latin typeface="微软雅黑" panose="020B0503020204020204" charset="-122"/>
              <a:ea typeface="微软雅黑" panose="020B0503020204020204" charset="-122"/>
            </a:endParaRPr>
          </a:p>
        </p:txBody>
      </p:sp>
      <p:sp>
        <p:nvSpPr>
          <p:cNvPr id="24590" name="Text Box 14"/>
          <p:cNvSpPr txBox="1"/>
          <p:nvPr/>
        </p:nvSpPr>
        <p:spPr>
          <a:xfrm>
            <a:off x="4748848" y="3896678"/>
            <a:ext cx="18084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dirty="0">
                <a:latin typeface="微软雅黑" panose="020B0503020204020204" charset="-122"/>
                <a:ea typeface="微软雅黑" panose="020B0503020204020204" charset="-122"/>
              </a:rPr>
              <a:t>任何温度</a:t>
            </a:r>
            <a:endParaRPr lang="zh-CN" altLang="en-US" dirty="0">
              <a:solidFill>
                <a:srgbClr val="FFFFFF"/>
              </a:solidFill>
              <a:latin typeface="黑体" panose="02010609060101010101" pitchFamily="2" charset="-122"/>
              <a:ea typeface="黑体" panose="02010609060101010101" pitchFamily="2" charset="-122"/>
            </a:endParaRPr>
          </a:p>
        </p:txBody>
      </p:sp>
      <p:sp>
        <p:nvSpPr>
          <p:cNvPr id="24591" name="Text Box 15"/>
          <p:cNvSpPr txBox="1"/>
          <p:nvPr/>
        </p:nvSpPr>
        <p:spPr>
          <a:xfrm>
            <a:off x="7374573" y="3896678"/>
            <a:ext cx="9956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沸点</a:t>
            </a:r>
            <a:endParaRPr lang="zh-CN" altLang="en-US" dirty="0">
              <a:latin typeface="微软雅黑" panose="020B0503020204020204" charset="-122"/>
              <a:ea typeface="微软雅黑" panose="020B0503020204020204" charset="-122"/>
            </a:endParaRPr>
          </a:p>
        </p:txBody>
      </p:sp>
      <p:sp>
        <p:nvSpPr>
          <p:cNvPr id="24592" name="Text Box 16"/>
          <p:cNvSpPr txBox="1"/>
          <p:nvPr/>
        </p:nvSpPr>
        <p:spPr>
          <a:xfrm>
            <a:off x="4748848" y="4653915"/>
            <a:ext cx="18084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只在表面</a:t>
            </a:r>
            <a:endParaRPr lang="zh-CN" altLang="en-US" dirty="0">
              <a:latin typeface="微软雅黑" panose="020B0503020204020204" charset="-122"/>
              <a:ea typeface="微软雅黑" panose="020B0503020204020204" charset="-122"/>
            </a:endParaRPr>
          </a:p>
        </p:txBody>
      </p:sp>
      <p:sp>
        <p:nvSpPr>
          <p:cNvPr id="24593" name="Text Box 17"/>
          <p:cNvSpPr txBox="1"/>
          <p:nvPr/>
        </p:nvSpPr>
        <p:spPr>
          <a:xfrm>
            <a:off x="6764973" y="4653915"/>
            <a:ext cx="22148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表面和内部</a:t>
            </a:r>
            <a:endParaRPr lang="zh-CN" altLang="en-US" dirty="0">
              <a:latin typeface="微软雅黑" panose="020B0503020204020204" charset="-122"/>
              <a:ea typeface="微软雅黑" panose="020B0503020204020204" charset="-122"/>
            </a:endParaRPr>
          </a:p>
        </p:txBody>
      </p:sp>
      <p:sp>
        <p:nvSpPr>
          <p:cNvPr id="24594" name="Text Box 18"/>
          <p:cNvSpPr txBox="1"/>
          <p:nvPr/>
        </p:nvSpPr>
        <p:spPr>
          <a:xfrm>
            <a:off x="5155248" y="5412740"/>
            <a:ext cx="9956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缓慢</a:t>
            </a:r>
            <a:endParaRPr lang="zh-CN" altLang="en-US" dirty="0">
              <a:latin typeface="微软雅黑" panose="020B0503020204020204" charset="-122"/>
              <a:ea typeface="微软雅黑" panose="020B0503020204020204" charset="-122"/>
            </a:endParaRPr>
          </a:p>
        </p:txBody>
      </p:sp>
      <p:sp>
        <p:nvSpPr>
          <p:cNvPr id="24595" name="Text Box 19"/>
          <p:cNvSpPr txBox="1"/>
          <p:nvPr/>
        </p:nvSpPr>
        <p:spPr>
          <a:xfrm>
            <a:off x="7374573" y="5412740"/>
            <a:ext cx="995680" cy="583565"/>
          </a:xfrm>
          <a:prstGeom prst="rect">
            <a:avLst/>
          </a:prstGeom>
          <a:noFill/>
          <a:ln w="12700">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zh-CN" altLang="en-US" dirty="0">
                <a:latin typeface="微软雅黑" panose="020B0503020204020204" charset="-122"/>
                <a:ea typeface="微软雅黑" panose="020B0503020204020204" charset="-122"/>
              </a:rPr>
              <a:t>剧烈</a:t>
            </a:r>
            <a:endParaRPr lang="zh-CN" altLang="en-US" dirty="0">
              <a:latin typeface="微软雅黑" panose="020B0503020204020204" charset="-122"/>
              <a:ea typeface="微软雅黑" panose="020B0503020204020204" charset="-122"/>
            </a:endParaRPr>
          </a:p>
        </p:txBody>
      </p:sp>
      <p:sp>
        <p:nvSpPr>
          <p:cNvPr id="43012" name="Text Box 4"/>
          <p:cNvSpPr txBox="1"/>
          <p:nvPr/>
        </p:nvSpPr>
        <p:spPr>
          <a:xfrm>
            <a:off x="1204278" y="373698"/>
            <a:ext cx="7920037" cy="706755"/>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50000"/>
              </a:spcBef>
              <a:buNone/>
            </a:pPr>
            <a:r>
              <a:rPr lang="zh-CN" altLang="en-US" sz="4000" b="1" dirty="0">
                <a:solidFill>
                  <a:srgbClr val="0070C0"/>
                </a:solidFill>
                <a:latin typeface="微软雅黑" panose="020B0503020204020204" charset="-122"/>
                <a:ea typeface="微软雅黑" panose="020B0503020204020204" charset="-122"/>
              </a:rPr>
              <a:t>思考：沸腾和蒸发有何异同？</a:t>
            </a:r>
            <a:r>
              <a:rPr lang="zh-CN" altLang="en-US" b="1" dirty="0">
                <a:solidFill>
                  <a:srgbClr val="0070C0"/>
                </a:solidFill>
                <a:latin typeface="微软雅黑" panose="020B0503020204020204" charset="-122"/>
                <a:ea typeface="微软雅黑" panose="020B0503020204020204" charset="-122"/>
              </a:rPr>
              <a:t> </a:t>
            </a:r>
            <a:r>
              <a:rPr lang="zh-CN" altLang="en-US" b="1" dirty="0">
                <a:solidFill>
                  <a:srgbClr val="FFFFFF"/>
                </a:solidFill>
                <a:latin typeface="Times New Roman" panose="02020603050405020304" pitchFamily="18" charset="0"/>
              </a:rPr>
              <a:t>  </a:t>
            </a:r>
            <a:endParaRPr lang="zh-CN" altLang="en-US" b="1" dirty="0">
              <a:solidFill>
                <a:srgbClr val="FFFFFF"/>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3012"/>
                                        </p:tgtEl>
                                        <p:attrNameLst>
                                          <p:attrName>style.visibility</p:attrName>
                                        </p:attrNameLst>
                                      </p:cBhvr>
                                      <p:to>
                                        <p:strVal val="visible"/>
                                      </p:to>
                                    </p:set>
                                    <p:anim calcmode="lin" valueType="num">
                                      <p:cBhvr additive="base">
                                        <p:cTn id="7" dur="500" fill="hold"/>
                                        <p:tgtEl>
                                          <p:spTgt spid="43012"/>
                                        </p:tgtEl>
                                        <p:attrNameLst>
                                          <p:attrName>ppt_x</p:attrName>
                                        </p:attrNameLst>
                                      </p:cBhvr>
                                      <p:tavLst>
                                        <p:tav tm="0">
                                          <p:val>
                                            <p:strVal val="#ppt_x"/>
                                          </p:val>
                                        </p:tav>
                                        <p:tav tm="100000">
                                          <p:val>
                                            <p:strVal val="#ppt_x"/>
                                          </p:val>
                                        </p:tav>
                                      </p:tavLst>
                                    </p:anim>
                                    <p:anim calcmode="lin" valueType="num">
                                      <p:cBhvr additive="base">
                                        <p:cTn id="8" dur="500" fill="hold"/>
                                        <p:tgtEl>
                                          <p:spTgt spid="430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24579"/>
                                        </p:tgtEl>
                                        <p:attrNameLst>
                                          <p:attrName>style.visibility</p:attrName>
                                        </p:attrNameLst>
                                      </p:cBhvr>
                                      <p:to>
                                        <p:strVal val="visible"/>
                                      </p:to>
                                    </p:set>
                                    <p:animEffect transition="in" filter="wipe(left)">
                                      <p:cBhvr>
                                        <p:cTn id="13" dur="500"/>
                                        <p:tgtEl>
                                          <p:spTgt spid="2457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4580"/>
                                        </p:tgtEl>
                                        <p:attrNameLst>
                                          <p:attrName>style.visibility</p:attrName>
                                        </p:attrNameLst>
                                      </p:cBhvr>
                                      <p:to>
                                        <p:strVal val="visible"/>
                                      </p:to>
                                    </p:set>
                                    <p:animEffect transition="in" filter="wipe(left)">
                                      <p:cBhvr>
                                        <p:cTn id="18" dur="500"/>
                                        <p:tgtEl>
                                          <p:spTgt spid="2458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24583"/>
                                        </p:tgtEl>
                                        <p:attrNameLst>
                                          <p:attrName>style.visibility</p:attrName>
                                        </p:attrNameLst>
                                      </p:cBhvr>
                                      <p:to>
                                        <p:strVal val="visible"/>
                                      </p:to>
                                    </p:set>
                                    <p:animEffect transition="in" filter="wipe(left)">
                                      <p:cBhvr>
                                        <p:cTn id="23" dur="500"/>
                                        <p:tgtEl>
                                          <p:spTgt spid="2458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24584"/>
                                        </p:tgtEl>
                                        <p:attrNameLst>
                                          <p:attrName>style.visibility</p:attrName>
                                        </p:attrNameLst>
                                      </p:cBhvr>
                                      <p:to>
                                        <p:strVal val="visible"/>
                                      </p:to>
                                    </p:set>
                                    <p:animEffect transition="in" filter="wipe(left)">
                                      <p:cBhvr>
                                        <p:cTn id="28" dur="500"/>
                                        <p:tgtEl>
                                          <p:spTgt spid="24584"/>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458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24581"/>
                                        </p:tgtEl>
                                        <p:attrNameLst>
                                          <p:attrName>style.visibility</p:attrName>
                                        </p:attrNameLst>
                                      </p:cBhvr>
                                      <p:to>
                                        <p:strVal val="visible"/>
                                      </p:to>
                                    </p:set>
                                    <p:animEffect transition="in" filter="wipe(down)">
                                      <p:cBhvr>
                                        <p:cTn id="37" dur="500"/>
                                        <p:tgtEl>
                                          <p:spTgt spid="2458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24588"/>
                                        </p:tgtEl>
                                        <p:attrNameLst>
                                          <p:attrName>style.visibility</p:attrName>
                                        </p:attrNameLst>
                                      </p:cBhvr>
                                      <p:to>
                                        <p:strVal val="visible"/>
                                      </p:to>
                                    </p:set>
                                    <p:animEffect transition="in" filter="wipe(down)">
                                      <p:cBhvr>
                                        <p:cTn id="42" dur="500"/>
                                        <p:tgtEl>
                                          <p:spTgt spid="24588"/>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4589"/>
                                        </p:tgtEl>
                                        <p:attrNameLst>
                                          <p:attrName>style.visibility</p:attrName>
                                        </p:attrNameLst>
                                      </p:cBhvr>
                                      <p:to>
                                        <p:strVal val="visible"/>
                                      </p:to>
                                    </p:set>
                                    <p:animEffect transition="in" filter="wipe(down)">
                                      <p:cBhvr>
                                        <p:cTn id="45" dur="500"/>
                                        <p:tgtEl>
                                          <p:spTgt spid="24589"/>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24585"/>
                                        </p:tgtEl>
                                        <p:attrNameLst>
                                          <p:attrName>style.visibility</p:attrName>
                                        </p:attrNameLst>
                                      </p:cBhvr>
                                      <p:to>
                                        <p:strVal val="visible"/>
                                      </p:to>
                                    </p:set>
                                    <p:animEffect transition="in" filter="wipe(down)">
                                      <p:cBhvr>
                                        <p:cTn id="50" dur="500"/>
                                        <p:tgtEl>
                                          <p:spTgt spid="24585"/>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4" fill="hold" grpId="0" nodeType="clickEffect">
                                  <p:stCondLst>
                                    <p:cond delay="0"/>
                                  </p:stCondLst>
                                  <p:childTnLst>
                                    <p:set>
                                      <p:cBhvr>
                                        <p:cTn id="54" dur="1" fill="hold">
                                          <p:stCondLst>
                                            <p:cond delay="0"/>
                                          </p:stCondLst>
                                        </p:cTn>
                                        <p:tgtEl>
                                          <p:spTgt spid="24590"/>
                                        </p:tgtEl>
                                        <p:attrNameLst>
                                          <p:attrName>style.visibility</p:attrName>
                                        </p:attrNameLst>
                                      </p:cBhvr>
                                      <p:to>
                                        <p:strVal val="visible"/>
                                      </p:to>
                                    </p:set>
                                    <p:animEffect transition="in" filter="wipe(down)">
                                      <p:cBhvr>
                                        <p:cTn id="55" dur="500"/>
                                        <p:tgtEl>
                                          <p:spTgt spid="2459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24591"/>
                                        </p:tgtEl>
                                        <p:attrNameLst>
                                          <p:attrName>style.visibility</p:attrName>
                                        </p:attrNameLst>
                                      </p:cBhvr>
                                      <p:to>
                                        <p:strVal val="visible"/>
                                      </p:to>
                                    </p:set>
                                    <p:animEffect transition="in" filter="wipe(down)">
                                      <p:cBhvr>
                                        <p:cTn id="58" dur="500"/>
                                        <p:tgtEl>
                                          <p:spTgt spid="24591"/>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24586"/>
                                        </p:tgtEl>
                                        <p:attrNameLst>
                                          <p:attrName>style.visibility</p:attrName>
                                        </p:attrNameLst>
                                      </p:cBhvr>
                                      <p:to>
                                        <p:strVal val="visible"/>
                                      </p:to>
                                    </p:set>
                                    <p:animEffect transition="in" filter="wipe(down)">
                                      <p:cBhvr>
                                        <p:cTn id="63" dur="500"/>
                                        <p:tgtEl>
                                          <p:spTgt spid="24586"/>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24592"/>
                                        </p:tgtEl>
                                        <p:attrNameLst>
                                          <p:attrName>style.visibility</p:attrName>
                                        </p:attrNameLst>
                                      </p:cBhvr>
                                      <p:to>
                                        <p:strVal val="visible"/>
                                      </p:to>
                                    </p:set>
                                    <p:animEffect transition="in" filter="wipe(down)">
                                      <p:cBhvr>
                                        <p:cTn id="68" dur="500"/>
                                        <p:tgtEl>
                                          <p:spTgt spid="24592"/>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24593"/>
                                        </p:tgtEl>
                                        <p:attrNameLst>
                                          <p:attrName>style.visibility</p:attrName>
                                        </p:attrNameLst>
                                      </p:cBhvr>
                                      <p:to>
                                        <p:strVal val="visible"/>
                                      </p:to>
                                    </p:set>
                                    <p:animEffect transition="in" filter="wipe(down)">
                                      <p:cBhvr>
                                        <p:cTn id="71" dur="500"/>
                                        <p:tgtEl>
                                          <p:spTgt spid="24593"/>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grpId="0" nodeType="clickEffect">
                                  <p:stCondLst>
                                    <p:cond delay="0"/>
                                  </p:stCondLst>
                                  <p:childTnLst>
                                    <p:set>
                                      <p:cBhvr>
                                        <p:cTn id="75" dur="1" fill="hold">
                                          <p:stCondLst>
                                            <p:cond delay="0"/>
                                          </p:stCondLst>
                                        </p:cTn>
                                        <p:tgtEl>
                                          <p:spTgt spid="24587"/>
                                        </p:tgtEl>
                                        <p:attrNameLst>
                                          <p:attrName>style.visibility</p:attrName>
                                        </p:attrNameLst>
                                      </p:cBhvr>
                                      <p:to>
                                        <p:strVal val="visible"/>
                                      </p:to>
                                    </p:set>
                                    <p:animEffect transition="in" filter="wipe(down)">
                                      <p:cBhvr>
                                        <p:cTn id="76" dur="500"/>
                                        <p:tgtEl>
                                          <p:spTgt spid="24587"/>
                                        </p:tgtEl>
                                      </p:cBhvr>
                                    </p:animEffect>
                                  </p:childTnLst>
                                </p:cTn>
                              </p:par>
                            </p:childTnLst>
                          </p:cTn>
                        </p:par>
                      </p:childTnLst>
                    </p:cTn>
                  </p:par>
                  <p:par>
                    <p:cTn id="77" fill="hold">
                      <p:stCondLst>
                        <p:cond delay="indefinite"/>
                      </p:stCondLst>
                      <p:childTnLst>
                        <p:par>
                          <p:cTn id="78" fill="hold">
                            <p:stCondLst>
                              <p:cond delay="0"/>
                            </p:stCondLst>
                            <p:childTnLst>
                              <p:par>
                                <p:cTn id="79" presetID="22" presetClass="entr" presetSubtype="4" fill="hold" grpId="0" nodeType="clickEffect">
                                  <p:stCondLst>
                                    <p:cond delay="0"/>
                                  </p:stCondLst>
                                  <p:childTnLst>
                                    <p:set>
                                      <p:cBhvr>
                                        <p:cTn id="80" dur="1" fill="hold">
                                          <p:stCondLst>
                                            <p:cond delay="0"/>
                                          </p:stCondLst>
                                        </p:cTn>
                                        <p:tgtEl>
                                          <p:spTgt spid="24594"/>
                                        </p:tgtEl>
                                        <p:attrNameLst>
                                          <p:attrName>style.visibility</p:attrName>
                                        </p:attrNameLst>
                                      </p:cBhvr>
                                      <p:to>
                                        <p:strVal val="visible"/>
                                      </p:to>
                                    </p:set>
                                    <p:animEffect transition="in" filter="wipe(down)">
                                      <p:cBhvr>
                                        <p:cTn id="81" dur="500"/>
                                        <p:tgtEl>
                                          <p:spTgt spid="24594"/>
                                        </p:tgtEl>
                                      </p:cBhvr>
                                    </p:animEffect>
                                  </p:childTnLst>
                                </p:cTn>
                              </p:par>
                              <p:par>
                                <p:cTn id="82" presetID="22" presetClass="entr" presetSubtype="4" fill="hold" grpId="0" nodeType="withEffect">
                                  <p:stCondLst>
                                    <p:cond delay="0"/>
                                  </p:stCondLst>
                                  <p:childTnLst>
                                    <p:set>
                                      <p:cBhvr>
                                        <p:cTn id="83" dur="1" fill="hold">
                                          <p:stCondLst>
                                            <p:cond delay="0"/>
                                          </p:stCondLst>
                                        </p:cTn>
                                        <p:tgtEl>
                                          <p:spTgt spid="24595"/>
                                        </p:tgtEl>
                                        <p:attrNameLst>
                                          <p:attrName>style.visibility</p:attrName>
                                        </p:attrNameLst>
                                      </p:cBhvr>
                                      <p:to>
                                        <p:strVal val="visible"/>
                                      </p:to>
                                    </p:set>
                                    <p:animEffect transition="in" filter="wipe(down)">
                                      <p:cBhvr>
                                        <p:cTn id="84" dur="500"/>
                                        <p:tgtEl>
                                          <p:spTgt spid="24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0" grpId="0" bldLvl="0" animBg="1"/>
      <p:bldP spid="24583" grpId="0"/>
      <p:bldP spid="24584" grpId="0"/>
      <p:bldP spid="24581" grpId="0" bldLvl="0" animBg="1"/>
      <p:bldP spid="24582" grpId="0"/>
      <p:bldP spid="24585" grpId="0"/>
      <p:bldP spid="24586" grpId="0"/>
      <p:bldP spid="24587" grpId="0"/>
      <p:bldP spid="24588" grpId="0"/>
      <p:bldP spid="24589" grpId="0"/>
      <p:bldP spid="24590" grpId="0"/>
      <p:bldP spid="24591" grpId="0"/>
      <p:bldP spid="24592" grpId="0"/>
      <p:bldP spid="24593" grpId="0"/>
      <p:bldP spid="24594" grpId="0"/>
      <p:bldP spid="24595" grpId="0"/>
      <p:bldP spid="430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7" name="AutoShape 5"/>
          <p:cNvSpPr/>
          <p:nvPr/>
        </p:nvSpPr>
        <p:spPr>
          <a:xfrm>
            <a:off x="4631690" y="4349115"/>
            <a:ext cx="125095" cy="951865"/>
          </a:xfrm>
          <a:prstGeom prst="leftBrace">
            <a:avLst>
              <a:gd name="adj1" fmla="val 118245"/>
              <a:gd name="adj2" fmla="val 50000"/>
            </a:avLst>
          </a:prstGeom>
          <a:noFill/>
          <a:ln w="38100" cap="sq" cmpd="sng">
            <a:solidFill>
              <a:srgbClr val="FF0000"/>
            </a:solidFill>
            <a:prstDash val="solid"/>
            <a:miter/>
            <a:headEnd type="none" w="sm" len="sm"/>
            <a:tailEnd type="none" w="sm" len="sm"/>
          </a:ln>
        </p:spPr>
        <p:txBody>
          <a:bodyPr wrap="none" anchor="ct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algn="r" eaLnBrk="1" hangingPunct="1">
              <a:buClr>
                <a:srgbClr val="EEECE1"/>
              </a:buClr>
              <a:buSzPct val="90000"/>
              <a:buNone/>
            </a:pPr>
            <a:endParaRPr lang="zh-CN" altLang="en-US" sz="6000" b="1" dirty="0">
              <a:solidFill>
                <a:srgbClr val="EEECE1"/>
              </a:solidFill>
              <a:latin typeface="隶书" panose="02010509060101010101" pitchFamily="49" charset="-122"/>
              <a:ea typeface="隶书" panose="02010509060101010101" pitchFamily="49" charset="-122"/>
            </a:endParaRPr>
          </a:p>
        </p:txBody>
      </p:sp>
      <p:sp>
        <p:nvSpPr>
          <p:cNvPr id="21" name="矩形 20"/>
          <p:cNvSpPr/>
          <p:nvPr/>
        </p:nvSpPr>
        <p:spPr>
          <a:xfrm>
            <a:off x="2086610" y="4610100"/>
            <a:ext cx="2430780" cy="460375"/>
          </a:xfrm>
          <a:prstGeom prst="rect">
            <a:avLst/>
          </a:prstGeom>
          <a:noFill/>
          <a:ln w="9525">
            <a:noFill/>
          </a:ln>
        </p:spPr>
        <p:txBody>
          <a:bodyPr wrap="square">
            <a:spAutoFit/>
          </a:bodyPr>
          <a:p>
            <a:r>
              <a:rPr lang="zh-CN" altLang="en-US" sz="2400" b="1" dirty="0">
                <a:solidFill>
                  <a:srgbClr val="FF0000"/>
                </a:solidFill>
                <a:latin typeface="微软雅黑" panose="020B0503020204020204" charset="-122"/>
                <a:ea typeface="微软雅黑" panose="020B0503020204020204" charset="-122"/>
              </a:rPr>
              <a:t>液化的两种方式</a:t>
            </a:r>
            <a:endParaRPr lang="zh-CN" altLang="en-US" sz="2400" b="1" dirty="0">
              <a:solidFill>
                <a:srgbClr val="FF0000"/>
              </a:solidFill>
              <a:latin typeface="微软雅黑" panose="020B0503020204020204" charset="-122"/>
              <a:ea typeface="微软雅黑" panose="020B0503020204020204" charset="-122"/>
            </a:endParaRPr>
          </a:p>
        </p:txBody>
      </p:sp>
      <p:sp>
        <p:nvSpPr>
          <p:cNvPr id="22" name="矩形 21"/>
          <p:cNvSpPr/>
          <p:nvPr/>
        </p:nvSpPr>
        <p:spPr>
          <a:xfrm>
            <a:off x="4784725" y="4254500"/>
            <a:ext cx="1645285" cy="1087755"/>
          </a:xfrm>
          <a:prstGeom prst="rect">
            <a:avLst/>
          </a:prstGeom>
          <a:noFill/>
          <a:ln w="9525">
            <a:noFill/>
          </a:ln>
        </p:spPr>
        <p:txBody>
          <a:bodyPr wrap="square">
            <a:spAutoFit/>
          </a:bodyPr>
          <a:p>
            <a:pPr>
              <a:lnSpc>
                <a:spcPct val="90000"/>
              </a:lnSpc>
            </a:pPr>
            <a:r>
              <a:rPr lang="zh-CN" altLang="en-US" sz="2400" b="1" dirty="0">
                <a:solidFill>
                  <a:srgbClr val="FF0000"/>
                </a:solidFill>
                <a:latin typeface="微软雅黑" panose="020B0503020204020204" charset="-122"/>
                <a:ea typeface="微软雅黑" panose="020B0503020204020204" charset="-122"/>
              </a:rPr>
              <a:t>降低温度</a:t>
            </a:r>
            <a:endParaRPr lang="zh-CN" altLang="en-US" sz="2400" b="1" dirty="0">
              <a:solidFill>
                <a:srgbClr val="FF0000"/>
              </a:solidFill>
              <a:latin typeface="微软雅黑" panose="020B0503020204020204" charset="-122"/>
              <a:ea typeface="微软雅黑" panose="020B0503020204020204" charset="-122"/>
            </a:endParaRPr>
          </a:p>
          <a:p>
            <a:pPr>
              <a:lnSpc>
                <a:spcPct val="90000"/>
              </a:lnSpc>
            </a:pPr>
            <a:endParaRPr lang="zh-CN" altLang="en-US" sz="2400" b="1" dirty="0">
              <a:solidFill>
                <a:srgbClr val="FF0000"/>
              </a:solidFill>
              <a:latin typeface="微软雅黑" panose="020B0503020204020204" charset="-122"/>
              <a:ea typeface="微软雅黑" panose="020B0503020204020204" charset="-122"/>
            </a:endParaRPr>
          </a:p>
          <a:p>
            <a:pPr>
              <a:lnSpc>
                <a:spcPct val="90000"/>
              </a:lnSpc>
            </a:pPr>
            <a:r>
              <a:rPr lang="zh-CN" altLang="en-US" sz="2400" b="1" dirty="0">
                <a:solidFill>
                  <a:srgbClr val="FF0000"/>
                </a:solidFill>
                <a:latin typeface="微软雅黑" panose="020B0503020204020204" charset="-122"/>
                <a:ea typeface="微软雅黑" panose="020B0503020204020204" charset="-122"/>
              </a:rPr>
              <a:t>压缩体积</a:t>
            </a:r>
            <a:endParaRPr lang="zh-CN" altLang="en-US" sz="2400" b="1" dirty="0">
              <a:solidFill>
                <a:srgbClr val="FF0000"/>
              </a:solidFill>
              <a:latin typeface="微软雅黑" panose="020B0503020204020204" charset="-122"/>
              <a:ea typeface="微软雅黑" panose="020B0503020204020204" charset="-122"/>
            </a:endParaRPr>
          </a:p>
        </p:txBody>
      </p:sp>
      <p:pic>
        <p:nvPicPr>
          <p:cNvPr id="32776" name="Picture 9" descr="060817121454"/>
          <p:cNvPicPr>
            <a:picLocks noChangeAspect="1"/>
          </p:cNvPicPr>
          <p:nvPr/>
        </p:nvPicPr>
        <p:blipFill>
          <a:blip r:embed="rId1"/>
          <a:srcRect l="57388" t="40648"/>
          <a:stretch>
            <a:fillRect/>
          </a:stretch>
        </p:blipFill>
        <p:spPr>
          <a:xfrm>
            <a:off x="2891155" y="818515"/>
            <a:ext cx="3146425" cy="3286760"/>
          </a:xfrm>
          <a:prstGeom prst="rect">
            <a:avLst/>
          </a:prstGeom>
          <a:noFill/>
          <a:ln w="9525">
            <a:noFill/>
          </a:ln>
        </p:spPr>
      </p:pic>
      <p:sp>
        <p:nvSpPr>
          <p:cNvPr id="3" name="文本框 2"/>
          <p:cNvSpPr txBox="1"/>
          <p:nvPr/>
        </p:nvSpPr>
        <p:spPr>
          <a:xfrm>
            <a:off x="1659890" y="5300980"/>
            <a:ext cx="6520180" cy="607695"/>
          </a:xfrm>
          <a:prstGeom prst="rect">
            <a:avLst/>
          </a:prstGeom>
          <a:noFill/>
        </p:spPr>
        <p:txBody>
          <a:bodyPr wrap="square" rtlCol="0">
            <a:spAutoFit/>
          </a:bodyPr>
          <a:p>
            <a:pPr>
              <a:lnSpc>
                <a:spcPct val="140000"/>
              </a:lnSpc>
            </a:pPr>
            <a:r>
              <a:rPr lang="zh-CN" altLang="en-US" sz="2400" b="1">
                <a:solidFill>
                  <a:schemeClr val="tx1"/>
                </a:solidFill>
                <a:latin typeface="宋体" panose="02010600030101010101" pitchFamily="2" charset="-122"/>
                <a:ea typeface="宋体" panose="02010600030101010101" pitchFamily="2" charset="-122"/>
              </a:rPr>
              <a:t>所有气体在温度降到足够低时都可以液化。</a:t>
            </a:r>
            <a:endParaRPr lang="zh-CN" altLang="en-US" sz="2400" b="1">
              <a:solidFill>
                <a:schemeClr val="tx1"/>
              </a:solidFill>
              <a:latin typeface="宋体" panose="02010600030101010101" pitchFamily="2" charset="-122"/>
              <a:ea typeface="宋体" panose="02010600030101010101" pitchFamily="2" charset="-122"/>
            </a:endParaRPr>
          </a:p>
        </p:txBody>
      </p:sp>
      <p:sp>
        <p:nvSpPr>
          <p:cNvPr id="2" name="文本框 1"/>
          <p:cNvSpPr txBox="1"/>
          <p:nvPr/>
        </p:nvSpPr>
        <p:spPr>
          <a:xfrm>
            <a:off x="1186815" y="5788025"/>
            <a:ext cx="7466965" cy="607695"/>
          </a:xfrm>
          <a:prstGeom prst="rect">
            <a:avLst/>
          </a:prstGeom>
          <a:noFill/>
        </p:spPr>
        <p:txBody>
          <a:bodyPr wrap="square" rtlCol="0">
            <a:spAutoFit/>
          </a:bodyPr>
          <a:p>
            <a:pPr>
              <a:lnSpc>
                <a:spcPct val="140000"/>
              </a:lnSpc>
            </a:pPr>
            <a:r>
              <a:rPr lang="zh-CN" altLang="en-US" sz="2400" b="1">
                <a:solidFill>
                  <a:schemeClr val="tx1"/>
                </a:solidFill>
                <a:latin typeface="宋体" panose="02010600030101010101" pitchFamily="2" charset="-122"/>
                <a:ea typeface="宋体" panose="02010600030101010101" pitchFamily="2" charset="-122"/>
              </a:rPr>
              <a:t>在一定温度下，压缩气体体积也可以使气体液化。</a:t>
            </a:r>
            <a:endParaRPr lang="zh-CN" altLang="en-US" sz="2400" b="1">
              <a:solidFill>
                <a:schemeClr val="tx1"/>
              </a:solidFill>
              <a:latin typeface="宋体" panose="02010600030101010101" pitchFamily="2" charset="-122"/>
              <a:ea typeface="宋体" panose="02010600030101010101" pitchFamily="2" charset="-122"/>
            </a:endParaRPr>
          </a:p>
        </p:txBody>
      </p:sp>
      <p:sp>
        <p:nvSpPr>
          <p:cNvPr id="23558" name="矩形 23557"/>
          <p:cNvSpPr/>
          <p:nvPr/>
        </p:nvSpPr>
        <p:spPr>
          <a:xfrm>
            <a:off x="1336675" y="233363"/>
            <a:ext cx="1097280" cy="645160"/>
          </a:xfrm>
          <a:prstGeom prst="rect">
            <a:avLst/>
          </a:prstGeom>
          <a:noFill/>
          <a:ln w="9525">
            <a:noFill/>
          </a:ln>
        </p:spPr>
        <p:txBody>
          <a:bodyPr wrap="none" anchor="t">
            <a:spAutoFit/>
          </a:bodyPr>
          <a:p>
            <a:pPr>
              <a:buClr>
                <a:schemeClr val="bg1"/>
              </a:buClr>
            </a:pPr>
            <a:r>
              <a:rPr lang="zh-CN" altLang="en-US" sz="3600" b="1">
                <a:solidFill>
                  <a:srgbClr val="0070C0"/>
                </a:solidFill>
                <a:latin typeface="微软雅黑" panose="020B0503020204020204" charset="-122"/>
                <a:ea typeface="微软雅黑" panose="020B0503020204020204" charset="-122"/>
              </a:rPr>
              <a:t>液化</a:t>
            </a:r>
            <a:endParaRPr lang="zh-CN" altLang="en-US" sz="3600" b="1">
              <a:solidFill>
                <a:srgbClr val="0070C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4037"/>
                                        </p:tgtEl>
                                        <p:attrNameLst>
                                          <p:attrName>style.visibility</p:attrName>
                                        </p:attrNameLst>
                                      </p:cBhvr>
                                      <p:to>
                                        <p:strVal val="visible"/>
                                      </p:to>
                                    </p:set>
                                    <p:anim calcmode="lin" valueType="num">
                                      <p:cBhvr additive="base">
                                        <p:cTn id="7" dur="500"/>
                                        <p:tgtEl>
                                          <p:spTgt spid="44037"/>
                                        </p:tgtEl>
                                        <p:attrNameLst>
                                          <p:attrName>ppt_y</p:attrName>
                                        </p:attrNameLst>
                                      </p:cBhvr>
                                      <p:tavLst>
                                        <p:tav tm="0">
                                          <p:val>
                                            <p:strVal val="#ppt_y+#ppt_h*1.125000"/>
                                          </p:val>
                                        </p:tav>
                                        <p:tav tm="100000">
                                          <p:val>
                                            <p:strVal val="#ppt_y"/>
                                          </p:val>
                                        </p:tav>
                                      </p:tavLst>
                                    </p:anim>
                                    <p:animEffect transition="in" filter="wipe(up)">
                                      <p:cBhvr>
                                        <p:cTn id="8" dur="500"/>
                                        <p:tgtEl>
                                          <p:spTgt spid="44037"/>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p:tgtEl>
                                          <p:spTgt spid="21"/>
                                        </p:tgtEl>
                                        <p:attrNameLst>
                                          <p:attrName>ppt_y</p:attrName>
                                        </p:attrNameLst>
                                      </p:cBhvr>
                                      <p:tavLst>
                                        <p:tav tm="0">
                                          <p:val>
                                            <p:strVal val="#ppt_y+#ppt_h*1.125000"/>
                                          </p:val>
                                        </p:tav>
                                        <p:tav tm="100000">
                                          <p:val>
                                            <p:strVal val="#ppt_y"/>
                                          </p:val>
                                        </p:tav>
                                      </p:tavLst>
                                    </p:anim>
                                    <p:animEffect transition="in" filter="wipe(up)">
                                      <p:cBhvr>
                                        <p:cTn id="12" dur="500"/>
                                        <p:tgtEl>
                                          <p:spTgt spid="21"/>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p:tgtEl>
                                          <p:spTgt spid="22"/>
                                        </p:tgtEl>
                                        <p:attrNameLst>
                                          <p:attrName>ppt_y</p:attrName>
                                        </p:attrNameLst>
                                      </p:cBhvr>
                                      <p:tavLst>
                                        <p:tav tm="0">
                                          <p:val>
                                            <p:strVal val="#ppt_y+#ppt_h*1.125000"/>
                                          </p:val>
                                        </p:tav>
                                        <p:tav tm="100000">
                                          <p:val>
                                            <p:strVal val="#ppt_y"/>
                                          </p:val>
                                        </p:tav>
                                      </p:tavLst>
                                    </p:anim>
                                    <p:animEffect transition="in" filter="wipe(up)">
                                      <p:cBhvr>
                                        <p:cTn id="18" dur="500"/>
                                        <p:tgtEl>
                                          <p:spTgt spid="22"/>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bldLvl="0" animBg="1"/>
      <p:bldP spid="21" grpId="0"/>
      <p:bldP spid="22" grpId="0"/>
      <p:bldP spid="3"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Text Box 2"/>
          <p:cNvSpPr txBox="1"/>
          <p:nvPr/>
        </p:nvSpPr>
        <p:spPr>
          <a:xfrm>
            <a:off x="1745298" y="4482148"/>
            <a:ext cx="4535487" cy="583565"/>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buNone/>
            </a:pPr>
            <a:r>
              <a:rPr lang="en-US" altLang="zh-CN" dirty="0">
                <a:latin typeface="黑体" panose="02010609060101010101" pitchFamily="2" charset="-122"/>
                <a:ea typeface="黑体" panose="02010609060101010101" pitchFamily="2" charset="-122"/>
              </a:rPr>
              <a:t>1.</a:t>
            </a:r>
            <a:r>
              <a:rPr lang="zh-CN" altLang="en-US" dirty="0">
                <a:latin typeface="黑体" panose="02010609060101010101" pitchFamily="2" charset="-122"/>
                <a:ea typeface="黑体" panose="02010609060101010101" pitchFamily="2" charset="-122"/>
              </a:rPr>
              <a:t>“白气” 从哪里来？</a:t>
            </a:r>
            <a:endParaRPr lang="zh-CN" altLang="en-US" dirty="0">
              <a:latin typeface="黑体" panose="02010609060101010101" pitchFamily="2" charset="-122"/>
              <a:ea typeface="黑体" panose="02010609060101010101" pitchFamily="2" charset="-122"/>
            </a:endParaRPr>
          </a:p>
        </p:txBody>
      </p:sp>
      <p:sp>
        <p:nvSpPr>
          <p:cNvPr id="26630" name="Text Box 6"/>
          <p:cNvSpPr txBox="1"/>
          <p:nvPr/>
        </p:nvSpPr>
        <p:spPr>
          <a:xfrm>
            <a:off x="953135" y="5150485"/>
            <a:ext cx="6696075" cy="1076325"/>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dirty="0">
                <a:solidFill>
                  <a:schemeClr val="tx1"/>
                </a:solidFill>
                <a:latin typeface="黑体" panose="02010609060101010101" pitchFamily="2" charset="-122"/>
                <a:ea typeface="黑体" panose="02010609060101010101" pitchFamily="2" charset="-122"/>
              </a:rPr>
              <a:t>“白气”不是水蒸气，而是水蒸气液化成的</a:t>
            </a:r>
            <a:r>
              <a:rPr lang="zh-CN" altLang="en-US" b="1" dirty="0">
                <a:solidFill>
                  <a:srgbClr val="FF0000"/>
                </a:solidFill>
                <a:latin typeface="黑体" panose="02010609060101010101" pitchFamily="2" charset="-122"/>
                <a:ea typeface="黑体" panose="02010609060101010101" pitchFamily="2" charset="-122"/>
              </a:rPr>
              <a:t>小水珠</a:t>
            </a:r>
            <a:r>
              <a:rPr lang="zh-CN" altLang="en-US" dirty="0">
                <a:solidFill>
                  <a:schemeClr val="tx1"/>
                </a:solidFill>
                <a:latin typeface="宋体" panose="02010600030101010101" pitchFamily="2" charset="-122"/>
                <a:ea typeface="宋体" panose="02010600030101010101" pitchFamily="2" charset="-122"/>
              </a:rPr>
              <a:t>。</a:t>
            </a:r>
            <a:endParaRPr lang="zh-CN" altLang="en-US" dirty="0">
              <a:solidFill>
                <a:schemeClr val="tx1"/>
              </a:solidFill>
              <a:latin typeface="宋体" panose="02010600030101010101" pitchFamily="2" charset="-122"/>
              <a:ea typeface="宋体" panose="02010600030101010101" pitchFamily="2" charset="-122"/>
            </a:endParaRPr>
          </a:p>
        </p:txBody>
      </p:sp>
      <p:sp>
        <p:nvSpPr>
          <p:cNvPr id="23558" name="矩形 23557"/>
          <p:cNvSpPr/>
          <p:nvPr/>
        </p:nvSpPr>
        <p:spPr>
          <a:xfrm>
            <a:off x="1336675" y="233363"/>
            <a:ext cx="1097280" cy="645160"/>
          </a:xfrm>
          <a:prstGeom prst="rect">
            <a:avLst/>
          </a:prstGeom>
          <a:noFill/>
          <a:ln w="9525">
            <a:noFill/>
          </a:ln>
        </p:spPr>
        <p:txBody>
          <a:bodyPr wrap="none" anchor="t">
            <a:spAutoFit/>
          </a:bodyPr>
          <a:p>
            <a:pPr>
              <a:buClr>
                <a:schemeClr val="bg1"/>
              </a:buClr>
            </a:pPr>
            <a:r>
              <a:rPr lang="zh-CN" altLang="en-US" sz="3600" b="1">
                <a:solidFill>
                  <a:srgbClr val="0070C0"/>
                </a:solidFill>
                <a:latin typeface="微软雅黑" panose="020B0503020204020204" charset="-122"/>
                <a:ea typeface="微软雅黑" panose="020B0503020204020204" charset="-122"/>
              </a:rPr>
              <a:t>液化</a:t>
            </a:r>
            <a:endParaRPr lang="zh-CN" altLang="en-US" sz="3600" b="1">
              <a:solidFill>
                <a:srgbClr val="0070C0"/>
              </a:solidFill>
              <a:latin typeface="微软雅黑" panose="020B0503020204020204" charset="-122"/>
              <a:ea typeface="微软雅黑" panose="020B0503020204020204" charset="-122"/>
            </a:endParaRPr>
          </a:p>
        </p:txBody>
      </p:sp>
      <p:pic>
        <p:nvPicPr>
          <p:cNvPr id="2" name="Picture 7" descr="未标题-1"/>
          <p:cNvPicPr>
            <a:picLocks noChangeAspect="1"/>
          </p:cNvPicPr>
          <p:nvPr/>
        </p:nvPicPr>
        <p:blipFill>
          <a:blip r:embed="rId1"/>
          <a:srcRect l="1758" t="886"/>
          <a:stretch>
            <a:fillRect/>
          </a:stretch>
        </p:blipFill>
        <p:spPr>
          <a:xfrm>
            <a:off x="2358390" y="907415"/>
            <a:ext cx="4507230" cy="3195320"/>
          </a:xfrm>
          <a:prstGeom prst="rect">
            <a:avLst/>
          </a:prstGeom>
          <a:noFill/>
          <a:ln w="9525">
            <a:noFill/>
          </a:ln>
        </p:spPr>
      </p:pic>
      <p:sp>
        <p:nvSpPr>
          <p:cNvPr id="8" name="文本框 7"/>
          <p:cNvSpPr txBox="1"/>
          <p:nvPr/>
        </p:nvSpPr>
        <p:spPr>
          <a:xfrm>
            <a:off x="6865620" y="1386840"/>
            <a:ext cx="2235200" cy="1383665"/>
          </a:xfrm>
          <a:prstGeom prst="rect">
            <a:avLst/>
          </a:prstGeom>
          <a:noFill/>
        </p:spPr>
        <p:txBody>
          <a:bodyPr wrap="square" rtlCol="0">
            <a:spAutoFit/>
          </a:bodyPr>
          <a:p>
            <a:r>
              <a:rPr lang="en-US" altLang="zh-CN" sz="2400" b="1">
                <a:solidFill>
                  <a:srgbClr val="FF0000"/>
                </a:solidFill>
                <a:latin typeface="微软雅黑" panose="020B0503020204020204" charset="-122"/>
                <a:ea typeface="微软雅黑" panose="020B0503020204020204" charset="-122"/>
              </a:rPr>
              <a:t>“</a:t>
            </a:r>
            <a:r>
              <a:rPr lang="zh-CN" altLang="en-US" sz="2400" b="1">
                <a:solidFill>
                  <a:srgbClr val="FF0000"/>
                </a:solidFill>
                <a:latin typeface="微软雅黑" panose="020B0503020204020204" charset="-122"/>
                <a:ea typeface="微软雅黑" panose="020B0503020204020204" charset="-122"/>
              </a:rPr>
              <a:t>温暖的气体</a:t>
            </a:r>
            <a:r>
              <a:rPr lang="en-US" altLang="zh-CN" sz="2400" b="1">
                <a:solidFill>
                  <a:srgbClr val="FF0000"/>
                </a:solidFill>
                <a:latin typeface="微软雅黑" panose="020B0503020204020204" charset="-122"/>
                <a:ea typeface="微软雅黑" panose="020B0503020204020204" charset="-122"/>
              </a:rPr>
              <a:t>”</a:t>
            </a:r>
            <a:endParaRPr lang="en-US" altLang="zh-CN" sz="2400" b="1">
              <a:solidFill>
                <a:srgbClr val="FF0000"/>
              </a:solidFill>
              <a:latin typeface="微软雅黑" panose="020B0503020204020204" charset="-122"/>
              <a:ea typeface="微软雅黑" panose="020B0503020204020204" charset="-122"/>
            </a:endParaRPr>
          </a:p>
          <a:p>
            <a:r>
              <a:rPr lang="en-US" altLang="zh-CN" sz="3600" b="1">
                <a:solidFill>
                  <a:srgbClr val="FF0000"/>
                </a:solidFill>
                <a:latin typeface="微软雅黑" panose="020B0503020204020204" charset="-122"/>
                <a:ea typeface="微软雅黑" panose="020B0503020204020204" charset="-122"/>
              </a:rPr>
              <a:t>      +</a:t>
            </a:r>
            <a:endParaRPr lang="en-US" altLang="zh-CN" sz="3600" b="1">
              <a:solidFill>
                <a:srgbClr val="FF0000"/>
              </a:solidFill>
              <a:latin typeface="微软雅黑" panose="020B0503020204020204" charset="-122"/>
              <a:ea typeface="微软雅黑" panose="020B0503020204020204" charset="-122"/>
            </a:endParaRPr>
          </a:p>
          <a:p>
            <a:r>
              <a:rPr lang="en-US" altLang="zh-CN" sz="2400" b="1">
                <a:solidFill>
                  <a:srgbClr val="FF0000"/>
                </a:solidFill>
                <a:latin typeface="微软雅黑" panose="020B0503020204020204" charset="-122"/>
                <a:ea typeface="微软雅黑" panose="020B0503020204020204" charset="-122"/>
              </a:rPr>
              <a:t>“</a:t>
            </a:r>
            <a:r>
              <a:rPr lang="zh-CN" altLang="en-US" sz="2400" b="1">
                <a:solidFill>
                  <a:srgbClr val="FF0000"/>
                </a:solidFill>
                <a:latin typeface="微软雅黑" panose="020B0503020204020204" charset="-122"/>
                <a:ea typeface="微软雅黑" panose="020B0503020204020204" charset="-122"/>
              </a:rPr>
              <a:t>寒冷的环境</a:t>
            </a:r>
            <a:r>
              <a:rPr lang="en-US" altLang="zh-CN" sz="2400" b="1">
                <a:solidFill>
                  <a:srgbClr val="FF0000"/>
                </a:solidFill>
                <a:latin typeface="微软雅黑" panose="020B0503020204020204" charset="-122"/>
                <a:ea typeface="微软雅黑" panose="020B0503020204020204" charset="-122"/>
              </a:rPr>
              <a:t>”</a:t>
            </a:r>
            <a:endParaRPr lang="en-US" altLang="zh-CN" sz="2400" b="1">
              <a:solidFill>
                <a:srgbClr val="FF0000"/>
              </a:solidFill>
              <a:latin typeface="微软雅黑" panose="020B0503020204020204" charset="-122"/>
              <a:ea typeface="微软雅黑" panose="020B0503020204020204" charset="-122"/>
            </a:endParaRPr>
          </a:p>
        </p:txBody>
      </p:sp>
      <p:cxnSp>
        <p:nvCxnSpPr>
          <p:cNvPr id="9" name="直接箭头连接符 8"/>
          <p:cNvCxnSpPr/>
          <p:nvPr/>
        </p:nvCxnSpPr>
        <p:spPr>
          <a:xfrm flipH="1">
            <a:off x="7947025" y="2842895"/>
            <a:ext cx="635" cy="37528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7089775" y="3218180"/>
            <a:ext cx="2235200" cy="460375"/>
          </a:xfrm>
          <a:prstGeom prst="rect">
            <a:avLst/>
          </a:prstGeom>
          <a:noFill/>
        </p:spPr>
        <p:txBody>
          <a:bodyPr wrap="square" rtlCol="0">
            <a:spAutoFit/>
          </a:bodyPr>
          <a:p>
            <a:r>
              <a:rPr lang="zh-CN" altLang="en-US" sz="2400" b="1">
                <a:solidFill>
                  <a:srgbClr val="FF0000"/>
                </a:solidFill>
                <a:latin typeface="微软雅黑" panose="020B0503020204020204" charset="-122"/>
                <a:ea typeface="微软雅黑" panose="020B0503020204020204" charset="-122"/>
              </a:rPr>
              <a:t>液化（放热）</a:t>
            </a:r>
            <a:endParaRPr lang="zh-CN" altLang="en-US" sz="2400" b="1">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wipe(down)">
                                      <p:cBhvr>
                                        <p:cTn id="7" dur="500"/>
                                        <p:tgtEl>
                                          <p:spTgt spid="2662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6630"/>
                                        </p:tgtEl>
                                        <p:attrNameLst>
                                          <p:attrName>style.visibility</p:attrName>
                                        </p:attrNameLst>
                                      </p:cBhvr>
                                      <p:to>
                                        <p:strVal val="visible"/>
                                      </p:to>
                                    </p:set>
                                    <p:animEffect transition="in" filter="wipe(down)">
                                      <p:cBhvr>
                                        <p:cTn id="12" dur="500"/>
                                        <p:tgtEl>
                                          <p:spTgt spid="26630"/>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p:tgtEl>
                                          <p:spTgt spid="8"/>
                                        </p:tgtEl>
                                        <p:attrNameLst>
                                          <p:attrName>ppt_y</p:attrName>
                                        </p:attrNameLst>
                                      </p:cBhvr>
                                      <p:tavLst>
                                        <p:tav tm="0">
                                          <p:val>
                                            <p:strVal val="#ppt_y-#ppt_h*1.125000"/>
                                          </p:val>
                                        </p:tav>
                                        <p:tav tm="100000">
                                          <p:val>
                                            <p:strVal val="#ppt_y"/>
                                          </p:val>
                                        </p:tav>
                                      </p:tavLst>
                                    </p:anim>
                                    <p:animEffect transition="in" filter="wipe(down)">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par>
                          <p:cTn id="24" fill="hold">
                            <p:stCondLst>
                              <p:cond delay="500"/>
                            </p:stCondLst>
                            <p:childTnLst>
                              <p:par>
                                <p:cTn id="25" presetID="12" presetClass="entr" presetSubtype="1"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p:tgtEl>
                                          <p:spTgt spid="10"/>
                                        </p:tgtEl>
                                        <p:attrNameLst>
                                          <p:attrName>ppt_y</p:attrName>
                                        </p:attrNameLst>
                                      </p:cBhvr>
                                      <p:tavLst>
                                        <p:tav tm="0">
                                          <p:val>
                                            <p:strVal val="#ppt_y-#ppt_h*1.125000"/>
                                          </p:val>
                                        </p:tav>
                                        <p:tav tm="100000">
                                          <p:val>
                                            <p:strVal val="#ppt_y"/>
                                          </p:val>
                                        </p:tav>
                                      </p:tavLst>
                                    </p:anim>
                                    <p:animEffect transition="in" filter="wipe(down)">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30" grpId="0"/>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725170" y="5736590"/>
            <a:ext cx="5422900" cy="645160"/>
          </a:xfrm>
          <a:prstGeom prst="rect">
            <a:avLst/>
          </a:prstGeom>
          <a:noFill/>
        </p:spPr>
        <p:txBody>
          <a:bodyPr wrap="square" rtlCol="0">
            <a:spAutoFit/>
          </a:bodyPr>
          <a:p>
            <a:r>
              <a:rPr lang="zh-CN" altLang="en-US" sz="3600" b="1">
                <a:solidFill>
                  <a:srgbClr val="0070C0"/>
                </a:solidFill>
                <a:latin typeface="微软雅黑" panose="020B0503020204020204" charset="-122"/>
                <a:ea typeface="微软雅黑" panose="020B0503020204020204" charset="-122"/>
              </a:rPr>
              <a:t>水蒸气遇冷液化放热</a:t>
            </a:r>
            <a:r>
              <a:rPr lang="zh-CN" altLang="en-US" sz="2400">
                <a:solidFill>
                  <a:schemeClr val="tx1"/>
                </a:solidFill>
                <a:latin typeface="宋体" panose="02010600030101010101" pitchFamily="2" charset="-122"/>
                <a:ea typeface="宋体" panose="02010600030101010101" pitchFamily="2" charset="-122"/>
              </a:rPr>
              <a:t>（念熟）</a:t>
            </a:r>
            <a:endParaRPr lang="zh-CN" altLang="en-US" sz="2400">
              <a:solidFill>
                <a:schemeClr val="tx1"/>
              </a:solidFill>
              <a:latin typeface="宋体" panose="02010600030101010101" pitchFamily="2" charset="-122"/>
              <a:ea typeface="宋体" panose="02010600030101010101" pitchFamily="2" charset="-122"/>
            </a:endParaRPr>
          </a:p>
        </p:txBody>
      </p:sp>
      <p:sp>
        <p:nvSpPr>
          <p:cNvPr id="7" name="文本框 6"/>
          <p:cNvSpPr txBox="1"/>
          <p:nvPr/>
        </p:nvSpPr>
        <p:spPr>
          <a:xfrm>
            <a:off x="424815" y="4095115"/>
            <a:ext cx="7684770" cy="1641475"/>
          </a:xfrm>
          <a:prstGeom prst="rect">
            <a:avLst/>
          </a:prstGeom>
          <a:noFill/>
        </p:spPr>
        <p:txBody>
          <a:bodyPr wrap="square" rtlCol="0">
            <a:spAutoFit/>
          </a:bodyPr>
          <a:p>
            <a:pPr>
              <a:lnSpc>
                <a:spcPct val="140000"/>
              </a:lnSpc>
            </a:pPr>
            <a:r>
              <a:rPr lang="zh-CN" altLang="en-US" sz="2400">
                <a:solidFill>
                  <a:schemeClr val="tx1"/>
                </a:solidFill>
                <a:latin typeface="微软雅黑" panose="020B0503020204020204" charset="-122"/>
                <a:ea typeface="微软雅黑" panose="020B0503020204020204" charset="-122"/>
              </a:rPr>
              <a:t>开水冒出的</a:t>
            </a:r>
            <a:r>
              <a:rPr lang="en-US" altLang="zh-CN" sz="2400">
                <a:solidFill>
                  <a:schemeClr val="tx1"/>
                </a:solidFill>
                <a:latin typeface="微软雅黑" panose="020B0503020204020204" charset="-122"/>
                <a:ea typeface="微软雅黑" panose="020B0503020204020204" charset="-122"/>
              </a:rPr>
              <a:t>“</a:t>
            </a:r>
            <a:r>
              <a:rPr lang="zh-CN" altLang="en-US" sz="2400">
                <a:solidFill>
                  <a:schemeClr val="tx1"/>
                </a:solidFill>
                <a:latin typeface="微软雅黑" panose="020B0503020204020204" charset="-122"/>
                <a:ea typeface="微软雅黑" panose="020B0503020204020204" charset="-122"/>
              </a:rPr>
              <a:t>白气</a:t>
            </a:r>
            <a:r>
              <a:rPr lang="en-US" altLang="zh-CN" sz="2400">
                <a:solidFill>
                  <a:schemeClr val="tx1"/>
                </a:solidFill>
                <a:latin typeface="微软雅黑" panose="020B0503020204020204" charset="-122"/>
                <a:ea typeface="微软雅黑" panose="020B0503020204020204" charset="-122"/>
              </a:rPr>
              <a:t>”</a:t>
            </a:r>
            <a:r>
              <a:rPr lang="zh-CN" altLang="en-US" sz="2400">
                <a:solidFill>
                  <a:schemeClr val="tx1"/>
                </a:solidFill>
                <a:latin typeface="微软雅黑" panose="020B0503020204020204" charset="-122"/>
                <a:ea typeface="微软雅黑" panose="020B0503020204020204" charset="-122"/>
              </a:rPr>
              <a:t>。雪糕冒出的</a:t>
            </a:r>
            <a:r>
              <a:rPr lang="en-US" altLang="zh-CN" sz="2400">
                <a:solidFill>
                  <a:schemeClr val="tx1"/>
                </a:solidFill>
                <a:latin typeface="微软雅黑" panose="020B0503020204020204" charset="-122"/>
                <a:ea typeface="微软雅黑" panose="020B0503020204020204" charset="-122"/>
              </a:rPr>
              <a:t>“</a:t>
            </a:r>
            <a:r>
              <a:rPr lang="zh-CN" altLang="en-US" sz="2400">
                <a:solidFill>
                  <a:schemeClr val="tx1"/>
                </a:solidFill>
                <a:latin typeface="微软雅黑" panose="020B0503020204020204" charset="-122"/>
                <a:ea typeface="微软雅黑" panose="020B0503020204020204" charset="-122"/>
              </a:rPr>
              <a:t>白气</a:t>
            </a:r>
            <a:r>
              <a:rPr lang="en-US" altLang="zh-CN" sz="2400">
                <a:solidFill>
                  <a:schemeClr val="tx1"/>
                </a:solidFill>
                <a:latin typeface="微软雅黑" panose="020B0503020204020204" charset="-122"/>
                <a:ea typeface="微软雅黑" panose="020B0503020204020204" charset="-122"/>
              </a:rPr>
              <a:t>”</a:t>
            </a:r>
            <a:r>
              <a:rPr lang="zh-CN" altLang="en-US" sz="2400">
                <a:solidFill>
                  <a:schemeClr val="tx1"/>
                </a:solidFill>
                <a:latin typeface="微软雅黑" panose="020B0503020204020204" charset="-122"/>
                <a:ea typeface="微软雅黑" panose="020B0503020204020204" charset="-122"/>
              </a:rPr>
              <a:t>。</a:t>
            </a:r>
            <a:endParaRPr lang="zh-CN" altLang="en-US" sz="2400">
              <a:solidFill>
                <a:schemeClr val="tx1"/>
              </a:solidFill>
              <a:latin typeface="微软雅黑" panose="020B0503020204020204" charset="-122"/>
              <a:ea typeface="微软雅黑" panose="020B0503020204020204" charset="-122"/>
            </a:endParaRPr>
          </a:p>
          <a:p>
            <a:pPr>
              <a:lnSpc>
                <a:spcPct val="140000"/>
              </a:lnSpc>
            </a:pPr>
            <a:r>
              <a:rPr lang="zh-CN" altLang="en-US" sz="2400">
                <a:solidFill>
                  <a:schemeClr val="tx1"/>
                </a:solidFill>
                <a:latin typeface="微软雅黑" panose="020B0503020204020204" charset="-122"/>
                <a:ea typeface="微软雅黑" panose="020B0503020204020204" charset="-122"/>
              </a:rPr>
              <a:t>冬天呼出的</a:t>
            </a:r>
            <a:r>
              <a:rPr lang="en-US" altLang="zh-CN" sz="2400">
                <a:solidFill>
                  <a:schemeClr val="tx1"/>
                </a:solidFill>
                <a:latin typeface="微软雅黑" panose="020B0503020204020204" charset="-122"/>
                <a:ea typeface="微软雅黑" panose="020B0503020204020204" charset="-122"/>
              </a:rPr>
              <a:t>“</a:t>
            </a:r>
            <a:r>
              <a:rPr lang="zh-CN" altLang="en-US" sz="2400">
                <a:solidFill>
                  <a:schemeClr val="tx1"/>
                </a:solidFill>
                <a:latin typeface="微软雅黑" panose="020B0503020204020204" charset="-122"/>
                <a:ea typeface="微软雅黑" panose="020B0503020204020204" charset="-122"/>
              </a:rPr>
              <a:t>白气</a:t>
            </a:r>
            <a:r>
              <a:rPr lang="en-US" altLang="zh-CN" sz="2400">
                <a:solidFill>
                  <a:schemeClr val="tx1"/>
                </a:solidFill>
                <a:latin typeface="微软雅黑" panose="020B0503020204020204" charset="-122"/>
                <a:ea typeface="微软雅黑" panose="020B0503020204020204" charset="-122"/>
              </a:rPr>
              <a:t>”</a:t>
            </a:r>
            <a:r>
              <a:rPr lang="zh-CN" altLang="en-US" sz="2400">
                <a:solidFill>
                  <a:schemeClr val="tx1"/>
                </a:solidFill>
                <a:latin typeface="微软雅黑" panose="020B0503020204020204" charset="-122"/>
                <a:ea typeface="微软雅黑" panose="020B0503020204020204" charset="-122"/>
              </a:rPr>
              <a:t>。</a:t>
            </a:r>
            <a:endParaRPr lang="zh-CN" altLang="en-US" sz="2400">
              <a:solidFill>
                <a:schemeClr val="tx1"/>
              </a:solidFill>
              <a:latin typeface="微软雅黑" panose="020B0503020204020204" charset="-122"/>
              <a:ea typeface="微软雅黑" panose="020B0503020204020204" charset="-122"/>
            </a:endParaRPr>
          </a:p>
          <a:p>
            <a:pPr>
              <a:lnSpc>
                <a:spcPct val="140000"/>
              </a:lnSpc>
            </a:pPr>
            <a:r>
              <a:rPr lang="zh-CN" altLang="en-US" sz="2400">
                <a:solidFill>
                  <a:schemeClr val="tx1"/>
                </a:solidFill>
                <a:latin typeface="微软雅黑" panose="020B0503020204020204" charset="-122"/>
                <a:ea typeface="微软雅黑" panose="020B0503020204020204" charset="-122"/>
              </a:rPr>
              <a:t>冬天戴眼镜的人从室外进入室内，眼镜蒙上一层小水珠。</a:t>
            </a:r>
            <a:endParaRPr lang="zh-CN" altLang="en-US" sz="2400">
              <a:solidFill>
                <a:schemeClr val="tx1"/>
              </a:solidFill>
              <a:latin typeface="微软雅黑" panose="020B0503020204020204" charset="-122"/>
              <a:ea typeface="微软雅黑" panose="020B0503020204020204" charset="-122"/>
            </a:endParaRPr>
          </a:p>
        </p:txBody>
      </p:sp>
      <p:sp>
        <p:nvSpPr>
          <p:cNvPr id="8" name="文本框 7"/>
          <p:cNvSpPr txBox="1"/>
          <p:nvPr/>
        </p:nvSpPr>
        <p:spPr>
          <a:xfrm>
            <a:off x="6865620" y="1386840"/>
            <a:ext cx="2235200" cy="1383665"/>
          </a:xfrm>
          <a:prstGeom prst="rect">
            <a:avLst/>
          </a:prstGeom>
          <a:noFill/>
        </p:spPr>
        <p:txBody>
          <a:bodyPr wrap="square" rtlCol="0">
            <a:spAutoFit/>
          </a:bodyPr>
          <a:p>
            <a:r>
              <a:rPr lang="en-US" altLang="zh-CN" sz="2400" b="1">
                <a:solidFill>
                  <a:srgbClr val="FF0000"/>
                </a:solidFill>
                <a:latin typeface="微软雅黑" panose="020B0503020204020204" charset="-122"/>
                <a:ea typeface="微软雅黑" panose="020B0503020204020204" charset="-122"/>
              </a:rPr>
              <a:t>“</a:t>
            </a:r>
            <a:r>
              <a:rPr lang="zh-CN" altLang="en-US" sz="2400" b="1">
                <a:solidFill>
                  <a:srgbClr val="FF0000"/>
                </a:solidFill>
                <a:latin typeface="微软雅黑" panose="020B0503020204020204" charset="-122"/>
                <a:ea typeface="微软雅黑" panose="020B0503020204020204" charset="-122"/>
              </a:rPr>
              <a:t>温暖的气体</a:t>
            </a:r>
            <a:r>
              <a:rPr lang="en-US" altLang="zh-CN" sz="2400" b="1">
                <a:solidFill>
                  <a:srgbClr val="FF0000"/>
                </a:solidFill>
                <a:latin typeface="微软雅黑" panose="020B0503020204020204" charset="-122"/>
                <a:ea typeface="微软雅黑" panose="020B0503020204020204" charset="-122"/>
              </a:rPr>
              <a:t>”</a:t>
            </a:r>
            <a:endParaRPr lang="en-US" altLang="zh-CN" sz="2400" b="1">
              <a:solidFill>
                <a:srgbClr val="FF0000"/>
              </a:solidFill>
              <a:latin typeface="微软雅黑" panose="020B0503020204020204" charset="-122"/>
              <a:ea typeface="微软雅黑" panose="020B0503020204020204" charset="-122"/>
            </a:endParaRPr>
          </a:p>
          <a:p>
            <a:r>
              <a:rPr lang="en-US" altLang="zh-CN" sz="3600" b="1">
                <a:solidFill>
                  <a:srgbClr val="FF0000"/>
                </a:solidFill>
                <a:latin typeface="微软雅黑" panose="020B0503020204020204" charset="-122"/>
                <a:ea typeface="微软雅黑" panose="020B0503020204020204" charset="-122"/>
              </a:rPr>
              <a:t>      +</a:t>
            </a:r>
            <a:endParaRPr lang="en-US" altLang="zh-CN" sz="3600" b="1">
              <a:solidFill>
                <a:srgbClr val="FF0000"/>
              </a:solidFill>
              <a:latin typeface="微软雅黑" panose="020B0503020204020204" charset="-122"/>
              <a:ea typeface="微软雅黑" panose="020B0503020204020204" charset="-122"/>
            </a:endParaRPr>
          </a:p>
          <a:p>
            <a:r>
              <a:rPr lang="en-US" altLang="zh-CN" sz="2400" b="1">
                <a:solidFill>
                  <a:srgbClr val="FF0000"/>
                </a:solidFill>
                <a:latin typeface="微软雅黑" panose="020B0503020204020204" charset="-122"/>
                <a:ea typeface="微软雅黑" panose="020B0503020204020204" charset="-122"/>
              </a:rPr>
              <a:t>“</a:t>
            </a:r>
            <a:r>
              <a:rPr lang="zh-CN" altLang="en-US" sz="2400" b="1">
                <a:solidFill>
                  <a:srgbClr val="FF0000"/>
                </a:solidFill>
                <a:latin typeface="微软雅黑" panose="020B0503020204020204" charset="-122"/>
                <a:ea typeface="微软雅黑" panose="020B0503020204020204" charset="-122"/>
              </a:rPr>
              <a:t>寒冷的环境</a:t>
            </a:r>
            <a:r>
              <a:rPr lang="en-US" altLang="zh-CN" sz="2400" b="1">
                <a:solidFill>
                  <a:srgbClr val="FF0000"/>
                </a:solidFill>
                <a:latin typeface="微软雅黑" panose="020B0503020204020204" charset="-122"/>
                <a:ea typeface="微软雅黑" panose="020B0503020204020204" charset="-122"/>
              </a:rPr>
              <a:t>”</a:t>
            </a:r>
            <a:endParaRPr lang="en-US" altLang="zh-CN" sz="2400" b="1">
              <a:solidFill>
                <a:srgbClr val="FF0000"/>
              </a:solidFill>
              <a:latin typeface="微软雅黑" panose="020B0503020204020204" charset="-122"/>
              <a:ea typeface="微软雅黑" panose="020B0503020204020204" charset="-122"/>
            </a:endParaRPr>
          </a:p>
        </p:txBody>
      </p:sp>
      <p:pic>
        <p:nvPicPr>
          <p:cNvPr id="41989" name="Picture 7" descr="未标题-1"/>
          <p:cNvPicPr>
            <a:picLocks noChangeAspect="1"/>
          </p:cNvPicPr>
          <p:nvPr/>
        </p:nvPicPr>
        <p:blipFill>
          <a:blip r:embed="rId1"/>
          <a:stretch>
            <a:fillRect/>
          </a:stretch>
        </p:blipFill>
        <p:spPr>
          <a:xfrm>
            <a:off x="2277745" y="878840"/>
            <a:ext cx="4587875" cy="3223895"/>
          </a:xfrm>
          <a:prstGeom prst="rect">
            <a:avLst/>
          </a:prstGeom>
          <a:noFill/>
          <a:ln w="9525">
            <a:noFill/>
          </a:ln>
        </p:spPr>
      </p:pic>
      <p:sp>
        <p:nvSpPr>
          <p:cNvPr id="23558" name="矩形 23557"/>
          <p:cNvSpPr/>
          <p:nvPr/>
        </p:nvSpPr>
        <p:spPr>
          <a:xfrm>
            <a:off x="1336675" y="233363"/>
            <a:ext cx="1097280" cy="645160"/>
          </a:xfrm>
          <a:prstGeom prst="rect">
            <a:avLst/>
          </a:prstGeom>
          <a:noFill/>
          <a:ln w="9525">
            <a:noFill/>
          </a:ln>
        </p:spPr>
        <p:txBody>
          <a:bodyPr wrap="none" anchor="t">
            <a:spAutoFit/>
          </a:bodyPr>
          <a:p>
            <a:pPr>
              <a:buClr>
                <a:schemeClr val="bg1"/>
              </a:buClr>
            </a:pPr>
            <a:r>
              <a:rPr lang="zh-CN" altLang="en-US" sz="3600" b="1">
                <a:solidFill>
                  <a:srgbClr val="0070C0"/>
                </a:solidFill>
                <a:latin typeface="微软雅黑" panose="020B0503020204020204" charset="-122"/>
                <a:ea typeface="微软雅黑" panose="020B0503020204020204" charset="-122"/>
              </a:rPr>
              <a:t>液化</a:t>
            </a:r>
            <a:endParaRPr lang="zh-CN" altLang="en-US" sz="3600" b="1">
              <a:solidFill>
                <a:srgbClr val="0070C0"/>
              </a:solidFill>
              <a:latin typeface="微软雅黑" panose="020B0503020204020204" charset="-122"/>
              <a:ea typeface="微软雅黑" panose="020B0503020204020204" charset="-122"/>
            </a:endParaRPr>
          </a:p>
        </p:txBody>
      </p:sp>
      <p:cxnSp>
        <p:nvCxnSpPr>
          <p:cNvPr id="3" name="直接箭头连接符 2"/>
          <p:cNvCxnSpPr/>
          <p:nvPr/>
        </p:nvCxnSpPr>
        <p:spPr>
          <a:xfrm flipH="1">
            <a:off x="7947025" y="2842895"/>
            <a:ext cx="635" cy="37528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7089775" y="3218180"/>
            <a:ext cx="2235200" cy="460375"/>
          </a:xfrm>
          <a:prstGeom prst="rect">
            <a:avLst/>
          </a:prstGeom>
          <a:noFill/>
        </p:spPr>
        <p:txBody>
          <a:bodyPr wrap="square" rtlCol="0">
            <a:spAutoFit/>
          </a:bodyPr>
          <a:p>
            <a:r>
              <a:rPr lang="zh-CN" altLang="en-US" sz="2400" b="1">
                <a:solidFill>
                  <a:srgbClr val="FF0000"/>
                </a:solidFill>
                <a:latin typeface="微软雅黑" panose="020B0503020204020204" charset="-122"/>
                <a:ea typeface="微软雅黑" panose="020B0503020204020204" charset="-122"/>
              </a:rPr>
              <a:t>液化（放热）</a:t>
            </a:r>
            <a:endParaRPr lang="zh-CN" altLang="en-US" sz="2400" b="1">
              <a:solidFill>
                <a:srgbClr val="FF0000"/>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p:tgtEl>
                                          <p:spTgt spid="7">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7">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p:tgtEl>
                                          <p:spTgt spid="7">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7">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p:tgtEl>
                                          <p:spTgt spid="7">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ppt_y</p:attrName>
                                        </p:attrNameLst>
                                      </p:cBhvr>
                                      <p:tavLst>
                                        <p:tav tm="0">
                                          <p:val>
                                            <p:strVal val="#ppt_y+#ppt_h*1.125000"/>
                                          </p:val>
                                        </p:tav>
                                        <p:tav tm="100000">
                                          <p:val>
                                            <p:strVal val="#ppt_y"/>
                                          </p:val>
                                        </p:tav>
                                      </p:tavLst>
                                    </p:anim>
                                    <p:animEffect transition="in" filter="wipe(up)">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 name="Text Box 4"/>
          <p:cNvSpPr txBox="1"/>
          <p:nvPr/>
        </p:nvSpPr>
        <p:spPr>
          <a:xfrm>
            <a:off x="359410" y="1445895"/>
            <a:ext cx="9244965" cy="1168400"/>
          </a:xfrm>
          <a:prstGeom prst="rect">
            <a:avLst/>
          </a:prstGeom>
          <a:noFill/>
          <a:ln w="9525">
            <a:noFill/>
          </a:ln>
        </p:spPr>
        <p:txBody>
          <a:bodyPr wrap="square">
            <a:spAutoFit/>
          </a:bodyPr>
          <a:p>
            <a:pPr>
              <a:lnSpc>
                <a:spcPct val="125000"/>
              </a:lnSpc>
            </a:pPr>
            <a:r>
              <a:rPr lang="zh-CN" altLang="en-US" sz="2800" b="1" dirty="0">
                <a:solidFill>
                  <a:srgbClr val="FF0000"/>
                </a:solidFill>
                <a:latin typeface="微软雅黑" panose="020B0503020204020204" charset="-122"/>
                <a:ea typeface="微软雅黑" panose="020B0503020204020204" charset="-122"/>
              </a:rPr>
              <a:t>　液态： </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白气</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雾</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小水珠</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露珠</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汗</a:t>
            </a:r>
            <a:r>
              <a:rPr lang="en-US" altLang="zh-CN" sz="2800" b="1" dirty="0">
                <a:solidFill>
                  <a:srgbClr val="111111"/>
                </a:solidFill>
                <a:latin typeface="微软雅黑" panose="020B0503020204020204" charset="-122"/>
                <a:ea typeface="微软雅黑" panose="020B0503020204020204" charset="-122"/>
              </a:rPr>
              <a:t>”</a:t>
            </a:r>
            <a:endParaRPr lang="en-US" altLang="zh-CN" sz="2800" b="1" dirty="0">
              <a:solidFill>
                <a:srgbClr val="111111"/>
              </a:solidFill>
              <a:latin typeface="微软雅黑" panose="020B0503020204020204" charset="-122"/>
              <a:ea typeface="微软雅黑" panose="020B0503020204020204" charset="-122"/>
            </a:endParaRPr>
          </a:p>
          <a:p>
            <a:pPr>
              <a:lnSpc>
                <a:spcPct val="125000"/>
              </a:lnSpc>
            </a:pPr>
            <a:r>
              <a:rPr lang="zh-CN" altLang="en-US" sz="2800" b="1" dirty="0">
                <a:solidFill>
                  <a:srgbClr val="111111"/>
                </a:solidFill>
                <a:latin typeface="微软雅黑" panose="020B0503020204020204" charset="-122"/>
                <a:ea typeface="微软雅黑" panose="020B0503020204020204" charset="-122"/>
              </a:rPr>
              <a:t>           </a:t>
            </a:r>
            <a:endParaRPr lang="zh-CN" altLang="en-US" sz="2800" b="1" dirty="0">
              <a:solidFill>
                <a:srgbClr val="111111"/>
              </a:solidFill>
              <a:latin typeface="微软雅黑" panose="020B0503020204020204" charset="-122"/>
              <a:ea typeface="微软雅黑" panose="020B0503020204020204" charset="-122"/>
            </a:endParaRPr>
          </a:p>
        </p:txBody>
      </p:sp>
      <p:sp>
        <p:nvSpPr>
          <p:cNvPr id="9" name="Text Box 4"/>
          <p:cNvSpPr txBox="1"/>
          <p:nvPr/>
        </p:nvSpPr>
        <p:spPr>
          <a:xfrm>
            <a:off x="359410" y="2352993"/>
            <a:ext cx="8424863" cy="1168400"/>
          </a:xfrm>
          <a:prstGeom prst="rect">
            <a:avLst/>
          </a:prstGeom>
          <a:noFill/>
          <a:ln w="9525">
            <a:noFill/>
          </a:ln>
        </p:spPr>
        <p:txBody>
          <a:bodyPr>
            <a:spAutoFit/>
          </a:bodyPr>
          <a:p>
            <a:pPr>
              <a:lnSpc>
                <a:spcPct val="125000"/>
              </a:lnSpc>
            </a:pPr>
            <a:r>
              <a:rPr lang="zh-CN" altLang="en-US" sz="2800" b="1" dirty="0">
                <a:solidFill>
                  <a:srgbClr val="FF0000"/>
                </a:solidFill>
                <a:latin typeface="微软雅黑" panose="020B0503020204020204" charset="-122"/>
                <a:ea typeface="微软雅黑" panose="020B0503020204020204" charset="-122"/>
              </a:rPr>
              <a:t>　固态： </a:t>
            </a:r>
            <a:r>
              <a:rPr lang="en-US" altLang="zh-CN" sz="2800" b="1" dirty="0">
                <a:solidFill>
                  <a:schemeClr val="tx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烟</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小颗粒</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霾</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a:t>
            </a:r>
            <a:r>
              <a:rPr lang="en-US" altLang="zh-CN" sz="2800" b="1" dirty="0">
                <a:solidFill>
                  <a:srgbClr val="111111"/>
                </a:solidFill>
                <a:latin typeface="微软雅黑" panose="020B0503020204020204" charset="-122"/>
                <a:ea typeface="微软雅黑" panose="020B0503020204020204" charset="-122"/>
              </a:rPr>
              <a:t>“</a:t>
            </a:r>
            <a:r>
              <a:rPr lang="zh-CN" altLang="en-US" sz="2800" b="1" dirty="0">
                <a:solidFill>
                  <a:srgbClr val="111111"/>
                </a:solidFill>
                <a:latin typeface="微软雅黑" panose="020B0503020204020204" charset="-122"/>
                <a:ea typeface="微软雅黑" panose="020B0503020204020204" charset="-122"/>
              </a:rPr>
              <a:t>粉</a:t>
            </a:r>
            <a:r>
              <a:rPr lang="en-US" altLang="zh-CN" sz="2800" b="1" dirty="0">
                <a:solidFill>
                  <a:srgbClr val="111111"/>
                </a:solidFill>
                <a:latin typeface="微软雅黑" panose="020B0503020204020204" charset="-122"/>
                <a:ea typeface="微软雅黑" panose="020B0503020204020204" charset="-122"/>
              </a:rPr>
              <a:t>”</a:t>
            </a:r>
            <a:endParaRPr lang="en-US" altLang="zh-CN" sz="2800" b="1" dirty="0">
              <a:solidFill>
                <a:srgbClr val="111111"/>
              </a:solidFill>
              <a:latin typeface="微软雅黑" panose="020B0503020204020204" charset="-122"/>
              <a:ea typeface="微软雅黑" panose="020B0503020204020204" charset="-122"/>
            </a:endParaRPr>
          </a:p>
          <a:p>
            <a:pPr>
              <a:lnSpc>
                <a:spcPct val="125000"/>
              </a:lnSpc>
            </a:pPr>
            <a:r>
              <a:rPr lang="zh-CN" altLang="en-US" sz="2800" b="1" dirty="0">
                <a:solidFill>
                  <a:srgbClr val="111111"/>
                </a:solidFill>
                <a:latin typeface="微软雅黑" panose="020B0503020204020204" charset="-122"/>
                <a:ea typeface="微软雅黑" panose="020B0503020204020204" charset="-122"/>
              </a:rPr>
              <a:t>           </a:t>
            </a:r>
            <a:endParaRPr lang="zh-CN" altLang="en-US" sz="2800" b="1" dirty="0">
              <a:solidFill>
                <a:srgbClr val="111111"/>
              </a:solidFill>
              <a:latin typeface="微软雅黑" panose="020B0503020204020204" charset="-122"/>
              <a:ea typeface="微软雅黑" panose="020B0503020204020204" charset="-122"/>
            </a:endParaRPr>
          </a:p>
        </p:txBody>
      </p:sp>
      <p:sp>
        <p:nvSpPr>
          <p:cNvPr id="10" name="Text Box 4"/>
          <p:cNvSpPr txBox="1"/>
          <p:nvPr/>
        </p:nvSpPr>
        <p:spPr>
          <a:xfrm>
            <a:off x="714375" y="3287078"/>
            <a:ext cx="8424863" cy="1168400"/>
          </a:xfrm>
          <a:prstGeom prst="rect">
            <a:avLst/>
          </a:prstGeom>
          <a:noFill/>
          <a:ln w="9525">
            <a:noFill/>
          </a:ln>
        </p:spPr>
        <p:txBody>
          <a:bodyPr>
            <a:spAutoFit/>
          </a:bodyPr>
          <a:p>
            <a:pPr>
              <a:lnSpc>
                <a:spcPct val="125000"/>
              </a:lnSpc>
            </a:pPr>
            <a:r>
              <a:rPr lang="zh-CN" altLang="en-US" sz="2800" b="1" dirty="0">
                <a:solidFill>
                  <a:srgbClr val="FF0000"/>
                </a:solidFill>
                <a:latin typeface="微软雅黑" panose="020B0503020204020204" charset="-122"/>
                <a:ea typeface="微软雅黑" panose="020B0503020204020204" charset="-122"/>
              </a:rPr>
              <a:t>气态：  </a:t>
            </a:r>
            <a:r>
              <a:rPr lang="zh-CN" altLang="en-US" sz="2800" b="1" dirty="0">
                <a:solidFill>
                  <a:srgbClr val="111111"/>
                </a:solidFill>
                <a:latin typeface="微软雅黑" panose="020B0503020204020204" charset="-122"/>
                <a:ea typeface="微软雅黑" panose="020B0503020204020204" charset="-122"/>
              </a:rPr>
              <a:t>水蒸气、碘蒸气、</a:t>
            </a:r>
            <a:endParaRPr lang="en-US" altLang="zh-CN" sz="2800" b="1" dirty="0">
              <a:solidFill>
                <a:srgbClr val="111111"/>
              </a:solidFill>
              <a:latin typeface="微软雅黑" panose="020B0503020204020204" charset="-122"/>
              <a:ea typeface="微软雅黑" panose="020B0503020204020204" charset="-122"/>
            </a:endParaRPr>
          </a:p>
          <a:p>
            <a:pPr>
              <a:lnSpc>
                <a:spcPct val="125000"/>
              </a:lnSpc>
            </a:pPr>
            <a:r>
              <a:rPr lang="zh-CN" altLang="en-US" sz="2800" b="1" dirty="0">
                <a:solidFill>
                  <a:srgbClr val="111111"/>
                </a:solidFill>
                <a:latin typeface="微软雅黑" panose="020B0503020204020204" charset="-122"/>
                <a:ea typeface="微软雅黑" panose="020B0503020204020204" charset="-122"/>
              </a:rPr>
              <a:t>           </a:t>
            </a:r>
            <a:endParaRPr lang="zh-CN" altLang="en-US" sz="2800" b="1" dirty="0">
              <a:solidFill>
                <a:srgbClr val="111111"/>
              </a:solidFill>
              <a:latin typeface="微软雅黑" panose="020B0503020204020204" charset="-122"/>
              <a:ea typeface="微软雅黑" panose="020B0503020204020204" charset="-122"/>
            </a:endParaRPr>
          </a:p>
        </p:txBody>
      </p:sp>
      <p:sp>
        <p:nvSpPr>
          <p:cNvPr id="2" name="Text Box 4"/>
          <p:cNvSpPr txBox="1"/>
          <p:nvPr/>
        </p:nvSpPr>
        <p:spPr>
          <a:xfrm>
            <a:off x="3613150" y="4291965"/>
            <a:ext cx="1881505" cy="860425"/>
          </a:xfrm>
          <a:prstGeom prst="rect">
            <a:avLst/>
          </a:prstGeom>
          <a:noFill/>
          <a:ln w="9525">
            <a:noFill/>
          </a:ln>
        </p:spPr>
        <p:txBody>
          <a:bodyPr wrap="square">
            <a:spAutoFit/>
          </a:bodyPr>
          <a:p>
            <a:pPr>
              <a:lnSpc>
                <a:spcPct val="125000"/>
              </a:lnSpc>
            </a:pPr>
            <a:r>
              <a:rPr lang="zh-CN" altLang="en-US" sz="4000" b="1" dirty="0">
                <a:solidFill>
                  <a:srgbClr val="FF0000"/>
                </a:solidFill>
                <a:latin typeface="微软雅黑" panose="020B0503020204020204" charset="-122"/>
                <a:ea typeface="微软雅黑" panose="020B0503020204020204" charset="-122"/>
              </a:rPr>
              <a:t>　记！</a:t>
            </a:r>
            <a:r>
              <a:rPr lang="zh-CN" altLang="en-US" sz="2800" b="1" dirty="0">
                <a:solidFill>
                  <a:srgbClr val="111111"/>
                </a:solidFill>
                <a:latin typeface="微软雅黑" panose="020B0503020204020204" charset="-122"/>
                <a:ea typeface="微软雅黑" panose="020B0503020204020204" charset="-122"/>
              </a:rPr>
              <a:t>           </a:t>
            </a:r>
            <a:endParaRPr lang="zh-CN" altLang="en-US" sz="2800" b="1" dirty="0">
              <a:solidFill>
                <a:srgbClr val="111111"/>
              </a:solidFill>
              <a:latin typeface="微软雅黑" panose="020B0503020204020204" charset="-122"/>
              <a:ea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2" name="Text Box 2"/>
          <p:cNvSpPr txBox="1"/>
          <p:nvPr/>
        </p:nvSpPr>
        <p:spPr>
          <a:xfrm>
            <a:off x="2063750" y="476250"/>
            <a:ext cx="7777163" cy="579438"/>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50000"/>
              </a:spcBef>
              <a:buNone/>
            </a:pPr>
            <a:endParaRPr lang="zh-CN" altLang="zh-CN" b="1" dirty="0">
              <a:solidFill>
                <a:srgbClr val="FFFFFF"/>
              </a:solidFill>
              <a:latin typeface="Times New Roman" panose="02020603050405020304" pitchFamily="18" charset="0"/>
            </a:endParaRPr>
          </a:p>
        </p:txBody>
      </p:sp>
      <p:sp>
        <p:nvSpPr>
          <p:cNvPr id="28676" name="Text Box 4"/>
          <p:cNvSpPr txBox="1"/>
          <p:nvPr/>
        </p:nvSpPr>
        <p:spPr>
          <a:xfrm>
            <a:off x="364808" y="744220"/>
            <a:ext cx="8675687" cy="1660525"/>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lnSpc>
                <a:spcPct val="150000"/>
              </a:lnSpc>
              <a:spcBef>
                <a:spcPct val="50000"/>
              </a:spcBef>
              <a:buNone/>
            </a:pPr>
            <a:r>
              <a:rPr lang="en-US" altLang="zh-CN" sz="3600" b="1" dirty="0">
                <a:solidFill>
                  <a:schemeClr val="tx1"/>
                </a:solidFill>
                <a:latin typeface="Times New Roman" panose="02020603050405020304" pitchFamily="18" charset="0"/>
              </a:rPr>
              <a:t> </a:t>
            </a:r>
            <a:r>
              <a:rPr lang="en-US" altLang="zh-CN" dirty="0">
                <a:solidFill>
                  <a:schemeClr val="tx1"/>
                </a:solidFill>
                <a:latin typeface="黑体" panose="02010609060101010101" pitchFamily="2" charset="-122"/>
                <a:ea typeface="黑体" panose="02010609060101010101" pitchFamily="2" charset="-122"/>
              </a:rPr>
              <a:t>2</a:t>
            </a:r>
            <a:r>
              <a:rPr lang="zh-CN" altLang="en-US" dirty="0">
                <a:solidFill>
                  <a:schemeClr val="tx1"/>
                </a:solidFill>
                <a:latin typeface="黑体" panose="02010609060101010101" pitchFamily="2" charset="-122"/>
                <a:ea typeface="黑体" panose="02010609060101010101" pitchFamily="2" charset="-122"/>
              </a:rPr>
              <a:t>．人被</a:t>
            </a:r>
            <a:r>
              <a:rPr lang="en-US" altLang="zh-CN" dirty="0">
                <a:solidFill>
                  <a:schemeClr val="tx1"/>
                </a:solidFill>
                <a:latin typeface="黑体" panose="02010609060101010101" pitchFamily="2" charset="-122"/>
                <a:ea typeface="黑体" panose="02010609060101010101" pitchFamily="2" charset="-122"/>
              </a:rPr>
              <a:t>100℃</a:t>
            </a:r>
            <a:r>
              <a:rPr lang="zh-CN" altLang="en-US" dirty="0">
                <a:solidFill>
                  <a:schemeClr val="tx1"/>
                </a:solidFill>
                <a:latin typeface="黑体" panose="02010609060101010101" pitchFamily="2" charset="-122"/>
                <a:ea typeface="黑体" panose="02010609060101010101" pitchFamily="2" charset="-122"/>
              </a:rPr>
              <a:t>的水蒸气跟被</a:t>
            </a:r>
            <a:r>
              <a:rPr lang="en-US" altLang="zh-CN" dirty="0">
                <a:solidFill>
                  <a:schemeClr val="tx1"/>
                </a:solidFill>
                <a:latin typeface="黑体" panose="02010609060101010101" pitchFamily="2" charset="-122"/>
                <a:ea typeface="黑体" panose="02010609060101010101" pitchFamily="2" charset="-122"/>
              </a:rPr>
              <a:t>100 ℃</a:t>
            </a:r>
            <a:r>
              <a:rPr lang="zh-CN" altLang="en-US" dirty="0">
                <a:solidFill>
                  <a:schemeClr val="tx1"/>
                </a:solidFill>
                <a:latin typeface="黑体" panose="02010609060101010101" pitchFamily="2" charset="-122"/>
                <a:ea typeface="黑体" panose="02010609060101010101" pitchFamily="2" charset="-122"/>
              </a:rPr>
              <a:t>的开水烫伤哪个更严重，为什么？</a:t>
            </a:r>
            <a:endParaRPr lang="zh-CN" altLang="en-US" dirty="0">
              <a:solidFill>
                <a:schemeClr val="tx1"/>
              </a:solidFill>
              <a:latin typeface="黑体" panose="02010609060101010101" pitchFamily="2" charset="-122"/>
              <a:ea typeface="黑体" panose="02010609060101010101" pitchFamily="2" charset="-122"/>
            </a:endParaRPr>
          </a:p>
        </p:txBody>
      </p:sp>
      <p:sp>
        <p:nvSpPr>
          <p:cNvPr id="28677" name="Text Box 5"/>
          <p:cNvSpPr txBox="1"/>
          <p:nvPr/>
        </p:nvSpPr>
        <p:spPr>
          <a:xfrm>
            <a:off x="395605" y="2404428"/>
            <a:ext cx="8353425" cy="1568450"/>
          </a:xfrm>
          <a:prstGeom prst="rect">
            <a:avLst/>
          </a:prstGeom>
          <a:noFill/>
          <a:ln w="12700">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algn="l" eaLnBrk="1" hangingPunct="1">
              <a:lnSpc>
                <a:spcPct val="150000"/>
              </a:lnSpc>
              <a:spcBef>
                <a:spcPct val="50000"/>
              </a:spcBef>
              <a:buNone/>
            </a:pPr>
            <a:r>
              <a:rPr lang="zh-CN" altLang="en-US" sz="3200" dirty="0">
                <a:latin typeface="黑体" panose="02010609060101010101" pitchFamily="2" charset="-122"/>
                <a:ea typeface="黑体" panose="02010609060101010101" pitchFamily="2" charset="-122"/>
              </a:rPr>
              <a:t>答：水蒸气。因为100 ℃的水蒸汽在皮肤上要液化而放热，所以人会烫得更严重。</a:t>
            </a:r>
            <a:endParaRPr lang="zh-CN" altLang="en-US" sz="3200" dirty="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676"/>
                                        </p:tgtEl>
                                        <p:attrNameLst>
                                          <p:attrName>style.visibility</p:attrName>
                                        </p:attrNameLst>
                                      </p:cBhvr>
                                      <p:to>
                                        <p:strVal val="visible"/>
                                      </p:to>
                                    </p:set>
                                    <p:animEffect transition="in" filter="blinds(horizontal)">
                                      <p:cBhvr>
                                        <p:cTn id="7" dur="500"/>
                                        <p:tgtEl>
                                          <p:spTgt spid="2867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8677"/>
                                        </p:tgtEl>
                                        <p:attrNameLst>
                                          <p:attrName>style.visibility</p:attrName>
                                        </p:attrNameLst>
                                      </p:cBhvr>
                                      <p:to>
                                        <p:strVal val="visible"/>
                                      </p:to>
                                    </p:set>
                                    <p:anim calcmode="lin" valueType="num">
                                      <p:cBhvr additive="base">
                                        <p:cTn id="12" dur="500" fill="hold"/>
                                        <p:tgtEl>
                                          <p:spTgt spid="28677"/>
                                        </p:tgtEl>
                                        <p:attrNameLst>
                                          <p:attrName>ppt_x</p:attrName>
                                        </p:attrNameLst>
                                      </p:cBhvr>
                                      <p:tavLst>
                                        <p:tav tm="0">
                                          <p:val>
                                            <p:strVal val="#ppt_x"/>
                                          </p:val>
                                        </p:tav>
                                        <p:tav tm="100000">
                                          <p:val>
                                            <p:strVal val="#ppt_x"/>
                                          </p:val>
                                        </p:tav>
                                      </p:tavLst>
                                    </p:anim>
                                    <p:anim calcmode="lin" valueType="num">
                                      <p:cBhvr additive="base">
                                        <p:cTn id="13" dur="500" fill="hold"/>
                                        <p:tgtEl>
                                          <p:spTgt spid="286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P spid="28677"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奥斯汀">
      <a:maj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1535</Words>
  <Application>WPS 演示</Application>
  <PresentationFormat>宽屏</PresentationFormat>
  <Paragraphs>365</Paragraphs>
  <Slides>18</Slides>
  <Notes>0</Notes>
  <HiddenSlides>0</HiddenSlides>
  <MMClips>0</MMClips>
  <ScaleCrop>false</ScaleCrop>
  <HeadingPairs>
    <vt:vector size="8" baseType="variant">
      <vt:variant>
        <vt:lpstr>已用的字体</vt:lpstr>
      </vt:variant>
      <vt:variant>
        <vt:i4>13</vt:i4>
      </vt:variant>
      <vt:variant>
        <vt:lpstr>主题</vt:lpstr>
      </vt:variant>
      <vt:variant>
        <vt:i4>2</vt:i4>
      </vt:variant>
      <vt:variant>
        <vt:lpstr>嵌入 OLE 服务器</vt:lpstr>
      </vt:variant>
      <vt:variant>
        <vt:i4>1</vt:i4>
      </vt:variant>
      <vt:variant>
        <vt:lpstr>幻灯片标题</vt:lpstr>
      </vt:variant>
      <vt:variant>
        <vt:i4>18</vt:i4>
      </vt:variant>
    </vt:vector>
  </HeadingPairs>
  <TitlesOfParts>
    <vt:vector size="34" baseType="lpstr">
      <vt:lpstr>Arial</vt:lpstr>
      <vt:lpstr>宋体</vt:lpstr>
      <vt:lpstr>Wingdings</vt:lpstr>
      <vt:lpstr>微软雅黑</vt:lpstr>
      <vt:lpstr>楷体_GB2312</vt:lpstr>
      <vt:lpstr>隶书</vt:lpstr>
      <vt:lpstr>Times New Roman</vt:lpstr>
      <vt:lpstr>黑体</vt:lpstr>
      <vt:lpstr>Century Gothic</vt:lpstr>
      <vt:lpstr>Arial Unicode MS</vt:lpstr>
      <vt:lpstr>Calibri</vt:lpstr>
      <vt:lpstr>新宋体</vt:lpstr>
      <vt:lpstr>Calibri Light</vt:lpstr>
      <vt:lpstr>Office 主题</vt:lpstr>
      <vt:lpstr>1_Office 主题</vt:lpstr>
      <vt:lpstr>Equation.KSEE3</vt:lpstr>
      <vt:lpstr>PowerPoint 演示文稿</vt:lpstr>
      <vt:lpstr>PowerPoint 演示文稿</vt:lpstr>
      <vt:lpstr>PowerPoint 演示文稿</vt:lpstr>
      <vt:lpstr>探究水沸腾时温度变化的特点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114</cp:revision>
  <dcterms:created xsi:type="dcterms:W3CDTF">2017-09-05T20:20:00Z</dcterms:created>
  <dcterms:modified xsi:type="dcterms:W3CDTF">2017-11-01T10:17:50Z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2052-10.1.0.6877</vt:lpwstr>
  </property>
</Properties>
</file>