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sldIdLst>
    <p:sldId id="332" r:id="rId2"/>
    <p:sldId id="333" r:id="rId3"/>
    <p:sldId id="257" r:id="rId4"/>
    <p:sldId id="264" r:id="rId5"/>
    <p:sldId id="312" r:id="rId6"/>
    <p:sldId id="287" r:id="rId7"/>
    <p:sldId id="334" r:id="rId8"/>
    <p:sldId id="311" r:id="rId9"/>
    <p:sldId id="335" r:id="rId10"/>
    <p:sldId id="320" r:id="rId11"/>
    <p:sldId id="336" r:id="rId12"/>
    <p:sldId id="337" r:id="rId13"/>
    <p:sldId id="327" r:id="rId14"/>
    <p:sldId id="339" r:id="rId15"/>
    <p:sldId id="324" r:id="rId16"/>
    <p:sldId id="331" r:id="rId17"/>
  </p:sldIdLst>
  <p:sldSz cx="12192000" cy="6858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alibri Light" panose="020F0302020204030204" pitchFamily="34" charset="0"/>
      <p:regular r:id="rId23"/>
      <p:italic r:id="rId24"/>
    </p:embeddedFont>
    <p:embeddedFont>
      <p:font typeface="方正姚体" panose="02010601030101010101" pitchFamily="2" charset="-122"/>
      <p:regular r:id="rId25"/>
    </p:embeddedFont>
    <p:embeddedFont>
      <p:font typeface="黑体" panose="02010609060101010101" pitchFamily="49" charset="-122"/>
      <p:regular r:id="rId26"/>
    </p:embeddedFont>
    <p:embeddedFont>
      <p:font typeface="华文行楷" panose="02010800040101010101" pitchFamily="2" charset="-122"/>
      <p:regular r:id="rId27"/>
    </p:embeddedFont>
    <p:embeddedFont>
      <p:font typeface="华文琥珀" panose="02010800040101010101" pitchFamily="2" charset="-122"/>
      <p:regular r:id="rId28"/>
    </p:embeddedFont>
    <p:embeddedFont>
      <p:font typeface="华文新魏" panose="02010800040101010101" pitchFamily="2" charset="-122"/>
      <p:regular r:id="rId29"/>
    </p:embeddedFont>
    <p:embeddedFont>
      <p:font typeface="楷体" panose="02010609060101010101" pitchFamily="49" charset="-122"/>
      <p:regular r:id="rId30"/>
    </p:embeddedFont>
    <p:embeddedFont>
      <p:font typeface="微软雅黑" panose="020B0503020204020204" pitchFamily="34" charset="-122"/>
      <p:regular r:id="rId31"/>
      <p:bold r:id="rId32"/>
    </p:embeddedFont>
    <p:embeddedFont>
      <p:font typeface="幼圆" panose="02010509060101010101" pitchFamily="49" charset="-122"/>
      <p:regular r:id="rId33"/>
    </p:embeddedFont>
  </p:embeddedFontLst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E3E"/>
    <a:srgbClr val="70AD47"/>
    <a:srgbClr val="F7B63E"/>
    <a:srgbClr val="76AA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00" autoAdjust="0"/>
    <p:restoredTop sz="90241" autoAdjust="0"/>
  </p:normalViewPr>
  <p:slideViewPr>
    <p:cSldViewPr snapToGrid="0">
      <p:cViewPr varScale="1">
        <p:scale>
          <a:sx n="61" d="100"/>
          <a:sy n="61" d="100"/>
        </p:scale>
        <p:origin x="9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CB93D7-575E-4195-A0BD-90E2C727CDE2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D03FA2-A613-42FA-9687-609A920DA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193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舍弃母语就等于亡国。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D03FA2-A613-42FA-9687-609A920DA77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638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D03FA2-A613-42FA-9687-609A920DA77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45855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03FA2-A613-42FA-9687-609A920DA77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646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03FA2-A613-42FA-9687-609A920DA77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9157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D03FA2-A613-42FA-9687-609A920DA77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577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4094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DA9C3E-6D87-4C29-8288-8701A99FA87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8520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DA9C3E-6D87-4C29-8288-8701A99FA87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804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C788F8D-94BC-43CD-A0DF-0660451385C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4901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6687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8F03C3-53C1-4F10-8DAF-D1F318E96C6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47319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8F03C3-53C1-4F10-8DAF-D1F318E96C6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48348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2193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D03FA2-A613-42FA-9687-609A920DA77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98275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4402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03FA2-A613-42FA-9687-609A920DA77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0946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88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439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22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20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318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78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6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66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974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1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09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owchart: Off-page Connector 4"/>
          <p:cNvSpPr/>
          <p:nvPr userDrawn="1"/>
        </p:nvSpPr>
        <p:spPr>
          <a:xfrm rot="5400000">
            <a:off x="11674812" y="6247142"/>
            <a:ext cx="455692" cy="565726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4" dirty="0"/>
          </a:p>
        </p:txBody>
      </p:sp>
      <p:sp>
        <p:nvSpPr>
          <p:cNvPr id="9" name="Slide Number Placeholder 4"/>
          <p:cNvSpPr txBox="1">
            <a:spLocks/>
          </p:cNvSpPr>
          <p:nvPr userDrawn="1"/>
        </p:nvSpPr>
        <p:spPr>
          <a:xfrm>
            <a:off x="11636729" y="6340868"/>
            <a:ext cx="610241" cy="366183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1375261" rtl="0" eaLnBrk="1" latinLnBrk="0" hangingPunct="1">
              <a:defRPr sz="1600" b="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7630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5261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062891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50521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3815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2578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341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50104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36B7D2-B98C-44FD-8D04-7EC62A564975}" type="slidenum">
              <a:rPr lang="en-US" sz="1600" smtClean="0"/>
              <a:pPr/>
              <a:t>‹#›</a:t>
            </a:fld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38182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2336801" y="356629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199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1" y="825951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448" indent="0">
              <a:buNone/>
              <a:defRPr sz="1600"/>
            </a:lvl2pPr>
            <a:lvl3pPr marL="1218895" indent="0">
              <a:buNone/>
              <a:defRPr sz="1333"/>
            </a:lvl3pPr>
            <a:lvl4pPr marL="1828343" indent="0">
              <a:buNone/>
              <a:defRPr sz="1200"/>
            </a:lvl4pPr>
            <a:lvl5pPr marL="2437790" indent="0">
              <a:buNone/>
              <a:defRPr sz="1200"/>
            </a:lvl5pPr>
            <a:lvl6pPr marL="3047238" indent="0">
              <a:buNone/>
              <a:defRPr sz="1200"/>
            </a:lvl6pPr>
            <a:lvl7pPr marL="3656686" indent="0">
              <a:buNone/>
              <a:defRPr sz="1200"/>
            </a:lvl7pPr>
            <a:lvl8pPr marL="4266133" indent="0">
              <a:buNone/>
              <a:defRPr sz="1200"/>
            </a:lvl8pPr>
            <a:lvl9pPr marL="4875581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8" name="Flowchart: Off-page Connector 6"/>
          <p:cNvSpPr/>
          <p:nvPr userDrawn="1"/>
        </p:nvSpPr>
        <p:spPr>
          <a:xfrm rot="5400000">
            <a:off x="11705984" y="6244110"/>
            <a:ext cx="455692" cy="565726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4" dirty="0"/>
          </a:p>
        </p:txBody>
      </p:sp>
      <p:sp>
        <p:nvSpPr>
          <p:cNvPr id="9" name="Slide Number Placeholder 4"/>
          <p:cNvSpPr txBox="1">
            <a:spLocks/>
          </p:cNvSpPr>
          <p:nvPr userDrawn="1"/>
        </p:nvSpPr>
        <p:spPr>
          <a:xfrm>
            <a:off x="11667901" y="6337836"/>
            <a:ext cx="610241" cy="366183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1375261" rtl="0" eaLnBrk="1" latinLnBrk="0" hangingPunct="1">
              <a:defRPr sz="1600" b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7630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5261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062891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50521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3815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2578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341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50104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36B7D2-B98C-44FD-8D04-7EC62A564975}" type="slidenum">
              <a:rPr lang="en-US" sz="1600" smtClean="0"/>
              <a:pPr/>
              <a:t>‹#›</a:t>
            </a:fld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50329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829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209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84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23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9D43B-8A00-44B8-9B81-0C251BDB1F3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622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73" r:id="rId16"/>
    <p:sldLayoutId id="2147483676" r:id="rId17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>
            <a:extLst>
              <a:ext uri="{FF2B5EF4-FFF2-40B4-BE49-F238E27FC236}">
                <a16:creationId xmlns:a16="http://schemas.microsoft.com/office/drawing/2014/main" id="{B1362A5E-599E-4493-97D2-31AED5C4A6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714" y="479331"/>
            <a:ext cx="10756571" cy="5393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1"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亡了国，当了奴隶的人们只要牢牢记住他们的语言，就好象拿着一把打开监狱大门的钥匙。   　</a:t>
            </a:r>
            <a:r>
              <a:rPr kumimoji="1" lang="zh-CN" altLang="en-US" sz="3200" b="1" i="1" dirty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</a:p>
          <a:p>
            <a:pPr algn="r"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i="1" dirty="0"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kumimoji="1" lang="en-US" altLang="zh-CN" sz="3200" b="1" i="1" dirty="0">
                <a:latin typeface="楷体" panose="02010609060101010101" pitchFamily="49" charset="-122"/>
                <a:ea typeface="楷体" panose="02010609060101010101" pitchFamily="49" charset="-122"/>
              </a:rPr>
              <a:t>—— </a:t>
            </a:r>
            <a:r>
              <a:rPr kumimoji="1"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法</a:t>
            </a:r>
            <a:r>
              <a:rPr kumimoji="1"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kumimoji="1"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都德</a:t>
            </a:r>
            <a:r>
              <a:rPr kumimoji="1"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kumimoji="1"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最后一课</a:t>
            </a:r>
            <a:r>
              <a:rPr kumimoji="1"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英语充其量只是我们了解世界的工具，汉语才是我们真正的根。</a:t>
            </a:r>
            <a:r>
              <a:rPr lang="zh-CN" altLang="en-US" sz="3200" b="1" i="1" dirty="0">
                <a:latin typeface="楷体" panose="02010609060101010101" pitchFamily="49" charset="-122"/>
                <a:ea typeface="楷体" panose="02010609060101010101" pitchFamily="49" charset="-122"/>
              </a:rPr>
              <a:t>　　</a:t>
            </a:r>
          </a:p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i="1" dirty="0">
                <a:latin typeface="楷体" panose="02010609060101010101" pitchFamily="49" charset="-122"/>
                <a:ea typeface="楷体" panose="02010609060101010101" pitchFamily="49" charset="-122"/>
              </a:rPr>
              <a:t>　　　　　　　　   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余光中</a:t>
            </a:r>
          </a:p>
        </p:txBody>
      </p:sp>
    </p:spTree>
    <p:extLst>
      <p:ext uri="{BB962C8B-B14F-4D97-AF65-F5344CB8AC3E}">
        <p14:creationId xmlns:p14="http://schemas.microsoft.com/office/powerpoint/2010/main" val="287422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B1289EA5-B17F-4F04-8EEB-E2956D142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7" y="769550"/>
            <a:ext cx="7990277" cy="5318900"/>
          </a:xfrm>
          <a:prstGeom prst="rect">
            <a:avLst/>
          </a:prstGeom>
        </p:spPr>
      </p:pic>
      <p:sp>
        <p:nvSpPr>
          <p:cNvPr id="6" name="TextBox 76">
            <a:extLst>
              <a:ext uri="{FF2B5EF4-FFF2-40B4-BE49-F238E27FC236}">
                <a16:creationId xmlns:a16="http://schemas.microsoft.com/office/drawing/2014/main" id="{29DE974C-08BA-4904-B0C4-3DBBE2F453FB}"/>
              </a:ext>
            </a:extLst>
          </p:cNvPr>
          <p:cNvSpPr txBox="1"/>
          <p:nvPr/>
        </p:nvSpPr>
        <p:spPr>
          <a:xfrm>
            <a:off x="8476053" y="2014132"/>
            <a:ext cx="3390472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tx2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打</a:t>
            </a:r>
            <a:r>
              <a:rPr lang="zh-CN" altLang="en-US" sz="40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折</a:t>
            </a:r>
            <a:r>
              <a:rPr lang="zh-CN" altLang="en-US" sz="4000" dirty="0">
                <a:solidFill>
                  <a:schemeClr val="tx2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（</a:t>
            </a:r>
            <a:r>
              <a:rPr lang="en-US" altLang="zh-CN" sz="4000" dirty="0" err="1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zhe</a:t>
            </a:r>
            <a:r>
              <a:rPr lang="zh-CN" altLang="en-US" sz="400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r>
              <a:rPr lang="zh-CN" altLang="en-US" sz="4000" dirty="0">
                <a:solidFill>
                  <a:schemeClr val="tx2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）</a:t>
            </a:r>
          </a:p>
        </p:txBody>
      </p:sp>
      <p:sp>
        <p:nvSpPr>
          <p:cNvPr id="7" name="TextBox 76">
            <a:extLst>
              <a:ext uri="{FF2B5EF4-FFF2-40B4-BE49-F238E27FC236}">
                <a16:creationId xmlns:a16="http://schemas.microsoft.com/office/drawing/2014/main" id="{AC20C28D-709A-4950-8D51-58AA7976FE69}"/>
              </a:ext>
            </a:extLst>
          </p:cNvPr>
          <p:cNvSpPr txBox="1"/>
          <p:nvPr/>
        </p:nvSpPr>
        <p:spPr>
          <a:xfrm>
            <a:off x="8476053" y="3044614"/>
            <a:ext cx="3390472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tx2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一</a:t>
            </a:r>
            <a:r>
              <a:rPr lang="zh-CN" altLang="en-US" sz="36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双</a:t>
            </a:r>
            <a:r>
              <a:rPr lang="en-US" altLang="zh-CN" sz="36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/</a:t>
            </a:r>
            <a:r>
              <a:rPr lang="zh-CN" altLang="en-US" sz="36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根</a:t>
            </a:r>
            <a:r>
              <a:rPr lang="en-US" altLang="zh-CN" sz="36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/</a:t>
            </a:r>
            <a:r>
              <a:rPr lang="zh-CN" altLang="en-US" sz="36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条</a:t>
            </a:r>
            <a:r>
              <a:rPr lang="zh-CN" altLang="en-US" sz="3600" dirty="0">
                <a:solidFill>
                  <a:schemeClr val="tx2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裤子</a:t>
            </a:r>
            <a:r>
              <a:rPr lang="en-US" altLang="zh-CN" sz="3600" dirty="0">
                <a:solidFill>
                  <a:schemeClr val="tx2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?</a:t>
            </a:r>
            <a:endParaRPr lang="zh-CN" altLang="en-US" sz="3600" dirty="0">
              <a:solidFill>
                <a:schemeClr val="tx2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8" name="TextBox 76">
            <a:extLst>
              <a:ext uri="{FF2B5EF4-FFF2-40B4-BE49-F238E27FC236}">
                <a16:creationId xmlns:a16="http://schemas.microsoft.com/office/drawing/2014/main" id="{BE896F63-DA6D-4387-9751-1BA86DF5BA32}"/>
              </a:ext>
            </a:extLst>
          </p:cNvPr>
          <p:cNvSpPr txBox="1"/>
          <p:nvPr/>
        </p:nvSpPr>
        <p:spPr>
          <a:xfrm>
            <a:off x="8476053" y="4122565"/>
            <a:ext cx="3620930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他们</a:t>
            </a:r>
            <a:r>
              <a:rPr lang="zh-CN" altLang="en-US" sz="3200" dirty="0">
                <a:solidFill>
                  <a:schemeClr val="tx2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妈的！</a:t>
            </a:r>
            <a:r>
              <a:rPr lang="en-US" altLang="zh-CN" sz="3200" dirty="0">
                <a:solidFill>
                  <a:schemeClr val="tx2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/</a:t>
            </a:r>
            <a:r>
              <a:rPr lang="zh-CN" altLang="en-US" sz="3200" dirty="0">
                <a:solidFill>
                  <a:schemeClr val="tx2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他</a:t>
            </a:r>
            <a:r>
              <a:rPr lang="zh-CN" altLang="en-US" sz="32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爸</a:t>
            </a:r>
            <a:r>
              <a:rPr lang="zh-CN" altLang="en-US" sz="3200" dirty="0">
                <a:solidFill>
                  <a:schemeClr val="tx2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的！</a:t>
            </a:r>
          </a:p>
        </p:txBody>
      </p:sp>
    </p:spTree>
    <p:extLst>
      <p:ext uri="{BB962C8B-B14F-4D97-AF65-F5344CB8AC3E}">
        <p14:creationId xmlns:p14="http://schemas.microsoft.com/office/powerpoint/2010/main" val="272737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文本框 5"/>
          <p:cNvSpPr txBox="1">
            <a:spLocks noChangeArrowheads="1"/>
          </p:cNvSpPr>
          <p:nvPr/>
        </p:nvSpPr>
        <p:spPr bwMode="auto">
          <a:xfrm>
            <a:off x="3452245" y="3869985"/>
            <a:ext cx="471154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blipFill>
                  <a:blip r:embed="rId3"/>
                  <a:stretch>
                    <a:fillRect/>
                  </a:stretch>
                </a:blipFill>
                <a:latin typeface="华文行楷" panose="02010800040101010101" pitchFamily="2" charset="-122"/>
                <a:ea typeface="华文行楷" panose="02010800040101010101" pitchFamily="2" charset="-122"/>
              </a:rPr>
              <a:t>全世界最美的语言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154" y="1285045"/>
            <a:ext cx="2951955" cy="2320098"/>
          </a:xfrm>
          <a:prstGeom prst="rect">
            <a:avLst/>
          </a:prstGeom>
        </p:spPr>
      </p:pic>
      <p:sp>
        <p:nvSpPr>
          <p:cNvPr id="6" name="任意多边形 5"/>
          <p:cNvSpPr/>
          <p:nvPr/>
        </p:nvSpPr>
        <p:spPr>
          <a:xfrm>
            <a:off x="1976951" y="3522547"/>
            <a:ext cx="7997372" cy="261362"/>
          </a:xfrm>
          <a:custGeom>
            <a:avLst/>
            <a:gdLst>
              <a:gd name="connsiteX0" fmla="*/ 0 w 7997372"/>
              <a:gd name="connsiteY0" fmla="*/ 43543 h 261362"/>
              <a:gd name="connsiteX1" fmla="*/ 145143 w 7997372"/>
              <a:gd name="connsiteY1" fmla="*/ 58057 h 261362"/>
              <a:gd name="connsiteX2" fmla="*/ 188686 w 7997372"/>
              <a:gd name="connsiteY2" fmla="*/ 72572 h 261362"/>
              <a:gd name="connsiteX3" fmla="*/ 522515 w 7997372"/>
              <a:gd name="connsiteY3" fmla="*/ 101600 h 261362"/>
              <a:gd name="connsiteX4" fmla="*/ 2278743 w 7997372"/>
              <a:gd name="connsiteY4" fmla="*/ 101600 h 261362"/>
              <a:gd name="connsiteX5" fmla="*/ 2452915 w 7997372"/>
              <a:gd name="connsiteY5" fmla="*/ 130629 h 261362"/>
              <a:gd name="connsiteX6" fmla="*/ 2612572 w 7997372"/>
              <a:gd name="connsiteY6" fmla="*/ 145143 h 261362"/>
              <a:gd name="connsiteX7" fmla="*/ 2685143 w 7997372"/>
              <a:gd name="connsiteY7" fmla="*/ 159657 h 261362"/>
              <a:gd name="connsiteX8" fmla="*/ 2931886 w 7997372"/>
              <a:gd name="connsiteY8" fmla="*/ 188686 h 261362"/>
              <a:gd name="connsiteX9" fmla="*/ 2989943 w 7997372"/>
              <a:gd name="connsiteY9" fmla="*/ 203200 h 261362"/>
              <a:gd name="connsiteX10" fmla="*/ 3033486 w 7997372"/>
              <a:gd name="connsiteY10" fmla="*/ 217715 h 261362"/>
              <a:gd name="connsiteX11" fmla="*/ 3178629 w 7997372"/>
              <a:gd name="connsiteY11" fmla="*/ 232229 h 261362"/>
              <a:gd name="connsiteX12" fmla="*/ 3425372 w 7997372"/>
              <a:gd name="connsiteY12" fmla="*/ 261257 h 261362"/>
              <a:gd name="connsiteX13" fmla="*/ 4847772 w 7997372"/>
              <a:gd name="connsiteY13" fmla="*/ 246743 h 261362"/>
              <a:gd name="connsiteX14" fmla="*/ 5994400 w 7997372"/>
              <a:gd name="connsiteY14" fmla="*/ 217715 h 261362"/>
              <a:gd name="connsiteX15" fmla="*/ 6110515 w 7997372"/>
              <a:gd name="connsiteY15" fmla="*/ 203200 h 261362"/>
              <a:gd name="connsiteX16" fmla="*/ 6154058 w 7997372"/>
              <a:gd name="connsiteY16" fmla="*/ 188686 h 261362"/>
              <a:gd name="connsiteX17" fmla="*/ 6371772 w 7997372"/>
              <a:gd name="connsiteY17" fmla="*/ 159657 h 261362"/>
              <a:gd name="connsiteX18" fmla="*/ 6516915 w 7997372"/>
              <a:gd name="connsiteY18" fmla="*/ 145143 h 261362"/>
              <a:gd name="connsiteX19" fmla="*/ 6763658 w 7997372"/>
              <a:gd name="connsiteY19" fmla="*/ 116115 h 261362"/>
              <a:gd name="connsiteX20" fmla="*/ 6879772 w 7997372"/>
              <a:gd name="connsiteY20" fmla="*/ 101600 h 261362"/>
              <a:gd name="connsiteX21" fmla="*/ 6966858 w 7997372"/>
              <a:gd name="connsiteY21" fmla="*/ 87086 h 261362"/>
              <a:gd name="connsiteX22" fmla="*/ 7794172 w 7997372"/>
              <a:gd name="connsiteY22" fmla="*/ 58057 h 261362"/>
              <a:gd name="connsiteX23" fmla="*/ 7852229 w 7997372"/>
              <a:gd name="connsiteY23" fmla="*/ 43543 h 261362"/>
              <a:gd name="connsiteX24" fmla="*/ 7895772 w 7997372"/>
              <a:gd name="connsiteY24" fmla="*/ 29029 h 261362"/>
              <a:gd name="connsiteX25" fmla="*/ 7997372 w 7997372"/>
              <a:gd name="connsiteY25" fmla="*/ 0 h 261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7997372" h="261362">
                <a:moveTo>
                  <a:pt x="0" y="43543"/>
                </a:moveTo>
                <a:cubicBezTo>
                  <a:pt x="48381" y="48381"/>
                  <a:pt x="97086" y="50664"/>
                  <a:pt x="145143" y="58057"/>
                </a:cubicBezTo>
                <a:cubicBezTo>
                  <a:pt x="160265" y="60383"/>
                  <a:pt x="173487" y="70818"/>
                  <a:pt x="188686" y="72572"/>
                </a:cubicBezTo>
                <a:cubicBezTo>
                  <a:pt x="299646" y="85375"/>
                  <a:pt x="522515" y="101600"/>
                  <a:pt x="522515" y="101600"/>
                </a:cubicBezTo>
                <a:cubicBezTo>
                  <a:pt x="1366890" y="87981"/>
                  <a:pt x="1446910" y="76769"/>
                  <a:pt x="2278743" y="101600"/>
                </a:cubicBezTo>
                <a:cubicBezTo>
                  <a:pt x="2501092" y="108237"/>
                  <a:pt x="2312811" y="111949"/>
                  <a:pt x="2452915" y="130629"/>
                </a:cubicBezTo>
                <a:cubicBezTo>
                  <a:pt x="2505885" y="137691"/>
                  <a:pt x="2559353" y="140305"/>
                  <a:pt x="2612572" y="145143"/>
                </a:cubicBezTo>
                <a:cubicBezTo>
                  <a:pt x="2636762" y="149981"/>
                  <a:pt x="2660760" y="155906"/>
                  <a:pt x="2685143" y="159657"/>
                </a:cubicBezTo>
                <a:cubicBezTo>
                  <a:pt x="2737031" y="167640"/>
                  <a:pt x="2883455" y="183305"/>
                  <a:pt x="2931886" y="188686"/>
                </a:cubicBezTo>
                <a:cubicBezTo>
                  <a:pt x="2951238" y="193524"/>
                  <a:pt x="2970763" y="197720"/>
                  <a:pt x="2989943" y="203200"/>
                </a:cubicBezTo>
                <a:cubicBezTo>
                  <a:pt x="3004654" y="207403"/>
                  <a:pt x="3018364" y="215389"/>
                  <a:pt x="3033486" y="217715"/>
                </a:cubicBezTo>
                <a:cubicBezTo>
                  <a:pt x="3081543" y="225108"/>
                  <a:pt x="3130248" y="227391"/>
                  <a:pt x="3178629" y="232229"/>
                </a:cubicBezTo>
                <a:cubicBezTo>
                  <a:pt x="3276046" y="264701"/>
                  <a:pt x="3253725" y="261257"/>
                  <a:pt x="3425372" y="261257"/>
                </a:cubicBezTo>
                <a:cubicBezTo>
                  <a:pt x="3899530" y="261257"/>
                  <a:pt x="4373639" y="251581"/>
                  <a:pt x="4847772" y="246743"/>
                </a:cubicBezTo>
                <a:cubicBezTo>
                  <a:pt x="5304239" y="181535"/>
                  <a:pt x="4813410" y="247240"/>
                  <a:pt x="5994400" y="217715"/>
                </a:cubicBezTo>
                <a:cubicBezTo>
                  <a:pt x="6033394" y="216740"/>
                  <a:pt x="6071810" y="208038"/>
                  <a:pt x="6110515" y="203200"/>
                </a:cubicBezTo>
                <a:cubicBezTo>
                  <a:pt x="6125029" y="198362"/>
                  <a:pt x="6139123" y="192005"/>
                  <a:pt x="6154058" y="188686"/>
                </a:cubicBezTo>
                <a:cubicBezTo>
                  <a:pt x="6217091" y="174679"/>
                  <a:pt x="6312035" y="165945"/>
                  <a:pt x="6371772" y="159657"/>
                </a:cubicBezTo>
                <a:lnTo>
                  <a:pt x="6516915" y="145143"/>
                </a:lnTo>
                <a:cubicBezTo>
                  <a:pt x="6628835" y="107837"/>
                  <a:pt x="6527639" y="137572"/>
                  <a:pt x="6763658" y="116115"/>
                </a:cubicBezTo>
                <a:cubicBezTo>
                  <a:pt x="6802504" y="112584"/>
                  <a:pt x="6841158" y="107116"/>
                  <a:pt x="6879772" y="101600"/>
                </a:cubicBezTo>
                <a:cubicBezTo>
                  <a:pt x="6908905" y="97438"/>
                  <a:pt x="6937550" y="89750"/>
                  <a:pt x="6966858" y="87086"/>
                </a:cubicBezTo>
                <a:cubicBezTo>
                  <a:pt x="7213359" y="64677"/>
                  <a:pt x="7591663" y="62996"/>
                  <a:pt x="7794172" y="58057"/>
                </a:cubicBezTo>
                <a:cubicBezTo>
                  <a:pt x="7813524" y="53219"/>
                  <a:pt x="7833049" y="49023"/>
                  <a:pt x="7852229" y="43543"/>
                </a:cubicBezTo>
                <a:cubicBezTo>
                  <a:pt x="7866940" y="39340"/>
                  <a:pt x="7880929" y="32740"/>
                  <a:pt x="7895772" y="29029"/>
                </a:cubicBezTo>
                <a:cubicBezTo>
                  <a:pt x="7995585" y="4076"/>
                  <a:pt x="7938984" y="29195"/>
                  <a:pt x="7997372" y="0"/>
                </a:cubicBezTo>
              </a:path>
            </a:pathLst>
          </a:cu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379420" y="2020342"/>
            <a:ext cx="54817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>
                <a:blipFill>
                  <a:blip r:embed="rId5"/>
                  <a:stretch>
                    <a:fillRect/>
                  </a:stretch>
                </a:blipFill>
                <a:latin typeface="华文琥珀" panose="02010800040101010101" pitchFamily="2" charset="-122"/>
                <a:ea typeface="华文琥珀" panose="02010800040101010101" pitchFamily="2" charset="-122"/>
              </a:rPr>
              <a:t>汉语的特点</a:t>
            </a:r>
          </a:p>
        </p:txBody>
      </p:sp>
    </p:spTree>
    <p:extLst>
      <p:ext uri="{BB962C8B-B14F-4D97-AF65-F5344CB8AC3E}">
        <p14:creationId xmlns:p14="http://schemas.microsoft.com/office/powerpoint/2010/main" val="340184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671607" y="2844900"/>
            <a:ext cx="4323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altLang="zh-CN" sz="3200" dirty="0">
                <a:solidFill>
                  <a:schemeClr val="accent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rPr>
              <a:t>1.</a:t>
            </a:r>
            <a:r>
              <a:rPr lang="zh-CN" altLang="en-US" sz="3200" kern="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掌握基本的语言名词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496133" y="1231538"/>
            <a:ext cx="30013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2E2E2E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目 标</a:t>
            </a:r>
            <a:endParaRPr lang="zh-CN" altLang="en-US" sz="9600" b="1" dirty="0">
              <a:solidFill>
                <a:srgbClr val="2E2E2E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488" y="2349462"/>
            <a:ext cx="2951955" cy="232009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345" y="2602146"/>
            <a:ext cx="896262" cy="704419"/>
          </a:xfrm>
          <a:prstGeom prst="rect">
            <a:avLst/>
          </a:prstGeom>
        </p:spPr>
      </p:pic>
      <p:sp>
        <p:nvSpPr>
          <p:cNvPr id="3" name="任意多边形 2"/>
          <p:cNvSpPr/>
          <p:nvPr/>
        </p:nvSpPr>
        <p:spPr>
          <a:xfrm>
            <a:off x="6291942" y="3272037"/>
            <a:ext cx="4532569" cy="156964"/>
          </a:xfrm>
          <a:custGeom>
            <a:avLst/>
            <a:gdLst>
              <a:gd name="connsiteX0" fmla="*/ 0 w 4049486"/>
              <a:gd name="connsiteY0" fmla="*/ 0 h 227327"/>
              <a:gd name="connsiteX1" fmla="*/ 159657 w 4049486"/>
              <a:gd name="connsiteY1" fmla="*/ 43543 h 227327"/>
              <a:gd name="connsiteX2" fmla="*/ 246743 w 4049486"/>
              <a:gd name="connsiteY2" fmla="*/ 72572 h 227327"/>
              <a:gd name="connsiteX3" fmla="*/ 333828 w 4049486"/>
              <a:gd name="connsiteY3" fmla="*/ 116115 h 227327"/>
              <a:gd name="connsiteX4" fmla="*/ 638628 w 4049486"/>
              <a:gd name="connsiteY4" fmla="*/ 145143 h 227327"/>
              <a:gd name="connsiteX5" fmla="*/ 1074057 w 4049486"/>
              <a:gd name="connsiteY5" fmla="*/ 130629 h 227327"/>
              <a:gd name="connsiteX6" fmla="*/ 1596571 w 4049486"/>
              <a:gd name="connsiteY6" fmla="*/ 145143 h 227327"/>
              <a:gd name="connsiteX7" fmla="*/ 2496457 w 4049486"/>
              <a:gd name="connsiteY7" fmla="*/ 159657 h 227327"/>
              <a:gd name="connsiteX8" fmla="*/ 3715657 w 4049486"/>
              <a:gd name="connsiteY8" fmla="*/ 159657 h 227327"/>
              <a:gd name="connsiteX9" fmla="*/ 3802743 w 4049486"/>
              <a:gd name="connsiteY9" fmla="*/ 145143 h 227327"/>
              <a:gd name="connsiteX10" fmla="*/ 4049486 w 4049486"/>
              <a:gd name="connsiteY10" fmla="*/ 145143 h 227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49486" h="227327">
                <a:moveTo>
                  <a:pt x="0" y="0"/>
                </a:moveTo>
                <a:cubicBezTo>
                  <a:pt x="102576" y="20516"/>
                  <a:pt x="49167" y="6714"/>
                  <a:pt x="159657" y="43543"/>
                </a:cubicBezTo>
                <a:cubicBezTo>
                  <a:pt x="159662" y="43545"/>
                  <a:pt x="246739" y="72569"/>
                  <a:pt x="246743" y="72572"/>
                </a:cubicBezTo>
                <a:cubicBezTo>
                  <a:pt x="289309" y="100949"/>
                  <a:pt x="285759" y="104097"/>
                  <a:pt x="333828" y="116115"/>
                </a:cubicBezTo>
                <a:cubicBezTo>
                  <a:pt x="442814" y="143362"/>
                  <a:pt x="506406" y="136879"/>
                  <a:pt x="638628" y="145143"/>
                </a:cubicBezTo>
                <a:cubicBezTo>
                  <a:pt x="783771" y="140305"/>
                  <a:pt x="928833" y="130629"/>
                  <a:pt x="1074057" y="130629"/>
                </a:cubicBezTo>
                <a:cubicBezTo>
                  <a:pt x="1248296" y="130629"/>
                  <a:pt x="1422369" y="141588"/>
                  <a:pt x="1596571" y="145143"/>
                </a:cubicBezTo>
                <a:lnTo>
                  <a:pt x="2496457" y="159657"/>
                </a:lnTo>
                <a:cubicBezTo>
                  <a:pt x="2910413" y="297649"/>
                  <a:pt x="2560271" y="186218"/>
                  <a:pt x="3715657" y="159657"/>
                </a:cubicBezTo>
                <a:cubicBezTo>
                  <a:pt x="3745078" y="158981"/>
                  <a:pt x="3773342" y="146421"/>
                  <a:pt x="3802743" y="145143"/>
                </a:cubicBezTo>
                <a:cubicBezTo>
                  <a:pt x="3884913" y="141570"/>
                  <a:pt x="3967238" y="145143"/>
                  <a:pt x="4049486" y="14514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6671607" y="4015097"/>
            <a:ext cx="4323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altLang="zh-CN" sz="3200" dirty="0">
                <a:solidFill>
                  <a:schemeClr val="accent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rPr>
              <a:t>2.</a:t>
            </a:r>
            <a:r>
              <a:rPr lang="zh-CN" altLang="en-US" sz="3200" kern="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掌握汉语的基本特点</a:t>
            </a: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345" y="3772343"/>
            <a:ext cx="896262" cy="704419"/>
          </a:xfrm>
          <a:prstGeom prst="rect">
            <a:avLst/>
          </a:prstGeom>
        </p:spPr>
      </p:pic>
      <p:sp>
        <p:nvSpPr>
          <p:cNvPr id="27" name="任意多边形 26"/>
          <p:cNvSpPr/>
          <p:nvPr/>
        </p:nvSpPr>
        <p:spPr>
          <a:xfrm>
            <a:off x="6291942" y="4442234"/>
            <a:ext cx="4532569" cy="156964"/>
          </a:xfrm>
          <a:custGeom>
            <a:avLst/>
            <a:gdLst>
              <a:gd name="connsiteX0" fmla="*/ 0 w 4049486"/>
              <a:gd name="connsiteY0" fmla="*/ 0 h 227327"/>
              <a:gd name="connsiteX1" fmla="*/ 159657 w 4049486"/>
              <a:gd name="connsiteY1" fmla="*/ 43543 h 227327"/>
              <a:gd name="connsiteX2" fmla="*/ 246743 w 4049486"/>
              <a:gd name="connsiteY2" fmla="*/ 72572 h 227327"/>
              <a:gd name="connsiteX3" fmla="*/ 333828 w 4049486"/>
              <a:gd name="connsiteY3" fmla="*/ 116115 h 227327"/>
              <a:gd name="connsiteX4" fmla="*/ 638628 w 4049486"/>
              <a:gd name="connsiteY4" fmla="*/ 145143 h 227327"/>
              <a:gd name="connsiteX5" fmla="*/ 1074057 w 4049486"/>
              <a:gd name="connsiteY5" fmla="*/ 130629 h 227327"/>
              <a:gd name="connsiteX6" fmla="*/ 1596571 w 4049486"/>
              <a:gd name="connsiteY6" fmla="*/ 145143 h 227327"/>
              <a:gd name="connsiteX7" fmla="*/ 2496457 w 4049486"/>
              <a:gd name="connsiteY7" fmla="*/ 159657 h 227327"/>
              <a:gd name="connsiteX8" fmla="*/ 3715657 w 4049486"/>
              <a:gd name="connsiteY8" fmla="*/ 159657 h 227327"/>
              <a:gd name="connsiteX9" fmla="*/ 3802743 w 4049486"/>
              <a:gd name="connsiteY9" fmla="*/ 145143 h 227327"/>
              <a:gd name="connsiteX10" fmla="*/ 4049486 w 4049486"/>
              <a:gd name="connsiteY10" fmla="*/ 145143 h 227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49486" h="227327">
                <a:moveTo>
                  <a:pt x="0" y="0"/>
                </a:moveTo>
                <a:cubicBezTo>
                  <a:pt x="102576" y="20516"/>
                  <a:pt x="49167" y="6714"/>
                  <a:pt x="159657" y="43543"/>
                </a:cubicBezTo>
                <a:cubicBezTo>
                  <a:pt x="159662" y="43545"/>
                  <a:pt x="246739" y="72569"/>
                  <a:pt x="246743" y="72572"/>
                </a:cubicBezTo>
                <a:cubicBezTo>
                  <a:pt x="289309" y="100949"/>
                  <a:pt x="285759" y="104097"/>
                  <a:pt x="333828" y="116115"/>
                </a:cubicBezTo>
                <a:cubicBezTo>
                  <a:pt x="442814" y="143362"/>
                  <a:pt x="506406" y="136879"/>
                  <a:pt x="638628" y="145143"/>
                </a:cubicBezTo>
                <a:cubicBezTo>
                  <a:pt x="783771" y="140305"/>
                  <a:pt x="928833" y="130629"/>
                  <a:pt x="1074057" y="130629"/>
                </a:cubicBezTo>
                <a:cubicBezTo>
                  <a:pt x="1248296" y="130629"/>
                  <a:pt x="1422369" y="141588"/>
                  <a:pt x="1596571" y="145143"/>
                </a:cubicBezTo>
                <a:lnTo>
                  <a:pt x="2496457" y="159657"/>
                </a:lnTo>
                <a:cubicBezTo>
                  <a:pt x="2910413" y="297649"/>
                  <a:pt x="2560271" y="186218"/>
                  <a:pt x="3715657" y="159657"/>
                </a:cubicBezTo>
                <a:cubicBezTo>
                  <a:pt x="3745078" y="158981"/>
                  <a:pt x="3773342" y="146421"/>
                  <a:pt x="3802743" y="145143"/>
                </a:cubicBezTo>
                <a:cubicBezTo>
                  <a:pt x="3884913" y="141570"/>
                  <a:pt x="3967238" y="145143"/>
                  <a:pt x="4049486" y="14514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676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3"/>
          <p:cNvSpPr>
            <a:spLocks/>
          </p:cNvSpPr>
          <p:nvPr/>
        </p:nvSpPr>
        <p:spPr bwMode="auto">
          <a:xfrm>
            <a:off x="11453250" y="6168540"/>
            <a:ext cx="738750" cy="689460"/>
          </a:xfrm>
          <a:custGeom>
            <a:avLst/>
            <a:gdLst>
              <a:gd name="T0" fmla="*/ 70 w 1000"/>
              <a:gd name="T1" fmla="*/ 712 h 868"/>
              <a:gd name="T2" fmla="*/ 788 w 1000"/>
              <a:gd name="T3" fmla="*/ 534 h 868"/>
              <a:gd name="T4" fmla="*/ 1000 w 1000"/>
              <a:gd name="T5" fmla="*/ 38 h 868"/>
              <a:gd name="T6" fmla="*/ 316 w 1000"/>
              <a:gd name="T7" fmla="*/ 198 h 868"/>
              <a:gd name="T8" fmla="*/ 0 w 1000"/>
              <a:gd name="T9" fmla="*/ 630 h 868"/>
              <a:gd name="T10" fmla="*/ 566 w 1000"/>
              <a:gd name="T11" fmla="*/ 360 h 868"/>
              <a:gd name="T12" fmla="*/ 70 w 1000"/>
              <a:gd name="T13" fmla="*/ 712 h 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00" h="868">
                <a:moveTo>
                  <a:pt x="70" y="712"/>
                </a:moveTo>
                <a:cubicBezTo>
                  <a:pt x="70" y="712"/>
                  <a:pt x="485" y="868"/>
                  <a:pt x="788" y="534"/>
                </a:cubicBezTo>
                <a:cubicBezTo>
                  <a:pt x="980" y="322"/>
                  <a:pt x="1000" y="38"/>
                  <a:pt x="1000" y="38"/>
                </a:cubicBezTo>
                <a:cubicBezTo>
                  <a:pt x="1000" y="38"/>
                  <a:pt x="586" y="0"/>
                  <a:pt x="316" y="198"/>
                </a:cubicBezTo>
                <a:cubicBezTo>
                  <a:pt x="46" y="396"/>
                  <a:pt x="0" y="630"/>
                  <a:pt x="0" y="630"/>
                </a:cubicBezTo>
                <a:cubicBezTo>
                  <a:pt x="0" y="630"/>
                  <a:pt x="208" y="440"/>
                  <a:pt x="566" y="360"/>
                </a:cubicBezTo>
                <a:cubicBezTo>
                  <a:pt x="566" y="360"/>
                  <a:pt x="262" y="522"/>
                  <a:pt x="70" y="712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6350">
            <a:noFill/>
          </a:ln>
        </p:spPr>
        <p:txBody>
          <a:bodyPr/>
          <a:lstStyle/>
          <a:p>
            <a:endParaRPr lang="zh-CN" altLang="en-US" sz="240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Freeform 34"/>
          <p:cNvSpPr>
            <a:spLocks/>
          </p:cNvSpPr>
          <p:nvPr/>
        </p:nvSpPr>
        <p:spPr bwMode="auto">
          <a:xfrm>
            <a:off x="11139853" y="5366566"/>
            <a:ext cx="626794" cy="1205497"/>
          </a:xfrm>
          <a:custGeom>
            <a:avLst/>
            <a:gdLst>
              <a:gd name="T0" fmla="*/ 325 w 849"/>
              <a:gd name="T1" fmla="*/ 1518 h 1518"/>
              <a:gd name="T2" fmla="*/ 817 w 849"/>
              <a:gd name="T3" fmla="*/ 816 h 1518"/>
              <a:gd name="T4" fmla="*/ 539 w 849"/>
              <a:gd name="T5" fmla="*/ 0 h 1518"/>
              <a:gd name="T6" fmla="*/ 98 w 849"/>
              <a:gd name="T7" fmla="*/ 644 h 1518"/>
              <a:gd name="T8" fmla="*/ 189 w 849"/>
              <a:gd name="T9" fmla="*/ 1506 h 1518"/>
              <a:gd name="T10" fmla="*/ 455 w 849"/>
              <a:gd name="T11" fmla="*/ 706 h 1518"/>
              <a:gd name="T12" fmla="*/ 325 w 849"/>
              <a:gd name="T13" fmla="*/ 1518 h 1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49" h="1518">
                <a:moveTo>
                  <a:pt x="325" y="1518"/>
                </a:moveTo>
                <a:cubicBezTo>
                  <a:pt x="325" y="1518"/>
                  <a:pt x="785" y="1276"/>
                  <a:pt x="817" y="816"/>
                </a:cubicBezTo>
                <a:cubicBezTo>
                  <a:pt x="849" y="356"/>
                  <a:pt x="539" y="0"/>
                  <a:pt x="539" y="0"/>
                </a:cubicBezTo>
                <a:cubicBezTo>
                  <a:pt x="539" y="0"/>
                  <a:pt x="209" y="294"/>
                  <a:pt x="98" y="644"/>
                </a:cubicBezTo>
                <a:cubicBezTo>
                  <a:pt x="0" y="951"/>
                  <a:pt x="59" y="1290"/>
                  <a:pt x="189" y="1506"/>
                </a:cubicBezTo>
                <a:cubicBezTo>
                  <a:pt x="189" y="1506"/>
                  <a:pt x="167" y="1158"/>
                  <a:pt x="455" y="706"/>
                </a:cubicBezTo>
                <a:cubicBezTo>
                  <a:pt x="455" y="706"/>
                  <a:pt x="345" y="970"/>
                  <a:pt x="325" y="1518"/>
                </a:cubicBez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6350">
            <a:noFill/>
          </a:ln>
        </p:spPr>
        <p:txBody>
          <a:bodyPr/>
          <a:lstStyle/>
          <a:p>
            <a:endParaRPr lang="zh-CN" altLang="en-US" sz="240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35"/>
          <p:cNvSpPr>
            <a:spLocks/>
          </p:cNvSpPr>
          <p:nvPr/>
        </p:nvSpPr>
        <p:spPr bwMode="auto">
          <a:xfrm>
            <a:off x="10577359" y="5613588"/>
            <a:ext cx="703270" cy="1101444"/>
          </a:xfrm>
          <a:custGeom>
            <a:avLst/>
            <a:gdLst>
              <a:gd name="T0" fmla="*/ 700 w 952"/>
              <a:gd name="T1" fmla="*/ 1330 h 1386"/>
              <a:gd name="T2" fmla="*/ 760 w 952"/>
              <a:gd name="T3" fmla="*/ 522 h 1386"/>
              <a:gd name="T4" fmla="*/ 138 w 952"/>
              <a:gd name="T5" fmla="*/ 0 h 1386"/>
              <a:gd name="T6" fmla="*/ 122 w 952"/>
              <a:gd name="T7" fmla="*/ 820 h 1386"/>
              <a:gd name="T8" fmla="*/ 590 w 952"/>
              <a:gd name="T9" fmla="*/ 1386 h 1386"/>
              <a:gd name="T10" fmla="*/ 412 w 952"/>
              <a:gd name="T11" fmla="*/ 618 h 1386"/>
              <a:gd name="T12" fmla="*/ 700 w 952"/>
              <a:gd name="T13" fmla="*/ 1330 h 1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52" h="1386">
                <a:moveTo>
                  <a:pt x="700" y="1330"/>
                </a:moveTo>
                <a:cubicBezTo>
                  <a:pt x="700" y="1330"/>
                  <a:pt x="952" y="916"/>
                  <a:pt x="760" y="522"/>
                </a:cubicBezTo>
                <a:cubicBezTo>
                  <a:pt x="571" y="134"/>
                  <a:pt x="138" y="0"/>
                  <a:pt x="138" y="0"/>
                </a:cubicBezTo>
                <a:cubicBezTo>
                  <a:pt x="138" y="0"/>
                  <a:pt x="0" y="476"/>
                  <a:pt x="122" y="820"/>
                </a:cubicBezTo>
                <a:cubicBezTo>
                  <a:pt x="241" y="1156"/>
                  <a:pt x="462" y="1316"/>
                  <a:pt x="590" y="1386"/>
                </a:cubicBezTo>
                <a:cubicBezTo>
                  <a:pt x="590" y="1386"/>
                  <a:pt x="422" y="1170"/>
                  <a:pt x="412" y="618"/>
                </a:cubicBezTo>
                <a:cubicBezTo>
                  <a:pt x="412" y="618"/>
                  <a:pt x="548" y="1094"/>
                  <a:pt x="700" y="133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6350">
            <a:noFill/>
          </a:ln>
        </p:spPr>
        <p:txBody>
          <a:bodyPr/>
          <a:lstStyle/>
          <a:p>
            <a:endParaRPr lang="zh-CN" altLang="en-US" sz="240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36"/>
          <p:cNvSpPr>
            <a:spLocks/>
          </p:cNvSpPr>
          <p:nvPr/>
        </p:nvSpPr>
        <p:spPr bwMode="auto">
          <a:xfrm>
            <a:off x="10062936" y="6286128"/>
            <a:ext cx="779747" cy="571871"/>
          </a:xfrm>
          <a:custGeom>
            <a:avLst/>
            <a:gdLst>
              <a:gd name="T0" fmla="*/ 1056 w 1056"/>
              <a:gd name="T1" fmla="*/ 528 h 720"/>
              <a:gd name="T2" fmla="*/ 616 w 1056"/>
              <a:gd name="T3" fmla="*/ 80 h 720"/>
              <a:gd name="T4" fmla="*/ 0 w 1056"/>
              <a:gd name="T5" fmla="*/ 178 h 720"/>
              <a:gd name="T6" fmla="*/ 446 w 1056"/>
              <a:gd name="T7" fmla="*/ 596 h 720"/>
              <a:gd name="T8" fmla="*/ 1036 w 1056"/>
              <a:gd name="T9" fmla="*/ 622 h 720"/>
              <a:gd name="T10" fmla="*/ 504 w 1056"/>
              <a:gd name="T11" fmla="*/ 334 h 720"/>
              <a:gd name="T12" fmla="*/ 1056 w 1056"/>
              <a:gd name="T13" fmla="*/ 528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6" h="720">
                <a:moveTo>
                  <a:pt x="1056" y="528"/>
                </a:moveTo>
                <a:cubicBezTo>
                  <a:pt x="1056" y="528"/>
                  <a:pt x="950" y="160"/>
                  <a:pt x="616" y="80"/>
                </a:cubicBezTo>
                <a:cubicBezTo>
                  <a:pt x="282" y="0"/>
                  <a:pt x="0" y="178"/>
                  <a:pt x="0" y="178"/>
                </a:cubicBezTo>
                <a:cubicBezTo>
                  <a:pt x="0" y="178"/>
                  <a:pt x="190" y="477"/>
                  <a:pt x="446" y="596"/>
                </a:cubicBezTo>
                <a:cubicBezTo>
                  <a:pt x="712" y="720"/>
                  <a:pt x="952" y="660"/>
                  <a:pt x="1036" y="622"/>
                </a:cubicBezTo>
                <a:cubicBezTo>
                  <a:pt x="1036" y="622"/>
                  <a:pt x="786" y="594"/>
                  <a:pt x="504" y="334"/>
                </a:cubicBezTo>
                <a:cubicBezTo>
                  <a:pt x="504" y="334"/>
                  <a:pt x="824" y="508"/>
                  <a:pt x="1056" y="528"/>
                </a:cubicBez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6350">
            <a:noFill/>
          </a:ln>
        </p:spPr>
        <p:txBody>
          <a:bodyPr/>
          <a:lstStyle/>
          <a:p>
            <a:endParaRPr lang="zh-CN" altLang="en-US" sz="240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59" y="337598"/>
            <a:ext cx="1036562" cy="814688"/>
          </a:xfrm>
          <a:prstGeom prst="rect">
            <a:avLst/>
          </a:prstGeom>
        </p:spPr>
      </p:pic>
      <p:sp>
        <p:nvSpPr>
          <p:cNvPr id="13" name="TextBox 76"/>
          <p:cNvSpPr txBox="1"/>
          <p:nvPr/>
        </p:nvSpPr>
        <p:spPr>
          <a:xfrm>
            <a:off x="1489182" y="2272711"/>
            <a:ext cx="9964068" cy="145424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chemeClr val="accent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阅读教材的</a:t>
            </a:r>
            <a:r>
              <a:rPr lang="en-US" altLang="zh-CN" sz="3200" b="1" dirty="0">
                <a:solidFill>
                  <a:schemeClr val="accent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1-5</a:t>
            </a:r>
            <a:r>
              <a:rPr lang="zh-CN" altLang="en-US" sz="3200" b="1" dirty="0">
                <a:solidFill>
                  <a:schemeClr val="accent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页，对比英语语言的特点，总结汉语语言的特点。 </a:t>
            </a:r>
          </a:p>
        </p:txBody>
      </p:sp>
    </p:spTree>
    <p:extLst>
      <p:ext uri="{BB962C8B-B14F-4D97-AF65-F5344CB8AC3E}">
        <p14:creationId xmlns:p14="http://schemas.microsoft.com/office/powerpoint/2010/main" val="281285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TextBox 76"/>
          <p:cNvSpPr txBox="1"/>
          <p:nvPr/>
        </p:nvSpPr>
        <p:spPr>
          <a:xfrm>
            <a:off x="4950640" y="2326367"/>
            <a:ext cx="2555060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2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目标一</a:t>
            </a:r>
          </a:p>
        </p:txBody>
      </p:sp>
      <p:sp>
        <p:nvSpPr>
          <p:cNvPr id="231" name="TextBox 76"/>
          <p:cNvSpPr txBox="1"/>
          <p:nvPr/>
        </p:nvSpPr>
        <p:spPr>
          <a:xfrm>
            <a:off x="2869604" y="3720169"/>
            <a:ext cx="637296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accent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理解与语言相关的专有名词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052" y="1520845"/>
            <a:ext cx="2290255" cy="1800031"/>
          </a:xfrm>
          <a:prstGeom prst="rect">
            <a:avLst/>
          </a:prstGeom>
        </p:spPr>
      </p:pic>
      <p:sp>
        <p:nvSpPr>
          <p:cNvPr id="10" name="任意多边形 9"/>
          <p:cNvSpPr/>
          <p:nvPr/>
        </p:nvSpPr>
        <p:spPr>
          <a:xfrm>
            <a:off x="4031343" y="3289502"/>
            <a:ext cx="4049486" cy="227327"/>
          </a:xfrm>
          <a:custGeom>
            <a:avLst/>
            <a:gdLst>
              <a:gd name="connsiteX0" fmla="*/ 0 w 4049486"/>
              <a:gd name="connsiteY0" fmla="*/ 0 h 227327"/>
              <a:gd name="connsiteX1" fmla="*/ 159657 w 4049486"/>
              <a:gd name="connsiteY1" fmla="*/ 43543 h 227327"/>
              <a:gd name="connsiteX2" fmla="*/ 246743 w 4049486"/>
              <a:gd name="connsiteY2" fmla="*/ 72572 h 227327"/>
              <a:gd name="connsiteX3" fmla="*/ 333828 w 4049486"/>
              <a:gd name="connsiteY3" fmla="*/ 116115 h 227327"/>
              <a:gd name="connsiteX4" fmla="*/ 638628 w 4049486"/>
              <a:gd name="connsiteY4" fmla="*/ 145143 h 227327"/>
              <a:gd name="connsiteX5" fmla="*/ 1074057 w 4049486"/>
              <a:gd name="connsiteY5" fmla="*/ 130629 h 227327"/>
              <a:gd name="connsiteX6" fmla="*/ 1596571 w 4049486"/>
              <a:gd name="connsiteY6" fmla="*/ 145143 h 227327"/>
              <a:gd name="connsiteX7" fmla="*/ 2496457 w 4049486"/>
              <a:gd name="connsiteY7" fmla="*/ 159657 h 227327"/>
              <a:gd name="connsiteX8" fmla="*/ 3715657 w 4049486"/>
              <a:gd name="connsiteY8" fmla="*/ 159657 h 227327"/>
              <a:gd name="connsiteX9" fmla="*/ 3802743 w 4049486"/>
              <a:gd name="connsiteY9" fmla="*/ 145143 h 227327"/>
              <a:gd name="connsiteX10" fmla="*/ 4049486 w 4049486"/>
              <a:gd name="connsiteY10" fmla="*/ 145143 h 227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49486" h="227327">
                <a:moveTo>
                  <a:pt x="0" y="0"/>
                </a:moveTo>
                <a:cubicBezTo>
                  <a:pt x="102576" y="20516"/>
                  <a:pt x="49167" y="6714"/>
                  <a:pt x="159657" y="43543"/>
                </a:cubicBezTo>
                <a:cubicBezTo>
                  <a:pt x="159662" y="43545"/>
                  <a:pt x="246739" y="72569"/>
                  <a:pt x="246743" y="72572"/>
                </a:cubicBezTo>
                <a:cubicBezTo>
                  <a:pt x="289309" y="100949"/>
                  <a:pt x="285759" y="104097"/>
                  <a:pt x="333828" y="116115"/>
                </a:cubicBezTo>
                <a:cubicBezTo>
                  <a:pt x="442814" y="143362"/>
                  <a:pt x="506406" y="136879"/>
                  <a:pt x="638628" y="145143"/>
                </a:cubicBezTo>
                <a:cubicBezTo>
                  <a:pt x="783771" y="140305"/>
                  <a:pt x="928833" y="130629"/>
                  <a:pt x="1074057" y="130629"/>
                </a:cubicBezTo>
                <a:cubicBezTo>
                  <a:pt x="1248296" y="130629"/>
                  <a:pt x="1422369" y="141588"/>
                  <a:pt x="1596571" y="145143"/>
                </a:cubicBezTo>
                <a:lnTo>
                  <a:pt x="2496457" y="159657"/>
                </a:lnTo>
                <a:cubicBezTo>
                  <a:pt x="2910413" y="297649"/>
                  <a:pt x="2560271" y="186218"/>
                  <a:pt x="3715657" y="159657"/>
                </a:cubicBezTo>
                <a:cubicBezTo>
                  <a:pt x="3745078" y="158981"/>
                  <a:pt x="3773342" y="146421"/>
                  <a:pt x="3802743" y="145143"/>
                </a:cubicBezTo>
                <a:cubicBezTo>
                  <a:pt x="3884913" y="141570"/>
                  <a:pt x="3967238" y="145143"/>
                  <a:pt x="4049486" y="14514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89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文本1"/>
          <p:cNvSpPr>
            <a:spLocks noChangeArrowheads="1"/>
          </p:cNvSpPr>
          <p:nvPr/>
        </p:nvSpPr>
        <p:spPr bwMode="gray">
          <a:xfrm>
            <a:off x="2221749" y="942253"/>
            <a:ext cx="9304769" cy="23394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3"/>
            </a:solidFill>
            <a:prstDash val="solid"/>
          </a:ln>
          <a:effectLst/>
        </p:spPr>
        <p:txBody>
          <a:bodyPr lIns="80884" tIns="40441" rIns="80884" bIns="40441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声音的高低升降的变化；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汉语的声调有区别意义的作用：一、怡、倚、义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普通话的声调：阴平、阳平、上声、去声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赵元任的“五度制调值标记法”：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55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35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214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51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8" name="Text Placeholder 4"/>
          <p:cNvSpPr txBox="1">
            <a:spLocks/>
          </p:cNvSpPr>
          <p:nvPr/>
        </p:nvSpPr>
        <p:spPr>
          <a:xfrm>
            <a:off x="369763" y="1856221"/>
            <a:ext cx="1604657" cy="511489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声调</a:t>
            </a:r>
            <a:endParaRPr kumimoji="0" lang="en-GB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" y="32798"/>
            <a:ext cx="1036562" cy="814688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1172092" y="169591"/>
            <a:ext cx="5655428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E5002F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与语言有关的专有名词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85F4F2E-D1A9-4883-BDBE-090A932EAD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587" y="3469567"/>
            <a:ext cx="4184825" cy="326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03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" y="32798"/>
            <a:ext cx="1036562" cy="814688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1172092" y="169591"/>
            <a:ext cx="5655428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accent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与语言有关的专有名词</a:t>
            </a:r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5844FDD5-C3B3-40CF-BE56-D52B42342D52}"/>
              </a:ext>
            </a:extLst>
          </p:cNvPr>
          <p:cNvSpPr txBox="1">
            <a:spLocks/>
          </p:cNvSpPr>
          <p:nvPr/>
        </p:nvSpPr>
        <p:spPr>
          <a:xfrm>
            <a:off x="369763" y="1856221"/>
            <a:ext cx="1604657" cy="511489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音节</a:t>
            </a:r>
            <a:endParaRPr kumimoji="0" lang="en-GB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1" name="文本1">
            <a:extLst>
              <a:ext uri="{FF2B5EF4-FFF2-40B4-BE49-F238E27FC236}">
                <a16:creationId xmlns:a16="http://schemas.microsoft.com/office/drawing/2014/main" id="{6A65E59B-46D0-4E73-B525-4865E2B017DB}"/>
              </a:ext>
            </a:extLst>
          </p:cNvPr>
          <p:cNvSpPr>
            <a:spLocks noChangeArrowheads="1"/>
          </p:cNvSpPr>
          <p:nvPr/>
        </p:nvSpPr>
        <p:spPr bwMode="gray">
          <a:xfrm>
            <a:off x="2221749" y="942253"/>
            <a:ext cx="8222731" cy="258326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3"/>
            </a:solidFill>
            <a:prstDash val="solid"/>
          </a:ln>
          <a:effectLst/>
        </p:spPr>
        <p:txBody>
          <a:bodyPr lIns="80884" tIns="40441" rIns="80884" bIns="40441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听觉感觉可以区分清楚的语音的基本单位；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汉语的音节由声母、韵母、声调组成；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汉语里几乎每个音节都有意义；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汉语里双音节词居多：实在、意义、上课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" name="Text Placeholder 4">
            <a:extLst>
              <a:ext uri="{FF2B5EF4-FFF2-40B4-BE49-F238E27FC236}">
                <a16:creationId xmlns:a16="http://schemas.microsoft.com/office/drawing/2014/main" id="{CB4BD9A5-E919-4C69-B445-74AEB5B1BF12}"/>
              </a:ext>
            </a:extLst>
          </p:cNvPr>
          <p:cNvSpPr txBox="1">
            <a:spLocks/>
          </p:cNvSpPr>
          <p:nvPr/>
        </p:nvSpPr>
        <p:spPr>
          <a:xfrm>
            <a:off x="369763" y="5051983"/>
            <a:ext cx="2688397" cy="511489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词的形态</a:t>
            </a:r>
            <a:endParaRPr kumimoji="0" lang="en-GB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3" name="文本1">
            <a:extLst>
              <a:ext uri="{FF2B5EF4-FFF2-40B4-BE49-F238E27FC236}">
                <a16:creationId xmlns:a16="http://schemas.microsoft.com/office/drawing/2014/main" id="{D7F7BC24-9F76-4E79-BA06-C4946FAA6F9B}"/>
              </a:ext>
            </a:extLst>
          </p:cNvPr>
          <p:cNvSpPr>
            <a:spLocks noChangeArrowheads="1"/>
          </p:cNvSpPr>
          <p:nvPr/>
        </p:nvSpPr>
        <p:spPr bwMode="gray">
          <a:xfrm>
            <a:off x="3501909" y="4138013"/>
            <a:ext cx="8151611" cy="23394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3"/>
            </a:solidFill>
            <a:prstDash val="solid"/>
          </a:ln>
          <a:effectLst/>
        </p:spPr>
        <p:txBody>
          <a:bodyPr lIns="80884" tIns="40441" rIns="80884" bIns="40441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汉语的词汇没有形态变化：形式不会有变化；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汉语借助虚词表示时态：着、了、过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（相当于印欧语系里的时态变化）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545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TextBox 76"/>
          <p:cNvSpPr txBox="1"/>
          <p:nvPr/>
        </p:nvSpPr>
        <p:spPr>
          <a:xfrm>
            <a:off x="4950640" y="2326367"/>
            <a:ext cx="2555060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目标二</a:t>
            </a:r>
          </a:p>
        </p:txBody>
      </p:sp>
      <p:sp>
        <p:nvSpPr>
          <p:cNvPr id="231" name="TextBox 76"/>
          <p:cNvSpPr txBox="1"/>
          <p:nvPr/>
        </p:nvSpPr>
        <p:spPr>
          <a:xfrm>
            <a:off x="2869604" y="3720169"/>
            <a:ext cx="637296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4000" b="1" dirty="0">
                <a:solidFill>
                  <a:srgbClr val="E5002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掌握汉语的基本特点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E5002F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052" y="1520845"/>
            <a:ext cx="2290255" cy="1800031"/>
          </a:xfrm>
          <a:prstGeom prst="rect">
            <a:avLst/>
          </a:prstGeom>
        </p:spPr>
      </p:pic>
      <p:sp>
        <p:nvSpPr>
          <p:cNvPr id="10" name="任意多边形 9"/>
          <p:cNvSpPr/>
          <p:nvPr/>
        </p:nvSpPr>
        <p:spPr>
          <a:xfrm>
            <a:off x="4031343" y="3289502"/>
            <a:ext cx="4049486" cy="227327"/>
          </a:xfrm>
          <a:custGeom>
            <a:avLst/>
            <a:gdLst>
              <a:gd name="connsiteX0" fmla="*/ 0 w 4049486"/>
              <a:gd name="connsiteY0" fmla="*/ 0 h 227327"/>
              <a:gd name="connsiteX1" fmla="*/ 159657 w 4049486"/>
              <a:gd name="connsiteY1" fmla="*/ 43543 h 227327"/>
              <a:gd name="connsiteX2" fmla="*/ 246743 w 4049486"/>
              <a:gd name="connsiteY2" fmla="*/ 72572 h 227327"/>
              <a:gd name="connsiteX3" fmla="*/ 333828 w 4049486"/>
              <a:gd name="connsiteY3" fmla="*/ 116115 h 227327"/>
              <a:gd name="connsiteX4" fmla="*/ 638628 w 4049486"/>
              <a:gd name="connsiteY4" fmla="*/ 145143 h 227327"/>
              <a:gd name="connsiteX5" fmla="*/ 1074057 w 4049486"/>
              <a:gd name="connsiteY5" fmla="*/ 130629 h 227327"/>
              <a:gd name="connsiteX6" fmla="*/ 1596571 w 4049486"/>
              <a:gd name="connsiteY6" fmla="*/ 145143 h 227327"/>
              <a:gd name="connsiteX7" fmla="*/ 2496457 w 4049486"/>
              <a:gd name="connsiteY7" fmla="*/ 159657 h 227327"/>
              <a:gd name="connsiteX8" fmla="*/ 3715657 w 4049486"/>
              <a:gd name="connsiteY8" fmla="*/ 159657 h 227327"/>
              <a:gd name="connsiteX9" fmla="*/ 3802743 w 4049486"/>
              <a:gd name="connsiteY9" fmla="*/ 145143 h 227327"/>
              <a:gd name="connsiteX10" fmla="*/ 4049486 w 4049486"/>
              <a:gd name="connsiteY10" fmla="*/ 145143 h 227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49486" h="227327">
                <a:moveTo>
                  <a:pt x="0" y="0"/>
                </a:moveTo>
                <a:cubicBezTo>
                  <a:pt x="102576" y="20516"/>
                  <a:pt x="49167" y="6714"/>
                  <a:pt x="159657" y="43543"/>
                </a:cubicBezTo>
                <a:cubicBezTo>
                  <a:pt x="159662" y="43545"/>
                  <a:pt x="246739" y="72569"/>
                  <a:pt x="246743" y="72572"/>
                </a:cubicBezTo>
                <a:cubicBezTo>
                  <a:pt x="289309" y="100949"/>
                  <a:pt x="285759" y="104097"/>
                  <a:pt x="333828" y="116115"/>
                </a:cubicBezTo>
                <a:cubicBezTo>
                  <a:pt x="442814" y="143362"/>
                  <a:pt x="506406" y="136879"/>
                  <a:pt x="638628" y="145143"/>
                </a:cubicBezTo>
                <a:cubicBezTo>
                  <a:pt x="783771" y="140305"/>
                  <a:pt x="928833" y="130629"/>
                  <a:pt x="1074057" y="130629"/>
                </a:cubicBezTo>
                <a:cubicBezTo>
                  <a:pt x="1248296" y="130629"/>
                  <a:pt x="1422369" y="141588"/>
                  <a:pt x="1596571" y="145143"/>
                </a:cubicBezTo>
                <a:lnTo>
                  <a:pt x="2496457" y="159657"/>
                </a:lnTo>
                <a:cubicBezTo>
                  <a:pt x="2910413" y="297649"/>
                  <a:pt x="2560271" y="186218"/>
                  <a:pt x="3715657" y="159657"/>
                </a:cubicBezTo>
                <a:cubicBezTo>
                  <a:pt x="3745078" y="158981"/>
                  <a:pt x="3773342" y="146421"/>
                  <a:pt x="3802743" y="145143"/>
                </a:cubicBezTo>
                <a:cubicBezTo>
                  <a:pt x="3884913" y="141570"/>
                  <a:pt x="3967238" y="145143"/>
                  <a:pt x="4049486" y="14514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797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 bwMode="auto">
          <a:xfrm>
            <a:off x="9601199" y="5281840"/>
            <a:ext cx="2590801" cy="1576160"/>
            <a:chOff x="2588507" y="1383995"/>
            <a:chExt cx="3907055" cy="2960894"/>
          </a:xfrm>
        </p:grpSpPr>
        <p:sp>
          <p:nvSpPr>
            <p:cNvPr id="22" name="Freeform 2"/>
            <p:cNvSpPr/>
            <p:nvPr/>
          </p:nvSpPr>
          <p:spPr bwMode="blackWhite">
            <a:xfrm>
              <a:off x="3884379" y="1784073"/>
              <a:ext cx="1248896" cy="2560816"/>
            </a:xfrm>
            <a:custGeom>
              <a:avLst/>
              <a:gdLst>
                <a:gd name="T0" fmla="*/ 623726 w 865"/>
                <a:gd name="T1" fmla="*/ 0 h 1828"/>
                <a:gd name="T2" fmla="*/ 809978 w 865"/>
                <a:gd name="T3" fmla="*/ 1159932 h 1828"/>
                <a:gd name="T4" fmla="*/ 809978 w 865"/>
                <a:gd name="T5" fmla="*/ 2155961 h 1828"/>
                <a:gd name="T6" fmla="*/ 935589 w 865"/>
                <a:gd name="T7" fmla="*/ 2155961 h 1828"/>
                <a:gd name="T8" fmla="*/ 1247452 w 865"/>
                <a:gd name="T9" fmla="*/ 2322666 h 1828"/>
                <a:gd name="T10" fmla="*/ 1247452 w 865"/>
                <a:gd name="T11" fmla="*/ 2559415 h 1828"/>
                <a:gd name="T12" fmla="*/ 0 w 865"/>
                <a:gd name="T13" fmla="*/ 2559415 h 1828"/>
                <a:gd name="T14" fmla="*/ 0 w 865"/>
                <a:gd name="T15" fmla="*/ 2345080 h 1828"/>
                <a:gd name="T16" fmla="*/ 248335 w 865"/>
                <a:gd name="T17" fmla="*/ 2179776 h 1828"/>
                <a:gd name="T18" fmla="*/ 394160 w 865"/>
                <a:gd name="T19" fmla="*/ 2179776 h 1828"/>
                <a:gd name="T20" fmla="*/ 394160 w 865"/>
                <a:gd name="T21" fmla="*/ 1159932 h 1828"/>
                <a:gd name="T22" fmla="*/ 623726 w 865"/>
                <a:gd name="T23" fmla="*/ 0 h 182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65" h="1828">
                  <a:moveTo>
                    <a:pt x="432" y="0"/>
                  </a:moveTo>
                  <a:lnTo>
                    <a:pt x="561" y="828"/>
                  </a:lnTo>
                  <a:lnTo>
                    <a:pt x="561" y="1539"/>
                  </a:lnTo>
                  <a:lnTo>
                    <a:pt x="648" y="1539"/>
                  </a:lnTo>
                  <a:lnTo>
                    <a:pt x="864" y="1658"/>
                  </a:lnTo>
                  <a:lnTo>
                    <a:pt x="864" y="1827"/>
                  </a:lnTo>
                  <a:lnTo>
                    <a:pt x="0" y="1827"/>
                  </a:lnTo>
                  <a:lnTo>
                    <a:pt x="0" y="1674"/>
                  </a:lnTo>
                  <a:lnTo>
                    <a:pt x="172" y="1556"/>
                  </a:lnTo>
                  <a:lnTo>
                    <a:pt x="273" y="1556"/>
                  </a:lnTo>
                  <a:lnTo>
                    <a:pt x="273" y="828"/>
                  </a:lnTo>
                  <a:lnTo>
                    <a:pt x="432" y="0"/>
                  </a:lnTo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prstDash val="solid"/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152400" dist="38100" dir="5400000" algn="t" rotWithShape="0">
                      <a:srgbClr val="000000">
                        <a:alpha val="95999"/>
                      </a:srgbClr>
                    </a:outerShdw>
                  </a:effectLst>
                </a14:hiddenEffects>
              </a:ext>
            </a:extLst>
          </p:spPr>
          <p:txBody>
            <a:bodyPr lIns="124356" tIns="62179" rIns="124356" bIns="62179" anchor="ctr"/>
            <a:lstStyle/>
            <a:p>
              <a:endParaRPr lang="zh-CN" altLang="en-US" sz="2399">
                <a:ea typeface="微软雅黑" panose="020B0503020204020204" pitchFamily="34" charset="-122"/>
              </a:endParaRPr>
            </a:p>
          </p:txBody>
        </p:sp>
        <p:sp>
          <p:nvSpPr>
            <p:cNvPr id="24" name="Freeform 3"/>
            <p:cNvSpPr/>
            <p:nvPr/>
          </p:nvSpPr>
          <p:spPr bwMode="blackWhite">
            <a:xfrm>
              <a:off x="3085798" y="1383995"/>
              <a:ext cx="2946490" cy="1104666"/>
            </a:xfrm>
            <a:custGeom>
              <a:avLst/>
              <a:gdLst>
                <a:gd name="T0" fmla="*/ 0 w 2042"/>
                <a:gd name="T1" fmla="*/ 1103266 h 789"/>
                <a:gd name="T2" fmla="*/ 2945047 w 2042"/>
                <a:gd name="T3" fmla="*/ 109207 h 789"/>
                <a:gd name="T4" fmla="*/ 2880115 w 2042"/>
                <a:gd name="T5" fmla="*/ 0 h 789"/>
                <a:gd name="T6" fmla="*/ 1421299 w 2042"/>
                <a:gd name="T7" fmla="*/ 249215 h 789"/>
                <a:gd name="T8" fmla="*/ 1203415 w 2042"/>
                <a:gd name="T9" fmla="*/ 322019 h 789"/>
                <a:gd name="T10" fmla="*/ 11544 w 2042"/>
                <a:gd name="T11" fmla="*/ 954857 h 789"/>
                <a:gd name="T12" fmla="*/ 0 w 2042"/>
                <a:gd name="T13" fmla="*/ 1103266 h 78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042" h="789">
                  <a:moveTo>
                    <a:pt x="0" y="788"/>
                  </a:moveTo>
                  <a:lnTo>
                    <a:pt x="2041" y="78"/>
                  </a:lnTo>
                  <a:lnTo>
                    <a:pt x="1996" y="0"/>
                  </a:lnTo>
                  <a:lnTo>
                    <a:pt x="985" y="178"/>
                  </a:lnTo>
                  <a:lnTo>
                    <a:pt x="834" y="230"/>
                  </a:lnTo>
                  <a:lnTo>
                    <a:pt x="8" y="682"/>
                  </a:lnTo>
                  <a:lnTo>
                    <a:pt x="0" y="788"/>
                  </a:lnTo>
                </a:path>
              </a:pathLst>
            </a:custGeom>
            <a:blipFill>
              <a:blip r:embed="rId4"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prstDash val="solid"/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152400" dist="38100" dir="5400000" algn="t" rotWithShape="0">
                      <a:srgbClr val="000000">
                        <a:alpha val="95999"/>
                      </a:srgbClr>
                    </a:outerShdw>
                  </a:effectLst>
                </a14:hiddenEffects>
              </a:ext>
            </a:extLst>
          </p:spPr>
          <p:txBody>
            <a:bodyPr lIns="124356" tIns="62179" rIns="124356" bIns="62179" anchor="ctr"/>
            <a:lstStyle/>
            <a:p>
              <a:endParaRPr lang="zh-CN" altLang="en-US" sz="2399">
                <a:ea typeface="微软雅黑" panose="020B0503020204020204" pitchFamily="34" charset="-122"/>
              </a:endParaRPr>
            </a:p>
          </p:txBody>
        </p:sp>
        <p:sp>
          <p:nvSpPr>
            <p:cNvPr id="25" name="Oval 4"/>
            <p:cNvSpPr>
              <a:spLocks noChangeArrowheads="1"/>
            </p:cNvSpPr>
            <p:nvPr/>
          </p:nvSpPr>
          <p:spPr bwMode="blackWhite">
            <a:xfrm>
              <a:off x="4431885" y="1748438"/>
              <a:ext cx="153884" cy="149017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00B0F0"/>
                </a:gs>
              </a:gsLst>
              <a:lin ang="5400000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50800" dist="38100" dir="5400000" algn="t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 lIns="124356" tIns="62179" rIns="124356" bIns="62179" anchor="ctr"/>
            <a:lstStyle/>
            <a:p>
              <a:pPr>
                <a:lnSpc>
                  <a:spcPct val="120000"/>
                </a:lnSpc>
                <a:defRPr/>
              </a:pPr>
              <a:endParaRPr lang="zh-CN" altLang="en-US" sz="5465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Line 5"/>
            <p:cNvSpPr>
              <a:spLocks noChangeShapeType="1"/>
            </p:cNvSpPr>
            <p:nvPr/>
          </p:nvSpPr>
          <p:spPr bwMode="blackWhite">
            <a:xfrm>
              <a:off x="5933477" y="1523293"/>
              <a:ext cx="529688" cy="1271500"/>
            </a:xfrm>
            <a:prstGeom prst="line">
              <a:avLst/>
            </a:prstGeom>
            <a:noFill/>
            <a:ln w="3175" algn="ctr">
              <a:solidFill>
                <a:srgbClr val="D7D7D7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50800" dist="38100" dir="5400000" algn="t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 lIns="124356" tIns="62179" rIns="124356" bIns="62179" anchor="ctr"/>
            <a:lstStyle/>
            <a:p>
              <a:endParaRPr lang="zh-CN" altLang="en-US" sz="2399"/>
            </a:p>
          </p:txBody>
        </p:sp>
        <p:sp>
          <p:nvSpPr>
            <p:cNvPr id="36" name="Line 6"/>
            <p:cNvSpPr>
              <a:spLocks noChangeShapeType="1"/>
            </p:cNvSpPr>
            <p:nvPr/>
          </p:nvSpPr>
          <p:spPr bwMode="blackWhite">
            <a:xfrm>
              <a:off x="5922138" y="1523293"/>
              <a:ext cx="0" cy="1263401"/>
            </a:xfrm>
            <a:prstGeom prst="line">
              <a:avLst/>
            </a:prstGeom>
            <a:noFill/>
            <a:ln w="3175" algn="ctr">
              <a:solidFill>
                <a:srgbClr val="D7D7D7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50800" dist="38100" dir="5400000" algn="t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 lIns="124356" tIns="62179" rIns="124356" bIns="62179" anchor="ctr"/>
            <a:lstStyle/>
            <a:p>
              <a:endParaRPr lang="zh-CN" altLang="en-US" sz="2399"/>
            </a:p>
          </p:txBody>
        </p:sp>
        <p:sp>
          <p:nvSpPr>
            <p:cNvPr id="46" name="Line 7"/>
            <p:cNvSpPr>
              <a:spLocks noChangeShapeType="1"/>
            </p:cNvSpPr>
            <p:nvPr/>
          </p:nvSpPr>
          <p:spPr bwMode="blackWhite">
            <a:xfrm flipH="1">
              <a:off x="5363293" y="1526533"/>
              <a:ext cx="552366" cy="1231006"/>
            </a:xfrm>
            <a:prstGeom prst="line">
              <a:avLst/>
            </a:prstGeom>
            <a:noFill/>
            <a:ln w="3175" algn="ctr">
              <a:solidFill>
                <a:srgbClr val="D7D7D7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50800" dist="38100" dir="5400000" algn="t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 lIns="124356" tIns="62179" rIns="124356" bIns="62179" anchor="ctr"/>
            <a:lstStyle/>
            <a:p>
              <a:endParaRPr lang="zh-CN" altLang="en-US" sz="2399"/>
            </a:p>
          </p:txBody>
        </p:sp>
        <p:sp>
          <p:nvSpPr>
            <p:cNvPr id="47" name="Freeform 8"/>
            <p:cNvSpPr/>
            <p:nvPr/>
          </p:nvSpPr>
          <p:spPr bwMode="blackWhite">
            <a:xfrm>
              <a:off x="5296880" y="2765639"/>
              <a:ext cx="1198682" cy="385499"/>
            </a:xfrm>
            <a:custGeom>
              <a:avLst/>
              <a:gdLst>
                <a:gd name="T0" fmla="*/ 5777 w 830"/>
                <a:gd name="T1" fmla="*/ 0 h 276"/>
                <a:gd name="T2" fmla="*/ 0 w 830"/>
                <a:gd name="T3" fmla="*/ 39109 h 276"/>
                <a:gd name="T4" fmla="*/ 5777 w 830"/>
                <a:gd name="T5" fmla="*/ 90788 h 276"/>
                <a:gd name="T6" fmla="*/ 23107 w 830"/>
                <a:gd name="T7" fmla="*/ 142467 h 276"/>
                <a:gd name="T8" fmla="*/ 54879 w 830"/>
                <a:gd name="T9" fmla="*/ 194146 h 276"/>
                <a:gd name="T10" fmla="*/ 106870 w 830"/>
                <a:gd name="T11" fmla="*/ 240239 h 276"/>
                <a:gd name="T12" fmla="*/ 168971 w 830"/>
                <a:gd name="T13" fmla="*/ 282141 h 276"/>
                <a:gd name="T14" fmla="*/ 232515 w 830"/>
                <a:gd name="T15" fmla="*/ 311472 h 276"/>
                <a:gd name="T16" fmla="*/ 284506 w 830"/>
                <a:gd name="T17" fmla="*/ 331026 h 276"/>
                <a:gd name="T18" fmla="*/ 345163 w 830"/>
                <a:gd name="T19" fmla="*/ 350581 h 276"/>
                <a:gd name="T20" fmla="*/ 401486 w 830"/>
                <a:gd name="T21" fmla="*/ 363151 h 276"/>
                <a:gd name="T22" fmla="*/ 457810 w 830"/>
                <a:gd name="T23" fmla="*/ 371532 h 276"/>
                <a:gd name="T24" fmla="*/ 511245 w 830"/>
                <a:gd name="T25" fmla="*/ 377119 h 276"/>
                <a:gd name="T26" fmla="*/ 580566 w 830"/>
                <a:gd name="T27" fmla="*/ 384102 h 276"/>
                <a:gd name="T28" fmla="*/ 645555 w 830"/>
                <a:gd name="T29" fmla="*/ 381309 h 276"/>
                <a:gd name="T30" fmla="*/ 707656 w 830"/>
                <a:gd name="T31" fmla="*/ 377119 h 276"/>
                <a:gd name="T32" fmla="*/ 781310 w 830"/>
                <a:gd name="T33" fmla="*/ 370135 h 276"/>
                <a:gd name="T34" fmla="*/ 836189 w 830"/>
                <a:gd name="T35" fmla="*/ 356168 h 276"/>
                <a:gd name="T36" fmla="*/ 895401 w 830"/>
                <a:gd name="T37" fmla="*/ 340803 h 276"/>
                <a:gd name="T38" fmla="*/ 951725 w 830"/>
                <a:gd name="T39" fmla="*/ 321249 h 276"/>
                <a:gd name="T40" fmla="*/ 990718 w 830"/>
                <a:gd name="T41" fmla="*/ 305885 h 276"/>
                <a:gd name="T42" fmla="*/ 1032600 w 830"/>
                <a:gd name="T43" fmla="*/ 280744 h 276"/>
                <a:gd name="T44" fmla="*/ 1064372 w 830"/>
                <a:gd name="T45" fmla="*/ 259793 h 276"/>
                <a:gd name="T46" fmla="*/ 1100477 w 830"/>
                <a:gd name="T47" fmla="*/ 231858 h 276"/>
                <a:gd name="T48" fmla="*/ 1133693 w 830"/>
                <a:gd name="T49" fmla="*/ 205320 h 276"/>
                <a:gd name="T50" fmla="*/ 1155356 w 830"/>
                <a:gd name="T51" fmla="*/ 174592 h 276"/>
                <a:gd name="T52" fmla="*/ 1175575 w 830"/>
                <a:gd name="T53" fmla="*/ 139674 h 276"/>
                <a:gd name="T54" fmla="*/ 1190017 w 830"/>
                <a:gd name="T55" fmla="*/ 101962 h 276"/>
                <a:gd name="T56" fmla="*/ 1197238 w 830"/>
                <a:gd name="T57" fmla="*/ 55869 h 276"/>
                <a:gd name="T58" fmla="*/ 1194349 w 830"/>
                <a:gd name="T59" fmla="*/ 1397 h 276"/>
                <a:gd name="T60" fmla="*/ 5777 w 830"/>
                <a:gd name="T61" fmla="*/ 0 h 27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830" h="276">
                  <a:moveTo>
                    <a:pt x="4" y="0"/>
                  </a:moveTo>
                  <a:lnTo>
                    <a:pt x="0" y="28"/>
                  </a:lnTo>
                  <a:lnTo>
                    <a:pt x="4" y="65"/>
                  </a:lnTo>
                  <a:lnTo>
                    <a:pt x="16" y="102"/>
                  </a:lnTo>
                  <a:lnTo>
                    <a:pt x="38" y="139"/>
                  </a:lnTo>
                  <a:lnTo>
                    <a:pt x="74" y="172"/>
                  </a:lnTo>
                  <a:lnTo>
                    <a:pt x="117" y="202"/>
                  </a:lnTo>
                  <a:lnTo>
                    <a:pt x="161" y="223"/>
                  </a:lnTo>
                  <a:lnTo>
                    <a:pt x="197" y="237"/>
                  </a:lnTo>
                  <a:lnTo>
                    <a:pt x="239" y="251"/>
                  </a:lnTo>
                  <a:lnTo>
                    <a:pt x="278" y="260"/>
                  </a:lnTo>
                  <a:lnTo>
                    <a:pt x="317" y="266"/>
                  </a:lnTo>
                  <a:lnTo>
                    <a:pt x="354" y="270"/>
                  </a:lnTo>
                  <a:lnTo>
                    <a:pt x="402" y="275"/>
                  </a:lnTo>
                  <a:lnTo>
                    <a:pt x="447" y="273"/>
                  </a:lnTo>
                  <a:lnTo>
                    <a:pt x="490" y="270"/>
                  </a:lnTo>
                  <a:lnTo>
                    <a:pt x="541" y="265"/>
                  </a:lnTo>
                  <a:lnTo>
                    <a:pt x="579" y="255"/>
                  </a:lnTo>
                  <a:lnTo>
                    <a:pt x="620" y="244"/>
                  </a:lnTo>
                  <a:lnTo>
                    <a:pt x="659" y="230"/>
                  </a:lnTo>
                  <a:lnTo>
                    <a:pt x="686" y="219"/>
                  </a:lnTo>
                  <a:lnTo>
                    <a:pt x="715" y="201"/>
                  </a:lnTo>
                  <a:lnTo>
                    <a:pt x="737" y="186"/>
                  </a:lnTo>
                  <a:lnTo>
                    <a:pt x="762" y="166"/>
                  </a:lnTo>
                  <a:lnTo>
                    <a:pt x="785" y="147"/>
                  </a:lnTo>
                  <a:lnTo>
                    <a:pt x="800" y="125"/>
                  </a:lnTo>
                  <a:lnTo>
                    <a:pt x="814" y="100"/>
                  </a:lnTo>
                  <a:lnTo>
                    <a:pt x="824" y="73"/>
                  </a:lnTo>
                  <a:lnTo>
                    <a:pt x="829" y="40"/>
                  </a:lnTo>
                  <a:lnTo>
                    <a:pt x="827" y="1"/>
                  </a:lnTo>
                  <a:lnTo>
                    <a:pt x="4" y="0"/>
                  </a:lnTo>
                </a:path>
              </a:pathLst>
            </a:custGeom>
            <a:blipFill>
              <a:blip r:embed="rId3"/>
              <a:stretch>
                <a:fillRect/>
              </a:stretch>
            </a:blipFill>
            <a:ln w="3175" cap="flat" cmpd="sng" algn="ctr">
              <a:solidFill>
                <a:srgbClr val="D7D7D7"/>
              </a:solidFill>
              <a:prstDash val="solid"/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50800" dist="38100" dir="5400000" algn="t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 lIns="124356" tIns="62179" rIns="124356" bIns="62179" anchor="ctr"/>
            <a:lstStyle/>
            <a:p>
              <a:endParaRPr lang="zh-CN" altLang="en-US" sz="2399">
                <a:ea typeface="微软雅黑" panose="020B0503020204020204" pitchFamily="34" charset="-122"/>
              </a:endParaRPr>
            </a:p>
          </p:txBody>
        </p:sp>
        <p:sp>
          <p:nvSpPr>
            <p:cNvPr id="48" name="Line 9"/>
            <p:cNvSpPr>
              <a:spLocks noChangeShapeType="1"/>
            </p:cNvSpPr>
            <p:nvPr/>
          </p:nvSpPr>
          <p:spPr bwMode="blackWhite">
            <a:xfrm>
              <a:off x="3223484" y="2435210"/>
              <a:ext cx="529687" cy="1269880"/>
            </a:xfrm>
            <a:prstGeom prst="line">
              <a:avLst/>
            </a:prstGeom>
            <a:noFill/>
            <a:ln w="3175" algn="ctr">
              <a:solidFill>
                <a:srgbClr val="D7D7D7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50800" dist="38100" dir="5400000" algn="t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 lIns="124356" tIns="62179" rIns="124356" bIns="62179" anchor="ctr"/>
            <a:lstStyle/>
            <a:p>
              <a:endParaRPr lang="zh-CN" altLang="en-US" sz="2399"/>
            </a:p>
          </p:txBody>
        </p:sp>
        <p:sp>
          <p:nvSpPr>
            <p:cNvPr id="49" name="Line 10"/>
            <p:cNvSpPr>
              <a:spLocks noChangeShapeType="1"/>
            </p:cNvSpPr>
            <p:nvPr/>
          </p:nvSpPr>
          <p:spPr bwMode="blackWhite">
            <a:xfrm>
              <a:off x="3215384" y="2435210"/>
              <a:ext cx="0" cy="1263401"/>
            </a:xfrm>
            <a:prstGeom prst="line">
              <a:avLst/>
            </a:prstGeom>
            <a:noFill/>
            <a:ln w="3175" algn="ctr">
              <a:solidFill>
                <a:srgbClr val="D7D7D7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50800" dist="38100" dir="5400000" algn="t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 lIns="124356" tIns="62179" rIns="124356" bIns="62179" anchor="ctr"/>
            <a:lstStyle/>
            <a:p>
              <a:endParaRPr lang="zh-CN" altLang="en-US" sz="2399"/>
            </a:p>
          </p:txBody>
        </p:sp>
        <p:sp>
          <p:nvSpPr>
            <p:cNvPr id="50" name="Line 11"/>
            <p:cNvSpPr>
              <a:spLocks noChangeShapeType="1"/>
            </p:cNvSpPr>
            <p:nvPr/>
          </p:nvSpPr>
          <p:spPr bwMode="blackWhite">
            <a:xfrm flipH="1">
              <a:off x="2646821" y="2436829"/>
              <a:ext cx="560465" cy="1239105"/>
            </a:xfrm>
            <a:prstGeom prst="line">
              <a:avLst/>
            </a:prstGeom>
            <a:noFill/>
            <a:ln w="3175" algn="ctr">
              <a:solidFill>
                <a:srgbClr val="D7D7D7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50800" dist="38100" dir="5400000" algn="t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 lIns="124356" tIns="62179" rIns="124356" bIns="62179" anchor="ctr"/>
            <a:lstStyle/>
            <a:p>
              <a:endParaRPr lang="zh-CN" altLang="en-US" sz="2399"/>
            </a:p>
          </p:txBody>
        </p:sp>
        <p:sp>
          <p:nvSpPr>
            <p:cNvPr id="51" name="Freeform 12"/>
            <p:cNvSpPr/>
            <p:nvPr/>
          </p:nvSpPr>
          <p:spPr bwMode="blackWhite">
            <a:xfrm>
              <a:off x="2588507" y="3675935"/>
              <a:ext cx="1198682" cy="385499"/>
            </a:xfrm>
            <a:custGeom>
              <a:avLst/>
              <a:gdLst>
                <a:gd name="T0" fmla="*/ 5777 w 830"/>
                <a:gd name="T1" fmla="*/ 0 h 276"/>
                <a:gd name="T2" fmla="*/ 0 w 830"/>
                <a:gd name="T3" fmla="*/ 39109 h 276"/>
                <a:gd name="T4" fmla="*/ 5777 w 830"/>
                <a:gd name="T5" fmla="*/ 90788 h 276"/>
                <a:gd name="T6" fmla="*/ 23107 w 830"/>
                <a:gd name="T7" fmla="*/ 142467 h 276"/>
                <a:gd name="T8" fmla="*/ 54879 w 830"/>
                <a:gd name="T9" fmla="*/ 194146 h 276"/>
                <a:gd name="T10" fmla="*/ 106870 w 830"/>
                <a:gd name="T11" fmla="*/ 240239 h 276"/>
                <a:gd name="T12" fmla="*/ 168971 w 830"/>
                <a:gd name="T13" fmla="*/ 282141 h 276"/>
                <a:gd name="T14" fmla="*/ 232515 w 830"/>
                <a:gd name="T15" fmla="*/ 311472 h 276"/>
                <a:gd name="T16" fmla="*/ 284506 w 830"/>
                <a:gd name="T17" fmla="*/ 331026 h 276"/>
                <a:gd name="T18" fmla="*/ 345163 w 830"/>
                <a:gd name="T19" fmla="*/ 350581 h 276"/>
                <a:gd name="T20" fmla="*/ 401486 w 830"/>
                <a:gd name="T21" fmla="*/ 363151 h 276"/>
                <a:gd name="T22" fmla="*/ 457810 w 830"/>
                <a:gd name="T23" fmla="*/ 371532 h 276"/>
                <a:gd name="T24" fmla="*/ 511245 w 830"/>
                <a:gd name="T25" fmla="*/ 377119 h 276"/>
                <a:gd name="T26" fmla="*/ 580566 w 830"/>
                <a:gd name="T27" fmla="*/ 384102 h 276"/>
                <a:gd name="T28" fmla="*/ 645555 w 830"/>
                <a:gd name="T29" fmla="*/ 381309 h 276"/>
                <a:gd name="T30" fmla="*/ 707656 w 830"/>
                <a:gd name="T31" fmla="*/ 377119 h 276"/>
                <a:gd name="T32" fmla="*/ 781310 w 830"/>
                <a:gd name="T33" fmla="*/ 370135 h 276"/>
                <a:gd name="T34" fmla="*/ 836189 w 830"/>
                <a:gd name="T35" fmla="*/ 356168 h 276"/>
                <a:gd name="T36" fmla="*/ 895401 w 830"/>
                <a:gd name="T37" fmla="*/ 340803 h 276"/>
                <a:gd name="T38" fmla="*/ 951725 w 830"/>
                <a:gd name="T39" fmla="*/ 321249 h 276"/>
                <a:gd name="T40" fmla="*/ 990718 w 830"/>
                <a:gd name="T41" fmla="*/ 305885 h 276"/>
                <a:gd name="T42" fmla="*/ 1032600 w 830"/>
                <a:gd name="T43" fmla="*/ 280744 h 276"/>
                <a:gd name="T44" fmla="*/ 1064372 w 830"/>
                <a:gd name="T45" fmla="*/ 259793 h 276"/>
                <a:gd name="T46" fmla="*/ 1100477 w 830"/>
                <a:gd name="T47" fmla="*/ 231858 h 276"/>
                <a:gd name="T48" fmla="*/ 1133693 w 830"/>
                <a:gd name="T49" fmla="*/ 205320 h 276"/>
                <a:gd name="T50" fmla="*/ 1155356 w 830"/>
                <a:gd name="T51" fmla="*/ 174592 h 276"/>
                <a:gd name="T52" fmla="*/ 1175575 w 830"/>
                <a:gd name="T53" fmla="*/ 139674 h 276"/>
                <a:gd name="T54" fmla="*/ 1190017 w 830"/>
                <a:gd name="T55" fmla="*/ 101962 h 276"/>
                <a:gd name="T56" fmla="*/ 1197238 w 830"/>
                <a:gd name="T57" fmla="*/ 55869 h 276"/>
                <a:gd name="T58" fmla="*/ 1194349 w 830"/>
                <a:gd name="T59" fmla="*/ 1397 h 276"/>
                <a:gd name="T60" fmla="*/ 5777 w 830"/>
                <a:gd name="T61" fmla="*/ 0 h 27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830" h="276">
                  <a:moveTo>
                    <a:pt x="4" y="0"/>
                  </a:moveTo>
                  <a:lnTo>
                    <a:pt x="0" y="28"/>
                  </a:lnTo>
                  <a:lnTo>
                    <a:pt x="4" y="65"/>
                  </a:lnTo>
                  <a:lnTo>
                    <a:pt x="16" y="102"/>
                  </a:lnTo>
                  <a:lnTo>
                    <a:pt x="38" y="139"/>
                  </a:lnTo>
                  <a:lnTo>
                    <a:pt x="74" y="172"/>
                  </a:lnTo>
                  <a:lnTo>
                    <a:pt x="117" y="202"/>
                  </a:lnTo>
                  <a:lnTo>
                    <a:pt x="161" y="223"/>
                  </a:lnTo>
                  <a:lnTo>
                    <a:pt x="197" y="237"/>
                  </a:lnTo>
                  <a:lnTo>
                    <a:pt x="239" y="251"/>
                  </a:lnTo>
                  <a:lnTo>
                    <a:pt x="278" y="260"/>
                  </a:lnTo>
                  <a:lnTo>
                    <a:pt x="317" y="266"/>
                  </a:lnTo>
                  <a:lnTo>
                    <a:pt x="354" y="270"/>
                  </a:lnTo>
                  <a:lnTo>
                    <a:pt x="402" y="275"/>
                  </a:lnTo>
                  <a:lnTo>
                    <a:pt x="447" y="273"/>
                  </a:lnTo>
                  <a:lnTo>
                    <a:pt x="490" y="270"/>
                  </a:lnTo>
                  <a:lnTo>
                    <a:pt x="541" y="265"/>
                  </a:lnTo>
                  <a:lnTo>
                    <a:pt x="579" y="255"/>
                  </a:lnTo>
                  <a:lnTo>
                    <a:pt x="620" y="244"/>
                  </a:lnTo>
                  <a:lnTo>
                    <a:pt x="659" y="230"/>
                  </a:lnTo>
                  <a:lnTo>
                    <a:pt x="686" y="219"/>
                  </a:lnTo>
                  <a:lnTo>
                    <a:pt x="715" y="201"/>
                  </a:lnTo>
                  <a:lnTo>
                    <a:pt x="737" y="186"/>
                  </a:lnTo>
                  <a:lnTo>
                    <a:pt x="762" y="166"/>
                  </a:lnTo>
                  <a:lnTo>
                    <a:pt x="785" y="147"/>
                  </a:lnTo>
                  <a:lnTo>
                    <a:pt x="800" y="125"/>
                  </a:lnTo>
                  <a:lnTo>
                    <a:pt x="814" y="100"/>
                  </a:lnTo>
                  <a:lnTo>
                    <a:pt x="824" y="73"/>
                  </a:lnTo>
                  <a:lnTo>
                    <a:pt x="829" y="40"/>
                  </a:lnTo>
                  <a:lnTo>
                    <a:pt x="827" y="1"/>
                  </a:lnTo>
                  <a:lnTo>
                    <a:pt x="4" y="0"/>
                  </a:lnTo>
                </a:path>
              </a:pathLst>
            </a:custGeom>
            <a:blipFill>
              <a:blip r:embed="rId3"/>
              <a:stretch>
                <a:fillRect/>
              </a:stretch>
            </a:blipFill>
            <a:ln w="3175" cap="flat" cmpd="sng" algn="ctr">
              <a:solidFill>
                <a:srgbClr val="D7D7D7"/>
              </a:solidFill>
              <a:prstDash val="solid"/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50800" dist="38100" dir="5400000" algn="t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 lIns="124356" tIns="62179" rIns="124356" bIns="62179" anchor="ctr"/>
            <a:lstStyle/>
            <a:p>
              <a:endParaRPr lang="zh-CN" altLang="en-US" sz="2399">
                <a:ea typeface="微软雅黑" panose="020B0503020204020204" pitchFamily="34" charset="-122"/>
              </a:endParaRPr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" y="32798"/>
            <a:ext cx="1036562" cy="814688"/>
          </a:xfrm>
          <a:prstGeom prst="rect">
            <a:avLst/>
          </a:prstGeom>
        </p:spPr>
      </p:pic>
      <p:sp>
        <p:nvSpPr>
          <p:cNvPr id="23" name="TextBox 76"/>
          <p:cNvSpPr txBox="1"/>
          <p:nvPr/>
        </p:nvSpPr>
        <p:spPr>
          <a:xfrm>
            <a:off x="1172092" y="169591"/>
            <a:ext cx="4648138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3200" b="1" dirty="0">
                <a:solidFill>
                  <a:schemeClr val="accent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堂上练习</a:t>
            </a:r>
            <a:r>
              <a:rPr lang="en-US" altLang="zh-CN" sz="3200" b="1" dirty="0">
                <a:solidFill>
                  <a:schemeClr val="accent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endParaRPr lang="zh-CN" altLang="en-US" sz="3200" b="1" dirty="0">
              <a:solidFill>
                <a:schemeClr val="accent3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7" name="TextBox 76">
            <a:extLst>
              <a:ext uri="{FF2B5EF4-FFF2-40B4-BE49-F238E27FC236}">
                <a16:creationId xmlns:a16="http://schemas.microsoft.com/office/drawing/2014/main" id="{C84EC773-0965-4713-8091-425ACF835CFC}"/>
              </a:ext>
            </a:extLst>
          </p:cNvPr>
          <p:cNvSpPr txBox="1"/>
          <p:nvPr/>
        </p:nvSpPr>
        <p:spPr>
          <a:xfrm>
            <a:off x="0" y="1239247"/>
            <a:ext cx="3942080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一、判断对错</a:t>
            </a:r>
          </a:p>
        </p:txBody>
      </p:sp>
      <p:sp>
        <p:nvSpPr>
          <p:cNvPr id="17" name="TextBox 76">
            <a:extLst>
              <a:ext uri="{FF2B5EF4-FFF2-40B4-BE49-F238E27FC236}">
                <a16:creationId xmlns:a16="http://schemas.microsoft.com/office/drawing/2014/main" id="{AF222786-3398-420E-8991-99C834BA3332}"/>
              </a:ext>
            </a:extLst>
          </p:cNvPr>
          <p:cNvSpPr txBox="1"/>
          <p:nvPr/>
        </p:nvSpPr>
        <p:spPr>
          <a:xfrm>
            <a:off x="0" y="1896945"/>
            <a:ext cx="12059920" cy="19613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世界上现在大约有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1000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多种语言，汉语是世界上使用人口最多的语言。    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           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en-US" altLang="zh-CN" sz="2800" b="1" dirty="0">
                <a:solidFill>
                  <a:schemeClr val="accent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lang="zh-CN" altLang="en-US" sz="2800" b="1" dirty="0">
                <a:solidFill>
                  <a:schemeClr val="accent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解析</a:t>
            </a:r>
            <a:r>
              <a:rPr lang="en-US" altLang="zh-CN" sz="2800" b="1" dirty="0">
                <a:solidFill>
                  <a:schemeClr val="accent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】</a:t>
            </a:r>
            <a:r>
              <a:rPr lang="zh-CN" altLang="en-US" sz="2800" b="1" dirty="0">
                <a:solidFill>
                  <a:schemeClr val="accent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应为“</a:t>
            </a:r>
            <a:r>
              <a:rPr lang="en-US" altLang="zh-CN" sz="2800" b="1" dirty="0">
                <a:solidFill>
                  <a:schemeClr val="accent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5000</a:t>
            </a:r>
            <a:r>
              <a:rPr lang="zh-CN" altLang="en-US" sz="2800" b="1" dirty="0">
                <a:solidFill>
                  <a:schemeClr val="accent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多种”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F48ACAF1-7ABE-4CA0-BF3F-ECF6AECE0BD6}"/>
              </a:ext>
            </a:extLst>
          </p:cNvPr>
          <p:cNvSpPr txBox="1"/>
          <p:nvPr/>
        </p:nvSpPr>
        <p:spPr>
          <a:xfrm>
            <a:off x="10801362" y="2646346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1"/>
                </a:solidFill>
                <a:latin typeface="+mn-ea"/>
              </a:rPr>
              <a:t>╳</a:t>
            </a:r>
          </a:p>
        </p:txBody>
      </p:sp>
      <p:sp>
        <p:nvSpPr>
          <p:cNvPr id="28" name="TextBox 76">
            <a:extLst>
              <a:ext uri="{FF2B5EF4-FFF2-40B4-BE49-F238E27FC236}">
                <a16:creationId xmlns:a16="http://schemas.microsoft.com/office/drawing/2014/main" id="{948FEF5B-A896-4CD6-84EB-FC6AA7A13C47}"/>
              </a:ext>
            </a:extLst>
          </p:cNvPr>
          <p:cNvSpPr txBox="1"/>
          <p:nvPr/>
        </p:nvSpPr>
        <p:spPr>
          <a:xfrm>
            <a:off x="-28" y="4047334"/>
            <a:ext cx="9973411" cy="193033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汉语属于“汉藏语系”中的“汉语语族”；英语、德语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属于“印欧语系”中的“日耳曼语族”。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              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    （    ）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E2BEABD3-8935-4A65-9CC6-56E7BB511C3F}"/>
              </a:ext>
            </a:extLst>
          </p:cNvPr>
          <p:cNvSpPr txBox="1"/>
          <p:nvPr/>
        </p:nvSpPr>
        <p:spPr>
          <a:xfrm>
            <a:off x="8431744" y="5243572"/>
            <a:ext cx="822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chemeClr val="accent1"/>
                </a:solidFill>
                <a:latin typeface="+mn-ea"/>
              </a:rPr>
              <a:t>√</a:t>
            </a:r>
          </a:p>
        </p:txBody>
      </p:sp>
    </p:spTree>
    <p:extLst>
      <p:ext uri="{BB962C8B-B14F-4D97-AF65-F5344CB8AC3E}">
        <p14:creationId xmlns:p14="http://schemas.microsoft.com/office/powerpoint/2010/main" val="13483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76">
            <a:extLst>
              <a:ext uri="{FF2B5EF4-FFF2-40B4-BE49-F238E27FC236}">
                <a16:creationId xmlns:a16="http://schemas.microsoft.com/office/drawing/2014/main" id="{AF222786-3398-420E-8991-99C834BA3332}"/>
              </a:ext>
            </a:extLst>
          </p:cNvPr>
          <p:cNvSpPr txBox="1"/>
          <p:nvPr/>
        </p:nvSpPr>
        <p:spPr>
          <a:xfrm>
            <a:off x="0" y="383105"/>
            <a:ext cx="12059920" cy="261610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现代汉民族使用的语言叫作现代汉语，包括汉语的各种方言。  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                                         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    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E5002F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5002F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解析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E5002F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】</a:t>
            </a:r>
            <a:r>
              <a:rPr lang="zh-CN" altLang="en-US" sz="2800" b="1" dirty="0">
                <a:solidFill>
                  <a:srgbClr val="E5002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广义的现代汉语包括“各种方言”。狭义的现代汉语则指“普通话”。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E5002F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F48ACAF1-7ABE-4CA0-BF3F-ECF6AECE0BD6}"/>
              </a:ext>
            </a:extLst>
          </p:cNvPr>
          <p:cNvSpPr txBox="1"/>
          <p:nvPr/>
        </p:nvSpPr>
        <p:spPr>
          <a:xfrm>
            <a:off x="10740402" y="1102180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5002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╳</a:t>
            </a:r>
          </a:p>
        </p:txBody>
      </p:sp>
      <p:sp>
        <p:nvSpPr>
          <p:cNvPr id="28" name="TextBox 76">
            <a:extLst>
              <a:ext uri="{FF2B5EF4-FFF2-40B4-BE49-F238E27FC236}">
                <a16:creationId xmlns:a16="http://schemas.microsoft.com/office/drawing/2014/main" id="{948FEF5B-A896-4CD6-84EB-FC6AA7A13C47}"/>
              </a:ext>
            </a:extLst>
          </p:cNvPr>
          <p:cNvSpPr txBox="1"/>
          <p:nvPr/>
        </p:nvSpPr>
        <p:spPr>
          <a:xfrm>
            <a:off x="81266" y="3313235"/>
            <a:ext cx="11897388" cy="128400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4.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“现代汉民族”这个短语一共是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个音节。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                                     （    ）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E2BEABD3-8935-4A65-9CC6-56E7BB511C3F}"/>
              </a:ext>
            </a:extLst>
          </p:cNvPr>
          <p:cNvSpPr txBox="1"/>
          <p:nvPr/>
        </p:nvSpPr>
        <p:spPr>
          <a:xfrm>
            <a:off x="8584144" y="3827800"/>
            <a:ext cx="822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E5002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√</a:t>
            </a:r>
          </a:p>
        </p:txBody>
      </p:sp>
      <p:sp>
        <p:nvSpPr>
          <p:cNvPr id="6" name="TextBox 76">
            <a:extLst>
              <a:ext uri="{FF2B5EF4-FFF2-40B4-BE49-F238E27FC236}">
                <a16:creationId xmlns:a16="http://schemas.microsoft.com/office/drawing/2014/main" id="{9139294F-7D20-4101-BCC0-D18D7ABD8836}"/>
              </a:ext>
            </a:extLst>
          </p:cNvPr>
          <p:cNvSpPr txBox="1"/>
          <p:nvPr/>
        </p:nvSpPr>
        <p:spPr>
          <a:xfrm>
            <a:off x="81266" y="4786435"/>
            <a:ext cx="11897388" cy="128400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5.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现代汉语以双音节词为主，古代汉语以单音节词为主。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                                     （    ）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06A0FCE-D314-4009-8578-9068AD9FD652}"/>
              </a:ext>
            </a:extLst>
          </p:cNvPr>
          <p:cNvSpPr txBox="1"/>
          <p:nvPr/>
        </p:nvSpPr>
        <p:spPr>
          <a:xfrm>
            <a:off x="8584144" y="5301000"/>
            <a:ext cx="822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E5002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√</a:t>
            </a:r>
          </a:p>
        </p:txBody>
      </p:sp>
    </p:spTree>
    <p:extLst>
      <p:ext uri="{BB962C8B-B14F-4D97-AF65-F5344CB8AC3E}">
        <p14:creationId xmlns:p14="http://schemas.microsoft.com/office/powerpoint/2010/main" val="383392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8" grpId="0"/>
      <p:bldP spid="29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76">
            <a:extLst>
              <a:ext uri="{FF2B5EF4-FFF2-40B4-BE49-F238E27FC236}">
                <a16:creationId xmlns:a16="http://schemas.microsoft.com/office/drawing/2014/main" id="{AF222786-3398-420E-8991-99C834BA3332}"/>
              </a:ext>
            </a:extLst>
          </p:cNvPr>
          <p:cNvSpPr txBox="1"/>
          <p:nvPr/>
        </p:nvSpPr>
        <p:spPr>
          <a:xfrm>
            <a:off x="0" y="383105"/>
            <a:ext cx="12059920" cy="19613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6.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很多语言跟汉语一样，靠语气词来表达说话的语气。  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                                         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    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E5002F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5002F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解析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E5002F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】</a:t>
            </a:r>
            <a:r>
              <a:rPr lang="zh-CN" altLang="en-US" sz="2800" b="1" dirty="0">
                <a:solidFill>
                  <a:srgbClr val="E5002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汉语有独特的语气词，其他很多语言主要靠句调来表示语气。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E5002F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F48ACAF1-7ABE-4CA0-BF3F-ECF6AECE0BD6}"/>
              </a:ext>
            </a:extLst>
          </p:cNvPr>
          <p:cNvSpPr txBox="1"/>
          <p:nvPr/>
        </p:nvSpPr>
        <p:spPr>
          <a:xfrm>
            <a:off x="10740402" y="1102180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5002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╳</a:t>
            </a:r>
          </a:p>
        </p:txBody>
      </p:sp>
      <p:sp>
        <p:nvSpPr>
          <p:cNvPr id="28" name="TextBox 76">
            <a:extLst>
              <a:ext uri="{FF2B5EF4-FFF2-40B4-BE49-F238E27FC236}">
                <a16:creationId xmlns:a16="http://schemas.microsoft.com/office/drawing/2014/main" id="{948FEF5B-A896-4CD6-84EB-FC6AA7A13C47}"/>
              </a:ext>
            </a:extLst>
          </p:cNvPr>
          <p:cNvSpPr txBox="1"/>
          <p:nvPr/>
        </p:nvSpPr>
        <p:spPr>
          <a:xfrm>
            <a:off x="81266" y="3313235"/>
            <a:ext cx="11897388" cy="128400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7.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汉语词是没有形态变化的，时态的变化主要靠“着、了、过”等虚词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                                     （    ）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E2BEABD3-8935-4A65-9CC6-56E7BB511C3F}"/>
              </a:ext>
            </a:extLst>
          </p:cNvPr>
          <p:cNvSpPr txBox="1"/>
          <p:nvPr/>
        </p:nvSpPr>
        <p:spPr>
          <a:xfrm>
            <a:off x="8584144" y="3827800"/>
            <a:ext cx="822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E5002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√</a:t>
            </a:r>
          </a:p>
        </p:txBody>
      </p:sp>
      <p:sp>
        <p:nvSpPr>
          <p:cNvPr id="8" name="TextBox 76">
            <a:extLst>
              <a:ext uri="{FF2B5EF4-FFF2-40B4-BE49-F238E27FC236}">
                <a16:creationId xmlns:a16="http://schemas.microsoft.com/office/drawing/2014/main" id="{8E4BF587-7012-403F-AB45-DAC4B98C0AB5}"/>
              </a:ext>
            </a:extLst>
          </p:cNvPr>
          <p:cNvSpPr txBox="1"/>
          <p:nvPr/>
        </p:nvSpPr>
        <p:spPr>
          <a:xfrm>
            <a:off x="81266" y="4837235"/>
            <a:ext cx="11897388" cy="193033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8.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“他一人在咖啡馆里坐了一个小时。”“给一支笔我。”这两个句子的表达都是对的。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                                     （    ）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2763C9F-D27F-4766-AF19-34923CE961B9}"/>
              </a:ext>
            </a:extLst>
          </p:cNvPr>
          <p:cNvSpPr txBox="1"/>
          <p:nvPr/>
        </p:nvSpPr>
        <p:spPr>
          <a:xfrm>
            <a:off x="8718562" y="6213285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5002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╳</a:t>
            </a:r>
          </a:p>
        </p:txBody>
      </p:sp>
    </p:spTree>
    <p:extLst>
      <p:ext uri="{BB962C8B-B14F-4D97-AF65-F5344CB8AC3E}">
        <p14:creationId xmlns:p14="http://schemas.microsoft.com/office/powerpoint/2010/main" val="108988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8" grpId="0"/>
      <p:bldP spid="29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组合 58"/>
          <p:cNvGrpSpPr/>
          <p:nvPr/>
        </p:nvGrpSpPr>
        <p:grpSpPr>
          <a:xfrm>
            <a:off x="7013297" y="5010927"/>
            <a:ext cx="5178703" cy="1847073"/>
            <a:chOff x="4078023" y="2973498"/>
            <a:chExt cx="8113977" cy="3884502"/>
          </a:xfrm>
          <a:solidFill>
            <a:schemeClr val="accent1"/>
          </a:solidFill>
        </p:grpSpPr>
        <p:sp>
          <p:nvSpPr>
            <p:cNvPr id="60" name="Freeform 5"/>
            <p:cNvSpPr>
              <a:spLocks/>
            </p:cNvSpPr>
            <p:nvPr/>
          </p:nvSpPr>
          <p:spPr bwMode="auto">
            <a:xfrm>
              <a:off x="4078023" y="5589157"/>
              <a:ext cx="4758750" cy="1268843"/>
            </a:xfrm>
            <a:custGeom>
              <a:avLst/>
              <a:gdLst>
                <a:gd name="T0" fmla="*/ 0 w 251"/>
                <a:gd name="T1" fmla="*/ 67 h 67"/>
                <a:gd name="T2" fmla="*/ 0 w 251"/>
                <a:gd name="T3" fmla="*/ 67 h 67"/>
                <a:gd name="T4" fmla="*/ 251 w 251"/>
                <a:gd name="T5" fmla="*/ 67 h 67"/>
                <a:gd name="T6" fmla="*/ 251 w 251"/>
                <a:gd name="T7" fmla="*/ 0 h 67"/>
                <a:gd name="T8" fmla="*/ 0 w 251"/>
                <a:gd name="T9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67">
                  <a:moveTo>
                    <a:pt x="0" y="67"/>
                  </a:moveTo>
                  <a:cubicBezTo>
                    <a:pt x="0" y="67"/>
                    <a:pt x="0" y="67"/>
                    <a:pt x="0" y="67"/>
                  </a:cubicBezTo>
                  <a:cubicBezTo>
                    <a:pt x="251" y="67"/>
                    <a:pt x="251" y="67"/>
                    <a:pt x="251" y="67"/>
                  </a:cubicBezTo>
                  <a:cubicBezTo>
                    <a:pt x="251" y="0"/>
                    <a:pt x="251" y="0"/>
                    <a:pt x="251" y="0"/>
                  </a:cubicBezTo>
                  <a:cubicBezTo>
                    <a:pt x="178" y="38"/>
                    <a:pt x="92" y="62"/>
                    <a:pt x="0" y="67"/>
                  </a:cubicBez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txBody>
            <a:bodyPr/>
            <a:lstStyle/>
            <a:p>
              <a:endParaRPr lang="zh-CN" altLang="en-US" sz="2800">
                <a:latin typeface="微软雅黑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6"/>
            <p:cNvSpPr>
              <a:spLocks/>
            </p:cNvSpPr>
            <p:nvPr/>
          </p:nvSpPr>
          <p:spPr bwMode="auto">
            <a:xfrm>
              <a:off x="8912383" y="4906297"/>
              <a:ext cx="1117622" cy="1951702"/>
            </a:xfrm>
            <a:custGeom>
              <a:avLst/>
              <a:gdLst>
                <a:gd name="T0" fmla="*/ 0 w 59"/>
                <a:gd name="T1" fmla="*/ 36 h 103"/>
                <a:gd name="T2" fmla="*/ 0 w 59"/>
                <a:gd name="T3" fmla="*/ 103 h 103"/>
                <a:gd name="T4" fmla="*/ 59 w 59"/>
                <a:gd name="T5" fmla="*/ 103 h 103"/>
                <a:gd name="T6" fmla="*/ 59 w 59"/>
                <a:gd name="T7" fmla="*/ 0 h 103"/>
                <a:gd name="T8" fmla="*/ 0 w 59"/>
                <a:gd name="T9" fmla="*/ 3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103">
                  <a:moveTo>
                    <a:pt x="0" y="36"/>
                  </a:moveTo>
                  <a:cubicBezTo>
                    <a:pt x="0" y="103"/>
                    <a:pt x="0" y="103"/>
                    <a:pt x="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1" y="13"/>
                    <a:pt x="21" y="25"/>
                    <a:pt x="0" y="36"/>
                  </a:cubicBez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>
                <a:latin typeface="微软雅黑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Freeform 7"/>
            <p:cNvSpPr>
              <a:spLocks/>
            </p:cNvSpPr>
            <p:nvPr/>
          </p:nvSpPr>
          <p:spPr bwMode="auto">
            <a:xfrm>
              <a:off x="11603653" y="2973498"/>
              <a:ext cx="588347" cy="3884501"/>
            </a:xfrm>
            <a:custGeom>
              <a:avLst/>
              <a:gdLst>
                <a:gd name="T0" fmla="*/ 31 w 31"/>
                <a:gd name="T1" fmla="*/ 0 h 205"/>
                <a:gd name="T2" fmla="*/ 28 w 31"/>
                <a:gd name="T3" fmla="*/ 0 h 205"/>
                <a:gd name="T4" fmla="*/ 0 w 31"/>
                <a:gd name="T5" fmla="*/ 36 h 205"/>
                <a:gd name="T6" fmla="*/ 0 w 31"/>
                <a:gd name="T7" fmla="*/ 205 h 205"/>
                <a:gd name="T8" fmla="*/ 31 w 31"/>
                <a:gd name="T9" fmla="*/ 205 h 205"/>
                <a:gd name="T10" fmla="*/ 31 w 31"/>
                <a:gd name="T11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205">
                  <a:moveTo>
                    <a:pt x="31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0" y="13"/>
                    <a:pt x="11" y="25"/>
                    <a:pt x="0" y="36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31" y="205"/>
                    <a:pt x="31" y="205"/>
                    <a:pt x="31" y="205"/>
                  </a:cubicBezTo>
                  <a:lnTo>
                    <a:pt x="31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>
                <a:latin typeface="微软雅黑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Freeform 8"/>
            <p:cNvSpPr>
              <a:spLocks/>
            </p:cNvSpPr>
            <p:nvPr/>
          </p:nvSpPr>
          <p:spPr bwMode="auto">
            <a:xfrm>
              <a:off x="10126881" y="3656358"/>
              <a:ext cx="1401162" cy="3201642"/>
            </a:xfrm>
            <a:custGeom>
              <a:avLst/>
              <a:gdLst>
                <a:gd name="T0" fmla="*/ 0 w 74"/>
                <a:gd name="T1" fmla="*/ 66 h 169"/>
                <a:gd name="T2" fmla="*/ 0 w 74"/>
                <a:gd name="T3" fmla="*/ 169 h 169"/>
                <a:gd name="T4" fmla="*/ 74 w 74"/>
                <a:gd name="T5" fmla="*/ 169 h 169"/>
                <a:gd name="T6" fmla="*/ 74 w 74"/>
                <a:gd name="T7" fmla="*/ 0 h 169"/>
                <a:gd name="T8" fmla="*/ 0 w 74"/>
                <a:gd name="T9" fmla="*/ 66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169">
                  <a:moveTo>
                    <a:pt x="0" y="66"/>
                  </a:moveTo>
                  <a:cubicBezTo>
                    <a:pt x="0" y="169"/>
                    <a:pt x="0" y="169"/>
                    <a:pt x="0" y="169"/>
                  </a:cubicBezTo>
                  <a:cubicBezTo>
                    <a:pt x="74" y="169"/>
                    <a:pt x="74" y="169"/>
                    <a:pt x="74" y="169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52" y="24"/>
                    <a:pt x="28" y="47"/>
                    <a:pt x="0" y="66"/>
                  </a:cubicBez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txBody>
            <a:bodyPr/>
            <a:lstStyle/>
            <a:p>
              <a:endParaRPr lang="zh-CN" altLang="en-US" sz="2800">
                <a:latin typeface="微软雅黑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8" name="图片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" y="32798"/>
            <a:ext cx="1036562" cy="814688"/>
          </a:xfrm>
          <a:prstGeom prst="rect">
            <a:avLst/>
          </a:prstGeom>
        </p:spPr>
      </p:pic>
      <p:sp>
        <p:nvSpPr>
          <p:cNvPr id="30" name="TextBox 76">
            <a:extLst>
              <a:ext uri="{FF2B5EF4-FFF2-40B4-BE49-F238E27FC236}">
                <a16:creationId xmlns:a16="http://schemas.microsoft.com/office/drawing/2014/main" id="{9B135A91-4E70-4DA6-A794-D512D3AEACA3}"/>
              </a:ext>
            </a:extLst>
          </p:cNvPr>
          <p:cNvSpPr txBox="1"/>
          <p:nvPr/>
        </p:nvSpPr>
        <p:spPr>
          <a:xfrm>
            <a:off x="0" y="1025887"/>
            <a:ext cx="12192000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二、有哪些表同一颜色的词在汉语和其他不同语言里有不同的含义？</a:t>
            </a:r>
          </a:p>
        </p:txBody>
      </p:sp>
      <p:sp>
        <p:nvSpPr>
          <p:cNvPr id="9" name="TextBox 76">
            <a:extLst>
              <a:ext uri="{FF2B5EF4-FFF2-40B4-BE49-F238E27FC236}">
                <a16:creationId xmlns:a16="http://schemas.microsoft.com/office/drawing/2014/main" id="{A65E2D1F-3FC6-4B5B-80DA-3E2DCA25E6CF}"/>
              </a:ext>
            </a:extLst>
          </p:cNvPr>
          <p:cNvSpPr txBox="1"/>
          <p:nvPr/>
        </p:nvSpPr>
        <p:spPr>
          <a:xfrm>
            <a:off x="2987027" y="1878324"/>
            <a:ext cx="2191678" cy="45156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红：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汉语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英语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白：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汉语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英语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0" name="TextBox 76">
            <a:extLst>
              <a:ext uri="{FF2B5EF4-FFF2-40B4-BE49-F238E27FC236}">
                <a16:creationId xmlns:a16="http://schemas.microsoft.com/office/drawing/2014/main" id="{4013D428-F070-485C-B6A4-4E8007D33472}"/>
              </a:ext>
            </a:extLst>
          </p:cNvPr>
          <p:cNvSpPr txBox="1"/>
          <p:nvPr/>
        </p:nvSpPr>
        <p:spPr>
          <a:xfrm>
            <a:off x="5148979" y="2485854"/>
            <a:ext cx="4154510" cy="6376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热烈、喜庆、欢乐、革命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1" name="TextBox 76">
            <a:extLst>
              <a:ext uri="{FF2B5EF4-FFF2-40B4-BE49-F238E27FC236}">
                <a16:creationId xmlns:a16="http://schemas.microsoft.com/office/drawing/2014/main" id="{6C1239DC-A7E8-4CE0-92A2-41734F20DD9C}"/>
              </a:ext>
            </a:extLst>
          </p:cNvPr>
          <p:cNvSpPr txBox="1"/>
          <p:nvPr/>
        </p:nvSpPr>
        <p:spPr>
          <a:xfrm>
            <a:off x="5148979" y="3133908"/>
            <a:ext cx="4154510" cy="6376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战争、流血、恐怖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4" name="TextBox 76">
            <a:extLst>
              <a:ext uri="{FF2B5EF4-FFF2-40B4-BE49-F238E27FC236}">
                <a16:creationId xmlns:a16="http://schemas.microsoft.com/office/drawing/2014/main" id="{0D3AB960-1ACB-45E9-848E-A08A8A6AA89F}"/>
              </a:ext>
            </a:extLst>
          </p:cNvPr>
          <p:cNvSpPr txBox="1"/>
          <p:nvPr/>
        </p:nvSpPr>
        <p:spPr>
          <a:xfrm>
            <a:off x="5148979" y="4492618"/>
            <a:ext cx="4154510" cy="6376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悲痛，用于丧事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5" name="TextBox 76">
            <a:extLst>
              <a:ext uri="{FF2B5EF4-FFF2-40B4-BE49-F238E27FC236}">
                <a16:creationId xmlns:a16="http://schemas.microsoft.com/office/drawing/2014/main" id="{CF6F53D8-21CF-4A41-9792-28CB4AC97255}"/>
              </a:ext>
            </a:extLst>
          </p:cNvPr>
          <p:cNvSpPr txBox="1"/>
          <p:nvPr/>
        </p:nvSpPr>
        <p:spPr>
          <a:xfrm>
            <a:off x="5134441" y="5054805"/>
            <a:ext cx="4154510" cy="6376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圣洁，用于喜事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109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>
            <a:extLst>
              <a:ext uri="{FF2B5EF4-FFF2-40B4-BE49-F238E27FC236}">
                <a16:creationId xmlns:a16="http://schemas.microsoft.com/office/drawing/2014/main" id="{441A136F-341A-4789-BCBF-E935DDD90B38}"/>
              </a:ext>
            </a:extLst>
          </p:cNvPr>
          <p:cNvSpPr txBox="1"/>
          <p:nvPr/>
        </p:nvSpPr>
        <p:spPr>
          <a:xfrm>
            <a:off x="114268" y="102834"/>
            <a:ext cx="12192000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三、判断下列虚词使用的正误，总结汉语的某个特点。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1C0C84E-1CBD-4C3D-A8A2-052BE9B88083}"/>
              </a:ext>
            </a:extLst>
          </p:cNvPr>
          <p:cNvSpPr/>
          <p:nvPr/>
        </p:nvSpPr>
        <p:spPr>
          <a:xfrm>
            <a:off x="303179" y="741157"/>
            <a:ext cx="11585643" cy="325018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（一）、“不、没、又、再”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来中国以前我不学过汉语。        </a:t>
            </a: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我眼睛近视</a:t>
            </a: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所以昨天不看见你。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我一直对战争片没感兴趣。        </a:t>
            </a: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她的男朋友以前没抽烟</a:t>
            </a: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没喝酒。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5.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他才丢了钱</a:t>
            </a: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昨天再丢了书。       </a:t>
            </a: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6.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今天我再发烧了</a:t>
            </a: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还不能去上课。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7.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我没听清楚</a:t>
            </a: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请又说一遍吧。       </a:t>
            </a: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8.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别着急</a:t>
            </a: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又等一会儿他就会回来。</a:t>
            </a:r>
          </a:p>
        </p:txBody>
      </p:sp>
      <p:sp>
        <p:nvSpPr>
          <p:cNvPr id="4" name="TextBox 76">
            <a:extLst>
              <a:ext uri="{FF2B5EF4-FFF2-40B4-BE49-F238E27FC236}">
                <a16:creationId xmlns:a16="http://schemas.microsoft.com/office/drawing/2014/main" id="{BF6D9F29-CB6E-41D8-98F0-9DA6AA080EC2}"/>
              </a:ext>
            </a:extLst>
          </p:cNvPr>
          <p:cNvSpPr txBox="1"/>
          <p:nvPr/>
        </p:nvSpPr>
        <p:spPr>
          <a:xfrm>
            <a:off x="191387" y="5970336"/>
            <a:ext cx="11585642" cy="523220"/>
          </a:xfrm>
          <a:prstGeom prst="rect">
            <a:avLst/>
          </a:prstGeom>
          <a:noFill/>
          <a:ln>
            <a:solidFill>
              <a:srgbClr val="FF0000"/>
            </a:solidFill>
          </a:ln>
          <a:effectLst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特点：汉语的时态变化不靠词形的变化，而是靠一些特定的词语来表示。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5" name="TextBox 76">
            <a:extLst>
              <a:ext uri="{FF2B5EF4-FFF2-40B4-BE49-F238E27FC236}">
                <a16:creationId xmlns:a16="http://schemas.microsoft.com/office/drawing/2014/main" id="{ABD09305-80F9-48A4-86A2-EE989A48D76A}"/>
              </a:ext>
            </a:extLst>
          </p:cNvPr>
          <p:cNvSpPr txBox="1"/>
          <p:nvPr/>
        </p:nvSpPr>
        <p:spPr>
          <a:xfrm>
            <a:off x="303179" y="4194581"/>
            <a:ext cx="11585642" cy="128400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、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属已发生的情况，应用“没”；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、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属经常性的情况，应用“不”；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、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6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属已发生的情况，应用“又”；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7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、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8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属未发生的情况，应用“再”。</a:t>
            </a:r>
          </a:p>
        </p:txBody>
      </p:sp>
    </p:spTree>
    <p:extLst>
      <p:ext uri="{BB962C8B-B14F-4D97-AF65-F5344CB8AC3E}">
        <p14:creationId xmlns:p14="http://schemas.microsoft.com/office/powerpoint/2010/main" val="361952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0255443" y="6181461"/>
            <a:ext cx="1666681" cy="633217"/>
            <a:chOff x="465719" y="1295954"/>
            <a:chExt cx="1658494" cy="740511"/>
          </a:xfrm>
        </p:grpSpPr>
        <p:sp>
          <p:nvSpPr>
            <p:cNvPr id="17" name="Freeform 1"/>
            <p:cNvSpPr>
              <a:spLocks noChangeArrowheads="1"/>
            </p:cNvSpPr>
            <p:nvPr/>
          </p:nvSpPr>
          <p:spPr bwMode="auto">
            <a:xfrm rot="10800000">
              <a:off x="465719" y="1295954"/>
              <a:ext cx="1658494" cy="740511"/>
            </a:xfrm>
            <a:custGeom>
              <a:avLst/>
              <a:gdLst>
                <a:gd name="T0" fmla="*/ 5874 w 7875"/>
                <a:gd name="T1" fmla="*/ 1811 h 3594"/>
                <a:gd name="T2" fmla="*/ 7874 w 7875"/>
                <a:gd name="T3" fmla="*/ 0 h 3594"/>
                <a:gd name="T4" fmla="*/ 1969 w 7875"/>
                <a:gd name="T5" fmla="*/ 0 h 3594"/>
                <a:gd name="T6" fmla="*/ 0 w 7875"/>
                <a:gd name="T7" fmla="*/ 1811 h 3594"/>
                <a:gd name="T8" fmla="*/ 1969 w 7875"/>
                <a:gd name="T9" fmla="*/ 3593 h 3594"/>
                <a:gd name="T10" fmla="*/ 7874 w 7875"/>
                <a:gd name="T11" fmla="*/ 3593 h 3594"/>
                <a:gd name="T12" fmla="*/ 5874 w 7875"/>
                <a:gd name="T13" fmla="*/ 1811 h 3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75" h="3594">
                  <a:moveTo>
                    <a:pt x="5874" y="1811"/>
                  </a:moveTo>
                  <a:lnTo>
                    <a:pt x="7874" y="0"/>
                  </a:lnTo>
                  <a:lnTo>
                    <a:pt x="1969" y="0"/>
                  </a:lnTo>
                  <a:lnTo>
                    <a:pt x="0" y="1811"/>
                  </a:lnTo>
                  <a:lnTo>
                    <a:pt x="1969" y="3593"/>
                  </a:lnTo>
                  <a:lnTo>
                    <a:pt x="7874" y="3593"/>
                  </a:lnTo>
                  <a:lnTo>
                    <a:pt x="5874" y="1811"/>
                  </a:lnTo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  <a:effectLst/>
          </p:spPr>
          <p:txBody>
            <a:bodyPr wrap="none" anchor="ctr"/>
            <a:lstStyle/>
            <a:p>
              <a:endParaRPr lang="en-US" sz="31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Freeform 41"/>
            <p:cNvSpPr>
              <a:spLocks noEditPoints="1"/>
            </p:cNvSpPr>
            <p:nvPr/>
          </p:nvSpPr>
          <p:spPr bwMode="auto">
            <a:xfrm>
              <a:off x="1089592" y="1430439"/>
              <a:ext cx="458072" cy="416658"/>
            </a:xfrm>
            <a:custGeom>
              <a:avLst/>
              <a:gdLst>
                <a:gd name="T0" fmla="*/ 2147483647 w 67"/>
                <a:gd name="T1" fmla="*/ 124018912 h 60"/>
                <a:gd name="T2" fmla="*/ 2147483647 w 67"/>
                <a:gd name="T3" fmla="*/ 0 h 60"/>
                <a:gd name="T4" fmla="*/ 2147483647 w 67"/>
                <a:gd name="T5" fmla="*/ 0 h 60"/>
                <a:gd name="T6" fmla="*/ 2147483647 w 67"/>
                <a:gd name="T7" fmla="*/ 124018912 h 60"/>
                <a:gd name="T8" fmla="*/ 2147483647 w 67"/>
                <a:gd name="T9" fmla="*/ 310059138 h 60"/>
                <a:gd name="T10" fmla="*/ 2147483647 w 67"/>
                <a:gd name="T11" fmla="*/ 868156039 h 60"/>
                <a:gd name="T12" fmla="*/ 2147483647 w 67"/>
                <a:gd name="T13" fmla="*/ 124018912 h 60"/>
                <a:gd name="T14" fmla="*/ 2147483647 w 67"/>
                <a:gd name="T15" fmla="*/ 1922344337 h 60"/>
                <a:gd name="T16" fmla="*/ 2147483647 w 67"/>
                <a:gd name="T17" fmla="*/ 124018912 h 60"/>
                <a:gd name="T18" fmla="*/ 1902898002 w 67"/>
                <a:gd name="T19" fmla="*/ 124018912 h 60"/>
                <a:gd name="T20" fmla="*/ 122771150 w 67"/>
                <a:gd name="T21" fmla="*/ 1922344337 h 60"/>
                <a:gd name="T22" fmla="*/ 122771150 w 67"/>
                <a:gd name="T23" fmla="*/ 2147483647 h 60"/>
                <a:gd name="T24" fmla="*/ 245534466 w 67"/>
                <a:gd name="T25" fmla="*/ 2147483647 h 60"/>
                <a:gd name="T26" fmla="*/ 429691207 w 67"/>
                <a:gd name="T27" fmla="*/ 2147483647 h 60"/>
                <a:gd name="T28" fmla="*/ 2087055172 w 67"/>
                <a:gd name="T29" fmla="*/ 558097024 h 60"/>
                <a:gd name="T30" fmla="*/ 2147483647 w 67"/>
                <a:gd name="T31" fmla="*/ 2147483647 h 60"/>
                <a:gd name="T32" fmla="*/ 2147483647 w 67"/>
                <a:gd name="T33" fmla="*/ 2147483647 h 60"/>
                <a:gd name="T34" fmla="*/ 2147483647 w 67"/>
                <a:gd name="T35" fmla="*/ 1922344337 h 60"/>
                <a:gd name="T36" fmla="*/ 552454614 w 67"/>
                <a:gd name="T37" fmla="*/ 2147483647 h 60"/>
                <a:gd name="T38" fmla="*/ 552454614 w 67"/>
                <a:gd name="T39" fmla="*/ 2147483647 h 60"/>
                <a:gd name="T40" fmla="*/ 797989019 w 67"/>
                <a:gd name="T41" fmla="*/ 2147483647 h 60"/>
                <a:gd name="T42" fmla="*/ 1718749157 w 67"/>
                <a:gd name="T43" fmla="*/ 2147483647 h 60"/>
                <a:gd name="T44" fmla="*/ 1718749157 w 67"/>
                <a:gd name="T45" fmla="*/ 2147483647 h 60"/>
                <a:gd name="T46" fmla="*/ 1780134717 w 67"/>
                <a:gd name="T47" fmla="*/ 2147483647 h 60"/>
                <a:gd name="T48" fmla="*/ 2147483647 w 67"/>
                <a:gd name="T49" fmla="*/ 2147483647 h 60"/>
                <a:gd name="T50" fmla="*/ 2147483647 w 67"/>
                <a:gd name="T51" fmla="*/ 2147483647 h 60"/>
                <a:gd name="T52" fmla="*/ 2147483647 w 67"/>
                <a:gd name="T53" fmla="*/ 2147483647 h 60"/>
                <a:gd name="T54" fmla="*/ 2147483647 w 67"/>
                <a:gd name="T55" fmla="*/ 2147483647 h 60"/>
                <a:gd name="T56" fmla="*/ 2147483647 w 67"/>
                <a:gd name="T57" fmla="*/ 2147483647 h 60"/>
                <a:gd name="T58" fmla="*/ 2147483647 w 67"/>
                <a:gd name="T59" fmla="*/ 2147483647 h 60"/>
                <a:gd name="T60" fmla="*/ 2087055172 w 67"/>
                <a:gd name="T61" fmla="*/ 806142661 h 60"/>
                <a:gd name="T62" fmla="*/ 552454614 w 67"/>
                <a:gd name="T63" fmla="*/ 2147483647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7"/>
                <a:gd name="T97" fmla="*/ 0 h 60"/>
                <a:gd name="T98" fmla="*/ 67 w 67"/>
                <a:gd name="T99" fmla="*/ 60 h 6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7" h="60">
                  <a:moveTo>
                    <a:pt x="53" y="2"/>
                  </a:moveTo>
                  <a:cubicBezTo>
                    <a:pt x="53" y="1"/>
                    <a:pt x="52" y="0"/>
                    <a:pt x="5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1"/>
                    <a:pt x="44" y="2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53" y="14"/>
                    <a:pt x="53" y="14"/>
                    <a:pt x="53" y="14"/>
                  </a:cubicBezTo>
                  <a:lnTo>
                    <a:pt x="53" y="2"/>
                  </a:lnTo>
                  <a:close/>
                  <a:moveTo>
                    <a:pt x="66" y="31"/>
                  </a:moveTo>
                  <a:cubicBezTo>
                    <a:pt x="36" y="2"/>
                    <a:pt x="36" y="2"/>
                    <a:pt x="36" y="2"/>
                  </a:cubicBezTo>
                  <a:cubicBezTo>
                    <a:pt x="35" y="0"/>
                    <a:pt x="33" y="0"/>
                    <a:pt x="31" y="2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33"/>
                    <a:pt x="0" y="35"/>
                    <a:pt x="2" y="36"/>
                  </a:cubicBezTo>
                  <a:cubicBezTo>
                    <a:pt x="2" y="37"/>
                    <a:pt x="3" y="37"/>
                    <a:pt x="4" y="37"/>
                  </a:cubicBezTo>
                  <a:cubicBezTo>
                    <a:pt x="5" y="37"/>
                    <a:pt x="6" y="37"/>
                    <a:pt x="7" y="36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2" y="38"/>
                    <a:pt x="65" y="38"/>
                    <a:pt x="66" y="36"/>
                  </a:cubicBezTo>
                  <a:cubicBezTo>
                    <a:pt x="67" y="35"/>
                    <a:pt x="67" y="33"/>
                    <a:pt x="66" y="31"/>
                  </a:cubicBezTo>
                  <a:close/>
                  <a:moveTo>
                    <a:pt x="9" y="37"/>
                  </a:moveTo>
                  <a:cubicBezTo>
                    <a:pt x="9" y="57"/>
                    <a:pt x="9" y="57"/>
                    <a:pt x="9" y="57"/>
                  </a:cubicBezTo>
                  <a:cubicBezTo>
                    <a:pt x="9" y="59"/>
                    <a:pt x="11" y="60"/>
                    <a:pt x="13" y="60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9" y="41"/>
                    <a:pt x="29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9" y="41"/>
                    <a:pt x="39" y="42"/>
                    <a:pt x="39" y="42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7" y="60"/>
                    <a:pt x="58" y="59"/>
                    <a:pt x="58" y="57"/>
                  </a:cubicBezTo>
                  <a:cubicBezTo>
                    <a:pt x="58" y="38"/>
                    <a:pt x="58" y="38"/>
                    <a:pt x="58" y="38"/>
                  </a:cubicBezTo>
                  <a:cubicBezTo>
                    <a:pt x="34" y="13"/>
                    <a:pt x="34" y="13"/>
                    <a:pt x="34" y="13"/>
                  </a:cubicBezTo>
                  <a:lnTo>
                    <a:pt x="9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3199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7" name="图片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" y="32798"/>
            <a:ext cx="1036562" cy="814688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A3A14C47-7F1E-48BA-997D-6DE4CAEED4A8}"/>
              </a:ext>
            </a:extLst>
          </p:cNvPr>
          <p:cNvSpPr/>
          <p:nvPr/>
        </p:nvSpPr>
        <p:spPr>
          <a:xfrm>
            <a:off x="438838" y="1171170"/>
            <a:ext cx="11314323" cy="4515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小结</a:t>
            </a: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中国四大文明古国唯一有幸保存本国语言文字的国家；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我们的语言文字有着久远的历史，底蕴深厚；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我国已在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154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个国家和地区建立了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548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所孔子学院和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1193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个中小学孔子课堂，学员总数达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187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万人；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作为中国人，我们对自己的语言文字应有充分地了解，并能骄傲地将其传承下去。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085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4660" y="1712686"/>
            <a:ext cx="4395240" cy="3454452"/>
          </a:xfrm>
          <a:prstGeom prst="rect">
            <a:avLst/>
          </a:prstGeom>
        </p:spPr>
      </p:pic>
      <p:sp>
        <p:nvSpPr>
          <p:cNvPr id="6" name="任意多边形 5"/>
          <p:cNvSpPr/>
          <p:nvPr/>
        </p:nvSpPr>
        <p:spPr>
          <a:xfrm>
            <a:off x="1480457" y="5036457"/>
            <a:ext cx="7997372" cy="261362"/>
          </a:xfrm>
          <a:custGeom>
            <a:avLst/>
            <a:gdLst>
              <a:gd name="connsiteX0" fmla="*/ 0 w 7997372"/>
              <a:gd name="connsiteY0" fmla="*/ 43543 h 261362"/>
              <a:gd name="connsiteX1" fmla="*/ 145143 w 7997372"/>
              <a:gd name="connsiteY1" fmla="*/ 58057 h 261362"/>
              <a:gd name="connsiteX2" fmla="*/ 188686 w 7997372"/>
              <a:gd name="connsiteY2" fmla="*/ 72572 h 261362"/>
              <a:gd name="connsiteX3" fmla="*/ 522515 w 7997372"/>
              <a:gd name="connsiteY3" fmla="*/ 101600 h 261362"/>
              <a:gd name="connsiteX4" fmla="*/ 2278743 w 7997372"/>
              <a:gd name="connsiteY4" fmla="*/ 101600 h 261362"/>
              <a:gd name="connsiteX5" fmla="*/ 2452915 w 7997372"/>
              <a:gd name="connsiteY5" fmla="*/ 130629 h 261362"/>
              <a:gd name="connsiteX6" fmla="*/ 2612572 w 7997372"/>
              <a:gd name="connsiteY6" fmla="*/ 145143 h 261362"/>
              <a:gd name="connsiteX7" fmla="*/ 2685143 w 7997372"/>
              <a:gd name="connsiteY7" fmla="*/ 159657 h 261362"/>
              <a:gd name="connsiteX8" fmla="*/ 2931886 w 7997372"/>
              <a:gd name="connsiteY8" fmla="*/ 188686 h 261362"/>
              <a:gd name="connsiteX9" fmla="*/ 2989943 w 7997372"/>
              <a:gd name="connsiteY9" fmla="*/ 203200 h 261362"/>
              <a:gd name="connsiteX10" fmla="*/ 3033486 w 7997372"/>
              <a:gd name="connsiteY10" fmla="*/ 217715 h 261362"/>
              <a:gd name="connsiteX11" fmla="*/ 3178629 w 7997372"/>
              <a:gd name="connsiteY11" fmla="*/ 232229 h 261362"/>
              <a:gd name="connsiteX12" fmla="*/ 3425372 w 7997372"/>
              <a:gd name="connsiteY12" fmla="*/ 261257 h 261362"/>
              <a:gd name="connsiteX13" fmla="*/ 4847772 w 7997372"/>
              <a:gd name="connsiteY13" fmla="*/ 246743 h 261362"/>
              <a:gd name="connsiteX14" fmla="*/ 5994400 w 7997372"/>
              <a:gd name="connsiteY14" fmla="*/ 217715 h 261362"/>
              <a:gd name="connsiteX15" fmla="*/ 6110515 w 7997372"/>
              <a:gd name="connsiteY15" fmla="*/ 203200 h 261362"/>
              <a:gd name="connsiteX16" fmla="*/ 6154058 w 7997372"/>
              <a:gd name="connsiteY16" fmla="*/ 188686 h 261362"/>
              <a:gd name="connsiteX17" fmla="*/ 6371772 w 7997372"/>
              <a:gd name="connsiteY17" fmla="*/ 159657 h 261362"/>
              <a:gd name="connsiteX18" fmla="*/ 6516915 w 7997372"/>
              <a:gd name="connsiteY18" fmla="*/ 145143 h 261362"/>
              <a:gd name="connsiteX19" fmla="*/ 6763658 w 7997372"/>
              <a:gd name="connsiteY19" fmla="*/ 116115 h 261362"/>
              <a:gd name="connsiteX20" fmla="*/ 6879772 w 7997372"/>
              <a:gd name="connsiteY20" fmla="*/ 101600 h 261362"/>
              <a:gd name="connsiteX21" fmla="*/ 6966858 w 7997372"/>
              <a:gd name="connsiteY21" fmla="*/ 87086 h 261362"/>
              <a:gd name="connsiteX22" fmla="*/ 7794172 w 7997372"/>
              <a:gd name="connsiteY22" fmla="*/ 58057 h 261362"/>
              <a:gd name="connsiteX23" fmla="*/ 7852229 w 7997372"/>
              <a:gd name="connsiteY23" fmla="*/ 43543 h 261362"/>
              <a:gd name="connsiteX24" fmla="*/ 7895772 w 7997372"/>
              <a:gd name="connsiteY24" fmla="*/ 29029 h 261362"/>
              <a:gd name="connsiteX25" fmla="*/ 7997372 w 7997372"/>
              <a:gd name="connsiteY25" fmla="*/ 0 h 261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7997372" h="261362">
                <a:moveTo>
                  <a:pt x="0" y="43543"/>
                </a:moveTo>
                <a:cubicBezTo>
                  <a:pt x="48381" y="48381"/>
                  <a:pt x="97086" y="50664"/>
                  <a:pt x="145143" y="58057"/>
                </a:cubicBezTo>
                <a:cubicBezTo>
                  <a:pt x="160265" y="60383"/>
                  <a:pt x="173487" y="70818"/>
                  <a:pt x="188686" y="72572"/>
                </a:cubicBezTo>
                <a:cubicBezTo>
                  <a:pt x="299646" y="85375"/>
                  <a:pt x="522515" y="101600"/>
                  <a:pt x="522515" y="101600"/>
                </a:cubicBezTo>
                <a:cubicBezTo>
                  <a:pt x="1366890" y="87981"/>
                  <a:pt x="1446910" y="76769"/>
                  <a:pt x="2278743" y="101600"/>
                </a:cubicBezTo>
                <a:cubicBezTo>
                  <a:pt x="2501092" y="108237"/>
                  <a:pt x="2312811" y="111949"/>
                  <a:pt x="2452915" y="130629"/>
                </a:cubicBezTo>
                <a:cubicBezTo>
                  <a:pt x="2505885" y="137691"/>
                  <a:pt x="2559353" y="140305"/>
                  <a:pt x="2612572" y="145143"/>
                </a:cubicBezTo>
                <a:cubicBezTo>
                  <a:pt x="2636762" y="149981"/>
                  <a:pt x="2660760" y="155906"/>
                  <a:pt x="2685143" y="159657"/>
                </a:cubicBezTo>
                <a:cubicBezTo>
                  <a:pt x="2737031" y="167640"/>
                  <a:pt x="2883455" y="183305"/>
                  <a:pt x="2931886" y="188686"/>
                </a:cubicBezTo>
                <a:cubicBezTo>
                  <a:pt x="2951238" y="193524"/>
                  <a:pt x="2970763" y="197720"/>
                  <a:pt x="2989943" y="203200"/>
                </a:cubicBezTo>
                <a:cubicBezTo>
                  <a:pt x="3004654" y="207403"/>
                  <a:pt x="3018364" y="215389"/>
                  <a:pt x="3033486" y="217715"/>
                </a:cubicBezTo>
                <a:cubicBezTo>
                  <a:pt x="3081543" y="225108"/>
                  <a:pt x="3130248" y="227391"/>
                  <a:pt x="3178629" y="232229"/>
                </a:cubicBezTo>
                <a:cubicBezTo>
                  <a:pt x="3276046" y="264701"/>
                  <a:pt x="3253725" y="261257"/>
                  <a:pt x="3425372" y="261257"/>
                </a:cubicBezTo>
                <a:cubicBezTo>
                  <a:pt x="3899530" y="261257"/>
                  <a:pt x="4373639" y="251581"/>
                  <a:pt x="4847772" y="246743"/>
                </a:cubicBezTo>
                <a:cubicBezTo>
                  <a:pt x="5304239" y="181535"/>
                  <a:pt x="4813410" y="247240"/>
                  <a:pt x="5994400" y="217715"/>
                </a:cubicBezTo>
                <a:cubicBezTo>
                  <a:pt x="6033394" y="216740"/>
                  <a:pt x="6071810" y="208038"/>
                  <a:pt x="6110515" y="203200"/>
                </a:cubicBezTo>
                <a:cubicBezTo>
                  <a:pt x="6125029" y="198362"/>
                  <a:pt x="6139123" y="192005"/>
                  <a:pt x="6154058" y="188686"/>
                </a:cubicBezTo>
                <a:cubicBezTo>
                  <a:pt x="6217091" y="174679"/>
                  <a:pt x="6312035" y="165945"/>
                  <a:pt x="6371772" y="159657"/>
                </a:cubicBezTo>
                <a:lnTo>
                  <a:pt x="6516915" y="145143"/>
                </a:lnTo>
                <a:cubicBezTo>
                  <a:pt x="6628835" y="107837"/>
                  <a:pt x="6527639" y="137572"/>
                  <a:pt x="6763658" y="116115"/>
                </a:cubicBezTo>
                <a:cubicBezTo>
                  <a:pt x="6802504" y="112584"/>
                  <a:pt x="6841158" y="107116"/>
                  <a:pt x="6879772" y="101600"/>
                </a:cubicBezTo>
                <a:cubicBezTo>
                  <a:pt x="6908905" y="97438"/>
                  <a:pt x="6937550" y="89750"/>
                  <a:pt x="6966858" y="87086"/>
                </a:cubicBezTo>
                <a:cubicBezTo>
                  <a:pt x="7213359" y="64677"/>
                  <a:pt x="7591663" y="62996"/>
                  <a:pt x="7794172" y="58057"/>
                </a:cubicBezTo>
                <a:cubicBezTo>
                  <a:pt x="7813524" y="53219"/>
                  <a:pt x="7833049" y="49023"/>
                  <a:pt x="7852229" y="43543"/>
                </a:cubicBezTo>
                <a:cubicBezTo>
                  <a:pt x="7866940" y="39340"/>
                  <a:pt x="7880929" y="32740"/>
                  <a:pt x="7895772" y="29029"/>
                </a:cubicBezTo>
                <a:cubicBezTo>
                  <a:pt x="7995585" y="4076"/>
                  <a:pt x="7938984" y="29195"/>
                  <a:pt x="7997372" y="0"/>
                </a:cubicBezTo>
              </a:path>
            </a:pathLst>
          </a:cu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70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手绘小人答辩"/>
</p:tagLst>
</file>

<file path=ppt/theme/theme1.xml><?xml version="1.0" encoding="utf-8"?>
<a:theme xmlns:a="http://schemas.openxmlformats.org/drawingml/2006/main" name="Office 主题">
  <a:themeElements>
    <a:clrScheme name="自定义 421">
      <a:dk1>
        <a:sysClr val="windowText" lastClr="000000"/>
      </a:dk1>
      <a:lt1>
        <a:sysClr val="window" lastClr="FFFFFF"/>
      </a:lt1>
      <a:dk2>
        <a:srgbClr val="000000"/>
      </a:dk2>
      <a:lt2>
        <a:srgbClr val="7F7F7F"/>
      </a:lt2>
      <a:accent1>
        <a:srgbClr val="E5002F"/>
      </a:accent1>
      <a:accent2>
        <a:srgbClr val="F0993A"/>
      </a:accent2>
      <a:accent3>
        <a:srgbClr val="E5002F"/>
      </a:accent3>
      <a:accent4>
        <a:srgbClr val="F0993A"/>
      </a:accent4>
      <a:accent5>
        <a:srgbClr val="E5002F"/>
      </a:accent5>
      <a:accent6>
        <a:srgbClr val="F0993A"/>
      </a:accent6>
      <a:hlink>
        <a:srgbClr val="E5002F"/>
      </a:hlink>
      <a:folHlink>
        <a:srgbClr val="2A7ABC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973</TotalTime>
  <Words>768</Words>
  <Application>Microsoft Office PowerPoint</Application>
  <PresentationFormat>宽屏</PresentationFormat>
  <Paragraphs>105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30" baseType="lpstr">
      <vt:lpstr>宋体</vt:lpstr>
      <vt:lpstr>Arial</vt:lpstr>
      <vt:lpstr>微软雅黑</vt:lpstr>
      <vt:lpstr>方正姚体</vt:lpstr>
      <vt:lpstr>华文琥珀</vt:lpstr>
      <vt:lpstr>Calibri</vt:lpstr>
      <vt:lpstr>华文新魏</vt:lpstr>
      <vt:lpstr>黑体</vt:lpstr>
      <vt:lpstr>方正静蕾简体</vt:lpstr>
      <vt:lpstr>Calibri Light</vt:lpstr>
      <vt:lpstr>幼圆</vt:lpstr>
      <vt:lpstr>楷体</vt:lpstr>
      <vt:lpstr>华文行楷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</dc:title>
  <dc:creator>江湖学院</dc:creator>
  <cp:lastModifiedBy>zhao</cp:lastModifiedBy>
  <cp:revision>83</cp:revision>
  <dcterms:created xsi:type="dcterms:W3CDTF">2017-04-05T03:07:45Z</dcterms:created>
  <dcterms:modified xsi:type="dcterms:W3CDTF">2019-06-26T08:38:04Z</dcterms:modified>
</cp:coreProperties>
</file>